
<file path=[Content_Types].xml><?xml version="1.0" encoding="utf-8"?>
<Types xmlns="http://schemas.openxmlformats.org/package/2006/content-types">
  <Default Extension="png" ContentType="image/png"/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819" r:id="rId2"/>
    <p:sldId id="820" r:id="rId3"/>
    <p:sldId id="822" r:id="rId4"/>
    <p:sldId id="823" r:id="rId5"/>
    <p:sldId id="821" r:id="rId6"/>
    <p:sldId id="818" r:id="rId7"/>
    <p:sldId id="786" r:id="rId8"/>
    <p:sldId id="827" r:id="rId9"/>
    <p:sldId id="826" r:id="rId10"/>
    <p:sldId id="829" r:id="rId11"/>
    <p:sldId id="825" r:id="rId12"/>
    <p:sldId id="830" r:id="rId13"/>
    <p:sldId id="795" r:id="rId14"/>
    <p:sldId id="804" r:id="rId15"/>
    <p:sldId id="831" r:id="rId16"/>
    <p:sldId id="824" r:id="rId17"/>
    <p:sldId id="790" r:id="rId18"/>
    <p:sldId id="802" r:id="rId19"/>
  </p:sldIdLst>
  <p:sldSz cx="9144000" cy="6858000" type="screen4x3"/>
  <p:notesSz cx="6797675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cDonald Darren" initials="DMcD" lastIdx="3" clrIdx="0"/>
  <p:cmAuthor id="1" name="Sebastijan Brezinsek" initials="SB" lastIdx="1" clrIdx="1">
    <p:extLst>
      <p:ext uri="{19B8F6BF-5375-455C-9EA6-DF929625EA0E}">
        <p15:presenceInfo xmlns:p15="http://schemas.microsoft.com/office/powerpoint/2012/main" userId="Sebastijan Brezinse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E3E3"/>
    <a:srgbClr val="003399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24" autoAdjust="0"/>
    <p:restoredTop sz="94675" autoAdjust="0"/>
  </p:normalViewPr>
  <p:slideViewPr>
    <p:cSldViewPr showGuides="1">
      <p:cViewPr varScale="1">
        <p:scale>
          <a:sx n="84" d="100"/>
          <a:sy n="84" d="100"/>
        </p:scale>
        <p:origin x="1416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85" d="100"/>
          <a:sy n="85" d="100"/>
        </p:scale>
        <p:origin x="-3834" y="-96"/>
      </p:cViewPr>
      <p:guideLst>
        <p:guide orient="horz" pos="3110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3633"/>
          </a:xfrm>
          <a:prstGeom prst="rect">
            <a:avLst/>
          </a:prstGeom>
        </p:spPr>
        <p:txBody>
          <a:bodyPr vert="horz" lIns="94829" tIns="47414" rIns="94829" bIns="47414" rtlCol="0"/>
          <a:lstStyle>
            <a:lvl1pPr algn="l">
              <a:defRPr sz="1200"/>
            </a:lvl1pPr>
          </a:lstStyle>
          <a:p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3633"/>
          </a:xfrm>
          <a:prstGeom prst="rect">
            <a:avLst/>
          </a:prstGeom>
        </p:spPr>
        <p:txBody>
          <a:bodyPr vert="horz" lIns="94829" tIns="47414" rIns="94829" bIns="47414" rtlCol="0"/>
          <a:lstStyle>
            <a:lvl1pPr algn="r">
              <a:defRPr sz="1200"/>
            </a:lvl1pPr>
          </a:lstStyle>
          <a:p>
            <a:fld id="{15B2C45A-E869-45FE-B529-AF49C0F3C669}" type="datetimeFigureOut">
              <a:rPr lang="en-GB" smtClean="0">
                <a:latin typeface="Arial" panose="020B0604020202020204" pitchFamily="34" charset="0"/>
              </a:rPr>
              <a:pPr/>
              <a:t>23/11/2021</a:t>
            </a:fld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17"/>
            <a:ext cx="2945659" cy="493633"/>
          </a:xfrm>
          <a:prstGeom prst="rect">
            <a:avLst/>
          </a:prstGeom>
        </p:spPr>
        <p:txBody>
          <a:bodyPr vert="horz" lIns="94829" tIns="47414" rIns="94829" bIns="47414" rtlCol="0" anchor="b"/>
          <a:lstStyle>
            <a:lvl1pPr algn="l">
              <a:defRPr sz="1200"/>
            </a:lvl1pPr>
          </a:lstStyle>
          <a:p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377317"/>
            <a:ext cx="2945659" cy="493633"/>
          </a:xfrm>
          <a:prstGeom prst="rect">
            <a:avLst/>
          </a:prstGeom>
        </p:spPr>
        <p:txBody>
          <a:bodyPr vert="horz" lIns="94829" tIns="47414" rIns="94829" bIns="47414" rtlCol="0" anchor="b"/>
          <a:lstStyle>
            <a:lvl1pPr algn="r">
              <a:defRPr sz="1200"/>
            </a:lvl1pPr>
          </a:lstStyle>
          <a:p>
            <a:fld id="{A1166760-0E69-430F-A97F-08802152DB5E}" type="slidenum">
              <a:rPr lang="en-GB" smtClean="0">
                <a:latin typeface="Arial" panose="020B0604020202020204" pitchFamily="34" charset="0"/>
              </a:rPr>
              <a:pPr/>
              <a:t>‹Nr.›</a:t>
            </a:fld>
            <a:endParaRPr lang="en-GB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6496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3633"/>
          </a:xfrm>
          <a:prstGeom prst="rect">
            <a:avLst/>
          </a:prstGeom>
        </p:spPr>
        <p:txBody>
          <a:bodyPr vert="horz" lIns="94829" tIns="47414" rIns="94829" bIns="47414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3633"/>
          </a:xfrm>
          <a:prstGeom prst="rect">
            <a:avLst/>
          </a:prstGeom>
        </p:spPr>
        <p:txBody>
          <a:bodyPr vert="horz" lIns="94829" tIns="47414" rIns="94829" bIns="47414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F93E6C17-F35F-4654-8DE9-B693AC206066}" type="datetimeFigureOut">
              <a:rPr lang="en-GB" smtClean="0"/>
              <a:pPr/>
              <a:t>23/11/2021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29" tIns="47414" rIns="94829" bIns="47414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4829" tIns="47414" rIns="94829" bIns="47414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45659" cy="493633"/>
          </a:xfrm>
          <a:prstGeom prst="rect">
            <a:avLst/>
          </a:prstGeom>
        </p:spPr>
        <p:txBody>
          <a:bodyPr vert="horz" lIns="94829" tIns="47414" rIns="94829" bIns="47414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7317"/>
            <a:ext cx="2945659" cy="493633"/>
          </a:xfrm>
          <a:prstGeom prst="rect">
            <a:avLst/>
          </a:prstGeom>
        </p:spPr>
        <p:txBody>
          <a:bodyPr vert="horz" lIns="94829" tIns="47414" rIns="94829" bIns="47414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49027E0A-1465-4A40-B1D5-9126D49509FC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3348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27E0A-1465-4A40-B1D5-9126D49509FC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0109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1.png" descr="EUROFUSION PowerPoint MASTER DECKBLATT.png"/>
          <p:cNvPicPr/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19456"/>
            <a:ext cx="9144000" cy="6419089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5536" y="2348880"/>
            <a:ext cx="8496944" cy="1296144"/>
          </a:xfrm>
        </p:spPr>
        <p:txBody>
          <a:bodyPr>
            <a:noAutofit/>
          </a:bodyPr>
          <a:lstStyle>
            <a:lvl1pPr algn="l">
              <a:defRPr sz="35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Presentation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5536" y="4293096"/>
            <a:ext cx="4392488" cy="432048"/>
          </a:xfrm>
        </p:spPr>
        <p:txBody>
          <a:bodyPr>
            <a:normAutofit/>
          </a:bodyPr>
          <a:lstStyle>
            <a:lvl1pPr marL="0" indent="0" algn="l">
              <a:buNone/>
              <a:defRPr sz="2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Name </a:t>
            </a:r>
            <a:r>
              <a:rPr lang="en-US" smtClean="0"/>
              <a:t>of presenter</a:t>
            </a:r>
            <a:endParaRPr lang="en-US" dirty="0" smtClean="0"/>
          </a:p>
        </p:txBody>
      </p:sp>
      <p:sp>
        <p:nvSpPr>
          <p:cNvPr id="5" name="AutoShape 2" descr="https://idw-online.de/pages/de/institutionlogo921"/>
          <p:cNvSpPr>
            <a:spLocks noChangeAspect="1" noChangeArrowheads="1"/>
          </p:cNvSpPr>
          <p:nvPr userDrawn="1"/>
        </p:nvSpPr>
        <p:spPr bwMode="auto">
          <a:xfrm>
            <a:off x="155575" y="-457200"/>
            <a:ext cx="107632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395536" y="5691683"/>
            <a:ext cx="1295375" cy="905669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Logo of presenter</a:t>
            </a:r>
            <a:endParaRPr lang="en-GB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5724129" y="5661248"/>
            <a:ext cx="3168352" cy="9361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5220072" y="5733256"/>
            <a:ext cx="3610183" cy="648072"/>
            <a:chOff x="18230283" y="40396912"/>
            <a:chExt cx="9924896" cy="1781641"/>
          </a:xfrm>
        </p:grpSpPr>
        <p:sp>
          <p:nvSpPr>
            <p:cNvPr id="10" name="Rectangle 9"/>
            <p:cNvSpPr/>
            <p:nvPr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200" b="0" i="0" u="none" strike="noStrike" kern="1200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3" name="Picture 12" descr="EuropeanFlag-stars.eps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942950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571038"/>
          </a:xfrm>
        </p:spPr>
        <p:txBody>
          <a:bodyPr/>
          <a:lstStyle>
            <a:lvl1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buChar char="−"/>
              <a:defRPr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Courier New" panose="02070309020205020404" pitchFamily="49" charset="0"/>
              <a:buChar char="o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>
              <a:buFont typeface="Arial" panose="020B0604020202020204" pitchFamily="34" charset="0"/>
              <a:buChar char="•"/>
              <a:defRPr sz="1800" baseline="0">
                <a:solidFill>
                  <a:srgbClr val="002060"/>
                </a:solidFill>
              </a:defRPr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E3E3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effectLst/>
            </a:endParaRPr>
          </a:p>
        </p:txBody>
      </p:sp>
      <p:pic>
        <p:nvPicPr>
          <p:cNvPr id="9" name="Picture 8" descr="EurofusionDisc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220092"/>
            <a:ext cx="458197" cy="465708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0"/>
            <a:ext cx="7543800" cy="914400"/>
          </a:xfrm>
        </p:spPr>
        <p:txBody>
          <a:bodyPr>
            <a:normAutofit/>
          </a:bodyPr>
          <a:lstStyle>
            <a:lvl1pPr algn="l">
              <a:lnSpc>
                <a:spcPts val="3200"/>
              </a:lnSpc>
              <a:defRPr sz="3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Second line of title</a:t>
            </a:r>
            <a:endParaRPr lang="en-GB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53752" y="6551766"/>
            <a:ext cx="90364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| Meeting EUROfusion He experiments in support to ITER</a:t>
            </a:r>
            <a:r>
              <a:rPr lang="en-GB" sz="11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| S.</a:t>
            </a:r>
            <a:r>
              <a:rPr lang="en-GB" sz="11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Brezinsek </a:t>
            </a:r>
            <a:r>
              <a:rPr lang="en-GB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| 23/11/21 </a:t>
            </a:r>
            <a:r>
              <a:rPr lang="en-GB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fld id="{6A6D9FA1-99C7-4910-8E32-B85D378B0060}" type="slidenum">
              <a:rPr lang="en-GB" sz="1100" b="1" smtClean="0">
                <a:latin typeface="Arial" panose="020B0604020202020204" pitchFamily="34" charset="0"/>
                <a:cs typeface="Arial" panose="020B0604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lang="en-GB" sz="11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JET(3,78,162)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10" y="6453336"/>
            <a:ext cx="748390" cy="296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975160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AEB1851A-CFBC-47C7-80F8-04FF84B1759D}" type="datetimeFigureOut">
              <a:rPr lang="en-GB" smtClean="0"/>
              <a:pPr/>
              <a:t>23/11/2021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6A6D9FA1-99C7-4910-8E32-B85D378B0060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6642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Plasma-wall interaction with He plasmas and metallic </a:t>
            </a:r>
            <a:r>
              <a:rPr lang="en-GB" dirty="0" smtClean="0"/>
              <a:t>walls  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95536" y="4293096"/>
            <a:ext cx="4392488" cy="792088"/>
          </a:xfrm>
        </p:spPr>
        <p:txBody>
          <a:bodyPr>
            <a:normAutofit lnSpcReduction="10000"/>
          </a:bodyPr>
          <a:lstStyle/>
          <a:p>
            <a:r>
              <a:rPr lang="de-DE" dirty="0" smtClean="0"/>
              <a:t>Sebastijan Brezinsek </a:t>
            </a:r>
          </a:p>
          <a:p>
            <a:r>
              <a:rPr lang="de-DE" dirty="0" smtClean="0"/>
              <a:t>PL WP PWIE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6305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 </a:t>
            </a:r>
            <a:r>
              <a:rPr lang="de-DE" dirty="0" err="1" smtClean="0"/>
              <a:t>sputtering</a:t>
            </a:r>
            <a:endParaRPr lang="de-DE" dirty="0"/>
          </a:p>
        </p:txBody>
      </p:sp>
      <p:pic>
        <p:nvPicPr>
          <p:cNvPr id="4" name="Grafik 3" descr="Bildschirmausschnitt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448"/>
          <a:stretch/>
        </p:blipFill>
        <p:spPr>
          <a:xfrm>
            <a:off x="5984664" y="2826303"/>
            <a:ext cx="2547776" cy="2208491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34641" y="1760146"/>
            <a:ext cx="67696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fi-FI" sz="1600" dirty="0" smtClean="0"/>
              <a:t>Effective </a:t>
            </a:r>
            <a:r>
              <a:rPr lang="fi-FI" sz="1600" dirty="0" smtClean="0">
                <a:solidFill>
                  <a:schemeClr val="accent1"/>
                </a:solidFill>
              </a:rPr>
              <a:t>sputtering of W nanostructures </a:t>
            </a:r>
            <a:r>
              <a:rPr lang="fi-FI" sz="1600" dirty="0" smtClean="0"/>
              <a:t>is 3-5 x </a:t>
            </a:r>
            <a:r>
              <a:rPr lang="fi-FI" sz="1600" dirty="0" smtClean="0">
                <a:solidFill>
                  <a:schemeClr val="accent1"/>
                </a:solidFill>
              </a:rPr>
              <a:t>lower than </a:t>
            </a:r>
            <a:r>
              <a:rPr lang="fi-FI" sz="1600" dirty="0" smtClean="0"/>
              <a:t>of </a:t>
            </a:r>
            <a:r>
              <a:rPr lang="fi-FI" sz="1600" dirty="0" smtClean="0">
                <a:solidFill>
                  <a:schemeClr val="accent1"/>
                </a:solidFill>
              </a:rPr>
              <a:t>smooth W </a:t>
            </a:r>
          </a:p>
          <a:p>
            <a:pPr marL="214313" indent="-214313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fi-FI" sz="1600" dirty="0"/>
              <a:t>Sputtering varies during W fuzz growth until steady-state conditions reached </a:t>
            </a:r>
            <a:endParaRPr lang="fi-FI" sz="1600" dirty="0" smtClean="0"/>
          </a:p>
          <a:p>
            <a:pPr marL="214313" indent="-214313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fi-FI" sz="1600" dirty="0" smtClean="0"/>
              <a:t>Re-deposition due to geometry effects and change in angular distribution</a:t>
            </a:r>
          </a:p>
        </p:txBody>
      </p:sp>
      <p:sp>
        <p:nvSpPr>
          <p:cNvPr id="10" name="Rechteck 9"/>
          <p:cNvSpPr/>
          <p:nvPr/>
        </p:nvSpPr>
        <p:spPr>
          <a:xfrm>
            <a:off x="2483768" y="5286109"/>
            <a:ext cx="120738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chemeClr val="tx1"/>
              </a:buClr>
            </a:pPr>
            <a:r>
              <a:rPr lang="fi-FI" sz="1000" dirty="0" smtClean="0"/>
              <a:t>[R. Stadlmayr </a:t>
            </a:r>
            <a:r>
              <a:rPr lang="fi-FI" sz="1000" dirty="0"/>
              <a:t>et al</a:t>
            </a:r>
            <a:r>
              <a:rPr lang="fi-FI" sz="1000" dirty="0" smtClean="0"/>
              <a:t>.]</a:t>
            </a:r>
            <a:endParaRPr lang="fi-FI" sz="1000" dirty="0"/>
          </a:p>
        </p:txBody>
      </p:sp>
      <p:sp>
        <p:nvSpPr>
          <p:cNvPr id="11" name="Rechteck 10"/>
          <p:cNvSpPr/>
          <p:nvPr/>
        </p:nvSpPr>
        <p:spPr>
          <a:xfrm>
            <a:off x="107503" y="5589240"/>
            <a:ext cx="70081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1"/>
              </a:buClr>
            </a:pPr>
            <a:r>
              <a:rPr lang="fi-FI" sz="1600" dirty="0" smtClean="0"/>
              <a:t>Change of reflection properties of W material =&gt; pure fuzz is dark</a:t>
            </a:r>
          </a:p>
          <a:p>
            <a:pPr>
              <a:buClr>
                <a:schemeClr val="tx1"/>
              </a:buClr>
            </a:pPr>
            <a:r>
              <a:rPr lang="fi-FI" sz="1600" dirty="0" smtClean="0"/>
              <a:t>Changes of IR footprint =&gt; A. Möller e al. PS 2017 (in situ observation possible)</a:t>
            </a:r>
            <a:endParaRPr lang="fi-FI" sz="1600" dirty="0" smtClean="0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05" y="2904507"/>
            <a:ext cx="3214391" cy="2324693"/>
          </a:xfrm>
          <a:prstGeom prst="rect">
            <a:avLst/>
          </a:prstGeom>
        </p:spPr>
      </p:pic>
      <p:sp>
        <p:nvSpPr>
          <p:cNvPr id="13" name="Rechteck 12"/>
          <p:cNvSpPr/>
          <p:nvPr/>
        </p:nvSpPr>
        <p:spPr>
          <a:xfrm>
            <a:off x="7812360" y="5350805"/>
            <a:ext cx="120097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chemeClr val="tx1"/>
              </a:buClr>
            </a:pPr>
            <a:r>
              <a:rPr lang="fi-FI" sz="1000" dirty="0" smtClean="0"/>
              <a:t>[</a:t>
            </a:r>
            <a:r>
              <a:rPr lang="fi-FI" sz="1000" dirty="0" smtClean="0"/>
              <a:t>D. Nishijimal</a:t>
            </a:r>
            <a:r>
              <a:rPr lang="fi-FI" sz="1000" dirty="0" smtClean="0"/>
              <a:t> </a:t>
            </a:r>
            <a:r>
              <a:rPr lang="fi-FI" sz="1000" dirty="0"/>
              <a:t>et al</a:t>
            </a:r>
            <a:r>
              <a:rPr lang="fi-FI" sz="1000" dirty="0" smtClean="0"/>
              <a:t>.]</a:t>
            </a:r>
            <a:endParaRPr lang="fi-FI" sz="1000" dirty="0"/>
          </a:p>
        </p:txBody>
      </p:sp>
      <p:pic>
        <p:nvPicPr>
          <p:cNvPr id="14" name="Grafik 13" descr="Bildschirmausschnitt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778"/>
          <a:stretch/>
        </p:blipFill>
        <p:spPr>
          <a:xfrm>
            <a:off x="3481831" y="2898813"/>
            <a:ext cx="2530329" cy="2094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564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5496" y="908720"/>
            <a:ext cx="9001000" cy="1872208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Operation in Helium (and comparison with H and D)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Operation in ITER during PFPO in He or He/H mixtures (for H-mode access)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L-H threshold and pedestal in H-mode (He and He/H mixtures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Accumulating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effects of He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impact on W and impact on power handling (He-W PSI)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Be source and Be migration might be increased due to higher yields 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(Be-W </a:t>
            </a:r>
            <a:r>
              <a:rPr lang="en-US" dirty="0">
                <a:solidFill>
                  <a:schemeClr val="tx1"/>
                </a:solidFill>
              </a:rPr>
              <a:t>PSI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Enhancement of W erosion by He physical sputtering  (min. factor 4)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(He-W PSI)</a:t>
            </a: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0" y="0"/>
            <a:ext cx="8001000" cy="914400"/>
          </a:xfrm>
        </p:spPr>
        <p:txBody>
          <a:bodyPr/>
          <a:lstStyle/>
          <a:p>
            <a:r>
              <a:rPr lang="en-US" dirty="0"/>
              <a:t>JET-ILW input to ITER PWI </a:t>
            </a:r>
            <a:r>
              <a:rPr lang="en-US" dirty="0" smtClean="0"/>
              <a:t>issues (B):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He plasma operation</a:t>
            </a:r>
            <a:endParaRPr lang="en-US" dirty="0"/>
          </a:p>
        </p:txBody>
      </p:sp>
      <p:pic>
        <p:nvPicPr>
          <p:cNvPr id="6" name="Grafik 5" descr="Bildschirmausschnit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284984"/>
            <a:ext cx="4270782" cy="2952328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4788024" y="3729969"/>
            <a:ext cx="463238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1"/>
              </a:buClr>
            </a:pPr>
            <a:r>
              <a:rPr lang="fi-FI" sz="1600" dirty="0" smtClean="0"/>
              <a:t>Complex situation</a:t>
            </a:r>
          </a:p>
          <a:p>
            <a:pPr marL="214313" indent="-214313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fi-FI" sz="1600" dirty="0" smtClean="0"/>
              <a:t>Erosion at lower impact energies in D due to</a:t>
            </a:r>
          </a:p>
          <a:p>
            <a:pPr>
              <a:buClr>
                <a:schemeClr val="tx1"/>
              </a:buClr>
            </a:pPr>
            <a:r>
              <a:rPr lang="fi-FI" sz="1600" dirty="0"/>
              <a:t> </a:t>
            </a:r>
            <a:r>
              <a:rPr lang="fi-FI" sz="1600" dirty="0" smtClean="0"/>
              <a:t>    chemical assisted physical sputtering CAPS</a:t>
            </a:r>
            <a:endParaRPr lang="fi-FI" sz="1600" baseline="-25000" dirty="0" smtClean="0"/>
          </a:p>
          <a:p>
            <a:pPr marL="214313" indent="-214313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fi-FI" sz="1600" dirty="0" smtClean="0"/>
              <a:t>Higher physical sputtering of Be due to</a:t>
            </a:r>
          </a:p>
          <a:p>
            <a:pPr>
              <a:buClr>
                <a:schemeClr val="tx1"/>
              </a:buClr>
            </a:pPr>
            <a:r>
              <a:rPr lang="fi-FI" sz="1600" dirty="0"/>
              <a:t> </a:t>
            </a:r>
            <a:r>
              <a:rPr lang="fi-FI" sz="1600" dirty="0" smtClean="0"/>
              <a:t>    higher mass and double ionisiation</a:t>
            </a:r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fi-FI" sz="1600" dirty="0" smtClean="0"/>
              <a:t>In case of W =&gt; clear change of first wall </a:t>
            </a:r>
          </a:p>
          <a:p>
            <a:pPr>
              <a:buClr>
                <a:schemeClr val="tx1"/>
              </a:buClr>
            </a:pPr>
            <a:r>
              <a:rPr lang="fi-FI" sz="1600" dirty="0"/>
              <a:t> </a:t>
            </a:r>
            <a:r>
              <a:rPr lang="fi-FI" sz="1600" dirty="0" smtClean="0"/>
              <a:t>     </a:t>
            </a:r>
            <a:r>
              <a:rPr lang="fi-FI" sz="1600" dirty="0" smtClean="0"/>
              <a:t>erosion due impact threshold </a:t>
            </a:r>
            <a:r>
              <a:rPr lang="fi-FI" sz="1600" dirty="0" smtClean="0"/>
              <a:t>energy </a:t>
            </a:r>
            <a:r>
              <a:rPr lang="fi-FI" sz="1600" dirty="0" smtClean="0"/>
              <a:t>for W</a:t>
            </a:r>
          </a:p>
          <a:p>
            <a:pPr>
              <a:buClr>
                <a:schemeClr val="tx1"/>
              </a:buClr>
            </a:pPr>
            <a:r>
              <a:rPr lang="fi-FI" sz="1600" dirty="0"/>
              <a:t> </a:t>
            </a:r>
            <a:r>
              <a:rPr lang="fi-FI" sz="1600" dirty="0" smtClean="0"/>
              <a:t>     </a:t>
            </a:r>
            <a:r>
              <a:rPr lang="fi-FI" sz="1600" dirty="0" smtClean="0"/>
              <a:t>(AUG</a:t>
            </a:r>
            <a:r>
              <a:rPr lang="fi-FI" sz="1600" dirty="0" smtClean="0"/>
              <a:t>) </a:t>
            </a:r>
          </a:p>
        </p:txBody>
      </p:sp>
      <p:sp>
        <p:nvSpPr>
          <p:cNvPr id="8" name="Rechteck 7"/>
          <p:cNvSpPr/>
          <p:nvPr/>
        </p:nvSpPr>
        <p:spPr>
          <a:xfrm>
            <a:off x="3131840" y="6114201"/>
            <a:ext cx="109356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chemeClr val="tx1"/>
              </a:buClr>
            </a:pPr>
            <a:r>
              <a:rPr lang="fi-FI" sz="1000" dirty="0" smtClean="0"/>
              <a:t>[Duensing </a:t>
            </a:r>
            <a:r>
              <a:rPr lang="fi-FI" sz="1000" dirty="0"/>
              <a:t>et al</a:t>
            </a:r>
            <a:r>
              <a:rPr lang="fi-FI" sz="1000" dirty="0" smtClean="0"/>
              <a:t>. ]</a:t>
            </a:r>
            <a:endParaRPr lang="fi-FI" sz="1000" dirty="0"/>
          </a:p>
        </p:txBody>
      </p:sp>
      <p:sp>
        <p:nvSpPr>
          <p:cNvPr id="9" name="Rechteck 8"/>
          <p:cNvSpPr/>
          <p:nvPr/>
        </p:nvSpPr>
        <p:spPr>
          <a:xfrm>
            <a:off x="7596336" y="5668961"/>
            <a:ext cx="119936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chemeClr val="tx1"/>
              </a:buClr>
            </a:pPr>
            <a:r>
              <a:rPr lang="fi-FI" sz="1000" dirty="0" smtClean="0"/>
              <a:t>[S. Brezinsek et </a:t>
            </a:r>
            <a:r>
              <a:rPr lang="fi-FI" sz="1000" dirty="0"/>
              <a:t>al</a:t>
            </a:r>
            <a:r>
              <a:rPr lang="fi-FI" sz="1000" dirty="0" smtClean="0"/>
              <a:t>. ]</a:t>
            </a:r>
            <a:endParaRPr lang="fi-FI" sz="1000" dirty="0"/>
          </a:p>
        </p:txBody>
      </p:sp>
    </p:spTree>
    <p:extLst>
      <p:ext uri="{BB962C8B-B14F-4D97-AF65-F5344CB8AC3E}">
        <p14:creationId xmlns:p14="http://schemas.microsoft.com/office/powerpoint/2010/main" val="3875810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ERO2.0 in He vs. </a:t>
            </a:r>
            <a:r>
              <a:rPr lang="de-DE" dirty="0" smtClean="0"/>
              <a:t>H </a:t>
            </a:r>
            <a:r>
              <a:rPr lang="de-DE" dirty="0" err="1" smtClean="0"/>
              <a:t>for</a:t>
            </a:r>
            <a:r>
              <a:rPr lang="de-DE" dirty="0" smtClean="0"/>
              <a:t> ITER</a:t>
            </a:r>
            <a:endParaRPr lang="de-DE" dirty="0"/>
          </a:p>
        </p:txBody>
      </p:sp>
      <p:pic>
        <p:nvPicPr>
          <p:cNvPr id="2" name="Grafik 1" descr="Bildschirmausschnit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988840"/>
            <a:ext cx="4427604" cy="4008467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 flipH="1">
            <a:off x="6799438" y="1307093"/>
            <a:ext cx="18984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Helium</a:t>
            </a:r>
          </a:p>
          <a:p>
            <a:r>
              <a:rPr lang="de-DE" dirty="0" smtClean="0"/>
              <a:t>L-mode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 flipH="1">
            <a:off x="4743289" y="1342509"/>
            <a:ext cx="18984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Hydrogen</a:t>
            </a:r>
          </a:p>
          <a:p>
            <a:r>
              <a:rPr lang="de-DE" dirty="0" smtClean="0"/>
              <a:t>L-mode</a:t>
            </a:r>
            <a:endParaRPr lang="de-DE" dirty="0"/>
          </a:p>
        </p:txBody>
      </p:sp>
      <p:sp>
        <p:nvSpPr>
          <p:cNvPr id="6" name="Rechteck 5"/>
          <p:cNvSpPr/>
          <p:nvPr/>
        </p:nvSpPr>
        <p:spPr>
          <a:xfrm>
            <a:off x="129181" y="2492896"/>
            <a:ext cx="372274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1"/>
              </a:buClr>
            </a:pPr>
            <a:r>
              <a:rPr lang="fi-FI" sz="1600" dirty="0" smtClean="0"/>
              <a:t>Goal:</a:t>
            </a:r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fi-FI" sz="1600" dirty="0" smtClean="0"/>
              <a:t>Pair of plasmas for the JET-ILW with</a:t>
            </a:r>
          </a:p>
          <a:p>
            <a:pPr>
              <a:buClr>
                <a:schemeClr val="tx1"/>
              </a:buClr>
            </a:pPr>
            <a:r>
              <a:rPr lang="fi-FI" sz="1600" dirty="0"/>
              <a:t> </a:t>
            </a:r>
            <a:r>
              <a:rPr lang="fi-FI" sz="1600" dirty="0" smtClean="0"/>
              <a:t>     SOLPS-ITER or EMC3-EIRENE   </a:t>
            </a:r>
          </a:p>
          <a:p>
            <a:pPr>
              <a:buClr>
                <a:schemeClr val="tx1"/>
              </a:buClr>
            </a:pPr>
            <a:r>
              <a:rPr lang="fi-FI" sz="1600" dirty="0"/>
              <a:t> </a:t>
            </a:r>
            <a:r>
              <a:rPr lang="fi-FI" sz="1600" dirty="0" smtClean="0"/>
              <a:t>     background</a:t>
            </a:r>
            <a:r>
              <a:rPr lang="fi-FI" sz="1600" dirty="0"/>
              <a:t> </a:t>
            </a:r>
            <a:r>
              <a:rPr lang="fi-FI" sz="1600" dirty="0" smtClean="0"/>
              <a:t>f</a:t>
            </a:r>
            <a:r>
              <a:rPr lang="fi-FI" sz="1600" dirty="0" smtClean="0"/>
              <a:t>or pure He and pure H as </a:t>
            </a:r>
          </a:p>
          <a:p>
            <a:pPr>
              <a:buClr>
                <a:schemeClr val="tx1"/>
              </a:buClr>
            </a:pPr>
            <a:r>
              <a:rPr lang="fi-FI" sz="1600" dirty="0"/>
              <a:t> </a:t>
            </a:r>
            <a:r>
              <a:rPr lang="fi-FI" sz="1600" dirty="0" smtClean="0"/>
              <a:t>    </a:t>
            </a:r>
            <a:r>
              <a:rPr lang="fi-FI" sz="1600" dirty="0" smtClean="0"/>
              <a:t>reference benchmark case</a:t>
            </a:r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fi-FI" sz="1600" dirty="0" smtClean="0"/>
              <a:t>Prediction of Be codeposition on the W divertor of ITER during PFPO =&gt; critical limit of fluence</a:t>
            </a:r>
            <a:r>
              <a:rPr lang="fi-FI" sz="1600" dirty="0" smtClean="0"/>
              <a:t> or time not to start with Be-coated divertor into FPO</a:t>
            </a:r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fi-FI" sz="1600" dirty="0" smtClean="0"/>
              <a:t>Can only be done in JET with Be/W!</a:t>
            </a:r>
            <a:endParaRPr lang="fi-FI" sz="1600" dirty="0" smtClean="0"/>
          </a:p>
        </p:txBody>
      </p:sp>
      <p:sp>
        <p:nvSpPr>
          <p:cNvPr id="7" name="Rechteck 6"/>
          <p:cNvSpPr/>
          <p:nvPr/>
        </p:nvSpPr>
        <p:spPr>
          <a:xfrm>
            <a:off x="7380312" y="6009843"/>
            <a:ext cx="12474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chemeClr val="tx1"/>
              </a:buClr>
            </a:pPr>
            <a:r>
              <a:rPr lang="fi-FI" sz="1000" dirty="0" smtClean="0"/>
              <a:t>[J. Romazanov et </a:t>
            </a:r>
            <a:r>
              <a:rPr lang="fi-FI" sz="1000" dirty="0"/>
              <a:t>al</a:t>
            </a:r>
            <a:r>
              <a:rPr lang="fi-FI" sz="1000" dirty="0" smtClean="0"/>
              <a:t>. </a:t>
            </a:r>
          </a:p>
          <a:p>
            <a:pPr>
              <a:buClr>
                <a:schemeClr val="tx1"/>
              </a:buClr>
            </a:pPr>
            <a:r>
              <a:rPr lang="fi-FI" sz="1000" dirty="0" smtClean="0"/>
              <a:t>NF 2019</a:t>
            </a:r>
            <a:r>
              <a:rPr lang="fi-FI" sz="1000" dirty="0" smtClean="0"/>
              <a:t> ]</a:t>
            </a:r>
            <a:endParaRPr lang="fi-FI" sz="1000" dirty="0"/>
          </a:p>
        </p:txBody>
      </p:sp>
    </p:spTree>
    <p:extLst>
      <p:ext uri="{BB962C8B-B14F-4D97-AF65-F5344CB8AC3E}">
        <p14:creationId xmlns:p14="http://schemas.microsoft.com/office/powerpoint/2010/main" val="1061501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-252536" y="980728"/>
            <a:ext cx="9396536" cy="475252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Operation </a:t>
            </a:r>
            <a:r>
              <a:rPr lang="en-US" dirty="0"/>
              <a:t>in Helium </a:t>
            </a:r>
            <a:r>
              <a:rPr lang="en-US" dirty="0" smtClean="0"/>
              <a:t>(He-PSI)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Impurity production by He: Be </a:t>
            </a:r>
            <a:r>
              <a:rPr lang="en-US" dirty="0" smtClean="0"/>
              <a:t>(limiter) and W (divertor) sputtering</a:t>
            </a:r>
            <a:endParaRPr lang="en-US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Accumulating </a:t>
            </a:r>
            <a:r>
              <a:rPr lang="en-US" dirty="0"/>
              <a:t>effects of He </a:t>
            </a:r>
            <a:r>
              <a:rPr lang="en-US" dirty="0" smtClean="0"/>
              <a:t>in W and Be and operational consequences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B0F0"/>
                </a:solidFill>
              </a:rPr>
              <a:t>Operate He campaign before shut-down and tile removal for analysis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In-situ W surface modifications (fuzz growth) on a single bulk W row (</a:t>
            </a:r>
            <a:r>
              <a:rPr lang="en-US" dirty="0"/>
              <a:t>5B</a:t>
            </a:r>
            <a:r>
              <a:rPr lang="en-US" dirty="0" smtClean="0"/>
              <a:t>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Study W thermal conductivity variation by repetition of H-mode </a:t>
            </a:r>
            <a:r>
              <a:rPr lang="en-US" dirty="0" smtClean="0"/>
              <a:t>plasmas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Study </a:t>
            </a:r>
            <a:r>
              <a:rPr lang="en-US" dirty="0"/>
              <a:t>Be-He and W-He surface modifications </a:t>
            </a:r>
            <a:r>
              <a:rPr lang="en-US" dirty="0" smtClean="0"/>
              <a:t>(surface roughness / mix </a:t>
            </a:r>
            <a:r>
              <a:rPr lang="en-US" dirty="0"/>
              <a:t>materials </a:t>
            </a:r>
            <a:r>
              <a:rPr lang="en-US" dirty="0" smtClean="0"/>
              <a:t>/ reflection)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Gas </a:t>
            </a:r>
            <a:r>
              <a:rPr lang="en-US" dirty="0"/>
              <a:t>balance</a:t>
            </a:r>
            <a:r>
              <a:rPr lang="en-US" dirty="0" smtClean="0"/>
              <a:t>/ He removal </a:t>
            </a:r>
            <a:r>
              <a:rPr lang="en-US" dirty="0"/>
              <a:t>studies to determine retention of </a:t>
            </a:r>
            <a:r>
              <a:rPr lang="en-US" dirty="0" smtClean="0"/>
              <a:t>He (He/W) </a:t>
            </a:r>
            <a:r>
              <a:rPr lang="en-US" dirty="0"/>
              <a:t>in </a:t>
            </a:r>
            <a:r>
              <a:rPr lang="en-US" dirty="0" smtClean="0"/>
              <a:t>Be/W in vertical target and limiter operation </a:t>
            </a:r>
            <a:r>
              <a:rPr lang="en-US" dirty="0" smtClean="0">
                <a:solidFill>
                  <a:srgbClr val="00B0F0"/>
                </a:solidFill>
              </a:rPr>
              <a:t>(use of LID-QMS)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i="1" dirty="0" smtClean="0"/>
              <a:t>Divertor detachment studies in He (w/o hydrogen molecular physics)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Benchmark of plasma (SOLPS) and PWI codes (ERO2.0 and WallDYN3D)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0" y="0"/>
            <a:ext cx="8001000" cy="914400"/>
          </a:xfrm>
        </p:spPr>
        <p:txBody>
          <a:bodyPr>
            <a:normAutofit/>
          </a:bodyPr>
          <a:lstStyle/>
          <a:p>
            <a:r>
              <a:rPr lang="en-US" sz="3200" dirty="0"/>
              <a:t>JET-ILW input to ITER PWI </a:t>
            </a:r>
            <a:r>
              <a:rPr lang="en-US" sz="3200" dirty="0" smtClean="0"/>
              <a:t>issues: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>He operation </a:t>
            </a:r>
            <a:r>
              <a:rPr lang="en-US" sz="3200" dirty="0"/>
              <a:t>program proposal I</a:t>
            </a:r>
            <a:endParaRPr lang="en-US" dirty="0"/>
          </a:p>
        </p:txBody>
      </p:sp>
      <p:sp>
        <p:nvSpPr>
          <p:cNvPr id="4" name="Rechteck 3"/>
          <p:cNvSpPr/>
          <p:nvPr/>
        </p:nvSpPr>
        <p:spPr>
          <a:xfrm>
            <a:off x="539552" y="5518973"/>
            <a:ext cx="8136904" cy="923330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Dedicated campaign in (pure) He to mimic ITER PFPO conditions: 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campaign including multiple series of identical plasmas </a:t>
            </a:r>
          </a:p>
          <a:p>
            <a:pPr algn="ctr"/>
            <a:r>
              <a:rPr lang="en-US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[=&gt; PFC tile removal would give added values]</a:t>
            </a:r>
            <a:endParaRPr lang="en-US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54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"/>
          <p:cNvSpPr>
            <a:spLocks noGrp="1"/>
          </p:cNvSpPr>
          <p:nvPr>
            <p:ph idx="1"/>
          </p:nvPr>
        </p:nvSpPr>
        <p:spPr>
          <a:xfrm>
            <a:off x="35496" y="853186"/>
            <a:ext cx="9217024" cy="580548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000" dirty="0" smtClean="0"/>
              <a:t>Rationale: </a:t>
            </a:r>
            <a:r>
              <a:rPr lang="en-US" sz="1600" b="1" dirty="0" smtClean="0"/>
              <a:t>This proposal aims in a period of He plasmas in support of ITER PFPO </a:t>
            </a:r>
          </a:p>
          <a:p>
            <a:pPr lvl="1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1300" i="1" dirty="0" smtClean="0"/>
              <a:t>operation </a:t>
            </a:r>
            <a:r>
              <a:rPr lang="en-US" sz="1300" i="1" dirty="0"/>
              <a:t>with He dominated plasmas in ITER in L- and H-mode (radiation, </a:t>
            </a:r>
            <a:r>
              <a:rPr lang="en-US" sz="1300" i="1" dirty="0" smtClean="0"/>
              <a:t>clean-up, </a:t>
            </a:r>
            <a:r>
              <a:rPr lang="en-US" sz="1300" i="1" dirty="0"/>
              <a:t>and dilution)</a:t>
            </a:r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r>
              <a:rPr lang="en-US" sz="1300" i="1" dirty="0" smtClean="0"/>
              <a:t>W divertor and Be first wall </a:t>
            </a:r>
            <a:r>
              <a:rPr lang="en-US" sz="1300" i="1" dirty="0"/>
              <a:t>lifetime estimates (erosion, power </a:t>
            </a:r>
            <a:r>
              <a:rPr lang="en-US" sz="1300" i="1" dirty="0" smtClean="0"/>
              <a:t>handling, </a:t>
            </a:r>
            <a:r>
              <a:rPr lang="en-US" sz="1300" i="1" dirty="0"/>
              <a:t>and </a:t>
            </a:r>
            <a:r>
              <a:rPr lang="en-US" sz="1300" i="1" dirty="0" smtClean="0"/>
              <a:t>He retention (</a:t>
            </a:r>
            <a:r>
              <a:rPr lang="en-US" sz="1300" i="1" dirty="0" err="1" smtClean="0"/>
              <a:t>nanobubbles</a:t>
            </a:r>
            <a:r>
              <a:rPr lang="en-US" sz="1300" i="1" dirty="0" smtClean="0"/>
              <a:t>)</a:t>
            </a:r>
            <a:endParaRPr lang="en-US" sz="1300" i="1" dirty="0"/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r>
              <a:rPr lang="en-US" sz="1300" i="1" dirty="0" smtClean="0"/>
              <a:t>divertor </a:t>
            </a:r>
            <a:r>
              <a:rPr lang="en-US" sz="1300" i="1" dirty="0"/>
              <a:t>plasma </a:t>
            </a:r>
            <a:r>
              <a:rPr lang="en-US" sz="1300" i="1" dirty="0" err="1"/>
              <a:t>characterisation</a:t>
            </a:r>
            <a:r>
              <a:rPr lang="en-US" sz="1300" i="1" dirty="0"/>
              <a:t> in He (absence of molecular physics)</a:t>
            </a:r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r>
              <a:rPr lang="en-US" sz="1300" i="1" dirty="0" smtClean="0"/>
              <a:t>reference </a:t>
            </a:r>
            <a:r>
              <a:rPr lang="en-US" sz="1300" i="1" dirty="0"/>
              <a:t>plasmas for plasma-edge modelling (e.g. SOLPS-ITER) and PWI-modelling (e.g. ERO)  </a:t>
            </a:r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r>
              <a:rPr lang="en-US" sz="1300" i="1" dirty="0" smtClean="0"/>
              <a:t>unique chance of a (last) He campaign in the Be/W mix to minimize risks for ITER PFCs in PFPO phase</a:t>
            </a:r>
          </a:p>
          <a:p>
            <a:pPr eaLnBrk="1" hangingPunct="1">
              <a:defRPr/>
            </a:pPr>
            <a:r>
              <a:rPr lang="en-US" sz="2000" dirty="0" smtClean="0"/>
              <a:t>Summary of Proposal(s):</a:t>
            </a:r>
            <a:endParaRPr lang="en-US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300" i="1" dirty="0"/>
              <a:t>Exchange to He by plasma discharges (or ICWC) and collect residual T and quantify D (2 sessions)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300" i="1" dirty="0"/>
              <a:t>Establish plasma scenario in He in </a:t>
            </a:r>
            <a:r>
              <a:rPr lang="en-US" sz="1300" i="1" dirty="0" err="1"/>
              <a:t>ELMy</a:t>
            </a:r>
            <a:r>
              <a:rPr lang="en-US" sz="1300" i="1" dirty="0"/>
              <a:t> H-mode with RF and NBI heating. Goal would be a V5 configuration </a:t>
            </a:r>
            <a:r>
              <a:rPr lang="en-US" sz="1300" i="1" dirty="0" smtClean="0"/>
              <a:t>   on </a:t>
            </a:r>
            <a:r>
              <a:rPr lang="en-US" sz="1300" i="1" dirty="0"/>
              <a:t>stack 2 of tile 5 which mimic the C30C plasma in D in divertor conditions. Attempt 2.0MA, 2.0T for min. 6s static strike line at 12-14MW input power. Moderate He </a:t>
            </a:r>
            <a:r>
              <a:rPr lang="en-US" sz="1300" i="1" dirty="0" err="1"/>
              <a:t>fuelling</a:t>
            </a:r>
            <a:r>
              <a:rPr lang="en-US" sz="1300" i="1" dirty="0"/>
              <a:t> - no seeding. (1 session)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300" i="1" dirty="0" smtClean="0"/>
              <a:t>Divertor </a:t>
            </a:r>
            <a:r>
              <a:rPr lang="en-US" sz="1300" i="1" dirty="0" err="1" smtClean="0"/>
              <a:t>characterisation</a:t>
            </a:r>
            <a:r>
              <a:rPr lang="en-US" sz="1300" i="1" dirty="0" smtClean="0"/>
              <a:t> in He (gas, power, strike-line variation) (1 </a:t>
            </a:r>
            <a:r>
              <a:rPr lang="en-US" sz="1300" i="1" dirty="0"/>
              <a:t>session)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300" i="1" dirty="0"/>
              <a:t>Try to build-up W fuzz matching surface temperature / impact energy / He fluence and </a:t>
            </a:r>
            <a:r>
              <a:rPr lang="en-US" sz="1300" i="1" dirty="0" smtClean="0"/>
              <a:t>diagnose in-situ by </a:t>
            </a:r>
            <a:r>
              <a:rPr lang="en-US" sz="1300" i="1" dirty="0"/>
              <a:t>reflectivity </a:t>
            </a:r>
            <a:r>
              <a:rPr lang="en-US" sz="1300" i="1" dirty="0" smtClean="0"/>
              <a:t>changes of </a:t>
            </a:r>
            <a:r>
              <a:rPr lang="en-US" sz="1300" i="1" dirty="0"/>
              <a:t>tile </a:t>
            </a:r>
            <a:r>
              <a:rPr lang="en-US" sz="1300" i="1" dirty="0" smtClean="0"/>
              <a:t>5 and </a:t>
            </a:r>
            <a:r>
              <a:rPr lang="en-US" sz="1300" i="1" dirty="0"/>
              <a:t>thermal </a:t>
            </a:r>
            <a:r>
              <a:rPr lang="en-US" sz="1300" i="1" dirty="0" smtClean="0"/>
              <a:t>response (ELMs). 40 discharges needed to get fluence (4 </a:t>
            </a:r>
            <a:r>
              <a:rPr lang="en-US" sz="1300" i="1" dirty="0"/>
              <a:t>sessions)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300" i="1" dirty="0"/>
              <a:t>Exchange to He by plasma discharges (or ICWC) and collect residual D and quantify He (2 sessions)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300" i="1" dirty="0"/>
              <a:t>Interpretative plasma modelling (e.g. SOLPS-ITER) and PWI modelling </a:t>
            </a:r>
            <a:r>
              <a:rPr lang="en-US" sz="1300" i="1" dirty="0" smtClean="0"/>
              <a:t>(e.g. ERO2.0) to validate ITER predictions. Benchmark </a:t>
            </a:r>
            <a:r>
              <a:rPr lang="en-US" sz="1300" i="1" dirty="0"/>
              <a:t>of W fuzz formation/destruction model </a:t>
            </a:r>
            <a:r>
              <a:rPr lang="en-US" sz="1300" i="1" dirty="0" smtClean="0"/>
              <a:t>(e.g. de </a:t>
            </a:r>
            <a:r>
              <a:rPr lang="en-US" sz="1300" i="1" dirty="0" err="1" smtClean="0"/>
              <a:t>Temmerman</a:t>
            </a:r>
            <a:r>
              <a:rPr lang="en-US" sz="1300" i="1" dirty="0" smtClean="0"/>
              <a:t> model) </a:t>
            </a:r>
            <a:endParaRPr lang="en-US" sz="1300" i="1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300" i="1" dirty="0"/>
              <a:t>Post-mortem analysis of tile </a:t>
            </a:r>
            <a:r>
              <a:rPr lang="en-US" sz="1300" i="1" dirty="0" smtClean="0"/>
              <a:t>5 stack 2 </a:t>
            </a:r>
            <a:r>
              <a:rPr lang="en-US" sz="1300" i="1" dirty="0"/>
              <a:t>once available </a:t>
            </a:r>
            <a:r>
              <a:rPr lang="en-US" sz="1300" i="1" dirty="0" smtClean="0"/>
              <a:t>under WP PWIE (bulk-W lamellae)</a:t>
            </a:r>
            <a:endParaRPr lang="en-US" sz="1200" i="1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000" dirty="0" smtClean="0"/>
              <a:t>Scientific Deliverables: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en-US" sz="1600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1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1300" i="1" dirty="0" smtClean="0"/>
              <a:t>Provision of reference plasmas to validate edge-modelling and PWI in He plasmas for ITER PFPO</a:t>
            </a:r>
          </a:p>
          <a:p>
            <a:pPr lvl="1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1300" i="1" dirty="0" smtClean="0"/>
              <a:t>Quantification of He in Be and W PFCs in quasi-steady state conditions in Be/W mix / clean-up </a:t>
            </a:r>
            <a:r>
              <a:rPr lang="en-US" sz="1300" i="1" dirty="0" err="1" smtClean="0"/>
              <a:t>capabities</a:t>
            </a:r>
            <a:endParaRPr lang="en-GB" dirty="0"/>
          </a:p>
          <a:p>
            <a:pPr lvl="1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GB" sz="1300" i="1" dirty="0" smtClean="0"/>
              <a:t>Validation of the W nanostructure formation/destruction model in view of ITER and DEMO</a:t>
            </a:r>
            <a:endParaRPr lang="en-US" sz="1300" i="1" dirty="0" smtClean="0"/>
          </a:p>
        </p:txBody>
      </p:sp>
      <p:sp>
        <p:nvSpPr>
          <p:cNvPr id="19" name="Title 3"/>
          <p:cNvSpPr txBox="1">
            <a:spLocks/>
          </p:cNvSpPr>
          <p:nvPr/>
        </p:nvSpPr>
        <p:spPr>
          <a:xfrm>
            <a:off x="35496" y="-10414"/>
            <a:ext cx="9361040" cy="792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200"/>
              </a:lnSpc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000" dirty="0" smtClean="0"/>
              <a:t>M21-24: Study </a:t>
            </a:r>
            <a:r>
              <a:rPr lang="en-US" sz="2000" dirty="0" smtClean="0"/>
              <a:t>the effect of He plasma-interactions with Be and W PFCs</a:t>
            </a:r>
            <a:br>
              <a:rPr lang="en-US" sz="2000" dirty="0" smtClean="0"/>
            </a:br>
            <a:r>
              <a:rPr lang="en-US" sz="2000" dirty="0" smtClean="0"/>
              <a:t> </a:t>
            </a:r>
            <a:r>
              <a:rPr lang="en-US" sz="1200" dirty="0" smtClean="0"/>
              <a:t> </a:t>
            </a:r>
            <a:r>
              <a:rPr lang="en-US" altLang="de-DE" sz="1200" dirty="0" smtClean="0"/>
              <a:t>Proponent(s): S. Brezinsek, T. </a:t>
            </a:r>
            <a:r>
              <a:rPr lang="en-US" altLang="de-DE" sz="1200" dirty="0" err="1" smtClean="0"/>
              <a:t>Dittmar</a:t>
            </a:r>
            <a:r>
              <a:rPr lang="en-US" altLang="de-DE" sz="1200" dirty="0" smtClean="0"/>
              <a:t>, S. Wiesen, G. Sergienko, M. </a:t>
            </a:r>
            <a:r>
              <a:rPr lang="en-US" altLang="de-DE" sz="1200" dirty="0" err="1" smtClean="0"/>
              <a:t>Groth</a:t>
            </a:r>
            <a:r>
              <a:rPr lang="en-US" altLang="de-DE" sz="1200" dirty="0" smtClean="0"/>
              <a:t>, D. Douai</a:t>
            </a:r>
            <a:endParaRPr lang="en-GB" altLang="de-DE" dirty="0" smtClean="0"/>
          </a:p>
        </p:txBody>
      </p:sp>
    </p:spTree>
    <p:extLst>
      <p:ext uri="{BB962C8B-B14F-4D97-AF65-F5344CB8AC3E}">
        <p14:creationId xmlns:p14="http://schemas.microsoft.com/office/powerpoint/2010/main" val="141948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0" y="0"/>
            <a:ext cx="8001000" cy="914400"/>
          </a:xfrm>
        </p:spPr>
        <p:txBody>
          <a:bodyPr/>
          <a:lstStyle/>
          <a:p>
            <a:r>
              <a:rPr lang="en-US" sz="2800" dirty="0"/>
              <a:t>JET-ILW input to ITER PWI issues:</a:t>
            </a:r>
            <a:br>
              <a:rPr lang="en-US" sz="2800" dirty="0"/>
            </a:br>
            <a:r>
              <a:rPr lang="en-US" sz="2800" dirty="0"/>
              <a:t>He operation program proposal </a:t>
            </a:r>
            <a:r>
              <a:rPr lang="en-US" sz="2800" dirty="0" smtClean="0"/>
              <a:t>II</a:t>
            </a:r>
            <a:endParaRPr lang="de-DE" dirty="0"/>
          </a:p>
        </p:txBody>
      </p:sp>
      <p:sp>
        <p:nvSpPr>
          <p:cNvPr id="4" name="Inhaltsplatzhalter 1"/>
          <p:cNvSpPr>
            <a:spLocks noGrp="1"/>
          </p:cNvSpPr>
          <p:nvPr/>
        </p:nvSpPr>
        <p:spPr>
          <a:xfrm>
            <a:off x="71500" y="1052736"/>
            <a:ext cx="9001000" cy="425307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−"/>
              <a:defRPr sz="20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Operation in Helium (He-PSI)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Overlap in temperature window between W nanostructure formation and W recrystallization. Combine both with OSP on tile 5A or B and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surf</a:t>
            </a:r>
            <a:r>
              <a:rPr lang="en-US" dirty="0" smtClean="0"/>
              <a:t>~</a:t>
            </a:r>
          </a:p>
          <a:p>
            <a:pPr marL="457200" lvl="1" indent="0">
              <a:buNone/>
            </a:pPr>
            <a:r>
              <a:rPr lang="en-US" dirty="0" smtClean="0"/>
              <a:t>    around T~1600°C for enough time/</a:t>
            </a:r>
            <a:r>
              <a:rPr lang="en-US" dirty="0" err="1" smtClean="0"/>
              <a:t>fluence</a:t>
            </a:r>
            <a:r>
              <a:rPr lang="en-US" dirty="0" smtClean="0"/>
              <a:t>. </a:t>
            </a:r>
            <a:r>
              <a:rPr lang="en-US" dirty="0" err="1" smtClean="0">
                <a:latin typeface="Symbol" panose="05050102010706020507" pitchFamily="18" charset="2"/>
              </a:rPr>
              <a:t>l</a:t>
            </a:r>
            <a:r>
              <a:rPr lang="en-US" dirty="0" err="1" smtClean="0"/>
              <a:t>q</a:t>
            </a:r>
            <a:r>
              <a:rPr lang="en-US" dirty="0" smtClean="0"/>
              <a:t> </a:t>
            </a:r>
            <a:r>
              <a:rPr lang="en-US" dirty="0"/>
              <a:t>f</a:t>
            </a:r>
            <a:r>
              <a:rPr lang="en-US" dirty="0" smtClean="0"/>
              <a:t>ootprint could be used  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   to get W-fuzz on tile 5A </a:t>
            </a:r>
            <a:r>
              <a:rPr lang="en-US" dirty="0"/>
              <a:t>(</a:t>
            </a:r>
            <a:r>
              <a:rPr lang="en-US" dirty="0" smtClean="0"/>
              <a:t>with) and 5B without W re-</a:t>
            </a:r>
            <a:r>
              <a:rPr lang="en-US" dirty="0" err="1" smtClean="0"/>
              <a:t>crystallisation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Study He content in Be-co-deposits on tile 5 in-situ </a:t>
            </a:r>
            <a:r>
              <a:rPr lang="en-US" dirty="0" smtClean="0"/>
              <a:t>via</a:t>
            </a:r>
            <a:r>
              <a:rPr lang="en-US" strike="sngStrike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LID-QMS </a:t>
            </a:r>
            <a:r>
              <a:rPr lang="en-US" dirty="0" smtClean="0"/>
              <a:t>=&gt; demonstrate He content control (budget)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Analysis by high resolution imaging </a:t>
            </a:r>
            <a:r>
              <a:rPr lang="en-US" dirty="0" smtClean="0"/>
              <a:t>to </a:t>
            </a:r>
            <a:r>
              <a:rPr lang="en-US" dirty="0"/>
              <a:t>document change in</a:t>
            </a:r>
          </a:p>
          <a:p>
            <a:pPr marL="514350" lvl="1" indent="0">
              <a:buNone/>
            </a:pPr>
            <a:r>
              <a:rPr lang="en-US" dirty="0"/>
              <a:t>   surface reflection as measure of W nanostructure formation (</a:t>
            </a:r>
            <a:r>
              <a:rPr lang="en-US" dirty="0" smtClean="0"/>
              <a:t>turns black)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This could potentially be done after DT in a clean-up phase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 smtClean="0"/>
              <a:t>W re-crystallization is “frozen” and will not change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 smtClean="0"/>
              <a:t>W fuzz-structure will not change if location in PFR and no tile re-heated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 smtClean="0"/>
              <a:t>Tile removal could be postponed to next opening (LIBS on RH?)</a:t>
            </a:r>
          </a:p>
        </p:txBody>
      </p:sp>
      <p:sp>
        <p:nvSpPr>
          <p:cNvPr id="5" name="Rechteck 4"/>
          <p:cNvSpPr/>
          <p:nvPr/>
        </p:nvSpPr>
        <p:spPr>
          <a:xfrm>
            <a:off x="1713649" y="5557782"/>
            <a:ext cx="3860975" cy="576064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6579682" y="5550493"/>
            <a:ext cx="1296144" cy="576064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10"/>
          <p:cNvSpPr txBox="1"/>
          <p:nvPr/>
        </p:nvSpPr>
        <p:spPr>
          <a:xfrm>
            <a:off x="2270946" y="5187784"/>
            <a:ext cx="2993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He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exploration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experiments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feld 15"/>
          <p:cNvSpPr txBox="1"/>
          <p:nvPr/>
        </p:nvSpPr>
        <p:spPr>
          <a:xfrm rot="5400000">
            <a:off x="7667731" y="5528215"/>
            <a:ext cx="2056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LIBS /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tile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removal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feld 16"/>
          <p:cNvSpPr txBox="1"/>
          <p:nvPr/>
        </p:nvSpPr>
        <p:spPr>
          <a:xfrm>
            <a:off x="6663590" y="5511000"/>
            <a:ext cx="11977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C30C-like</a:t>
            </a:r>
          </a:p>
          <a:p>
            <a:pPr algn="ctr"/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</a:t>
            </a:r>
            <a:r>
              <a:rPr lang="de-D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de-DE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weeks</a:t>
            </a:r>
            <a:endParaRPr lang="de-D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feld 17"/>
          <p:cNvSpPr txBox="1"/>
          <p:nvPr/>
        </p:nvSpPr>
        <p:spPr>
          <a:xfrm>
            <a:off x="2241911" y="5550493"/>
            <a:ext cx="2871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~4 </a:t>
            </a:r>
            <a:r>
              <a:rPr lang="de-DE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weeks</a:t>
            </a:r>
            <a:r>
              <a:rPr lang="de-D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PWI </a:t>
            </a:r>
            <a:r>
              <a:rPr lang="de-DE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studies</a:t>
            </a:r>
            <a:endParaRPr lang="de-D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feld 24"/>
          <p:cNvSpPr txBox="1"/>
          <p:nvPr/>
        </p:nvSpPr>
        <p:spPr>
          <a:xfrm>
            <a:off x="2682905" y="5845814"/>
            <a:ext cx="2444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err="1" smtClean="0">
                <a:solidFill>
                  <a:schemeClr val="bg1"/>
                </a:solidFill>
              </a:rPr>
              <a:t>Include</a:t>
            </a:r>
            <a:r>
              <a:rPr lang="de-DE" dirty="0" smtClean="0">
                <a:solidFill>
                  <a:schemeClr val="bg1"/>
                </a:solidFill>
              </a:rPr>
              <a:t> mix H </a:t>
            </a:r>
            <a:r>
              <a:rPr lang="de-DE" dirty="0" err="1" smtClean="0">
                <a:solidFill>
                  <a:schemeClr val="bg1"/>
                </a:solidFill>
              </a:rPr>
              <a:t>or</a:t>
            </a:r>
            <a:r>
              <a:rPr lang="de-DE" dirty="0" smtClean="0">
                <a:solidFill>
                  <a:schemeClr val="bg1"/>
                </a:solidFill>
              </a:rPr>
              <a:t> D + He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2" name="Textfeld 25"/>
          <p:cNvSpPr txBox="1"/>
          <p:nvPr/>
        </p:nvSpPr>
        <p:spPr>
          <a:xfrm>
            <a:off x="6206739" y="5161415"/>
            <a:ext cx="1965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c</a:t>
            </a:r>
            <a:r>
              <a:rPr lang="de-DE" dirty="0" smtClean="0"/>
              <a:t>lean He </a:t>
            </a:r>
            <a:r>
              <a:rPr lang="de-DE" dirty="0" err="1" smtClean="0"/>
              <a:t>operation</a:t>
            </a:r>
            <a:endParaRPr lang="de-DE" dirty="0"/>
          </a:p>
        </p:txBody>
      </p:sp>
      <p:cxnSp>
        <p:nvCxnSpPr>
          <p:cNvPr id="13" name="Gerader Verbinder 12"/>
          <p:cNvCxnSpPr/>
          <p:nvPr/>
        </p:nvCxnSpPr>
        <p:spPr>
          <a:xfrm flipH="1">
            <a:off x="8330978" y="5078081"/>
            <a:ext cx="21486" cy="15121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27"/>
          <p:cNvSpPr txBox="1"/>
          <p:nvPr/>
        </p:nvSpPr>
        <p:spPr>
          <a:xfrm>
            <a:off x="6247335" y="6190139"/>
            <a:ext cx="18966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Note: </a:t>
            </a:r>
            <a:r>
              <a:rPr lang="de-DE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low</a:t>
            </a: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REPETITION RATE</a:t>
            </a:r>
          </a:p>
          <a:p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de-DE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pulses</a:t>
            </a: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per </a:t>
            </a:r>
            <a:r>
              <a:rPr lang="de-DE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session</a:t>
            </a:r>
            <a:endParaRPr 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2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424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1584176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Operation above the re-</a:t>
            </a:r>
            <a:r>
              <a:rPr lang="en-US" dirty="0" err="1" smtClean="0"/>
              <a:t>crystallisation</a:t>
            </a:r>
            <a:r>
              <a:rPr lang="en-US" dirty="0" smtClean="0"/>
              <a:t> limit of W PFCs</a:t>
            </a:r>
            <a:endParaRPr lang="en-US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Re-</a:t>
            </a:r>
            <a:r>
              <a:rPr lang="en-US" dirty="0" err="1" smtClean="0"/>
              <a:t>crystallisation</a:t>
            </a:r>
            <a:r>
              <a:rPr lang="en-US" dirty="0" smtClean="0"/>
              <a:t> of W (&gt;1400-1600°C) impacts properties of W PFCs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Potential enhancement of crack formation under high power loads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Study temperature rise per </a:t>
            </a:r>
            <a:r>
              <a:rPr lang="en-US" dirty="0" smtClean="0"/>
              <a:t>“comparable” ELM impact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lvl="1">
              <a:buFont typeface="Wingdings" panose="05000000000000000000" pitchFamily="2" charset="2"/>
              <a:buChar char="§"/>
            </a:pPr>
            <a:endParaRPr lang="en-US" dirty="0" smtClean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0" y="0"/>
            <a:ext cx="8001000" cy="914400"/>
          </a:xfrm>
        </p:spPr>
        <p:txBody>
          <a:bodyPr/>
          <a:lstStyle/>
          <a:p>
            <a:r>
              <a:rPr lang="en-US" dirty="0" smtClean="0"/>
              <a:t>Proposed new JET-ILW input </a:t>
            </a:r>
            <a:br>
              <a:rPr lang="en-US" dirty="0" smtClean="0"/>
            </a:br>
            <a:r>
              <a:rPr lang="en-US" dirty="0" smtClean="0"/>
              <a:t>to ITER PWI issues (2020+)</a:t>
            </a:r>
            <a:endParaRPr lang="en-US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4988" y="3356993"/>
            <a:ext cx="4309176" cy="2604597"/>
          </a:xfrm>
          <a:prstGeom prst="rect">
            <a:avLst/>
          </a:prstGeom>
        </p:spPr>
      </p:pic>
      <p:sp>
        <p:nvSpPr>
          <p:cNvPr id="5" name="Pfeil nach unten 4"/>
          <p:cNvSpPr/>
          <p:nvPr/>
        </p:nvSpPr>
        <p:spPr>
          <a:xfrm rot="2807163">
            <a:off x="6534472" y="3645882"/>
            <a:ext cx="360040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3"/>
          <a:srcRect b="64700"/>
          <a:stretch/>
        </p:blipFill>
        <p:spPr>
          <a:xfrm>
            <a:off x="7053466" y="2690954"/>
            <a:ext cx="1619672" cy="1315692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717" y="3348800"/>
            <a:ext cx="3429000" cy="2743200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3847807" y="5845779"/>
            <a:ext cx="11079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err="1" smtClean="0"/>
              <a:t>Ph</a:t>
            </a:r>
            <a:r>
              <a:rPr lang="de-DE" sz="1000" dirty="0" smtClean="0"/>
              <a:t>. Mertens et al.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1176125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5496" y="885274"/>
            <a:ext cx="9577064" cy="4703966"/>
          </a:xfrm>
        </p:spPr>
        <p:txBody>
          <a:bodyPr>
            <a:noAutofit/>
          </a:bodyPr>
          <a:lstStyle/>
          <a:p>
            <a:pPr marL="25200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1800" dirty="0" smtClean="0"/>
              <a:t>Full campaign at low temperature (~110°C) and comparison </a:t>
            </a:r>
            <a:r>
              <a:rPr lang="en-US" sz="1800" dirty="0"/>
              <a:t>with </a:t>
            </a:r>
            <a:r>
              <a:rPr lang="en-US" sz="1800" dirty="0" smtClean="0"/>
              <a:t>(~200°C</a:t>
            </a:r>
            <a:r>
              <a:rPr lang="en-US" sz="1800" dirty="0"/>
              <a:t>) </a:t>
            </a:r>
            <a:endParaRPr lang="en-US" sz="18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1800" b="1" dirty="0" smtClean="0"/>
              <a:t>Determination of global Be migration pattern (code validation / predictions)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 dirty="0"/>
              <a:t>Determination of Be source strength at low T</a:t>
            </a:r>
            <a:r>
              <a:rPr lang="en-US" sz="1600" baseline="-25000" dirty="0"/>
              <a:t>surf </a:t>
            </a:r>
            <a:r>
              <a:rPr lang="en-US" sz="1600" dirty="0"/>
              <a:t> (supersaturation of Be</a:t>
            </a:r>
            <a:r>
              <a:rPr lang="en-US" sz="1600" dirty="0" smtClean="0"/>
              <a:t>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 dirty="0" smtClean="0"/>
              <a:t>Change in deposition strength inner divertor / outer divertor in deposition zone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 dirty="0" smtClean="0"/>
              <a:t>Benchmark of material migration </a:t>
            </a:r>
            <a:r>
              <a:rPr lang="en-US" sz="1600" dirty="0"/>
              <a:t>codes (</a:t>
            </a:r>
            <a:r>
              <a:rPr lang="en-US" sz="1600" dirty="0" smtClean="0"/>
              <a:t>ERO/WallDYN) </a:t>
            </a:r>
            <a:r>
              <a:rPr lang="en-US" sz="1600" dirty="0"/>
              <a:t>and </a:t>
            </a:r>
            <a:r>
              <a:rPr lang="en-US" sz="1600" dirty="0" smtClean="0"/>
              <a:t>validation of  ITER predictions </a:t>
            </a:r>
          </a:p>
          <a:p>
            <a:pPr marL="514350" lvl="1" indent="0">
              <a:buNone/>
            </a:pPr>
            <a:r>
              <a:rPr lang="en-US" sz="1600" dirty="0"/>
              <a:t> </a:t>
            </a:r>
            <a:r>
              <a:rPr lang="en-US" sz="1600" dirty="0" smtClean="0"/>
              <a:t>    (impact on ITER Be  PFC lifetime)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rgbClr val="FF0000"/>
                </a:solidFill>
              </a:rPr>
              <a:t>(Potentially) in-situ </a:t>
            </a:r>
            <a:r>
              <a:rPr lang="en-US" sz="1600" dirty="0">
                <a:solidFill>
                  <a:srgbClr val="FF0000"/>
                </a:solidFill>
              </a:rPr>
              <a:t>analysis </a:t>
            </a:r>
            <a:r>
              <a:rPr lang="en-US" sz="1600" dirty="0" smtClean="0">
                <a:solidFill>
                  <a:srgbClr val="FF0000"/>
                </a:solidFill>
              </a:rPr>
              <a:t>of deposition pattern by LIBS on JET remote handling arm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b="1" dirty="0" smtClean="0"/>
              <a:t>Determination of long-term fuel retention in Be </a:t>
            </a:r>
            <a:r>
              <a:rPr lang="en-US" sz="1800" dirty="0" smtClean="0"/>
              <a:t>layers</a:t>
            </a:r>
            <a:r>
              <a:rPr lang="en-US" sz="1800" b="1" dirty="0" smtClean="0"/>
              <a:t> (code validation/predictions)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 dirty="0" smtClean="0"/>
              <a:t>Gas balances / post-mortem analysis (impact on ITER safety)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rgbClr val="FF0000"/>
                </a:solidFill>
              </a:rPr>
              <a:t>In-situ </a:t>
            </a:r>
            <a:r>
              <a:rPr lang="en-US" sz="1600" dirty="0">
                <a:solidFill>
                  <a:srgbClr val="FF0000"/>
                </a:solidFill>
              </a:rPr>
              <a:t>analysis of fuel content </a:t>
            </a:r>
            <a:r>
              <a:rPr lang="en-US" sz="1600">
                <a:solidFill>
                  <a:srgbClr val="FF0000"/>
                </a:solidFill>
              </a:rPr>
              <a:t>by </a:t>
            </a:r>
            <a:r>
              <a:rPr lang="en-US" sz="1600" smtClean="0">
                <a:solidFill>
                  <a:srgbClr val="FF0000"/>
                </a:solidFill>
              </a:rPr>
              <a:t>LID-QMS</a:t>
            </a:r>
            <a:endParaRPr lang="en-US" sz="1600" dirty="0" smtClean="0">
              <a:solidFill>
                <a:srgbClr val="FF0000"/>
              </a:solidFill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0" y="0"/>
            <a:ext cx="8001000" cy="914400"/>
          </a:xfrm>
        </p:spPr>
        <p:txBody>
          <a:bodyPr>
            <a:normAutofit/>
          </a:bodyPr>
          <a:lstStyle/>
          <a:p>
            <a:r>
              <a:rPr lang="en-US" sz="2700" dirty="0"/>
              <a:t>JET-ILW input to ITER PWI </a:t>
            </a:r>
            <a:r>
              <a:rPr lang="en-US" sz="2700" dirty="0" smtClean="0"/>
              <a:t>issues </a:t>
            </a:r>
            <a:r>
              <a:rPr lang="en-US" sz="2700" dirty="0"/>
              <a:t>(</a:t>
            </a:r>
            <a:r>
              <a:rPr lang="en-US" sz="2700" dirty="0">
                <a:solidFill>
                  <a:srgbClr val="FF0000"/>
                </a:solidFill>
              </a:rPr>
              <a:t>A</a:t>
            </a:r>
            <a:r>
              <a:rPr lang="en-US" sz="2700" dirty="0"/>
              <a:t>/B):</a:t>
            </a:r>
            <a:br>
              <a:rPr lang="en-US" sz="2700" dirty="0"/>
            </a:br>
            <a:r>
              <a:rPr lang="en-US" sz="2700" dirty="0"/>
              <a:t>C</a:t>
            </a:r>
            <a:r>
              <a:rPr lang="en-US" sz="2700" dirty="0" smtClean="0"/>
              <a:t>old </a:t>
            </a:r>
            <a:r>
              <a:rPr lang="en-US" sz="2700" dirty="0"/>
              <a:t>F</a:t>
            </a:r>
            <a:r>
              <a:rPr lang="en-US" sz="2700" dirty="0" smtClean="0"/>
              <a:t>irst </a:t>
            </a:r>
            <a:r>
              <a:rPr lang="en-US" sz="2700" dirty="0"/>
              <a:t>W</a:t>
            </a:r>
            <a:r>
              <a:rPr lang="en-US" sz="2700" dirty="0" smtClean="0"/>
              <a:t>all operation program proposal I</a:t>
            </a:r>
            <a:endParaRPr lang="en-US" sz="27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0489" y="4567305"/>
            <a:ext cx="2875144" cy="2067619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4778" y="4567305"/>
            <a:ext cx="765944" cy="1746793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7661" y="4615515"/>
            <a:ext cx="1770404" cy="1650375"/>
          </a:xfrm>
          <a:prstGeom prst="rect">
            <a:avLst/>
          </a:prstGeom>
        </p:spPr>
      </p:pic>
      <p:cxnSp>
        <p:nvCxnSpPr>
          <p:cNvPr id="8" name="Gerade Verbindung mit Pfeil 7"/>
          <p:cNvCxnSpPr/>
          <p:nvPr/>
        </p:nvCxnSpPr>
        <p:spPr>
          <a:xfrm flipV="1">
            <a:off x="4139952" y="5206690"/>
            <a:ext cx="1944216" cy="8866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/>
          <p:cNvCxnSpPr/>
          <p:nvPr/>
        </p:nvCxnSpPr>
        <p:spPr>
          <a:xfrm>
            <a:off x="6588224" y="5206690"/>
            <a:ext cx="1512168" cy="4433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275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79512" y="0"/>
            <a:ext cx="8003232" cy="914400"/>
          </a:xfrm>
        </p:spPr>
        <p:txBody>
          <a:bodyPr/>
          <a:lstStyle/>
          <a:p>
            <a:r>
              <a:rPr lang="de-DE" dirty="0" smtClean="0"/>
              <a:t>PWI </a:t>
            </a:r>
            <a:r>
              <a:rPr lang="de-DE" dirty="0" err="1" smtClean="0"/>
              <a:t>Processes</a:t>
            </a:r>
            <a:r>
              <a:rPr lang="de-DE" dirty="0" smtClean="0"/>
              <a:t>: He on </a:t>
            </a:r>
            <a:r>
              <a:rPr lang="de-DE" dirty="0" err="1" smtClean="0"/>
              <a:t>Be</a:t>
            </a:r>
            <a:r>
              <a:rPr lang="de-DE" dirty="0" smtClean="0"/>
              <a:t>/W vs. D on </a:t>
            </a:r>
            <a:r>
              <a:rPr lang="de-DE" dirty="0" err="1" smtClean="0"/>
              <a:t>Be</a:t>
            </a:r>
            <a:r>
              <a:rPr lang="de-DE" dirty="0" smtClean="0"/>
              <a:t>/W</a:t>
            </a:r>
            <a:endParaRPr lang="de-DE" dirty="0"/>
          </a:p>
        </p:txBody>
      </p:sp>
      <p:pic>
        <p:nvPicPr>
          <p:cNvPr id="4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2736"/>
            <a:ext cx="8945163" cy="5040560"/>
          </a:xfrm>
          <a:prstGeom prst="rect">
            <a:avLst/>
          </a:prstGeom>
          <a:noFill/>
        </p:spPr>
      </p:pic>
      <p:cxnSp>
        <p:nvCxnSpPr>
          <p:cNvPr id="8" name="Gerader Verbinder 7"/>
          <p:cNvCxnSpPr/>
          <p:nvPr/>
        </p:nvCxnSpPr>
        <p:spPr>
          <a:xfrm>
            <a:off x="3383868" y="2913670"/>
            <a:ext cx="504056" cy="6217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r Verbinder 9"/>
          <p:cNvCxnSpPr/>
          <p:nvPr/>
        </p:nvCxnSpPr>
        <p:spPr>
          <a:xfrm flipV="1">
            <a:off x="3433016" y="2913669"/>
            <a:ext cx="360040" cy="6217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 flipH="1">
            <a:off x="107504" y="914400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>
                <a:solidFill>
                  <a:srgbClr val="FF0000"/>
                </a:solidFill>
              </a:rPr>
              <a:t>f</a:t>
            </a:r>
            <a:r>
              <a:rPr lang="de-DE" b="1" dirty="0" err="1" smtClean="0">
                <a:solidFill>
                  <a:srgbClr val="FF0000"/>
                </a:solidFill>
              </a:rPr>
              <a:t>or</a:t>
            </a:r>
            <a:r>
              <a:rPr lang="de-DE" b="1" dirty="0" smtClean="0">
                <a:solidFill>
                  <a:srgbClr val="FF0000"/>
                </a:solidFill>
              </a:rPr>
              <a:t> D on </a:t>
            </a:r>
            <a:r>
              <a:rPr lang="de-DE" b="1" dirty="0" err="1" smtClean="0">
                <a:solidFill>
                  <a:srgbClr val="FF0000"/>
                </a:solidFill>
              </a:rPr>
              <a:t>Be</a:t>
            </a:r>
            <a:r>
              <a:rPr lang="de-DE" b="1" dirty="0" smtClean="0">
                <a:solidFill>
                  <a:srgbClr val="FF0000"/>
                </a:solidFill>
              </a:rPr>
              <a:t> </a:t>
            </a:r>
            <a:r>
              <a:rPr lang="de-DE" b="1" dirty="0" err="1" smtClean="0">
                <a:solidFill>
                  <a:srgbClr val="FF0000"/>
                </a:solidFill>
              </a:rPr>
              <a:t>most</a:t>
            </a:r>
            <a:r>
              <a:rPr lang="de-DE" b="1" dirty="0" smtClean="0">
                <a:solidFill>
                  <a:srgbClr val="FF0000"/>
                </a:solidFill>
              </a:rPr>
              <a:t> relevant 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12" name="Ellipse 11"/>
          <p:cNvSpPr/>
          <p:nvPr/>
        </p:nvSpPr>
        <p:spPr>
          <a:xfrm>
            <a:off x="3879540" y="2708920"/>
            <a:ext cx="972108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Ellipse 12"/>
          <p:cNvSpPr/>
          <p:nvPr/>
        </p:nvSpPr>
        <p:spPr>
          <a:xfrm>
            <a:off x="4824028" y="2780928"/>
            <a:ext cx="972108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Ellipse 13"/>
          <p:cNvSpPr/>
          <p:nvPr/>
        </p:nvSpPr>
        <p:spPr>
          <a:xfrm>
            <a:off x="5652120" y="2420888"/>
            <a:ext cx="972108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Ellipse 14"/>
          <p:cNvSpPr/>
          <p:nvPr/>
        </p:nvSpPr>
        <p:spPr>
          <a:xfrm>
            <a:off x="6912260" y="2348880"/>
            <a:ext cx="972108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Ellipse 15"/>
          <p:cNvSpPr/>
          <p:nvPr/>
        </p:nvSpPr>
        <p:spPr>
          <a:xfrm>
            <a:off x="2632544" y="3040442"/>
            <a:ext cx="972108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Ellipse 16"/>
          <p:cNvSpPr/>
          <p:nvPr/>
        </p:nvSpPr>
        <p:spPr>
          <a:xfrm>
            <a:off x="1898654" y="2761455"/>
            <a:ext cx="972108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Ellipse 17"/>
          <p:cNvSpPr/>
          <p:nvPr/>
        </p:nvSpPr>
        <p:spPr>
          <a:xfrm>
            <a:off x="391676" y="3040442"/>
            <a:ext cx="972108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Ellipse 18"/>
          <p:cNvSpPr/>
          <p:nvPr/>
        </p:nvSpPr>
        <p:spPr>
          <a:xfrm>
            <a:off x="3307002" y="5028533"/>
            <a:ext cx="972108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Ellipse 19"/>
          <p:cNvSpPr/>
          <p:nvPr/>
        </p:nvSpPr>
        <p:spPr>
          <a:xfrm>
            <a:off x="5940152" y="5028533"/>
            <a:ext cx="972108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Ellipse 20"/>
          <p:cNvSpPr/>
          <p:nvPr/>
        </p:nvSpPr>
        <p:spPr>
          <a:xfrm>
            <a:off x="7100058" y="5028533"/>
            <a:ext cx="972108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V</a:t>
            </a:r>
            <a:endParaRPr lang="de-DE" dirty="0"/>
          </a:p>
        </p:txBody>
      </p:sp>
      <p:sp>
        <p:nvSpPr>
          <p:cNvPr id="22" name="Ellipse 21"/>
          <p:cNvSpPr/>
          <p:nvPr/>
        </p:nvSpPr>
        <p:spPr>
          <a:xfrm>
            <a:off x="681393" y="5047003"/>
            <a:ext cx="972108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417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79512" y="0"/>
            <a:ext cx="8003232" cy="914400"/>
          </a:xfrm>
        </p:spPr>
        <p:txBody>
          <a:bodyPr/>
          <a:lstStyle/>
          <a:p>
            <a:r>
              <a:rPr lang="de-DE" dirty="0" smtClean="0"/>
              <a:t>PWI </a:t>
            </a:r>
            <a:r>
              <a:rPr lang="de-DE" dirty="0" err="1" smtClean="0"/>
              <a:t>Processes</a:t>
            </a:r>
            <a:r>
              <a:rPr lang="de-DE" dirty="0" smtClean="0"/>
              <a:t>: He on </a:t>
            </a:r>
            <a:r>
              <a:rPr lang="de-DE" dirty="0" err="1" smtClean="0"/>
              <a:t>Be</a:t>
            </a:r>
            <a:r>
              <a:rPr lang="de-DE" dirty="0" smtClean="0"/>
              <a:t>/W vs. D on </a:t>
            </a:r>
            <a:r>
              <a:rPr lang="de-DE" dirty="0" err="1" smtClean="0"/>
              <a:t>Be</a:t>
            </a:r>
            <a:r>
              <a:rPr lang="de-DE" dirty="0" smtClean="0"/>
              <a:t>/W</a:t>
            </a:r>
            <a:endParaRPr lang="de-DE" dirty="0"/>
          </a:p>
        </p:txBody>
      </p:sp>
      <p:pic>
        <p:nvPicPr>
          <p:cNvPr id="4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2736"/>
            <a:ext cx="8945163" cy="5040560"/>
          </a:xfrm>
          <a:prstGeom prst="rect">
            <a:avLst/>
          </a:prstGeom>
          <a:noFill/>
        </p:spPr>
      </p:pic>
      <p:cxnSp>
        <p:nvCxnSpPr>
          <p:cNvPr id="8" name="Gerader Verbinder 7"/>
          <p:cNvCxnSpPr/>
          <p:nvPr/>
        </p:nvCxnSpPr>
        <p:spPr>
          <a:xfrm>
            <a:off x="3383868" y="2913670"/>
            <a:ext cx="504056" cy="6217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r Verbinder 9"/>
          <p:cNvCxnSpPr/>
          <p:nvPr/>
        </p:nvCxnSpPr>
        <p:spPr>
          <a:xfrm flipV="1">
            <a:off x="3433016" y="2913669"/>
            <a:ext cx="360040" cy="6217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 flipH="1">
            <a:off x="107504" y="914400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>
                <a:solidFill>
                  <a:srgbClr val="7030A0"/>
                </a:solidFill>
              </a:rPr>
              <a:t>f</a:t>
            </a:r>
            <a:r>
              <a:rPr lang="de-DE" b="1" dirty="0" err="1" smtClean="0">
                <a:solidFill>
                  <a:srgbClr val="7030A0"/>
                </a:solidFill>
              </a:rPr>
              <a:t>or</a:t>
            </a:r>
            <a:r>
              <a:rPr lang="de-DE" b="1" dirty="0" smtClean="0">
                <a:solidFill>
                  <a:srgbClr val="7030A0"/>
                </a:solidFill>
              </a:rPr>
              <a:t> He on </a:t>
            </a:r>
            <a:r>
              <a:rPr lang="de-DE" b="1" dirty="0" err="1" smtClean="0">
                <a:solidFill>
                  <a:srgbClr val="7030A0"/>
                </a:solidFill>
              </a:rPr>
              <a:t>Be</a:t>
            </a:r>
            <a:r>
              <a:rPr lang="de-DE" b="1" dirty="0" smtClean="0">
                <a:solidFill>
                  <a:srgbClr val="7030A0"/>
                </a:solidFill>
              </a:rPr>
              <a:t> </a:t>
            </a:r>
            <a:r>
              <a:rPr lang="de-DE" b="1" dirty="0" err="1" smtClean="0">
                <a:solidFill>
                  <a:srgbClr val="7030A0"/>
                </a:solidFill>
              </a:rPr>
              <a:t>most</a:t>
            </a:r>
            <a:r>
              <a:rPr lang="de-DE" b="1" dirty="0" smtClean="0">
                <a:solidFill>
                  <a:srgbClr val="7030A0"/>
                </a:solidFill>
              </a:rPr>
              <a:t> relevant </a:t>
            </a:r>
            <a:endParaRPr lang="de-DE" b="1" dirty="0">
              <a:solidFill>
                <a:srgbClr val="7030A0"/>
              </a:solidFill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2411760" y="5085184"/>
            <a:ext cx="972108" cy="432048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7030A0"/>
              </a:solidFill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5652120" y="2420888"/>
            <a:ext cx="972108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Ellipse 14"/>
          <p:cNvSpPr/>
          <p:nvPr/>
        </p:nvSpPr>
        <p:spPr>
          <a:xfrm>
            <a:off x="6912260" y="2348880"/>
            <a:ext cx="972108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Ellipse 17"/>
          <p:cNvSpPr/>
          <p:nvPr/>
        </p:nvSpPr>
        <p:spPr>
          <a:xfrm>
            <a:off x="391676" y="3040442"/>
            <a:ext cx="972108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Ellipse 18"/>
          <p:cNvSpPr/>
          <p:nvPr/>
        </p:nvSpPr>
        <p:spPr>
          <a:xfrm>
            <a:off x="3307002" y="5028533"/>
            <a:ext cx="972108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Ellipse 21"/>
          <p:cNvSpPr/>
          <p:nvPr/>
        </p:nvSpPr>
        <p:spPr>
          <a:xfrm>
            <a:off x="681393" y="5047003"/>
            <a:ext cx="972108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5" name="Gerader Verbinder 4"/>
          <p:cNvCxnSpPr/>
          <p:nvPr/>
        </p:nvCxnSpPr>
        <p:spPr>
          <a:xfrm>
            <a:off x="2123728" y="2708920"/>
            <a:ext cx="360040" cy="331522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r Verbinder 6"/>
          <p:cNvCxnSpPr/>
          <p:nvPr/>
        </p:nvCxnSpPr>
        <p:spPr>
          <a:xfrm flipV="1">
            <a:off x="2076862" y="2630274"/>
            <a:ext cx="478914" cy="594286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r Verbinder 23"/>
          <p:cNvCxnSpPr/>
          <p:nvPr/>
        </p:nvCxnSpPr>
        <p:spPr>
          <a:xfrm>
            <a:off x="4119647" y="2682382"/>
            <a:ext cx="360040" cy="331522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r Verbinder 24"/>
          <p:cNvCxnSpPr/>
          <p:nvPr/>
        </p:nvCxnSpPr>
        <p:spPr>
          <a:xfrm flipV="1">
            <a:off x="4072781" y="2603736"/>
            <a:ext cx="478914" cy="594286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r Verbinder 25"/>
          <p:cNvCxnSpPr/>
          <p:nvPr/>
        </p:nvCxnSpPr>
        <p:spPr>
          <a:xfrm>
            <a:off x="6273927" y="4974860"/>
            <a:ext cx="360040" cy="331522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r Verbinder 26"/>
          <p:cNvCxnSpPr/>
          <p:nvPr/>
        </p:nvCxnSpPr>
        <p:spPr>
          <a:xfrm flipV="1">
            <a:off x="6227061" y="4896214"/>
            <a:ext cx="478914" cy="594286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r Verbinder 27"/>
          <p:cNvCxnSpPr/>
          <p:nvPr/>
        </p:nvCxnSpPr>
        <p:spPr>
          <a:xfrm>
            <a:off x="2934724" y="3133760"/>
            <a:ext cx="360040" cy="331522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r Verbinder 29"/>
          <p:cNvCxnSpPr/>
          <p:nvPr/>
        </p:nvCxnSpPr>
        <p:spPr>
          <a:xfrm>
            <a:off x="7373465" y="5047224"/>
            <a:ext cx="360040" cy="331522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r Verbinder 30"/>
          <p:cNvCxnSpPr/>
          <p:nvPr/>
        </p:nvCxnSpPr>
        <p:spPr>
          <a:xfrm flipV="1">
            <a:off x="7326599" y="4968578"/>
            <a:ext cx="478914" cy="594286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Ellipse 31"/>
          <p:cNvSpPr/>
          <p:nvPr/>
        </p:nvSpPr>
        <p:spPr>
          <a:xfrm>
            <a:off x="5166066" y="5028533"/>
            <a:ext cx="972108" cy="432048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7030A0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1223120" y="6187617"/>
            <a:ext cx="7920880" cy="36933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7030A0"/>
                </a:solidFill>
              </a:rPr>
              <a:t>+ </a:t>
            </a:r>
            <a:r>
              <a:rPr lang="de-DE" dirty="0" err="1" smtClean="0">
                <a:solidFill>
                  <a:srgbClr val="7030A0"/>
                </a:solidFill>
              </a:rPr>
              <a:t>fuzz</a:t>
            </a:r>
            <a:r>
              <a:rPr lang="de-DE" dirty="0" smtClean="0">
                <a:solidFill>
                  <a:srgbClr val="7030A0"/>
                </a:solidFill>
              </a:rPr>
              <a:t> </a:t>
            </a:r>
            <a:r>
              <a:rPr lang="de-DE" dirty="0" err="1" smtClean="0">
                <a:solidFill>
                  <a:srgbClr val="7030A0"/>
                </a:solidFill>
              </a:rPr>
              <a:t>formation</a:t>
            </a:r>
            <a:r>
              <a:rPr lang="de-DE" dirty="0" smtClean="0">
                <a:solidFill>
                  <a:srgbClr val="7030A0"/>
                </a:solidFill>
              </a:rPr>
              <a:t> </a:t>
            </a:r>
            <a:r>
              <a:rPr lang="de-DE" dirty="0" err="1" smtClean="0">
                <a:solidFill>
                  <a:srgbClr val="7030A0"/>
                </a:solidFill>
              </a:rPr>
              <a:t>might</a:t>
            </a:r>
            <a:r>
              <a:rPr lang="de-DE" dirty="0" smtClean="0">
                <a:solidFill>
                  <a:srgbClr val="7030A0"/>
                </a:solidFill>
              </a:rPr>
              <a:t> </a:t>
            </a:r>
            <a:r>
              <a:rPr lang="de-DE" dirty="0" err="1" smtClean="0">
                <a:solidFill>
                  <a:srgbClr val="7030A0"/>
                </a:solidFill>
              </a:rPr>
              <a:t>be</a:t>
            </a:r>
            <a:r>
              <a:rPr lang="de-DE" dirty="0" smtClean="0">
                <a:solidFill>
                  <a:srgbClr val="7030A0"/>
                </a:solidFill>
              </a:rPr>
              <a:t> </a:t>
            </a:r>
            <a:r>
              <a:rPr lang="de-DE" dirty="0" err="1" smtClean="0">
                <a:solidFill>
                  <a:srgbClr val="7030A0"/>
                </a:solidFill>
              </a:rPr>
              <a:t>possible</a:t>
            </a:r>
            <a:r>
              <a:rPr lang="de-DE" dirty="0" smtClean="0">
                <a:solidFill>
                  <a:srgbClr val="7030A0"/>
                </a:solidFill>
              </a:rPr>
              <a:t>, but </a:t>
            </a:r>
            <a:r>
              <a:rPr lang="de-DE" dirty="0" err="1" smtClean="0">
                <a:solidFill>
                  <a:srgbClr val="7030A0"/>
                </a:solidFill>
              </a:rPr>
              <a:t>erosion</a:t>
            </a:r>
            <a:r>
              <a:rPr lang="de-DE" dirty="0" smtClean="0">
                <a:solidFill>
                  <a:srgbClr val="7030A0"/>
                </a:solidFill>
              </a:rPr>
              <a:t> </a:t>
            </a:r>
            <a:r>
              <a:rPr lang="de-DE" dirty="0" err="1" smtClean="0">
                <a:solidFill>
                  <a:srgbClr val="7030A0"/>
                </a:solidFill>
              </a:rPr>
              <a:t>is</a:t>
            </a:r>
            <a:r>
              <a:rPr lang="de-DE" dirty="0" smtClean="0">
                <a:solidFill>
                  <a:srgbClr val="7030A0"/>
                </a:solidFill>
              </a:rPr>
              <a:t> </a:t>
            </a:r>
            <a:r>
              <a:rPr lang="de-DE" dirty="0" err="1" smtClean="0">
                <a:solidFill>
                  <a:srgbClr val="7030A0"/>
                </a:solidFill>
              </a:rPr>
              <a:t>too</a:t>
            </a:r>
            <a:r>
              <a:rPr lang="de-DE" dirty="0" smtClean="0">
                <a:solidFill>
                  <a:srgbClr val="7030A0"/>
                </a:solidFill>
              </a:rPr>
              <a:t> high </a:t>
            </a:r>
            <a:r>
              <a:rPr lang="de-DE" dirty="0" err="1" smtClean="0">
                <a:solidFill>
                  <a:srgbClr val="7030A0"/>
                </a:solidFill>
              </a:rPr>
              <a:t>to</a:t>
            </a:r>
            <a:r>
              <a:rPr lang="de-DE" dirty="0" smtClean="0">
                <a:solidFill>
                  <a:srgbClr val="7030A0"/>
                </a:solidFill>
              </a:rPr>
              <a:t> </a:t>
            </a:r>
            <a:r>
              <a:rPr lang="de-DE" dirty="0" err="1" smtClean="0">
                <a:solidFill>
                  <a:srgbClr val="7030A0"/>
                </a:solidFill>
              </a:rPr>
              <a:t>build</a:t>
            </a:r>
            <a:r>
              <a:rPr lang="de-DE" dirty="0" smtClean="0">
                <a:solidFill>
                  <a:srgbClr val="7030A0"/>
                </a:solidFill>
              </a:rPr>
              <a:t> </a:t>
            </a:r>
            <a:r>
              <a:rPr lang="de-DE" dirty="0" err="1" smtClean="0">
                <a:solidFill>
                  <a:srgbClr val="7030A0"/>
                </a:solidFill>
              </a:rPr>
              <a:t>Be</a:t>
            </a:r>
            <a:r>
              <a:rPr lang="de-DE" dirty="0" smtClean="0">
                <a:solidFill>
                  <a:srgbClr val="7030A0"/>
                </a:solidFill>
              </a:rPr>
              <a:t> „</a:t>
            </a:r>
            <a:r>
              <a:rPr lang="de-DE" dirty="0" err="1" smtClean="0">
                <a:solidFill>
                  <a:srgbClr val="7030A0"/>
                </a:solidFill>
              </a:rPr>
              <a:t>foam</a:t>
            </a:r>
            <a:r>
              <a:rPr lang="de-DE" dirty="0" smtClean="0">
                <a:solidFill>
                  <a:srgbClr val="7030A0"/>
                </a:solidFill>
              </a:rPr>
              <a:t>“</a:t>
            </a:r>
            <a:endParaRPr lang="de-DE" dirty="0">
              <a:solidFill>
                <a:srgbClr val="7030A0"/>
              </a:solidFill>
            </a:endParaRPr>
          </a:p>
        </p:txBody>
      </p:sp>
      <p:sp>
        <p:nvSpPr>
          <p:cNvPr id="33" name="Ellipse 32"/>
          <p:cNvSpPr/>
          <p:nvPr/>
        </p:nvSpPr>
        <p:spPr>
          <a:xfrm>
            <a:off x="4824028" y="2780928"/>
            <a:ext cx="972108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064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79512" y="0"/>
            <a:ext cx="8003232" cy="914400"/>
          </a:xfrm>
        </p:spPr>
        <p:txBody>
          <a:bodyPr/>
          <a:lstStyle/>
          <a:p>
            <a:r>
              <a:rPr lang="de-DE" dirty="0" smtClean="0"/>
              <a:t>PWI </a:t>
            </a:r>
            <a:r>
              <a:rPr lang="de-DE" dirty="0" err="1" smtClean="0"/>
              <a:t>Processes</a:t>
            </a:r>
            <a:r>
              <a:rPr lang="de-DE" dirty="0" smtClean="0"/>
              <a:t>: He on </a:t>
            </a:r>
            <a:r>
              <a:rPr lang="de-DE" dirty="0" err="1" smtClean="0"/>
              <a:t>Be</a:t>
            </a:r>
            <a:r>
              <a:rPr lang="de-DE" dirty="0" smtClean="0"/>
              <a:t>/W vs. D on </a:t>
            </a:r>
            <a:r>
              <a:rPr lang="de-DE" dirty="0" err="1" smtClean="0"/>
              <a:t>Be</a:t>
            </a:r>
            <a:r>
              <a:rPr lang="de-DE" dirty="0" smtClean="0"/>
              <a:t>/W</a:t>
            </a:r>
            <a:endParaRPr lang="de-DE" dirty="0"/>
          </a:p>
        </p:txBody>
      </p:sp>
      <p:pic>
        <p:nvPicPr>
          <p:cNvPr id="4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2736"/>
            <a:ext cx="8945163" cy="504056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Gerader Verbinder 7"/>
          <p:cNvCxnSpPr/>
          <p:nvPr/>
        </p:nvCxnSpPr>
        <p:spPr>
          <a:xfrm>
            <a:off x="3383868" y="2913670"/>
            <a:ext cx="504056" cy="6217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r Verbinder 9"/>
          <p:cNvCxnSpPr/>
          <p:nvPr/>
        </p:nvCxnSpPr>
        <p:spPr>
          <a:xfrm flipV="1">
            <a:off x="3433016" y="2913669"/>
            <a:ext cx="360040" cy="6217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 flipH="1">
            <a:off x="107504" y="914400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>
                <a:solidFill>
                  <a:srgbClr val="0070C0"/>
                </a:solidFill>
              </a:rPr>
              <a:t>f</a:t>
            </a:r>
            <a:r>
              <a:rPr lang="de-DE" dirty="0" err="1" smtClean="0">
                <a:solidFill>
                  <a:srgbClr val="0070C0"/>
                </a:solidFill>
              </a:rPr>
              <a:t>or</a:t>
            </a:r>
            <a:r>
              <a:rPr lang="de-DE" dirty="0" smtClean="0">
                <a:solidFill>
                  <a:srgbClr val="0070C0"/>
                </a:solidFill>
              </a:rPr>
              <a:t> D on W </a:t>
            </a:r>
            <a:r>
              <a:rPr lang="de-DE" dirty="0" err="1" smtClean="0">
                <a:solidFill>
                  <a:srgbClr val="0070C0"/>
                </a:solidFill>
              </a:rPr>
              <a:t>most</a:t>
            </a:r>
            <a:r>
              <a:rPr lang="de-DE" dirty="0" smtClean="0">
                <a:solidFill>
                  <a:srgbClr val="0070C0"/>
                </a:solidFill>
              </a:rPr>
              <a:t> relevant </a:t>
            </a:r>
            <a:endParaRPr lang="de-DE" dirty="0">
              <a:solidFill>
                <a:srgbClr val="0070C0"/>
              </a:solidFill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7741517" y="2697645"/>
            <a:ext cx="972108" cy="432048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Ellipse 13"/>
          <p:cNvSpPr/>
          <p:nvPr/>
        </p:nvSpPr>
        <p:spPr>
          <a:xfrm>
            <a:off x="5652120" y="2420888"/>
            <a:ext cx="972108" cy="432048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Ellipse 15"/>
          <p:cNvSpPr/>
          <p:nvPr/>
        </p:nvSpPr>
        <p:spPr>
          <a:xfrm>
            <a:off x="2632544" y="3040442"/>
            <a:ext cx="972108" cy="432048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Ellipse 16"/>
          <p:cNvSpPr/>
          <p:nvPr/>
        </p:nvSpPr>
        <p:spPr>
          <a:xfrm>
            <a:off x="1898654" y="2761455"/>
            <a:ext cx="972108" cy="432048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Ellipse 17"/>
          <p:cNvSpPr/>
          <p:nvPr/>
        </p:nvSpPr>
        <p:spPr>
          <a:xfrm>
            <a:off x="391676" y="3040442"/>
            <a:ext cx="972108" cy="432048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Ellipse 18"/>
          <p:cNvSpPr/>
          <p:nvPr/>
        </p:nvSpPr>
        <p:spPr>
          <a:xfrm>
            <a:off x="3307002" y="5028533"/>
            <a:ext cx="972108" cy="432048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Ellipse 21"/>
          <p:cNvSpPr/>
          <p:nvPr/>
        </p:nvSpPr>
        <p:spPr>
          <a:xfrm>
            <a:off x="681393" y="5047003"/>
            <a:ext cx="972108" cy="432048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0070C0"/>
              </a:solidFill>
            </a:endParaRPr>
          </a:p>
        </p:txBody>
      </p:sp>
      <p:sp>
        <p:nvSpPr>
          <p:cNvPr id="23" name="Ellipse 22"/>
          <p:cNvSpPr/>
          <p:nvPr/>
        </p:nvSpPr>
        <p:spPr>
          <a:xfrm>
            <a:off x="1265022" y="3016607"/>
            <a:ext cx="972108" cy="432048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70C0"/>
              </a:solidFill>
            </a:endParaRPr>
          </a:p>
        </p:txBody>
      </p:sp>
      <p:cxnSp>
        <p:nvCxnSpPr>
          <p:cNvPr id="5" name="Gerader Verbinder 4"/>
          <p:cNvCxnSpPr/>
          <p:nvPr/>
        </p:nvCxnSpPr>
        <p:spPr>
          <a:xfrm>
            <a:off x="4067944" y="2813240"/>
            <a:ext cx="539478" cy="7222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r Verbinder 6"/>
          <p:cNvCxnSpPr/>
          <p:nvPr/>
        </p:nvCxnSpPr>
        <p:spPr>
          <a:xfrm flipV="1">
            <a:off x="4081961" y="2780928"/>
            <a:ext cx="540352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r Verbinder 25"/>
          <p:cNvCxnSpPr/>
          <p:nvPr/>
        </p:nvCxnSpPr>
        <p:spPr>
          <a:xfrm>
            <a:off x="6006128" y="4797152"/>
            <a:ext cx="717728" cy="864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r Verbinder 27"/>
          <p:cNvCxnSpPr/>
          <p:nvPr/>
        </p:nvCxnSpPr>
        <p:spPr>
          <a:xfrm flipV="1">
            <a:off x="6084168" y="4941168"/>
            <a:ext cx="563127" cy="5378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r Verbinder 29"/>
          <p:cNvCxnSpPr/>
          <p:nvPr/>
        </p:nvCxnSpPr>
        <p:spPr>
          <a:xfrm>
            <a:off x="7164288" y="4869160"/>
            <a:ext cx="720080" cy="7391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r Verbinder 31"/>
          <p:cNvCxnSpPr/>
          <p:nvPr/>
        </p:nvCxnSpPr>
        <p:spPr>
          <a:xfrm flipV="1">
            <a:off x="6988718" y="4941168"/>
            <a:ext cx="752799" cy="5378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Ellipse 32"/>
          <p:cNvSpPr/>
          <p:nvPr/>
        </p:nvSpPr>
        <p:spPr>
          <a:xfrm>
            <a:off x="1647784" y="5168846"/>
            <a:ext cx="972108" cy="432048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Ellipse 33"/>
          <p:cNvSpPr/>
          <p:nvPr/>
        </p:nvSpPr>
        <p:spPr>
          <a:xfrm>
            <a:off x="2460908" y="5128866"/>
            <a:ext cx="972108" cy="432048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297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79512" y="0"/>
            <a:ext cx="8003232" cy="914400"/>
          </a:xfrm>
        </p:spPr>
        <p:txBody>
          <a:bodyPr/>
          <a:lstStyle/>
          <a:p>
            <a:r>
              <a:rPr lang="de-DE" dirty="0" smtClean="0"/>
              <a:t>PWI </a:t>
            </a:r>
            <a:r>
              <a:rPr lang="de-DE" dirty="0" err="1" smtClean="0"/>
              <a:t>Processes</a:t>
            </a:r>
            <a:r>
              <a:rPr lang="de-DE" dirty="0" smtClean="0"/>
              <a:t>: He on </a:t>
            </a:r>
            <a:r>
              <a:rPr lang="de-DE" dirty="0" err="1" smtClean="0"/>
              <a:t>Be</a:t>
            </a:r>
            <a:r>
              <a:rPr lang="de-DE" dirty="0" smtClean="0"/>
              <a:t>/W vs. D on </a:t>
            </a:r>
            <a:r>
              <a:rPr lang="de-DE" dirty="0" err="1" smtClean="0"/>
              <a:t>Be</a:t>
            </a:r>
            <a:r>
              <a:rPr lang="de-DE" dirty="0" smtClean="0"/>
              <a:t>/W</a:t>
            </a:r>
            <a:endParaRPr lang="de-DE" dirty="0"/>
          </a:p>
        </p:txBody>
      </p:sp>
      <p:pic>
        <p:nvPicPr>
          <p:cNvPr id="19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25" y="1052736"/>
            <a:ext cx="8945163" cy="504056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" name="Gerader Verbinder 19"/>
          <p:cNvCxnSpPr/>
          <p:nvPr/>
        </p:nvCxnSpPr>
        <p:spPr>
          <a:xfrm>
            <a:off x="3383868" y="2913670"/>
            <a:ext cx="504056" cy="621783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r Verbinder 20"/>
          <p:cNvCxnSpPr/>
          <p:nvPr/>
        </p:nvCxnSpPr>
        <p:spPr>
          <a:xfrm flipV="1">
            <a:off x="3433016" y="2913669"/>
            <a:ext cx="360040" cy="621783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feld 21"/>
          <p:cNvSpPr txBox="1"/>
          <p:nvPr/>
        </p:nvSpPr>
        <p:spPr>
          <a:xfrm flipH="1">
            <a:off x="107504" y="914400"/>
            <a:ext cx="273630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dirty="0" err="1">
                <a:solidFill>
                  <a:srgbClr val="002060"/>
                </a:solidFill>
              </a:rPr>
              <a:t>f</a:t>
            </a:r>
            <a:r>
              <a:rPr lang="de-DE" dirty="0" err="1" smtClean="0">
                <a:solidFill>
                  <a:srgbClr val="002060"/>
                </a:solidFill>
              </a:rPr>
              <a:t>or</a:t>
            </a:r>
            <a:r>
              <a:rPr lang="de-DE" dirty="0" smtClean="0">
                <a:solidFill>
                  <a:srgbClr val="002060"/>
                </a:solidFill>
              </a:rPr>
              <a:t> He on W </a:t>
            </a:r>
            <a:r>
              <a:rPr lang="de-DE" dirty="0" err="1" smtClean="0">
                <a:solidFill>
                  <a:srgbClr val="002060"/>
                </a:solidFill>
              </a:rPr>
              <a:t>most</a:t>
            </a:r>
            <a:r>
              <a:rPr lang="de-DE" dirty="0" smtClean="0">
                <a:solidFill>
                  <a:srgbClr val="002060"/>
                </a:solidFill>
              </a:rPr>
              <a:t> relevant </a:t>
            </a:r>
            <a:endParaRPr lang="de-DE" dirty="0">
              <a:solidFill>
                <a:srgbClr val="002060"/>
              </a:solidFill>
            </a:endParaRPr>
          </a:p>
        </p:txBody>
      </p:sp>
      <p:sp>
        <p:nvSpPr>
          <p:cNvPr id="23" name="Ellipse 22"/>
          <p:cNvSpPr/>
          <p:nvPr/>
        </p:nvSpPr>
        <p:spPr>
          <a:xfrm>
            <a:off x="7741517" y="2697645"/>
            <a:ext cx="972108" cy="432048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Ellipse 23"/>
          <p:cNvSpPr/>
          <p:nvPr/>
        </p:nvSpPr>
        <p:spPr>
          <a:xfrm>
            <a:off x="5652120" y="2420888"/>
            <a:ext cx="972108" cy="432048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Ellipse 26"/>
          <p:cNvSpPr/>
          <p:nvPr/>
        </p:nvSpPr>
        <p:spPr>
          <a:xfrm>
            <a:off x="391676" y="3040442"/>
            <a:ext cx="972108" cy="432048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Ellipse 27"/>
          <p:cNvSpPr/>
          <p:nvPr/>
        </p:nvSpPr>
        <p:spPr>
          <a:xfrm>
            <a:off x="3307002" y="5028533"/>
            <a:ext cx="972108" cy="432048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Ellipse 28"/>
          <p:cNvSpPr/>
          <p:nvPr/>
        </p:nvSpPr>
        <p:spPr>
          <a:xfrm>
            <a:off x="681393" y="5085184"/>
            <a:ext cx="972108" cy="432048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0070C0"/>
              </a:solidFill>
            </a:endParaRPr>
          </a:p>
        </p:txBody>
      </p:sp>
      <p:sp>
        <p:nvSpPr>
          <p:cNvPr id="30" name="Ellipse 29"/>
          <p:cNvSpPr/>
          <p:nvPr/>
        </p:nvSpPr>
        <p:spPr>
          <a:xfrm>
            <a:off x="1265022" y="3016607"/>
            <a:ext cx="972108" cy="432048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70C0"/>
              </a:solidFill>
            </a:endParaRPr>
          </a:p>
        </p:txBody>
      </p:sp>
      <p:cxnSp>
        <p:nvCxnSpPr>
          <p:cNvPr id="31" name="Gerader Verbinder 30"/>
          <p:cNvCxnSpPr/>
          <p:nvPr/>
        </p:nvCxnSpPr>
        <p:spPr>
          <a:xfrm>
            <a:off x="4067944" y="2813240"/>
            <a:ext cx="539478" cy="722212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r Verbinder 31"/>
          <p:cNvCxnSpPr/>
          <p:nvPr/>
        </p:nvCxnSpPr>
        <p:spPr>
          <a:xfrm flipV="1">
            <a:off x="4081961" y="2780928"/>
            <a:ext cx="540352" cy="576064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r Verbinder 32"/>
          <p:cNvCxnSpPr/>
          <p:nvPr/>
        </p:nvCxnSpPr>
        <p:spPr>
          <a:xfrm>
            <a:off x="6006128" y="4797152"/>
            <a:ext cx="717728" cy="864096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r Verbinder 33"/>
          <p:cNvCxnSpPr/>
          <p:nvPr/>
        </p:nvCxnSpPr>
        <p:spPr>
          <a:xfrm flipV="1">
            <a:off x="6084168" y="4941168"/>
            <a:ext cx="563127" cy="537883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r Verbinder 34"/>
          <p:cNvCxnSpPr/>
          <p:nvPr/>
        </p:nvCxnSpPr>
        <p:spPr>
          <a:xfrm>
            <a:off x="7164288" y="4869160"/>
            <a:ext cx="720080" cy="739171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r Verbinder 35"/>
          <p:cNvCxnSpPr/>
          <p:nvPr/>
        </p:nvCxnSpPr>
        <p:spPr>
          <a:xfrm flipV="1">
            <a:off x="6988718" y="4941168"/>
            <a:ext cx="752799" cy="537883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Ellipse 36"/>
          <p:cNvSpPr/>
          <p:nvPr/>
        </p:nvSpPr>
        <p:spPr>
          <a:xfrm>
            <a:off x="1647784" y="5168846"/>
            <a:ext cx="972108" cy="432048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Ellipse 37"/>
          <p:cNvSpPr/>
          <p:nvPr/>
        </p:nvSpPr>
        <p:spPr>
          <a:xfrm>
            <a:off x="2460908" y="5128866"/>
            <a:ext cx="972108" cy="432048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Ellipse 38"/>
          <p:cNvSpPr/>
          <p:nvPr/>
        </p:nvSpPr>
        <p:spPr>
          <a:xfrm>
            <a:off x="4821313" y="2697645"/>
            <a:ext cx="972108" cy="432048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Ellipse 39"/>
          <p:cNvSpPr/>
          <p:nvPr/>
        </p:nvSpPr>
        <p:spPr>
          <a:xfrm>
            <a:off x="6871819" y="2348880"/>
            <a:ext cx="972108" cy="432048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Ellipse 40"/>
          <p:cNvSpPr/>
          <p:nvPr/>
        </p:nvSpPr>
        <p:spPr>
          <a:xfrm>
            <a:off x="5292080" y="5073909"/>
            <a:ext cx="972108" cy="432048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5" name="Gerader Verbinder 4"/>
          <p:cNvCxnSpPr/>
          <p:nvPr/>
        </p:nvCxnSpPr>
        <p:spPr>
          <a:xfrm flipV="1">
            <a:off x="2733163" y="3068960"/>
            <a:ext cx="568122" cy="466492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feld 41"/>
          <p:cNvSpPr txBox="1"/>
          <p:nvPr/>
        </p:nvSpPr>
        <p:spPr>
          <a:xfrm>
            <a:off x="1223120" y="6187617"/>
            <a:ext cx="7920880" cy="36933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002060"/>
                </a:solidFill>
              </a:rPr>
              <a:t>+ </a:t>
            </a:r>
            <a:r>
              <a:rPr lang="de-DE" dirty="0" err="1" smtClean="0">
                <a:solidFill>
                  <a:srgbClr val="002060"/>
                </a:solidFill>
              </a:rPr>
              <a:t>fuzz</a:t>
            </a:r>
            <a:r>
              <a:rPr lang="de-DE" dirty="0" smtClean="0">
                <a:solidFill>
                  <a:srgbClr val="002060"/>
                </a:solidFill>
              </a:rPr>
              <a:t> </a:t>
            </a:r>
            <a:r>
              <a:rPr lang="de-DE" dirty="0" err="1" smtClean="0">
                <a:solidFill>
                  <a:srgbClr val="002060"/>
                </a:solidFill>
              </a:rPr>
              <a:t>formation</a:t>
            </a:r>
            <a:r>
              <a:rPr lang="de-DE" dirty="0" smtClean="0">
                <a:solidFill>
                  <a:srgbClr val="002060"/>
                </a:solidFill>
              </a:rPr>
              <a:t> </a:t>
            </a:r>
            <a:r>
              <a:rPr lang="de-DE" dirty="0" err="1" smtClean="0">
                <a:solidFill>
                  <a:srgbClr val="002060"/>
                </a:solidFill>
              </a:rPr>
              <a:t>possible</a:t>
            </a:r>
            <a:r>
              <a:rPr lang="de-DE" dirty="0" smtClean="0">
                <a:solidFill>
                  <a:srgbClr val="002060"/>
                </a:solidFill>
              </a:rPr>
              <a:t>, </a:t>
            </a:r>
            <a:r>
              <a:rPr lang="de-DE" dirty="0" err="1" smtClean="0">
                <a:solidFill>
                  <a:srgbClr val="002060"/>
                </a:solidFill>
              </a:rPr>
              <a:t>competition</a:t>
            </a:r>
            <a:r>
              <a:rPr lang="de-DE" dirty="0" smtClean="0">
                <a:solidFill>
                  <a:srgbClr val="002060"/>
                </a:solidFill>
              </a:rPr>
              <a:t> </a:t>
            </a:r>
            <a:r>
              <a:rPr lang="de-DE" dirty="0" err="1" smtClean="0">
                <a:solidFill>
                  <a:srgbClr val="002060"/>
                </a:solidFill>
              </a:rPr>
              <a:t>between</a:t>
            </a:r>
            <a:r>
              <a:rPr lang="de-DE" dirty="0" smtClean="0">
                <a:solidFill>
                  <a:srgbClr val="002060"/>
                </a:solidFill>
              </a:rPr>
              <a:t> </a:t>
            </a:r>
            <a:r>
              <a:rPr lang="de-DE" dirty="0" err="1" smtClean="0">
                <a:solidFill>
                  <a:srgbClr val="002060"/>
                </a:solidFill>
              </a:rPr>
              <a:t>growth</a:t>
            </a:r>
            <a:r>
              <a:rPr lang="de-DE" dirty="0" smtClean="0">
                <a:solidFill>
                  <a:srgbClr val="002060"/>
                </a:solidFill>
              </a:rPr>
              <a:t> </a:t>
            </a:r>
            <a:r>
              <a:rPr lang="de-DE" dirty="0" err="1" smtClean="0">
                <a:solidFill>
                  <a:srgbClr val="002060"/>
                </a:solidFill>
              </a:rPr>
              <a:t>and</a:t>
            </a:r>
            <a:r>
              <a:rPr lang="de-DE" dirty="0" smtClean="0">
                <a:solidFill>
                  <a:srgbClr val="002060"/>
                </a:solidFill>
              </a:rPr>
              <a:t> </a:t>
            </a:r>
            <a:r>
              <a:rPr lang="de-DE" dirty="0" err="1" smtClean="0">
                <a:solidFill>
                  <a:srgbClr val="002060"/>
                </a:solidFill>
              </a:rPr>
              <a:t>formation</a:t>
            </a:r>
            <a:endParaRPr lang="de-DE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58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Inhaltsplatzhalter 1"/>
          <p:cNvSpPr>
            <a:spLocks noGrp="1"/>
          </p:cNvSpPr>
          <p:nvPr>
            <p:ph idx="1"/>
          </p:nvPr>
        </p:nvSpPr>
        <p:spPr>
          <a:xfrm>
            <a:off x="349188" y="1280114"/>
            <a:ext cx="8229600" cy="55710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JET-ILW input to ITER PWI issues:</a:t>
            </a:r>
            <a:br>
              <a:rPr lang="en-US" dirty="0"/>
            </a:br>
            <a:r>
              <a:rPr lang="en-US" dirty="0" smtClean="0"/>
              <a:t>He operation</a:t>
            </a:r>
            <a:endParaRPr lang="de-DE" dirty="0"/>
          </a:p>
        </p:txBody>
      </p:sp>
      <p:sp>
        <p:nvSpPr>
          <p:cNvPr id="2" name="Textfeld 1"/>
          <p:cNvSpPr txBox="1"/>
          <p:nvPr/>
        </p:nvSpPr>
        <p:spPr>
          <a:xfrm flipH="1">
            <a:off x="251520" y="2636912"/>
            <a:ext cx="856895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Why can‘t we do this in other tokamaks? </a:t>
            </a:r>
          </a:p>
          <a:p>
            <a:r>
              <a:rPr lang="en-GB" dirty="0" smtClean="0"/>
              <a:t>Other tokamaks can help to some extent with W, but Be is unique for JET! </a:t>
            </a:r>
            <a:r>
              <a:rPr lang="en-GB" dirty="0" err="1" smtClean="0"/>
              <a:t>Be&amp;W</a:t>
            </a:r>
            <a:r>
              <a:rPr lang="en-GB" dirty="0" smtClean="0"/>
              <a:t> interplay is unique</a:t>
            </a:r>
            <a:r>
              <a:rPr lang="en-GB" dirty="0" smtClean="0"/>
              <a:t>! </a:t>
            </a:r>
            <a:r>
              <a:rPr lang="en-GB" dirty="0" smtClean="0"/>
              <a:t>Pure W related PWI studies with He are possible in AUG.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Why can‘t we do this in linear plasmas?  </a:t>
            </a:r>
          </a:p>
          <a:p>
            <a:r>
              <a:rPr lang="en-GB" dirty="0" smtClean="0"/>
              <a:t>Linear plasma can help to disentangle some of the physics, but the integrated view is only in a tokamak with high magnetic field, high fluxes, impurities, flows, surface temperature </a:t>
            </a:r>
            <a:r>
              <a:rPr lang="en-GB" dirty="0" smtClean="0"/>
              <a:t>variation possible </a:t>
            </a:r>
            <a:r>
              <a:rPr lang="en-GB" dirty="0" smtClean="0"/>
              <a:t>… and there is no plasma which can handle Be in the moment!</a:t>
            </a:r>
          </a:p>
          <a:p>
            <a:endParaRPr lang="en-GB" dirty="0"/>
          </a:p>
          <a:p>
            <a:r>
              <a:rPr lang="en-GB" dirty="0" smtClean="0"/>
              <a:t>Is a pure He plasma required?</a:t>
            </a:r>
          </a:p>
          <a:p>
            <a:r>
              <a:rPr lang="en-GB" dirty="0" smtClean="0"/>
              <a:t>Pure He plasma is preferred to have clean experiments to model and understand! </a:t>
            </a:r>
            <a:endParaRPr lang="en-GB" dirty="0" smtClean="0"/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en-GB" dirty="0" smtClean="0"/>
              <a:t>Several</a:t>
            </a:r>
            <a:r>
              <a:rPr lang="en-GB" dirty="0" smtClean="0"/>
              <a:t> percent of He in  is already dominating the sputtering of W against Be</a:t>
            </a: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en-GB" dirty="0"/>
              <a:t>~</a:t>
            </a:r>
            <a:r>
              <a:rPr lang="en-GB" dirty="0" smtClean="0"/>
              <a:t>10% D in He would be OK for W fuzz studies.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830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5496" y="908720"/>
            <a:ext cx="9001000" cy="1872208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Operation in Helium (and comparison with H and D)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Operation in ITER during PFPO in He or He/H mixtures (for H-mode access)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L-H threshold and pedestal in H-mode (He and He/H mixtures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Accumulating </a:t>
            </a:r>
            <a:r>
              <a:rPr lang="en-US" dirty="0">
                <a:solidFill>
                  <a:schemeClr val="tx1"/>
                </a:solidFill>
              </a:rPr>
              <a:t>effects of He </a:t>
            </a:r>
            <a:r>
              <a:rPr lang="en-US" dirty="0" smtClean="0">
                <a:solidFill>
                  <a:schemeClr val="tx1"/>
                </a:solidFill>
              </a:rPr>
              <a:t>impact on W and impact on power handling (He-W PSI</a:t>
            </a:r>
            <a:r>
              <a:rPr lang="en-US" dirty="0" smtClean="0"/>
              <a:t>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Be source and Be migration might be increased due to higher yields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(Be-W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PSI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Enhancement of W erosion by He physical sputtering  (min. factor 4)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(He-W PSI)</a:t>
            </a: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0" y="0"/>
            <a:ext cx="8001000" cy="914400"/>
          </a:xfrm>
        </p:spPr>
        <p:txBody>
          <a:bodyPr/>
          <a:lstStyle/>
          <a:p>
            <a:r>
              <a:rPr lang="en-US" dirty="0"/>
              <a:t>JET-ILW input to ITER PWI </a:t>
            </a:r>
            <a:r>
              <a:rPr lang="en-US" dirty="0" smtClean="0"/>
              <a:t>issues (B):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He plasma </a:t>
            </a:r>
            <a:r>
              <a:rPr lang="en-US" dirty="0" smtClean="0"/>
              <a:t>operation</a:t>
            </a:r>
            <a:endParaRPr lang="en-US" dirty="0"/>
          </a:p>
        </p:txBody>
      </p:sp>
      <p:pic>
        <p:nvPicPr>
          <p:cNvPr id="6" name="Picture 4" descr="W13_11"/>
          <p:cNvPicPr preferRelativeResize="0">
            <a:picLocks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72"/>
          <a:stretch/>
        </p:blipFill>
        <p:spPr bwMode="auto">
          <a:xfrm>
            <a:off x="2700272" y="3024368"/>
            <a:ext cx="2232248" cy="183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996952"/>
            <a:ext cx="2532825" cy="1867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1040822" y="2996952"/>
            <a:ext cx="331236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2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22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22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22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22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22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22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22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22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altLang="en-US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 Miyamoto, JNM 2011</a:t>
            </a:r>
          </a:p>
        </p:txBody>
      </p:sp>
      <p:sp>
        <p:nvSpPr>
          <p:cNvPr id="9" name="Text Box 131"/>
          <p:cNvSpPr txBox="1">
            <a:spLocks noChangeArrowheads="1"/>
          </p:cNvSpPr>
          <p:nvPr/>
        </p:nvSpPr>
        <p:spPr bwMode="auto">
          <a:xfrm>
            <a:off x="756056" y="4498292"/>
            <a:ext cx="194421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2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22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22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22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22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22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22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22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22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000" b="1" dirty="0" smtClean="0">
                <a:solidFill>
                  <a:srgbClr val="E46C0A"/>
                </a:solidFill>
                <a:latin typeface="Calibri" pitchFamily="34" charset="0"/>
              </a:rPr>
              <a:t>He bubbles in W</a:t>
            </a:r>
            <a:endParaRPr lang="en-US" altLang="ja-JP" sz="2000" i="1" baseline="30000" dirty="0">
              <a:solidFill>
                <a:schemeClr val="accent2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0" name="Rectangle 15"/>
          <p:cNvSpPr>
            <a:spLocks noChangeArrowheads="1"/>
          </p:cNvSpPr>
          <p:nvPr/>
        </p:nvSpPr>
        <p:spPr bwMode="auto">
          <a:xfrm>
            <a:off x="2715603" y="3024368"/>
            <a:ext cx="221691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2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22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22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22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22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22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22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22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22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alt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G. De </a:t>
            </a:r>
            <a:r>
              <a:rPr lang="en-US" altLang="en-US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Temmerman</a:t>
            </a:r>
            <a:r>
              <a:rPr lang="en-US" alt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, JVSTA 2012</a:t>
            </a:r>
            <a:endParaRPr lang="en-US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131"/>
          <p:cNvSpPr txBox="1">
            <a:spLocks noChangeArrowheads="1"/>
          </p:cNvSpPr>
          <p:nvPr/>
        </p:nvSpPr>
        <p:spPr bwMode="auto">
          <a:xfrm>
            <a:off x="3996416" y="4552844"/>
            <a:ext cx="93610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2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22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22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22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22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22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22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22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22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000" b="1" dirty="0" smtClean="0">
                <a:solidFill>
                  <a:srgbClr val="E46C0A"/>
                </a:solidFill>
                <a:latin typeface="Calibri" pitchFamily="34" charset="0"/>
              </a:rPr>
              <a:t>W fuzz</a:t>
            </a:r>
            <a:endParaRPr lang="en-US" altLang="ja-JP" sz="2000" i="1" baseline="30000" dirty="0">
              <a:solidFill>
                <a:schemeClr val="accent2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7020272" y="5301208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/>
              <a:t>ITPA DSOL 33</a:t>
            </a:r>
          </a:p>
          <a:p>
            <a:pPr algn="ctr"/>
            <a:r>
              <a:rPr lang="de-DE" sz="1200" dirty="0" smtClean="0"/>
              <a:t>S. Brezinsek</a:t>
            </a:r>
          </a:p>
          <a:p>
            <a:pPr algn="ctr"/>
            <a:r>
              <a:rPr lang="de-DE" sz="1200" dirty="0" smtClean="0"/>
              <a:t>PSI 2021</a:t>
            </a:r>
            <a:endParaRPr lang="de-DE" sz="1200" dirty="0"/>
          </a:p>
        </p:txBody>
      </p:sp>
      <p:sp>
        <p:nvSpPr>
          <p:cNvPr id="12" name="Textfeld 11"/>
          <p:cNvSpPr txBox="1"/>
          <p:nvPr/>
        </p:nvSpPr>
        <p:spPr>
          <a:xfrm>
            <a:off x="179512" y="5003133"/>
            <a:ext cx="9289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Benchmark experiment in JET to validate de </a:t>
            </a:r>
            <a:r>
              <a:rPr lang="en-GB" sz="1600" dirty="0" err="1" smtClean="0"/>
              <a:t>Temmerman</a:t>
            </a:r>
            <a:r>
              <a:rPr lang="en-GB" sz="1600" dirty="0" smtClean="0"/>
              <a:t> model about the interplay: </a:t>
            </a:r>
          </a:p>
        </p:txBody>
      </p:sp>
      <p:pic>
        <p:nvPicPr>
          <p:cNvPr id="13" name="Grafik 12" descr="Bildschirmausschnitt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391923"/>
            <a:ext cx="4408309" cy="621593"/>
          </a:xfrm>
          <a:prstGeom prst="rect">
            <a:avLst/>
          </a:prstGeom>
        </p:spPr>
      </p:pic>
      <p:sp>
        <p:nvSpPr>
          <p:cNvPr id="14" name="Textfeld 13"/>
          <p:cNvSpPr txBox="1"/>
          <p:nvPr/>
        </p:nvSpPr>
        <p:spPr>
          <a:xfrm>
            <a:off x="4929859" y="5437452"/>
            <a:ext cx="1658365" cy="5078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350" dirty="0" err="1"/>
              <a:t>E</a:t>
            </a:r>
            <a:r>
              <a:rPr lang="en-GB" sz="1350" baseline="-25000" dirty="0" err="1"/>
              <a:t>fuzz</a:t>
            </a:r>
            <a:r>
              <a:rPr lang="en-GB" sz="1350" dirty="0"/>
              <a:t> </a:t>
            </a:r>
            <a:r>
              <a:rPr lang="en-GB" sz="1350" dirty="0" smtClean="0"/>
              <a:t> for physical </a:t>
            </a:r>
            <a:r>
              <a:rPr lang="en-GB" sz="1350" dirty="0"/>
              <a:t>sputtering of W fuzz </a:t>
            </a:r>
          </a:p>
        </p:txBody>
      </p:sp>
      <p:sp>
        <p:nvSpPr>
          <p:cNvPr id="15" name="Rechteck 14"/>
          <p:cNvSpPr/>
          <p:nvPr/>
        </p:nvSpPr>
        <p:spPr>
          <a:xfrm>
            <a:off x="323528" y="5384356"/>
            <a:ext cx="4552325" cy="6291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6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64568" y="3068960"/>
            <a:ext cx="2160000" cy="1620000"/>
          </a:xfrm>
          <a:prstGeom prst="rect">
            <a:avLst/>
          </a:prstGeom>
        </p:spPr>
      </p:pic>
      <p:pic>
        <p:nvPicPr>
          <p:cNvPr id="17" name="Picture 1"/>
          <p:cNvPicPr>
            <a:picLocks noChangeAspect="1"/>
          </p:cNvPicPr>
          <p:nvPr/>
        </p:nvPicPr>
        <p:blipFill rotWithShape="1">
          <a:blip r:embed="rId6"/>
          <a:srcRect r="46672"/>
          <a:stretch/>
        </p:blipFill>
        <p:spPr>
          <a:xfrm>
            <a:off x="7668584" y="3093734"/>
            <a:ext cx="1151888" cy="1620000"/>
          </a:xfrm>
          <a:prstGeom prst="rect">
            <a:avLst/>
          </a:prstGeom>
        </p:spPr>
      </p:pic>
      <p:sp>
        <p:nvSpPr>
          <p:cNvPr id="18" name="Text Box 131"/>
          <p:cNvSpPr txBox="1">
            <a:spLocks noChangeArrowheads="1"/>
          </p:cNvSpPr>
          <p:nvPr/>
        </p:nvSpPr>
        <p:spPr bwMode="auto">
          <a:xfrm>
            <a:off x="6150144" y="2702593"/>
            <a:ext cx="194421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2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22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22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22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22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22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22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22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22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000" b="1" dirty="0" smtClean="0">
                <a:solidFill>
                  <a:srgbClr val="E46C0A"/>
                </a:solidFill>
                <a:latin typeface="Calibri" pitchFamily="34" charset="0"/>
              </a:rPr>
              <a:t>ASDEX Upgrade</a:t>
            </a:r>
            <a:endParaRPr lang="en-US" altLang="ja-JP" sz="2000" i="1" baseline="30000" dirty="0">
              <a:solidFill>
                <a:schemeClr val="accent2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2915816" y="6013516"/>
            <a:ext cx="61206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B</a:t>
            </a:r>
            <a:r>
              <a:rPr lang="en-GB" dirty="0" smtClean="0"/>
              <a:t>ut </a:t>
            </a:r>
            <a:r>
              <a:rPr lang="en-GB" dirty="0"/>
              <a:t>Be co-deposition not included and seems crucial with low-Z main chamber wall</a:t>
            </a:r>
            <a:r>
              <a:rPr lang="en-GB" dirty="0" smtClean="0"/>
              <a:t>! See B in AUG and C in TEXTOR results!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1617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4" grpId="0"/>
      <p:bldP spid="18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Existence window for W nanostructure</a:t>
            </a:r>
            <a:endParaRPr lang="en-GB" dirty="0"/>
          </a:p>
        </p:txBody>
      </p:sp>
      <p:pic>
        <p:nvPicPr>
          <p:cNvPr id="5" name="Grafik 4" descr="Bildschirmausschnit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730" y="2632412"/>
            <a:ext cx="2864021" cy="2394809"/>
          </a:xfrm>
          <a:prstGeom prst="rect">
            <a:avLst/>
          </a:prstGeom>
        </p:spPr>
      </p:pic>
      <p:pic>
        <p:nvPicPr>
          <p:cNvPr id="6" name="Grafik 5" descr="Bildschirmausschnitt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84" b="49605"/>
          <a:stretch/>
        </p:blipFill>
        <p:spPr>
          <a:xfrm>
            <a:off x="4077910" y="3326397"/>
            <a:ext cx="3566469" cy="1080120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35496" y="1343670"/>
            <a:ext cx="93965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fi-FI" sz="1600" dirty="0" smtClean="0">
                <a:solidFill>
                  <a:schemeClr val="accent1"/>
                </a:solidFill>
              </a:rPr>
              <a:t>W nanostructure </a:t>
            </a:r>
            <a:r>
              <a:rPr lang="fi-FI" sz="1600" dirty="0">
                <a:solidFill>
                  <a:schemeClr val="accent1"/>
                </a:solidFill>
              </a:rPr>
              <a:t>formation </a:t>
            </a:r>
            <a:r>
              <a:rPr lang="fi-FI" sz="1600" dirty="0"/>
              <a:t>requires </a:t>
            </a:r>
            <a:r>
              <a:rPr lang="fi-FI" sz="1600" dirty="0" smtClean="0"/>
              <a:t>set of </a:t>
            </a:r>
            <a:r>
              <a:rPr lang="fi-FI" sz="1600" dirty="0"/>
              <a:t>conditions </a:t>
            </a:r>
            <a:r>
              <a:rPr lang="fi-FI" sz="1600" dirty="0" smtClean="0"/>
              <a:t>which need to be met simultaneously</a:t>
            </a:r>
            <a:endParaRPr lang="fi-FI" sz="1600" dirty="0"/>
          </a:p>
          <a:p>
            <a:pPr marL="557213" lvl="1" indent="-214313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fi-FI" sz="1600" dirty="0">
                <a:solidFill>
                  <a:schemeClr val="accent1"/>
                </a:solidFill>
              </a:rPr>
              <a:t>W surface temperature </a:t>
            </a:r>
            <a:r>
              <a:rPr lang="fi-FI" sz="1600" i="1" dirty="0">
                <a:solidFill>
                  <a:schemeClr val="accent1"/>
                </a:solidFill>
              </a:rPr>
              <a:t>T</a:t>
            </a:r>
            <a:r>
              <a:rPr lang="fi-FI" sz="1600" baseline="-25000" dirty="0">
                <a:solidFill>
                  <a:schemeClr val="accent1"/>
                </a:solidFill>
              </a:rPr>
              <a:t>surf</a:t>
            </a:r>
            <a:r>
              <a:rPr lang="fi-FI" sz="1600" dirty="0">
                <a:solidFill>
                  <a:schemeClr val="accent1"/>
                </a:solidFill>
              </a:rPr>
              <a:t> </a:t>
            </a:r>
            <a:r>
              <a:rPr lang="fi-FI" sz="1600" dirty="0" smtClean="0">
                <a:solidFill>
                  <a:schemeClr val="accent1"/>
                </a:solidFill>
              </a:rPr>
              <a:t>&gt; 850-1000 K</a:t>
            </a:r>
            <a:r>
              <a:rPr lang="fi-FI" sz="1600" dirty="0" smtClean="0">
                <a:solidFill>
                  <a:schemeClr val="tx2"/>
                </a:solidFill>
              </a:rPr>
              <a:t>, </a:t>
            </a:r>
            <a:r>
              <a:rPr lang="fi-FI" sz="1600" dirty="0"/>
              <a:t>but &lt; 2000 K </a:t>
            </a:r>
            <a:r>
              <a:rPr lang="fi-FI" sz="1600" dirty="0" smtClean="0"/>
              <a:t>before annealing/re-crystallization dominates</a:t>
            </a:r>
          </a:p>
          <a:p>
            <a:pPr marL="557213" lvl="1" indent="-214313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fi-FI" sz="1600" dirty="0" smtClean="0">
                <a:solidFill>
                  <a:schemeClr val="accent1"/>
                </a:solidFill>
              </a:rPr>
              <a:t>Incident </a:t>
            </a:r>
            <a:r>
              <a:rPr lang="fi-FI" sz="1600" dirty="0">
                <a:solidFill>
                  <a:schemeClr val="accent1"/>
                </a:solidFill>
              </a:rPr>
              <a:t>energy </a:t>
            </a:r>
            <a:r>
              <a:rPr lang="fi-FI" sz="1600" dirty="0"/>
              <a:t>of</a:t>
            </a:r>
            <a:r>
              <a:rPr lang="fi-FI" sz="1600" dirty="0">
                <a:solidFill>
                  <a:schemeClr val="accent1"/>
                </a:solidFill>
              </a:rPr>
              <a:t> He ion  </a:t>
            </a:r>
            <a:r>
              <a:rPr lang="fi-FI" sz="1600" i="1" dirty="0">
                <a:solidFill>
                  <a:schemeClr val="accent1"/>
                </a:solidFill>
              </a:rPr>
              <a:t>E</a:t>
            </a:r>
            <a:r>
              <a:rPr lang="fi-FI" sz="1600" baseline="-25000" dirty="0">
                <a:solidFill>
                  <a:schemeClr val="accent1"/>
                </a:solidFill>
              </a:rPr>
              <a:t>in</a:t>
            </a:r>
            <a:r>
              <a:rPr lang="fi-FI" sz="1600" dirty="0">
                <a:solidFill>
                  <a:schemeClr val="accent1"/>
                </a:solidFill>
              </a:rPr>
              <a:t> &gt; 20 eV</a:t>
            </a:r>
            <a:r>
              <a:rPr lang="fi-FI" sz="1600" dirty="0">
                <a:solidFill>
                  <a:schemeClr val="tx2"/>
                </a:solidFill>
              </a:rPr>
              <a:t>,</a:t>
            </a:r>
            <a:r>
              <a:rPr lang="fi-FI" sz="1600" dirty="0"/>
              <a:t> but keV produce also W </a:t>
            </a:r>
            <a:r>
              <a:rPr lang="fi-FI" sz="1600" dirty="0" smtClean="0"/>
              <a:t>nanostructures </a:t>
            </a:r>
          </a:p>
          <a:p>
            <a:pPr marL="557213" lvl="1" indent="-214313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fi-FI" sz="1600" dirty="0" smtClean="0">
                <a:solidFill>
                  <a:schemeClr val="accent1"/>
                </a:solidFill>
              </a:rPr>
              <a:t>He </a:t>
            </a:r>
            <a:r>
              <a:rPr lang="fi-FI" sz="1600" dirty="0">
                <a:solidFill>
                  <a:schemeClr val="accent1"/>
                </a:solidFill>
              </a:rPr>
              <a:t>ion fluence </a:t>
            </a:r>
            <a:r>
              <a:rPr lang="el-GR" sz="1600" dirty="0" smtClean="0">
                <a:solidFill>
                  <a:schemeClr val="accent1"/>
                </a:solidFill>
              </a:rPr>
              <a:t>φ</a:t>
            </a:r>
            <a:r>
              <a:rPr lang="fi-FI" sz="1600" dirty="0" smtClean="0">
                <a:solidFill>
                  <a:schemeClr val="accent1"/>
                </a:solidFill>
              </a:rPr>
              <a:t>&gt; 1-2×10</a:t>
            </a:r>
            <a:r>
              <a:rPr lang="fi-FI" sz="1600" baseline="30000" dirty="0" smtClean="0">
                <a:solidFill>
                  <a:schemeClr val="accent1"/>
                </a:solidFill>
              </a:rPr>
              <a:t>24</a:t>
            </a:r>
            <a:r>
              <a:rPr lang="fi-FI" sz="1600" dirty="0" smtClean="0">
                <a:solidFill>
                  <a:schemeClr val="accent1"/>
                </a:solidFill>
              </a:rPr>
              <a:t> </a:t>
            </a:r>
            <a:r>
              <a:rPr lang="fi-FI" sz="1600" dirty="0">
                <a:solidFill>
                  <a:schemeClr val="accent1"/>
                </a:solidFill>
              </a:rPr>
              <a:t>m</a:t>
            </a:r>
            <a:r>
              <a:rPr lang="fi-FI" sz="1600" baseline="30000" dirty="0">
                <a:solidFill>
                  <a:schemeClr val="accent1"/>
                </a:solidFill>
              </a:rPr>
              <a:t>-2 </a:t>
            </a:r>
            <a:r>
              <a:rPr lang="fi-FI" sz="1600" dirty="0" smtClean="0"/>
              <a:t>, but also valid for mixed </a:t>
            </a:r>
            <a:r>
              <a:rPr lang="fi-FI" sz="1600" dirty="0"/>
              <a:t>He/H </a:t>
            </a:r>
            <a:r>
              <a:rPr lang="fi-FI" sz="1600" dirty="0" smtClean="0"/>
              <a:t>plasmas </a:t>
            </a:r>
            <a:r>
              <a:rPr lang="fi-FI" sz="1600" dirty="0" smtClean="0"/>
              <a:t>(acc. He fluence counts!) </a:t>
            </a:r>
            <a:endParaRPr lang="fi-FI" sz="1600" dirty="0"/>
          </a:p>
        </p:txBody>
      </p:sp>
      <p:sp>
        <p:nvSpPr>
          <p:cNvPr id="8" name="Rechteck 7"/>
          <p:cNvSpPr/>
          <p:nvPr/>
        </p:nvSpPr>
        <p:spPr>
          <a:xfrm>
            <a:off x="7428974" y="4778005"/>
            <a:ext cx="142699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chemeClr val="tx1"/>
              </a:buClr>
            </a:pPr>
            <a:r>
              <a:rPr lang="fi-FI" sz="1000" dirty="0"/>
              <a:t>[S. Kajita et al. NF 2009]</a:t>
            </a:r>
          </a:p>
        </p:txBody>
      </p:sp>
      <p:sp>
        <p:nvSpPr>
          <p:cNvPr id="9" name="Rechteck 8"/>
          <p:cNvSpPr/>
          <p:nvPr/>
        </p:nvSpPr>
        <p:spPr>
          <a:xfrm>
            <a:off x="35496" y="5148481"/>
            <a:ext cx="92170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fi-FI" sz="1600" dirty="0">
                <a:solidFill>
                  <a:schemeClr val="accent1"/>
                </a:solidFill>
              </a:rPr>
              <a:t>W nanostructure formation </a:t>
            </a:r>
            <a:r>
              <a:rPr lang="fi-FI" sz="1600" dirty="0" smtClean="0"/>
              <a:t>conditions can </a:t>
            </a:r>
            <a:r>
              <a:rPr lang="fi-FI" sz="1600" dirty="0" smtClean="0">
                <a:solidFill>
                  <a:srgbClr val="FF0000"/>
                </a:solidFill>
              </a:rPr>
              <a:t>be met in tokamaks</a:t>
            </a:r>
            <a:r>
              <a:rPr lang="fi-FI" sz="1600" dirty="0" smtClean="0"/>
              <a:t>, but variations in temperature, </a:t>
            </a:r>
          </a:p>
          <a:p>
            <a:pPr>
              <a:buClr>
                <a:schemeClr val="tx1"/>
              </a:buClr>
            </a:pPr>
            <a:r>
              <a:rPr lang="fi-FI" sz="1600" dirty="0"/>
              <a:t> </a:t>
            </a:r>
            <a:r>
              <a:rPr lang="fi-FI" sz="1600" dirty="0" smtClean="0"/>
              <a:t>   impact energy distribution, fluence distribution + interplay with impurities (erosion / co-deposition</a:t>
            </a:r>
            <a:r>
              <a:rPr lang="fi-FI" sz="1600" dirty="0" smtClean="0"/>
              <a:t>)</a:t>
            </a:r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fi-FI" sz="1600" dirty="0" smtClean="0"/>
              <a:t>ERO2.0 modul for surface roughness and nanostructures has been developed recently for lin. </a:t>
            </a:r>
            <a:r>
              <a:rPr lang="fi-FI" sz="1600" dirty="0"/>
              <a:t>p</a:t>
            </a:r>
            <a:r>
              <a:rPr lang="fi-FI" sz="1600" dirty="0" smtClean="0"/>
              <a:t>lasma studies (G. Alberti et al.). Combine this for tokamak conditions is the next step here ...</a:t>
            </a:r>
            <a:endParaRPr lang="fi-FI" sz="1600" dirty="0" smtClean="0"/>
          </a:p>
        </p:txBody>
      </p:sp>
      <p:sp>
        <p:nvSpPr>
          <p:cNvPr id="10" name="Flussdiagramm: Vorbereitung 13"/>
          <p:cNvSpPr/>
          <p:nvPr/>
        </p:nvSpPr>
        <p:spPr>
          <a:xfrm rot="19851450">
            <a:off x="1751618" y="3708328"/>
            <a:ext cx="1835558" cy="67494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400"/>
              <a:gd name="connsiteY0" fmla="*/ 5000 h 10000"/>
              <a:gd name="connsiteX1" fmla="*/ 2000 w 10400"/>
              <a:gd name="connsiteY1" fmla="*/ 0 h 10000"/>
              <a:gd name="connsiteX2" fmla="*/ 8000 w 10400"/>
              <a:gd name="connsiteY2" fmla="*/ 0 h 10000"/>
              <a:gd name="connsiteX3" fmla="*/ 10400 w 10400"/>
              <a:gd name="connsiteY3" fmla="*/ 3462 h 10000"/>
              <a:gd name="connsiteX4" fmla="*/ 8000 w 10400"/>
              <a:gd name="connsiteY4" fmla="*/ 10000 h 10000"/>
              <a:gd name="connsiteX5" fmla="*/ 2000 w 10400"/>
              <a:gd name="connsiteY5" fmla="*/ 10000 h 10000"/>
              <a:gd name="connsiteX6" fmla="*/ 0 w 10400"/>
              <a:gd name="connsiteY6" fmla="*/ 5000 h 10000"/>
              <a:gd name="connsiteX0" fmla="*/ 0 w 10951"/>
              <a:gd name="connsiteY0" fmla="*/ 6338 h 10000"/>
              <a:gd name="connsiteX1" fmla="*/ 2551 w 10951"/>
              <a:gd name="connsiteY1" fmla="*/ 0 h 10000"/>
              <a:gd name="connsiteX2" fmla="*/ 8551 w 10951"/>
              <a:gd name="connsiteY2" fmla="*/ 0 h 10000"/>
              <a:gd name="connsiteX3" fmla="*/ 10951 w 10951"/>
              <a:gd name="connsiteY3" fmla="*/ 3462 h 10000"/>
              <a:gd name="connsiteX4" fmla="*/ 8551 w 10951"/>
              <a:gd name="connsiteY4" fmla="*/ 10000 h 10000"/>
              <a:gd name="connsiteX5" fmla="*/ 2551 w 10951"/>
              <a:gd name="connsiteY5" fmla="*/ 10000 h 10000"/>
              <a:gd name="connsiteX6" fmla="*/ 0 w 10951"/>
              <a:gd name="connsiteY6" fmla="*/ 6338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51" h="10000">
                <a:moveTo>
                  <a:pt x="0" y="6338"/>
                </a:moveTo>
                <a:lnTo>
                  <a:pt x="2551" y="0"/>
                </a:lnTo>
                <a:lnTo>
                  <a:pt x="8551" y="0"/>
                </a:lnTo>
                <a:lnTo>
                  <a:pt x="10951" y="3462"/>
                </a:lnTo>
                <a:lnTo>
                  <a:pt x="8551" y="10000"/>
                </a:lnTo>
                <a:lnTo>
                  <a:pt x="2551" y="10000"/>
                </a:lnTo>
                <a:lnTo>
                  <a:pt x="0" y="6338"/>
                </a:ln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/>
          <p:cNvSpPr txBox="1"/>
          <p:nvPr/>
        </p:nvSpPr>
        <p:spPr>
          <a:xfrm>
            <a:off x="353941" y="3939678"/>
            <a:ext cx="62658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FF0000"/>
                </a:solidFill>
              </a:rPr>
              <a:t>AUG,</a:t>
            </a:r>
            <a:endParaRPr lang="de-DE" sz="1400" dirty="0" smtClean="0">
              <a:solidFill>
                <a:srgbClr val="FF0000"/>
              </a:solidFill>
            </a:endParaRPr>
          </a:p>
          <a:p>
            <a:r>
              <a:rPr lang="de-DE" sz="1400" dirty="0" smtClean="0">
                <a:solidFill>
                  <a:srgbClr val="FF0000"/>
                </a:solidFill>
              </a:rPr>
              <a:t>WEST,</a:t>
            </a:r>
            <a:endParaRPr lang="de-DE" sz="1400" dirty="0" smtClean="0">
              <a:solidFill>
                <a:srgbClr val="FF0000"/>
              </a:solidFill>
            </a:endParaRPr>
          </a:p>
          <a:p>
            <a:r>
              <a:rPr lang="de-DE" sz="1400" dirty="0" smtClean="0">
                <a:solidFill>
                  <a:srgbClr val="FF0000"/>
                </a:solidFill>
              </a:rPr>
              <a:t>JET</a:t>
            </a:r>
            <a:endParaRPr lang="de-DE" sz="1400" dirty="0">
              <a:solidFill>
                <a:srgbClr val="FF0000"/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4221540" y="2939868"/>
            <a:ext cx="1317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p</a:t>
            </a:r>
            <a:r>
              <a:rPr lang="de-DE" dirty="0" err="1" smtClean="0"/>
              <a:t>ristine</a:t>
            </a:r>
            <a:r>
              <a:rPr lang="de-DE" dirty="0" smtClean="0"/>
              <a:t> W</a:t>
            </a:r>
            <a:endParaRPr lang="de-DE" dirty="0"/>
          </a:p>
        </p:txBody>
      </p:sp>
      <p:sp>
        <p:nvSpPr>
          <p:cNvPr id="15" name="Textfeld 14"/>
          <p:cNvSpPr txBox="1"/>
          <p:nvPr/>
        </p:nvSpPr>
        <p:spPr>
          <a:xfrm>
            <a:off x="5875386" y="4403084"/>
            <a:ext cx="2549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W </a:t>
            </a:r>
            <a:r>
              <a:rPr lang="de-DE" dirty="0" err="1" smtClean="0"/>
              <a:t>nanostructure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09015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5496" y="908720"/>
            <a:ext cx="9001000" cy="1872208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Operation in Helium (and comparison with H and D)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Operation in ITER during PFPO in He or He/H mixtures (for H-mode access)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L-H threshold and pedestal in H-mode (He and He/H mixtures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Accumulating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effects of He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impact on W and impact on power handling (He-W PSI)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Be source and Be migration might be increased due to higher yields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(Be-W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PSI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Enhancement of W erosion by He physical sputtering  (min. factor 4) </a:t>
            </a:r>
            <a:r>
              <a:rPr lang="en-US" dirty="0">
                <a:solidFill>
                  <a:schemeClr val="tx1"/>
                </a:solidFill>
              </a:rPr>
              <a:t>(He-W PSI)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0" y="0"/>
            <a:ext cx="8001000" cy="914400"/>
          </a:xfrm>
        </p:spPr>
        <p:txBody>
          <a:bodyPr/>
          <a:lstStyle/>
          <a:p>
            <a:r>
              <a:rPr lang="en-US" dirty="0"/>
              <a:t>JET-ILW input to ITER PWI </a:t>
            </a:r>
            <a:r>
              <a:rPr lang="en-US" dirty="0" smtClean="0"/>
              <a:t>issues (B):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He plasma operation</a:t>
            </a:r>
            <a:endParaRPr lang="en-US" dirty="0"/>
          </a:p>
        </p:txBody>
      </p:sp>
      <p:grpSp>
        <p:nvGrpSpPr>
          <p:cNvPr id="15" name="Gruppieren 14"/>
          <p:cNvGrpSpPr/>
          <p:nvPr/>
        </p:nvGrpSpPr>
        <p:grpSpPr>
          <a:xfrm>
            <a:off x="143814" y="2761414"/>
            <a:ext cx="4860233" cy="3619914"/>
            <a:chOff x="143815" y="1507388"/>
            <a:chExt cx="2954210" cy="2068837"/>
          </a:xfrm>
        </p:grpSpPr>
        <p:pic>
          <p:nvPicPr>
            <p:cNvPr id="16" name="Grafik 15" descr="Bildschirmausschnitt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815" y="1507388"/>
              <a:ext cx="2954210" cy="2068837"/>
            </a:xfrm>
            <a:prstGeom prst="rect">
              <a:avLst/>
            </a:prstGeom>
          </p:spPr>
        </p:pic>
        <p:sp>
          <p:nvSpPr>
            <p:cNvPr id="17" name="Rechteck 16"/>
            <p:cNvSpPr/>
            <p:nvPr/>
          </p:nvSpPr>
          <p:spPr>
            <a:xfrm>
              <a:off x="251520" y="3308456"/>
              <a:ext cx="216024" cy="144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8" name="Rechteck 17"/>
          <p:cNvSpPr/>
          <p:nvPr/>
        </p:nvSpPr>
        <p:spPr>
          <a:xfrm>
            <a:off x="3563888" y="6258217"/>
            <a:ext cx="163884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chemeClr val="tx1"/>
              </a:buClr>
            </a:pPr>
            <a:r>
              <a:rPr lang="fi-FI" sz="1000" dirty="0" smtClean="0"/>
              <a:t>[S. Brezinsek et </a:t>
            </a:r>
            <a:r>
              <a:rPr lang="fi-FI" sz="1000" dirty="0"/>
              <a:t>al. </a:t>
            </a:r>
            <a:r>
              <a:rPr lang="fi-FI" sz="1000" dirty="0" smtClean="0"/>
              <a:t>NF 2019]</a:t>
            </a:r>
            <a:endParaRPr lang="fi-FI" sz="1000" dirty="0"/>
          </a:p>
        </p:txBody>
      </p:sp>
      <p:sp>
        <p:nvSpPr>
          <p:cNvPr id="20" name="Rechteck 19"/>
          <p:cNvSpPr/>
          <p:nvPr/>
        </p:nvSpPr>
        <p:spPr>
          <a:xfrm>
            <a:off x="5082597" y="3729969"/>
            <a:ext cx="43378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1"/>
              </a:buClr>
            </a:pPr>
            <a:r>
              <a:rPr lang="fi-FI" sz="1600" dirty="0" smtClean="0"/>
              <a:t>JET:</a:t>
            </a:r>
          </a:p>
          <a:p>
            <a:pPr marL="214313" indent="-214313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fi-FI" sz="1600" dirty="0" smtClean="0"/>
              <a:t>Sputtering of W in intra-ELM  and </a:t>
            </a:r>
          </a:p>
          <a:p>
            <a:pPr>
              <a:buClr>
                <a:schemeClr val="tx1"/>
              </a:buClr>
            </a:pPr>
            <a:r>
              <a:rPr lang="fi-FI" sz="1600" dirty="0"/>
              <a:t> </a:t>
            </a:r>
            <a:r>
              <a:rPr lang="fi-FI" sz="1600" dirty="0" smtClean="0"/>
              <a:t>     inter-ELM phases by He</a:t>
            </a:r>
            <a:r>
              <a:rPr lang="fi-FI" sz="1600" baseline="30000" dirty="0" smtClean="0"/>
              <a:t>2+ </a:t>
            </a:r>
            <a:r>
              <a:rPr lang="fi-FI" sz="1600" dirty="0" smtClean="0"/>
              <a:t>ions if above E</a:t>
            </a:r>
            <a:r>
              <a:rPr lang="fi-FI" sz="1600" baseline="-25000" dirty="0" smtClean="0"/>
              <a:t>thres</a:t>
            </a:r>
          </a:p>
          <a:p>
            <a:pPr marL="214313" indent="-214313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fi-FI" sz="1600" dirty="0" smtClean="0"/>
              <a:t>High prompt W re-deposition at typical </a:t>
            </a:r>
          </a:p>
          <a:p>
            <a:pPr>
              <a:buClr>
                <a:schemeClr val="tx1"/>
              </a:buClr>
            </a:pPr>
            <a:r>
              <a:rPr lang="fi-FI" sz="1600" dirty="0"/>
              <a:t> </a:t>
            </a:r>
            <a:r>
              <a:rPr lang="fi-FI" sz="1600" dirty="0" smtClean="0"/>
              <a:t>    magnetic fields and ionising </a:t>
            </a:r>
            <a:r>
              <a:rPr lang="fi-FI" sz="1600" dirty="0" smtClean="0"/>
              <a:t>conditions</a:t>
            </a:r>
            <a:endParaRPr lang="fi-FI" sz="1600" dirty="0" smtClean="0"/>
          </a:p>
        </p:txBody>
      </p:sp>
    </p:spTree>
    <p:extLst>
      <p:ext uri="{BB962C8B-B14F-4D97-AF65-F5344CB8AC3E}">
        <p14:creationId xmlns:p14="http://schemas.microsoft.com/office/powerpoint/2010/main" val="370714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2045</Words>
  <Application>Microsoft Office PowerPoint</Application>
  <PresentationFormat>Bildschirmpräsentation (4:3)</PresentationFormat>
  <Paragraphs>183</Paragraphs>
  <Slides>18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5" baseType="lpstr">
      <vt:lpstr>MS PGothic</vt:lpstr>
      <vt:lpstr>Arial</vt:lpstr>
      <vt:lpstr>Calibri</vt:lpstr>
      <vt:lpstr>Courier New</vt:lpstr>
      <vt:lpstr>Symbol</vt:lpstr>
      <vt:lpstr>Wingdings</vt:lpstr>
      <vt:lpstr>Office Theme</vt:lpstr>
      <vt:lpstr>Plasma-wall interaction with He plasmas and metallic walls  </vt:lpstr>
      <vt:lpstr>PWI Processes: He on Be/W vs. D on Be/W</vt:lpstr>
      <vt:lpstr>PWI Processes: He on Be/W vs. D on Be/W</vt:lpstr>
      <vt:lpstr>PWI Processes: He on Be/W vs. D on Be/W</vt:lpstr>
      <vt:lpstr>PWI Processes: He on Be/W vs. D on Be/W</vt:lpstr>
      <vt:lpstr>PowerPoint-Präsentation</vt:lpstr>
      <vt:lpstr>JET-ILW input to ITER PWI issues (B): He plasma operation</vt:lpstr>
      <vt:lpstr>Existence window for W nanostructure</vt:lpstr>
      <vt:lpstr>JET-ILW input to ITER PWI issues (B): He plasma operation</vt:lpstr>
      <vt:lpstr>W sputtering</vt:lpstr>
      <vt:lpstr>JET-ILW input to ITER PWI issues (B): He plasma operation</vt:lpstr>
      <vt:lpstr>ERO2.0 in He vs. H for ITER</vt:lpstr>
      <vt:lpstr>JET-ILW input to ITER PWI issues: He operation program proposal I</vt:lpstr>
      <vt:lpstr>PowerPoint-Präsentation</vt:lpstr>
      <vt:lpstr>JET-ILW input to ITER PWI issues: He operation program proposal II</vt:lpstr>
      <vt:lpstr>PowerPoint-Präsentation</vt:lpstr>
      <vt:lpstr>Proposed new JET-ILW input  to ITER PWI issues (2020+)</vt:lpstr>
      <vt:lpstr>JET-ILW input to ITER PWI issues (A/B): Cold First Wall operation program proposal 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Darren.McDonald@euro-fusion.org;Xavier.Litaudon@euro-fusion.org</dc:creator>
  <cp:lastModifiedBy>Brezinsek</cp:lastModifiedBy>
  <cp:revision>678</cp:revision>
  <cp:lastPrinted>2017-02-27T09:59:39Z</cp:lastPrinted>
  <dcterms:created xsi:type="dcterms:W3CDTF">2014-10-27T16:40:37Z</dcterms:created>
  <dcterms:modified xsi:type="dcterms:W3CDTF">2021-11-23T11:52:25Z</dcterms:modified>
</cp:coreProperties>
</file>