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745"/>
  </p:normalViewPr>
  <p:slideViewPr>
    <p:cSldViewPr snapToGrid="0" snapToObjects="1">
      <p:cViewPr varScale="1">
        <p:scale>
          <a:sx n="79" d="100"/>
          <a:sy n="79" d="100"/>
        </p:scale>
        <p:origin x="6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  <a:extLst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17"/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44" name="Rectangle 18"/>
          <p:cNvSpPr txBox="1"/>
          <p:nvPr/>
        </p:nvSpPr>
        <p:spPr>
          <a:xfrm>
            <a:off x="498792" y="5888864"/>
            <a:ext cx="11869423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</a:t>
            </a:r>
            <a:r>
              <a:rPr baseline="0" dirty="0"/>
              <a:t>Center for Nonlinear Plasma Science and ENEA C.R. Frascati, 00044 Frascati, Italy</a:t>
            </a:r>
          </a:p>
        </p:txBody>
      </p:sp>
      <p:sp>
        <p:nvSpPr>
          <p:cNvPr id="145" name="Rectangle 19"/>
          <p:cNvSpPr txBox="1"/>
          <p:nvPr/>
        </p:nvSpPr>
        <p:spPr>
          <a:xfrm>
            <a:off x="515121" y="6297664"/>
            <a:ext cx="12411701" cy="495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</a:t>
            </a:r>
            <a:r>
              <a:rPr lang="it-IT" baseline="0" dirty="0"/>
              <a:t>CREATE </a:t>
            </a:r>
            <a:r>
              <a:rPr lang="it-IT" baseline="0" dirty="0" err="1"/>
              <a:t>Consortium</a:t>
            </a:r>
            <a:r>
              <a:rPr lang="it-IT" baseline="0" dirty="0"/>
              <a:t>, Via Claudio 21, 80125 Napoli, </a:t>
            </a:r>
            <a:r>
              <a:rPr lang="it-IT" baseline="0" dirty="0" err="1"/>
              <a:t>Italy</a:t>
            </a:r>
            <a:endParaRPr baseline="0" dirty="0"/>
          </a:p>
        </p:txBody>
      </p:sp>
      <p:sp>
        <p:nvSpPr>
          <p:cNvPr id="146" name="TextBox 3"/>
          <p:cNvSpPr txBox="1"/>
          <p:nvPr/>
        </p:nvSpPr>
        <p:spPr>
          <a:xfrm>
            <a:off x="8123296" y="56922"/>
            <a:ext cx="4825974" cy="39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022" tIns="60022" rIns="60022" bIns="60022">
            <a:spAutoFit/>
          </a:bodyPr>
          <a:lstStyle/>
          <a:p>
            <a:pPr algn="l" defTabSz="1525853">
              <a:defRPr sz="1800" i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ENR-MOD.MPG01 ATEP</a:t>
            </a:r>
            <a:r>
              <a:rPr dirty="0"/>
              <a:t> – </a:t>
            </a:r>
            <a:r>
              <a:rPr lang="it-IT" dirty="0" err="1"/>
              <a:t>October</a:t>
            </a:r>
            <a:r>
              <a:rPr lang="it-IT" dirty="0"/>
              <a:t> 19</a:t>
            </a:r>
            <a:r>
              <a:rPr lang="it-IT" baseline="30000" dirty="0"/>
              <a:t>th</a:t>
            </a:r>
            <a:r>
              <a:rPr dirty="0"/>
              <a:t>,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47" name="Energetic Particle effects…"/>
          <p:cNvSpPr txBox="1"/>
          <p:nvPr/>
        </p:nvSpPr>
        <p:spPr>
          <a:xfrm>
            <a:off x="660924" y="2528303"/>
            <a:ext cx="11144076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5200" dirty="0">
                <a:sym typeface="Helvetica"/>
              </a:rPr>
              <a:t>WP1: </a:t>
            </a:r>
            <a:r>
              <a:rPr lang="it-IT" sz="5200" dirty="0" err="1">
                <a:sym typeface="Helvetica"/>
              </a:rPr>
              <a:t>theoretical</a:t>
            </a:r>
            <a:r>
              <a:rPr lang="it-IT" sz="5200" dirty="0">
                <a:sym typeface="Helvetica"/>
              </a:rPr>
              <a:t> </a:t>
            </a:r>
            <a:r>
              <a:rPr lang="it-IT" sz="5200" dirty="0" err="1">
                <a:sym typeface="Helvetica"/>
              </a:rPr>
              <a:t>framework</a:t>
            </a:r>
            <a:endParaRPr lang="it-IT" sz="5200" dirty="0">
              <a:sym typeface="Helvetica"/>
            </a:endParaRPr>
          </a:p>
          <a:p>
            <a:pPr algn="l">
              <a:defRPr sz="5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5200" dirty="0">
                <a:sym typeface="Helvetica"/>
              </a:rPr>
              <a:t>WP1 – Update (…and some WP2.1)</a:t>
            </a:r>
          </a:p>
        </p:txBody>
      </p:sp>
      <p:sp>
        <p:nvSpPr>
          <p:cNvPr id="148" name="Rectangle 18"/>
          <p:cNvSpPr txBox="1"/>
          <p:nvPr/>
        </p:nvSpPr>
        <p:spPr>
          <a:xfrm>
            <a:off x="649675" y="5498670"/>
            <a:ext cx="12209628" cy="63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3200" b="1" baseline="30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baseline="0" dirty="0"/>
              <a:t>Matteo V. Falessi</a:t>
            </a:r>
            <a:r>
              <a:rPr lang="it-IT" dirty="0"/>
              <a:t>1</a:t>
            </a:r>
            <a:r>
              <a:rPr lang="it-IT" baseline="0" dirty="0"/>
              <a:t>, </a:t>
            </a:r>
            <a:r>
              <a:rPr lang="it-IT" baseline="0" dirty="0" err="1"/>
              <a:t>Yueyan</a:t>
            </a:r>
            <a:r>
              <a:rPr lang="it-IT" baseline="0" dirty="0"/>
              <a:t> Li</a:t>
            </a:r>
            <a:r>
              <a:rPr lang="it-IT" dirty="0"/>
              <a:t>2,1</a:t>
            </a:r>
            <a:r>
              <a:rPr lang="it-IT" baseline="0" dirty="0"/>
              <a:t>, Alessandro Zocco</a:t>
            </a:r>
            <a:r>
              <a:rPr lang="it-IT" dirty="0"/>
              <a:t>3</a:t>
            </a:r>
            <a:r>
              <a:rPr lang="it-IT" baseline="0" dirty="0"/>
              <a:t> and Fulvio Zonca</a:t>
            </a:r>
            <a:r>
              <a:rPr lang="it-IT" dirty="0"/>
              <a:t>1,4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1818C62A-316E-1342-BBEC-AB41121F36B0}"/>
              </a:ext>
            </a:extLst>
          </p:cNvPr>
          <p:cNvSpPr txBox="1"/>
          <p:nvPr/>
        </p:nvSpPr>
        <p:spPr>
          <a:xfrm>
            <a:off x="496589" y="6954225"/>
            <a:ext cx="12411701" cy="495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4</a:t>
            </a:r>
            <a:r>
              <a:rPr baseline="0" dirty="0"/>
              <a:t>IFTS and Dept. Physics, Zhejiang University, Hangzhou, 310027 P.R. China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1FE932D4-8F28-2544-AF7B-217227EA6C07}"/>
              </a:ext>
            </a:extLst>
          </p:cNvPr>
          <p:cNvSpPr txBox="1"/>
          <p:nvPr/>
        </p:nvSpPr>
        <p:spPr>
          <a:xfrm>
            <a:off x="498792" y="6567657"/>
            <a:ext cx="12411701" cy="573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3</a:t>
            </a:r>
            <a:r>
              <a:rPr lang="it-IT" baseline="0" dirty="0"/>
              <a:t>Max-Planck-Institut </a:t>
            </a:r>
            <a:r>
              <a:rPr lang="it-IT" baseline="0" dirty="0" err="1"/>
              <a:t>für</a:t>
            </a:r>
            <a:r>
              <a:rPr lang="it-IT" baseline="0" dirty="0"/>
              <a:t> </a:t>
            </a:r>
            <a:r>
              <a:rPr lang="it-IT" baseline="0" dirty="0" err="1"/>
              <a:t>Plasmaphysik</a:t>
            </a:r>
            <a:r>
              <a:rPr lang="it-IT" baseline="0" dirty="0"/>
              <a:t>, </a:t>
            </a:r>
            <a:r>
              <a:rPr lang="it-IT" baseline="0" dirty="0" err="1"/>
              <a:t>Greifswald</a:t>
            </a:r>
            <a:r>
              <a:rPr lang="it-IT" baseline="0" dirty="0"/>
              <a:t>, Germany</a:t>
            </a:r>
            <a:endParaRPr baseline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3F8B4-40D1-344B-B8CE-3FB4A8D174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C872A-6935-FF41-A6FD-78EF78861A2D}"/>
              </a:ext>
            </a:extLst>
          </p:cNvPr>
          <p:cNvSpPr txBox="1"/>
          <p:nvPr/>
        </p:nvSpPr>
        <p:spPr>
          <a:xfrm>
            <a:off x="2212063" y="120094"/>
            <a:ext cx="9032922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Milestones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and </a:t>
            </a: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Deliverables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BAC09-310F-D440-B9BC-310140827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4" y="5337245"/>
            <a:ext cx="12077700" cy="370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F6546-93E8-3B47-86FC-7662EB56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4" y="1202848"/>
            <a:ext cx="12077700" cy="4216400"/>
          </a:xfrm>
          <a:prstGeom prst="rect">
            <a:avLst/>
          </a:prstGeom>
        </p:spPr>
      </p:pic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6C8315-5467-8848-9ABE-135B2BD186C0}"/>
              </a:ext>
            </a:extLst>
          </p:cNvPr>
          <p:cNvSpPr/>
          <p:nvPr/>
        </p:nvSpPr>
        <p:spPr>
          <a:xfrm>
            <a:off x="816429" y="2237014"/>
            <a:ext cx="11821885" cy="1975757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4F68C-4624-324F-9DF4-85F26DD88FD6}"/>
              </a:ext>
            </a:extLst>
          </p:cNvPr>
          <p:cNvSpPr/>
          <p:nvPr/>
        </p:nvSpPr>
        <p:spPr>
          <a:xfrm>
            <a:off x="816428" y="6758374"/>
            <a:ext cx="11821885" cy="1173267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325249-CD8C-D54D-A625-CBF6992E1B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C872A-6935-FF41-A6FD-78EF78861A2D}"/>
              </a:ext>
            </a:extLst>
          </p:cNvPr>
          <p:cNvSpPr txBox="1"/>
          <p:nvPr/>
        </p:nvSpPr>
        <p:spPr>
          <a:xfrm>
            <a:off x="2212063" y="120094"/>
            <a:ext cx="9032922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Milestones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and </a:t>
            </a: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Deliverables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BAC09-310F-D440-B9BC-310140827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4" y="5337245"/>
            <a:ext cx="12077700" cy="370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F6546-93E8-3B47-86FC-7662EB56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4" y="1202848"/>
            <a:ext cx="12077700" cy="4216400"/>
          </a:xfrm>
          <a:prstGeom prst="rect">
            <a:avLst/>
          </a:prstGeom>
        </p:spPr>
      </p:pic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325249-CD8C-D54D-A625-CBF6992E1B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3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6BBDA-47E3-C14F-9540-626CC198D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74" y="2207357"/>
            <a:ext cx="12077700" cy="3457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FF645-5EE5-EB4A-8B3A-F92B1397D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87" y="6758417"/>
            <a:ext cx="12072887" cy="11280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0CEA4B-055B-0F45-A1B3-21EF4538779D}"/>
              </a:ext>
            </a:extLst>
          </p:cNvPr>
          <p:cNvSpPr/>
          <p:nvPr/>
        </p:nvSpPr>
        <p:spPr>
          <a:xfrm>
            <a:off x="738661" y="2224383"/>
            <a:ext cx="11948640" cy="1318917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4FF59D-F5CF-DA41-86D8-9CB986CB162D}"/>
              </a:ext>
            </a:extLst>
          </p:cNvPr>
          <p:cNvSpPr/>
          <p:nvPr/>
        </p:nvSpPr>
        <p:spPr>
          <a:xfrm>
            <a:off x="737089" y="7848988"/>
            <a:ext cx="11997627" cy="11732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CACB00-3F6D-4943-B504-34CBF08A2D10}"/>
              </a:ext>
            </a:extLst>
          </p:cNvPr>
          <p:cNvSpPr/>
          <p:nvPr/>
        </p:nvSpPr>
        <p:spPr>
          <a:xfrm>
            <a:off x="816428" y="6742045"/>
            <a:ext cx="11870873" cy="454819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79380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C872A-6935-FF41-A6FD-78EF78861A2D}"/>
              </a:ext>
            </a:extLst>
          </p:cNvPr>
          <p:cNvSpPr txBox="1"/>
          <p:nvPr/>
        </p:nvSpPr>
        <p:spPr>
          <a:xfrm>
            <a:off x="3490459" y="120094"/>
            <a:ext cx="6476132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200" b="1" dirty="0">
                <a:latin typeface="Helvetica" pitchFamily="2" charset="0"/>
              </a:rPr>
              <a:t>Status of </a:t>
            </a:r>
            <a:r>
              <a:rPr lang="it-IT" sz="5200" b="1" dirty="0" err="1">
                <a:latin typeface="Helvetica" pitchFamily="2" charset="0"/>
              </a:rPr>
              <a:t>manpower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E8BBB-4C6D-9D44-B15C-86F288A2DCCE}"/>
              </a:ext>
            </a:extLst>
          </p:cNvPr>
          <p:cNvSpPr txBox="1"/>
          <p:nvPr/>
        </p:nvSpPr>
        <p:spPr>
          <a:xfrm>
            <a:off x="667589" y="1680885"/>
            <a:ext cx="1163696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Y. Li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has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been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hired</a:t>
            </a:r>
            <a:r>
              <a:rPr lang="it-IT" dirty="0">
                <a:latin typeface="Helvetica" pitchFamily="2" charset="0"/>
              </a:rPr>
              <a:t>: </a:t>
            </a:r>
            <a:r>
              <a:rPr lang="it-IT" dirty="0" err="1">
                <a:latin typeface="Helvetica" pitchFamily="2" charset="0"/>
              </a:rPr>
              <a:t>PostDoc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contract</a:t>
            </a:r>
            <a:r>
              <a:rPr lang="it-IT" dirty="0">
                <a:latin typeface="Helvetica" pitchFamily="2" charset="0"/>
              </a:rPr>
              <a:t> by CREATE</a:t>
            </a:r>
          </a:p>
          <a:p>
            <a:pPr marL="571500" lvl="6" indent="-571500" algn="l">
              <a:buFont typeface="Wingdings" pitchFamily="2" charset="2"/>
              <a:buChar char="Ø"/>
            </a:pPr>
            <a:endParaRPr lang="it-IT" dirty="0">
              <a:latin typeface="Helvetica" pitchFamily="2" charset="0"/>
            </a:endParaRPr>
          </a:p>
          <a:p>
            <a:pPr marL="571500" lvl="6" indent="-571500" algn="l">
              <a:buFont typeface="Wingdings" pitchFamily="2" charset="2"/>
              <a:buChar char="Ø"/>
            </a:pP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2AAF5-BCBD-0940-8618-FE4089170BC4}"/>
              </a:ext>
            </a:extLst>
          </p:cNvPr>
          <p:cNvSpPr txBox="1"/>
          <p:nvPr/>
        </p:nvSpPr>
        <p:spPr>
          <a:xfrm>
            <a:off x="1900931" y="2220055"/>
            <a:ext cx="10858500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6" indent="-571500" algn="l">
              <a:buFont typeface="Wingdings" pitchFamily="2" charset="2"/>
              <a:buChar char="ü"/>
            </a:pPr>
            <a:r>
              <a:rPr lang="it-IT" sz="3200" dirty="0">
                <a:latin typeface="Helvetica" pitchFamily="2" charset="0"/>
              </a:rPr>
              <a:t>3pm </a:t>
            </a:r>
            <a:r>
              <a:rPr lang="it-IT" sz="3200" dirty="0" err="1">
                <a:latin typeface="Helvetica" pitchFamily="2" charset="0"/>
              </a:rPr>
              <a:t>foreseen</a:t>
            </a:r>
            <a:r>
              <a:rPr lang="it-IT" sz="3200" dirty="0">
                <a:latin typeface="Helvetica" pitchFamily="2" charset="0"/>
              </a:rPr>
              <a:t> in 2021 are </a:t>
            </a:r>
            <a:r>
              <a:rPr lang="it-IT" sz="3200" dirty="0" err="1">
                <a:latin typeface="Helvetica" pitchFamily="2" charset="0"/>
              </a:rPr>
              <a:t>secured</a:t>
            </a:r>
            <a:r>
              <a:rPr lang="it-IT" sz="3200" dirty="0">
                <a:latin typeface="Helvetica" pitchFamily="2" charset="0"/>
              </a:rPr>
              <a:t> and work on WP1&amp;2 </a:t>
            </a:r>
            <a:r>
              <a:rPr lang="it-IT" sz="3200" dirty="0" err="1">
                <a:latin typeface="Helvetica" pitchFamily="2" charset="0"/>
              </a:rPr>
              <a:t>is</a:t>
            </a:r>
            <a:r>
              <a:rPr lang="it-IT" sz="3200" dirty="0">
                <a:latin typeface="Helvetica" pitchFamily="2" charset="0"/>
              </a:rPr>
              <a:t> in progress </a:t>
            </a:r>
            <a:r>
              <a:rPr lang="it-IT" sz="3200" dirty="0" err="1">
                <a:latin typeface="Helvetica" pitchFamily="2" charset="0"/>
              </a:rPr>
              <a:t>as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 err="1">
                <a:latin typeface="Helvetica" pitchFamily="2" charset="0"/>
              </a:rPr>
              <a:t>expected</a:t>
            </a:r>
            <a:r>
              <a:rPr lang="it-IT" sz="3200" dirty="0">
                <a:latin typeface="Helvetica" pitchFamily="2" charset="0"/>
              </a:rPr>
              <a:t>. </a:t>
            </a:r>
          </a:p>
          <a:p>
            <a:pPr marL="571500" lvl="6" indent="-571500" algn="l">
              <a:buFont typeface="Wingdings" pitchFamily="2" charset="2"/>
              <a:buChar char="ü"/>
            </a:pPr>
            <a:r>
              <a:rPr lang="it-IT" sz="3200" dirty="0">
                <a:latin typeface="Helvetica" pitchFamily="2" charset="0"/>
              </a:rPr>
              <a:t> minor </a:t>
            </a:r>
            <a:r>
              <a:rPr lang="it-IT" sz="3200" dirty="0" err="1">
                <a:latin typeface="Helvetica" pitchFamily="2" charset="0"/>
              </a:rPr>
              <a:t>possible</a:t>
            </a:r>
            <a:r>
              <a:rPr lang="it-IT" sz="3200" dirty="0">
                <a:latin typeface="Helvetica" pitchFamily="2" charset="0"/>
              </a:rPr>
              <a:t> delay on </a:t>
            </a:r>
            <a:r>
              <a:rPr lang="it-IT" sz="3200" dirty="0" err="1">
                <a:latin typeface="Helvetica" pitchFamily="2" charset="0"/>
              </a:rPr>
              <a:t>deliverable</a:t>
            </a:r>
            <a:r>
              <a:rPr lang="it-IT" sz="3200" dirty="0">
                <a:latin typeface="Helvetica" pitchFamily="2" charset="0"/>
              </a:rPr>
              <a:t> WP2.1-D1 </a:t>
            </a:r>
            <a:r>
              <a:rPr lang="it-IT" sz="3200" dirty="0" err="1">
                <a:latin typeface="Helvetica" pitchFamily="2" charset="0"/>
              </a:rPr>
              <a:t>depending</a:t>
            </a:r>
            <a:r>
              <a:rPr lang="it-IT" sz="3200" dirty="0">
                <a:latin typeface="Helvetica" pitchFamily="2" charset="0"/>
              </a:rPr>
              <a:t> on </a:t>
            </a:r>
            <a:r>
              <a:rPr lang="it-IT" sz="3200" dirty="0" err="1">
                <a:latin typeface="Helvetica" pitchFamily="2" charset="0"/>
              </a:rPr>
              <a:t>bureaucracy</a:t>
            </a:r>
            <a:r>
              <a:rPr lang="it-IT" sz="3200" dirty="0">
                <a:latin typeface="Helvetica" pitchFamily="2" charset="0"/>
              </a:rPr>
              <a:t> (to be </a:t>
            </a:r>
            <a:r>
              <a:rPr lang="it-IT" sz="3200" dirty="0" err="1">
                <a:latin typeface="Helvetica" pitchFamily="2" charset="0"/>
              </a:rPr>
              <a:t>reabsorbed</a:t>
            </a:r>
            <a:r>
              <a:rPr lang="it-IT" sz="3200" dirty="0">
                <a:latin typeface="Helvetica" pitchFamily="2" charset="0"/>
              </a:rPr>
              <a:t> in </a:t>
            </a:r>
            <a:r>
              <a:rPr lang="it-IT" sz="3200" dirty="0" err="1">
                <a:latin typeface="Helvetica" pitchFamily="2" charset="0"/>
              </a:rPr>
              <a:t>early</a:t>
            </a:r>
            <a:r>
              <a:rPr lang="it-IT" sz="3200" dirty="0">
                <a:latin typeface="Helvetica" pitchFamily="2" charset="0"/>
              </a:rPr>
              <a:t> 2022)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26CB96-B147-8440-949E-98E038FCE6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710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C872A-6935-FF41-A6FD-78EF78861A2D}"/>
              </a:ext>
            </a:extLst>
          </p:cNvPr>
          <p:cNvSpPr txBox="1"/>
          <p:nvPr/>
        </p:nvSpPr>
        <p:spPr>
          <a:xfrm>
            <a:off x="3395881" y="120094"/>
            <a:ext cx="666528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Ongoing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</a:t>
            </a: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activities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- I</a:t>
            </a:r>
          </a:p>
        </p:txBody>
      </p:sp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E8BBB-4C6D-9D44-B15C-86F288A2DCCE}"/>
              </a:ext>
            </a:extLst>
          </p:cNvPr>
          <p:cNvSpPr txBox="1"/>
          <p:nvPr/>
        </p:nvSpPr>
        <p:spPr>
          <a:xfrm>
            <a:off x="780361" y="1453364"/>
            <a:ext cx="3295774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dirty="0">
                <a:latin typeface="Helvetica" pitchFamily="2" charset="0"/>
              </a:rPr>
              <a:t>Publications:</a:t>
            </a: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lvl="6" indent="-571500" algn="l">
              <a:buFont typeface="Wingdings" pitchFamily="2" charset="2"/>
              <a:buChar char="Ø"/>
            </a:pPr>
            <a:endParaRPr lang="it-IT" dirty="0">
              <a:latin typeface="Helvetica" pitchFamily="2" charset="0"/>
            </a:endParaRPr>
          </a:p>
          <a:p>
            <a:pPr marL="571500" lvl="6" indent="-571500" algn="l">
              <a:buFont typeface="Wingdings" pitchFamily="2" charset="2"/>
              <a:buChar char="Ø"/>
            </a:pP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2AAF5-BCBD-0940-8618-FE4089170BC4}"/>
              </a:ext>
            </a:extLst>
          </p:cNvPr>
          <p:cNvSpPr txBox="1"/>
          <p:nvPr/>
        </p:nvSpPr>
        <p:spPr>
          <a:xfrm>
            <a:off x="1580530" y="2134036"/>
            <a:ext cx="11210911" cy="7119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6" indent="-571500" algn="l">
              <a:buFont typeface="Wingdings" pitchFamily="2" charset="2"/>
              <a:buChar char="ü"/>
            </a:pPr>
            <a:r>
              <a:rPr lang="it-IT" sz="3200" dirty="0">
                <a:latin typeface="Helvetica" pitchFamily="2" charset="0"/>
              </a:rPr>
              <a:t>2 </a:t>
            </a:r>
            <a:r>
              <a:rPr lang="it-IT" sz="3200" dirty="0" err="1">
                <a:latin typeface="Helvetica" pitchFamily="2" charset="0"/>
              </a:rPr>
              <a:t>manuscripts</a:t>
            </a:r>
            <a:r>
              <a:rPr lang="it-IT" sz="3200" dirty="0">
                <a:latin typeface="Helvetica" pitchFamily="2" charset="0"/>
              </a:rPr>
              <a:t> on </a:t>
            </a:r>
            <a:r>
              <a:rPr lang="it-IT" sz="3200" dirty="0" err="1">
                <a:latin typeface="Helvetica" pitchFamily="2" charset="0"/>
              </a:rPr>
              <a:t>Chorus</a:t>
            </a:r>
            <a:r>
              <a:rPr lang="it-IT" sz="3200" dirty="0">
                <a:latin typeface="Helvetica" pitchFamily="2" charset="0"/>
              </a:rPr>
              <a:t>: </a:t>
            </a:r>
            <a:r>
              <a:rPr lang="it-IT" sz="3200" dirty="0" err="1">
                <a:latin typeface="Helvetica" pitchFamily="2" charset="0"/>
              </a:rPr>
              <a:t>simple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 err="1">
                <a:latin typeface="Helvetica" pitchFamily="2" charset="0"/>
              </a:rPr>
              <a:t>paradigmatic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 err="1">
                <a:latin typeface="Helvetica" pitchFamily="2" charset="0"/>
              </a:rPr>
              <a:t>application</a:t>
            </a:r>
            <a:r>
              <a:rPr lang="it-IT" sz="3200" dirty="0">
                <a:latin typeface="Helvetica" pitchFamily="2" charset="0"/>
              </a:rPr>
              <a:t> of general PSZS </a:t>
            </a:r>
            <a:r>
              <a:rPr lang="it-IT" sz="3200" dirty="0" err="1">
                <a:latin typeface="Helvetica" pitchFamily="2" charset="0"/>
              </a:rPr>
              <a:t>theoretical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 err="1">
                <a:latin typeface="Helvetica" pitchFamily="2" charset="0"/>
              </a:rPr>
              <a:t>framework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>
                <a:latin typeface="Helvetica" pitchFamily="2" charset="0"/>
                <a:sym typeface="Wingdings" pitchFamily="2" charset="2"/>
              </a:rPr>
              <a:t> </a:t>
            </a:r>
            <a:r>
              <a:rPr lang="it-IT" sz="3200" b="1" dirty="0">
                <a:latin typeface="Helvetica" pitchFamily="2" charset="0"/>
              </a:rPr>
              <a:t>WP1-D1</a:t>
            </a:r>
          </a:p>
          <a:p>
            <a:pPr lvl="8" indent="0" algn="l"/>
            <a:r>
              <a:rPr lang="it-IT" sz="3200" dirty="0">
                <a:latin typeface="Helvetica" pitchFamily="2" charset="0"/>
              </a:rPr>
              <a:t>               - </a:t>
            </a:r>
            <a:r>
              <a:rPr lang="it-IT" sz="2800" dirty="0">
                <a:latin typeface="Helvetica" pitchFamily="2" charset="0"/>
              </a:rPr>
              <a:t>A </a:t>
            </a:r>
            <a:r>
              <a:rPr lang="it-IT" sz="2800" dirty="0" err="1">
                <a:latin typeface="Helvetica" pitchFamily="2" charset="0"/>
              </a:rPr>
              <a:t>theoretical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framework</a:t>
            </a:r>
            <a:r>
              <a:rPr lang="it-IT" sz="2800" dirty="0">
                <a:latin typeface="Helvetica" pitchFamily="2" charset="0"/>
              </a:rPr>
              <a:t> of </a:t>
            </a:r>
            <a:r>
              <a:rPr lang="it-IT" sz="2800" dirty="0" err="1">
                <a:latin typeface="Helvetica" pitchFamily="2" charset="0"/>
              </a:rPr>
              <a:t>chorus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wave</a:t>
            </a:r>
            <a:r>
              <a:rPr lang="it-IT" sz="2800" dirty="0">
                <a:latin typeface="Helvetica" pitchFamily="2" charset="0"/>
              </a:rPr>
              <a:t>  </a:t>
            </a:r>
            <a:r>
              <a:rPr lang="it-IT" sz="2800" dirty="0" err="1">
                <a:latin typeface="Helvetica" pitchFamily="2" charset="0"/>
              </a:rPr>
              <a:t>excitation</a:t>
            </a:r>
            <a:r>
              <a:rPr lang="it-IT" sz="2800" dirty="0">
                <a:latin typeface="Helvetica" pitchFamily="2" charset="0"/>
              </a:rPr>
              <a:t> (FZ, 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 XT, LC); RMPP to be </a:t>
            </a:r>
            <a:r>
              <a:rPr lang="it-IT" sz="2800" dirty="0" err="1">
                <a:latin typeface="Helvetica" pitchFamily="2" charset="0"/>
              </a:rPr>
              <a:t>published</a:t>
            </a:r>
            <a:endParaRPr lang="it-IT" sz="2800" dirty="0">
              <a:latin typeface="Helvetica" pitchFamily="2" charset="0"/>
            </a:endParaRP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- </a:t>
            </a:r>
            <a:r>
              <a:rPr lang="it-IT" sz="2800" dirty="0" err="1">
                <a:latin typeface="Helvetica" pitchFamily="2" charset="0"/>
              </a:rPr>
              <a:t>Nonlinear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dynamics</a:t>
            </a:r>
            <a:r>
              <a:rPr lang="it-IT" sz="2800" dirty="0">
                <a:latin typeface="Helvetica" pitchFamily="2" charset="0"/>
              </a:rPr>
              <a:t> of </a:t>
            </a:r>
            <a:r>
              <a:rPr lang="it-IT" sz="2800" dirty="0" err="1">
                <a:latin typeface="Helvetica" pitchFamily="2" charset="0"/>
              </a:rPr>
              <a:t>phase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space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transport</a:t>
            </a:r>
            <a:r>
              <a:rPr lang="it-IT" sz="2800" dirty="0">
                <a:latin typeface="Helvetica" pitchFamily="2" charset="0"/>
              </a:rPr>
              <a:t> by </a:t>
            </a:r>
            <a:r>
              <a:rPr lang="it-IT" sz="2800" dirty="0" err="1">
                <a:latin typeface="Helvetica" pitchFamily="2" charset="0"/>
              </a:rPr>
              <a:t>chorus</a:t>
            </a:r>
            <a:r>
              <a:rPr lang="it-IT" sz="2800" dirty="0">
                <a:latin typeface="Helvetica" pitchFamily="2" charset="0"/>
              </a:rPr>
              <a:t>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</a:t>
            </a:r>
            <a:r>
              <a:rPr lang="it-IT" sz="2800" dirty="0" err="1">
                <a:latin typeface="Helvetica" pitchFamily="2" charset="0"/>
              </a:rPr>
              <a:t>emission</a:t>
            </a:r>
            <a:r>
              <a:rPr lang="it-IT" sz="2800" dirty="0">
                <a:latin typeface="Helvetica" pitchFamily="2" charset="0"/>
              </a:rPr>
              <a:t> (FZ, XT, LC); JGR </a:t>
            </a:r>
            <a:r>
              <a:rPr lang="it-IT" sz="2800" dirty="0" err="1">
                <a:latin typeface="Helvetica" pitchFamily="2" charset="0"/>
              </a:rPr>
              <a:t>submitted</a:t>
            </a:r>
            <a:endParaRPr lang="it-IT" sz="2800" dirty="0">
              <a:latin typeface="Helvetica" pitchFamily="2" charset="0"/>
            </a:endParaRPr>
          </a:p>
          <a:p>
            <a:pPr marL="457200" lvl="8" indent="-457200" algn="l">
              <a:buFont typeface="Wingdings" pitchFamily="2" charset="2"/>
              <a:buChar char="ü"/>
            </a:pPr>
            <a:r>
              <a:rPr lang="it-IT" sz="3200" dirty="0">
                <a:latin typeface="Helvetica" pitchFamily="2" charset="0"/>
              </a:rPr>
              <a:t>2 </a:t>
            </a:r>
            <a:r>
              <a:rPr lang="it-IT" sz="3200" dirty="0" err="1">
                <a:latin typeface="Helvetica" pitchFamily="2" charset="0"/>
              </a:rPr>
              <a:t>manuscripts</a:t>
            </a:r>
            <a:r>
              <a:rPr lang="it-IT" sz="3200" dirty="0">
                <a:latin typeface="Helvetica" pitchFamily="2" charset="0"/>
              </a:rPr>
              <a:t> in </a:t>
            </a:r>
            <a:r>
              <a:rPr lang="it-IT" sz="3200" dirty="0" err="1">
                <a:latin typeface="Helvetica" pitchFamily="2" charset="0"/>
              </a:rPr>
              <a:t>preparation</a:t>
            </a:r>
            <a:r>
              <a:rPr lang="it-IT" sz="3200" dirty="0">
                <a:latin typeface="Helvetica" pitchFamily="2" charset="0"/>
              </a:rPr>
              <a:t>:</a:t>
            </a:r>
          </a:p>
          <a:p>
            <a:pPr lvl="8" indent="0" algn="l"/>
            <a:r>
              <a:rPr lang="it-IT" dirty="0">
                <a:latin typeface="Helvetica" pitchFamily="2" charset="0"/>
              </a:rPr>
              <a:t>             </a:t>
            </a:r>
            <a:r>
              <a:rPr lang="it-IT" sz="2800" dirty="0">
                <a:latin typeface="Helvetica" pitchFamily="2" charset="0"/>
              </a:rPr>
              <a:t>- </a:t>
            </a:r>
            <a:r>
              <a:rPr lang="it-IT" sz="2800" dirty="0" err="1">
                <a:latin typeface="Helvetica" pitchFamily="2" charset="0"/>
              </a:rPr>
              <a:t>Nonlinear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equilibria</a:t>
            </a:r>
            <a:r>
              <a:rPr lang="it-IT" sz="2800" dirty="0">
                <a:latin typeface="Helvetica" pitchFamily="2" charset="0"/>
              </a:rPr>
              <a:t> and </a:t>
            </a:r>
            <a:r>
              <a:rPr lang="it-IT" sz="2800" dirty="0" err="1">
                <a:latin typeface="Helvetica" pitchFamily="2" charset="0"/>
              </a:rPr>
              <a:t>transport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processes</a:t>
            </a:r>
            <a:r>
              <a:rPr lang="it-IT" sz="2800" dirty="0">
                <a:latin typeface="Helvetica" pitchFamily="2" charset="0"/>
              </a:rPr>
              <a:t> in </a:t>
            </a:r>
            <a:r>
              <a:rPr lang="it-IT" sz="2800" dirty="0" err="1">
                <a:latin typeface="Helvetica" pitchFamily="2" charset="0"/>
              </a:rPr>
              <a:t>burning</a:t>
            </a:r>
            <a:r>
              <a:rPr lang="it-IT" sz="2800" dirty="0">
                <a:latin typeface="Helvetica" pitchFamily="2" charset="0"/>
              </a:rPr>
              <a:t> 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</a:t>
            </a:r>
            <a:r>
              <a:rPr lang="it-IT" sz="2800" dirty="0" err="1">
                <a:latin typeface="Helvetica" pitchFamily="2" charset="0"/>
              </a:rPr>
              <a:t>plasmas</a:t>
            </a:r>
            <a:r>
              <a:rPr lang="it-IT" sz="2800" dirty="0">
                <a:latin typeface="Helvetica" pitchFamily="2" charset="0"/>
              </a:rPr>
              <a:t> (MF, LC, ZQ, FZ); NJP to be </a:t>
            </a:r>
            <a:r>
              <a:rPr lang="it-IT" sz="2800" dirty="0" err="1">
                <a:latin typeface="Helvetica" pitchFamily="2" charset="0"/>
              </a:rPr>
              <a:t>submitted</a:t>
            </a:r>
            <a:endParaRPr lang="it-IT" sz="2800" dirty="0">
              <a:latin typeface="Helvetica" pitchFamily="2" charset="0"/>
            </a:endParaRP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- </a:t>
            </a:r>
            <a:r>
              <a:rPr lang="it-IT" sz="2800" dirty="0" err="1">
                <a:latin typeface="Helvetica" pitchFamily="2" charset="0"/>
              </a:rPr>
              <a:t>Section</a:t>
            </a:r>
            <a:r>
              <a:rPr lang="it-IT" sz="2800" dirty="0">
                <a:latin typeface="Helvetica" pitchFamily="2" charset="0"/>
              </a:rPr>
              <a:t> for NF </a:t>
            </a:r>
            <a:r>
              <a:rPr lang="it-IT" sz="2800" dirty="0" err="1">
                <a:latin typeface="Helvetica" pitchFamily="2" charset="0"/>
              </a:rPr>
              <a:t>Chapter</a:t>
            </a:r>
            <a:r>
              <a:rPr lang="it-IT" sz="2800" dirty="0">
                <a:latin typeface="Helvetica" pitchFamily="2" charset="0"/>
              </a:rPr>
              <a:t> 5 update (MF, LC, ZQ, FZ);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NF to be </a:t>
            </a:r>
            <a:r>
              <a:rPr lang="it-IT" sz="2800" dirty="0" err="1">
                <a:latin typeface="Helvetica" pitchFamily="2" charset="0"/>
              </a:rPr>
              <a:t>submitted</a:t>
            </a:r>
            <a:endParaRPr lang="it-IT" sz="2800" dirty="0">
              <a:latin typeface="Helvetica" pitchFamily="2" charset="0"/>
            </a:endParaRPr>
          </a:p>
          <a:p>
            <a:pPr marL="457200" lvl="8" indent="-457200" algn="l">
              <a:buFont typeface="Wingdings" pitchFamily="2" charset="2"/>
              <a:buChar char="ü"/>
            </a:pPr>
            <a:r>
              <a:rPr lang="it-IT" sz="3200" dirty="0" err="1">
                <a:latin typeface="Helvetica" pitchFamily="2" charset="0"/>
              </a:rPr>
              <a:t>Draft</a:t>
            </a:r>
            <a:r>
              <a:rPr lang="it-IT" sz="3200" dirty="0">
                <a:latin typeface="Helvetica" pitchFamily="2" charset="0"/>
              </a:rPr>
              <a:t> in </a:t>
            </a:r>
            <a:r>
              <a:rPr lang="it-IT" sz="3200" dirty="0" err="1">
                <a:latin typeface="Helvetica" pitchFamily="2" charset="0"/>
              </a:rPr>
              <a:t>preparation</a:t>
            </a:r>
            <a:r>
              <a:rPr lang="it-IT" sz="3200" dirty="0">
                <a:latin typeface="Helvetica" pitchFamily="2" charset="0"/>
              </a:rPr>
              <a:t> (A. Zocco et al.): 3D </a:t>
            </a:r>
            <a:r>
              <a:rPr lang="it-IT" sz="3200" dirty="0" err="1">
                <a:latin typeface="Helvetica" pitchFamily="2" charset="0"/>
              </a:rPr>
              <a:t>generalization</a:t>
            </a:r>
            <a:r>
              <a:rPr lang="it-IT" sz="3200" dirty="0">
                <a:latin typeface="Helvetica" pitchFamily="2" charset="0"/>
              </a:rPr>
              <a:t> of PSZS </a:t>
            </a:r>
            <a:r>
              <a:rPr lang="it-IT" sz="3200" dirty="0" err="1">
                <a:latin typeface="Helvetica" pitchFamily="2" charset="0"/>
              </a:rPr>
              <a:t>theoretical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 err="1">
                <a:latin typeface="Helvetica" pitchFamily="2" charset="0"/>
              </a:rPr>
              <a:t>framework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>
                <a:latin typeface="Helvetica" pitchFamily="2" charset="0"/>
                <a:sym typeface="Wingdings" pitchFamily="2" charset="2"/>
              </a:rPr>
              <a:t> </a:t>
            </a:r>
            <a:r>
              <a:rPr lang="it-IT" sz="3200" b="1" dirty="0">
                <a:latin typeface="Helvetica" pitchFamily="2" charset="0"/>
              </a:rPr>
              <a:t>WP1-D1/WP2.3</a:t>
            </a:r>
          </a:p>
          <a:p>
            <a:pPr lvl="8" indent="0" algn="l"/>
            <a:endParaRPr lang="it-IT" sz="2800" dirty="0">
              <a:latin typeface="Helvetica" pitchFamily="2" charset="0"/>
            </a:endParaRPr>
          </a:p>
          <a:p>
            <a:pPr lvl="8" indent="0" algn="l"/>
            <a:endParaRPr lang="it-IT" sz="3200" dirty="0"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B4515-2DEE-A84C-96C8-DA32BB6CA7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851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C872A-6935-FF41-A6FD-78EF78861A2D}"/>
              </a:ext>
            </a:extLst>
          </p:cNvPr>
          <p:cNvSpPr txBox="1"/>
          <p:nvPr/>
        </p:nvSpPr>
        <p:spPr>
          <a:xfrm>
            <a:off x="3302907" y="120094"/>
            <a:ext cx="6851235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Ongoing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</a:t>
            </a: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activities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- II</a:t>
            </a:r>
          </a:p>
        </p:txBody>
      </p:sp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E8BBB-4C6D-9D44-B15C-86F288A2DCCE}"/>
              </a:ext>
            </a:extLst>
          </p:cNvPr>
          <p:cNvSpPr txBox="1"/>
          <p:nvPr/>
        </p:nvSpPr>
        <p:spPr>
          <a:xfrm>
            <a:off x="780361" y="1453364"/>
            <a:ext cx="3629199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dirty="0" err="1">
                <a:latin typeface="Helvetica" pitchFamily="2" charset="0"/>
              </a:rPr>
              <a:t>Presentations</a:t>
            </a:r>
            <a:r>
              <a:rPr lang="it-IT" dirty="0">
                <a:latin typeface="Helvetica" pitchFamily="2" charset="0"/>
              </a:rPr>
              <a:t>:</a:t>
            </a: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it-IT" dirty="0">
              <a:latin typeface="Helvetica" pitchFamily="2" charset="0"/>
            </a:endParaRPr>
          </a:p>
          <a:p>
            <a:pPr marL="571500" lvl="6" indent="-571500" algn="l">
              <a:buFont typeface="Wingdings" pitchFamily="2" charset="2"/>
              <a:buChar char="Ø"/>
            </a:pPr>
            <a:endParaRPr lang="it-IT" dirty="0">
              <a:latin typeface="Helvetica" pitchFamily="2" charset="0"/>
            </a:endParaRPr>
          </a:p>
          <a:p>
            <a:pPr marL="571500" lvl="6" indent="-571500" algn="l">
              <a:buFont typeface="Wingdings" pitchFamily="2" charset="2"/>
              <a:buChar char="Ø"/>
            </a:pP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2AAF5-BCBD-0940-8618-FE4089170BC4}"/>
              </a:ext>
            </a:extLst>
          </p:cNvPr>
          <p:cNvSpPr txBox="1"/>
          <p:nvPr/>
        </p:nvSpPr>
        <p:spPr>
          <a:xfrm>
            <a:off x="1580530" y="2257147"/>
            <a:ext cx="11210911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6" indent="-571500" algn="l">
              <a:buFont typeface="Wingdings" pitchFamily="2" charset="2"/>
              <a:buChar char="ü"/>
            </a:pPr>
            <a:r>
              <a:rPr lang="it-IT" sz="3200" dirty="0">
                <a:latin typeface="Helvetica" pitchFamily="2" charset="0"/>
              </a:rPr>
              <a:t>2 </a:t>
            </a:r>
            <a:r>
              <a:rPr lang="it-IT" sz="3200" dirty="0" err="1">
                <a:latin typeface="Helvetica" pitchFamily="2" charset="0"/>
              </a:rPr>
              <a:t>invited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 err="1">
                <a:latin typeface="Helvetica" pitchFamily="2" charset="0"/>
              </a:rPr>
              <a:t>presentations</a:t>
            </a:r>
            <a:r>
              <a:rPr lang="it-IT" sz="3200" dirty="0">
                <a:latin typeface="Helvetica" pitchFamily="2" charset="0"/>
              </a:rPr>
              <a:t>: general PSZS </a:t>
            </a:r>
            <a:r>
              <a:rPr lang="it-IT" sz="3200" dirty="0" err="1">
                <a:latin typeface="Helvetica" pitchFamily="2" charset="0"/>
              </a:rPr>
              <a:t>theoretical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 err="1">
                <a:latin typeface="Helvetica" pitchFamily="2" charset="0"/>
              </a:rPr>
              <a:t>framework</a:t>
            </a:r>
            <a:r>
              <a:rPr lang="it-IT" sz="3200" dirty="0">
                <a:latin typeface="Helvetica" pitchFamily="2" charset="0"/>
              </a:rPr>
              <a:t> </a:t>
            </a:r>
            <a:r>
              <a:rPr lang="it-IT" sz="3200" dirty="0">
                <a:latin typeface="Helvetica" pitchFamily="2" charset="0"/>
                <a:sym typeface="Wingdings" pitchFamily="2" charset="2"/>
              </a:rPr>
              <a:t> </a:t>
            </a:r>
            <a:r>
              <a:rPr lang="it-IT" sz="3200" b="1" dirty="0">
                <a:latin typeface="Helvetica" pitchFamily="2" charset="0"/>
              </a:rPr>
              <a:t>WP1-D1</a:t>
            </a:r>
          </a:p>
          <a:p>
            <a:pPr lvl="8" indent="0" algn="l"/>
            <a:r>
              <a:rPr lang="it-IT" sz="3200" dirty="0">
                <a:latin typeface="Helvetica" pitchFamily="2" charset="0"/>
              </a:rPr>
              <a:t>               - </a:t>
            </a:r>
            <a:r>
              <a:rPr lang="it-IT" sz="2800" dirty="0" err="1">
                <a:latin typeface="Helvetica" pitchFamily="2" charset="0"/>
              </a:rPr>
              <a:t>Numerical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study</a:t>
            </a:r>
            <a:r>
              <a:rPr lang="it-IT" sz="2800" dirty="0">
                <a:latin typeface="Helvetica" pitchFamily="2" charset="0"/>
              </a:rPr>
              <a:t> of </a:t>
            </a:r>
            <a:r>
              <a:rPr lang="it-IT" sz="2800" dirty="0" err="1">
                <a:latin typeface="Helvetica" pitchFamily="2" charset="0"/>
              </a:rPr>
              <a:t>kinetic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low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frequency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electromagnetic</a:t>
            </a:r>
            <a:r>
              <a:rPr lang="it-IT" sz="2800" dirty="0">
                <a:latin typeface="Helvetica" pitchFamily="2" charset="0"/>
              </a:rPr>
              <a:t>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</a:t>
            </a:r>
            <a:r>
              <a:rPr lang="it-IT" sz="2800" dirty="0" err="1">
                <a:latin typeface="Helvetica" pitchFamily="2" charset="0"/>
              </a:rPr>
              <a:t>continuous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spectrum</a:t>
            </a:r>
            <a:r>
              <a:rPr lang="it-IT" sz="2800" dirty="0">
                <a:latin typeface="Helvetica" pitchFamily="2" charset="0"/>
              </a:rPr>
              <a:t> with DAEPS code (YL, LC, RM, FZ);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AAPPS </a:t>
            </a:r>
            <a:r>
              <a:rPr lang="it-IT" sz="2800" dirty="0" err="1">
                <a:latin typeface="Helvetica" pitchFamily="2" charset="0"/>
              </a:rPr>
              <a:t>invited</a:t>
            </a:r>
            <a:r>
              <a:rPr lang="it-IT" sz="2800" dirty="0">
                <a:latin typeface="Helvetica" pitchFamily="2" charset="0"/>
              </a:rPr>
              <a:t> (</a:t>
            </a:r>
            <a:r>
              <a:rPr lang="it-IT" sz="2800" dirty="0" err="1">
                <a:latin typeface="Helvetica" pitchFamily="2" charset="0"/>
              </a:rPr>
              <a:t>explaining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recent</a:t>
            </a:r>
            <a:r>
              <a:rPr lang="it-IT" sz="2800" dirty="0">
                <a:latin typeface="Helvetica" pitchFamily="2" charset="0"/>
              </a:rPr>
              <a:t> DIIID </a:t>
            </a:r>
            <a:r>
              <a:rPr lang="it-IT" sz="2800" dirty="0" err="1">
                <a:latin typeface="Helvetica" pitchFamily="2" charset="0"/>
              </a:rPr>
              <a:t>results</a:t>
            </a:r>
            <a:r>
              <a:rPr lang="it-IT" sz="2800" dirty="0">
                <a:latin typeface="Helvetica" pitchFamily="2" charset="0"/>
              </a:rPr>
              <a:t>; </a:t>
            </a:r>
            <a:r>
              <a:rPr lang="it-IT" sz="2800" dirty="0" err="1">
                <a:latin typeface="Helvetica" pitchFamily="2" charset="0"/>
              </a:rPr>
              <a:t>consistent</a:t>
            </a:r>
            <a:r>
              <a:rPr lang="it-IT" sz="2800" dirty="0">
                <a:latin typeface="Helvetica" pitchFamily="2" charset="0"/>
              </a:rPr>
              <a:t>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with LIGKA </a:t>
            </a:r>
            <a:r>
              <a:rPr lang="it-IT" sz="2800" dirty="0">
                <a:latin typeface="Helvetica" pitchFamily="2" charset="0"/>
                <a:sym typeface="Wingdings" pitchFamily="2" charset="2"/>
              </a:rPr>
              <a:t> </a:t>
            </a:r>
            <a:r>
              <a:rPr lang="it-IT" sz="2800" dirty="0" err="1">
                <a:latin typeface="Helvetica" pitchFamily="2" charset="0"/>
                <a:sym typeface="Wingdings" pitchFamily="2" charset="2"/>
              </a:rPr>
              <a:t>see</a:t>
            </a:r>
            <a:r>
              <a:rPr lang="it-IT" sz="2800" dirty="0">
                <a:latin typeface="Helvetica" pitchFamily="2" charset="0"/>
                <a:sym typeface="Wingdings" pitchFamily="2" charset="2"/>
              </a:rPr>
              <a:t> </a:t>
            </a:r>
            <a:r>
              <a:rPr lang="it-IT" sz="2800" dirty="0" err="1">
                <a:latin typeface="Helvetica" pitchFamily="2" charset="0"/>
                <a:sym typeface="Wingdings" pitchFamily="2" charset="2"/>
              </a:rPr>
              <a:t>Philipp’s</a:t>
            </a:r>
            <a:r>
              <a:rPr lang="it-IT" sz="2800" dirty="0">
                <a:latin typeface="Helvetica" pitchFamily="2" charset="0"/>
                <a:sym typeface="Wingdings" pitchFamily="2" charset="2"/>
              </a:rPr>
              <a:t> </a:t>
            </a:r>
            <a:r>
              <a:rPr lang="it-IT" sz="2800" dirty="0" err="1">
                <a:latin typeface="Helvetica" pitchFamily="2" charset="0"/>
                <a:sym typeface="Wingdings" pitchFamily="2" charset="2"/>
              </a:rPr>
              <a:t>presentation</a:t>
            </a:r>
            <a:r>
              <a:rPr lang="it-IT" sz="2800" dirty="0">
                <a:latin typeface="Helvetica" pitchFamily="2" charset="0"/>
              </a:rPr>
              <a:t>) </a:t>
            </a:r>
            <a:r>
              <a:rPr lang="it-IT" sz="2800" dirty="0">
                <a:latin typeface="Helvetica" pitchFamily="2" charset="0"/>
                <a:sym typeface="Wingdings" pitchFamily="2" charset="2"/>
              </a:rPr>
              <a:t> </a:t>
            </a:r>
            <a:r>
              <a:rPr lang="it-IT" sz="2800" b="1" dirty="0">
                <a:latin typeface="Helvetica" pitchFamily="2" charset="0"/>
              </a:rPr>
              <a:t>WP2.1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- </a:t>
            </a:r>
            <a:r>
              <a:rPr lang="it-IT" sz="2800" dirty="0" err="1">
                <a:latin typeface="Helvetica" pitchFamily="2" charset="0"/>
              </a:rPr>
              <a:t>Nonlinear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gyrokinetic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theory</a:t>
            </a:r>
            <a:r>
              <a:rPr lang="it-IT" sz="2800" dirty="0">
                <a:latin typeface="Helvetica" pitchFamily="2" charset="0"/>
              </a:rPr>
              <a:t> of </a:t>
            </a:r>
            <a:r>
              <a:rPr lang="it-IT" sz="2800" dirty="0" err="1">
                <a:latin typeface="Helvetica" pitchFamily="2" charset="0"/>
              </a:rPr>
              <a:t>Alfvénic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fluctuations</a:t>
            </a:r>
            <a:r>
              <a:rPr lang="it-IT" sz="2800" dirty="0">
                <a:latin typeface="Helvetica" pitchFamily="2" charset="0"/>
              </a:rPr>
              <a:t> and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</a:t>
            </a:r>
            <a:r>
              <a:rPr lang="it-IT" sz="2800" dirty="0" err="1">
                <a:latin typeface="Helvetica" pitchFamily="2" charset="0"/>
              </a:rPr>
              <a:t>energetic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particle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transport</a:t>
            </a:r>
            <a:r>
              <a:rPr lang="it-IT" sz="2800" dirty="0">
                <a:latin typeface="Helvetica" pitchFamily="2" charset="0"/>
              </a:rPr>
              <a:t> (FZ, LC, MF, ZQ); ISEP </a:t>
            </a:r>
            <a:r>
              <a:rPr lang="it-IT" sz="2800" dirty="0" err="1">
                <a:latin typeface="Helvetica" pitchFamily="2" charset="0"/>
              </a:rPr>
              <a:t>invited</a:t>
            </a:r>
            <a:endParaRPr lang="it-IT" sz="2800" dirty="0">
              <a:latin typeface="Helvetica" pitchFamily="2" charset="0"/>
            </a:endParaRPr>
          </a:p>
          <a:p>
            <a:pPr marL="457200" lvl="8" indent="-457200" algn="l">
              <a:buFont typeface="Wingdings" pitchFamily="2" charset="2"/>
              <a:buChar char="ü"/>
            </a:pPr>
            <a:r>
              <a:rPr lang="it-IT" sz="3200" dirty="0">
                <a:latin typeface="Helvetica" pitchFamily="2" charset="0"/>
              </a:rPr>
              <a:t>Joint CNPS-DTT seminar: </a:t>
            </a:r>
          </a:p>
          <a:p>
            <a:pPr lvl="8" indent="0" algn="l"/>
            <a:r>
              <a:rPr lang="it-IT" dirty="0">
                <a:latin typeface="Helvetica" pitchFamily="2" charset="0"/>
              </a:rPr>
              <a:t>             </a:t>
            </a:r>
            <a:r>
              <a:rPr lang="it-IT" sz="2800" dirty="0">
                <a:latin typeface="Helvetica" pitchFamily="2" charset="0"/>
              </a:rPr>
              <a:t>- </a:t>
            </a:r>
            <a:r>
              <a:rPr lang="it-IT" sz="2800" dirty="0" err="1">
                <a:latin typeface="Helvetica" pitchFamily="2" charset="0"/>
              </a:rPr>
              <a:t>Canonical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particle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motion</a:t>
            </a:r>
            <a:r>
              <a:rPr lang="it-IT" sz="2800" dirty="0">
                <a:latin typeface="Helvetica" pitchFamily="2" charset="0"/>
              </a:rPr>
              <a:t> in </a:t>
            </a:r>
            <a:r>
              <a:rPr lang="it-IT" sz="2800" dirty="0" err="1">
                <a:latin typeface="Helvetica" pitchFamily="2" charset="0"/>
              </a:rPr>
              <a:t>quasisymmetric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toroidal</a:t>
            </a:r>
            <a:r>
              <a:rPr lang="it-IT" sz="2800" dirty="0">
                <a:latin typeface="Helvetica" pitchFamily="2" charset="0"/>
              </a:rPr>
              <a:t>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</a:t>
            </a:r>
            <a:r>
              <a:rPr lang="it-IT" sz="2800" dirty="0" err="1">
                <a:latin typeface="Helvetica" pitchFamily="2" charset="0"/>
              </a:rPr>
              <a:t>magnetic</a:t>
            </a:r>
            <a:r>
              <a:rPr lang="it-IT" sz="2800" dirty="0">
                <a:latin typeface="Helvetica" pitchFamily="2" charset="0"/>
              </a:rPr>
              <a:t> fusion </a:t>
            </a:r>
            <a:r>
              <a:rPr lang="it-IT" sz="2800" dirty="0" err="1">
                <a:latin typeface="Helvetica" pitchFamily="2" charset="0"/>
              </a:rPr>
              <a:t>devices</a:t>
            </a:r>
            <a:r>
              <a:rPr lang="it-IT" sz="2800" dirty="0">
                <a:latin typeface="Helvetica" pitchFamily="2" charset="0"/>
              </a:rPr>
              <a:t>: </a:t>
            </a:r>
            <a:r>
              <a:rPr lang="it-IT" sz="2800" dirty="0" err="1">
                <a:latin typeface="Helvetica" pitchFamily="2" charset="0"/>
              </a:rPr>
              <a:t>applications</a:t>
            </a:r>
            <a:r>
              <a:rPr lang="it-IT" sz="2800" dirty="0">
                <a:latin typeface="Helvetica" pitchFamily="2" charset="0"/>
              </a:rPr>
              <a:t> to </a:t>
            </a:r>
            <a:r>
              <a:rPr lang="it-IT" sz="2800" dirty="0" err="1">
                <a:latin typeface="Helvetica" pitchFamily="2" charset="0"/>
              </a:rPr>
              <a:t>turbulent</a:t>
            </a:r>
            <a:r>
              <a:rPr lang="it-IT" sz="2800" dirty="0">
                <a:latin typeface="Helvetica" pitchFamily="2" charset="0"/>
              </a:rPr>
              <a:t>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</a:t>
            </a:r>
            <a:r>
              <a:rPr lang="it-IT" sz="2800" dirty="0" err="1">
                <a:latin typeface="Helvetica" pitchFamily="2" charset="0"/>
              </a:rPr>
              <a:t>transport</a:t>
            </a:r>
            <a:r>
              <a:rPr lang="it-IT" sz="2800" dirty="0">
                <a:latin typeface="Helvetica" pitchFamily="2" charset="0"/>
              </a:rPr>
              <a:t>. A. Zocco (connection with </a:t>
            </a:r>
            <a:r>
              <a:rPr lang="it-IT" sz="2800" dirty="0" err="1">
                <a:latin typeface="Helvetica" pitchFamily="2" charset="0"/>
              </a:rPr>
              <a:t>draft</a:t>
            </a:r>
            <a:r>
              <a:rPr lang="it-IT" sz="2800" dirty="0">
                <a:latin typeface="Helvetica" pitchFamily="2" charset="0"/>
              </a:rPr>
              <a:t> in </a:t>
            </a:r>
            <a:r>
              <a:rPr lang="it-IT" sz="2800" dirty="0" err="1">
                <a:latin typeface="Helvetica" pitchFamily="2" charset="0"/>
              </a:rPr>
              <a:t>preparation</a:t>
            </a:r>
            <a:r>
              <a:rPr lang="it-IT" sz="2800" dirty="0">
                <a:latin typeface="Helvetica" pitchFamily="2" charset="0"/>
              </a:rPr>
              <a:t> </a:t>
            </a:r>
          </a:p>
          <a:p>
            <a:pPr lvl="8" indent="0" algn="l"/>
            <a:r>
              <a:rPr lang="it-IT" sz="2800" dirty="0">
                <a:latin typeface="Helvetica" pitchFamily="2" charset="0"/>
              </a:rPr>
              <a:t>                   on 3D </a:t>
            </a:r>
            <a:r>
              <a:rPr lang="it-IT" sz="2800" dirty="0" err="1">
                <a:latin typeface="Helvetica" pitchFamily="2" charset="0"/>
              </a:rPr>
              <a:t>extension</a:t>
            </a:r>
            <a:r>
              <a:rPr lang="it-IT" sz="2800" dirty="0">
                <a:latin typeface="Helvetica" pitchFamily="2" charset="0"/>
              </a:rPr>
              <a:t> of PSZS </a:t>
            </a:r>
            <a:r>
              <a:rPr lang="it-IT" sz="2800" dirty="0" err="1">
                <a:latin typeface="Helvetica" pitchFamily="2" charset="0"/>
              </a:rPr>
              <a:t>transport</a:t>
            </a:r>
            <a:r>
              <a:rPr lang="it-IT" sz="2800" dirty="0">
                <a:latin typeface="Helvetica" pitchFamily="2" charset="0"/>
              </a:rPr>
              <a:t> </a:t>
            </a:r>
            <a:r>
              <a:rPr lang="it-IT" sz="2800" dirty="0" err="1">
                <a:latin typeface="Helvetica" pitchFamily="2" charset="0"/>
              </a:rPr>
              <a:t>theory</a:t>
            </a:r>
            <a:r>
              <a:rPr lang="it-IT" sz="2800" dirty="0">
                <a:latin typeface="Helvetica" pitchFamily="2" charset="0"/>
              </a:rPr>
              <a:t>) </a:t>
            </a:r>
            <a:r>
              <a:rPr lang="it-IT" sz="2800" dirty="0">
                <a:latin typeface="Helvetica" pitchFamily="2" charset="0"/>
                <a:sym typeface="Wingdings" pitchFamily="2" charset="2"/>
              </a:rPr>
              <a:t> </a:t>
            </a:r>
            <a:r>
              <a:rPr lang="it-IT" sz="2800" b="1" dirty="0">
                <a:latin typeface="Helvetica" pitchFamily="2" charset="0"/>
                <a:sym typeface="Wingdings" pitchFamily="2" charset="2"/>
              </a:rPr>
              <a:t>WP2.3</a:t>
            </a:r>
            <a:endParaRPr lang="it-IT" sz="2800" b="1" dirty="0">
              <a:latin typeface="Helvetica" pitchFamily="2" charset="0"/>
            </a:endParaRPr>
          </a:p>
          <a:p>
            <a:pPr lvl="8" indent="0" algn="l"/>
            <a:endParaRPr lang="it-IT" sz="2800" dirty="0">
              <a:latin typeface="Helvetica" pitchFamily="2" charset="0"/>
            </a:endParaRPr>
          </a:p>
          <a:p>
            <a:pPr lvl="8" indent="0" algn="l"/>
            <a:endParaRPr lang="it-IT" sz="3200" dirty="0"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B4515-2DEE-A84C-96C8-DA32BB6CA7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1606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B4515-2DEE-A84C-96C8-DA32BB6CA7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7</a:t>
            </a:fld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B4EB9-ED48-3C43-A259-94257A33F883}"/>
              </a:ext>
            </a:extLst>
          </p:cNvPr>
          <p:cNvSpPr txBox="1"/>
          <p:nvPr/>
        </p:nvSpPr>
        <p:spPr>
          <a:xfrm>
            <a:off x="3303710" y="120094"/>
            <a:ext cx="6849632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200" b="1" dirty="0" err="1">
                <a:latin typeface="Helvetica" pitchFamily="2" charset="0"/>
              </a:rPr>
              <a:t>Results</a:t>
            </a:r>
            <a:r>
              <a:rPr lang="it-IT" sz="5200" b="1" dirty="0">
                <a:latin typeface="Helvetica" pitchFamily="2" charset="0"/>
              </a:rPr>
              <a:t> </a:t>
            </a:r>
            <a:r>
              <a:rPr lang="it-IT" sz="5200" b="1" dirty="0" err="1">
                <a:latin typeface="Helvetica" pitchFamily="2" charset="0"/>
              </a:rPr>
              <a:t>highlights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-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E7FC3-515E-3D46-861D-3D9415C8B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424" y="1453589"/>
            <a:ext cx="9728200" cy="7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67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818025" y="9186773"/>
            <a:ext cx="3820999" cy="44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B4515-2DEE-A84C-96C8-DA32BB6CA7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8</a:t>
            </a:fld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B4EB9-ED48-3C43-A259-94257A33F883}"/>
              </a:ext>
            </a:extLst>
          </p:cNvPr>
          <p:cNvSpPr txBox="1"/>
          <p:nvPr/>
        </p:nvSpPr>
        <p:spPr>
          <a:xfrm>
            <a:off x="3303710" y="120094"/>
            <a:ext cx="6849632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200" b="1" dirty="0" err="1">
                <a:latin typeface="Helvetica" pitchFamily="2" charset="0"/>
              </a:rPr>
              <a:t>Results</a:t>
            </a:r>
            <a:r>
              <a:rPr lang="it-IT" sz="5200" b="1" dirty="0">
                <a:latin typeface="Helvetica" pitchFamily="2" charset="0"/>
              </a:rPr>
              <a:t> </a:t>
            </a:r>
            <a:r>
              <a:rPr lang="it-IT" sz="5200" b="1" dirty="0" err="1">
                <a:latin typeface="Helvetica" pitchFamily="2" charset="0"/>
              </a:rPr>
              <a:t>highlights</a:t>
            </a:r>
            <a:r>
              <a:rPr kumimoji="0" lang="it-IT" sz="5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 -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6D31E-4742-7049-86C6-93754A6FA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424" y="1413177"/>
            <a:ext cx="9728200" cy="7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250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34A67950-9101-DE44-A9FE-237E713B19AB}"/>
              </a:ext>
            </a:extLst>
          </p:cNvPr>
          <p:cNvSpPr txBox="1"/>
          <p:nvPr/>
        </p:nvSpPr>
        <p:spPr>
          <a:xfrm>
            <a:off x="4500646" y="9184598"/>
            <a:ext cx="401027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ja-JP" altLang="it-IT" sz="2000">
                <a:sym typeface="Calibri"/>
              </a:rPr>
              <a:t>荣福欧</a:t>
            </a:r>
            <a:r>
              <a:rPr lang="it-IT" altLang="ja-JP" sz="2000" dirty="0">
                <a:sym typeface="Calibri"/>
              </a:rPr>
              <a:t> - </a:t>
            </a:r>
            <a:r>
              <a:rPr dirty="0"/>
              <a:t>Frascati, </a:t>
            </a:r>
            <a:r>
              <a:rPr lang="it-IT" dirty="0" err="1"/>
              <a:t>October</a:t>
            </a:r>
            <a:r>
              <a:rPr dirty="0"/>
              <a:t> </a:t>
            </a:r>
            <a:r>
              <a:rPr lang="it-IT" dirty="0"/>
              <a:t>19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1</a:t>
            </a:r>
            <a:endParaRPr dirty="0"/>
          </a:p>
        </p:txBody>
      </p:sp>
      <p:pic>
        <p:nvPicPr>
          <p:cNvPr id="8" name="Picture 8" descr="Picture 8">
            <a:extLst>
              <a:ext uri="{FF2B5EF4-FFF2-40B4-BE49-F238E27FC236}">
                <a16:creationId xmlns:a16="http://schemas.microsoft.com/office/drawing/2014/main" id="{B3A02033-EB2E-5E43-8C45-456F37C8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9" descr="Picture 9">
            <a:extLst>
              <a:ext uri="{FF2B5EF4-FFF2-40B4-BE49-F238E27FC236}">
                <a16:creationId xmlns:a16="http://schemas.microsoft.com/office/drawing/2014/main" id="{FBEC65FB-1BCE-7047-9E78-652EE3D5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B4515-2DEE-A84C-96C8-DA32BB6CA7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9</a:t>
            </a:fld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B4EB9-ED48-3C43-A259-94257A33F883}"/>
              </a:ext>
            </a:extLst>
          </p:cNvPr>
          <p:cNvSpPr txBox="1"/>
          <p:nvPr/>
        </p:nvSpPr>
        <p:spPr>
          <a:xfrm>
            <a:off x="5511041" y="120094"/>
            <a:ext cx="2434962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Helvetica Light"/>
              </a:rPr>
              <a:t>Thanks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pitchFamily="2" charset="0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786D85-1CCF-A048-97C8-7B7DAB552D8F}"/>
              </a:ext>
            </a:extLst>
          </p:cNvPr>
          <p:cNvSpPr/>
          <p:nvPr/>
        </p:nvSpPr>
        <p:spPr>
          <a:xfrm>
            <a:off x="3254586" y="2164270"/>
            <a:ext cx="6502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latin typeface="Helvetica Neue" panose="02000503000000020004" pitchFamily="2" charset="0"/>
              </a:rPr>
              <a:t>Thank</a:t>
            </a:r>
            <a:r>
              <a:rPr lang="it-IT" dirty="0">
                <a:latin typeface="Helvetica Neue" panose="02000503000000020004" pitchFamily="2" charset="0"/>
              </a:rPr>
              <a:t> </a:t>
            </a:r>
            <a:r>
              <a:rPr lang="it-IT" dirty="0" err="1">
                <a:latin typeface="Helvetica Neue" panose="02000503000000020004" pitchFamily="2" charset="0"/>
              </a:rPr>
              <a:t>you</a:t>
            </a:r>
            <a:r>
              <a:rPr lang="it-IT" dirty="0">
                <a:latin typeface="Helvetica Neue" panose="02000503000000020004" pitchFamily="2" charset="0"/>
              </a:rPr>
              <a:t> for </a:t>
            </a:r>
            <a:r>
              <a:rPr lang="it-IT" dirty="0" err="1">
                <a:latin typeface="Helvetica Neue" panose="02000503000000020004" pitchFamily="2" charset="0"/>
              </a:rPr>
              <a:t>your</a:t>
            </a:r>
            <a:r>
              <a:rPr lang="it-IT" dirty="0">
                <a:latin typeface="Helvetica Neue" panose="02000503000000020004" pitchFamily="2" charset="0"/>
              </a:rPr>
              <a:t> </a:t>
            </a:r>
            <a:r>
              <a:rPr lang="it-IT" dirty="0" err="1">
                <a:latin typeface="Helvetica Neue" panose="02000503000000020004" pitchFamily="2" charset="0"/>
              </a:rPr>
              <a:t>attention</a:t>
            </a:r>
            <a:r>
              <a:rPr lang="it-IT" dirty="0">
                <a:latin typeface="Helvetica Neue" panose="02000503000000020004" pitchFamily="2" charset="0"/>
              </a:rPr>
              <a:t>!</a:t>
            </a:r>
          </a:p>
          <a:p>
            <a:endParaRPr lang="it-IT" altLang="ja-JP" sz="8800" dirty="0">
              <a:solidFill>
                <a:srgbClr val="18191B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ja-JP" altLang="it-IT" sz="8800">
                <a:solidFill>
                  <a:srgbClr val="18191B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謝謝</a:t>
            </a:r>
          </a:p>
          <a:p>
            <a:br>
              <a:rPr lang="ja-JP" altLang="it-IT">
                <a:solidFill>
                  <a:srgbClr val="18191B"/>
                </a:solidFill>
                <a:latin typeface="Helvetica" pitchFamily="2" charset="0"/>
              </a:rPr>
            </a:br>
            <a:endParaRPr lang="ja-JP" altLang="it-IT">
              <a:solidFill>
                <a:srgbClr val="18191B"/>
              </a:solidFill>
              <a:latin typeface="Helvetica" pitchFamily="2" charset="0"/>
            </a:endParaRPr>
          </a:p>
          <a:p>
            <a:r>
              <a:rPr lang="it-IT" dirty="0">
                <a:latin typeface="Helvetica Neue" panose="02000503000000020004" pitchFamily="2" charset="0"/>
              </a:rPr>
              <a:t>Your </a:t>
            </a:r>
            <a:r>
              <a:rPr lang="it-IT" dirty="0" err="1">
                <a:latin typeface="Helvetica Neue" panose="02000503000000020004" pitchFamily="2" charset="0"/>
              </a:rPr>
              <a:t>questions</a:t>
            </a:r>
            <a:r>
              <a:rPr lang="it-IT" dirty="0">
                <a:latin typeface="Helvetica Neue" panose="02000503000000020004" pitchFamily="2" charset="0"/>
              </a:rPr>
              <a:t> are welcome</a:t>
            </a:r>
          </a:p>
        </p:txBody>
      </p:sp>
    </p:spTree>
    <p:extLst>
      <p:ext uri="{BB962C8B-B14F-4D97-AF65-F5344CB8AC3E}">
        <p14:creationId xmlns:p14="http://schemas.microsoft.com/office/powerpoint/2010/main" val="111669831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502</Words>
  <Application>Microsoft Macintosh PowerPoint</Application>
  <PresentationFormat>Custom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PingFang SC</vt:lpstr>
      <vt:lpstr>Arial</vt:lpstr>
      <vt:lpstr>Avenir Roman</vt:lpstr>
      <vt:lpstr>Calibri</vt:lpstr>
      <vt:lpstr>Helvetica</vt:lpstr>
      <vt:lpstr>Helvetica Light</vt:lpstr>
      <vt:lpstr>Helvetica Neue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26</cp:revision>
  <dcterms:modified xsi:type="dcterms:W3CDTF">2021-10-19T10:18:35Z</dcterms:modified>
</cp:coreProperties>
</file>