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1"/>
    <p:sldMasterId id="2147483664" r:id="rId2"/>
    <p:sldMasterId id="2147483648" r:id="rId3"/>
  </p:sldMasterIdLst>
  <p:notesMasterIdLst>
    <p:notesMasterId r:id="rId21"/>
  </p:notesMasterIdLst>
  <p:handoutMasterIdLst>
    <p:handoutMasterId r:id="rId22"/>
  </p:handoutMasterIdLst>
  <p:sldIdLst>
    <p:sldId id="256" r:id="rId4"/>
    <p:sldId id="259" r:id="rId5"/>
    <p:sldId id="268" r:id="rId6"/>
    <p:sldId id="310" r:id="rId7"/>
    <p:sldId id="272" r:id="rId8"/>
    <p:sldId id="273" r:id="rId9"/>
    <p:sldId id="274" r:id="rId10"/>
    <p:sldId id="761" r:id="rId11"/>
    <p:sldId id="766" r:id="rId12"/>
    <p:sldId id="770" r:id="rId13"/>
    <p:sldId id="776" r:id="rId14"/>
    <p:sldId id="778" r:id="rId15"/>
    <p:sldId id="798" r:id="rId16"/>
    <p:sldId id="799" r:id="rId17"/>
    <p:sldId id="375" r:id="rId18"/>
    <p:sldId id="792" r:id="rId19"/>
    <p:sldId id="794" r:id="rId20"/>
  </p:sldIdLst>
  <p:sldSz cx="9144000" cy="5143500" type="screen16x9"/>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FF40FF"/>
    <a:srgbClr val="E3E3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447" autoAdjust="0"/>
    <p:restoredTop sz="95574" autoAdjust="0"/>
  </p:normalViewPr>
  <p:slideViewPr>
    <p:cSldViewPr showGuides="1">
      <p:cViewPr varScale="1">
        <p:scale>
          <a:sx n="119" d="100"/>
          <a:sy n="119" d="100"/>
        </p:scale>
        <p:origin x="208" y="41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howGuides="1">
      <p:cViewPr varScale="1">
        <p:scale>
          <a:sx n="85" d="100"/>
          <a:sy n="85" d="100"/>
        </p:scale>
        <p:origin x="-3834" y="-96"/>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dirty="0">
              <a:latin typeface="Arial" panose="020B0604020202020204" pitchFamily="34" charset="0"/>
            </a:endParaRPr>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15B2C45A-E869-45FE-B529-AF49C0F3C669}" type="datetimeFigureOut">
              <a:rPr lang="en-GB" smtClean="0">
                <a:latin typeface="Arial" panose="020B0604020202020204" pitchFamily="34" charset="0"/>
              </a:rPr>
              <a:pPr/>
              <a:t>19/10/2021</a:t>
            </a:fld>
            <a:endParaRPr lang="en-GB" dirty="0">
              <a:latin typeface="Arial" panose="020B0604020202020204" pitchFamily="34" charset="0"/>
            </a:endParaRPr>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dirty="0">
              <a:latin typeface="Arial" panose="020B0604020202020204" pitchFamily="34" charset="0"/>
            </a:endParaRPr>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A1166760-0E69-430F-A97F-08802152DB5E}" type="slidenum">
              <a:rPr lang="en-GB" smtClean="0">
                <a:latin typeface="Arial" panose="020B0604020202020204" pitchFamily="34" charset="0"/>
              </a:rPr>
              <a:pPr/>
              <a:t>‹Nr.›</a:t>
            </a:fld>
            <a:endParaRPr lang="en-GB" dirty="0">
              <a:latin typeface="Arial" panose="020B0604020202020204" pitchFamily="34" charset="0"/>
            </a:endParaRPr>
          </a:p>
        </p:txBody>
      </p:sp>
    </p:spTree>
    <p:extLst>
      <p:ext uri="{BB962C8B-B14F-4D97-AF65-F5344CB8AC3E}">
        <p14:creationId xmlns:p14="http://schemas.microsoft.com/office/powerpoint/2010/main" val="2943649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atin typeface="Arial" panose="020B0604020202020204" pitchFamily="34" charset="0"/>
              </a:defRPr>
            </a:lvl1pPr>
          </a:lstStyle>
          <a:p>
            <a:fld id="{F93E6C17-F35F-4654-8DE9-B693AC206066}" type="datetimeFigureOut">
              <a:rPr lang="en-GB" smtClean="0"/>
              <a:pPr/>
              <a:t>19/10/2021</a:t>
            </a:fld>
            <a:endParaRPr lang="en-GB" dirty="0"/>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en-GB" dirty="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atin typeface="Arial" panose="020B0604020202020204" pitchFamily="34" charset="0"/>
              </a:defRPr>
            </a:lvl1pPr>
          </a:lstStyle>
          <a:p>
            <a:fld id="{49027E0A-1465-4A40-B1D5-9126D49509FC}" type="slidenum">
              <a:rPr lang="en-GB" smtClean="0"/>
              <a:pPr/>
              <a:t>‹Nr.›</a:t>
            </a:fld>
            <a:endParaRPr lang="en-GB" dirty="0"/>
          </a:p>
        </p:txBody>
      </p:sp>
    </p:spTree>
    <p:extLst>
      <p:ext uri="{BB962C8B-B14F-4D97-AF65-F5344CB8AC3E}">
        <p14:creationId xmlns:p14="http://schemas.microsoft.com/office/powerpoint/2010/main" val="251334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027E0A-1465-4A40-B1D5-9126D49509FC}" type="slidenum">
              <a:rPr lang="en-GB" smtClean="0"/>
              <a:pPr/>
              <a:t>4</a:t>
            </a:fld>
            <a:endParaRPr lang="en-GB" dirty="0"/>
          </a:p>
        </p:txBody>
      </p:sp>
    </p:spTree>
    <p:extLst>
      <p:ext uri="{BB962C8B-B14F-4D97-AF65-F5344CB8AC3E}">
        <p14:creationId xmlns:p14="http://schemas.microsoft.com/office/powerpoint/2010/main" val="2792364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027E0A-1465-4A40-B1D5-9126D49509FC}" type="slidenum">
              <a:rPr lang="en-GB" smtClean="0"/>
              <a:pPr/>
              <a:t>11</a:t>
            </a:fld>
            <a:endParaRPr lang="en-GB" dirty="0"/>
          </a:p>
        </p:txBody>
      </p:sp>
    </p:spTree>
    <p:extLst>
      <p:ext uri="{BB962C8B-B14F-4D97-AF65-F5344CB8AC3E}">
        <p14:creationId xmlns:p14="http://schemas.microsoft.com/office/powerpoint/2010/main" val="34249629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5536" y="1761660"/>
            <a:ext cx="8496944" cy="972108"/>
          </a:xfrm>
        </p:spPr>
        <p:txBody>
          <a:bodyPr>
            <a:noAutofit/>
          </a:bodyPr>
          <a:lstStyle>
            <a:lvl1pPr algn="l">
              <a:defRPr sz="3500" b="1" baseline="0">
                <a:latin typeface="Arial" panose="020B0604020202020204" pitchFamily="34" charset="0"/>
                <a:cs typeface="Arial" panose="020B0604020202020204" pitchFamily="34" charset="0"/>
              </a:defRPr>
            </a:lvl1pPr>
          </a:lstStyle>
          <a:p>
            <a:r>
              <a:rPr lang="en-GB" dirty="0"/>
              <a:t>Presentation title</a:t>
            </a:r>
          </a:p>
        </p:txBody>
      </p:sp>
      <p:sp>
        <p:nvSpPr>
          <p:cNvPr id="3" name="Subtitle 2"/>
          <p:cNvSpPr>
            <a:spLocks noGrp="1"/>
          </p:cNvSpPr>
          <p:nvPr>
            <p:ph type="subTitle" idx="1" hasCustomPrompt="1"/>
          </p:nvPr>
        </p:nvSpPr>
        <p:spPr>
          <a:xfrm>
            <a:off x="395536" y="3219822"/>
            <a:ext cx="4392488" cy="324036"/>
          </a:xfrm>
        </p:spPr>
        <p:txBody>
          <a:bodyPr>
            <a:normAutofit/>
          </a:bodyPr>
          <a:lstStyle>
            <a:lvl1pPr marL="0" indent="0" algn="l">
              <a:buNone/>
              <a:defRPr sz="2200" b="1"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a:t>
            </a:r>
            <a:r>
              <a:rPr lang="en-US"/>
              <a:t>of presenter</a:t>
            </a:r>
            <a:endParaRPr lang="en-US" dirty="0"/>
          </a:p>
        </p:txBody>
      </p:sp>
      <p:sp>
        <p:nvSpPr>
          <p:cNvPr id="5" name="AutoShape 2" descr="https://idw-online.de/pages/de/institutionlogo921"/>
          <p:cNvSpPr>
            <a:spLocks noChangeAspect="1" noChangeArrowheads="1"/>
          </p:cNvSpPr>
          <p:nvPr userDrawn="1"/>
        </p:nvSpPr>
        <p:spPr bwMode="auto">
          <a:xfrm>
            <a:off x="155576" y="-342900"/>
            <a:ext cx="1076325" cy="714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Picture Placeholder 10"/>
          <p:cNvSpPr>
            <a:spLocks noGrp="1"/>
          </p:cNvSpPr>
          <p:nvPr>
            <p:ph type="pic" sz="quarter" idx="10" hasCustomPrompt="1"/>
          </p:nvPr>
        </p:nvSpPr>
        <p:spPr>
          <a:xfrm>
            <a:off x="395537" y="4268763"/>
            <a:ext cx="1295375" cy="679252"/>
          </a:xfrm>
        </p:spPr>
        <p:txBody>
          <a:bodyPr>
            <a:normAutofit/>
          </a:bodyPr>
          <a:lstStyle>
            <a:lvl1pPr marL="0" indent="0" algn="ctr">
              <a:buFontTx/>
              <a:buNone/>
              <a:defRPr sz="1800">
                <a:latin typeface="Arial" panose="020B0604020202020204" pitchFamily="34" charset="0"/>
                <a:cs typeface="Arial" panose="020B0604020202020204" pitchFamily="34" charset="0"/>
              </a:defRPr>
            </a:lvl1pPr>
          </a:lstStyle>
          <a:p>
            <a:r>
              <a:rPr lang="en-US" dirty="0"/>
              <a:t>Logo of presenter</a:t>
            </a:r>
            <a:endParaRPr lang="en-GB" dirty="0"/>
          </a:p>
        </p:txBody>
      </p:sp>
      <p:sp>
        <p:nvSpPr>
          <p:cNvPr id="11" name="Rectangle 10"/>
          <p:cNvSpPr/>
          <p:nvPr userDrawn="1"/>
        </p:nvSpPr>
        <p:spPr>
          <a:xfrm>
            <a:off x="5724129" y="4245936"/>
            <a:ext cx="3168352" cy="7020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nvGrpSpPr>
          <p:cNvPr id="9" name="Group 8"/>
          <p:cNvGrpSpPr/>
          <p:nvPr userDrawn="1"/>
        </p:nvGrpSpPr>
        <p:grpSpPr>
          <a:xfrm>
            <a:off x="18230283" y="30189672"/>
            <a:ext cx="9924896" cy="1336231"/>
            <a:chOff x="18230283" y="40396912"/>
            <a:chExt cx="9924896" cy="1781641"/>
          </a:xfrm>
        </p:grpSpPr>
        <p:sp>
          <p:nvSpPr>
            <p:cNvPr id="10" name="Rectangle 9"/>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3" name="Picture 12"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14" name="Group 13"/>
          <p:cNvGrpSpPr/>
          <p:nvPr userDrawn="1"/>
        </p:nvGrpSpPr>
        <p:grpSpPr>
          <a:xfrm>
            <a:off x="18382683" y="30303972"/>
            <a:ext cx="9924896" cy="1336231"/>
            <a:chOff x="18230283" y="40396912"/>
            <a:chExt cx="9924896" cy="1781641"/>
          </a:xfrm>
        </p:grpSpPr>
        <p:sp>
          <p:nvSpPr>
            <p:cNvPr id="15" name="Rectangle 14"/>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6" name="Picture 15"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17" name="Group 16"/>
          <p:cNvGrpSpPr/>
          <p:nvPr userDrawn="1"/>
        </p:nvGrpSpPr>
        <p:grpSpPr>
          <a:xfrm>
            <a:off x="18535083" y="30418272"/>
            <a:ext cx="9924896" cy="1336231"/>
            <a:chOff x="18230283" y="40396912"/>
            <a:chExt cx="9924896" cy="1781641"/>
          </a:xfrm>
        </p:grpSpPr>
        <p:sp>
          <p:nvSpPr>
            <p:cNvPr id="18" name="Rectangle 17"/>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9" name="Picture 18"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20" name="Group 19"/>
          <p:cNvGrpSpPr/>
          <p:nvPr userDrawn="1"/>
        </p:nvGrpSpPr>
        <p:grpSpPr>
          <a:xfrm>
            <a:off x="18687483" y="30532572"/>
            <a:ext cx="9924896" cy="1336231"/>
            <a:chOff x="18230283" y="40396912"/>
            <a:chExt cx="9924896" cy="1781641"/>
          </a:xfrm>
        </p:grpSpPr>
        <p:sp>
          <p:nvSpPr>
            <p:cNvPr id="21" name="Rectangle 20"/>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22" name="Picture 21"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pic>
        <p:nvPicPr>
          <p:cNvPr id="24" name="Bild 7"/>
          <p:cNvPicPr>
            <a:picLocks noChangeAspect="1"/>
          </p:cNvPicPr>
          <p:nvPr userDrawn="1"/>
        </p:nvPicPr>
        <p:blipFill rotWithShape="1">
          <a:blip r:embed="rId3" cstate="print">
            <a:extLst>
              <a:ext uri="{28A0092B-C50C-407E-A947-70E740481C1C}">
                <a14:useLocalDpi xmlns:a14="http://schemas.microsoft.com/office/drawing/2010/main" val="0"/>
              </a:ext>
            </a:extLst>
          </a:blip>
          <a:srcRect t="1" b="27348"/>
          <a:stretch/>
        </p:blipFill>
        <p:spPr>
          <a:xfrm>
            <a:off x="0" y="0"/>
            <a:ext cx="9144000" cy="4176000"/>
          </a:xfrm>
          <a:prstGeom prst="rect">
            <a:avLst/>
          </a:prstGeom>
        </p:spPr>
      </p:pic>
      <p:pic>
        <p:nvPicPr>
          <p:cNvPr id="25" name="Bild 13" descr="EU_und_Text.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36096" y="4320000"/>
            <a:ext cx="3456384" cy="649203"/>
          </a:xfrm>
          <a:prstGeom prst="rect">
            <a:avLst/>
          </a:prstGeom>
        </p:spPr>
      </p:pic>
    </p:spTree>
    <p:extLst>
      <p:ext uri="{BB962C8B-B14F-4D97-AF65-F5344CB8AC3E}">
        <p14:creationId xmlns:p14="http://schemas.microsoft.com/office/powerpoint/2010/main" val="1694295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35546"/>
            <a:ext cx="8229600" cy="4178279"/>
          </a:xfrm>
        </p:spPr>
        <p:txBody>
          <a:bodyPr/>
          <a:lstStyle>
            <a:lvl1pPr marL="257175" indent="-257175">
              <a:spcAft>
                <a:spcPts val="450"/>
              </a:spcAft>
              <a:buFont typeface="Arial" panose="020B0604020202020204" pitchFamily="34" charset="0"/>
              <a:buChar char="•"/>
              <a:defRPr sz="1800" b="1">
                <a:latin typeface="+mj-lt"/>
                <a:cs typeface="Arial" panose="020B0604020202020204" pitchFamily="34" charset="0"/>
              </a:defRPr>
            </a:lvl1pPr>
            <a:lvl2pPr marL="557213" indent="-214313">
              <a:buFont typeface="Arial" panose="020B0604020202020204" pitchFamily="34" charset="0"/>
              <a:buChar char="−"/>
              <a:defRPr sz="1500">
                <a:solidFill>
                  <a:srgbClr val="002060"/>
                </a:solidFill>
                <a:latin typeface="+mj-lt"/>
                <a:cs typeface="Arial" panose="020B0604020202020204" pitchFamily="34" charset="0"/>
              </a:defRPr>
            </a:lvl2pPr>
            <a:lvl3pPr marL="857250" indent="-171450">
              <a:buFont typeface="Courier New" panose="02070309020205020404" pitchFamily="49" charset="0"/>
              <a:buChar char="o"/>
              <a:defRPr sz="1500">
                <a:latin typeface="+mj-lt"/>
                <a:cs typeface="Arial" panose="020B0604020202020204" pitchFamily="34" charset="0"/>
              </a:defRPr>
            </a:lvl3pPr>
            <a:lvl4pPr marL="1285875" indent="-257175">
              <a:buFont typeface="Arial" panose="020B0604020202020204" pitchFamily="34" charset="0"/>
              <a:buChar char="•"/>
              <a:defRPr sz="1500" baseline="0">
                <a:solidFill>
                  <a:srgbClr val="002060"/>
                </a:solidFill>
                <a:latin typeface="+mj-lt"/>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Rectangle 6"/>
          <p:cNvSpPr/>
          <p:nvPr userDrawn="1"/>
        </p:nvSpPr>
        <p:spPr>
          <a:xfrm>
            <a:off x="0" y="0"/>
            <a:ext cx="9144000" cy="68580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ffectLst/>
            </a:endParaRPr>
          </a:p>
        </p:txBody>
      </p:sp>
      <p:pic>
        <p:nvPicPr>
          <p:cNvPr id="9" name="Picture 8" descr="EurofusionDisc.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44409" y="165069"/>
            <a:ext cx="458197" cy="349281"/>
          </a:xfrm>
          <a:prstGeom prst="rect">
            <a:avLst/>
          </a:prstGeom>
        </p:spPr>
      </p:pic>
      <p:sp>
        <p:nvSpPr>
          <p:cNvPr id="10" name="Title 1"/>
          <p:cNvSpPr>
            <a:spLocks noGrp="1"/>
          </p:cNvSpPr>
          <p:nvPr>
            <p:ph type="title" hasCustomPrompt="1"/>
          </p:nvPr>
        </p:nvSpPr>
        <p:spPr>
          <a:xfrm>
            <a:off x="457200" y="0"/>
            <a:ext cx="7543800" cy="685800"/>
          </a:xfrm>
        </p:spPr>
        <p:txBody>
          <a:bodyPr>
            <a:normAutofit/>
          </a:bodyPr>
          <a:lstStyle>
            <a:lvl1pPr algn="l">
              <a:lnSpc>
                <a:spcPts val="2400"/>
              </a:lnSpc>
              <a:defRPr sz="2300" b="1">
                <a:latin typeface="+mj-lt"/>
                <a:cs typeface="Arial" panose="020B0604020202020204" pitchFamily="34" charset="0"/>
              </a:defRPr>
            </a:lvl1pPr>
          </a:lstStyle>
          <a:p>
            <a:r>
              <a:rPr lang="en-US" dirty="0"/>
              <a:t>Click to edit Master title style</a:t>
            </a:r>
            <a:br>
              <a:rPr lang="en-US" dirty="0"/>
            </a:br>
            <a:r>
              <a:rPr lang="en-US" dirty="0"/>
              <a:t>Second line of title</a:t>
            </a:r>
            <a:endParaRPr lang="en-GB" dirty="0"/>
          </a:p>
        </p:txBody>
      </p:sp>
      <p:sp>
        <p:nvSpPr>
          <p:cNvPr id="2" name="TextBox 1"/>
          <p:cNvSpPr txBox="1"/>
          <p:nvPr userDrawn="1"/>
        </p:nvSpPr>
        <p:spPr>
          <a:xfrm>
            <a:off x="827585" y="4948014"/>
            <a:ext cx="8235061" cy="215444"/>
          </a:xfrm>
          <a:prstGeom prst="rect">
            <a:avLst/>
          </a:prstGeom>
          <a:noFill/>
        </p:spPr>
        <p:txBody>
          <a:bodyPr wrap="square" rtlCol="0">
            <a:spAutoFit/>
          </a:bodyPr>
          <a:lstStyle/>
          <a:p>
            <a:pPr marL="0" marR="0" indent="0" algn="r" defTabSz="685800" rtl="0" eaLnBrk="1" fontAlgn="auto" latinLnBrk="0" hangingPunct="1">
              <a:lnSpc>
                <a:spcPct val="100000"/>
              </a:lnSpc>
              <a:spcBef>
                <a:spcPts val="0"/>
              </a:spcBef>
              <a:spcAft>
                <a:spcPts val="0"/>
              </a:spcAft>
              <a:buClrTx/>
              <a:buSzTx/>
              <a:buFontTx/>
              <a:buNone/>
              <a:tabLst/>
              <a:defRPr/>
            </a:pPr>
            <a:r>
              <a:rPr lang="en-US" sz="800" b="0" dirty="0">
                <a:latin typeface="+mn-lt"/>
                <a:cs typeface="Arial" panose="020B0604020202020204" pitchFamily="34" charset="0"/>
              </a:rPr>
              <a:t>E. Joffrin et al </a:t>
            </a:r>
            <a:r>
              <a:rPr lang="en-GB" sz="800" b="0" dirty="0">
                <a:latin typeface="+mn-lt"/>
                <a:cs typeface="Arial" panose="020B0604020202020204" pitchFamily="34" charset="0"/>
              </a:rPr>
              <a:t>|  TEC 02| 13 January 2021 | Page </a:t>
            </a:r>
            <a:fld id="{6A6D9FA1-99C7-4910-8E32-B85D378B0060}" type="slidenum">
              <a:rPr lang="en-GB" sz="800" b="1" smtClean="0">
                <a:latin typeface="+mn-lt"/>
                <a:cs typeface="Arial" panose="020B0604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‹Nr.›</a:t>
            </a:fld>
            <a:endParaRPr lang="en-GB" sz="800" b="1" dirty="0">
              <a:latin typeface="+mn-lt"/>
              <a:cs typeface="Arial" panose="020B0604020202020204" pitchFamily="34" charset="0"/>
            </a:endParaRPr>
          </a:p>
        </p:txBody>
      </p:sp>
    </p:spTree>
    <p:extLst>
      <p:ext uri="{BB962C8B-B14F-4D97-AF65-F5344CB8AC3E}">
        <p14:creationId xmlns:p14="http://schemas.microsoft.com/office/powerpoint/2010/main" val="1996975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35546"/>
            <a:ext cx="8435280" cy="4212468"/>
          </a:xfrm>
        </p:spPr>
        <p:txBody>
          <a:bodyPr/>
          <a:lstStyle>
            <a:lvl1pPr marL="192881" indent="-192881">
              <a:spcAft>
                <a:spcPts val="338"/>
              </a:spcAft>
              <a:buFont typeface="Arial" panose="020B0604020202020204" pitchFamily="34" charset="0"/>
              <a:buChar char="•"/>
              <a:defRPr sz="1800" b="1">
                <a:latin typeface="+mn-lt"/>
                <a:cs typeface="Arial" panose="020B0604020202020204" pitchFamily="34" charset="0"/>
              </a:defRPr>
            </a:lvl1pPr>
            <a:lvl2pPr marL="417910" indent="-160735">
              <a:buFont typeface="Arial" panose="020B0604020202020204" pitchFamily="34" charset="0"/>
              <a:buChar char="−"/>
              <a:defRPr sz="1500" b="1">
                <a:solidFill>
                  <a:srgbClr val="002060"/>
                </a:solidFill>
                <a:latin typeface="+mn-lt"/>
                <a:cs typeface="Arial" panose="020B0604020202020204" pitchFamily="34" charset="0"/>
              </a:defRPr>
            </a:lvl2pPr>
            <a:lvl3pPr marL="642938" indent="-128588">
              <a:buFont typeface="Courier New" panose="02070309020205020404" pitchFamily="49" charset="0"/>
              <a:buChar char="o"/>
              <a:defRPr sz="1500" b="1">
                <a:latin typeface="+mn-lt"/>
                <a:cs typeface="Arial" panose="020B0604020202020204" pitchFamily="34" charset="0"/>
              </a:defRPr>
            </a:lvl3pPr>
            <a:lvl4pPr marL="964406" indent="-192881">
              <a:buFont typeface="Arial" panose="020B0604020202020204" pitchFamily="34" charset="0"/>
              <a:buChar char="•"/>
              <a:defRPr sz="1500" b="1" baseline="0">
                <a:solidFill>
                  <a:srgbClr val="002060"/>
                </a:solidFill>
                <a:latin typeface="+mn-lt"/>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Rectangle 6"/>
          <p:cNvSpPr/>
          <p:nvPr userDrawn="1"/>
        </p:nvSpPr>
        <p:spPr>
          <a:xfrm>
            <a:off x="0" y="0"/>
            <a:ext cx="9144000" cy="68580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ln>
                <a:noFill/>
              </a:ln>
              <a:effectLst/>
            </a:endParaRPr>
          </a:p>
        </p:txBody>
      </p:sp>
      <p:sp>
        <p:nvSpPr>
          <p:cNvPr id="10" name="Title 1"/>
          <p:cNvSpPr>
            <a:spLocks noGrp="1"/>
          </p:cNvSpPr>
          <p:nvPr>
            <p:ph type="title" hasCustomPrompt="1"/>
          </p:nvPr>
        </p:nvSpPr>
        <p:spPr>
          <a:xfrm>
            <a:off x="457200" y="0"/>
            <a:ext cx="7543800" cy="685800"/>
          </a:xfrm>
        </p:spPr>
        <p:txBody>
          <a:bodyPr>
            <a:noAutofit/>
          </a:bodyPr>
          <a:lstStyle>
            <a:lvl1pPr algn="l">
              <a:lnSpc>
                <a:spcPts val="1800"/>
              </a:lnSpc>
              <a:defRPr sz="2100" b="1">
                <a:latin typeface="+mj-lt"/>
                <a:cs typeface="Arial" panose="020B0604020202020204" pitchFamily="34" charset="0"/>
              </a:defRPr>
            </a:lvl1pPr>
          </a:lstStyle>
          <a:p>
            <a:r>
              <a:rPr lang="en-US" dirty="0"/>
              <a:t>Click to edit Master title style</a:t>
            </a:r>
            <a:br>
              <a:rPr lang="en-US" dirty="0"/>
            </a:br>
            <a:r>
              <a:rPr lang="en-US" dirty="0"/>
              <a:t>Second line of title</a:t>
            </a:r>
            <a:endParaRPr lang="en-GB" dirty="0"/>
          </a:p>
        </p:txBody>
      </p:sp>
      <p:pic>
        <p:nvPicPr>
          <p:cNvPr id="11" name="Picture 10" descr="EurofusionDis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52513" y="109835"/>
            <a:ext cx="610132" cy="445692"/>
          </a:xfrm>
          <a:prstGeom prst="rect">
            <a:avLst/>
          </a:prstGeom>
        </p:spPr>
      </p:pic>
      <p:sp>
        <p:nvSpPr>
          <p:cNvPr id="8" name="TextBox 1"/>
          <p:cNvSpPr txBox="1"/>
          <p:nvPr userDrawn="1"/>
        </p:nvSpPr>
        <p:spPr>
          <a:xfrm>
            <a:off x="827585" y="4948014"/>
            <a:ext cx="8235061" cy="215444"/>
          </a:xfrm>
          <a:prstGeom prst="rect">
            <a:avLst/>
          </a:prstGeom>
          <a:noFill/>
        </p:spPr>
        <p:txBody>
          <a:bodyPr wrap="square" rtlCol="0">
            <a:spAutoFit/>
          </a:bodyPr>
          <a:lstStyle/>
          <a:p>
            <a:pPr marL="0" marR="0" indent="0" algn="r" defTabSz="685800" rtl="0" eaLnBrk="1" fontAlgn="auto" latinLnBrk="0" hangingPunct="1">
              <a:lnSpc>
                <a:spcPct val="100000"/>
              </a:lnSpc>
              <a:spcBef>
                <a:spcPts val="0"/>
              </a:spcBef>
              <a:spcAft>
                <a:spcPts val="0"/>
              </a:spcAft>
              <a:buClrTx/>
              <a:buSzTx/>
              <a:buFontTx/>
              <a:buNone/>
              <a:tabLst/>
              <a:defRPr/>
            </a:pPr>
            <a:r>
              <a:rPr lang="en-US" sz="800" b="0" dirty="0">
                <a:latin typeface="+mn-lt"/>
                <a:cs typeface="Arial" panose="020B0604020202020204" pitchFamily="34" charset="0"/>
              </a:rPr>
              <a:t>E. Joffrin et al </a:t>
            </a:r>
            <a:r>
              <a:rPr lang="en-GB" sz="800" b="0" dirty="0">
                <a:latin typeface="+mn-lt"/>
                <a:cs typeface="Arial" panose="020B0604020202020204" pitchFamily="34" charset="0"/>
              </a:rPr>
              <a:t>|  TEC 02| 13 January 2021 | Page </a:t>
            </a:r>
            <a:fld id="{6A6D9FA1-99C7-4910-8E32-B85D378B0060}" type="slidenum">
              <a:rPr lang="en-GB" sz="800" b="1" smtClean="0">
                <a:latin typeface="+mn-lt"/>
                <a:cs typeface="Arial" panose="020B0604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‹Nr.›</a:t>
            </a:fld>
            <a:endParaRPr lang="en-GB" sz="800" b="1" dirty="0">
              <a:latin typeface="+mn-lt"/>
              <a:cs typeface="Arial" panose="020B0604020202020204" pitchFamily="34" charset="0"/>
            </a:endParaRPr>
          </a:p>
        </p:txBody>
      </p:sp>
    </p:spTree>
    <p:extLst>
      <p:ext uri="{BB962C8B-B14F-4D97-AF65-F5344CB8AC3E}">
        <p14:creationId xmlns:p14="http://schemas.microsoft.com/office/powerpoint/2010/main" val="1672271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5" name="Rectangle 4"/>
          <p:cNvSpPr/>
          <p:nvPr userDrawn="1"/>
        </p:nvSpPr>
        <p:spPr>
          <a:xfrm>
            <a:off x="0" y="0"/>
            <a:ext cx="9144000" cy="51435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ffectLst/>
            </a:endParaRPr>
          </a:p>
        </p:txBody>
      </p:sp>
      <p:sp>
        <p:nvSpPr>
          <p:cNvPr id="2" name="Title 1"/>
          <p:cNvSpPr>
            <a:spLocks noGrp="1"/>
          </p:cNvSpPr>
          <p:nvPr>
            <p:ph type="title"/>
          </p:nvPr>
        </p:nvSpPr>
        <p:spPr>
          <a:xfrm>
            <a:off x="457200" y="57150"/>
            <a:ext cx="7543800" cy="342900"/>
          </a:xfrm>
        </p:spPr>
        <p:txBody>
          <a:bodyPr>
            <a:noAutofit/>
          </a:bodyPr>
          <a:lstStyle>
            <a:lvl1pPr algn="l">
              <a:lnSpc>
                <a:spcPts val="3200"/>
              </a:lnSpc>
              <a:defRPr sz="3200" b="1">
                <a:latin typeface="Arial" panose="020B0604020202020204" pitchFamily="34" charset="0"/>
                <a:cs typeface="Arial" panose="020B0604020202020204" pitchFamily="34" charset="0"/>
              </a:defRPr>
            </a:lvl1pPr>
          </a:lstStyle>
          <a:p>
            <a:r>
              <a:rPr lang="fr-FR"/>
              <a:t>Modifiez le style du titre</a:t>
            </a:r>
            <a:endParaRPr lang="en-GB" dirty="0"/>
          </a:p>
        </p:txBody>
      </p:sp>
      <p:sp>
        <p:nvSpPr>
          <p:cNvPr id="3" name="Content Placeholder 2"/>
          <p:cNvSpPr>
            <a:spLocks noGrp="1"/>
          </p:cNvSpPr>
          <p:nvPr>
            <p:ph idx="1"/>
          </p:nvPr>
        </p:nvSpPr>
        <p:spPr>
          <a:xfrm>
            <a:off x="457200" y="1059582"/>
            <a:ext cx="8229600" cy="3672408"/>
          </a:xfrm>
        </p:spPr>
        <p:txBody>
          <a:bodyPr/>
          <a:lstStyle>
            <a:lvl1pPr marL="342900" indent="-342900">
              <a:buFont typeface="Arial" panose="020B0604020202020204" pitchFamily="34" charset="0"/>
              <a:buChar char="•"/>
              <a:defRPr sz="2400">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2000">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1800">
                <a:latin typeface="Arial" panose="020B0604020202020204" pitchFamily="34" charset="0"/>
                <a:cs typeface="Arial" panose="020B0604020202020204" pitchFamily="34" charset="0"/>
              </a:defRPr>
            </a:lvl3pPr>
            <a:lvl4pPr>
              <a:defRPr/>
            </a:lvl4pPr>
            <a:lvl5pPr>
              <a:defRPr/>
            </a:lvl5pPr>
          </a:lstStyle>
          <a:p>
            <a:pPr lvl="0"/>
            <a:r>
              <a:rPr lang="fr-FR" dirty="0"/>
              <a:t>Modifier les styles du texte du masque</a:t>
            </a:r>
          </a:p>
          <a:p>
            <a:pPr lvl="1"/>
            <a:r>
              <a:rPr lang="fr-FR" dirty="0"/>
              <a:t>Deuxième niveau</a:t>
            </a:r>
          </a:p>
          <a:p>
            <a:pPr lvl="2"/>
            <a:r>
              <a:rPr lang="fr-FR" dirty="0"/>
              <a:t>Troisième niveau</a:t>
            </a:r>
          </a:p>
        </p:txBody>
      </p:sp>
      <p:pic>
        <p:nvPicPr>
          <p:cNvPr id="7" name="Picture 6" descr="EurofusionDis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6416" y="70180"/>
            <a:ext cx="367958" cy="373990"/>
          </a:xfrm>
          <a:prstGeom prst="rect">
            <a:avLst/>
          </a:prstGeom>
        </p:spPr>
      </p:pic>
      <p:sp>
        <p:nvSpPr>
          <p:cNvPr id="21" name="Espace réservé de la date 20"/>
          <p:cNvSpPr>
            <a:spLocks noGrp="1"/>
          </p:cNvSpPr>
          <p:nvPr>
            <p:ph type="dt" sz="half" idx="10"/>
          </p:nvPr>
        </p:nvSpPr>
        <p:spPr/>
        <p:txBody>
          <a:bodyPr/>
          <a:lstStyle/>
          <a:p>
            <a:endParaRPr lang="en-GB" dirty="0"/>
          </a:p>
        </p:txBody>
      </p:sp>
      <p:sp>
        <p:nvSpPr>
          <p:cNvPr id="22" name="Espace réservé du pied de page 21"/>
          <p:cNvSpPr>
            <a:spLocks noGrp="1"/>
          </p:cNvSpPr>
          <p:nvPr>
            <p:ph type="ftr" sz="quarter" idx="11"/>
          </p:nvPr>
        </p:nvSpPr>
        <p:spPr/>
        <p:txBody>
          <a:bodyPr/>
          <a:lstStyle/>
          <a:p>
            <a:r>
              <a:rPr lang="en-GB"/>
              <a:t>M. Wischmeier | FSD WP TE | Remote | 20/09/2021 | Page </a:t>
            </a:r>
            <a:endParaRPr lang="en-GB" dirty="0"/>
          </a:p>
        </p:txBody>
      </p:sp>
      <p:sp>
        <p:nvSpPr>
          <p:cNvPr id="23" name="Espace réservé du numéro de diapositive 22"/>
          <p:cNvSpPr>
            <a:spLocks noGrp="1"/>
          </p:cNvSpPr>
          <p:nvPr>
            <p:ph type="sldNum" sz="quarter" idx="12"/>
          </p:nvPr>
        </p:nvSpPr>
        <p:spPr/>
        <p:txBody>
          <a:bodyPr/>
          <a:lstStyle/>
          <a:p>
            <a:fld id="{6A6D9FA1-99C7-4910-8E32-B85D378B0060}" type="slidenum">
              <a:rPr lang="en-GB" smtClean="0"/>
              <a:pPr/>
              <a:t>‹Nr.›</a:t>
            </a:fld>
            <a:endParaRPr lang="en-GB" dirty="0"/>
          </a:p>
        </p:txBody>
      </p:sp>
    </p:spTree>
    <p:extLst>
      <p:ext uri="{BB962C8B-B14F-4D97-AF65-F5344CB8AC3E}">
        <p14:creationId xmlns:p14="http://schemas.microsoft.com/office/powerpoint/2010/main" val="1996975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10" name="Titre 1"/>
          <p:cNvSpPr>
            <a:spLocks noGrp="1"/>
          </p:cNvSpPr>
          <p:nvPr>
            <p:ph type="title" hasCustomPrompt="1"/>
          </p:nvPr>
        </p:nvSpPr>
        <p:spPr>
          <a:xfrm>
            <a:off x="830580" y="138979"/>
            <a:ext cx="6172200" cy="300701"/>
          </a:xfrm>
        </p:spPr>
        <p:txBody>
          <a:bodyPr/>
          <a:lstStyle>
            <a:lvl1pPr>
              <a:defRPr b="1"/>
            </a:lvl1pPr>
          </a:lstStyle>
          <a:p>
            <a:r>
              <a:rPr lang="pt-BR" dirty="0"/>
              <a:t>CLICK TO EDIT MASTER TITLE STYLE</a:t>
            </a:r>
            <a:endParaRPr lang="fr-FR" dirty="0"/>
          </a:p>
        </p:txBody>
      </p:sp>
      <p:sp>
        <p:nvSpPr>
          <p:cNvPr id="13" name="Text Placeholder 2"/>
          <p:cNvSpPr>
            <a:spLocks noGrp="1"/>
          </p:cNvSpPr>
          <p:nvPr>
            <p:ph idx="1"/>
          </p:nvPr>
        </p:nvSpPr>
        <p:spPr>
          <a:xfrm>
            <a:off x="1519492" y="1419656"/>
            <a:ext cx="5915025" cy="2099036"/>
          </a:xfrm>
          <a:prstGeom prst="rect">
            <a:avLst/>
          </a:prstGeom>
        </p:spPr>
        <p:txBody>
          <a:bodyPr vert="horz" lIns="91440" tIns="45720" rIns="91440" bIns="45720" rtlCol="0">
            <a:spAutoFit/>
          </a:bodyPr>
          <a:lstStyle>
            <a:lvl1pPr>
              <a:defRPr sz="2000">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5" name="Espace réservé du texte 2"/>
          <p:cNvSpPr>
            <a:spLocks noGrp="1"/>
          </p:cNvSpPr>
          <p:nvPr>
            <p:ph type="body" sz="quarter" idx="12" hasCustomPrompt="1"/>
          </p:nvPr>
        </p:nvSpPr>
        <p:spPr>
          <a:xfrm>
            <a:off x="1519491" y="800735"/>
            <a:ext cx="5943282" cy="400110"/>
          </a:xfrm>
        </p:spPr>
        <p:txBody>
          <a:bodyPr wrap="square">
            <a:spAutoFit/>
          </a:bodyPr>
          <a:lstStyle>
            <a:lvl1pPr marL="0" indent="0">
              <a:buFontTx/>
              <a:buNone/>
              <a:defRPr sz="2000">
                <a:solidFill>
                  <a:schemeClr val="tx1">
                    <a:lumMod val="65000"/>
                    <a:lumOff val="35000"/>
                  </a:schemeClr>
                </a:solidFill>
              </a:defRPr>
            </a:lvl1pPr>
          </a:lstStyle>
          <a:p>
            <a:pPr lvl="0"/>
            <a:r>
              <a:rPr lang="fr-FR" dirty="0"/>
              <a:t>Texte simple de la diapositive</a:t>
            </a:r>
          </a:p>
        </p:txBody>
      </p:sp>
      <p:sp>
        <p:nvSpPr>
          <p:cNvPr id="16" name="Slide Number Placeholder 2"/>
          <p:cNvSpPr>
            <a:spLocks noGrp="1"/>
          </p:cNvSpPr>
          <p:nvPr>
            <p:ph type="sldNum" sz="quarter" idx="4"/>
          </p:nvPr>
        </p:nvSpPr>
        <p:spPr>
          <a:xfrm>
            <a:off x="8544253" y="5004941"/>
            <a:ext cx="470958" cy="107722"/>
          </a:xfrm>
          <a:prstGeom prst="rect">
            <a:avLst/>
          </a:prstGeom>
        </p:spPr>
        <p:txBody>
          <a:bodyPr tIns="0" bIns="0">
            <a:spAutoFit/>
          </a:bodyPr>
          <a:lstStyle>
            <a:lvl1pPr>
              <a:defRPr/>
            </a:lvl1pPr>
          </a:lstStyle>
          <a:p>
            <a:pPr algn="ctr"/>
            <a:fld id="{854A34C9-9A4B-6445-85E1-F779B5E87362}" type="slidenum">
              <a:rPr lang="fr-FR" sz="700" smtClean="0">
                <a:solidFill>
                  <a:schemeClr val="bg1"/>
                </a:solidFill>
                <a:latin typeface="Arial" charset="0"/>
                <a:ea typeface="Arial" charset="0"/>
                <a:cs typeface="Arial" charset="0"/>
              </a:rPr>
              <a:pPr algn="ctr"/>
              <a:t>‹Nr.›</a:t>
            </a:fld>
            <a:endParaRPr lang="fr-FR" sz="7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3297749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07CE231-FBA0-5C48-8973-CAB8AC38B078}"/>
              </a:ext>
            </a:extLst>
          </p:cNvPr>
          <p:cNvSpPr>
            <a:spLocks noGrp="1"/>
          </p:cNvSpPr>
          <p:nvPr>
            <p:ph type="ftr" idx="10"/>
          </p:nvPr>
        </p:nvSpPr>
        <p:spPr/>
        <p:txBody>
          <a:bodyPr/>
          <a:lstStyle>
            <a:lvl1pPr>
              <a:defRPr/>
            </a:lvl1pPr>
          </a:lstStyle>
          <a:p>
            <a:r>
              <a:rPr lang="en-GB" altLang="en-US"/>
              <a:t>M. Wischmeier | FSD WP TE | Remote | 20/09/2021 | Page </a:t>
            </a:r>
            <a:endParaRPr lang="en-GB" altLang="en-US" dirty="0"/>
          </a:p>
        </p:txBody>
      </p:sp>
    </p:spTree>
    <p:extLst>
      <p:ext uri="{BB962C8B-B14F-4D97-AF65-F5344CB8AC3E}">
        <p14:creationId xmlns:p14="http://schemas.microsoft.com/office/powerpoint/2010/main" val="410325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176559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35546"/>
            <a:ext cx="8229600" cy="4178279"/>
          </a:xfrm>
        </p:spPr>
        <p:txBody>
          <a:bodyPr/>
          <a:lstStyle>
            <a:lvl1pPr marL="257175" indent="-257175">
              <a:spcAft>
                <a:spcPts val="450"/>
              </a:spcAft>
              <a:buFont typeface="Arial" panose="020B0604020202020204" pitchFamily="34" charset="0"/>
              <a:buChar char="•"/>
              <a:defRPr sz="1800" b="1">
                <a:latin typeface="+mj-lt"/>
                <a:cs typeface="Arial" panose="020B0604020202020204" pitchFamily="34" charset="0"/>
              </a:defRPr>
            </a:lvl1pPr>
            <a:lvl2pPr marL="557213" indent="-214313">
              <a:buFont typeface="Arial" panose="020B0604020202020204" pitchFamily="34" charset="0"/>
              <a:buChar char="−"/>
              <a:defRPr sz="1500">
                <a:solidFill>
                  <a:srgbClr val="002060"/>
                </a:solidFill>
                <a:latin typeface="+mj-lt"/>
                <a:cs typeface="Arial" panose="020B0604020202020204" pitchFamily="34" charset="0"/>
              </a:defRPr>
            </a:lvl2pPr>
            <a:lvl3pPr marL="857250" indent="-171450">
              <a:buFont typeface="Courier New" panose="02070309020205020404" pitchFamily="49" charset="0"/>
              <a:buChar char="o"/>
              <a:defRPr sz="1500">
                <a:latin typeface="+mj-lt"/>
                <a:cs typeface="Arial" panose="020B0604020202020204" pitchFamily="34" charset="0"/>
              </a:defRPr>
            </a:lvl3pPr>
            <a:lvl4pPr marL="1285875" indent="-257175">
              <a:buFont typeface="Arial" panose="020B0604020202020204" pitchFamily="34" charset="0"/>
              <a:buChar char="•"/>
              <a:defRPr sz="1500" baseline="0">
                <a:solidFill>
                  <a:srgbClr val="002060"/>
                </a:solidFill>
                <a:latin typeface="+mj-lt"/>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Rectangle 6"/>
          <p:cNvSpPr/>
          <p:nvPr userDrawn="1"/>
        </p:nvSpPr>
        <p:spPr>
          <a:xfrm>
            <a:off x="0" y="0"/>
            <a:ext cx="9144000" cy="68580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n>
                <a:noFill/>
              </a:ln>
              <a:effectLst/>
            </a:endParaRPr>
          </a:p>
        </p:txBody>
      </p:sp>
      <p:pic>
        <p:nvPicPr>
          <p:cNvPr id="9" name="Picture 8" descr="EurofusionDisc.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44409" y="165069"/>
            <a:ext cx="458197" cy="349281"/>
          </a:xfrm>
          <a:prstGeom prst="rect">
            <a:avLst/>
          </a:prstGeom>
        </p:spPr>
      </p:pic>
      <p:sp>
        <p:nvSpPr>
          <p:cNvPr id="10" name="Title 1"/>
          <p:cNvSpPr>
            <a:spLocks noGrp="1"/>
          </p:cNvSpPr>
          <p:nvPr>
            <p:ph type="title" hasCustomPrompt="1"/>
          </p:nvPr>
        </p:nvSpPr>
        <p:spPr>
          <a:xfrm>
            <a:off x="457200" y="0"/>
            <a:ext cx="7543800" cy="685800"/>
          </a:xfrm>
        </p:spPr>
        <p:txBody>
          <a:bodyPr>
            <a:normAutofit/>
          </a:bodyPr>
          <a:lstStyle>
            <a:lvl1pPr algn="l">
              <a:lnSpc>
                <a:spcPts val="2400"/>
              </a:lnSpc>
              <a:defRPr sz="2250" b="1">
                <a:latin typeface="+mj-lt"/>
                <a:cs typeface="Arial" panose="020B0604020202020204" pitchFamily="34" charset="0"/>
              </a:defRPr>
            </a:lvl1pPr>
          </a:lstStyle>
          <a:p>
            <a:r>
              <a:rPr lang="en-US" dirty="0"/>
              <a:t>Click to edit Master title style</a:t>
            </a:r>
            <a:br>
              <a:rPr lang="en-US" dirty="0"/>
            </a:br>
            <a:r>
              <a:rPr lang="en-US" dirty="0"/>
              <a:t>Second line of title</a:t>
            </a:r>
            <a:endParaRPr lang="en-GB" dirty="0"/>
          </a:p>
        </p:txBody>
      </p:sp>
      <p:sp>
        <p:nvSpPr>
          <p:cNvPr id="2" name="TextBox 1"/>
          <p:cNvSpPr txBox="1"/>
          <p:nvPr userDrawn="1"/>
        </p:nvSpPr>
        <p:spPr>
          <a:xfrm>
            <a:off x="827584" y="6597352"/>
            <a:ext cx="8235061" cy="261610"/>
          </a:xfrm>
          <a:prstGeom prst="rect">
            <a:avLst/>
          </a:prstGeom>
          <a:noFill/>
        </p:spPr>
        <p:txBody>
          <a:bodyPr wrap="square" rtlCol="0">
            <a:spAutoFit/>
          </a:bodyPr>
          <a:lstStyle/>
          <a:p>
            <a:pPr marL="0" marR="0" indent="0" algn="r" defTabSz="685800" rtl="0" eaLnBrk="1" fontAlgn="auto" latinLnBrk="0" hangingPunct="1">
              <a:lnSpc>
                <a:spcPct val="100000"/>
              </a:lnSpc>
              <a:spcBef>
                <a:spcPts val="0"/>
              </a:spcBef>
              <a:spcAft>
                <a:spcPts val="0"/>
              </a:spcAft>
              <a:buClrTx/>
              <a:buSzTx/>
              <a:buFontTx/>
              <a:buNone/>
              <a:tabLst/>
              <a:defRPr/>
            </a:pPr>
            <a:r>
              <a:rPr lang="en-US" sz="825" b="0" dirty="0">
                <a:latin typeface="+mn-lt"/>
                <a:cs typeface="Arial" panose="020B0604020202020204" pitchFamily="34" charset="0"/>
              </a:rPr>
              <a:t>M. Wischmeier </a:t>
            </a:r>
            <a:r>
              <a:rPr lang="en-GB" sz="825" b="0" dirty="0">
                <a:latin typeface="+mn-lt"/>
                <a:cs typeface="Arial" panose="020B0604020202020204" pitchFamily="34" charset="0"/>
              </a:rPr>
              <a:t>|  FSD-DCT 2022 scientific goals| 10</a:t>
            </a:r>
            <a:r>
              <a:rPr lang="en-GB" sz="825" b="0" baseline="0" dirty="0">
                <a:latin typeface="+mn-lt"/>
                <a:cs typeface="Arial" panose="020B0604020202020204" pitchFamily="34" charset="0"/>
              </a:rPr>
              <a:t> </a:t>
            </a:r>
            <a:r>
              <a:rPr lang="en-GB" sz="825" b="0" dirty="0">
                <a:latin typeface="+mn-lt"/>
                <a:cs typeface="Arial" panose="020B0604020202020204" pitchFamily="34" charset="0"/>
              </a:rPr>
              <a:t> September</a:t>
            </a:r>
            <a:r>
              <a:rPr lang="en-GB" sz="825" b="0" baseline="0" dirty="0">
                <a:latin typeface="+mn-lt"/>
                <a:cs typeface="Arial" panose="020B0604020202020204" pitchFamily="34" charset="0"/>
              </a:rPr>
              <a:t> </a:t>
            </a:r>
            <a:r>
              <a:rPr lang="en-GB" sz="825" b="0" dirty="0">
                <a:latin typeface="+mn-lt"/>
                <a:cs typeface="Arial" panose="020B0604020202020204" pitchFamily="34" charset="0"/>
              </a:rPr>
              <a:t>2021 | Page </a:t>
            </a:r>
            <a:fld id="{6A6D9FA1-99C7-4910-8E32-B85D378B0060}" type="slidenum">
              <a:rPr lang="en-GB" sz="825" b="1" smtClean="0">
                <a:latin typeface="+mn-lt"/>
                <a:cs typeface="Arial" panose="020B0604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‹Nr.›</a:t>
            </a:fld>
            <a:endParaRPr lang="en-GB" sz="825" b="1" dirty="0">
              <a:latin typeface="+mn-lt"/>
              <a:cs typeface="Arial" panose="020B0604020202020204" pitchFamily="34" charset="0"/>
            </a:endParaRPr>
          </a:p>
        </p:txBody>
      </p:sp>
    </p:spTree>
    <p:extLst>
      <p:ext uri="{BB962C8B-B14F-4D97-AF65-F5344CB8AC3E}">
        <p14:creationId xmlns:p14="http://schemas.microsoft.com/office/powerpoint/2010/main" val="3983143575"/>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image1.png" descr="EUROFUSION PowerPoint MASTER DECKBLATT.png">
            <a:extLst>
              <a:ext uri="{FF2B5EF4-FFF2-40B4-BE49-F238E27FC236}">
                <a16:creationId xmlns:a16="http://schemas.microsoft.com/office/drawing/2014/main" id="{14B1BC7F-5EF6-4BD1-86EB-B76EC1BB0BE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95262"/>
            <a:ext cx="9144000" cy="481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7" name="AutoShape 2" descr="https://idw-online.de/pages/de/institutionlogo921">
            <a:extLst>
              <a:ext uri="{FF2B5EF4-FFF2-40B4-BE49-F238E27FC236}">
                <a16:creationId xmlns:a16="http://schemas.microsoft.com/office/drawing/2014/main" id="{97BC432A-390F-4511-90A9-AB0838BB1D19}"/>
              </a:ext>
            </a:extLst>
          </p:cNvPr>
          <p:cNvSpPr>
            <a:spLocks noChangeAspect="1" noChangeArrowheads="1"/>
          </p:cNvSpPr>
          <p:nvPr userDrawn="1"/>
        </p:nvSpPr>
        <p:spPr bwMode="auto">
          <a:xfrm>
            <a:off x="155576" y="-342900"/>
            <a:ext cx="1076325" cy="714375"/>
          </a:xfrm>
          <a:prstGeom prst="rect">
            <a:avLst/>
          </a:prstGeom>
          <a:no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GB" altLang="en-US"/>
          </a:p>
        </p:txBody>
      </p:sp>
      <p:sp>
        <p:nvSpPr>
          <p:cNvPr id="8" name="Rectangle 7">
            <a:extLst>
              <a:ext uri="{FF2B5EF4-FFF2-40B4-BE49-F238E27FC236}">
                <a16:creationId xmlns:a16="http://schemas.microsoft.com/office/drawing/2014/main" id="{74A47836-0F4C-45FD-B6AE-CFC2B4BD3034}"/>
              </a:ext>
            </a:extLst>
          </p:cNvPr>
          <p:cNvSpPr/>
          <p:nvPr userDrawn="1"/>
        </p:nvSpPr>
        <p:spPr>
          <a:xfrm>
            <a:off x="5724525" y="4245769"/>
            <a:ext cx="3168650" cy="7024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grpSp>
        <p:nvGrpSpPr>
          <p:cNvPr id="9" name="Group 9">
            <a:extLst>
              <a:ext uri="{FF2B5EF4-FFF2-40B4-BE49-F238E27FC236}">
                <a16:creationId xmlns:a16="http://schemas.microsoft.com/office/drawing/2014/main" id="{7F1C1664-6FCD-416C-99BA-DD7CCB655204}"/>
              </a:ext>
            </a:extLst>
          </p:cNvPr>
          <p:cNvGrpSpPr>
            <a:grpSpLocks/>
          </p:cNvGrpSpPr>
          <p:nvPr userDrawn="1"/>
        </p:nvGrpSpPr>
        <p:grpSpPr bwMode="auto">
          <a:xfrm>
            <a:off x="18230850" y="30189488"/>
            <a:ext cx="9925050" cy="1335881"/>
            <a:chOff x="18230283" y="40396912"/>
            <a:chExt cx="9924896" cy="1781641"/>
          </a:xfrm>
        </p:grpSpPr>
        <p:sp>
          <p:nvSpPr>
            <p:cNvPr id="10" name="Rectangle 9">
              <a:extLst>
                <a:ext uri="{FF2B5EF4-FFF2-40B4-BE49-F238E27FC236}">
                  <a16:creationId xmlns:a16="http://schemas.microsoft.com/office/drawing/2014/main" id="{457F86AA-50D7-446F-9412-9E272213C895}"/>
                </a:ext>
              </a:extLst>
            </p:cNvPr>
            <p:cNvSpPr>
              <a:spLocks noChangeArrowheads="1"/>
            </p:cNvSpPr>
            <p:nvPr userDrawn="1"/>
          </p:nvSpPr>
          <p:spPr bwMode="auto">
            <a:xfrm>
              <a:off x="18230283" y="40400088"/>
              <a:ext cx="2574885" cy="1778465"/>
            </a:xfrm>
            <a:prstGeom prst="rect">
              <a:avLst/>
            </a:prstGeom>
            <a:solidFill>
              <a:srgbClr val="053991"/>
            </a:solidFill>
            <a:ln>
              <a:noFill/>
            </a:ln>
          </p:spPr>
          <p:txBody>
            <a:bodyPr/>
            <a:lstStyle>
              <a:lvl1pPr defTabSz="4171950">
                <a:defRPr>
                  <a:solidFill>
                    <a:schemeClr val="tx1"/>
                  </a:solidFill>
                  <a:latin typeface="Calibri" panose="020F0502020204030204" pitchFamily="34" charset="0"/>
                </a:defRPr>
              </a:lvl1pPr>
              <a:lvl2pPr marL="742950" indent="-285750" defTabSz="4171950">
                <a:defRPr>
                  <a:solidFill>
                    <a:schemeClr val="tx1"/>
                  </a:solidFill>
                  <a:latin typeface="Calibri" panose="020F0502020204030204" pitchFamily="34" charset="0"/>
                </a:defRPr>
              </a:lvl2pPr>
              <a:lvl3pPr marL="1143000" indent="-228600" defTabSz="4171950">
                <a:defRPr>
                  <a:solidFill>
                    <a:schemeClr val="tx1"/>
                  </a:solidFill>
                  <a:latin typeface="Calibri" panose="020F0502020204030204" pitchFamily="34" charset="0"/>
                </a:defRPr>
              </a:lvl3pPr>
              <a:lvl4pPr marL="1600200" indent="-228600" defTabSz="4171950">
                <a:defRPr>
                  <a:solidFill>
                    <a:schemeClr val="tx1"/>
                  </a:solidFill>
                  <a:latin typeface="Calibri" panose="020F0502020204030204" pitchFamily="34" charset="0"/>
                </a:defRPr>
              </a:lvl4pPr>
              <a:lvl5pPr marL="2057400" indent="-228600" defTabSz="4171950">
                <a:defRPr>
                  <a:solidFill>
                    <a:schemeClr val="tx1"/>
                  </a:solidFill>
                  <a:latin typeface="Calibri" panose="020F0502020204030204" pitchFamily="34" charset="0"/>
                </a:defRPr>
              </a:lvl5pPr>
              <a:lvl6pPr marL="2514600" indent="-228600" defTabSz="4171950" fontAlgn="base">
                <a:spcBef>
                  <a:spcPct val="0"/>
                </a:spcBef>
                <a:spcAft>
                  <a:spcPct val="0"/>
                </a:spcAft>
                <a:defRPr>
                  <a:solidFill>
                    <a:schemeClr val="tx1"/>
                  </a:solidFill>
                  <a:latin typeface="Calibri" panose="020F0502020204030204" pitchFamily="34" charset="0"/>
                </a:defRPr>
              </a:lvl6pPr>
              <a:lvl7pPr marL="2971800" indent="-228600" defTabSz="4171950" fontAlgn="base">
                <a:spcBef>
                  <a:spcPct val="0"/>
                </a:spcBef>
                <a:spcAft>
                  <a:spcPct val="0"/>
                </a:spcAft>
                <a:defRPr>
                  <a:solidFill>
                    <a:schemeClr val="tx1"/>
                  </a:solidFill>
                  <a:latin typeface="Calibri" panose="020F0502020204030204" pitchFamily="34" charset="0"/>
                </a:defRPr>
              </a:lvl7pPr>
              <a:lvl8pPr marL="3429000" indent="-228600" defTabSz="4171950" fontAlgn="base">
                <a:spcBef>
                  <a:spcPct val="0"/>
                </a:spcBef>
                <a:spcAft>
                  <a:spcPct val="0"/>
                </a:spcAft>
                <a:defRPr>
                  <a:solidFill>
                    <a:schemeClr val="tx1"/>
                  </a:solidFill>
                  <a:latin typeface="Calibri" panose="020F0502020204030204" pitchFamily="34" charset="0"/>
                </a:defRPr>
              </a:lvl8pPr>
              <a:lvl9pPr marL="3886200" indent="-228600" defTabSz="417195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z="6200">
                <a:latin typeface="Arial" panose="020B0604020202020204" pitchFamily="34" charset="0"/>
              </a:endParaRPr>
            </a:p>
          </p:txBody>
        </p:sp>
        <p:pic>
          <p:nvPicPr>
            <p:cNvPr id="11" name="Picture 11" descr="EuropeanFlag-stars.eps">
              <a:extLst>
                <a:ext uri="{FF2B5EF4-FFF2-40B4-BE49-F238E27FC236}">
                  <a16:creationId xmlns:a16="http://schemas.microsoft.com/office/drawing/2014/main" id="{4E490486-231A-48A5-B4EE-9DE21F012B4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801564" y="40396912"/>
              <a:ext cx="9353615" cy="1781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12">
            <a:extLst>
              <a:ext uri="{FF2B5EF4-FFF2-40B4-BE49-F238E27FC236}">
                <a16:creationId xmlns:a16="http://schemas.microsoft.com/office/drawing/2014/main" id="{93366C1C-C963-40DC-9A94-38E88D028740}"/>
              </a:ext>
            </a:extLst>
          </p:cNvPr>
          <p:cNvGrpSpPr>
            <a:grpSpLocks/>
          </p:cNvGrpSpPr>
          <p:nvPr userDrawn="1"/>
        </p:nvGrpSpPr>
        <p:grpSpPr bwMode="auto">
          <a:xfrm>
            <a:off x="18383250" y="30303788"/>
            <a:ext cx="9925050" cy="1335881"/>
            <a:chOff x="18230283" y="40396912"/>
            <a:chExt cx="9924896" cy="1781641"/>
          </a:xfrm>
        </p:grpSpPr>
        <p:sp>
          <p:nvSpPr>
            <p:cNvPr id="13" name="Rectangle 12">
              <a:extLst>
                <a:ext uri="{FF2B5EF4-FFF2-40B4-BE49-F238E27FC236}">
                  <a16:creationId xmlns:a16="http://schemas.microsoft.com/office/drawing/2014/main" id="{95A32F68-11EF-4FC3-9BCF-BA5E2D709FFF}"/>
                </a:ext>
              </a:extLst>
            </p:cNvPr>
            <p:cNvSpPr>
              <a:spLocks noChangeArrowheads="1"/>
            </p:cNvSpPr>
            <p:nvPr userDrawn="1"/>
          </p:nvSpPr>
          <p:spPr bwMode="auto">
            <a:xfrm>
              <a:off x="18230283" y="40400088"/>
              <a:ext cx="2574885" cy="1778465"/>
            </a:xfrm>
            <a:prstGeom prst="rect">
              <a:avLst/>
            </a:prstGeom>
            <a:solidFill>
              <a:srgbClr val="053991"/>
            </a:solidFill>
            <a:ln>
              <a:noFill/>
            </a:ln>
          </p:spPr>
          <p:txBody>
            <a:bodyPr/>
            <a:lstStyle>
              <a:lvl1pPr defTabSz="4171950">
                <a:defRPr>
                  <a:solidFill>
                    <a:schemeClr val="tx1"/>
                  </a:solidFill>
                  <a:latin typeface="Calibri" panose="020F0502020204030204" pitchFamily="34" charset="0"/>
                </a:defRPr>
              </a:lvl1pPr>
              <a:lvl2pPr marL="742950" indent="-285750" defTabSz="4171950">
                <a:defRPr>
                  <a:solidFill>
                    <a:schemeClr val="tx1"/>
                  </a:solidFill>
                  <a:latin typeface="Calibri" panose="020F0502020204030204" pitchFamily="34" charset="0"/>
                </a:defRPr>
              </a:lvl2pPr>
              <a:lvl3pPr marL="1143000" indent="-228600" defTabSz="4171950">
                <a:defRPr>
                  <a:solidFill>
                    <a:schemeClr val="tx1"/>
                  </a:solidFill>
                  <a:latin typeface="Calibri" panose="020F0502020204030204" pitchFamily="34" charset="0"/>
                </a:defRPr>
              </a:lvl3pPr>
              <a:lvl4pPr marL="1600200" indent="-228600" defTabSz="4171950">
                <a:defRPr>
                  <a:solidFill>
                    <a:schemeClr val="tx1"/>
                  </a:solidFill>
                  <a:latin typeface="Calibri" panose="020F0502020204030204" pitchFamily="34" charset="0"/>
                </a:defRPr>
              </a:lvl4pPr>
              <a:lvl5pPr marL="2057400" indent="-228600" defTabSz="4171950">
                <a:defRPr>
                  <a:solidFill>
                    <a:schemeClr val="tx1"/>
                  </a:solidFill>
                  <a:latin typeface="Calibri" panose="020F0502020204030204" pitchFamily="34" charset="0"/>
                </a:defRPr>
              </a:lvl5pPr>
              <a:lvl6pPr marL="2514600" indent="-228600" defTabSz="4171950" fontAlgn="base">
                <a:spcBef>
                  <a:spcPct val="0"/>
                </a:spcBef>
                <a:spcAft>
                  <a:spcPct val="0"/>
                </a:spcAft>
                <a:defRPr>
                  <a:solidFill>
                    <a:schemeClr val="tx1"/>
                  </a:solidFill>
                  <a:latin typeface="Calibri" panose="020F0502020204030204" pitchFamily="34" charset="0"/>
                </a:defRPr>
              </a:lvl6pPr>
              <a:lvl7pPr marL="2971800" indent="-228600" defTabSz="4171950" fontAlgn="base">
                <a:spcBef>
                  <a:spcPct val="0"/>
                </a:spcBef>
                <a:spcAft>
                  <a:spcPct val="0"/>
                </a:spcAft>
                <a:defRPr>
                  <a:solidFill>
                    <a:schemeClr val="tx1"/>
                  </a:solidFill>
                  <a:latin typeface="Calibri" panose="020F0502020204030204" pitchFamily="34" charset="0"/>
                </a:defRPr>
              </a:lvl7pPr>
              <a:lvl8pPr marL="3429000" indent="-228600" defTabSz="4171950" fontAlgn="base">
                <a:spcBef>
                  <a:spcPct val="0"/>
                </a:spcBef>
                <a:spcAft>
                  <a:spcPct val="0"/>
                </a:spcAft>
                <a:defRPr>
                  <a:solidFill>
                    <a:schemeClr val="tx1"/>
                  </a:solidFill>
                  <a:latin typeface="Calibri" panose="020F0502020204030204" pitchFamily="34" charset="0"/>
                </a:defRPr>
              </a:lvl8pPr>
              <a:lvl9pPr marL="3886200" indent="-228600" defTabSz="417195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z="6200">
                <a:latin typeface="Arial" panose="020B0604020202020204" pitchFamily="34" charset="0"/>
              </a:endParaRPr>
            </a:p>
          </p:txBody>
        </p:sp>
        <p:pic>
          <p:nvPicPr>
            <p:cNvPr id="14" name="Picture 14" descr="EuropeanFlag-stars.eps">
              <a:extLst>
                <a:ext uri="{FF2B5EF4-FFF2-40B4-BE49-F238E27FC236}">
                  <a16:creationId xmlns:a16="http://schemas.microsoft.com/office/drawing/2014/main" id="{A8216B6A-3BAD-4E4C-96E0-8B880AB1694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801564" y="40396912"/>
              <a:ext cx="9353615" cy="1781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15">
            <a:extLst>
              <a:ext uri="{FF2B5EF4-FFF2-40B4-BE49-F238E27FC236}">
                <a16:creationId xmlns:a16="http://schemas.microsoft.com/office/drawing/2014/main" id="{0350D1E7-8E0F-4776-A584-F9D45F601737}"/>
              </a:ext>
            </a:extLst>
          </p:cNvPr>
          <p:cNvGrpSpPr>
            <a:grpSpLocks/>
          </p:cNvGrpSpPr>
          <p:nvPr userDrawn="1"/>
        </p:nvGrpSpPr>
        <p:grpSpPr bwMode="auto">
          <a:xfrm>
            <a:off x="18535650" y="30418088"/>
            <a:ext cx="9925050" cy="1335881"/>
            <a:chOff x="18230283" y="40396912"/>
            <a:chExt cx="9924896" cy="1781641"/>
          </a:xfrm>
        </p:grpSpPr>
        <p:sp>
          <p:nvSpPr>
            <p:cNvPr id="16" name="Rectangle 15">
              <a:extLst>
                <a:ext uri="{FF2B5EF4-FFF2-40B4-BE49-F238E27FC236}">
                  <a16:creationId xmlns:a16="http://schemas.microsoft.com/office/drawing/2014/main" id="{D0009493-6840-435C-8976-A770499509EA}"/>
                </a:ext>
              </a:extLst>
            </p:cNvPr>
            <p:cNvSpPr>
              <a:spLocks noChangeArrowheads="1"/>
            </p:cNvSpPr>
            <p:nvPr userDrawn="1"/>
          </p:nvSpPr>
          <p:spPr bwMode="auto">
            <a:xfrm>
              <a:off x="18230283" y="40400088"/>
              <a:ext cx="2574885" cy="1778465"/>
            </a:xfrm>
            <a:prstGeom prst="rect">
              <a:avLst/>
            </a:prstGeom>
            <a:solidFill>
              <a:srgbClr val="053991"/>
            </a:solidFill>
            <a:ln>
              <a:noFill/>
            </a:ln>
          </p:spPr>
          <p:txBody>
            <a:bodyPr/>
            <a:lstStyle>
              <a:lvl1pPr defTabSz="4171950">
                <a:defRPr>
                  <a:solidFill>
                    <a:schemeClr val="tx1"/>
                  </a:solidFill>
                  <a:latin typeface="Calibri" panose="020F0502020204030204" pitchFamily="34" charset="0"/>
                </a:defRPr>
              </a:lvl1pPr>
              <a:lvl2pPr marL="742950" indent="-285750" defTabSz="4171950">
                <a:defRPr>
                  <a:solidFill>
                    <a:schemeClr val="tx1"/>
                  </a:solidFill>
                  <a:latin typeface="Calibri" panose="020F0502020204030204" pitchFamily="34" charset="0"/>
                </a:defRPr>
              </a:lvl2pPr>
              <a:lvl3pPr marL="1143000" indent="-228600" defTabSz="4171950">
                <a:defRPr>
                  <a:solidFill>
                    <a:schemeClr val="tx1"/>
                  </a:solidFill>
                  <a:latin typeface="Calibri" panose="020F0502020204030204" pitchFamily="34" charset="0"/>
                </a:defRPr>
              </a:lvl3pPr>
              <a:lvl4pPr marL="1600200" indent="-228600" defTabSz="4171950">
                <a:defRPr>
                  <a:solidFill>
                    <a:schemeClr val="tx1"/>
                  </a:solidFill>
                  <a:latin typeface="Calibri" panose="020F0502020204030204" pitchFamily="34" charset="0"/>
                </a:defRPr>
              </a:lvl4pPr>
              <a:lvl5pPr marL="2057400" indent="-228600" defTabSz="4171950">
                <a:defRPr>
                  <a:solidFill>
                    <a:schemeClr val="tx1"/>
                  </a:solidFill>
                  <a:latin typeface="Calibri" panose="020F0502020204030204" pitchFamily="34" charset="0"/>
                </a:defRPr>
              </a:lvl5pPr>
              <a:lvl6pPr marL="2514600" indent="-228600" defTabSz="4171950" fontAlgn="base">
                <a:spcBef>
                  <a:spcPct val="0"/>
                </a:spcBef>
                <a:spcAft>
                  <a:spcPct val="0"/>
                </a:spcAft>
                <a:defRPr>
                  <a:solidFill>
                    <a:schemeClr val="tx1"/>
                  </a:solidFill>
                  <a:latin typeface="Calibri" panose="020F0502020204030204" pitchFamily="34" charset="0"/>
                </a:defRPr>
              </a:lvl6pPr>
              <a:lvl7pPr marL="2971800" indent="-228600" defTabSz="4171950" fontAlgn="base">
                <a:spcBef>
                  <a:spcPct val="0"/>
                </a:spcBef>
                <a:spcAft>
                  <a:spcPct val="0"/>
                </a:spcAft>
                <a:defRPr>
                  <a:solidFill>
                    <a:schemeClr val="tx1"/>
                  </a:solidFill>
                  <a:latin typeface="Calibri" panose="020F0502020204030204" pitchFamily="34" charset="0"/>
                </a:defRPr>
              </a:lvl7pPr>
              <a:lvl8pPr marL="3429000" indent="-228600" defTabSz="4171950" fontAlgn="base">
                <a:spcBef>
                  <a:spcPct val="0"/>
                </a:spcBef>
                <a:spcAft>
                  <a:spcPct val="0"/>
                </a:spcAft>
                <a:defRPr>
                  <a:solidFill>
                    <a:schemeClr val="tx1"/>
                  </a:solidFill>
                  <a:latin typeface="Calibri" panose="020F0502020204030204" pitchFamily="34" charset="0"/>
                </a:defRPr>
              </a:lvl8pPr>
              <a:lvl9pPr marL="3886200" indent="-228600" defTabSz="417195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z="6200">
                <a:latin typeface="Arial" panose="020B0604020202020204" pitchFamily="34" charset="0"/>
              </a:endParaRPr>
            </a:p>
          </p:txBody>
        </p:sp>
        <p:pic>
          <p:nvPicPr>
            <p:cNvPr id="17" name="Picture 17" descr="EuropeanFlag-stars.eps">
              <a:extLst>
                <a:ext uri="{FF2B5EF4-FFF2-40B4-BE49-F238E27FC236}">
                  <a16:creationId xmlns:a16="http://schemas.microsoft.com/office/drawing/2014/main" id="{87A3E16C-4F5B-4AED-88A0-546AD3D3141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801564" y="40396912"/>
              <a:ext cx="9353615" cy="1781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18">
            <a:extLst>
              <a:ext uri="{FF2B5EF4-FFF2-40B4-BE49-F238E27FC236}">
                <a16:creationId xmlns:a16="http://schemas.microsoft.com/office/drawing/2014/main" id="{B7BB53E5-162D-4815-9083-641A4EB3C0D6}"/>
              </a:ext>
            </a:extLst>
          </p:cNvPr>
          <p:cNvGrpSpPr>
            <a:grpSpLocks/>
          </p:cNvGrpSpPr>
          <p:nvPr userDrawn="1"/>
        </p:nvGrpSpPr>
        <p:grpSpPr bwMode="auto">
          <a:xfrm>
            <a:off x="18688050" y="30532388"/>
            <a:ext cx="9925050" cy="1335881"/>
            <a:chOff x="18230283" y="40396912"/>
            <a:chExt cx="9924896" cy="1781641"/>
          </a:xfrm>
        </p:grpSpPr>
        <p:sp>
          <p:nvSpPr>
            <p:cNvPr id="19" name="Rectangle 18">
              <a:extLst>
                <a:ext uri="{FF2B5EF4-FFF2-40B4-BE49-F238E27FC236}">
                  <a16:creationId xmlns:a16="http://schemas.microsoft.com/office/drawing/2014/main" id="{7649226F-E11F-4694-BF91-E174A76D2821}"/>
                </a:ext>
              </a:extLst>
            </p:cNvPr>
            <p:cNvSpPr>
              <a:spLocks noChangeArrowheads="1"/>
            </p:cNvSpPr>
            <p:nvPr userDrawn="1"/>
          </p:nvSpPr>
          <p:spPr bwMode="auto">
            <a:xfrm>
              <a:off x="18230283" y="40400088"/>
              <a:ext cx="2574885" cy="1778465"/>
            </a:xfrm>
            <a:prstGeom prst="rect">
              <a:avLst/>
            </a:prstGeom>
            <a:solidFill>
              <a:srgbClr val="053991"/>
            </a:solidFill>
            <a:ln>
              <a:noFill/>
            </a:ln>
          </p:spPr>
          <p:txBody>
            <a:bodyPr/>
            <a:lstStyle>
              <a:lvl1pPr defTabSz="4171950">
                <a:defRPr>
                  <a:solidFill>
                    <a:schemeClr val="tx1"/>
                  </a:solidFill>
                  <a:latin typeface="Calibri" panose="020F0502020204030204" pitchFamily="34" charset="0"/>
                </a:defRPr>
              </a:lvl1pPr>
              <a:lvl2pPr marL="742950" indent="-285750" defTabSz="4171950">
                <a:defRPr>
                  <a:solidFill>
                    <a:schemeClr val="tx1"/>
                  </a:solidFill>
                  <a:latin typeface="Calibri" panose="020F0502020204030204" pitchFamily="34" charset="0"/>
                </a:defRPr>
              </a:lvl2pPr>
              <a:lvl3pPr marL="1143000" indent="-228600" defTabSz="4171950">
                <a:defRPr>
                  <a:solidFill>
                    <a:schemeClr val="tx1"/>
                  </a:solidFill>
                  <a:latin typeface="Calibri" panose="020F0502020204030204" pitchFamily="34" charset="0"/>
                </a:defRPr>
              </a:lvl3pPr>
              <a:lvl4pPr marL="1600200" indent="-228600" defTabSz="4171950">
                <a:defRPr>
                  <a:solidFill>
                    <a:schemeClr val="tx1"/>
                  </a:solidFill>
                  <a:latin typeface="Calibri" panose="020F0502020204030204" pitchFamily="34" charset="0"/>
                </a:defRPr>
              </a:lvl4pPr>
              <a:lvl5pPr marL="2057400" indent="-228600" defTabSz="4171950">
                <a:defRPr>
                  <a:solidFill>
                    <a:schemeClr val="tx1"/>
                  </a:solidFill>
                  <a:latin typeface="Calibri" panose="020F0502020204030204" pitchFamily="34" charset="0"/>
                </a:defRPr>
              </a:lvl5pPr>
              <a:lvl6pPr marL="2514600" indent="-228600" defTabSz="4171950" fontAlgn="base">
                <a:spcBef>
                  <a:spcPct val="0"/>
                </a:spcBef>
                <a:spcAft>
                  <a:spcPct val="0"/>
                </a:spcAft>
                <a:defRPr>
                  <a:solidFill>
                    <a:schemeClr val="tx1"/>
                  </a:solidFill>
                  <a:latin typeface="Calibri" panose="020F0502020204030204" pitchFamily="34" charset="0"/>
                </a:defRPr>
              </a:lvl6pPr>
              <a:lvl7pPr marL="2971800" indent="-228600" defTabSz="4171950" fontAlgn="base">
                <a:spcBef>
                  <a:spcPct val="0"/>
                </a:spcBef>
                <a:spcAft>
                  <a:spcPct val="0"/>
                </a:spcAft>
                <a:defRPr>
                  <a:solidFill>
                    <a:schemeClr val="tx1"/>
                  </a:solidFill>
                  <a:latin typeface="Calibri" panose="020F0502020204030204" pitchFamily="34" charset="0"/>
                </a:defRPr>
              </a:lvl7pPr>
              <a:lvl8pPr marL="3429000" indent="-228600" defTabSz="4171950" fontAlgn="base">
                <a:spcBef>
                  <a:spcPct val="0"/>
                </a:spcBef>
                <a:spcAft>
                  <a:spcPct val="0"/>
                </a:spcAft>
                <a:defRPr>
                  <a:solidFill>
                    <a:schemeClr val="tx1"/>
                  </a:solidFill>
                  <a:latin typeface="Calibri" panose="020F0502020204030204" pitchFamily="34" charset="0"/>
                </a:defRPr>
              </a:lvl8pPr>
              <a:lvl9pPr marL="3886200" indent="-228600" defTabSz="417195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z="6200">
                <a:latin typeface="Arial" panose="020B0604020202020204" pitchFamily="34" charset="0"/>
              </a:endParaRPr>
            </a:p>
          </p:txBody>
        </p:sp>
        <p:pic>
          <p:nvPicPr>
            <p:cNvPr id="20" name="Picture 20" descr="EuropeanFlag-stars.eps">
              <a:extLst>
                <a:ext uri="{FF2B5EF4-FFF2-40B4-BE49-F238E27FC236}">
                  <a16:creationId xmlns:a16="http://schemas.microsoft.com/office/drawing/2014/main" id="{9D00C00A-9B95-4CB1-B879-FB6F109A1F4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801564" y="40396912"/>
              <a:ext cx="9353615" cy="1781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 name="Group 21">
            <a:extLst>
              <a:ext uri="{FF2B5EF4-FFF2-40B4-BE49-F238E27FC236}">
                <a16:creationId xmlns:a16="http://schemas.microsoft.com/office/drawing/2014/main" id="{83804B38-F6A9-460C-AAF2-70C6D93E9079}"/>
              </a:ext>
            </a:extLst>
          </p:cNvPr>
          <p:cNvGrpSpPr>
            <a:grpSpLocks/>
          </p:cNvGrpSpPr>
          <p:nvPr/>
        </p:nvGrpSpPr>
        <p:grpSpPr bwMode="auto">
          <a:xfrm>
            <a:off x="5292726" y="4354116"/>
            <a:ext cx="3609975" cy="485775"/>
            <a:chOff x="18230283" y="40396912"/>
            <a:chExt cx="9924896" cy="1781641"/>
          </a:xfrm>
        </p:grpSpPr>
        <p:sp>
          <p:nvSpPr>
            <p:cNvPr id="22" name="Rectangle 21">
              <a:extLst>
                <a:ext uri="{FF2B5EF4-FFF2-40B4-BE49-F238E27FC236}">
                  <a16:creationId xmlns:a16="http://schemas.microsoft.com/office/drawing/2014/main" id="{3C64CA4E-E609-4F6F-B3AC-D0896121C4F9}"/>
                </a:ext>
              </a:extLst>
            </p:cNvPr>
            <p:cNvSpPr>
              <a:spLocks noChangeArrowheads="1"/>
            </p:cNvSpPr>
            <p:nvPr/>
          </p:nvSpPr>
          <p:spPr bwMode="auto">
            <a:xfrm>
              <a:off x="18230283" y="40401277"/>
              <a:ext cx="2575061" cy="1777276"/>
            </a:xfrm>
            <a:prstGeom prst="rect">
              <a:avLst/>
            </a:prstGeom>
            <a:solidFill>
              <a:srgbClr val="053991"/>
            </a:solidFill>
            <a:ln>
              <a:noFill/>
            </a:ln>
          </p:spPr>
          <p:txBody>
            <a:bodyPr/>
            <a:lstStyle>
              <a:lvl1pPr defTabSz="4171950">
                <a:defRPr>
                  <a:solidFill>
                    <a:schemeClr val="tx1"/>
                  </a:solidFill>
                  <a:latin typeface="Calibri" panose="020F0502020204030204" pitchFamily="34" charset="0"/>
                </a:defRPr>
              </a:lvl1pPr>
              <a:lvl2pPr marL="742950" indent="-285750" defTabSz="4171950">
                <a:defRPr>
                  <a:solidFill>
                    <a:schemeClr val="tx1"/>
                  </a:solidFill>
                  <a:latin typeface="Calibri" panose="020F0502020204030204" pitchFamily="34" charset="0"/>
                </a:defRPr>
              </a:lvl2pPr>
              <a:lvl3pPr marL="1143000" indent="-228600" defTabSz="4171950">
                <a:defRPr>
                  <a:solidFill>
                    <a:schemeClr val="tx1"/>
                  </a:solidFill>
                  <a:latin typeface="Calibri" panose="020F0502020204030204" pitchFamily="34" charset="0"/>
                </a:defRPr>
              </a:lvl3pPr>
              <a:lvl4pPr marL="1600200" indent="-228600" defTabSz="4171950">
                <a:defRPr>
                  <a:solidFill>
                    <a:schemeClr val="tx1"/>
                  </a:solidFill>
                  <a:latin typeface="Calibri" panose="020F0502020204030204" pitchFamily="34" charset="0"/>
                </a:defRPr>
              </a:lvl4pPr>
              <a:lvl5pPr marL="2057400" indent="-228600" defTabSz="4171950">
                <a:defRPr>
                  <a:solidFill>
                    <a:schemeClr val="tx1"/>
                  </a:solidFill>
                  <a:latin typeface="Calibri" panose="020F0502020204030204" pitchFamily="34" charset="0"/>
                </a:defRPr>
              </a:lvl5pPr>
              <a:lvl6pPr marL="2514600" indent="-228600" defTabSz="4171950" fontAlgn="base">
                <a:spcBef>
                  <a:spcPct val="0"/>
                </a:spcBef>
                <a:spcAft>
                  <a:spcPct val="0"/>
                </a:spcAft>
                <a:defRPr>
                  <a:solidFill>
                    <a:schemeClr val="tx1"/>
                  </a:solidFill>
                  <a:latin typeface="Calibri" panose="020F0502020204030204" pitchFamily="34" charset="0"/>
                </a:defRPr>
              </a:lvl6pPr>
              <a:lvl7pPr marL="2971800" indent="-228600" defTabSz="4171950" fontAlgn="base">
                <a:spcBef>
                  <a:spcPct val="0"/>
                </a:spcBef>
                <a:spcAft>
                  <a:spcPct val="0"/>
                </a:spcAft>
                <a:defRPr>
                  <a:solidFill>
                    <a:schemeClr val="tx1"/>
                  </a:solidFill>
                  <a:latin typeface="Calibri" panose="020F0502020204030204" pitchFamily="34" charset="0"/>
                </a:defRPr>
              </a:lvl7pPr>
              <a:lvl8pPr marL="3429000" indent="-228600" defTabSz="4171950" fontAlgn="base">
                <a:spcBef>
                  <a:spcPct val="0"/>
                </a:spcBef>
                <a:spcAft>
                  <a:spcPct val="0"/>
                </a:spcAft>
                <a:defRPr>
                  <a:solidFill>
                    <a:schemeClr val="tx1"/>
                  </a:solidFill>
                  <a:latin typeface="Calibri" panose="020F0502020204030204" pitchFamily="34" charset="0"/>
                </a:defRPr>
              </a:lvl8pPr>
              <a:lvl9pPr marL="3886200" indent="-228600" defTabSz="417195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z="6200">
                <a:latin typeface="Arial" panose="020B0604020202020204" pitchFamily="34" charset="0"/>
              </a:endParaRPr>
            </a:p>
          </p:txBody>
        </p:sp>
        <p:pic>
          <p:nvPicPr>
            <p:cNvPr id="23" name="Picture 23" descr="EuropeanFlag-stars.eps">
              <a:extLst>
                <a:ext uri="{FF2B5EF4-FFF2-40B4-BE49-F238E27FC236}">
                  <a16:creationId xmlns:a16="http://schemas.microsoft.com/office/drawing/2014/main" id="{798D9A9D-C701-4284-B4D9-5ABCED9919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01564" y="40396912"/>
              <a:ext cx="9353615" cy="1781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ctrTitle"/>
          </p:nvPr>
        </p:nvSpPr>
        <p:spPr>
          <a:xfrm>
            <a:off x="395536" y="1761660"/>
            <a:ext cx="8496944" cy="972108"/>
          </a:xfrm>
        </p:spPr>
        <p:txBody>
          <a:bodyPr>
            <a:noAutofit/>
          </a:bodyPr>
          <a:lstStyle>
            <a:lvl1pPr algn="l">
              <a:defRPr sz="2600" b="1" baseline="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p:cNvSpPr>
            <a:spLocks noGrp="1"/>
          </p:cNvSpPr>
          <p:nvPr>
            <p:ph type="subTitle" idx="1"/>
          </p:nvPr>
        </p:nvSpPr>
        <p:spPr>
          <a:xfrm>
            <a:off x="395536" y="3219822"/>
            <a:ext cx="4392488" cy="324036"/>
          </a:xfrm>
        </p:spPr>
        <p:txBody>
          <a:bodyPr>
            <a:normAutofit/>
          </a:bodyPr>
          <a:lstStyle>
            <a:lvl1pPr marL="0" indent="0" algn="l">
              <a:buNone/>
              <a:defRPr sz="1700" b="1" baseline="0">
                <a:solidFill>
                  <a:schemeClr val="bg1"/>
                </a:solidFill>
                <a:latin typeface="Arial" panose="020B0604020202020204" pitchFamily="34" charset="0"/>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a:p>
        </p:txBody>
      </p:sp>
      <p:sp>
        <p:nvSpPr>
          <p:cNvPr id="6" name="Picture Placeholder 10"/>
          <p:cNvSpPr>
            <a:spLocks noGrp="1"/>
          </p:cNvSpPr>
          <p:nvPr>
            <p:ph type="pic" sz="quarter" idx="10"/>
          </p:nvPr>
        </p:nvSpPr>
        <p:spPr>
          <a:xfrm>
            <a:off x="395537" y="4268763"/>
            <a:ext cx="1295375" cy="679252"/>
          </a:xfrm>
        </p:spPr>
        <p:txBody>
          <a:bodyPr rtlCol="0">
            <a:normAutofit/>
          </a:bodyPr>
          <a:lstStyle>
            <a:lvl1pPr marL="0" indent="0" algn="ctr">
              <a:buFontTx/>
              <a:buNone/>
              <a:defRPr sz="1400">
                <a:latin typeface="Arial" panose="020B0604020202020204" pitchFamily="34" charset="0"/>
                <a:cs typeface="Arial" panose="020B0604020202020204" pitchFamily="34" charset="0"/>
              </a:defRPr>
            </a:lvl1pPr>
          </a:lstStyle>
          <a:p>
            <a:pPr lvl="0"/>
            <a:r>
              <a:rPr lang="en-US" noProof="0"/>
              <a:t>Click icon to add picture</a:t>
            </a:r>
            <a:endParaRPr lang="en-GB" noProof="0"/>
          </a:p>
        </p:txBody>
      </p:sp>
    </p:spTree>
    <p:extLst>
      <p:ext uri="{BB962C8B-B14F-4D97-AF65-F5344CB8AC3E}">
        <p14:creationId xmlns:p14="http://schemas.microsoft.com/office/powerpoint/2010/main" val="3625231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3C2889F-C5DF-4A97-A8B3-288E987424F8}"/>
              </a:ext>
            </a:extLst>
          </p:cNvPr>
          <p:cNvSpPr/>
          <p:nvPr userDrawn="1"/>
        </p:nvSpPr>
        <p:spPr>
          <a:xfrm>
            <a:off x="0" y="0"/>
            <a:ext cx="9144000" cy="51435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7" descr="EurofusionDisc.eps">
            <a:extLst>
              <a:ext uri="{FF2B5EF4-FFF2-40B4-BE49-F238E27FC236}">
                <a16:creationId xmlns:a16="http://schemas.microsoft.com/office/drawing/2014/main" id="{B300205E-14B7-4B5C-AFF1-0B9843C88BA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43889" y="86916"/>
            <a:ext cx="458787" cy="35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57150"/>
            <a:ext cx="7543800" cy="342900"/>
          </a:xfrm>
        </p:spPr>
        <p:txBody>
          <a:bodyPr>
            <a:noAutofit/>
          </a:bodyPr>
          <a:lstStyle>
            <a:lvl1pPr algn="l">
              <a:lnSpc>
                <a:spcPts val="2400"/>
              </a:lnSpc>
              <a:defRPr sz="2400" b="1">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457200" y="1059582"/>
            <a:ext cx="8229600" cy="3672408"/>
          </a:xfrm>
        </p:spPr>
        <p:txBody>
          <a:bodyPr/>
          <a:lstStyle>
            <a:lvl1pPr marL="257175" indent="-257175">
              <a:buFont typeface="Arial" panose="020B0604020202020204" pitchFamily="34" charset="0"/>
              <a:buChar char="•"/>
              <a:defRPr sz="1800">
                <a:latin typeface="Arial" panose="020B0604020202020204" pitchFamily="34" charset="0"/>
                <a:cs typeface="Arial" panose="020B0604020202020204" pitchFamily="34" charset="0"/>
              </a:defRPr>
            </a:lvl1pPr>
            <a:lvl2pPr marL="557213" indent="-214313">
              <a:buFont typeface="Arial" panose="020B0604020202020204" pitchFamily="34" charset="0"/>
              <a:buChar char="•"/>
              <a:defRPr sz="1500">
                <a:latin typeface="Arial" panose="020B0604020202020204" pitchFamily="34" charset="0"/>
                <a:cs typeface="Arial" panose="020B0604020202020204" pitchFamily="34" charset="0"/>
              </a:defRPr>
            </a:lvl2pPr>
            <a:lvl3pPr marL="857250" indent="-171450">
              <a:buFont typeface="Arial" panose="020B0604020202020204" pitchFamily="34" charset="0"/>
              <a:buChar char="•"/>
              <a:defRPr sz="1400">
                <a:latin typeface="Arial" panose="020B0604020202020204" pitchFamily="34" charset="0"/>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6" name="Footer Placeholder 4">
            <a:extLst>
              <a:ext uri="{FF2B5EF4-FFF2-40B4-BE49-F238E27FC236}">
                <a16:creationId xmlns:a16="http://schemas.microsoft.com/office/drawing/2014/main" id="{8B759DBE-5CD6-497F-986C-D6AD9D32075D}"/>
              </a:ext>
            </a:extLst>
          </p:cNvPr>
          <p:cNvSpPr>
            <a:spLocks noGrp="1"/>
          </p:cNvSpPr>
          <p:nvPr>
            <p:ph type="ftr" sz="quarter" idx="10"/>
          </p:nvPr>
        </p:nvSpPr>
        <p:spPr>
          <a:xfrm>
            <a:off x="468314" y="4908948"/>
            <a:ext cx="8239125" cy="201215"/>
          </a:xfrm>
        </p:spPr>
        <p:txBody>
          <a:bodyPr wrap="square" numCol="1" anchorCtr="0" compatLnSpc="1">
            <a:prstTxWarp prst="textNoShape">
              <a:avLst/>
            </a:prstTxWarp>
          </a:bodyPr>
          <a:lstStyle>
            <a:lvl1pPr algn="r" fontAlgn="base">
              <a:spcBef>
                <a:spcPct val="0"/>
              </a:spcBef>
              <a:spcAft>
                <a:spcPct val="0"/>
              </a:spcAft>
              <a:defRPr sz="800">
                <a:solidFill>
                  <a:schemeClr val="tx1"/>
                </a:solidFill>
                <a:cs typeface="Arial" panose="020B0604020202020204" pitchFamily="34" charset="0"/>
              </a:defRPr>
            </a:lvl1pPr>
          </a:lstStyle>
          <a:p>
            <a:pPr>
              <a:defRPr/>
            </a:pPr>
            <a:r>
              <a:rPr lang="en-GB" altLang="en-US"/>
              <a:t>M. Wischmeier | FSD WP TE | Remote | 20/09/2021 | Page </a:t>
            </a:r>
          </a:p>
        </p:txBody>
      </p:sp>
    </p:spTree>
    <p:extLst>
      <p:ext uri="{BB962C8B-B14F-4D97-AF65-F5344CB8AC3E}">
        <p14:creationId xmlns:p14="http://schemas.microsoft.com/office/powerpoint/2010/main" val="4230528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image1.png" descr="EUROFUSION PowerPoint MASTER DECKBLATT.png"/>
          <p:cNvPicPr/>
          <p:nvPr userDrawn="1"/>
        </p:nvPicPr>
        <p:blipFill>
          <a:blip r:embed="rId2" cstate="email">
            <a:extLst>
              <a:ext uri="{28A0092B-C50C-407E-A947-70E740481C1C}">
                <a14:useLocalDpi xmlns:a14="http://schemas.microsoft.com/office/drawing/2010/main"/>
              </a:ext>
            </a:extLst>
          </a:blip>
          <a:stretch>
            <a:fillRect/>
          </a:stretch>
        </p:blipFill>
        <p:spPr>
          <a:xfrm>
            <a:off x="0" y="-4763"/>
            <a:ext cx="9144000" cy="4898771"/>
          </a:xfrm>
          <a:prstGeom prst="rect">
            <a:avLst/>
          </a:prstGeom>
          <a:ln w="12700">
            <a:miter lim="400000"/>
          </a:ln>
        </p:spPr>
      </p:pic>
      <p:sp>
        <p:nvSpPr>
          <p:cNvPr id="2" name="Title 1"/>
          <p:cNvSpPr>
            <a:spLocks noGrp="1"/>
          </p:cNvSpPr>
          <p:nvPr>
            <p:ph type="ctrTitle" hasCustomPrompt="1"/>
          </p:nvPr>
        </p:nvSpPr>
        <p:spPr>
          <a:xfrm>
            <a:off x="395536" y="1761660"/>
            <a:ext cx="8496944" cy="972108"/>
          </a:xfrm>
        </p:spPr>
        <p:txBody>
          <a:bodyPr>
            <a:noAutofit/>
          </a:bodyPr>
          <a:lstStyle>
            <a:lvl1pPr algn="l">
              <a:defRPr sz="2600" b="1" baseline="0">
                <a:latin typeface="Arial" panose="020B0604020202020204" pitchFamily="34" charset="0"/>
                <a:cs typeface="Arial" panose="020B0604020202020204" pitchFamily="34" charset="0"/>
              </a:defRPr>
            </a:lvl1pPr>
          </a:lstStyle>
          <a:p>
            <a:r>
              <a:rPr lang="en-GB" dirty="0"/>
              <a:t>Presentation title</a:t>
            </a:r>
          </a:p>
        </p:txBody>
      </p:sp>
      <p:sp>
        <p:nvSpPr>
          <p:cNvPr id="3" name="Subtitle 2"/>
          <p:cNvSpPr>
            <a:spLocks noGrp="1"/>
          </p:cNvSpPr>
          <p:nvPr>
            <p:ph type="subTitle" idx="1" hasCustomPrompt="1"/>
          </p:nvPr>
        </p:nvSpPr>
        <p:spPr>
          <a:xfrm>
            <a:off x="395536" y="3219822"/>
            <a:ext cx="4392488" cy="324036"/>
          </a:xfrm>
        </p:spPr>
        <p:txBody>
          <a:bodyPr>
            <a:normAutofit/>
          </a:bodyPr>
          <a:lstStyle>
            <a:lvl1pPr marL="0" indent="0" algn="l">
              <a:buNone/>
              <a:defRPr sz="1700" b="1" baseline="0">
                <a:solidFill>
                  <a:schemeClr val="bg1"/>
                </a:solidFill>
                <a:latin typeface="Arial" panose="020B0604020202020204" pitchFamily="34" charset="0"/>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Name </a:t>
            </a:r>
            <a:r>
              <a:rPr lang="en-US"/>
              <a:t>of presenter</a:t>
            </a:r>
            <a:endParaRPr lang="en-US" dirty="0"/>
          </a:p>
        </p:txBody>
      </p:sp>
      <p:sp>
        <p:nvSpPr>
          <p:cNvPr id="5" name="AutoShape 2" descr="https://idw-online.de/pages/de/institutionlogo921"/>
          <p:cNvSpPr>
            <a:spLocks noChangeAspect="1" noChangeArrowheads="1"/>
          </p:cNvSpPr>
          <p:nvPr userDrawn="1"/>
        </p:nvSpPr>
        <p:spPr bwMode="auto">
          <a:xfrm>
            <a:off x="155576" y="-342900"/>
            <a:ext cx="1076325" cy="714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a:p>
        </p:txBody>
      </p:sp>
      <p:sp>
        <p:nvSpPr>
          <p:cNvPr id="6" name="Picture Placeholder 10"/>
          <p:cNvSpPr>
            <a:spLocks noGrp="1"/>
          </p:cNvSpPr>
          <p:nvPr>
            <p:ph type="pic" sz="quarter" idx="10" hasCustomPrompt="1"/>
          </p:nvPr>
        </p:nvSpPr>
        <p:spPr>
          <a:xfrm>
            <a:off x="395537" y="4268763"/>
            <a:ext cx="1295375" cy="679252"/>
          </a:xfrm>
        </p:spPr>
        <p:txBody>
          <a:bodyPr>
            <a:normAutofit/>
          </a:bodyPr>
          <a:lstStyle>
            <a:lvl1pPr marL="0" indent="0" algn="ctr">
              <a:buFontTx/>
              <a:buNone/>
              <a:defRPr sz="1400">
                <a:latin typeface="Arial" panose="020B0604020202020204" pitchFamily="34" charset="0"/>
                <a:cs typeface="Arial" panose="020B0604020202020204" pitchFamily="34" charset="0"/>
              </a:defRPr>
            </a:lvl1pPr>
          </a:lstStyle>
          <a:p>
            <a:r>
              <a:rPr lang="en-US" dirty="0"/>
              <a:t>Logo of presenter</a:t>
            </a:r>
            <a:endParaRPr lang="en-GB" dirty="0"/>
          </a:p>
        </p:txBody>
      </p:sp>
      <p:sp>
        <p:nvSpPr>
          <p:cNvPr id="11" name="Rectangle 10"/>
          <p:cNvSpPr/>
          <p:nvPr userDrawn="1"/>
        </p:nvSpPr>
        <p:spPr>
          <a:xfrm>
            <a:off x="5724129" y="4245936"/>
            <a:ext cx="3168352" cy="7020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12" name="Bild 13" descr="EU_und_Text.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67058" y="4353949"/>
            <a:ext cx="4025423" cy="567063"/>
          </a:xfrm>
          <a:prstGeom prst="rect">
            <a:avLst/>
          </a:prstGeom>
        </p:spPr>
      </p:pic>
    </p:spTree>
    <p:extLst>
      <p:ext uri="{BB962C8B-B14F-4D97-AF65-F5344CB8AC3E}">
        <p14:creationId xmlns:p14="http://schemas.microsoft.com/office/powerpoint/2010/main" val="16942950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r-FR"/>
              <a:t>Modifiez le style du titre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endParaRPr lang="en-GB" dirty="0"/>
          </a:p>
        </p:txBody>
      </p:sp>
      <p:sp>
        <p:nvSpPr>
          <p:cNvPr id="5" name="Footer Placeholder 4"/>
          <p:cNvSpPr>
            <a:spLocks noGrp="1"/>
          </p:cNvSpPr>
          <p:nvPr>
            <p:ph type="ftr" sz="quarter" idx="3"/>
          </p:nvPr>
        </p:nvSpPr>
        <p:spPr>
          <a:xfrm>
            <a:off x="3124200" y="4767263"/>
            <a:ext cx="4976192" cy="273844"/>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r>
              <a:rPr lang="en-GB"/>
              <a:t>M. Wischmeier | FSD WP TE | Remote | 20/09/2021 | Page </a:t>
            </a:r>
            <a:endParaRPr lang="en-GB"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6A6D9FA1-99C7-4910-8E32-B85D378B0060}" type="slidenum">
              <a:rPr lang="en-GB" smtClean="0"/>
              <a:pPr/>
              <a:t>‹Nr.›</a:t>
            </a:fld>
            <a:endParaRPr lang="en-GB" dirty="0"/>
          </a:p>
        </p:txBody>
      </p:sp>
    </p:spTree>
    <p:extLst>
      <p:ext uri="{BB962C8B-B14F-4D97-AF65-F5344CB8AC3E}">
        <p14:creationId xmlns:p14="http://schemas.microsoft.com/office/powerpoint/2010/main" val="886642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hf hd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25870D3-CEF7-4425-8782-97BA448ED8AF}"/>
              </a:ext>
            </a:extLst>
          </p:cNvPr>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FC966446-E5CD-4B55-9EB8-026D9CC86750}"/>
              </a:ext>
            </a:extLst>
          </p:cNvPr>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12FA312A-2961-4D29-B6BB-5BAA97E38E3C}"/>
              </a:ext>
            </a:extLst>
          </p:cNvPr>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Arial" panose="020B0604020202020204" pitchFamily="34" charset="0"/>
              </a:defRPr>
            </a:lvl1pPr>
          </a:lstStyle>
          <a:p>
            <a:pPr>
              <a:defRPr/>
            </a:pPr>
            <a:endParaRPr lang="en-GB"/>
          </a:p>
        </p:txBody>
      </p:sp>
      <p:sp>
        <p:nvSpPr>
          <p:cNvPr id="5" name="Footer Placeholder 4">
            <a:extLst>
              <a:ext uri="{FF2B5EF4-FFF2-40B4-BE49-F238E27FC236}">
                <a16:creationId xmlns:a16="http://schemas.microsoft.com/office/drawing/2014/main" id="{85D25ABE-8E6F-4220-97FB-B955DA03EEAC}"/>
              </a:ext>
            </a:extLst>
          </p:cNvPr>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Arial" panose="020B0604020202020204" pitchFamily="34" charset="0"/>
              </a:defRPr>
            </a:lvl1pPr>
          </a:lstStyle>
          <a:p>
            <a:pPr>
              <a:defRPr/>
            </a:pPr>
            <a:r>
              <a:rPr lang="en-GB"/>
              <a:t>M. Wischmeier | FSD WP TE | Remote | 20/09/2021 | Page </a:t>
            </a:r>
          </a:p>
        </p:txBody>
      </p:sp>
      <p:sp>
        <p:nvSpPr>
          <p:cNvPr id="6" name="Slide Number Placeholder 5">
            <a:extLst>
              <a:ext uri="{FF2B5EF4-FFF2-40B4-BE49-F238E27FC236}">
                <a16:creationId xmlns:a16="http://schemas.microsoft.com/office/drawing/2014/main" id="{06689C74-1C88-4163-955F-60682230CC7F}"/>
              </a:ext>
            </a:extLst>
          </p:cNvPr>
          <p:cNvSpPr>
            <a:spLocks noGrp="1"/>
          </p:cNvSpPr>
          <p:nvPr>
            <p:ph type="sldNum" sz="quarter" idx="4"/>
          </p:nvPr>
        </p:nvSpPr>
        <p:spPr>
          <a:xfrm>
            <a:off x="6553200" y="4767263"/>
            <a:ext cx="21336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smtClean="0">
                <a:solidFill>
                  <a:srgbClr val="898989"/>
                </a:solidFill>
                <a:latin typeface="Arial" panose="020B0604020202020204" pitchFamily="34" charset="0"/>
              </a:defRPr>
            </a:lvl1pPr>
          </a:lstStyle>
          <a:p>
            <a:pPr>
              <a:defRPr/>
            </a:pPr>
            <a:fld id="{26904A3F-66DA-4C96-A0F3-B22EB7A2C1BC}" type="slidenum">
              <a:rPr lang="en-GB" altLang="en-US"/>
              <a:pPr>
                <a:defRPr/>
              </a:pPr>
              <a:t>‹Nr.›</a:t>
            </a:fld>
            <a:endParaRPr lang="en-GB"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Lst>
  <p:hf hdr="0" dt="0"/>
  <p:txStyles>
    <p:titleStyle>
      <a:lvl1pPr algn="ctr" rtl="0" eaLnBrk="0" fontAlgn="base" hangingPunct="0">
        <a:spcBef>
          <a:spcPct val="0"/>
        </a:spcBef>
        <a:spcAft>
          <a:spcPct val="0"/>
        </a:spcAft>
        <a:defRPr sz="3300" kern="1200">
          <a:solidFill>
            <a:schemeClr val="tx1"/>
          </a:solidFill>
          <a:latin typeface="Arial" panose="020B0604020202020204" pitchFamily="34" charset="0"/>
          <a:ea typeface="+mj-ea"/>
          <a:cs typeface="+mj-cs"/>
        </a:defRPr>
      </a:lvl1pPr>
      <a:lvl2pPr algn="ctr" rtl="0" eaLnBrk="0" fontAlgn="base" hangingPunct="0">
        <a:spcBef>
          <a:spcPct val="0"/>
        </a:spcBef>
        <a:spcAft>
          <a:spcPct val="0"/>
        </a:spcAft>
        <a:defRPr sz="3300">
          <a:solidFill>
            <a:schemeClr val="tx1"/>
          </a:solidFill>
          <a:latin typeface="Arial" panose="020B0604020202020204" pitchFamily="34" charset="0"/>
        </a:defRPr>
      </a:lvl2pPr>
      <a:lvl3pPr algn="ctr" rtl="0" eaLnBrk="0" fontAlgn="base" hangingPunct="0">
        <a:spcBef>
          <a:spcPct val="0"/>
        </a:spcBef>
        <a:spcAft>
          <a:spcPct val="0"/>
        </a:spcAft>
        <a:defRPr sz="3300">
          <a:solidFill>
            <a:schemeClr val="tx1"/>
          </a:solidFill>
          <a:latin typeface="Arial" panose="020B0604020202020204" pitchFamily="34" charset="0"/>
        </a:defRPr>
      </a:lvl3pPr>
      <a:lvl4pPr algn="ctr" rtl="0" eaLnBrk="0" fontAlgn="base" hangingPunct="0">
        <a:spcBef>
          <a:spcPct val="0"/>
        </a:spcBef>
        <a:spcAft>
          <a:spcPct val="0"/>
        </a:spcAft>
        <a:defRPr sz="3300">
          <a:solidFill>
            <a:schemeClr val="tx1"/>
          </a:solidFill>
          <a:latin typeface="Arial" panose="020B0604020202020204" pitchFamily="34" charset="0"/>
        </a:defRPr>
      </a:lvl4pPr>
      <a:lvl5pPr algn="ctr" rtl="0" eaLnBrk="0" fontAlgn="base" hangingPunct="0">
        <a:spcBef>
          <a:spcPct val="0"/>
        </a:spcBef>
        <a:spcAft>
          <a:spcPct val="0"/>
        </a:spcAft>
        <a:defRPr sz="3300">
          <a:solidFill>
            <a:schemeClr val="tx1"/>
          </a:solidFill>
          <a:latin typeface="Arial" panose="020B0604020202020204" pitchFamily="34" charset="0"/>
        </a:defRPr>
      </a:lvl5pPr>
      <a:lvl6pPr marL="342900" algn="ctr" rtl="0" fontAlgn="base">
        <a:spcBef>
          <a:spcPct val="0"/>
        </a:spcBef>
        <a:spcAft>
          <a:spcPct val="0"/>
        </a:spcAft>
        <a:defRPr sz="3300">
          <a:solidFill>
            <a:schemeClr val="tx1"/>
          </a:solidFill>
          <a:latin typeface="Arial" panose="020B0604020202020204" pitchFamily="34" charset="0"/>
        </a:defRPr>
      </a:lvl6pPr>
      <a:lvl7pPr marL="685800" algn="ctr" rtl="0" fontAlgn="base">
        <a:spcBef>
          <a:spcPct val="0"/>
        </a:spcBef>
        <a:spcAft>
          <a:spcPct val="0"/>
        </a:spcAft>
        <a:defRPr sz="3300">
          <a:solidFill>
            <a:schemeClr val="tx1"/>
          </a:solidFill>
          <a:latin typeface="Arial" panose="020B0604020202020204" pitchFamily="34" charset="0"/>
        </a:defRPr>
      </a:lvl7pPr>
      <a:lvl8pPr marL="1028700" algn="ctr" rtl="0" fontAlgn="base">
        <a:spcBef>
          <a:spcPct val="0"/>
        </a:spcBef>
        <a:spcAft>
          <a:spcPct val="0"/>
        </a:spcAft>
        <a:defRPr sz="3300">
          <a:solidFill>
            <a:schemeClr val="tx1"/>
          </a:solidFill>
          <a:latin typeface="Arial" panose="020B0604020202020204" pitchFamily="34" charset="0"/>
        </a:defRPr>
      </a:lvl8pPr>
      <a:lvl9pPr marL="1371600" algn="ctr" rtl="0" fontAlgn="base">
        <a:spcBef>
          <a:spcPct val="0"/>
        </a:spcBef>
        <a:spcAft>
          <a:spcPct val="0"/>
        </a:spcAft>
        <a:defRPr sz="3300">
          <a:solidFill>
            <a:schemeClr val="tx1"/>
          </a:solidFill>
          <a:latin typeface="Arial" panose="020B0604020202020204"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Arial" panose="020B0604020202020204" pitchFamily="34" charset="0"/>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Arial" panose="020B0604020202020204" pitchFamily="34" charset="0"/>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Arial" panose="020B0604020202020204" pitchFamily="34" charset="0"/>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defRPr>
            </a:lvl1pPr>
          </a:lstStyle>
          <a:p>
            <a:endParaRPr lang="en-GB"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defRPr>
            </a:lvl1pPr>
          </a:lstStyle>
          <a:p>
            <a:r>
              <a:rPr lang="en-GB"/>
              <a:t>M. Wischmeier | FSD WP TE | Remote | 20/09/2021 | Page </a:t>
            </a:r>
            <a:endParaRPr lang="en-GB"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defRPr>
            </a:lvl1pPr>
          </a:lstStyle>
          <a:p>
            <a:fld id="{6A6D9FA1-99C7-4910-8E32-B85D378B0060}" type="slidenum">
              <a:rPr lang="en-GB" smtClean="0"/>
              <a:pPr/>
              <a:t>‹Nr.›</a:t>
            </a:fld>
            <a:endParaRPr lang="en-GB" dirty="0"/>
          </a:p>
        </p:txBody>
      </p:sp>
    </p:spTree>
    <p:extLst>
      <p:ext uri="{BB962C8B-B14F-4D97-AF65-F5344CB8AC3E}">
        <p14:creationId xmlns:p14="http://schemas.microsoft.com/office/powerpoint/2010/main" val="88664204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51" r:id="rId3"/>
  </p:sldLayoutIdLst>
  <p:hf hdr="0" dt="0"/>
  <p:txStyles>
    <p:titleStyle>
      <a:lvl1pPr algn="ctr" defTabSz="685800" rtl="0" eaLnBrk="1" latinLnBrk="0" hangingPunct="1">
        <a:spcBef>
          <a:spcPct val="0"/>
        </a:spcBef>
        <a:buNone/>
        <a:defRPr sz="3300" kern="1200">
          <a:solidFill>
            <a:schemeClr val="tx1"/>
          </a:solidFill>
          <a:latin typeface="Arial" panose="020B0604020202020204" pitchFamily="34" charset="0"/>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Arial" panose="020B0604020202020204" pitchFamily="34" charset="0"/>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2ahUKEwiRkMyAorbdAhUD-aQKHfewDqAQjRx6BAgBEAU&amp;url=https://johnrknotts.wordpress.com/2014/02/07/new-project-begin-with-the-end-in-mind/&amp;psig=AOvVaw3JOckSTyY-XgqiP_rx2fYI&amp;ust=1536869165568642"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309" y="2067694"/>
            <a:ext cx="8979161" cy="990629"/>
          </a:xfrm>
        </p:spPr>
        <p:txBody>
          <a:bodyPr/>
          <a:lstStyle/>
          <a:p>
            <a:r>
              <a:rPr lang="en-US" sz="3400" b="0" dirty="0">
                <a:latin typeface="Calibri"/>
                <a:cs typeface="Arial"/>
              </a:rPr>
              <a:t>A proposed metric for quantifying progress in fusion science: Fusion Science Level (FSL)</a:t>
            </a:r>
          </a:p>
          <a:p>
            <a:endParaRPr lang="en-US" sz="3400" dirty="0">
              <a:latin typeface="+mj-lt"/>
            </a:endParaRPr>
          </a:p>
        </p:txBody>
      </p:sp>
      <p:sp>
        <p:nvSpPr>
          <p:cNvPr id="3" name="Subtitle 2"/>
          <p:cNvSpPr>
            <a:spLocks noGrp="1"/>
          </p:cNvSpPr>
          <p:nvPr>
            <p:ph type="subTitle" idx="1"/>
          </p:nvPr>
        </p:nvSpPr>
        <p:spPr>
          <a:xfrm>
            <a:off x="41654" y="3435846"/>
            <a:ext cx="8590441" cy="648072"/>
          </a:xfrm>
        </p:spPr>
        <p:txBody>
          <a:bodyPr vert="horz" lIns="91440" tIns="45720" rIns="91440" bIns="45720" rtlCol="0" anchor="t">
            <a:noAutofit/>
          </a:bodyPr>
          <a:lstStyle/>
          <a:p>
            <a:r>
              <a:rPr lang="en-US" sz="1800" dirty="0">
                <a:latin typeface="+mn-lt"/>
                <a:cs typeface="Arial"/>
              </a:rPr>
              <a:t>M. Wischmeier  </a:t>
            </a:r>
            <a:endParaRPr lang="en-US" sz="1800" b="0" dirty="0">
              <a:latin typeface="+mn-lt"/>
              <a:cs typeface="Arial"/>
            </a:endParaRPr>
          </a:p>
          <a:p>
            <a:endParaRPr lang="en-US" sz="1800" dirty="0">
              <a:latin typeface="+mn-lt"/>
              <a:cs typeface="Arial"/>
            </a:endParaRPr>
          </a:p>
          <a:p>
            <a:r>
              <a:rPr lang="en-US" sz="1800" dirty="0">
                <a:latin typeface="+mn-lt"/>
              </a:rPr>
              <a:t>08 Dec 2020</a:t>
            </a:r>
          </a:p>
        </p:txBody>
      </p:sp>
    </p:spTree>
    <p:extLst>
      <p:ext uri="{BB962C8B-B14F-4D97-AF65-F5344CB8AC3E}">
        <p14:creationId xmlns:p14="http://schemas.microsoft.com/office/powerpoint/2010/main" val="6974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4DBEF-599F-5B46-B92F-6FF4AED5F7D6}"/>
              </a:ext>
            </a:extLst>
          </p:cNvPr>
          <p:cNvSpPr>
            <a:spLocks noGrp="1"/>
          </p:cNvSpPr>
          <p:nvPr>
            <p:ph type="title"/>
          </p:nvPr>
        </p:nvSpPr>
        <p:spPr/>
        <p:txBody>
          <a:bodyPr/>
          <a:lstStyle/>
          <a:p>
            <a:r>
              <a:rPr lang="en-GB" sz="2000" dirty="0">
                <a:latin typeface="+mj-lt"/>
              </a:rPr>
              <a:t>RT08: QH-mode and I-mode assessment in view of DEMO </a:t>
            </a:r>
          </a:p>
        </p:txBody>
      </p:sp>
      <p:sp>
        <p:nvSpPr>
          <p:cNvPr id="4" name="Footer Placeholder 3">
            <a:extLst>
              <a:ext uri="{FF2B5EF4-FFF2-40B4-BE49-F238E27FC236}">
                <a16:creationId xmlns:a16="http://schemas.microsoft.com/office/drawing/2014/main" id="{498F4821-5884-B646-A88E-FE1EA849A5A1}"/>
              </a:ext>
            </a:extLst>
          </p:cNvPr>
          <p:cNvSpPr>
            <a:spLocks noGrp="1"/>
          </p:cNvSpPr>
          <p:nvPr>
            <p:ph type="ftr" sz="quarter" idx="11"/>
          </p:nvPr>
        </p:nvSpPr>
        <p:spPr/>
        <p:txBody>
          <a:bodyPr/>
          <a:lstStyle/>
          <a:p>
            <a:r>
              <a:rPr lang="en-GB"/>
              <a:t>M. Wischmeier | FSD WP TE | Remote | 20/09/2021 | Page </a:t>
            </a:r>
            <a:endParaRPr lang="en-GB" dirty="0"/>
          </a:p>
        </p:txBody>
      </p:sp>
      <p:sp>
        <p:nvSpPr>
          <p:cNvPr id="5" name="Slide Number Placeholder 4">
            <a:extLst>
              <a:ext uri="{FF2B5EF4-FFF2-40B4-BE49-F238E27FC236}">
                <a16:creationId xmlns:a16="http://schemas.microsoft.com/office/drawing/2014/main" id="{54B113A7-DA87-2B41-BA39-8DDBFBD5F237}"/>
              </a:ext>
            </a:extLst>
          </p:cNvPr>
          <p:cNvSpPr>
            <a:spLocks noGrp="1"/>
          </p:cNvSpPr>
          <p:nvPr>
            <p:ph type="sldNum" sz="quarter" idx="12"/>
          </p:nvPr>
        </p:nvSpPr>
        <p:spPr/>
        <p:txBody>
          <a:bodyPr/>
          <a:lstStyle/>
          <a:p>
            <a:fld id="{6A6D9FA1-99C7-4910-8E32-B85D378B0060}" type="slidenum">
              <a:rPr lang="en-GB" smtClean="0"/>
              <a:pPr/>
              <a:t>10</a:t>
            </a:fld>
            <a:endParaRPr lang="en-GB" dirty="0"/>
          </a:p>
        </p:txBody>
      </p:sp>
      <p:graphicFrame>
        <p:nvGraphicFramePr>
          <p:cNvPr id="6" name="Table 5">
            <a:extLst>
              <a:ext uri="{FF2B5EF4-FFF2-40B4-BE49-F238E27FC236}">
                <a16:creationId xmlns:a16="http://schemas.microsoft.com/office/drawing/2014/main" id="{ACFFCC99-9431-C046-9DBB-3DAA6DB9E254}"/>
              </a:ext>
            </a:extLst>
          </p:cNvPr>
          <p:cNvGraphicFramePr>
            <a:graphicFrameLocks noGrp="1"/>
          </p:cNvGraphicFramePr>
          <p:nvPr>
            <p:extLst>
              <p:ext uri="{D42A27DB-BD31-4B8C-83A1-F6EECF244321}">
                <p14:modId xmlns:p14="http://schemas.microsoft.com/office/powerpoint/2010/main" val="2913685920"/>
              </p:ext>
            </p:extLst>
          </p:nvPr>
        </p:nvGraphicFramePr>
        <p:xfrm>
          <a:off x="107504" y="574295"/>
          <a:ext cx="8928992" cy="4130585"/>
        </p:xfrm>
        <a:graphic>
          <a:graphicData uri="http://schemas.openxmlformats.org/drawingml/2006/table">
            <a:tbl>
              <a:tblPr>
                <a:tableStyleId>{616DA210-FB5B-4158-B5E0-FEB733F419BA}</a:tableStyleId>
              </a:tblPr>
              <a:tblGrid>
                <a:gridCol w="716927">
                  <a:extLst>
                    <a:ext uri="{9D8B030D-6E8A-4147-A177-3AD203B41FA5}">
                      <a16:colId xmlns:a16="http://schemas.microsoft.com/office/drawing/2014/main" val="2927463606"/>
                    </a:ext>
                  </a:extLst>
                </a:gridCol>
                <a:gridCol w="2811465">
                  <a:extLst>
                    <a:ext uri="{9D8B030D-6E8A-4147-A177-3AD203B41FA5}">
                      <a16:colId xmlns:a16="http://schemas.microsoft.com/office/drawing/2014/main" val="935342121"/>
                    </a:ext>
                  </a:extLst>
                </a:gridCol>
                <a:gridCol w="216024">
                  <a:extLst>
                    <a:ext uri="{9D8B030D-6E8A-4147-A177-3AD203B41FA5}">
                      <a16:colId xmlns:a16="http://schemas.microsoft.com/office/drawing/2014/main" val="1115215532"/>
                    </a:ext>
                  </a:extLst>
                </a:gridCol>
                <a:gridCol w="1008112">
                  <a:extLst>
                    <a:ext uri="{9D8B030D-6E8A-4147-A177-3AD203B41FA5}">
                      <a16:colId xmlns:a16="http://schemas.microsoft.com/office/drawing/2014/main" val="1381165473"/>
                    </a:ext>
                  </a:extLst>
                </a:gridCol>
                <a:gridCol w="4176464">
                  <a:extLst>
                    <a:ext uri="{9D8B030D-6E8A-4147-A177-3AD203B41FA5}">
                      <a16:colId xmlns:a16="http://schemas.microsoft.com/office/drawing/2014/main" val="3031694004"/>
                    </a:ext>
                  </a:extLst>
                </a:gridCol>
              </a:tblGrid>
              <a:tr h="457740">
                <a:tc>
                  <a:txBody>
                    <a:bodyPr/>
                    <a:lstStyle/>
                    <a:p>
                      <a:pPr algn="ctr" fontAlgn="b"/>
                      <a:endParaRPr lang="en-GB" sz="1400" b="0" i="0" u="none" strike="noStrike" dirty="0">
                        <a:solidFill>
                          <a:srgbClr val="000000"/>
                        </a:solidFill>
                        <a:effectLst/>
                        <a:latin typeface="+mn-lt"/>
                      </a:endParaRPr>
                    </a:p>
                  </a:txBody>
                  <a:tcPr marL="7487" marR="7487" marT="7487" marB="0" anchor="ctr"/>
                </a:tc>
                <a:tc>
                  <a:txBody>
                    <a:bodyPr/>
                    <a:lstStyle/>
                    <a:p>
                      <a:pPr algn="l" fontAlgn="b"/>
                      <a:endParaRPr lang="en-GB" sz="1400" b="0" i="0" u="none" strike="noStrike" dirty="0">
                        <a:solidFill>
                          <a:srgbClr val="000000"/>
                        </a:solidFill>
                        <a:effectLst/>
                        <a:latin typeface="+mn-lt"/>
                      </a:endParaRPr>
                    </a:p>
                  </a:txBody>
                  <a:tcPr marL="7487" marR="7487" marT="7487" marB="0" anchor="b"/>
                </a:tc>
                <a:tc>
                  <a:txBody>
                    <a:bodyPr/>
                    <a:lstStyle/>
                    <a:p>
                      <a:pPr algn="ctr" fontAlgn="b"/>
                      <a:r>
                        <a:rPr lang="en-GB" sz="1400" b="0" u="none" strike="noStrike" dirty="0">
                          <a:solidFill>
                            <a:srgbClr val="000000"/>
                          </a:solidFill>
                          <a:effectLst/>
                        </a:rPr>
                        <a:t> 21</a:t>
                      </a:r>
                      <a:endParaRPr lang="en-GB" sz="1400" b="0" i="0" u="none" strike="noStrike" dirty="0">
                        <a:solidFill>
                          <a:srgbClr val="000000"/>
                        </a:solidFill>
                        <a:effectLst/>
                        <a:latin typeface="+mn-lt"/>
                      </a:endParaRPr>
                    </a:p>
                  </a:txBody>
                  <a:tcPr marL="7487" marR="7487" marT="7487" marB="0" anchor="b"/>
                </a:tc>
                <a:tc>
                  <a:txBody>
                    <a:bodyPr/>
                    <a:lstStyle/>
                    <a:p>
                      <a:pPr algn="ctr" fontAlgn="b"/>
                      <a:r>
                        <a:rPr lang="en-DE" sz="1400" b="0" u="none" strike="noStrike" dirty="0">
                          <a:solidFill>
                            <a:srgbClr val="000000"/>
                          </a:solidFill>
                          <a:effectLst/>
                        </a:rPr>
                        <a:t>Status</a:t>
                      </a:r>
                      <a:endParaRPr lang="en-DE" sz="1400" b="0" i="0" u="none" strike="noStrike" dirty="0">
                        <a:solidFill>
                          <a:srgbClr val="000000"/>
                        </a:solidFill>
                        <a:effectLst/>
                        <a:latin typeface="+mn-lt"/>
                      </a:endParaRPr>
                    </a:p>
                  </a:txBody>
                  <a:tcPr marL="7487" marR="7487" marT="7487" marB="0" anchor="b"/>
                </a:tc>
                <a:tc>
                  <a:txBody>
                    <a:bodyPr/>
                    <a:lstStyle/>
                    <a:p>
                      <a:pPr algn="ctr" fontAlgn="b"/>
                      <a:r>
                        <a:rPr lang="en-DE" sz="1400" b="0" u="none" strike="noStrike" dirty="0">
                          <a:solidFill>
                            <a:srgbClr val="000000"/>
                          </a:solidFill>
                          <a:effectLst/>
                        </a:rPr>
                        <a:t>Achievements</a:t>
                      </a:r>
                      <a:endParaRPr lang="en-DE" sz="1400" b="0" i="0" u="none" strike="noStrike" dirty="0">
                        <a:solidFill>
                          <a:srgbClr val="000000"/>
                        </a:solidFill>
                        <a:effectLst/>
                        <a:latin typeface="+mn-lt"/>
                      </a:endParaRPr>
                    </a:p>
                  </a:txBody>
                  <a:tcPr marL="7487" marR="7487" marT="7487" marB="0" anchor="b"/>
                </a:tc>
                <a:extLst>
                  <a:ext uri="{0D108BD9-81ED-4DB2-BD59-A6C34878D82A}">
                    <a16:rowId xmlns:a16="http://schemas.microsoft.com/office/drawing/2014/main" val="2876601333"/>
                  </a:ext>
                </a:extLst>
              </a:tr>
              <a:tr h="907589">
                <a:tc>
                  <a:txBody>
                    <a:bodyPr/>
                    <a:lstStyle/>
                    <a:p>
                      <a:pPr algn="ctr" fontAlgn="b"/>
                      <a:r>
                        <a:rPr lang="en-GB" sz="1200" b="0" i="0" u="none" strike="noStrike" dirty="0">
                          <a:solidFill>
                            <a:srgbClr val="000000"/>
                          </a:solidFill>
                          <a:effectLst/>
                          <a:latin typeface="Calibri" panose="020F0502020204030204" pitchFamily="34" charset="0"/>
                        </a:rPr>
                        <a:t>D1</a:t>
                      </a:r>
                    </a:p>
                  </a:txBody>
                  <a:tcPr marL="9525" marR="9525" marT="9525" marB="0" anchor="ctr">
                    <a:solidFill>
                      <a:srgbClr val="FF40FF"/>
                    </a:solidFill>
                  </a:tcPr>
                </a:tc>
                <a:tc>
                  <a:txBody>
                    <a:bodyPr/>
                    <a:lstStyle/>
                    <a:p>
                      <a:pPr algn="l" fontAlgn="b"/>
                      <a:r>
                        <a:rPr lang="en-GB" sz="1200" b="0" i="0" u="none" strike="noStrike" dirty="0">
                          <a:solidFill>
                            <a:srgbClr val="000000"/>
                          </a:solidFill>
                          <a:effectLst/>
                          <a:latin typeface="Calibri" panose="020F0502020204030204" pitchFamily="34" charset="0"/>
                        </a:rPr>
                        <a:t>Develop I-mode and QH-mode and determine existence space</a:t>
                      </a:r>
                    </a:p>
                  </a:txBody>
                  <a:tcPr marL="9525" marR="9525" marT="9525" marB="0" anchor="ctr">
                    <a:solidFill>
                      <a:srgbClr val="FF40FF"/>
                    </a:solidFill>
                  </a:tcPr>
                </a:tc>
                <a:tc>
                  <a:txBody>
                    <a:bodyPr/>
                    <a:lstStyle/>
                    <a:p>
                      <a:pPr algn="ctr" fontAlgn="b"/>
                      <a:r>
                        <a:rPr lang="en-GB" sz="1200" b="0" i="0" u="none" strike="noStrike" dirty="0">
                          <a:solidFill>
                            <a:srgbClr val="000000"/>
                          </a:solidFill>
                          <a:effectLst/>
                          <a:latin typeface="Calibri" panose="020F0502020204030204" pitchFamily="34" charset="0"/>
                        </a:rPr>
                        <a:t>X</a:t>
                      </a:r>
                    </a:p>
                  </a:txBody>
                  <a:tcPr marL="9525" marR="9525" marT="9525" marB="0" anchor="ctr">
                    <a:solidFill>
                      <a:srgbClr val="FF40FF"/>
                    </a:solidFill>
                  </a:tcPr>
                </a:tc>
                <a:tc>
                  <a:txBody>
                    <a:bodyPr/>
                    <a:lstStyle/>
                    <a:p>
                      <a:pPr algn="ctr" fontAlgn="b"/>
                      <a:r>
                        <a:rPr lang="en-DE" sz="1400" b="0" i="0" u="none" strike="noStrike">
                          <a:solidFill>
                            <a:srgbClr val="000000"/>
                          </a:solidFill>
                          <a:effectLst/>
                          <a:latin typeface="+mn-lt"/>
                        </a:rPr>
                        <a:t>Emerging</a:t>
                      </a:r>
                      <a:endParaRPr lang="en-DE" sz="1400" b="0" i="0" u="none" strike="noStrike" dirty="0">
                        <a:solidFill>
                          <a:srgbClr val="000000"/>
                        </a:solidFill>
                        <a:effectLst/>
                        <a:latin typeface="+mn-lt"/>
                      </a:endParaRPr>
                    </a:p>
                  </a:txBody>
                  <a:tcPr marL="7487" marR="7487" marT="7487" marB="0" anchor="ctr">
                    <a:solidFill>
                      <a:srgbClr val="FF40FF"/>
                    </a:solidFill>
                  </a:tcPr>
                </a:tc>
                <a:tc>
                  <a:txBody>
                    <a:bodyPr/>
                    <a:lstStyle/>
                    <a:p>
                      <a:pPr marL="171450" lvl="0" indent="-171450">
                        <a:buFont typeface="Wingdings" pitchFamily="2" charset="2"/>
                        <a:buChar char="v"/>
                      </a:pPr>
                      <a:r>
                        <a:rPr lang="en-US" sz="1200" kern="1200" dirty="0">
                          <a:solidFill>
                            <a:schemeClr val="dk1"/>
                          </a:solidFill>
                          <a:effectLst/>
                          <a:latin typeface="+mn-lt"/>
                          <a:ea typeface="+mn-ea"/>
                          <a:cs typeface="+mn-cs"/>
                        </a:rPr>
                        <a:t>AUG: looking for I-mode in </a:t>
                      </a:r>
                      <a:r>
                        <a:rPr lang="en-US" sz="1200" kern="1200" dirty="0" err="1">
                          <a:solidFill>
                            <a:schemeClr val="dk1"/>
                          </a:solidFill>
                          <a:effectLst/>
                          <a:latin typeface="+mn-lt"/>
                          <a:ea typeface="+mn-ea"/>
                          <a:cs typeface="+mn-cs"/>
                        </a:rPr>
                        <a:t>fwd-Bt</a:t>
                      </a:r>
                      <a:r>
                        <a:rPr lang="en-US" sz="1200" kern="1200" dirty="0">
                          <a:solidFill>
                            <a:schemeClr val="dk1"/>
                          </a:solidFill>
                          <a:effectLst/>
                          <a:latin typeface="+mn-lt"/>
                          <a:ea typeface="+mn-ea"/>
                          <a:cs typeface="+mn-cs"/>
                        </a:rPr>
                        <a:t>: promising results with improved confinement </a:t>
                      </a:r>
                      <a:r>
                        <a:rPr lang="en-US" sz="1200" kern="1200" dirty="0" err="1">
                          <a:solidFill>
                            <a:schemeClr val="dk1"/>
                          </a:solidFill>
                          <a:effectLst/>
                          <a:latin typeface="+mn-lt"/>
                          <a:ea typeface="+mn-ea"/>
                          <a:cs typeface="+mn-cs"/>
                        </a:rPr>
                        <a:t>wrt</a:t>
                      </a:r>
                      <a:r>
                        <a:rPr lang="en-US" sz="1200" kern="1200" dirty="0">
                          <a:solidFill>
                            <a:schemeClr val="dk1"/>
                          </a:solidFill>
                          <a:effectLst/>
                          <a:latin typeface="+mn-lt"/>
                          <a:ea typeface="+mn-ea"/>
                          <a:cs typeface="+mn-cs"/>
                        </a:rPr>
                        <a:t> L-mode</a:t>
                      </a:r>
                    </a:p>
                    <a:p>
                      <a:pPr marL="171450" lvl="0" indent="-171450">
                        <a:buFont typeface="Wingdings" pitchFamily="2" charset="2"/>
                        <a:buChar char="v"/>
                      </a:pPr>
                      <a:r>
                        <a:rPr lang="en-US" sz="1200" kern="1200" dirty="0">
                          <a:solidFill>
                            <a:schemeClr val="dk1"/>
                          </a:solidFill>
                          <a:effectLst/>
                          <a:latin typeface="+mn-lt"/>
                          <a:ea typeface="+mn-ea"/>
                          <a:cs typeface="+mn-cs"/>
                        </a:rPr>
                        <a:t>TCV: 1 session done so far focusing on QH-mode: scenario development – no clear sign of QH/EHO phase</a:t>
                      </a:r>
                    </a:p>
                    <a:p>
                      <a:pPr marL="171450" lvl="0" indent="-171450">
                        <a:buFont typeface="Wingdings" pitchFamily="2" charset="2"/>
                        <a:buChar char="v"/>
                      </a:pPr>
                      <a:endParaRPr lang="en-US" sz="1200" kern="1200" dirty="0">
                        <a:solidFill>
                          <a:schemeClr val="dk1"/>
                        </a:solidFill>
                        <a:effectLst/>
                        <a:latin typeface="+mn-lt"/>
                        <a:ea typeface="+mn-ea"/>
                        <a:cs typeface="+mn-cs"/>
                      </a:endParaRPr>
                    </a:p>
                  </a:txBody>
                  <a:tcPr marL="7487" marR="7487" marT="7487" marB="0" anchor="ctr">
                    <a:solidFill>
                      <a:srgbClr val="FF40FF"/>
                    </a:solidFill>
                  </a:tcPr>
                </a:tc>
                <a:extLst>
                  <a:ext uri="{0D108BD9-81ED-4DB2-BD59-A6C34878D82A}">
                    <a16:rowId xmlns:a16="http://schemas.microsoft.com/office/drawing/2014/main" val="3545078243"/>
                  </a:ext>
                </a:extLst>
              </a:tr>
              <a:tr h="682664">
                <a:tc>
                  <a:txBody>
                    <a:bodyPr/>
                    <a:lstStyle/>
                    <a:p>
                      <a:pPr algn="ctr" fontAlgn="b"/>
                      <a:r>
                        <a:rPr lang="en-GB" sz="1200" b="0" i="0" u="none" strike="noStrike" dirty="0">
                          <a:solidFill>
                            <a:srgbClr val="000000"/>
                          </a:solidFill>
                          <a:effectLst/>
                          <a:latin typeface="Calibri" panose="020F0502020204030204" pitchFamily="34" charset="0"/>
                        </a:rPr>
                        <a:t>D2</a:t>
                      </a:r>
                    </a:p>
                  </a:txBody>
                  <a:tcPr marL="9525" marR="9525" marT="9525" marB="0" anchor="ctr">
                    <a:solidFill>
                      <a:srgbClr val="FF40FF"/>
                    </a:solidFill>
                  </a:tcPr>
                </a:tc>
                <a:tc>
                  <a:txBody>
                    <a:bodyPr/>
                    <a:lstStyle/>
                    <a:p>
                      <a:pPr algn="l" fontAlgn="b"/>
                      <a:r>
                        <a:rPr lang="en-GB" sz="1200" b="0" i="0" u="none" strike="noStrike" dirty="0">
                          <a:solidFill>
                            <a:srgbClr val="000000"/>
                          </a:solidFill>
                          <a:effectLst/>
                          <a:latin typeface="Calibri" panose="020F0502020204030204" pitchFamily="34" charset="0"/>
                        </a:rPr>
                        <a:t>Extend cross-machine scaling of PL-I threshold</a:t>
                      </a:r>
                    </a:p>
                  </a:txBody>
                  <a:tcPr marL="9525" marR="9525" marT="9525" marB="0" anchor="ctr">
                    <a:solidFill>
                      <a:srgbClr val="FF40FF"/>
                    </a:solidFill>
                  </a:tcPr>
                </a:tc>
                <a:tc>
                  <a:txBody>
                    <a:bodyPr/>
                    <a:lstStyle/>
                    <a:p>
                      <a:pPr algn="ctr" fontAlgn="b"/>
                      <a:endParaRPr lang="en-DE" sz="1200" b="0" i="0" u="none" strike="noStrike" dirty="0">
                        <a:solidFill>
                          <a:srgbClr val="000000"/>
                        </a:solidFill>
                        <a:effectLst/>
                        <a:latin typeface="Calibri" panose="020F0502020204030204" pitchFamily="34" charset="0"/>
                      </a:endParaRPr>
                    </a:p>
                  </a:txBody>
                  <a:tcPr marL="9525" marR="9525" marT="9525" marB="0" anchor="ctr">
                    <a:solidFill>
                      <a:srgbClr val="FF40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DE" sz="1400" b="0" u="none" strike="noStrike" dirty="0">
                          <a:solidFill>
                            <a:srgbClr val="000000"/>
                          </a:solidFill>
                          <a:effectLst/>
                        </a:rPr>
                        <a:t>Emerging</a:t>
                      </a:r>
                      <a:endParaRPr lang="en-DE" sz="1400" b="0" i="0" u="none" strike="noStrike" dirty="0">
                        <a:solidFill>
                          <a:srgbClr val="000000"/>
                        </a:solidFill>
                        <a:effectLst/>
                        <a:latin typeface="+mn-lt"/>
                      </a:endParaRPr>
                    </a:p>
                  </a:txBody>
                  <a:tcPr marL="7487" marR="7487" marT="7487" marB="0" anchor="ctr">
                    <a:solidFill>
                      <a:srgbClr val="FF40FF"/>
                    </a:solidFill>
                  </a:tcPr>
                </a:tc>
                <a:tc>
                  <a:txBody>
                    <a:bodyPr/>
                    <a:lstStyle/>
                    <a:p>
                      <a:pPr marL="171450" indent="-171450" algn="l" fontAlgn="b">
                        <a:buFont typeface="Wingdings" pitchFamily="2" charset="2"/>
                        <a:buChar char="v"/>
                      </a:pPr>
                      <a:r>
                        <a:rPr lang="en-GB" sz="1200" b="0" u="none" strike="noStrike" dirty="0">
                          <a:solidFill>
                            <a:srgbClr val="000000"/>
                          </a:solidFill>
                          <a:effectLst/>
                        </a:rPr>
                        <a:t>Exploration of I-mode in </a:t>
                      </a:r>
                      <a:r>
                        <a:rPr lang="en-GB" sz="1200" b="0" u="none" strike="noStrike" dirty="0" err="1">
                          <a:solidFill>
                            <a:srgbClr val="000000"/>
                          </a:solidFill>
                          <a:effectLst/>
                        </a:rPr>
                        <a:t>fwd-Bt</a:t>
                      </a:r>
                      <a:r>
                        <a:rPr lang="en-GB" sz="1200" b="0" u="none" strike="noStrike" dirty="0">
                          <a:solidFill>
                            <a:srgbClr val="000000"/>
                          </a:solidFill>
                          <a:effectLst/>
                        </a:rPr>
                        <a:t>/Ip</a:t>
                      </a:r>
                    </a:p>
                  </a:txBody>
                  <a:tcPr marL="7487" marR="7487" marT="7487" marB="0" anchor="ctr">
                    <a:solidFill>
                      <a:srgbClr val="FF40FF"/>
                    </a:solidFill>
                  </a:tcPr>
                </a:tc>
                <a:extLst>
                  <a:ext uri="{0D108BD9-81ED-4DB2-BD59-A6C34878D82A}">
                    <a16:rowId xmlns:a16="http://schemas.microsoft.com/office/drawing/2014/main" val="3427040770"/>
                  </a:ext>
                </a:extLst>
              </a:tr>
              <a:tr h="710445">
                <a:tc>
                  <a:txBody>
                    <a:bodyPr/>
                    <a:lstStyle/>
                    <a:p>
                      <a:pPr algn="ctr" fontAlgn="b"/>
                      <a:r>
                        <a:rPr lang="en-GB" sz="1200" b="0" i="0" u="none" strike="noStrike" dirty="0">
                          <a:solidFill>
                            <a:srgbClr val="000000"/>
                          </a:solidFill>
                          <a:effectLst/>
                          <a:latin typeface="Calibri" panose="020F0502020204030204" pitchFamily="34" charset="0"/>
                        </a:rPr>
                        <a:t>D3</a:t>
                      </a:r>
                    </a:p>
                  </a:txBody>
                  <a:tcPr marL="9525" marR="9525" marT="9525" marB="0" anchor="ctr">
                    <a:solidFill>
                      <a:srgbClr val="FF40FF"/>
                    </a:solidFill>
                  </a:tcPr>
                </a:tc>
                <a:tc>
                  <a:txBody>
                    <a:bodyPr/>
                    <a:lstStyle/>
                    <a:p>
                      <a:pPr algn="l" fontAlgn="b"/>
                      <a:r>
                        <a:rPr lang="en-GB" sz="1200" b="0" i="0" u="none" strike="noStrike" dirty="0">
                          <a:solidFill>
                            <a:srgbClr val="000000"/>
                          </a:solidFill>
                          <a:effectLst/>
                          <a:latin typeface="Calibri" panose="020F0502020204030204" pitchFamily="34" charset="0"/>
                        </a:rPr>
                        <a:t>Compatibility of QH-mode and I-mode with DEMO constraints (including dominant electron heating, low torque, high </a:t>
                      </a:r>
                      <a:r>
                        <a:rPr lang="en-GB" sz="1200" b="0" i="0" u="none" strike="noStrike" dirty="0" err="1">
                          <a:solidFill>
                            <a:srgbClr val="000000"/>
                          </a:solidFill>
                          <a:effectLst/>
                          <a:latin typeface="Calibri" panose="020F0502020204030204" pitchFamily="34" charset="0"/>
                        </a:rPr>
                        <a:t>ne</a:t>
                      </a:r>
                      <a:r>
                        <a:rPr lang="en-GB" sz="1200" b="0" i="0" u="none" strike="noStrike" baseline="-25000" dirty="0" err="1">
                          <a:solidFill>
                            <a:srgbClr val="000000"/>
                          </a:solidFill>
                          <a:effectLst/>
                          <a:latin typeface="Calibri" panose="020F0502020204030204" pitchFamily="34" charset="0"/>
                        </a:rPr>
                        <a:t>sep</a:t>
                      </a:r>
                      <a:r>
                        <a:rPr lang="en-GB" sz="1200" b="0" i="0" u="none" strike="noStrike" dirty="0">
                          <a:solidFill>
                            <a:srgbClr val="000000"/>
                          </a:solidFill>
                          <a:effectLst/>
                          <a:latin typeface="Calibri" panose="020F0502020204030204" pitchFamily="34" charset="0"/>
                        </a:rPr>
                        <a:t>, dissipative divertor)</a:t>
                      </a:r>
                    </a:p>
                  </a:txBody>
                  <a:tcPr marL="9525" marR="9525" marT="9525" marB="0" anchor="ctr">
                    <a:solidFill>
                      <a:srgbClr val="FF40FF"/>
                    </a:solidFill>
                  </a:tcPr>
                </a:tc>
                <a:tc>
                  <a:txBody>
                    <a:bodyPr/>
                    <a:lstStyle/>
                    <a:p>
                      <a:pPr algn="ctr" fontAlgn="b"/>
                      <a:endParaRPr lang="en-DE" sz="1200" b="0" i="0" u="none" strike="noStrike" dirty="0">
                        <a:solidFill>
                          <a:srgbClr val="000000"/>
                        </a:solidFill>
                        <a:effectLst/>
                        <a:latin typeface="Calibri" panose="020F0502020204030204" pitchFamily="34" charset="0"/>
                      </a:endParaRPr>
                    </a:p>
                  </a:txBody>
                  <a:tcPr marL="9525" marR="9525" marT="9525" marB="0" anchor="ctr">
                    <a:solidFill>
                      <a:srgbClr val="FF40FF"/>
                    </a:solidFill>
                  </a:tcPr>
                </a:tc>
                <a:tc>
                  <a:txBody>
                    <a:bodyPr/>
                    <a:lstStyle/>
                    <a:p>
                      <a:pPr algn="ctr" fontAlgn="b"/>
                      <a:r>
                        <a:rPr lang="en-DE" sz="1400" b="0" u="none" strike="noStrike" dirty="0">
                          <a:solidFill>
                            <a:srgbClr val="000000"/>
                          </a:solidFill>
                          <a:effectLst/>
                        </a:rPr>
                        <a:t>Emerging</a:t>
                      </a:r>
                      <a:endParaRPr lang="en-DE" sz="1400" b="0" i="0" u="none" strike="noStrike" dirty="0">
                        <a:solidFill>
                          <a:srgbClr val="000000"/>
                        </a:solidFill>
                        <a:effectLst/>
                        <a:latin typeface="+mn-lt"/>
                      </a:endParaRPr>
                    </a:p>
                  </a:txBody>
                  <a:tcPr marL="7487" marR="7487" marT="7487" marB="0" anchor="ctr">
                    <a:solidFill>
                      <a:srgbClr val="FF40FF"/>
                    </a:solidFill>
                  </a:tcPr>
                </a:tc>
                <a:tc>
                  <a:txBody>
                    <a:bodyPr/>
                    <a:lstStyle/>
                    <a:p>
                      <a:pPr marL="171450" marR="0" lvl="0" indent="-171450" algn="l" defTabSz="914400" rtl="0" eaLnBrk="1" fontAlgn="b" latinLnBrk="0" hangingPunct="1">
                        <a:lnSpc>
                          <a:spcPct val="100000"/>
                        </a:lnSpc>
                        <a:spcBef>
                          <a:spcPts val="0"/>
                        </a:spcBef>
                        <a:spcAft>
                          <a:spcPts val="0"/>
                        </a:spcAft>
                        <a:buClrTx/>
                        <a:buSzTx/>
                        <a:buFont typeface="Wingdings" pitchFamily="2" charset="2"/>
                        <a:buChar char="v"/>
                        <a:tabLst/>
                        <a:defRPr/>
                      </a:pPr>
                      <a:r>
                        <a:rPr lang="en-GB" sz="1200" b="0" u="none" strike="noStrike" dirty="0">
                          <a:solidFill>
                            <a:srgbClr val="000000"/>
                          </a:solidFill>
                          <a:effectLst/>
                        </a:rPr>
                        <a:t>Not addressed; Rev-</a:t>
                      </a:r>
                      <a:r>
                        <a:rPr lang="en-GB" sz="1200" b="0" u="none" strike="noStrike" dirty="0" err="1">
                          <a:solidFill>
                            <a:srgbClr val="000000"/>
                          </a:solidFill>
                          <a:effectLst/>
                        </a:rPr>
                        <a:t>Bt</a:t>
                      </a:r>
                      <a:r>
                        <a:rPr lang="en-GB" sz="1200" b="0" u="none" strike="noStrike" dirty="0">
                          <a:solidFill>
                            <a:srgbClr val="000000"/>
                          </a:solidFill>
                          <a:effectLst/>
                        </a:rPr>
                        <a:t>/Ip campaign needed on AUG</a:t>
                      </a:r>
                    </a:p>
                    <a:p>
                      <a:pPr marL="171450" marR="0" lvl="0" indent="-171450" algn="l" defTabSz="914400" rtl="0" eaLnBrk="1" fontAlgn="b" latinLnBrk="0" hangingPunct="1">
                        <a:lnSpc>
                          <a:spcPct val="100000"/>
                        </a:lnSpc>
                        <a:spcBef>
                          <a:spcPts val="0"/>
                        </a:spcBef>
                        <a:spcAft>
                          <a:spcPts val="0"/>
                        </a:spcAft>
                        <a:buClrTx/>
                        <a:buSzTx/>
                        <a:buFont typeface="Wingdings" pitchFamily="2" charset="2"/>
                        <a:buChar char="v"/>
                        <a:tabLst/>
                        <a:defRPr/>
                      </a:pPr>
                      <a:endParaRPr lang="en-GB" sz="1200" b="0" u="none" strike="noStrike" dirty="0">
                        <a:solidFill>
                          <a:srgbClr val="000000"/>
                        </a:solidFill>
                        <a:effectLst/>
                      </a:endParaRPr>
                    </a:p>
                    <a:p>
                      <a:pPr marL="285750" indent="-285750" algn="l" fontAlgn="b">
                        <a:buFont typeface="Wingdings" pitchFamily="2" charset="2"/>
                        <a:buChar char="v"/>
                      </a:pPr>
                      <a:endParaRPr lang="en-DE" sz="1200" b="0" i="0" u="none" strike="noStrike" dirty="0">
                        <a:solidFill>
                          <a:srgbClr val="000000"/>
                        </a:solidFill>
                        <a:effectLst/>
                        <a:latin typeface="+mn-lt"/>
                      </a:endParaRPr>
                    </a:p>
                  </a:txBody>
                  <a:tcPr marL="7487" marR="7487" marT="7487" marB="0" anchor="ctr">
                    <a:solidFill>
                      <a:srgbClr val="FF40FF"/>
                    </a:solidFill>
                  </a:tcPr>
                </a:tc>
                <a:extLst>
                  <a:ext uri="{0D108BD9-81ED-4DB2-BD59-A6C34878D82A}">
                    <a16:rowId xmlns:a16="http://schemas.microsoft.com/office/drawing/2014/main" val="1905765913"/>
                  </a:ext>
                </a:extLst>
              </a:tr>
              <a:tr h="644585">
                <a:tc>
                  <a:txBody>
                    <a:bodyPr/>
                    <a:lstStyle/>
                    <a:p>
                      <a:pPr algn="ctr" fontAlgn="b"/>
                      <a:r>
                        <a:rPr lang="en-GB" sz="1200" b="0" i="0" u="none" strike="noStrike" dirty="0">
                          <a:solidFill>
                            <a:srgbClr val="000000"/>
                          </a:solidFill>
                          <a:effectLst/>
                          <a:latin typeface="Calibri" panose="020F0502020204030204" pitchFamily="34" charset="0"/>
                        </a:rPr>
                        <a:t>D4</a:t>
                      </a:r>
                    </a:p>
                  </a:txBody>
                  <a:tcPr marL="9525" marR="9525" marT="9525" marB="0" anchor="ctr">
                    <a:solidFill>
                      <a:srgbClr val="FFC000"/>
                    </a:solidFill>
                  </a:tcPr>
                </a:tc>
                <a:tc>
                  <a:txBody>
                    <a:bodyPr/>
                    <a:lstStyle/>
                    <a:p>
                      <a:pPr algn="l" fontAlgn="b"/>
                      <a:r>
                        <a:rPr lang="en-GB" sz="1200" b="0" i="0" u="none" strike="noStrike" dirty="0">
                          <a:solidFill>
                            <a:srgbClr val="000000"/>
                          </a:solidFill>
                          <a:effectLst/>
                          <a:latin typeface="Calibri" panose="020F0502020204030204" pitchFamily="34" charset="0"/>
                        </a:rPr>
                        <a:t>Access and sustainment of QH-mode with a metallic wall</a:t>
                      </a:r>
                    </a:p>
                  </a:txBody>
                  <a:tcPr marL="9525" marR="9525" marT="9525" marB="0" anchor="ctr">
                    <a:solidFill>
                      <a:srgbClr val="FFC000"/>
                    </a:solidFill>
                  </a:tcPr>
                </a:tc>
                <a:tc>
                  <a:txBody>
                    <a:bodyPr/>
                    <a:lstStyle/>
                    <a:p>
                      <a:pPr algn="ctr" fontAlgn="b"/>
                      <a:endParaRPr lang="en-DE" sz="1200" b="0" i="0" u="none" strike="noStrike" dirty="0">
                        <a:solidFill>
                          <a:srgbClr val="000000"/>
                        </a:solidFill>
                        <a:effectLst/>
                        <a:latin typeface="Calibri" panose="020F0502020204030204" pitchFamily="34" charset="0"/>
                      </a:endParaRPr>
                    </a:p>
                  </a:txBody>
                  <a:tcPr marL="9525" marR="9525" marT="9525" marB="0" anchor="ctr">
                    <a:solidFill>
                      <a:srgbClr val="FFC000"/>
                    </a:solidFill>
                  </a:tcPr>
                </a:tc>
                <a:tc>
                  <a:txBody>
                    <a:bodyPr/>
                    <a:lstStyle/>
                    <a:p>
                      <a:pPr algn="ctr" fontAlgn="b"/>
                      <a:r>
                        <a:rPr lang="en-DE" sz="1400" b="0" u="none" strike="noStrike" dirty="0">
                          <a:solidFill>
                            <a:srgbClr val="000000"/>
                          </a:solidFill>
                          <a:effectLst/>
                        </a:rPr>
                        <a:t>Exploratory</a:t>
                      </a:r>
                      <a:endParaRPr lang="en-DE" sz="1400" b="0" i="0" u="none" strike="noStrike" dirty="0">
                        <a:solidFill>
                          <a:srgbClr val="000000"/>
                        </a:solidFill>
                        <a:effectLst/>
                        <a:latin typeface="+mn-lt"/>
                      </a:endParaRPr>
                    </a:p>
                  </a:txBody>
                  <a:tcPr marL="7487" marR="7487" marT="7487" marB="0" anchor="ctr">
                    <a:solidFill>
                      <a:srgbClr val="FFC000"/>
                    </a:solidFill>
                  </a:tcPr>
                </a:tc>
                <a:tc>
                  <a:txBody>
                    <a:bodyPr/>
                    <a:lstStyle/>
                    <a:p>
                      <a:pPr marL="171450" marR="0" indent="-171450" algn="l" defTabSz="914400" rtl="0" eaLnBrk="1" fontAlgn="b" latinLnBrk="0" hangingPunct="1">
                        <a:lnSpc>
                          <a:spcPct val="100000"/>
                        </a:lnSpc>
                        <a:spcBef>
                          <a:spcPts val="0"/>
                        </a:spcBef>
                        <a:spcAft>
                          <a:spcPts val="0"/>
                        </a:spcAft>
                        <a:buClrTx/>
                        <a:buSzTx/>
                        <a:buFont typeface="Wingdings" pitchFamily="2" charset="2"/>
                        <a:buChar char="v"/>
                        <a:tabLst/>
                        <a:defRPr/>
                      </a:pPr>
                      <a:r>
                        <a:rPr lang="en-GB" sz="1200" b="0" i="0" u="none" strike="noStrike" dirty="0">
                          <a:solidFill>
                            <a:srgbClr val="000000"/>
                          </a:solidFill>
                          <a:effectLst/>
                          <a:latin typeface="+mn-lt"/>
                        </a:rPr>
                        <a:t>QH-mode phase extended up to 500 </a:t>
                      </a:r>
                      <a:r>
                        <a:rPr lang="en-GB" sz="1200" b="0" i="0" u="none" strike="noStrike" dirty="0" err="1">
                          <a:solidFill>
                            <a:srgbClr val="000000"/>
                          </a:solidFill>
                          <a:effectLst/>
                          <a:latin typeface="+mn-lt"/>
                        </a:rPr>
                        <a:t>ms</a:t>
                      </a:r>
                      <a:endParaRPr lang="en-GB" sz="1200" b="0" i="0" u="none" strike="noStrike" dirty="0">
                        <a:solidFill>
                          <a:srgbClr val="000000"/>
                        </a:solidFill>
                        <a:effectLst/>
                        <a:latin typeface="+mn-lt"/>
                      </a:endParaRPr>
                    </a:p>
                    <a:p>
                      <a:pPr marL="171450" marR="0" indent="-171450" algn="l" defTabSz="914400" rtl="0" eaLnBrk="1" fontAlgn="b" latinLnBrk="0" hangingPunct="1">
                        <a:lnSpc>
                          <a:spcPct val="100000"/>
                        </a:lnSpc>
                        <a:spcBef>
                          <a:spcPts val="0"/>
                        </a:spcBef>
                        <a:spcAft>
                          <a:spcPts val="0"/>
                        </a:spcAft>
                        <a:buClrTx/>
                        <a:buSzTx/>
                        <a:buFont typeface="Wingdings" pitchFamily="2" charset="2"/>
                        <a:buChar char="v"/>
                        <a:tabLst/>
                        <a:defRPr/>
                      </a:pPr>
                      <a:endParaRPr lang="en-DE" sz="1200" b="0" i="0" u="none" strike="noStrike" dirty="0">
                        <a:solidFill>
                          <a:srgbClr val="000000"/>
                        </a:solidFill>
                        <a:effectLst/>
                        <a:latin typeface="+mn-lt"/>
                      </a:endParaRPr>
                    </a:p>
                  </a:txBody>
                  <a:tcPr marL="7487" marR="7487" marT="7487" marB="0" anchor="ctr">
                    <a:solidFill>
                      <a:srgbClr val="FFC000"/>
                    </a:solidFill>
                  </a:tcPr>
                </a:tc>
                <a:extLst>
                  <a:ext uri="{0D108BD9-81ED-4DB2-BD59-A6C34878D82A}">
                    <a16:rowId xmlns:a16="http://schemas.microsoft.com/office/drawing/2014/main" val="3384734271"/>
                  </a:ext>
                </a:extLst>
              </a:tr>
              <a:tr h="682664">
                <a:tc>
                  <a:txBody>
                    <a:bodyPr/>
                    <a:lstStyle/>
                    <a:p>
                      <a:pPr algn="ctr" fontAlgn="b"/>
                      <a:r>
                        <a:rPr lang="en-GB" sz="1200" b="0" i="0" u="none" strike="noStrike" dirty="0">
                          <a:solidFill>
                            <a:srgbClr val="000000"/>
                          </a:solidFill>
                          <a:effectLst/>
                          <a:latin typeface="Calibri" panose="020F0502020204030204" pitchFamily="34" charset="0"/>
                        </a:rPr>
                        <a:t>D5</a:t>
                      </a:r>
                    </a:p>
                  </a:txBody>
                  <a:tcPr marL="9525" marR="9525" marT="9525" marB="0" anchor="ctr">
                    <a:solidFill>
                      <a:srgbClr val="FFC000"/>
                    </a:solidFill>
                  </a:tcPr>
                </a:tc>
                <a:tc>
                  <a:txBody>
                    <a:bodyPr/>
                    <a:lstStyle/>
                    <a:p>
                      <a:pPr algn="l" fontAlgn="b"/>
                      <a:r>
                        <a:rPr lang="en-GB" sz="1200" b="0" i="0" u="none" strike="noStrike" dirty="0">
                          <a:solidFill>
                            <a:srgbClr val="000000"/>
                          </a:solidFill>
                          <a:effectLst/>
                          <a:latin typeface="Calibri" panose="020F0502020204030204" pitchFamily="34" charset="0"/>
                        </a:rPr>
                        <a:t>Quantify heat loads for I-mode and QH-mode and compare with existing scaling(s)</a:t>
                      </a:r>
                    </a:p>
                  </a:txBody>
                  <a:tcPr marL="9525" marR="9525" marT="9525" marB="0" anchor="ctr">
                    <a:solidFill>
                      <a:srgbClr val="FFC000"/>
                    </a:solidFill>
                  </a:tcPr>
                </a:tc>
                <a:tc>
                  <a:txBody>
                    <a:bodyPr/>
                    <a:lstStyle/>
                    <a:p>
                      <a:pPr algn="ctr" fontAlgn="b"/>
                      <a:endParaRPr lang="en-DE" sz="1200" b="0" i="0" u="none" strike="noStrike" dirty="0">
                        <a:solidFill>
                          <a:srgbClr val="000000"/>
                        </a:solidFill>
                        <a:effectLst/>
                        <a:latin typeface="Calibri" panose="020F0502020204030204" pitchFamily="34" charset="0"/>
                      </a:endParaRPr>
                    </a:p>
                  </a:txBody>
                  <a:tcPr marL="9525" marR="9525" marT="9525" marB="0" anchor="ctr">
                    <a:solidFill>
                      <a:srgbClr val="FFC000"/>
                    </a:solidFill>
                  </a:tcPr>
                </a:tc>
                <a:tc>
                  <a:txBody>
                    <a:bodyPr/>
                    <a:lstStyle/>
                    <a:p>
                      <a:pPr algn="ctr" fontAlgn="b"/>
                      <a:r>
                        <a:rPr lang="en-DE" sz="1400" b="0" u="none" strike="noStrike" dirty="0">
                          <a:solidFill>
                            <a:srgbClr val="000000"/>
                          </a:solidFill>
                          <a:effectLst/>
                        </a:rPr>
                        <a:t>Exploratory</a:t>
                      </a:r>
                      <a:endParaRPr lang="en-DE" sz="1400" b="0" i="0" u="none" strike="noStrike" dirty="0">
                        <a:solidFill>
                          <a:srgbClr val="000000"/>
                        </a:solidFill>
                        <a:effectLst/>
                        <a:latin typeface="+mn-lt"/>
                      </a:endParaRPr>
                    </a:p>
                  </a:txBody>
                  <a:tcPr marL="7487" marR="7487" marT="7487" marB="0" anchor="ctr">
                    <a:solidFill>
                      <a:srgbClr val="FFC000"/>
                    </a:solidFill>
                  </a:tcPr>
                </a:tc>
                <a:tc>
                  <a:txBody>
                    <a:bodyPr/>
                    <a:lstStyle/>
                    <a:p>
                      <a:pPr marL="285750" marR="0" lvl="0" indent="-285750" algn="l" defTabSz="914400" rtl="0" eaLnBrk="1" fontAlgn="b" latinLnBrk="0" hangingPunct="1">
                        <a:lnSpc>
                          <a:spcPct val="100000"/>
                        </a:lnSpc>
                        <a:spcBef>
                          <a:spcPts val="0"/>
                        </a:spcBef>
                        <a:spcAft>
                          <a:spcPts val="0"/>
                        </a:spcAft>
                        <a:buClrTx/>
                        <a:buSzTx/>
                        <a:buFont typeface="Wingdings" pitchFamily="2" charset="2"/>
                        <a:buChar char="v"/>
                        <a:tabLst/>
                        <a:defRPr/>
                      </a:pPr>
                      <a:r>
                        <a:rPr lang="en-US" sz="1200" kern="1200" dirty="0">
                          <a:solidFill>
                            <a:schemeClr val="tx1"/>
                          </a:solidFill>
                          <a:effectLst/>
                          <a:latin typeface="+mn-lt"/>
                          <a:ea typeface="+mn-ea"/>
                          <a:cs typeface="+mn-cs"/>
                        </a:rPr>
                        <a:t>Data collected (most likely), but missing competencies for analysis</a:t>
                      </a:r>
                      <a:endParaRPr lang="en-DE" sz="1200" kern="1200" dirty="0">
                        <a:solidFill>
                          <a:schemeClr val="tx1"/>
                        </a:solidFill>
                        <a:effectLst/>
                        <a:latin typeface="+mn-lt"/>
                        <a:ea typeface="+mn-ea"/>
                        <a:cs typeface="+mn-cs"/>
                      </a:endParaRPr>
                    </a:p>
                    <a:p>
                      <a:pPr marL="285750" indent="-285750" algn="l" fontAlgn="b">
                        <a:buFont typeface="Wingdings" pitchFamily="2" charset="2"/>
                        <a:buChar char="v"/>
                      </a:pPr>
                      <a:endParaRPr lang="en-DE" sz="1200" b="0" i="0" u="none" strike="noStrike" dirty="0">
                        <a:solidFill>
                          <a:srgbClr val="000000"/>
                        </a:solidFill>
                        <a:effectLst/>
                        <a:latin typeface="+mn-lt"/>
                      </a:endParaRPr>
                    </a:p>
                  </a:txBody>
                  <a:tcPr marL="7487" marR="7487" marT="7487" marB="0" anchor="ctr">
                    <a:solidFill>
                      <a:srgbClr val="FFC000"/>
                    </a:solidFill>
                  </a:tcPr>
                </a:tc>
                <a:extLst>
                  <a:ext uri="{0D108BD9-81ED-4DB2-BD59-A6C34878D82A}">
                    <a16:rowId xmlns:a16="http://schemas.microsoft.com/office/drawing/2014/main" val="3707206908"/>
                  </a:ext>
                </a:extLst>
              </a:tr>
            </a:tbl>
          </a:graphicData>
        </a:graphic>
      </p:graphicFrame>
    </p:spTree>
    <p:extLst>
      <p:ext uri="{BB962C8B-B14F-4D97-AF65-F5344CB8AC3E}">
        <p14:creationId xmlns:p14="http://schemas.microsoft.com/office/powerpoint/2010/main" val="3437180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1E93B-4698-5B42-A420-5C8143ADB7AB}"/>
              </a:ext>
            </a:extLst>
          </p:cNvPr>
          <p:cNvSpPr>
            <a:spLocks noGrp="1"/>
          </p:cNvSpPr>
          <p:nvPr>
            <p:ph type="title"/>
          </p:nvPr>
        </p:nvSpPr>
        <p:spPr>
          <a:xfrm>
            <a:off x="0" y="57150"/>
            <a:ext cx="8388424" cy="342900"/>
          </a:xfrm>
        </p:spPr>
        <p:txBody>
          <a:bodyPr/>
          <a:lstStyle/>
          <a:p>
            <a:r>
              <a:rPr lang="en-GB" sz="2000" dirty="0">
                <a:latin typeface="+mj-lt"/>
              </a:rPr>
              <a:t>RT14: Physics of plasma detachment / impurity mix/ heat load patterns </a:t>
            </a:r>
          </a:p>
        </p:txBody>
      </p:sp>
      <p:sp>
        <p:nvSpPr>
          <p:cNvPr id="4" name="Footer Placeholder 3">
            <a:extLst>
              <a:ext uri="{FF2B5EF4-FFF2-40B4-BE49-F238E27FC236}">
                <a16:creationId xmlns:a16="http://schemas.microsoft.com/office/drawing/2014/main" id="{61329562-2723-4C46-AEDF-A4E855F344EA}"/>
              </a:ext>
            </a:extLst>
          </p:cNvPr>
          <p:cNvSpPr>
            <a:spLocks noGrp="1"/>
          </p:cNvSpPr>
          <p:nvPr>
            <p:ph type="ftr" sz="quarter" idx="11"/>
          </p:nvPr>
        </p:nvSpPr>
        <p:spPr/>
        <p:txBody>
          <a:bodyPr/>
          <a:lstStyle/>
          <a:p>
            <a:r>
              <a:rPr lang="en-GB"/>
              <a:t>M. Wischmeier | FSD WP TE | Remote | 20/09/2021 | Page </a:t>
            </a:r>
            <a:endParaRPr lang="en-GB" dirty="0"/>
          </a:p>
        </p:txBody>
      </p:sp>
      <p:sp>
        <p:nvSpPr>
          <p:cNvPr id="5" name="Slide Number Placeholder 4">
            <a:extLst>
              <a:ext uri="{FF2B5EF4-FFF2-40B4-BE49-F238E27FC236}">
                <a16:creationId xmlns:a16="http://schemas.microsoft.com/office/drawing/2014/main" id="{3560EB30-72A7-E44D-AE30-F6E8304CF79D}"/>
              </a:ext>
            </a:extLst>
          </p:cNvPr>
          <p:cNvSpPr>
            <a:spLocks noGrp="1"/>
          </p:cNvSpPr>
          <p:nvPr>
            <p:ph type="sldNum" sz="quarter" idx="12"/>
          </p:nvPr>
        </p:nvSpPr>
        <p:spPr/>
        <p:txBody>
          <a:bodyPr/>
          <a:lstStyle/>
          <a:p>
            <a:fld id="{6A6D9FA1-99C7-4910-8E32-B85D378B0060}" type="slidenum">
              <a:rPr lang="en-GB" smtClean="0"/>
              <a:pPr/>
              <a:t>11</a:t>
            </a:fld>
            <a:endParaRPr lang="en-GB" dirty="0"/>
          </a:p>
        </p:txBody>
      </p:sp>
      <p:graphicFrame>
        <p:nvGraphicFramePr>
          <p:cNvPr id="6" name="Table 5">
            <a:extLst>
              <a:ext uri="{FF2B5EF4-FFF2-40B4-BE49-F238E27FC236}">
                <a16:creationId xmlns:a16="http://schemas.microsoft.com/office/drawing/2014/main" id="{2225865C-E04D-A449-B04F-F217424F7E35}"/>
              </a:ext>
            </a:extLst>
          </p:cNvPr>
          <p:cNvGraphicFramePr>
            <a:graphicFrameLocks noGrp="1"/>
          </p:cNvGraphicFramePr>
          <p:nvPr>
            <p:extLst>
              <p:ext uri="{D42A27DB-BD31-4B8C-83A1-F6EECF244321}">
                <p14:modId xmlns:p14="http://schemas.microsoft.com/office/powerpoint/2010/main" val="3596251059"/>
              </p:ext>
            </p:extLst>
          </p:nvPr>
        </p:nvGraphicFramePr>
        <p:xfrm>
          <a:off x="107504" y="574296"/>
          <a:ext cx="8928992" cy="4016449"/>
        </p:xfrm>
        <a:graphic>
          <a:graphicData uri="http://schemas.openxmlformats.org/drawingml/2006/table">
            <a:tbl>
              <a:tblPr>
                <a:tableStyleId>{616DA210-FB5B-4158-B5E0-FEB733F419BA}</a:tableStyleId>
              </a:tblPr>
              <a:tblGrid>
                <a:gridCol w="716927">
                  <a:extLst>
                    <a:ext uri="{9D8B030D-6E8A-4147-A177-3AD203B41FA5}">
                      <a16:colId xmlns:a16="http://schemas.microsoft.com/office/drawing/2014/main" val="2927463606"/>
                    </a:ext>
                  </a:extLst>
                </a:gridCol>
                <a:gridCol w="2811465">
                  <a:extLst>
                    <a:ext uri="{9D8B030D-6E8A-4147-A177-3AD203B41FA5}">
                      <a16:colId xmlns:a16="http://schemas.microsoft.com/office/drawing/2014/main" val="935342121"/>
                    </a:ext>
                  </a:extLst>
                </a:gridCol>
                <a:gridCol w="216024">
                  <a:extLst>
                    <a:ext uri="{9D8B030D-6E8A-4147-A177-3AD203B41FA5}">
                      <a16:colId xmlns:a16="http://schemas.microsoft.com/office/drawing/2014/main" val="1115215532"/>
                    </a:ext>
                  </a:extLst>
                </a:gridCol>
                <a:gridCol w="1008112">
                  <a:extLst>
                    <a:ext uri="{9D8B030D-6E8A-4147-A177-3AD203B41FA5}">
                      <a16:colId xmlns:a16="http://schemas.microsoft.com/office/drawing/2014/main" val="1381165473"/>
                    </a:ext>
                  </a:extLst>
                </a:gridCol>
                <a:gridCol w="4176464">
                  <a:extLst>
                    <a:ext uri="{9D8B030D-6E8A-4147-A177-3AD203B41FA5}">
                      <a16:colId xmlns:a16="http://schemas.microsoft.com/office/drawing/2014/main" val="3031694004"/>
                    </a:ext>
                  </a:extLst>
                </a:gridCol>
              </a:tblGrid>
              <a:tr h="129933">
                <a:tc>
                  <a:txBody>
                    <a:bodyPr/>
                    <a:lstStyle/>
                    <a:p>
                      <a:pPr algn="l" fontAlgn="b"/>
                      <a:endParaRPr lang="en-GB" sz="1200" b="0" i="0" u="none" strike="noStrike" dirty="0">
                        <a:solidFill>
                          <a:srgbClr val="000000"/>
                        </a:solidFill>
                        <a:effectLst/>
                        <a:latin typeface="+mn-lt"/>
                      </a:endParaRPr>
                    </a:p>
                  </a:txBody>
                  <a:tcPr marL="7487" marR="7487" marT="7487" marB="0" anchor="b"/>
                </a:tc>
                <a:tc>
                  <a:txBody>
                    <a:bodyPr/>
                    <a:lstStyle/>
                    <a:p>
                      <a:pPr algn="l" fontAlgn="b"/>
                      <a:endParaRPr lang="en-GB" sz="1000" b="0" i="0" u="none" strike="noStrike" dirty="0">
                        <a:solidFill>
                          <a:srgbClr val="000000"/>
                        </a:solidFill>
                        <a:effectLst/>
                        <a:latin typeface="+mn-lt"/>
                      </a:endParaRPr>
                    </a:p>
                  </a:txBody>
                  <a:tcPr marL="7487" marR="7487" marT="7487" marB="0" anchor="b"/>
                </a:tc>
                <a:tc>
                  <a:txBody>
                    <a:bodyPr/>
                    <a:lstStyle/>
                    <a:p>
                      <a:pPr algn="ctr" fontAlgn="b"/>
                      <a:r>
                        <a:rPr lang="en-GB" sz="1200" b="0" u="none" strike="noStrike" dirty="0">
                          <a:solidFill>
                            <a:srgbClr val="000000"/>
                          </a:solidFill>
                          <a:effectLst/>
                        </a:rPr>
                        <a:t> 21</a:t>
                      </a:r>
                      <a:endParaRPr lang="en-GB" sz="1200" b="0" i="0" u="none" strike="noStrike" dirty="0">
                        <a:solidFill>
                          <a:srgbClr val="000000"/>
                        </a:solidFill>
                        <a:effectLst/>
                        <a:latin typeface="+mn-lt"/>
                      </a:endParaRPr>
                    </a:p>
                  </a:txBody>
                  <a:tcPr marL="7487" marR="7487" marT="7487" marB="0" anchor="b"/>
                </a:tc>
                <a:tc>
                  <a:txBody>
                    <a:bodyPr/>
                    <a:lstStyle/>
                    <a:p>
                      <a:pPr algn="ctr" fontAlgn="b"/>
                      <a:r>
                        <a:rPr lang="en-DE" sz="1200" b="0" u="none" strike="noStrike" dirty="0">
                          <a:solidFill>
                            <a:srgbClr val="000000"/>
                          </a:solidFill>
                          <a:effectLst/>
                        </a:rPr>
                        <a:t>Status</a:t>
                      </a:r>
                      <a:endParaRPr lang="en-DE" sz="1200" b="0" i="0" u="none" strike="noStrike" dirty="0">
                        <a:solidFill>
                          <a:srgbClr val="000000"/>
                        </a:solidFill>
                        <a:effectLst/>
                        <a:latin typeface="+mn-lt"/>
                      </a:endParaRPr>
                    </a:p>
                  </a:txBody>
                  <a:tcPr marL="7487" marR="7487" marT="7487" marB="0" anchor="b"/>
                </a:tc>
                <a:tc>
                  <a:txBody>
                    <a:bodyPr/>
                    <a:lstStyle/>
                    <a:p>
                      <a:pPr algn="ctr" fontAlgn="b"/>
                      <a:r>
                        <a:rPr lang="en-DE" sz="1200" b="0" u="none" strike="noStrike" dirty="0">
                          <a:solidFill>
                            <a:srgbClr val="000000"/>
                          </a:solidFill>
                          <a:effectLst/>
                        </a:rPr>
                        <a:t>Achievements</a:t>
                      </a:r>
                      <a:endParaRPr lang="en-DE" sz="1200" b="0" i="0" u="none" strike="noStrike" dirty="0">
                        <a:solidFill>
                          <a:srgbClr val="000000"/>
                        </a:solidFill>
                        <a:effectLst/>
                        <a:latin typeface="+mn-lt"/>
                      </a:endParaRPr>
                    </a:p>
                  </a:txBody>
                  <a:tcPr marL="7487" marR="7487" marT="7487" marB="0" anchor="b"/>
                </a:tc>
                <a:extLst>
                  <a:ext uri="{0D108BD9-81ED-4DB2-BD59-A6C34878D82A}">
                    <a16:rowId xmlns:a16="http://schemas.microsoft.com/office/drawing/2014/main" val="2876601333"/>
                  </a:ext>
                </a:extLst>
              </a:tr>
              <a:tr h="727447">
                <a:tc>
                  <a:txBody>
                    <a:bodyPr/>
                    <a:lstStyle/>
                    <a:p>
                      <a:pPr algn="ctr" fontAlgn="b"/>
                      <a:r>
                        <a:rPr lang="en-GB" sz="1200" b="0" i="0" u="none" strike="noStrike" dirty="0">
                          <a:solidFill>
                            <a:srgbClr val="000000"/>
                          </a:solidFill>
                          <a:effectLst/>
                          <a:latin typeface="+mn-lt"/>
                        </a:rPr>
                        <a:t>D1</a:t>
                      </a:r>
                    </a:p>
                  </a:txBody>
                  <a:tcPr marL="9525" marR="9525" marT="9525" marB="0" anchor="ctr">
                    <a:solidFill>
                      <a:srgbClr val="92D050"/>
                    </a:solidFill>
                  </a:tcPr>
                </a:tc>
                <a:tc>
                  <a:txBody>
                    <a:bodyPr/>
                    <a:lstStyle/>
                    <a:p>
                      <a:pPr algn="l" fontAlgn="b"/>
                      <a:r>
                        <a:rPr lang="en-GB" sz="1000" b="0" i="0" u="none" strike="noStrike" dirty="0">
                          <a:solidFill>
                            <a:srgbClr val="000000"/>
                          </a:solidFill>
                          <a:effectLst/>
                          <a:latin typeface="+mn-lt"/>
                        </a:rPr>
                        <a:t>Characterize detachment access and core plasma performance in scenarios using different gas valve locations, enrichment and compression, impurity mixtures, and field direction</a:t>
                      </a:r>
                    </a:p>
                  </a:txBody>
                  <a:tcPr marL="9525" marR="9525" marT="9525" marB="0" anchor="ctr">
                    <a:solidFill>
                      <a:srgbClr val="92D050"/>
                    </a:solidFill>
                  </a:tcPr>
                </a:tc>
                <a:tc>
                  <a:txBody>
                    <a:bodyPr/>
                    <a:lstStyle/>
                    <a:p>
                      <a:pPr algn="ctr" fontAlgn="b"/>
                      <a:endParaRPr lang="en-DE" sz="1200" b="0" i="0" u="none" strike="noStrike" dirty="0">
                        <a:solidFill>
                          <a:srgbClr val="000000"/>
                        </a:solidFill>
                        <a:effectLst/>
                        <a:latin typeface="+mn-lt"/>
                      </a:endParaRPr>
                    </a:p>
                  </a:txBody>
                  <a:tcPr marL="9525" marR="9525" marT="9525" marB="0" anchor="ctr">
                    <a:solidFill>
                      <a:srgbClr val="92D050"/>
                    </a:solidFill>
                  </a:tcPr>
                </a:tc>
                <a:tc>
                  <a:txBody>
                    <a:bodyPr/>
                    <a:lstStyle/>
                    <a:p>
                      <a:pPr algn="ctr" fontAlgn="b"/>
                      <a:r>
                        <a:rPr lang="en-DE" sz="1200" b="0" u="none" strike="noStrike" dirty="0">
                          <a:solidFill>
                            <a:srgbClr val="000000"/>
                          </a:solidFill>
                          <a:effectLst/>
                          <a:latin typeface="+mn-lt"/>
                        </a:rPr>
                        <a:t>Mature – needs underpinning</a:t>
                      </a:r>
                      <a:endParaRPr lang="en-DE" sz="1200" b="0" i="0" u="none" strike="noStrike" dirty="0">
                        <a:solidFill>
                          <a:srgbClr val="000000"/>
                        </a:solidFill>
                        <a:effectLst/>
                        <a:latin typeface="+mn-lt"/>
                      </a:endParaRPr>
                    </a:p>
                  </a:txBody>
                  <a:tcPr marL="7487" marR="7487" marT="7487" marB="0" anchor="ctr">
                    <a:solidFill>
                      <a:srgbClr val="92D050"/>
                    </a:solidFill>
                  </a:tcPr>
                </a:tc>
                <a:tc>
                  <a:txBody>
                    <a:bodyPr/>
                    <a:lstStyle/>
                    <a:p>
                      <a:pPr lvl="0"/>
                      <a:r>
                        <a:rPr lang="en-US" sz="1200" kern="1200" dirty="0">
                          <a:solidFill>
                            <a:schemeClr val="dk1"/>
                          </a:solidFill>
                          <a:effectLst/>
                          <a:latin typeface="+mn-lt"/>
                          <a:ea typeface="+mn-ea"/>
                          <a:cs typeface="+mn-cs"/>
                        </a:rPr>
                        <a:t>Impurity seeding scan performed in AUG (</a:t>
                      </a:r>
                      <a:r>
                        <a:rPr lang="en-US" sz="1200" kern="1200" dirty="0" err="1">
                          <a:solidFill>
                            <a:schemeClr val="dk1"/>
                          </a:solidFill>
                          <a:effectLst/>
                          <a:latin typeface="+mn-lt"/>
                          <a:ea typeface="+mn-ea"/>
                          <a:cs typeface="+mn-cs"/>
                        </a:rPr>
                        <a:t>Ar</a:t>
                      </a:r>
                      <a:r>
                        <a:rPr lang="en-US" sz="1200" kern="1200" dirty="0">
                          <a:solidFill>
                            <a:schemeClr val="dk1"/>
                          </a:solidFill>
                          <a:effectLst/>
                          <a:latin typeface="+mn-lt"/>
                          <a:ea typeface="+mn-ea"/>
                          <a:cs typeface="+mn-cs"/>
                        </a:rPr>
                        <a:t>/N2) and </a:t>
                      </a:r>
                    </a:p>
                    <a:p>
                      <a:pPr lvl="0"/>
                      <a:r>
                        <a:rPr lang="en-US" sz="1200" kern="1200" dirty="0">
                          <a:solidFill>
                            <a:schemeClr val="dk1"/>
                          </a:solidFill>
                          <a:effectLst/>
                          <a:latin typeface="+mn-lt"/>
                          <a:ea typeface="+mn-ea"/>
                          <a:cs typeface="+mn-cs"/>
                        </a:rPr>
                        <a:t>TCV</a:t>
                      </a:r>
                    </a:p>
                    <a:p>
                      <a:pPr lvl="0"/>
                      <a:endParaRPr lang="en-US" sz="1200" kern="1200" dirty="0">
                        <a:solidFill>
                          <a:schemeClr val="dk1"/>
                        </a:solidFill>
                        <a:effectLst/>
                        <a:latin typeface="+mn-lt"/>
                        <a:ea typeface="+mn-ea"/>
                        <a:cs typeface="+mn-cs"/>
                      </a:endParaRPr>
                    </a:p>
                  </a:txBody>
                  <a:tcPr marL="7487" marR="7487" marT="7487" marB="0" anchor="ctr">
                    <a:solidFill>
                      <a:srgbClr val="92D050"/>
                    </a:solidFill>
                  </a:tcPr>
                </a:tc>
                <a:extLst>
                  <a:ext uri="{0D108BD9-81ED-4DB2-BD59-A6C34878D82A}">
                    <a16:rowId xmlns:a16="http://schemas.microsoft.com/office/drawing/2014/main" val="3545078243"/>
                  </a:ext>
                </a:extLst>
              </a:tr>
              <a:tr h="569433">
                <a:tc>
                  <a:txBody>
                    <a:bodyPr/>
                    <a:lstStyle/>
                    <a:p>
                      <a:pPr algn="ctr" fontAlgn="b"/>
                      <a:r>
                        <a:rPr lang="en-GB" sz="1200" b="0" i="0" u="none" strike="noStrike" dirty="0">
                          <a:solidFill>
                            <a:srgbClr val="000000"/>
                          </a:solidFill>
                          <a:effectLst/>
                          <a:latin typeface="+mn-lt"/>
                        </a:rPr>
                        <a:t>D2</a:t>
                      </a:r>
                    </a:p>
                  </a:txBody>
                  <a:tcPr marL="9525" marR="9525" marT="9525" marB="0" anchor="ctr">
                    <a:solidFill>
                      <a:srgbClr val="FFFF00"/>
                    </a:solidFill>
                  </a:tcPr>
                </a:tc>
                <a:tc>
                  <a:txBody>
                    <a:bodyPr/>
                    <a:lstStyle/>
                    <a:p>
                      <a:pPr algn="l" fontAlgn="b"/>
                      <a:r>
                        <a:rPr lang="en-GB" sz="1000" b="0" i="0" u="none" strike="noStrike" dirty="0">
                          <a:solidFill>
                            <a:srgbClr val="000000"/>
                          </a:solidFill>
                          <a:effectLst/>
                          <a:latin typeface="+mn-lt"/>
                        </a:rPr>
                        <a:t>Explore the effect of divertor pressure on detachment and plasma core performance through changes in pumping speed and divertor closure</a:t>
                      </a:r>
                    </a:p>
                  </a:txBody>
                  <a:tcPr marL="9525" marR="9525" marT="9525" marB="0" anchor="ctr">
                    <a:solidFill>
                      <a:srgbClr val="FFFF00"/>
                    </a:solidFill>
                  </a:tcPr>
                </a:tc>
                <a:tc>
                  <a:txBody>
                    <a:bodyPr/>
                    <a:lstStyle/>
                    <a:p>
                      <a:pPr algn="ctr" fontAlgn="b"/>
                      <a:r>
                        <a:rPr lang="en-GB" sz="1200" b="0" i="0" u="none" strike="noStrike" dirty="0">
                          <a:solidFill>
                            <a:srgbClr val="000000"/>
                          </a:solidFill>
                          <a:effectLst/>
                          <a:latin typeface="+mn-lt"/>
                        </a:rPr>
                        <a:t>X</a:t>
                      </a:r>
                    </a:p>
                  </a:txBody>
                  <a:tcPr marL="9525" marR="9525" marT="9525" marB="0" anchor="ctr">
                    <a:solidFill>
                      <a:srgbClr val="FFFF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DE" sz="1200" b="0" u="none" strike="noStrike" dirty="0">
                          <a:solidFill>
                            <a:srgbClr val="000000"/>
                          </a:solidFill>
                          <a:effectLst/>
                          <a:latin typeface="+mn-lt"/>
                        </a:rPr>
                        <a:t>Judgemental</a:t>
                      </a:r>
                      <a:endParaRPr lang="en-DE" sz="1200" b="0" i="0" u="none" strike="noStrike" dirty="0">
                        <a:solidFill>
                          <a:srgbClr val="000000"/>
                        </a:solidFill>
                        <a:effectLst/>
                        <a:latin typeface="+mn-lt"/>
                      </a:endParaRPr>
                    </a:p>
                  </a:txBody>
                  <a:tcPr marL="7487" marR="7487" marT="7487" marB="0" anchor="ctr">
                    <a:solidFill>
                      <a:srgbClr val="FFFF00"/>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mn-lt"/>
                        </a:rPr>
                        <a:t>Impact of divertor closure investigated in TCV (old vs new baffles) and MAST-U (first experiments) </a:t>
                      </a:r>
                    </a:p>
                  </a:txBody>
                  <a:tcPr marL="7487" marR="7487" marT="7487" marB="0" anchor="ctr">
                    <a:solidFill>
                      <a:srgbClr val="FFFF00"/>
                    </a:solidFill>
                  </a:tcPr>
                </a:tc>
                <a:extLst>
                  <a:ext uri="{0D108BD9-81ED-4DB2-BD59-A6C34878D82A}">
                    <a16:rowId xmlns:a16="http://schemas.microsoft.com/office/drawing/2014/main" val="3427040770"/>
                  </a:ext>
                </a:extLst>
              </a:tr>
              <a:tr h="991018">
                <a:tc>
                  <a:txBody>
                    <a:bodyPr/>
                    <a:lstStyle/>
                    <a:p>
                      <a:pPr algn="ctr" fontAlgn="b"/>
                      <a:r>
                        <a:rPr lang="en-GB" sz="1200" b="0" i="0" u="none" strike="noStrike" dirty="0">
                          <a:solidFill>
                            <a:srgbClr val="000000"/>
                          </a:solidFill>
                          <a:effectLst/>
                          <a:latin typeface="+mn-lt"/>
                        </a:rPr>
                        <a:t>D3</a:t>
                      </a:r>
                    </a:p>
                  </a:txBody>
                  <a:tcPr marL="9525" marR="9525" marT="9525" marB="0" anchor="ctr">
                    <a:solidFill>
                      <a:srgbClr val="FFFF00"/>
                    </a:solidFill>
                  </a:tcPr>
                </a:tc>
                <a:tc>
                  <a:txBody>
                    <a:bodyPr/>
                    <a:lstStyle/>
                    <a:p>
                      <a:pPr algn="l" fontAlgn="b"/>
                      <a:r>
                        <a:rPr lang="en-GB" sz="1000" b="0" i="0" u="none" strike="noStrike" dirty="0">
                          <a:solidFill>
                            <a:srgbClr val="000000"/>
                          </a:solidFill>
                          <a:effectLst/>
                          <a:latin typeface="+mn-lt"/>
                        </a:rPr>
                        <a:t>Assess whether the parameter dependences related to detachment scale the same between (reduced) SOL models and experiment and determine the impact of divertor geometries (e.g. baffled vs. non-baffled and compact vs. conventional) on these trends</a:t>
                      </a:r>
                    </a:p>
                  </a:txBody>
                  <a:tcPr marL="9525" marR="9525" marT="9525" marB="0" anchor="ctr">
                    <a:solidFill>
                      <a:srgbClr val="FFFF00"/>
                    </a:solidFill>
                  </a:tcPr>
                </a:tc>
                <a:tc>
                  <a:txBody>
                    <a:bodyPr/>
                    <a:lstStyle/>
                    <a:p>
                      <a:pPr algn="ctr" fontAlgn="b"/>
                      <a:endParaRPr lang="en-DE" sz="1200" b="0" i="0" u="none" strike="noStrike" dirty="0">
                        <a:solidFill>
                          <a:srgbClr val="000000"/>
                        </a:solidFill>
                        <a:effectLst/>
                        <a:latin typeface="+mn-lt"/>
                      </a:endParaRPr>
                    </a:p>
                  </a:txBody>
                  <a:tcPr marL="9525" marR="9525" marT="9525" marB="0" anchor="ctr">
                    <a:solidFill>
                      <a:srgbClr val="FFFF00"/>
                    </a:solidFill>
                  </a:tcPr>
                </a:tc>
                <a:tc>
                  <a:txBody>
                    <a:bodyPr/>
                    <a:lstStyle/>
                    <a:p>
                      <a:pPr algn="ctr" fontAlgn="b"/>
                      <a:r>
                        <a:rPr lang="en-DE" sz="1200" b="0" u="none" strike="noStrike" dirty="0">
                          <a:solidFill>
                            <a:srgbClr val="000000"/>
                          </a:solidFill>
                          <a:effectLst/>
                          <a:latin typeface="+mn-lt"/>
                        </a:rPr>
                        <a:t>Judgemental</a:t>
                      </a:r>
                      <a:endParaRPr lang="en-DE" sz="1200" b="0" i="0" u="none" strike="noStrike" dirty="0">
                        <a:solidFill>
                          <a:srgbClr val="000000"/>
                        </a:solidFill>
                        <a:effectLst/>
                        <a:latin typeface="+mn-lt"/>
                      </a:endParaRPr>
                    </a:p>
                  </a:txBody>
                  <a:tcPr marL="7487" marR="7487" marT="7487" marB="0" anchor="ctr">
                    <a:solidFill>
                      <a:srgbClr val="FFFF00"/>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mn-lt"/>
                        </a:rPr>
                        <a:t>AUG and TCV simulations started </a:t>
                      </a:r>
                      <a:endParaRPr lang="en-DE" sz="1200" b="0" i="0" u="none" strike="noStrike" dirty="0">
                        <a:solidFill>
                          <a:srgbClr val="000000"/>
                        </a:solidFill>
                        <a:effectLst/>
                        <a:latin typeface="+mn-lt"/>
                      </a:endParaRPr>
                    </a:p>
                  </a:txBody>
                  <a:tcPr marL="7487" marR="7487" marT="7487" marB="0" anchor="ctr">
                    <a:solidFill>
                      <a:srgbClr val="FFFF00"/>
                    </a:solidFill>
                  </a:tcPr>
                </a:tc>
                <a:extLst>
                  <a:ext uri="{0D108BD9-81ED-4DB2-BD59-A6C34878D82A}">
                    <a16:rowId xmlns:a16="http://schemas.microsoft.com/office/drawing/2014/main" val="1905765913"/>
                  </a:ext>
                </a:extLst>
              </a:tr>
              <a:tr h="991018">
                <a:tc>
                  <a:txBody>
                    <a:bodyPr/>
                    <a:lstStyle/>
                    <a:p>
                      <a:pPr algn="ctr" fontAlgn="b"/>
                      <a:r>
                        <a:rPr lang="en-GB" sz="1200" b="0" i="0" u="none" strike="noStrike" dirty="0">
                          <a:solidFill>
                            <a:srgbClr val="000000"/>
                          </a:solidFill>
                          <a:effectLst/>
                          <a:latin typeface="+mn-lt"/>
                        </a:rPr>
                        <a:t>D4</a:t>
                      </a:r>
                    </a:p>
                  </a:txBody>
                  <a:tcPr marL="9525" marR="9525" marT="9525" marB="0" anchor="ctr">
                    <a:solidFill>
                      <a:srgbClr val="FFC000"/>
                    </a:solidFill>
                  </a:tcPr>
                </a:tc>
                <a:tc>
                  <a:txBody>
                    <a:bodyPr/>
                    <a:lstStyle/>
                    <a:p>
                      <a:pPr algn="l" fontAlgn="b"/>
                      <a:r>
                        <a:rPr lang="en-GB" sz="1000" b="0" i="0" u="none" strike="noStrike" dirty="0">
                          <a:solidFill>
                            <a:srgbClr val="000000"/>
                          </a:solidFill>
                          <a:effectLst/>
                          <a:latin typeface="+mn-lt"/>
                        </a:rPr>
                        <a:t>Quantify the degree of ELM buffering achievable by impurity seeding, investigating the dependences on relevant machine parameters (e.g. Ip and divertor geometry) and the different measurements that may scale with the energy deposited by the ELM (e.g. floating potential or H-alpha)</a:t>
                      </a:r>
                    </a:p>
                  </a:txBody>
                  <a:tcPr marL="9525" marR="9525" marT="9525" marB="0" anchor="ctr">
                    <a:solidFill>
                      <a:srgbClr val="FFC000"/>
                    </a:solidFill>
                  </a:tcPr>
                </a:tc>
                <a:tc>
                  <a:txBody>
                    <a:bodyPr/>
                    <a:lstStyle/>
                    <a:p>
                      <a:pPr algn="ctr" fontAlgn="b"/>
                      <a:endParaRPr lang="en-DE" sz="1200" b="0" i="0" u="none" strike="noStrike" dirty="0">
                        <a:solidFill>
                          <a:srgbClr val="000000"/>
                        </a:solidFill>
                        <a:effectLst/>
                        <a:latin typeface="+mn-lt"/>
                      </a:endParaRPr>
                    </a:p>
                  </a:txBody>
                  <a:tcPr marL="9525" marR="9525" marT="9525" marB="0" anchor="ctr">
                    <a:solidFill>
                      <a:srgbClr val="FFC000"/>
                    </a:solidFill>
                  </a:tcPr>
                </a:tc>
                <a:tc>
                  <a:txBody>
                    <a:bodyPr/>
                    <a:lstStyle/>
                    <a:p>
                      <a:pPr algn="ctr" fontAlgn="b"/>
                      <a:r>
                        <a:rPr lang="en-DE" sz="1200" b="0" u="none" strike="noStrike" dirty="0">
                          <a:solidFill>
                            <a:srgbClr val="000000"/>
                          </a:solidFill>
                          <a:effectLst/>
                          <a:latin typeface="+mn-lt"/>
                        </a:rPr>
                        <a:t>Exploratory</a:t>
                      </a:r>
                      <a:endParaRPr lang="en-DE" sz="1200" b="0" i="0" u="none" strike="noStrike" dirty="0">
                        <a:solidFill>
                          <a:srgbClr val="000000"/>
                        </a:solidFill>
                        <a:effectLst/>
                        <a:latin typeface="+mn-lt"/>
                      </a:endParaRPr>
                    </a:p>
                  </a:txBody>
                  <a:tcPr marL="7487" marR="7487" marT="7487" marB="0" anchor="ctr">
                    <a:solidFill>
                      <a:srgbClr val="FFC000"/>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mn-lt"/>
                        </a:rPr>
                        <a:t>ELM buffering assessed in AUG and TCV seeding experiments. </a:t>
                      </a:r>
                      <a:endParaRPr lang="en-DE" sz="1200" b="0" i="0" u="none" strike="noStrike" dirty="0">
                        <a:solidFill>
                          <a:srgbClr val="000000"/>
                        </a:solidFill>
                        <a:effectLst/>
                        <a:latin typeface="+mn-lt"/>
                      </a:endParaRPr>
                    </a:p>
                  </a:txBody>
                  <a:tcPr marL="7487" marR="7487" marT="7487" marB="0" anchor="ctr">
                    <a:solidFill>
                      <a:srgbClr val="FFC000"/>
                    </a:solidFill>
                  </a:tcPr>
                </a:tc>
                <a:extLst>
                  <a:ext uri="{0D108BD9-81ED-4DB2-BD59-A6C34878D82A}">
                    <a16:rowId xmlns:a16="http://schemas.microsoft.com/office/drawing/2014/main" val="3384734271"/>
                  </a:ext>
                </a:extLst>
              </a:tr>
              <a:tr h="547166">
                <a:tc>
                  <a:txBody>
                    <a:bodyPr/>
                    <a:lstStyle/>
                    <a:p>
                      <a:pPr algn="ctr" fontAlgn="b"/>
                      <a:r>
                        <a:rPr lang="en-GB" sz="1200" b="0" i="0" u="none" strike="noStrike" dirty="0">
                          <a:solidFill>
                            <a:srgbClr val="000000"/>
                          </a:solidFill>
                          <a:effectLst/>
                          <a:latin typeface="+mn-lt"/>
                        </a:rPr>
                        <a:t>D5</a:t>
                      </a:r>
                    </a:p>
                  </a:txBody>
                  <a:tcPr marL="9525" marR="9525" marT="9525" marB="0" anchor="ctr">
                    <a:solidFill>
                      <a:srgbClr val="FF40FF"/>
                    </a:solidFill>
                  </a:tcPr>
                </a:tc>
                <a:tc>
                  <a:txBody>
                    <a:bodyPr/>
                    <a:lstStyle/>
                    <a:p>
                      <a:pPr algn="l" fontAlgn="b"/>
                      <a:r>
                        <a:rPr lang="en-GB" sz="1000" b="0" i="0" u="none" strike="noStrike" dirty="0">
                          <a:solidFill>
                            <a:srgbClr val="000000"/>
                          </a:solidFill>
                          <a:effectLst/>
                          <a:latin typeface="+mn-lt"/>
                        </a:rPr>
                        <a:t>Measure divertor heat loads and assess power/energy balance in attached &amp; detached divertor operation</a:t>
                      </a:r>
                    </a:p>
                  </a:txBody>
                  <a:tcPr marL="9525" marR="9525" marT="9525" marB="0" anchor="ctr">
                    <a:solidFill>
                      <a:srgbClr val="FF40FF"/>
                    </a:solidFill>
                  </a:tcPr>
                </a:tc>
                <a:tc>
                  <a:txBody>
                    <a:bodyPr/>
                    <a:lstStyle/>
                    <a:p>
                      <a:pPr algn="ctr" fontAlgn="b"/>
                      <a:r>
                        <a:rPr lang="en-GB" sz="1200" b="0" i="0" u="none" strike="noStrike" dirty="0">
                          <a:solidFill>
                            <a:srgbClr val="000000"/>
                          </a:solidFill>
                          <a:effectLst/>
                          <a:latin typeface="+mn-lt"/>
                        </a:rPr>
                        <a:t>X</a:t>
                      </a:r>
                    </a:p>
                  </a:txBody>
                  <a:tcPr marL="9525" marR="9525" marT="9525" marB="0" anchor="ctr">
                    <a:solidFill>
                      <a:srgbClr val="FF40FF"/>
                    </a:solidFill>
                  </a:tcPr>
                </a:tc>
                <a:tc>
                  <a:txBody>
                    <a:bodyPr/>
                    <a:lstStyle/>
                    <a:p>
                      <a:pPr algn="ctr" fontAlgn="b"/>
                      <a:r>
                        <a:rPr lang="en-DE" sz="1200" b="0" u="none" strike="noStrike" dirty="0">
                          <a:solidFill>
                            <a:srgbClr val="000000"/>
                          </a:solidFill>
                          <a:effectLst/>
                          <a:latin typeface="+mn-lt"/>
                        </a:rPr>
                        <a:t>Emerging</a:t>
                      </a:r>
                      <a:endParaRPr lang="en-DE" sz="1200" b="0" i="0" u="none" strike="noStrike" dirty="0">
                        <a:solidFill>
                          <a:srgbClr val="000000"/>
                        </a:solidFill>
                        <a:effectLst/>
                        <a:latin typeface="+mn-lt"/>
                      </a:endParaRPr>
                    </a:p>
                  </a:txBody>
                  <a:tcPr marL="7487" marR="7487" marT="7487" marB="0" anchor="ctr">
                    <a:solidFill>
                      <a:srgbClr val="FF40FF"/>
                    </a:solidFill>
                  </a:tcPr>
                </a:tc>
                <a:tc>
                  <a:txBody>
                    <a:bodyPr/>
                    <a:lstStyle/>
                    <a:p>
                      <a:pPr algn="l" fontAlgn="b"/>
                      <a:r>
                        <a:rPr lang="en-DE" sz="1200" b="0" i="0" u="none" strike="noStrike" dirty="0">
                          <a:solidFill>
                            <a:srgbClr val="000000"/>
                          </a:solidFill>
                          <a:effectLst/>
                          <a:latin typeface="+mn-lt"/>
                        </a:rPr>
                        <a:t> Not adressed yet</a:t>
                      </a:r>
                    </a:p>
                  </a:txBody>
                  <a:tcPr marL="7487" marR="7487" marT="7487" marB="0" anchor="ctr">
                    <a:solidFill>
                      <a:srgbClr val="FF40FF"/>
                    </a:solidFill>
                  </a:tcPr>
                </a:tc>
                <a:extLst>
                  <a:ext uri="{0D108BD9-81ED-4DB2-BD59-A6C34878D82A}">
                    <a16:rowId xmlns:a16="http://schemas.microsoft.com/office/drawing/2014/main" val="3707206908"/>
                  </a:ext>
                </a:extLst>
              </a:tr>
            </a:tbl>
          </a:graphicData>
        </a:graphic>
      </p:graphicFrame>
    </p:spTree>
    <p:extLst>
      <p:ext uri="{BB962C8B-B14F-4D97-AF65-F5344CB8AC3E}">
        <p14:creationId xmlns:p14="http://schemas.microsoft.com/office/powerpoint/2010/main" val="2576085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17755-9371-1342-95D8-B38A7801B865}"/>
              </a:ext>
            </a:extLst>
          </p:cNvPr>
          <p:cNvSpPr>
            <a:spLocks noGrp="1"/>
          </p:cNvSpPr>
          <p:nvPr>
            <p:ph type="title"/>
          </p:nvPr>
        </p:nvSpPr>
        <p:spPr/>
        <p:txBody>
          <a:bodyPr/>
          <a:lstStyle/>
          <a:p>
            <a:r>
              <a:rPr lang="en-GB" sz="2000" dirty="0">
                <a:latin typeface="+mj-lt"/>
              </a:rPr>
              <a:t>RT16: PFC ageing under tokamak conditions </a:t>
            </a:r>
          </a:p>
        </p:txBody>
      </p:sp>
      <p:sp>
        <p:nvSpPr>
          <p:cNvPr id="4" name="Footer Placeholder 3">
            <a:extLst>
              <a:ext uri="{FF2B5EF4-FFF2-40B4-BE49-F238E27FC236}">
                <a16:creationId xmlns:a16="http://schemas.microsoft.com/office/drawing/2014/main" id="{0622E9F7-5225-2B4C-BB71-932E801E7220}"/>
              </a:ext>
            </a:extLst>
          </p:cNvPr>
          <p:cNvSpPr>
            <a:spLocks noGrp="1"/>
          </p:cNvSpPr>
          <p:nvPr>
            <p:ph type="ftr" sz="quarter" idx="11"/>
          </p:nvPr>
        </p:nvSpPr>
        <p:spPr/>
        <p:txBody>
          <a:bodyPr/>
          <a:lstStyle/>
          <a:p>
            <a:r>
              <a:rPr lang="en-GB"/>
              <a:t>M. Wischmeier | FSD WP TE | Remote | 20/09/2021 | Page </a:t>
            </a:r>
            <a:endParaRPr lang="en-GB" dirty="0"/>
          </a:p>
        </p:txBody>
      </p:sp>
      <p:sp>
        <p:nvSpPr>
          <p:cNvPr id="5" name="Slide Number Placeholder 4">
            <a:extLst>
              <a:ext uri="{FF2B5EF4-FFF2-40B4-BE49-F238E27FC236}">
                <a16:creationId xmlns:a16="http://schemas.microsoft.com/office/drawing/2014/main" id="{F46ACF4B-BDC6-9749-B5CD-B46FC9B627DF}"/>
              </a:ext>
            </a:extLst>
          </p:cNvPr>
          <p:cNvSpPr>
            <a:spLocks noGrp="1"/>
          </p:cNvSpPr>
          <p:nvPr>
            <p:ph type="sldNum" sz="quarter" idx="12"/>
          </p:nvPr>
        </p:nvSpPr>
        <p:spPr/>
        <p:txBody>
          <a:bodyPr/>
          <a:lstStyle/>
          <a:p>
            <a:fld id="{6A6D9FA1-99C7-4910-8E32-B85D378B0060}" type="slidenum">
              <a:rPr lang="en-GB" smtClean="0"/>
              <a:pPr/>
              <a:t>12</a:t>
            </a:fld>
            <a:endParaRPr lang="en-GB" dirty="0"/>
          </a:p>
        </p:txBody>
      </p:sp>
      <p:graphicFrame>
        <p:nvGraphicFramePr>
          <p:cNvPr id="6" name="Table 5">
            <a:extLst>
              <a:ext uri="{FF2B5EF4-FFF2-40B4-BE49-F238E27FC236}">
                <a16:creationId xmlns:a16="http://schemas.microsoft.com/office/drawing/2014/main" id="{BF8C4655-52AD-B04A-B2E7-7ACBEBF02C38}"/>
              </a:ext>
            </a:extLst>
          </p:cNvPr>
          <p:cNvGraphicFramePr>
            <a:graphicFrameLocks noGrp="1"/>
          </p:cNvGraphicFramePr>
          <p:nvPr>
            <p:extLst>
              <p:ext uri="{D42A27DB-BD31-4B8C-83A1-F6EECF244321}">
                <p14:modId xmlns:p14="http://schemas.microsoft.com/office/powerpoint/2010/main" val="1671744753"/>
              </p:ext>
            </p:extLst>
          </p:nvPr>
        </p:nvGraphicFramePr>
        <p:xfrm>
          <a:off x="107504" y="574295"/>
          <a:ext cx="8928992" cy="3384786"/>
        </p:xfrm>
        <a:graphic>
          <a:graphicData uri="http://schemas.openxmlformats.org/drawingml/2006/table">
            <a:tbl>
              <a:tblPr>
                <a:tableStyleId>{616DA210-FB5B-4158-B5E0-FEB733F419BA}</a:tableStyleId>
              </a:tblPr>
              <a:tblGrid>
                <a:gridCol w="716927">
                  <a:extLst>
                    <a:ext uri="{9D8B030D-6E8A-4147-A177-3AD203B41FA5}">
                      <a16:colId xmlns:a16="http://schemas.microsoft.com/office/drawing/2014/main" val="2927463606"/>
                    </a:ext>
                  </a:extLst>
                </a:gridCol>
                <a:gridCol w="2811465">
                  <a:extLst>
                    <a:ext uri="{9D8B030D-6E8A-4147-A177-3AD203B41FA5}">
                      <a16:colId xmlns:a16="http://schemas.microsoft.com/office/drawing/2014/main" val="935342121"/>
                    </a:ext>
                  </a:extLst>
                </a:gridCol>
                <a:gridCol w="216024">
                  <a:extLst>
                    <a:ext uri="{9D8B030D-6E8A-4147-A177-3AD203B41FA5}">
                      <a16:colId xmlns:a16="http://schemas.microsoft.com/office/drawing/2014/main" val="1115215532"/>
                    </a:ext>
                  </a:extLst>
                </a:gridCol>
                <a:gridCol w="1008112">
                  <a:extLst>
                    <a:ext uri="{9D8B030D-6E8A-4147-A177-3AD203B41FA5}">
                      <a16:colId xmlns:a16="http://schemas.microsoft.com/office/drawing/2014/main" val="1381165473"/>
                    </a:ext>
                  </a:extLst>
                </a:gridCol>
                <a:gridCol w="4176464">
                  <a:extLst>
                    <a:ext uri="{9D8B030D-6E8A-4147-A177-3AD203B41FA5}">
                      <a16:colId xmlns:a16="http://schemas.microsoft.com/office/drawing/2014/main" val="3031694004"/>
                    </a:ext>
                  </a:extLst>
                </a:gridCol>
              </a:tblGrid>
              <a:tr h="341271">
                <a:tc>
                  <a:txBody>
                    <a:bodyPr/>
                    <a:lstStyle/>
                    <a:p>
                      <a:pPr algn="l" fontAlgn="b"/>
                      <a:endParaRPr lang="en-GB" sz="1400" b="0" i="0" u="none" strike="noStrike" dirty="0">
                        <a:solidFill>
                          <a:srgbClr val="000000"/>
                        </a:solidFill>
                        <a:effectLst/>
                        <a:latin typeface="+mn-lt"/>
                      </a:endParaRPr>
                    </a:p>
                  </a:txBody>
                  <a:tcPr marL="7487" marR="7487" marT="7487" marB="0" anchor="b"/>
                </a:tc>
                <a:tc>
                  <a:txBody>
                    <a:bodyPr/>
                    <a:lstStyle/>
                    <a:p>
                      <a:pPr algn="l" fontAlgn="b"/>
                      <a:endParaRPr lang="en-GB" sz="1400" b="0" i="0" u="none" strike="noStrike" dirty="0">
                        <a:solidFill>
                          <a:srgbClr val="000000"/>
                        </a:solidFill>
                        <a:effectLst/>
                        <a:latin typeface="+mn-lt"/>
                      </a:endParaRPr>
                    </a:p>
                  </a:txBody>
                  <a:tcPr marL="7487" marR="7487" marT="7487" marB="0" anchor="b"/>
                </a:tc>
                <a:tc>
                  <a:txBody>
                    <a:bodyPr/>
                    <a:lstStyle/>
                    <a:p>
                      <a:pPr algn="ctr" fontAlgn="b"/>
                      <a:r>
                        <a:rPr lang="en-GB" sz="1400" b="0" u="none" strike="noStrike" dirty="0">
                          <a:solidFill>
                            <a:srgbClr val="000000"/>
                          </a:solidFill>
                          <a:effectLst/>
                        </a:rPr>
                        <a:t> 21</a:t>
                      </a:r>
                      <a:endParaRPr lang="en-GB" sz="1400" b="0" i="0" u="none" strike="noStrike" dirty="0">
                        <a:solidFill>
                          <a:srgbClr val="000000"/>
                        </a:solidFill>
                        <a:effectLst/>
                        <a:latin typeface="+mn-lt"/>
                      </a:endParaRPr>
                    </a:p>
                  </a:txBody>
                  <a:tcPr marL="7487" marR="7487" marT="7487" marB="0" anchor="b"/>
                </a:tc>
                <a:tc>
                  <a:txBody>
                    <a:bodyPr/>
                    <a:lstStyle/>
                    <a:p>
                      <a:pPr algn="ctr" fontAlgn="b"/>
                      <a:r>
                        <a:rPr lang="en-DE" sz="1400" b="0" u="none" strike="noStrike" dirty="0">
                          <a:solidFill>
                            <a:srgbClr val="000000"/>
                          </a:solidFill>
                          <a:effectLst/>
                        </a:rPr>
                        <a:t>Status</a:t>
                      </a:r>
                      <a:endParaRPr lang="en-DE" sz="1400" b="0" i="0" u="none" strike="noStrike" dirty="0">
                        <a:solidFill>
                          <a:srgbClr val="000000"/>
                        </a:solidFill>
                        <a:effectLst/>
                        <a:latin typeface="+mn-lt"/>
                      </a:endParaRPr>
                    </a:p>
                  </a:txBody>
                  <a:tcPr marL="7487" marR="7487" marT="7487" marB="0" anchor="b"/>
                </a:tc>
                <a:tc>
                  <a:txBody>
                    <a:bodyPr/>
                    <a:lstStyle/>
                    <a:p>
                      <a:pPr algn="ctr" fontAlgn="b"/>
                      <a:r>
                        <a:rPr lang="en-DE" sz="1400" b="0" u="none" strike="noStrike" dirty="0">
                          <a:solidFill>
                            <a:srgbClr val="000000"/>
                          </a:solidFill>
                          <a:effectLst/>
                        </a:rPr>
                        <a:t>Achievements</a:t>
                      </a:r>
                      <a:endParaRPr lang="en-DE" sz="1400" b="0" i="0" u="none" strike="noStrike" dirty="0">
                        <a:solidFill>
                          <a:srgbClr val="000000"/>
                        </a:solidFill>
                        <a:effectLst/>
                        <a:latin typeface="+mn-lt"/>
                      </a:endParaRPr>
                    </a:p>
                  </a:txBody>
                  <a:tcPr marL="7487" marR="7487" marT="7487" marB="0" anchor="b"/>
                </a:tc>
                <a:extLst>
                  <a:ext uri="{0D108BD9-81ED-4DB2-BD59-A6C34878D82A}">
                    <a16:rowId xmlns:a16="http://schemas.microsoft.com/office/drawing/2014/main" val="2876601333"/>
                  </a:ext>
                </a:extLst>
              </a:tr>
              <a:tr h="946680">
                <a:tc>
                  <a:txBody>
                    <a:bodyPr/>
                    <a:lstStyle/>
                    <a:p>
                      <a:pPr algn="ctr" fontAlgn="b"/>
                      <a:r>
                        <a:rPr lang="en-GB" sz="1200" b="0" i="0" u="none" strike="noStrike" dirty="0">
                          <a:solidFill>
                            <a:srgbClr val="000000"/>
                          </a:solidFill>
                          <a:effectLst/>
                          <a:latin typeface="Calibri" panose="020F0502020204030204" pitchFamily="34" charset="0"/>
                        </a:rPr>
                        <a:t>D1</a:t>
                      </a:r>
                    </a:p>
                  </a:txBody>
                  <a:tcPr marL="9525" marR="9525" marT="9525" marB="0" anchor="ctr">
                    <a:solidFill>
                      <a:srgbClr val="00B050"/>
                    </a:solidFill>
                  </a:tcPr>
                </a:tc>
                <a:tc>
                  <a:txBody>
                    <a:bodyPr/>
                    <a:lstStyle/>
                    <a:p>
                      <a:pPr algn="l" fontAlgn="b"/>
                      <a:r>
                        <a:rPr lang="en-GB" sz="1200" b="0" i="0" u="none" strike="noStrike" dirty="0">
                          <a:solidFill>
                            <a:srgbClr val="000000"/>
                          </a:solidFill>
                          <a:effectLst/>
                          <a:latin typeface="Calibri" panose="020F0502020204030204" pitchFamily="34" charset="0"/>
                        </a:rPr>
                        <a:t>Quantify using experimental data and predictive modelling local power load distributions at castellated and shaped PFCs for ITER and DEMO</a:t>
                      </a:r>
                    </a:p>
                  </a:txBody>
                  <a:tcPr marL="9525" marR="9525" marT="9525" marB="0" anchor="ctr">
                    <a:solidFill>
                      <a:srgbClr val="00B050"/>
                    </a:solidFill>
                  </a:tcPr>
                </a:tc>
                <a:tc>
                  <a:txBody>
                    <a:bodyPr/>
                    <a:lstStyle/>
                    <a:p>
                      <a:pPr algn="ctr" fontAlgn="b"/>
                      <a:r>
                        <a:rPr lang="en-GB" sz="1200" b="0" i="0" u="none" strike="noStrike" dirty="0">
                          <a:solidFill>
                            <a:srgbClr val="000000"/>
                          </a:solidFill>
                          <a:effectLst/>
                          <a:latin typeface="Calibri" panose="020F0502020204030204" pitchFamily="34" charset="0"/>
                        </a:rPr>
                        <a:t>X</a:t>
                      </a:r>
                    </a:p>
                  </a:txBody>
                  <a:tcPr marL="9525" marR="9525" marT="9525" marB="0" anchor="ctr">
                    <a:solidFill>
                      <a:srgbClr val="00B050"/>
                    </a:solidFill>
                  </a:tcPr>
                </a:tc>
                <a:tc>
                  <a:txBody>
                    <a:bodyPr/>
                    <a:lstStyle/>
                    <a:p>
                      <a:pPr algn="ctr" fontAlgn="b"/>
                      <a:r>
                        <a:rPr lang="en-DE" sz="1400" b="0" u="none" strike="noStrike" dirty="0">
                          <a:solidFill>
                            <a:srgbClr val="000000"/>
                          </a:solidFill>
                          <a:effectLst/>
                        </a:rPr>
                        <a:t>Mature – underpinning</a:t>
                      </a:r>
                      <a:endParaRPr lang="en-DE" sz="1400" b="0" i="0" u="none" strike="noStrike" dirty="0">
                        <a:solidFill>
                          <a:srgbClr val="000000"/>
                        </a:solidFill>
                        <a:effectLst/>
                        <a:latin typeface="+mn-lt"/>
                      </a:endParaRPr>
                    </a:p>
                  </a:txBody>
                  <a:tcPr marL="7487" marR="7487" marT="7487" marB="0" anchor="ctr">
                    <a:solidFill>
                      <a:srgbClr val="00B050"/>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v"/>
                        <a:tabLst/>
                        <a:defRPr/>
                      </a:pPr>
                      <a:r>
                        <a:rPr lang="en-US" sz="1200" kern="1200" dirty="0">
                          <a:solidFill>
                            <a:schemeClr val="dk1"/>
                          </a:solidFill>
                          <a:effectLst/>
                          <a:latin typeface="+mn-lt"/>
                          <a:ea typeface="+mn-ea"/>
                          <a:cs typeface="+mn-cs"/>
                        </a:rPr>
                        <a:t>AUG : data from previous experiments on gap penetration conclusive, corresponding paper = work in progress</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v"/>
                        <a:tabLst/>
                        <a:defRPr/>
                      </a:pPr>
                      <a:r>
                        <a:rPr lang="en-US" sz="1200" kern="1200" dirty="0">
                          <a:solidFill>
                            <a:schemeClr val="dk1"/>
                          </a:solidFill>
                          <a:effectLst/>
                          <a:latin typeface="+mn-lt"/>
                          <a:ea typeface="+mn-ea"/>
                          <a:cs typeface="+mn-cs"/>
                        </a:rPr>
                        <a:t>WEST : data analysis from previous campaigns ongoing, complex interpretation of IR data evidenced (emissivity, reflections, cavity effects in gaps); good basis for 2022 experiments</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v"/>
                        <a:tabLst/>
                        <a:defRPr/>
                      </a:pPr>
                      <a:r>
                        <a:rPr lang="en-US" sz="1200" kern="1200" dirty="0">
                          <a:solidFill>
                            <a:schemeClr val="dk1"/>
                          </a:solidFill>
                          <a:effectLst/>
                          <a:latin typeface="+mn-lt"/>
                          <a:ea typeface="+mn-ea"/>
                          <a:cs typeface="+mn-cs"/>
                        </a:rPr>
                        <a:t>Modelling effort just started </a:t>
                      </a:r>
                    </a:p>
                  </a:txBody>
                  <a:tcPr marL="7487" marR="7487" marT="7487" marB="0" anchor="ctr">
                    <a:solidFill>
                      <a:srgbClr val="00B050"/>
                    </a:solidFill>
                  </a:tcPr>
                </a:tc>
                <a:extLst>
                  <a:ext uri="{0D108BD9-81ED-4DB2-BD59-A6C34878D82A}">
                    <a16:rowId xmlns:a16="http://schemas.microsoft.com/office/drawing/2014/main" val="3545078243"/>
                  </a:ext>
                </a:extLst>
              </a:tr>
              <a:tr h="712068">
                <a:tc>
                  <a:txBody>
                    <a:bodyPr/>
                    <a:lstStyle/>
                    <a:p>
                      <a:pPr algn="ctr" fontAlgn="b"/>
                      <a:r>
                        <a:rPr lang="en-GB" sz="1200" b="0" i="0" u="none" strike="noStrike" dirty="0">
                          <a:solidFill>
                            <a:srgbClr val="000000"/>
                          </a:solidFill>
                          <a:effectLst/>
                          <a:latin typeface="Calibri" panose="020F0502020204030204" pitchFamily="34" charset="0"/>
                        </a:rPr>
                        <a:t>D2</a:t>
                      </a:r>
                    </a:p>
                  </a:txBody>
                  <a:tcPr marL="9525" marR="9525" marT="9525" marB="0" anchor="ctr">
                    <a:solidFill>
                      <a:srgbClr val="92D050"/>
                    </a:solidFill>
                  </a:tcPr>
                </a:tc>
                <a:tc>
                  <a:txBody>
                    <a:bodyPr/>
                    <a:lstStyle/>
                    <a:p>
                      <a:pPr algn="l" fontAlgn="b"/>
                      <a:r>
                        <a:rPr lang="en-GB" sz="1200" b="0" i="0" u="none" strike="noStrike" dirty="0">
                          <a:solidFill>
                            <a:srgbClr val="000000"/>
                          </a:solidFill>
                          <a:effectLst/>
                          <a:latin typeface="Calibri" panose="020F0502020204030204" pitchFamily="34" charset="0"/>
                        </a:rPr>
                        <a:t>Determine the role of plasma parameters and thermionic emission in melt dynamics on metallic plasma-facing components in view of ITER operation</a:t>
                      </a:r>
                    </a:p>
                  </a:txBody>
                  <a:tcPr marL="9525" marR="9525" marT="9525" marB="0" anchor="ctr">
                    <a:solidFill>
                      <a:srgbClr val="92D050"/>
                    </a:solidFill>
                  </a:tcPr>
                </a:tc>
                <a:tc>
                  <a:txBody>
                    <a:bodyPr/>
                    <a:lstStyle/>
                    <a:p>
                      <a:pPr algn="ctr" fontAlgn="b"/>
                      <a:r>
                        <a:rPr lang="en-GB" sz="1200" b="0" i="0" u="none" strike="noStrike" dirty="0">
                          <a:solidFill>
                            <a:srgbClr val="000000"/>
                          </a:solidFill>
                          <a:effectLst/>
                          <a:latin typeface="Calibri" panose="020F0502020204030204" pitchFamily="34" charset="0"/>
                        </a:rPr>
                        <a:t>X</a:t>
                      </a:r>
                    </a:p>
                  </a:txBody>
                  <a:tcPr marL="9525" marR="9525" marT="9525" marB="0" anchor="ctr">
                    <a:solidFill>
                      <a:srgbClr val="92D05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DE" sz="1400" b="0" u="none" strike="noStrike" dirty="0">
                          <a:solidFill>
                            <a:srgbClr val="000000"/>
                          </a:solidFill>
                          <a:effectLst/>
                        </a:rPr>
                        <a:t>Mature -support</a:t>
                      </a:r>
                      <a:endParaRPr lang="en-DE" sz="1400" b="0" i="0" u="none" strike="noStrike" dirty="0">
                        <a:solidFill>
                          <a:srgbClr val="000000"/>
                        </a:solidFill>
                        <a:effectLst/>
                        <a:latin typeface="+mn-lt"/>
                      </a:endParaRPr>
                    </a:p>
                  </a:txBody>
                  <a:tcPr marL="7487" marR="7487" marT="7487" marB="0" anchor="ctr">
                    <a:solidFill>
                      <a:srgbClr val="92D050"/>
                    </a:solidFill>
                  </a:tcPr>
                </a:tc>
                <a:tc>
                  <a:txBody>
                    <a:bodyPr/>
                    <a:lstStyle/>
                    <a:p>
                      <a:pPr marL="285750" marR="0" indent="-285750" algn="l" defTabSz="914400" rtl="0" eaLnBrk="1" fontAlgn="b" latinLnBrk="0" hangingPunct="1">
                        <a:lnSpc>
                          <a:spcPct val="100000"/>
                        </a:lnSpc>
                        <a:spcBef>
                          <a:spcPts val="0"/>
                        </a:spcBef>
                        <a:spcAft>
                          <a:spcPts val="0"/>
                        </a:spcAft>
                        <a:buClrTx/>
                        <a:buSzTx/>
                        <a:buFont typeface="Wingdings" pitchFamily="2" charset="2"/>
                        <a:buChar char="v"/>
                        <a:tabLst/>
                        <a:defRPr/>
                      </a:pPr>
                      <a:r>
                        <a:rPr lang="en-GB" sz="1200" b="0" i="0" u="none" strike="noStrike" dirty="0">
                          <a:solidFill>
                            <a:srgbClr val="000000"/>
                          </a:solidFill>
                          <a:effectLst/>
                          <a:latin typeface="+mn-lt"/>
                        </a:rPr>
                        <a:t>AUG : data from previous melting experiments + </a:t>
                      </a:r>
                      <a:r>
                        <a:rPr lang="en-GB" sz="1200" b="0" i="0" u="none" strike="noStrike" dirty="0" err="1">
                          <a:solidFill>
                            <a:srgbClr val="000000"/>
                          </a:solidFill>
                          <a:effectLst/>
                          <a:latin typeface="+mn-lt"/>
                        </a:rPr>
                        <a:t>Ir</a:t>
                      </a:r>
                      <a:r>
                        <a:rPr lang="en-GB" sz="1200" b="0" i="0" u="none" strike="noStrike" dirty="0">
                          <a:solidFill>
                            <a:srgbClr val="000000"/>
                          </a:solidFill>
                          <a:effectLst/>
                          <a:latin typeface="+mn-lt"/>
                        </a:rPr>
                        <a:t> vs Nb experiment conclusive, modelling ongoing</a:t>
                      </a:r>
                    </a:p>
                    <a:p>
                      <a:pPr marL="285750" marR="0" indent="-285750" algn="l" defTabSz="914400" rtl="0" eaLnBrk="1" fontAlgn="b" latinLnBrk="0" hangingPunct="1">
                        <a:lnSpc>
                          <a:spcPct val="100000"/>
                        </a:lnSpc>
                        <a:spcBef>
                          <a:spcPts val="0"/>
                        </a:spcBef>
                        <a:spcAft>
                          <a:spcPts val="0"/>
                        </a:spcAft>
                        <a:buClrTx/>
                        <a:buSzTx/>
                        <a:buFont typeface="Wingdings" pitchFamily="2" charset="2"/>
                        <a:buChar char="v"/>
                        <a:tabLst/>
                        <a:defRPr/>
                      </a:pPr>
                      <a:r>
                        <a:rPr lang="en-GB" sz="1200" b="0" i="0" u="none" strike="noStrike" dirty="0">
                          <a:solidFill>
                            <a:srgbClr val="000000"/>
                          </a:solidFill>
                          <a:effectLst/>
                          <a:latin typeface="+mn-lt"/>
                        </a:rPr>
                        <a:t>WEST : update of the MEMOS code for actively cooled PFC performed, modelling of previous WEST sustained melting experiments ongoing </a:t>
                      </a:r>
                    </a:p>
                  </a:txBody>
                  <a:tcPr marL="7487" marR="7487" marT="7487" marB="0" anchor="ctr">
                    <a:solidFill>
                      <a:srgbClr val="92D050"/>
                    </a:solidFill>
                  </a:tcPr>
                </a:tc>
                <a:extLst>
                  <a:ext uri="{0D108BD9-81ED-4DB2-BD59-A6C34878D82A}">
                    <a16:rowId xmlns:a16="http://schemas.microsoft.com/office/drawing/2014/main" val="3427040770"/>
                  </a:ext>
                </a:extLst>
              </a:tr>
              <a:tr h="672348">
                <a:tc>
                  <a:txBody>
                    <a:bodyPr/>
                    <a:lstStyle/>
                    <a:p>
                      <a:pPr algn="ctr" fontAlgn="b"/>
                      <a:r>
                        <a:rPr lang="en-GB" sz="1200" b="0" i="0" u="none" strike="noStrike" dirty="0">
                          <a:solidFill>
                            <a:srgbClr val="000000"/>
                          </a:solidFill>
                          <a:effectLst/>
                          <a:latin typeface="Calibri" panose="020F0502020204030204" pitchFamily="34" charset="0"/>
                        </a:rPr>
                        <a:t>D3</a:t>
                      </a:r>
                    </a:p>
                  </a:txBody>
                  <a:tcPr marL="9525" marR="9525" marT="9525" marB="0" anchor="ctr">
                    <a:solidFill>
                      <a:srgbClr val="FF40FF"/>
                    </a:solidFill>
                  </a:tcPr>
                </a:tc>
                <a:tc>
                  <a:txBody>
                    <a:bodyPr/>
                    <a:lstStyle/>
                    <a:p>
                      <a:pPr algn="l" fontAlgn="b"/>
                      <a:r>
                        <a:rPr lang="en-GB" sz="1200" b="0" i="0" u="none" strike="noStrike" dirty="0">
                          <a:solidFill>
                            <a:srgbClr val="000000"/>
                          </a:solidFill>
                          <a:effectLst/>
                          <a:latin typeface="Calibri" panose="020F0502020204030204" pitchFamily="34" charset="0"/>
                        </a:rPr>
                        <a:t>Assessment of thermo-mechanical degradation of ITER like actively cooled W PFCs (including pre-damaged PFC) in tokamak conditions by sustained high power / high particle fluence plasma exposure</a:t>
                      </a:r>
                    </a:p>
                  </a:txBody>
                  <a:tcPr marL="9525" marR="9525" marT="9525" marB="0" anchor="ctr">
                    <a:solidFill>
                      <a:srgbClr val="FF40FF"/>
                    </a:solidFill>
                  </a:tcPr>
                </a:tc>
                <a:tc>
                  <a:txBody>
                    <a:bodyPr/>
                    <a:lstStyle/>
                    <a:p>
                      <a:pPr algn="ctr" fontAlgn="b"/>
                      <a:endParaRPr lang="en-DE" sz="1200" b="0" i="0" u="none" strike="noStrike" dirty="0">
                        <a:solidFill>
                          <a:srgbClr val="000000"/>
                        </a:solidFill>
                        <a:effectLst/>
                        <a:latin typeface="Calibri" panose="020F0502020204030204" pitchFamily="34" charset="0"/>
                      </a:endParaRPr>
                    </a:p>
                  </a:txBody>
                  <a:tcPr marL="9525" marR="9525" marT="9525" marB="0" anchor="ctr">
                    <a:solidFill>
                      <a:srgbClr val="FF40FF"/>
                    </a:solidFill>
                  </a:tcPr>
                </a:tc>
                <a:tc>
                  <a:txBody>
                    <a:bodyPr/>
                    <a:lstStyle/>
                    <a:p>
                      <a:pPr algn="ctr" fontAlgn="b"/>
                      <a:r>
                        <a:rPr lang="en-DE" sz="1400" b="0" u="none" strike="noStrike" dirty="0">
                          <a:solidFill>
                            <a:srgbClr val="000000"/>
                          </a:solidFill>
                          <a:effectLst/>
                        </a:rPr>
                        <a:t>Emerging</a:t>
                      </a:r>
                      <a:endParaRPr lang="en-DE" sz="1400" b="0" i="0" u="none" strike="noStrike" dirty="0">
                        <a:solidFill>
                          <a:srgbClr val="000000"/>
                        </a:solidFill>
                        <a:effectLst/>
                        <a:latin typeface="+mn-lt"/>
                      </a:endParaRPr>
                    </a:p>
                  </a:txBody>
                  <a:tcPr marL="7487" marR="7487" marT="7487" marB="0" anchor="ctr">
                    <a:solidFill>
                      <a:srgbClr val="FF40FF"/>
                    </a:solidFill>
                  </a:tcPr>
                </a:tc>
                <a:tc>
                  <a:txBody>
                    <a:bodyPr/>
                    <a:lstStyle/>
                    <a:p>
                      <a:pPr marL="171450" marR="0" indent="-171450" algn="l" defTabSz="914400" rtl="0" eaLnBrk="1" fontAlgn="b" latinLnBrk="0" hangingPunct="1">
                        <a:lnSpc>
                          <a:spcPct val="100000"/>
                        </a:lnSpc>
                        <a:spcBef>
                          <a:spcPts val="0"/>
                        </a:spcBef>
                        <a:spcAft>
                          <a:spcPts val="0"/>
                        </a:spcAft>
                        <a:buClrTx/>
                        <a:buSzTx/>
                        <a:buFont typeface="Wingdings" pitchFamily="2" charset="2"/>
                        <a:buChar char="v"/>
                        <a:tabLst/>
                        <a:defRPr/>
                      </a:pPr>
                      <a:r>
                        <a:rPr lang="en-GB" sz="1200" b="0" i="0" u="none" strike="noStrike" dirty="0">
                          <a:solidFill>
                            <a:srgbClr val="000000"/>
                          </a:solidFill>
                          <a:effectLst/>
                          <a:latin typeface="+mn-lt"/>
                        </a:rPr>
                        <a:t>Preparation of pre damaged PFU (pronounced crack network) performed, pre damaged PFU installed, ready for exposure in WEST for C6 campaign</a:t>
                      </a:r>
                    </a:p>
                    <a:p>
                      <a:pPr marL="171450" marR="0" indent="-171450" algn="l" defTabSz="914400" rtl="0" eaLnBrk="1" fontAlgn="b" latinLnBrk="0" hangingPunct="1">
                        <a:lnSpc>
                          <a:spcPct val="100000"/>
                        </a:lnSpc>
                        <a:spcBef>
                          <a:spcPts val="0"/>
                        </a:spcBef>
                        <a:spcAft>
                          <a:spcPts val="0"/>
                        </a:spcAft>
                        <a:buClrTx/>
                        <a:buSzTx/>
                        <a:buFont typeface="Wingdings" pitchFamily="2" charset="2"/>
                        <a:buChar char="v"/>
                        <a:tabLst/>
                        <a:defRPr/>
                      </a:pPr>
                      <a:r>
                        <a:rPr lang="en-GB" sz="1200" b="0" i="0" u="none" strike="noStrike" dirty="0">
                          <a:solidFill>
                            <a:srgbClr val="000000"/>
                          </a:solidFill>
                          <a:effectLst/>
                          <a:latin typeface="+mn-lt"/>
                        </a:rPr>
                        <a:t>Plans to produce a more severe pre-damage (self castellation) for C7</a:t>
                      </a:r>
                      <a:endParaRPr lang="en-DE" sz="1200" b="0" i="0" u="none" strike="noStrike" dirty="0">
                        <a:solidFill>
                          <a:srgbClr val="000000"/>
                        </a:solidFill>
                        <a:effectLst/>
                        <a:latin typeface="+mn-lt"/>
                      </a:endParaRPr>
                    </a:p>
                  </a:txBody>
                  <a:tcPr marL="7487" marR="7487" marT="7487" marB="0" anchor="ctr">
                    <a:solidFill>
                      <a:srgbClr val="FF40FF"/>
                    </a:solidFill>
                  </a:tcPr>
                </a:tc>
                <a:extLst>
                  <a:ext uri="{0D108BD9-81ED-4DB2-BD59-A6C34878D82A}">
                    <a16:rowId xmlns:a16="http://schemas.microsoft.com/office/drawing/2014/main" val="1905765913"/>
                  </a:ext>
                </a:extLst>
              </a:tr>
            </a:tbl>
          </a:graphicData>
        </a:graphic>
      </p:graphicFrame>
    </p:spTree>
    <p:extLst>
      <p:ext uri="{BB962C8B-B14F-4D97-AF65-F5344CB8AC3E}">
        <p14:creationId xmlns:p14="http://schemas.microsoft.com/office/powerpoint/2010/main" val="144899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74E2AE-A870-7A4B-B88B-15F1B99F1341}"/>
              </a:ext>
            </a:extLst>
          </p:cNvPr>
          <p:cNvSpPr>
            <a:spLocks noGrp="1"/>
          </p:cNvSpPr>
          <p:nvPr>
            <p:ph type="title"/>
          </p:nvPr>
        </p:nvSpPr>
        <p:spPr>
          <a:xfrm>
            <a:off x="0" y="57150"/>
            <a:ext cx="8001000" cy="354360"/>
          </a:xfrm>
        </p:spPr>
        <p:txBody>
          <a:bodyPr/>
          <a:lstStyle/>
          <a:p>
            <a:r>
              <a:rPr lang="en-US" sz="2800" dirty="0">
                <a:latin typeface="+mj-lt"/>
              </a:rPr>
              <a:t>Discussion on Terminologies</a:t>
            </a:r>
            <a:endParaRPr lang="de-DE" sz="2800" dirty="0">
              <a:latin typeface="+mj-lt"/>
            </a:endParaRPr>
          </a:p>
        </p:txBody>
      </p:sp>
      <p:sp>
        <p:nvSpPr>
          <p:cNvPr id="3" name="Inhaltsplatzhalter 2">
            <a:extLst>
              <a:ext uri="{FF2B5EF4-FFF2-40B4-BE49-F238E27FC236}">
                <a16:creationId xmlns:a16="http://schemas.microsoft.com/office/drawing/2014/main" id="{7F9DB941-ABB3-3043-8516-2FB5071D7917}"/>
              </a:ext>
            </a:extLst>
          </p:cNvPr>
          <p:cNvSpPr>
            <a:spLocks noGrp="1"/>
          </p:cNvSpPr>
          <p:nvPr>
            <p:ph idx="1"/>
          </p:nvPr>
        </p:nvSpPr>
        <p:spPr/>
        <p:txBody>
          <a:bodyPr/>
          <a:lstStyle/>
          <a:p>
            <a:r>
              <a:rPr lang="en-US" dirty="0"/>
              <a:t>Explorative</a:t>
            </a:r>
          </a:p>
          <a:p>
            <a:r>
              <a:rPr lang="en-US" dirty="0" err="1"/>
              <a:t>Judgemental</a:t>
            </a:r>
            <a:r>
              <a:rPr lang="en-US" dirty="0"/>
              <a:t> </a:t>
            </a:r>
            <a:r>
              <a:rPr lang="en-US" dirty="0">
                <a:sym typeface="Wingdings" pitchFamily="2" charset="2"/>
              </a:rPr>
              <a:t>Subjective? Characterized? Assessed?</a:t>
            </a:r>
            <a:endParaRPr lang="en-US" dirty="0"/>
          </a:p>
          <a:p>
            <a:r>
              <a:rPr lang="en-US" dirty="0"/>
              <a:t>Mature </a:t>
            </a:r>
            <a:r>
              <a:rPr lang="en-US" dirty="0">
                <a:sym typeface="Wingdings" pitchFamily="2" charset="2"/>
              </a:rPr>
              <a:t> better distinction between “needs underpinning” and ”needs support”</a:t>
            </a:r>
            <a:endParaRPr lang="de-DE" dirty="0"/>
          </a:p>
        </p:txBody>
      </p:sp>
      <p:sp>
        <p:nvSpPr>
          <p:cNvPr id="4" name="Fußzeilenplatzhalter 3">
            <a:extLst>
              <a:ext uri="{FF2B5EF4-FFF2-40B4-BE49-F238E27FC236}">
                <a16:creationId xmlns:a16="http://schemas.microsoft.com/office/drawing/2014/main" id="{D4BD92BD-8609-BE45-AE69-A6A509B412E9}"/>
              </a:ext>
            </a:extLst>
          </p:cNvPr>
          <p:cNvSpPr>
            <a:spLocks noGrp="1"/>
          </p:cNvSpPr>
          <p:nvPr>
            <p:ph type="ftr" sz="quarter" idx="11"/>
          </p:nvPr>
        </p:nvSpPr>
        <p:spPr>
          <a:xfrm>
            <a:off x="2689412" y="4767263"/>
            <a:ext cx="5410980" cy="273844"/>
          </a:xfrm>
        </p:spPr>
        <p:txBody>
          <a:bodyPr/>
          <a:lstStyle/>
          <a:p>
            <a:r>
              <a:rPr lang="en-GB" dirty="0"/>
              <a:t>Marco Wischmeier | </a:t>
            </a:r>
            <a:r>
              <a:rPr lang="en-US" dirty="0"/>
              <a:t>FSD Science Meeting</a:t>
            </a:r>
            <a:r>
              <a:rPr lang="en-GB" dirty="0"/>
              <a:t> | </a:t>
            </a:r>
            <a:r>
              <a:rPr lang="en-US" dirty="0"/>
              <a:t>19th</a:t>
            </a:r>
            <a:r>
              <a:rPr lang="en-GB" dirty="0"/>
              <a:t> of </a:t>
            </a:r>
            <a:r>
              <a:rPr lang="en-US" dirty="0"/>
              <a:t>October</a:t>
            </a:r>
            <a:r>
              <a:rPr lang="en-GB" dirty="0"/>
              <a:t> 202</a:t>
            </a:r>
            <a:r>
              <a:rPr lang="en-US" dirty="0"/>
              <a:t>1</a:t>
            </a:r>
            <a:r>
              <a:rPr lang="en-GB" dirty="0"/>
              <a:t> | Page </a:t>
            </a:r>
          </a:p>
        </p:txBody>
      </p:sp>
      <p:sp>
        <p:nvSpPr>
          <p:cNvPr id="5" name="Foliennummernplatzhalter 4">
            <a:extLst>
              <a:ext uri="{FF2B5EF4-FFF2-40B4-BE49-F238E27FC236}">
                <a16:creationId xmlns:a16="http://schemas.microsoft.com/office/drawing/2014/main" id="{07746FA2-ABD6-E84A-9A02-E65F212B1EF5}"/>
              </a:ext>
            </a:extLst>
          </p:cNvPr>
          <p:cNvSpPr>
            <a:spLocks noGrp="1"/>
          </p:cNvSpPr>
          <p:nvPr>
            <p:ph type="sldNum" sz="quarter" idx="12"/>
          </p:nvPr>
        </p:nvSpPr>
        <p:spPr/>
        <p:txBody>
          <a:bodyPr/>
          <a:lstStyle/>
          <a:p>
            <a:fld id="{6A6D9FA1-99C7-4910-8E32-B85D378B0060}" type="slidenum">
              <a:rPr lang="en-GB" smtClean="0"/>
              <a:pPr/>
              <a:t>13</a:t>
            </a:fld>
            <a:endParaRPr lang="en-GB" dirty="0"/>
          </a:p>
        </p:txBody>
      </p:sp>
    </p:spTree>
    <p:extLst>
      <p:ext uri="{BB962C8B-B14F-4D97-AF65-F5344CB8AC3E}">
        <p14:creationId xmlns:p14="http://schemas.microsoft.com/office/powerpoint/2010/main" val="1942167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EB635E-5A98-E84C-9F0E-171BF97648BD}"/>
              </a:ext>
            </a:extLst>
          </p:cNvPr>
          <p:cNvSpPr>
            <a:spLocks noGrp="1"/>
          </p:cNvSpPr>
          <p:nvPr>
            <p:ph type="title"/>
          </p:nvPr>
        </p:nvSpPr>
        <p:spPr>
          <a:xfrm>
            <a:off x="65367" y="102393"/>
            <a:ext cx="8229599" cy="297656"/>
          </a:xfrm>
        </p:spPr>
        <p:txBody>
          <a:bodyPr/>
          <a:lstStyle/>
          <a:p>
            <a:r>
              <a:rPr lang="en-US" sz="2800" dirty="0">
                <a:latin typeface="+mj-lt"/>
              </a:rPr>
              <a:t>Risk involved for ITER or DEMO as a function of FSL</a:t>
            </a:r>
            <a:endParaRPr lang="de-DE" sz="2800" dirty="0">
              <a:latin typeface="+mj-lt"/>
            </a:endParaRPr>
          </a:p>
        </p:txBody>
      </p:sp>
      <p:sp>
        <p:nvSpPr>
          <p:cNvPr id="3" name="Inhaltsplatzhalter 2">
            <a:extLst>
              <a:ext uri="{FF2B5EF4-FFF2-40B4-BE49-F238E27FC236}">
                <a16:creationId xmlns:a16="http://schemas.microsoft.com/office/drawing/2014/main" id="{3F6D0733-494D-6146-9103-FE2FD8A30552}"/>
              </a:ext>
            </a:extLst>
          </p:cNvPr>
          <p:cNvSpPr>
            <a:spLocks noGrp="1"/>
          </p:cNvSpPr>
          <p:nvPr>
            <p:ph idx="1"/>
          </p:nvPr>
        </p:nvSpPr>
        <p:spPr>
          <a:xfrm>
            <a:off x="186392" y="648699"/>
            <a:ext cx="8722284" cy="3672408"/>
          </a:xfrm>
        </p:spPr>
        <p:txBody>
          <a:bodyPr/>
          <a:lstStyle/>
          <a:p>
            <a:r>
              <a:rPr lang="en-US" i="1" dirty="0"/>
              <a:t>FSL</a:t>
            </a:r>
            <a:r>
              <a:rPr lang="en-US" dirty="0"/>
              <a:t> only </a:t>
            </a:r>
            <a:r>
              <a:rPr lang="en-US" i="1" dirty="0"/>
              <a:t>provide a snapshot</a:t>
            </a:r>
            <a:r>
              <a:rPr lang="en-US" dirty="0"/>
              <a:t> of a status at any given time</a:t>
            </a:r>
          </a:p>
          <a:p>
            <a:r>
              <a:rPr lang="en-US" dirty="0"/>
              <a:t>FSL does not imply by itself a prioritization</a:t>
            </a:r>
          </a:p>
          <a:p>
            <a:r>
              <a:rPr lang="en-US" dirty="0"/>
              <a:t>FSL can over the years document progress</a:t>
            </a:r>
          </a:p>
          <a:p>
            <a:r>
              <a:rPr lang="en-US" dirty="0"/>
              <a:t>Will the Fusion Science Level and thus our physics basis ever be good enough to extrapolate to ITER/DEMO without uncertainties? </a:t>
            </a:r>
            <a:r>
              <a:rPr lang="en-US" dirty="0">
                <a:sym typeface="Wingdings" pitchFamily="2" charset="2"/>
              </a:rPr>
              <a:t> unlikely: for most physics areas as for complex system there will always be the need to identify and quantify the uncertainties of the extrapolation</a:t>
            </a:r>
            <a:endParaRPr lang="en-US" dirty="0"/>
          </a:p>
          <a:p>
            <a:endParaRPr lang="de-DE" dirty="0"/>
          </a:p>
        </p:txBody>
      </p:sp>
      <p:sp>
        <p:nvSpPr>
          <p:cNvPr id="4" name="Fußzeilenplatzhalter 3">
            <a:extLst>
              <a:ext uri="{FF2B5EF4-FFF2-40B4-BE49-F238E27FC236}">
                <a16:creationId xmlns:a16="http://schemas.microsoft.com/office/drawing/2014/main" id="{66C699B4-EFC3-0E46-BC6A-B749361B6A0F}"/>
              </a:ext>
            </a:extLst>
          </p:cNvPr>
          <p:cNvSpPr>
            <a:spLocks noGrp="1"/>
          </p:cNvSpPr>
          <p:nvPr>
            <p:ph type="ftr" sz="quarter" idx="11"/>
          </p:nvPr>
        </p:nvSpPr>
        <p:spPr/>
        <p:txBody>
          <a:bodyPr/>
          <a:lstStyle/>
          <a:p>
            <a:r>
              <a:rPr lang="en-GB"/>
              <a:t>M. Wischmeier | FSD WP TE | Remote | 20/09/2021 | Page </a:t>
            </a:r>
            <a:endParaRPr lang="en-GB" dirty="0"/>
          </a:p>
        </p:txBody>
      </p:sp>
      <p:sp>
        <p:nvSpPr>
          <p:cNvPr id="5" name="Foliennummernplatzhalter 4">
            <a:extLst>
              <a:ext uri="{FF2B5EF4-FFF2-40B4-BE49-F238E27FC236}">
                <a16:creationId xmlns:a16="http://schemas.microsoft.com/office/drawing/2014/main" id="{2C715F1D-3B96-BD4D-8127-899771C057C9}"/>
              </a:ext>
            </a:extLst>
          </p:cNvPr>
          <p:cNvSpPr>
            <a:spLocks noGrp="1"/>
          </p:cNvSpPr>
          <p:nvPr>
            <p:ph type="sldNum" sz="quarter" idx="12"/>
          </p:nvPr>
        </p:nvSpPr>
        <p:spPr/>
        <p:txBody>
          <a:bodyPr/>
          <a:lstStyle/>
          <a:p>
            <a:fld id="{6A6D9FA1-99C7-4910-8E32-B85D378B0060}" type="slidenum">
              <a:rPr lang="en-GB" smtClean="0"/>
              <a:pPr/>
              <a:t>14</a:t>
            </a:fld>
            <a:endParaRPr lang="en-GB" dirty="0"/>
          </a:p>
        </p:txBody>
      </p:sp>
    </p:spTree>
    <p:extLst>
      <p:ext uri="{BB962C8B-B14F-4D97-AF65-F5344CB8AC3E}">
        <p14:creationId xmlns:p14="http://schemas.microsoft.com/office/powerpoint/2010/main" val="3726990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54B9DA-9D77-A54D-990C-51761BDB4097}"/>
              </a:ext>
            </a:extLst>
          </p:cNvPr>
          <p:cNvSpPr>
            <a:spLocks noGrp="1"/>
          </p:cNvSpPr>
          <p:nvPr>
            <p:ph idx="1"/>
          </p:nvPr>
        </p:nvSpPr>
        <p:spPr>
          <a:xfrm>
            <a:off x="112058" y="685800"/>
            <a:ext cx="8918015" cy="4178279"/>
          </a:xfrm>
        </p:spPr>
        <p:txBody>
          <a:bodyPr>
            <a:normAutofit/>
          </a:bodyPr>
          <a:lstStyle/>
          <a:p>
            <a:pPr marL="0" indent="0">
              <a:buNone/>
            </a:pPr>
            <a:r>
              <a:rPr lang="en-GB" dirty="0"/>
              <a:t>Cat 1 to fulfil the following 3 weighted criteria</a:t>
            </a:r>
          </a:p>
          <a:p>
            <a:r>
              <a:rPr lang="en-GB" b="0" dirty="0"/>
              <a:t>C1 A scenario for which a model exists has been demonstrated to be repeatable in various devices (various sizes, currents and fields)</a:t>
            </a:r>
          </a:p>
          <a:p>
            <a:r>
              <a:rPr lang="en-GB" b="0" dirty="0"/>
              <a:t>C2 A scenario has been demonstrated to be compatible with a W-wall with DEMO unavoidable boundary conditions (e.g. detached divertor, pellet fuelling, high confinement)</a:t>
            </a:r>
          </a:p>
          <a:p>
            <a:r>
              <a:rPr lang="en-GB" b="0" dirty="0"/>
              <a:t>C3 A scenario is robust and controllable; the sensors/actuators have to be DEMO compatible</a:t>
            </a:r>
          </a:p>
          <a:p>
            <a:endParaRPr lang="en-GB" b="0" dirty="0"/>
          </a:p>
        </p:txBody>
      </p:sp>
      <p:sp>
        <p:nvSpPr>
          <p:cNvPr id="3" name="Title 2">
            <a:extLst>
              <a:ext uri="{FF2B5EF4-FFF2-40B4-BE49-F238E27FC236}">
                <a16:creationId xmlns:a16="http://schemas.microsoft.com/office/drawing/2014/main" id="{E5EAC41B-619A-F447-A216-4A5C20D63A2C}"/>
              </a:ext>
            </a:extLst>
          </p:cNvPr>
          <p:cNvSpPr>
            <a:spLocks noGrp="1"/>
          </p:cNvSpPr>
          <p:nvPr>
            <p:ph type="title"/>
          </p:nvPr>
        </p:nvSpPr>
        <p:spPr/>
        <p:txBody>
          <a:bodyPr/>
          <a:lstStyle/>
          <a:p>
            <a:r>
              <a:rPr lang="en-GB" dirty="0"/>
              <a:t>Categories </a:t>
            </a:r>
            <a:r>
              <a:rPr lang="en-GB" sz="1800" dirty="0"/>
              <a:t>(currently being discussed inside the DCT</a:t>
            </a:r>
            <a:r>
              <a:rPr lang="en-US" sz="1800" dirty="0"/>
              <a:t> – taken from FSD-FTD meetings</a:t>
            </a:r>
            <a:r>
              <a:rPr lang="en-GB" sz="1800" dirty="0"/>
              <a:t>)</a:t>
            </a:r>
          </a:p>
        </p:txBody>
      </p:sp>
      <p:sp>
        <p:nvSpPr>
          <p:cNvPr id="4" name="TextBox 3">
            <a:extLst>
              <a:ext uri="{FF2B5EF4-FFF2-40B4-BE49-F238E27FC236}">
                <a16:creationId xmlns:a16="http://schemas.microsoft.com/office/drawing/2014/main" id="{22F3588D-ECCB-924D-B652-6F2803A66CC8}"/>
              </a:ext>
            </a:extLst>
          </p:cNvPr>
          <p:cNvSpPr txBox="1"/>
          <p:nvPr/>
        </p:nvSpPr>
        <p:spPr>
          <a:xfrm>
            <a:off x="163417" y="3120370"/>
            <a:ext cx="8815295" cy="1107996"/>
          </a:xfrm>
          <a:prstGeom prst="rect">
            <a:avLst/>
          </a:prstGeom>
          <a:noFill/>
        </p:spPr>
        <p:txBody>
          <a:bodyPr wrap="square" rtlCol="0">
            <a:spAutoFit/>
          </a:bodyPr>
          <a:lstStyle/>
          <a:p>
            <a:r>
              <a:rPr lang="en-GB" sz="1650" dirty="0">
                <a:solidFill>
                  <a:srgbClr val="0000FF"/>
                </a:solidFill>
              </a:rPr>
              <a:t>Key milestone: G2 (@Milestone2) which is scheduled for 2024 </a:t>
            </a:r>
            <a:r>
              <a:rPr lang="en-GB" sz="1650" dirty="0">
                <a:solidFill>
                  <a:srgbClr val="0000FF"/>
                </a:solidFill>
                <a:sym typeface="Wingdings" pitchFamily="2" charset="2"/>
              </a:rPr>
              <a:t></a:t>
            </a:r>
          </a:p>
          <a:p>
            <a:pPr marL="214313" indent="-214313">
              <a:buFont typeface="Wingdings" pitchFamily="2" charset="2"/>
              <a:buChar char="Ø"/>
            </a:pPr>
            <a:r>
              <a:rPr lang="en-GB" sz="1650" dirty="0">
                <a:solidFill>
                  <a:srgbClr val="0000FF"/>
                </a:solidFill>
                <a:sym typeface="Wingdings" pitchFamily="2" charset="2"/>
              </a:rPr>
              <a:t>Have at least one scenario that fulfils the 3 Cs sufficiently</a:t>
            </a:r>
          </a:p>
          <a:p>
            <a:pPr marL="214313" indent="-214313">
              <a:buFont typeface="Wingdings" pitchFamily="2" charset="2"/>
              <a:buChar char="Ø"/>
            </a:pPr>
            <a:r>
              <a:rPr lang="en-GB" sz="1650" b="1" dirty="0">
                <a:solidFill>
                  <a:srgbClr val="FF0000"/>
                </a:solidFill>
                <a:sym typeface="Wingdings" pitchFamily="2" charset="2"/>
              </a:rPr>
              <a:t>Prioritization should address likelihood for a scenario</a:t>
            </a:r>
            <a:r>
              <a:rPr lang="en-GB" sz="1650" dirty="0">
                <a:solidFill>
                  <a:srgbClr val="0000FF"/>
                </a:solidFill>
                <a:sym typeface="Wingdings" pitchFamily="2" charset="2"/>
              </a:rPr>
              <a:t> to be brought to state by 2024</a:t>
            </a:r>
          </a:p>
          <a:p>
            <a:pPr marL="214313" indent="-214313">
              <a:buFont typeface="Wingdings" pitchFamily="2" charset="2"/>
              <a:buChar char="Ø"/>
            </a:pPr>
            <a:r>
              <a:rPr lang="en-GB" sz="1650" dirty="0">
                <a:solidFill>
                  <a:srgbClr val="0000FF"/>
                </a:solidFill>
                <a:sym typeface="Wingdings" pitchFamily="2" charset="2"/>
              </a:rPr>
              <a:t> Guide definition of milestones and review of these defined milestones inside the FSD-FTD</a:t>
            </a:r>
            <a:endParaRPr lang="en-GB" sz="1650" dirty="0">
              <a:solidFill>
                <a:srgbClr val="0000FF"/>
              </a:solidFill>
            </a:endParaRPr>
          </a:p>
        </p:txBody>
      </p:sp>
    </p:spTree>
    <p:extLst>
      <p:ext uri="{BB962C8B-B14F-4D97-AF65-F5344CB8AC3E}">
        <p14:creationId xmlns:p14="http://schemas.microsoft.com/office/powerpoint/2010/main" val="2341717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7D8F7-8139-FB4E-BDD4-793521222780}"/>
              </a:ext>
            </a:extLst>
          </p:cNvPr>
          <p:cNvSpPr>
            <a:spLocks noGrp="1"/>
          </p:cNvSpPr>
          <p:nvPr>
            <p:ph type="title"/>
          </p:nvPr>
        </p:nvSpPr>
        <p:spPr/>
        <p:txBody>
          <a:bodyPr/>
          <a:lstStyle/>
          <a:p>
            <a:r>
              <a:rPr lang="en-US" sz="2800" dirty="0">
                <a:latin typeface="+mj-lt"/>
              </a:rPr>
              <a:t>Beyond the FSL </a:t>
            </a:r>
            <a:r>
              <a:rPr lang="en-US" sz="2800" dirty="0">
                <a:latin typeface="+mj-lt"/>
                <a:sym typeface="Wingdings" pitchFamily="2" charset="2"/>
              </a:rPr>
              <a:t> Prioritizations</a:t>
            </a:r>
            <a:endParaRPr lang="de-DE" sz="2800" dirty="0">
              <a:latin typeface="+mj-lt"/>
            </a:endParaRPr>
          </a:p>
        </p:txBody>
      </p:sp>
      <p:sp>
        <p:nvSpPr>
          <p:cNvPr id="3" name="Inhaltsplatzhalter 2">
            <a:extLst>
              <a:ext uri="{FF2B5EF4-FFF2-40B4-BE49-F238E27FC236}">
                <a16:creationId xmlns:a16="http://schemas.microsoft.com/office/drawing/2014/main" id="{E093032F-363A-B142-8881-1AE8F35FBBF5}"/>
              </a:ext>
            </a:extLst>
          </p:cNvPr>
          <p:cNvSpPr>
            <a:spLocks noGrp="1"/>
          </p:cNvSpPr>
          <p:nvPr>
            <p:ph idx="1"/>
          </p:nvPr>
        </p:nvSpPr>
        <p:spPr>
          <a:xfrm>
            <a:off x="121023" y="536641"/>
            <a:ext cx="8768976" cy="3394756"/>
          </a:xfrm>
        </p:spPr>
        <p:txBody>
          <a:bodyPr>
            <a:normAutofit lnSpcReduction="10000"/>
          </a:bodyPr>
          <a:lstStyle/>
          <a:p>
            <a:r>
              <a:rPr lang="en-US" dirty="0">
                <a:latin typeface="+mn-lt"/>
              </a:rPr>
              <a:t>Question: as extrapolations come with uncertainties (something we rarely quantify…) what is the risk we can or want to take when extrapolating to ITER/DEMO if we do it based on a specific FSL for that scientific item/objective?</a:t>
            </a:r>
          </a:p>
          <a:p>
            <a:r>
              <a:rPr lang="en-US" dirty="0">
                <a:latin typeface="+mn-lt"/>
              </a:rPr>
              <a:t>Can we afford that risk? Yes? No? </a:t>
            </a:r>
          </a:p>
          <a:p>
            <a:r>
              <a:rPr lang="en-US" dirty="0">
                <a:latin typeface="+mn-lt"/>
              </a:rPr>
              <a:t>How expensive is the risk that is to be taken?</a:t>
            </a:r>
          </a:p>
          <a:p>
            <a:r>
              <a:rPr lang="en-US" dirty="0">
                <a:latin typeface="+mn-lt"/>
              </a:rPr>
              <a:t>Involves </a:t>
            </a:r>
            <a:r>
              <a:rPr lang="en-US" dirty="0">
                <a:solidFill>
                  <a:srgbClr val="C00000"/>
                </a:solidFill>
                <a:latin typeface="+mn-lt"/>
              </a:rPr>
              <a:t>risk assessment </a:t>
            </a:r>
            <a:r>
              <a:rPr lang="en-US" dirty="0">
                <a:latin typeface="+mn-lt"/>
              </a:rPr>
              <a:t>and scalable parameters (role of TSVVs)…</a:t>
            </a:r>
          </a:p>
          <a:p>
            <a:r>
              <a:rPr lang="en-US" dirty="0">
                <a:latin typeface="+mn-lt"/>
              </a:rPr>
              <a:t>Certain FSL may be more tolerable than others in terms of control or physics…</a:t>
            </a:r>
            <a:endParaRPr lang="de-DE" dirty="0">
              <a:latin typeface="+mn-lt"/>
            </a:endParaRPr>
          </a:p>
        </p:txBody>
      </p:sp>
      <p:sp>
        <p:nvSpPr>
          <p:cNvPr id="4" name="Fußzeilenplatzhalter 3">
            <a:extLst>
              <a:ext uri="{FF2B5EF4-FFF2-40B4-BE49-F238E27FC236}">
                <a16:creationId xmlns:a16="http://schemas.microsoft.com/office/drawing/2014/main" id="{8B6C9DBB-D687-EA4B-9D6F-A0BDD41F6CCE}"/>
              </a:ext>
            </a:extLst>
          </p:cNvPr>
          <p:cNvSpPr>
            <a:spLocks noGrp="1"/>
          </p:cNvSpPr>
          <p:nvPr>
            <p:ph type="ftr" sz="quarter" idx="11"/>
          </p:nvPr>
        </p:nvSpPr>
        <p:spPr/>
        <p:txBody>
          <a:bodyPr/>
          <a:lstStyle/>
          <a:p>
            <a:r>
              <a:rPr lang="en-GB"/>
              <a:t>M. Wischmeier | FSD WP TE | Remote | 20/09/2021 | Page </a:t>
            </a:r>
            <a:endParaRPr lang="en-GB" dirty="0"/>
          </a:p>
        </p:txBody>
      </p:sp>
      <p:sp>
        <p:nvSpPr>
          <p:cNvPr id="5" name="Foliennummernplatzhalter 4">
            <a:extLst>
              <a:ext uri="{FF2B5EF4-FFF2-40B4-BE49-F238E27FC236}">
                <a16:creationId xmlns:a16="http://schemas.microsoft.com/office/drawing/2014/main" id="{F4A10092-7FA3-3740-BE09-D5E368BA61B6}"/>
              </a:ext>
            </a:extLst>
          </p:cNvPr>
          <p:cNvSpPr>
            <a:spLocks noGrp="1"/>
          </p:cNvSpPr>
          <p:nvPr>
            <p:ph type="sldNum" sz="quarter" idx="12"/>
          </p:nvPr>
        </p:nvSpPr>
        <p:spPr/>
        <p:txBody>
          <a:bodyPr/>
          <a:lstStyle/>
          <a:p>
            <a:fld id="{6A6D9FA1-99C7-4910-8E32-B85D378B0060}" type="slidenum">
              <a:rPr lang="en-GB" smtClean="0"/>
              <a:pPr/>
              <a:t>16</a:t>
            </a:fld>
            <a:endParaRPr lang="en-GB" dirty="0"/>
          </a:p>
        </p:txBody>
      </p:sp>
      <p:sp>
        <p:nvSpPr>
          <p:cNvPr id="6" name="Textfeld 5">
            <a:extLst>
              <a:ext uri="{FF2B5EF4-FFF2-40B4-BE49-F238E27FC236}">
                <a16:creationId xmlns:a16="http://schemas.microsoft.com/office/drawing/2014/main" id="{08D11302-A970-6146-8E1A-924AFCA069E6}"/>
              </a:ext>
            </a:extLst>
          </p:cNvPr>
          <p:cNvSpPr txBox="1"/>
          <p:nvPr/>
        </p:nvSpPr>
        <p:spPr>
          <a:xfrm>
            <a:off x="527236" y="3813156"/>
            <a:ext cx="7956550" cy="954107"/>
          </a:xfrm>
          <a:prstGeom prst="rect">
            <a:avLst/>
          </a:prstGeom>
          <a:noFill/>
          <a:ln>
            <a:solidFill>
              <a:srgbClr val="FF0000"/>
            </a:solidFill>
          </a:ln>
        </p:spPr>
        <p:txBody>
          <a:bodyPr wrap="square" rtlCol="0">
            <a:spAutoFit/>
          </a:bodyPr>
          <a:lstStyle/>
          <a:p>
            <a:pPr algn="l"/>
            <a:r>
              <a:rPr lang="en-US" sz="2800" dirty="0">
                <a:solidFill>
                  <a:srgbClr val="FF0000"/>
                </a:solidFill>
              </a:rPr>
              <a:t>Only the combination of FSL and risk assessment in view of ITER/DEMO can lead to a prioritization tool</a:t>
            </a:r>
            <a:endParaRPr lang="de-DE" sz="2800" dirty="0">
              <a:solidFill>
                <a:srgbClr val="FF0000"/>
              </a:solidFill>
            </a:endParaRPr>
          </a:p>
        </p:txBody>
      </p:sp>
    </p:spTree>
    <p:extLst>
      <p:ext uri="{BB962C8B-B14F-4D97-AF65-F5344CB8AC3E}">
        <p14:creationId xmlns:p14="http://schemas.microsoft.com/office/powerpoint/2010/main" val="3402362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6B7633-79E3-A44C-BCED-D14E94135F7E}"/>
              </a:ext>
            </a:extLst>
          </p:cNvPr>
          <p:cNvSpPr>
            <a:spLocks noGrp="1"/>
          </p:cNvSpPr>
          <p:nvPr>
            <p:ph type="title"/>
          </p:nvPr>
        </p:nvSpPr>
        <p:spPr/>
        <p:txBody>
          <a:bodyPr/>
          <a:lstStyle/>
          <a:p>
            <a:r>
              <a:rPr lang="en-US" sz="2800" dirty="0">
                <a:latin typeface="+mj-lt"/>
              </a:rPr>
              <a:t>Discussion</a:t>
            </a:r>
            <a:endParaRPr lang="de-DE" sz="2800" dirty="0">
              <a:latin typeface="+mj-lt"/>
            </a:endParaRPr>
          </a:p>
        </p:txBody>
      </p:sp>
      <p:sp>
        <p:nvSpPr>
          <p:cNvPr id="3" name="Inhaltsplatzhalter 2">
            <a:extLst>
              <a:ext uri="{FF2B5EF4-FFF2-40B4-BE49-F238E27FC236}">
                <a16:creationId xmlns:a16="http://schemas.microsoft.com/office/drawing/2014/main" id="{2BE7BA6D-6F8A-F940-8AD0-4B4D2FD19316}"/>
              </a:ext>
            </a:extLst>
          </p:cNvPr>
          <p:cNvSpPr>
            <a:spLocks noGrp="1"/>
          </p:cNvSpPr>
          <p:nvPr>
            <p:ph idx="1"/>
          </p:nvPr>
        </p:nvSpPr>
        <p:spPr/>
        <p:txBody>
          <a:bodyPr/>
          <a:lstStyle/>
          <a:p>
            <a:r>
              <a:rPr lang="en-US" dirty="0"/>
              <a:t>FSL provide can assist in quantifying the status and the progress</a:t>
            </a:r>
          </a:p>
          <a:p>
            <a:r>
              <a:rPr lang="en-US" dirty="0"/>
              <a:t>FSL are the basis to undertake prioritizations</a:t>
            </a:r>
          </a:p>
          <a:p>
            <a:r>
              <a:rPr lang="en-US" dirty="0"/>
              <a:t>Prioritizations cannot be done without assessing the risks for extrapolations to ITER/DEMO </a:t>
            </a:r>
            <a:r>
              <a:rPr lang="en-US" dirty="0">
                <a:sym typeface="Wingdings" pitchFamily="2" charset="2"/>
              </a:rPr>
              <a:t> one needs both!</a:t>
            </a:r>
            <a:endParaRPr lang="de-DE" dirty="0"/>
          </a:p>
        </p:txBody>
      </p:sp>
      <p:sp>
        <p:nvSpPr>
          <p:cNvPr id="4" name="Fußzeilenplatzhalter 3">
            <a:extLst>
              <a:ext uri="{FF2B5EF4-FFF2-40B4-BE49-F238E27FC236}">
                <a16:creationId xmlns:a16="http://schemas.microsoft.com/office/drawing/2014/main" id="{DC3F1057-AA88-BC4C-AA4B-E9D700EA7783}"/>
              </a:ext>
            </a:extLst>
          </p:cNvPr>
          <p:cNvSpPr>
            <a:spLocks noGrp="1"/>
          </p:cNvSpPr>
          <p:nvPr>
            <p:ph type="ftr" sz="quarter" idx="11"/>
          </p:nvPr>
        </p:nvSpPr>
        <p:spPr/>
        <p:txBody>
          <a:bodyPr/>
          <a:lstStyle/>
          <a:p>
            <a:r>
              <a:rPr lang="en-GB"/>
              <a:t>M. Wischmeier | FSD WP TE | Remote | 20/09/2021 | Page </a:t>
            </a:r>
            <a:endParaRPr lang="en-GB" dirty="0"/>
          </a:p>
        </p:txBody>
      </p:sp>
      <p:sp>
        <p:nvSpPr>
          <p:cNvPr id="5" name="Foliennummernplatzhalter 4">
            <a:extLst>
              <a:ext uri="{FF2B5EF4-FFF2-40B4-BE49-F238E27FC236}">
                <a16:creationId xmlns:a16="http://schemas.microsoft.com/office/drawing/2014/main" id="{D2B3E3E4-FA2F-704F-82BB-0C9662C2E139}"/>
              </a:ext>
            </a:extLst>
          </p:cNvPr>
          <p:cNvSpPr>
            <a:spLocks noGrp="1"/>
          </p:cNvSpPr>
          <p:nvPr>
            <p:ph type="sldNum" sz="quarter" idx="12"/>
          </p:nvPr>
        </p:nvSpPr>
        <p:spPr/>
        <p:txBody>
          <a:bodyPr/>
          <a:lstStyle/>
          <a:p>
            <a:fld id="{6A6D9FA1-99C7-4910-8E32-B85D378B0060}" type="slidenum">
              <a:rPr lang="en-GB" smtClean="0"/>
              <a:pPr/>
              <a:t>17</a:t>
            </a:fld>
            <a:endParaRPr lang="en-GB" dirty="0"/>
          </a:p>
        </p:txBody>
      </p:sp>
    </p:spTree>
    <p:extLst>
      <p:ext uri="{BB962C8B-B14F-4D97-AF65-F5344CB8AC3E}">
        <p14:creationId xmlns:p14="http://schemas.microsoft.com/office/powerpoint/2010/main" val="921541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2F5BA-FA27-1B42-80E2-8377E3D6772E}"/>
              </a:ext>
            </a:extLst>
          </p:cNvPr>
          <p:cNvSpPr>
            <a:spLocks noGrp="1"/>
          </p:cNvSpPr>
          <p:nvPr>
            <p:ph type="title"/>
          </p:nvPr>
        </p:nvSpPr>
        <p:spPr>
          <a:xfrm>
            <a:off x="0" y="0"/>
            <a:ext cx="8100392" cy="514350"/>
          </a:xfrm>
        </p:spPr>
        <p:txBody>
          <a:bodyPr/>
          <a:lstStyle/>
          <a:p>
            <a:r>
              <a:rPr lang="en-US" dirty="0"/>
              <a:t>Why and how to quantify progress?</a:t>
            </a:r>
            <a:endParaRPr lang="en-GB" dirty="0"/>
          </a:p>
        </p:txBody>
      </p:sp>
      <p:sp>
        <p:nvSpPr>
          <p:cNvPr id="4" name="Footer Placeholder 3">
            <a:extLst>
              <a:ext uri="{FF2B5EF4-FFF2-40B4-BE49-F238E27FC236}">
                <a16:creationId xmlns:a16="http://schemas.microsoft.com/office/drawing/2014/main" id="{FEA949CF-61A3-FA4B-A4E3-65317E410F8B}"/>
              </a:ext>
            </a:extLst>
          </p:cNvPr>
          <p:cNvSpPr>
            <a:spLocks noGrp="1"/>
          </p:cNvSpPr>
          <p:nvPr>
            <p:ph type="ftr" sz="quarter" idx="11"/>
          </p:nvPr>
        </p:nvSpPr>
        <p:spPr>
          <a:xfrm>
            <a:off x="3124200" y="4753162"/>
            <a:ext cx="5541682" cy="287945"/>
          </a:xfrm>
        </p:spPr>
        <p:txBody>
          <a:bodyPr/>
          <a:lstStyle/>
          <a:p>
            <a:pPr algn="r"/>
            <a:r>
              <a:rPr lang="en-GB" dirty="0"/>
              <a:t>Marco Wischmeier | </a:t>
            </a:r>
            <a:r>
              <a:rPr lang="en-US" dirty="0"/>
              <a:t>FSD Science Meeting</a:t>
            </a:r>
            <a:r>
              <a:rPr lang="en-GB" dirty="0"/>
              <a:t> | </a:t>
            </a:r>
            <a:r>
              <a:rPr lang="en-US" dirty="0"/>
              <a:t>19th</a:t>
            </a:r>
            <a:r>
              <a:rPr lang="en-GB" dirty="0"/>
              <a:t> of </a:t>
            </a:r>
            <a:r>
              <a:rPr lang="en-US" dirty="0"/>
              <a:t>October</a:t>
            </a:r>
            <a:r>
              <a:rPr lang="en-GB" dirty="0"/>
              <a:t> 202</a:t>
            </a:r>
            <a:r>
              <a:rPr lang="en-US" dirty="0"/>
              <a:t>1</a:t>
            </a:r>
            <a:r>
              <a:rPr lang="en-GB" dirty="0"/>
              <a:t> | Page </a:t>
            </a:r>
            <a:r>
              <a:rPr lang="en-US" dirty="0"/>
              <a:t>2</a:t>
            </a:r>
            <a:endParaRPr lang="en-GB" dirty="0"/>
          </a:p>
        </p:txBody>
      </p:sp>
      <p:sp>
        <p:nvSpPr>
          <p:cNvPr id="8" name="TextBox 7">
            <a:extLst>
              <a:ext uri="{FF2B5EF4-FFF2-40B4-BE49-F238E27FC236}">
                <a16:creationId xmlns:a16="http://schemas.microsoft.com/office/drawing/2014/main" id="{1AEA8FD0-D2CB-BE4F-A327-242CE6F10232}"/>
              </a:ext>
            </a:extLst>
          </p:cNvPr>
          <p:cNvSpPr txBox="1"/>
          <p:nvPr/>
        </p:nvSpPr>
        <p:spPr>
          <a:xfrm>
            <a:off x="149412" y="636696"/>
            <a:ext cx="8880662" cy="1615827"/>
          </a:xfrm>
          <a:prstGeom prst="rect">
            <a:avLst/>
          </a:prstGeom>
          <a:noFill/>
        </p:spPr>
        <p:txBody>
          <a:bodyPr wrap="square" rtlCol="0">
            <a:spAutoFit/>
          </a:bodyPr>
          <a:lstStyle/>
          <a:p>
            <a:pPr marL="257175" indent="-257175">
              <a:buFont typeface="Wingdings" pitchFamily="2" charset="2"/>
              <a:buChar char="v"/>
            </a:pPr>
            <a:r>
              <a:rPr lang="en-GB" sz="1650" dirty="0"/>
              <a:t>EUROfusion grant agreement: extremely ambitious goals and defines missions, milestones and deliverables</a:t>
            </a:r>
          </a:p>
          <a:p>
            <a:pPr marL="257175" indent="-257175">
              <a:buFont typeface="Wingdings" pitchFamily="2" charset="2"/>
              <a:buChar char="v"/>
            </a:pPr>
            <a:r>
              <a:rPr lang="en-GB" sz="1650" dirty="0"/>
              <a:t>Money is distributed for achieved deliverables (in order to have meaningful reports we need to overcome the fear of not receiving funding if a serious and comprehensible attempt was made)</a:t>
            </a:r>
          </a:p>
          <a:p>
            <a:pPr marL="257175" indent="-257175">
              <a:buFont typeface="Wingdings" pitchFamily="2" charset="2"/>
              <a:buChar char="v"/>
            </a:pPr>
            <a:r>
              <a:rPr lang="en-GB" sz="1650" dirty="0"/>
              <a:t>Deliverables are completed to a large extent by reports, which describe </a:t>
            </a:r>
            <a:r>
              <a:rPr lang="en-GB" sz="1650" dirty="0" err="1"/>
              <a:t>activit</a:t>
            </a:r>
            <a:r>
              <a:rPr lang="en-US" sz="1650" dirty="0" err="1"/>
              <a:t>ies</a:t>
            </a:r>
            <a:r>
              <a:rPr lang="en-GB" sz="1650" dirty="0"/>
              <a:t>, problems and accomplishments</a:t>
            </a:r>
          </a:p>
        </p:txBody>
      </p:sp>
      <p:sp>
        <p:nvSpPr>
          <p:cNvPr id="9" name="TextBox 8">
            <a:extLst>
              <a:ext uri="{FF2B5EF4-FFF2-40B4-BE49-F238E27FC236}">
                <a16:creationId xmlns:a16="http://schemas.microsoft.com/office/drawing/2014/main" id="{E2848F32-467A-8747-95BB-0D597B7638BD}"/>
              </a:ext>
            </a:extLst>
          </p:cNvPr>
          <p:cNvSpPr txBox="1"/>
          <p:nvPr/>
        </p:nvSpPr>
        <p:spPr>
          <a:xfrm>
            <a:off x="149412" y="2172000"/>
            <a:ext cx="8880662" cy="2377574"/>
          </a:xfrm>
          <a:prstGeom prst="rect">
            <a:avLst/>
          </a:prstGeom>
          <a:noFill/>
        </p:spPr>
        <p:txBody>
          <a:bodyPr wrap="square" rtlCol="0">
            <a:spAutoFit/>
          </a:bodyPr>
          <a:lstStyle/>
          <a:p>
            <a:pPr marL="257175" indent="-257175">
              <a:buFont typeface="Wingdings" pitchFamily="2" charset="2"/>
              <a:buChar char="v"/>
            </a:pPr>
            <a:r>
              <a:rPr lang="en-GB" sz="1650" dirty="0">
                <a:solidFill>
                  <a:srgbClr val="003399"/>
                </a:solidFill>
              </a:rPr>
              <a:t>Do the reports inform us as a scientific community if we are closer to the </a:t>
            </a:r>
            <a:r>
              <a:rPr lang="en-GB" sz="1650" dirty="0" err="1">
                <a:solidFill>
                  <a:srgbClr val="003399"/>
                </a:solidFill>
              </a:rPr>
              <a:t>realization</a:t>
            </a:r>
            <a:r>
              <a:rPr lang="en-GB" sz="1650" dirty="0">
                <a:solidFill>
                  <a:srgbClr val="003399"/>
                </a:solidFill>
              </a:rPr>
              <a:t> </a:t>
            </a:r>
            <a:r>
              <a:rPr lang="en-US" sz="1650" dirty="0">
                <a:solidFill>
                  <a:srgbClr val="003399"/>
                </a:solidFill>
              </a:rPr>
              <a:t>Nuclear Fusion</a:t>
            </a:r>
            <a:r>
              <a:rPr lang="en-GB" sz="1650" dirty="0">
                <a:solidFill>
                  <a:srgbClr val="003399"/>
                </a:solidFill>
              </a:rPr>
              <a:t>?</a:t>
            </a:r>
            <a:endParaRPr lang="en-US" sz="1650" dirty="0">
              <a:solidFill>
                <a:srgbClr val="003399"/>
              </a:solidFill>
            </a:endParaRPr>
          </a:p>
          <a:p>
            <a:pPr marL="257175" indent="-257175">
              <a:buFont typeface="Wingdings" pitchFamily="2" charset="2"/>
              <a:buChar char="v"/>
            </a:pPr>
            <a:r>
              <a:rPr lang="en-US" sz="1650" dirty="0">
                <a:solidFill>
                  <a:srgbClr val="003399"/>
                </a:solidFill>
              </a:rPr>
              <a:t>Reports usually describe what has been done and which scientific findings have been obtained </a:t>
            </a:r>
            <a:endParaRPr lang="en-GB" sz="1650" dirty="0">
              <a:solidFill>
                <a:srgbClr val="003399"/>
              </a:solidFill>
            </a:endParaRPr>
          </a:p>
          <a:p>
            <a:pPr marL="257175" indent="-257175">
              <a:buFont typeface="Wingdings" pitchFamily="2" charset="2"/>
              <a:buChar char="v"/>
            </a:pPr>
            <a:r>
              <a:rPr lang="en-US" sz="1650" dirty="0">
                <a:solidFill>
                  <a:srgbClr val="003399"/>
                </a:solidFill>
              </a:rPr>
              <a:t>But h</a:t>
            </a:r>
            <a:r>
              <a:rPr lang="en-GB" sz="1650" dirty="0">
                <a:solidFill>
                  <a:srgbClr val="003399"/>
                </a:solidFill>
              </a:rPr>
              <a:t>ow can we measure our success in view of our goal?</a:t>
            </a:r>
            <a:endParaRPr lang="en-US" sz="1650" dirty="0">
              <a:solidFill>
                <a:srgbClr val="003399"/>
              </a:solidFill>
            </a:endParaRPr>
          </a:p>
          <a:p>
            <a:pPr marL="257175" indent="-257175">
              <a:buFont typeface="Wingdings" pitchFamily="2" charset="2"/>
              <a:buChar char="v"/>
            </a:pPr>
            <a:r>
              <a:rPr lang="en-US" sz="1650" dirty="0">
                <a:solidFill>
                  <a:srgbClr val="003399"/>
                </a:solidFill>
              </a:rPr>
              <a:t>Where do we stand?</a:t>
            </a:r>
          </a:p>
          <a:p>
            <a:pPr marL="257175" indent="-257175">
              <a:buFont typeface="Wingdings" pitchFamily="2" charset="2"/>
              <a:buChar char="v"/>
            </a:pPr>
            <a:r>
              <a:rPr lang="en-US" sz="1650" dirty="0">
                <a:solidFill>
                  <a:srgbClr val="003399"/>
                </a:solidFill>
              </a:rPr>
              <a:t>How “far” are specific goals? How much time will we need? How many resources could it cost us to get there? Is it more costly to go one path than another?</a:t>
            </a:r>
            <a:endParaRPr lang="en-GB" sz="1650" dirty="0">
              <a:solidFill>
                <a:srgbClr val="003399"/>
              </a:solidFill>
            </a:endParaRPr>
          </a:p>
          <a:p>
            <a:pPr marL="257175" indent="-257175">
              <a:buFont typeface="Wingdings" pitchFamily="2" charset="2"/>
              <a:buChar char="v"/>
            </a:pPr>
            <a:r>
              <a:rPr lang="en-GB" sz="1650" dirty="0">
                <a:solidFill>
                  <a:srgbClr val="003399"/>
                </a:solidFill>
              </a:rPr>
              <a:t>On which basis do we adjust our priorities and identify our weaknesses to overcome critical aspects in which progress may be slow and which define the critical path?</a:t>
            </a:r>
          </a:p>
        </p:txBody>
      </p:sp>
    </p:spTree>
    <p:extLst>
      <p:ext uri="{BB962C8B-B14F-4D97-AF65-F5344CB8AC3E}">
        <p14:creationId xmlns:p14="http://schemas.microsoft.com/office/powerpoint/2010/main" val="2095490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BF581-A374-7645-A314-BFAA7CAD8E26}"/>
              </a:ext>
            </a:extLst>
          </p:cNvPr>
          <p:cNvSpPr>
            <a:spLocks noGrp="1"/>
          </p:cNvSpPr>
          <p:nvPr>
            <p:ph type="title"/>
          </p:nvPr>
        </p:nvSpPr>
        <p:spPr>
          <a:xfrm>
            <a:off x="-1" y="0"/>
            <a:ext cx="8441766" cy="400049"/>
          </a:xfrm>
        </p:spPr>
        <p:txBody>
          <a:bodyPr/>
          <a:lstStyle/>
          <a:p>
            <a:r>
              <a:rPr lang="en-GB" sz="2600" dirty="0">
                <a:latin typeface="+mj-lt"/>
              </a:rPr>
              <a:t>The concept of technological readiness level for engineering</a:t>
            </a:r>
          </a:p>
        </p:txBody>
      </p:sp>
      <p:sp>
        <p:nvSpPr>
          <p:cNvPr id="4" name="Footer Placeholder 3">
            <a:extLst>
              <a:ext uri="{FF2B5EF4-FFF2-40B4-BE49-F238E27FC236}">
                <a16:creationId xmlns:a16="http://schemas.microsoft.com/office/drawing/2014/main" id="{D9EF5569-75FB-F642-B6AC-3A3C64519FD2}"/>
              </a:ext>
            </a:extLst>
          </p:cNvPr>
          <p:cNvSpPr>
            <a:spLocks noGrp="1"/>
          </p:cNvSpPr>
          <p:nvPr>
            <p:ph type="ftr" sz="quarter" idx="11"/>
          </p:nvPr>
        </p:nvSpPr>
        <p:spPr>
          <a:xfrm>
            <a:off x="2185147" y="4945702"/>
            <a:ext cx="6872941" cy="239931"/>
          </a:xfrm>
        </p:spPr>
        <p:txBody>
          <a:bodyPr/>
          <a:lstStyle/>
          <a:p>
            <a:pPr algn="r"/>
            <a:r>
              <a:rPr lang="en-GB" dirty="0"/>
              <a:t>Marco Wischmeier | </a:t>
            </a:r>
            <a:r>
              <a:rPr lang="en-US" dirty="0"/>
              <a:t>FSD Science Meeting</a:t>
            </a:r>
            <a:r>
              <a:rPr lang="en-GB" dirty="0"/>
              <a:t> | </a:t>
            </a:r>
            <a:r>
              <a:rPr lang="en-US" dirty="0"/>
              <a:t>19th</a:t>
            </a:r>
            <a:r>
              <a:rPr lang="en-GB" dirty="0"/>
              <a:t> of </a:t>
            </a:r>
            <a:r>
              <a:rPr lang="en-US" dirty="0"/>
              <a:t>October</a:t>
            </a:r>
            <a:r>
              <a:rPr lang="en-GB" dirty="0"/>
              <a:t> 202</a:t>
            </a:r>
            <a:r>
              <a:rPr lang="en-US" dirty="0"/>
              <a:t>1</a:t>
            </a:r>
            <a:r>
              <a:rPr lang="en-GB" dirty="0"/>
              <a:t> | Page </a:t>
            </a:r>
            <a:r>
              <a:rPr lang="en-US" dirty="0"/>
              <a:t>3</a:t>
            </a:r>
            <a:endParaRPr lang="en-GB" dirty="0"/>
          </a:p>
        </p:txBody>
      </p:sp>
      <p:pic>
        <p:nvPicPr>
          <p:cNvPr id="5" name="Content Placeholder 5">
            <a:extLst>
              <a:ext uri="{FF2B5EF4-FFF2-40B4-BE49-F238E27FC236}">
                <a16:creationId xmlns:a16="http://schemas.microsoft.com/office/drawing/2014/main" id="{A1C19A7E-31B5-9840-B4D7-BB9B339266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559" y="630009"/>
            <a:ext cx="5137837" cy="3580917"/>
          </a:xfrm>
        </p:spPr>
      </p:pic>
      <p:sp>
        <p:nvSpPr>
          <p:cNvPr id="6" name="TextBox 5">
            <a:extLst>
              <a:ext uri="{FF2B5EF4-FFF2-40B4-BE49-F238E27FC236}">
                <a16:creationId xmlns:a16="http://schemas.microsoft.com/office/drawing/2014/main" id="{C33E61F1-4A80-9348-951B-90BCA7FCAE61}"/>
              </a:ext>
            </a:extLst>
          </p:cNvPr>
          <p:cNvSpPr txBox="1"/>
          <p:nvPr/>
        </p:nvSpPr>
        <p:spPr>
          <a:xfrm>
            <a:off x="5453530" y="630009"/>
            <a:ext cx="3520514" cy="1361911"/>
          </a:xfrm>
          <a:prstGeom prst="rect">
            <a:avLst/>
          </a:prstGeom>
          <a:noFill/>
        </p:spPr>
        <p:txBody>
          <a:bodyPr wrap="square" rtlCol="0">
            <a:spAutoFit/>
          </a:bodyPr>
          <a:lstStyle/>
          <a:p>
            <a:r>
              <a:rPr lang="de-DE" sz="1650" dirty="0"/>
              <a:t>Technology </a:t>
            </a:r>
            <a:r>
              <a:rPr lang="de-DE" sz="1650" dirty="0" err="1"/>
              <a:t>Readiness</a:t>
            </a:r>
            <a:r>
              <a:rPr lang="de-DE" sz="1650" dirty="0"/>
              <a:t> Levels – </a:t>
            </a:r>
            <a:r>
              <a:rPr lang="de-DE" sz="1650" dirty="0" err="1"/>
              <a:t>widely</a:t>
            </a:r>
            <a:r>
              <a:rPr lang="de-DE" sz="1650" dirty="0"/>
              <a:t> </a:t>
            </a:r>
            <a:r>
              <a:rPr lang="de-DE" sz="1650" dirty="0" err="1"/>
              <a:t>used</a:t>
            </a:r>
            <a:r>
              <a:rPr lang="de-DE" sz="1650" dirty="0"/>
              <a:t> as </a:t>
            </a:r>
            <a:r>
              <a:rPr lang="de-DE" sz="1650" b="1" dirty="0"/>
              <a:t>a risk </a:t>
            </a:r>
            <a:r>
              <a:rPr lang="de-DE" sz="1650" b="1" dirty="0" err="1"/>
              <a:t>mitigation</a:t>
            </a:r>
            <a:r>
              <a:rPr lang="de-DE" sz="1650" b="1" dirty="0"/>
              <a:t> tool </a:t>
            </a:r>
            <a:r>
              <a:rPr lang="de-DE" sz="1650" dirty="0"/>
              <a:t>– </a:t>
            </a:r>
            <a:r>
              <a:rPr lang="de-DE" sz="1650" dirty="0" err="1"/>
              <a:t>immature</a:t>
            </a:r>
            <a:r>
              <a:rPr lang="de-DE" sz="1650" dirty="0"/>
              <a:t> </a:t>
            </a:r>
            <a:r>
              <a:rPr lang="de-DE" sz="1650" dirty="0" err="1"/>
              <a:t>technology</a:t>
            </a:r>
            <a:r>
              <a:rPr lang="de-DE" sz="1650" dirty="0"/>
              <a:t> is a </a:t>
            </a:r>
            <a:r>
              <a:rPr lang="de-DE" sz="1650" dirty="0" err="1"/>
              <a:t>cause</a:t>
            </a:r>
            <a:r>
              <a:rPr lang="de-DE" sz="1650" dirty="0"/>
              <a:t> of </a:t>
            </a:r>
            <a:r>
              <a:rPr lang="de-DE" sz="1650" dirty="0" err="1"/>
              <a:t>cost</a:t>
            </a:r>
            <a:r>
              <a:rPr lang="de-DE" sz="1650" dirty="0"/>
              <a:t> </a:t>
            </a:r>
            <a:r>
              <a:rPr lang="de-DE" sz="1650" dirty="0" err="1"/>
              <a:t>growth</a:t>
            </a:r>
            <a:r>
              <a:rPr lang="de-DE" sz="1650" dirty="0"/>
              <a:t> and </a:t>
            </a:r>
            <a:r>
              <a:rPr lang="de-DE" sz="1650" b="1" dirty="0" err="1">
                <a:solidFill>
                  <a:srgbClr val="003399"/>
                </a:solidFill>
              </a:rPr>
              <a:t>schedule</a:t>
            </a:r>
            <a:r>
              <a:rPr lang="de-DE" sz="1650" b="1" dirty="0">
                <a:solidFill>
                  <a:srgbClr val="003399"/>
                </a:solidFill>
              </a:rPr>
              <a:t> </a:t>
            </a:r>
            <a:r>
              <a:rPr lang="de-DE" sz="1650" b="1" dirty="0" err="1">
                <a:solidFill>
                  <a:srgbClr val="003399"/>
                </a:solidFill>
              </a:rPr>
              <a:t>delay</a:t>
            </a:r>
            <a:r>
              <a:rPr lang="en-US" sz="1650" b="1" dirty="0">
                <a:solidFill>
                  <a:srgbClr val="003399"/>
                </a:solidFill>
              </a:rPr>
              <a:t>; </a:t>
            </a:r>
            <a:r>
              <a:rPr lang="de-DE" sz="1650" dirty="0"/>
              <a:t>asked for by Horizon2020</a:t>
            </a:r>
          </a:p>
        </p:txBody>
      </p:sp>
      <p:sp>
        <p:nvSpPr>
          <p:cNvPr id="7" name="TextBox 6">
            <a:extLst>
              <a:ext uri="{FF2B5EF4-FFF2-40B4-BE49-F238E27FC236}">
                <a16:creationId xmlns:a16="http://schemas.microsoft.com/office/drawing/2014/main" id="{50CB517F-D8EC-544C-A5D6-9AD6B771821D}"/>
              </a:ext>
            </a:extLst>
          </p:cNvPr>
          <p:cNvSpPr txBox="1"/>
          <p:nvPr/>
        </p:nvSpPr>
        <p:spPr>
          <a:xfrm>
            <a:off x="85912" y="4323603"/>
            <a:ext cx="7734758" cy="622100"/>
          </a:xfrm>
          <a:prstGeom prst="rect">
            <a:avLst/>
          </a:prstGeom>
          <a:noFill/>
        </p:spPr>
        <p:txBody>
          <a:bodyPr wrap="square" rtlCol="0">
            <a:spAutoFit/>
          </a:bodyPr>
          <a:lstStyle/>
          <a:p>
            <a:r>
              <a:rPr lang="en-GB" sz="1650" dirty="0"/>
              <a:t>Inside </a:t>
            </a:r>
            <a:r>
              <a:rPr lang="en-GB" sz="1650" dirty="0" err="1"/>
              <a:t>EUROfusion</a:t>
            </a:r>
            <a:r>
              <a:rPr lang="en-GB" sz="1650" dirty="0"/>
              <a:t>: widely adopted in PPP&amp;T for defining system, technology and manufacturing readiness, invented by NASA in 1974, </a:t>
            </a:r>
          </a:p>
        </p:txBody>
      </p:sp>
      <p:sp>
        <p:nvSpPr>
          <p:cNvPr id="8" name="TextBox 7">
            <a:extLst>
              <a:ext uri="{FF2B5EF4-FFF2-40B4-BE49-F238E27FC236}">
                <a16:creationId xmlns:a16="http://schemas.microsoft.com/office/drawing/2014/main" id="{E7D10E45-71FE-4A41-A76F-02E52CCE60D7}"/>
              </a:ext>
            </a:extLst>
          </p:cNvPr>
          <p:cNvSpPr txBox="1"/>
          <p:nvPr/>
        </p:nvSpPr>
        <p:spPr>
          <a:xfrm>
            <a:off x="5453530" y="1911841"/>
            <a:ext cx="2492586" cy="1869743"/>
          </a:xfrm>
          <a:prstGeom prst="rect">
            <a:avLst/>
          </a:prstGeom>
          <a:noFill/>
        </p:spPr>
        <p:txBody>
          <a:bodyPr wrap="square" rtlCol="0">
            <a:spAutoFit/>
          </a:bodyPr>
          <a:lstStyle/>
          <a:p>
            <a:pPr marL="214313" indent="-214313">
              <a:buFont typeface="Wingdings" pitchFamily="2" charset="2"/>
              <a:buChar char="v"/>
            </a:pPr>
            <a:r>
              <a:rPr lang="en-GB" sz="1650" b="1" dirty="0"/>
              <a:t>Allows common understanding of technology status</a:t>
            </a:r>
          </a:p>
          <a:p>
            <a:pPr marL="214313" indent="-214313">
              <a:buFont typeface="Wingdings" pitchFamily="2" charset="2"/>
              <a:buChar char="v"/>
            </a:pPr>
            <a:r>
              <a:rPr lang="en-GB" sz="1650" b="1" dirty="0"/>
              <a:t>Key driver is risk management</a:t>
            </a:r>
          </a:p>
          <a:p>
            <a:pPr marL="214313" indent="-214313">
              <a:buFont typeface="Wingdings" pitchFamily="2" charset="2"/>
              <a:buChar char="v"/>
            </a:pPr>
            <a:r>
              <a:rPr lang="en-GB" sz="1650" b="1" dirty="0"/>
              <a:t>Used to make decisions for technology funding</a:t>
            </a:r>
          </a:p>
        </p:txBody>
      </p:sp>
    </p:spTree>
    <p:extLst>
      <p:ext uri="{BB962C8B-B14F-4D97-AF65-F5344CB8AC3E}">
        <p14:creationId xmlns:p14="http://schemas.microsoft.com/office/powerpoint/2010/main" val="2190332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89002"/>
            <a:ext cx="5994666" cy="494858"/>
          </a:xfrm>
        </p:spPr>
        <p:txBody>
          <a:bodyPr/>
          <a:lstStyle/>
          <a:p>
            <a:r>
              <a:rPr lang="en-US" sz="2100" dirty="0">
                <a:latin typeface="+mn-lt"/>
              </a:rPr>
              <a:t>DEMO Technology R&amp;D - Concept Design Phase</a:t>
            </a:r>
            <a:endParaRPr lang="en-GB" sz="900" i="1" dirty="0">
              <a:solidFill>
                <a:srgbClr val="FF0000"/>
              </a:solidFill>
              <a:latin typeface="+mn-lt"/>
            </a:endParaRPr>
          </a:p>
        </p:txBody>
      </p:sp>
      <p:sp>
        <p:nvSpPr>
          <p:cNvPr id="220" name="Content Placeholder 2"/>
          <p:cNvSpPr txBox="1">
            <a:spLocks/>
          </p:cNvSpPr>
          <p:nvPr/>
        </p:nvSpPr>
        <p:spPr>
          <a:xfrm>
            <a:off x="1256815" y="636192"/>
            <a:ext cx="6021288" cy="980900"/>
          </a:xfrm>
          <a:prstGeom prst="rect">
            <a:avLst/>
          </a:prstGeom>
          <a:solidFill>
            <a:schemeClr val="bg1"/>
          </a:solidFill>
          <a:ln>
            <a:solidFill>
              <a:schemeClr val="bg1"/>
            </a:solidFill>
          </a:ln>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en-GB" sz="1350" b="1" dirty="0"/>
              <a:t>Prioritize R&amp;D</a:t>
            </a:r>
            <a:r>
              <a:rPr lang="en-GB" sz="1350" dirty="0"/>
              <a:t> within a multi-year </a:t>
            </a:r>
            <a:r>
              <a:rPr lang="en-US" sz="1350" b="1" dirty="0"/>
              <a:t>Technology Maturation Plan (TMP)</a:t>
            </a:r>
          </a:p>
          <a:p>
            <a:pPr>
              <a:spcBef>
                <a:spcPts val="0"/>
              </a:spcBef>
            </a:pPr>
            <a:r>
              <a:rPr lang="en-GB" sz="1350" b="1" dirty="0"/>
              <a:t>Critical technology elements (CTEs) </a:t>
            </a:r>
            <a:r>
              <a:rPr lang="en-GB" sz="1350" dirty="0"/>
              <a:t>have been identified for all systems</a:t>
            </a:r>
            <a:endParaRPr lang="en-US" sz="1350" dirty="0"/>
          </a:p>
          <a:p>
            <a:r>
              <a:rPr lang="en-GB" sz="1300" b="1" dirty="0"/>
              <a:t>TRAs </a:t>
            </a:r>
            <a:r>
              <a:rPr lang="en-US" sz="1300" b="1" dirty="0"/>
              <a:t>(Technological Readiness Assessment) </a:t>
            </a:r>
            <a:r>
              <a:rPr lang="en-GB" sz="1300" dirty="0"/>
              <a:t>by Independent Expert Panels, including IO, F4E experts and industry</a:t>
            </a:r>
          </a:p>
          <a:p>
            <a:endParaRPr lang="en-GB" sz="1350" dirty="0"/>
          </a:p>
          <a:p>
            <a:pPr>
              <a:spcBef>
                <a:spcPts val="0"/>
              </a:spcBef>
            </a:pPr>
            <a:endParaRPr lang="en-GB" sz="1350" dirty="0"/>
          </a:p>
        </p:txBody>
      </p:sp>
      <p:pic>
        <p:nvPicPr>
          <p:cNvPr id="281" name="Picture 2" descr="Image result for start from the end project management">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26306" y="483612"/>
            <a:ext cx="625699" cy="622919"/>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153120" y="1849489"/>
            <a:ext cx="6798885" cy="2636436"/>
            <a:chOff x="98445" y="2866080"/>
            <a:chExt cx="9065180" cy="3515248"/>
          </a:xfrm>
        </p:grpSpPr>
        <p:pic>
          <p:nvPicPr>
            <p:cNvPr id="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2135" r="2286"/>
            <a:stretch/>
          </p:blipFill>
          <p:spPr bwMode="auto">
            <a:xfrm>
              <a:off x="274551" y="2866080"/>
              <a:ext cx="8694909" cy="497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1178564" y="3442335"/>
              <a:ext cx="496229" cy="276999"/>
            </a:xfrm>
            <a:prstGeom prst="rect">
              <a:avLst/>
            </a:prstGeom>
            <a:noFill/>
          </p:spPr>
          <p:txBody>
            <a:bodyPr wrap="square" rtlCol="0">
              <a:spAutoFit/>
            </a:bodyPr>
            <a:lstStyle/>
            <a:p>
              <a:pPr algn="ctr"/>
              <a:r>
                <a:rPr lang="en-GB" sz="900" b="1" dirty="0">
                  <a:latin typeface="Arial" panose="020B0604020202020204" pitchFamily="34" charset="0"/>
                  <a:cs typeface="Arial" panose="020B0604020202020204" pitchFamily="34" charset="0"/>
                </a:rPr>
                <a:t>G1</a:t>
              </a:r>
              <a:endParaRPr lang="en-GB" sz="1200" b="1" dirty="0">
                <a:latin typeface="Arial" panose="020B0604020202020204" pitchFamily="34" charset="0"/>
                <a:cs typeface="Arial" panose="020B0604020202020204" pitchFamily="34" charset="0"/>
              </a:endParaRPr>
            </a:p>
          </p:txBody>
        </p:sp>
        <p:sp>
          <p:nvSpPr>
            <p:cNvPr id="11" name="TextBox 10"/>
            <p:cNvSpPr txBox="1"/>
            <p:nvPr/>
          </p:nvSpPr>
          <p:spPr>
            <a:xfrm>
              <a:off x="2114668" y="3442334"/>
              <a:ext cx="496229" cy="276999"/>
            </a:xfrm>
            <a:prstGeom prst="rect">
              <a:avLst/>
            </a:prstGeom>
            <a:noFill/>
          </p:spPr>
          <p:txBody>
            <a:bodyPr wrap="square" rtlCol="0">
              <a:spAutoFit/>
            </a:bodyPr>
            <a:lstStyle/>
            <a:p>
              <a:pPr algn="ctr"/>
              <a:r>
                <a:rPr lang="en-GB" sz="900" b="1" dirty="0">
                  <a:latin typeface="Arial" panose="020B0604020202020204" pitchFamily="34" charset="0"/>
                  <a:cs typeface="Arial" panose="020B0604020202020204" pitchFamily="34" charset="0"/>
                </a:rPr>
                <a:t>G2</a:t>
              </a:r>
              <a:endParaRPr lang="en-GB" sz="1200" b="1" dirty="0">
                <a:latin typeface="Arial" panose="020B0604020202020204" pitchFamily="34" charset="0"/>
                <a:cs typeface="Arial" panose="020B0604020202020204" pitchFamily="34" charset="0"/>
              </a:endParaRPr>
            </a:p>
          </p:txBody>
        </p:sp>
        <p:sp>
          <p:nvSpPr>
            <p:cNvPr id="12" name="TextBox 11"/>
            <p:cNvSpPr txBox="1"/>
            <p:nvPr/>
          </p:nvSpPr>
          <p:spPr>
            <a:xfrm>
              <a:off x="2906756" y="3442329"/>
              <a:ext cx="496229" cy="276999"/>
            </a:xfrm>
            <a:prstGeom prst="rect">
              <a:avLst/>
            </a:prstGeom>
            <a:noFill/>
          </p:spPr>
          <p:txBody>
            <a:bodyPr wrap="square" rtlCol="0">
              <a:spAutoFit/>
            </a:bodyPr>
            <a:lstStyle/>
            <a:p>
              <a:pPr algn="ctr"/>
              <a:r>
                <a:rPr lang="en-GB" sz="900" b="1" dirty="0">
                  <a:latin typeface="Arial" panose="020B0604020202020204" pitchFamily="34" charset="0"/>
                  <a:cs typeface="Arial" panose="020B0604020202020204" pitchFamily="34" charset="0"/>
                </a:rPr>
                <a:t>G3</a:t>
              </a:r>
              <a:endParaRPr lang="en-GB" sz="1200" b="1" dirty="0">
                <a:latin typeface="Arial" panose="020B0604020202020204" pitchFamily="34" charset="0"/>
                <a:cs typeface="Arial" panose="020B0604020202020204" pitchFamily="34" charset="0"/>
              </a:endParaRPr>
            </a:p>
          </p:txBody>
        </p:sp>
        <p:sp>
          <p:nvSpPr>
            <p:cNvPr id="13" name="TextBox 12"/>
            <p:cNvSpPr txBox="1"/>
            <p:nvPr/>
          </p:nvSpPr>
          <p:spPr>
            <a:xfrm>
              <a:off x="3986876" y="3442146"/>
              <a:ext cx="496229" cy="276999"/>
            </a:xfrm>
            <a:prstGeom prst="rect">
              <a:avLst/>
            </a:prstGeom>
            <a:noFill/>
          </p:spPr>
          <p:txBody>
            <a:bodyPr wrap="square" rtlCol="0">
              <a:spAutoFit/>
            </a:bodyPr>
            <a:lstStyle/>
            <a:p>
              <a:pPr algn="ctr"/>
              <a:r>
                <a:rPr lang="en-GB" sz="900" b="1" dirty="0">
                  <a:latin typeface="Arial" panose="020B0604020202020204" pitchFamily="34" charset="0"/>
                  <a:cs typeface="Arial" panose="020B0604020202020204" pitchFamily="34" charset="0"/>
                </a:rPr>
                <a:t>G4</a:t>
              </a:r>
              <a:endParaRPr lang="en-GB" sz="1200" b="1" dirty="0">
                <a:latin typeface="Arial" panose="020B0604020202020204" pitchFamily="34" charset="0"/>
                <a:cs typeface="Arial" panose="020B0604020202020204" pitchFamily="34" charset="0"/>
              </a:endParaRPr>
            </a:p>
          </p:txBody>
        </p:sp>
        <p:sp>
          <p:nvSpPr>
            <p:cNvPr id="14" name="TextBox 13"/>
            <p:cNvSpPr txBox="1"/>
            <p:nvPr/>
          </p:nvSpPr>
          <p:spPr>
            <a:xfrm>
              <a:off x="4922980" y="3442999"/>
              <a:ext cx="496229" cy="276999"/>
            </a:xfrm>
            <a:prstGeom prst="rect">
              <a:avLst/>
            </a:prstGeom>
            <a:noFill/>
          </p:spPr>
          <p:txBody>
            <a:bodyPr wrap="square" rtlCol="0">
              <a:spAutoFit/>
            </a:bodyPr>
            <a:lstStyle/>
            <a:p>
              <a:pPr algn="ctr"/>
              <a:r>
                <a:rPr lang="en-GB" sz="900" b="1" dirty="0">
                  <a:latin typeface="Arial" panose="020B0604020202020204" pitchFamily="34" charset="0"/>
                  <a:cs typeface="Arial" panose="020B0604020202020204" pitchFamily="34" charset="0"/>
                </a:rPr>
                <a:t>G5</a:t>
              </a:r>
              <a:endParaRPr lang="en-GB" sz="1200" b="1" dirty="0">
                <a:latin typeface="Arial" panose="020B0604020202020204" pitchFamily="34" charset="0"/>
                <a:cs typeface="Arial" panose="020B0604020202020204" pitchFamily="34" charset="0"/>
              </a:endParaRPr>
            </a:p>
          </p:txBody>
        </p:sp>
        <p:sp>
          <p:nvSpPr>
            <p:cNvPr id="15" name="TextBox 14"/>
            <p:cNvSpPr txBox="1"/>
            <p:nvPr/>
          </p:nvSpPr>
          <p:spPr>
            <a:xfrm>
              <a:off x="6795188" y="3442145"/>
              <a:ext cx="496229" cy="276999"/>
            </a:xfrm>
            <a:prstGeom prst="rect">
              <a:avLst/>
            </a:prstGeom>
            <a:noFill/>
          </p:spPr>
          <p:txBody>
            <a:bodyPr wrap="square" rtlCol="0">
              <a:spAutoFit/>
            </a:bodyPr>
            <a:lstStyle/>
            <a:p>
              <a:pPr algn="ctr"/>
              <a:r>
                <a:rPr lang="en-GB" sz="900" b="1" dirty="0">
                  <a:latin typeface="Arial" panose="020B0604020202020204" pitchFamily="34" charset="0"/>
                  <a:cs typeface="Arial" panose="020B0604020202020204" pitchFamily="34" charset="0"/>
                </a:rPr>
                <a:t>G6</a:t>
              </a:r>
              <a:endParaRPr lang="en-GB" sz="1200" b="1" dirty="0">
                <a:latin typeface="Arial" panose="020B0604020202020204" pitchFamily="34" charset="0"/>
                <a:cs typeface="Arial" panose="020B0604020202020204" pitchFamily="34" charset="0"/>
              </a:endParaRPr>
            </a:p>
          </p:txBody>
        </p:sp>
        <p:sp>
          <p:nvSpPr>
            <p:cNvPr id="16" name="TextBox 15"/>
            <p:cNvSpPr txBox="1"/>
            <p:nvPr/>
          </p:nvSpPr>
          <p:spPr>
            <a:xfrm>
              <a:off x="8667396" y="3442144"/>
              <a:ext cx="496229" cy="276999"/>
            </a:xfrm>
            <a:prstGeom prst="rect">
              <a:avLst/>
            </a:prstGeom>
            <a:noFill/>
          </p:spPr>
          <p:txBody>
            <a:bodyPr wrap="square" rtlCol="0">
              <a:spAutoFit/>
            </a:bodyPr>
            <a:lstStyle/>
            <a:p>
              <a:pPr algn="ctr"/>
              <a:r>
                <a:rPr lang="en-GB" sz="900" b="1" dirty="0">
                  <a:latin typeface="Arial" panose="020B0604020202020204" pitchFamily="34" charset="0"/>
                  <a:cs typeface="Arial" panose="020B0604020202020204" pitchFamily="34" charset="0"/>
                </a:rPr>
                <a:t>G7</a:t>
              </a:r>
              <a:endParaRPr lang="en-GB" sz="1200" b="1" dirty="0">
                <a:latin typeface="Arial" panose="020B0604020202020204" pitchFamily="34" charset="0"/>
                <a:cs typeface="Arial" panose="020B0604020202020204" pitchFamily="34" charset="0"/>
              </a:endParaRPr>
            </a:p>
          </p:txBody>
        </p:sp>
        <p:cxnSp>
          <p:nvCxnSpPr>
            <p:cNvPr id="17" name="Straight Connector 16"/>
            <p:cNvCxnSpPr/>
            <p:nvPr/>
          </p:nvCxnSpPr>
          <p:spPr>
            <a:xfrm flipH="1" flipV="1">
              <a:off x="346559" y="6091496"/>
              <a:ext cx="8568951" cy="9549"/>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346559" y="5804828"/>
              <a:ext cx="8568951" cy="9549"/>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346560" y="5517312"/>
              <a:ext cx="8568951" cy="9549"/>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342987" y="5238407"/>
              <a:ext cx="8568951" cy="9549"/>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346560" y="3769926"/>
              <a:ext cx="8568951" cy="9549"/>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346560" y="4071835"/>
              <a:ext cx="8568951" cy="9549"/>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346559" y="4376105"/>
              <a:ext cx="8568951" cy="9549"/>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350473" y="4663595"/>
              <a:ext cx="8568951" cy="9549"/>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342986" y="4951085"/>
              <a:ext cx="8568951" cy="9549"/>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1426679" y="3769926"/>
              <a:ext cx="1" cy="2611402"/>
            </a:xfrm>
            <a:prstGeom prst="line">
              <a:avLst/>
            </a:prstGeom>
            <a:ln w="19050">
              <a:solidFill>
                <a:srgbClr val="F44C18"/>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362782" y="3769926"/>
              <a:ext cx="1" cy="2611402"/>
            </a:xfrm>
            <a:prstGeom prst="line">
              <a:avLst/>
            </a:prstGeom>
            <a:ln w="19050">
              <a:solidFill>
                <a:srgbClr val="F44C18"/>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154871" y="3779475"/>
              <a:ext cx="0" cy="2601853"/>
            </a:xfrm>
            <a:prstGeom prst="line">
              <a:avLst/>
            </a:prstGeom>
            <a:ln w="19050">
              <a:solidFill>
                <a:srgbClr val="F44C18"/>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171095" y="3779475"/>
              <a:ext cx="0" cy="2601853"/>
            </a:xfrm>
            <a:prstGeom prst="line">
              <a:avLst/>
            </a:prstGeom>
            <a:ln w="19050">
              <a:solidFill>
                <a:srgbClr val="F44C18"/>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4234990" y="3779475"/>
              <a:ext cx="1" cy="2601853"/>
            </a:xfrm>
            <a:prstGeom prst="line">
              <a:avLst/>
            </a:prstGeom>
            <a:ln w="19050">
              <a:solidFill>
                <a:srgbClr val="F44C18"/>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043302" y="3779475"/>
              <a:ext cx="1" cy="2601853"/>
            </a:xfrm>
            <a:prstGeom prst="line">
              <a:avLst/>
            </a:prstGeom>
            <a:ln w="19050">
              <a:solidFill>
                <a:srgbClr val="F44C18"/>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911937" y="3774700"/>
              <a:ext cx="7487" cy="2606628"/>
            </a:xfrm>
            <a:prstGeom prst="line">
              <a:avLst/>
            </a:prstGeom>
            <a:ln w="19050">
              <a:solidFill>
                <a:srgbClr val="F44C18"/>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46559" y="6381328"/>
              <a:ext cx="857286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02359" y="5957770"/>
              <a:ext cx="248114" cy="276999"/>
            </a:xfrm>
            <a:prstGeom prst="rect">
              <a:avLst/>
            </a:prstGeom>
            <a:noFill/>
          </p:spPr>
          <p:txBody>
            <a:bodyPr wrap="square" rtlCol="0">
              <a:spAutoFit/>
            </a:bodyPr>
            <a:lstStyle/>
            <a:p>
              <a:pPr algn="ctr"/>
              <a:r>
                <a:rPr lang="en-GB" sz="900" dirty="0">
                  <a:latin typeface="Arial" panose="020B0604020202020204" pitchFamily="34" charset="0"/>
                  <a:cs typeface="Arial" panose="020B0604020202020204" pitchFamily="34" charset="0"/>
                </a:rPr>
                <a:t>1</a:t>
              </a:r>
              <a:endParaRPr lang="en-GB" sz="1200" dirty="0">
                <a:latin typeface="Arial" panose="020B0604020202020204" pitchFamily="34" charset="0"/>
                <a:cs typeface="Arial" panose="020B0604020202020204" pitchFamily="34" charset="0"/>
              </a:endParaRPr>
            </a:p>
          </p:txBody>
        </p:sp>
        <p:sp>
          <p:nvSpPr>
            <p:cNvPr id="35" name="TextBox 34"/>
            <p:cNvSpPr txBox="1"/>
            <p:nvPr/>
          </p:nvSpPr>
          <p:spPr>
            <a:xfrm>
              <a:off x="102359" y="5672361"/>
              <a:ext cx="248114" cy="276999"/>
            </a:xfrm>
            <a:prstGeom prst="rect">
              <a:avLst/>
            </a:prstGeom>
            <a:noFill/>
          </p:spPr>
          <p:txBody>
            <a:bodyPr wrap="square" rtlCol="0">
              <a:spAutoFit/>
            </a:bodyPr>
            <a:lstStyle/>
            <a:p>
              <a:pPr algn="ctr"/>
              <a:r>
                <a:rPr lang="en-GB" sz="900" dirty="0">
                  <a:latin typeface="Arial" panose="020B0604020202020204" pitchFamily="34" charset="0"/>
                  <a:cs typeface="Arial" panose="020B0604020202020204" pitchFamily="34" charset="0"/>
                </a:rPr>
                <a:t>2</a:t>
              </a:r>
              <a:endParaRPr lang="en-GB" sz="1200" dirty="0">
                <a:latin typeface="Arial" panose="020B0604020202020204" pitchFamily="34" charset="0"/>
                <a:cs typeface="Arial" panose="020B0604020202020204" pitchFamily="34" charset="0"/>
              </a:endParaRPr>
            </a:p>
          </p:txBody>
        </p:sp>
        <p:sp>
          <p:nvSpPr>
            <p:cNvPr id="36" name="TextBox 35"/>
            <p:cNvSpPr txBox="1"/>
            <p:nvPr/>
          </p:nvSpPr>
          <p:spPr>
            <a:xfrm>
              <a:off x="98445" y="5378812"/>
              <a:ext cx="248114" cy="276999"/>
            </a:xfrm>
            <a:prstGeom prst="rect">
              <a:avLst/>
            </a:prstGeom>
            <a:noFill/>
          </p:spPr>
          <p:txBody>
            <a:bodyPr wrap="square" rtlCol="0">
              <a:spAutoFit/>
            </a:bodyPr>
            <a:lstStyle/>
            <a:p>
              <a:pPr algn="ctr"/>
              <a:r>
                <a:rPr lang="en-GB" sz="900" dirty="0">
                  <a:latin typeface="Arial" panose="020B0604020202020204" pitchFamily="34" charset="0"/>
                  <a:cs typeface="Arial" panose="020B0604020202020204" pitchFamily="34" charset="0"/>
                </a:rPr>
                <a:t>3</a:t>
              </a:r>
              <a:endParaRPr lang="en-GB" sz="1200" dirty="0">
                <a:latin typeface="Arial" panose="020B0604020202020204" pitchFamily="34" charset="0"/>
                <a:cs typeface="Arial" panose="020B0604020202020204" pitchFamily="34" charset="0"/>
              </a:endParaRPr>
            </a:p>
          </p:txBody>
        </p:sp>
        <p:sp>
          <p:nvSpPr>
            <p:cNvPr id="37" name="TextBox 36"/>
            <p:cNvSpPr txBox="1"/>
            <p:nvPr/>
          </p:nvSpPr>
          <p:spPr>
            <a:xfrm>
              <a:off x="102359" y="5109456"/>
              <a:ext cx="248114" cy="276999"/>
            </a:xfrm>
            <a:prstGeom prst="rect">
              <a:avLst/>
            </a:prstGeom>
            <a:noFill/>
          </p:spPr>
          <p:txBody>
            <a:bodyPr wrap="square" rtlCol="0">
              <a:spAutoFit/>
            </a:bodyPr>
            <a:lstStyle/>
            <a:p>
              <a:pPr algn="ctr"/>
              <a:r>
                <a:rPr lang="en-GB" sz="900" dirty="0">
                  <a:latin typeface="Arial" panose="020B0604020202020204" pitchFamily="34" charset="0"/>
                  <a:cs typeface="Arial" panose="020B0604020202020204" pitchFamily="34" charset="0"/>
                </a:rPr>
                <a:t>4</a:t>
              </a:r>
              <a:endParaRPr lang="en-GB" sz="1200" dirty="0">
                <a:latin typeface="Arial" panose="020B0604020202020204" pitchFamily="34" charset="0"/>
                <a:cs typeface="Arial" panose="020B0604020202020204" pitchFamily="34" charset="0"/>
              </a:endParaRPr>
            </a:p>
          </p:txBody>
        </p:sp>
        <p:sp>
          <p:nvSpPr>
            <p:cNvPr id="38" name="TextBox 37"/>
            <p:cNvSpPr txBox="1"/>
            <p:nvPr/>
          </p:nvSpPr>
          <p:spPr>
            <a:xfrm>
              <a:off x="102359" y="4821286"/>
              <a:ext cx="248114" cy="276999"/>
            </a:xfrm>
            <a:prstGeom prst="rect">
              <a:avLst/>
            </a:prstGeom>
            <a:noFill/>
          </p:spPr>
          <p:txBody>
            <a:bodyPr wrap="square" rtlCol="0">
              <a:spAutoFit/>
            </a:bodyPr>
            <a:lstStyle/>
            <a:p>
              <a:pPr algn="ctr"/>
              <a:r>
                <a:rPr lang="en-GB" sz="900" dirty="0">
                  <a:latin typeface="Arial" panose="020B0604020202020204" pitchFamily="34" charset="0"/>
                  <a:cs typeface="Arial" panose="020B0604020202020204" pitchFamily="34" charset="0"/>
                </a:rPr>
                <a:t>5</a:t>
              </a:r>
              <a:endParaRPr lang="en-GB" sz="1200" dirty="0">
                <a:latin typeface="Arial" panose="020B0604020202020204" pitchFamily="34" charset="0"/>
                <a:cs typeface="Arial" panose="020B0604020202020204" pitchFamily="34" charset="0"/>
              </a:endParaRPr>
            </a:p>
          </p:txBody>
        </p:sp>
        <p:sp>
          <p:nvSpPr>
            <p:cNvPr id="39" name="TextBox 38"/>
            <p:cNvSpPr txBox="1"/>
            <p:nvPr/>
          </p:nvSpPr>
          <p:spPr>
            <a:xfrm>
              <a:off x="98445" y="4534644"/>
              <a:ext cx="248114" cy="276999"/>
            </a:xfrm>
            <a:prstGeom prst="rect">
              <a:avLst/>
            </a:prstGeom>
            <a:noFill/>
          </p:spPr>
          <p:txBody>
            <a:bodyPr wrap="square" rtlCol="0">
              <a:spAutoFit/>
            </a:bodyPr>
            <a:lstStyle/>
            <a:p>
              <a:pPr algn="ctr"/>
              <a:r>
                <a:rPr lang="en-GB" sz="900" dirty="0">
                  <a:latin typeface="Arial" panose="020B0604020202020204" pitchFamily="34" charset="0"/>
                  <a:cs typeface="Arial" panose="020B0604020202020204" pitchFamily="34" charset="0"/>
                </a:rPr>
                <a:t>6</a:t>
              </a:r>
              <a:endParaRPr lang="en-GB" sz="1200" dirty="0">
                <a:latin typeface="Arial" panose="020B0604020202020204" pitchFamily="34" charset="0"/>
                <a:cs typeface="Arial" panose="020B0604020202020204" pitchFamily="34" charset="0"/>
              </a:endParaRPr>
            </a:p>
          </p:txBody>
        </p:sp>
        <p:sp>
          <p:nvSpPr>
            <p:cNvPr id="40" name="TextBox 39"/>
            <p:cNvSpPr txBox="1"/>
            <p:nvPr/>
          </p:nvSpPr>
          <p:spPr>
            <a:xfrm>
              <a:off x="102359" y="4232201"/>
              <a:ext cx="248114" cy="276999"/>
            </a:xfrm>
            <a:prstGeom prst="rect">
              <a:avLst/>
            </a:prstGeom>
            <a:noFill/>
          </p:spPr>
          <p:txBody>
            <a:bodyPr wrap="square" rtlCol="0">
              <a:spAutoFit/>
            </a:bodyPr>
            <a:lstStyle/>
            <a:p>
              <a:pPr algn="ctr"/>
              <a:r>
                <a:rPr lang="en-GB" sz="900" dirty="0">
                  <a:latin typeface="Arial" panose="020B0604020202020204" pitchFamily="34" charset="0"/>
                  <a:cs typeface="Arial" panose="020B0604020202020204" pitchFamily="34" charset="0"/>
                </a:rPr>
                <a:t>7</a:t>
              </a:r>
              <a:endParaRPr lang="en-GB" sz="1200" dirty="0">
                <a:latin typeface="Arial" panose="020B0604020202020204" pitchFamily="34" charset="0"/>
                <a:cs typeface="Arial" panose="020B0604020202020204" pitchFamily="34" charset="0"/>
              </a:endParaRPr>
            </a:p>
          </p:txBody>
        </p:sp>
        <p:sp>
          <p:nvSpPr>
            <p:cNvPr id="41" name="TextBox 40"/>
            <p:cNvSpPr txBox="1"/>
            <p:nvPr/>
          </p:nvSpPr>
          <p:spPr>
            <a:xfrm>
              <a:off x="102359" y="3942884"/>
              <a:ext cx="248114" cy="276999"/>
            </a:xfrm>
            <a:prstGeom prst="rect">
              <a:avLst/>
            </a:prstGeom>
            <a:noFill/>
          </p:spPr>
          <p:txBody>
            <a:bodyPr wrap="square" rtlCol="0">
              <a:spAutoFit/>
            </a:bodyPr>
            <a:lstStyle/>
            <a:p>
              <a:pPr algn="ctr"/>
              <a:r>
                <a:rPr lang="en-GB" sz="900" dirty="0">
                  <a:latin typeface="Arial" panose="020B0604020202020204" pitchFamily="34" charset="0"/>
                  <a:cs typeface="Arial" panose="020B0604020202020204" pitchFamily="34" charset="0"/>
                </a:rPr>
                <a:t>8</a:t>
              </a:r>
              <a:endParaRPr lang="en-GB" sz="1200" dirty="0">
                <a:latin typeface="Arial" panose="020B0604020202020204" pitchFamily="34" charset="0"/>
                <a:cs typeface="Arial" panose="020B0604020202020204" pitchFamily="34" charset="0"/>
              </a:endParaRPr>
            </a:p>
          </p:txBody>
        </p:sp>
        <p:sp>
          <p:nvSpPr>
            <p:cNvPr id="42" name="TextBox 41"/>
            <p:cNvSpPr txBox="1"/>
            <p:nvPr/>
          </p:nvSpPr>
          <p:spPr>
            <a:xfrm>
              <a:off x="102359" y="3640975"/>
              <a:ext cx="248114" cy="276999"/>
            </a:xfrm>
            <a:prstGeom prst="rect">
              <a:avLst/>
            </a:prstGeom>
            <a:noFill/>
          </p:spPr>
          <p:txBody>
            <a:bodyPr wrap="square" rtlCol="0">
              <a:spAutoFit/>
            </a:bodyPr>
            <a:lstStyle/>
            <a:p>
              <a:pPr algn="ctr"/>
              <a:r>
                <a:rPr lang="en-GB" sz="900" dirty="0">
                  <a:latin typeface="Arial" panose="020B0604020202020204" pitchFamily="34" charset="0"/>
                  <a:cs typeface="Arial" panose="020B0604020202020204" pitchFamily="34" charset="0"/>
                </a:rPr>
                <a:t>9</a:t>
              </a:r>
              <a:endParaRPr lang="en-GB" sz="1200" dirty="0">
                <a:latin typeface="Arial" panose="020B0604020202020204" pitchFamily="34" charset="0"/>
                <a:cs typeface="Arial" panose="020B0604020202020204" pitchFamily="34" charset="0"/>
              </a:endParaRPr>
            </a:p>
          </p:txBody>
        </p:sp>
        <p:cxnSp>
          <p:nvCxnSpPr>
            <p:cNvPr id="43" name="Straight Connector 42"/>
            <p:cNvCxnSpPr/>
            <p:nvPr/>
          </p:nvCxnSpPr>
          <p:spPr>
            <a:xfrm>
              <a:off x="346560" y="3769926"/>
              <a:ext cx="0" cy="261140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1426678" y="5223796"/>
              <a:ext cx="936103" cy="293516"/>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2362783" y="4941248"/>
              <a:ext cx="792088" cy="282548"/>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3154871" y="4380879"/>
              <a:ext cx="1080120" cy="563097"/>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4234990" y="3789120"/>
              <a:ext cx="936105" cy="596534"/>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1426680" y="5526861"/>
              <a:ext cx="936102" cy="282741"/>
            </a:xfrm>
            <a:prstGeom prst="line">
              <a:avLst/>
            </a:pr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2362783" y="5247956"/>
              <a:ext cx="792088" cy="278905"/>
            </a:xfrm>
            <a:prstGeom prst="line">
              <a:avLst/>
            </a:pr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3154870" y="4951085"/>
              <a:ext cx="1080121" cy="296870"/>
            </a:xfrm>
            <a:prstGeom prst="line">
              <a:avLst/>
            </a:pr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4234991" y="4673143"/>
              <a:ext cx="936103" cy="277942"/>
            </a:xfrm>
            <a:prstGeom prst="line">
              <a:avLst/>
            </a:pr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5171095" y="4385654"/>
              <a:ext cx="1872207" cy="287490"/>
            </a:xfrm>
            <a:prstGeom prst="line">
              <a:avLst/>
            </a:pr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7043302" y="4087387"/>
              <a:ext cx="1868635" cy="298267"/>
            </a:xfrm>
            <a:prstGeom prst="line">
              <a:avLst/>
            </a:pr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1426678" y="5252260"/>
              <a:ext cx="936103" cy="288032"/>
            </a:xfrm>
            <a:prstGeom prst="line">
              <a:avLst/>
            </a:prstGeom>
            <a:ln w="571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2362781" y="4966347"/>
              <a:ext cx="792090" cy="285913"/>
            </a:xfrm>
            <a:prstGeom prst="line">
              <a:avLst/>
            </a:prstGeom>
            <a:ln w="571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3154871" y="4663596"/>
              <a:ext cx="1080120" cy="302752"/>
            </a:xfrm>
            <a:prstGeom prst="line">
              <a:avLst/>
            </a:prstGeom>
            <a:ln w="571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4234991" y="4385655"/>
              <a:ext cx="936104" cy="277940"/>
            </a:xfrm>
            <a:prstGeom prst="line">
              <a:avLst/>
            </a:prstGeom>
            <a:ln w="571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5171094" y="4076610"/>
              <a:ext cx="1872209" cy="309044"/>
            </a:xfrm>
            <a:prstGeom prst="line">
              <a:avLst/>
            </a:prstGeom>
            <a:ln w="571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7043303" y="3789121"/>
              <a:ext cx="1876121" cy="287488"/>
            </a:xfrm>
            <a:prstGeom prst="line">
              <a:avLst/>
            </a:prstGeom>
            <a:ln w="571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0" name="Isosceles Triangle 59"/>
            <p:cNvSpPr/>
            <p:nvPr/>
          </p:nvSpPr>
          <p:spPr>
            <a:xfrm>
              <a:off x="1236429" y="3367652"/>
              <a:ext cx="392130" cy="327782"/>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1" name="Isosceles Triangle 60"/>
            <p:cNvSpPr/>
            <p:nvPr/>
          </p:nvSpPr>
          <p:spPr>
            <a:xfrm>
              <a:off x="2166716" y="3371076"/>
              <a:ext cx="392130" cy="327782"/>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2" name="Isosceles Triangle 61"/>
            <p:cNvSpPr/>
            <p:nvPr/>
          </p:nvSpPr>
          <p:spPr>
            <a:xfrm>
              <a:off x="2947219" y="3357511"/>
              <a:ext cx="392130" cy="327782"/>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3" name="Isosceles Triangle 62"/>
            <p:cNvSpPr/>
            <p:nvPr/>
          </p:nvSpPr>
          <p:spPr>
            <a:xfrm>
              <a:off x="4043010" y="3343924"/>
              <a:ext cx="392130" cy="327782"/>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4" name="Isosceles Triangle 63"/>
            <p:cNvSpPr/>
            <p:nvPr/>
          </p:nvSpPr>
          <p:spPr>
            <a:xfrm>
              <a:off x="4970945" y="3368865"/>
              <a:ext cx="392130" cy="327782"/>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5" name="Isosceles Triangle 64"/>
            <p:cNvSpPr/>
            <p:nvPr/>
          </p:nvSpPr>
          <p:spPr>
            <a:xfrm>
              <a:off x="6847237" y="3355202"/>
              <a:ext cx="392130" cy="327782"/>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6" name="Isosceles Triangle 65"/>
            <p:cNvSpPr/>
            <p:nvPr/>
          </p:nvSpPr>
          <p:spPr>
            <a:xfrm>
              <a:off x="8717412" y="3359034"/>
              <a:ext cx="392130" cy="327782"/>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7" name="Rectangle 66"/>
            <p:cNvSpPr/>
            <p:nvPr/>
          </p:nvSpPr>
          <p:spPr>
            <a:xfrm>
              <a:off x="5309641" y="4902513"/>
              <a:ext cx="3492728" cy="126159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cxnSp>
          <p:nvCxnSpPr>
            <p:cNvPr id="68" name="Straight Connector 67"/>
            <p:cNvCxnSpPr/>
            <p:nvPr/>
          </p:nvCxnSpPr>
          <p:spPr>
            <a:xfrm>
              <a:off x="5401013" y="5923506"/>
              <a:ext cx="36004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399638" y="5503614"/>
              <a:ext cx="360040" cy="0"/>
            </a:xfrm>
            <a:prstGeom prst="line">
              <a:avLst/>
            </a:prstGeom>
            <a:ln w="571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5401013" y="5707483"/>
              <a:ext cx="361415" cy="1"/>
            </a:xfrm>
            <a:prstGeom prst="line">
              <a:avLst/>
            </a:pr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5863893" y="5167984"/>
              <a:ext cx="3240360" cy="954107"/>
            </a:xfrm>
            <a:prstGeom prst="rect">
              <a:avLst/>
            </a:prstGeom>
            <a:noFill/>
          </p:spPr>
          <p:txBody>
            <a:bodyPr wrap="square" rtlCol="0">
              <a:spAutoFit/>
            </a:bodyPr>
            <a:lstStyle/>
            <a:p>
              <a:r>
                <a:rPr lang="en-GB" sz="1050" b="1" dirty="0">
                  <a:cs typeface="Arial" panose="020B0604020202020204" pitchFamily="34" charset="0"/>
                </a:rPr>
                <a:t>Key:</a:t>
              </a:r>
            </a:p>
            <a:p>
              <a:r>
                <a:rPr lang="en-GB" sz="1050" dirty="0">
                  <a:cs typeface="Arial" panose="020B0604020202020204" pitchFamily="34" charset="0"/>
                </a:rPr>
                <a:t>Technology Readiness Level (TRL)</a:t>
              </a:r>
            </a:p>
            <a:p>
              <a:r>
                <a:rPr lang="en-GB" sz="1050" dirty="0">
                  <a:cs typeface="Arial" panose="020B0604020202020204" pitchFamily="34" charset="0"/>
                </a:rPr>
                <a:t>Integration Readiness Level (IRL)</a:t>
              </a:r>
            </a:p>
            <a:p>
              <a:r>
                <a:rPr lang="en-GB" sz="1050" dirty="0">
                  <a:cs typeface="Arial" panose="020B0604020202020204" pitchFamily="34" charset="0"/>
                </a:rPr>
                <a:t>Manufacturing Readiness Level (MRL)</a:t>
              </a:r>
            </a:p>
          </p:txBody>
        </p:sp>
      </p:grpSp>
      <p:sp>
        <p:nvSpPr>
          <p:cNvPr id="72" name="TextBox 71"/>
          <p:cNvSpPr txBox="1"/>
          <p:nvPr/>
        </p:nvSpPr>
        <p:spPr>
          <a:xfrm>
            <a:off x="1886799" y="2536765"/>
            <a:ext cx="528029" cy="553998"/>
          </a:xfrm>
          <a:prstGeom prst="rect">
            <a:avLst/>
          </a:prstGeom>
          <a:noFill/>
        </p:spPr>
        <p:txBody>
          <a:bodyPr wrap="square" rtlCol="0">
            <a:spAutoFit/>
          </a:bodyPr>
          <a:lstStyle/>
          <a:p>
            <a:r>
              <a:rPr lang="en-US" sz="1500" b="1" dirty="0"/>
              <a:t>2020</a:t>
            </a:r>
            <a:endParaRPr lang="en-GB" sz="1500" b="1" dirty="0"/>
          </a:p>
        </p:txBody>
      </p:sp>
      <p:sp>
        <p:nvSpPr>
          <p:cNvPr id="73" name="TextBox 72"/>
          <p:cNvSpPr txBox="1"/>
          <p:nvPr/>
        </p:nvSpPr>
        <p:spPr>
          <a:xfrm>
            <a:off x="2673926" y="2536765"/>
            <a:ext cx="528029" cy="553998"/>
          </a:xfrm>
          <a:prstGeom prst="rect">
            <a:avLst/>
          </a:prstGeom>
          <a:noFill/>
        </p:spPr>
        <p:txBody>
          <a:bodyPr wrap="square" rtlCol="0">
            <a:spAutoFit/>
          </a:bodyPr>
          <a:lstStyle/>
          <a:p>
            <a:r>
              <a:rPr lang="en-US" sz="1500" b="1" dirty="0"/>
              <a:t>2024</a:t>
            </a:r>
            <a:endParaRPr lang="en-GB" sz="1500" b="1" dirty="0"/>
          </a:p>
        </p:txBody>
      </p:sp>
      <p:sp>
        <p:nvSpPr>
          <p:cNvPr id="74" name="TextBox 73"/>
          <p:cNvSpPr txBox="1"/>
          <p:nvPr/>
        </p:nvSpPr>
        <p:spPr>
          <a:xfrm>
            <a:off x="3198135" y="2553368"/>
            <a:ext cx="781705" cy="553998"/>
          </a:xfrm>
          <a:prstGeom prst="rect">
            <a:avLst/>
          </a:prstGeom>
          <a:noFill/>
        </p:spPr>
        <p:txBody>
          <a:bodyPr wrap="square" rtlCol="0">
            <a:spAutoFit/>
          </a:bodyPr>
          <a:lstStyle/>
          <a:p>
            <a:r>
              <a:rPr lang="en-US" sz="1500" b="1" dirty="0"/>
              <a:t>2027-30</a:t>
            </a:r>
            <a:endParaRPr lang="en-GB" sz="1500" b="1" dirty="0"/>
          </a:p>
        </p:txBody>
      </p:sp>
      <p:sp>
        <p:nvSpPr>
          <p:cNvPr id="3" name="Footer Placeholder 2">
            <a:extLst>
              <a:ext uri="{FF2B5EF4-FFF2-40B4-BE49-F238E27FC236}">
                <a16:creationId xmlns:a16="http://schemas.microsoft.com/office/drawing/2014/main" id="{A7E614A9-8871-9C4F-82AE-529754427F62}"/>
              </a:ext>
            </a:extLst>
          </p:cNvPr>
          <p:cNvSpPr>
            <a:spLocks noGrp="1"/>
          </p:cNvSpPr>
          <p:nvPr>
            <p:ph type="ftr" sz="quarter" idx="11"/>
          </p:nvPr>
        </p:nvSpPr>
        <p:spPr>
          <a:xfrm>
            <a:off x="3564127" y="4813261"/>
            <a:ext cx="5438962" cy="293186"/>
          </a:xfrm>
        </p:spPr>
        <p:txBody>
          <a:bodyPr/>
          <a:lstStyle/>
          <a:p>
            <a:pPr algn="r"/>
            <a:r>
              <a:rPr lang="en-GB" dirty="0"/>
              <a:t>Marco Wischmeier | </a:t>
            </a:r>
            <a:r>
              <a:rPr lang="en-US" dirty="0"/>
              <a:t>FSD Science Meeting</a:t>
            </a:r>
            <a:r>
              <a:rPr lang="en-GB" dirty="0"/>
              <a:t> | </a:t>
            </a:r>
            <a:r>
              <a:rPr lang="en-US" dirty="0"/>
              <a:t>19th</a:t>
            </a:r>
            <a:r>
              <a:rPr lang="en-GB" dirty="0"/>
              <a:t> of </a:t>
            </a:r>
            <a:r>
              <a:rPr lang="en-US" dirty="0"/>
              <a:t>October</a:t>
            </a:r>
            <a:r>
              <a:rPr lang="en-GB" dirty="0"/>
              <a:t> 202</a:t>
            </a:r>
            <a:r>
              <a:rPr lang="en-US" dirty="0"/>
              <a:t>1</a:t>
            </a:r>
            <a:r>
              <a:rPr lang="en-GB" dirty="0"/>
              <a:t> | Page </a:t>
            </a:r>
            <a:r>
              <a:rPr lang="en-US" dirty="0"/>
              <a:t>4</a:t>
            </a:r>
            <a:endParaRPr lang="en-GB" dirty="0"/>
          </a:p>
        </p:txBody>
      </p:sp>
      <p:sp>
        <p:nvSpPr>
          <p:cNvPr id="4" name="TextBox 3">
            <a:extLst>
              <a:ext uri="{FF2B5EF4-FFF2-40B4-BE49-F238E27FC236}">
                <a16:creationId xmlns:a16="http://schemas.microsoft.com/office/drawing/2014/main" id="{7A246EC5-FDE3-3A47-9A50-7212F9E1FFCA}"/>
              </a:ext>
            </a:extLst>
          </p:cNvPr>
          <p:cNvSpPr txBox="1"/>
          <p:nvPr/>
        </p:nvSpPr>
        <p:spPr>
          <a:xfrm>
            <a:off x="1336525" y="4548019"/>
            <a:ext cx="1712585" cy="415498"/>
          </a:xfrm>
          <a:prstGeom prst="rect">
            <a:avLst/>
          </a:prstGeom>
          <a:noFill/>
        </p:spPr>
        <p:txBody>
          <a:bodyPr wrap="square" rtlCol="0">
            <a:spAutoFit/>
          </a:bodyPr>
          <a:lstStyle/>
          <a:p>
            <a:r>
              <a:rPr lang="en-GB" sz="1050" dirty="0"/>
              <a:t>Courtesy Gianfranco Federici</a:t>
            </a:r>
          </a:p>
        </p:txBody>
      </p:sp>
      <p:sp>
        <p:nvSpPr>
          <p:cNvPr id="80" name="Textfeld 79">
            <a:extLst>
              <a:ext uri="{FF2B5EF4-FFF2-40B4-BE49-F238E27FC236}">
                <a16:creationId xmlns:a16="http://schemas.microsoft.com/office/drawing/2014/main" id="{7A5B582F-7FC8-C944-B91A-053781CA3EB5}"/>
              </a:ext>
            </a:extLst>
          </p:cNvPr>
          <p:cNvSpPr txBox="1"/>
          <p:nvPr/>
        </p:nvSpPr>
        <p:spPr>
          <a:xfrm>
            <a:off x="2285533" y="2345996"/>
            <a:ext cx="4571066" cy="369332"/>
          </a:xfrm>
          <a:prstGeom prst="rect">
            <a:avLst/>
          </a:prstGeom>
          <a:noFill/>
        </p:spPr>
        <p:txBody>
          <a:bodyPr wrap="square">
            <a:spAutoFit/>
          </a:bodyPr>
          <a:lstStyle/>
          <a:p>
            <a:endParaRPr lang="en-GB" sz="1800" dirty="0"/>
          </a:p>
        </p:txBody>
      </p:sp>
      <p:sp>
        <p:nvSpPr>
          <p:cNvPr id="75" name="Textfeld 74">
            <a:extLst>
              <a:ext uri="{FF2B5EF4-FFF2-40B4-BE49-F238E27FC236}">
                <a16:creationId xmlns:a16="http://schemas.microsoft.com/office/drawing/2014/main" id="{9CAF0BE7-42AF-4E4C-A8AE-90E57B2FFD9E}"/>
              </a:ext>
            </a:extLst>
          </p:cNvPr>
          <p:cNvSpPr txBox="1"/>
          <p:nvPr/>
        </p:nvSpPr>
        <p:spPr>
          <a:xfrm>
            <a:off x="6283608" y="1375212"/>
            <a:ext cx="2852146" cy="369332"/>
          </a:xfrm>
          <a:prstGeom prst="rect">
            <a:avLst/>
          </a:prstGeom>
          <a:noFill/>
          <a:ln>
            <a:solidFill>
              <a:srgbClr val="003399"/>
            </a:solidFill>
          </a:ln>
        </p:spPr>
        <p:txBody>
          <a:bodyPr wrap="square" rtlCol="0">
            <a:spAutoFit/>
          </a:bodyPr>
          <a:lstStyle/>
          <a:p>
            <a:pPr algn="l"/>
            <a:r>
              <a:rPr lang="en-US" dirty="0"/>
              <a:t>Likely not  applicable</a:t>
            </a:r>
            <a:endParaRPr lang="de-DE" dirty="0"/>
          </a:p>
        </p:txBody>
      </p:sp>
      <p:cxnSp>
        <p:nvCxnSpPr>
          <p:cNvPr id="82" name="Gerade Verbindung mit Pfeil 81">
            <a:extLst>
              <a:ext uri="{FF2B5EF4-FFF2-40B4-BE49-F238E27FC236}">
                <a16:creationId xmlns:a16="http://schemas.microsoft.com/office/drawing/2014/main" id="{4B05F30A-018F-6B44-8841-FDBFF14EAD5D}"/>
              </a:ext>
            </a:extLst>
          </p:cNvPr>
          <p:cNvCxnSpPr>
            <a:cxnSpLocks/>
          </p:cNvCxnSpPr>
          <p:nvPr/>
        </p:nvCxnSpPr>
        <p:spPr>
          <a:xfrm flipH="1" flipV="1">
            <a:off x="4381693" y="1437642"/>
            <a:ext cx="1733887" cy="548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927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9079-A762-A248-BB95-0FBD8B7A4B10}"/>
              </a:ext>
            </a:extLst>
          </p:cNvPr>
          <p:cNvSpPr>
            <a:spLocks noGrp="1"/>
          </p:cNvSpPr>
          <p:nvPr>
            <p:ph type="title"/>
          </p:nvPr>
        </p:nvSpPr>
        <p:spPr/>
        <p:txBody>
          <a:bodyPr/>
          <a:lstStyle/>
          <a:p>
            <a:r>
              <a:rPr lang="en-GB" dirty="0">
                <a:latin typeface="+mj-lt"/>
              </a:rPr>
              <a:t>Technological Readiness in Physics?</a:t>
            </a:r>
          </a:p>
        </p:txBody>
      </p:sp>
      <p:sp>
        <p:nvSpPr>
          <p:cNvPr id="3" name="Content Placeholder 2">
            <a:extLst>
              <a:ext uri="{FF2B5EF4-FFF2-40B4-BE49-F238E27FC236}">
                <a16:creationId xmlns:a16="http://schemas.microsoft.com/office/drawing/2014/main" id="{6B55CC9A-D8E4-BA47-A0F5-D39AE5572248}"/>
              </a:ext>
            </a:extLst>
          </p:cNvPr>
          <p:cNvSpPr>
            <a:spLocks noGrp="1"/>
          </p:cNvSpPr>
          <p:nvPr>
            <p:ph idx="1"/>
          </p:nvPr>
        </p:nvSpPr>
        <p:spPr>
          <a:xfrm>
            <a:off x="220382" y="677839"/>
            <a:ext cx="8703235" cy="3692455"/>
          </a:xfrm>
        </p:spPr>
        <p:txBody>
          <a:bodyPr>
            <a:noAutofit/>
          </a:bodyPr>
          <a:lstStyle/>
          <a:p>
            <a:pPr>
              <a:buFont typeface="Wingdings" pitchFamily="2" charset="2"/>
              <a:buChar char="v"/>
            </a:pPr>
            <a:r>
              <a:rPr lang="en-GB" sz="1650" dirty="0">
                <a:latin typeface="+mn-lt"/>
              </a:rPr>
              <a:t>UKAEA nuclear waste management</a:t>
            </a:r>
            <a:r>
              <a:rPr lang="en-US" sz="1650" baseline="30000" dirty="0">
                <a:latin typeface="+mn-lt"/>
              </a:rPr>
              <a:t> </a:t>
            </a:r>
            <a:r>
              <a:rPr lang="en-GB" sz="1650" dirty="0">
                <a:latin typeface="+mn-lt"/>
              </a:rPr>
              <a:t>concluded that TRL are </a:t>
            </a:r>
            <a:r>
              <a:rPr lang="de-DE" sz="1650" dirty="0" err="1">
                <a:latin typeface="+mn-lt"/>
              </a:rPr>
              <a:t>intractable</a:t>
            </a:r>
            <a:r>
              <a:rPr lang="de-DE" sz="1650" dirty="0">
                <a:latin typeface="+mn-lt"/>
              </a:rPr>
              <a:t> </a:t>
            </a:r>
            <a:r>
              <a:rPr lang="de-DE" sz="1650" dirty="0" err="1">
                <a:latin typeface="+mn-lt"/>
              </a:rPr>
              <a:t>for</a:t>
            </a:r>
            <a:r>
              <a:rPr lang="de-DE" sz="1650" dirty="0">
                <a:latin typeface="+mn-lt"/>
              </a:rPr>
              <a:t> </a:t>
            </a:r>
            <a:r>
              <a:rPr lang="de-DE" sz="1650" dirty="0" err="1">
                <a:latin typeface="+mn-lt"/>
              </a:rPr>
              <a:t>the</a:t>
            </a:r>
            <a:r>
              <a:rPr lang="de-DE" sz="1650" dirty="0">
                <a:latin typeface="+mn-lt"/>
              </a:rPr>
              <a:t> </a:t>
            </a:r>
            <a:r>
              <a:rPr lang="de-DE" sz="1650" dirty="0" err="1">
                <a:latin typeface="+mn-lt"/>
              </a:rPr>
              <a:t>purposes</a:t>
            </a:r>
            <a:r>
              <a:rPr lang="de-DE" sz="1650" dirty="0">
                <a:latin typeface="+mn-lt"/>
              </a:rPr>
              <a:t> </a:t>
            </a:r>
            <a:r>
              <a:rPr lang="de-DE" sz="1650" dirty="0" err="1">
                <a:latin typeface="+mn-lt"/>
              </a:rPr>
              <a:t>of</a:t>
            </a:r>
            <a:r>
              <a:rPr lang="de-DE" sz="1650" dirty="0">
                <a:latin typeface="+mn-lt"/>
              </a:rPr>
              <a:t> </a:t>
            </a:r>
            <a:r>
              <a:rPr lang="de-DE" sz="1650" dirty="0" err="1">
                <a:latin typeface="+mn-lt"/>
              </a:rPr>
              <a:t>calibrating</a:t>
            </a:r>
            <a:r>
              <a:rPr lang="de-DE" sz="1650" dirty="0">
                <a:latin typeface="+mn-lt"/>
              </a:rPr>
              <a:t> </a:t>
            </a:r>
            <a:r>
              <a:rPr lang="de-DE" sz="1650" dirty="0" err="1">
                <a:latin typeface="+mn-lt"/>
              </a:rPr>
              <a:t>the</a:t>
            </a:r>
            <a:r>
              <a:rPr lang="de-DE" sz="1650" dirty="0">
                <a:latin typeface="+mn-lt"/>
              </a:rPr>
              <a:t> </a:t>
            </a:r>
            <a:r>
              <a:rPr lang="de-DE" sz="1650" dirty="0" err="1">
                <a:latin typeface="+mn-lt"/>
              </a:rPr>
              <a:t>scientific</a:t>
            </a:r>
            <a:r>
              <a:rPr lang="de-DE" sz="1650" dirty="0">
                <a:latin typeface="+mn-lt"/>
              </a:rPr>
              <a:t> </a:t>
            </a:r>
            <a:r>
              <a:rPr lang="de-DE" sz="1650" dirty="0" err="1">
                <a:latin typeface="+mn-lt"/>
              </a:rPr>
              <a:t>maturity</a:t>
            </a:r>
            <a:r>
              <a:rPr lang="de-DE" sz="1650" dirty="0">
                <a:latin typeface="+mn-lt"/>
              </a:rPr>
              <a:t> </a:t>
            </a:r>
            <a:r>
              <a:rPr lang="de-DE" sz="1650" dirty="0" err="1">
                <a:latin typeface="+mn-lt"/>
              </a:rPr>
              <a:t>of</a:t>
            </a:r>
            <a:r>
              <a:rPr lang="de-DE" sz="1650" dirty="0">
                <a:latin typeface="+mn-lt"/>
              </a:rPr>
              <a:t> </a:t>
            </a:r>
            <a:r>
              <a:rPr lang="de-DE" sz="1650" dirty="0" err="1">
                <a:latin typeface="+mn-lt"/>
              </a:rPr>
              <a:t>underpinning</a:t>
            </a:r>
            <a:r>
              <a:rPr lang="de-DE" sz="1650" dirty="0">
                <a:latin typeface="+mn-lt"/>
              </a:rPr>
              <a:t> </a:t>
            </a:r>
            <a:r>
              <a:rPr lang="de-DE" sz="1650" dirty="0" err="1">
                <a:latin typeface="+mn-lt"/>
              </a:rPr>
              <a:t>science</a:t>
            </a:r>
            <a:r>
              <a:rPr lang="de-DE" sz="1650" dirty="0">
                <a:latin typeface="+mn-lt"/>
              </a:rPr>
              <a:t>, </a:t>
            </a:r>
            <a:r>
              <a:rPr lang="de-DE" sz="1650" dirty="0" err="1">
                <a:latin typeface="+mn-lt"/>
              </a:rPr>
              <a:t>identifying</a:t>
            </a:r>
            <a:r>
              <a:rPr lang="de-DE" sz="1650" dirty="0">
                <a:latin typeface="+mn-lt"/>
              </a:rPr>
              <a:t> </a:t>
            </a:r>
            <a:r>
              <a:rPr lang="de-DE" sz="1650" dirty="0" err="1">
                <a:latin typeface="+mn-lt"/>
              </a:rPr>
              <a:t>the</a:t>
            </a:r>
            <a:r>
              <a:rPr lang="de-DE" sz="1650" dirty="0">
                <a:latin typeface="+mn-lt"/>
              </a:rPr>
              <a:t> </a:t>
            </a:r>
            <a:r>
              <a:rPr lang="de-DE" sz="1650" dirty="0" err="1">
                <a:latin typeface="+mn-lt"/>
              </a:rPr>
              <a:t>requisite</a:t>
            </a:r>
            <a:r>
              <a:rPr lang="de-DE" sz="1650" dirty="0">
                <a:latin typeface="+mn-lt"/>
              </a:rPr>
              <a:t> </a:t>
            </a:r>
            <a:r>
              <a:rPr lang="de-DE" sz="1650" dirty="0" err="1">
                <a:latin typeface="+mn-lt"/>
              </a:rPr>
              <a:t>level</a:t>
            </a:r>
            <a:r>
              <a:rPr lang="de-DE" sz="1650" dirty="0">
                <a:latin typeface="+mn-lt"/>
              </a:rPr>
              <a:t> </a:t>
            </a:r>
            <a:r>
              <a:rPr lang="de-DE" sz="1650" dirty="0" err="1">
                <a:latin typeface="+mn-lt"/>
              </a:rPr>
              <a:t>of</a:t>
            </a:r>
            <a:r>
              <a:rPr lang="de-DE" sz="1650" dirty="0">
                <a:latin typeface="+mn-lt"/>
              </a:rPr>
              <a:t> </a:t>
            </a:r>
            <a:r>
              <a:rPr lang="de-DE" sz="1650" dirty="0" err="1">
                <a:latin typeface="+mn-lt"/>
              </a:rPr>
              <a:t>scientific</a:t>
            </a:r>
            <a:r>
              <a:rPr lang="de-DE" sz="1650" dirty="0">
                <a:latin typeface="+mn-lt"/>
              </a:rPr>
              <a:t> </a:t>
            </a:r>
            <a:r>
              <a:rPr lang="de-DE" sz="1650" dirty="0" err="1">
                <a:latin typeface="+mn-lt"/>
              </a:rPr>
              <a:t>maturity</a:t>
            </a:r>
            <a:r>
              <a:rPr lang="de-DE" sz="1650" dirty="0">
                <a:latin typeface="+mn-lt"/>
              </a:rPr>
              <a:t> </a:t>
            </a:r>
            <a:r>
              <a:rPr lang="de-DE" sz="1650" dirty="0" err="1">
                <a:latin typeface="+mn-lt"/>
              </a:rPr>
              <a:t>and</a:t>
            </a:r>
            <a:r>
              <a:rPr lang="de-DE" sz="1650" dirty="0">
                <a:latin typeface="+mn-lt"/>
              </a:rPr>
              <a:t> </a:t>
            </a:r>
            <a:r>
              <a:rPr lang="de-DE" sz="1650" dirty="0" err="1">
                <a:latin typeface="+mn-lt"/>
              </a:rPr>
              <a:t>plotting</a:t>
            </a:r>
            <a:r>
              <a:rPr lang="de-DE" sz="1650" dirty="0">
                <a:latin typeface="+mn-lt"/>
              </a:rPr>
              <a:t> a route </a:t>
            </a:r>
            <a:r>
              <a:rPr lang="de-DE" sz="1650" dirty="0" err="1">
                <a:latin typeface="+mn-lt"/>
              </a:rPr>
              <a:t>to</a:t>
            </a:r>
            <a:r>
              <a:rPr lang="de-DE" sz="1650" dirty="0">
                <a:latin typeface="+mn-lt"/>
              </a:rPr>
              <a:t> </a:t>
            </a:r>
            <a:r>
              <a:rPr lang="de-DE" sz="1650" dirty="0" err="1">
                <a:latin typeface="+mn-lt"/>
              </a:rPr>
              <a:t>attaining</a:t>
            </a:r>
            <a:r>
              <a:rPr lang="de-DE" sz="1650" dirty="0">
                <a:latin typeface="+mn-lt"/>
              </a:rPr>
              <a:t> </a:t>
            </a:r>
            <a:r>
              <a:rPr lang="de-DE" sz="1650" dirty="0" err="1">
                <a:latin typeface="+mn-lt"/>
              </a:rPr>
              <a:t>that</a:t>
            </a:r>
            <a:r>
              <a:rPr lang="de-DE" sz="1650" dirty="0">
                <a:latin typeface="+mn-lt"/>
              </a:rPr>
              <a:t> </a:t>
            </a:r>
            <a:r>
              <a:rPr lang="de-DE" sz="1650" dirty="0" err="1">
                <a:latin typeface="+mn-lt"/>
              </a:rPr>
              <a:t>robustness</a:t>
            </a:r>
            <a:r>
              <a:rPr lang="de-DE" sz="1650" dirty="0">
                <a:latin typeface="+mn-lt"/>
              </a:rPr>
              <a:t> in </a:t>
            </a:r>
            <a:r>
              <a:rPr lang="de-DE" sz="1650" dirty="0" err="1">
                <a:latin typeface="+mn-lt"/>
              </a:rPr>
              <a:t>understanding</a:t>
            </a:r>
            <a:r>
              <a:rPr lang="de-DE" sz="1650" dirty="0">
                <a:latin typeface="+mn-lt"/>
              </a:rPr>
              <a:t>, </a:t>
            </a:r>
            <a:r>
              <a:rPr lang="de-DE" sz="1650" i="1" dirty="0">
                <a:latin typeface="+mn-lt"/>
              </a:rPr>
              <a:t>TRLs </a:t>
            </a:r>
            <a:r>
              <a:rPr lang="de-DE" sz="1650" i="1" dirty="0" err="1">
                <a:latin typeface="+mn-lt"/>
              </a:rPr>
              <a:t>have</a:t>
            </a:r>
            <a:r>
              <a:rPr lang="de-DE" sz="1650" i="1" dirty="0">
                <a:latin typeface="+mn-lt"/>
              </a:rPr>
              <a:t> </a:t>
            </a:r>
            <a:r>
              <a:rPr lang="de-DE" sz="1650" i="1" dirty="0" err="1">
                <a:latin typeface="+mn-lt"/>
              </a:rPr>
              <a:t>proven</a:t>
            </a:r>
            <a:r>
              <a:rPr lang="de-DE" sz="1650" i="1" dirty="0">
                <a:latin typeface="+mn-lt"/>
              </a:rPr>
              <a:t> </a:t>
            </a:r>
            <a:r>
              <a:rPr lang="de-DE" sz="1650" i="1" dirty="0" err="1">
                <a:latin typeface="+mn-lt"/>
              </a:rPr>
              <a:t>intractable</a:t>
            </a:r>
            <a:r>
              <a:rPr lang="de-DE" sz="1650" dirty="0">
                <a:latin typeface="+mn-lt"/>
              </a:rPr>
              <a:t>. </a:t>
            </a:r>
          </a:p>
          <a:p>
            <a:pPr>
              <a:buFont typeface="Wingdings" pitchFamily="2" charset="2"/>
              <a:buChar char="v"/>
            </a:pPr>
            <a:r>
              <a:rPr lang="de-DE" sz="1650" dirty="0">
                <a:latin typeface="+mn-lt"/>
              </a:rPr>
              <a:t>Need to </a:t>
            </a:r>
            <a:r>
              <a:rPr lang="de-DE" sz="1650" b="1" i="1" dirty="0" err="1">
                <a:latin typeface="+mn-lt"/>
              </a:rPr>
              <a:t>measure</a:t>
            </a:r>
            <a:r>
              <a:rPr lang="de-DE" sz="1650" b="1" i="1" dirty="0">
                <a:latin typeface="+mn-lt"/>
              </a:rPr>
              <a:t> </a:t>
            </a:r>
            <a:r>
              <a:rPr lang="de-DE" sz="1650" b="1" i="1" dirty="0" err="1">
                <a:latin typeface="+mn-lt"/>
              </a:rPr>
              <a:t>scientific</a:t>
            </a:r>
            <a:r>
              <a:rPr lang="de-DE" sz="1650" b="1" i="1" dirty="0">
                <a:latin typeface="+mn-lt"/>
              </a:rPr>
              <a:t> risk</a:t>
            </a:r>
            <a:r>
              <a:rPr lang="de-DE" sz="1650" dirty="0">
                <a:latin typeface="+mn-lt"/>
              </a:rPr>
              <a:t> in </a:t>
            </a:r>
            <a:r>
              <a:rPr lang="de-DE" sz="1650" dirty="0" err="1">
                <a:latin typeface="+mn-lt"/>
              </a:rPr>
              <a:t>achieving</a:t>
            </a:r>
            <a:r>
              <a:rPr lang="de-DE" sz="1650" dirty="0">
                <a:latin typeface="+mn-lt"/>
              </a:rPr>
              <a:t> the </a:t>
            </a:r>
            <a:r>
              <a:rPr lang="de-DE" sz="1650" dirty="0" err="1">
                <a:latin typeface="+mn-lt"/>
              </a:rPr>
              <a:t>physics</a:t>
            </a:r>
            <a:r>
              <a:rPr lang="de-DE" sz="1650" dirty="0">
                <a:latin typeface="+mn-lt"/>
              </a:rPr>
              <a:t> </a:t>
            </a:r>
            <a:r>
              <a:rPr lang="de-DE" sz="1650" dirty="0" err="1">
                <a:latin typeface="+mn-lt"/>
              </a:rPr>
              <a:t>basis</a:t>
            </a:r>
            <a:r>
              <a:rPr lang="de-DE" sz="1650" dirty="0">
                <a:latin typeface="+mn-lt"/>
              </a:rPr>
              <a:t> for </a:t>
            </a:r>
            <a:r>
              <a:rPr lang="de-DE" sz="1650" dirty="0" err="1">
                <a:latin typeface="+mn-lt"/>
              </a:rPr>
              <a:t>fusion</a:t>
            </a:r>
            <a:r>
              <a:rPr lang="de-DE" sz="1650" dirty="0">
                <a:latin typeface="+mn-lt"/>
              </a:rPr>
              <a:t> </a:t>
            </a:r>
            <a:r>
              <a:rPr lang="de-DE" sz="1650" dirty="0" err="1">
                <a:latin typeface="+mn-lt"/>
              </a:rPr>
              <a:t>electricity</a:t>
            </a:r>
            <a:r>
              <a:rPr lang="de-DE" sz="1650" dirty="0">
                <a:latin typeface="+mn-lt"/>
              </a:rPr>
              <a:t> and act </a:t>
            </a:r>
            <a:r>
              <a:rPr lang="de-DE" sz="1650" dirty="0" err="1">
                <a:latin typeface="+mn-lt"/>
              </a:rPr>
              <a:t>accordingly</a:t>
            </a:r>
            <a:r>
              <a:rPr lang="de-DE" sz="1650" dirty="0">
                <a:latin typeface="+mn-lt"/>
              </a:rPr>
              <a:t> to </a:t>
            </a:r>
            <a:r>
              <a:rPr lang="de-DE" sz="1650" dirty="0" err="1">
                <a:latin typeface="+mn-lt"/>
              </a:rPr>
              <a:t>focus</a:t>
            </a:r>
            <a:r>
              <a:rPr lang="de-DE" sz="1650" dirty="0">
                <a:latin typeface="+mn-lt"/>
              </a:rPr>
              <a:t> </a:t>
            </a:r>
            <a:r>
              <a:rPr lang="en-US" sz="1650" dirty="0">
                <a:latin typeface="+mn-lt"/>
              </a:rPr>
              <a:t>or spread </a:t>
            </a:r>
            <a:r>
              <a:rPr lang="de-DE" sz="1650" dirty="0">
                <a:latin typeface="+mn-lt"/>
              </a:rPr>
              <a:t>our </a:t>
            </a:r>
            <a:r>
              <a:rPr lang="de-DE" sz="1650" dirty="0" err="1">
                <a:latin typeface="+mn-lt"/>
              </a:rPr>
              <a:t>effort</a:t>
            </a:r>
            <a:r>
              <a:rPr lang="de-DE" sz="1650" dirty="0">
                <a:latin typeface="+mn-lt"/>
              </a:rPr>
              <a:t> in </a:t>
            </a:r>
            <a:r>
              <a:rPr lang="de-DE" sz="1650" dirty="0" err="1">
                <a:latin typeface="+mn-lt"/>
              </a:rPr>
              <a:t>experiments</a:t>
            </a:r>
            <a:r>
              <a:rPr lang="de-DE" sz="1650" dirty="0">
                <a:latin typeface="+mn-lt"/>
              </a:rPr>
              <a:t>, </a:t>
            </a:r>
            <a:r>
              <a:rPr lang="de-DE" sz="1650" dirty="0" err="1">
                <a:latin typeface="+mn-lt"/>
              </a:rPr>
              <a:t>modelling</a:t>
            </a:r>
            <a:r>
              <a:rPr lang="de-DE" sz="1650" dirty="0">
                <a:latin typeface="+mn-lt"/>
              </a:rPr>
              <a:t> and theory development</a:t>
            </a:r>
          </a:p>
          <a:p>
            <a:pPr>
              <a:buFont typeface="Wingdings" pitchFamily="2" charset="2"/>
              <a:buChar char="v"/>
            </a:pPr>
            <a:r>
              <a:rPr lang="en-US" sz="1650" dirty="0">
                <a:latin typeface="+mn-lt"/>
              </a:rPr>
              <a:t>In an ideal world: </a:t>
            </a:r>
            <a:r>
              <a:rPr lang="de-DE" sz="1650" dirty="0">
                <a:latin typeface="+mn-lt"/>
              </a:rPr>
              <a:t>Need to </a:t>
            </a:r>
            <a:r>
              <a:rPr lang="de-DE" sz="1650" dirty="0" err="1">
                <a:latin typeface="+mn-lt"/>
              </a:rPr>
              <a:t>quantify</a:t>
            </a:r>
            <a:r>
              <a:rPr lang="de-DE" sz="1650" dirty="0">
                <a:latin typeface="+mn-lt"/>
              </a:rPr>
              <a:t> in a </a:t>
            </a:r>
            <a:r>
              <a:rPr lang="de-DE" sz="1650" dirty="0" err="1">
                <a:latin typeface="+mn-lt"/>
              </a:rPr>
              <a:t>comprehensible</a:t>
            </a:r>
            <a:r>
              <a:rPr lang="de-DE" sz="1650" dirty="0">
                <a:latin typeface="+mn-lt"/>
              </a:rPr>
              <a:t> way which experimental time is best </a:t>
            </a:r>
            <a:r>
              <a:rPr lang="de-DE" sz="1650" dirty="0" err="1">
                <a:latin typeface="+mn-lt"/>
              </a:rPr>
              <a:t>used</a:t>
            </a:r>
            <a:r>
              <a:rPr lang="de-DE" sz="1650" dirty="0">
                <a:latin typeface="+mn-lt"/>
              </a:rPr>
              <a:t> by EUROfusion on which device </a:t>
            </a:r>
            <a:r>
              <a:rPr lang="de-DE" sz="1650" dirty="0" err="1">
                <a:latin typeface="+mn-lt"/>
              </a:rPr>
              <a:t>accessible</a:t>
            </a:r>
            <a:r>
              <a:rPr lang="de-DE" sz="1650" dirty="0">
                <a:latin typeface="+mn-lt"/>
              </a:rPr>
              <a:t> at which time – what is the best use of the portfolio of our </a:t>
            </a:r>
            <a:r>
              <a:rPr lang="en-US" sz="1650" dirty="0">
                <a:latin typeface="+mn-lt"/>
              </a:rPr>
              <a:t>resources </a:t>
            </a:r>
            <a:r>
              <a:rPr lang="de-DE" sz="1650" dirty="0" err="1">
                <a:latin typeface="+mn-lt"/>
              </a:rPr>
              <a:t>ources</a:t>
            </a:r>
            <a:r>
              <a:rPr lang="de-DE" sz="1650" dirty="0">
                <a:latin typeface="+mn-lt"/>
              </a:rPr>
              <a:t>? </a:t>
            </a:r>
            <a:endParaRPr lang="en-US" sz="1650" dirty="0">
              <a:latin typeface="+mn-lt"/>
            </a:endParaRPr>
          </a:p>
          <a:p>
            <a:pPr lvl="1">
              <a:buFont typeface="Wingdings" pitchFamily="2" charset="2"/>
              <a:buChar char="v"/>
            </a:pPr>
            <a:r>
              <a:rPr lang="en-US" sz="1250" dirty="0">
                <a:latin typeface="+mn-lt"/>
              </a:rPr>
              <a:t>In reality the availability of machine time largely defines which experiments are possible and likely as the total amount of machine time is not a function of the requirements neither based purely on scientific priorities</a:t>
            </a:r>
            <a:endParaRPr lang="de-DE" sz="1250" dirty="0">
              <a:latin typeface="+mn-lt"/>
            </a:endParaRPr>
          </a:p>
          <a:p>
            <a:pPr lvl="1">
              <a:buFont typeface="Wingdings" pitchFamily="2" charset="2"/>
              <a:buChar char="v"/>
            </a:pPr>
            <a:r>
              <a:rPr lang="de-DE" sz="1650" dirty="0">
                <a:latin typeface="+mn-lt"/>
              </a:rPr>
              <a:t>E.g. </a:t>
            </a:r>
            <a:r>
              <a:rPr lang="de-DE" sz="1650" dirty="0" err="1">
                <a:latin typeface="+mn-lt"/>
              </a:rPr>
              <a:t>are</a:t>
            </a:r>
            <a:r>
              <a:rPr lang="de-DE" sz="1650" dirty="0">
                <a:latin typeface="+mn-lt"/>
              </a:rPr>
              <a:t> </a:t>
            </a:r>
            <a:r>
              <a:rPr lang="de-DE" sz="1650" dirty="0" err="1">
                <a:latin typeface="+mn-lt"/>
              </a:rPr>
              <a:t>similar</a:t>
            </a:r>
            <a:r>
              <a:rPr lang="de-DE" sz="1650" dirty="0">
                <a:latin typeface="+mn-lt"/>
              </a:rPr>
              <a:t> </a:t>
            </a:r>
            <a:r>
              <a:rPr lang="de-DE" sz="1650" dirty="0" err="1">
                <a:latin typeface="+mn-lt"/>
              </a:rPr>
              <a:t>experiments</a:t>
            </a:r>
            <a:r>
              <a:rPr lang="de-DE" sz="1650" dirty="0">
                <a:latin typeface="+mn-lt"/>
              </a:rPr>
              <a:t> </a:t>
            </a:r>
            <a:r>
              <a:rPr lang="de-DE" sz="1650" dirty="0" err="1">
                <a:latin typeface="+mn-lt"/>
              </a:rPr>
              <a:t>required</a:t>
            </a:r>
            <a:r>
              <a:rPr lang="de-DE" sz="1650" dirty="0">
                <a:latin typeface="+mn-lt"/>
              </a:rPr>
              <a:t> on different </a:t>
            </a:r>
            <a:r>
              <a:rPr lang="de-DE" sz="1650" dirty="0" err="1">
                <a:latin typeface="+mn-lt"/>
              </a:rPr>
              <a:t>devices</a:t>
            </a:r>
            <a:r>
              <a:rPr lang="de-DE" sz="1650" dirty="0">
                <a:latin typeface="+mn-lt"/>
              </a:rPr>
              <a:t>? Yes? </a:t>
            </a:r>
            <a:r>
              <a:rPr lang="de-DE" sz="1650" dirty="0" err="1">
                <a:latin typeface="+mn-lt"/>
              </a:rPr>
              <a:t>No</a:t>
            </a:r>
            <a:r>
              <a:rPr lang="de-DE" sz="1650" dirty="0">
                <a:latin typeface="+mn-lt"/>
              </a:rPr>
              <a:t>? </a:t>
            </a:r>
            <a:r>
              <a:rPr lang="de-DE" sz="1650" dirty="0" err="1">
                <a:latin typeface="+mn-lt"/>
              </a:rPr>
              <a:t>How</a:t>
            </a:r>
            <a:r>
              <a:rPr lang="de-DE" sz="1650" dirty="0">
                <a:latin typeface="+mn-lt"/>
              </a:rPr>
              <a:t> </a:t>
            </a:r>
            <a:r>
              <a:rPr lang="de-DE" sz="1650" dirty="0" err="1">
                <a:latin typeface="+mn-lt"/>
              </a:rPr>
              <a:t>does</a:t>
            </a:r>
            <a:r>
              <a:rPr lang="de-DE" sz="1650" dirty="0">
                <a:latin typeface="+mn-lt"/>
              </a:rPr>
              <a:t> </a:t>
            </a:r>
            <a:r>
              <a:rPr lang="de-DE" sz="1650" dirty="0" err="1">
                <a:latin typeface="+mn-lt"/>
              </a:rPr>
              <a:t>this</a:t>
            </a:r>
            <a:r>
              <a:rPr lang="de-DE" sz="1650" dirty="0">
                <a:latin typeface="+mn-lt"/>
              </a:rPr>
              <a:t> </a:t>
            </a:r>
            <a:r>
              <a:rPr lang="de-DE" sz="1650" dirty="0" err="1">
                <a:latin typeface="+mn-lt"/>
              </a:rPr>
              <a:t>contribute</a:t>
            </a:r>
            <a:r>
              <a:rPr lang="de-DE" sz="1650" dirty="0">
                <a:latin typeface="+mn-lt"/>
              </a:rPr>
              <a:t> </a:t>
            </a:r>
            <a:r>
              <a:rPr lang="de-DE" sz="1650" dirty="0" err="1">
                <a:latin typeface="+mn-lt"/>
              </a:rPr>
              <a:t>to</a:t>
            </a:r>
            <a:r>
              <a:rPr lang="de-DE" sz="1650" dirty="0">
                <a:latin typeface="+mn-lt"/>
              </a:rPr>
              <a:t> </a:t>
            </a:r>
            <a:r>
              <a:rPr lang="de-DE" sz="1650" dirty="0" err="1">
                <a:latin typeface="+mn-lt"/>
              </a:rPr>
              <a:t>our</a:t>
            </a:r>
            <a:r>
              <a:rPr lang="de-DE" sz="1650" dirty="0">
                <a:latin typeface="+mn-lt"/>
              </a:rPr>
              <a:t> </a:t>
            </a:r>
            <a:r>
              <a:rPr lang="de-DE" sz="1650" dirty="0" err="1">
                <a:latin typeface="+mn-lt"/>
              </a:rPr>
              <a:t>understanding</a:t>
            </a:r>
            <a:r>
              <a:rPr lang="de-DE" sz="1650" dirty="0">
                <a:latin typeface="+mn-lt"/>
              </a:rPr>
              <a:t>? </a:t>
            </a:r>
            <a:r>
              <a:rPr lang="de-DE" sz="1650" dirty="0" err="1">
                <a:latin typeface="+mn-lt"/>
              </a:rPr>
              <a:t>Or</a:t>
            </a:r>
            <a:r>
              <a:rPr lang="de-DE" sz="1650" dirty="0">
                <a:latin typeface="+mn-lt"/>
              </a:rPr>
              <a:t> </a:t>
            </a:r>
            <a:r>
              <a:rPr lang="de-DE" sz="1650" dirty="0" err="1">
                <a:latin typeface="+mn-lt"/>
              </a:rPr>
              <a:t>is</a:t>
            </a:r>
            <a:r>
              <a:rPr lang="de-DE" sz="1650" dirty="0">
                <a:latin typeface="+mn-lt"/>
              </a:rPr>
              <a:t> </a:t>
            </a:r>
            <a:r>
              <a:rPr lang="de-DE" sz="1650" dirty="0" err="1">
                <a:latin typeface="+mn-lt"/>
              </a:rPr>
              <a:t>it</a:t>
            </a:r>
            <a:r>
              <a:rPr lang="de-DE" sz="1650" dirty="0">
                <a:latin typeface="+mn-lt"/>
              </a:rPr>
              <a:t> just </a:t>
            </a:r>
            <a:r>
              <a:rPr lang="de-DE" sz="1650" dirty="0" err="1">
                <a:latin typeface="+mn-lt"/>
              </a:rPr>
              <a:t>for</a:t>
            </a:r>
            <a:r>
              <a:rPr lang="de-DE" sz="1650" dirty="0">
                <a:latin typeface="+mn-lt"/>
              </a:rPr>
              <a:t> </a:t>
            </a:r>
            <a:r>
              <a:rPr lang="de-DE" sz="1650" dirty="0" err="1">
                <a:latin typeface="+mn-lt"/>
              </a:rPr>
              <a:t>the</a:t>
            </a:r>
            <a:r>
              <a:rPr lang="de-DE" sz="1650" dirty="0">
                <a:latin typeface="+mn-lt"/>
              </a:rPr>
              <a:t> </a:t>
            </a:r>
            <a:r>
              <a:rPr lang="de-DE" sz="1650" dirty="0" err="1">
                <a:latin typeface="+mn-lt"/>
              </a:rPr>
              <a:t>sake</a:t>
            </a:r>
            <a:r>
              <a:rPr lang="de-DE" sz="1650" dirty="0">
                <a:latin typeface="+mn-lt"/>
              </a:rPr>
              <a:t> </a:t>
            </a:r>
            <a:r>
              <a:rPr lang="de-DE" sz="1650" dirty="0" err="1">
                <a:latin typeface="+mn-lt"/>
              </a:rPr>
              <a:t>to</a:t>
            </a:r>
            <a:r>
              <a:rPr lang="de-DE" sz="1650" dirty="0">
                <a:latin typeface="+mn-lt"/>
              </a:rPr>
              <a:t> check </a:t>
            </a:r>
            <a:r>
              <a:rPr lang="de-DE" sz="1650" dirty="0" err="1">
                <a:latin typeface="+mn-lt"/>
              </a:rPr>
              <a:t>something</a:t>
            </a:r>
            <a:r>
              <a:rPr lang="de-DE" sz="1650" dirty="0">
                <a:latin typeface="+mn-lt"/>
              </a:rPr>
              <a:t>?</a:t>
            </a:r>
          </a:p>
        </p:txBody>
      </p:sp>
      <p:sp>
        <p:nvSpPr>
          <p:cNvPr id="4" name="Footer Placeholder 3">
            <a:extLst>
              <a:ext uri="{FF2B5EF4-FFF2-40B4-BE49-F238E27FC236}">
                <a16:creationId xmlns:a16="http://schemas.microsoft.com/office/drawing/2014/main" id="{600A77FA-CD2B-C049-A917-0802A7898CB4}"/>
              </a:ext>
            </a:extLst>
          </p:cNvPr>
          <p:cNvSpPr>
            <a:spLocks noGrp="1"/>
          </p:cNvSpPr>
          <p:nvPr>
            <p:ph type="ftr" sz="quarter" idx="11"/>
          </p:nvPr>
        </p:nvSpPr>
        <p:spPr>
          <a:xfrm>
            <a:off x="3124200" y="4771837"/>
            <a:ext cx="5541682" cy="269269"/>
          </a:xfrm>
        </p:spPr>
        <p:txBody>
          <a:bodyPr/>
          <a:lstStyle/>
          <a:p>
            <a:pPr algn="r"/>
            <a:r>
              <a:rPr lang="en-GB" dirty="0"/>
              <a:t>Marco Wischmeier | </a:t>
            </a:r>
            <a:r>
              <a:rPr lang="en-US" dirty="0"/>
              <a:t>FSD Science Meeting</a:t>
            </a:r>
            <a:r>
              <a:rPr lang="en-GB" dirty="0"/>
              <a:t> | </a:t>
            </a:r>
            <a:r>
              <a:rPr lang="en-US" dirty="0"/>
              <a:t>19th</a:t>
            </a:r>
            <a:r>
              <a:rPr lang="en-GB" dirty="0"/>
              <a:t> of </a:t>
            </a:r>
            <a:r>
              <a:rPr lang="en-US" dirty="0"/>
              <a:t>October</a:t>
            </a:r>
            <a:r>
              <a:rPr lang="en-GB" dirty="0"/>
              <a:t> 202</a:t>
            </a:r>
            <a:r>
              <a:rPr lang="en-US" dirty="0"/>
              <a:t>1</a:t>
            </a:r>
            <a:r>
              <a:rPr lang="en-GB" dirty="0"/>
              <a:t> | Page </a:t>
            </a:r>
            <a:r>
              <a:rPr lang="en-US" dirty="0"/>
              <a:t>5</a:t>
            </a:r>
            <a:endParaRPr lang="en-GB" dirty="0"/>
          </a:p>
        </p:txBody>
      </p:sp>
    </p:spTree>
    <p:extLst>
      <p:ext uri="{BB962C8B-B14F-4D97-AF65-F5344CB8AC3E}">
        <p14:creationId xmlns:p14="http://schemas.microsoft.com/office/powerpoint/2010/main" val="876650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9079-A762-A248-BB95-0FBD8B7A4B10}"/>
              </a:ext>
            </a:extLst>
          </p:cNvPr>
          <p:cNvSpPr>
            <a:spLocks noGrp="1"/>
          </p:cNvSpPr>
          <p:nvPr>
            <p:ph type="title"/>
          </p:nvPr>
        </p:nvSpPr>
        <p:spPr>
          <a:xfrm>
            <a:off x="65368" y="354330"/>
            <a:ext cx="8600514" cy="45719"/>
          </a:xfrm>
        </p:spPr>
        <p:txBody>
          <a:bodyPr/>
          <a:lstStyle/>
          <a:p>
            <a:r>
              <a:rPr lang="en-GB" sz="2600" dirty="0">
                <a:latin typeface="+mj-lt"/>
              </a:rPr>
              <a:t>UKAEA Nuclear Waste Management and ESA developed Scientific Readiness Level, SRL</a:t>
            </a:r>
            <a:r>
              <a:rPr lang="en-GB" sz="2600" baseline="30000" dirty="0">
                <a:latin typeface="+mj-lt"/>
              </a:rPr>
              <a:t>TM</a:t>
            </a:r>
            <a:endParaRPr lang="en-GB" sz="2600" dirty="0">
              <a:latin typeface="+mj-lt"/>
            </a:endParaRPr>
          </a:p>
        </p:txBody>
      </p:sp>
      <p:sp>
        <p:nvSpPr>
          <p:cNvPr id="4" name="Footer Placeholder 3">
            <a:extLst>
              <a:ext uri="{FF2B5EF4-FFF2-40B4-BE49-F238E27FC236}">
                <a16:creationId xmlns:a16="http://schemas.microsoft.com/office/drawing/2014/main" id="{600A77FA-CD2B-C049-A917-0802A7898CB4}"/>
              </a:ext>
            </a:extLst>
          </p:cNvPr>
          <p:cNvSpPr>
            <a:spLocks noGrp="1"/>
          </p:cNvSpPr>
          <p:nvPr>
            <p:ph type="ftr" sz="quarter" idx="11"/>
          </p:nvPr>
        </p:nvSpPr>
        <p:spPr>
          <a:xfrm>
            <a:off x="3600450" y="4810060"/>
            <a:ext cx="5429624" cy="276290"/>
          </a:xfrm>
        </p:spPr>
        <p:txBody>
          <a:bodyPr/>
          <a:lstStyle/>
          <a:p>
            <a:pPr algn="r"/>
            <a:r>
              <a:rPr lang="en-GB" dirty="0"/>
              <a:t>Marco Wischmeier | </a:t>
            </a:r>
            <a:r>
              <a:rPr lang="en-US" dirty="0"/>
              <a:t>FSD Science Meeting</a:t>
            </a:r>
            <a:r>
              <a:rPr lang="en-GB" dirty="0"/>
              <a:t> | </a:t>
            </a:r>
            <a:r>
              <a:rPr lang="en-US" dirty="0"/>
              <a:t>19th</a:t>
            </a:r>
            <a:r>
              <a:rPr lang="en-GB" dirty="0"/>
              <a:t> of </a:t>
            </a:r>
            <a:r>
              <a:rPr lang="en-US" dirty="0"/>
              <a:t>October</a:t>
            </a:r>
            <a:r>
              <a:rPr lang="en-GB" dirty="0"/>
              <a:t> 202</a:t>
            </a:r>
            <a:r>
              <a:rPr lang="en-US" dirty="0"/>
              <a:t>1</a:t>
            </a:r>
            <a:r>
              <a:rPr lang="en-GB" dirty="0"/>
              <a:t> | Page </a:t>
            </a:r>
            <a:r>
              <a:rPr lang="en-US" dirty="0"/>
              <a:t>6</a:t>
            </a:r>
            <a:endParaRPr lang="en-GB" dirty="0"/>
          </a:p>
        </p:txBody>
      </p:sp>
      <p:pic>
        <p:nvPicPr>
          <p:cNvPr id="8" name="Picture 7">
            <a:extLst>
              <a:ext uri="{FF2B5EF4-FFF2-40B4-BE49-F238E27FC236}">
                <a16:creationId xmlns:a16="http://schemas.microsoft.com/office/drawing/2014/main" id="{729F101D-4D01-8C4D-B88E-2C40F5814B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68" y="847081"/>
            <a:ext cx="4558774" cy="3449338"/>
          </a:xfrm>
          <a:prstGeom prst="rect">
            <a:avLst/>
          </a:prstGeom>
        </p:spPr>
      </p:pic>
      <p:sp>
        <p:nvSpPr>
          <p:cNvPr id="9" name="TextBox 8">
            <a:extLst>
              <a:ext uri="{FF2B5EF4-FFF2-40B4-BE49-F238E27FC236}">
                <a16:creationId xmlns:a16="http://schemas.microsoft.com/office/drawing/2014/main" id="{919B2D3C-1C8D-EA44-9CB3-009FC15CDA46}"/>
              </a:ext>
            </a:extLst>
          </p:cNvPr>
          <p:cNvSpPr txBox="1"/>
          <p:nvPr/>
        </p:nvSpPr>
        <p:spPr>
          <a:xfrm>
            <a:off x="65368" y="4234668"/>
            <a:ext cx="4978994" cy="577081"/>
          </a:xfrm>
          <a:prstGeom prst="rect">
            <a:avLst/>
          </a:prstGeom>
          <a:noFill/>
        </p:spPr>
        <p:txBody>
          <a:bodyPr wrap="square" rtlCol="0">
            <a:spAutoFit/>
          </a:bodyPr>
          <a:lstStyle/>
          <a:p>
            <a:r>
              <a:rPr lang="de-DE" sz="1050" dirty="0"/>
              <a:t>Geological </a:t>
            </a:r>
            <a:r>
              <a:rPr lang="de-DE" sz="1050" dirty="0" err="1"/>
              <a:t>Disposal</a:t>
            </a:r>
            <a:r>
              <a:rPr lang="de-DE" sz="1050" dirty="0"/>
              <a:t> Science </a:t>
            </a:r>
            <a:r>
              <a:rPr lang="de-DE" sz="1050" dirty="0" err="1"/>
              <a:t>and</a:t>
            </a:r>
            <a:r>
              <a:rPr lang="de-DE" sz="1050" dirty="0"/>
              <a:t> Technology Plan May 2016</a:t>
            </a:r>
          </a:p>
          <a:p>
            <a:r>
              <a:rPr lang="de-DE" sz="1050" dirty="0"/>
              <a:t>NDA Report </a:t>
            </a:r>
            <a:r>
              <a:rPr lang="de-DE" sz="1050" dirty="0" err="1"/>
              <a:t>no</a:t>
            </a:r>
            <a:r>
              <a:rPr lang="de-DE" sz="1050" dirty="0"/>
              <a:t>. NDA/RWM/121 </a:t>
            </a:r>
            <a:r>
              <a:rPr lang="de-DE" sz="1050" dirty="0">
                <a:sym typeface="Wingdings" pitchFamily="2" charset="2"/>
              </a:rPr>
              <a:t> </a:t>
            </a:r>
            <a:r>
              <a:rPr lang="de-DE" sz="1050" dirty="0" err="1">
                <a:sym typeface="Wingdings" pitchFamily="2" charset="2"/>
              </a:rPr>
              <a:t>however</a:t>
            </a:r>
            <a:r>
              <a:rPr lang="de-DE" sz="1050" dirty="0">
                <a:sym typeface="Wingdings" pitchFamily="2" charset="2"/>
              </a:rPr>
              <a:t>, </a:t>
            </a:r>
            <a:r>
              <a:rPr lang="de-DE" sz="1050" dirty="0" err="1">
                <a:sym typeface="Wingdings" pitchFamily="2" charset="2"/>
              </a:rPr>
              <a:t>the</a:t>
            </a:r>
            <a:r>
              <a:rPr lang="de-DE" sz="1050" dirty="0">
                <a:sym typeface="Wingdings" pitchFamily="2" charset="2"/>
              </a:rPr>
              <a:t> RWM </a:t>
            </a:r>
            <a:r>
              <a:rPr lang="de-DE" sz="1050" dirty="0" err="1">
                <a:sym typeface="Wingdings" pitchFamily="2" charset="2"/>
              </a:rPr>
              <a:t>trademarked</a:t>
            </a:r>
            <a:r>
              <a:rPr lang="de-DE" sz="1050" dirty="0">
                <a:sym typeface="Wingdings" pitchFamily="2" charset="2"/>
              </a:rPr>
              <a:t> </a:t>
            </a:r>
            <a:r>
              <a:rPr lang="de-DE" sz="1050" dirty="0" err="1">
                <a:sym typeface="Wingdings" pitchFamily="2" charset="2"/>
              </a:rPr>
              <a:t>the</a:t>
            </a:r>
            <a:r>
              <a:rPr lang="de-DE" sz="1050" dirty="0">
                <a:sym typeface="Wingdings" pitchFamily="2" charset="2"/>
              </a:rPr>
              <a:t> </a:t>
            </a:r>
            <a:r>
              <a:rPr lang="de-DE" sz="1050" dirty="0" err="1">
                <a:sym typeface="Wingdings" pitchFamily="2" charset="2"/>
              </a:rPr>
              <a:t>name</a:t>
            </a:r>
            <a:r>
              <a:rPr lang="de-DE" sz="1050" dirty="0">
                <a:sym typeface="Wingdings" pitchFamily="2" charset="2"/>
              </a:rPr>
              <a:t>!</a:t>
            </a:r>
            <a:endParaRPr lang="de-DE" sz="1050" dirty="0"/>
          </a:p>
          <a:p>
            <a:r>
              <a:rPr lang="de-DE" sz="1050" dirty="0" err="1"/>
              <a:t>Similar</a:t>
            </a:r>
            <a:r>
              <a:rPr lang="de-DE" sz="1050" dirty="0"/>
              <a:t> item </a:t>
            </a:r>
            <a:r>
              <a:rPr lang="de-DE" sz="1050" dirty="0" err="1"/>
              <a:t>by</a:t>
            </a:r>
            <a:r>
              <a:rPr lang="de-DE" sz="1050" dirty="0"/>
              <a:t> ESA </a:t>
            </a:r>
            <a:r>
              <a:rPr lang="de-DE" sz="1050" dirty="0" err="1"/>
              <a:t>for</a:t>
            </a:r>
            <a:r>
              <a:rPr lang="de-DE" sz="1050" dirty="0"/>
              <a:t> EO: European Space Agency 2015: EOP-SM/2776/</a:t>
            </a:r>
            <a:r>
              <a:rPr lang="en-GB" sz="1050" dirty="0" err="1"/>
              <a:t>MDru-mdru</a:t>
            </a:r>
            <a:endParaRPr lang="en-GB" sz="1050" dirty="0"/>
          </a:p>
        </p:txBody>
      </p:sp>
      <p:sp>
        <p:nvSpPr>
          <p:cNvPr id="10" name="TextBox 9">
            <a:extLst>
              <a:ext uri="{FF2B5EF4-FFF2-40B4-BE49-F238E27FC236}">
                <a16:creationId xmlns:a16="http://schemas.microsoft.com/office/drawing/2014/main" id="{8ECD637E-1744-5840-8FB2-7153FB521E7B}"/>
              </a:ext>
            </a:extLst>
          </p:cNvPr>
          <p:cNvSpPr txBox="1"/>
          <p:nvPr/>
        </p:nvSpPr>
        <p:spPr>
          <a:xfrm>
            <a:off x="5044362" y="1529587"/>
            <a:ext cx="4010000" cy="3093154"/>
          </a:xfrm>
          <a:prstGeom prst="rect">
            <a:avLst/>
          </a:prstGeom>
          <a:noFill/>
        </p:spPr>
        <p:txBody>
          <a:bodyPr wrap="square" rtlCol="0">
            <a:spAutoFit/>
          </a:bodyPr>
          <a:lstStyle/>
          <a:p>
            <a:pPr marL="214313" indent="-214313">
              <a:buFont typeface="Wingdings" pitchFamily="2" charset="2"/>
              <a:buChar char="v"/>
            </a:pPr>
            <a:r>
              <a:rPr lang="en-US" sz="1500" dirty="0"/>
              <a:t>FSL</a:t>
            </a:r>
            <a:r>
              <a:rPr lang="de-DE" sz="1500" dirty="0"/>
              <a:t> can support research </a:t>
            </a:r>
            <a:r>
              <a:rPr lang="de-DE" sz="1500" dirty="0" err="1"/>
              <a:t>planning</a:t>
            </a:r>
            <a:r>
              <a:rPr lang="de-DE" sz="1500" dirty="0"/>
              <a:t> and </a:t>
            </a:r>
            <a:r>
              <a:rPr lang="de-DE" sz="1500" dirty="0" err="1"/>
              <a:t>prioritisation</a:t>
            </a:r>
            <a:r>
              <a:rPr lang="de-DE" sz="1500" dirty="0"/>
              <a:t>. </a:t>
            </a:r>
          </a:p>
          <a:p>
            <a:pPr marL="214313" indent="-214313">
              <a:buFont typeface="Wingdings" pitchFamily="2" charset="2"/>
              <a:buChar char="v"/>
            </a:pPr>
            <a:r>
              <a:rPr lang="de-DE" sz="1500" dirty="0"/>
              <a:t>Help </a:t>
            </a:r>
            <a:r>
              <a:rPr lang="de-DE" sz="1500" dirty="0" err="1"/>
              <a:t>to</a:t>
            </a:r>
            <a:r>
              <a:rPr lang="de-DE" sz="1500" dirty="0"/>
              <a:t> </a:t>
            </a:r>
            <a:r>
              <a:rPr lang="de-DE" sz="1500" dirty="0" err="1"/>
              <a:t>challenge</a:t>
            </a:r>
            <a:r>
              <a:rPr lang="de-DE" sz="1500" dirty="0"/>
              <a:t> </a:t>
            </a:r>
            <a:r>
              <a:rPr lang="de-DE" sz="1500" dirty="0" err="1"/>
              <a:t>the</a:t>
            </a:r>
            <a:r>
              <a:rPr lang="de-DE" sz="1500" dirty="0"/>
              <a:t> </a:t>
            </a:r>
            <a:r>
              <a:rPr lang="de-DE" sz="1500" dirty="0" err="1"/>
              <a:t>adequacy</a:t>
            </a:r>
            <a:r>
              <a:rPr lang="de-DE" sz="1500" dirty="0"/>
              <a:t> </a:t>
            </a:r>
            <a:r>
              <a:rPr lang="de-DE" sz="1500" dirty="0" err="1"/>
              <a:t>of</a:t>
            </a:r>
            <a:r>
              <a:rPr lang="de-DE" sz="1500" dirty="0"/>
              <a:t> </a:t>
            </a:r>
            <a:r>
              <a:rPr lang="de-DE" sz="1500" dirty="0" err="1"/>
              <a:t>current</a:t>
            </a:r>
            <a:r>
              <a:rPr lang="de-DE" sz="1500" dirty="0"/>
              <a:t> </a:t>
            </a:r>
            <a:r>
              <a:rPr lang="de-DE" sz="1500" dirty="0" err="1"/>
              <a:t>plans</a:t>
            </a:r>
            <a:r>
              <a:rPr lang="de-DE" sz="1500" dirty="0"/>
              <a:t>. </a:t>
            </a:r>
          </a:p>
          <a:p>
            <a:pPr marL="214313" indent="-214313">
              <a:buFont typeface="Wingdings" pitchFamily="2" charset="2"/>
              <a:buChar char="v"/>
            </a:pPr>
            <a:r>
              <a:rPr lang="en-US" sz="1500" dirty="0"/>
              <a:t>FSL </a:t>
            </a:r>
            <a:r>
              <a:rPr lang="de-DE" sz="1500" dirty="0" err="1"/>
              <a:t>provide</a:t>
            </a:r>
            <a:r>
              <a:rPr lang="de-DE" sz="1500" dirty="0"/>
              <a:t> </a:t>
            </a:r>
            <a:r>
              <a:rPr lang="de-DE" sz="1500" dirty="0" err="1"/>
              <a:t>focus</a:t>
            </a:r>
            <a:r>
              <a:rPr lang="de-DE" sz="1500" dirty="0"/>
              <a:t> on real </a:t>
            </a:r>
            <a:r>
              <a:rPr lang="de-DE" sz="1500" dirty="0" err="1"/>
              <a:t>needs</a:t>
            </a:r>
            <a:r>
              <a:rPr lang="de-DE" sz="1500" dirty="0"/>
              <a:t> by </a:t>
            </a:r>
            <a:r>
              <a:rPr lang="de-DE" sz="1500" dirty="0" err="1"/>
              <a:t>examining</a:t>
            </a:r>
            <a:r>
              <a:rPr lang="de-DE" sz="1500" dirty="0"/>
              <a:t> our level of </a:t>
            </a:r>
            <a:r>
              <a:rPr lang="de-DE" sz="1500" dirty="0" err="1"/>
              <a:t>understanding</a:t>
            </a:r>
            <a:r>
              <a:rPr lang="de-DE" sz="1500" dirty="0"/>
              <a:t>. </a:t>
            </a:r>
          </a:p>
          <a:p>
            <a:pPr marL="214313" indent="-214313">
              <a:buFont typeface="Wingdings" pitchFamily="2" charset="2"/>
              <a:buChar char="v"/>
            </a:pPr>
            <a:r>
              <a:rPr lang="en-US" sz="1500" dirty="0"/>
              <a:t>Could a</a:t>
            </a:r>
            <a:r>
              <a:rPr lang="de-DE" sz="1500" dirty="0" err="1"/>
              <a:t>ssist</a:t>
            </a:r>
            <a:r>
              <a:rPr lang="de-DE" sz="1500" dirty="0"/>
              <a:t> our Regulators (in our case the European Commission and the </a:t>
            </a:r>
            <a:r>
              <a:rPr lang="de-DE" sz="1500" dirty="0" err="1"/>
              <a:t>fusion</a:t>
            </a:r>
            <a:r>
              <a:rPr lang="de-DE" sz="1500" dirty="0"/>
              <a:t> </a:t>
            </a:r>
            <a:r>
              <a:rPr lang="de-DE" sz="1500" dirty="0" err="1"/>
              <a:t>community</a:t>
            </a:r>
            <a:r>
              <a:rPr lang="de-DE" sz="1500" dirty="0"/>
              <a:t>) in </a:t>
            </a:r>
            <a:r>
              <a:rPr lang="de-DE" sz="1500" dirty="0" err="1"/>
              <a:t>understanding</a:t>
            </a:r>
            <a:r>
              <a:rPr lang="de-DE" sz="1500" dirty="0"/>
              <a:t> </a:t>
            </a:r>
            <a:r>
              <a:rPr lang="de-DE" sz="1500" dirty="0" err="1"/>
              <a:t>critical</a:t>
            </a:r>
            <a:r>
              <a:rPr lang="de-DE" sz="1500" dirty="0"/>
              <a:t> knowledge </a:t>
            </a:r>
            <a:r>
              <a:rPr lang="de-DE" sz="1500" dirty="0" err="1"/>
              <a:t>gaps</a:t>
            </a:r>
            <a:r>
              <a:rPr lang="de-DE" sz="1500" dirty="0"/>
              <a:t>. </a:t>
            </a:r>
          </a:p>
          <a:p>
            <a:pPr marL="214313" indent="-214313">
              <a:buFont typeface="Wingdings" pitchFamily="2" charset="2"/>
              <a:buChar char="v"/>
            </a:pPr>
            <a:r>
              <a:rPr lang="de-DE" sz="1500" dirty="0" err="1"/>
              <a:t>Defend</a:t>
            </a:r>
            <a:r>
              <a:rPr lang="de-DE" sz="1500" dirty="0"/>
              <a:t> </a:t>
            </a:r>
            <a:r>
              <a:rPr lang="de-DE" sz="1500" dirty="0" err="1"/>
              <a:t>physics</a:t>
            </a:r>
            <a:r>
              <a:rPr lang="de-DE" sz="1500" dirty="0"/>
              <a:t> </a:t>
            </a:r>
            <a:r>
              <a:rPr lang="de-DE" sz="1500" dirty="0" err="1"/>
              <a:t>research</a:t>
            </a:r>
            <a:r>
              <a:rPr lang="de-DE" sz="1500" dirty="0"/>
              <a:t> </a:t>
            </a:r>
            <a:r>
              <a:rPr lang="de-DE" sz="1500" dirty="0" err="1"/>
              <a:t>from</a:t>
            </a:r>
            <a:r>
              <a:rPr lang="de-DE" sz="1500" dirty="0"/>
              <a:t> </a:t>
            </a:r>
            <a:r>
              <a:rPr lang="de-DE" sz="1500" dirty="0" err="1"/>
              <a:t>the</a:t>
            </a:r>
            <a:r>
              <a:rPr lang="de-DE" sz="1500" dirty="0"/>
              <a:t> “</a:t>
            </a:r>
            <a:r>
              <a:rPr lang="de-DE" sz="1500" dirty="0" err="1"/>
              <a:t>search</a:t>
            </a:r>
            <a:r>
              <a:rPr lang="de-DE" sz="1500" dirty="0"/>
              <a:t> </a:t>
            </a:r>
            <a:r>
              <a:rPr lang="de-DE" sz="1500" dirty="0" err="1"/>
              <a:t>for</a:t>
            </a:r>
            <a:r>
              <a:rPr lang="de-DE" sz="1500" dirty="0"/>
              <a:t> all </a:t>
            </a:r>
            <a:r>
              <a:rPr lang="de-DE" sz="1500" dirty="0" err="1"/>
              <a:t>knowledge</a:t>
            </a:r>
            <a:r>
              <a:rPr lang="de-DE" sz="1500" dirty="0"/>
              <a:t>” (at </a:t>
            </a:r>
            <a:r>
              <a:rPr lang="de-DE" sz="1500" dirty="0" err="1"/>
              <a:t>unnecessary</a:t>
            </a:r>
            <a:r>
              <a:rPr lang="de-DE" sz="1500" dirty="0"/>
              <a:t> </a:t>
            </a:r>
            <a:r>
              <a:rPr lang="de-DE" sz="1500" dirty="0" err="1"/>
              <a:t>cost</a:t>
            </a:r>
            <a:r>
              <a:rPr lang="de-DE" sz="1500" dirty="0"/>
              <a:t> </a:t>
            </a:r>
            <a:r>
              <a:rPr lang="de-DE" sz="1500" dirty="0" err="1"/>
              <a:t>and</a:t>
            </a:r>
            <a:r>
              <a:rPr lang="de-DE" sz="1500" dirty="0"/>
              <a:t> </a:t>
            </a:r>
            <a:r>
              <a:rPr lang="de-DE" sz="1500" dirty="0" err="1"/>
              <a:t>taking</a:t>
            </a:r>
            <a:r>
              <a:rPr lang="de-DE" sz="1500" dirty="0"/>
              <a:t> </a:t>
            </a:r>
            <a:r>
              <a:rPr lang="de-DE" sz="1500" dirty="0" err="1"/>
              <a:t>forever</a:t>
            </a:r>
            <a:r>
              <a:rPr lang="de-DE" sz="1500" dirty="0"/>
              <a:t>). </a:t>
            </a:r>
          </a:p>
        </p:txBody>
      </p:sp>
      <p:sp>
        <p:nvSpPr>
          <p:cNvPr id="11" name="TextBox 10">
            <a:extLst>
              <a:ext uri="{FF2B5EF4-FFF2-40B4-BE49-F238E27FC236}">
                <a16:creationId xmlns:a16="http://schemas.microsoft.com/office/drawing/2014/main" id="{FAF79AEB-655E-BF41-9C63-7A5AA2924771}"/>
              </a:ext>
            </a:extLst>
          </p:cNvPr>
          <p:cNvSpPr txBox="1"/>
          <p:nvPr/>
        </p:nvSpPr>
        <p:spPr>
          <a:xfrm>
            <a:off x="5068632" y="520759"/>
            <a:ext cx="2678378" cy="923330"/>
          </a:xfrm>
          <a:prstGeom prst="rect">
            <a:avLst/>
          </a:prstGeom>
          <a:noFill/>
        </p:spPr>
        <p:txBody>
          <a:bodyPr wrap="square" rtlCol="0">
            <a:spAutoFit/>
          </a:bodyPr>
          <a:lstStyle/>
          <a:p>
            <a:r>
              <a:rPr lang="en-GB" sz="1350" dirty="0"/>
              <a:t>Slightly adopted from UKAEA WMO:</a:t>
            </a:r>
            <a:endParaRPr lang="en-US" sz="1350" dirty="0"/>
          </a:p>
          <a:p>
            <a:r>
              <a:rPr lang="en-US" sz="1350" dirty="0"/>
              <a:t>Scientific Readiness Level —&gt; Fusion Science Level (?)</a:t>
            </a:r>
            <a:endParaRPr lang="en-GB" sz="1350" dirty="0"/>
          </a:p>
        </p:txBody>
      </p:sp>
    </p:spTree>
    <p:extLst>
      <p:ext uri="{BB962C8B-B14F-4D97-AF65-F5344CB8AC3E}">
        <p14:creationId xmlns:p14="http://schemas.microsoft.com/office/powerpoint/2010/main" val="1110625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582C2-AB0D-BB40-A5F2-3137969FDCA6}"/>
              </a:ext>
            </a:extLst>
          </p:cNvPr>
          <p:cNvSpPr>
            <a:spLocks noGrp="1"/>
          </p:cNvSpPr>
          <p:nvPr>
            <p:ph type="title"/>
          </p:nvPr>
        </p:nvSpPr>
        <p:spPr>
          <a:xfrm>
            <a:off x="102346" y="132247"/>
            <a:ext cx="8246035" cy="412260"/>
          </a:xfrm>
        </p:spPr>
        <p:txBody>
          <a:bodyPr/>
          <a:lstStyle/>
          <a:p>
            <a:r>
              <a:rPr lang="en-GB" sz="2600" dirty="0">
                <a:latin typeface="+mj-lt"/>
              </a:rPr>
              <a:t>The importance for a goal oriented approach for fusion physics by </a:t>
            </a:r>
            <a:r>
              <a:rPr lang="en-US" sz="2600" dirty="0">
                <a:latin typeface="+mj-lt"/>
              </a:rPr>
              <a:t>FSL</a:t>
            </a:r>
            <a:endParaRPr lang="en-GB" sz="2600" baseline="30000" dirty="0">
              <a:latin typeface="+mj-lt"/>
            </a:endParaRPr>
          </a:p>
        </p:txBody>
      </p:sp>
      <p:sp>
        <p:nvSpPr>
          <p:cNvPr id="4" name="Footer Placeholder 3">
            <a:extLst>
              <a:ext uri="{FF2B5EF4-FFF2-40B4-BE49-F238E27FC236}">
                <a16:creationId xmlns:a16="http://schemas.microsoft.com/office/drawing/2014/main" id="{CBA8CA2D-C4F9-574F-83D4-5C1FF4C29CE4}"/>
              </a:ext>
            </a:extLst>
          </p:cNvPr>
          <p:cNvSpPr>
            <a:spLocks noGrp="1"/>
          </p:cNvSpPr>
          <p:nvPr>
            <p:ph type="ftr" sz="quarter" idx="11"/>
          </p:nvPr>
        </p:nvSpPr>
        <p:spPr>
          <a:xfrm>
            <a:off x="3124199" y="4805123"/>
            <a:ext cx="5635065" cy="235984"/>
          </a:xfrm>
        </p:spPr>
        <p:txBody>
          <a:bodyPr/>
          <a:lstStyle/>
          <a:p>
            <a:pPr algn="r"/>
            <a:r>
              <a:rPr lang="en-GB" dirty="0"/>
              <a:t>Marco Wischmeier | </a:t>
            </a:r>
            <a:r>
              <a:rPr lang="en-US" dirty="0"/>
              <a:t>FSD Science Meeting</a:t>
            </a:r>
            <a:r>
              <a:rPr lang="en-GB" dirty="0"/>
              <a:t> | </a:t>
            </a:r>
            <a:r>
              <a:rPr lang="en-US" dirty="0"/>
              <a:t>19th</a:t>
            </a:r>
            <a:r>
              <a:rPr lang="en-GB" dirty="0"/>
              <a:t> of </a:t>
            </a:r>
            <a:r>
              <a:rPr lang="en-US" dirty="0"/>
              <a:t>October</a:t>
            </a:r>
            <a:r>
              <a:rPr lang="en-GB" dirty="0"/>
              <a:t> 202</a:t>
            </a:r>
            <a:r>
              <a:rPr lang="en-US" dirty="0"/>
              <a:t>1</a:t>
            </a:r>
            <a:r>
              <a:rPr lang="en-GB" dirty="0"/>
              <a:t> | Page </a:t>
            </a:r>
            <a:r>
              <a:rPr lang="en-US" dirty="0"/>
              <a:t>7</a:t>
            </a:r>
            <a:endParaRPr lang="en-GB" dirty="0"/>
          </a:p>
        </p:txBody>
      </p:sp>
      <p:sp>
        <p:nvSpPr>
          <p:cNvPr id="5" name="TextBox 4">
            <a:extLst>
              <a:ext uri="{FF2B5EF4-FFF2-40B4-BE49-F238E27FC236}">
                <a16:creationId xmlns:a16="http://schemas.microsoft.com/office/drawing/2014/main" id="{6BB64865-81FD-FE41-9F6D-2B16C928625B}"/>
              </a:ext>
            </a:extLst>
          </p:cNvPr>
          <p:cNvSpPr txBox="1"/>
          <p:nvPr/>
        </p:nvSpPr>
        <p:spPr>
          <a:xfrm>
            <a:off x="102346" y="636378"/>
            <a:ext cx="8871698" cy="2169825"/>
          </a:xfrm>
          <a:prstGeom prst="rect">
            <a:avLst/>
          </a:prstGeom>
          <a:noFill/>
        </p:spPr>
        <p:txBody>
          <a:bodyPr wrap="square" rtlCol="0">
            <a:spAutoFit/>
          </a:bodyPr>
          <a:lstStyle/>
          <a:p>
            <a:r>
              <a:rPr lang="de-DE" sz="1650" dirty="0"/>
              <a:t>The concept of </a:t>
            </a:r>
            <a:r>
              <a:rPr lang="en-US" sz="1650" dirty="0"/>
              <a:t>FSL</a:t>
            </a:r>
            <a:r>
              <a:rPr lang="de-DE" sz="1650" dirty="0"/>
              <a:t> :</a:t>
            </a:r>
          </a:p>
          <a:p>
            <a:pPr marL="557213" lvl="1" indent="-214313">
              <a:buFont typeface="Wingdings" pitchFamily="2" charset="2"/>
              <a:buChar char="v"/>
            </a:pPr>
            <a:r>
              <a:rPr lang="de-DE" sz="1650" dirty="0"/>
              <a:t>A </a:t>
            </a:r>
            <a:r>
              <a:rPr lang="de-DE" sz="1650" dirty="0" err="1"/>
              <a:t>useful</a:t>
            </a:r>
            <a:r>
              <a:rPr lang="de-DE" sz="1650" dirty="0"/>
              <a:t> </a:t>
            </a:r>
            <a:r>
              <a:rPr lang="de-DE" sz="1650" dirty="0" err="1"/>
              <a:t>tool</a:t>
            </a:r>
            <a:r>
              <a:rPr lang="de-DE" sz="1650" dirty="0"/>
              <a:t> </a:t>
            </a:r>
            <a:r>
              <a:rPr lang="de-DE" sz="1650" dirty="0" err="1"/>
              <a:t>for</a:t>
            </a:r>
            <a:r>
              <a:rPr lang="de-DE" sz="1650" dirty="0"/>
              <a:t> </a:t>
            </a:r>
            <a:r>
              <a:rPr lang="de-DE" sz="1650" dirty="0" err="1"/>
              <a:t>assessing</a:t>
            </a:r>
            <a:r>
              <a:rPr lang="de-DE" sz="1650" dirty="0"/>
              <a:t>: </a:t>
            </a:r>
          </a:p>
          <a:p>
            <a:pPr marL="557213" lvl="1" indent="-214313">
              <a:buFont typeface="Wingdings" pitchFamily="2" charset="2"/>
              <a:buChar char="v"/>
            </a:pPr>
            <a:r>
              <a:rPr lang="de-DE" sz="1650" dirty="0" err="1"/>
              <a:t>current</a:t>
            </a:r>
            <a:r>
              <a:rPr lang="de-DE" sz="1650" dirty="0"/>
              <a:t> </a:t>
            </a:r>
            <a:r>
              <a:rPr lang="de-DE" sz="1650" dirty="0" err="1"/>
              <a:t>understanding</a:t>
            </a:r>
            <a:r>
              <a:rPr lang="de-DE" sz="1650" dirty="0"/>
              <a:t>; </a:t>
            </a:r>
          </a:p>
          <a:p>
            <a:pPr marL="557213" lvl="1" indent="-214313">
              <a:buFont typeface="Wingdings" pitchFamily="2" charset="2"/>
              <a:buChar char="v"/>
            </a:pPr>
            <a:r>
              <a:rPr lang="de-DE" sz="1650" dirty="0" err="1"/>
              <a:t>What</a:t>
            </a:r>
            <a:r>
              <a:rPr lang="de-DE" sz="1650" dirty="0"/>
              <a:t> </a:t>
            </a:r>
            <a:r>
              <a:rPr lang="de-DE" sz="1650" dirty="0" err="1"/>
              <a:t>understanding</a:t>
            </a:r>
            <a:r>
              <a:rPr lang="de-DE" sz="1650" dirty="0"/>
              <a:t> </a:t>
            </a:r>
            <a:r>
              <a:rPr lang="de-DE" sz="1650" dirty="0" err="1"/>
              <a:t>is</a:t>
            </a:r>
            <a:r>
              <a:rPr lang="de-DE" sz="1650" dirty="0"/>
              <a:t> </a:t>
            </a:r>
            <a:r>
              <a:rPr lang="de-DE" sz="1650" dirty="0" err="1"/>
              <a:t>required</a:t>
            </a:r>
            <a:r>
              <a:rPr lang="de-DE" sz="1650" dirty="0"/>
              <a:t> / sensible at </a:t>
            </a:r>
            <a:r>
              <a:rPr lang="de-DE" sz="1650" dirty="0" err="1"/>
              <a:t>the</a:t>
            </a:r>
            <a:r>
              <a:rPr lang="de-DE" sz="1650" dirty="0"/>
              <a:t> </a:t>
            </a:r>
            <a:r>
              <a:rPr lang="de-DE" sz="1650" dirty="0" err="1"/>
              <a:t>generic</a:t>
            </a:r>
            <a:r>
              <a:rPr lang="de-DE" sz="1650" dirty="0"/>
              <a:t> </a:t>
            </a:r>
            <a:r>
              <a:rPr lang="de-DE" sz="1650" dirty="0" err="1"/>
              <a:t>stage</a:t>
            </a:r>
            <a:r>
              <a:rPr lang="de-DE" sz="1650" dirty="0"/>
              <a:t>. </a:t>
            </a:r>
            <a:r>
              <a:rPr lang="de-DE" sz="1650" dirty="0" err="1"/>
              <a:t>Identification</a:t>
            </a:r>
            <a:r>
              <a:rPr lang="de-DE" sz="1650" dirty="0"/>
              <a:t> </a:t>
            </a:r>
            <a:r>
              <a:rPr lang="de-DE" sz="1650" dirty="0" err="1"/>
              <a:t>of</a:t>
            </a:r>
            <a:r>
              <a:rPr lang="de-DE" sz="1650" dirty="0"/>
              <a:t> </a:t>
            </a:r>
            <a:r>
              <a:rPr lang="de-DE" sz="1650" dirty="0" err="1"/>
              <a:t>success</a:t>
            </a:r>
            <a:r>
              <a:rPr lang="de-DE" sz="1650" dirty="0"/>
              <a:t>…</a:t>
            </a:r>
            <a:r>
              <a:rPr lang="de-DE" b="1" i="1" dirty="0"/>
              <a:t>but a </a:t>
            </a:r>
            <a:r>
              <a:rPr lang="de-DE" b="1" i="1" dirty="0" err="1"/>
              <a:t>tool</a:t>
            </a:r>
            <a:r>
              <a:rPr lang="de-DE" b="1" i="1" dirty="0"/>
              <a:t>, not an end in </a:t>
            </a:r>
            <a:r>
              <a:rPr lang="de-DE" b="1" i="1" dirty="0" err="1"/>
              <a:t>itself</a:t>
            </a:r>
            <a:r>
              <a:rPr lang="de-DE" sz="1650" i="1" dirty="0"/>
              <a:t>! </a:t>
            </a:r>
            <a:r>
              <a:rPr lang="de-DE" sz="1650" i="1" dirty="0">
                <a:sym typeface="Wingdings" pitchFamily="2" charset="2"/>
              </a:rPr>
              <a:t> </a:t>
            </a:r>
            <a:r>
              <a:rPr lang="de-DE" sz="1650" i="1" dirty="0" err="1">
                <a:sym typeface="Wingdings" pitchFamily="2" charset="2"/>
              </a:rPr>
              <a:t>therefore</a:t>
            </a:r>
            <a:r>
              <a:rPr lang="de-DE" sz="1650" i="1" dirty="0">
                <a:sym typeface="Wingdings" pitchFamily="2" charset="2"/>
              </a:rPr>
              <a:t> not to be </a:t>
            </a:r>
            <a:r>
              <a:rPr lang="de-DE" sz="1650" i="1" dirty="0" err="1">
                <a:sym typeface="Wingdings" pitchFamily="2" charset="2"/>
              </a:rPr>
              <a:t>mixed</a:t>
            </a:r>
            <a:r>
              <a:rPr lang="de-DE" sz="1650" i="1" dirty="0">
                <a:sym typeface="Wingdings" pitchFamily="2" charset="2"/>
              </a:rPr>
              <a:t> up with the </a:t>
            </a:r>
            <a:r>
              <a:rPr lang="de-DE" sz="1650" i="1" dirty="0" err="1">
                <a:sym typeface="Wingdings" pitchFamily="2" charset="2"/>
              </a:rPr>
              <a:t>deliverables</a:t>
            </a:r>
            <a:r>
              <a:rPr lang="de-DE" sz="1650" i="1" dirty="0">
                <a:sym typeface="Wingdings" pitchFamily="2" charset="2"/>
              </a:rPr>
              <a:t> that are </a:t>
            </a:r>
            <a:r>
              <a:rPr lang="de-DE" sz="1650" i="1" dirty="0" err="1">
                <a:sym typeface="Wingdings" pitchFamily="2" charset="2"/>
              </a:rPr>
              <a:t>part</a:t>
            </a:r>
            <a:r>
              <a:rPr lang="de-DE" sz="1650" i="1" dirty="0">
                <a:sym typeface="Wingdings" pitchFamily="2" charset="2"/>
              </a:rPr>
              <a:t> of the </a:t>
            </a:r>
            <a:r>
              <a:rPr lang="de-DE" sz="1650" i="1" dirty="0" err="1">
                <a:sym typeface="Wingdings" pitchFamily="2" charset="2"/>
              </a:rPr>
              <a:t>reporting</a:t>
            </a:r>
            <a:r>
              <a:rPr lang="de-DE" sz="1650" i="1" dirty="0">
                <a:sym typeface="Wingdings" pitchFamily="2" charset="2"/>
              </a:rPr>
              <a:t> for the </a:t>
            </a:r>
            <a:r>
              <a:rPr lang="de-DE" sz="1650" i="1" dirty="0" err="1">
                <a:sym typeface="Wingdings" pitchFamily="2" charset="2"/>
              </a:rPr>
              <a:t>grant</a:t>
            </a:r>
            <a:r>
              <a:rPr lang="de-DE" sz="1650" i="1" dirty="0">
                <a:sym typeface="Wingdings" pitchFamily="2" charset="2"/>
              </a:rPr>
              <a:t> </a:t>
            </a:r>
            <a:r>
              <a:rPr lang="de-DE" sz="1650" i="1" dirty="0" err="1">
                <a:sym typeface="Wingdings" pitchFamily="2" charset="2"/>
              </a:rPr>
              <a:t>agreement</a:t>
            </a:r>
            <a:r>
              <a:rPr lang="de-DE" sz="1650" i="1" dirty="0">
                <a:sym typeface="Wingdings" pitchFamily="2" charset="2"/>
              </a:rPr>
              <a:t> and the </a:t>
            </a:r>
            <a:r>
              <a:rPr lang="de-DE" sz="1650" i="1" dirty="0" err="1">
                <a:sym typeface="Wingdings" pitchFamily="2" charset="2"/>
              </a:rPr>
              <a:t>transfer</a:t>
            </a:r>
            <a:r>
              <a:rPr lang="de-DE" sz="1650" i="1" dirty="0">
                <a:sym typeface="Wingdings" pitchFamily="2" charset="2"/>
              </a:rPr>
              <a:t> of money from EC (</a:t>
            </a:r>
            <a:r>
              <a:rPr lang="de-DE" sz="1650" i="1" dirty="0" err="1">
                <a:sym typeface="Wingdings" pitchFamily="2" charset="2"/>
              </a:rPr>
              <a:t>even</a:t>
            </a:r>
            <a:r>
              <a:rPr lang="de-DE" sz="1650" i="1" dirty="0">
                <a:sym typeface="Wingdings" pitchFamily="2" charset="2"/>
              </a:rPr>
              <a:t> </a:t>
            </a:r>
            <a:r>
              <a:rPr lang="de-DE" sz="1650" i="1" dirty="0" err="1">
                <a:sym typeface="Wingdings" pitchFamily="2" charset="2"/>
              </a:rPr>
              <a:t>though</a:t>
            </a:r>
            <a:r>
              <a:rPr lang="de-DE" sz="1650" i="1" dirty="0">
                <a:sym typeface="Wingdings" pitchFamily="2" charset="2"/>
              </a:rPr>
              <a:t> not making </a:t>
            </a:r>
            <a:r>
              <a:rPr lang="de-DE" sz="1650" i="1" dirty="0" err="1">
                <a:sym typeface="Wingdings" pitchFamily="2" charset="2"/>
              </a:rPr>
              <a:t>progress</a:t>
            </a:r>
            <a:r>
              <a:rPr lang="de-DE" sz="1650" i="1" dirty="0">
                <a:sym typeface="Wingdings" pitchFamily="2" charset="2"/>
              </a:rPr>
              <a:t> </a:t>
            </a:r>
            <a:r>
              <a:rPr lang="de-DE" sz="1650" i="1" dirty="0" err="1">
                <a:sym typeface="Wingdings" pitchFamily="2" charset="2"/>
              </a:rPr>
              <a:t>may</a:t>
            </a:r>
            <a:r>
              <a:rPr lang="de-DE" sz="1650" i="1" dirty="0">
                <a:sym typeface="Wingdings" pitchFamily="2" charset="2"/>
              </a:rPr>
              <a:t> </a:t>
            </a:r>
            <a:r>
              <a:rPr lang="de-DE" sz="1650" i="1" dirty="0" err="1">
                <a:sym typeface="Wingdings" pitchFamily="2" charset="2"/>
              </a:rPr>
              <a:t>impact</a:t>
            </a:r>
            <a:r>
              <a:rPr lang="de-DE" sz="1650" i="1" dirty="0">
                <a:sym typeface="Wingdings" pitchFamily="2" charset="2"/>
              </a:rPr>
              <a:t> FP10 </a:t>
            </a:r>
            <a:r>
              <a:rPr lang="de-DE" sz="1650" i="1" dirty="0" err="1">
                <a:sym typeface="Wingdings" pitchFamily="2" charset="2"/>
              </a:rPr>
              <a:t>funding</a:t>
            </a:r>
            <a:r>
              <a:rPr lang="de-DE" sz="1650" i="1" dirty="0">
                <a:sym typeface="Wingdings" pitchFamily="2" charset="2"/>
              </a:rPr>
              <a:t>…)</a:t>
            </a:r>
            <a:r>
              <a:rPr lang="de-DE" sz="1650" dirty="0"/>
              <a:t>  </a:t>
            </a:r>
            <a:r>
              <a:rPr lang="en-US" sz="1650" dirty="0"/>
              <a:t>[doing the latter would be premature, if we have not tested the concept for a while and see if it really does help prioritizing]</a:t>
            </a:r>
            <a:endParaRPr lang="en-GB" sz="1650" dirty="0">
              <a:solidFill>
                <a:srgbClr val="003399"/>
              </a:solidFill>
            </a:endParaRPr>
          </a:p>
        </p:txBody>
      </p:sp>
      <p:sp>
        <p:nvSpPr>
          <p:cNvPr id="6" name="TextBox 5">
            <a:extLst>
              <a:ext uri="{FF2B5EF4-FFF2-40B4-BE49-F238E27FC236}">
                <a16:creationId xmlns:a16="http://schemas.microsoft.com/office/drawing/2014/main" id="{9E1FFBD8-26B6-8940-853B-29B8187A00F4}"/>
              </a:ext>
            </a:extLst>
          </p:cNvPr>
          <p:cNvSpPr txBox="1"/>
          <p:nvPr/>
        </p:nvSpPr>
        <p:spPr>
          <a:xfrm>
            <a:off x="41460" y="2806203"/>
            <a:ext cx="9102540" cy="2123658"/>
          </a:xfrm>
          <a:prstGeom prst="rect">
            <a:avLst/>
          </a:prstGeom>
          <a:noFill/>
        </p:spPr>
        <p:txBody>
          <a:bodyPr wrap="square" rtlCol="0">
            <a:spAutoFit/>
          </a:bodyPr>
          <a:lstStyle/>
          <a:p>
            <a:pPr marL="257175" indent="-257175">
              <a:buFont typeface="Wingdings" pitchFamily="2" charset="2"/>
              <a:buChar char="v"/>
            </a:pPr>
            <a:r>
              <a:rPr lang="en-GB" sz="1650" dirty="0"/>
              <a:t>Defining </a:t>
            </a:r>
            <a:r>
              <a:rPr lang="en-US" sz="1650" dirty="0"/>
              <a:t>FSL</a:t>
            </a:r>
            <a:r>
              <a:rPr lang="en-GB" sz="1650" dirty="0"/>
              <a:t> :</a:t>
            </a:r>
            <a:endParaRPr lang="en-US" sz="1650" dirty="0"/>
          </a:p>
          <a:p>
            <a:pPr marL="714375" lvl="1" indent="-257175">
              <a:buFont typeface="Wingdings" pitchFamily="2" charset="2"/>
              <a:buChar char="v"/>
            </a:pPr>
            <a:r>
              <a:rPr lang="en-US" sz="1650" dirty="0"/>
              <a:t>Exercise for WP or TF or sub groups to identify the levels (first applying it to the </a:t>
            </a:r>
            <a:r>
              <a:rPr lang="en-US" sz="1650" dirty="0" err="1"/>
              <a:t>easisest</a:t>
            </a:r>
            <a:r>
              <a:rPr lang="en-US" sz="1650" dirty="0"/>
              <a:t> examples or the largest funded activities)</a:t>
            </a:r>
            <a:endParaRPr lang="en-GB" sz="1650" dirty="0"/>
          </a:p>
          <a:p>
            <a:pPr marL="600075" lvl="1" indent="-257175">
              <a:buFont typeface="Wingdings" pitchFamily="2" charset="2"/>
              <a:buChar char="v"/>
            </a:pPr>
            <a:r>
              <a:rPr lang="en-US" sz="1650" dirty="0"/>
              <a:t>Would allow</a:t>
            </a:r>
            <a:r>
              <a:rPr lang="en-GB" sz="1650" dirty="0"/>
              <a:t> to compare the needs originating from engineering and their TRL, that may depend on the our </a:t>
            </a:r>
            <a:r>
              <a:rPr lang="en-US" sz="1650" dirty="0"/>
              <a:t>Fusion Science Level </a:t>
            </a:r>
            <a:r>
              <a:rPr lang="en-GB" sz="1650" dirty="0"/>
              <a:t> (e.g. impact of exhaust scenarios on the conceptual design of DEMO)</a:t>
            </a:r>
            <a:r>
              <a:rPr lang="en-US" sz="1650" dirty="0"/>
              <a:t> – coupling of certain TRL and FSL</a:t>
            </a:r>
            <a:endParaRPr lang="en-GB" sz="1650" dirty="0"/>
          </a:p>
          <a:p>
            <a:pPr marL="600075" lvl="1" indent="-257175">
              <a:buFont typeface="Wingdings" pitchFamily="2" charset="2"/>
              <a:buChar char="v"/>
            </a:pPr>
            <a:r>
              <a:rPr lang="en-US" sz="1650" dirty="0"/>
              <a:t>might</a:t>
            </a:r>
            <a:r>
              <a:rPr lang="en-GB" sz="1650" dirty="0"/>
              <a:t> identify numerical modelling and/or theory/experiment based scaling needs, to where and how  to increase efforts for preparing reliable physics basis</a:t>
            </a:r>
          </a:p>
        </p:txBody>
      </p:sp>
    </p:spTree>
    <p:extLst>
      <p:ext uri="{BB962C8B-B14F-4D97-AF65-F5344CB8AC3E}">
        <p14:creationId xmlns:p14="http://schemas.microsoft.com/office/powerpoint/2010/main" val="617880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DE77D-6273-3F48-AECB-A99C0D7E9E02}"/>
              </a:ext>
            </a:extLst>
          </p:cNvPr>
          <p:cNvSpPr>
            <a:spLocks noGrp="1"/>
          </p:cNvSpPr>
          <p:nvPr>
            <p:ph type="title"/>
          </p:nvPr>
        </p:nvSpPr>
        <p:spPr/>
        <p:txBody>
          <a:bodyPr/>
          <a:lstStyle/>
          <a:p>
            <a:r>
              <a:rPr lang="en-GB" sz="2800" dirty="0">
                <a:latin typeface="+mj-lt"/>
              </a:rPr>
              <a:t>Research Topic Status Evaluation Criteria</a:t>
            </a:r>
          </a:p>
        </p:txBody>
      </p:sp>
      <p:sp>
        <p:nvSpPr>
          <p:cNvPr id="4" name="Footer Placeholder 3">
            <a:extLst>
              <a:ext uri="{FF2B5EF4-FFF2-40B4-BE49-F238E27FC236}">
                <a16:creationId xmlns:a16="http://schemas.microsoft.com/office/drawing/2014/main" id="{3665A3F8-ABED-CA40-8119-18352446BB2A}"/>
              </a:ext>
            </a:extLst>
          </p:cNvPr>
          <p:cNvSpPr>
            <a:spLocks noGrp="1"/>
          </p:cNvSpPr>
          <p:nvPr>
            <p:ph type="ftr" sz="quarter" idx="11"/>
          </p:nvPr>
        </p:nvSpPr>
        <p:spPr>
          <a:xfrm>
            <a:off x="3165662" y="4753350"/>
            <a:ext cx="5289583" cy="376237"/>
          </a:xfrm>
        </p:spPr>
        <p:txBody>
          <a:bodyPr/>
          <a:lstStyle/>
          <a:p>
            <a:r>
              <a:rPr lang="en-GB" dirty="0"/>
              <a:t>Marco Wischmeier | </a:t>
            </a:r>
            <a:r>
              <a:rPr lang="en-US" dirty="0"/>
              <a:t>FSD Science Meeting</a:t>
            </a:r>
            <a:r>
              <a:rPr lang="en-GB" dirty="0"/>
              <a:t> | </a:t>
            </a:r>
            <a:r>
              <a:rPr lang="en-US" dirty="0"/>
              <a:t>19th</a:t>
            </a:r>
            <a:r>
              <a:rPr lang="en-GB" dirty="0"/>
              <a:t> of </a:t>
            </a:r>
            <a:r>
              <a:rPr lang="en-US" dirty="0"/>
              <a:t>October</a:t>
            </a:r>
            <a:r>
              <a:rPr lang="en-GB" dirty="0"/>
              <a:t> 202</a:t>
            </a:r>
            <a:r>
              <a:rPr lang="en-US" dirty="0"/>
              <a:t>1</a:t>
            </a:r>
            <a:r>
              <a:rPr lang="en-GB" dirty="0"/>
              <a:t> </a:t>
            </a:r>
          </a:p>
        </p:txBody>
      </p:sp>
      <p:sp>
        <p:nvSpPr>
          <p:cNvPr id="5" name="Slide Number Placeholder 4">
            <a:extLst>
              <a:ext uri="{FF2B5EF4-FFF2-40B4-BE49-F238E27FC236}">
                <a16:creationId xmlns:a16="http://schemas.microsoft.com/office/drawing/2014/main" id="{FA91B8D8-644A-7E49-B0C4-B24B6FB98160}"/>
              </a:ext>
            </a:extLst>
          </p:cNvPr>
          <p:cNvSpPr>
            <a:spLocks noGrp="1"/>
          </p:cNvSpPr>
          <p:nvPr>
            <p:ph type="sldNum" sz="quarter" idx="12"/>
          </p:nvPr>
        </p:nvSpPr>
        <p:spPr/>
        <p:txBody>
          <a:bodyPr/>
          <a:lstStyle/>
          <a:p>
            <a:fld id="{6A6D9FA1-99C7-4910-8E32-B85D378B0060}" type="slidenum">
              <a:rPr lang="en-GB" smtClean="0"/>
              <a:pPr/>
              <a:t>8</a:t>
            </a:fld>
            <a:endParaRPr lang="en-GB" dirty="0"/>
          </a:p>
        </p:txBody>
      </p:sp>
      <p:graphicFrame>
        <p:nvGraphicFramePr>
          <p:cNvPr id="7" name="Table 7">
            <a:extLst>
              <a:ext uri="{FF2B5EF4-FFF2-40B4-BE49-F238E27FC236}">
                <a16:creationId xmlns:a16="http://schemas.microsoft.com/office/drawing/2014/main" id="{765FE69F-2D95-6843-B2C4-C13615BAD3B6}"/>
              </a:ext>
            </a:extLst>
          </p:cNvPr>
          <p:cNvGraphicFramePr>
            <a:graphicFrameLocks noGrp="1"/>
          </p:cNvGraphicFramePr>
          <p:nvPr>
            <p:extLst>
              <p:ext uri="{D42A27DB-BD31-4B8C-83A1-F6EECF244321}">
                <p14:modId xmlns:p14="http://schemas.microsoft.com/office/powerpoint/2010/main" val="2722637499"/>
              </p:ext>
            </p:extLst>
          </p:nvPr>
        </p:nvGraphicFramePr>
        <p:xfrm>
          <a:off x="107504" y="555527"/>
          <a:ext cx="8928992" cy="3566160"/>
        </p:xfrm>
        <a:graphic>
          <a:graphicData uri="http://schemas.openxmlformats.org/drawingml/2006/table">
            <a:tbl>
              <a:tblPr firstRow="1" bandRow="1">
                <a:tableStyleId>{5C22544A-7EE6-4342-B048-85BDC9FD1C3A}</a:tableStyleId>
              </a:tblPr>
              <a:tblGrid>
                <a:gridCol w="2520280">
                  <a:extLst>
                    <a:ext uri="{9D8B030D-6E8A-4147-A177-3AD203B41FA5}">
                      <a16:colId xmlns:a16="http://schemas.microsoft.com/office/drawing/2014/main" val="60757092"/>
                    </a:ext>
                  </a:extLst>
                </a:gridCol>
                <a:gridCol w="6408712">
                  <a:extLst>
                    <a:ext uri="{9D8B030D-6E8A-4147-A177-3AD203B41FA5}">
                      <a16:colId xmlns:a16="http://schemas.microsoft.com/office/drawing/2014/main" val="1007320821"/>
                    </a:ext>
                  </a:extLst>
                </a:gridCol>
              </a:tblGrid>
              <a:tr h="321653">
                <a:tc>
                  <a:txBody>
                    <a:bodyPr/>
                    <a:lstStyle/>
                    <a:p>
                      <a:r>
                        <a:rPr lang="en-GB" sz="1600" dirty="0"/>
                        <a:t>Level</a:t>
                      </a:r>
                    </a:p>
                  </a:txBody>
                  <a:tcPr/>
                </a:tc>
                <a:tc>
                  <a:txBody>
                    <a:bodyPr/>
                    <a:lstStyle/>
                    <a:p>
                      <a:r>
                        <a:rPr lang="en-GB" sz="1600" dirty="0"/>
                        <a:t>Criteria</a:t>
                      </a:r>
                    </a:p>
                  </a:txBody>
                  <a:tcPr/>
                </a:tc>
                <a:extLst>
                  <a:ext uri="{0D108BD9-81ED-4DB2-BD59-A6C34878D82A}">
                    <a16:rowId xmlns:a16="http://schemas.microsoft.com/office/drawing/2014/main" val="2798218501"/>
                  </a:ext>
                </a:extLst>
              </a:tr>
              <a:tr h="294849">
                <a:tc>
                  <a:txBody>
                    <a:bodyPr/>
                    <a:lstStyle/>
                    <a:p>
                      <a:r>
                        <a:rPr lang="en-GB" sz="1600" u="none" strike="noStrike" dirty="0">
                          <a:effectLst/>
                        </a:rPr>
                        <a:t>Emerging</a:t>
                      </a:r>
                      <a:endParaRPr lang="en-GB" sz="1600" dirty="0"/>
                    </a:p>
                  </a:txBody>
                  <a:tcPr>
                    <a:solidFill>
                      <a:srgbClr val="FF40FF"/>
                    </a:solidFill>
                  </a:tcPr>
                </a:tc>
                <a:tc>
                  <a:txBody>
                    <a:bodyPr/>
                    <a:lstStyle/>
                    <a:p>
                      <a:r>
                        <a:rPr lang="en-GB" sz="1600" u="none" strike="noStrike" dirty="0">
                          <a:effectLst/>
                        </a:rPr>
                        <a:t>Little or no understanding yet on WP TE devices</a:t>
                      </a:r>
                      <a:endParaRPr lang="en-GB" sz="1600" dirty="0"/>
                    </a:p>
                  </a:txBody>
                  <a:tcPr>
                    <a:solidFill>
                      <a:srgbClr val="FF40FF"/>
                    </a:solidFill>
                  </a:tcPr>
                </a:tc>
                <a:extLst>
                  <a:ext uri="{0D108BD9-81ED-4DB2-BD59-A6C34878D82A}">
                    <a16:rowId xmlns:a16="http://schemas.microsoft.com/office/drawing/2014/main" val="1181603366"/>
                  </a:ext>
                </a:extLst>
              </a:tr>
              <a:tr h="509285">
                <a:tc>
                  <a:txBody>
                    <a:bodyPr/>
                    <a:lstStyle/>
                    <a:p>
                      <a:r>
                        <a:rPr lang="en-GB" sz="1600" u="none" strike="noStrike" dirty="0">
                          <a:effectLst/>
                        </a:rPr>
                        <a:t>Exploratory</a:t>
                      </a:r>
                      <a:endParaRPr lang="en-GB" sz="1600" dirty="0"/>
                    </a:p>
                  </a:txBody>
                  <a:tcPr>
                    <a:solidFill>
                      <a:srgbClr val="FFC000"/>
                    </a:solidFill>
                  </a:tcPr>
                </a:tc>
                <a:tc>
                  <a:txBody>
                    <a:bodyPr/>
                    <a:lstStyle/>
                    <a:p>
                      <a:r>
                        <a:rPr lang="en-GB" sz="1600" u="none" strike="noStrike" dirty="0">
                          <a:effectLst/>
                        </a:rPr>
                        <a:t>Physical process is assessed on WP TE devices, transposing to ITER or DEMO is uncertain</a:t>
                      </a:r>
                      <a:endParaRPr lang="en-GB" sz="1600" dirty="0"/>
                    </a:p>
                  </a:txBody>
                  <a:tcPr>
                    <a:solidFill>
                      <a:srgbClr val="FFC000"/>
                    </a:solidFill>
                  </a:tcPr>
                </a:tc>
                <a:extLst>
                  <a:ext uri="{0D108BD9-81ED-4DB2-BD59-A6C34878D82A}">
                    <a16:rowId xmlns:a16="http://schemas.microsoft.com/office/drawing/2014/main" val="2500638713"/>
                  </a:ext>
                </a:extLst>
              </a:tr>
              <a:tr h="723720">
                <a:tc>
                  <a:txBody>
                    <a:bodyPr/>
                    <a:lstStyle/>
                    <a:p>
                      <a:r>
                        <a:rPr lang="en-GB" sz="1600" u="none" strike="noStrike" dirty="0">
                          <a:effectLst/>
                        </a:rPr>
                        <a:t>Judgemental</a:t>
                      </a:r>
                      <a:endParaRPr lang="en-GB" sz="1600" dirty="0"/>
                    </a:p>
                  </a:txBody>
                  <a:tcPr>
                    <a:solidFill>
                      <a:srgbClr val="FFFF00"/>
                    </a:solidFill>
                  </a:tcPr>
                </a:tc>
                <a:tc>
                  <a:txBody>
                    <a:bodyPr/>
                    <a:lstStyle/>
                    <a:p>
                      <a:r>
                        <a:rPr lang="en-GB" sz="1600" u="none" strike="noStrike" dirty="0">
                          <a:effectLst/>
                        </a:rPr>
                        <a:t>Controlling physical processes has been assessed on WP TE devices, but extrapolation to ITER/DEMO requires scalable parameters and further investigation</a:t>
                      </a:r>
                      <a:endParaRPr lang="en-GB" sz="1600" dirty="0"/>
                    </a:p>
                  </a:txBody>
                  <a:tcPr>
                    <a:solidFill>
                      <a:srgbClr val="FFFF00"/>
                    </a:solidFill>
                  </a:tcPr>
                </a:tc>
                <a:extLst>
                  <a:ext uri="{0D108BD9-81ED-4DB2-BD59-A6C34878D82A}">
                    <a16:rowId xmlns:a16="http://schemas.microsoft.com/office/drawing/2014/main" val="568765548"/>
                  </a:ext>
                </a:extLst>
              </a:tr>
              <a:tr h="509285">
                <a:tc>
                  <a:txBody>
                    <a:bodyPr/>
                    <a:lstStyle/>
                    <a:p>
                      <a:r>
                        <a:rPr lang="en-GB" sz="1600" u="none" strike="noStrike" dirty="0">
                          <a:effectLst/>
                        </a:rPr>
                        <a:t>Mature - needs underpinning </a:t>
                      </a:r>
                      <a:endParaRPr lang="en-GB" sz="1600" dirty="0"/>
                    </a:p>
                  </a:txBody>
                  <a:tcPr>
                    <a:solidFill>
                      <a:srgbClr val="92D050"/>
                    </a:solidFill>
                  </a:tcPr>
                </a:tc>
                <a:tc>
                  <a:txBody>
                    <a:bodyPr/>
                    <a:lstStyle/>
                    <a:p>
                      <a:r>
                        <a:rPr lang="en-GB" sz="1600" u="none" strike="noStrike" dirty="0">
                          <a:effectLst/>
                        </a:rPr>
                        <a:t>Good understanding of controlling physical processes on WP TE devices, but major uncertainty in view of transposing ITER/DEMO</a:t>
                      </a:r>
                      <a:endParaRPr lang="en-GB" sz="1600" dirty="0"/>
                    </a:p>
                  </a:txBody>
                  <a:tcPr>
                    <a:solidFill>
                      <a:srgbClr val="92D050"/>
                    </a:solidFill>
                  </a:tcPr>
                </a:tc>
                <a:extLst>
                  <a:ext uri="{0D108BD9-81ED-4DB2-BD59-A6C34878D82A}">
                    <a16:rowId xmlns:a16="http://schemas.microsoft.com/office/drawing/2014/main" val="2784673802"/>
                  </a:ext>
                </a:extLst>
              </a:tr>
              <a:tr h="509285">
                <a:tc>
                  <a:txBody>
                    <a:bodyPr/>
                    <a:lstStyle/>
                    <a:p>
                      <a:r>
                        <a:rPr lang="en-GB" sz="1600" u="none" strike="noStrike" dirty="0">
                          <a:effectLst/>
                        </a:rPr>
                        <a:t>Mature - needs support </a:t>
                      </a:r>
                      <a:endParaRPr lang="en-GB" sz="1600" dirty="0"/>
                    </a:p>
                  </a:txBody>
                  <a:tcPr>
                    <a:solidFill>
                      <a:srgbClr val="00B050"/>
                    </a:solidFill>
                  </a:tcPr>
                </a:tc>
                <a:tc>
                  <a:txBody>
                    <a:bodyPr/>
                    <a:lstStyle/>
                    <a:p>
                      <a:r>
                        <a:rPr lang="en-GB" sz="1600" u="none" strike="noStrike" dirty="0">
                          <a:effectLst/>
                        </a:rPr>
                        <a:t>A good understanding has been achieved on WP TE devices, further research exploring ITER or DEMO relevant parameters </a:t>
                      </a:r>
                      <a:endParaRPr lang="en-GB" sz="1600" dirty="0"/>
                    </a:p>
                  </a:txBody>
                  <a:tcPr>
                    <a:solidFill>
                      <a:srgbClr val="00B050"/>
                    </a:solidFill>
                  </a:tcPr>
                </a:tc>
                <a:extLst>
                  <a:ext uri="{0D108BD9-81ED-4DB2-BD59-A6C34878D82A}">
                    <a16:rowId xmlns:a16="http://schemas.microsoft.com/office/drawing/2014/main" val="30534904"/>
                  </a:ext>
                </a:extLst>
              </a:tr>
              <a:tr h="300274">
                <a:tc>
                  <a:txBody>
                    <a:bodyPr/>
                    <a:lstStyle/>
                    <a:p>
                      <a:r>
                        <a:rPr lang="en-GB" sz="1600" u="none" strike="noStrike" dirty="0">
                          <a:effectLst/>
                        </a:rPr>
                        <a:t>Established</a:t>
                      </a:r>
                      <a:endParaRPr lang="en-GB" sz="1600" dirty="0"/>
                    </a:p>
                  </a:txBody>
                  <a:tcPr>
                    <a:solidFill>
                      <a:schemeClr val="bg1">
                        <a:lumMod val="85000"/>
                      </a:schemeClr>
                    </a:solidFill>
                  </a:tcPr>
                </a:tc>
                <a:tc>
                  <a:txBody>
                    <a:bodyPr/>
                    <a:lstStyle/>
                    <a:p>
                      <a:r>
                        <a:rPr lang="en-GB" sz="1600" u="none" strike="noStrike" dirty="0">
                          <a:effectLst/>
                        </a:rPr>
                        <a:t>Understanding is well developed and can be applied to ITER or DEMO</a:t>
                      </a:r>
                      <a:endParaRPr lang="en-GB" sz="1600" dirty="0"/>
                    </a:p>
                  </a:txBody>
                  <a:tcPr>
                    <a:solidFill>
                      <a:schemeClr val="bg1">
                        <a:lumMod val="85000"/>
                      </a:schemeClr>
                    </a:solidFill>
                  </a:tcPr>
                </a:tc>
                <a:extLst>
                  <a:ext uri="{0D108BD9-81ED-4DB2-BD59-A6C34878D82A}">
                    <a16:rowId xmlns:a16="http://schemas.microsoft.com/office/drawing/2014/main" val="1071467636"/>
                  </a:ext>
                </a:extLst>
              </a:tr>
            </a:tbl>
          </a:graphicData>
        </a:graphic>
      </p:graphicFrame>
      <p:sp>
        <p:nvSpPr>
          <p:cNvPr id="10" name="TextBox 9">
            <a:extLst>
              <a:ext uri="{FF2B5EF4-FFF2-40B4-BE49-F238E27FC236}">
                <a16:creationId xmlns:a16="http://schemas.microsoft.com/office/drawing/2014/main" id="{8308E024-C8C6-1046-A030-87DF9BD31981}"/>
              </a:ext>
            </a:extLst>
          </p:cNvPr>
          <p:cNvSpPr txBox="1"/>
          <p:nvPr/>
        </p:nvSpPr>
        <p:spPr>
          <a:xfrm>
            <a:off x="109551" y="4073188"/>
            <a:ext cx="8928992" cy="830997"/>
          </a:xfrm>
          <a:prstGeom prst="rect">
            <a:avLst/>
          </a:prstGeom>
          <a:noFill/>
        </p:spPr>
        <p:txBody>
          <a:bodyPr wrap="square" rtlCol="0">
            <a:spAutoFit/>
          </a:bodyPr>
          <a:lstStyle/>
          <a:p>
            <a:pPr marL="285750" indent="-285750">
              <a:buFont typeface="Wingdings" pitchFamily="2" charset="2"/>
              <a:buChar char="Ø"/>
            </a:pPr>
            <a:r>
              <a:rPr lang="en-GB" sz="1600" dirty="0"/>
              <a:t>Further refinement of Ansatz may be needed; e.g. some distinction between ITER &amp; DEMO</a:t>
            </a:r>
          </a:p>
          <a:p>
            <a:pPr marL="285750" indent="-285750">
              <a:buFont typeface="Wingdings" pitchFamily="2" charset="2"/>
              <a:buChar char="Ø"/>
            </a:pPr>
            <a:r>
              <a:rPr lang="en-GB" sz="1600" dirty="0"/>
              <a:t>WP TE deliverables given here = multi year programme </a:t>
            </a:r>
          </a:p>
          <a:p>
            <a:pPr marL="285750" indent="-285750">
              <a:buFont typeface="Wingdings" pitchFamily="2" charset="2"/>
              <a:buChar char="Ø"/>
            </a:pPr>
            <a:r>
              <a:rPr lang="en-GB" sz="1600" dirty="0"/>
              <a:t>N.B.: Ds marked as scientific objective for 2021 for which significant progress in 2021 targeted</a:t>
            </a:r>
          </a:p>
        </p:txBody>
      </p:sp>
    </p:spTree>
    <p:extLst>
      <p:ext uri="{BB962C8B-B14F-4D97-AF65-F5344CB8AC3E}">
        <p14:creationId xmlns:p14="http://schemas.microsoft.com/office/powerpoint/2010/main" val="2813447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BEBEA-6829-C546-8273-6596B193CE5B}"/>
              </a:ext>
            </a:extLst>
          </p:cNvPr>
          <p:cNvSpPr>
            <a:spLocks noGrp="1"/>
          </p:cNvSpPr>
          <p:nvPr>
            <p:ph type="title"/>
          </p:nvPr>
        </p:nvSpPr>
        <p:spPr>
          <a:xfrm>
            <a:off x="0" y="57150"/>
            <a:ext cx="8229600" cy="342900"/>
          </a:xfrm>
        </p:spPr>
        <p:txBody>
          <a:bodyPr/>
          <a:lstStyle/>
          <a:p>
            <a:r>
              <a:rPr lang="en-GB" sz="2000" dirty="0">
                <a:latin typeface="+mj-lt"/>
              </a:rPr>
              <a:t>RT04: Disruption avoidance development for ITER and DEMO </a:t>
            </a:r>
          </a:p>
        </p:txBody>
      </p:sp>
      <p:sp>
        <p:nvSpPr>
          <p:cNvPr id="4" name="Footer Placeholder 3">
            <a:extLst>
              <a:ext uri="{FF2B5EF4-FFF2-40B4-BE49-F238E27FC236}">
                <a16:creationId xmlns:a16="http://schemas.microsoft.com/office/drawing/2014/main" id="{4443A18A-63B4-3F49-84CA-40B0863FACCA}"/>
              </a:ext>
            </a:extLst>
          </p:cNvPr>
          <p:cNvSpPr>
            <a:spLocks noGrp="1"/>
          </p:cNvSpPr>
          <p:nvPr>
            <p:ph type="ftr" sz="quarter" idx="11"/>
          </p:nvPr>
        </p:nvSpPr>
        <p:spPr/>
        <p:txBody>
          <a:bodyPr/>
          <a:lstStyle/>
          <a:p>
            <a:r>
              <a:rPr lang="en-GB"/>
              <a:t>M. Wischmeier | FSD WP TE | Remote | 20/09/2021 | Page </a:t>
            </a:r>
            <a:endParaRPr lang="en-GB" dirty="0"/>
          </a:p>
        </p:txBody>
      </p:sp>
      <p:sp>
        <p:nvSpPr>
          <p:cNvPr id="5" name="Slide Number Placeholder 4">
            <a:extLst>
              <a:ext uri="{FF2B5EF4-FFF2-40B4-BE49-F238E27FC236}">
                <a16:creationId xmlns:a16="http://schemas.microsoft.com/office/drawing/2014/main" id="{678EE9BE-6D93-0247-AF58-F95BD982C7AA}"/>
              </a:ext>
            </a:extLst>
          </p:cNvPr>
          <p:cNvSpPr>
            <a:spLocks noGrp="1"/>
          </p:cNvSpPr>
          <p:nvPr>
            <p:ph type="sldNum" sz="quarter" idx="12"/>
          </p:nvPr>
        </p:nvSpPr>
        <p:spPr/>
        <p:txBody>
          <a:bodyPr/>
          <a:lstStyle/>
          <a:p>
            <a:fld id="{6A6D9FA1-99C7-4910-8E32-B85D378B0060}" type="slidenum">
              <a:rPr lang="en-GB" smtClean="0"/>
              <a:pPr/>
              <a:t>9</a:t>
            </a:fld>
            <a:endParaRPr lang="en-GB" dirty="0"/>
          </a:p>
        </p:txBody>
      </p:sp>
      <p:graphicFrame>
        <p:nvGraphicFramePr>
          <p:cNvPr id="6" name="Table 5">
            <a:extLst>
              <a:ext uri="{FF2B5EF4-FFF2-40B4-BE49-F238E27FC236}">
                <a16:creationId xmlns:a16="http://schemas.microsoft.com/office/drawing/2014/main" id="{13ACA094-B151-1A4C-975B-A2F9A037F0F9}"/>
              </a:ext>
            </a:extLst>
          </p:cNvPr>
          <p:cNvGraphicFramePr>
            <a:graphicFrameLocks noGrp="1"/>
          </p:cNvGraphicFramePr>
          <p:nvPr>
            <p:extLst>
              <p:ext uri="{D42A27DB-BD31-4B8C-83A1-F6EECF244321}">
                <p14:modId xmlns:p14="http://schemas.microsoft.com/office/powerpoint/2010/main" val="3916081009"/>
              </p:ext>
            </p:extLst>
          </p:nvPr>
        </p:nvGraphicFramePr>
        <p:xfrm>
          <a:off x="107504" y="574295"/>
          <a:ext cx="8928992" cy="2837529"/>
        </p:xfrm>
        <a:graphic>
          <a:graphicData uri="http://schemas.openxmlformats.org/drawingml/2006/table">
            <a:tbl>
              <a:tblPr>
                <a:tableStyleId>{616DA210-FB5B-4158-B5E0-FEB733F419BA}</a:tableStyleId>
              </a:tblPr>
              <a:tblGrid>
                <a:gridCol w="716927">
                  <a:extLst>
                    <a:ext uri="{9D8B030D-6E8A-4147-A177-3AD203B41FA5}">
                      <a16:colId xmlns:a16="http://schemas.microsoft.com/office/drawing/2014/main" val="2927463606"/>
                    </a:ext>
                  </a:extLst>
                </a:gridCol>
                <a:gridCol w="2811465">
                  <a:extLst>
                    <a:ext uri="{9D8B030D-6E8A-4147-A177-3AD203B41FA5}">
                      <a16:colId xmlns:a16="http://schemas.microsoft.com/office/drawing/2014/main" val="935342121"/>
                    </a:ext>
                  </a:extLst>
                </a:gridCol>
                <a:gridCol w="216024">
                  <a:extLst>
                    <a:ext uri="{9D8B030D-6E8A-4147-A177-3AD203B41FA5}">
                      <a16:colId xmlns:a16="http://schemas.microsoft.com/office/drawing/2014/main" val="1115215532"/>
                    </a:ext>
                  </a:extLst>
                </a:gridCol>
                <a:gridCol w="1008112">
                  <a:extLst>
                    <a:ext uri="{9D8B030D-6E8A-4147-A177-3AD203B41FA5}">
                      <a16:colId xmlns:a16="http://schemas.microsoft.com/office/drawing/2014/main" val="1381165473"/>
                    </a:ext>
                  </a:extLst>
                </a:gridCol>
                <a:gridCol w="4176464">
                  <a:extLst>
                    <a:ext uri="{9D8B030D-6E8A-4147-A177-3AD203B41FA5}">
                      <a16:colId xmlns:a16="http://schemas.microsoft.com/office/drawing/2014/main" val="3031694004"/>
                    </a:ext>
                  </a:extLst>
                </a:gridCol>
              </a:tblGrid>
              <a:tr h="477456">
                <a:tc>
                  <a:txBody>
                    <a:bodyPr/>
                    <a:lstStyle/>
                    <a:p>
                      <a:pPr algn="l" fontAlgn="b"/>
                      <a:endParaRPr lang="en-GB" sz="1400" b="0" i="0" u="none" strike="noStrike" dirty="0">
                        <a:solidFill>
                          <a:srgbClr val="000000"/>
                        </a:solidFill>
                        <a:effectLst/>
                        <a:latin typeface="+mn-lt"/>
                      </a:endParaRPr>
                    </a:p>
                  </a:txBody>
                  <a:tcPr marL="7487" marR="7487" marT="7487" marB="0" anchor="b"/>
                </a:tc>
                <a:tc>
                  <a:txBody>
                    <a:bodyPr/>
                    <a:lstStyle/>
                    <a:p>
                      <a:pPr algn="l" fontAlgn="b"/>
                      <a:endParaRPr lang="en-GB" sz="1400" b="0" i="0" u="none" strike="noStrike" dirty="0">
                        <a:solidFill>
                          <a:srgbClr val="000000"/>
                        </a:solidFill>
                        <a:effectLst/>
                        <a:latin typeface="+mn-lt"/>
                      </a:endParaRPr>
                    </a:p>
                  </a:txBody>
                  <a:tcPr marL="7487" marR="7487" marT="7487" marB="0" anchor="b"/>
                </a:tc>
                <a:tc>
                  <a:txBody>
                    <a:bodyPr/>
                    <a:lstStyle/>
                    <a:p>
                      <a:pPr algn="ctr" fontAlgn="b"/>
                      <a:r>
                        <a:rPr lang="en-GB" sz="1400" b="0" u="none" strike="noStrike" dirty="0">
                          <a:solidFill>
                            <a:srgbClr val="000000"/>
                          </a:solidFill>
                          <a:effectLst/>
                        </a:rPr>
                        <a:t> 21</a:t>
                      </a:r>
                      <a:endParaRPr lang="en-GB" sz="1400" b="0" i="0" u="none" strike="noStrike" dirty="0">
                        <a:solidFill>
                          <a:srgbClr val="000000"/>
                        </a:solidFill>
                        <a:effectLst/>
                        <a:latin typeface="+mn-lt"/>
                      </a:endParaRPr>
                    </a:p>
                  </a:txBody>
                  <a:tcPr marL="7487" marR="7487" marT="7487" marB="0" anchor="b"/>
                </a:tc>
                <a:tc>
                  <a:txBody>
                    <a:bodyPr/>
                    <a:lstStyle/>
                    <a:p>
                      <a:pPr algn="ctr" fontAlgn="b"/>
                      <a:r>
                        <a:rPr lang="en-DE" sz="1400" b="0" u="none" strike="noStrike" dirty="0">
                          <a:solidFill>
                            <a:srgbClr val="000000"/>
                          </a:solidFill>
                          <a:effectLst/>
                        </a:rPr>
                        <a:t>Status</a:t>
                      </a:r>
                      <a:endParaRPr lang="en-DE" sz="1400" b="0" i="0" u="none" strike="noStrike" dirty="0">
                        <a:solidFill>
                          <a:srgbClr val="000000"/>
                        </a:solidFill>
                        <a:effectLst/>
                        <a:latin typeface="+mn-lt"/>
                      </a:endParaRPr>
                    </a:p>
                  </a:txBody>
                  <a:tcPr marL="7487" marR="7487" marT="7487" marB="0" anchor="b"/>
                </a:tc>
                <a:tc>
                  <a:txBody>
                    <a:bodyPr/>
                    <a:lstStyle/>
                    <a:p>
                      <a:pPr algn="ctr" fontAlgn="b"/>
                      <a:r>
                        <a:rPr lang="en-DE" sz="1400" b="0" u="none" strike="noStrike" dirty="0">
                          <a:solidFill>
                            <a:srgbClr val="000000"/>
                          </a:solidFill>
                          <a:effectLst/>
                        </a:rPr>
                        <a:t>Achievements</a:t>
                      </a:r>
                      <a:endParaRPr lang="en-DE" sz="1400" b="0" i="0" u="none" strike="noStrike" dirty="0">
                        <a:solidFill>
                          <a:srgbClr val="000000"/>
                        </a:solidFill>
                        <a:effectLst/>
                        <a:latin typeface="+mn-lt"/>
                      </a:endParaRPr>
                    </a:p>
                  </a:txBody>
                  <a:tcPr marL="7487" marR="7487" marT="7487" marB="0" anchor="b"/>
                </a:tc>
                <a:extLst>
                  <a:ext uri="{0D108BD9-81ED-4DB2-BD59-A6C34878D82A}">
                    <a16:rowId xmlns:a16="http://schemas.microsoft.com/office/drawing/2014/main" val="2876601333"/>
                  </a:ext>
                </a:extLst>
              </a:tr>
              <a:tr h="946680">
                <a:tc>
                  <a:txBody>
                    <a:bodyPr/>
                    <a:lstStyle/>
                    <a:p>
                      <a:pPr algn="ctr" fontAlgn="b"/>
                      <a:r>
                        <a:rPr lang="en-GB" sz="1200" b="0" i="0" u="none" strike="noStrike" dirty="0">
                          <a:solidFill>
                            <a:srgbClr val="000000"/>
                          </a:solidFill>
                          <a:effectLst/>
                          <a:latin typeface="Calibri" panose="020F0502020204030204" pitchFamily="34" charset="0"/>
                        </a:rPr>
                        <a:t>D1</a:t>
                      </a:r>
                    </a:p>
                  </a:txBody>
                  <a:tcPr marL="9525" marR="9525" marT="9525" marB="0" anchor="ctr">
                    <a:solidFill>
                      <a:srgbClr val="92D050"/>
                    </a:solidFill>
                  </a:tcPr>
                </a:tc>
                <a:tc>
                  <a:txBody>
                    <a:bodyPr/>
                    <a:lstStyle/>
                    <a:p>
                      <a:pPr algn="l" fontAlgn="b"/>
                      <a:r>
                        <a:rPr lang="en-GB" sz="1200" b="0" i="0" u="none" strike="noStrike">
                          <a:solidFill>
                            <a:srgbClr val="000000"/>
                          </a:solidFill>
                          <a:effectLst/>
                          <a:latin typeface="Calibri" panose="020F0502020204030204" pitchFamily="34" charset="0"/>
                        </a:rPr>
                        <a:t>Advance control frameworks on WPTE devices for integrated disruption avoidance: state observers, actuator sharing, RT event detectors</a:t>
                      </a:r>
                    </a:p>
                  </a:txBody>
                  <a:tcPr marL="9525" marR="9525" marT="9525" marB="0" anchor="b">
                    <a:solidFill>
                      <a:srgbClr val="92D050"/>
                    </a:solidFill>
                  </a:tcPr>
                </a:tc>
                <a:tc>
                  <a:txBody>
                    <a:bodyPr/>
                    <a:lstStyle/>
                    <a:p>
                      <a:pPr algn="l" fontAlgn="b"/>
                      <a:r>
                        <a:rPr lang="en-GB" sz="1200" b="0" i="0" u="none" strike="noStrike">
                          <a:solidFill>
                            <a:srgbClr val="000000"/>
                          </a:solidFill>
                          <a:effectLst/>
                          <a:latin typeface="Calibri" panose="020F0502020204030204" pitchFamily="34" charset="0"/>
                        </a:rPr>
                        <a:t>X</a:t>
                      </a:r>
                    </a:p>
                  </a:txBody>
                  <a:tcPr marL="9525" marR="9525" marT="9525" marB="0" anchor="b">
                    <a:solidFill>
                      <a:srgbClr val="92D050"/>
                    </a:solidFill>
                  </a:tcPr>
                </a:tc>
                <a:tc>
                  <a:txBody>
                    <a:bodyPr/>
                    <a:lstStyle/>
                    <a:p>
                      <a:pPr algn="ctr" fontAlgn="b"/>
                      <a:r>
                        <a:rPr lang="en-DE" sz="1400" b="0" i="0" u="none" strike="noStrike" dirty="0">
                          <a:solidFill>
                            <a:srgbClr val="000000"/>
                          </a:solidFill>
                          <a:effectLst/>
                          <a:latin typeface="+mn-lt"/>
                        </a:rPr>
                        <a:t>Mature – needs underpinning</a:t>
                      </a:r>
                    </a:p>
                  </a:txBody>
                  <a:tcPr marL="7487" marR="7487" marT="7487" marB="0" anchor="ctr">
                    <a:solidFill>
                      <a:srgbClr val="92D050"/>
                    </a:solidFill>
                  </a:tcPr>
                </a:tc>
                <a:tc>
                  <a:txBody>
                    <a:bodyPr/>
                    <a:lstStyle/>
                    <a:p>
                      <a:pPr marL="171450" lvl="0" indent="-171450">
                        <a:buFont typeface="Wingdings" pitchFamily="2" charset="2"/>
                        <a:buChar char="v"/>
                      </a:pPr>
                      <a:r>
                        <a:rPr lang="en-US" sz="1200" kern="1200" dirty="0">
                          <a:solidFill>
                            <a:schemeClr val="tx1"/>
                          </a:solidFill>
                          <a:effectLst/>
                          <a:latin typeface="+mn-lt"/>
                          <a:ea typeface="+mn-ea"/>
                          <a:cs typeface="+mn-cs"/>
                        </a:rPr>
                        <a:t>Similar method developed on AUG and TCV</a:t>
                      </a:r>
                    </a:p>
                  </a:txBody>
                  <a:tcPr marL="7487" marR="7487" marT="7487" marB="0" anchor="ctr">
                    <a:solidFill>
                      <a:srgbClr val="92D050"/>
                    </a:solidFill>
                  </a:tcPr>
                </a:tc>
                <a:extLst>
                  <a:ext uri="{0D108BD9-81ED-4DB2-BD59-A6C34878D82A}">
                    <a16:rowId xmlns:a16="http://schemas.microsoft.com/office/drawing/2014/main" val="3545078243"/>
                  </a:ext>
                </a:extLst>
              </a:tr>
              <a:tr h="712068">
                <a:tc>
                  <a:txBody>
                    <a:bodyPr/>
                    <a:lstStyle/>
                    <a:p>
                      <a:pPr algn="ctr" fontAlgn="b"/>
                      <a:r>
                        <a:rPr lang="en-GB" sz="1200" b="0" i="0" u="none" strike="noStrike" dirty="0">
                          <a:solidFill>
                            <a:srgbClr val="000000"/>
                          </a:solidFill>
                          <a:effectLst/>
                          <a:latin typeface="Calibri" panose="020F0502020204030204" pitchFamily="34" charset="0"/>
                        </a:rPr>
                        <a:t>D2</a:t>
                      </a:r>
                    </a:p>
                  </a:txBody>
                  <a:tcPr marL="9525" marR="9525" marT="9525" marB="0" anchor="ctr">
                    <a:solidFill>
                      <a:srgbClr val="FFFF00"/>
                    </a:solidFill>
                  </a:tcPr>
                </a:tc>
                <a:tc>
                  <a:txBody>
                    <a:bodyPr/>
                    <a:lstStyle/>
                    <a:p>
                      <a:pPr algn="l" fontAlgn="b"/>
                      <a:r>
                        <a:rPr lang="en-GB" sz="1200" b="0" i="0" u="none" strike="noStrike">
                          <a:solidFill>
                            <a:srgbClr val="000000"/>
                          </a:solidFill>
                          <a:effectLst/>
                          <a:latin typeface="Calibri" panose="020F0502020204030204" pitchFamily="34" charset="0"/>
                        </a:rPr>
                        <a:t>Improve predictive understanding of specific disruption paths and their avoidance. Focus on H-mode density limit (HDL) disruptions and NTMs</a:t>
                      </a:r>
                    </a:p>
                  </a:txBody>
                  <a:tcPr marL="9525" marR="9525" marT="9525" marB="0" anchor="b">
                    <a:solidFill>
                      <a:srgbClr val="FFFF00"/>
                    </a:solidFill>
                  </a:tcPr>
                </a:tc>
                <a:tc>
                  <a:txBody>
                    <a:bodyPr/>
                    <a:lstStyle/>
                    <a:p>
                      <a:pPr algn="l" fontAlgn="b"/>
                      <a:endParaRPr lang="en-DE" sz="1200" b="0" i="0" u="none" strike="noStrike">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DE" sz="1400" b="0" u="none" strike="noStrike" dirty="0">
                          <a:solidFill>
                            <a:srgbClr val="000000"/>
                          </a:solidFill>
                          <a:effectLst/>
                        </a:rPr>
                        <a:t>Judgemental</a:t>
                      </a:r>
                      <a:endParaRPr lang="en-DE" sz="1400" b="0" i="0" u="none" strike="noStrike" dirty="0">
                        <a:solidFill>
                          <a:srgbClr val="000000"/>
                        </a:solidFill>
                        <a:effectLst/>
                        <a:latin typeface="+mn-lt"/>
                      </a:endParaRPr>
                    </a:p>
                  </a:txBody>
                  <a:tcPr marL="7487" marR="7487" marT="7487" marB="0" anchor="ctr">
                    <a:solidFill>
                      <a:srgbClr val="FFFF00"/>
                    </a:solidFill>
                  </a:tcPr>
                </a:tc>
                <a:tc>
                  <a:txBody>
                    <a:bodyPr/>
                    <a:lstStyle/>
                    <a:p>
                      <a:pPr marL="171450" indent="-171450" algn="l" fontAlgn="b">
                        <a:buFont typeface="Wingdings" pitchFamily="2" charset="2"/>
                        <a:buChar char="v"/>
                      </a:pPr>
                      <a:r>
                        <a:rPr lang="en-GB" sz="1200" b="0" i="0" u="none" strike="noStrike" dirty="0">
                          <a:solidFill>
                            <a:schemeClr val="tx1"/>
                          </a:solidFill>
                          <a:effectLst/>
                          <a:latin typeface="+mn-lt"/>
                        </a:rPr>
                        <a:t>Avoidance scheme in development but not yet ready</a:t>
                      </a:r>
                    </a:p>
                  </a:txBody>
                  <a:tcPr marL="7487" marR="7487" marT="7487" marB="0" anchor="ctr">
                    <a:solidFill>
                      <a:srgbClr val="FFFF00"/>
                    </a:solidFill>
                  </a:tcPr>
                </a:tc>
                <a:extLst>
                  <a:ext uri="{0D108BD9-81ED-4DB2-BD59-A6C34878D82A}">
                    <a16:rowId xmlns:a16="http://schemas.microsoft.com/office/drawing/2014/main" val="3427040770"/>
                  </a:ext>
                </a:extLst>
              </a:tr>
              <a:tr h="672348">
                <a:tc>
                  <a:txBody>
                    <a:bodyPr/>
                    <a:lstStyle/>
                    <a:p>
                      <a:pPr algn="ctr" fontAlgn="b"/>
                      <a:r>
                        <a:rPr lang="en-GB" sz="1200" b="0" i="0" u="none" strike="noStrike" dirty="0">
                          <a:solidFill>
                            <a:srgbClr val="000000"/>
                          </a:solidFill>
                          <a:effectLst/>
                          <a:latin typeface="Calibri" panose="020F0502020204030204" pitchFamily="34" charset="0"/>
                        </a:rPr>
                        <a:t>D3</a:t>
                      </a:r>
                    </a:p>
                  </a:txBody>
                  <a:tcPr marL="9525" marR="9525" marT="9525" marB="0" anchor="ctr">
                    <a:solidFill>
                      <a:srgbClr val="FFC000"/>
                    </a:solidFill>
                  </a:tcPr>
                </a:tc>
                <a:tc>
                  <a:txBody>
                    <a:bodyPr/>
                    <a:lstStyle/>
                    <a:p>
                      <a:pPr algn="l" fontAlgn="b"/>
                      <a:r>
                        <a:rPr lang="en-GB" sz="1200" b="0" i="0" u="none" strike="noStrike" dirty="0">
                          <a:solidFill>
                            <a:srgbClr val="000000"/>
                          </a:solidFill>
                          <a:effectLst/>
                          <a:latin typeface="Calibri" panose="020F0502020204030204" pitchFamily="34" charset="0"/>
                        </a:rPr>
                        <a:t>Implement and study automated methods for discharge recovery or soft-stop</a:t>
                      </a:r>
                    </a:p>
                  </a:txBody>
                  <a:tcPr marL="9525" marR="9525" marT="9525" marB="0" anchor="b">
                    <a:solidFill>
                      <a:srgbClr val="FFC000"/>
                    </a:solidFill>
                  </a:tcPr>
                </a:tc>
                <a:tc>
                  <a:txBody>
                    <a:bodyPr/>
                    <a:lstStyle/>
                    <a:p>
                      <a:pPr algn="l" fontAlgn="b"/>
                      <a:endParaRPr lang="en-DE" sz="1200" b="0" i="0" u="none" strike="noStrike" dirty="0">
                        <a:solidFill>
                          <a:srgbClr val="000000"/>
                        </a:solidFill>
                        <a:effectLst/>
                        <a:latin typeface="Calibri" panose="020F0502020204030204" pitchFamily="34" charset="0"/>
                      </a:endParaRPr>
                    </a:p>
                  </a:txBody>
                  <a:tcPr marL="9525" marR="9525" marT="9525" marB="0" anchor="b">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DE" sz="1400" b="0" u="none" strike="noStrike" dirty="0">
                          <a:solidFill>
                            <a:srgbClr val="000000"/>
                          </a:solidFill>
                          <a:effectLst/>
                        </a:rPr>
                        <a:t>Exploratory</a:t>
                      </a:r>
                      <a:endParaRPr lang="en-DE" sz="1400" b="0" i="0" u="none" strike="noStrike" dirty="0">
                        <a:solidFill>
                          <a:srgbClr val="000000"/>
                        </a:solidFill>
                        <a:effectLst/>
                        <a:latin typeface="+mn-lt"/>
                      </a:endParaRPr>
                    </a:p>
                  </a:txBody>
                  <a:tcPr marL="7487" marR="7487" marT="7487" marB="0" anchor="ctr">
                    <a:solidFill>
                      <a:srgbClr val="FFC000"/>
                    </a:solidFill>
                  </a:tcPr>
                </a:tc>
                <a:tc>
                  <a:txBody>
                    <a:bodyPr/>
                    <a:lstStyle/>
                    <a:p>
                      <a:pPr algn="l" fontAlgn="b"/>
                      <a:endParaRPr lang="en-DE" sz="1400" b="0" i="0" u="none" strike="noStrike" dirty="0">
                        <a:solidFill>
                          <a:srgbClr val="000000"/>
                        </a:solidFill>
                        <a:effectLst/>
                        <a:latin typeface="+mn-lt"/>
                      </a:endParaRPr>
                    </a:p>
                  </a:txBody>
                  <a:tcPr marL="7487" marR="7487" marT="7487" marB="0" anchor="ctr">
                    <a:solidFill>
                      <a:srgbClr val="FFC000"/>
                    </a:solidFill>
                  </a:tcPr>
                </a:tc>
                <a:extLst>
                  <a:ext uri="{0D108BD9-81ED-4DB2-BD59-A6C34878D82A}">
                    <a16:rowId xmlns:a16="http://schemas.microsoft.com/office/drawing/2014/main" val="1905765913"/>
                  </a:ext>
                </a:extLst>
              </a:tr>
            </a:tbl>
          </a:graphicData>
        </a:graphic>
      </p:graphicFrame>
    </p:spTree>
    <p:extLst>
      <p:ext uri="{BB962C8B-B14F-4D97-AF65-F5344CB8AC3E}">
        <p14:creationId xmlns:p14="http://schemas.microsoft.com/office/powerpoint/2010/main" val="220525581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info_RT10_template</Template>
  <TotalTime>1920</TotalTime>
  <Words>5762</Words>
  <Application>Microsoft Office PowerPoint</Application>
  <PresentationFormat>Bildschirmpräsentation (16:9)</PresentationFormat>
  <Paragraphs>970</Paragraphs>
  <Slides>17</Slides>
  <Notes>2</Notes>
  <HiddenSlides>0</HiddenSlides>
  <MMClips>0</MMClips>
  <ScaleCrop>false</ScaleCrop>
  <HeadingPairs>
    <vt:vector size="4" baseType="variant">
      <vt:variant>
        <vt:lpstr>Design</vt:lpstr>
      </vt:variant>
      <vt:variant>
        <vt:i4>3</vt:i4>
      </vt:variant>
      <vt:variant>
        <vt:lpstr>Folientitel</vt:lpstr>
      </vt:variant>
      <vt:variant>
        <vt:i4>17</vt:i4>
      </vt:variant>
    </vt:vector>
  </HeadingPairs>
  <TitlesOfParts>
    <vt:vector size="20" baseType="lpstr">
      <vt:lpstr>Thème Office</vt:lpstr>
      <vt:lpstr>Office Theme</vt:lpstr>
      <vt:lpstr>Office Theme</vt:lpstr>
      <vt:lpstr>A proposed metric for quantifying progress in fusion science: Fusion Science Level (FSL) </vt:lpstr>
      <vt:lpstr>Why and how to quantify progress?</vt:lpstr>
      <vt:lpstr>The concept of technological readiness level for engineering</vt:lpstr>
      <vt:lpstr>DEMO Technology R&amp;D - Concept Design Phase</vt:lpstr>
      <vt:lpstr>Technological Readiness in Physics?</vt:lpstr>
      <vt:lpstr>UKAEA Nuclear Waste Management and ESA developed Scientific Readiness Level, SRLTM</vt:lpstr>
      <vt:lpstr>The importance for a goal oriented approach for fusion physics by FSL</vt:lpstr>
      <vt:lpstr>Research Topic Status Evaluation Criteria</vt:lpstr>
      <vt:lpstr>RT04: Disruption avoidance development for ITER and DEMO </vt:lpstr>
      <vt:lpstr>RT08: QH-mode and I-mode assessment in view of DEMO </vt:lpstr>
      <vt:lpstr>RT14: Physics of plasma detachment / impurity mix/ heat load patterns </vt:lpstr>
      <vt:lpstr>RT16: PFC ageing under tokamak conditions </vt:lpstr>
      <vt:lpstr>Discussion on Terminologies</vt:lpstr>
      <vt:lpstr>Risk involved for ITER or DEMO as a function of FSL</vt:lpstr>
      <vt:lpstr>Categories (currently being discussed inside the DCT – taken from FSD-FTD meetings)</vt:lpstr>
      <vt:lpstr>Beyond the FSL  Prioritizations</vt:lpstr>
      <vt:lpstr>Discussion</vt:lpstr>
    </vt:vector>
  </TitlesOfParts>
  <Company>CEA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TSITRONE Emmanuelle 133700</dc:creator>
  <cp:lastModifiedBy>Marco Wischmeier</cp:lastModifiedBy>
  <cp:revision>1164</cp:revision>
  <cp:lastPrinted>2014-10-16T14:51:28Z</cp:lastPrinted>
  <dcterms:created xsi:type="dcterms:W3CDTF">2020-11-30T10:40:59Z</dcterms:created>
  <dcterms:modified xsi:type="dcterms:W3CDTF">2021-10-19T08:22:09Z</dcterms:modified>
</cp:coreProperties>
</file>