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51" r:id="rId2"/>
  </p:sldMasterIdLst>
  <p:notesMasterIdLst>
    <p:notesMasterId r:id="rId30"/>
  </p:notesMasterIdLst>
  <p:handoutMasterIdLst>
    <p:handoutMasterId r:id="rId31"/>
  </p:handoutMasterIdLst>
  <p:sldIdLst>
    <p:sldId id="256" r:id="rId3"/>
    <p:sldId id="264" r:id="rId4"/>
    <p:sldId id="265" r:id="rId5"/>
    <p:sldId id="277" r:id="rId6"/>
    <p:sldId id="278" r:id="rId7"/>
    <p:sldId id="279" r:id="rId8"/>
    <p:sldId id="280" r:id="rId9"/>
    <p:sldId id="281" r:id="rId10"/>
    <p:sldId id="282" r:id="rId11"/>
    <p:sldId id="283" r:id="rId12"/>
    <p:sldId id="284" r:id="rId13"/>
    <p:sldId id="285" r:id="rId14"/>
    <p:sldId id="286" r:id="rId15"/>
    <p:sldId id="288" r:id="rId16"/>
    <p:sldId id="294" r:id="rId17"/>
    <p:sldId id="289" r:id="rId18"/>
    <p:sldId id="290" r:id="rId19"/>
    <p:sldId id="291" r:id="rId20"/>
    <p:sldId id="295" r:id="rId21"/>
    <p:sldId id="292" r:id="rId22"/>
    <p:sldId id="293" r:id="rId23"/>
    <p:sldId id="273" r:id="rId24"/>
    <p:sldId id="274" r:id="rId25"/>
    <p:sldId id="275" r:id="rId26"/>
    <p:sldId id="276" r:id="rId27"/>
    <p:sldId id="272" r:id="rId28"/>
    <p:sldId id="271"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showGuides="1">
      <p:cViewPr varScale="1">
        <p:scale>
          <a:sx n="75" d="100"/>
          <a:sy n="75" d="100"/>
        </p:scale>
        <p:origin x="1368"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143588" y="1"/>
            <a:ext cx="3169920" cy="480060"/>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18/10/2021</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143588" y="1"/>
            <a:ext cx="3169920" cy="480060"/>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18/10/2021</a:t>
            </a:fld>
            <a:endParaRPr lang="en-GB"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76200"/>
            <a:ext cx="7543800" cy="457200"/>
          </a:xfrm>
        </p:spPr>
        <p:txBody>
          <a:bodyPr>
            <a:noAutofit/>
          </a:bodyPr>
          <a:lstStyle>
            <a:lvl1pPr algn="l">
              <a:lnSpc>
                <a:spcPts val="3200"/>
              </a:lnSpc>
              <a:defRPr sz="32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412776"/>
            <a:ext cx="82296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8" name="Footer Placeholder 4"/>
          <p:cNvSpPr>
            <a:spLocks noGrp="1"/>
          </p:cNvSpPr>
          <p:nvPr>
            <p:ph type="ftr" sz="quarter" idx="11"/>
          </p:nvPr>
        </p:nvSpPr>
        <p:spPr>
          <a:xfrm>
            <a:off x="467544" y="6545237"/>
            <a:ext cx="8240228"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 Graves – Kinetic-MHDS topics for TSVV 10  | 11</a:t>
            </a:r>
            <a:r>
              <a:rPr lang="en-GB" baseline="30000" dirty="0"/>
              <a:t>th</a:t>
            </a:r>
            <a:r>
              <a:rPr lang="en-GB" dirty="0"/>
              <a:t>  2021 | Page </a:t>
            </a:r>
            <a:fld id="{6A6D9FA1-99C7-4910-8E32-B85D378B0060}" type="slidenum">
              <a:rPr lang="en-GB" smtClean="0"/>
              <a:pPr algn="r"/>
              <a:t>‹#›</a:t>
            </a:fld>
            <a:r>
              <a:rPr lang="en-GB" dirty="0"/>
              <a:t>October</a:t>
            </a:r>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4408" y="116632"/>
            <a:ext cx="458197" cy="465708"/>
          </a:xfrm>
          <a:prstGeom prst="rect">
            <a:avLst/>
          </a:prstGeom>
        </p:spPr>
      </p:pic>
    </p:spTree>
    <p:extLst>
      <p:ext uri="{BB962C8B-B14F-4D97-AF65-F5344CB8AC3E}">
        <p14:creationId xmlns:p14="http://schemas.microsoft.com/office/powerpoint/2010/main" val="4111309046"/>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61E13-C8F2-458E-AEEF-EE71E22C8901}"/>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3" name="Footer Placeholder 2">
            <a:extLst>
              <a:ext uri="{FF2B5EF4-FFF2-40B4-BE49-F238E27FC236}">
                <a16:creationId xmlns:a16="http://schemas.microsoft.com/office/drawing/2014/main" id="{916A95CC-0E1F-4244-A2F7-E86FF6E7C7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CEAF62-D9A2-4BA4-BD92-A9E8BD00B399}"/>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3281927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1A6F-0C0B-4094-83CC-631C0B9F577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C0DD57-A4DD-4748-B620-1445931E391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35A2D0-6169-42A7-89A6-49E5295CDC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8D787B-C733-4CFF-A8E9-B21FABF76214}"/>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6" name="Footer Placeholder 5">
            <a:extLst>
              <a:ext uri="{FF2B5EF4-FFF2-40B4-BE49-F238E27FC236}">
                <a16:creationId xmlns:a16="http://schemas.microsoft.com/office/drawing/2014/main" id="{F8BBC1A4-7E6F-4DAA-AD10-3F1844EFE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5199D3-C0D0-4553-A069-1B248D2EA041}"/>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2159767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634C-F5C1-45B4-AE11-C7F39E2716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1433ED-A47D-4D6B-BA22-42829A19A20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DDAD4-7D44-48CA-B789-539CBEF5D38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86FBB2-4CD3-4FAD-8B3D-0A848DB6BA88}"/>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6" name="Footer Placeholder 5">
            <a:extLst>
              <a:ext uri="{FF2B5EF4-FFF2-40B4-BE49-F238E27FC236}">
                <a16:creationId xmlns:a16="http://schemas.microsoft.com/office/drawing/2014/main" id="{1C363DF4-7940-4085-B729-0D9065EBC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8B9EBC-723B-47FF-9CB0-22450413DD1A}"/>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3230163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2EDA-C57C-4ACD-A83C-2C9604E914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563758-091F-4EAA-B816-1B60C16277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52809-8A25-4C42-9471-0E9D3D7A0E1B}"/>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5" name="Footer Placeholder 4">
            <a:extLst>
              <a:ext uri="{FF2B5EF4-FFF2-40B4-BE49-F238E27FC236}">
                <a16:creationId xmlns:a16="http://schemas.microsoft.com/office/drawing/2014/main" id="{3EDAE22D-7583-4362-9F4F-FDDFBFEAC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4643F-7A53-45F2-8E0A-51669AF1FD7A}"/>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1643339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585DB6-E803-46B8-9467-E538405C392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BE0924-602B-4EED-887A-8F5511767448}"/>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57779-59B1-4939-9E91-C5D2B8B83716}"/>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5" name="Footer Placeholder 4">
            <a:extLst>
              <a:ext uri="{FF2B5EF4-FFF2-40B4-BE49-F238E27FC236}">
                <a16:creationId xmlns:a16="http://schemas.microsoft.com/office/drawing/2014/main" id="{6CF487BF-96E2-44D4-85B0-268BB689F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100CA-C064-4047-AEB9-38BCEC6E1C58}"/>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95930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Bild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61" t="476" r="10161" b="28351"/>
          <a:stretch/>
        </p:blipFill>
        <p:spPr>
          <a:xfrm>
            <a:off x="0" y="252000"/>
            <a:ext cx="9144000" cy="5184000"/>
          </a:xfrm>
          <a:prstGeom prst="rect">
            <a:avLst/>
          </a:prstGeom>
        </p:spPr>
      </p:pic>
      <p:sp>
        <p:nvSpPr>
          <p:cNvPr id="2" name="Title 1"/>
          <p:cNvSpPr>
            <a:spLocks noGrp="1"/>
          </p:cNvSpPr>
          <p:nvPr>
            <p:ph type="ctrTitle" hasCustomPrompt="1"/>
          </p:nvPr>
        </p:nvSpPr>
        <p:spPr>
          <a:xfrm>
            <a:off x="395536" y="2348880"/>
            <a:ext cx="8496944" cy="1296144"/>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4293096"/>
            <a:ext cx="4392488"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5" y="-457200"/>
            <a:ext cx="107632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6" y="5691683"/>
            <a:ext cx="1295375"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5661248"/>
            <a:ext cx="3168352"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9" name="Group 8"/>
          <p:cNvGrpSpPr/>
          <p:nvPr userDrawn="1"/>
        </p:nvGrpSpPr>
        <p:grpSpPr>
          <a:xfrm>
            <a:off x="18230283" y="40252896"/>
            <a:ext cx="9924896" cy="178164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40405296"/>
            <a:ext cx="9924896" cy="178164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3" y="40557696"/>
            <a:ext cx="9924896" cy="178164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3" y="40710096"/>
            <a:ext cx="9924896" cy="178164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8" name="Bild 7"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072" y="5832313"/>
            <a:ext cx="3456384" cy="649203"/>
          </a:xfrm>
          <a:prstGeom prst="rect">
            <a:avLst/>
          </a:prstGeom>
        </p:spPr>
      </p:pic>
    </p:spTree>
    <p:extLst>
      <p:ext uri="{BB962C8B-B14F-4D97-AF65-F5344CB8AC3E}">
        <p14:creationId xmlns:p14="http://schemas.microsoft.com/office/powerpoint/2010/main" val="1694295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76200"/>
            <a:ext cx="7543800" cy="457200"/>
          </a:xfrm>
        </p:spPr>
        <p:txBody>
          <a:bodyPr>
            <a:noAutofit/>
          </a:bodyPr>
          <a:lstStyle>
            <a:lvl1pPr algn="l">
              <a:lnSpc>
                <a:spcPts val="3200"/>
              </a:lnSpc>
              <a:defRPr sz="32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412776"/>
            <a:ext cx="82296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sp>
        <p:nvSpPr>
          <p:cNvPr id="8" name="Footer Placeholder 4"/>
          <p:cNvSpPr>
            <a:spLocks noGrp="1"/>
          </p:cNvSpPr>
          <p:nvPr>
            <p:ph type="ftr" sz="quarter" idx="11"/>
          </p:nvPr>
        </p:nvSpPr>
        <p:spPr>
          <a:xfrm>
            <a:off x="467544" y="6545237"/>
            <a:ext cx="8240228"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 Graves – Kinetic-MHD topics for TSVV 10  | 11</a:t>
            </a:r>
            <a:r>
              <a:rPr lang="en-GB" baseline="30000" dirty="0"/>
              <a:t>th</a:t>
            </a:r>
            <a:r>
              <a:rPr lang="en-GB" dirty="0"/>
              <a:t>  2021 | Page </a:t>
            </a:r>
            <a:fld id="{6A6D9FA1-99C7-4910-8E32-B85D378B0060}" type="slidenum">
              <a:rPr lang="en-GB" smtClean="0"/>
              <a:pPr algn="r"/>
              <a:t>‹#›</a:t>
            </a:fld>
            <a:r>
              <a:rPr lang="en-GB" dirty="0"/>
              <a:t>October</a:t>
            </a:r>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4408" y="116632"/>
            <a:ext cx="458197" cy="465708"/>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2772-5BDF-4849-97A1-B9BE088A23B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94627-B35C-4B2A-A9DE-939F5230346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79BD6-EDC3-4621-B65C-2F486FD68E5B}"/>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5" name="Footer Placeholder 4">
            <a:extLst>
              <a:ext uri="{FF2B5EF4-FFF2-40B4-BE49-F238E27FC236}">
                <a16:creationId xmlns:a16="http://schemas.microsoft.com/office/drawing/2014/main" id="{6F5F52AA-B61C-4F61-BACC-B7C0847FA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31C0A-1E80-4A96-951D-CC60C8EDD366}"/>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411603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AEF8B-3562-4832-B8E8-B98F5214F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16289-370D-44DC-B0A6-C819BB82C2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9924C-7054-4DB9-B5F2-DBB50B78317F}"/>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5" name="Footer Placeholder 4">
            <a:extLst>
              <a:ext uri="{FF2B5EF4-FFF2-40B4-BE49-F238E27FC236}">
                <a16:creationId xmlns:a16="http://schemas.microsoft.com/office/drawing/2014/main" id="{60CAAF54-F672-4FC0-9888-4FED20A9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70DC-BAFA-435E-944E-838E52912DD5}"/>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1842132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DA45-045B-411C-9F2E-BB7E4D42CBA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9D36AB-BE09-499F-8757-9E3D5D0BC19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67BA98-F25F-4929-B064-9F8DF8D52FA2}"/>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5" name="Footer Placeholder 4">
            <a:extLst>
              <a:ext uri="{FF2B5EF4-FFF2-40B4-BE49-F238E27FC236}">
                <a16:creationId xmlns:a16="http://schemas.microsoft.com/office/drawing/2014/main" id="{73293D53-ACA7-462B-BE5C-BD5205926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2DB23-45EB-4E07-A398-EBBF21990D98}"/>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288257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210ED-F85C-43A7-969D-EDB2DC07B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A9BF4-D09B-4767-9441-658EA5F39826}"/>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9D0F8-EF46-4674-AEBE-6CFAC6A96A11}"/>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1C6147-7F1D-488F-9FE1-903E39CF55B3}"/>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6" name="Footer Placeholder 5">
            <a:extLst>
              <a:ext uri="{FF2B5EF4-FFF2-40B4-BE49-F238E27FC236}">
                <a16:creationId xmlns:a16="http://schemas.microsoft.com/office/drawing/2014/main" id="{489EEF20-E967-425F-96F9-A835C78B1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87F9D-E3D1-487E-9215-B8DF4C9F2320}"/>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258633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D5C0-FCD3-4081-9398-8B40C38200B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03EF0-40D1-423B-9FAB-212BFD8C985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DA54E9-7B7C-45AA-8E97-9EF61BCAA8B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CE022-A4F5-4A31-9565-F72D7B4FD0E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8713C2-C647-44C5-8B2C-C68008CD06D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697E44-2FB9-4158-A3C9-771590BADB7D}"/>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8" name="Footer Placeholder 7">
            <a:extLst>
              <a:ext uri="{FF2B5EF4-FFF2-40B4-BE49-F238E27FC236}">
                <a16:creationId xmlns:a16="http://schemas.microsoft.com/office/drawing/2014/main" id="{540AA3D5-4126-46DD-B5CE-0A8A37ADC2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154A03-1EBE-4B30-AAEE-8CFA31F21542}"/>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2077605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7748-354A-4F04-A07A-AD4E3A838E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C3F788-54F2-435F-B817-0BF9146D37EB}"/>
              </a:ext>
            </a:extLst>
          </p:cNvPr>
          <p:cNvSpPr>
            <a:spLocks noGrp="1"/>
          </p:cNvSpPr>
          <p:nvPr>
            <p:ph type="dt" sz="half" idx="10"/>
          </p:nvPr>
        </p:nvSpPr>
        <p:spPr/>
        <p:txBody>
          <a:bodyPr/>
          <a:lstStyle/>
          <a:p>
            <a:fld id="{C6C96118-7F89-46C5-BA4B-6F8194F43FF1}" type="datetimeFigureOut">
              <a:rPr lang="en-US" smtClean="0"/>
              <a:t>10/18/2021</a:t>
            </a:fld>
            <a:endParaRPr lang="en-US"/>
          </a:p>
        </p:txBody>
      </p:sp>
      <p:sp>
        <p:nvSpPr>
          <p:cNvPr id="4" name="Footer Placeholder 3">
            <a:extLst>
              <a:ext uri="{FF2B5EF4-FFF2-40B4-BE49-F238E27FC236}">
                <a16:creationId xmlns:a16="http://schemas.microsoft.com/office/drawing/2014/main" id="{F44A57D4-DCA8-434E-8109-31F67CB48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ED4943-05FB-4D72-A497-E17674F4A108}"/>
              </a:ext>
            </a:extLst>
          </p:cNvPr>
          <p:cNvSpPr>
            <a:spLocks noGrp="1"/>
          </p:cNvSpPr>
          <p:nvPr>
            <p:ph type="sldNum" sz="quarter" idx="12"/>
          </p:nvPr>
        </p:nvSpPr>
        <p:spPr/>
        <p:txBody>
          <a:bodyPr/>
          <a:lstStyle/>
          <a:p>
            <a:fld id="{839C9E86-0FF4-4DD7-882A-88CD8D00DE61}" type="slidenum">
              <a:rPr lang="en-US" smtClean="0"/>
              <a:t>‹#›</a:t>
            </a:fld>
            <a:endParaRPr lang="en-US"/>
          </a:p>
        </p:txBody>
      </p:sp>
    </p:spTree>
    <p:extLst>
      <p:ext uri="{BB962C8B-B14F-4D97-AF65-F5344CB8AC3E}">
        <p14:creationId xmlns:p14="http://schemas.microsoft.com/office/powerpoint/2010/main" val="3529107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18/10/2021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50" r:id="rId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DC152F-1EB6-4E43-80D6-98BFEBF007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349A88-3A32-4DA2-96D2-6BA6342CC1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F132A-3161-44DE-84DA-D488439C0C0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96118-7F89-46C5-BA4B-6F8194F43FF1}" type="datetimeFigureOut">
              <a:rPr lang="en-US" smtClean="0"/>
              <a:t>10/18/2021</a:t>
            </a:fld>
            <a:endParaRPr lang="en-US"/>
          </a:p>
        </p:txBody>
      </p:sp>
      <p:sp>
        <p:nvSpPr>
          <p:cNvPr id="5" name="Footer Placeholder 4">
            <a:extLst>
              <a:ext uri="{FF2B5EF4-FFF2-40B4-BE49-F238E27FC236}">
                <a16:creationId xmlns:a16="http://schemas.microsoft.com/office/drawing/2014/main" id="{AF7DAA33-A403-4C75-98A4-F35148A3B40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FE0BC4-59AE-4BFF-B89B-1CE49591CB4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C9E86-0FF4-4DD7-882A-88CD8D00DE61}" type="slidenum">
              <a:rPr lang="en-US" smtClean="0"/>
              <a:t>‹#›</a:t>
            </a:fld>
            <a:endParaRPr lang="en-US"/>
          </a:p>
        </p:txBody>
      </p:sp>
    </p:spTree>
    <p:extLst>
      <p:ext uri="{BB962C8B-B14F-4D97-AF65-F5344CB8AC3E}">
        <p14:creationId xmlns:p14="http://schemas.microsoft.com/office/powerpoint/2010/main" val="2801736402"/>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jpeg"/><Relationship Id="rId5" Type="http://schemas.openxmlformats.org/officeDocument/2006/relationships/slideLayout" Target="../slideLayouts/slideLayout3.xml"/><Relationship Id="rId10" Type="http://schemas.openxmlformats.org/officeDocument/2006/relationships/image" Target="../media/image26.png"/><Relationship Id="rId4" Type="http://schemas.openxmlformats.org/officeDocument/2006/relationships/tags" Target="../tags/tag14.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5.xml"/><Relationship Id="rId7" Type="http://schemas.openxmlformats.org/officeDocument/2006/relationships/image" Target="../media/image2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slideLayout" Target="../slideLayouts/slideLayout3.xml"/><Relationship Id="rId11" Type="http://schemas.openxmlformats.org/officeDocument/2006/relationships/image" Target="../media/image30.png"/><Relationship Id="rId5" Type="http://schemas.openxmlformats.org/officeDocument/2006/relationships/tags" Target="../tags/tag17.xml"/><Relationship Id="rId10" Type="http://schemas.openxmlformats.org/officeDocument/2006/relationships/image" Target="../media/image29.png"/><Relationship Id="rId4" Type="http://schemas.openxmlformats.org/officeDocument/2006/relationships/tags" Target="../tags/tag16.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3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21.png"/><Relationship Id="rId3" Type="http://schemas.openxmlformats.org/officeDocument/2006/relationships/tags" Target="../tags/tag21.xml"/><Relationship Id="rId7" Type="http://schemas.openxmlformats.org/officeDocument/2006/relationships/slideLayout" Target="../slideLayouts/slideLayout3.xml"/><Relationship Id="rId12" Type="http://schemas.openxmlformats.org/officeDocument/2006/relationships/image" Target="../media/image2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35.png"/><Relationship Id="rId5" Type="http://schemas.openxmlformats.org/officeDocument/2006/relationships/tags" Target="../tags/tag23.xml"/><Relationship Id="rId10" Type="http://schemas.openxmlformats.org/officeDocument/2006/relationships/image" Target="../media/image34.emf"/><Relationship Id="rId4" Type="http://schemas.openxmlformats.org/officeDocument/2006/relationships/tags" Target="../tags/tag22.xml"/><Relationship Id="rId9"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6.jpeg"/><Relationship Id="rId5" Type="http://schemas.openxmlformats.org/officeDocument/2006/relationships/image" Target="../media/image38.png"/><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6.jpeg"/><Relationship Id="rId5" Type="http://schemas.openxmlformats.org/officeDocument/2006/relationships/image" Target="../media/image39.png"/><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0.emf"/><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1.wmv"/><Relationship Id="rId7" Type="http://schemas.openxmlformats.org/officeDocument/2006/relationships/image" Target="../media/image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5.png"/><Relationship Id="rId5" Type="http://schemas.openxmlformats.org/officeDocument/2006/relationships/slideLayout" Target="../slideLayouts/slideLayout3.xml"/><Relationship Id="rId4" Type="http://schemas.openxmlformats.org/officeDocument/2006/relationships/video" Target="../media/media1.wmv"/></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29.xml"/><Relationship Id="rId7" Type="http://schemas.openxmlformats.org/officeDocument/2006/relationships/image" Target="../media/image4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jpeg"/><Relationship Id="rId5" Type="http://schemas.openxmlformats.org/officeDocument/2006/relationships/slideLayout" Target="../slideLayouts/slideLayout3.xml"/><Relationship Id="rId10" Type="http://schemas.openxmlformats.org/officeDocument/2006/relationships/image" Target="../media/image52.png"/><Relationship Id="rId4" Type="http://schemas.openxmlformats.org/officeDocument/2006/relationships/tags" Target="../tags/tag30.xml"/><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tags" Target="../tags/tag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xml"/><Relationship Id="rId7" Type="http://schemas.openxmlformats.org/officeDocument/2006/relationships/image" Target="../media/image1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8.emf"/><Relationship Id="rId5" Type="http://schemas.openxmlformats.org/officeDocument/2006/relationships/image" Target="../media/image6.jpeg"/><Relationship Id="rId4" Type="http://schemas.openxmlformats.org/officeDocument/2006/relationships/slideLayout" Target="../slideLayouts/slideLayout3.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4293096"/>
            <a:ext cx="8640960" cy="1008112"/>
          </a:xfrm>
        </p:spPr>
        <p:txBody>
          <a:bodyPr>
            <a:normAutofit/>
          </a:bodyPr>
          <a:lstStyle/>
          <a:p>
            <a:r>
              <a:rPr lang="en-US" dirty="0"/>
              <a:t>Jonathan P. Graves</a:t>
            </a:r>
          </a:p>
        </p:txBody>
      </p:sp>
      <p:sp>
        <p:nvSpPr>
          <p:cNvPr id="5" name="Title 4">
            <a:extLst>
              <a:ext uri="{FF2B5EF4-FFF2-40B4-BE49-F238E27FC236}">
                <a16:creationId xmlns:a16="http://schemas.microsoft.com/office/drawing/2014/main" id="{E03CE943-73BF-4007-9068-341835389C01}"/>
              </a:ext>
            </a:extLst>
          </p:cNvPr>
          <p:cNvSpPr>
            <a:spLocks noGrp="1"/>
          </p:cNvSpPr>
          <p:nvPr>
            <p:ph type="ctrTitle"/>
          </p:nvPr>
        </p:nvSpPr>
        <p:spPr>
          <a:xfrm>
            <a:off x="144016" y="2420888"/>
            <a:ext cx="9144000" cy="1296144"/>
          </a:xfrm>
        </p:spPr>
        <p:txBody>
          <a:bodyPr/>
          <a:lstStyle/>
          <a:p>
            <a:r>
              <a:rPr lang="en-US" dirty="0"/>
              <a:t>Some topics for advanced MHD modelling and applications (all involving n=m=1 modes here)</a:t>
            </a:r>
          </a:p>
        </p:txBody>
      </p:sp>
      <p:pic>
        <p:nvPicPr>
          <p:cNvPr id="6" name="Immagine 3">
            <a:extLst>
              <a:ext uri="{FF2B5EF4-FFF2-40B4-BE49-F238E27FC236}">
                <a16:creationId xmlns:a16="http://schemas.microsoft.com/office/drawing/2014/main" id="{20C80ADB-CB69-4638-9A07-DE1204741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95357"/>
            <a:ext cx="1931803" cy="836712"/>
          </a:xfrm>
          <a:prstGeom prst="rect">
            <a:avLst/>
          </a:prstGeom>
        </p:spPr>
      </p:pic>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36512" y="6415833"/>
            <a:ext cx="720080" cy="325536"/>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10</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396552" y="188104"/>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US" sz="2400" dirty="0"/>
              <a:t>Continuous n=1 modes during hybrid sawtooth free scenarios</a:t>
            </a:r>
          </a:p>
          <a:p>
            <a:pPr lvl="0">
              <a:defRPr/>
            </a:pPr>
            <a:endParaRPr lang="en-GB" sz="3200" dirty="0"/>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10</a:t>
            </a:fld>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512064" y="917328"/>
            <a:ext cx="8490593" cy="5349033"/>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Long</a:t>
            </a:r>
            <a:endParaRPr lang="en-US" dirty="0"/>
          </a:p>
        </p:txBody>
      </p:sp>
      <p:sp>
        <p:nvSpPr>
          <p:cNvPr id="16" name="TextBox 15">
            <a:extLst>
              <a:ext uri="{FF2B5EF4-FFF2-40B4-BE49-F238E27FC236}">
                <a16:creationId xmlns:a16="http://schemas.microsoft.com/office/drawing/2014/main" id="{537DA6BF-5782-4237-A71A-92DBD48D7AFF}"/>
              </a:ext>
            </a:extLst>
          </p:cNvPr>
          <p:cNvSpPr txBox="1"/>
          <p:nvPr/>
        </p:nvSpPr>
        <p:spPr>
          <a:xfrm>
            <a:off x="279686" y="780770"/>
            <a:ext cx="2492114"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JET n=1 modes</a:t>
            </a:r>
          </a:p>
        </p:txBody>
      </p:sp>
      <p:pic>
        <p:nvPicPr>
          <p:cNvPr id="28" name="Picture 27">
            <a:extLst>
              <a:ext uri="{FF2B5EF4-FFF2-40B4-BE49-F238E27FC236}">
                <a16:creationId xmlns:a16="http://schemas.microsoft.com/office/drawing/2014/main" id="{A31F20AB-7748-45CA-B6E8-70729C97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942" y="1348158"/>
            <a:ext cx="4813465" cy="4525182"/>
          </a:xfrm>
          <a:prstGeom prst="rect">
            <a:avLst/>
          </a:prstGeom>
        </p:spPr>
      </p:pic>
      <p:sp>
        <p:nvSpPr>
          <p:cNvPr id="39" name="Subtitle 2 5">
            <a:extLst>
              <a:ext uri="{FF2B5EF4-FFF2-40B4-BE49-F238E27FC236}">
                <a16:creationId xmlns:a16="http://schemas.microsoft.com/office/drawing/2014/main" id="{E18C1285-A186-4F8C-85FC-9F34A99021EC}"/>
              </a:ext>
            </a:extLst>
          </p:cNvPr>
          <p:cNvSpPr txBox="1">
            <a:spLocks/>
          </p:cNvSpPr>
          <p:nvPr/>
        </p:nvSpPr>
        <p:spPr>
          <a:xfrm>
            <a:off x="577398" y="1597792"/>
            <a:ext cx="3345057" cy="4096058"/>
          </a:xfrm>
          <a:prstGeom prst="rect">
            <a:avLst/>
          </a:prstGeom>
          <a:ln>
            <a:no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DT fusion record preparation with sawtooth free hybrid scenario</a:t>
            </a:r>
          </a:p>
          <a:p>
            <a:pPr marL="342900" indent="-342900" algn="l">
              <a:buFont typeface="Arial" panose="020B0604020202020204" pitchFamily="34" charset="0"/>
              <a:buChar char="•"/>
            </a:pPr>
            <a:r>
              <a:rPr lang="en-US" dirty="0"/>
              <a:t>30MW auxiliary heating power</a:t>
            </a:r>
          </a:p>
          <a:p>
            <a:pPr marL="342900" indent="-342900" algn="l">
              <a:buFont typeface="Arial" panose="020B0604020202020204" pitchFamily="34" charset="0"/>
              <a:buChar char="•"/>
            </a:pPr>
            <a:r>
              <a:rPr lang="en-US" dirty="0"/>
              <a:t>High beta, large neutron yield until n=1 modes</a:t>
            </a:r>
          </a:p>
          <a:p>
            <a:pPr marL="342900" indent="-342900" algn="l">
              <a:buFont typeface="Arial" panose="020B0604020202020204" pitchFamily="34" charset="0"/>
              <a:buChar char="•"/>
            </a:pPr>
            <a:r>
              <a:rPr lang="en-US" dirty="0"/>
              <a:t>Particular feature of JET: tungsten divertor.</a:t>
            </a:r>
          </a:p>
          <a:p>
            <a:pPr marL="342900" indent="-342900" algn="l">
              <a:buFont typeface="Arial" panose="020B0604020202020204" pitchFamily="34" charset="0"/>
              <a:buChar char="•"/>
            </a:pPr>
            <a:r>
              <a:rPr lang="en-US" dirty="0"/>
              <a:t>Pulse degradation due to impurity accumulation and radiation associated with MHD (see e.g. </a:t>
            </a:r>
            <a:r>
              <a:rPr lang="en-US" dirty="0" err="1"/>
              <a:t>Te</a:t>
            </a:r>
            <a:r>
              <a:rPr lang="en-US" dirty="0"/>
              <a:t> (axis) drop</a:t>
            </a:r>
          </a:p>
        </p:txBody>
      </p:sp>
      <p:sp>
        <p:nvSpPr>
          <p:cNvPr id="40" name="Subtitle 2 4">
            <a:extLst>
              <a:ext uri="{FF2B5EF4-FFF2-40B4-BE49-F238E27FC236}">
                <a16:creationId xmlns:a16="http://schemas.microsoft.com/office/drawing/2014/main" id="{8349601A-A4CB-42A4-8356-216F542E733F}"/>
              </a:ext>
            </a:extLst>
          </p:cNvPr>
          <p:cNvSpPr txBox="1">
            <a:spLocks/>
          </p:cNvSpPr>
          <p:nvPr/>
        </p:nvSpPr>
        <p:spPr>
          <a:xfrm>
            <a:off x="6081019" y="6017714"/>
            <a:ext cx="2906657" cy="294636"/>
          </a:xfrm>
          <a:prstGeom prst="rect">
            <a:avLst/>
          </a:prstGeom>
          <a:ln>
            <a:noFill/>
          </a:ln>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i="1" dirty="0"/>
              <a:t>Graves, Challis, </a:t>
            </a:r>
            <a:r>
              <a:rPr lang="en-US" sz="1800" i="1" dirty="0" err="1"/>
              <a:t>Mantsinen</a:t>
            </a:r>
            <a:r>
              <a:rPr lang="en-US" sz="1800" i="1" dirty="0"/>
              <a:t>, </a:t>
            </a:r>
            <a:r>
              <a:rPr lang="en-US" sz="1800" i="1" dirty="0" err="1"/>
              <a:t>Frigione</a:t>
            </a:r>
            <a:r>
              <a:rPr lang="en-US" sz="1800" i="1" dirty="0"/>
              <a:t> </a:t>
            </a:r>
          </a:p>
        </p:txBody>
      </p:sp>
      <p:cxnSp>
        <p:nvCxnSpPr>
          <p:cNvPr id="41" name="Straight Arrow Connector 40">
            <a:extLst>
              <a:ext uri="{FF2B5EF4-FFF2-40B4-BE49-F238E27FC236}">
                <a16:creationId xmlns:a16="http://schemas.microsoft.com/office/drawing/2014/main" id="{3492FDBD-B6CB-496D-9453-5BB3C8EAD3AF}"/>
              </a:ext>
            </a:extLst>
          </p:cNvPr>
          <p:cNvCxnSpPr>
            <a:cxnSpLocks/>
          </p:cNvCxnSpPr>
          <p:nvPr/>
        </p:nvCxnSpPr>
        <p:spPr>
          <a:xfrm flipV="1">
            <a:off x="3542485" y="2301382"/>
            <a:ext cx="2325659" cy="337594"/>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F7F68E8-C1CA-447A-8B2A-F33F192D72CE}"/>
              </a:ext>
            </a:extLst>
          </p:cNvPr>
          <p:cNvCxnSpPr>
            <a:cxnSpLocks/>
          </p:cNvCxnSpPr>
          <p:nvPr/>
        </p:nvCxnSpPr>
        <p:spPr>
          <a:xfrm>
            <a:off x="3528584" y="3153220"/>
            <a:ext cx="3789089" cy="8659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B40EC87-7314-488A-8A6B-EA4E776B3D0D}"/>
              </a:ext>
            </a:extLst>
          </p:cNvPr>
          <p:cNvCxnSpPr>
            <a:cxnSpLocks/>
          </p:cNvCxnSpPr>
          <p:nvPr/>
        </p:nvCxnSpPr>
        <p:spPr>
          <a:xfrm>
            <a:off x="3293691" y="3490366"/>
            <a:ext cx="4590677" cy="891791"/>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0B30C712-E2BD-471A-821C-AAFE0449DE53}"/>
              </a:ext>
            </a:extLst>
          </p:cNvPr>
          <p:cNvSpPr/>
          <p:nvPr/>
        </p:nvSpPr>
        <p:spPr>
          <a:xfrm>
            <a:off x="7534348" y="3654650"/>
            <a:ext cx="1030348" cy="539532"/>
          </a:xfrm>
          <a:prstGeom prst="ellipse">
            <a:avLst/>
          </a:prstGeom>
          <a:solidFill>
            <a:schemeClr val="accent1">
              <a:alpha val="38000"/>
            </a:schemeClr>
          </a:solidFill>
          <a:ln>
            <a:solidFill>
              <a:schemeClr val="accent1">
                <a:shade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75629D4-8A3C-4733-AD9B-7B10B1EB623F}"/>
              </a:ext>
            </a:extLst>
          </p:cNvPr>
          <p:cNvSpPr/>
          <p:nvPr/>
        </p:nvSpPr>
        <p:spPr>
          <a:xfrm>
            <a:off x="7571108" y="4764068"/>
            <a:ext cx="1030348" cy="539532"/>
          </a:xfrm>
          <a:prstGeom prst="ellipse">
            <a:avLst/>
          </a:prstGeom>
          <a:solidFill>
            <a:schemeClr val="accent1">
              <a:alpha val="38000"/>
            </a:schemeClr>
          </a:solidFill>
          <a:ln>
            <a:solidFill>
              <a:schemeClr val="accent1">
                <a:shade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44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81422" y="6424917"/>
            <a:ext cx="783175" cy="316451"/>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11</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Modelling n=m=1 non-resonant mode</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11</a:t>
            </a:fld>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512065" y="1067876"/>
            <a:ext cx="8521928" cy="5296487"/>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40" name="Subtitle 2 4">
            <a:extLst>
              <a:ext uri="{FF2B5EF4-FFF2-40B4-BE49-F238E27FC236}">
                <a16:creationId xmlns:a16="http://schemas.microsoft.com/office/drawing/2014/main" id="{8349601A-A4CB-42A4-8356-216F542E733F}"/>
              </a:ext>
            </a:extLst>
          </p:cNvPr>
          <p:cNvSpPr txBox="1">
            <a:spLocks/>
          </p:cNvSpPr>
          <p:nvPr/>
        </p:nvSpPr>
        <p:spPr>
          <a:xfrm>
            <a:off x="6082814" y="569983"/>
            <a:ext cx="2906657" cy="294636"/>
          </a:xfrm>
          <a:prstGeom prst="rect">
            <a:avLst/>
          </a:prstGeom>
          <a:ln>
            <a:noFill/>
          </a:ln>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i="1" dirty="0"/>
              <a:t>Graves, Challis, </a:t>
            </a:r>
            <a:r>
              <a:rPr lang="en-US" sz="1800" i="1" dirty="0" err="1"/>
              <a:t>Mantsinen</a:t>
            </a:r>
            <a:r>
              <a:rPr lang="en-US" sz="1800" i="1" dirty="0"/>
              <a:t>, </a:t>
            </a:r>
            <a:r>
              <a:rPr lang="en-US" sz="1800" i="1" dirty="0" err="1"/>
              <a:t>Frigione</a:t>
            </a:r>
            <a:r>
              <a:rPr lang="en-US" sz="1800" i="1" dirty="0"/>
              <a:t> </a:t>
            </a:r>
          </a:p>
        </p:txBody>
      </p:sp>
      <p:sp>
        <p:nvSpPr>
          <p:cNvPr id="21" name="TextBox 20">
            <a:extLst>
              <a:ext uri="{FF2B5EF4-FFF2-40B4-BE49-F238E27FC236}">
                <a16:creationId xmlns:a16="http://schemas.microsoft.com/office/drawing/2014/main" id="{9699ED96-4426-4FF0-96CC-9818017DE5CA}"/>
              </a:ext>
            </a:extLst>
          </p:cNvPr>
          <p:cNvSpPr txBox="1"/>
          <p:nvPr/>
        </p:nvSpPr>
        <p:spPr>
          <a:xfrm>
            <a:off x="279686" y="872282"/>
            <a:ext cx="3841540"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Analytical approach</a:t>
            </a:r>
          </a:p>
        </p:txBody>
      </p:sp>
      <p:sp>
        <p:nvSpPr>
          <p:cNvPr id="23" name="Subtitle 2 5">
            <a:extLst>
              <a:ext uri="{FF2B5EF4-FFF2-40B4-BE49-F238E27FC236}">
                <a16:creationId xmlns:a16="http://schemas.microsoft.com/office/drawing/2014/main" id="{82E77201-C36B-487A-8360-130980A3C0BB}"/>
              </a:ext>
            </a:extLst>
          </p:cNvPr>
          <p:cNvSpPr txBox="1">
            <a:spLocks/>
          </p:cNvSpPr>
          <p:nvPr/>
        </p:nvSpPr>
        <p:spPr>
          <a:xfrm>
            <a:off x="508710" y="1609126"/>
            <a:ext cx="8491448" cy="3827734"/>
          </a:xfrm>
          <a:prstGeom prst="rect">
            <a:avLst/>
          </a:prstGeom>
          <a:ln>
            <a:no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Expand ideal MHD equations, e.g. linear expansion of momentum equation:</a:t>
            </a:r>
          </a:p>
          <a:p>
            <a:pPr algn="l"/>
            <a:endParaRPr lang="en-US" dirty="0"/>
          </a:p>
          <a:p>
            <a:pPr algn="l"/>
            <a:r>
              <a:rPr lang="en-US" dirty="0"/>
              <a:t>For non resonant modes, ideal MHD is a good model.  Instability condition determined by proximity of reversal in q being close to rational surface m/n=1, and pressure being large:</a:t>
            </a:r>
          </a:p>
          <a:p>
            <a:pPr algn="l"/>
            <a:endParaRPr lang="en-US" dirty="0"/>
          </a:p>
          <a:p>
            <a:pPr algn="l"/>
            <a:endParaRPr lang="en-US" dirty="0"/>
          </a:p>
          <a:p>
            <a:pPr algn="l"/>
            <a:endParaRPr lang="en-US" dirty="0"/>
          </a:p>
          <a:p>
            <a:pPr algn="l"/>
            <a:r>
              <a:rPr lang="en-US" dirty="0"/>
              <a:t>The linear treatment can be extended non-linearly.  We may obtain the saturated amplitude from analytic treatment:</a:t>
            </a:r>
          </a:p>
        </p:txBody>
      </p:sp>
      <p:pic>
        <p:nvPicPr>
          <p:cNvPr id="24" name="Picture 23"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rho \frac{d \vecb{U}}{dt} = \vecb{J} \times \vecb{B} - \vecb{\nabla} P&#10;\]&#10;&#10;&#10;&#10;&#10;\end{document}" title="IguanaTex Bitmap Display">
            <a:extLst>
              <a:ext uri="{FF2B5EF4-FFF2-40B4-BE49-F238E27FC236}">
                <a16:creationId xmlns:a16="http://schemas.microsoft.com/office/drawing/2014/main" id="{943DC5F3-4E5B-4694-95E3-2CA6925B2B39}"/>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573648" y="2212245"/>
            <a:ext cx="1998352" cy="443360"/>
          </a:xfrm>
          <a:prstGeom prst="rect">
            <a:avLst/>
          </a:prstGeom>
        </p:spPr>
      </p:pic>
      <p:pic>
        <p:nvPicPr>
          <p:cNvPr id="25" name="Picture 24"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overline{\gamma} \left [ 1+ \frac{\Delta q_{min}}{\overline{\gamma}} \right ]^{1/3} = \left [ \frac{1}{r_{min}^2 q''} \right ]^{1/3} \left [ - \pi \hat{\delta W}  \right ] ^{2/3}, \,\,\,\, \hat{\delta W}  \approx - 3(q_{min}-1)\frac{r^2}{R^2} \left [ \beta_p^2 - 0.3^2 \right ]&#10;\]&#10;&#10;&#10;&#10;&#10;\end{document}" title="IguanaTex Bitmap Display">
            <a:extLst>
              <a:ext uri="{FF2B5EF4-FFF2-40B4-BE49-F238E27FC236}">
                <a16:creationId xmlns:a16="http://schemas.microsoft.com/office/drawing/2014/main" id="{ADF9C9A4-396D-4BF2-A21A-EE0F8E855EF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899592" y="3702084"/>
            <a:ext cx="8068199" cy="607152"/>
          </a:xfrm>
          <a:prstGeom prst="rect">
            <a:avLst/>
          </a:prstGeom>
        </p:spPr>
      </p:pic>
      <p:pic>
        <p:nvPicPr>
          <p:cNvPr id="26" name="Picture 25"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overline{\gamma} = [ \gamma^2 (1 + 2q^2)/\omega_A^2 + \Delta q_{min}^2 ]^{1/2},  \Delta q_{min} = q_r - q _{min}&#10;\]&#10;&#10;&#10;&#10;\end{document}" title="IguanaTex Bitmap Display">
            <a:extLst>
              <a:ext uri="{FF2B5EF4-FFF2-40B4-BE49-F238E27FC236}">
                <a16:creationId xmlns:a16="http://schemas.microsoft.com/office/drawing/2014/main" id="{1504FFB9-D6C7-4BC4-ACAB-05C086B305D7}"/>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695793" y="4432741"/>
            <a:ext cx="5302494" cy="273838"/>
          </a:xfrm>
          <a:prstGeom prst="rect">
            <a:avLst/>
          </a:prstGeom>
        </p:spPr>
      </p:pic>
      <p:pic>
        <p:nvPicPr>
          <p:cNvPr id="27" name="Picture 26"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xi_{NL} = \left ( \frac{8}{71} \right ) ^{1/2} \left (\frac{8 \pi}{3} \right )^{3/2} \frac{|\Delta q_{min}|^{1/2}}{|q''|^{1/2}} \left  \{ \frac{\overline{\gamma}^{3/2}}{ 2^{1/2} |\Delta q_{min}|^{3/2}} \left [ 1 + \frac{|\Delta q_{min}|}{\overline{\gamma}} \right ]^{1/2} - 1 \right \} ^{1/2}&#10;\]&#10;&#10;&#10;&#10;\end{document}" title="IguanaTex Bitmap Display">
            <a:extLst>
              <a:ext uri="{FF2B5EF4-FFF2-40B4-BE49-F238E27FC236}">
                <a16:creationId xmlns:a16="http://schemas.microsoft.com/office/drawing/2014/main" id="{D38185BA-1FBB-4C9E-B1B8-07EAA0EA423E}"/>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827584" y="5431108"/>
            <a:ext cx="8129384" cy="750984"/>
          </a:xfrm>
          <a:prstGeom prst="rect">
            <a:avLst/>
          </a:prstGeom>
        </p:spPr>
      </p:pic>
    </p:spTree>
    <p:extLst>
      <p:ext uri="{BB962C8B-B14F-4D97-AF65-F5344CB8AC3E}">
        <p14:creationId xmlns:p14="http://schemas.microsoft.com/office/powerpoint/2010/main" val="77592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92181fast">
            <a:hlinkClick r:id="" action="ppaction://media"/>
            <a:extLst>
              <a:ext uri="{FF2B5EF4-FFF2-40B4-BE49-F238E27FC236}">
                <a16:creationId xmlns:a16="http://schemas.microsoft.com/office/drawing/2014/main" id="{D61C1AF6-D4F6-42B2-B25F-4454CDC71B2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1797" y="990832"/>
            <a:ext cx="6682836" cy="5012128"/>
          </a:xfrm>
          <a:prstGeom prst="rect">
            <a:avLst/>
          </a:prstGeom>
        </p:spPr>
      </p:pic>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12</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Modelling n=m=1 non-resonant mode</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12</a:t>
            </a:fld>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512065" y="1067876"/>
            <a:ext cx="8521928" cy="5296487"/>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279686" y="872282"/>
            <a:ext cx="4148298"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Compare with experiment</a:t>
            </a:r>
          </a:p>
        </p:txBody>
      </p:sp>
      <p:sp>
        <p:nvSpPr>
          <p:cNvPr id="23" name="Subtitle 2 5">
            <a:extLst>
              <a:ext uri="{FF2B5EF4-FFF2-40B4-BE49-F238E27FC236}">
                <a16:creationId xmlns:a16="http://schemas.microsoft.com/office/drawing/2014/main" id="{82E77201-C36B-487A-8360-130980A3C0BB}"/>
              </a:ext>
            </a:extLst>
          </p:cNvPr>
          <p:cNvSpPr txBox="1">
            <a:spLocks/>
          </p:cNvSpPr>
          <p:nvPr/>
        </p:nvSpPr>
        <p:spPr>
          <a:xfrm>
            <a:off x="508710" y="1609126"/>
            <a:ext cx="8491448" cy="382773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pic>
        <p:nvPicPr>
          <p:cNvPr id="17" name="Picture 16"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xi \sim r^{m-1} \cos (m \theta - n \phi)&#10;\]&#10;&#10;&#10;&#10;\end{document}" title="IguanaTex Bitmap Display">
            <a:extLst>
              <a:ext uri="{FF2B5EF4-FFF2-40B4-BE49-F238E27FC236}">
                <a16:creationId xmlns:a16="http://schemas.microsoft.com/office/drawing/2014/main" id="{2AC08466-6897-4687-BC22-E830B0E6CD7E}"/>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214051" y="2564904"/>
            <a:ext cx="2792535" cy="315126"/>
          </a:xfrm>
          <a:prstGeom prst="rect">
            <a:avLst/>
          </a:prstGeom>
        </p:spPr>
      </p:pic>
      <p:pic>
        <p:nvPicPr>
          <p:cNvPr id="18" name="Picture 17"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q_{min} \]&#10;&#10;&#10;&#10;\end{document}" title="IguanaTex Bitmap Display">
            <a:extLst>
              <a:ext uri="{FF2B5EF4-FFF2-40B4-BE49-F238E27FC236}">
                <a16:creationId xmlns:a16="http://schemas.microsoft.com/office/drawing/2014/main" id="{CDD5A398-2127-482A-B89F-E639CF6021FE}"/>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134016" y="4365104"/>
            <a:ext cx="637784" cy="216024"/>
          </a:xfrm>
          <a:prstGeom prst="rect">
            <a:avLst/>
          </a:prstGeom>
        </p:spPr>
      </p:pic>
      <p:pic>
        <p:nvPicPr>
          <p:cNvPr id="20" name="Picture 19"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xi_{NL} \]&#10;&#10;&#10;&#10;\end{document}" title="IguanaTex Bitmap Display">
            <a:extLst>
              <a:ext uri="{FF2B5EF4-FFF2-40B4-BE49-F238E27FC236}">
                <a16:creationId xmlns:a16="http://schemas.microsoft.com/office/drawing/2014/main" id="{97A0F92B-DCE4-4960-8E81-433252C11AFA}"/>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3131841" y="5400279"/>
            <a:ext cx="432048" cy="239142"/>
          </a:xfrm>
          <a:prstGeom prst="rect">
            <a:avLst/>
          </a:prstGeom>
        </p:spPr>
      </p:pic>
      <p:sp>
        <p:nvSpPr>
          <p:cNvPr id="16" name="Subtitle 2 5">
            <a:extLst>
              <a:ext uri="{FF2B5EF4-FFF2-40B4-BE49-F238E27FC236}">
                <a16:creationId xmlns:a16="http://schemas.microsoft.com/office/drawing/2014/main" id="{51595896-23F9-41A0-B8FE-E035377F2D69}"/>
              </a:ext>
            </a:extLst>
          </p:cNvPr>
          <p:cNvSpPr txBox="1">
            <a:spLocks/>
          </p:cNvSpPr>
          <p:nvPr/>
        </p:nvSpPr>
        <p:spPr>
          <a:xfrm>
            <a:off x="611561" y="1686457"/>
            <a:ext cx="3997517" cy="4417855"/>
          </a:xfrm>
          <a:prstGeom prst="rect">
            <a:avLst/>
          </a:prstGeom>
          <a:ln>
            <a:no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MHD fluctuations near the magnetic axis has spatial dependence:</a:t>
            </a:r>
          </a:p>
          <a:p>
            <a:pPr algn="l"/>
            <a:endParaRPr lang="en-US" dirty="0"/>
          </a:p>
          <a:p>
            <a:pPr algn="l"/>
            <a:endParaRPr lang="en-US" dirty="0"/>
          </a:p>
          <a:p>
            <a:pPr algn="l"/>
            <a:r>
              <a:rPr lang="en-US" dirty="0"/>
              <a:t>So for m=1, the magnetic axis (r=0) exhibits a shift</a:t>
            </a:r>
          </a:p>
          <a:p>
            <a:pPr algn="l"/>
            <a:r>
              <a:rPr lang="en-US" dirty="0"/>
              <a:t>The non-linear amplitude of the </a:t>
            </a:r>
            <a:r>
              <a:rPr lang="en-US" i="1" dirty="0"/>
              <a:t>m=n=1</a:t>
            </a:r>
            <a:r>
              <a:rPr lang="en-US" dirty="0"/>
              <a:t> mode is the same at </a:t>
            </a:r>
            <a:r>
              <a:rPr lang="en-US" i="1" dirty="0"/>
              <a:t>r=0</a:t>
            </a:r>
            <a:r>
              <a:rPr lang="en-US" dirty="0"/>
              <a:t> as it is up to</a:t>
            </a:r>
          </a:p>
          <a:p>
            <a:pPr algn="l"/>
            <a:r>
              <a:rPr lang="en-US" dirty="0"/>
              <a:t>Hence, use SXR tomography with centrally peaked impurities to measure kink mode amplitude and compare against</a:t>
            </a:r>
          </a:p>
          <a:p>
            <a:pPr algn="l"/>
            <a:endParaRPr lang="en-US" dirty="0"/>
          </a:p>
          <a:p>
            <a:pPr algn="l"/>
            <a:endParaRPr lang="en-US" dirty="0"/>
          </a:p>
        </p:txBody>
      </p:sp>
    </p:spTree>
    <p:extLst>
      <p:ext uri="{BB962C8B-B14F-4D97-AF65-F5344CB8AC3E}">
        <p14:creationId xmlns:p14="http://schemas.microsoft.com/office/powerpoint/2010/main" val="3032101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8"/>
                                        </p:tgtEl>
                                      </p:cBhvr>
                                    </p:cmd>
                                  </p:childTnLst>
                                </p:cTn>
                              </p:par>
                            </p:childTnLst>
                          </p:cTn>
                        </p:par>
                      </p:childTnLst>
                    </p:cTn>
                  </p:par>
                </p:childTnLst>
              </p:cTn>
              <p:nextCondLst>
                <p:cond evt="onClick" delay="0">
                  <p:tgtEl>
                    <p:spTgt spid="28"/>
                  </p:tgtEl>
                </p:cond>
              </p:nextCondLst>
            </p:seq>
            <p:video>
              <p:cMediaNode vol="80000">
                <p:cTn id="7" fill="hold" display="0">
                  <p:stCondLst>
                    <p:cond delay="indefinite"/>
                  </p:stCondLst>
                </p:cTn>
                <p:tgtEl>
                  <p:spTgt spid="2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13</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Modelling n=m=1 non-resonant mode</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13</a:t>
            </a:fld>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512065" y="1067876"/>
            <a:ext cx="8521928" cy="5296487"/>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279686" y="872282"/>
            <a:ext cx="7676690"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Analytical, 3D equilibrium and initial value (XTOR)</a:t>
            </a:r>
          </a:p>
        </p:txBody>
      </p:sp>
      <p:sp>
        <p:nvSpPr>
          <p:cNvPr id="23" name="Subtitle 2 5">
            <a:extLst>
              <a:ext uri="{FF2B5EF4-FFF2-40B4-BE49-F238E27FC236}">
                <a16:creationId xmlns:a16="http://schemas.microsoft.com/office/drawing/2014/main" id="{82E77201-C36B-487A-8360-130980A3C0BB}"/>
              </a:ext>
            </a:extLst>
          </p:cNvPr>
          <p:cNvSpPr txBox="1">
            <a:spLocks/>
          </p:cNvSpPr>
          <p:nvPr/>
        </p:nvSpPr>
        <p:spPr>
          <a:xfrm>
            <a:off x="508710" y="1609126"/>
            <a:ext cx="8491448" cy="382773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24" name="Rectangle 23">
            <a:extLst>
              <a:ext uri="{FF2B5EF4-FFF2-40B4-BE49-F238E27FC236}">
                <a16:creationId xmlns:a16="http://schemas.microsoft.com/office/drawing/2014/main" id="{DE9B8D6C-DFC0-48DB-AE95-9DADBE7DDBEE}"/>
              </a:ext>
            </a:extLst>
          </p:cNvPr>
          <p:cNvSpPr/>
          <p:nvPr/>
        </p:nvSpPr>
        <p:spPr>
          <a:xfrm>
            <a:off x="574482" y="1440548"/>
            <a:ext cx="7237878" cy="4093428"/>
          </a:xfrm>
          <a:prstGeom prst="rect">
            <a:avLst/>
          </a:prstGeom>
        </p:spPr>
        <p:txBody>
          <a:bodyPr wrap="square">
            <a:spAutoFit/>
          </a:bodyPr>
          <a:lstStyle/>
          <a:p>
            <a:r>
              <a:rPr lang="en-US" sz="2000" dirty="0"/>
              <a:t>If we require only the saturated ideal MHD state we can use a 3D </a:t>
            </a:r>
            <a:r>
              <a:rPr lang="en-US" sz="2000" b="1" dirty="0"/>
              <a:t>equilibrium</a:t>
            </a:r>
            <a:r>
              <a:rPr lang="en-US" sz="2000" dirty="0"/>
              <a:t> code (use </a:t>
            </a:r>
            <a:r>
              <a:rPr lang="en-US" sz="2000" dirty="0" err="1"/>
              <a:t>stellarator</a:t>
            </a:r>
            <a:r>
              <a:rPr lang="en-US" sz="2000" dirty="0"/>
              <a:t> tools, e.g. VMEC or ANIMEC)</a:t>
            </a:r>
            <a:r>
              <a:rPr lang="en-US" sz="2000" dirty="0">
                <a:solidFill>
                  <a:prstClr val="black"/>
                </a:solidFill>
              </a:rPr>
              <a:t> </a:t>
            </a:r>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Without equilibrium </a:t>
            </a:r>
          </a:p>
          <a:p>
            <a:r>
              <a:rPr lang="en-US" sz="2000" dirty="0"/>
              <a:t>flows, this is a </a:t>
            </a:r>
          </a:p>
          <a:p>
            <a:r>
              <a:rPr lang="en-US" sz="2000" dirty="0" err="1"/>
              <a:t>magnetostatic</a:t>
            </a:r>
            <a:r>
              <a:rPr lang="en-US" sz="2000" dirty="0"/>
              <a:t> mode</a:t>
            </a:r>
          </a:p>
          <a:p>
            <a:endParaRPr lang="en-US" sz="2000" dirty="0"/>
          </a:p>
          <a:p>
            <a:r>
              <a:rPr lang="en-US" sz="2000" dirty="0"/>
              <a:t>Same analysis models </a:t>
            </a:r>
          </a:p>
          <a:p>
            <a:r>
              <a:rPr lang="en-US" sz="2000" dirty="0"/>
              <a:t>m=1 SHAX in RFPs</a:t>
            </a:r>
          </a:p>
        </p:txBody>
      </p:sp>
      <p:pic>
        <p:nvPicPr>
          <p:cNvPr id="25" name="Picture 24"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rho \frac{d \vecb{U}}{dt} = \vecb{J} \times \vecb{B} - \vecb{\nabla} P&#10;\]&#10;&#10;&#10;&#10;&#10;\end{document}" title="IguanaTex Bitmap Display">
            <a:extLst>
              <a:ext uri="{FF2B5EF4-FFF2-40B4-BE49-F238E27FC236}">
                <a16:creationId xmlns:a16="http://schemas.microsoft.com/office/drawing/2014/main" id="{CB5C6889-9CF2-4A95-942F-926E28346EED}"/>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92586" y="2384219"/>
            <a:ext cx="2555890" cy="567057"/>
          </a:xfrm>
          <a:prstGeom prst="rect">
            <a:avLst/>
          </a:prstGeom>
        </p:spPr>
      </p:pic>
      <p:cxnSp>
        <p:nvCxnSpPr>
          <p:cNvPr id="26" name="Straight Arrow Connector 25">
            <a:extLst>
              <a:ext uri="{FF2B5EF4-FFF2-40B4-BE49-F238E27FC236}">
                <a16:creationId xmlns:a16="http://schemas.microsoft.com/office/drawing/2014/main" id="{DFFCFB2F-5AFB-4589-939C-2DD0E4CB791E}"/>
              </a:ext>
            </a:extLst>
          </p:cNvPr>
          <p:cNvCxnSpPr>
            <a:cxnSpLocks/>
          </p:cNvCxnSpPr>
          <p:nvPr/>
        </p:nvCxnSpPr>
        <p:spPr>
          <a:xfrm flipV="1">
            <a:off x="3760208" y="2230717"/>
            <a:ext cx="1025357" cy="8740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558285A-DABB-4591-BE17-3789F69C5866}"/>
              </a:ext>
            </a:extLst>
          </p:cNvPr>
          <p:cNvSpPr/>
          <p:nvPr/>
        </p:nvSpPr>
        <p:spPr>
          <a:xfrm>
            <a:off x="4449225" y="1992364"/>
            <a:ext cx="301686" cy="369332"/>
          </a:xfrm>
          <a:prstGeom prst="rect">
            <a:avLst/>
          </a:prstGeom>
        </p:spPr>
        <p:txBody>
          <a:bodyPr wrap="none">
            <a:spAutoFit/>
          </a:bodyPr>
          <a:lstStyle/>
          <a:p>
            <a:r>
              <a:rPr lang="en-US" dirty="0"/>
              <a:t>0</a:t>
            </a:r>
          </a:p>
        </p:txBody>
      </p:sp>
      <p:pic>
        <p:nvPicPr>
          <p:cNvPr id="29" name="Picture 28">
            <a:extLst>
              <a:ext uri="{FF2B5EF4-FFF2-40B4-BE49-F238E27FC236}">
                <a16:creationId xmlns:a16="http://schemas.microsoft.com/office/drawing/2014/main" id="{12E512EC-3EF8-4DB8-8665-0EB411C38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329" y="3046599"/>
            <a:ext cx="6186829" cy="3165354"/>
          </a:xfrm>
          <a:prstGeom prst="rect">
            <a:avLst/>
          </a:prstGeom>
        </p:spPr>
      </p:pic>
      <p:sp>
        <p:nvSpPr>
          <p:cNvPr id="30" name="Subtitle 2 4">
            <a:extLst>
              <a:ext uri="{FF2B5EF4-FFF2-40B4-BE49-F238E27FC236}">
                <a16:creationId xmlns:a16="http://schemas.microsoft.com/office/drawing/2014/main" id="{D61483C5-DE6B-4BD4-9B3C-ECBDCD270DF4}"/>
              </a:ext>
            </a:extLst>
          </p:cNvPr>
          <p:cNvSpPr txBox="1">
            <a:spLocks/>
          </p:cNvSpPr>
          <p:nvPr/>
        </p:nvSpPr>
        <p:spPr>
          <a:xfrm>
            <a:off x="5758951" y="6067913"/>
            <a:ext cx="3391231" cy="365125"/>
          </a:xfrm>
          <a:prstGeom prst="rect">
            <a:avLst/>
          </a:prstGeom>
          <a:ln>
            <a:noFill/>
          </a:ln>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i="1" dirty="0"/>
              <a:t>Brunetti, Graves, Cooper, </a:t>
            </a:r>
            <a:r>
              <a:rPr lang="en-US" sz="1800" i="1" dirty="0" err="1"/>
              <a:t>Lutjens</a:t>
            </a:r>
            <a:r>
              <a:rPr lang="en-US" sz="1800" i="1" dirty="0"/>
              <a:t>, NF 2014</a:t>
            </a:r>
          </a:p>
        </p:txBody>
      </p:sp>
    </p:spTree>
    <p:extLst>
      <p:ext uri="{BB962C8B-B14F-4D97-AF65-F5344CB8AC3E}">
        <p14:creationId xmlns:p14="http://schemas.microsoft.com/office/powerpoint/2010/main" val="115005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14</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Modelling n=m=1 non-resonant mode</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14</a:t>
            </a:fld>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512065" y="1067876"/>
            <a:ext cx="8521928" cy="5296487"/>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279686" y="872282"/>
            <a:ext cx="7676690"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Analytical, 3D equilibrium and initial value (XTOR)</a:t>
            </a:r>
          </a:p>
        </p:txBody>
      </p:sp>
      <p:sp>
        <p:nvSpPr>
          <p:cNvPr id="23" name="Subtitle 2 5">
            <a:extLst>
              <a:ext uri="{FF2B5EF4-FFF2-40B4-BE49-F238E27FC236}">
                <a16:creationId xmlns:a16="http://schemas.microsoft.com/office/drawing/2014/main" id="{82E77201-C36B-487A-8360-130980A3C0BB}"/>
              </a:ext>
            </a:extLst>
          </p:cNvPr>
          <p:cNvSpPr txBox="1">
            <a:spLocks/>
          </p:cNvSpPr>
          <p:nvPr/>
        </p:nvSpPr>
        <p:spPr>
          <a:xfrm>
            <a:off x="508710" y="1609126"/>
            <a:ext cx="8491448" cy="382773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17" name="Rectangle 16">
            <a:extLst>
              <a:ext uri="{FF2B5EF4-FFF2-40B4-BE49-F238E27FC236}">
                <a16:creationId xmlns:a16="http://schemas.microsoft.com/office/drawing/2014/main" id="{B14098C7-46F7-4E4F-BDA0-4A3E1ED015B7}"/>
              </a:ext>
            </a:extLst>
          </p:cNvPr>
          <p:cNvSpPr/>
          <p:nvPr/>
        </p:nvSpPr>
        <p:spPr>
          <a:xfrm>
            <a:off x="559272" y="1527701"/>
            <a:ext cx="3277438" cy="4555093"/>
          </a:xfrm>
          <a:prstGeom prst="rect">
            <a:avLst/>
          </a:prstGeom>
        </p:spPr>
        <p:txBody>
          <a:bodyPr wrap="square">
            <a:spAutoFit/>
          </a:bodyPr>
          <a:lstStyle/>
          <a:p>
            <a:r>
              <a:rPr lang="en-US" dirty="0"/>
              <a:t>Three way comparison works quite well for non resonant case</a:t>
            </a:r>
            <a:endParaRPr lang="en-US" i="1" dirty="0"/>
          </a:p>
          <a:p>
            <a:endParaRPr lang="en-US" dirty="0"/>
          </a:p>
          <a:p>
            <a:r>
              <a:rPr lang="en-US" dirty="0"/>
              <a:t>For </a:t>
            </a:r>
            <a:r>
              <a:rPr lang="en-US" dirty="0" err="1"/>
              <a:t>q_min</a:t>
            </a:r>
            <a:r>
              <a:rPr lang="en-US" dirty="0"/>
              <a:t>&lt; 1, there is at least one rational surface</a:t>
            </a:r>
          </a:p>
          <a:p>
            <a:endParaRPr lang="en-US" dirty="0"/>
          </a:p>
          <a:p>
            <a:r>
              <a:rPr lang="en-US" dirty="0"/>
              <a:t>For such resonant modes the equilibrium approach is more challenged (current sheets develop, very fine resolution required)</a:t>
            </a:r>
          </a:p>
          <a:p>
            <a:endParaRPr lang="en-US" sz="2000" dirty="0"/>
          </a:p>
          <a:p>
            <a:r>
              <a:rPr lang="en-US" dirty="0"/>
              <a:t>Clean advanced studies possible, e.g. fishbones in XTOR, and fast ion or </a:t>
            </a:r>
            <a:r>
              <a:rPr lang="en-US" dirty="0" err="1"/>
              <a:t>impuritiy</a:t>
            </a:r>
            <a:r>
              <a:rPr lang="en-US" dirty="0"/>
              <a:t> transport studies in VENUS-MHD</a:t>
            </a:r>
          </a:p>
        </p:txBody>
      </p:sp>
      <p:grpSp>
        <p:nvGrpSpPr>
          <p:cNvPr id="6" name="Group 5">
            <a:extLst>
              <a:ext uri="{FF2B5EF4-FFF2-40B4-BE49-F238E27FC236}">
                <a16:creationId xmlns:a16="http://schemas.microsoft.com/office/drawing/2014/main" id="{6682188A-609E-40AB-A559-963FB0B41F58}"/>
              </a:ext>
            </a:extLst>
          </p:cNvPr>
          <p:cNvGrpSpPr/>
          <p:nvPr/>
        </p:nvGrpSpPr>
        <p:grpSpPr>
          <a:xfrm>
            <a:off x="3059832" y="1536568"/>
            <a:ext cx="5940326" cy="3262108"/>
            <a:chOff x="4040275" y="1567021"/>
            <a:chExt cx="7122924" cy="4028551"/>
          </a:xfrm>
        </p:grpSpPr>
        <p:pic>
          <p:nvPicPr>
            <p:cNvPr id="44" name="Picture 43">
              <a:extLst>
                <a:ext uri="{FF2B5EF4-FFF2-40B4-BE49-F238E27FC236}">
                  <a16:creationId xmlns:a16="http://schemas.microsoft.com/office/drawing/2014/main" id="{EFAB9019-9F17-4D02-A58C-85D2F9994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275" y="2224964"/>
              <a:ext cx="6890546" cy="3370608"/>
            </a:xfrm>
            <a:prstGeom prst="rect">
              <a:avLst/>
            </a:prstGeom>
          </p:spPr>
        </p:pic>
        <p:sp>
          <p:nvSpPr>
            <p:cNvPr id="45" name="Rectangle 44">
              <a:extLst>
                <a:ext uri="{FF2B5EF4-FFF2-40B4-BE49-F238E27FC236}">
                  <a16:creationId xmlns:a16="http://schemas.microsoft.com/office/drawing/2014/main" id="{55CFB17A-25D0-4CB0-8A9E-7F6234975F37}"/>
                </a:ext>
              </a:extLst>
            </p:cNvPr>
            <p:cNvSpPr/>
            <p:nvPr/>
          </p:nvSpPr>
          <p:spPr>
            <a:xfrm>
              <a:off x="8754035" y="1970492"/>
              <a:ext cx="2409164" cy="3625080"/>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CE5CD5E-B8E0-4140-83D6-579E6EF318B0}"/>
                </a:ext>
              </a:extLst>
            </p:cNvPr>
            <p:cNvSpPr/>
            <p:nvPr/>
          </p:nvSpPr>
          <p:spPr>
            <a:xfrm>
              <a:off x="5728447" y="1970493"/>
              <a:ext cx="3005412" cy="3625079"/>
            </a:xfrm>
            <a:prstGeom prst="rect">
              <a:avLst/>
            </a:prstGeom>
            <a:solidFill>
              <a:srgbClr val="FF000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12104D5-4A2E-490B-8DE5-42A132A4D239}"/>
                </a:ext>
              </a:extLst>
            </p:cNvPr>
            <p:cNvSpPr/>
            <p:nvPr/>
          </p:nvSpPr>
          <p:spPr>
            <a:xfrm>
              <a:off x="6448736" y="1567021"/>
              <a:ext cx="2009463" cy="369332"/>
            </a:xfrm>
            <a:prstGeom prst="rect">
              <a:avLst/>
            </a:prstGeom>
          </p:spPr>
          <p:txBody>
            <a:bodyPr wrap="square">
              <a:spAutoFit/>
            </a:bodyPr>
            <a:lstStyle/>
            <a:p>
              <a:r>
                <a:rPr lang="en-US" dirty="0"/>
                <a:t>resonant m=1</a:t>
              </a:r>
            </a:p>
          </p:txBody>
        </p:sp>
        <p:sp>
          <p:nvSpPr>
            <p:cNvPr id="48" name="Rectangle 47">
              <a:extLst>
                <a:ext uri="{FF2B5EF4-FFF2-40B4-BE49-F238E27FC236}">
                  <a16:creationId xmlns:a16="http://schemas.microsoft.com/office/drawing/2014/main" id="{19AE7DA0-DFC5-401C-87C8-5631CD6121A3}"/>
                </a:ext>
              </a:extLst>
            </p:cNvPr>
            <p:cNvSpPr/>
            <p:nvPr/>
          </p:nvSpPr>
          <p:spPr>
            <a:xfrm>
              <a:off x="8966236" y="1601160"/>
              <a:ext cx="2009463" cy="369332"/>
            </a:xfrm>
            <a:prstGeom prst="rect">
              <a:avLst/>
            </a:prstGeom>
          </p:spPr>
          <p:txBody>
            <a:bodyPr wrap="square">
              <a:spAutoFit/>
            </a:bodyPr>
            <a:lstStyle/>
            <a:p>
              <a:r>
                <a:rPr lang="en-US" dirty="0"/>
                <a:t>non resonant m=1</a:t>
              </a:r>
            </a:p>
          </p:txBody>
        </p:sp>
      </p:grpSp>
      <p:cxnSp>
        <p:nvCxnSpPr>
          <p:cNvPr id="49" name="Straight Arrow Connector 48">
            <a:extLst>
              <a:ext uri="{FF2B5EF4-FFF2-40B4-BE49-F238E27FC236}">
                <a16:creationId xmlns:a16="http://schemas.microsoft.com/office/drawing/2014/main" id="{43FA66A5-DA5B-423A-867B-870A7FDD639F}"/>
              </a:ext>
            </a:extLst>
          </p:cNvPr>
          <p:cNvCxnSpPr/>
          <p:nvPr/>
        </p:nvCxnSpPr>
        <p:spPr>
          <a:xfrm flipV="1">
            <a:off x="5292080" y="3924416"/>
            <a:ext cx="0" cy="1465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939D034-3B6B-4E8D-9B6E-91BCA9D03A60}"/>
              </a:ext>
            </a:extLst>
          </p:cNvPr>
          <p:cNvSpPr/>
          <p:nvPr/>
        </p:nvSpPr>
        <p:spPr>
          <a:xfrm>
            <a:off x="4372505" y="5383421"/>
            <a:ext cx="2409159" cy="369332"/>
          </a:xfrm>
          <a:prstGeom prst="rect">
            <a:avLst/>
          </a:prstGeom>
        </p:spPr>
        <p:txBody>
          <a:bodyPr wrap="square">
            <a:spAutoFit/>
          </a:bodyPr>
          <a:lstStyle/>
          <a:p>
            <a:r>
              <a:rPr lang="en-US" dirty="0"/>
              <a:t>VMEC wrong here</a:t>
            </a:r>
          </a:p>
        </p:txBody>
      </p:sp>
      <p:sp>
        <p:nvSpPr>
          <p:cNvPr id="51" name="Rectangle 50">
            <a:extLst>
              <a:ext uri="{FF2B5EF4-FFF2-40B4-BE49-F238E27FC236}">
                <a16:creationId xmlns:a16="http://schemas.microsoft.com/office/drawing/2014/main" id="{F9CE0FE8-8D03-4C08-8D8D-85DCD305A4A8}"/>
              </a:ext>
            </a:extLst>
          </p:cNvPr>
          <p:cNvSpPr/>
          <p:nvPr/>
        </p:nvSpPr>
        <p:spPr>
          <a:xfrm>
            <a:off x="6950295" y="4992530"/>
            <a:ext cx="2066591" cy="369332"/>
          </a:xfrm>
          <a:prstGeom prst="rect">
            <a:avLst/>
          </a:prstGeom>
        </p:spPr>
        <p:txBody>
          <a:bodyPr wrap="none">
            <a:spAutoFit/>
          </a:bodyPr>
          <a:lstStyle/>
          <a:p>
            <a:r>
              <a:rPr lang="en-US" i="1" dirty="0"/>
              <a:t>[Graves, PPCF 2013]</a:t>
            </a:r>
            <a:endParaRPr lang="en-US" dirty="0"/>
          </a:p>
        </p:txBody>
      </p:sp>
    </p:spTree>
    <p:extLst>
      <p:ext uri="{BB962C8B-B14F-4D97-AF65-F5344CB8AC3E}">
        <p14:creationId xmlns:p14="http://schemas.microsoft.com/office/powerpoint/2010/main" val="4086317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15</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Advanced Modelling with VMEC approach</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15</a:t>
            </a:fld>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251520" y="1386417"/>
            <a:ext cx="11397936"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395536" y="1067876"/>
            <a:ext cx="8638457" cy="5296487"/>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139458" y="880091"/>
            <a:ext cx="5948498"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MAST fast ion confinement modelling</a:t>
            </a:r>
          </a:p>
        </p:txBody>
      </p:sp>
      <p:sp>
        <p:nvSpPr>
          <p:cNvPr id="23" name="Subtitle 2 5">
            <a:extLst>
              <a:ext uri="{FF2B5EF4-FFF2-40B4-BE49-F238E27FC236}">
                <a16:creationId xmlns:a16="http://schemas.microsoft.com/office/drawing/2014/main" id="{82E77201-C36B-487A-8360-130980A3C0BB}"/>
              </a:ext>
            </a:extLst>
          </p:cNvPr>
          <p:cNvSpPr txBox="1">
            <a:spLocks/>
          </p:cNvSpPr>
          <p:nvPr/>
        </p:nvSpPr>
        <p:spPr>
          <a:xfrm>
            <a:off x="508710" y="1609126"/>
            <a:ext cx="8491448" cy="382773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pic>
        <p:nvPicPr>
          <p:cNvPr id="15" name="Picture 14">
            <a:extLst>
              <a:ext uri="{FF2B5EF4-FFF2-40B4-BE49-F238E27FC236}">
                <a16:creationId xmlns:a16="http://schemas.microsoft.com/office/drawing/2014/main" id="{EDDD0263-4D4B-4CBB-ADE0-F61D9946FA4B}"/>
              </a:ext>
            </a:extLst>
          </p:cNvPr>
          <p:cNvPicPr>
            <a:picLocks noChangeAspect="1"/>
          </p:cNvPicPr>
          <p:nvPr/>
        </p:nvPicPr>
        <p:blipFill>
          <a:blip r:embed="rId9"/>
          <a:stretch>
            <a:fillRect/>
          </a:stretch>
        </p:blipFill>
        <p:spPr>
          <a:xfrm>
            <a:off x="2405648" y="3363094"/>
            <a:ext cx="4949469" cy="2056927"/>
          </a:xfrm>
          <a:prstGeom prst="rect">
            <a:avLst/>
          </a:prstGeom>
        </p:spPr>
      </p:pic>
      <p:sp>
        <p:nvSpPr>
          <p:cNvPr id="16" name="Rectangle 15">
            <a:extLst>
              <a:ext uri="{FF2B5EF4-FFF2-40B4-BE49-F238E27FC236}">
                <a16:creationId xmlns:a16="http://schemas.microsoft.com/office/drawing/2014/main" id="{559FEEB3-2527-443A-A230-BDBE1045F9B3}"/>
              </a:ext>
            </a:extLst>
          </p:cNvPr>
          <p:cNvSpPr/>
          <p:nvPr/>
        </p:nvSpPr>
        <p:spPr>
          <a:xfrm>
            <a:off x="611561" y="5346820"/>
            <a:ext cx="8334492" cy="830997"/>
          </a:xfrm>
          <a:prstGeom prst="rect">
            <a:avLst/>
          </a:prstGeom>
        </p:spPr>
        <p:txBody>
          <a:bodyPr wrap="square">
            <a:spAutoFit/>
          </a:bodyPr>
          <a:lstStyle/>
          <a:p>
            <a:r>
              <a:rPr lang="en-US" sz="1600" dirty="0"/>
              <a:t>Model MAST impaired NBI heating and current drive using VENUS-LEVIS guiding </a:t>
            </a:r>
            <a:r>
              <a:rPr lang="en-US" sz="1600" dirty="0" err="1"/>
              <a:t>centre</a:t>
            </a:r>
            <a:r>
              <a:rPr lang="en-US" sz="1600" dirty="0"/>
              <a:t> code.  q-profile drops towards unity, making kink amplitude bigger, NBI ions are pushed away from axis [</a:t>
            </a:r>
            <a:r>
              <a:rPr lang="en-US" sz="1600" i="1" dirty="0" err="1"/>
              <a:t>Pfefferle</a:t>
            </a:r>
            <a:r>
              <a:rPr lang="en-US" sz="1600" i="1" dirty="0"/>
              <a:t>, Graves, NF 2014</a:t>
            </a:r>
            <a:r>
              <a:rPr lang="en-US" sz="1600" dirty="0"/>
              <a:t>]  </a:t>
            </a:r>
          </a:p>
        </p:txBody>
      </p:sp>
      <p:pic>
        <p:nvPicPr>
          <p:cNvPr id="17" name="Picture 16">
            <a:extLst>
              <a:ext uri="{FF2B5EF4-FFF2-40B4-BE49-F238E27FC236}">
                <a16:creationId xmlns:a16="http://schemas.microsoft.com/office/drawing/2014/main" id="{92E3A3C7-8CFB-4286-8E3D-83B9EE8DE155}"/>
              </a:ext>
            </a:extLst>
          </p:cNvPr>
          <p:cNvPicPr>
            <a:picLocks noChangeAspect="1"/>
          </p:cNvPicPr>
          <p:nvPr/>
        </p:nvPicPr>
        <p:blipFill>
          <a:blip r:embed="rId10"/>
          <a:stretch>
            <a:fillRect/>
          </a:stretch>
        </p:blipFill>
        <p:spPr>
          <a:xfrm>
            <a:off x="2721322" y="1617903"/>
            <a:ext cx="3473083" cy="1355845"/>
          </a:xfrm>
          <a:prstGeom prst="rect">
            <a:avLst/>
          </a:prstGeom>
        </p:spPr>
      </p:pic>
      <p:cxnSp>
        <p:nvCxnSpPr>
          <p:cNvPr id="18" name="Straight Arrow Connector 17">
            <a:extLst>
              <a:ext uri="{FF2B5EF4-FFF2-40B4-BE49-F238E27FC236}">
                <a16:creationId xmlns:a16="http://schemas.microsoft.com/office/drawing/2014/main" id="{4FAE864E-01D5-4297-8DE6-28282241AF39}"/>
              </a:ext>
            </a:extLst>
          </p:cNvPr>
          <p:cNvCxnSpPr>
            <a:cxnSpLocks/>
          </p:cNvCxnSpPr>
          <p:nvPr/>
        </p:nvCxnSpPr>
        <p:spPr>
          <a:xfrm flipH="1">
            <a:off x="2719547" y="2225692"/>
            <a:ext cx="2034887" cy="112056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6AD6EF5-B3FF-4B0C-B6F3-971911BB3F81}"/>
              </a:ext>
            </a:extLst>
          </p:cNvPr>
          <p:cNvCxnSpPr>
            <a:cxnSpLocks/>
          </p:cNvCxnSpPr>
          <p:nvPr/>
        </p:nvCxnSpPr>
        <p:spPr>
          <a:xfrm>
            <a:off x="5508104" y="2295825"/>
            <a:ext cx="937821" cy="1006715"/>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DCEF461-AD05-4F5B-96A9-2D5BEF989225}"/>
              </a:ext>
            </a:extLst>
          </p:cNvPr>
          <p:cNvGrpSpPr/>
          <p:nvPr/>
        </p:nvGrpSpPr>
        <p:grpSpPr>
          <a:xfrm>
            <a:off x="520821" y="3534041"/>
            <a:ext cx="1749765" cy="941431"/>
            <a:chOff x="659251" y="885560"/>
            <a:chExt cx="2890773" cy="1362788"/>
          </a:xfrm>
        </p:grpSpPr>
        <p:sp>
          <p:nvSpPr>
            <p:cNvPr id="29" name="Rectangle 28">
              <a:extLst>
                <a:ext uri="{FF2B5EF4-FFF2-40B4-BE49-F238E27FC236}">
                  <a16:creationId xmlns:a16="http://schemas.microsoft.com/office/drawing/2014/main" id="{65BCCC6D-C1C5-4710-A972-B4C8885D3570}"/>
                </a:ext>
              </a:extLst>
            </p:cNvPr>
            <p:cNvSpPr/>
            <p:nvPr/>
          </p:nvSpPr>
          <p:spPr>
            <a:xfrm>
              <a:off x="796543" y="1461266"/>
              <a:ext cx="263272" cy="21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q (r)\]&#10;&#10;&#10;&#10;&#10;\end{document}" title="IguanaTex Bitmap Display">
              <a:extLst>
                <a:ext uri="{FF2B5EF4-FFF2-40B4-BE49-F238E27FC236}">
                  <a16:creationId xmlns:a16="http://schemas.microsoft.com/office/drawing/2014/main" id="{04482441-2B5C-4996-BDCA-BBF8571B1095}"/>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659251" y="885560"/>
              <a:ext cx="424429" cy="232859"/>
            </a:xfrm>
            <a:prstGeom prst="rect">
              <a:avLst/>
            </a:prstGeom>
          </p:spPr>
        </p:pic>
        <p:cxnSp>
          <p:nvCxnSpPr>
            <p:cNvPr id="31" name="Straight Arrow Connector 30">
              <a:extLst>
                <a:ext uri="{FF2B5EF4-FFF2-40B4-BE49-F238E27FC236}">
                  <a16:creationId xmlns:a16="http://schemas.microsoft.com/office/drawing/2014/main" id="{5F313C9C-14B6-47CF-9BD7-4DCE622B9890}"/>
                </a:ext>
              </a:extLst>
            </p:cNvPr>
            <p:cNvCxnSpPr/>
            <p:nvPr/>
          </p:nvCxnSpPr>
          <p:spPr>
            <a:xfrm flipV="1">
              <a:off x="1168423" y="1014255"/>
              <a:ext cx="0" cy="1063274"/>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388C28C-D822-442D-8B1C-32B9D3A5C211}"/>
                </a:ext>
              </a:extLst>
            </p:cNvPr>
            <p:cNvCxnSpPr>
              <a:cxnSpLocks/>
            </p:cNvCxnSpPr>
            <p:nvPr/>
          </p:nvCxnSpPr>
          <p:spPr>
            <a:xfrm flipV="1">
              <a:off x="1168423" y="2096285"/>
              <a:ext cx="2280679" cy="1"/>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33" name="Picture 32"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r$&#10;&#10;&#10;&#10;&#10;&#10;\end{document}" title="IguanaTex Bitmap Display">
              <a:extLst>
                <a:ext uri="{FF2B5EF4-FFF2-40B4-BE49-F238E27FC236}">
                  <a16:creationId xmlns:a16="http://schemas.microsoft.com/office/drawing/2014/main" id="{2E1F51BC-6919-484A-AE0F-717537C2B123}"/>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3449103" y="2152486"/>
              <a:ext cx="100921" cy="95862"/>
            </a:xfrm>
            <a:prstGeom prst="rect">
              <a:avLst/>
            </a:prstGeom>
          </p:spPr>
        </p:pic>
        <p:sp>
          <p:nvSpPr>
            <p:cNvPr id="34" name="Freeform: Shape 33">
              <a:extLst>
                <a:ext uri="{FF2B5EF4-FFF2-40B4-BE49-F238E27FC236}">
                  <a16:creationId xmlns:a16="http://schemas.microsoft.com/office/drawing/2014/main" id="{18728FBD-1945-4100-8FAE-32B50AF71095}"/>
                </a:ext>
              </a:extLst>
            </p:cNvPr>
            <p:cNvSpPr/>
            <p:nvPr/>
          </p:nvSpPr>
          <p:spPr>
            <a:xfrm>
              <a:off x="1150599" y="1003519"/>
              <a:ext cx="2135551" cy="657535"/>
            </a:xfrm>
            <a:custGeom>
              <a:avLst/>
              <a:gdLst>
                <a:gd name="connsiteX0" fmla="*/ 0 w 2447364"/>
                <a:gd name="connsiteY0" fmla="*/ 820270 h 862291"/>
                <a:gd name="connsiteX1" fmla="*/ 389964 w 2447364"/>
                <a:gd name="connsiteY1" fmla="*/ 860611 h 862291"/>
                <a:gd name="connsiteX2" fmla="*/ 860611 w 2447364"/>
                <a:gd name="connsiteY2" fmla="*/ 847164 h 862291"/>
                <a:gd name="connsiteX3" fmla="*/ 1331258 w 2447364"/>
                <a:gd name="connsiteY3" fmla="*/ 779929 h 862291"/>
                <a:gd name="connsiteX4" fmla="*/ 1748117 w 2447364"/>
                <a:gd name="connsiteY4" fmla="*/ 632011 h 862291"/>
                <a:gd name="connsiteX5" fmla="*/ 2218764 w 2447364"/>
                <a:gd name="connsiteY5" fmla="*/ 309282 h 862291"/>
                <a:gd name="connsiteX6" fmla="*/ 2447364 w 2447364"/>
                <a:gd name="connsiteY6" fmla="*/ 0 h 86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364" h="862291">
                  <a:moveTo>
                    <a:pt x="0" y="820270"/>
                  </a:moveTo>
                  <a:cubicBezTo>
                    <a:pt x="123264" y="838199"/>
                    <a:pt x="246529" y="856129"/>
                    <a:pt x="389964" y="860611"/>
                  </a:cubicBezTo>
                  <a:cubicBezTo>
                    <a:pt x="533399" y="865093"/>
                    <a:pt x="703729" y="860611"/>
                    <a:pt x="860611" y="847164"/>
                  </a:cubicBezTo>
                  <a:cubicBezTo>
                    <a:pt x="1017493" y="833717"/>
                    <a:pt x="1183341" y="815788"/>
                    <a:pt x="1331258" y="779929"/>
                  </a:cubicBezTo>
                  <a:cubicBezTo>
                    <a:pt x="1479175" y="744070"/>
                    <a:pt x="1600199" y="710452"/>
                    <a:pt x="1748117" y="632011"/>
                  </a:cubicBezTo>
                  <a:cubicBezTo>
                    <a:pt x="1896035" y="553570"/>
                    <a:pt x="2102223" y="414617"/>
                    <a:pt x="2218764" y="309282"/>
                  </a:cubicBezTo>
                  <a:cubicBezTo>
                    <a:pt x="2335305" y="203947"/>
                    <a:pt x="2391334" y="101973"/>
                    <a:pt x="244736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A9A7E67F-9D45-446B-A367-F01022536977}"/>
                </a:ext>
              </a:extLst>
            </p:cNvPr>
            <p:cNvCxnSpPr/>
            <p:nvPr/>
          </p:nvCxnSpPr>
          <p:spPr>
            <a:xfrm>
              <a:off x="1163670" y="1777592"/>
              <a:ext cx="2135551"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pic>
          <p:nvPicPr>
            <p:cNvPr id="36" name="Picture 35"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1&#10;\]&#10;&#10;&#10;&#10;&#10;\end{document}" title="IguanaTex Bitmap Display">
              <a:extLst>
                <a:ext uri="{FF2B5EF4-FFF2-40B4-BE49-F238E27FC236}">
                  <a16:creationId xmlns:a16="http://schemas.microsoft.com/office/drawing/2014/main" id="{89736A92-96F5-477A-858D-D2D90646363F}"/>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988933" y="1694187"/>
              <a:ext cx="86820" cy="149032"/>
            </a:xfrm>
            <a:prstGeom prst="rect">
              <a:avLst/>
            </a:prstGeom>
          </p:spPr>
        </p:pic>
      </p:grpSp>
      <p:grpSp>
        <p:nvGrpSpPr>
          <p:cNvPr id="37" name="Group 36">
            <a:extLst>
              <a:ext uri="{FF2B5EF4-FFF2-40B4-BE49-F238E27FC236}">
                <a16:creationId xmlns:a16="http://schemas.microsoft.com/office/drawing/2014/main" id="{E879B48D-ADB3-445E-A057-954D1B561D95}"/>
              </a:ext>
            </a:extLst>
          </p:cNvPr>
          <p:cNvGrpSpPr/>
          <p:nvPr/>
        </p:nvGrpSpPr>
        <p:grpSpPr>
          <a:xfrm>
            <a:off x="7250393" y="3916740"/>
            <a:ext cx="1749765" cy="941431"/>
            <a:chOff x="659251" y="885560"/>
            <a:chExt cx="2890773" cy="1362788"/>
          </a:xfrm>
        </p:grpSpPr>
        <p:sp>
          <p:nvSpPr>
            <p:cNvPr id="38" name="Rectangle 37">
              <a:extLst>
                <a:ext uri="{FF2B5EF4-FFF2-40B4-BE49-F238E27FC236}">
                  <a16:creationId xmlns:a16="http://schemas.microsoft.com/office/drawing/2014/main" id="{A308A2E1-DA10-448C-A636-D31C1F6E893D}"/>
                </a:ext>
              </a:extLst>
            </p:cNvPr>
            <p:cNvSpPr/>
            <p:nvPr/>
          </p:nvSpPr>
          <p:spPr>
            <a:xfrm>
              <a:off x="796543" y="1461266"/>
              <a:ext cx="263272" cy="21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q (r)\]&#10;&#10;&#10;&#10;&#10;\end{document}" title="IguanaTex Bitmap Display">
              <a:extLst>
                <a:ext uri="{FF2B5EF4-FFF2-40B4-BE49-F238E27FC236}">
                  <a16:creationId xmlns:a16="http://schemas.microsoft.com/office/drawing/2014/main" id="{BA3F3FCD-23A8-4124-831C-A169CC42A07F}"/>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59251" y="885560"/>
              <a:ext cx="424429" cy="232859"/>
            </a:xfrm>
            <a:prstGeom prst="rect">
              <a:avLst/>
            </a:prstGeom>
          </p:spPr>
        </p:pic>
        <p:cxnSp>
          <p:nvCxnSpPr>
            <p:cNvPr id="40" name="Straight Arrow Connector 39">
              <a:extLst>
                <a:ext uri="{FF2B5EF4-FFF2-40B4-BE49-F238E27FC236}">
                  <a16:creationId xmlns:a16="http://schemas.microsoft.com/office/drawing/2014/main" id="{7B632E48-B3AE-4976-942C-448A58594607}"/>
                </a:ext>
              </a:extLst>
            </p:cNvPr>
            <p:cNvCxnSpPr/>
            <p:nvPr/>
          </p:nvCxnSpPr>
          <p:spPr>
            <a:xfrm flipV="1">
              <a:off x="1168423" y="1014255"/>
              <a:ext cx="0" cy="1063274"/>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FF7C680-8319-4959-B114-0FE013F7902D}"/>
                </a:ext>
              </a:extLst>
            </p:cNvPr>
            <p:cNvCxnSpPr>
              <a:cxnSpLocks/>
            </p:cNvCxnSpPr>
            <p:nvPr/>
          </p:nvCxnSpPr>
          <p:spPr>
            <a:xfrm flipV="1">
              <a:off x="1168423" y="2096285"/>
              <a:ext cx="2280679" cy="1"/>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42" name="Picture 41"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r$&#10;&#10;&#10;&#10;&#10;&#10;\end{document}" title="IguanaTex Bitmap Display">
              <a:extLst>
                <a:ext uri="{FF2B5EF4-FFF2-40B4-BE49-F238E27FC236}">
                  <a16:creationId xmlns:a16="http://schemas.microsoft.com/office/drawing/2014/main" id="{9D682238-7DA9-4C50-AE7B-F12E7706D442}"/>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3449103" y="2152486"/>
              <a:ext cx="100921" cy="95862"/>
            </a:xfrm>
            <a:prstGeom prst="rect">
              <a:avLst/>
            </a:prstGeom>
          </p:spPr>
        </p:pic>
        <p:sp>
          <p:nvSpPr>
            <p:cNvPr id="43" name="Freeform: Shape 42">
              <a:extLst>
                <a:ext uri="{FF2B5EF4-FFF2-40B4-BE49-F238E27FC236}">
                  <a16:creationId xmlns:a16="http://schemas.microsoft.com/office/drawing/2014/main" id="{57BB158A-D545-43B7-95BC-F75907825738}"/>
                </a:ext>
              </a:extLst>
            </p:cNvPr>
            <p:cNvSpPr/>
            <p:nvPr/>
          </p:nvSpPr>
          <p:spPr>
            <a:xfrm>
              <a:off x="1150600" y="1099033"/>
              <a:ext cx="2135551" cy="657535"/>
            </a:xfrm>
            <a:custGeom>
              <a:avLst/>
              <a:gdLst>
                <a:gd name="connsiteX0" fmla="*/ 0 w 2447364"/>
                <a:gd name="connsiteY0" fmla="*/ 820270 h 862291"/>
                <a:gd name="connsiteX1" fmla="*/ 389964 w 2447364"/>
                <a:gd name="connsiteY1" fmla="*/ 860611 h 862291"/>
                <a:gd name="connsiteX2" fmla="*/ 860611 w 2447364"/>
                <a:gd name="connsiteY2" fmla="*/ 847164 h 862291"/>
                <a:gd name="connsiteX3" fmla="*/ 1331258 w 2447364"/>
                <a:gd name="connsiteY3" fmla="*/ 779929 h 862291"/>
                <a:gd name="connsiteX4" fmla="*/ 1748117 w 2447364"/>
                <a:gd name="connsiteY4" fmla="*/ 632011 h 862291"/>
                <a:gd name="connsiteX5" fmla="*/ 2218764 w 2447364"/>
                <a:gd name="connsiteY5" fmla="*/ 309282 h 862291"/>
                <a:gd name="connsiteX6" fmla="*/ 2447364 w 2447364"/>
                <a:gd name="connsiteY6" fmla="*/ 0 h 86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364" h="862291">
                  <a:moveTo>
                    <a:pt x="0" y="820270"/>
                  </a:moveTo>
                  <a:cubicBezTo>
                    <a:pt x="123264" y="838199"/>
                    <a:pt x="246529" y="856129"/>
                    <a:pt x="389964" y="860611"/>
                  </a:cubicBezTo>
                  <a:cubicBezTo>
                    <a:pt x="533399" y="865093"/>
                    <a:pt x="703729" y="860611"/>
                    <a:pt x="860611" y="847164"/>
                  </a:cubicBezTo>
                  <a:cubicBezTo>
                    <a:pt x="1017493" y="833717"/>
                    <a:pt x="1183341" y="815788"/>
                    <a:pt x="1331258" y="779929"/>
                  </a:cubicBezTo>
                  <a:cubicBezTo>
                    <a:pt x="1479175" y="744070"/>
                    <a:pt x="1600199" y="710452"/>
                    <a:pt x="1748117" y="632011"/>
                  </a:cubicBezTo>
                  <a:cubicBezTo>
                    <a:pt x="1896035" y="553570"/>
                    <a:pt x="2102223" y="414617"/>
                    <a:pt x="2218764" y="309282"/>
                  </a:cubicBezTo>
                  <a:cubicBezTo>
                    <a:pt x="2335305" y="203947"/>
                    <a:pt x="2391334" y="101973"/>
                    <a:pt x="244736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2FDB1954-9FCA-4280-9C67-AEF9E2E58AC4}"/>
                </a:ext>
              </a:extLst>
            </p:cNvPr>
            <p:cNvCxnSpPr/>
            <p:nvPr/>
          </p:nvCxnSpPr>
          <p:spPr>
            <a:xfrm>
              <a:off x="1163670" y="1777592"/>
              <a:ext cx="2135551"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pic>
          <p:nvPicPr>
            <p:cNvPr id="45" name="Picture 44"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1&#10;\]&#10;&#10;&#10;&#10;&#10;\end{document}" title="IguanaTex Bitmap Display">
              <a:extLst>
                <a:ext uri="{FF2B5EF4-FFF2-40B4-BE49-F238E27FC236}">
                  <a16:creationId xmlns:a16="http://schemas.microsoft.com/office/drawing/2014/main" id="{44153419-0142-4134-AA50-F0138C352AB1}"/>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988933" y="1694187"/>
              <a:ext cx="86820" cy="149032"/>
            </a:xfrm>
            <a:prstGeom prst="rect">
              <a:avLst/>
            </a:prstGeom>
          </p:spPr>
        </p:pic>
      </p:grpSp>
      <p:sp>
        <p:nvSpPr>
          <p:cNvPr id="46" name="Rectangle 45">
            <a:extLst>
              <a:ext uri="{FF2B5EF4-FFF2-40B4-BE49-F238E27FC236}">
                <a16:creationId xmlns:a16="http://schemas.microsoft.com/office/drawing/2014/main" id="{DE5F6E85-5529-4AA4-A946-578543E59654}"/>
              </a:ext>
            </a:extLst>
          </p:cNvPr>
          <p:cNvSpPr/>
          <p:nvPr/>
        </p:nvSpPr>
        <p:spPr>
          <a:xfrm>
            <a:off x="6000137" y="1523317"/>
            <a:ext cx="3112083" cy="338554"/>
          </a:xfrm>
          <a:prstGeom prst="rect">
            <a:avLst/>
          </a:prstGeom>
        </p:spPr>
        <p:txBody>
          <a:bodyPr wrap="square">
            <a:spAutoFit/>
          </a:bodyPr>
          <a:lstStyle/>
          <a:p>
            <a:r>
              <a:rPr lang="en-US" sz="1600" dirty="0"/>
              <a:t>[Mast, 26887, </a:t>
            </a:r>
            <a:r>
              <a:rPr lang="en-US" sz="1600" dirty="0" err="1"/>
              <a:t>Cecconello</a:t>
            </a:r>
            <a:r>
              <a:rPr lang="en-US" sz="1600" dirty="0"/>
              <a:t>, NF 2012]  </a:t>
            </a:r>
          </a:p>
        </p:txBody>
      </p:sp>
    </p:spTree>
    <p:extLst>
      <p:ext uri="{BB962C8B-B14F-4D97-AF65-F5344CB8AC3E}">
        <p14:creationId xmlns:p14="http://schemas.microsoft.com/office/powerpoint/2010/main" val="2176389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16</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Advanced Modelling with VMEC approach</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16</a:t>
            </a:fld>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512065" y="1067876"/>
            <a:ext cx="8521928" cy="5296487"/>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486966" y="870965"/>
            <a:ext cx="5948498"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MAST fast ion confinement modelling</a:t>
            </a:r>
          </a:p>
        </p:txBody>
      </p:sp>
      <p:sp>
        <p:nvSpPr>
          <p:cNvPr id="23" name="Subtitle 2 5">
            <a:extLst>
              <a:ext uri="{FF2B5EF4-FFF2-40B4-BE49-F238E27FC236}">
                <a16:creationId xmlns:a16="http://schemas.microsoft.com/office/drawing/2014/main" id="{82E77201-C36B-487A-8360-130980A3C0BB}"/>
              </a:ext>
            </a:extLst>
          </p:cNvPr>
          <p:cNvSpPr txBox="1">
            <a:spLocks/>
          </p:cNvSpPr>
          <p:nvPr/>
        </p:nvSpPr>
        <p:spPr>
          <a:xfrm>
            <a:off x="508710" y="1609126"/>
            <a:ext cx="8491448" cy="382773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pic>
        <p:nvPicPr>
          <p:cNvPr id="24" name="Picture 23">
            <a:extLst>
              <a:ext uri="{FF2B5EF4-FFF2-40B4-BE49-F238E27FC236}">
                <a16:creationId xmlns:a16="http://schemas.microsoft.com/office/drawing/2014/main" id="{BE57C8D7-9B77-4C6C-ABB7-19392CE2D506}"/>
              </a:ext>
            </a:extLst>
          </p:cNvPr>
          <p:cNvPicPr>
            <a:picLocks noChangeAspect="1"/>
          </p:cNvPicPr>
          <p:nvPr/>
        </p:nvPicPr>
        <p:blipFill>
          <a:blip r:embed="rId3"/>
          <a:stretch>
            <a:fillRect/>
          </a:stretch>
        </p:blipFill>
        <p:spPr>
          <a:xfrm>
            <a:off x="714493" y="1483283"/>
            <a:ext cx="3755107" cy="4318202"/>
          </a:xfrm>
          <a:prstGeom prst="rect">
            <a:avLst/>
          </a:prstGeom>
        </p:spPr>
      </p:pic>
      <p:sp>
        <p:nvSpPr>
          <p:cNvPr id="25" name="Subtitle 2 5">
            <a:extLst>
              <a:ext uri="{FF2B5EF4-FFF2-40B4-BE49-F238E27FC236}">
                <a16:creationId xmlns:a16="http://schemas.microsoft.com/office/drawing/2014/main" id="{9333A0CF-CCE1-4141-B810-5587B2ADFD83}"/>
              </a:ext>
            </a:extLst>
          </p:cNvPr>
          <p:cNvSpPr txBox="1">
            <a:spLocks/>
          </p:cNvSpPr>
          <p:nvPr/>
        </p:nvSpPr>
        <p:spPr>
          <a:xfrm>
            <a:off x="4641549" y="1474557"/>
            <a:ext cx="3990387" cy="4042675"/>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000" dirty="0"/>
              <a:t>Modelling of fast ion transport with kink mode agreed well with experiment (virtual diagnostic of Neutron emissivity]</a:t>
            </a:r>
          </a:p>
          <a:p>
            <a:pPr marL="285750" indent="-285750" algn="l">
              <a:buFont typeface="Arial" panose="020B0604020202020204" pitchFamily="34" charset="0"/>
              <a:buChar char="•"/>
            </a:pPr>
            <a:r>
              <a:rPr lang="en-US" sz="2000" dirty="0"/>
              <a:t>Full-F calculations quantified impaired NB-current drive:</a:t>
            </a:r>
          </a:p>
        </p:txBody>
      </p:sp>
      <p:pic>
        <p:nvPicPr>
          <p:cNvPr id="26" name="Picture 25">
            <a:extLst>
              <a:ext uri="{FF2B5EF4-FFF2-40B4-BE49-F238E27FC236}">
                <a16:creationId xmlns:a16="http://schemas.microsoft.com/office/drawing/2014/main" id="{1CEF8DC6-B134-4E5C-A636-E1DF424A121B}"/>
              </a:ext>
            </a:extLst>
          </p:cNvPr>
          <p:cNvPicPr>
            <a:picLocks noChangeAspect="1"/>
          </p:cNvPicPr>
          <p:nvPr/>
        </p:nvPicPr>
        <p:blipFill>
          <a:blip r:embed="rId4"/>
          <a:stretch>
            <a:fillRect/>
          </a:stretch>
        </p:blipFill>
        <p:spPr>
          <a:xfrm>
            <a:off x="4788024" y="3377895"/>
            <a:ext cx="3642674" cy="2823415"/>
          </a:xfrm>
          <a:prstGeom prst="rect">
            <a:avLst/>
          </a:prstGeom>
        </p:spPr>
      </p:pic>
      <p:sp>
        <p:nvSpPr>
          <p:cNvPr id="27" name="Rectangle 26">
            <a:extLst>
              <a:ext uri="{FF2B5EF4-FFF2-40B4-BE49-F238E27FC236}">
                <a16:creationId xmlns:a16="http://schemas.microsoft.com/office/drawing/2014/main" id="{C4474B5C-C658-44DE-826A-3697A21074E0}"/>
              </a:ext>
            </a:extLst>
          </p:cNvPr>
          <p:cNvSpPr/>
          <p:nvPr/>
        </p:nvSpPr>
        <p:spPr>
          <a:xfrm>
            <a:off x="670300" y="5994057"/>
            <a:ext cx="3611245" cy="369332"/>
          </a:xfrm>
          <a:prstGeom prst="rect">
            <a:avLst/>
          </a:prstGeom>
        </p:spPr>
        <p:txBody>
          <a:bodyPr wrap="none">
            <a:spAutoFit/>
          </a:bodyPr>
          <a:lstStyle/>
          <a:p>
            <a:r>
              <a:rPr lang="en-US" dirty="0"/>
              <a:t>[Mast, 26887, </a:t>
            </a:r>
            <a:r>
              <a:rPr lang="en-US" dirty="0" err="1"/>
              <a:t>Cecconello</a:t>
            </a:r>
            <a:r>
              <a:rPr lang="en-US" dirty="0"/>
              <a:t>, NF 2012]  </a:t>
            </a:r>
          </a:p>
        </p:txBody>
      </p:sp>
    </p:spTree>
    <p:extLst>
      <p:ext uri="{BB962C8B-B14F-4D97-AF65-F5344CB8AC3E}">
        <p14:creationId xmlns:p14="http://schemas.microsoft.com/office/powerpoint/2010/main" val="1365862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9D20D2-504A-407F-8E67-538FCDC4AEE2}"/>
              </a:ext>
            </a:extLst>
          </p:cNvPr>
          <p:cNvGrpSpPr/>
          <p:nvPr/>
        </p:nvGrpSpPr>
        <p:grpSpPr>
          <a:xfrm>
            <a:off x="0" y="1196752"/>
            <a:ext cx="8862846" cy="5133589"/>
            <a:chOff x="0" y="834970"/>
            <a:chExt cx="9578927" cy="5627446"/>
          </a:xfrm>
        </p:grpSpPr>
        <p:pic>
          <p:nvPicPr>
            <p:cNvPr id="15" name="Picture 14">
              <a:extLst>
                <a:ext uri="{FF2B5EF4-FFF2-40B4-BE49-F238E27FC236}">
                  <a16:creationId xmlns:a16="http://schemas.microsoft.com/office/drawing/2014/main" id="{66CBB275-49B1-446C-BBFB-2EB6FF2DC41A}"/>
                </a:ext>
              </a:extLst>
            </p:cNvPr>
            <p:cNvPicPr>
              <a:picLocks noChangeAspect="1"/>
            </p:cNvPicPr>
            <p:nvPr/>
          </p:nvPicPr>
          <p:blipFill>
            <a:blip r:embed="rId4"/>
            <a:stretch>
              <a:fillRect/>
            </a:stretch>
          </p:blipFill>
          <p:spPr>
            <a:xfrm>
              <a:off x="4068179" y="1197112"/>
              <a:ext cx="4273419" cy="1668285"/>
            </a:xfrm>
            <a:prstGeom prst="rect">
              <a:avLst/>
            </a:prstGeom>
          </p:spPr>
        </p:pic>
        <p:sp>
          <p:nvSpPr>
            <p:cNvPr id="23" name="Subtitle 2 5">
              <a:extLst>
                <a:ext uri="{FF2B5EF4-FFF2-40B4-BE49-F238E27FC236}">
                  <a16:creationId xmlns:a16="http://schemas.microsoft.com/office/drawing/2014/main" id="{82E77201-C36B-487A-8360-130980A3C0BB}"/>
                </a:ext>
              </a:extLst>
            </p:cNvPr>
            <p:cNvSpPr txBox="1">
              <a:spLocks/>
            </p:cNvSpPr>
            <p:nvPr/>
          </p:nvSpPr>
          <p:spPr>
            <a:xfrm>
              <a:off x="508710" y="1609126"/>
              <a:ext cx="8491448" cy="382773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pic>
          <p:nvPicPr>
            <p:cNvPr id="16" name="MAST_axi_H 10keV_banana">
              <a:hlinkClick r:id="" action="ppaction://media"/>
              <a:extLst>
                <a:ext uri="{FF2B5EF4-FFF2-40B4-BE49-F238E27FC236}">
                  <a16:creationId xmlns:a16="http://schemas.microsoft.com/office/drawing/2014/main" id="{50B060C5-0D7E-4BFA-A158-D9D5F8CC7B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52416"/>
              <a:ext cx="9144000" cy="3810000"/>
            </a:xfrm>
            <a:prstGeom prst="rect">
              <a:avLst/>
            </a:prstGeom>
          </p:spPr>
        </p:pic>
        <p:sp>
          <p:nvSpPr>
            <p:cNvPr id="17" name="Oval 16">
              <a:extLst>
                <a:ext uri="{FF2B5EF4-FFF2-40B4-BE49-F238E27FC236}">
                  <a16:creationId xmlns:a16="http://schemas.microsoft.com/office/drawing/2014/main" id="{55CC4F4A-A4E5-4294-A61E-1B50E069F0AF}"/>
                </a:ext>
              </a:extLst>
            </p:cNvPr>
            <p:cNvSpPr/>
            <p:nvPr/>
          </p:nvSpPr>
          <p:spPr>
            <a:xfrm>
              <a:off x="6387109" y="1030498"/>
              <a:ext cx="570156" cy="1417081"/>
            </a:xfrm>
            <a:prstGeom prst="ellipse">
              <a:avLst/>
            </a:prstGeom>
            <a:solidFill>
              <a:srgbClr val="FF0000">
                <a:alpha val="1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512064" y="834970"/>
              <a:ext cx="9066863" cy="5529393"/>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gr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17</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Advanced Modelling with VMEC approach</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17</a:t>
            </a:fld>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105757" y="910463"/>
            <a:ext cx="5948498"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MAST fast ion confinement modelling</a:t>
            </a:r>
          </a:p>
        </p:txBody>
      </p:sp>
      <p:sp>
        <p:nvSpPr>
          <p:cNvPr id="4" name="Rectangle 3">
            <a:extLst>
              <a:ext uri="{FF2B5EF4-FFF2-40B4-BE49-F238E27FC236}">
                <a16:creationId xmlns:a16="http://schemas.microsoft.com/office/drawing/2014/main" id="{2656FC0C-0912-470A-A7DB-F150CAB2CCB1}"/>
              </a:ext>
            </a:extLst>
          </p:cNvPr>
          <p:cNvSpPr/>
          <p:nvPr/>
        </p:nvSpPr>
        <p:spPr>
          <a:xfrm>
            <a:off x="620439" y="1521632"/>
            <a:ext cx="2809808" cy="369332"/>
          </a:xfrm>
          <a:prstGeom prst="rect">
            <a:avLst/>
          </a:prstGeom>
        </p:spPr>
        <p:txBody>
          <a:bodyPr wrap="none">
            <a:spAutoFit/>
          </a:bodyPr>
          <a:lstStyle/>
          <a:p>
            <a:r>
              <a:rPr lang="en-US" dirty="0"/>
              <a:t>[</a:t>
            </a:r>
            <a:r>
              <a:rPr lang="en-US" i="1" dirty="0" err="1"/>
              <a:t>Pfefferle</a:t>
            </a:r>
            <a:r>
              <a:rPr lang="en-US" i="1" dirty="0"/>
              <a:t>, Graves, NF 2014</a:t>
            </a:r>
            <a:r>
              <a:rPr lang="en-US" dirty="0"/>
              <a:t>] </a:t>
            </a:r>
          </a:p>
        </p:txBody>
      </p:sp>
    </p:spTree>
    <p:extLst>
      <p:ext uri="{BB962C8B-B14F-4D97-AF65-F5344CB8AC3E}">
        <p14:creationId xmlns:p14="http://schemas.microsoft.com/office/powerpoint/2010/main" val="2217560420"/>
      </p:ext>
    </p:extLst>
  </p:cSld>
  <p:clrMapOvr>
    <a:masterClrMapping/>
  </p:clrMapOvr>
  <p:timing>
    <p:tnLst>
      <p:par>
        <p:cTn id="1" dur="indefinite" restart="never" nodeType="tmRoot">
          <p:childTnLst>
            <p:video>
              <p:cMediaNode vol="80000">
                <p:cTn id="2" fill="hold" display="0">
                  <p:stCondLst>
                    <p:cond delay="indefinite"/>
                  </p:stCondLst>
                </p:cTn>
                <p:tgtEl>
                  <p:spTgt spid="1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6CBB275-49B1-446C-BBFB-2EB6FF2DC41A}"/>
              </a:ext>
            </a:extLst>
          </p:cNvPr>
          <p:cNvPicPr>
            <a:picLocks noChangeAspect="1"/>
          </p:cNvPicPr>
          <p:nvPr/>
        </p:nvPicPr>
        <p:blipFill>
          <a:blip r:embed="rId4"/>
          <a:stretch>
            <a:fillRect/>
          </a:stretch>
        </p:blipFill>
        <p:spPr>
          <a:xfrm>
            <a:off x="3764059" y="1527113"/>
            <a:ext cx="3953956" cy="1521879"/>
          </a:xfrm>
          <a:prstGeom prst="rect">
            <a:avLst/>
          </a:prstGeom>
        </p:spPr>
      </p:pic>
      <p:pic>
        <p:nvPicPr>
          <p:cNvPr id="18" name="MAST_3D_H 10keV_banana">
            <a:hlinkClick r:id="" action="ppaction://media"/>
            <a:extLst>
              <a:ext uri="{FF2B5EF4-FFF2-40B4-BE49-F238E27FC236}">
                <a16:creationId xmlns:a16="http://schemas.microsoft.com/office/drawing/2014/main" id="{12322AA6-A0BC-4DB2-B306-CAE10EBF42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04" y="2852936"/>
            <a:ext cx="8421175" cy="3508823"/>
          </a:xfrm>
          <a:prstGeom prst="rect">
            <a:avLst/>
          </a:prstGeom>
        </p:spPr>
      </p:pic>
      <p:sp>
        <p:nvSpPr>
          <p:cNvPr id="23" name="Subtitle 2 5">
            <a:extLst>
              <a:ext uri="{FF2B5EF4-FFF2-40B4-BE49-F238E27FC236}">
                <a16:creationId xmlns:a16="http://schemas.microsoft.com/office/drawing/2014/main" id="{82E77201-C36B-487A-8360-130980A3C0BB}"/>
              </a:ext>
            </a:extLst>
          </p:cNvPr>
          <p:cNvSpPr txBox="1">
            <a:spLocks/>
          </p:cNvSpPr>
          <p:nvPr/>
        </p:nvSpPr>
        <p:spPr>
          <a:xfrm>
            <a:off x="470681" y="1902969"/>
            <a:ext cx="7856662" cy="349181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17" name="Oval 16">
            <a:extLst>
              <a:ext uri="{FF2B5EF4-FFF2-40B4-BE49-F238E27FC236}">
                <a16:creationId xmlns:a16="http://schemas.microsoft.com/office/drawing/2014/main" id="{55CC4F4A-A4E5-4294-A61E-1B50E069F0AF}"/>
              </a:ext>
            </a:extLst>
          </p:cNvPr>
          <p:cNvSpPr/>
          <p:nvPr/>
        </p:nvSpPr>
        <p:spPr>
          <a:xfrm>
            <a:off x="6635338" y="1420400"/>
            <a:ext cx="527533" cy="1292720"/>
          </a:xfrm>
          <a:prstGeom prst="ellipse">
            <a:avLst/>
          </a:prstGeom>
          <a:solidFill>
            <a:srgbClr val="FF0000">
              <a:alpha val="1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473784" y="1196752"/>
            <a:ext cx="8389062" cy="5044141"/>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18</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Advanced Modelling with VMEC approach</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18</a:t>
            </a:fld>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105757" y="910463"/>
            <a:ext cx="5948498"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MAST fast ion confinement modelling</a:t>
            </a:r>
          </a:p>
        </p:txBody>
      </p:sp>
      <p:sp>
        <p:nvSpPr>
          <p:cNvPr id="2" name="Rectangle 1">
            <a:extLst>
              <a:ext uri="{FF2B5EF4-FFF2-40B4-BE49-F238E27FC236}">
                <a16:creationId xmlns:a16="http://schemas.microsoft.com/office/drawing/2014/main" id="{B2578F68-1FCF-4887-8320-9AB10DA91D41}"/>
              </a:ext>
            </a:extLst>
          </p:cNvPr>
          <p:cNvSpPr/>
          <p:nvPr/>
        </p:nvSpPr>
        <p:spPr>
          <a:xfrm>
            <a:off x="659180" y="1561494"/>
            <a:ext cx="2809808" cy="369332"/>
          </a:xfrm>
          <a:prstGeom prst="rect">
            <a:avLst/>
          </a:prstGeom>
        </p:spPr>
        <p:txBody>
          <a:bodyPr wrap="none">
            <a:spAutoFit/>
          </a:bodyPr>
          <a:lstStyle/>
          <a:p>
            <a:r>
              <a:rPr lang="en-US" dirty="0"/>
              <a:t>[</a:t>
            </a:r>
            <a:r>
              <a:rPr lang="en-US" i="1" dirty="0" err="1"/>
              <a:t>Pfefferle</a:t>
            </a:r>
            <a:r>
              <a:rPr lang="en-US" i="1" dirty="0"/>
              <a:t>, Graves, NF 2014</a:t>
            </a:r>
            <a:r>
              <a:rPr lang="en-US" dirty="0"/>
              <a:t>] </a:t>
            </a:r>
          </a:p>
        </p:txBody>
      </p:sp>
    </p:spTree>
    <p:extLst>
      <p:ext uri="{BB962C8B-B14F-4D97-AF65-F5344CB8AC3E}">
        <p14:creationId xmlns:p14="http://schemas.microsoft.com/office/powerpoint/2010/main" val="10945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5">
            <a:extLst>
              <a:ext uri="{FF2B5EF4-FFF2-40B4-BE49-F238E27FC236}">
                <a16:creationId xmlns:a16="http://schemas.microsoft.com/office/drawing/2014/main" id="{57C64B63-6647-4790-B8B7-0CE6600C9DB0}"/>
              </a:ext>
            </a:extLst>
          </p:cNvPr>
          <p:cNvSpPr txBox="1">
            <a:spLocks/>
          </p:cNvSpPr>
          <p:nvPr/>
        </p:nvSpPr>
        <p:spPr>
          <a:xfrm>
            <a:off x="5544996" y="1572628"/>
            <a:ext cx="3645969"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t>Boozer coordinates are highly non-orthogonal!</a:t>
            </a:r>
          </a:p>
          <a:p>
            <a:pPr marL="285750" indent="-285750" algn="l">
              <a:buFont typeface="Arial" panose="020B0604020202020204" pitchFamily="34" charset="0"/>
              <a:buChar char="•"/>
            </a:pPr>
            <a:r>
              <a:rPr lang="en-US" sz="1800" dirty="0"/>
              <a:t>ANIMEC/VMEC coordinates are better, but Jacobian can vanish for exact resonant kink:</a:t>
            </a:r>
          </a:p>
        </p:txBody>
      </p:sp>
      <p:pic>
        <p:nvPicPr>
          <p:cNvPr id="22" name="Picture 21">
            <a:extLst>
              <a:ext uri="{FF2B5EF4-FFF2-40B4-BE49-F238E27FC236}">
                <a16:creationId xmlns:a16="http://schemas.microsoft.com/office/drawing/2014/main" id="{3E88A32B-EC96-4C8F-9AAA-A89F554777E8}"/>
              </a:ext>
            </a:extLst>
          </p:cNvPr>
          <p:cNvPicPr>
            <a:picLocks noChangeAspect="1"/>
          </p:cNvPicPr>
          <p:nvPr/>
        </p:nvPicPr>
        <p:blipFill>
          <a:blip r:embed="rId2"/>
          <a:stretch>
            <a:fillRect/>
          </a:stretch>
        </p:blipFill>
        <p:spPr>
          <a:xfrm>
            <a:off x="5312249" y="3217199"/>
            <a:ext cx="3577550" cy="2715121"/>
          </a:xfrm>
          <a:prstGeom prst="rect">
            <a:avLst/>
          </a:prstGeom>
        </p:spPr>
      </p:pic>
      <p:sp>
        <p:nvSpPr>
          <p:cNvPr id="23" name="Subtitle 2 5">
            <a:extLst>
              <a:ext uri="{FF2B5EF4-FFF2-40B4-BE49-F238E27FC236}">
                <a16:creationId xmlns:a16="http://schemas.microsoft.com/office/drawing/2014/main" id="{82E77201-C36B-487A-8360-130980A3C0BB}"/>
              </a:ext>
            </a:extLst>
          </p:cNvPr>
          <p:cNvSpPr txBox="1">
            <a:spLocks/>
          </p:cNvSpPr>
          <p:nvPr/>
        </p:nvSpPr>
        <p:spPr>
          <a:xfrm>
            <a:off x="470681" y="1902969"/>
            <a:ext cx="7856662" cy="349181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254201" y="1196752"/>
            <a:ext cx="8608645" cy="5044141"/>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19</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Advanced Modelling with VMEC approach</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19</a:t>
            </a:fld>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105756" y="910463"/>
            <a:ext cx="7418572"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Numerical challenges for transport modelling</a:t>
            </a:r>
          </a:p>
        </p:txBody>
      </p:sp>
      <p:sp>
        <p:nvSpPr>
          <p:cNvPr id="2" name="Rectangle 1">
            <a:extLst>
              <a:ext uri="{FF2B5EF4-FFF2-40B4-BE49-F238E27FC236}">
                <a16:creationId xmlns:a16="http://schemas.microsoft.com/office/drawing/2014/main" id="{B2578F68-1FCF-4887-8320-9AB10DA91D41}"/>
              </a:ext>
            </a:extLst>
          </p:cNvPr>
          <p:cNvSpPr/>
          <p:nvPr/>
        </p:nvSpPr>
        <p:spPr>
          <a:xfrm>
            <a:off x="683568" y="5798035"/>
            <a:ext cx="2914003" cy="369332"/>
          </a:xfrm>
          <a:prstGeom prst="rect">
            <a:avLst/>
          </a:prstGeom>
        </p:spPr>
        <p:txBody>
          <a:bodyPr wrap="none">
            <a:spAutoFit/>
          </a:bodyPr>
          <a:lstStyle/>
          <a:p>
            <a:r>
              <a:rPr lang="en-US" dirty="0"/>
              <a:t>[</a:t>
            </a:r>
            <a:r>
              <a:rPr lang="en-US" i="1" dirty="0" err="1"/>
              <a:t>Pfefferle</a:t>
            </a:r>
            <a:r>
              <a:rPr lang="en-US" i="1" dirty="0"/>
              <a:t>, Graves, CPC 2016</a:t>
            </a:r>
            <a:r>
              <a:rPr lang="en-US" dirty="0"/>
              <a:t>] </a:t>
            </a:r>
          </a:p>
        </p:txBody>
      </p:sp>
      <p:pic>
        <p:nvPicPr>
          <p:cNvPr id="16" name="Picture 15">
            <a:extLst>
              <a:ext uri="{FF2B5EF4-FFF2-40B4-BE49-F238E27FC236}">
                <a16:creationId xmlns:a16="http://schemas.microsoft.com/office/drawing/2014/main" id="{1E1D14EE-3B27-424C-B8C7-ACDCF7DC7027}"/>
              </a:ext>
            </a:extLst>
          </p:cNvPr>
          <p:cNvPicPr>
            <a:picLocks noChangeAspect="1"/>
          </p:cNvPicPr>
          <p:nvPr/>
        </p:nvPicPr>
        <p:blipFill>
          <a:blip r:embed="rId4"/>
          <a:stretch>
            <a:fillRect/>
          </a:stretch>
        </p:blipFill>
        <p:spPr>
          <a:xfrm>
            <a:off x="401828" y="1589576"/>
            <a:ext cx="5181834" cy="4010469"/>
          </a:xfrm>
          <a:prstGeom prst="rect">
            <a:avLst/>
          </a:prstGeom>
        </p:spPr>
      </p:pic>
    </p:spTree>
    <p:extLst>
      <p:ext uri="{BB962C8B-B14F-4D97-AF65-F5344CB8AC3E}">
        <p14:creationId xmlns:p14="http://schemas.microsoft.com/office/powerpoint/2010/main" val="3938911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1" y="813345"/>
            <a:ext cx="8229600" cy="4896544"/>
          </a:xfrm>
        </p:spPr>
        <p:txBody>
          <a:bodyPr>
            <a:normAutofit/>
          </a:bodyPr>
          <a:lstStyle/>
          <a:p>
            <a:pPr marL="0" indent="0">
              <a:buNone/>
            </a:pPr>
            <a:r>
              <a:rPr lang="en-GB" sz="2000" b="1" dirty="0">
                <a:solidFill>
                  <a:schemeClr val="tx2"/>
                </a:solidFill>
              </a:rPr>
              <a:t>Topics covered in this presentation</a:t>
            </a:r>
          </a:p>
          <a:p>
            <a:pPr marL="0" indent="0">
              <a:buNone/>
            </a:pPr>
            <a:endParaRPr lang="en-GB" sz="2000" dirty="0"/>
          </a:p>
          <a:p>
            <a:pPr marL="457200" indent="-457200">
              <a:buFont typeface="+mj-lt"/>
              <a:buAutoNum type="arabicPeriod"/>
            </a:pPr>
            <a:r>
              <a:rPr lang="en-GB" sz="2000" dirty="0"/>
              <a:t>Strong equilibrium toroidal flows in MHD – analytical and numerical comparisons</a:t>
            </a:r>
          </a:p>
          <a:p>
            <a:pPr marL="457200" indent="-457200">
              <a:buFont typeface="+mj-lt"/>
              <a:buAutoNum type="arabicPeriod"/>
            </a:pPr>
            <a:r>
              <a:rPr lang="en-GB" sz="2000" dirty="0"/>
              <a:t>Delta B-parallel corrections for MHD, importance for MHD and gyrokinetic codes</a:t>
            </a:r>
          </a:p>
          <a:p>
            <a:pPr marL="457200" indent="-457200">
              <a:buFont typeface="+mj-lt"/>
              <a:buAutoNum type="arabicPeriod"/>
            </a:pPr>
            <a:r>
              <a:rPr lang="en-GB" sz="2000" dirty="0"/>
              <a:t>Modelling of non-resonant internal kink modes</a:t>
            </a:r>
          </a:p>
          <a:p>
            <a:pPr marL="457200" indent="-457200">
              <a:buFont typeface="+mj-lt"/>
              <a:buAutoNum type="arabicPeriod"/>
            </a:pPr>
            <a:r>
              <a:rPr lang="en-GB" sz="2000" dirty="0"/>
              <a:t>Some applications of non-resonant internal kink modes (motivating TSVV group to adopt non-resonant internal kinks)</a:t>
            </a:r>
          </a:p>
          <a:p>
            <a:pPr marL="457200" indent="-457200">
              <a:buFont typeface="+mj-lt"/>
              <a:buAutoNum type="arabicPeriod"/>
            </a:pPr>
            <a:r>
              <a:rPr lang="en-GB" sz="2000" dirty="0"/>
              <a:t>Kinetic-MHD, challenges with </a:t>
            </a:r>
            <a:r>
              <a:rPr lang="en-GB" sz="2000" dirty="0" err="1"/>
              <a:t>collisionless</a:t>
            </a:r>
            <a:r>
              <a:rPr lang="en-GB" sz="2000" dirty="0"/>
              <a:t> thermal ions</a:t>
            </a:r>
          </a:p>
          <a:p>
            <a:pPr marL="457200" indent="-457200">
              <a:buFont typeface="+mj-lt"/>
              <a:buAutoNum type="arabicPeriod"/>
            </a:pPr>
            <a:r>
              <a:rPr lang="en-GB" sz="2000" dirty="0"/>
              <a:t>Plan for kinetic-MHD code with strong flows.</a:t>
            </a:r>
          </a:p>
          <a:p>
            <a:pPr marL="0" indent="0">
              <a:buNone/>
            </a:pPr>
            <a:endParaRPr lang="en-GB" sz="2000" dirty="0"/>
          </a:p>
          <a:p>
            <a:pPr marL="457200" indent="-457200">
              <a:buAutoNum type="arabicParenR"/>
            </a:pPr>
            <a:endParaRPr lang="en-GB" sz="2000" dirty="0"/>
          </a:p>
          <a:p>
            <a:pPr marL="457200" indent="-457200">
              <a:buAutoNum type="arabicParenR"/>
            </a:pPr>
            <a:endParaRPr lang="en-GB" sz="2000" dirty="0"/>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107504" y="6513885"/>
            <a:ext cx="437951" cy="227483"/>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alibri"/>
                <a:ea typeface="+mj-ea"/>
                <a:cs typeface="+mj-cs"/>
              </a:rPr>
              <a:t>INTRODUCTION</a:t>
            </a:r>
          </a:p>
        </p:txBody>
      </p:sp>
      <p:sp>
        <p:nvSpPr>
          <p:cNvPr id="10" name="Footer Placeholder 1">
            <a:extLst>
              <a:ext uri="{FF2B5EF4-FFF2-40B4-BE49-F238E27FC236}">
                <a16:creationId xmlns:a16="http://schemas.microsoft.com/office/drawing/2014/main" id="{BD315B59-EB1D-40C8-B03E-68DAE92CBE28}"/>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Tree>
    <p:extLst>
      <p:ext uri="{BB962C8B-B14F-4D97-AF65-F5344CB8AC3E}">
        <p14:creationId xmlns:p14="http://schemas.microsoft.com/office/powerpoint/2010/main" val="2885836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2FF2508-D4C5-44F2-9814-4175D632F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589" y="1971797"/>
            <a:ext cx="6190488" cy="2288401"/>
          </a:xfrm>
          <a:prstGeom prst="rect">
            <a:avLst/>
          </a:prstGeom>
        </p:spPr>
      </p:pic>
      <p:cxnSp>
        <p:nvCxnSpPr>
          <p:cNvPr id="24" name="Straight Connector 23">
            <a:extLst>
              <a:ext uri="{FF2B5EF4-FFF2-40B4-BE49-F238E27FC236}">
                <a16:creationId xmlns:a16="http://schemas.microsoft.com/office/drawing/2014/main" id="{C41D594A-5DE1-42EA-AC92-85ACB3260413}"/>
              </a:ext>
            </a:extLst>
          </p:cNvPr>
          <p:cNvCxnSpPr>
            <a:cxnSpLocks/>
          </p:cNvCxnSpPr>
          <p:nvPr/>
        </p:nvCxnSpPr>
        <p:spPr>
          <a:xfrm>
            <a:off x="6659170" y="1521867"/>
            <a:ext cx="0" cy="2172407"/>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Obrázek 19">
            <a:extLst>
              <a:ext uri="{FF2B5EF4-FFF2-40B4-BE49-F238E27FC236}">
                <a16:creationId xmlns:a16="http://schemas.microsoft.com/office/drawing/2014/main" id="{6059F728-E36C-4455-BC84-6FFB6E024065}"/>
              </a:ext>
            </a:extLst>
          </p:cNvPr>
          <p:cNvPicPr>
            <a:picLocks noChangeAspect="1"/>
          </p:cNvPicPr>
          <p:nvPr/>
        </p:nvPicPr>
        <p:blipFill>
          <a:blip r:embed="rId3"/>
          <a:stretch>
            <a:fillRect/>
          </a:stretch>
        </p:blipFill>
        <p:spPr>
          <a:xfrm>
            <a:off x="6898949" y="3423835"/>
            <a:ext cx="2186888" cy="2971199"/>
          </a:xfrm>
          <a:prstGeom prst="rect">
            <a:avLst/>
          </a:prstGeom>
        </p:spPr>
      </p:pic>
      <p:pic>
        <p:nvPicPr>
          <p:cNvPr id="26" name="Obrázek 17">
            <a:extLst>
              <a:ext uri="{FF2B5EF4-FFF2-40B4-BE49-F238E27FC236}">
                <a16:creationId xmlns:a16="http://schemas.microsoft.com/office/drawing/2014/main" id="{F2118AE6-9041-4957-B6C1-5BA1A69FDC71}"/>
              </a:ext>
            </a:extLst>
          </p:cNvPr>
          <p:cNvPicPr>
            <a:picLocks noChangeAspect="1"/>
          </p:cNvPicPr>
          <p:nvPr/>
        </p:nvPicPr>
        <p:blipFill>
          <a:blip r:embed="rId4"/>
          <a:stretch>
            <a:fillRect/>
          </a:stretch>
        </p:blipFill>
        <p:spPr>
          <a:xfrm>
            <a:off x="282909" y="3423835"/>
            <a:ext cx="2205377" cy="2948531"/>
          </a:xfrm>
          <a:prstGeom prst="rect">
            <a:avLst/>
          </a:prstGeom>
        </p:spPr>
      </p:pic>
      <p:sp>
        <p:nvSpPr>
          <p:cNvPr id="14" name="Subtitle 2 1">
            <a:extLst>
              <a:ext uri="{FF2B5EF4-FFF2-40B4-BE49-F238E27FC236}">
                <a16:creationId xmlns:a16="http://schemas.microsoft.com/office/drawing/2014/main" id="{98C3F306-417B-4CCD-B7C8-8FF27D2AEC72}"/>
              </a:ext>
            </a:extLst>
          </p:cNvPr>
          <p:cNvSpPr txBox="1">
            <a:spLocks/>
          </p:cNvSpPr>
          <p:nvPr/>
        </p:nvSpPr>
        <p:spPr>
          <a:xfrm>
            <a:off x="473784" y="1196752"/>
            <a:ext cx="8389062" cy="5044141"/>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23" name="Subtitle 2 5">
            <a:extLst>
              <a:ext uri="{FF2B5EF4-FFF2-40B4-BE49-F238E27FC236}">
                <a16:creationId xmlns:a16="http://schemas.microsoft.com/office/drawing/2014/main" id="{82E77201-C36B-487A-8360-130980A3C0BB}"/>
              </a:ext>
            </a:extLst>
          </p:cNvPr>
          <p:cNvSpPr txBox="1">
            <a:spLocks/>
          </p:cNvSpPr>
          <p:nvPr/>
        </p:nvSpPr>
        <p:spPr>
          <a:xfrm>
            <a:off x="470681" y="1902969"/>
            <a:ext cx="7856662" cy="349181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20</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Advanced Modelling with VMEC approach</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20</a:t>
            </a:fld>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105757" y="910463"/>
            <a:ext cx="5042307"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Heavy impurity Transport in JET</a:t>
            </a:r>
          </a:p>
        </p:txBody>
      </p:sp>
      <p:sp>
        <p:nvSpPr>
          <p:cNvPr id="16" name="Rectangle 15">
            <a:extLst>
              <a:ext uri="{FF2B5EF4-FFF2-40B4-BE49-F238E27FC236}">
                <a16:creationId xmlns:a16="http://schemas.microsoft.com/office/drawing/2014/main" id="{20BB94E7-9E55-498A-88F7-6F94774899E9}"/>
              </a:ext>
            </a:extLst>
          </p:cNvPr>
          <p:cNvSpPr/>
          <p:nvPr/>
        </p:nvSpPr>
        <p:spPr>
          <a:xfrm>
            <a:off x="4576983" y="1607754"/>
            <a:ext cx="1571977" cy="307777"/>
          </a:xfrm>
          <a:prstGeom prst="rect">
            <a:avLst/>
          </a:prstGeom>
        </p:spPr>
        <p:txBody>
          <a:bodyPr wrap="square">
            <a:spAutoFit/>
          </a:bodyPr>
          <a:lstStyle/>
          <a:p>
            <a:r>
              <a:rPr lang="en-US" sz="1400" dirty="0"/>
              <a:t>Growing fishbone</a:t>
            </a:r>
            <a:endParaRPr lang="fr-CH" sz="1400" dirty="0"/>
          </a:p>
        </p:txBody>
      </p:sp>
      <p:sp>
        <p:nvSpPr>
          <p:cNvPr id="20" name="Rectangle 19">
            <a:extLst>
              <a:ext uri="{FF2B5EF4-FFF2-40B4-BE49-F238E27FC236}">
                <a16:creationId xmlns:a16="http://schemas.microsoft.com/office/drawing/2014/main" id="{54BC4D6C-AEC9-48B1-BB4A-7DF6ECAE9EDB}"/>
              </a:ext>
            </a:extLst>
          </p:cNvPr>
          <p:cNvSpPr/>
          <p:nvPr/>
        </p:nvSpPr>
        <p:spPr>
          <a:xfrm>
            <a:off x="2100015" y="1581624"/>
            <a:ext cx="1878349" cy="307777"/>
          </a:xfrm>
          <a:prstGeom prst="rect">
            <a:avLst/>
          </a:prstGeom>
        </p:spPr>
        <p:txBody>
          <a:bodyPr wrap="square">
            <a:spAutoFit/>
          </a:bodyPr>
          <a:lstStyle/>
          <a:p>
            <a:r>
              <a:rPr lang="en-US" sz="1400" dirty="0"/>
              <a:t>Weak 1/1 cont. mode</a:t>
            </a:r>
            <a:endParaRPr lang="fr-CH" sz="1400" dirty="0"/>
          </a:p>
        </p:txBody>
      </p:sp>
      <p:cxnSp>
        <p:nvCxnSpPr>
          <p:cNvPr id="22" name="Straight Connector 21">
            <a:extLst>
              <a:ext uri="{FF2B5EF4-FFF2-40B4-BE49-F238E27FC236}">
                <a16:creationId xmlns:a16="http://schemas.microsoft.com/office/drawing/2014/main" id="{14DC4991-D7B3-4AB3-B524-08E1926733F9}"/>
              </a:ext>
            </a:extLst>
          </p:cNvPr>
          <p:cNvCxnSpPr>
            <a:cxnSpLocks/>
          </p:cNvCxnSpPr>
          <p:nvPr/>
        </p:nvCxnSpPr>
        <p:spPr>
          <a:xfrm>
            <a:off x="3994874" y="1521867"/>
            <a:ext cx="0" cy="2172407"/>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CEC5434-30E8-4346-B807-ED6A2045E2D3}"/>
              </a:ext>
            </a:extLst>
          </p:cNvPr>
          <p:cNvSpPr/>
          <p:nvPr/>
        </p:nvSpPr>
        <p:spPr>
          <a:xfrm>
            <a:off x="6777987" y="1577555"/>
            <a:ext cx="1950673" cy="307777"/>
          </a:xfrm>
          <a:prstGeom prst="rect">
            <a:avLst/>
          </a:prstGeom>
        </p:spPr>
        <p:txBody>
          <a:bodyPr wrap="square">
            <a:spAutoFit/>
          </a:bodyPr>
          <a:lstStyle/>
          <a:p>
            <a:r>
              <a:rPr lang="en-US" sz="1400" dirty="0"/>
              <a:t>Strong 1/1 cont. mode</a:t>
            </a:r>
            <a:endParaRPr lang="fr-CH" sz="1400" dirty="0"/>
          </a:p>
        </p:txBody>
      </p:sp>
      <p:cxnSp>
        <p:nvCxnSpPr>
          <p:cNvPr id="27" name="Straight Arrow Connector 26">
            <a:extLst>
              <a:ext uri="{FF2B5EF4-FFF2-40B4-BE49-F238E27FC236}">
                <a16:creationId xmlns:a16="http://schemas.microsoft.com/office/drawing/2014/main" id="{F07D8A86-E51D-4245-A1A2-5396A46A40DC}"/>
              </a:ext>
            </a:extLst>
          </p:cNvPr>
          <p:cNvCxnSpPr>
            <a:cxnSpLocks/>
          </p:cNvCxnSpPr>
          <p:nvPr/>
        </p:nvCxnSpPr>
        <p:spPr>
          <a:xfrm flipV="1">
            <a:off x="2267744" y="3573016"/>
            <a:ext cx="588569" cy="1068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5174B11-62EE-4D85-8DFB-8EFEF8C2806D}"/>
              </a:ext>
            </a:extLst>
          </p:cNvPr>
          <p:cNvCxnSpPr>
            <a:cxnSpLocks/>
          </p:cNvCxnSpPr>
          <p:nvPr/>
        </p:nvCxnSpPr>
        <p:spPr>
          <a:xfrm flipV="1">
            <a:off x="7071689" y="3403037"/>
            <a:ext cx="97692" cy="1506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481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Kink">
            <a:hlinkClick r:id="" action="ppaction://media"/>
            <a:extLst>
              <a:ext uri="{FF2B5EF4-FFF2-40B4-BE49-F238E27FC236}">
                <a16:creationId xmlns:a16="http://schemas.microsoft.com/office/drawing/2014/main" id="{25A7E2CE-8A76-4B37-8E1D-2D269FACC4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57163" y="2722528"/>
            <a:ext cx="5984562" cy="3366316"/>
          </a:xfrm>
          <a:prstGeom prst="rect">
            <a:avLst/>
          </a:prstGeom>
        </p:spPr>
      </p:pic>
      <p:pic>
        <p:nvPicPr>
          <p:cNvPr id="32" name="rotating_sxr">
            <a:hlinkClick r:id="" action="ppaction://media"/>
            <a:extLst>
              <a:ext uri="{FF2B5EF4-FFF2-40B4-BE49-F238E27FC236}">
                <a16:creationId xmlns:a16="http://schemas.microsoft.com/office/drawing/2014/main" id="{353158F9-61CB-42A0-B0EA-01CD823C44E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42666" y="2707386"/>
            <a:ext cx="4533512" cy="3400134"/>
          </a:xfrm>
          <a:prstGeom prst="rect">
            <a:avLst/>
          </a:prstGeom>
        </p:spPr>
      </p:pic>
      <p:sp>
        <p:nvSpPr>
          <p:cNvPr id="23" name="Subtitle 2 5">
            <a:extLst>
              <a:ext uri="{FF2B5EF4-FFF2-40B4-BE49-F238E27FC236}">
                <a16:creationId xmlns:a16="http://schemas.microsoft.com/office/drawing/2014/main" id="{82E77201-C36B-487A-8360-130980A3C0BB}"/>
              </a:ext>
            </a:extLst>
          </p:cNvPr>
          <p:cNvSpPr txBox="1">
            <a:spLocks/>
          </p:cNvSpPr>
          <p:nvPr/>
        </p:nvSpPr>
        <p:spPr>
          <a:xfrm>
            <a:off x="470681" y="1902969"/>
            <a:ext cx="7856662" cy="349181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473784" y="1196752"/>
            <a:ext cx="8389062" cy="5044141"/>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0" y="6424917"/>
            <a:ext cx="683568" cy="356040"/>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21</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281154" y="-103658"/>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Advanced Modelling with VMEC approach</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21</a:t>
            </a:fld>
            <a:endParaRPr lang="en-US" dirty="0"/>
          </a:p>
        </p:txBody>
      </p:sp>
      <p:sp>
        <p:nvSpPr>
          <p:cNvPr id="21" name="TextBox 20">
            <a:extLst>
              <a:ext uri="{FF2B5EF4-FFF2-40B4-BE49-F238E27FC236}">
                <a16:creationId xmlns:a16="http://schemas.microsoft.com/office/drawing/2014/main" id="{9699ED96-4426-4FF0-96CC-9818017DE5CA}"/>
              </a:ext>
            </a:extLst>
          </p:cNvPr>
          <p:cNvSpPr txBox="1"/>
          <p:nvPr/>
        </p:nvSpPr>
        <p:spPr>
          <a:xfrm>
            <a:off x="105757" y="910463"/>
            <a:ext cx="5948498"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Impurity Transport Modeling JET</a:t>
            </a:r>
          </a:p>
        </p:txBody>
      </p:sp>
      <p:sp>
        <p:nvSpPr>
          <p:cNvPr id="30" name="Rectangle 29">
            <a:extLst>
              <a:ext uri="{FF2B5EF4-FFF2-40B4-BE49-F238E27FC236}">
                <a16:creationId xmlns:a16="http://schemas.microsoft.com/office/drawing/2014/main" id="{4676FF75-44EA-49D9-BC78-C1EF0CE8E6DE}"/>
              </a:ext>
            </a:extLst>
          </p:cNvPr>
          <p:cNvSpPr/>
          <p:nvPr/>
        </p:nvSpPr>
        <p:spPr>
          <a:xfrm>
            <a:off x="508710" y="2290785"/>
            <a:ext cx="4386009" cy="369332"/>
          </a:xfrm>
          <a:prstGeom prst="rect">
            <a:avLst/>
          </a:prstGeom>
        </p:spPr>
        <p:txBody>
          <a:bodyPr wrap="none">
            <a:spAutoFit/>
          </a:bodyPr>
          <a:lstStyle/>
          <a:p>
            <a:r>
              <a:rPr lang="en-US" dirty="0"/>
              <a:t>Fast JET tomography showing kink amplitude</a:t>
            </a:r>
          </a:p>
        </p:txBody>
      </p:sp>
      <p:sp>
        <p:nvSpPr>
          <p:cNvPr id="31" name="Rectangle 30">
            <a:extLst>
              <a:ext uri="{FF2B5EF4-FFF2-40B4-BE49-F238E27FC236}">
                <a16:creationId xmlns:a16="http://schemas.microsoft.com/office/drawing/2014/main" id="{66CB366A-77A5-4317-B388-86878650B110}"/>
              </a:ext>
            </a:extLst>
          </p:cNvPr>
          <p:cNvSpPr/>
          <p:nvPr/>
        </p:nvSpPr>
        <p:spPr>
          <a:xfrm>
            <a:off x="5539128" y="2276152"/>
            <a:ext cx="3107004" cy="369332"/>
          </a:xfrm>
          <a:prstGeom prst="rect">
            <a:avLst/>
          </a:prstGeom>
        </p:spPr>
        <p:txBody>
          <a:bodyPr wrap="none">
            <a:spAutoFit/>
          </a:bodyPr>
          <a:lstStyle/>
          <a:p>
            <a:r>
              <a:rPr lang="en-US" dirty="0"/>
              <a:t>VENUS-LEVIS (in plasma frame)</a:t>
            </a:r>
          </a:p>
        </p:txBody>
      </p:sp>
      <p:sp>
        <p:nvSpPr>
          <p:cNvPr id="34" name="Rectangle 33">
            <a:extLst>
              <a:ext uri="{FF2B5EF4-FFF2-40B4-BE49-F238E27FC236}">
                <a16:creationId xmlns:a16="http://schemas.microsoft.com/office/drawing/2014/main" id="{271B5C5A-788A-47A1-90BC-11EFBAF5A840}"/>
              </a:ext>
            </a:extLst>
          </p:cNvPr>
          <p:cNvSpPr/>
          <p:nvPr/>
        </p:nvSpPr>
        <p:spPr>
          <a:xfrm>
            <a:off x="6300192" y="1456593"/>
            <a:ext cx="2677143" cy="369332"/>
          </a:xfrm>
          <a:prstGeom prst="rect">
            <a:avLst/>
          </a:prstGeom>
        </p:spPr>
        <p:txBody>
          <a:bodyPr wrap="none">
            <a:spAutoFit/>
          </a:bodyPr>
          <a:lstStyle/>
          <a:p>
            <a:r>
              <a:rPr lang="en-US" dirty="0"/>
              <a:t>[</a:t>
            </a:r>
            <a:r>
              <a:rPr lang="en-US" i="1" dirty="0" err="1"/>
              <a:t>Neto</a:t>
            </a:r>
            <a:r>
              <a:rPr lang="en-US" i="1" dirty="0"/>
              <a:t>, Graves, PPCF 2021</a:t>
            </a:r>
            <a:r>
              <a:rPr lang="en-US" dirty="0"/>
              <a:t>] </a:t>
            </a:r>
          </a:p>
        </p:txBody>
      </p:sp>
      <p:sp>
        <p:nvSpPr>
          <p:cNvPr id="15" name="Rectangle 14">
            <a:extLst>
              <a:ext uri="{FF2B5EF4-FFF2-40B4-BE49-F238E27FC236}">
                <a16:creationId xmlns:a16="http://schemas.microsoft.com/office/drawing/2014/main" id="{DF6C207C-9E76-4BB4-B2CB-02D74DD66FC3}"/>
              </a:ext>
            </a:extLst>
          </p:cNvPr>
          <p:cNvSpPr/>
          <p:nvPr/>
        </p:nvSpPr>
        <p:spPr>
          <a:xfrm>
            <a:off x="4271101" y="2645484"/>
            <a:ext cx="1525035" cy="3595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906486-E6BA-464B-9649-61B89FAEB079}"/>
              </a:ext>
            </a:extLst>
          </p:cNvPr>
          <p:cNvSpPr/>
          <p:nvPr/>
        </p:nvSpPr>
        <p:spPr>
          <a:xfrm>
            <a:off x="8968220" y="1966671"/>
            <a:ext cx="1924493" cy="4338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49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92"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2"/>
                                        </p:tgtEl>
                                      </p:cBhvr>
                                    </p:cmd>
                                  </p:childTnLst>
                                </p:cTn>
                              </p:par>
                            </p:childTnLst>
                          </p:cTn>
                        </p:par>
                      </p:childTnLst>
                    </p:cTn>
                  </p:par>
                </p:childTnLst>
              </p:cTn>
              <p:nextCondLst>
                <p:cond evt="onClick" delay="0">
                  <p:tgtEl>
                    <p:spTgt spid="32"/>
                  </p:tgtEl>
                </p:cond>
              </p:nextCondLst>
            </p:seq>
            <p:video>
              <p:cMediaNode vol="80000">
                <p:cTn id="16" fill="hold" display="0">
                  <p:stCondLst>
                    <p:cond delay="indefinite"/>
                  </p:stCondLst>
                </p:cTn>
                <p:tgtEl>
                  <p:spTgt spid="32"/>
                </p:tgtEl>
              </p:cMediaNode>
            </p:video>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3"/>
                                        </p:tgtEl>
                                      </p:cBhvr>
                                    </p:cmd>
                                  </p:childTnLst>
                                </p:cTn>
                              </p:par>
                            </p:childTnLst>
                          </p:cTn>
                        </p:par>
                      </p:childTnLst>
                    </p:cTn>
                  </p:par>
                </p:childTnLst>
              </p:cTn>
              <p:nextCondLst>
                <p:cond evt="onClick" delay="0">
                  <p:tgtEl>
                    <p:spTgt spid="33"/>
                  </p:tgtEl>
                </p:cond>
              </p:nextCondLst>
            </p:seq>
            <p:video>
              <p:cMediaNode vol="80000">
                <p:cTn id="22" fill="hold" display="0">
                  <p:stCondLst>
                    <p:cond delay="indefinite"/>
                  </p:stCondLst>
                </p:cTn>
                <p:tgtEl>
                  <p:spTgt spid="3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45" y="490746"/>
            <a:ext cx="9073007" cy="5884056"/>
          </a:xfrm>
        </p:spPr>
        <p:txBody>
          <a:bodyPr>
            <a:normAutofit lnSpcReduction="10000"/>
          </a:bodyPr>
          <a:lstStyle/>
          <a:p>
            <a:pPr marL="0" indent="0">
              <a:buNone/>
            </a:pPr>
            <a:endParaRPr lang="en-GB" sz="1600" b="1" dirty="0">
              <a:solidFill>
                <a:schemeClr val="tx2"/>
              </a:solidFill>
            </a:endParaRPr>
          </a:p>
          <a:p>
            <a:pPr>
              <a:buFontTx/>
              <a:buChar char="-"/>
            </a:pPr>
            <a:r>
              <a:rPr lang="en-GB" sz="1800" dirty="0"/>
              <a:t>The idea is to investigate instability conditions of pressure driven instabilities with </a:t>
            </a:r>
            <a:r>
              <a:rPr lang="en-GB" sz="1800" dirty="0" err="1"/>
              <a:t>collisionless</a:t>
            </a:r>
            <a:r>
              <a:rPr lang="en-GB" sz="1800" dirty="0"/>
              <a:t> thermal ions.</a:t>
            </a:r>
          </a:p>
          <a:p>
            <a:pPr marL="0" indent="0">
              <a:buNone/>
            </a:pPr>
            <a:endParaRPr lang="en-GB" sz="1800" b="1" dirty="0">
              <a:solidFill>
                <a:schemeClr val="tx2"/>
              </a:solidFill>
            </a:endParaRPr>
          </a:p>
          <a:p>
            <a:pPr marL="0" indent="0">
              <a:buNone/>
            </a:pPr>
            <a:r>
              <a:rPr lang="en-GB" sz="1800" b="1" dirty="0">
                <a:solidFill>
                  <a:schemeClr val="tx2"/>
                </a:solidFill>
              </a:rPr>
              <a:t>Motivation for new code with </a:t>
            </a:r>
            <a:r>
              <a:rPr lang="en-GB" sz="1800" b="1" i="1" dirty="0">
                <a:solidFill>
                  <a:schemeClr val="tx2"/>
                </a:solidFill>
              </a:rPr>
              <a:t>full</a:t>
            </a:r>
            <a:r>
              <a:rPr lang="en-GB" sz="1800" b="1" dirty="0">
                <a:solidFill>
                  <a:schemeClr val="tx2"/>
                </a:solidFill>
              </a:rPr>
              <a:t> k</a:t>
            </a:r>
            <a:r>
              <a:rPr lang="en-GB" sz="2000" b="1" dirty="0">
                <a:solidFill>
                  <a:schemeClr val="tx2"/>
                </a:solidFill>
              </a:rPr>
              <a:t>inetic thermal ion physics</a:t>
            </a:r>
          </a:p>
          <a:p>
            <a:pPr marL="0" indent="0">
              <a:buNone/>
            </a:pPr>
            <a:endParaRPr lang="en-GB" sz="2000" b="1" dirty="0">
              <a:solidFill>
                <a:schemeClr val="tx2"/>
              </a:solidFill>
            </a:endParaRPr>
          </a:p>
          <a:p>
            <a:pPr>
              <a:buFontTx/>
              <a:buChar char="-"/>
            </a:pPr>
            <a:r>
              <a:rPr lang="en-GB" sz="1800" dirty="0"/>
              <a:t>Fast particles have low mass density.  Hence they don’t create significant corrections to inertia, nor do they impact Q-N (no corrections to parallel electric field)</a:t>
            </a:r>
          </a:p>
          <a:p>
            <a:pPr>
              <a:buFontTx/>
              <a:buChar char="-"/>
            </a:pPr>
            <a:r>
              <a:rPr lang="en-GB" sz="1800" dirty="0"/>
              <a:t>Fast ions typically have associated drifts much larger than MHD oscillation frequency of pressure driven instabilities, so they can often be considered weakly interacting (weak resonance effects, though they have an effect) </a:t>
            </a:r>
          </a:p>
          <a:p>
            <a:pPr>
              <a:buFontTx/>
              <a:buChar char="-"/>
            </a:pPr>
            <a:r>
              <a:rPr lang="en-GB" sz="1800" dirty="0"/>
              <a:t>Shear flow effects more important for thermal ions (same reasons)</a:t>
            </a:r>
          </a:p>
          <a:p>
            <a:pPr>
              <a:buFontTx/>
              <a:buChar char="-"/>
            </a:pPr>
            <a:r>
              <a:rPr lang="en-GB" sz="1800" dirty="0"/>
              <a:t>Some kinetic MHD codes do not include kinetic corrections for parallel electric field (e.g. use resistive Ohm’s law only, which may not be appropriate for weakly collisional regimes).  </a:t>
            </a:r>
          </a:p>
          <a:p>
            <a:pPr>
              <a:buFontTx/>
              <a:buChar char="-"/>
            </a:pPr>
            <a:r>
              <a:rPr lang="en-GB" sz="1800" dirty="0"/>
              <a:t>Fine scale kinetic corrections in ideal inertial layer could be a challenge for initial value approach.  Linear eigenvalue code would be advantageous.</a:t>
            </a:r>
          </a:p>
          <a:p>
            <a:pPr>
              <a:buFontTx/>
              <a:buChar char="-"/>
            </a:pPr>
            <a:r>
              <a:rPr lang="en-GB" sz="1800" dirty="0"/>
              <a:t>Kinetic MHD approach recently shown to have strong advantages over gyro-kinetic approach (not necessary to calculate numerically to same order in rho).</a:t>
            </a: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a:buFontTx/>
              <a:buChar char="-"/>
            </a:pPr>
            <a:endParaRPr lang="en-GB" sz="2000" dirty="0"/>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87114" y="6453335"/>
            <a:ext cx="792088" cy="326579"/>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22</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alibri"/>
                <a:ea typeface="+mj-ea"/>
                <a:cs typeface="+mj-cs"/>
              </a:rPr>
              <a:t>Advanced Kinetic MHD</a:t>
            </a:r>
          </a:p>
        </p:txBody>
      </p:sp>
      <p:sp>
        <p:nvSpPr>
          <p:cNvPr id="7" name="Footer Placeholder 1">
            <a:extLst>
              <a:ext uri="{FF2B5EF4-FFF2-40B4-BE49-F238E27FC236}">
                <a16:creationId xmlns:a16="http://schemas.microsoft.com/office/drawing/2014/main" id="{9547BBD0-F6C0-4EA0-A06B-1AE567CB5603}"/>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Tree>
    <p:extLst>
      <p:ext uri="{BB962C8B-B14F-4D97-AF65-F5344CB8AC3E}">
        <p14:creationId xmlns:p14="http://schemas.microsoft.com/office/powerpoint/2010/main" val="3001391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87114" y="6453335"/>
            <a:ext cx="792088" cy="326579"/>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23</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alibri"/>
                <a:ea typeface="+mj-ea"/>
                <a:cs typeface="+mj-cs"/>
              </a:rPr>
              <a:t>Advanced Kinetic MHD</a:t>
            </a:r>
          </a:p>
        </p:txBody>
      </p:sp>
      <p:pic>
        <p:nvPicPr>
          <p:cNvPr id="3" name="Picture 2"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noindent Pressure moments of $\delta f$ via the equilibrium distribution function $F=F({\cal K}, \mu, P_{\phi})$ and:&#10;\[&#10;\delta f =  \frac{Ze}{m} R^2 (\vecb{\delta A} \cdot \vecb{\nabla} \phi) \frac{\partial&#10;F}{\partial P_{\phi}} + \frac{Ze}{m} \delta \phi_L \frac{\partial&#10;F}{\partial {\cal K}} - \mu \frac{\delta B_{\parallel}}{B}&#10;\frac{\partial F}{\partial \mu} + \delta g&#10;\]&#10;where the drift kinetic equation describes the kinetic contribution $\delta g$ via&#10;\[&#10;\frac{d}{dt} \delta g =&#10;-\frac{i}{m}  \frac{\partial F}{\partial {\cal K}}( \omega - n \omega_{\ast} )&#10;\delta L,&#10;\]&#10;and $\omega_{\ast} = (\partial F/\partial P_{\phi})/(\partial F/\partial {\cal K})$.&#10;The perturbed Lagrangian is written&#10;\[&#10;\delta L = Ze \vecb{v}_d \cdot \vecb{\delta A} - Ze \delta \phi_L - m \mu \delta B_{\parallel},&#10;\]&#10;&#10;\noindent Convenient to use the MHD gauge $\vecb{\delta A} = \vecb{\xi} \times \vecb{B}$, parallel electric field thus&#10;defined via $\delta \phi_L$, $\vecb{\delta E} = - \vecb{\nabla} \delta \phi_L - \dot{\vecb{\xi}} \times \vecb{B}$.  The Lagrangian can then be written:&#10;\[&#10;\delta L = \delta L^{\psi} + \delta L^{\theta}, \,\,\,\,\,\, \delta L^{\psi} = Ze\xi^{\psi} \omega_{d0}^{\phi}, \,\,\,\,  \delta L^{\theta} = q Ze \xi^{\theta} \omega_d^{\psi}&#10;\]&#10;\[&#10;\mbox{with} \,\,\,\,\,\, \omega_{d0}^{\phi} = -(\vecb{\nabla} \phi - q \vecb{\nabla} \theta) \cdot \vecb{v}_d- \frac{\delta \phi_L}{\xi^{\psi}} - \frac{m \mu}{Ze} \frac{\delta B_{\parallel}}{\xi^{\psi}}, \,\,\,\,\,\,\,\, \omega_d^{\psi} = - \vecb{v}_d \cdot \vecb{\nabla} \psi.&#10;\]&#10;\end{document}" title="IguanaTex Bitmap Display">
            <a:extLst>
              <a:ext uri="{FF2B5EF4-FFF2-40B4-BE49-F238E27FC236}">
                <a16:creationId xmlns:a16="http://schemas.microsoft.com/office/drawing/2014/main" id="{CAAB2DC8-DEA0-47C6-95B2-0D0E299E2696}"/>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08931" y="776374"/>
            <a:ext cx="8392840" cy="5510004"/>
          </a:xfrm>
          <a:prstGeom prst="rect">
            <a:avLst/>
          </a:prstGeom>
        </p:spPr>
      </p:pic>
      <p:sp>
        <p:nvSpPr>
          <p:cNvPr id="7" name="Footer Placeholder 1">
            <a:extLst>
              <a:ext uri="{FF2B5EF4-FFF2-40B4-BE49-F238E27FC236}">
                <a16:creationId xmlns:a16="http://schemas.microsoft.com/office/drawing/2014/main" id="{0E7DDE29-A692-40BE-83B7-C643D2FDCDC3}"/>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Tree>
    <p:extLst>
      <p:ext uri="{BB962C8B-B14F-4D97-AF65-F5344CB8AC3E}">
        <p14:creationId xmlns:p14="http://schemas.microsoft.com/office/powerpoint/2010/main" val="2382505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87114" y="6453335"/>
            <a:ext cx="792088" cy="326579"/>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24</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alibri"/>
                <a:ea typeface="+mj-ea"/>
                <a:cs typeface="+mj-cs"/>
              </a:rPr>
              <a:t>Advanced Kinetic MHD – analytic considerations</a:t>
            </a:r>
          </a:p>
        </p:txBody>
      </p:sp>
      <p:pic>
        <p:nvPicPr>
          <p:cNvPr id="4" name="Picture 3"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noindent {\it Standard} kinetic corrections to low $n$ modes arise from $\delta L^{\psi}$.  These are `global' corrections to the pressure associated mostly with banana trapped ions:&#10;\[&#10;\delta P^{\psi} = - \xi^{\psi} \frac{dP}{d \psi} + \delta P_K^{\psi}, \,\,\,\,\,\, \delta P_{K}^{\psi} = \int dv^3 \left [ \frac{\omega - n \omega_{\ast} - n \Delta \Omega(r)}{\omega &#10;- n  &lt; \omega_d^{\phi}  &gt; - n \Delta \Omega (r) } \right ] \frac{\partial F}{\partial {\cal E}} \left &lt; \delta L^{\psi} \right &gt;^2&#10;\]&#10;Kruskal-Oberman response for thermal ions for interchange modes (Porcelli 1998) obtained in limit $\omega \rightarrow \infty$.  Also, obtained in the strong shear flow limit &#10;$\Delta \Omega \rightarrow \infty$ [Graves PPCF 2000]. {\bf Weak flow shear also has an effect (unlike in ideal MHD).}&#10;\vspace{0.1cm}&#10;&#10;\noindent But the above neglects changes to the inertia due to collisionless ions.  In MHD, toroidicity creates inertia enhancement $\gamma^2 \rightarrow \gamma^2(1+ 2q^2)$.  Inclusion of FLR yields &#10;$\gamma^2 \rightarrow -\omega(\omega - n \omega_{\ast})(1+2 q^2)$, i.e. another channel for stability.&#10;&#10;\vspace{0.1cm}&#10;\noindent Kinetic corrections to the inertia are found in contributuon of $\delta L^{\theta}$ to the CGL pressure tensor [Graves, PPCF 2000].  Of course, $\delta L^{\theta} \sim \xi^{\theta}$, which is large only close to the&#10;rational. If drift effects are neglected near the rational, the inertia enhancement factor is the same as the Rosenbluth-Hinton enhancement:&#10;\[&#10;2q^2 \gamma^2 \rightarrow -\omega(\omega - n \omega_{\ast}) q^2 \left ( 0.5+1.6 \epsilon^{-1/2} \right )&#10;\]&#10;&#10;\end{document}" title="IguanaTex Bitmap Display">
            <a:extLst>
              <a:ext uri="{FF2B5EF4-FFF2-40B4-BE49-F238E27FC236}">
                <a16:creationId xmlns:a16="http://schemas.microsoft.com/office/drawing/2014/main" id="{FA77BCD1-28EC-4627-A51D-1110C6356955}"/>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5536" y="715611"/>
            <a:ext cx="8324858" cy="5681469"/>
          </a:xfrm>
          <a:prstGeom prst="rect">
            <a:avLst/>
          </a:prstGeom>
        </p:spPr>
      </p:pic>
      <p:sp>
        <p:nvSpPr>
          <p:cNvPr id="7" name="Footer Placeholder 1">
            <a:extLst>
              <a:ext uri="{FF2B5EF4-FFF2-40B4-BE49-F238E27FC236}">
                <a16:creationId xmlns:a16="http://schemas.microsoft.com/office/drawing/2014/main" id="{E766116C-CF9B-4598-BAE7-A9A02ACB0873}"/>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Tree>
    <p:extLst>
      <p:ext uri="{BB962C8B-B14F-4D97-AF65-F5344CB8AC3E}">
        <p14:creationId xmlns:p14="http://schemas.microsoft.com/office/powerpoint/2010/main" val="3884766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87114" y="6453335"/>
            <a:ext cx="792088" cy="326579"/>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25</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kumimoji="0" lang="en-GB" sz="3200" b="1" i="0" u="none" strike="noStrike" kern="1200" cap="none" spc="0" normalizeH="0" baseline="0" noProof="0" dirty="0">
                <a:ln>
                  <a:noFill/>
                </a:ln>
                <a:solidFill>
                  <a:srgbClr val="FF0000"/>
                </a:solidFill>
                <a:effectLst/>
                <a:uLnTx/>
                <a:uFillTx/>
                <a:latin typeface="Calibri"/>
                <a:ea typeface="+mj-ea"/>
                <a:cs typeface="+mj-cs"/>
              </a:rPr>
              <a:t>Advanced Kinetic </a:t>
            </a:r>
            <a:r>
              <a:rPr lang="en-GB" sz="3200" dirty="0"/>
              <a:t>MHD – analytic considerations</a:t>
            </a:r>
            <a:endParaRPr kumimoji="0" lang="en-GB" sz="3200" b="1" i="0" u="none" strike="noStrike" kern="1200" cap="none" spc="0" normalizeH="0" baseline="0" noProof="0" dirty="0">
              <a:ln>
                <a:noFill/>
              </a:ln>
              <a:solidFill>
                <a:srgbClr val="FF0000"/>
              </a:solidFill>
              <a:effectLst/>
              <a:uLnTx/>
              <a:uFillTx/>
              <a:latin typeface="Calibri"/>
              <a:ea typeface="+mj-ea"/>
              <a:cs typeface="+mj-cs"/>
            </a:endParaRPr>
          </a:p>
        </p:txBody>
      </p:sp>
      <p:sp>
        <p:nvSpPr>
          <p:cNvPr id="2" name="Rectangle 1">
            <a:extLst>
              <a:ext uri="{FF2B5EF4-FFF2-40B4-BE49-F238E27FC236}">
                <a16:creationId xmlns:a16="http://schemas.microsoft.com/office/drawing/2014/main" id="{D68C583A-F8E6-447F-B6C6-2DCC27FA81C5}"/>
              </a:ext>
            </a:extLst>
          </p:cNvPr>
          <p:cNvSpPr/>
          <p:nvPr/>
        </p:nvSpPr>
        <p:spPr>
          <a:xfrm>
            <a:off x="0" y="692696"/>
            <a:ext cx="9144000" cy="4524315"/>
          </a:xfrm>
          <a:prstGeom prst="rect">
            <a:avLst/>
          </a:prstGeom>
        </p:spPr>
        <p:txBody>
          <a:bodyPr wrap="square">
            <a:spAutoFit/>
          </a:bodyPr>
          <a:lstStyle/>
          <a:p>
            <a:endParaRPr lang="en-GB" dirty="0">
              <a:solidFill>
                <a:schemeClr val="tx2"/>
              </a:solidFill>
            </a:endParaRPr>
          </a:p>
          <a:p>
            <a:pPr marL="285750" indent="-285750">
              <a:buFontTx/>
              <a:buChar char="-"/>
            </a:pPr>
            <a:r>
              <a:rPr lang="en-GB" dirty="0"/>
              <a:t>Until now the effects from                           have been undertaken separately, the usual idea being that one uses a matching procedure</a:t>
            </a:r>
          </a:p>
          <a:p>
            <a:pPr marL="285750" indent="-285750">
              <a:buFontTx/>
              <a:buChar char="-"/>
            </a:pPr>
            <a:r>
              <a:rPr lang="en-GB" dirty="0"/>
              <a:t>Matching procedures aren’t always straightforward, e.g. for low-n interchange.  For infernal modes the problem can’t be treated with a matching procedure because the inertia is significant over a large radial extent</a:t>
            </a:r>
          </a:p>
          <a:p>
            <a:pPr marL="285750" indent="-285750">
              <a:buFontTx/>
              <a:buChar char="-"/>
            </a:pPr>
            <a:r>
              <a:rPr lang="en-GB" dirty="0"/>
              <a:t>Time has been spent to try to treat the whole problem in a global and continuous way.  Using infernal equation approach</a:t>
            </a:r>
          </a:p>
          <a:p>
            <a:pPr marL="285750" indent="-285750">
              <a:buFontTx/>
              <a:buChar char="-"/>
            </a:pPr>
            <a:r>
              <a:rPr lang="en-GB" dirty="0"/>
              <a:t>Both passing and trapped ions physics is needed.  Kinetic passing ions are crucial for recovery of the 1.6 q^2/epsilon^1/2 factor.  </a:t>
            </a:r>
          </a:p>
          <a:p>
            <a:pPr marL="285750" indent="-285750">
              <a:buFontTx/>
              <a:buChar char="-"/>
            </a:pPr>
            <a:r>
              <a:rPr lang="en-GB" dirty="0"/>
              <a:t>Problem treated via expansion with respect to three parameters:</a:t>
            </a:r>
          </a:p>
          <a:p>
            <a:pPr marL="285750" indent="-285750">
              <a:buFontTx/>
              <a:buChar char="-"/>
            </a:pPr>
            <a:endParaRPr lang="en-GB" dirty="0"/>
          </a:p>
          <a:p>
            <a:pPr marL="285750" indent="-285750">
              <a:buFontTx/>
              <a:buChar char="-"/>
            </a:pPr>
            <a:endParaRPr lang="en-GB" dirty="0"/>
          </a:p>
          <a:p>
            <a:pPr marL="285750" indent="-285750">
              <a:buFontTx/>
              <a:buChar char="-"/>
            </a:pPr>
            <a:r>
              <a:rPr lang="en-GB" dirty="0"/>
              <a:t>Inclusion of full drift effects in the inertia produce new instability channels, which will be investigated for pressure driven instabilities: </a:t>
            </a:r>
          </a:p>
          <a:p>
            <a:r>
              <a:rPr lang="en-GB" dirty="0"/>
              <a:t>  </a:t>
            </a:r>
          </a:p>
        </p:txBody>
      </p:sp>
      <p:pic>
        <p:nvPicPr>
          <p:cNvPr id="39" name="Picture 38"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noindent The factor $&lt; \omega^{\phi}_d - \omega^{\phi}_{d0} &gt; $ describes the effects of finite $\delta B_{\parallel}$ and $\delta E_{\parallel}$.  Parallel magnetic fields recently shown [Graves PPCF 2019] to be crucial for infernal, interchange and internal kink modes.&#10;&#10;&#10;\end{document}" title="IguanaTex Bitmap Display">
            <a:extLst>
              <a:ext uri="{FF2B5EF4-FFF2-40B4-BE49-F238E27FC236}">
                <a16:creationId xmlns:a16="http://schemas.microsoft.com/office/drawing/2014/main" id="{E32E5D2E-9051-40B6-A577-1FF6189CCBD7}"/>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22841" y="5661312"/>
            <a:ext cx="7636758" cy="792543"/>
          </a:xfrm>
          <a:prstGeom prst="rect">
            <a:avLst/>
          </a:prstGeom>
        </p:spPr>
      </p:pic>
      <p:pic>
        <p:nvPicPr>
          <p:cNvPr id="25" name="Picture 24"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epsilon,  \,\,\,\,\, \frac{\Delta r}{\xi^{\psi}}\frac{d \xi^{\psi}}{d r}, \,\,\,\,\, \frac{\omega}{\omega_b}, \,\,\,\,\,\,\, \mbox{(with}\,\, \omega \sim \omega_{\ast}  \sim \, &lt; \omega^{\phi}_d &gt; \mbox{)}  &#10;\]&#10;&#10;&#10;&#10;&#10;&#10;\end{document}" title="IguanaTex Bitmap Display">
            <a:extLst>
              <a:ext uri="{FF2B5EF4-FFF2-40B4-BE49-F238E27FC236}">
                <a16:creationId xmlns:a16="http://schemas.microsoft.com/office/drawing/2014/main" id="{DCE49377-C03C-437B-94DF-8715127E0D87}"/>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267744" y="3768559"/>
            <a:ext cx="4874142" cy="549943"/>
          </a:xfrm>
          <a:prstGeom prst="rect">
            <a:avLst/>
          </a:prstGeom>
        </p:spPr>
      </p:pic>
      <p:pic>
        <p:nvPicPr>
          <p:cNvPr id="4" name="Picture 3"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gamma^2 \rightarrow - (\omega-\omega_{\ast})\left [ C_1(r) \omega + C_2(r)  &lt; \omega^{\phi}_{d0}  &gt; \frac{  &lt;\omega-( \omega^{\phi}_d - \omega^{\phi}_{d0}  &gt;)}{ \omega -  &lt; \omega^{\phi}_d  &gt;} \right ]&#10;\]&#10;&#10;&#10;&#10;&#10;&#10;\end{document}" title="IguanaTex Bitmap Display">
            <a:extLst>
              <a:ext uri="{FF2B5EF4-FFF2-40B4-BE49-F238E27FC236}">
                <a16:creationId xmlns:a16="http://schemas.microsoft.com/office/drawing/2014/main" id="{5CD2F4BF-2D28-46D1-A237-B48F04322548}"/>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195736" y="4891996"/>
            <a:ext cx="6207213" cy="666924"/>
          </a:xfrm>
          <a:prstGeom prst="rect">
            <a:avLst/>
          </a:prstGeom>
        </p:spPr>
      </p:pic>
      <p:pic>
        <p:nvPicPr>
          <p:cNvPr id="37" name="Picture 36"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delta L^{\psi}$ and $\delta L^{\theta}$&#10;&#10;&#10;&#10;&#10;\end{document}" title="IguanaTex Bitmap Display">
            <a:extLst>
              <a:ext uri="{FF2B5EF4-FFF2-40B4-BE49-F238E27FC236}">
                <a16:creationId xmlns:a16="http://schemas.microsoft.com/office/drawing/2014/main" id="{11154B52-EEDC-424F-BDAD-9193E6A4A17E}"/>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915816" y="1046371"/>
            <a:ext cx="1238400" cy="197486"/>
          </a:xfrm>
          <a:prstGeom prst="rect">
            <a:avLst/>
          </a:prstGeom>
        </p:spPr>
      </p:pic>
      <p:sp>
        <p:nvSpPr>
          <p:cNvPr id="13" name="Footer Placeholder 1">
            <a:extLst>
              <a:ext uri="{FF2B5EF4-FFF2-40B4-BE49-F238E27FC236}">
                <a16:creationId xmlns:a16="http://schemas.microsoft.com/office/drawing/2014/main" id="{91CE9F3E-A838-4563-85D1-59970A35BD2A}"/>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Tree>
    <p:extLst>
      <p:ext uri="{BB962C8B-B14F-4D97-AF65-F5344CB8AC3E}">
        <p14:creationId xmlns:p14="http://schemas.microsoft.com/office/powerpoint/2010/main" val="4178719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993" y="3398838"/>
            <a:ext cx="9073007" cy="5884056"/>
          </a:xfrm>
        </p:spPr>
        <p:txBody>
          <a:bodyPr>
            <a:normAutofit/>
          </a:bodyPr>
          <a:lstStyle/>
          <a:p>
            <a:pPr marL="0" indent="0">
              <a:buNone/>
            </a:pPr>
            <a:endParaRPr lang="en-GB" sz="1600" b="1" dirty="0">
              <a:solidFill>
                <a:schemeClr val="tx2"/>
              </a:solidFill>
            </a:endParaRPr>
          </a:p>
          <a:p>
            <a:pPr>
              <a:buFontTx/>
              <a:buChar char="-"/>
            </a:pPr>
            <a:r>
              <a:rPr lang="en-GB" sz="1600" dirty="0"/>
              <a:t>The VENUS-MHD code had been benchmarked for ideal MHD (n</a:t>
            </a:r>
            <a:r>
              <a:rPr lang="en-GB" sz="1600"/>
              <a:t>=m=1) without </a:t>
            </a:r>
            <a:r>
              <a:rPr lang="en-GB" sz="1600" dirty="0"/>
              <a:t>flow</a:t>
            </a:r>
          </a:p>
          <a:p>
            <a:pPr>
              <a:buFontTx/>
              <a:buChar char="-"/>
            </a:pPr>
            <a:r>
              <a:rPr lang="en-GB" sz="1600" dirty="0"/>
              <a:t>Initial comparisons have been undertaken for cases where centrifugal effects are important</a:t>
            </a:r>
          </a:p>
          <a:p>
            <a:pPr>
              <a:buFontTx/>
              <a:buChar char="-"/>
            </a:pPr>
            <a:r>
              <a:rPr lang="en-GB" sz="1600" dirty="0"/>
              <a:t>The routines for matrix inversion will remain when kinetic corrections are added</a:t>
            </a:r>
          </a:p>
          <a:p>
            <a:pPr>
              <a:buFontTx/>
              <a:buChar char="-"/>
            </a:pPr>
            <a:r>
              <a:rPr lang="en-GB" sz="1600" dirty="0" err="1"/>
              <a:t>EnR</a:t>
            </a:r>
            <a:r>
              <a:rPr lang="en-GB" sz="1600" dirty="0"/>
              <a:t> project will develop a solver for the drift kinetic equation, taking fields from VENUS-MHD, returning updated moments.  Initially QN equation and parallel electric field will be included.</a:t>
            </a:r>
          </a:p>
          <a:p>
            <a:pPr>
              <a:buFontTx/>
              <a:buChar char="-"/>
            </a:pPr>
            <a:r>
              <a:rPr lang="en-GB" sz="1600" dirty="0"/>
              <a:t>The numerical methods for closing the new code VENUS-KMHD have not yet been decided.  But we hope to learn from the Eulerian approach used in the fully EM gyrokinetic code GENE.</a:t>
            </a:r>
          </a:p>
          <a:p>
            <a:pPr>
              <a:buFontTx/>
              <a:buChar char="-"/>
            </a:pPr>
            <a:r>
              <a:rPr lang="en-GB" sz="1600" dirty="0"/>
              <a:t>Plan to benchmark against analytic kinetic MHD results, including weak rotation shear effects described, inertia enhancement etc.  Then develop a code that can handle strong flows.</a:t>
            </a: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a:buFontTx/>
              <a:buChar char="-"/>
            </a:pPr>
            <a:endParaRPr lang="en-GB" sz="2000" dirty="0"/>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87114" y="6453335"/>
            <a:ext cx="792088" cy="326579"/>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26</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alibri"/>
                <a:ea typeface="+mj-ea"/>
                <a:cs typeface="+mj-cs"/>
              </a:rPr>
              <a:t>VENUS-MHD </a:t>
            </a:r>
            <a:r>
              <a:rPr lang="en-GB" sz="3200" dirty="0">
                <a:latin typeface="Calibri"/>
              </a:rPr>
              <a:t>a</a:t>
            </a:r>
            <a:r>
              <a:rPr kumimoji="0" lang="en-GB" sz="3200" b="1" i="0" u="none" strike="noStrike" kern="1200" cap="none" spc="0" normalizeH="0" baseline="0" noProof="0" dirty="0" err="1">
                <a:ln>
                  <a:noFill/>
                </a:ln>
                <a:solidFill>
                  <a:srgbClr val="FF0000"/>
                </a:solidFill>
                <a:effectLst/>
                <a:uLnTx/>
                <a:uFillTx/>
                <a:latin typeface="Calibri"/>
                <a:ea typeface="+mj-ea"/>
                <a:cs typeface="+mj-cs"/>
              </a:rPr>
              <a:t>nd</a:t>
            </a:r>
            <a:r>
              <a:rPr kumimoji="0" lang="en-GB" sz="3200" b="1" i="0" u="none" strike="noStrike" kern="1200" cap="none" spc="0" normalizeH="0" baseline="0" noProof="0" dirty="0">
                <a:ln>
                  <a:noFill/>
                </a:ln>
                <a:solidFill>
                  <a:srgbClr val="FF0000"/>
                </a:solidFill>
                <a:effectLst/>
                <a:uLnTx/>
                <a:uFillTx/>
                <a:latin typeface="Calibri"/>
                <a:ea typeface="+mj-ea"/>
                <a:cs typeface="+mj-cs"/>
              </a:rPr>
              <a:t> K-MHD code</a:t>
            </a:r>
          </a:p>
        </p:txBody>
      </p:sp>
      <p:pic>
        <p:nvPicPr>
          <p:cNvPr id="4" name="Picture 3">
            <a:extLst>
              <a:ext uri="{FF2B5EF4-FFF2-40B4-BE49-F238E27FC236}">
                <a16:creationId xmlns:a16="http://schemas.microsoft.com/office/drawing/2014/main" id="{74331F97-1542-4F9D-BE3B-42EB2BE20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264" y="684500"/>
            <a:ext cx="2914009" cy="2727286"/>
          </a:xfrm>
          <a:prstGeom prst="rect">
            <a:avLst/>
          </a:prstGeom>
        </p:spPr>
      </p:pic>
      <p:pic>
        <p:nvPicPr>
          <p:cNvPr id="6" name="Picture 5">
            <a:extLst>
              <a:ext uri="{FF2B5EF4-FFF2-40B4-BE49-F238E27FC236}">
                <a16:creationId xmlns:a16="http://schemas.microsoft.com/office/drawing/2014/main" id="{681EF43D-0646-47B1-A5AE-036BAF518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784031"/>
            <a:ext cx="4170759" cy="2339694"/>
          </a:xfrm>
          <a:prstGeom prst="rect">
            <a:avLst/>
          </a:prstGeom>
        </p:spPr>
      </p:pic>
      <p:sp>
        <p:nvSpPr>
          <p:cNvPr id="10" name="Footer Placeholder 1">
            <a:extLst>
              <a:ext uri="{FF2B5EF4-FFF2-40B4-BE49-F238E27FC236}">
                <a16:creationId xmlns:a16="http://schemas.microsoft.com/office/drawing/2014/main" id="{D7755B04-8122-415F-856E-BA759FEF6E5A}"/>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Tree>
    <p:extLst>
      <p:ext uri="{BB962C8B-B14F-4D97-AF65-F5344CB8AC3E}">
        <p14:creationId xmlns:p14="http://schemas.microsoft.com/office/powerpoint/2010/main" val="2349407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3329"/>
            <a:ext cx="9073007" cy="5884056"/>
          </a:xfrm>
        </p:spPr>
        <p:txBody>
          <a:bodyPr>
            <a:normAutofit lnSpcReduction="10000"/>
          </a:bodyPr>
          <a:lstStyle/>
          <a:p>
            <a:pPr marL="0" indent="0">
              <a:buNone/>
            </a:pPr>
            <a:endParaRPr lang="en-GB" sz="1600" b="1" dirty="0">
              <a:solidFill>
                <a:schemeClr val="tx2"/>
              </a:solidFill>
            </a:endParaRPr>
          </a:p>
          <a:p>
            <a:pPr marL="0" indent="0">
              <a:buNone/>
            </a:pPr>
            <a:r>
              <a:rPr lang="en-GB" sz="1600" b="1" dirty="0">
                <a:solidFill>
                  <a:schemeClr val="tx2"/>
                </a:solidFill>
              </a:rPr>
              <a:t>Kinetic-MHD equations have been derived consistently in the </a:t>
            </a:r>
            <a:r>
              <a:rPr lang="en-GB" sz="1600" b="1" dirty="0" err="1">
                <a:solidFill>
                  <a:schemeClr val="tx2"/>
                </a:solidFill>
              </a:rPr>
              <a:t>collisionless</a:t>
            </a:r>
            <a:r>
              <a:rPr lang="en-GB" sz="1600" b="1" dirty="0">
                <a:solidFill>
                  <a:schemeClr val="tx2"/>
                </a:solidFill>
              </a:rPr>
              <a:t> limit.  Fluid FLR diamagnetic effects (very hard!), centrifugal corrections with wave-particle resonance physics:</a:t>
            </a:r>
          </a:p>
          <a:p>
            <a:pPr marL="0" indent="0">
              <a:buNone/>
            </a:pPr>
            <a:endParaRPr lang="en-GB" sz="1600" b="1" dirty="0">
              <a:solidFill>
                <a:schemeClr val="tx2"/>
              </a:solidFill>
            </a:endParaRPr>
          </a:p>
          <a:p>
            <a:pPr marL="0" indent="0">
              <a:buNone/>
            </a:pPr>
            <a:r>
              <a:rPr lang="en-GB" sz="1600" b="1" dirty="0">
                <a:solidFill>
                  <a:schemeClr val="tx2"/>
                </a:solidFill>
              </a:rPr>
              <a:t> </a:t>
            </a:r>
          </a:p>
          <a:p>
            <a:pPr marL="0" indent="0">
              <a:buNone/>
            </a:pPr>
            <a:endParaRPr lang="en-GB" sz="1600" b="1" dirty="0">
              <a:solidFill>
                <a:schemeClr val="tx2"/>
              </a:solidFill>
            </a:endParaRPr>
          </a:p>
          <a:p>
            <a:pPr marL="0" indent="0">
              <a:buNone/>
            </a:pPr>
            <a:endParaRPr lang="en-GB" sz="1600" b="1" dirty="0">
              <a:solidFill>
                <a:schemeClr val="tx2"/>
              </a:solidFill>
            </a:endParaRPr>
          </a:p>
          <a:p>
            <a:pPr marL="0" indent="0">
              <a:buNone/>
            </a:pPr>
            <a:endParaRPr lang="en-GB" sz="1600" b="1" dirty="0">
              <a:solidFill>
                <a:schemeClr val="tx2"/>
              </a:solidFill>
            </a:endParaRPr>
          </a:p>
          <a:p>
            <a:pPr marL="0" indent="0">
              <a:buNone/>
            </a:pPr>
            <a:endParaRPr lang="en-GB" sz="1600" b="1" dirty="0">
              <a:solidFill>
                <a:schemeClr val="tx2"/>
              </a:solidFill>
            </a:endParaRPr>
          </a:p>
          <a:p>
            <a:pPr marL="0" indent="0">
              <a:buNone/>
            </a:pPr>
            <a:endParaRPr lang="en-GB" sz="1600" b="1" dirty="0">
              <a:solidFill>
                <a:schemeClr val="tx2"/>
              </a:solidFill>
            </a:endParaRPr>
          </a:p>
          <a:p>
            <a:pPr marL="0" indent="0">
              <a:buNone/>
            </a:pPr>
            <a:endParaRPr lang="en-GB" sz="1600" b="1" dirty="0">
              <a:solidFill>
                <a:schemeClr val="tx2"/>
              </a:solidFill>
            </a:endParaRPr>
          </a:p>
          <a:p>
            <a:pPr marL="0" indent="0">
              <a:buNone/>
            </a:pPr>
            <a:endParaRPr lang="en-GB" sz="1600" dirty="0"/>
          </a:p>
          <a:p>
            <a:pPr marL="0" indent="0">
              <a:buNone/>
            </a:pPr>
            <a:endParaRPr lang="en-GB" sz="1600" dirty="0"/>
          </a:p>
          <a:p>
            <a:pPr>
              <a:buFontTx/>
              <a:buChar char="-"/>
            </a:pPr>
            <a:r>
              <a:rPr lang="en-GB" sz="1600" dirty="0"/>
              <a:t>From </a:t>
            </a:r>
            <a:r>
              <a:rPr lang="en-GB" sz="1600" dirty="0" err="1"/>
              <a:t>Lanthaler</a:t>
            </a:r>
            <a:r>
              <a:rPr lang="en-GB" sz="1600" dirty="0"/>
              <a:t>, Graves PPCF 2019.  Parallel pressure, perpendicular pressure and density moments of kinetic equation required. QN equation resolves </a:t>
            </a:r>
            <a:r>
              <a:rPr lang="en-GB" sz="1600" dirty="0" err="1"/>
              <a:t>Lagrangian</a:t>
            </a:r>
            <a:r>
              <a:rPr lang="en-GB" sz="1600" dirty="0"/>
              <a:t> potential which defines parallel electric field.</a:t>
            </a:r>
          </a:p>
          <a:p>
            <a:pPr>
              <a:buFontTx/>
              <a:buChar char="-"/>
            </a:pPr>
            <a:r>
              <a:rPr lang="en-GB" sz="1600" dirty="0"/>
              <a:t>For pressure driven instabilities we require full EM effects.  </a:t>
            </a:r>
          </a:p>
          <a:p>
            <a:pPr>
              <a:buFontTx/>
              <a:buChar char="-"/>
            </a:pPr>
            <a:r>
              <a:rPr lang="en-GB" sz="1600" dirty="0"/>
              <a:t>The kinetic MHD approach was shown in this paper to be more efficient than standard gyro-kinetic codes.  Same physics in gyrokinetic code approach requires solving to one order higher in Larmor radius.</a:t>
            </a:r>
          </a:p>
          <a:p>
            <a:pPr>
              <a:buFontTx/>
              <a:buChar char="-"/>
            </a:pPr>
            <a:r>
              <a:rPr lang="en-GB" sz="1600" dirty="0"/>
              <a:t>Non-linear model has been developed too.  But parallel electric field corrections neglected.</a:t>
            </a:r>
            <a:endParaRPr lang="en-GB" sz="1400" dirty="0"/>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marL="0" indent="0">
              <a:buNone/>
            </a:pPr>
            <a:endParaRPr lang="en-GB" sz="2000" b="1" dirty="0">
              <a:solidFill>
                <a:schemeClr val="tx2"/>
              </a:solidFill>
            </a:endParaRPr>
          </a:p>
          <a:p>
            <a:pPr>
              <a:buFontTx/>
              <a:buChar char="-"/>
            </a:pPr>
            <a:endParaRPr lang="en-GB" sz="2000" dirty="0"/>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87114" y="6453335"/>
            <a:ext cx="792088" cy="326579"/>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27</a:t>
            </a:fld>
            <a:endParaRPr lang="en-US" dirty="0"/>
          </a:p>
        </p:txBody>
      </p:sp>
      <p:pic>
        <p:nvPicPr>
          <p:cNvPr id="15" name="Picture 14"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begin{gather} &#10;\begin{aligned}&#10;\rho_0 &amp;\left[\frac{\partial^2\vec{\xi}}{\partial t^2} + 2 (\vec{u}_0\cdot \nabla) \frac{\partial \vec{\xi}}{\partial t} + (\vec{u}_{0,*i}\cdot \nabla)\frac{\partial \vec{\xi}_\perp}{\partial t} \right] \\&#10;&amp; \quad + \rho_0\left[\frac{\partial}{\partial t} + (\left\{\vec{u}_0 + \vec{u}_{0,\ast i}\right\}\cdot \nabla) \right]\left[\frac{\nabla \delta \phi_L \times \vec{B}}{B^2}\right] \\&#10;&amp; \quad + \nabla \cdot \delta \vec{P}^{\mbox{{\footnotesize CGL}}} - \vec{j}\times \delta\vec{B} - \delta\vec{j}\times \vec{B} \\&#10;&amp;=&#10;\nabla \otimes \left[\rho_0 \vec{\xi}\otimes(\vec{u}_0\cdot\nabla)\vec{u}_0 - \rho_0\vec{u}_0\otimes (\vec{u}_0\cdot\nabla)\vec{\xi}\right] \nonumber&#10;\end{aligned}&#10;\end{gather}&#10;&#10;&#10;&#10;&#10;\end{document}" title="IguanaTex Bitmap Display">
            <a:extLst>
              <a:ext uri="{FF2B5EF4-FFF2-40B4-BE49-F238E27FC236}">
                <a16:creationId xmlns:a16="http://schemas.microsoft.com/office/drawing/2014/main" id="{1558A979-13FC-4DB0-A0A5-D73AA2F1558E}"/>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752948" y="1556792"/>
            <a:ext cx="4896544" cy="2394519"/>
          </a:xfrm>
          <a:prstGeom prst="rect">
            <a:avLst/>
          </a:prstGeom>
        </p:spPr>
      </p:pic>
      <p:sp>
        <p:nvSpPr>
          <p:cNvPr id="10" name="Footer Placeholder 1">
            <a:extLst>
              <a:ext uri="{FF2B5EF4-FFF2-40B4-BE49-F238E27FC236}">
                <a16:creationId xmlns:a16="http://schemas.microsoft.com/office/drawing/2014/main" id="{1323376B-04A8-4248-9771-AA2E2A83F86A}"/>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1" name="Title 1">
            <a:extLst>
              <a:ext uri="{FF2B5EF4-FFF2-40B4-BE49-F238E27FC236}">
                <a16:creationId xmlns:a16="http://schemas.microsoft.com/office/drawing/2014/main" id="{905BD9AC-D5C5-4CB4-9F18-29A1AF59F580}"/>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alibri"/>
                <a:ea typeface="+mj-ea"/>
                <a:cs typeface="+mj-cs"/>
              </a:rPr>
              <a:t>VENUS-MHD </a:t>
            </a:r>
            <a:r>
              <a:rPr lang="en-GB" sz="3200" dirty="0">
                <a:latin typeface="Calibri"/>
              </a:rPr>
              <a:t>a</a:t>
            </a:r>
            <a:r>
              <a:rPr kumimoji="0" lang="en-GB" sz="3200" b="1" i="0" u="none" strike="noStrike" kern="1200" cap="none" spc="0" normalizeH="0" baseline="0" noProof="0" dirty="0" err="1">
                <a:ln>
                  <a:noFill/>
                </a:ln>
                <a:solidFill>
                  <a:srgbClr val="FF0000"/>
                </a:solidFill>
                <a:effectLst/>
                <a:uLnTx/>
                <a:uFillTx/>
                <a:latin typeface="Calibri"/>
                <a:ea typeface="+mj-ea"/>
                <a:cs typeface="+mj-cs"/>
              </a:rPr>
              <a:t>nd</a:t>
            </a:r>
            <a:r>
              <a:rPr kumimoji="0" lang="en-GB" sz="3200" b="1" i="0" u="none" strike="noStrike" kern="1200" cap="none" spc="0" normalizeH="0" baseline="0" noProof="0" dirty="0">
                <a:ln>
                  <a:noFill/>
                </a:ln>
                <a:solidFill>
                  <a:srgbClr val="FF0000"/>
                </a:solidFill>
                <a:effectLst/>
                <a:uLnTx/>
                <a:uFillTx/>
                <a:latin typeface="Calibri"/>
                <a:ea typeface="+mj-ea"/>
                <a:cs typeface="+mj-cs"/>
              </a:rPr>
              <a:t> K-MHD code</a:t>
            </a:r>
          </a:p>
        </p:txBody>
      </p:sp>
    </p:spTree>
    <p:extLst>
      <p:ext uri="{BB962C8B-B14F-4D97-AF65-F5344CB8AC3E}">
        <p14:creationId xmlns:p14="http://schemas.microsoft.com/office/powerpoint/2010/main" val="174629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107504" y="6513885"/>
            <a:ext cx="437951" cy="227483"/>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3</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Stabilising centrifugal effects on MHD instabilities</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7" name="Subtitle 2 5">
            <a:extLst>
              <a:ext uri="{FF2B5EF4-FFF2-40B4-BE49-F238E27FC236}">
                <a16:creationId xmlns:a16="http://schemas.microsoft.com/office/drawing/2014/main" id="{93AA2FBB-E015-41CB-9057-A77A24AEF807}"/>
              </a:ext>
            </a:extLst>
          </p:cNvPr>
          <p:cNvSpPr txBox="1">
            <a:spLocks/>
          </p:cNvSpPr>
          <p:nvPr/>
        </p:nvSpPr>
        <p:spPr>
          <a:xfrm>
            <a:off x="542544" y="1386417"/>
            <a:ext cx="8327136"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t>MISHKA numerical results [Chapman, NF 2006] showing weak </a:t>
            </a:r>
            <a:r>
              <a:rPr lang="en-US" sz="1800" dirty="0" err="1"/>
              <a:t>stabilisation</a:t>
            </a:r>
            <a:r>
              <a:rPr lang="en-US" sz="1800" dirty="0"/>
              <a:t> of the internal kink mode by  plasma rotation did not agree with analytical predictions.</a:t>
            </a:r>
          </a:p>
          <a:p>
            <a:pPr marL="285750" indent="-285750" algn="l">
              <a:buFont typeface="Arial" panose="020B0604020202020204" pitchFamily="34" charset="0"/>
              <a:buChar char="•"/>
            </a:pPr>
            <a:r>
              <a:rPr lang="en-US" sz="1800" dirty="0"/>
              <a:t>It was proposed that MISHKA doesn’t have centrifugal effects embedded in its equilibrium.  Comparisons with CASTOR-FLOW (consistent equilibria) showed expected result:</a:t>
            </a:r>
          </a:p>
        </p:txBody>
      </p:sp>
      <p:pic>
        <p:nvPicPr>
          <p:cNvPr id="18" name="Picture 17">
            <a:extLst>
              <a:ext uri="{FF2B5EF4-FFF2-40B4-BE49-F238E27FC236}">
                <a16:creationId xmlns:a16="http://schemas.microsoft.com/office/drawing/2014/main" id="{D2613E73-8552-45E0-9D52-3354F6B2D665}"/>
              </a:ext>
            </a:extLst>
          </p:cNvPr>
          <p:cNvPicPr>
            <a:picLocks noChangeAspect="1"/>
          </p:cNvPicPr>
          <p:nvPr/>
        </p:nvPicPr>
        <p:blipFill>
          <a:blip r:embed="rId3"/>
          <a:stretch>
            <a:fillRect/>
          </a:stretch>
        </p:blipFill>
        <p:spPr>
          <a:xfrm>
            <a:off x="1935770" y="2757718"/>
            <a:ext cx="5625296" cy="3663351"/>
          </a:xfrm>
          <a:prstGeom prst="rect">
            <a:avLst/>
          </a:prstGeom>
        </p:spPr>
      </p:pic>
      <p:sp>
        <p:nvSpPr>
          <p:cNvPr id="19" name="Slide Number Placeholder 5">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3</a:t>
            </a:fld>
            <a:endParaRPr lang="en-US" dirty="0"/>
          </a:p>
        </p:txBody>
      </p:sp>
      <p:sp>
        <p:nvSpPr>
          <p:cNvPr id="21" name="Subtitle 2 1">
            <a:extLst>
              <a:ext uri="{FF2B5EF4-FFF2-40B4-BE49-F238E27FC236}">
                <a16:creationId xmlns:a16="http://schemas.microsoft.com/office/drawing/2014/main" id="{B91ADFEE-0ADB-4D24-BE45-EFF2E1808D98}"/>
              </a:ext>
            </a:extLst>
          </p:cNvPr>
          <p:cNvSpPr txBox="1">
            <a:spLocks/>
          </p:cNvSpPr>
          <p:nvPr/>
        </p:nvSpPr>
        <p:spPr>
          <a:xfrm>
            <a:off x="512064" y="917328"/>
            <a:ext cx="8451408" cy="5599219"/>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22" name="Subtitle 2 5">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23" name="TextBox 22">
            <a:extLst>
              <a:ext uri="{FF2B5EF4-FFF2-40B4-BE49-F238E27FC236}">
                <a16:creationId xmlns:a16="http://schemas.microsoft.com/office/drawing/2014/main" id="{EC9F8254-E827-4916-A883-FE1862848096}"/>
              </a:ext>
            </a:extLst>
          </p:cNvPr>
          <p:cNvSpPr txBox="1"/>
          <p:nvPr/>
        </p:nvSpPr>
        <p:spPr>
          <a:xfrm>
            <a:off x="279685" y="780770"/>
            <a:ext cx="8589995"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Example where analysis has been ahead of some codes</a:t>
            </a:r>
          </a:p>
        </p:txBody>
      </p:sp>
      <p:sp>
        <p:nvSpPr>
          <p:cNvPr id="24" name="Rectangle 23">
            <a:extLst>
              <a:ext uri="{FF2B5EF4-FFF2-40B4-BE49-F238E27FC236}">
                <a16:creationId xmlns:a16="http://schemas.microsoft.com/office/drawing/2014/main" id="{3E764026-CFE1-4207-8ABF-618809D74558}"/>
              </a:ext>
            </a:extLst>
          </p:cNvPr>
          <p:cNvSpPr/>
          <p:nvPr/>
        </p:nvSpPr>
        <p:spPr>
          <a:xfrm>
            <a:off x="5522212" y="6162384"/>
            <a:ext cx="3480312" cy="338554"/>
          </a:xfrm>
          <a:prstGeom prst="rect">
            <a:avLst/>
          </a:prstGeom>
        </p:spPr>
        <p:txBody>
          <a:bodyPr wrap="none">
            <a:spAutoFit/>
          </a:bodyPr>
          <a:lstStyle/>
          <a:p>
            <a:r>
              <a:rPr lang="en-US" sz="1600" dirty="0"/>
              <a:t>[</a:t>
            </a:r>
            <a:r>
              <a:rPr lang="en-US" sz="1600" i="1" dirty="0"/>
              <a:t>Chapman, Graves, Wahlberg, NF 2010</a:t>
            </a:r>
            <a:r>
              <a:rPr lang="en-US" sz="1600" dirty="0"/>
              <a:t>]</a:t>
            </a:r>
          </a:p>
        </p:txBody>
      </p:sp>
    </p:spTree>
    <p:extLst>
      <p:ext uri="{BB962C8B-B14F-4D97-AF65-F5344CB8AC3E}">
        <p14:creationId xmlns:p14="http://schemas.microsoft.com/office/powerpoint/2010/main" val="2766778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107504" y="6513885"/>
            <a:ext cx="437951" cy="227483"/>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4</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Stabilising centrifugal effects on MHD instabilities</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4</a:t>
            </a:fld>
            <a:endParaRPr lang="en-US" dirty="0"/>
          </a:p>
        </p:txBody>
      </p:sp>
      <p:sp>
        <p:nvSpPr>
          <p:cNvPr id="22" name="Subtitle 2 5">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3" name="Slide Number Placeholder 5 3">
            <a:extLst>
              <a:ext uri="{FF2B5EF4-FFF2-40B4-BE49-F238E27FC236}">
                <a16:creationId xmlns:a16="http://schemas.microsoft.com/office/drawing/2014/main" id="{218725F1-8668-446C-AD3C-ACA6DEC7EF47}"/>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4</a:t>
            </a:fld>
            <a:endParaRPr lang="en-US" dirty="0"/>
          </a:p>
        </p:txBody>
      </p:sp>
      <p:sp>
        <p:nvSpPr>
          <p:cNvPr id="14" name="Subtitle 2 1">
            <a:extLst>
              <a:ext uri="{FF2B5EF4-FFF2-40B4-BE49-F238E27FC236}">
                <a16:creationId xmlns:a16="http://schemas.microsoft.com/office/drawing/2014/main" id="{0F72C4FA-3A76-4AF9-8EFE-4981988BADE5}"/>
              </a:ext>
            </a:extLst>
          </p:cNvPr>
          <p:cNvSpPr txBox="1">
            <a:spLocks/>
          </p:cNvSpPr>
          <p:nvPr/>
        </p:nvSpPr>
        <p:spPr>
          <a:xfrm>
            <a:off x="512064" y="917328"/>
            <a:ext cx="8451408" cy="5599219"/>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15" name="Subtitle 2 5 1">
            <a:extLst>
              <a:ext uri="{FF2B5EF4-FFF2-40B4-BE49-F238E27FC236}">
                <a16:creationId xmlns:a16="http://schemas.microsoft.com/office/drawing/2014/main" id="{3CFFC163-FE9D-433C-8077-BA0D1C8EEE8F}"/>
              </a:ext>
            </a:extLst>
          </p:cNvPr>
          <p:cNvSpPr txBox="1">
            <a:spLocks/>
          </p:cNvSpPr>
          <p:nvPr/>
        </p:nvSpPr>
        <p:spPr>
          <a:xfrm>
            <a:off x="542544" y="1386417"/>
            <a:ext cx="8420928"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6" name="Subtitle 2 5 2">
            <a:extLst>
              <a:ext uri="{FF2B5EF4-FFF2-40B4-BE49-F238E27FC236}">
                <a16:creationId xmlns:a16="http://schemas.microsoft.com/office/drawing/2014/main" id="{BA59C48D-C8A8-4969-894D-4725D76D7369}"/>
              </a:ext>
            </a:extLst>
          </p:cNvPr>
          <p:cNvSpPr txBox="1">
            <a:spLocks/>
          </p:cNvSpPr>
          <p:nvPr/>
        </p:nvSpPr>
        <p:spPr>
          <a:xfrm>
            <a:off x="542543" y="1062808"/>
            <a:ext cx="8598233" cy="545373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t>MISHKA included strong flow corrections in the linearized stability equations.  But the magnetic equilibrium did not include the centrifugal shift effects</a:t>
            </a:r>
          </a:p>
          <a:p>
            <a:pPr marL="285750" indent="-285750" algn="l">
              <a:buFont typeface="Arial" panose="020B0604020202020204" pitchFamily="34" charset="0"/>
              <a:buChar char="•"/>
            </a:pPr>
            <a:r>
              <a:rPr lang="en-US" sz="1800" dirty="0"/>
              <a:t>We established an approach to model MISHKA or CASTOR-FLOW analytically, with binary switches enabling or disabling the centrifugal effect in the starting equilibrium equations, which we carried through to the final analytic dispersion relations [</a:t>
            </a:r>
            <a:r>
              <a:rPr lang="en-US" sz="1800" i="1" dirty="0"/>
              <a:t>Wahlberg, Chapman, Graves, </a:t>
            </a:r>
            <a:r>
              <a:rPr lang="en-US" sz="1800" i="1" dirty="0" err="1"/>
              <a:t>PoP</a:t>
            </a:r>
            <a:r>
              <a:rPr lang="en-US" sz="1800" i="1" dirty="0"/>
              <a:t> 2009</a:t>
            </a:r>
            <a:r>
              <a:rPr lang="en-US" sz="1800" dirty="0"/>
              <a:t>].</a:t>
            </a:r>
          </a:p>
          <a:p>
            <a:pPr marL="285750" indent="-285750" algn="l">
              <a:buFont typeface="Arial" panose="020B0604020202020204" pitchFamily="34" charset="0"/>
              <a:buChar char="•"/>
            </a:pPr>
            <a:r>
              <a:rPr lang="en-US" sz="1800" dirty="0"/>
              <a:t>Two switches apply to the problem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endParaRPr lang="en-US" sz="1800" dirty="0"/>
          </a:p>
          <a:p>
            <a:pPr algn="l"/>
            <a:endParaRPr lang="en-US" sz="1800" dirty="0"/>
          </a:p>
          <a:p>
            <a:pPr algn="l"/>
            <a:endParaRPr lang="en-US" sz="1800" dirty="0"/>
          </a:p>
          <a:p>
            <a:pPr marL="285750" indent="-285750" algn="l">
              <a:buFont typeface="Arial" panose="020B0604020202020204" pitchFamily="34" charset="0"/>
              <a:buChar char="•"/>
            </a:pPr>
            <a:r>
              <a:rPr lang="en-US" sz="1800" dirty="0"/>
              <a:t>      is connected with n=0 Zonal flow, a low frequency GAM [</a:t>
            </a:r>
            <a:r>
              <a:rPr lang="en-US" sz="1800" i="1" dirty="0"/>
              <a:t>Graves, Wahlberg, PPCF 2017</a:t>
            </a:r>
            <a:r>
              <a:rPr lang="en-US" sz="1800" dirty="0"/>
              <a:t>] potentially measurable in MAST or NSTX:</a:t>
            </a:r>
          </a:p>
          <a:p>
            <a:pPr algn="l"/>
            <a:endParaRPr lang="en-US" sz="2000" dirty="0"/>
          </a:p>
        </p:txBody>
      </p:sp>
      <p:pic>
        <p:nvPicPr>
          <p:cNvPr id="20" name="Picture 19"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begin{align*}&#10;P(r,\theta) &amp; = \overline{P}(r) \exp \left [ \sigma_1 M_0^2 \left (\frac{R(r,\theta)^2-R_0^2}{R_0^2} \right ) \right ]&#10;\\ &#10;\frac{d \Delta}{dr} &amp; = \frac{r}{R_0} \left [ \frac{l_i}{2} + \beta_p \left ( 1 + \sigma_2 M_0^2 \right ) \right ] \\&#10;M_0 &amp; = \mbox{axial Mach number}&#10;\end{align*}&#10;&#10;&#10;&#10;&#10;\end{document}" title="IguanaTex Bitmap Display">
            <a:extLst>
              <a:ext uri="{FF2B5EF4-FFF2-40B4-BE49-F238E27FC236}">
                <a16:creationId xmlns:a16="http://schemas.microsoft.com/office/drawing/2014/main" id="{6A84B29E-0B72-462D-9B15-CEFE0D9C511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601206" y="3199234"/>
            <a:ext cx="4649152" cy="1616524"/>
          </a:xfrm>
          <a:prstGeom prst="rect">
            <a:avLst/>
          </a:prstGeom>
        </p:spPr>
      </p:pic>
      <p:pic>
        <p:nvPicPr>
          <p:cNvPr id="10" name="Picture 9"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 \sigma_1, \sigma_2$ ($\sigma_{1,2}=1$ for consistent, 0 otherwise &#10;&#10;&#10;&#10;&#10;\end{document}" title="IguanaTex Bitmap Display">
            <a:extLst>
              <a:ext uri="{FF2B5EF4-FFF2-40B4-BE49-F238E27FC236}">
                <a16:creationId xmlns:a16="http://schemas.microsoft.com/office/drawing/2014/main" id="{9CA556A1-00C3-4EF4-8C04-7C6FDD88D559}"/>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4265753" y="2833170"/>
            <a:ext cx="4536380" cy="263619"/>
          </a:xfrm>
          <a:prstGeom prst="rect">
            <a:avLst/>
          </a:prstGeom>
        </p:spPr>
      </p:pic>
      <p:pic>
        <p:nvPicPr>
          <p:cNvPr id="26" name="Picture 25"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 \sigma_1$&#10;&#10;&#10;&#10;&#10;\end{document}" title="IguanaTex Bitmap Display">
            <a:extLst>
              <a:ext uri="{FF2B5EF4-FFF2-40B4-BE49-F238E27FC236}">
                <a16:creationId xmlns:a16="http://schemas.microsoft.com/office/drawing/2014/main" id="{74FDD55A-FCAE-4DA2-AE01-AA1BD094D68F}"/>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936752" y="5153399"/>
            <a:ext cx="219429" cy="147809"/>
          </a:xfrm>
          <a:prstGeom prst="rect">
            <a:avLst/>
          </a:prstGeom>
        </p:spPr>
      </p:pic>
      <p:pic>
        <p:nvPicPr>
          <p:cNvPr id="27" name="Picture 26"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omega_{ZF}^2 = \frac{\sigma_1 M_0^2 \Omega^2}{1+2 q^2} \left ( 1 - \frac{1}{\Gamma} \right )&#10;\] &#10;&#10;&#10;&#10;&#10;\end{document}" title="IguanaTex Bitmap Display">
            <a:extLst>
              <a:ext uri="{FF2B5EF4-FFF2-40B4-BE49-F238E27FC236}">
                <a16:creationId xmlns:a16="http://schemas.microsoft.com/office/drawing/2014/main" id="{59B02622-CCEE-401F-8ACD-EE21838487F9}"/>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850896" y="5680719"/>
            <a:ext cx="2829714" cy="621714"/>
          </a:xfrm>
          <a:prstGeom prst="rect">
            <a:avLst/>
          </a:prstGeom>
        </p:spPr>
      </p:pic>
    </p:spTree>
    <p:extLst>
      <p:ext uri="{BB962C8B-B14F-4D97-AF65-F5344CB8AC3E}">
        <p14:creationId xmlns:p14="http://schemas.microsoft.com/office/powerpoint/2010/main" val="325047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107504" y="6513885"/>
            <a:ext cx="437951" cy="227483"/>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5</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Stabilising centrifugal effects on MHD instabilities</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5</a:t>
            </a:fld>
            <a:endParaRPr lang="en-US" dirty="0"/>
          </a:p>
        </p:txBody>
      </p:sp>
      <p:sp>
        <p:nvSpPr>
          <p:cNvPr id="22" name="Subtitle 2 5">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3" name="Slide Number Placeholder 5">
            <a:extLst>
              <a:ext uri="{FF2B5EF4-FFF2-40B4-BE49-F238E27FC236}">
                <a16:creationId xmlns:a16="http://schemas.microsoft.com/office/drawing/2014/main" id="{218725F1-8668-446C-AD3C-ACA6DEC7EF47}"/>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5</a:t>
            </a:fld>
            <a:endParaRPr lang="en-US" dirty="0"/>
          </a:p>
        </p:txBody>
      </p:sp>
      <p:sp>
        <p:nvSpPr>
          <p:cNvPr id="15" name="Subtitle 2 5 1">
            <a:extLst>
              <a:ext uri="{FF2B5EF4-FFF2-40B4-BE49-F238E27FC236}">
                <a16:creationId xmlns:a16="http://schemas.microsoft.com/office/drawing/2014/main" id="{3CFFC163-FE9D-433C-8077-BA0D1C8EEE8F}"/>
              </a:ext>
            </a:extLst>
          </p:cNvPr>
          <p:cNvSpPr txBox="1">
            <a:spLocks/>
          </p:cNvSpPr>
          <p:nvPr/>
        </p:nvSpPr>
        <p:spPr>
          <a:xfrm>
            <a:off x="542544" y="1386417"/>
            <a:ext cx="8420928"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pic>
        <p:nvPicPr>
          <p:cNvPr id="17" name="Picture 16">
            <a:extLst>
              <a:ext uri="{FF2B5EF4-FFF2-40B4-BE49-F238E27FC236}">
                <a16:creationId xmlns:a16="http://schemas.microsoft.com/office/drawing/2014/main" id="{A525191D-F7EB-4D06-AADD-70C7A64084A0}"/>
              </a:ext>
            </a:extLst>
          </p:cNvPr>
          <p:cNvPicPr>
            <a:picLocks noChangeAspect="1"/>
          </p:cNvPicPr>
          <p:nvPr/>
        </p:nvPicPr>
        <p:blipFill>
          <a:blip r:embed="rId4"/>
          <a:stretch>
            <a:fillRect/>
          </a:stretch>
        </p:blipFill>
        <p:spPr>
          <a:xfrm>
            <a:off x="3882475" y="1614577"/>
            <a:ext cx="5377192" cy="4222698"/>
          </a:xfrm>
          <a:prstGeom prst="rect">
            <a:avLst/>
          </a:prstGeom>
        </p:spPr>
      </p:pic>
      <p:sp>
        <p:nvSpPr>
          <p:cNvPr id="18" name="Slide Number Placeholder 5">
            <a:extLst>
              <a:ext uri="{FF2B5EF4-FFF2-40B4-BE49-F238E27FC236}">
                <a16:creationId xmlns:a16="http://schemas.microsoft.com/office/drawing/2014/main" id="{58B9CB68-790C-427B-96EE-D3313497B393}"/>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5</a:t>
            </a:fld>
            <a:endParaRPr lang="en-US" dirty="0"/>
          </a:p>
        </p:txBody>
      </p:sp>
      <p:sp>
        <p:nvSpPr>
          <p:cNvPr id="21" name="Subtitle 2 1">
            <a:extLst>
              <a:ext uri="{FF2B5EF4-FFF2-40B4-BE49-F238E27FC236}">
                <a16:creationId xmlns:a16="http://schemas.microsoft.com/office/drawing/2014/main" id="{871C4BD0-ADC8-4B0E-9220-031B0B9DA150}"/>
              </a:ext>
            </a:extLst>
          </p:cNvPr>
          <p:cNvSpPr txBox="1">
            <a:spLocks/>
          </p:cNvSpPr>
          <p:nvPr/>
        </p:nvSpPr>
        <p:spPr>
          <a:xfrm>
            <a:off x="512065" y="917328"/>
            <a:ext cx="8524432" cy="5599219"/>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23" name="Subtitle 2 5 1">
            <a:extLst>
              <a:ext uri="{FF2B5EF4-FFF2-40B4-BE49-F238E27FC236}">
                <a16:creationId xmlns:a16="http://schemas.microsoft.com/office/drawing/2014/main" id="{9940D0E2-759A-404A-B18A-AEABC9067B7A}"/>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pic>
        <p:nvPicPr>
          <p:cNvPr id="24" name="Picture 23"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begin{align*}&#10;\gamma &amp; = \sqrt{\gamma_0^2 - \omega_{ZF}^2} \\&#10;\frac{\gamma_0}{\omega_A} &amp; = - \delta W_{Bussac} - \delta W (\sigma_2) \\  &#10;\omega_{ZF}^2 &amp; = \frac{\sigma_1 M_0^2 \Omega^2}{1+2 q^2} \left ( 1 - \frac{1}{\Gamma} \right ) \\&#10;\end{align*} &#10;&#10;&#10;&#10;&#10;\end{document}" title="IguanaTex Bitmap Display">
            <a:extLst>
              <a:ext uri="{FF2B5EF4-FFF2-40B4-BE49-F238E27FC236}">
                <a16:creationId xmlns:a16="http://schemas.microsoft.com/office/drawing/2014/main" id="{026EBBD8-9B47-48AD-A34B-CF6D11AC0A0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21642" y="1772816"/>
            <a:ext cx="3187808" cy="1767619"/>
          </a:xfrm>
          <a:prstGeom prst="rect">
            <a:avLst/>
          </a:prstGeom>
        </p:spPr>
      </p:pic>
      <p:sp>
        <p:nvSpPr>
          <p:cNvPr id="2" name="Rectangle 1">
            <a:extLst>
              <a:ext uri="{FF2B5EF4-FFF2-40B4-BE49-F238E27FC236}">
                <a16:creationId xmlns:a16="http://schemas.microsoft.com/office/drawing/2014/main" id="{2C27A6CC-9F1E-4EA0-B27C-F39FFE3F689F}"/>
              </a:ext>
            </a:extLst>
          </p:cNvPr>
          <p:cNvSpPr/>
          <p:nvPr/>
        </p:nvSpPr>
        <p:spPr>
          <a:xfrm>
            <a:off x="4981857" y="5997898"/>
            <a:ext cx="4042197" cy="369332"/>
          </a:xfrm>
          <a:prstGeom prst="rect">
            <a:avLst/>
          </a:prstGeom>
        </p:spPr>
        <p:txBody>
          <a:bodyPr wrap="none">
            <a:spAutoFit/>
          </a:bodyPr>
          <a:lstStyle/>
          <a:p>
            <a:r>
              <a:rPr lang="en-US" dirty="0"/>
              <a:t>[</a:t>
            </a:r>
            <a:r>
              <a:rPr lang="en-US" i="1" dirty="0"/>
              <a:t>Wahlberg, Chapman, Graves, </a:t>
            </a:r>
            <a:r>
              <a:rPr lang="en-US" i="1" dirty="0" err="1"/>
              <a:t>PoP</a:t>
            </a:r>
            <a:r>
              <a:rPr lang="en-US" i="1" dirty="0"/>
              <a:t> 2009</a:t>
            </a:r>
            <a:r>
              <a:rPr lang="en-US" dirty="0"/>
              <a:t>].</a:t>
            </a:r>
          </a:p>
        </p:txBody>
      </p:sp>
    </p:spTree>
    <p:extLst>
      <p:ext uri="{BB962C8B-B14F-4D97-AF65-F5344CB8AC3E}">
        <p14:creationId xmlns:p14="http://schemas.microsoft.com/office/powerpoint/2010/main" val="4069137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9805A6-A2BB-4971-8A2F-E4EE293422DB}"/>
              </a:ext>
            </a:extLst>
          </p:cNvPr>
          <p:cNvPicPr>
            <a:picLocks noChangeAspect="1"/>
          </p:cNvPicPr>
          <p:nvPr/>
        </p:nvPicPr>
        <p:blipFill>
          <a:blip r:embed="rId2"/>
          <a:stretch>
            <a:fillRect/>
          </a:stretch>
        </p:blipFill>
        <p:spPr>
          <a:xfrm>
            <a:off x="391665" y="1672865"/>
            <a:ext cx="3999807" cy="3199594"/>
          </a:xfrm>
          <a:prstGeom prst="rect">
            <a:avLst/>
          </a:prstGeom>
        </p:spPr>
      </p:pic>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a:extLst>
              <a:ext uri="{FF2B5EF4-FFF2-40B4-BE49-F238E27FC236}">
                <a16:creationId xmlns:a16="http://schemas.microsoft.com/office/drawing/2014/main" id="{32D2B9D4-8FAB-4A5E-9C72-88B2D797A0DA}"/>
              </a:ext>
            </a:extLst>
          </p:cNvPr>
          <p:cNvSpPr txBox="1">
            <a:spLocks/>
          </p:cNvSpPr>
          <p:nvPr/>
        </p:nvSpPr>
        <p:spPr>
          <a:xfrm>
            <a:off x="107504" y="6513885"/>
            <a:ext cx="437951" cy="227483"/>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6</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Destabilising Flow effects on MHD instabilities</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6</a:t>
            </a:fld>
            <a:endParaRPr lang="en-US" dirty="0"/>
          </a:p>
        </p:txBody>
      </p:sp>
      <p:sp>
        <p:nvSpPr>
          <p:cNvPr id="22" name="Subtitle 2 5">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3" name="Slide Number Placeholder 5">
            <a:extLst>
              <a:ext uri="{FF2B5EF4-FFF2-40B4-BE49-F238E27FC236}">
                <a16:creationId xmlns:a16="http://schemas.microsoft.com/office/drawing/2014/main" id="{218725F1-8668-446C-AD3C-ACA6DEC7EF47}"/>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6</a:t>
            </a:fld>
            <a:endParaRPr lang="en-US" dirty="0"/>
          </a:p>
        </p:txBody>
      </p:sp>
      <p:sp>
        <p:nvSpPr>
          <p:cNvPr id="15" name="Subtitle 2 5 1">
            <a:extLst>
              <a:ext uri="{FF2B5EF4-FFF2-40B4-BE49-F238E27FC236}">
                <a16:creationId xmlns:a16="http://schemas.microsoft.com/office/drawing/2014/main" id="{3CFFC163-FE9D-433C-8077-BA0D1C8EEE8F}"/>
              </a:ext>
            </a:extLst>
          </p:cNvPr>
          <p:cNvSpPr txBox="1">
            <a:spLocks/>
          </p:cNvSpPr>
          <p:nvPr/>
        </p:nvSpPr>
        <p:spPr>
          <a:xfrm>
            <a:off x="542544" y="1386417"/>
            <a:ext cx="8420928"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8" name="Slide Number Placeholder 5">
            <a:extLst>
              <a:ext uri="{FF2B5EF4-FFF2-40B4-BE49-F238E27FC236}">
                <a16:creationId xmlns:a16="http://schemas.microsoft.com/office/drawing/2014/main" id="{58B9CB68-790C-427B-96EE-D3313497B393}"/>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6</a:t>
            </a:fld>
            <a:endParaRPr lang="en-US" dirty="0"/>
          </a:p>
        </p:txBody>
      </p:sp>
      <p:sp>
        <p:nvSpPr>
          <p:cNvPr id="21" name="Subtitle 2 1">
            <a:extLst>
              <a:ext uri="{FF2B5EF4-FFF2-40B4-BE49-F238E27FC236}">
                <a16:creationId xmlns:a16="http://schemas.microsoft.com/office/drawing/2014/main" id="{871C4BD0-ADC8-4B0E-9220-031B0B9DA150}"/>
              </a:ext>
            </a:extLst>
          </p:cNvPr>
          <p:cNvSpPr txBox="1">
            <a:spLocks/>
          </p:cNvSpPr>
          <p:nvPr/>
        </p:nvSpPr>
        <p:spPr>
          <a:xfrm>
            <a:off x="512064" y="917328"/>
            <a:ext cx="11137392" cy="5599219"/>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23" name="Subtitle 2 5 1">
            <a:extLst>
              <a:ext uri="{FF2B5EF4-FFF2-40B4-BE49-F238E27FC236}">
                <a16:creationId xmlns:a16="http://schemas.microsoft.com/office/drawing/2014/main" id="{9940D0E2-759A-404A-B18A-AEABC9067B7A}"/>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28" name="Rectangle 27">
            <a:extLst>
              <a:ext uri="{FF2B5EF4-FFF2-40B4-BE49-F238E27FC236}">
                <a16:creationId xmlns:a16="http://schemas.microsoft.com/office/drawing/2014/main" id="{2781A286-C6C8-480E-B88E-8BC4642C4CBB}"/>
              </a:ext>
            </a:extLst>
          </p:cNvPr>
          <p:cNvSpPr/>
          <p:nvPr/>
        </p:nvSpPr>
        <p:spPr>
          <a:xfrm>
            <a:off x="646851" y="5222263"/>
            <a:ext cx="8511704" cy="1200329"/>
          </a:xfrm>
          <a:prstGeom prst="rect">
            <a:avLst/>
          </a:prstGeom>
        </p:spPr>
        <p:txBody>
          <a:bodyPr wrap="square">
            <a:spAutoFit/>
          </a:bodyPr>
          <a:lstStyle/>
          <a:p>
            <a:r>
              <a:rPr lang="en-US" dirty="0"/>
              <a:t>Strong flow gradients can overcome the ZF stabilizing effect.  New classes of instabilities such as Kelvin-</a:t>
            </a:r>
            <a:r>
              <a:rPr lang="en-US" dirty="0" err="1"/>
              <a:t>Holmholz</a:t>
            </a:r>
            <a:r>
              <a:rPr lang="en-US" dirty="0"/>
              <a:t> can be born.  These can be described using low shear infernal mode approach (e.g. 1,1) [</a:t>
            </a:r>
            <a:r>
              <a:rPr lang="en-US" i="1" dirty="0"/>
              <a:t>Wahlberg, Graves, Chapman </a:t>
            </a:r>
            <a:r>
              <a:rPr lang="en-US" i="1" dirty="0" err="1"/>
              <a:t>PoP</a:t>
            </a:r>
            <a:r>
              <a:rPr lang="en-US" i="1" dirty="0"/>
              <a:t> 2013; Chapman, Walkden, Graves, Wahlberg NF 2011</a:t>
            </a:r>
            <a:r>
              <a:rPr lang="en-US" dirty="0"/>
              <a:t>], and might be observable in upgraded MAST (strong flows).  </a:t>
            </a:r>
          </a:p>
        </p:txBody>
      </p:sp>
      <p:pic>
        <p:nvPicPr>
          <p:cNvPr id="2" name="Picture 1">
            <a:extLst>
              <a:ext uri="{FF2B5EF4-FFF2-40B4-BE49-F238E27FC236}">
                <a16:creationId xmlns:a16="http://schemas.microsoft.com/office/drawing/2014/main" id="{CE0151E4-6E0C-4D03-9E08-01CFF800813A}"/>
              </a:ext>
            </a:extLst>
          </p:cNvPr>
          <p:cNvPicPr>
            <a:picLocks noChangeAspect="1"/>
          </p:cNvPicPr>
          <p:nvPr/>
        </p:nvPicPr>
        <p:blipFill>
          <a:blip r:embed="rId4"/>
          <a:stretch>
            <a:fillRect/>
          </a:stretch>
        </p:blipFill>
        <p:spPr>
          <a:xfrm>
            <a:off x="4396122" y="1575081"/>
            <a:ext cx="4538660" cy="3483058"/>
          </a:xfrm>
          <a:prstGeom prst="rect">
            <a:avLst/>
          </a:prstGeom>
        </p:spPr>
      </p:pic>
      <p:sp>
        <p:nvSpPr>
          <p:cNvPr id="5" name="Rectangle 4">
            <a:extLst>
              <a:ext uri="{FF2B5EF4-FFF2-40B4-BE49-F238E27FC236}">
                <a16:creationId xmlns:a16="http://schemas.microsoft.com/office/drawing/2014/main" id="{7DCC6A0A-5500-41D1-8020-6E64C98A3CD3}"/>
              </a:ext>
            </a:extLst>
          </p:cNvPr>
          <p:cNvSpPr/>
          <p:nvPr/>
        </p:nvSpPr>
        <p:spPr>
          <a:xfrm>
            <a:off x="950959" y="1235956"/>
            <a:ext cx="2181751" cy="369332"/>
          </a:xfrm>
          <a:prstGeom prst="rect">
            <a:avLst/>
          </a:prstGeom>
        </p:spPr>
        <p:txBody>
          <a:bodyPr wrap="none">
            <a:spAutoFit/>
          </a:bodyPr>
          <a:lstStyle/>
          <a:p>
            <a:r>
              <a:rPr lang="en-US" dirty="0"/>
              <a:t>Semi-analytic results:</a:t>
            </a:r>
          </a:p>
        </p:txBody>
      </p:sp>
      <p:sp>
        <p:nvSpPr>
          <p:cNvPr id="20" name="Rectangle 19">
            <a:extLst>
              <a:ext uri="{FF2B5EF4-FFF2-40B4-BE49-F238E27FC236}">
                <a16:creationId xmlns:a16="http://schemas.microsoft.com/office/drawing/2014/main" id="{437BCDA4-13DF-4C4F-A1E4-0F1F21253DBA}"/>
              </a:ext>
            </a:extLst>
          </p:cNvPr>
          <p:cNvSpPr/>
          <p:nvPr/>
        </p:nvSpPr>
        <p:spPr>
          <a:xfrm>
            <a:off x="5209331" y="1236025"/>
            <a:ext cx="2364109" cy="369332"/>
          </a:xfrm>
          <a:prstGeom prst="rect">
            <a:avLst/>
          </a:prstGeom>
        </p:spPr>
        <p:txBody>
          <a:bodyPr wrap="none">
            <a:spAutoFit/>
          </a:bodyPr>
          <a:lstStyle/>
          <a:p>
            <a:r>
              <a:rPr lang="en-US" dirty="0"/>
              <a:t>Numerical comparison:</a:t>
            </a:r>
          </a:p>
        </p:txBody>
      </p:sp>
    </p:spTree>
    <p:extLst>
      <p:ext uri="{BB962C8B-B14F-4D97-AF65-F5344CB8AC3E}">
        <p14:creationId xmlns:p14="http://schemas.microsoft.com/office/powerpoint/2010/main" val="19669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107504" y="6513885"/>
            <a:ext cx="437951" cy="227483"/>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7</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Parallel Magnetic Fluctuations</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7" name="Subtitle 2 5 1">
            <a:extLst>
              <a:ext uri="{FF2B5EF4-FFF2-40B4-BE49-F238E27FC236}">
                <a16:creationId xmlns:a16="http://schemas.microsoft.com/office/drawing/2014/main" id="{93AA2FBB-E015-41CB-9057-A77A24AEF807}"/>
              </a:ext>
            </a:extLst>
          </p:cNvPr>
          <p:cNvSpPr txBox="1">
            <a:spLocks/>
          </p:cNvSpPr>
          <p:nvPr/>
        </p:nvSpPr>
        <p:spPr>
          <a:xfrm>
            <a:off x="542544" y="1022419"/>
            <a:ext cx="8327136" cy="5439998"/>
          </a:xfrm>
          <a:prstGeom prst="rect">
            <a:avLst/>
          </a:prstGeom>
          <a:ln>
            <a:no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t>Following the MISHKA, CASTOR-FLOW work, analytical calculations were made to investigate the effect of neglecting parallel magnetic fluctuations in MHD model. Condition for stability (sigma=1 is full model, sigma=0 is reduced model) </a:t>
            </a:r>
          </a:p>
          <a:p>
            <a:pPr algn="l"/>
            <a:r>
              <a:rPr lang="en-US" sz="1800" dirty="0"/>
              <a:t>[Graves et al, PPCF 2019]:</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Again, used binary switches.  Motivation: main version of JOREK neglects parallel magnetic fluctuations.  So do some Gyro-kinetic codes.  This explains why some gyro-kinetic codes cannot recover internal kink, and why JOREK cannot.</a:t>
            </a:r>
          </a:p>
          <a:p>
            <a:pPr marL="285750" indent="-285750" algn="l">
              <a:buFont typeface="Arial" panose="020B0604020202020204" pitchFamily="34" charset="0"/>
              <a:buChar char="•"/>
            </a:pPr>
            <a:r>
              <a:rPr lang="en-US" sz="1800" dirty="0"/>
              <a:t>Also investigated interchange modes.  Similar binary switches for Mercier criterion.  JOREK always stable to Mercier.  </a:t>
            </a:r>
          </a:p>
          <a:p>
            <a:pPr marL="285750" indent="-285750" algn="l">
              <a:buFont typeface="Arial" panose="020B0604020202020204" pitchFamily="34" charset="0"/>
              <a:buChar char="•"/>
            </a:pPr>
            <a:r>
              <a:rPr lang="en-US" sz="1800" dirty="0"/>
              <a:t>We also investigated the approximation used in some gyro-kinetic codes which approximate delta </a:t>
            </a:r>
            <a:r>
              <a:rPr lang="en-US" sz="1800" dirty="0" err="1"/>
              <a:t>B_parallel</a:t>
            </a:r>
            <a:r>
              <a:rPr lang="en-US" sz="1800" dirty="0"/>
              <a:t> effects by replacing grad-B drifts with curvature drifts.  Only small errors with this approach were found. These were calculated.</a:t>
            </a:r>
          </a:p>
          <a:p>
            <a:pPr marL="285750" indent="-285750" algn="l">
              <a:buFont typeface="Arial" panose="020B0604020202020204" pitchFamily="34" charset="0"/>
              <a:buChar char="•"/>
            </a:pPr>
            <a:r>
              <a:rPr lang="en-US" sz="1800" dirty="0"/>
              <a:t>Also investigated the approximation adopted in JOREK for the toroidal field:</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Concluded that JOREK and basic gyro-kinetic codes that neglect delta </a:t>
            </a:r>
            <a:r>
              <a:rPr lang="en-US" sz="1800" dirty="0" err="1"/>
              <a:t>B_parallel</a:t>
            </a:r>
            <a:r>
              <a:rPr lang="en-US" sz="1800" dirty="0"/>
              <a:t> and approximate the field will be OK for instabilities (including peeling- ballooning) resonant with q&gt;&gt;1. So a problem for tokamak core, and all RFP.</a:t>
            </a:r>
          </a:p>
          <a:p>
            <a:pPr marL="285750" indent="-285750" algn="l">
              <a:buFont typeface="Arial" panose="020B0604020202020204" pitchFamily="34" charset="0"/>
              <a:buChar char="•"/>
            </a:pPr>
            <a:endParaRPr lang="en-US" sz="1800" dirty="0"/>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7</a:t>
            </a:fld>
            <a:endParaRPr lang="en-US" dirty="0"/>
          </a:p>
        </p:txBody>
      </p:sp>
      <p:sp>
        <p:nvSpPr>
          <p:cNvPr id="21" name="Subtitle 2 1">
            <a:extLst>
              <a:ext uri="{FF2B5EF4-FFF2-40B4-BE49-F238E27FC236}">
                <a16:creationId xmlns:a16="http://schemas.microsoft.com/office/drawing/2014/main" id="{B91ADFEE-0ADB-4D24-BE45-EFF2E1808D98}"/>
              </a:ext>
            </a:extLst>
          </p:cNvPr>
          <p:cNvSpPr txBox="1">
            <a:spLocks/>
          </p:cNvSpPr>
          <p:nvPr/>
        </p:nvSpPr>
        <p:spPr>
          <a:xfrm>
            <a:off x="512064" y="917328"/>
            <a:ext cx="8451408" cy="5599219"/>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24" name="Rectangle 23">
            <a:extLst>
              <a:ext uri="{FF2B5EF4-FFF2-40B4-BE49-F238E27FC236}">
                <a16:creationId xmlns:a16="http://schemas.microsoft.com/office/drawing/2014/main" id="{3E764026-CFE1-4207-8ABF-618809D74558}"/>
              </a:ext>
            </a:extLst>
          </p:cNvPr>
          <p:cNvSpPr/>
          <p:nvPr/>
        </p:nvSpPr>
        <p:spPr>
          <a:xfrm>
            <a:off x="5522212" y="6162384"/>
            <a:ext cx="3480312" cy="338554"/>
          </a:xfrm>
          <a:prstGeom prst="rect">
            <a:avLst/>
          </a:prstGeom>
        </p:spPr>
        <p:txBody>
          <a:bodyPr wrap="none">
            <a:spAutoFit/>
          </a:bodyPr>
          <a:lstStyle/>
          <a:p>
            <a:r>
              <a:rPr lang="en-US" sz="1600" dirty="0"/>
              <a:t>[</a:t>
            </a:r>
            <a:r>
              <a:rPr lang="en-US" sz="1600" i="1" dirty="0"/>
              <a:t>Chapman, Graves, Wahlberg, NF 2010</a:t>
            </a:r>
            <a:r>
              <a:rPr lang="en-US" sz="1600" dirty="0"/>
              <a:t>]</a:t>
            </a:r>
          </a:p>
        </p:txBody>
      </p:sp>
      <p:pic>
        <p:nvPicPr>
          <p:cNvPr id="3" name="Picture 2"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 B = F_0 \vecb{\nabla} \phi + \vecb{\nabla} \phi \times \vecb{\nabla} \psi, \,\,\,\, F_0=\mbox{constant}&#10;\]&#10;&#10;&#10;&#10;&#10;\end{document}" title="IguanaTex Bitmap Display">
            <a:extLst>
              <a:ext uri="{FF2B5EF4-FFF2-40B4-BE49-F238E27FC236}">
                <a16:creationId xmlns:a16="http://schemas.microsoft.com/office/drawing/2014/main" id="{849D05BE-92B3-475C-8D6B-30F975117B4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117486" y="5013176"/>
            <a:ext cx="3978514" cy="204343"/>
          </a:xfrm>
          <a:prstGeom prst="rect">
            <a:avLst/>
          </a:prstGeom>
        </p:spPr>
      </p:pic>
      <p:pic>
        <p:nvPicPr>
          <p:cNvPr id="10" name="Picture 9"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hat{\delta W} \approx - 3(1-q_0) \left [ \beta_p^2 - 0.3^2 \right ] +\,  (1- \sigma ) \beta_p^2 \,  &gt; 0&#10;\]&#10;&#10;&#10;&#10;&#10;\end{document}" title="IguanaTex Bitmap Display">
            <a:extLst>
              <a:ext uri="{FF2B5EF4-FFF2-40B4-BE49-F238E27FC236}">
                <a16:creationId xmlns:a16="http://schemas.microsoft.com/office/drawing/2014/main" id="{19BAEDCB-4BBC-4783-B850-310D010401CF}"/>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648057" y="2131363"/>
            <a:ext cx="5486829" cy="367106"/>
          </a:xfrm>
          <a:prstGeom prst="rect">
            <a:avLst/>
          </a:prstGeom>
        </p:spPr>
      </p:pic>
    </p:spTree>
    <p:extLst>
      <p:ext uri="{BB962C8B-B14F-4D97-AF65-F5344CB8AC3E}">
        <p14:creationId xmlns:p14="http://schemas.microsoft.com/office/powerpoint/2010/main" val="218267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107504" y="6513885"/>
            <a:ext cx="437951" cy="227483"/>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8</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180528" y="-99392"/>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200" dirty="0"/>
              <a:t>Modelling non-resonant internal kink</a:t>
            </a:r>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8</a:t>
            </a:fld>
            <a:endParaRPr lang="en-US" dirty="0"/>
          </a:p>
        </p:txBody>
      </p:sp>
      <p:sp>
        <p:nvSpPr>
          <p:cNvPr id="21" name="Subtitle 2 1">
            <a:extLst>
              <a:ext uri="{FF2B5EF4-FFF2-40B4-BE49-F238E27FC236}">
                <a16:creationId xmlns:a16="http://schemas.microsoft.com/office/drawing/2014/main" id="{B91ADFEE-0ADB-4D24-BE45-EFF2E1808D98}"/>
              </a:ext>
            </a:extLst>
          </p:cNvPr>
          <p:cNvSpPr txBox="1">
            <a:spLocks/>
          </p:cNvSpPr>
          <p:nvPr/>
        </p:nvSpPr>
        <p:spPr>
          <a:xfrm>
            <a:off x="512064" y="917328"/>
            <a:ext cx="8451408" cy="4469943"/>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22" name="Subtitle 2 5">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23" name="TextBox 22">
            <a:extLst>
              <a:ext uri="{FF2B5EF4-FFF2-40B4-BE49-F238E27FC236}">
                <a16:creationId xmlns:a16="http://schemas.microsoft.com/office/drawing/2014/main" id="{EC9F8254-E827-4916-A883-FE1862848096}"/>
              </a:ext>
            </a:extLst>
          </p:cNvPr>
          <p:cNvSpPr txBox="1"/>
          <p:nvPr/>
        </p:nvSpPr>
        <p:spPr>
          <a:xfrm>
            <a:off x="478695" y="778819"/>
            <a:ext cx="6181538"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Why non-resonant internal kink modes?</a:t>
            </a:r>
          </a:p>
        </p:txBody>
      </p:sp>
      <p:sp>
        <p:nvSpPr>
          <p:cNvPr id="13" name="Subtitle 2 5 1">
            <a:extLst>
              <a:ext uri="{FF2B5EF4-FFF2-40B4-BE49-F238E27FC236}">
                <a16:creationId xmlns:a16="http://schemas.microsoft.com/office/drawing/2014/main" id="{66212A98-8D10-416E-A1DA-82919961CE02}"/>
              </a:ext>
            </a:extLst>
          </p:cNvPr>
          <p:cNvSpPr txBox="1">
            <a:spLocks/>
          </p:cNvSpPr>
          <p:nvPr/>
        </p:nvSpPr>
        <p:spPr>
          <a:xfrm>
            <a:off x="493788" y="1470729"/>
            <a:ext cx="8327136" cy="5439998"/>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t>They are tokamak relevant.  Hybrid scenarios.  See next.</a:t>
            </a:r>
          </a:p>
          <a:p>
            <a:pPr marL="285750" indent="-285750" algn="l">
              <a:buFont typeface="Arial" panose="020B0604020202020204" pitchFamily="34" charset="0"/>
              <a:buChar char="•"/>
            </a:pPr>
            <a:r>
              <a:rPr lang="en-US" sz="1800" dirty="0"/>
              <a:t>We can legitimately avoid resistive reconnection.  So clean fishbone simulations!  E.g. XTOR could separate reconnection and linear/non-linear kinetic-MHD physics.</a:t>
            </a:r>
          </a:p>
          <a:p>
            <a:pPr marL="285750" indent="-285750" algn="l">
              <a:buFont typeface="Arial" panose="020B0604020202020204" pitchFamily="34" charset="0"/>
              <a:buChar char="•"/>
            </a:pPr>
            <a:r>
              <a:rPr lang="en-US" sz="1800" dirty="0"/>
              <a:t>We have shown analytically that fishbones are highly unstable to non-resonant internal kinks, and they will appear before standard MHD low frequency branch: [</a:t>
            </a:r>
            <a:r>
              <a:rPr lang="en-US" sz="1800" i="1" dirty="0"/>
              <a:t>Chapman, HAM,  Pinches, Akers, Field, Graves, Hastie, NF 2010</a:t>
            </a:r>
            <a:r>
              <a:rPr lang="en-US" sz="1800" dirty="0"/>
              <a:t>] </a:t>
            </a:r>
          </a:p>
          <a:p>
            <a:pPr marL="285750" indent="-285750" algn="l">
              <a:buFont typeface="Arial" panose="020B0604020202020204" pitchFamily="34" charset="0"/>
              <a:buChar char="•"/>
            </a:pPr>
            <a:r>
              <a:rPr lang="en-US" sz="1800" dirty="0"/>
              <a:t>We have an ideal MHD analytic description of linear growth rate and non-linear amplitude, verified (recall ideal MHD is OK without rational surface)</a:t>
            </a:r>
          </a:p>
          <a:p>
            <a:pPr marL="285750" indent="-285750" algn="l">
              <a:buFont typeface="Arial" panose="020B0604020202020204" pitchFamily="34" charset="0"/>
              <a:buChar char="•"/>
            </a:pPr>
            <a:r>
              <a:rPr lang="en-US" sz="1800" dirty="0"/>
              <a:t>We can describe the non-linear ideal MHD mode with a 3D equilibrium code, saturated initial value (XTOR) and analytic -  permitting 3 way comparisons</a:t>
            </a:r>
          </a:p>
          <a:p>
            <a:pPr marL="285750" indent="-285750" algn="l">
              <a:buFont typeface="Arial" panose="020B0604020202020204" pitchFamily="34" charset="0"/>
              <a:buChar char="•"/>
            </a:pPr>
            <a:r>
              <a:rPr lang="en-US" sz="1800" dirty="0"/>
              <a:t>Advanced studies can easily be undertaken with an equilibrium description, e.g. fast particle transport and impurity transport  </a:t>
            </a:r>
          </a:p>
        </p:txBody>
      </p:sp>
    </p:spTree>
    <p:extLst>
      <p:ext uri="{BB962C8B-B14F-4D97-AF65-F5344CB8AC3E}">
        <p14:creationId xmlns:p14="http://schemas.microsoft.com/office/powerpoint/2010/main" val="1898174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5">
            <a:extLst>
              <a:ext uri="{FF2B5EF4-FFF2-40B4-BE49-F238E27FC236}">
                <a16:creationId xmlns:a16="http://schemas.microsoft.com/office/drawing/2014/main" id="{BE001187-6226-45FC-ABCB-57934CB89675}"/>
              </a:ext>
            </a:extLst>
          </p:cNvPr>
          <p:cNvSpPr txBox="1">
            <a:spLocks/>
          </p:cNvSpPr>
          <p:nvPr/>
        </p:nvSpPr>
        <p:spPr>
          <a:xfrm>
            <a:off x="579168" y="1420524"/>
            <a:ext cx="3554403"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800" dirty="0"/>
              <a:t>Good core performance achieved by avoiding </a:t>
            </a:r>
            <a:r>
              <a:rPr lang="en-US" sz="1800" dirty="0" err="1"/>
              <a:t>sawteeth</a:t>
            </a:r>
            <a:endParaRPr lang="en-US" sz="1800" dirty="0"/>
          </a:p>
          <a:p>
            <a:pPr marL="342900" indent="-342900" algn="l">
              <a:buFont typeface="Arial" panose="020B0604020202020204" pitchFamily="34" charset="0"/>
              <a:buChar char="•"/>
            </a:pPr>
            <a:r>
              <a:rPr lang="en-US" sz="1800" dirty="0"/>
              <a:t>Poloidal magnetic field isn’t stationary in a real plasma (resistive diffusion)</a:t>
            </a:r>
          </a:p>
          <a:p>
            <a:pPr algn="l"/>
            <a:r>
              <a:rPr lang="en-US" sz="1800" dirty="0"/>
              <a:t>-&gt; magnetic field line pitch reduces</a:t>
            </a:r>
          </a:p>
          <a:p>
            <a:pPr algn="l"/>
            <a:endParaRPr lang="en-US" dirty="0"/>
          </a:p>
          <a:p>
            <a:pPr algn="l"/>
            <a:endParaRPr lang="en-US" dirty="0"/>
          </a:p>
          <a:p>
            <a:pPr algn="l"/>
            <a:endParaRPr lang="en-US" dirty="0"/>
          </a:p>
          <a:p>
            <a:pPr algn="l"/>
            <a:endParaRPr lang="en-US" dirty="0"/>
          </a:p>
          <a:p>
            <a:pPr algn="l"/>
            <a:endParaRPr lang="en-US" dirty="0"/>
          </a:p>
          <a:p>
            <a:pPr marL="342900" indent="-342900" algn="l">
              <a:buFont typeface="Arial" panose="020B0604020202020204" pitchFamily="34" charset="0"/>
              <a:buChar char="•"/>
            </a:pPr>
            <a:r>
              <a:rPr lang="en-US" sz="1800" dirty="0"/>
              <a:t>Fishbones appear first, then continuous modes</a:t>
            </a:r>
          </a:p>
        </p:txBody>
      </p:sp>
      <p:pic>
        <p:nvPicPr>
          <p:cNvPr id="8" name="Immagine 3">
            <a:extLst>
              <a:ext uri="{FF2B5EF4-FFF2-40B4-BE49-F238E27FC236}">
                <a16:creationId xmlns:a16="http://schemas.microsoft.com/office/drawing/2014/main" id="{A69E5BEB-8BCD-4A42-9056-0CE6DD04F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3" y="6407385"/>
            <a:ext cx="1040384" cy="450616"/>
          </a:xfrm>
          <a:prstGeom prst="rect">
            <a:avLst/>
          </a:prstGeom>
        </p:spPr>
      </p:pic>
      <p:sp>
        <p:nvSpPr>
          <p:cNvPr id="9" name="Slide Number Placeholder 5 1">
            <a:extLst>
              <a:ext uri="{FF2B5EF4-FFF2-40B4-BE49-F238E27FC236}">
                <a16:creationId xmlns:a16="http://schemas.microsoft.com/office/drawing/2014/main" id="{32D2B9D4-8FAB-4A5E-9C72-88B2D797A0DA}"/>
              </a:ext>
            </a:extLst>
          </p:cNvPr>
          <p:cNvSpPr txBox="1">
            <a:spLocks/>
          </p:cNvSpPr>
          <p:nvPr/>
        </p:nvSpPr>
        <p:spPr>
          <a:xfrm>
            <a:off x="107504" y="6513885"/>
            <a:ext cx="437951" cy="227483"/>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9</a:t>
            </a:fld>
            <a:endParaRPr lang="en-US" dirty="0"/>
          </a:p>
        </p:txBody>
      </p:sp>
      <p:sp>
        <p:nvSpPr>
          <p:cNvPr id="12" name="Title 1">
            <a:extLst>
              <a:ext uri="{FF2B5EF4-FFF2-40B4-BE49-F238E27FC236}">
                <a16:creationId xmlns:a16="http://schemas.microsoft.com/office/drawing/2014/main" id="{429B69F5-1830-4245-90DF-2742AF83EA2B}"/>
              </a:ext>
            </a:extLst>
          </p:cNvPr>
          <p:cNvSpPr txBox="1">
            <a:spLocks/>
          </p:cNvSpPr>
          <p:nvPr/>
        </p:nvSpPr>
        <p:spPr bwMode="auto">
          <a:xfrm>
            <a:off x="-396552" y="188104"/>
            <a:ext cx="91440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FF00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US" sz="2400" dirty="0"/>
              <a:t>Continuous n=1 modes during hybrid sawtooth free scenarios</a:t>
            </a:r>
          </a:p>
          <a:p>
            <a:pPr lvl="0">
              <a:defRPr/>
            </a:pPr>
            <a:endParaRPr lang="en-GB" sz="3200" dirty="0"/>
          </a:p>
        </p:txBody>
      </p:sp>
      <p:sp>
        <p:nvSpPr>
          <p:cNvPr id="7" name="Footer Placeholder 1">
            <a:extLst>
              <a:ext uri="{FF2B5EF4-FFF2-40B4-BE49-F238E27FC236}">
                <a16:creationId xmlns:a16="http://schemas.microsoft.com/office/drawing/2014/main" id="{C0F977FA-31C3-4369-AE22-7213984B6E4D}"/>
              </a:ext>
            </a:extLst>
          </p:cNvPr>
          <p:cNvSpPr txBox="1">
            <a:spLocks/>
          </p:cNvSpPr>
          <p:nvPr/>
        </p:nvSpPr>
        <p:spPr>
          <a:xfrm>
            <a:off x="611561" y="6415832"/>
            <a:ext cx="9588579"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F56"/>
                </a:solidFill>
              </a:rPr>
              <a:t>J. P. Graves </a:t>
            </a:r>
            <a:r>
              <a:rPr kumimoji="0" lang="en-GB" sz="1600" b="1" i="0" u="none" strike="noStrike" kern="1200" cap="none" spc="0" normalizeH="0" baseline="0" noProof="0" dirty="0">
                <a:ln>
                  <a:noFill/>
                </a:ln>
                <a:solidFill>
                  <a:srgbClr val="002F56"/>
                </a:solidFill>
                <a:effectLst/>
                <a:uLnTx/>
                <a:uFillTx/>
                <a:latin typeface="Arial" charset="0"/>
                <a:cs typeface="Arial" charset="0"/>
              </a:rPr>
              <a:t>                Kinetic MHD topics, TSVV 10               18</a:t>
            </a:r>
            <a:r>
              <a:rPr kumimoji="0" lang="en-GB" sz="1600" b="1" i="0" u="none" strike="noStrike" kern="1200" cap="none" spc="0" normalizeH="0" baseline="30000" noProof="0" dirty="0">
                <a:ln>
                  <a:noFill/>
                </a:ln>
                <a:solidFill>
                  <a:srgbClr val="002F56"/>
                </a:solidFill>
                <a:effectLst/>
                <a:uLnTx/>
                <a:uFillTx/>
                <a:latin typeface="Arial" charset="0"/>
                <a:cs typeface="Arial" charset="0"/>
              </a:rPr>
              <a:t>th</a:t>
            </a:r>
            <a:r>
              <a:rPr kumimoji="0" lang="en-GB" sz="1600" b="1" i="0" u="none" strike="noStrike" kern="1200" cap="none" spc="0" normalizeH="0" baseline="0" noProof="0" dirty="0">
                <a:ln>
                  <a:noFill/>
                </a:ln>
                <a:solidFill>
                  <a:srgbClr val="002F56"/>
                </a:solidFill>
                <a:effectLst/>
                <a:uLnTx/>
                <a:uFillTx/>
                <a:latin typeface="Arial" charset="0"/>
                <a:cs typeface="Arial" charset="0"/>
              </a:rPr>
              <a:t> October 2021</a:t>
            </a:r>
            <a:endParaRPr kumimoji="0" lang="en-US" sz="1600" b="1" i="0" u="none" strike="noStrike" kern="1200" cap="none" spc="0" normalizeH="0" baseline="0" noProof="0" dirty="0">
              <a:ln>
                <a:noFill/>
              </a:ln>
              <a:solidFill>
                <a:srgbClr val="002F56"/>
              </a:solidFill>
              <a:effectLst/>
              <a:uLnTx/>
              <a:uFillTx/>
              <a:latin typeface="Arial" charset="0"/>
              <a:cs typeface="Arial" charset="0"/>
            </a:endParaRPr>
          </a:p>
        </p:txBody>
      </p:sp>
      <p:sp>
        <p:nvSpPr>
          <p:cNvPr id="19" name="Slide Number Placeholder 5 2">
            <a:extLst>
              <a:ext uri="{FF2B5EF4-FFF2-40B4-BE49-F238E27FC236}">
                <a16:creationId xmlns:a16="http://schemas.microsoft.com/office/drawing/2014/main" id="{43130F13-1BFF-476C-A58F-E61A6AB83308}"/>
              </a:ext>
            </a:extLst>
          </p:cNvPr>
          <p:cNvSpPr txBox="1">
            <a:spLocks/>
          </p:cNvSpPr>
          <p:nvPr/>
        </p:nvSpPr>
        <p:spPr>
          <a:xfrm>
            <a:off x="11457432" y="6453172"/>
            <a:ext cx="42440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94370-2E33-3A46-8E01-3D010266C9F8}" type="slidenum">
              <a:rPr lang="en-US" smtClean="0"/>
              <a:pPr/>
              <a:t>9</a:t>
            </a:fld>
            <a:endParaRPr lang="en-US" dirty="0"/>
          </a:p>
        </p:txBody>
      </p:sp>
      <p:sp>
        <p:nvSpPr>
          <p:cNvPr id="22" name="Subtitle 2 5 2">
            <a:extLst>
              <a:ext uri="{FF2B5EF4-FFF2-40B4-BE49-F238E27FC236}">
                <a16:creationId xmlns:a16="http://schemas.microsoft.com/office/drawing/2014/main" id="{66AEA7AA-870B-434F-8B80-19EBA1C3E904}"/>
              </a:ext>
            </a:extLst>
          </p:cNvPr>
          <p:cNvSpPr txBox="1">
            <a:spLocks/>
          </p:cNvSpPr>
          <p:nvPr/>
        </p:nvSpPr>
        <p:spPr>
          <a:xfrm>
            <a:off x="542544" y="1386417"/>
            <a:ext cx="11106912" cy="507599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sp>
        <p:nvSpPr>
          <p:cNvPr id="14" name="Subtitle 2 1">
            <a:extLst>
              <a:ext uri="{FF2B5EF4-FFF2-40B4-BE49-F238E27FC236}">
                <a16:creationId xmlns:a16="http://schemas.microsoft.com/office/drawing/2014/main" id="{98C3F306-417B-4CCD-B7C8-8FF27D2AEC72}"/>
              </a:ext>
            </a:extLst>
          </p:cNvPr>
          <p:cNvSpPr txBox="1">
            <a:spLocks/>
          </p:cNvSpPr>
          <p:nvPr/>
        </p:nvSpPr>
        <p:spPr>
          <a:xfrm>
            <a:off x="512064" y="917328"/>
            <a:ext cx="8628713" cy="5599219"/>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Long</a:t>
            </a:r>
            <a:endParaRPr lang="en-US" dirty="0"/>
          </a:p>
        </p:txBody>
      </p:sp>
      <p:pic>
        <p:nvPicPr>
          <p:cNvPr id="15" name="Picture 14">
            <a:extLst>
              <a:ext uri="{FF2B5EF4-FFF2-40B4-BE49-F238E27FC236}">
                <a16:creationId xmlns:a16="http://schemas.microsoft.com/office/drawing/2014/main" id="{AB9C3454-B72A-48E4-A2E0-A895A6C16CCB}"/>
              </a:ext>
            </a:extLst>
          </p:cNvPr>
          <p:cNvPicPr>
            <a:picLocks noChangeAspect="1"/>
          </p:cNvPicPr>
          <p:nvPr/>
        </p:nvPicPr>
        <p:blipFill>
          <a:blip r:embed="rId6"/>
          <a:stretch>
            <a:fillRect/>
          </a:stretch>
        </p:blipFill>
        <p:spPr>
          <a:xfrm>
            <a:off x="4253005" y="1335679"/>
            <a:ext cx="3977881" cy="5093112"/>
          </a:xfrm>
          <a:prstGeom prst="rect">
            <a:avLst/>
          </a:prstGeom>
        </p:spPr>
      </p:pic>
      <p:sp>
        <p:nvSpPr>
          <p:cNvPr id="16" name="TextBox 15">
            <a:extLst>
              <a:ext uri="{FF2B5EF4-FFF2-40B4-BE49-F238E27FC236}">
                <a16:creationId xmlns:a16="http://schemas.microsoft.com/office/drawing/2014/main" id="{537DA6BF-5782-4237-A71A-92DBD48D7AFF}"/>
              </a:ext>
            </a:extLst>
          </p:cNvPr>
          <p:cNvSpPr txBox="1"/>
          <p:nvPr/>
        </p:nvSpPr>
        <p:spPr>
          <a:xfrm>
            <a:off x="279686" y="780770"/>
            <a:ext cx="1931079" cy="523220"/>
          </a:xfrm>
          <a:prstGeom prst="rect">
            <a:avLst/>
          </a:prstGeom>
          <a:solidFill>
            <a:schemeClr val="bg1"/>
          </a:solidFill>
          <a:ln>
            <a:solidFill>
              <a:schemeClr val="tx1"/>
            </a:solidFill>
          </a:ln>
        </p:spPr>
        <p:txBody>
          <a:bodyPr wrap="square" rtlCol="0">
            <a:spAutoFit/>
          </a:bodyPr>
          <a:lstStyle/>
          <a:p>
            <a:r>
              <a:rPr lang="en-US" sz="2800" b="1" dirty="0">
                <a:solidFill>
                  <a:schemeClr val="accent1"/>
                </a:solidFill>
              </a:rPr>
              <a:t>MAST LLM</a:t>
            </a:r>
          </a:p>
        </p:txBody>
      </p:sp>
      <p:cxnSp>
        <p:nvCxnSpPr>
          <p:cNvPr id="18" name="Straight Arrow Connector 17">
            <a:extLst>
              <a:ext uri="{FF2B5EF4-FFF2-40B4-BE49-F238E27FC236}">
                <a16:creationId xmlns:a16="http://schemas.microsoft.com/office/drawing/2014/main" id="{9B0A5EFA-CE1C-4021-B860-89311D631FF8}"/>
              </a:ext>
            </a:extLst>
          </p:cNvPr>
          <p:cNvCxnSpPr>
            <a:cxnSpLocks/>
          </p:cNvCxnSpPr>
          <p:nvPr/>
        </p:nvCxnSpPr>
        <p:spPr>
          <a:xfrm flipH="1">
            <a:off x="6372200" y="2546398"/>
            <a:ext cx="1978121" cy="1195709"/>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70B5EBC-9BF5-4640-92DE-7645AE43C9E0}"/>
              </a:ext>
            </a:extLst>
          </p:cNvPr>
          <p:cNvCxnSpPr>
            <a:cxnSpLocks/>
          </p:cNvCxnSpPr>
          <p:nvPr/>
        </p:nvCxnSpPr>
        <p:spPr>
          <a:xfrm flipH="1">
            <a:off x="7151012" y="3396120"/>
            <a:ext cx="1110354" cy="1052059"/>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Subtitle 2 2 1">
            <a:extLst>
              <a:ext uri="{FF2B5EF4-FFF2-40B4-BE49-F238E27FC236}">
                <a16:creationId xmlns:a16="http://schemas.microsoft.com/office/drawing/2014/main" id="{C61675EA-4E51-45A2-AA2E-0B723CA72617}"/>
              </a:ext>
            </a:extLst>
          </p:cNvPr>
          <p:cNvSpPr txBox="1">
            <a:spLocks/>
          </p:cNvSpPr>
          <p:nvPr/>
        </p:nvSpPr>
        <p:spPr>
          <a:xfrm>
            <a:off x="7783960" y="2171137"/>
            <a:ext cx="1561744" cy="444383"/>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fishbones</a:t>
            </a:r>
          </a:p>
        </p:txBody>
      </p:sp>
      <p:sp>
        <p:nvSpPr>
          <p:cNvPr id="25" name="Subtitle 2 3">
            <a:extLst>
              <a:ext uri="{FF2B5EF4-FFF2-40B4-BE49-F238E27FC236}">
                <a16:creationId xmlns:a16="http://schemas.microsoft.com/office/drawing/2014/main" id="{45EA58D9-4F82-4201-807C-83D6C176FB8F}"/>
              </a:ext>
            </a:extLst>
          </p:cNvPr>
          <p:cNvSpPr txBox="1">
            <a:spLocks/>
          </p:cNvSpPr>
          <p:nvPr/>
        </p:nvSpPr>
        <p:spPr>
          <a:xfrm>
            <a:off x="7996804" y="3456741"/>
            <a:ext cx="1561744" cy="444383"/>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n=1 LLM</a:t>
            </a:r>
          </a:p>
        </p:txBody>
      </p:sp>
      <p:sp>
        <p:nvSpPr>
          <p:cNvPr id="27" name="Subtitle 2 4 1">
            <a:extLst>
              <a:ext uri="{FF2B5EF4-FFF2-40B4-BE49-F238E27FC236}">
                <a16:creationId xmlns:a16="http://schemas.microsoft.com/office/drawing/2014/main" id="{AD2BB9A1-CB77-424B-B538-F5E8CC4B8F5A}"/>
              </a:ext>
            </a:extLst>
          </p:cNvPr>
          <p:cNvSpPr txBox="1">
            <a:spLocks/>
          </p:cNvSpPr>
          <p:nvPr/>
        </p:nvSpPr>
        <p:spPr>
          <a:xfrm>
            <a:off x="7394778" y="4670155"/>
            <a:ext cx="1791652" cy="1048170"/>
          </a:xfrm>
          <a:prstGeom prst="rect">
            <a:avLst/>
          </a:prstGeom>
          <a:ln>
            <a:no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plasma performance degrading</a:t>
            </a:r>
          </a:p>
        </p:txBody>
      </p:sp>
      <p:pic>
        <p:nvPicPr>
          <p:cNvPr id="49" name="Picture 48"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q \]&#10;&#10;&#10;&#10;&#10;\end{document}" title="IguanaTex Bitmap Display">
            <a:extLst>
              <a:ext uri="{FF2B5EF4-FFF2-40B4-BE49-F238E27FC236}">
                <a16:creationId xmlns:a16="http://schemas.microsoft.com/office/drawing/2014/main" id="{94AC99D5-D8B9-4B05-9A19-AA3B21FEEAB2}"/>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849809" y="3482168"/>
            <a:ext cx="118662" cy="180572"/>
          </a:xfrm>
          <a:prstGeom prst="rect">
            <a:avLst/>
          </a:prstGeom>
        </p:spPr>
      </p:pic>
      <p:cxnSp>
        <p:nvCxnSpPr>
          <p:cNvPr id="29" name="Straight Arrow Connector 28">
            <a:extLst>
              <a:ext uri="{FF2B5EF4-FFF2-40B4-BE49-F238E27FC236}">
                <a16:creationId xmlns:a16="http://schemas.microsoft.com/office/drawing/2014/main" id="{A00C2D52-C65A-4E58-8F3C-925611A724CA}"/>
              </a:ext>
            </a:extLst>
          </p:cNvPr>
          <p:cNvCxnSpPr>
            <a:cxnSpLocks/>
          </p:cNvCxnSpPr>
          <p:nvPr/>
        </p:nvCxnSpPr>
        <p:spPr>
          <a:xfrm flipV="1">
            <a:off x="1163038" y="3548128"/>
            <a:ext cx="0" cy="1394377"/>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79EDC6-435E-4B5C-9FA9-E864B08346A0}"/>
              </a:ext>
            </a:extLst>
          </p:cNvPr>
          <p:cNvCxnSpPr>
            <a:cxnSpLocks/>
          </p:cNvCxnSpPr>
          <p:nvPr/>
        </p:nvCxnSpPr>
        <p:spPr>
          <a:xfrm flipV="1">
            <a:off x="1163038" y="4967101"/>
            <a:ext cx="2613683" cy="1"/>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31" name="Picture 30"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r$&#10;&#10;&#10;&#10;&#10;&#10;\end{document}" title="IguanaTex Bitmap Display">
            <a:extLst>
              <a:ext uri="{FF2B5EF4-FFF2-40B4-BE49-F238E27FC236}">
                <a16:creationId xmlns:a16="http://schemas.microsoft.com/office/drawing/2014/main" id="{970D63D3-018E-44D8-9358-EE4F5A141690}"/>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779912" y="5031478"/>
            <a:ext cx="115657" cy="125714"/>
          </a:xfrm>
          <a:prstGeom prst="rect">
            <a:avLst/>
          </a:prstGeom>
        </p:spPr>
      </p:pic>
      <p:sp>
        <p:nvSpPr>
          <p:cNvPr id="32" name="Freeform: Shape 31">
            <a:extLst>
              <a:ext uri="{FF2B5EF4-FFF2-40B4-BE49-F238E27FC236}">
                <a16:creationId xmlns:a16="http://schemas.microsoft.com/office/drawing/2014/main" id="{0E466899-5D7D-4E03-ABE5-DFEC9E5AAB38}"/>
              </a:ext>
            </a:extLst>
          </p:cNvPr>
          <p:cNvSpPr/>
          <p:nvPr/>
        </p:nvSpPr>
        <p:spPr>
          <a:xfrm>
            <a:off x="1157591" y="3554086"/>
            <a:ext cx="2447364" cy="862291"/>
          </a:xfrm>
          <a:custGeom>
            <a:avLst/>
            <a:gdLst>
              <a:gd name="connsiteX0" fmla="*/ 0 w 2447364"/>
              <a:gd name="connsiteY0" fmla="*/ 820270 h 862291"/>
              <a:gd name="connsiteX1" fmla="*/ 389964 w 2447364"/>
              <a:gd name="connsiteY1" fmla="*/ 860611 h 862291"/>
              <a:gd name="connsiteX2" fmla="*/ 860611 w 2447364"/>
              <a:gd name="connsiteY2" fmla="*/ 847164 h 862291"/>
              <a:gd name="connsiteX3" fmla="*/ 1331258 w 2447364"/>
              <a:gd name="connsiteY3" fmla="*/ 779929 h 862291"/>
              <a:gd name="connsiteX4" fmla="*/ 1748117 w 2447364"/>
              <a:gd name="connsiteY4" fmla="*/ 632011 h 862291"/>
              <a:gd name="connsiteX5" fmla="*/ 2218764 w 2447364"/>
              <a:gd name="connsiteY5" fmla="*/ 309282 h 862291"/>
              <a:gd name="connsiteX6" fmla="*/ 2447364 w 2447364"/>
              <a:gd name="connsiteY6" fmla="*/ 0 h 86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364" h="862291">
                <a:moveTo>
                  <a:pt x="0" y="820270"/>
                </a:moveTo>
                <a:cubicBezTo>
                  <a:pt x="123264" y="838199"/>
                  <a:pt x="246529" y="856129"/>
                  <a:pt x="389964" y="860611"/>
                </a:cubicBezTo>
                <a:cubicBezTo>
                  <a:pt x="533399" y="865093"/>
                  <a:pt x="703729" y="860611"/>
                  <a:pt x="860611" y="847164"/>
                </a:cubicBezTo>
                <a:cubicBezTo>
                  <a:pt x="1017493" y="833717"/>
                  <a:pt x="1183341" y="815788"/>
                  <a:pt x="1331258" y="779929"/>
                </a:cubicBezTo>
                <a:cubicBezTo>
                  <a:pt x="1479175" y="744070"/>
                  <a:pt x="1600199" y="710452"/>
                  <a:pt x="1748117" y="632011"/>
                </a:cubicBezTo>
                <a:cubicBezTo>
                  <a:pt x="1896035" y="553570"/>
                  <a:pt x="2102223" y="414617"/>
                  <a:pt x="2218764" y="309282"/>
                </a:cubicBezTo>
                <a:cubicBezTo>
                  <a:pt x="2335305" y="203947"/>
                  <a:pt x="2391334" y="101973"/>
                  <a:pt x="244736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AF5D5BB2-ADE6-4998-84C0-4827B960728C}"/>
              </a:ext>
            </a:extLst>
          </p:cNvPr>
          <p:cNvCxnSpPr>
            <a:cxnSpLocks/>
          </p:cNvCxnSpPr>
          <p:nvPr/>
        </p:nvCxnSpPr>
        <p:spPr>
          <a:xfrm>
            <a:off x="1157591" y="4549168"/>
            <a:ext cx="2447364"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pic>
        <p:nvPicPr>
          <p:cNvPr id="34" name="Picture 33" descr="\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1&#10;\]&#10;&#10;&#10;&#10;&#10;\end{document}" title="IguanaTex Bitmap Display">
            <a:extLst>
              <a:ext uri="{FF2B5EF4-FFF2-40B4-BE49-F238E27FC236}">
                <a16:creationId xmlns:a16="http://schemas.microsoft.com/office/drawing/2014/main" id="{32A09047-18F2-46DE-8E32-4DFB36778FC3}"/>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977793" y="4464303"/>
            <a:ext cx="102400" cy="201143"/>
          </a:xfrm>
          <a:prstGeom prst="rect">
            <a:avLst/>
          </a:prstGeom>
        </p:spPr>
      </p:pic>
      <p:cxnSp>
        <p:nvCxnSpPr>
          <p:cNvPr id="35" name="Straight Arrow Connector 34">
            <a:extLst>
              <a:ext uri="{FF2B5EF4-FFF2-40B4-BE49-F238E27FC236}">
                <a16:creationId xmlns:a16="http://schemas.microsoft.com/office/drawing/2014/main" id="{D701851C-9B4D-4769-9225-13D6C3B225EB}"/>
              </a:ext>
            </a:extLst>
          </p:cNvPr>
          <p:cNvCxnSpPr>
            <a:cxnSpLocks/>
          </p:cNvCxnSpPr>
          <p:nvPr/>
        </p:nvCxnSpPr>
        <p:spPr>
          <a:xfrm>
            <a:off x="3222915" y="3691954"/>
            <a:ext cx="0" cy="586554"/>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6" name="Subtitle 2 2 2">
            <a:extLst>
              <a:ext uri="{FF2B5EF4-FFF2-40B4-BE49-F238E27FC236}">
                <a16:creationId xmlns:a16="http://schemas.microsoft.com/office/drawing/2014/main" id="{7DBDFE04-A2E1-48F2-941F-7554F793A7AD}"/>
              </a:ext>
            </a:extLst>
          </p:cNvPr>
          <p:cNvSpPr txBox="1">
            <a:spLocks/>
          </p:cNvSpPr>
          <p:nvPr/>
        </p:nvSpPr>
        <p:spPr>
          <a:xfrm>
            <a:off x="2571827" y="3275039"/>
            <a:ext cx="1561744" cy="444383"/>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time</a:t>
            </a:r>
          </a:p>
        </p:txBody>
      </p:sp>
      <p:sp>
        <p:nvSpPr>
          <p:cNvPr id="37" name="Freeform: Shape 36">
            <a:extLst>
              <a:ext uri="{FF2B5EF4-FFF2-40B4-BE49-F238E27FC236}">
                <a16:creationId xmlns:a16="http://schemas.microsoft.com/office/drawing/2014/main" id="{F41E9A3A-FA67-46FB-8848-ABB40076165D}"/>
              </a:ext>
            </a:extLst>
          </p:cNvPr>
          <p:cNvSpPr/>
          <p:nvPr/>
        </p:nvSpPr>
        <p:spPr>
          <a:xfrm>
            <a:off x="1162074" y="3652698"/>
            <a:ext cx="2447364" cy="862291"/>
          </a:xfrm>
          <a:custGeom>
            <a:avLst/>
            <a:gdLst>
              <a:gd name="connsiteX0" fmla="*/ 0 w 2447364"/>
              <a:gd name="connsiteY0" fmla="*/ 820270 h 862291"/>
              <a:gd name="connsiteX1" fmla="*/ 389964 w 2447364"/>
              <a:gd name="connsiteY1" fmla="*/ 860611 h 862291"/>
              <a:gd name="connsiteX2" fmla="*/ 860611 w 2447364"/>
              <a:gd name="connsiteY2" fmla="*/ 847164 h 862291"/>
              <a:gd name="connsiteX3" fmla="*/ 1331258 w 2447364"/>
              <a:gd name="connsiteY3" fmla="*/ 779929 h 862291"/>
              <a:gd name="connsiteX4" fmla="*/ 1748117 w 2447364"/>
              <a:gd name="connsiteY4" fmla="*/ 632011 h 862291"/>
              <a:gd name="connsiteX5" fmla="*/ 2218764 w 2447364"/>
              <a:gd name="connsiteY5" fmla="*/ 309282 h 862291"/>
              <a:gd name="connsiteX6" fmla="*/ 2447364 w 2447364"/>
              <a:gd name="connsiteY6" fmla="*/ 0 h 86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364" h="862291">
                <a:moveTo>
                  <a:pt x="0" y="820270"/>
                </a:moveTo>
                <a:cubicBezTo>
                  <a:pt x="123264" y="838199"/>
                  <a:pt x="246529" y="856129"/>
                  <a:pt x="389964" y="860611"/>
                </a:cubicBezTo>
                <a:cubicBezTo>
                  <a:pt x="533399" y="865093"/>
                  <a:pt x="703729" y="860611"/>
                  <a:pt x="860611" y="847164"/>
                </a:cubicBezTo>
                <a:cubicBezTo>
                  <a:pt x="1017493" y="833717"/>
                  <a:pt x="1183341" y="815788"/>
                  <a:pt x="1331258" y="779929"/>
                </a:cubicBezTo>
                <a:cubicBezTo>
                  <a:pt x="1479175" y="744070"/>
                  <a:pt x="1600199" y="710452"/>
                  <a:pt x="1748117" y="632011"/>
                </a:cubicBezTo>
                <a:cubicBezTo>
                  <a:pt x="1896035" y="553570"/>
                  <a:pt x="2102223" y="414617"/>
                  <a:pt x="2218764" y="309282"/>
                </a:cubicBezTo>
                <a:cubicBezTo>
                  <a:pt x="2335305" y="203947"/>
                  <a:pt x="2391334" y="101973"/>
                  <a:pt x="244736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2 4 2">
            <a:extLst>
              <a:ext uri="{FF2B5EF4-FFF2-40B4-BE49-F238E27FC236}">
                <a16:creationId xmlns:a16="http://schemas.microsoft.com/office/drawing/2014/main" id="{DDAC7476-E52E-4D5E-ACCF-A0046C68B7DF}"/>
              </a:ext>
            </a:extLst>
          </p:cNvPr>
          <p:cNvSpPr txBox="1">
            <a:spLocks/>
          </p:cNvSpPr>
          <p:nvPr/>
        </p:nvSpPr>
        <p:spPr>
          <a:xfrm>
            <a:off x="3759288" y="962600"/>
            <a:ext cx="5465317" cy="365125"/>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i="1" dirty="0"/>
              <a:t>Chapman, HAM,  Pinches, Akers, Field, Graves, Hastie, NF 2010 </a:t>
            </a:r>
          </a:p>
        </p:txBody>
      </p:sp>
    </p:spTree>
    <p:extLst>
      <p:ext uri="{BB962C8B-B14F-4D97-AF65-F5344CB8AC3E}">
        <p14:creationId xmlns:p14="http://schemas.microsoft.com/office/powerpoint/2010/main" val="41334082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828.6464"/>
  <p:tag name="ORIGINALWIDTH" val="2383.202"/>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begin{align*}&#10;P(r,\theta) &amp; = \overline{P}(r) \exp \left [ \sigma_1 M_0^2 \left (\frac{R(r,\theta)^2-R_0^2}{R_0^2} \right ) \right ]&#10;\\ &#10;\frac{d \Delta}{dr} &amp; = \frac{r}{R_0} \left [ \frac{l_i}{2} + \beta_p \left ( 1 + \sigma_2 M_0^2 \right ) \right ] \\&#10;M_0 &amp; = \mbox{axial Mach number}&#10;\end{align*}&#10;&#10;&#10;&#10;&#10;\end{document}"/>
  <p:tag name="IGUANATEXSIZE" val="22"/>
  <p:tag name="IGUANATEXCURSOR" val="831"/>
  <p:tag name="TRANSPARENCY" val="True"/>
  <p:tag name="FILENAME" val=""/>
  <p:tag name="LATEXENGINEID" val="0"/>
  <p:tag name="TEMPFOLDER" val="c:\temp\"/>
  <p:tag name="LATEXFORMHEIGHT" val="312"/>
  <p:tag name="LATEXFORMWIDTH" val="709"/>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82.48969"/>
  <p:tag name="ORIGINALWIDTH" val="41.99472"/>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1&#10;\]&#10;&#10;&#10;&#10;&#10;\end{document}"/>
  <p:tag name="IGUANATEXSIZE" val="24"/>
  <p:tag name="IGUANATEXCURSOR" val="763"/>
  <p:tag name="TRANSPARENCY" val="True"/>
  <p:tag name="FILENAME" val=""/>
  <p:tag name="LATEXENGINEID" val="0"/>
  <p:tag name="TEMPFOLDER" val="c:\temp\"/>
  <p:tag name="LATEXFORMHEIGHT" val="487.8"/>
  <p:tag name="LATEXFORMWIDTH" val="886.8"/>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257.2179"/>
  <p:tag name="ORIGINALWIDTH" val="1159.355"/>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rho \frac{d \vecb{U}}{dt} = \vecb{J} \times \vecb{B} - \vecb{\nabla} P&#10;\]&#10;&#10;&#10;&#10;&#10;\end{document}"/>
  <p:tag name="IGUANATEXSIZE" val="24"/>
  <p:tag name="IGUANATEXCURSOR" val="836"/>
  <p:tag name="TRANSPARENCY" val="True"/>
  <p:tag name="FILENAME" val=""/>
  <p:tag name="LATEXENGINEID" val="0"/>
  <p:tag name="TEMPFOLDER" val="c:\temp\"/>
  <p:tag name="LATEXFORMHEIGHT" val="312"/>
  <p:tag name="LATEXFORMWIDTH" val="709"/>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335.2081"/>
  <p:tag name="ORIGINALWIDTH" val="4454.443"/>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overline{\gamma} \left [ 1+ \frac{\Delta q_{min}}{\overline{\gamma}} \right ]^{1/3} = \left [ \frac{1}{r_{min}^2 q''} \right ]^{1/3} \left [ - \pi \hat{\delta W}  \right ] ^{2/3}, \,\,\,\, \hat{\delta W}  \approx - 3(q_{min}-1)\frac{r^2}{R^2} \left [ \beta_p^2 - 0.3^2 \right ]&#10;\]&#10;&#10;&#10;&#10;&#10;\end{document}"/>
  <p:tag name="IGUANATEXSIZE" val="24"/>
  <p:tag name="IGUANATEXCURSOR" val="1062"/>
  <p:tag name="TRANSPARENCY" val="True"/>
  <p:tag name="FILENAME" val=""/>
  <p:tag name="LATEXENGINEID" val="0"/>
  <p:tag name="TEMPFOLDER" val="c:\temp\"/>
  <p:tag name="LATEXFORMHEIGHT" val="823.2"/>
  <p:tag name="LATEXFORMWIDTH" val="1732.8"/>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48.4814"/>
  <p:tag name="ORIGINALWIDTH" val="2875.1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overline{\gamma} = [ \gamma^2 (1 + 2q^2)/\omega_A^2 + \Delta q_{min}^2 ]^{1/2},  \Delta q_{min} = q_r - q _{min}&#10;\]&#10;&#10;&#10;&#10;\end{document}"/>
  <p:tag name="IGUANATEXSIZE" val="22"/>
  <p:tag name="IGUANATEXCURSOR" val="896"/>
  <p:tag name="TRANSPARENCY" val="True"/>
  <p:tag name="FILENAME" val=""/>
  <p:tag name="LATEXENGINEID" val="0"/>
  <p:tag name="TEMPFOLDER" val="c:\temp\"/>
  <p:tag name="LATEXFORMHEIGHT" val="823.2"/>
  <p:tag name="LATEXFORMWIDTH" val="1386"/>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407.1991"/>
  <p:tag name="ORIGINALWIDTH" val="4407.949"/>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xi_{NL} = \left ( \frac{8}{71} \right ) ^{1/2} \left (\frac{8 \pi}{3} \right )^{3/2} \frac{|\Delta q_{min}|^{1/2}}{|q''|^{1/2}} \left  \{ \frac{\overline{\gamma}^{3/2}}{ 2^{1/2} |\Delta q_{min}|^{3/2}} \left [ 1 + \frac{|\Delta q_{min}|}{\overline{\gamma}} \right ]^{1/2} - 1 \right \} ^{1/2}&#10;\]&#10;&#10;&#10;&#10;\end{document}"/>
  <p:tag name="IGUANATEXSIZE" val="22"/>
  <p:tag name="IGUANATEXCURSOR" val="891"/>
  <p:tag name="TRANSPARENCY" val="True"/>
  <p:tag name="FILENAME" val=""/>
  <p:tag name="LATEXENGINEID" val="0"/>
  <p:tag name="TEMPFOLDER" val="c:\temp\"/>
  <p:tag name="LATEXFORMHEIGHT" val="487.8"/>
  <p:tag name="LATEXFORMWIDTH" val="886.8"/>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1249.34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xi \sim r^{m-1} \cos (m \theta - n \phi)&#10;\]&#10;&#10;&#10;&#10;\end{document}"/>
  <p:tag name="IGUANATEXSIZE" val="22"/>
  <p:tag name="IGUANATEXCURSOR" val="798"/>
  <p:tag name="TRANSPARENCY" val="True"/>
  <p:tag name="FILENAME" val=""/>
  <p:tag name="LATEXENGINEID" val="0"/>
  <p:tag name="TEMPFOLDER" val="c:\temp\"/>
  <p:tag name="LATEXFORMHEIGHT" val="663"/>
  <p:tag name="LATEXFORMWIDTH" val="1472.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78.74016"/>
  <p:tag name="ORIGINALWIDTH" val="232.4709"/>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q_{min} \]&#10;&#10;&#10;&#10;\end{document}"/>
  <p:tag name="IGUANATEXSIZE" val="22"/>
  <p:tag name="IGUANATEXCURSOR" val="770"/>
  <p:tag name="TRANSPARENCY" val="True"/>
  <p:tag name="FILENAME" val=""/>
  <p:tag name="LATEXENGINEID" val="0"/>
  <p:tag name="TEMPFOLDER" val="c:\temp\"/>
  <p:tag name="LATEXFORMHEIGHT" val="823.2"/>
  <p:tag name="LATEXFORMWIDTH" val="1732.8"/>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12.4859"/>
  <p:tag name="ORIGINALWIDTH" val="203.2246"/>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xi_{NL} \]&#10;&#10;&#10;&#10;\end{document}"/>
  <p:tag name="IGUANATEXSIZE" val="22"/>
  <p:tag name="IGUANATEXCURSOR" val="771"/>
  <p:tag name="TRANSPARENCY" val="True"/>
  <p:tag name="FILENAME" val=""/>
  <p:tag name="LATEXENGINEID" val="0"/>
  <p:tag name="TEMPFOLDER" val="c:\temp\"/>
  <p:tag name="LATEXFORMHEIGHT" val="762"/>
  <p:tag name="LATEXFORMWIDTH" val="1108.8"/>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57.2179"/>
  <p:tag name="ORIGINALWIDTH" val="1159.355"/>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rho \frac{d \vecb{U}}{dt} = \vecb{J} \times \vecb{B} - \vecb{\nabla} P&#10;\]&#10;&#10;&#10;&#10;&#10;\end{document}"/>
  <p:tag name="IGUANATEXSIZE" val="24"/>
  <p:tag name="IGUANATEXCURSOR" val="836"/>
  <p:tag name="TRANSPARENCY" val="True"/>
  <p:tag name="FILENAME" val=""/>
  <p:tag name="LATEXENGINEID" val="0"/>
  <p:tag name="TEMPFOLDER" val="c:\temp\"/>
  <p:tag name="LATEXFORMHEIGHT" val="312"/>
  <p:tag name="LATEXFORMWIDTH" val="709"/>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99.475"/>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q (r)\]&#10;&#10;&#10;&#10;&#10;\end{document}"/>
  <p:tag name="IGUANATEXSIZE" val="24"/>
  <p:tag name="IGUANATEXCURSOR" val="767"/>
  <p:tag name="TRANSPARENCY" val="True"/>
  <p:tag name="FILENAME" val=""/>
  <p:tag name="LATEXENGINEID" val="0"/>
  <p:tag name="TEMPFOLDER" val="c:\temp\"/>
  <p:tag name="LATEXFORMHEIGHT" val="312"/>
  <p:tag name="LATEXFORMWIDTH" val="709"/>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29.7338"/>
  <p:tag name="ORIGINALWIDTH" val="2232.471"/>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 \sigma_1, \sigma_2$ ($\sigma_{1,2}=1$ for consistent, 0 otherwise &#10;&#10;&#10;&#10;&#10;\end{document}"/>
  <p:tag name="IGUANATEXSIZE" val="20"/>
  <p:tag name="IGUANATEXCURSOR" val="826"/>
  <p:tag name="TRANSPARENCY" val="True"/>
  <p:tag name="FILENAME" val=""/>
  <p:tag name="LATEXENGINEID" val="0"/>
  <p:tag name="TEMPFOLDER" val="c:\temp\"/>
  <p:tag name="LATEXFORMHEIGHT" val="312"/>
  <p:tag name="LATEXFORMWIDTH" val="709"/>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1.7435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r$&#10;&#10;&#10;&#10;&#10;&#10;\end{document}"/>
  <p:tag name="IGUANATEXSIZE" val="22"/>
  <p:tag name="IGUANATEXCURSOR" val="762"/>
  <p:tag name="TRANSPARENCY" val="True"/>
  <p:tag name="FILENAME" val=""/>
  <p:tag name="LATEXENGINEID" val="0"/>
  <p:tag name="TEMPFOLDER" val="c:\temp\"/>
  <p:tag name="LATEXFORMHEIGHT" val="312"/>
  <p:tag name="LATEXFORMWIDTH" val="709"/>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82.48969"/>
  <p:tag name="ORIGINALWIDTH" val="41.99472"/>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1&#10;\]&#10;&#10;&#10;&#10;&#10;\end{document}"/>
  <p:tag name="IGUANATEXSIZE" val="24"/>
  <p:tag name="IGUANATEXCURSOR" val="763"/>
  <p:tag name="TRANSPARENCY" val="True"/>
  <p:tag name="FILENAME" val=""/>
  <p:tag name="LATEXENGINEID" val="0"/>
  <p:tag name="TEMPFOLDER" val="c:\temp\"/>
  <p:tag name="LATEXFORMHEIGHT" val="487.8"/>
  <p:tag name="LATEXFORMWIDTH" val="886.8"/>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99.475"/>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q (r)\]&#10;&#10;&#10;&#10;&#10;\end{document}"/>
  <p:tag name="IGUANATEXSIZE" val="24"/>
  <p:tag name="IGUANATEXCURSOR" val="767"/>
  <p:tag name="TRANSPARENCY" val="True"/>
  <p:tag name="FILENAME" val=""/>
  <p:tag name="LATEXENGINEID" val="0"/>
  <p:tag name="TEMPFOLDER" val="c:\temp\"/>
  <p:tag name="LATEXFORMHEIGHT" val="312"/>
  <p:tag name="LATEXFORMWIDTH" val="709"/>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1.7435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r$&#10;&#10;&#10;&#10;&#10;&#10;\end{document}"/>
  <p:tag name="IGUANATEXSIZE" val="22"/>
  <p:tag name="IGUANATEXCURSOR" val="762"/>
  <p:tag name="TRANSPARENCY" val="True"/>
  <p:tag name="FILENAME" val=""/>
  <p:tag name="LATEXENGINEID" val="0"/>
  <p:tag name="TEMPFOLDER" val="c:\temp\"/>
  <p:tag name="LATEXFORMHEIGHT" val="312"/>
  <p:tag name="LATEXFORMWIDTH" val="709"/>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82.48969"/>
  <p:tag name="ORIGINALWIDTH" val="41.99472"/>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1&#10;\]&#10;&#10;&#10;&#10;&#10;\end{document}"/>
  <p:tag name="IGUANATEXSIZE" val="24"/>
  <p:tag name="IGUANATEXCURSOR" val="763"/>
  <p:tag name="TRANSPARENCY" val="True"/>
  <p:tag name="FILENAME" val=""/>
  <p:tag name="LATEXENGINEID" val="0"/>
  <p:tag name="TEMPFOLDER" val="c:\temp\"/>
  <p:tag name="LATEXFORMHEIGHT" val="487.8"/>
  <p:tag name="LATEXFORMWIDTH" val="886.8"/>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2812.148"/>
  <p:tag name="ORIGINALWIDTH" val="4283.46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noindent Pressure moments of $\delta f$ via the equilibrium distribution function $F=F({\cal K}, \mu, P_{\phi})$ and:&#10;\[&#10;\delta f =  \frac{Ze}{m} R^2 (\vecb{\delta A} \cdot \vecb{\nabla} \phi) \frac{\partial&#10;F}{\partial P_{\phi}} + \frac{Ze}{m} \delta \phi_L \frac{\partial&#10;F}{\partial {\cal K}} - \mu \frac{\delta B_{\parallel}}{B}&#10;\frac{\partial F}{\partial \mu} + \delta g&#10;\]&#10;where the drift kinetic equation describes the kinetic contribution $\delta g$ via&#10;\[&#10;\frac{d}{dt} \delta g =&#10;-\frac{i}{m}  \frac{\partial F}{\partial {\cal K}}( \omega - n \omega_{\ast} )&#10;\delta L,&#10;\]&#10;and $\omega_{\ast} = (\partial F/\partial P_{\phi})/(\partial F/\partial {\cal K})$.&#10;The perturbed Lagrangian is written&#10;\[&#10;\delta L = Ze \vecb{v}_d \cdot \vecb{\delta A} - Ze \delta \phi_L - m \mu \delta B_{\parallel},&#10;\]&#10;&#10;\noindent Convenient to use the MHD gauge $\vecb{\delta A} = \vecb{\xi} \times \vecb{B}$, parallel electric field thus&#10;defined via $\delta \phi_L$, $\vecb{\delta E} = - \vecb{\nabla} \delta \phi_L - \dot{\vecb{\xi}} \times \vecb{B}$.  The Lagrangian can then be written:&#10;\[&#10;\delta L = \delta L^{\psi} + \delta L^{\theta}, \,\,\,\,\,\, \delta L^{\psi} = Ze\xi^{\psi} \omega_{d0}^{\phi}, \,\,\,\,  \delta L^{\theta} = q Ze \xi^{\theta} \omega_d^{\psi}&#10;\]&#10;\[&#10;\mbox{with} \,\,\,\,\,\, \omega_{d0}^{\phi} = -(\vecb{\nabla} \phi - q \vecb{\nabla} \theta) \cdot \vecb{v}_d- \frac{\delta \phi_L}{\xi^{\psi}} - \frac{m \mu}{Ze} \frac{\delta B_{\parallel}}{\xi^{\psi}}, \,\,\,\,\,\,\,\, \omega_d^{\psi} = - \vecb{v}_d \cdot \vecb{\nabla} \psi.&#10;\]&#10;\end{document}"/>
  <p:tag name="IGUANATEXSIZE" val="22"/>
  <p:tag name="IGUANATEXCURSOR" val="1279"/>
  <p:tag name="TRANSPARENCY" val="True"/>
  <p:tag name="FILENAME" val=""/>
  <p:tag name="LATEXENGINEID" val="0"/>
  <p:tag name="TEMPFOLDER" val="c:\temp\"/>
  <p:tag name="LATEXFORMHEIGHT" val="646.2"/>
  <p:tag name="LATEXFORMWIDTH" val="1109.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2938.883"/>
  <p:tag name="ORIGINALWIDTH" val="4291.713"/>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noindent {\it Standard} kinetic corrections to low $n$ modes arise from $\delta L^{\psi}$.  These are `global' corrections to the pressure associated mostly with banana trapped ions:&#10;\[&#10;\delta P^{\psi} = - \xi^{\psi} \frac{dP}{d \psi} + \delta P_K^{\psi}, \,\,\,\,\,\, \delta P_{K}^{\psi} = \int dv^3 \left [ \frac{\omega - n \omega_{\ast} - n \Delta \Omega(r)}{\omega &#10;- n  &lt; \omega_d^{\phi}  &gt; - n \Delta \Omega (r) } \right ] \frac{\partial F}{\partial {\cal E}} \left &lt; \delta L^{\psi} \right &gt;^2&#10;\]&#10;Kruskal-Oberman response for thermal ions for interchange modes (Porcelli 1998) obtained in limit $\omega \rightarrow \infty$.  Also, obtained in the strong shear flow limit &#10;$\Delta \Omega \rightarrow \infty$ [Graves PPCF 2000]. {\bf Weak flow shear also has an effect (unlike in ideal MHD).}&#10;\vspace{0.1cm}&#10;&#10;\noindent But the above neglects changes to the inertia due to collisionless ions.  In MHD, toroidicity creates inertia enhancement $\gamma^2 \rightarrow \gamma^2(1+ 2q^2)$.  Inclusion of FLR yields &#10;$\gamma^2 \rightarrow -\omega(\omega - n \omega_{\ast})(1+2 q^2)$, i.e. another channel for stability.&#10;&#10;\vspace{0.1cm}&#10;\noindent Kinetic corrections to the inertia are found in contributuon of $\delta L^{\theta}$ to the CGL pressure tensor [Graves, PPCF 2000].  Of course, $\delta L^{\theta} \sim \xi^{\theta}$, which is large only close to the&#10;rational. If drift effects are neglected near the rational, the inertia enhancement factor is the same as the Rosenbluth-Hinton enhancement:&#10;\[&#10;2q^2 \gamma^2 \rightarrow -\omega(\omega - n \omega_{\ast}) q^2 \left ( 0.5+1.6 \epsilon^{-1/2} \right )&#10;\]&#10;&#10;\end{document}"/>
  <p:tag name="IGUANATEXSIZE" val="22"/>
  <p:tag name="IGUANATEXCURSOR" val="2358"/>
  <p:tag name="TRANSPARENCY" val="True"/>
  <p:tag name="FILENAME" val=""/>
  <p:tag name="LATEXENGINEID" val="0"/>
  <p:tag name="TEMPFOLDER" val="c:\temp\"/>
  <p:tag name="LATEXFORMHEIGHT" val="694.2"/>
  <p:tag name="LATEXFORMWIDTH" val="1476"/>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444.6944"/>
  <p:tag name="ORIGINALWIDTH" val="4284.96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noindent The factor $&lt; \omega^{\phi}_d - \omega^{\phi}_{d0} &gt; $ describes the effects of finite $\delta B_{\parallel}$ and $\delta E_{\parallel}$.  Parallel magnetic fields recently shown [Graves PPCF 2019] to be crucial for infernal, interchange and internal kink modes.&#10;&#10;&#10;\end{document}"/>
  <p:tag name="IGUANATEXSIZE" val="18"/>
  <p:tag name="IGUANATEXCURSOR" val="945"/>
  <p:tag name="TRANSPARENCY" val="True"/>
  <p:tag name="FILENAME" val=""/>
  <p:tag name="LATEXENGINEID" val="0"/>
  <p:tag name="TEMPFOLDER" val="c:\temp\"/>
  <p:tag name="LATEXFORMHEIGHT" val="661.2"/>
  <p:tag name="LATEXFORMWIDTH" val="1108.8"/>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300.7124"/>
  <p:tag name="ORIGINALWIDTH" val="2477.69"/>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epsilon,  \,\,\,\,\, \frac{\Delta r}{\xi^{\psi}}\frac{d \xi^{\psi}}{d r}, \,\,\,\,\, \frac{\omega}{\omega_b}, \,\,\,\,\,\,\, \mbox{(with}\,\, \omega \sim \omega_{\ast}  \sim \, &lt; \omega^{\phi}_d &gt; \mbox{)}  &#10;\]&#10;&#10;&#10;&#10;&#10;&#10;\end{document}"/>
  <p:tag name="IGUANATEXSIZE" val="18"/>
  <p:tag name="IGUANATEXCURSOR" val="939"/>
  <p:tag name="TRANSPARENCY" val="True"/>
  <p:tag name="FILENAME" val=""/>
  <p:tag name="LATEXENGINEID" val="0"/>
  <p:tag name="TEMPFOLDER" val="c:\temp\"/>
  <p:tag name="LATEXFORMHEIGHT" val="312"/>
  <p:tag name="LATEXFORMWIDTH" val="709"/>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3475.815"/>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gamma^2 \rightarrow - (\omega-\omega_{\ast})\left [ C_1(r) \omega + C_2(r)  &lt; \omega^{\phi}_{d0}  &gt; \frac{  &lt;\omega-( \omega^{\phi}_d - \omega^{\phi}_{d0}  &gt;)}{ \omega -  &lt; \omega^{\phi}_d  &gt;} \right ]&#10;\]&#10;&#10;&#10;&#10;&#10;&#10;\end{document}"/>
  <p:tag name="IGUANATEXSIZE" val="22"/>
  <p:tag name="IGUANATEXCURSOR" val="921"/>
  <p:tag name="TRANSPARENCY" val="True"/>
  <p:tag name="FILENAME" val=""/>
  <p:tag name="LATEXENGINEID" val="0"/>
  <p:tag name="TEMPFOLDER" val="c:\temp\"/>
  <p:tag name="LATEXFORMHEIGHT" val="312"/>
  <p:tag name="LATEXFORMWIDTH" val="709"/>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72.74094"/>
  <p:tag name="ORIGINALWIDTH" val="107.9865"/>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 \sigma_1$&#10;&#10;&#10;&#10;&#10;\end{document}"/>
  <p:tag name="IGUANATEXSIZE" val="20"/>
  <p:tag name="IGUANATEXCURSOR" val="769"/>
  <p:tag name="TRANSPARENCY" val="True"/>
  <p:tag name="FILENAME" val=""/>
  <p:tag name="LATEXENGINEID" val="0"/>
  <p:tag name="TEMPFOLDER" val="c:\temp\"/>
  <p:tag name="LATEXFORMHEIGHT" val="312"/>
  <p:tag name="LATEXFORMWIDTH" val="709"/>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677.1653"/>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delta L^{\psi}$ and $\delta L^{\theta}$&#10;&#10;&#10;&#10;&#10;\end{document}"/>
  <p:tag name="IGUANATEXSIZE" val="18"/>
  <p:tag name="IGUANATEXCURSOR" val="782"/>
  <p:tag name="TRANSPARENCY" val="True"/>
  <p:tag name="FILENAME" val=""/>
  <p:tag name="LATEXENGINEID" val="0"/>
  <p:tag name="TEMPFOLDER" val="c:\temp\"/>
  <p:tag name="LATEXFORMHEIGHT" val="312"/>
  <p:tag name="LATEXFORMWIDTH" val="709"/>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286.089"/>
  <p:tag name="ORIGINALWIDTH" val="2629.921"/>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begin{gather} &#10;\begin{aligned}&#10;\rho_0 &amp;\left[\frac{\partial^2\vec{\xi}}{\partial t^2} + 2 (\vec{u}_0\cdot \nabla) \frac{\partial \vec{\xi}}{\partial t} + (\vec{u}_{0,*i}\cdot \nabla)\frac{\partial \vec{\xi}_\perp}{\partial t} \right] \\&#10;&amp; \quad + \rho_0\left[\frac{\partial}{\partial t} + (\left\{\vec{u}_0 + \vec{u}_{0,\ast i}\right\}\cdot \nabla) \right]\left[\frac{\nabla \delta \phi_L \times \vec{B}}{B^2}\right] \\&#10;&amp; \quad + \nabla \cdot \delta \vec{P}^{\mbox{{\footnotesize CGL}}} - \vec{j}\times \delta\vec{B} - \delta\vec{j}\times \vec{B} \\&#10;&amp;=&#10;\nabla \otimes \left[\rho_0 \vec{\xi}\otimes(\vec{u}_0\cdot\nabla)\vec{u}_0 - \rho_0\vec{u}_0\otimes (\vec{u}_0\cdot\nabla)\vec{\xi}\right] \nonumber&#10;\end{aligned}&#10;\end{gather}&#10;&#10;&#10;&#10;&#10;\end{document}"/>
  <p:tag name="IGUANATEXSIZE" val="16"/>
  <p:tag name="IGUANATEXCURSOR" val="774"/>
  <p:tag name="TRANSPARENCY" val="True"/>
  <p:tag name="FILENAME" val=""/>
  <p:tag name="LATEXENGINEID" val="0"/>
  <p:tag name="TEMPFOLDER" val="c:\temp\"/>
  <p:tag name="LATEXFORMHEIGHT" val="823.2"/>
  <p:tag name="LATEXFORMWIDTH" val="1386"/>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05.9617"/>
  <p:tag name="ORIGINALWIDTH" val="1392.576"/>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omega_{ZF}^2 = \frac{\sigma_1 M_0^2 \Omega^2}{1+2 q^2} \left ( 1 - \frac{1}{\Gamma} \right )&#10;\] &#10;&#10;&#10;&#10;&#10;\end{document}"/>
  <p:tag name="IGUANATEXSIZE" val="20"/>
  <p:tag name="IGUANATEXCURSOR" val="796"/>
  <p:tag name="TRANSPARENCY" val="True"/>
  <p:tag name="FILENAME" val=""/>
  <p:tag name="LATEXENGINEID" val="0"/>
  <p:tag name="TEMPFOLDER" val="c:\temp\"/>
  <p:tag name="LATEXFORMHEIGHT" val="312"/>
  <p:tag name="LATEXFORMWIDTH" val="709"/>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869.8912"/>
  <p:tag name="ORIGINALWIDTH" val="1568.80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begin{align*}&#10;\gamma &amp; = \sqrt{\gamma_0^2 - \omega_{ZF}^2} \\&#10;\frac{\gamma_0}{\omega_A} &amp; = - \delta W_{Bussac} - \delta W (\sigma_2) \\  &#10;\omega_{ZF}^2 &amp; = \frac{\sigma_1 M_0^2 \Omega^2}{1+2 q^2} \left ( 1 - \frac{1}{\Gamma} \right ) \\&#10;\end{align*} &#10;&#10;&#10;&#10;&#10;\end{document}"/>
  <p:tag name="IGUANATEXSIZE" val="20"/>
  <p:tag name="IGUANATEXCURSOR" val="935"/>
  <p:tag name="TRANSPARENCY" val="True"/>
  <p:tag name="FILENAME" val=""/>
  <p:tag name="LATEXENGINEID" val="0"/>
  <p:tag name="TEMPFOLDER" val="c:\temp\"/>
  <p:tag name="LATEXFORMHEIGHT" val="312"/>
  <p:tag name="LATEXFORMWIDTH" val="709"/>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2175.478"/>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 B = F_0 \vecb{\nabla} \phi + \vecb{\nabla} \phi \times \vecb{\nabla} \psi, \,\,\,\, F_0=\mbox{constant}&#10;\]&#10;&#10;&#10;&#10;&#10;\end{document}"/>
  <p:tag name="IGUANATEXSIZE" val="18"/>
  <p:tag name="IGUANATEXCURSOR" val="868"/>
  <p:tag name="TRANSPARENCY" val="True"/>
  <p:tag name="FILENAME" val=""/>
  <p:tag name="LATEXENGINEID" val="0"/>
  <p:tag name="TEMPFOLDER" val="c:\temp\"/>
  <p:tag name="LATEXFORMHEIGHT" val="312"/>
  <p:tag name="LATEXFORMWIDTH" val="709"/>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67.2291"/>
  <p:tag name="ORIGINALWIDTH" val="2499.438"/>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hat{\delta W} \approx - 3(1-q_0) \left [ \beta_p^2 - 0.3^2 \right ] +\,  (1- \sigma ) \beta_p^2 \,  &gt; 0&#10;\]&#10;&#10;&#10;&#10;&#10;\end{document}"/>
  <p:tag name="IGUANATEXSIZE" val="24"/>
  <p:tag name="IGUANATEXCURSOR" val="270"/>
  <p:tag name="TRANSPARENCY" val="True"/>
  <p:tag name="FILENAME" val=""/>
  <p:tag name="LATEXENGINEID" val="0"/>
  <p:tag name="TEMPFOLDER" val="c:\temp\"/>
  <p:tag name="LATEXFORMHEIGHT" val="823.2"/>
  <p:tag name="LATEXFORMWIDTH" val="2893.2"/>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78.74016"/>
  <p:tag name="ORIGINALWIDTH" val="51.7435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10;\[&#10;q \]&#10;&#10;&#10;&#10;&#10;\end{document}"/>
  <p:tag name="IGUANATEXSIZE" val="24"/>
  <p:tag name="IGUANATEXCURSOR" val="764"/>
  <p:tag name="TRANSPARENCY" val="True"/>
  <p:tag name="FILENAME" val=""/>
  <p:tag name="LATEXENGINEID" val="0"/>
  <p:tag name="TEMPFOLDER" val="c:\temp\"/>
  <p:tag name="LATEXFORMHEIGHT" val="312"/>
  <p:tag name="LATEXFORMWIDTH" val="709"/>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1.74354"/>
  <p:tag name="LATEXADDIN" val="\documentclass{article}&#10;\usepackage{amsmath}&#10;\pagestyle{empty}&#10;% for enabling bold greek letters using \boldsymbol&#10;\usepackage{amsmath}&#10;&#10;\usepackage{mathtools}&#10;\usepackage{xcolor}&#10;\usepackage{framed,color}&#10;&#10;&#10;\def \b {\mathbf{b}}&#10;\def \u {\mathbf{u}}&#10;\def \v {\mathbf{v}}&#10;\def \x {\mathbf{x}}&#10;\def \y {\mathbf{y}}&#10;\def \z {\mathbf{z}}&#10;\def \bzero {\mathbf{0}}&#10;\def \bchi {\boldsymbol\chi}&#10;\def \bdeta {\boldsymbol\eta}&#10;\def \bpsi {\boldsymbol\psi}&#10;\def \bphi {\boldsymbol\phi}&#10;\def \bnu {\boldsymbol\nu}&#10;&#10;\newcommand{\bra}[1]{\langle #1 |}&#10;\newcommand{\ket}[1]{| #1 \rangle}&#10;\newcommand{\braket}[2]{\langle #1| #2 \rangle}&#10;\newcommand{\norm}[1]{|| #1 ||}&#10;\newcommand{\vecb}[1]{\mbox{\boldmath$#1$}}&#10;\renewcommand{\familydefault}{\sfdefault}&#10;&#10;\begin{document}&#10;$r$&#10;&#10;&#10;&#10;&#10;&#10;\end{document}"/>
  <p:tag name="IGUANATEXSIZE" val="22"/>
  <p:tag name="IGUANATEXCURSOR" val="762"/>
  <p:tag name="TRANSPARENCY" val="True"/>
  <p:tag name="FILENAME" val=""/>
  <p:tag name="LATEXENGINEID" val="0"/>
  <p:tag name="TEMPFOLDER" val="c:\temp\"/>
  <p:tag name="LATEXFORMHEIGHT" val="312"/>
  <p:tag name="LATEXFORMWIDTH" val="709"/>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TEMPLATE_for_EUROfusion_presentation_2NL5NJ_v1_0 (1)</Template>
  <TotalTime>21239</TotalTime>
  <Words>2491</Words>
  <Application>Microsoft Office PowerPoint</Application>
  <PresentationFormat>On-screen Show (4:3)</PresentationFormat>
  <Paragraphs>309</Paragraphs>
  <Slides>27</Slides>
  <Notes>0</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Arial Black</vt:lpstr>
      <vt:lpstr>Calibri</vt:lpstr>
      <vt:lpstr>Calibri Light</vt:lpstr>
      <vt:lpstr>Office Theme</vt:lpstr>
      <vt:lpstr>Custom Design</vt:lpstr>
      <vt:lpstr>Some topics for advanced MHD modelling and applications (all involving n=m=1 modes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EUROfusion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G1 Gate Review</dc:title>
  <dc:creator>Beaumont Alice</dc:creator>
  <cp:lastModifiedBy>Jonathan Graves</cp:lastModifiedBy>
  <cp:revision>139</cp:revision>
  <cp:lastPrinted>2021-05-26T16:54:41Z</cp:lastPrinted>
  <dcterms:created xsi:type="dcterms:W3CDTF">2020-09-28T14:47:17Z</dcterms:created>
  <dcterms:modified xsi:type="dcterms:W3CDTF">2021-10-18T07:11:17Z</dcterms:modified>
</cp:coreProperties>
</file>