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9" r:id="rId2"/>
    <p:sldId id="439" r:id="rId3"/>
    <p:sldId id="441" r:id="rId4"/>
    <p:sldId id="442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se M. García Regaña" initials="JMGR" lastIdx="2" clrIdx="0"/>
  <p:cmAuthor id="1" name="Olaf Grulke" initials="OG" lastIdx="5" clrIdx="1">
    <p:extLst>
      <p:ext uri="{19B8F6BF-5375-455C-9EA6-DF929625EA0E}">
        <p15:presenceInfo xmlns:p15="http://schemas.microsoft.com/office/powerpoint/2012/main" userId="Olaf Grulk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3E3"/>
    <a:srgbClr val="0000FF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75" autoAdjust="0"/>
  </p:normalViewPr>
  <p:slideViewPr>
    <p:cSldViewPr showGuides="1">
      <p:cViewPr varScale="1">
        <p:scale>
          <a:sx n="116" d="100"/>
          <a:sy n="116" d="100"/>
        </p:scale>
        <p:origin x="121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2238" y="-114"/>
      </p:cViewPr>
      <p:guideLst>
        <p:guide orient="horz" pos="2928"/>
        <p:guide pos="22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4820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3"/>
            <a:ext cx="3037840" cy="464820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15B2C45A-E869-45FE-B529-AF49C0F3C669}" type="datetimeFigureOut">
              <a:rPr lang="en-GB" smtClean="0">
                <a:latin typeface="Arial" panose="020B0604020202020204" pitchFamily="34" charset="0"/>
              </a:rPr>
              <a:pPr/>
              <a:t>19/10/2021</a:t>
            </a:fld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A1166760-0E69-430F-A97F-08802152DB5E}" type="slidenum">
              <a:rPr lang="en-GB" smtClean="0">
                <a:latin typeface="Arial" panose="020B0604020202020204" pitchFamily="34" charset="0"/>
              </a:rPr>
              <a:pPr/>
              <a:t>‹Nr.›</a:t>
            </a:fld>
            <a:endParaRPr lang="en-GB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49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4820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3"/>
            <a:ext cx="3037840" cy="464820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F93E6C17-F35F-4654-8DE9-B693AC206066}" type="datetimeFigureOut">
              <a:rPr lang="en-GB" smtClean="0"/>
              <a:pPr/>
              <a:t>19/10/2021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19" cy="4183380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49027E0A-1465-4A40-B1D5-9126D49509FC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34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1.png" descr="EUROFUSION PowerPoint MASTER DECKBLATT.png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6347"/>
          <a:stretch>
            <a:fillRect/>
          </a:stretch>
        </p:blipFill>
        <p:spPr>
          <a:xfrm>
            <a:off x="0" y="219456"/>
            <a:ext cx="9144000" cy="5369784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5536" y="2348880"/>
            <a:ext cx="8496944" cy="1296144"/>
          </a:xfrm>
        </p:spPr>
        <p:txBody>
          <a:bodyPr>
            <a:noAutofit/>
          </a:bodyPr>
          <a:lstStyle>
            <a:lvl1pPr algn="l">
              <a:defRPr sz="35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5536" y="4293096"/>
            <a:ext cx="4392488" cy="432048"/>
          </a:xfrm>
        </p:spPr>
        <p:txBody>
          <a:bodyPr>
            <a:normAutofit/>
          </a:bodyPr>
          <a:lstStyle>
            <a:lvl1pPr marL="0" indent="0" algn="l">
              <a:buNone/>
              <a:defRPr sz="2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Name </a:t>
            </a:r>
            <a:r>
              <a:rPr lang="en-US" smtClean="0"/>
              <a:t>of presenter</a:t>
            </a:r>
            <a:endParaRPr lang="en-US" dirty="0" smtClean="0"/>
          </a:p>
        </p:txBody>
      </p:sp>
      <p:sp>
        <p:nvSpPr>
          <p:cNvPr id="5" name="AutoShape 2" descr="https://idw-online.de/pages/de/institutionlogo921"/>
          <p:cNvSpPr>
            <a:spLocks noChangeAspect="1" noChangeArrowheads="1"/>
          </p:cNvSpPr>
          <p:nvPr userDrawn="1"/>
        </p:nvSpPr>
        <p:spPr bwMode="auto">
          <a:xfrm>
            <a:off x="155575" y="-457200"/>
            <a:ext cx="10763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0" hasCustomPrompt="1"/>
          </p:nvPr>
        </p:nvSpPr>
        <p:spPr>
          <a:xfrm>
            <a:off x="395536" y="5691683"/>
            <a:ext cx="1295375" cy="905669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Logo of presenter</a:t>
            </a:r>
            <a:endParaRPr lang="en-GB" dirty="0"/>
          </a:p>
        </p:txBody>
      </p:sp>
      <p:pic>
        <p:nvPicPr>
          <p:cNvPr id="7" name="Picture 9" descr="D:\dinklage\Eigene Dateien\Administration\EUROFUSION\Templates\EuropeanFlag.png"/>
          <p:cNvPicPr>
            <a:picLocks noChangeAspect="1" noChangeArrowheads="1"/>
          </p:cNvPicPr>
          <p:nvPr userDrawn="1"/>
        </p:nvPicPr>
        <p:blipFill>
          <a:blip r:embed="rId3" cstate="print"/>
          <a:srcRect l="2049" t="3055" r="2068" b="3625"/>
          <a:stretch>
            <a:fillRect/>
          </a:stretch>
        </p:blipFill>
        <p:spPr bwMode="auto">
          <a:xfrm>
            <a:off x="5859748" y="5967940"/>
            <a:ext cx="823027" cy="553486"/>
          </a:xfrm>
          <a:prstGeom prst="rect">
            <a:avLst/>
          </a:prstGeom>
          <a:noFill/>
        </p:spPr>
      </p:pic>
      <p:sp>
        <p:nvSpPr>
          <p:cNvPr id="9" name="Textfeld 8"/>
          <p:cNvSpPr txBox="1"/>
          <p:nvPr userDrawn="1"/>
        </p:nvSpPr>
        <p:spPr>
          <a:xfrm>
            <a:off x="6703093" y="5902226"/>
            <a:ext cx="199445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50" dirty="0" smtClean="0">
                <a:latin typeface="Arial Narrow" pitchFamily="34" charset="0"/>
              </a:rPr>
              <a:t>This work has been carried out within the framework of the</a:t>
            </a:r>
          </a:p>
          <a:p>
            <a:r>
              <a:rPr lang="en-US" sz="650" dirty="0" smtClean="0">
                <a:latin typeface="Arial Narrow" pitchFamily="34" charset="0"/>
              </a:rPr>
              <a:t>EUROfusion Consortium and has received funding from the</a:t>
            </a:r>
          </a:p>
          <a:p>
            <a:r>
              <a:rPr lang="en-US" sz="650" dirty="0" smtClean="0">
                <a:latin typeface="Arial Narrow" pitchFamily="34" charset="0"/>
              </a:rPr>
              <a:t>European Union‘s Horizon 2020 research and innovation</a:t>
            </a:r>
          </a:p>
          <a:p>
            <a:r>
              <a:rPr lang="en-US" sz="650" dirty="0" smtClean="0">
                <a:latin typeface="Arial Narrow" pitchFamily="34" charset="0"/>
              </a:rPr>
              <a:t>programme under grant agreement number 633053.</a:t>
            </a:r>
          </a:p>
          <a:p>
            <a:r>
              <a:rPr lang="en-US" sz="650" dirty="0" smtClean="0">
                <a:latin typeface="Arial Narrow" pitchFamily="34" charset="0"/>
              </a:rPr>
              <a:t>The views and opinions expressed herein do not</a:t>
            </a:r>
          </a:p>
          <a:p>
            <a:r>
              <a:rPr lang="en-US" sz="650" dirty="0" smtClean="0">
                <a:latin typeface="Arial Narrow" pitchFamily="34" charset="0"/>
              </a:rPr>
              <a:t>necessarily reflect those of the European Commission.</a:t>
            </a:r>
          </a:p>
        </p:txBody>
      </p:sp>
    </p:spTree>
    <p:extLst>
      <p:ext uri="{BB962C8B-B14F-4D97-AF65-F5344CB8AC3E}">
        <p14:creationId xmlns:p14="http://schemas.microsoft.com/office/powerpoint/2010/main" val="1694295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E3E3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Font typeface="Wingdings" panose="05000000000000000000" pitchFamily="2" charset="2"/>
              <a:buChar char="Ø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0150" indent="-285750">
              <a:buFont typeface="Wingdings" panose="05000000000000000000" pitchFamily="2" charset="2"/>
              <a:buChar char="Ø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545237"/>
            <a:ext cx="8240228" cy="26813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en-GB" dirty="0" smtClean="0"/>
              <a:t>Andreas DINKLAGE | Visit of the PMU at W7-X | Greifswald | 17. Feb. 2015 | Page </a:t>
            </a:r>
            <a:fld id="{6A6D9FA1-99C7-4910-8E32-B85D378B0060}" type="slidenum">
              <a:rPr lang="en-GB" smtClean="0"/>
              <a:pPr algn="r"/>
              <a:t>‹Nr.›</a:t>
            </a:fld>
            <a:endParaRPr lang="en-GB" dirty="0"/>
          </a:p>
        </p:txBody>
      </p:sp>
      <p:pic>
        <p:nvPicPr>
          <p:cNvPr id="4" name="Picture 3" descr="EurofusionDisc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116632"/>
            <a:ext cx="458197" cy="465708"/>
          </a:xfrm>
          <a:prstGeom prst="rect">
            <a:avLst/>
          </a:prstGeom>
        </p:spPr>
      </p:pic>
      <p:pic>
        <p:nvPicPr>
          <p:cNvPr id="7" name="Grafik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46" y="116632"/>
            <a:ext cx="546307" cy="4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97516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E3E3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416824" cy="457200"/>
          </a:xfrm>
        </p:spPr>
        <p:txBody>
          <a:bodyPr>
            <a:noAutofit/>
          </a:bodyPr>
          <a:lstStyle>
            <a:lvl1pPr algn="ctr">
              <a:lnSpc>
                <a:spcPts val="3200"/>
              </a:lnSpc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Ø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Ø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545237"/>
            <a:ext cx="8240228" cy="26813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en-GB" dirty="0" smtClean="0"/>
              <a:t>Xavier LITAUDON | Conference | Venue | Date | Page </a:t>
            </a:r>
            <a:fld id="{6A6D9FA1-99C7-4910-8E32-B85D378B0060}" type="slidenum">
              <a:rPr lang="en-GB" smtClean="0"/>
              <a:pPr algn="r"/>
              <a:t>‹Nr.›</a:t>
            </a:fld>
            <a:endParaRPr lang="en-GB" dirty="0"/>
          </a:p>
        </p:txBody>
      </p:sp>
      <p:pic>
        <p:nvPicPr>
          <p:cNvPr id="4" name="Picture 3" descr="EurofusionDisc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116632"/>
            <a:ext cx="458197" cy="465708"/>
          </a:xfrm>
          <a:prstGeom prst="rect">
            <a:avLst/>
          </a:prstGeom>
        </p:spPr>
      </p:pic>
      <p:pic>
        <p:nvPicPr>
          <p:cNvPr id="9" name="Grafik 149" descr="w7x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75004"/>
            <a:ext cx="619988" cy="545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637125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E3E3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064896" cy="457200"/>
          </a:xfrm>
        </p:spPr>
        <p:txBody>
          <a:bodyPr>
            <a:noAutofit/>
          </a:bodyPr>
          <a:lstStyle>
            <a:lvl1pPr algn="l">
              <a:lnSpc>
                <a:spcPts val="3200"/>
              </a:lnSpc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412776"/>
            <a:ext cx="4114800" cy="4896544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Ø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Ø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545237"/>
            <a:ext cx="8240228" cy="26813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en-GB" dirty="0" smtClean="0"/>
              <a:t>Xavier LITAUDON | Conference | Venue | Date | Page </a:t>
            </a:r>
            <a:fld id="{6A6D9FA1-99C7-4910-8E32-B85D378B0060}" type="slidenum">
              <a:rPr lang="en-GB" smtClean="0"/>
              <a:pPr algn="r"/>
              <a:t>‹Nr.›</a:t>
            </a:fld>
            <a:endParaRPr lang="en-GB" dirty="0"/>
          </a:p>
        </p:txBody>
      </p:sp>
      <p:pic>
        <p:nvPicPr>
          <p:cNvPr id="4" name="Picture 3" descr="EurofusionDisc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116632"/>
            <a:ext cx="458197" cy="465708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3364904" y="739552"/>
            <a:ext cx="5815608" cy="385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ts val="32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2"/>
          </p:nvPr>
        </p:nvSpPr>
        <p:spPr>
          <a:xfrm>
            <a:off x="251520" y="1412776"/>
            <a:ext cx="4114800" cy="4896544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Ø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Ø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2496463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EB1851A-CFBC-47C7-80F8-04FF84B1759D}" type="datetimeFigureOut">
              <a:rPr lang="en-GB" smtClean="0"/>
              <a:pPr/>
              <a:t>19/10/2021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6A6D9FA1-99C7-4910-8E32-B85D378B0060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64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9512" y="2348880"/>
            <a:ext cx="8964488" cy="1296144"/>
          </a:xfrm>
        </p:spPr>
        <p:txBody>
          <a:bodyPr/>
          <a:lstStyle/>
          <a:p>
            <a:r>
              <a:rPr lang="de-DE" sz="2400" dirty="0" smtClean="0"/>
              <a:t>Plans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stellarator </a:t>
            </a:r>
            <a:r>
              <a:rPr lang="de-DE" sz="2400" dirty="0" err="1" smtClean="0"/>
              <a:t>db</a:t>
            </a:r>
            <a:r>
              <a:rPr lang="de-DE" sz="2400" dirty="0" smtClean="0"/>
              <a:t> in 2022</a:t>
            </a:r>
            <a:endParaRPr lang="de-DE" sz="24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3528" y="4149080"/>
            <a:ext cx="7776864" cy="1080120"/>
          </a:xfrm>
        </p:spPr>
        <p:txBody>
          <a:bodyPr>
            <a:normAutofit/>
          </a:bodyPr>
          <a:lstStyle/>
          <a:p>
            <a:r>
              <a:rPr lang="de-DE" dirty="0" smtClean="0"/>
              <a:t>A. Dinklage</a:t>
            </a:r>
            <a:endParaRPr lang="de-DE" sz="1400" b="0" i="1" dirty="0" smtClean="0"/>
          </a:p>
        </p:txBody>
      </p:sp>
      <p:pic>
        <p:nvPicPr>
          <p:cNvPr id="27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546307" cy="4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Scientific plan 2022: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 towards concept comparison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23528" y="6545237"/>
            <a:ext cx="8784976" cy="312763"/>
          </a:xfrm>
        </p:spPr>
        <p:txBody>
          <a:bodyPr/>
          <a:lstStyle/>
          <a:p>
            <a:pPr algn="r"/>
            <a:r>
              <a:rPr lang="en-US" dirty="0" smtClean="0"/>
              <a:t>DINKLAGE| EUROfusion Stellarator DB | Greifswald, VC | </a:t>
            </a:r>
            <a:r>
              <a:rPr lang="en-US" dirty="0" smtClean="0"/>
              <a:t>19 Oct </a:t>
            </a:r>
            <a:r>
              <a:rPr lang="en-US" dirty="0" smtClean="0"/>
              <a:t>2021 | Page </a:t>
            </a:r>
            <a:fld id="{6A6D9FA1-99C7-4910-8E32-B85D378B0060}" type="slidenum">
              <a:rPr lang="en-US" smtClean="0"/>
              <a:pPr algn="r"/>
              <a:t>2</a:t>
            </a:fld>
            <a:endParaRPr lang="en-US" dirty="0"/>
          </a:p>
        </p:txBody>
      </p:sp>
      <p:sp>
        <p:nvSpPr>
          <p:cNvPr id="7" name="Inhaltsplatzhalter 1"/>
          <p:cNvSpPr>
            <a:spLocks noGrp="1"/>
          </p:cNvSpPr>
          <p:nvPr>
            <p:ph idx="1"/>
          </p:nvPr>
        </p:nvSpPr>
        <p:spPr>
          <a:xfrm>
            <a:off x="22528" y="3245199"/>
            <a:ext cx="9123518" cy="3208138"/>
          </a:xfrm>
        </p:spPr>
        <p:txBody>
          <a:bodyPr>
            <a:normAutofit/>
          </a:bodyPr>
          <a:lstStyle/>
          <a:p>
            <a:r>
              <a:rPr lang="en-US" sz="1800" dirty="0" smtClean="0"/>
              <a:t>Specific targets:</a:t>
            </a:r>
          </a:p>
          <a:p>
            <a:pPr lvl="1"/>
            <a:r>
              <a:rPr lang="en-US" sz="1800" dirty="0" smtClean="0"/>
              <a:t>IEA TCP S-H: update of the 0-D database, transfer of data into agreed format (IMAS), ensure accessibility and interoperability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IEA </a:t>
            </a:r>
            <a:r>
              <a:rPr lang="en-US" sz="1800" dirty="0" smtClean="0"/>
              <a:t>steady-state working group : </a:t>
            </a:r>
            <a:r>
              <a:rPr lang="en-US" sz="1800" dirty="0" smtClean="0"/>
              <a:t>input for Kikuchi-diagram</a:t>
            </a:r>
          </a:p>
          <a:p>
            <a:pPr>
              <a:spcAft>
                <a:spcPts val="600"/>
              </a:spcAft>
            </a:pPr>
            <a:r>
              <a:rPr lang="en-US" sz="1800" dirty="0" smtClean="0"/>
              <a:t>Prepare and provide selected data-sets from W7-X OP1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lowest collisionality attained with  &lt; 7MW,  (</a:t>
            </a:r>
            <a:r>
              <a:rPr lang="en-US" sz="1800" dirty="0" err="1" smtClean="0"/>
              <a:t>T</a:t>
            </a:r>
            <a:r>
              <a:rPr lang="en-US" sz="1800" baseline="-25000" dirty="0" err="1" smtClean="0"/>
              <a:t>e</a:t>
            </a:r>
            <a:r>
              <a:rPr lang="en-US" sz="1800" dirty="0" smtClean="0"/>
              <a:t> ~ </a:t>
            </a:r>
            <a:r>
              <a:rPr lang="en-US" sz="1800" dirty="0" err="1" smtClean="0"/>
              <a:t>T</a:t>
            </a:r>
            <a:r>
              <a:rPr lang="en-US" sz="1800" baseline="-25000" dirty="0" err="1" smtClean="0"/>
              <a:t>i</a:t>
            </a:r>
            <a:r>
              <a:rPr lang="en-US" sz="1800" dirty="0" smtClean="0"/>
              <a:t>), ECH/NBI: confinement data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and recent campaigns on LHD</a:t>
            </a:r>
            <a:endParaRPr lang="en-US" sz="1800" dirty="0"/>
          </a:p>
          <a:p>
            <a:r>
              <a:rPr lang="en-US" sz="1800" dirty="0" smtClean="0"/>
              <a:t>Documentation of performance progress, identification of crucial parameters, assess </a:t>
            </a:r>
            <a:r>
              <a:rPr lang="en-US" sz="1800" dirty="0" err="1" smtClean="0"/>
              <a:t>FAIRness</a:t>
            </a:r>
            <a:endParaRPr lang="en-US" sz="1800" dirty="0" smtClean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104851"/>
            <a:ext cx="3343981" cy="1728192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325574" y="2852936"/>
            <a:ext cx="27286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Dinklage et al., </a:t>
            </a:r>
            <a:r>
              <a:rPr lang="de-DE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Nucl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 Fusion (2021) </a:t>
            </a:r>
            <a:r>
              <a:rPr lang="de-DE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accepted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923916" y="744959"/>
            <a:ext cx="28632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W7-X Data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OP1 &amp;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modelling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1317" y="1130981"/>
            <a:ext cx="2088306" cy="1754177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5652120" y="2852936"/>
            <a:ext cx="26276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Dinklage et al., Nature Phys. 14 (2018) 855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5724128" y="744959"/>
            <a:ext cx="25426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Scenario/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concept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comparison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feil nach rechts 12"/>
          <p:cNvSpPr/>
          <p:nvPr/>
        </p:nvSpPr>
        <p:spPr>
          <a:xfrm>
            <a:off x="4283968" y="1782762"/>
            <a:ext cx="1440160" cy="2253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4574315" y="141343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16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135432" y="3071758"/>
            <a:ext cx="5698976" cy="4896544"/>
          </a:xfrm>
        </p:spPr>
        <p:txBody>
          <a:bodyPr>
            <a:normAutofit/>
          </a:bodyPr>
          <a:lstStyle/>
          <a:p>
            <a:r>
              <a:rPr lang="en-US" dirty="0" smtClean="0"/>
              <a:t>Pursue mapping of 0D stellarator confinement database into IMAS: resolve missing entries</a:t>
            </a:r>
          </a:p>
          <a:p>
            <a:r>
              <a:rPr lang="en-US" dirty="0" smtClean="0"/>
              <a:t>Provide additional cases for W7-X and LHD (</a:t>
            </a:r>
            <a:r>
              <a:rPr lang="en-US" dirty="0" err="1" smtClean="0"/>
              <a:t>t.b.c</a:t>
            </a:r>
            <a:r>
              <a:rPr lang="en-US" dirty="0" smtClean="0"/>
              <a:t>.) from INCO</a:t>
            </a:r>
          </a:p>
          <a:p>
            <a:r>
              <a:rPr lang="en-US" dirty="0" smtClean="0"/>
              <a:t>Start with mapping of 1D stellarator profile database into IMAS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Technical Plan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+mj-cs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408" y="2083268"/>
            <a:ext cx="3118010" cy="4165814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154" y="1487582"/>
            <a:ext cx="4353533" cy="1400370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818026" y="995999"/>
            <a:ext cx="4007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ISCDB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IMAS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dictionary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5919655" y="995999"/>
            <a:ext cx="31967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Representation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dataset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transfer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Experimental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modelling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(e.g. ~180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profiles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phys. 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quantities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per time-</a:t>
            </a:r>
            <a:r>
              <a:rPr lang="de-DE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lsice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23528" y="6545237"/>
            <a:ext cx="8784976" cy="312763"/>
          </a:xfrm>
        </p:spPr>
        <p:txBody>
          <a:bodyPr/>
          <a:lstStyle/>
          <a:p>
            <a:pPr algn="r"/>
            <a:r>
              <a:rPr lang="en-US" dirty="0" smtClean="0"/>
              <a:t>DINKLAGE| EUROfusion Stellarator DB | Greifswald, VC | </a:t>
            </a:r>
            <a:r>
              <a:rPr lang="en-US" dirty="0" smtClean="0"/>
              <a:t>19 Oct </a:t>
            </a:r>
            <a:r>
              <a:rPr lang="en-US" dirty="0" smtClean="0"/>
              <a:t>2021 | Page </a:t>
            </a:r>
            <a:fld id="{6A6D9FA1-99C7-4910-8E32-B85D378B0060}" type="slidenum">
              <a:rPr lang="en-US" smtClean="0"/>
              <a:pPr algn="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22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896544"/>
          </a:xfrm>
        </p:spPr>
        <p:txBody>
          <a:bodyPr>
            <a:normAutofit fontScale="70000" lnSpcReduction="20000"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transfer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stellarator </a:t>
            </a:r>
            <a:r>
              <a:rPr lang="de-DE" dirty="0" err="1" smtClean="0"/>
              <a:t>db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IMAS was </a:t>
            </a:r>
            <a:r>
              <a:rPr lang="de-DE" dirty="0" err="1" smtClean="0"/>
              <a:t>part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milestones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db</a:t>
            </a:r>
            <a:r>
              <a:rPr lang="de-DE" dirty="0" smtClean="0"/>
              <a:t> in FP8 (</a:t>
            </a:r>
            <a:r>
              <a:rPr lang="de-DE" dirty="0" err="1" smtClean="0"/>
              <a:t>though</a:t>
            </a:r>
            <a:r>
              <a:rPr lang="de-DE" dirty="0" smtClean="0"/>
              <a:t> not </a:t>
            </a:r>
            <a:r>
              <a:rPr lang="de-DE" dirty="0" err="1" smtClean="0"/>
              <a:t>critical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WPS1)</a:t>
            </a:r>
          </a:p>
          <a:p>
            <a:r>
              <a:rPr lang="de-DE" dirty="0" smtClean="0"/>
              <a:t>The </a:t>
            </a:r>
            <a:r>
              <a:rPr lang="de-DE" dirty="0" err="1" smtClean="0"/>
              <a:t>transfer</a:t>
            </a:r>
            <a:r>
              <a:rPr lang="de-DE" dirty="0" smtClean="0"/>
              <a:t> was not </a:t>
            </a:r>
            <a:r>
              <a:rPr lang="de-DE" dirty="0" err="1" smtClean="0"/>
              <a:t>conducted</a:t>
            </a:r>
            <a:r>
              <a:rPr lang="de-DE" dirty="0" smtClean="0"/>
              <a:t> due </a:t>
            </a:r>
            <a:r>
              <a:rPr lang="de-DE" dirty="0" err="1" smtClean="0"/>
              <a:t>to</a:t>
            </a:r>
            <a:r>
              <a:rPr lang="de-DE" dirty="0"/>
              <a:t> </a:t>
            </a:r>
            <a:r>
              <a:rPr lang="de-DE" dirty="0" smtClean="0"/>
              <a:t>a lack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resources</a:t>
            </a:r>
            <a:r>
              <a:rPr lang="de-DE" dirty="0" smtClean="0"/>
              <a:t> in FP8</a:t>
            </a:r>
          </a:p>
          <a:p>
            <a:r>
              <a:rPr lang="de-DE" dirty="0" err="1" smtClean="0"/>
              <a:t>Specification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underlying</a:t>
            </a:r>
            <a:r>
              <a:rPr lang="de-DE" dirty="0" smtClean="0"/>
              <a:t> </a:t>
            </a:r>
            <a:r>
              <a:rPr lang="de-DE" dirty="0" err="1" smtClean="0"/>
              <a:t>issue</a:t>
            </a:r>
            <a:r>
              <a:rPr lang="de-DE" dirty="0" smtClean="0"/>
              <a:t> (</a:t>
            </a:r>
            <a:r>
              <a:rPr lang="de-DE" dirty="0" err="1" smtClean="0"/>
              <a:t>resources</a:t>
            </a:r>
            <a:r>
              <a:rPr lang="de-DE" dirty="0" smtClean="0"/>
              <a:t>) was not </a:t>
            </a:r>
            <a:r>
              <a:rPr lang="de-DE" dirty="0" err="1" smtClean="0"/>
              <a:t>straight</a:t>
            </a:r>
            <a:r>
              <a:rPr lang="de-DE" dirty="0" smtClean="0"/>
              <a:t>-forward in FP9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required</a:t>
            </a:r>
            <a:r>
              <a:rPr lang="de-DE" dirty="0" smtClean="0"/>
              <a:t>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research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r>
              <a:rPr lang="de-DE" dirty="0" err="1" smtClean="0"/>
              <a:t>When</a:t>
            </a:r>
            <a:r>
              <a:rPr lang="de-DE" dirty="0" smtClean="0"/>
              <a:t> </a:t>
            </a:r>
            <a:r>
              <a:rPr lang="de-DE" dirty="0" err="1" smtClean="0"/>
              <a:t>trying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pursue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transfer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ISCDB </a:t>
            </a:r>
            <a:r>
              <a:rPr lang="de-DE" dirty="0" err="1" smtClean="0"/>
              <a:t>into</a:t>
            </a:r>
            <a:r>
              <a:rPr lang="de-DE" dirty="0" smtClean="0"/>
              <a:t> IMAS,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recommended</a:t>
            </a:r>
            <a:r>
              <a:rPr lang="de-DE" dirty="0" smtClean="0"/>
              <a:t> EUROfusion </a:t>
            </a:r>
            <a:r>
              <a:rPr lang="de-DE" dirty="0" err="1" smtClean="0"/>
              <a:t>contacts</a:t>
            </a:r>
            <a:r>
              <a:rPr lang="de-DE" dirty="0" smtClean="0"/>
              <a:t> </a:t>
            </a:r>
            <a:r>
              <a:rPr lang="de-DE" dirty="0" err="1" smtClean="0"/>
              <a:t>were</a:t>
            </a:r>
            <a:r>
              <a:rPr lang="de-DE" dirty="0" smtClean="0"/>
              <a:t> not </a:t>
            </a:r>
            <a:r>
              <a:rPr lang="de-DE" dirty="0" err="1" smtClean="0"/>
              <a:t>responsive</a:t>
            </a:r>
            <a:r>
              <a:rPr lang="de-DE" dirty="0" smtClean="0"/>
              <a:t> at all</a:t>
            </a:r>
          </a:p>
          <a:p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were</a:t>
            </a:r>
            <a:r>
              <a:rPr lang="de-DE" dirty="0" smtClean="0"/>
              <a:t>, but </a:t>
            </a:r>
            <a:r>
              <a:rPr lang="de-DE" dirty="0" err="1" smtClean="0"/>
              <a:t>were</a:t>
            </a:r>
            <a:r>
              <a:rPr lang="de-DE" dirty="0" smtClean="0"/>
              <a:t> not </a:t>
            </a:r>
            <a:r>
              <a:rPr lang="de-DE" dirty="0" err="1" smtClean="0"/>
              <a:t>available</a:t>
            </a:r>
            <a:r>
              <a:rPr lang="de-DE" dirty="0" smtClean="0"/>
              <a:t> in </a:t>
            </a:r>
            <a:r>
              <a:rPr lang="de-DE" dirty="0" err="1" smtClean="0"/>
              <a:t>needed</a:t>
            </a:r>
            <a:r>
              <a:rPr lang="de-DE" dirty="0" smtClean="0"/>
              <a:t> time-slots</a:t>
            </a:r>
          </a:p>
          <a:p>
            <a:r>
              <a:rPr lang="de-DE" dirty="0" smtClean="0"/>
              <a:t>The </a:t>
            </a:r>
            <a:r>
              <a:rPr lang="de-DE" dirty="0" err="1" smtClean="0"/>
              <a:t>official</a:t>
            </a:r>
            <a:r>
              <a:rPr lang="de-DE" dirty="0" smtClean="0"/>
              <a:t> IMAS </a:t>
            </a:r>
            <a:r>
              <a:rPr lang="de-DE" dirty="0" err="1" smtClean="0"/>
              <a:t>contact</a:t>
            </a:r>
            <a:r>
              <a:rPr lang="de-DE" dirty="0" smtClean="0"/>
              <a:t> </a:t>
            </a:r>
            <a:r>
              <a:rPr lang="de-DE" dirty="0" err="1" smtClean="0"/>
              <a:t>had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resources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err="1" smtClean="0"/>
              <a:t>Contact</a:t>
            </a:r>
            <a:r>
              <a:rPr lang="de-DE" dirty="0" smtClean="0"/>
              <a:t> w/ IO (Schneider, </a:t>
            </a:r>
            <a:r>
              <a:rPr lang="de-DE" dirty="0" err="1" smtClean="0"/>
              <a:t>Hoehnen</a:t>
            </a:r>
            <a:r>
              <a:rPr lang="de-DE" dirty="0" smtClean="0"/>
              <a:t>, Pinches) was </a:t>
            </a:r>
            <a:r>
              <a:rPr lang="de-DE" dirty="0" err="1" smtClean="0"/>
              <a:t>constructive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immediate </a:t>
            </a:r>
            <a:r>
              <a:rPr lang="de-DE" dirty="0" err="1" smtClean="0"/>
              <a:t>support</a:t>
            </a:r>
            <a:r>
              <a:rPr lang="de-DE" dirty="0" smtClean="0"/>
              <a:t> was </a:t>
            </a:r>
            <a:r>
              <a:rPr lang="de-DE" dirty="0" err="1" smtClean="0"/>
              <a:t>provided</a:t>
            </a:r>
            <a:endParaRPr lang="de-DE" dirty="0" smtClean="0"/>
          </a:p>
          <a:p>
            <a:r>
              <a:rPr lang="de-DE" dirty="0" err="1" smtClean="0"/>
              <a:t>Draft</a:t>
            </a:r>
            <a:r>
              <a:rPr lang="de-DE" dirty="0" smtClean="0"/>
              <a:t> </a:t>
            </a:r>
            <a:r>
              <a:rPr lang="de-DE" dirty="0" err="1" smtClean="0"/>
              <a:t>translation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dictionaries</a:t>
            </a:r>
            <a:r>
              <a:rPr lang="de-DE" dirty="0" smtClean="0"/>
              <a:t> </a:t>
            </a:r>
            <a:r>
              <a:rPr lang="de-DE" dirty="0" err="1" smtClean="0"/>
              <a:t>conducted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r>
              <a:rPr lang="de-DE" b="1" dirty="0" smtClean="0">
                <a:solidFill>
                  <a:srgbClr val="FF0000"/>
                </a:solidFill>
              </a:rPr>
              <a:t>First </a:t>
            </a:r>
            <a:r>
              <a:rPr lang="de-DE" b="1" dirty="0" err="1" smtClean="0">
                <a:solidFill>
                  <a:srgbClr val="FF0000"/>
                </a:solidFill>
              </a:rPr>
              <a:t>impression</a:t>
            </a:r>
            <a:r>
              <a:rPr lang="de-DE" b="1" dirty="0" smtClean="0">
                <a:solidFill>
                  <a:srgbClr val="FF0000"/>
                </a:solidFill>
              </a:rPr>
              <a:t>: </a:t>
            </a:r>
            <a:r>
              <a:rPr lang="de-DE" b="1" dirty="0" err="1" smtClean="0">
                <a:solidFill>
                  <a:srgbClr val="FF0000"/>
                </a:solidFill>
              </a:rPr>
              <a:t>the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IMASification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appears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to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need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detailed</a:t>
            </a:r>
            <a:r>
              <a:rPr lang="de-DE" b="1" dirty="0" smtClean="0">
                <a:solidFill>
                  <a:srgbClr val="FF0000"/>
                </a:solidFill>
              </a:rPr>
              <a:t> expert </a:t>
            </a:r>
            <a:r>
              <a:rPr lang="de-DE" b="1" dirty="0" err="1" smtClean="0">
                <a:solidFill>
                  <a:srgbClr val="FF0000"/>
                </a:solidFill>
              </a:rPr>
              <a:t>knowledge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both</a:t>
            </a:r>
            <a:r>
              <a:rPr lang="de-DE" b="1" dirty="0" smtClean="0">
                <a:solidFill>
                  <a:srgbClr val="FF0000"/>
                </a:solidFill>
              </a:rPr>
              <a:t> in </a:t>
            </a:r>
            <a:r>
              <a:rPr lang="de-DE" b="1" dirty="0" err="1" smtClean="0">
                <a:solidFill>
                  <a:srgbClr val="FF0000"/>
                </a:solidFill>
              </a:rPr>
              <a:t>datascience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and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plasma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physics</a:t>
            </a:r>
            <a:endParaRPr lang="de-DE" b="1" dirty="0" smtClean="0">
              <a:solidFill>
                <a:srgbClr val="FF0000"/>
              </a:solidFill>
            </a:endParaRPr>
          </a:p>
          <a:p>
            <a:endParaRPr lang="de-DE" b="1" dirty="0">
              <a:solidFill>
                <a:srgbClr val="FF0000"/>
              </a:solidFill>
            </a:endParaRPr>
          </a:p>
          <a:p>
            <a:r>
              <a:rPr lang="de-DE" b="1" dirty="0" err="1" smtClean="0">
                <a:solidFill>
                  <a:srgbClr val="FF0000"/>
                </a:solidFill>
              </a:rPr>
              <a:t>To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be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continued</a:t>
            </a:r>
            <a:r>
              <a:rPr lang="de-DE" b="1" dirty="0" smtClean="0">
                <a:solidFill>
                  <a:srgbClr val="FF0000"/>
                </a:solidFill>
              </a:rPr>
              <a:t>: </a:t>
            </a:r>
            <a:r>
              <a:rPr lang="de-DE" b="1" dirty="0" err="1" smtClean="0">
                <a:solidFill>
                  <a:srgbClr val="FF0000"/>
                </a:solidFill>
              </a:rPr>
              <a:t>unclear</a:t>
            </a:r>
            <a:r>
              <a:rPr lang="de-DE" b="1" dirty="0" smtClean="0">
                <a:solidFill>
                  <a:srgbClr val="FF0000"/>
                </a:solidFill>
              </a:rPr>
              <a:t> – </a:t>
            </a:r>
            <a:r>
              <a:rPr lang="de-DE" b="1" dirty="0" err="1" smtClean="0">
                <a:solidFill>
                  <a:srgbClr val="FF0000"/>
                </a:solidFill>
              </a:rPr>
              <a:t>overarching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strategy</a:t>
            </a:r>
            <a:r>
              <a:rPr lang="de-DE" b="1" dirty="0" smtClean="0">
                <a:solidFill>
                  <a:srgbClr val="FF0000"/>
                </a:solidFill>
              </a:rPr>
              <a:t> (</a:t>
            </a:r>
            <a:r>
              <a:rPr lang="de-DE" b="1" dirty="0" err="1" smtClean="0">
                <a:solidFill>
                  <a:srgbClr val="FF0000"/>
                </a:solidFill>
              </a:rPr>
              <a:t>who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keeps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the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data</a:t>
            </a:r>
            <a:r>
              <a:rPr lang="de-DE" b="1" dirty="0" smtClean="0">
                <a:solidFill>
                  <a:srgbClr val="FF0000"/>
                </a:solidFill>
              </a:rPr>
              <a:t>, </a:t>
            </a:r>
            <a:r>
              <a:rPr lang="de-DE" b="1" dirty="0" err="1" smtClean="0">
                <a:solidFill>
                  <a:srgbClr val="FF0000"/>
                </a:solidFill>
              </a:rPr>
              <a:t>what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is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the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data</a:t>
            </a:r>
            <a:r>
              <a:rPr lang="de-DE" b="1" dirty="0" smtClean="0">
                <a:solidFill>
                  <a:srgbClr val="FF0000"/>
                </a:solidFill>
              </a:rPr>
              <a:t> </a:t>
            </a:r>
            <a:r>
              <a:rPr lang="de-DE" b="1" dirty="0" err="1" smtClean="0">
                <a:solidFill>
                  <a:srgbClr val="FF0000"/>
                </a:solidFill>
              </a:rPr>
              <a:t>management</a:t>
            </a:r>
            <a:r>
              <a:rPr lang="de-DE" b="1" dirty="0" smtClean="0">
                <a:solidFill>
                  <a:srgbClr val="FF0000"/>
                </a:solidFill>
              </a:rPr>
              <a:t> plan), IPR, </a:t>
            </a:r>
            <a:r>
              <a:rPr lang="de-DE" b="1" dirty="0" err="1" smtClean="0">
                <a:solidFill>
                  <a:srgbClr val="FF0000"/>
                </a:solidFill>
              </a:rPr>
              <a:t>FAIRness</a:t>
            </a:r>
            <a:r>
              <a:rPr lang="de-DE" b="1" dirty="0" smtClean="0">
                <a:solidFill>
                  <a:srgbClr val="FF0000"/>
                </a:solidFill>
              </a:rPr>
              <a:t>, …</a:t>
            </a:r>
            <a:endParaRPr lang="de-DE" b="1" dirty="0">
              <a:solidFill>
                <a:srgbClr val="FF0000"/>
              </a:solidFill>
            </a:endParaRPr>
          </a:p>
          <a:p>
            <a:endParaRPr lang="de-DE" b="1" dirty="0" smtClean="0">
              <a:solidFill>
                <a:srgbClr val="FF0000"/>
              </a:solidFill>
            </a:endParaRP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Some of my own “EUROfusion IMAS experiences”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6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23528" y="6545237"/>
            <a:ext cx="8784976" cy="312763"/>
          </a:xfrm>
        </p:spPr>
        <p:txBody>
          <a:bodyPr/>
          <a:lstStyle/>
          <a:p>
            <a:pPr algn="r"/>
            <a:r>
              <a:rPr lang="en-US" dirty="0" smtClean="0"/>
              <a:t>DINKLAGE| EUROfusion Stellarator DB | Greifswald, VC | </a:t>
            </a:r>
            <a:r>
              <a:rPr lang="en-US" dirty="0" smtClean="0"/>
              <a:t>19 Oct </a:t>
            </a:r>
            <a:r>
              <a:rPr lang="en-US" dirty="0" smtClean="0"/>
              <a:t>2021 | Page </a:t>
            </a:r>
            <a:fld id="{6A6D9FA1-99C7-4910-8E32-B85D378B0060}" type="slidenum">
              <a:rPr lang="en-US" smtClean="0"/>
              <a:pPr algn="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595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Bildschirmpräsentation (4:3)</PresentationFormat>
  <Paragraphs>43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Wingdings</vt:lpstr>
      <vt:lpstr>Office Theme</vt:lpstr>
      <vt:lpstr>Plans for the stellarator db in 2022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Nieckchen Petra</dc:creator>
  <cp:lastModifiedBy>Dinklage, Andreas</cp:lastModifiedBy>
  <cp:revision>4151</cp:revision>
  <cp:lastPrinted>2019-11-11T09:59:11Z</cp:lastPrinted>
  <dcterms:created xsi:type="dcterms:W3CDTF">2014-10-27T16:40:37Z</dcterms:created>
  <dcterms:modified xsi:type="dcterms:W3CDTF">2021-10-19T13:06:47Z</dcterms:modified>
</cp:coreProperties>
</file>