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69" r:id="rId2"/>
    <p:sldId id="270" r:id="rId3"/>
    <p:sldId id="277" r:id="rId4"/>
    <p:sldId id="271" r:id="rId5"/>
    <p:sldId id="272" r:id="rId6"/>
    <p:sldId id="273" r:id="rId7"/>
    <p:sldId id="274" r:id="rId8"/>
    <p:sldId id="275" r:id="rId9"/>
    <p:sldId id="276" r:id="rId10"/>
    <p:sldId id="278" r:id="rId11"/>
    <p:sldId id="279" r:id="rId12"/>
    <p:sldId id="280" r:id="rId13"/>
    <p:sldId id="28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afert, Jürgen (FUSION)" initials="GJ(" lastIdx="7" clrIdx="0">
    <p:extLst>
      <p:ext uri="{19B8F6BF-5375-455C-9EA6-DF929625EA0E}">
        <p15:presenceInfo xmlns:p15="http://schemas.microsoft.com/office/powerpoint/2012/main" userId="S-1-5-21-1202744845-3101423955-345487624-67155" providerId="AD"/>
      </p:ext>
    </p:extLst>
  </p:cmAuthor>
  <p:cmAuthor id="2" name="Microsoft Office User" initials="MOU" lastIdx="4" clrIdx="1"/>
  <p:cmAuthor id="3" name="Vinagre, Fabio Marques (ux02239)" initials="VFM(" lastIdx="1" clrIdx="2">
    <p:extLst>
      <p:ext uri="{19B8F6BF-5375-455C-9EA6-DF929625EA0E}">
        <p15:presenceInfo xmlns:p15="http://schemas.microsoft.com/office/powerpoint/2012/main" userId="S::uia03212@contiwan.com::0d72082d-701b-427a-8e11-86918f3596b0" providerId="AD"/>
      </p:ext>
    </p:extLst>
  </p:cmAuthor>
  <p:cmAuthor id="4" name="Meszaros Botond" initials="MB" lastIdx="2" clrIdx="3">
    <p:extLst>
      <p:ext uri="{19B8F6BF-5375-455C-9EA6-DF929625EA0E}">
        <p15:presenceInfo xmlns:p15="http://schemas.microsoft.com/office/powerpoint/2012/main" userId="S-1-5-21-2787844074-428174326-3810525616-775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D9D9D9"/>
    <a:srgbClr val="F5F5F5"/>
    <a:srgbClr val="B1CA3E"/>
    <a:srgbClr val="F09030"/>
    <a:srgbClr val="E6BA6C"/>
    <a:srgbClr val="B9F793"/>
    <a:srgbClr val="F4A95E"/>
    <a:srgbClr val="E6EF71"/>
    <a:srgbClr val="F7FA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22" autoAdjust="0"/>
    <p:restoredTop sz="95394" autoAdjust="0"/>
  </p:normalViewPr>
  <p:slideViewPr>
    <p:cSldViewPr snapToGrid="0">
      <p:cViewPr varScale="1">
        <p:scale>
          <a:sx n="125" d="100"/>
          <a:sy n="125" d="100"/>
        </p:scale>
        <p:origin x="236" y="80"/>
      </p:cViewPr>
      <p:guideLst>
        <p:guide orient="horz" pos="1616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D4B91C-E632-4D65-B1FF-7A454C62FD41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5F8895-C752-4A4A-B486-684507D5F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475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F8895-C752-4A4A-B486-684507D5F9B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1480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F8895-C752-4A4A-B486-684507D5F9B1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4497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F8895-C752-4A4A-B486-684507D5F9B1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8734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F8895-C752-4A4A-B486-684507D5F9B1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387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F8895-C752-4A4A-B486-684507D5F9B1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4765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0" i="0" dirty="0" smtClean="0"/>
              <a:t>Walking through the major management steps of the Annual Management Cycle</a:t>
            </a:r>
            <a:endParaRPr lang="en-GB" sz="900" b="0" i="0" dirty="0" smtClean="0"/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F8895-C752-4A4A-B486-684507D5F9B1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8366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F8895-C752-4A4A-B486-684507D5F9B1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9284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F8895-C752-4A4A-B486-684507D5F9B1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4193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F8895-C752-4A4A-B486-684507D5F9B1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7413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F8895-C752-4A4A-B486-684507D5F9B1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73132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F8895-C752-4A4A-B486-684507D5F9B1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2145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F8895-C752-4A4A-B486-684507D5F9B1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79156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F8895-C752-4A4A-B486-684507D5F9B1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419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Bild 2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61" t="476" r="10161" b="28351"/>
          <a:stretch/>
        </p:blipFill>
        <p:spPr>
          <a:xfrm>
            <a:off x="0" y="252000"/>
            <a:ext cx="12192000" cy="5184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27381" y="2348880"/>
            <a:ext cx="11329259" cy="1296144"/>
          </a:xfrm>
        </p:spPr>
        <p:txBody>
          <a:bodyPr>
            <a:noAutofit/>
          </a:bodyPr>
          <a:lstStyle>
            <a:lvl1pPr algn="l">
              <a:defRPr sz="35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27381" y="4293096"/>
            <a:ext cx="5856651" cy="432048"/>
          </a:xfrm>
        </p:spPr>
        <p:txBody>
          <a:bodyPr>
            <a:normAutofit/>
          </a:bodyPr>
          <a:lstStyle>
            <a:lvl1pPr marL="0" indent="0" algn="l">
              <a:buNone/>
              <a:defRPr sz="22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Name </a:t>
            </a:r>
            <a:r>
              <a:rPr lang="en-US"/>
              <a:t>of presenter</a:t>
            </a:r>
            <a:endParaRPr lang="en-US" dirty="0"/>
          </a:p>
        </p:txBody>
      </p:sp>
      <p:sp>
        <p:nvSpPr>
          <p:cNvPr id="5" name="AutoShape 2" descr="https://idw-online.de/pages/de/institutionlogo921"/>
          <p:cNvSpPr>
            <a:spLocks noChangeAspect="1" noChangeArrowheads="1"/>
          </p:cNvSpPr>
          <p:nvPr userDrawn="1"/>
        </p:nvSpPr>
        <p:spPr bwMode="auto">
          <a:xfrm>
            <a:off x="207434" y="-457200"/>
            <a:ext cx="14351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800"/>
          </a:p>
        </p:txBody>
      </p:sp>
      <p:sp>
        <p:nvSpPr>
          <p:cNvPr id="6" name="Picture Placeholder 10"/>
          <p:cNvSpPr>
            <a:spLocks noGrp="1"/>
          </p:cNvSpPr>
          <p:nvPr>
            <p:ph type="pic" sz="quarter" idx="10" hasCustomPrompt="1"/>
          </p:nvPr>
        </p:nvSpPr>
        <p:spPr>
          <a:xfrm>
            <a:off x="527382" y="5691684"/>
            <a:ext cx="1727167" cy="905669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Logo of presenter</a:t>
            </a:r>
            <a:endParaRPr lang="en-GB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7632172" y="5661248"/>
            <a:ext cx="4224469" cy="93610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800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24307044" y="40252897"/>
            <a:ext cx="13233195" cy="1781641"/>
            <a:chOff x="18230283" y="40396912"/>
            <a:chExt cx="9924896" cy="1781641"/>
          </a:xfrm>
        </p:grpSpPr>
        <p:sp>
          <p:nvSpPr>
            <p:cNvPr id="10" name="Rectangle 9"/>
            <p:cNvSpPr/>
            <p:nvPr userDrawn="1"/>
          </p:nvSpPr>
          <p:spPr bwMode="auto">
            <a:xfrm>
              <a:off x="18230283" y="40400268"/>
              <a:ext cx="2575295" cy="1778285"/>
            </a:xfrm>
            <a:prstGeom prst="rect">
              <a:avLst/>
            </a:prstGeom>
            <a:solidFill>
              <a:srgbClr val="05399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171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8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pic>
          <p:nvPicPr>
            <p:cNvPr id="13" name="Picture 12" descr="EuropeanFlag-stars.eps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801564" y="40396912"/>
              <a:ext cx="9353615" cy="1781641"/>
            </a:xfrm>
            <a:prstGeom prst="rect">
              <a:avLst/>
            </a:prstGeom>
          </p:spPr>
        </p:pic>
      </p:grpSp>
      <p:grpSp>
        <p:nvGrpSpPr>
          <p:cNvPr id="14" name="Group 13"/>
          <p:cNvGrpSpPr/>
          <p:nvPr userDrawn="1"/>
        </p:nvGrpSpPr>
        <p:grpSpPr>
          <a:xfrm>
            <a:off x="24510244" y="40405297"/>
            <a:ext cx="13233195" cy="1781641"/>
            <a:chOff x="18230283" y="40396912"/>
            <a:chExt cx="9924896" cy="1781641"/>
          </a:xfrm>
        </p:grpSpPr>
        <p:sp>
          <p:nvSpPr>
            <p:cNvPr id="15" name="Rectangle 14"/>
            <p:cNvSpPr/>
            <p:nvPr userDrawn="1"/>
          </p:nvSpPr>
          <p:spPr bwMode="auto">
            <a:xfrm>
              <a:off x="18230283" y="40400268"/>
              <a:ext cx="2575295" cy="1778285"/>
            </a:xfrm>
            <a:prstGeom prst="rect">
              <a:avLst/>
            </a:prstGeom>
            <a:solidFill>
              <a:srgbClr val="05399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171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8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pic>
          <p:nvPicPr>
            <p:cNvPr id="16" name="Picture 15" descr="EuropeanFlag-stars.eps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801564" y="40396912"/>
              <a:ext cx="9353615" cy="1781641"/>
            </a:xfrm>
            <a:prstGeom prst="rect">
              <a:avLst/>
            </a:prstGeom>
          </p:spPr>
        </p:pic>
      </p:grpSp>
      <p:grpSp>
        <p:nvGrpSpPr>
          <p:cNvPr id="17" name="Group 16"/>
          <p:cNvGrpSpPr/>
          <p:nvPr userDrawn="1"/>
        </p:nvGrpSpPr>
        <p:grpSpPr>
          <a:xfrm>
            <a:off x="24713444" y="40557697"/>
            <a:ext cx="13233195" cy="1781641"/>
            <a:chOff x="18230283" y="40396912"/>
            <a:chExt cx="9924896" cy="1781641"/>
          </a:xfrm>
        </p:grpSpPr>
        <p:sp>
          <p:nvSpPr>
            <p:cNvPr id="18" name="Rectangle 17"/>
            <p:cNvSpPr/>
            <p:nvPr userDrawn="1"/>
          </p:nvSpPr>
          <p:spPr bwMode="auto">
            <a:xfrm>
              <a:off x="18230283" y="40400268"/>
              <a:ext cx="2575295" cy="1778285"/>
            </a:xfrm>
            <a:prstGeom prst="rect">
              <a:avLst/>
            </a:prstGeom>
            <a:solidFill>
              <a:srgbClr val="05399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171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8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pic>
          <p:nvPicPr>
            <p:cNvPr id="19" name="Picture 18" descr="EuropeanFlag-stars.eps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801564" y="40396912"/>
              <a:ext cx="9353615" cy="1781641"/>
            </a:xfrm>
            <a:prstGeom prst="rect">
              <a:avLst/>
            </a:prstGeom>
          </p:spPr>
        </p:pic>
      </p:grpSp>
      <p:grpSp>
        <p:nvGrpSpPr>
          <p:cNvPr id="20" name="Group 19"/>
          <p:cNvGrpSpPr/>
          <p:nvPr userDrawn="1"/>
        </p:nvGrpSpPr>
        <p:grpSpPr>
          <a:xfrm>
            <a:off x="24916644" y="40710097"/>
            <a:ext cx="13233195" cy="1781641"/>
            <a:chOff x="18230283" y="40396912"/>
            <a:chExt cx="9924896" cy="1781641"/>
          </a:xfrm>
        </p:grpSpPr>
        <p:sp>
          <p:nvSpPr>
            <p:cNvPr id="21" name="Rectangle 20"/>
            <p:cNvSpPr/>
            <p:nvPr userDrawn="1"/>
          </p:nvSpPr>
          <p:spPr bwMode="auto">
            <a:xfrm>
              <a:off x="18230283" y="40400268"/>
              <a:ext cx="2575295" cy="1778285"/>
            </a:xfrm>
            <a:prstGeom prst="rect">
              <a:avLst/>
            </a:prstGeom>
            <a:solidFill>
              <a:srgbClr val="05399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171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8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pic>
          <p:nvPicPr>
            <p:cNvPr id="22" name="Picture 21" descr="EuropeanFlag-stars.eps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801564" y="40396912"/>
              <a:ext cx="9353615" cy="1781641"/>
            </a:xfrm>
            <a:prstGeom prst="rect">
              <a:avLst/>
            </a:prstGeom>
          </p:spPr>
        </p:pic>
      </p:grpSp>
      <p:pic>
        <p:nvPicPr>
          <p:cNvPr id="8" name="Bild 7" descr="EU_und_Text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0096" y="5832314"/>
            <a:ext cx="4608512" cy="649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819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12192000" cy="685800"/>
          </a:xfrm>
          <a:prstGeom prst="rect">
            <a:avLst/>
          </a:prstGeom>
          <a:solidFill>
            <a:srgbClr val="E3E3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ln>
                <a:noFill/>
              </a:ln>
              <a:effectLst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6632"/>
            <a:ext cx="10058400" cy="457200"/>
          </a:xfrm>
        </p:spPr>
        <p:txBody>
          <a:bodyPr>
            <a:noAutofit/>
          </a:bodyPr>
          <a:lstStyle>
            <a:lvl1pPr algn="l">
              <a:lnSpc>
                <a:spcPts val="3200"/>
              </a:lnSpc>
              <a:defRPr sz="3200" b="0"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836712"/>
            <a:ext cx="10972800" cy="5688632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Font typeface="Arial" panose="020B0604020202020204" pitchFamily="34" charset="0"/>
              <a:buChar char="•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Arial" panose="020B0604020202020204" pitchFamily="34" charset="0"/>
              <a:buChar char="•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4" name="Picture 3" descr="EurofusionDisc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6560" y="116632"/>
            <a:ext cx="466914" cy="465708"/>
          </a:xfrm>
          <a:prstGeom prst="rect">
            <a:avLst/>
          </a:prstGeom>
        </p:spPr>
      </p:pic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5A280DBD-C685-4B81-AFC5-87BA2F6217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485744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r>
              <a:rPr lang="fr-FR" dirty="0"/>
              <a:t>PMO | IMS training | 16 April 2021</a:t>
            </a:r>
            <a:endParaRPr lang="en-GB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886C08C8-2F00-4648-B8AB-D1C1BD1CF7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485744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6A6D9FA1-99C7-4910-8E32-B85D378B006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8988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r>
              <a:rPr lang="fr-FR" dirty="0"/>
              <a:t>PMO | IMS training | 16 April 2021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6A6D9FA1-99C7-4910-8E32-B85D378B006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6906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idm.euro-fusion.org/?uid=2PJP5N&amp;action=get_document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idm.euro-fusion.org/?uid=2P8CDM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D65BFCD-C402-4818-945F-0BEA681F3D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PSO training on Annual Management Cycle</a:t>
            </a:r>
            <a:r>
              <a:rPr lang="en-US" dirty="0"/>
              <a:t/>
            </a:r>
            <a:br>
              <a:rPr lang="en-US" dirty="0"/>
            </a:br>
            <a:r>
              <a:rPr lang="en-US" sz="1600" dirty="0"/>
              <a:t>October </a:t>
            </a:r>
            <a:r>
              <a:rPr lang="en-US" sz="1600" dirty="0" smtClean="0"/>
              <a:t>27th, </a:t>
            </a:r>
            <a:r>
              <a:rPr lang="en-US" sz="1600" dirty="0"/>
              <a:t>2021</a:t>
            </a:r>
            <a:endParaRPr lang="en-US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9433DC09-C950-4861-A451-0780C73B82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Project Management Office</a:t>
            </a:r>
          </a:p>
        </p:txBody>
      </p:sp>
    </p:spTree>
    <p:extLst>
      <p:ext uri="{BB962C8B-B14F-4D97-AF65-F5344CB8AC3E}">
        <p14:creationId xmlns:p14="http://schemas.microsoft.com/office/powerpoint/2010/main" val="2060593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Step 7 – Issue of Task Agreements 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Fußzeilenplatzhalter 3">
            <a:extLst>
              <a:ext uri="{FF2B5EF4-FFF2-40B4-BE49-F238E27FC236}">
                <a16:creationId xmlns:a16="http://schemas.microsoft.com/office/drawing/2014/main" id="{838323E5-D225-45FB-9FF0-70A90899E8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PMO |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PSO training on AMC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|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27 Oct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2021</a:t>
            </a: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2D84D82-74B0-477F-AFD5-9149A9AC45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A6D9FA1-99C7-4910-8E32-B85D378B0060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663677" y="2556388"/>
            <a:ext cx="99502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 smtClean="0"/>
              <a:t>After the Task Specifications are defined in IMS (resources allocated): ADMIN to issue the Task Agreements of each WPs and get them approved by the Beneficiaries</a:t>
            </a:r>
            <a:endParaRPr lang="en-US" sz="2400" b="1" dirty="0" smtClean="0"/>
          </a:p>
        </p:txBody>
      </p:sp>
      <p:sp>
        <p:nvSpPr>
          <p:cNvPr id="8" name="Horizontal Scroll 7"/>
          <p:cNvSpPr/>
          <p:nvPr/>
        </p:nvSpPr>
        <p:spPr>
          <a:xfrm rot="1147720">
            <a:off x="9337353" y="1308896"/>
            <a:ext cx="2553137" cy="1033272"/>
          </a:xfrm>
          <a:prstGeom prst="horizontalScroll">
            <a:avLst/>
          </a:prstGeom>
          <a:solidFill>
            <a:srgbClr val="C0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No action required from PSOs!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881755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Step 8 – Progress monitoring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Fußzeilenplatzhalter 3">
            <a:extLst>
              <a:ext uri="{FF2B5EF4-FFF2-40B4-BE49-F238E27FC236}">
                <a16:creationId xmlns:a16="http://schemas.microsoft.com/office/drawing/2014/main" id="{838323E5-D225-45FB-9FF0-70A90899E8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PMO |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PSO training on AMC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|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27 Oct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2021</a:t>
            </a: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2D84D82-74B0-477F-AFD5-9149A9AC45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A6D9FA1-99C7-4910-8E32-B85D378B0060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663677" y="2556388"/>
            <a:ext cx="995024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 smtClean="0"/>
              <a:t>PL/TFL responsible to monitor the progress of the work of the WP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b="1" dirty="0" smtClean="0"/>
              <a:t>PSOs support the PL/TFL in 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400" b="1" dirty="0" smtClean="0"/>
              <a:t>Collecting progress information from the contributors on the IMS deliverables level (level 3)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400" b="1" dirty="0" err="1" smtClean="0"/>
              <a:t>Organising</a:t>
            </a:r>
            <a:r>
              <a:rPr lang="en-US" sz="2400" b="1" dirty="0" smtClean="0"/>
              <a:t> progress meeting(s)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400" b="1" dirty="0" smtClean="0"/>
              <a:t>Providing progress information to the PMO, as required</a:t>
            </a:r>
          </a:p>
        </p:txBody>
      </p:sp>
    </p:spTree>
    <p:extLst>
      <p:ext uri="{BB962C8B-B14F-4D97-AF65-F5344CB8AC3E}">
        <p14:creationId xmlns:p14="http://schemas.microsoft.com/office/powerpoint/2010/main" val="548156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Step 9 – Recording the approved Deliverables in IMS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Fußzeilenplatzhalter 3">
            <a:extLst>
              <a:ext uri="{FF2B5EF4-FFF2-40B4-BE49-F238E27FC236}">
                <a16:creationId xmlns:a16="http://schemas.microsoft.com/office/drawing/2014/main" id="{838323E5-D225-45FB-9FF0-70A90899E8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PMO |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PSO training on AMC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|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27 Oct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2021</a:t>
            </a: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2D84D82-74B0-477F-AFD5-9149A9AC45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A6D9FA1-99C7-4910-8E32-B85D378B0060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663677" y="2851355"/>
            <a:ext cx="1043833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 smtClean="0"/>
              <a:t>PL/TFL responsible to ensure that the deliverables in IDM are properly reviewed and approved/ rejected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b="1" dirty="0" smtClean="0"/>
              <a:t>PSOs support the PL/TFL in 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400" b="1" dirty="0" smtClean="0"/>
              <a:t>Coordinating the upload of the deliverables in IDM (naming convention, location) Note: e.g. placeholders for all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400" b="1" dirty="0" smtClean="0"/>
              <a:t>Ensuring the appropriate (</a:t>
            </a:r>
            <a:r>
              <a:rPr lang="en-US" sz="2400" b="1" dirty="0" smtClean="0"/>
              <a:t>predefined – see next slide for details) </a:t>
            </a:r>
            <a:r>
              <a:rPr lang="en-US" sz="2400" b="1" dirty="0" smtClean="0"/>
              <a:t>reviewers and approver are indicated in IDM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400" b="1" dirty="0" smtClean="0"/>
              <a:t>Enhancing the speed of the review process (reminders, etc.)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400" b="1" dirty="0" smtClean="0"/>
              <a:t>Recording the link of the </a:t>
            </a:r>
            <a:r>
              <a:rPr lang="en-US" sz="2400" b="1" dirty="0" smtClean="0">
                <a:solidFill>
                  <a:srgbClr val="FF0000"/>
                </a:solidFill>
              </a:rPr>
              <a:t>approved</a:t>
            </a:r>
            <a:r>
              <a:rPr lang="en-US" sz="2400" b="1" dirty="0" smtClean="0"/>
              <a:t> IDM deliverable in IMS to authorize payment</a:t>
            </a:r>
          </a:p>
        </p:txBody>
      </p:sp>
      <p:sp>
        <p:nvSpPr>
          <p:cNvPr id="6" name="Cloud Callout 5"/>
          <p:cNvSpPr/>
          <p:nvPr/>
        </p:nvSpPr>
        <p:spPr>
          <a:xfrm>
            <a:off x="6194317" y="857948"/>
            <a:ext cx="5791200" cy="2013071"/>
          </a:xfrm>
          <a:prstGeom prst="cloudCallout">
            <a:avLst>
              <a:gd name="adj1" fmla="val -5893"/>
              <a:gd name="adj2" fmla="val 175685"/>
            </a:avLst>
          </a:prstGeom>
          <a:solidFill>
            <a:srgbClr val="C0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IMS training on the recording of the link of the approved IDM deliverable in IMS 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771228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856" y="131541"/>
            <a:ext cx="11297478" cy="457200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Step 9 –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supporting slide (predefined reviewers and approver) 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Fußzeilenplatzhalter 3">
            <a:extLst>
              <a:ext uri="{FF2B5EF4-FFF2-40B4-BE49-F238E27FC236}">
                <a16:creationId xmlns:a16="http://schemas.microsoft.com/office/drawing/2014/main" id="{838323E5-D225-45FB-9FF0-70A90899E8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PMO |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PSO training on AMC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|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27 Oct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2021</a:t>
            </a: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2D84D82-74B0-477F-AFD5-9149A9AC45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A6D9FA1-99C7-4910-8E32-B85D378B0060}" type="slidenum">
              <a:rPr lang="en-GB" smtClean="0"/>
              <a:pPr/>
              <a:t>13</a:t>
            </a:fld>
            <a:endParaRPr lang="en-GB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4225909"/>
              </p:ext>
            </p:extLst>
          </p:nvPr>
        </p:nvGraphicFramePr>
        <p:xfrm>
          <a:off x="569843" y="1383037"/>
          <a:ext cx="10972800" cy="3901440"/>
        </p:xfrm>
        <a:graphic>
          <a:graphicData uri="http://schemas.openxmlformats.org/drawingml/2006/table">
            <a:tbl>
              <a:tblPr firstRow="1" firstCol="1" bandRow="1"/>
              <a:tblGrid>
                <a:gridCol w="2642250">
                  <a:extLst>
                    <a:ext uri="{9D8B030D-6E8A-4147-A177-3AD203B41FA5}">
                      <a16:colId xmlns:a16="http://schemas.microsoft.com/office/drawing/2014/main" val="4006043595"/>
                    </a:ext>
                  </a:extLst>
                </a:gridCol>
                <a:gridCol w="3377550">
                  <a:extLst>
                    <a:ext uri="{9D8B030D-6E8A-4147-A177-3AD203B41FA5}">
                      <a16:colId xmlns:a16="http://schemas.microsoft.com/office/drawing/2014/main" val="2247606141"/>
                    </a:ext>
                  </a:extLst>
                </a:gridCol>
                <a:gridCol w="4953000">
                  <a:extLst>
                    <a:ext uri="{9D8B030D-6E8A-4147-A177-3AD203B41FA5}">
                      <a16:colId xmlns:a16="http://schemas.microsoft.com/office/drawing/2014/main" val="500403394"/>
                    </a:ext>
                  </a:extLst>
                </a:gridCol>
              </a:tblGrid>
              <a:tr h="31813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IDM role for Standard Deliverable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Major Actor(s)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Responsibilities of Actors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7948314"/>
                  </a:ext>
                </a:extLst>
              </a:tr>
              <a:tr h="23622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Author/ Signatory*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Selected WP member (typically Deliverable Owner in IMS TS)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Complete the Deliverable report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4773612"/>
                  </a:ext>
                </a:extLst>
              </a:tr>
              <a:tr h="23622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Co-Author(s)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Selected WP member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Support the Author in completing the Deliverable report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4139510"/>
                  </a:ext>
                </a:extLst>
              </a:tr>
              <a:tr h="23622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Reviewer(s) 1 (technical/ scientific; one or more persons)*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Selected WP members (scientific/ technical reviewers as defined in IMS TS)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Confirm technical/ scientific achievement. To be assigned according to the applicable process description (to be defined by WP Leader if not specified).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579270"/>
                  </a:ext>
                </a:extLst>
              </a:tr>
              <a:tr h="23622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Reviewer 2 (technical/ scientific/other content)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PMU Representative</a:t>
                      </a:r>
                      <a:r>
                        <a:rPr lang="en-GB" sz="16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**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Confirm technical/ scientific achievement from a Department programmatic point of view – </a:t>
                      </a:r>
                      <a:r>
                        <a:rPr lang="en-GB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if applicable</a:t>
                      </a:r>
                      <a:endParaRPr lang="en-GB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2746222"/>
                  </a:ext>
                </a:extLst>
              </a:tr>
              <a:tr h="23622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Reviewer 3 (formal)*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PSO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Confirm quality compliance (formal) – if PSO not a co-Author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8670711"/>
                  </a:ext>
                </a:extLst>
              </a:tr>
              <a:tr h="23622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Reviewer 4 (formal)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PMO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Confirm quality compliance (formal, i.e.</a:t>
                      </a: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from overall Project Management point of view) – </a:t>
                      </a:r>
                      <a:r>
                        <a:rPr lang="en-GB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if required</a:t>
                      </a:r>
                      <a:endParaRPr lang="en-GB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9270667"/>
                  </a:ext>
                </a:extLst>
              </a:tr>
              <a:tr h="23622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Approver*</a:t>
                      </a:r>
                      <a:endParaRPr lang="en-GB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PL/TFL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Accountable person according to the defined process (Work Package Leader or other appropriate person)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700231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525117" y="5350348"/>
            <a:ext cx="6009861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050" i="1" dirty="0">
                <a:latin typeface="Calibri" panose="020F0502020204030204" pitchFamily="34" charset="0"/>
                <a:ea typeface="Calibri" panose="020F0502020204030204" pitchFamily="34" charset="0"/>
              </a:rPr>
              <a:t>* </a:t>
            </a:r>
            <a:r>
              <a:rPr lang="en-GB" sz="1050" i="1" dirty="0" smtClean="0">
                <a:latin typeface="Calibri" panose="020F0502020204030204" pitchFamily="34" charset="0"/>
                <a:ea typeface="Calibri" panose="020F0502020204030204" pitchFamily="34" charset="0"/>
              </a:rPr>
              <a:t>  mandatory </a:t>
            </a:r>
            <a:r>
              <a:rPr lang="en-GB" sz="1050" i="1" dirty="0">
                <a:latin typeface="Calibri" panose="020F0502020204030204" pitchFamily="34" charset="0"/>
                <a:ea typeface="Calibri" panose="020F0502020204030204" pitchFamily="34" charset="0"/>
              </a:rPr>
              <a:t>field</a:t>
            </a:r>
            <a:endParaRPr lang="en-GB" sz="1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GB" sz="1050" i="1" dirty="0">
                <a:latin typeface="Calibri" panose="020F0502020204030204" pitchFamily="34" charset="0"/>
                <a:ea typeface="Calibri" panose="020F0502020204030204" pitchFamily="34" charset="0"/>
              </a:rPr>
              <a:t>** </a:t>
            </a:r>
            <a:r>
              <a:rPr lang="en-GB" sz="1050" i="1" dirty="0" smtClean="0">
                <a:latin typeface="Calibri" panose="020F0502020204030204" pitchFamily="34" charset="0"/>
                <a:ea typeface="Calibri" panose="020F0502020204030204" pitchFamily="34" charset="0"/>
              </a:rPr>
              <a:t>Representatives </a:t>
            </a:r>
            <a:r>
              <a:rPr lang="en-GB" sz="1050" i="1" dirty="0">
                <a:latin typeface="Calibri" panose="020F0502020204030204" pitchFamily="34" charset="0"/>
                <a:ea typeface="Calibri" panose="020F0502020204030204" pitchFamily="34" charset="0"/>
              </a:rPr>
              <a:t>identified in a separate document: Task Specification Reviewers (</a:t>
            </a:r>
            <a:r>
              <a:rPr lang="en-GB" sz="1050" i="1" dirty="0" err="1">
                <a:latin typeface="Calibri" panose="020F0502020204030204" pitchFamily="34" charset="0"/>
                <a:ea typeface="Calibri" panose="020F0502020204030204" pitchFamily="34" charset="0"/>
              </a:rPr>
              <a:t>Benef</a:t>
            </a:r>
            <a:r>
              <a:rPr lang="en-GB" sz="1050" i="1" dirty="0">
                <a:latin typeface="Calibri" panose="020F0502020204030204" pitchFamily="34" charset="0"/>
                <a:ea typeface="Calibri" panose="020F0502020204030204" pitchFamily="34" charset="0"/>
              </a:rPr>
              <a:t>, PMU) (</a:t>
            </a:r>
            <a:r>
              <a:rPr lang="en-GB" sz="1200" u="sng" dirty="0" smtClean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hlinkClick r:id="rId3"/>
              </a:rPr>
              <a:t>2PJP5N</a:t>
            </a:r>
            <a:r>
              <a:rPr lang="en-GB" sz="1050" i="1" dirty="0" smtClean="0"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  <a:r>
              <a:rPr lang="en-GB" sz="12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           </a:t>
            </a:r>
            <a:r>
              <a:rPr lang="en-GB" sz="1050" i="1" dirty="0" smtClean="0">
                <a:latin typeface="Calibri" panose="020F0502020204030204" pitchFamily="34" charset="0"/>
                <a:ea typeface="Calibri" panose="020F0502020204030204" pitchFamily="34" charset="0"/>
              </a:rPr>
              <a:t>For </a:t>
            </a:r>
            <a:r>
              <a:rPr lang="en-GB" sz="1050" i="1" dirty="0">
                <a:latin typeface="Calibri" panose="020F0502020204030204" pitchFamily="34" charset="0"/>
                <a:ea typeface="Calibri" panose="020F0502020204030204" pitchFamily="34" charset="0"/>
              </a:rPr>
              <a:t>WPAC and WPENR the PMU representative acts as the PL, therefore no scientific PMU review required </a:t>
            </a:r>
            <a:endParaRPr lang="en-GB" sz="1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8190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Annual Management Cycle (AMC)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Fußzeilenplatzhalter 3">
            <a:extLst>
              <a:ext uri="{FF2B5EF4-FFF2-40B4-BE49-F238E27FC236}">
                <a16:creationId xmlns:a16="http://schemas.microsoft.com/office/drawing/2014/main" id="{838323E5-D225-45FB-9FF0-70A90899E8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PMO |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PSO training on AMC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|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27 Oct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2021</a:t>
            </a: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2D84D82-74B0-477F-AFD5-9149A9AC45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A6D9FA1-99C7-4910-8E32-B85D378B0060}" type="slidenum">
              <a:rPr lang="en-GB" smtClean="0"/>
              <a:pPr/>
              <a:t>2</a:t>
            </a:fld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351" y="1344957"/>
            <a:ext cx="11983578" cy="4807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4907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Annual Management Cycle (AMC)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Fußzeilenplatzhalter 3">
            <a:extLst>
              <a:ext uri="{FF2B5EF4-FFF2-40B4-BE49-F238E27FC236}">
                <a16:creationId xmlns:a16="http://schemas.microsoft.com/office/drawing/2014/main" id="{838323E5-D225-45FB-9FF0-70A90899E8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PMO |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PSO training on AMC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|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27 Oct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2021</a:t>
            </a: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2D84D82-74B0-477F-AFD5-9149A9AC45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A6D9FA1-99C7-4910-8E32-B85D378B0060}" type="slidenum">
              <a:rPr lang="en-GB" smtClean="0"/>
              <a:pPr/>
              <a:t>3</a:t>
            </a:fld>
            <a:endParaRPr lang="en-GB" dirty="0"/>
          </a:p>
        </p:txBody>
      </p:sp>
      <p:grpSp>
        <p:nvGrpSpPr>
          <p:cNvPr id="24" name="Group 23"/>
          <p:cNvGrpSpPr/>
          <p:nvPr/>
        </p:nvGrpSpPr>
        <p:grpSpPr>
          <a:xfrm>
            <a:off x="96351" y="782935"/>
            <a:ext cx="12252927" cy="5369387"/>
            <a:chOff x="96351" y="782935"/>
            <a:chExt cx="12252927" cy="5369387"/>
          </a:xfrm>
        </p:grpSpPr>
        <p:grpSp>
          <p:nvGrpSpPr>
            <p:cNvPr id="22" name="Group 21"/>
            <p:cNvGrpSpPr/>
            <p:nvPr/>
          </p:nvGrpSpPr>
          <p:grpSpPr>
            <a:xfrm>
              <a:off x="96351" y="782935"/>
              <a:ext cx="12252927" cy="5369387"/>
              <a:chOff x="96351" y="782935"/>
              <a:chExt cx="12252927" cy="5369387"/>
            </a:xfrm>
          </p:grpSpPr>
          <p:grpSp>
            <p:nvGrpSpPr>
              <p:cNvPr id="18" name="Group 17"/>
              <p:cNvGrpSpPr/>
              <p:nvPr/>
            </p:nvGrpSpPr>
            <p:grpSpPr>
              <a:xfrm>
                <a:off x="96351" y="782935"/>
                <a:ext cx="12252927" cy="5369387"/>
                <a:chOff x="96351" y="782935"/>
                <a:chExt cx="12252927" cy="5369387"/>
              </a:xfrm>
            </p:grpSpPr>
            <p:pic>
              <p:nvPicPr>
                <p:cNvPr id="6" name="Picture 5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96351" y="1344957"/>
                  <a:ext cx="11983578" cy="4807365"/>
                </a:xfrm>
                <a:prstGeom prst="rect">
                  <a:avLst/>
                </a:prstGeom>
              </p:spPr>
            </p:pic>
            <p:sp>
              <p:nvSpPr>
                <p:cNvPr id="4" name="Right Arrow 3"/>
                <p:cNvSpPr/>
                <p:nvPr/>
              </p:nvSpPr>
              <p:spPr>
                <a:xfrm>
                  <a:off x="6261652" y="782935"/>
                  <a:ext cx="233569" cy="457200"/>
                </a:xfrm>
                <a:prstGeom prst="rightArrow">
                  <a:avLst/>
                </a:prstGeom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7" name="Straight Connector 6"/>
                <p:cNvCxnSpPr>
                  <a:stCxn id="4" idx="1"/>
                </p:cNvCxnSpPr>
                <p:nvPr/>
              </p:nvCxnSpPr>
              <p:spPr>
                <a:xfrm>
                  <a:off x="6261652" y="1011535"/>
                  <a:ext cx="59635" cy="3123143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sp>
              <p:nvSpPr>
                <p:cNvPr id="8" name="Oval 7"/>
                <p:cNvSpPr/>
                <p:nvPr/>
              </p:nvSpPr>
              <p:spPr>
                <a:xfrm>
                  <a:off x="7151205" y="1538309"/>
                  <a:ext cx="412474" cy="399822"/>
                </a:xfrm>
                <a:prstGeom prst="ellipse">
                  <a:avLst/>
                </a:prstGeom>
                <a:solidFill>
                  <a:srgbClr val="C00000"/>
                </a:solidFill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000" b="1" dirty="0" smtClean="0">
                      <a:solidFill>
                        <a:schemeClr val="bg1"/>
                      </a:solidFill>
                    </a:rPr>
                    <a:t>1</a:t>
                  </a:r>
                  <a:endParaRPr lang="en-GB" b="1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0" name="Oval 9"/>
                <p:cNvSpPr/>
                <p:nvPr/>
              </p:nvSpPr>
              <p:spPr>
                <a:xfrm>
                  <a:off x="8093766" y="2689592"/>
                  <a:ext cx="412474" cy="399822"/>
                </a:xfrm>
                <a:prstGeom prst="ellipse">
                  <a:avLst/>
                </a:prstGeom>
                <a:solidFill>
                  <a:srgbClr val="C00000"/>
                </a:solidFill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000" b="1" dirty="0">
                      <a:solidFill>
                        <a:schemeClr val="bg1"/>
                      </a:solidFill>
                    </a:rPr>
                    <a:t>2</a:t>
                  </a:r>
                  <a:endParaRPr lang="en-GB" b="1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1" name="Oval 10"/>
                <p:cNvSpPr/>
                <p:nvPr/>
              </p:nvSpPr>
              <p:spPr>
                <a:xfrm>
                  <a:off x="8688457" y="3089414"/>
                  <a:ext cx="412474" cy="399822"/>
                </a:xfrm>
                <a:prstGeom prst="ellipse">
                  <a:avLst/>
                </a:prstGeom>
                <a:solidFill>
                  <a:srgbClr val="C00000"/>
                </a:solidFill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000" b="1" dirty="0" smtClean="0">
                      <a:solidFill>
                        <a:schemeClr val="bg1"/>
                      </a:solidFill>
                    </a:rPr>
                    <a:t>3</a:t>
                  </a:r>
                  <a:endParaRPr lang="en-GB" b="1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2" name="Oval 11"/>
                <p:cNvSpPr/>
                <p:nvPr/>
              </p:nvSpPr>
              <p:spPr>
                <a:xfrm>
                  <a:off x="9909313" y="1772480"/>
                  <a:ext cx="412474" cy="399822"/>
                </a:xfrm>
                <a:prstGeom prst="ellipse">
                  <a:avLst/>
                </a:prstGeom>
                <a:solidFill>
                  <a:srgbClr val="C00000"/>
                </a:solidFill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000" b="1" dirty="0">
                      <a:solidFill>
                        <a:schemeClr val="bg1"/>
                      </a:solidFill>
                    </a:rPr>
                    <a:t>4</a:t>
                  </a:r>
                  <a:endParaRPr lang="en-GB" b="1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3" name="Oval 12"/>
                <p:cNvSpPr/>
                <p:nvPr/>
              </p:nvSpPr>
              <p:spPr>
                <a:xfrm>
                  <a:off x="11209682" y="3202059"/>
                  <a:ext cx="412474" cy="399822"/>
                </a:xfrm>
                <a:prstGeom prst="ellipse">
                  <a:avLst/>
                </a:prstGeom>
                <a:solidFill>
                  <a:srgbClr val="C00000"/>
                </a:solidFill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000" b="1" dirty="0" smtClean="0">
                      <a:solidFill>
                        <a:schemeClr val="bg1"/>
                      </a:solidFill>
                    </a:rPr>
                    <a:t>5</a:t>
                  </a:r>
                  <a:endParaRPr lang="en-GB" b="1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4" name="Oval 13"/>
                <p:cNvSpPr/>
                <p:nvPr/>
              </p:nvSpPr>
              <p:spPr>
                <a:xfrm>
                  <a:off x="1755912" y="2992810"/>
                  <a:ext cx="412474" cy="399822"/>
                </a:xfrm>
                <a:prstGeom prst="ellipse">
                  <a:avLst/>
                </a:prstGeom>
                <a:solidFill>
                  <a:srgbClr val="C00000"/>
                </a:solidFill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000" b="1" dirty="0">
                      <a:solidFill>
                        <a:schemeClr val="bg1"/>
                      </a:solidFill>
                    </a:rPr>
                    <a:t>6</a:t>
                  </a:r>
                  <a:endParaRPr lang="en-GB" b="1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5" name="Oval 14"/>
                <p:cNvSpPr/>
                <p:nvPr/>
              </p:nvSpPr>
              <p:spPr>
                <a:xfrm>
                  <a:off x="4348368" y="2139174"/>
                  <a:ext cx="412474" cy="399822"/>
                </a:xfrm>
                <a:prstGeom prst="ellipse">
                  <a:avLst/>
                </a:prstGeom>
                <a:solidFill>
                  <a:srgbClr val="C00000"/>
                </a:solidFill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000" b="1" dirty="0" smtClean="0">
                      <a:solidFill>
                        <a:schemeClr val="bg1"/>
                      </a:solidFill>
                    </a:rPr>
                    <a:t>7</a:t>
                  </a:r>
                  <a:endParaRPr lang="en-GB" b="1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9" name="TextBox 8"/>
                <p:cNvSpPr txBox="1"/>
                <p:nvPr/>
              </p:nvSpPr>
              <p:spPr>
                <a:xfrm>
                  <a:off x="5063557" y="2744137"/>
                  <a:ext cx="239619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rgbClr val="C00000"/>
                      </a:solidFill>
                    </a:rPr>
                    <a:t>Progress monitoring</a:t>
                  </a:r>
                  <a:endParaRPr lang="en-GB" dirty="0">
                    <a:solidFill>
                      <a:srgbClr val="C00000"/>
                    </a:solidFill>
                  </a:endParaRPr>
                </a:p>
              </p:txBody>
            </p:sp>
            <p:sp>
              <p:nvSpPr>
                <p:cNvPr id="19" name="TextBox 18"/>
                <p:cNvSpPr txBox="1"/>
                <p:nvPr/>
              </p:nvSpPr>
              <p:spPr>
                <a:xfrm>
                  <a:off x="10036956" y="2758761"/>
                  <a:ext cx="2312322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rgbClr val="C00000"/>
                      </a:solidFill>
                    </a:rPr>
                    <a:t>Deliverables recording</a:t>
                  </a:r>
                  <a:endParaRPr lang="en-GB" dirty="0">
                    <a:solidFill>
                      <a:srgbClr val="C00000"/>
                    </a:solidFill>
                  </a:endParaRPr>
                </a:p>
              </p:txBody>
            </p:sp>
            <p:sp>
              <p:nvSpPr>
                <p:cNvPr id="20" name="Oval 19"/>
                <p:cNvSpPr/>
                <p:nvPr/>
              </p:nvSpPr>
              <p:spPr>
                <a:xfrm>
                  <a:off x="9869859" y="3521681"/>
                  <a:ext cx="412474" cy="399822"/>
                </a:xfrm>
                <a:prstGeom prst="ellipse">
                  <a:avLst/>
                </a:prstGeom>
                <a:solidFill>
                  <a:srgbClr val="C00000"/>
                </a:solidFill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000" b="1" dirty="0">
                      <a:solidFill>
                        <a:schemeClr val="bg1"/>
                      </a:solidFill>
                    </a:rPr>
                    <a:t>4</a:t>
                  </a:r>
                  <a:endParaRPr lang="en-GB" b="1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1" name="Oval 20"/>
                <p:cNvSpPr/>
                <p:nvPr/>
              </p:nvSpPr>
              <p:spPr>
                <a:xfrm>
                  <a:off x="9891367" y="4895333"/>
                  <a:ext cx="412474" cy="399822"/>
                </a:xfrm>
                <a:prstGeom prst="ellipse">
                  <a:avLst/>
                </a:prstGeom>
                <a:solidFill>
                  <a:srgbClr val="C00000"/>
                </a:solidFill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000" b="1" dirty="0">
                      <a:solidFill>
                        <a:schemeClr val="bg1"/>
                      </a:solidFill>
                    </a:rPr>
                    <a:t>4</a:t>
                  </a:r>
                  <a:endParaRPr lang="en-GB" b="1" dirty="0">
                    <a:solidFill>
                      <a:schemeClr val="bg1"/>
                    </a:solidFill>
                  </a:endParaRPr>
                </a:p>
              </p:txBody>
            </p:sp>
          </p:grpSp>
          <p:sp>
            <p:nvSpPr>
              <p:cNvPr id="5" name="Rectangle 4"/>
              <p:cNvSpPr/>
              <p:nvPr/>
            </p:nvSpPr>
            <p:spPr>
              <a:xfrm>
                <a:off x="5738726" y="2452999"/>
                <a:ext cx="364908" cy="367059"/>
              </a:xfrm>
              <a:prstGeom prst="rect">
                <a:avLst/>
              </a:prstGeom>
              <a:solidFill>
                <a:srgbClr val="C00000"/>
              </a:solidFill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 smtClean="0"/>
                  <a:t>8</a:t>
                </a:r>
                <a:endParaRPr lang="en-GB" b="1" dirty="0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11188105" y="2452999"/>
                <a:ext cx="364908" cy="367059"/>
              </a:xfrm>
              <a:prstGeom prst="rect">
                <a:avLst/>
              </a:prstGeom>
              <a:solidFill>
                <a:srgbClr val="C00000"/>
              </a:solidFill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/>
                  <a:t>9</a:t>
                </a:r>
                <a:endParaRPr lang="en-GB" b="1" dirty="0"/>
              </a:p>
            </p:txBody>
          </p:sp>
        </p:grpSp>
        <p:sp>
          <p:nvSpPr>
            <p:cNvPr id="25" name="TextBox 24"/>
            <p:cNvSpPr txBox="1"/>
            <p:nvPr/>
          </p:nvSpPr>
          <p:spPr>
            <a:xfrm>
              <a:off x="8616009" y="3514995"/>
              <a:ext cx="5665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C00000"/>
                  </a:solidFill>
                </a:rPr>
                <a:t>IMS</a:t>
              </a:r>
              <a:endParaRPr lang="en-GB" dirty="0">
                <a:solidFill>
                  <a:srgbClr val="C00000"/>
                </a:solidFill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9753684" y="5428666"/>
              <a:ext cx="5665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C00000"/>
                  </a:solidFill>
                </a:rPr>
                <a:t>IMS</a:t>
              </a:r>
              <a:endParaRPr lang="en-GB" dirty="0">
                <a:solidFill>
                  <a:srgbClr val="C00000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678877" y="3392632"/>
              <a:ext cx="5665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C00000"/>
                  </a:solidFill>
                </a:rPr>
                <a:t>IMS</a:t>
              </a:r>
              <a:endParaRPr lang="en-GB" dirty="0">
                <a:solidFill>
                  <a:srgbClr val="C00000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1547122" y="2470393"/>
              <a:ext cx="5665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C00000"/>
                  </a:solidFill>
                </a:rPr>
                <a:t>IMS</a:t>
              </a:r>
              <a:endParaRPr lang="en-GB" dirty="0">
                <a:solidFill>
                  <a:srgbClr val="C00000"/>
                </a:solidFill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1022555" y="5693430"/>
            <a:ext cx="109039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Important notes: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rgbClr val="C00000"/>
                </a:solidFill>
              </a:rPr>
              <a:t>The annual cycle explained through the above steps actually covers 1.5 years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rgbClr val="C00000"/>
                </a:solidFill>
              </a:rPr>
              <a:t>In each step the major actions and the potential contribution of the PSOs are indicated</a:t>
            </a:r>
            <a:endParaRPr lang="en-GB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0669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Step 1 – Definition of objectives of the upcoming year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Fußzeilenplatzhalter 3">
            <a:extLst>
              <a:ext uri="{FF2B5EF4-FFF2-40B4-BE49-F238E27FC236}">
                <a16:creationId xmlns:a16="http://schemas.microsoft.com/office/drawing/2014/main" id="{838323E5-D225-45FB-9FF0-70A90899E8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PMO |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PSO training on AMC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|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27 Oct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2021</a:t>
            </a: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2D84D82-74B0-477F-AFD5-9149A9AC45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A6D9FA1-99C7-4910-8E32-B85D378B0060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63677" y="1887793"/>
            <a:ext cx="995024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 smtClean="0"/>
              <a:t>PL/TFL responsibility to define the objectives of the upcoming year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 smtClean="0"/>
              <a:t>PL/TFL could decide to organize a meeting involving the WP contributors, or selected contributors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b="1" dirty="0" smtClean="0"/>
              <a:t>PSOs support the PL/TFL in </a:t>
            </a:r>
            <a:r>
              <a:rPr lang="en-US" sz="2400" b="1" dirty="0" err="1" smtClean="0"/>
              <a:t>organising</a:t>
            </a:r>
            <a:r>
              <a:rPr lang="en-US" sz="2400" b="1" dirty="0" smtClean="0"/>
              <a:t> the meeting, collecting and arranging the objectives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 smtClean="0"/>
              <a:t>The EUROfusion </a:t>
            </a:r>
            <a:r>
              <a:rPr lang="en-US" sz="2400" dirty="0" err="1" smtClean="0"/>
              <a:t>HoD</a:t>
            </a:r>
            <a:r>
              <a:rPr lang="en-US" sz="2400" dirty="0" smtClean="0"/>
              <a:t> with the PLs/TFLs </a:t>
            </a:r>
            <a:r>
              <a:rPr lang="en-US" sz="2400" dirty="0" err="1" smtClean="0"/>
              <a:t>harmonises</a:t>
            </a:r>
            <a:r>
              <a:rPr lang="en-US" sz="2400" dirty="0" smtClean="0"/>
              <a:t> the objectives of the individual WPs to ensure the overall programmatic goals are kept in mind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704177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Step 2 – detailed planning, </a:t>
            </a:r>
            <a:r>
              <a:rPr lang="en-US" b="1" dirty="0" smtClean="0">
                <a:latin typeface="Arial" panose="020B0604020202020204" pitchFamily="34" charset="0"/>
              </a:rPr>
              <a:t>PMP definition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Fußzeilenplatzhalter 3">
            <a:extLst>
              <a:ext uri="{FF2B5EF4-FFF2-40B4-BE49-F238E27FC236}">
                <a16:creationId xmlns:a16="http://schemas.microsoft.com/office/drawing/2014/main" id="{838323E5-D225-45FB-9FF0-70A90899E8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PMO |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PSO training on AMC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|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27 Oct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2021</a:t>
            </a: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2D84D82-74B0-477F-AFD5-9149A9AC45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A6D9FA1-99C7-4910-8E32-B85D378B0060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663677" y="1396180"/>
            <a:ext cx="9950245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 smtClean="0"/>
              <a:t>PL/TFL responsibility to plan for the upcoming year and document the planning in the PMP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b="1" dirty="0" smtClean="0"/>
              <a:t>PSOs support the PL/TFL in 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400" b="1" dirty="0" smtClean="0"/>
              <a:t>Maintaining the PMP consistency (5 year vs. annual)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400" b="1" dirty="0" smtClean="0"/>
              <a:t>Compiling information following the PMP template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400" b="1" dirty="0" smtClean="0"/>
              <a:t>Collecting required information from contributors, wherever needed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400" b="1" dirty="0" smtClean="0"/>
              <a:t>Ensuring the indicative high level resource allocation in the PMP is within overall 5 years budget (2021 allocated in TSs, the remaining 2022-2025 still indicative)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400" b="1" dirty="0" smtClean="0"/>
              <a:t>Handling the IDM upload of the PMP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 smtClean="0"/>
              <a:t>PL/ TFL to present the PMP to the PB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 smtClean="0"/>
              <a:t>PB to approve the final PMP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62298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Step 3 – Revision of IMS indicative resources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Fußzeilenplatzhalter 3">
            <a:extLst>
              <a:ext uri="{FF2B5EF4-FFF2-40B4-BE49-F238E27FC236}">
                <a16:creationId xmlns:a16="http://schemas.microsoft.com/office/drawing/2014/main" id="{838323E5-D225-45FB-9FF0-70A90899E8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PMO |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PSO training on AMC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|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27 Oct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2021</a:t>
            </a: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2D84D82-74B0-477F-AFD5-9149A9AC45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A6D9FA1-99C7-4910-8E32-B85D378B0060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663677" y="2556388"/>
            <a:ext cx="995024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 smtClean="0"/>
              <a:t>PL/TFL responsibility to revise the indicative resources according to the detailed planning, if required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b="1" dirty="0" smtClean="0"/>
              <a:t>PSOs support the PL/ TFL in the entire revision process of the indicative resources in parallel to the update of the PMP or after it has been completed</a:t>
            </a:r>
          </a:p>
        </p:txBody>
      </p:sp>
      <p:sp>
        <p:nvSpPr>
          <p:cNvPr id="4" name="Cloud Callout 3"/>
          <p:cNvSpPr/>
          <p:nvPr/>
        </p:nvSpPr>
        <p:spPr>
          <a:xfrm>
            <a:off x="6017341" y="857948"/>
            <a:ext cx="5791200" cy="1422131"/>
          </a:xfrm>
          <a:prstGeom prst="cloudCallout">
            <a:avLst>
              <a:gd name="adj1" fmla="val -3685"/>
              <a:gd name="adj2" fmla="val 121958"/>
            </a:avLst>
          </a:prstGeom>
          <a:solidFill>
            <a:srgbClr val="C0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IMS training on revision of indicative resources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2089776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Step 4 – various steps combined 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Fußzeilenplatzhalter 3">
            <a:extLst>
              <a:ext uri="{FF2B5EF4-FFF2-40B4-BE49-F238E27FC236}">
                <a16:creationId xmlns:a16="http://schemas.microsoft.com/office/drawing/2014/main" id="{838323E5-D225-45FB-9FF0-70A90899E8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PMO |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PSO training on AMC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|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27 Oct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2021</a:t>
            </a: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2D84D82-74B0-477F-AFD5-9149A9AC45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A6D9FA1-99C7-4910-8E32-B85D378B0060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663677" y="2556388"/>
            <a:ext cx="995024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 smtClean="0"/>
              <a:t>PB to review and approve the PMP in IDM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 smtClean="0"/>
              <a:t>PMO to extract the AWP (next year) information from the then approved PMPs and provide them to ADMIN for compilation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 smtClean="0"/>
              <a:t>PL/TFL to create campaign call, if required (only guideline, not within the scope of the current meeting)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400" b="1" dirty="0" smtClean="0"/>
          </a:p>
        </p:txBody>
      </p:sp>
      <p:sp>
        <p:nvSpPr>
          <p:cNvPr id="6" name="Horizontal Scroll 5"/>
          <p:cNvSpPr/>
          <p:nvPr/>
        </p:nvSpPr>
        <p:spPr>
          <a:xfrm rot="1147720">
            <a:off x="9337353" y="1308896"/>
            <a:ext cx="2553137" cy="1033272"/>
          </a:xfrm>
          <a:prstGeom prst="horizontalScroll">
            <a:avLst/>
          </a:prstGeom>
          <a:solidFill>
            <a:srgbClr val="C0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No action required from PSOs!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31086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Step 5 – GA meeting approving indicative resources 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Fußzeilenplatzhalter 3">
            <a:extLst>
              <a:ext uri="{FF2B5EF4-FFF2-40B4-BE49-F238E27FC236}">
                <a16:creationId xmlns:a16="http://schemas.microsoft.com/office/drawing/2014/main" id="{838323E5-D225-45FB-9FF0-70A90899E8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PMO |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PSO training on AMC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|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27 Oct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2021</a:t>
            </a: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2D84D82-74B0-477F-AFD5-9149A9AC45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A6D9FA1-99C7-4910-8E32-B85D378B0060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663677" y="2556388"/>
            <a:ext cx="995024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 smtClean="0"/>
              <a:t>GA to review and approve the indicative resources and the AWP of the coming year that </a:t>
            </a:r>
            <a:r>
              <a:rPr lang="en-US" sz="2400" dirty="0"/>
              <a:t>includes the data provided by the PL/TFL through the </a:t>
            </a:r>
            <a:r>
              <a:rPr lang="en-US" sz="2400" dirty="0" smtClean="0"/>
              <a:t>IMS and PMP</a:t>
            </a:r>
            <a:endParaRPr lang="en-US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 smtClean="0"/>
              <a:t>GA to approve the final resource allocation of the current year (</a:t>
            </a:r>
            <a:r>
              <a:rPr lang="en-US" sz="2400" b="1" dirty="0" smtClean="0"/>
              <a:t>PSOs shall ensure that all TSs are in approved status</a:t>
            </a:r>
            <a:r>
              <a:rPr lang="en-US" sz="24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19256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Step 6 – Definition of Task Specifications in IMS 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Fußzeilenplatzhalter 3">
            <a:extLst>
              <a:ext uri="{FF2B5EF4-FFF2-40B4-BE49-F238E27FC236}">
                <a16:creationId xmlns:a16="http://schemas.microsoft.com/office/drawing/2014/main" id="{838323E5-D225-45FB-9FF0-70A90899E8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PMO |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PSO training on AMC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|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27 Oct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2021</a:t>
            </a: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2D84D82-74B0-477F-AFD5-9149A9AC45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A6D9FA1-99C7-4910-8E32-B85D378B0060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5" name="Cloud Callout 4"/>
          <p:cNvSpPr/>
          <p:nvPr/>
        </p:nvSpPr>
        <p:spPr>
          <a:xfrm>
            <a:off x="6290837" y="644588"/>
            <a:ext cx="5791200" cy="2013071"/>
          </a:xfrm>
          <a:prstGeom prst="cloudCallout">
            <a:avLst>
              <a:gd name="adj1" fmla="val -10137"/>
              <a:gd name="adj2" fmla="val 75070"/>
            </a:avLst>
          </a:prstGeom>
          <a:solidFill>
            <a:srgbClr val="C0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IMS training on the definition of Task Specifications (including resource allocation)</a:t>
            </a:r>
            <a:endParaRPr lang="en-GB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2744342"/>
            <a:ext cx="1076632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 smtClean="0"/>
              <a:t>PL/TFL responsibility to define the task specifications in full details in IMS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b="1" dirty="0" smtClean="0"/>
              <a:t>PSOs support the PL/ TFL in the task specification definition in 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400" b="1" dirty="0"/>
              <a:t>I</a:t>
            </a:r>
            <a:r>
              <a:rPr lang="en-US" sz="2400" b="1" dirty="0" smtClean="0"/>
              <a:t>nitiating the tasks in IMS (“In Draft” status)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400" b="1" dirty="0" smtClean="0"/>
              <a:t>Filling basic information (e.g. TC, DO, standard reviewers, </a:t>
            </a:r>
            <a:r>
              <a:rPr lang="en-US" sz="2400" b="1" dirty="0" smtClean="0"/>
              <a:t>approver)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400" b="1" dirty="0" smtClean="0"/>
              <a:t>Filling </a:t>
            </a:r>
            <a:r>
              <a:rPr lang="en-US" sz="2400" b="1" dirty="0" smtClean="0"/>
              <a:t>all the required information, if the resource allocation has been planned in details outside IMS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400" b="1" dirty="0" smtClean="0"/>
              <a:t>Ensuring that the TCs and DOs are aware of their tasks in IMS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400" b="1" dirty="0" smtClean="0"/>
              <a:t>Following up the TSs in IMS to ensure all of them are reviewed and approved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400" b="1" dirty="0" smtClean="0"/>
              <a:t>Ensuring the annual and overall WP budgets are maintained (</a:t>
            </a:r>
            <a:r>
              <a:rPr lang="en-US" sz="2400" b="1" dirty="0" smtClean="0">
                <a:solidFill>
                  <a:srgbClr val="FF0000"/>
                </a:solidFill>
              </a:rPr>
              <a:t>inform budget-control for verification</a:t>
            </a:r>
            <a:r>
              <a:rPr lang="en-US" sz="2400" b="1" dirty="0" smtClean="0"/>
              <a:t>)</a:t>
            </a:r>
          </a:p>
        </p:txBody>
      </p:sp>
      <p:sp>
        <p:nvSpPr>
          <p:cNvPr id="7" name="Rectangle 6"/>
          <p:cNvSpPr/>
          <p:nvPr/>
        </p:nvSpPr>
        <p:spPr>
          <a:xfrm>
            <a:off x="102255" y="807909"/>
            <a:ext cx="46866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/>
              <a:t>further </a:t>
            </a:r>
            <a:r>
              <a:rPr lang="en-US" sz="2000" b="1" dirty="0" smtClean="0"/>
              <a:t>info: “</a:t>
            </a:r>
            <a:r>
              <a:rPr lang="en-US" sz="2000" b="1" dirty="0"/>
              <a:t>Task Spec. Process” </a:t>
            </a:r>
            <a:r>
              <a:rPr lang="en-US" sz="2000" b="1" dirty="0">
                <a:hlinkClick r:id="rId3"/>
              </a:rPr>
              <a:t>2P8CDM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358332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UROfusion.1line_5_3_201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1112</TotalTime>
  <Words>1167</Words>
  <Application>Microsoft Office PowerPoint</Application>
  <PresentationFormat>Widescreen</PresentationFormat>
  <Paragraphs>144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Wingdings</vt:lpstr>
      <vt:lpstr>EUROfusion.1line_5_3_2019</vt:lpstr>
      <vt:lpstr>PSO training on Annual Management Cycle October 27th, 2021</vt:lpstr>
      <vt:lpstr>Annual Management Cycle (AMC)</vt:lpstr>
      <vt:lpstr>Annual Management Cycle (AMC)</vt:lpstr>
      <vt:lpstr>Step 1 – Definition of objectives of the upcoming year</vt:lpstr>
      <vt:lpstr>Step 2 – detailed planning, PMP definition</vt:lpstr>
      <vt:lpstr>Step 3 – Revision of IMS indicative resources</vt:lpstr>
      <vt:lpstr>Step 4 – various steps combined </vt:lpstr>
      <vt:lpstr>Step 5 – GA meeting approving indicative resources </vt:lpstr>
      <vt:lpstr>Step 6 – Definition of Task Specifications in IMS </vt:lpstr>
      <vt:lpstr>Step 7 – Issue of Task Agreements </vt:lpstr>
      <vt:lpstr>Step 8 – Progress monitoring</vt:lpstr>
      <vt:lpstr>Step 9 – Recording the approved Deliverables in IMS</vt:lpstr>
      <vt:lpstr>Step 9 – supporting slide (predefined reviewers and approver) </vt:lpstr>
    </vt:vector>
  </TitlesOfParts>
  <Company>EUROfusion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Activities associated with WP implementation</dc:title>
  <dc:creator>Kalupin Denis</dc:creator>
  <cp:lastModifiedBy>Meszaros Botond</cp:lastModifiedBy>
  <cp:revision>274</cp:revision>
  <dcterms:created xsi:type="dcterms:W3CDTF">2021-01-21T16:29:20Z</dcterms:created>
  <dcterms:modified xsi:type="dcterms:W3CDTF">2021-10-26T12:30:26Z</dcterms:modified>
</cp:coreProperties>
</file>