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1"/>
  </p:notesMasterIdLst>
  <p:handoutMasterIdLst>
    <p:handoutMasterId r:id="rId42"/>
  </p:handoutMasterIdLst>
  <p:sldIdLst>
    <p:sldId id="256" r:id="rId2"/>
    <p:sldId id="355" r:id="rId3"/>
    <p:sldId id="406" r:id="rId4"/>
    <p:sldId id="433" r:id="rId5"/>
    <p:sldId id="420" r:id="rId6"/>
    <p:sldId id="442" r:id="rId7"/>
    <p:sldId id="428" r:id="rId8"/>
    <p:sldId id="427" r:id="rId9"/>
    <p:sldId id="449" r:id="rId10"/>
    <p:sldId id="409" r:id="rId11"/>
    <p:sldId id="425" r:id="rId12"/>
    <p:sldId id="426" r:id="rId13"/>
    <p:sldId id="429" r:id="rId14"/>
    <p:sldId id="430" r:id="rId15"/>
    <p:sldId id="443" r:id="rId16"/>
    <p:sldId id="416" r:id="rId17"/>
    <p:sldId id="417" r:id="rId18"/>
    <p:sldId id="432" r:id="rId19"/>
    <p:sldId id="439" r:id="rId20"/>
    <p:sldId id="356" r:id="rId21"/>
    <p:sldId id="407" r:id="rId22"/>
    <p:sldId id="440" r:id="rId23"/>
    <p:sldId id="446" r:id="rId24"/>
    <p:sldId id="447" r:id="rId25"/>
    <p:sldId id="385" r:id="rId26"/>
    <p:sldId id="434" r:id="rId27"/>
    <p:sldId id="438" r:id="rId28"/>
    <p:sldId id="435" r:id="rId29"/>
    <p:sldId id="452" r:id="rId30"/>
    <p:sldId id="445" r:id="rId31"/>
    <p:sldId id="448" r:id="rId32"/>
    <p:sldId id="451" r:id="rId33"/>
    <p:sldId id="431" r:id="rId34"/>
    <p:sldId id="424" r:id="rId35"/>
    <p:sldId id="423" r:id="rId36"/>
    <p:sldId id="389" r:id="rId37"/>
    <p:sldId id="418" r:id="rId38"/>
    <p:sldId id="422" r:id="rId39"/>
    <p:sldId id="450" r:id="rId4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Donald Darren" initials="DMcD" lastIdx="3" clrIdx="0"/>
  <p:cmAuthor id="1" name="Donne Tony" initials="DT" lastIdx="8" clrIdx="1"/>
  <p:cmAuthor id="2" name="Litaudon, Xavier" initials="LX" lastIdx="0" clrIdx="2"/>
  <p:cmAuthor id="3" name="Marco Wischmeier" initials="MW" lastIdx="1" clrIdx="3">
    <p:extLst>
      <p:ext uri="{19B8F6BF-5375-455C-9EA6-DF929625EA0E}">
        <p15:presenceInfo xmlns:p15="http://schemas.microsoft.com/office/powerpoint/2012/main" userId="Marco Wischme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E02C2"/>
    <a:srgbClr val="008000"/>
    <a:srgbClr val="E3E3E3"/>
    <a:srgbClr val="0066CC"/>
    <a:srgbClr val="0033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1" autoAdjust="0"/>
    <p:restoredTop sz="94754" autoAdjust="0"/>
  </p:normalViewPr>
  <p:slideViewPr>
    <p:cSldViewPr showGuides="1">
      <p:cViewPr varScale="1">
        <p:scale>
          <a:sx n="72" d="100"/>
          <a:sy n="72" d="100"/>
        </p:scale>
        <p:origin x="552" y="5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howGuides="1">
      <p:cViewPr varScale="1">
        <p:scale>
          <a:sx n="55" d="100"/>
          <a:sy n="55" d="100"/>
        </p:scale>
        <p:origin x="2376" y="58"/>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4829" tIns="47414" rIns="94829" bIns="47414" rtlCol="0"/>
          <a:lstStyle>
            <a:lvl1pPr algn="l">
              <a:defRPr sz="12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3850443" y="1"/>
            <a:ext cx="2945659" cy="493633"/>
          </a:xfrm>
          <a:prstGeom prst="rect">
            <a:avLst/>
          </a:prstGeom>
        </p:spPr>
        <p:txBody>
          <a:bodyPr vert="horz" lIns="94829" tIns="47414" rIns="94829" bIns="47414" rtlCol="0"/>
          <a:lstStyle>
            <a:lvl1pPr algn="r">
              <a:defRPr sz="1200"/>
            </a:lvl1pPr>
          </a:lstStyle>
          <a:p>
            <a:fld id="{15B2C45A-E869-45FE-B529-AF49C0F3C669}" type="datetimeFigureOut">
              <a:rPr lang="en-GB" smtClean="0">
                <a:latin typeface="Arial" panose="020B0604020202020204" pitchFamily="34" charset="0"/>
              </a:rPr>
              <a:pPr/>
              <a:t>04/11/2021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377317"/>
            <a:ext cx="2945659" cy="493633"/>
          </a:xfrm>
          <a:prstGeom prst="rect">
            <a:avLst/>
          </a:prstGeom>
        </p:spPr>
        <p:txBody>
          <a:bodyPr vert="horz" lIns="94829" tIns="47414" rIns="94829" bIns="47414" rtlCol="0" anchor="b"/>
          <a:lstStyle>
            <a:lvl1pPr algn="l">
              <a:defRPr sz="12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4829" tIns="47414" rIns="94829" bIns="47414" rtlCol="0" anchor="b"/>
          <a:lstStyle>
            <a:lvl1pPr algn="r">
              <a:defRPr sz="12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633"/>
          </a:xfrm>
          <a:prstGeom prst="rect">
            <a:avLst/>
          </a:prstGeom>
        </p:spPr>
        <p:txBody>
          <a:bodyPr vert="horz" lIns="94829" tIns="47414" rIns="94829" bIns="47414"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3633"/>
          </a:xfrm>
          <a:prstGeom prst="rect">
            <a:avLst/>
          </a:prstGeom>
        </p:spPr>
        <p:txBody>
          <a:bodyPr vert="horz" lIns="94829" tIns="47414" rIns="94829" bIns="47414" rtlCol="0"/>
          <a:lstStyle>
            <a:lvl1pPr algn="r">
              <a:defRPr sz="1200">
                <a:latin typeface="Arial" panose="020B0604020202020204" pitchFamily="34" charset="0"/>
              </a:defRPr>
            </a:lvl1pPr>
          </a:lstStyle>
          <a:p>
            <a:fld id="{F93E6C17-F35F-4654-8DE9-B693AC206066}" type="datetimeFigureOut">
              <a:rPr lang="en-GB" smtClean="0"/>
              <a:pPr/>
              <a:t>04/11/2021</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4829" tIns="47414" rIns="94829" bIns="47414" rtlCol="0" anchor="ctr"/>
          <a:lstStyle/>
          <a:p>
            <a:endParaRPr lang="en-GB" dirty="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4829" tIns="47414" rIns="94829" bIns="4741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377317"/>
            <a:ext cx="2945659" cy="493633"/>
          </a:xfrm>
          <a:prstGeom prst="rect">
            <a:avLst/>
          </a:prstGeom>
        </p:spPr>
        <p:txBody>
          <a:bodyPr vert="horz" lIns="94829" tIns="47414" rIns="94829" bIns="47414"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4829" tIns="47414" rIns="94829" bIns="47414" rtlCol="0" anchor="b"/>
          <a:lstStyle>
            <a:lvl1pPr algn="r">
              <a:defRPr sz="12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9027E0A-1465-4A40-B1D5-9126D49509FC}" type="slidenum">
              <a:rPr lang="en-GB" smtClean="0"/>
              <a:pPr/>
              <a:t>19</a:t>
            </a:fld>
            <a:endParaRPr lang="en-GB" dirty="0"/>
          </a:p>
        </p:txBody>
      </p:sp>
    </p:spTree>
    <p:extLst>
      <p:ext uri="{BB962C8B-B14F-4D97-AF65-F5344CB8AC3E}">
        <p14:creationId xmlns:p14="http://schemas.microsoft.com/office/powerpoint/2010/main" val="2096820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image1.png" descr="EUROFUSION PowerPoint MASTER DECKBLATT.png"/>
          <p:cNvPicPr/>
          <p:nvPr userDrawn="1"/>
        </p:nvPicPr>
        <p:blipFill>
          <a:blip r:embed="rId2" cstate="email">
            <a:extLst>
              <a:ext uri="{28A0092B-C50C-407E-A947-70E740481C1C}">
                <a14:useLocalDpi xmlns:a14="http://schemas.microsoft.com/office/drawing/2010/main"/>
              </a:ext>
            </a:extLst>
          </a:blip>
          <a:stretch>
            <a:fillRect/>
          </a:stretch>
        </p:blipFill>
        <p:spPr>
          <a:xfrm>
            <a:off x="0" y="-6350"/>
            <a:ext cx="9144000" cy="6531694"/>
          </a:xfrm>
          <a:prstGeom prst="rect">
            <a:avLst/>
          </a:prstGeom>
          <a:ln w="12700">
            <a:miter lim="400000"/>
          </a:ln>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2" name="Bild 13" descr="EU_und_Tex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7057" y="5805265"/>
            <a:ext cx="4025423" cy="756084"/>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571038"/>
          </a:xfrm>
        </p:spPr>
        <p:txBody>
          <a:bodyPr/>
          <a:lstStyle>
            <a:lvl1pPr marL="342900" indent="-342900">
              <a:spcAft>
                <a:spcPts val="600"/>
              </a:spcAft>
              <a:buFont typeface="Arial" panose="020B0604020202020204" pitchFamily="34" charset="0"/>
              <a:buChar char="•"/>
              <a:defRPr sz="2400" b="1">
                <a:latin typeface="+mj-lt"/>
                <a:cs typeface="Arial" panose="020B0604020202020204" pitchFamily="34" charset="0"/>
              </a:defRPr>
            </a:lvl1pPr>
            <a:lvl2pPr marL="742950" indent="-285750">
              <a:buFont typeface="Arial" panose="020B0604020202020204" pitchFamily="34" charset="0"/>
              <a:buChar char="−"/>
              <a:defRPr sz="2000">
                <a:solidFill>
                  <a:srgbClr val="002060"/>
                </a:solidFill>
                <a:latin typeface="+mj-lt"/>
                <a:cs typeface="Arial" panose="020B0604020202020204" pitchFamily="34" charset="0"/>
              </a:defRPr>
            </a:lvl2pPr>
            <a:lvl3pPr marL="1143000" indent="-228600">
              <a:buFont typeface="Courier New" panose="02070309020205020404" pitchFamily="49" charset="0"/>
              <a:buChar char="o"/>
              <a:defRPr sz="2000">
                <a:latin typeface="+mj-lt"/>
                <a:cs typeface="Arial" panose="020B0604020202020204" pitchFamily="34" charset="0"/>
              </a:defRPr>
            </a:lvl3pPr>
            <a:lvl4pPr marL="1714500" indent="-342900">
              <a:buFont typeface="Arial" panose="020B0604020202020204" pitchFamily="34" charset="0"/>
              <a:buChar char="•"/>
              <a:defRPr sz="2000" baseline="0">
                <a:solidFill>
                  <a:srgbClr val="002060"/>
                </a:solidFill>
                <a:latin typeface="+mj-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pic>
        <p:nvPicPr>
          <p:cNvPr id="9" name="Picture 8" descr="EurofusionDisc.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4408" y="220092"/>
            <a:ext cx="458197" cy="465708"/>
          </a:xfrm>
          <a:prstGeom prst="rect">
            <a:avLst/>
          </a:prstGeom>
        </p:spPr>
      </p:pic>
      <p:sp>
        <p:nvSpPr>
          <p:cNvPr id="10" name="Title 1"/>
          <p:cNvSpPr>
            <a:spLocks noGrp="1"/>
          </p:cNvSpPr>
          <p:nvPr>
            <p:ph type="title" hasCustomPrompt="1"/>
          </p:nvPr>
        </p:nvSpPr>
        <p:spPr>
          <a:xfrm>
            <a:off x="457200" y="0"/>
            <a:ext cx="7543800" cy="914400"/>
          </a:xfrm>
        </p:spPr>
        <p:txBody>
          <a:bodyPr>
            <a:normAutofit/>
          </a:bodyPr>
          <a:lstStyle>
            <a:lvl1pPr algn="l">
              <a:lnSpc>
                <a:spcPts val="3200"/>
              </a:lnSpc>
              <a:defRPr sz="3000" b="1">
                <a:latin typeface="+mj-lt"/>
                <a:cs typeface="Arial" panose="020B0604020202020204" pitchFamily="34" charset="0"/>
              </a:defRPr>
            </a:lvl1pPr>
          </a:lstStyle>
          <a:p>
            <a:r>
              <a:rPr lang="en-US" dirty="0"/>
              <a:t>Click to edit Master title style</a:t>
            </a:r>
            <a:br>
              <a:rPr lang="en-US" dirty="0"/>
            </a:br>
            <a:r>
              <a:rPr lang="en-US" dirty="0"/>
              <a:t>Second line of title</a:t>
            </a:r>
            <a:endParaRPr lang="en-GB" dirty="0"/>
          </a:p>
        </p:txBody>
      </p:sp>
      <p:sp>
        <p:nvSpPr>
          <p:cNvPr id="2" name="TextBox 1"/>
          <p:cNvSpPr txBox="1"/>
          <p:nvPr userDrawn="1"/>
        </p:nvSpPr>
        <p:spPr>
          <a:xfrm>
            <a:off x="827584" y="6597352"/>
            <a:ext cx="8235061" cy="2616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WP TE TFLs </a:t>
            </a:r>
            <a:r>
              <a:rPr lang="en-GB" sz="1100" b="0" dirty="0">
                <a:latin typeface="+mn-lt"/>
                <a:cs typeface="Arial" panose="020B0604020202020204" pitchFamily="34" charset="0"/>
              </a:rPr>
              <a:t>|  WP TE</a:t>
            </a:r>
            <a:r>
              <a:rPr lang="en-GB" sz="1100" b="0" baseline="0" dirty="0">
                <a:latin typeface="+mn-lt"/>
                <a:cs typeface="Arial" panose="020B0604020202020204" pitchFamily="34" charset="0"/>
              </a:rPr>
              <a:t> Programme </a:t>
            </a:r>
            <a:r>
              <a:rPr lang="en-GB" sz="1100" b="0" dirty="0">
                <a:latin typeface="+mn-lt"/>
                <a:cs typeface="Arial" panose="020B0604020202020204" pitchFamily="34" charset="0"/>
              </a:rPr>
              <a:t>| </a:t>
            </a:r>
            <a:r>
              <a:rPr lang="en-GB" sz="1100" b="0" dirty="0" smtClean="0">
                <a:latin typeface="+mn-lt"/>
                <a:cs typeface="Arial" panose="020B0604020202020204" pitchFamily="34" charset="0"/>
              </a:rPr>
              <a:t>08/11/2021 </a:t>
            </a:r>
            <a:r>
              <a:rPr lang="en-GB" sz="1100" b="0" dirty="0">
                <a:latin typeface="+mn-lt"/>
                <a:cs typeface="Arial" panose="020B0604020202020204" pitchFamily="34" charset="0"/>
              </a:rPr>
              <a:t>| Page </a:t>
            </a:r>
            <a:fld id="{6A6D9FA1-99C7-4910-8E32-B85D378B0060}" type="slidenum">
              <a:rPr lang="en-GB" sz="1100" b="1" smtClean="0">
                <a:latin typeface="+mn-lt"/>
                <a:cs typeface="Arial" panose="020B0604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a:t>
            </a:fld>
            <a:endParaRPr lang="en-GB" sz="1100" b="1" dirty="0">
              <a:latin typeface="+mn-lt"/>
              <a:cs typeface="Arial" panose="020B0604020202020204" pitchFamily="34" charset="0"/>
            </a:endParaRPr>
          </a:p>
        </p:txBody>
      </p:sp>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435280" cy="5616624"/>
          </a:xfrm>
        </p:spPr>
        <p:txBody>
          <a:bodyPr/>
          <a:lstStyle>
            <a:lvl1pPr marL="257175" indent="-257175">
              <a:spcAft>
                <a:spcPts val="450"/>
              </a:spcAft>
              <a:buFont typeface="Arial" panose="020B0604020202020204" pitchFamily="34" charset="0"/>
              <a:buChar char="•"/>
              <a:defRPr sz="2400" b="1">
                <a:latin typeface="+mn-lt"/>
                <a:cs typeface="Arial" panose="020B0604020202020204" pitchFamily="34" charset="0"/>
              </a:defRPr>
            </a:lvl1pPr>
            <a:lvl2pPr marL="557213" indent="-214313">
              <a:buFont typeface="Arial" panose="020B0604020202020204" pitchFamily="34" charset="0"/>
              <a:buChar char="−"/>
              <a:defRPr sz="2000" b="1">
                <a:solidFill>
                  <a:srgbClr val="002060"/>
                </a:solidFill>
                <a:latin typeface="+mn-lt"/>
                <a:cs typeface="Arial" panose="020B0604020202020204" pitchFamily="34" charset="0"/>
              </a:defRPr>
            </a:lvl2pPr>
            <a:lvl3pPr marL="857250" indent="-171450">
              <a:buFont typeface="Courier New" panose="02070309020205020404" pitchFamily="49" charset="0"/>
              <a:buChar char="o"/>
              <a:defRPr sz="2000" b="1">
                <a:latin typeface="+mn-lt"/>
                <a:cs typeface="Arial" panose="020B0604020202020204" pitchFamily="34" charset="0"/>
              </a:defRPr>
            </a:lvl3pPr>
            <a:lvl4pPr marL="1285875" indent="-257175">
              <a:buFont typeface="Arial" panose="020B0604020202020204" pitchFamily="34" charset="0"/>
              <a:buChar char="•"/>
              <a:defRPr sz="2000" b="1" baseline="0">
                <a:solidFill>
                  <a:srgbClr val="002060"/>
                </a:solidFill>
                <a:latin typeface="+mn-lt"/>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0" y="0"/>
            <a:ext cx="9144000" cy="9144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effectLst/>
            </a:endParaRPr>
          </a:p>
        </p:txBody>
      </p:sp>
      <p:sp>
        <p:nvSpPr>
          <p:cNvPr id="10" name="Title 1"/>
          <p:cNvSpPr>
            <a:spLocks noGrp="1"/>
          </p:cNvSpPr>
          <p:nvPr>
            <p:ph type="title" hasCustomPrompt="1"/>
          </p:nvPr>
        </p:nvSpPr>
        <p:spPr>
          <a:xfrm>
            <a:off x="457200" y="0"/>
            <a:ext cx="7543800" cy="914400"/>
          </a:xfrm>
        </p:spPr>
        <p:txBody>
          <a:bodyPr>
            <a:noAutofit/>
          </a:bodyPr>
          <a:lstStyle>
            <a:lvl1pPr algn="l">
              <a:lnSpc>
                <a:spcPts val="2400"/>
              </a:lnSpc>
              <a:defRPr sz="2800" b="1">
                <a:latin typeface="+mj-lt"/>
                <a:cs typeface="Arial" panose="020B0604020202020204" pitchFamily="34" charset="0"/>
              </a:defRPr>
            </a:lvl1pPr>
          </a:lstStyle>
          <a:p>
            <a:r>
              <a:rPr lang="en-US" dirty="0"/>
              <a:t>Click to edit Master title style</a:t>
            </a:r>
            <a:br>
              <a:rPr lang="en-US" dirty="0"/>
            </a:br>
            <a:r>
              <a:rPr lang="en-US" dirty="0"/>
              <a:t>Second line of title</a:t>
            </a:r>
            <a:endParaRPr lang="en-GB" dirty="0"/>
          </a:p>
        </p:txBody>
      </p:sp>
      <p:pic>
        <p:nvPicPr>
          <p:cNvPr id="11" name="Picture 10"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2513" y="146446"/>
            <a:ext cx="610132" cy="594256"/>
          </a:xfrm>
          <a:prstGeom prst="rect">
            <a:avLst/>
          </a:prstGeom>
        </p:spPr>
      </p:pic>
      <p:sp>
        <p:nvSpPr>
          <p:cNvPr id="8" name="TextBox 1"/>
          <p:cNvSpPr txBox="1"/>
          <p:nvPr userDrawn="1"/>
        </p:nvSpPr>
        <p:spPr>
          <a:xfrm>
            <a:off x="827584" y="6597352"/>
            <a:ext cx="8235061" cy="26161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100" b="0" dirty="0">
                <a:latin typeface="+mn-lt"/>
                <a:cs typeface="Arial" panose="020B0604020202020204" pitchFamily="34" charset="0"/>
              </a:rPr>
              <a:t>WP TE TFLs </a:t>
            </a:r>
            <a:r>
              <a:rPr lang="en-GB" sz="1100" b="0" dirty="0">
                <a:latin typeface="+mn-lt"/>
                <a:cs typeface="Arial" panose="020B0604020202020204" pitchFamily="34" charset="0"/>
              </a:rPr>
              <a:t>|  WP TE</a:t>
            </a:r>
            <a:r>
              <a:rPr lang="en-GB" sz="1100" b="0" baseline="0" dirty="0">
                <a:latin typeface="+mn-lt"/>
                <a:cs typeface="Arial" panose="020B0604020202020204" pitchFamily="34" charset="0"/>
              </a:rPr>
              <a:t> Programme </a:t>
            </a:r>
            <a:r>
              <a:rPr lang="en-GB" sz="1100" b="0" dirty="0">
                <a:latin typeface="+mn-lt"/>
                <a:cs typeface="Arial" panose="020B0604020202020204" pitchFamily="34" charset="0"/>
              </a:rPr>
              <a:t>| </a:t>
            </a:r>
            <a:r>
              <a:rPr lang="en-GB" sz="1100" b="0" dirty="0" smtClean="0">
                <a:latin typeface="+mn-lt"/>
                <a:cs typeface="Arial" panose="020B0604020202020204" pitchFamily="34" charset="0"/>
              </a:rPr>
              <a:t>08/11/2021 </a:t>
            </a:r>
            <a:r>
              <a:rPr lang="en-GB" sz="1100" b="0" dirty="0">
                <a:latin typeface="+mn-lt"/>
                <a:cs typeface="Arial" panose="020B0604020202020204" pitchFamily="34" charset="0"/>
              </a:rPr>
              <a:t>| Page </a:t>
            </a:r>
            <a:fld id="{6A6D9FA1-99C7-4910-8E32-B85D378B0060}" type="slidenum">
              <a:rPr lang="en-GB" sz="1100" b="1" smtClean="0">
                <a:latin typeface="+mn-lt"/>
                <a:cs typeface="Arial" panose="020B0604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‹N°›</a:t>
            </a:fld>
            <a:endParaRPr lang="en-GB" sz="1100" b="1" dirty="0">
              <a:latin typeface="+mn-lt"/>
              <a:cs typeface="Arial" panose="020B0604020202020204" pitchFamily="34" charset="0"/>
            </a:endParaRPr>
          </a:p>
        </p:txBody>
      </p:sp>
    </p:spTree>
    <p:extLst>
      <p:ext uri="{BB962C8B-B14F-4D97-AF65-F5344CB8AC3E}">
        <p14:creationId xmlns:p14="http://schemas.microsoft.com/office/powerpoint/2010/main" val="1672271978"/>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04/11/2021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iki.euro-fusion.org/wiki/WPTE_wikipages:_Tokamak_Exploitation_Work_Packag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mailto:tommaso.bolzonella@igi.cnr.it" TargetMode="External"/><Relationship Id="rId13" Type="http://schemas.openxmlformats.org/officeDocument/2006/relationships/hyperlink" Target="mailto:chiara.piron@enea.it,stefano.coda@epfl.ch" TargetMode="External"/><Relationship Id="rId3" Type="http://schemas.openxmlformats.org/officeDocument/2006/relationships/hyperlink" Target="mailto:mike.dunne@ipp.mpg.de,lorenzof@kth.se" TargetMode="External"/><Relationship Id="rId7" Type="http://schemas.openxmlformats.org/officeDocument/2006/relationships/hyperlink" Target="mailto:Wolfgang.Suttrop@ipp.mpg.de,david.ryan@ukaea.uk" TargetMode="External"/><Relationship Id="rId12" Type="http://schemas.openxmlformats.org/officeDocument/2006/relationships/hyperlink" Target="mailto:mgm@us.es,matteo.vallar@epfl.ch" TargetMode="External"/><Relationship Id="rId2" Type="http://schemas.openxmlformats.org/officeDocument/2006/relationships/hyperlink" Target="mailto:lidia.piron@unipd.it,thomas.puetterich@ipp.mpg.de,olivier.sauter@epfl.ch" TargetMode="External"/><Relationship Id="rId1" Type="http://schemas.openxmlformats.org/officeDocument/2006/relationships/slideLayout" Target="../slideLayouts/slideLayout3.xml"/><Relationship Id="rId6" Type="http://schemas.openxmlformats.org/officeDocument/2006/relationships/hyperlink" Target="mailto:umar.sheikh@epfl.ch,ficker@ipp.cas.cz,cedric.reux@cea.fr" TargetMode="External"/><Relationship Id="rId11" Type="http://schemas.openxmlformats.org/officeDocument/2006/relationships/hyperlink" Target="mailto:yevgen.kazakov@rma.ac.be,roberto.bilato@ipp.mpg.de" TargetMode="External"/><Relationship Id="rId5" Type="http://schemas.openxmlformats.org/officeDocument/2006/relationships/hyperlink" Target="mailto:Maraschek@ipp.mpg.de,federico.felici@epfl.ch,ondrej.kudlacek@ipp.mpg.de" TargetMode="External"/><Relationship Id="rId10" Type="http://schemas.openxmlformats.org/officeDocument/2006/relationships/hyperlink" Target="mailto:michael.faitsch@ipp.mpg.de,lgil@ipfn.tecnico.ulisboa.pt" TargetMode="External"/><Relationship Id="rId4" Type="http://schemas.openxmlformats.org/officeDocument/2006/relationships/hyperlink" Target="mailto:t.wauters@fz-juelich.de,daria.ricci@istp.cnr.it" TargetMode="External"/><Relationship Id="rId9" Type="http://schemas.openxmlformats.org/officeDocument/2006/relationships/hyperlink" Target="mailto:eviezzer@us.es,antoine.merle@epfl.ch"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stuart.henderson@ukaea.uk,aaro.jarvinen@aalto.fi,olivier.fevrier@epfl.ch" TargetMode="External"/><Relationship Id="rId7" Type="http://schemas.openxmlformats.org/officeDocument/2006/relationships/hyperlink" Target="mailto:christian.theiler@epfl.ch,Andrew.Thornton@ukaea.uk" TargetMode="External"/><Relationship Id="rId2" Type="http://schemas.openxmlformats.org/officeDocument/2006/relationships/hyperlink" Target="mailto:matthias.bernert@ipp.mpg.de,s.wiesen@fz-juelich.de" TargetMode="External"/><Relationship Id="rId1" Type="http://schemas.openxmlformats.org/officeDocument/2006/relationships/slideLayout" Target="../slideLayouts/slideLayout3.xml"/><Relationship Id="rId6" Type="http://schemas.openxmlformats.org/officeDocument/2006/relationships/hyperlink" Target="mailto:thierry.loarer@cea.fr,jari.likonen@vtt.fi" TargetMode="External"/><Relationship Id="rId5" Type="http://schemas.openxmlformats.org/officeDocument/2006/relationships/hyperlink" Target="mailto:Yann.CORRE@cea.fr,krieger@ipp.mpg.de" TargetMode="External"/><Relationship Id="rId4" Type="http://schemas.openxmlformats.org/officeDocument/2006/relationships/hyperlink" Target="mailto:harrergeorg@gmail.com,dbrida@ipp.mpg.d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378" y="2132856"/>
            <a:ext cx="8941466" cy="1512168"/>
          </a:xfrm>
        </p:spPr>
        <p:txBody>
          <a:bodyPr/>
          <a:lstStyle/>
          <a:p>
            <a:r>
              <a:rPr lang="en-US" sz="3600" dirty="0">
                <a:solidFill>
                  <a:schemeClr val="bg1"/>
                </a:solidFill>
              </a:rPr>
              <a:t>WPTE </a:t>
            </a:r>
            <a:r>
              <a:rPr lang="en-US" sz="3600" dirty="0" err="1">
                <a:solidFill>
                  <a:schemeClr val="bg1"/>
                </a:solidFill>
              </a:rPr>
              <a:t>Programme</a:t>
            </a:r>
            <a:endParaRPr lang="en-US" sz="3600" dirty="0">
              <a:solidFill>
                <a:schemeClr val="bg1"/>
              </a:solidFill>
              <a:latin typeface="+mj-lt"/>
            </a:endParaRPr>
          </a:p>
        </p:txBody>
      </p:sp>
      <p:sp>
        <p:nvSpPr>
          <p:cNvPr id="3" name="Subtitle 2"/>
          <p:cNvSpPr>
            <a:spLocks noGrp="1"/>
          </p:cNvSpPr>
          <p:nvPr>
            <p:ph type="subTitle" idx="1"/>
          </p:nvPr>
        </p:nvSpPr>
        <p:spPr>
          <a:xfrm>
            <a:off x="227956" y="3945828"/>
            <a:ext cx="8916044" cy="1283372"/>
          </a:xfrm>
        </p:spPr>
        <p:txBody>
          <a:bodyPr>
            <a:normAutofit/>
          </a:bodyPr>
          <a:lstStyle/>
          <a:p>
            <a:r>
              <a:rPr lang="en-US" sz="2400" dirty="0">
                <a:latin typeface="+mn-lt"/>
              </a:rPr>
              <a:t>WP Tokamak Exploitation Task Force Leaders: </a:t>
            </a:r>
          </a:p>
          <a:p>
            <a:r>
              <a:rPr lang="en-US" sz="2400" dirty="0">
                <a:latin typeface="+mn-lt"/>
              </a:rPr>
              <a:t>E. Joffrin, Marco Wischmeier, </a:t>
            </a:r>
            <a:r>
              <a:rPr lang="en-US" sz="2400" dirty="0" smtClean="0">
                <a:latin typeface="+mn-lt"/>
              </a:rPr>
              <a:t>M. Baruzzo, A. Kappatou, D. Keeling, A</a:t>
            </a:r>
            <a:r>
              <a:rPr lang="en-US" sz="2400" dirty="0">
                <a:latin typeface="+mn-lt"/>
              </a:rPr>
              <a:t>. Hakola, B. Labit, E. </a:t>
            </a:r>
            <a:r>
              <a:rPr lang="en-US" sz="2400" dirty="0" err="1">
                <a:latin typeface="+mn-lt"/>
              </a:rPr>
              <a:t>Tsitrone</a:t>
            </a:r>
            <a:r>
              <a:rPr lang="en-US" sz="2400" dirty="0">
                <a:latin typeface="+mn-lt"/>
              </a:rPr>
              <a:t>, N. Vianello </a:t>
            </a:r>
          </a:p>
        </p:txBody>
      </p:sp>
      <p:pic>
        <p:nvPicPr>
          <p:cNvPr id="4" name="Image 3"/>
          <p:cNvPicPr>
            <a:picLocks noChangeAspect="1"/>
          </p:cNvPicPr>
          <p:nvPr/>
        </p:nvPicPr>
        <p:blipFill>
          <a:blip r:embed="rId2"/>
          <a:stretch>
            <a:fillRect/>
          </a:stretch>
        </p:blipFill>
        <p:spPr>
          <a:xfrm>
            <a:off x="395536" y="5557882"/>
            <a:ext cx="1265890" cy="1039470"/>
          </a:xfrm>
          <a:prstGeom prst="rect">
            <a:avLst/>
          </a:prstGeom>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31281" y="137077"/>
            <a:ext cx="8249390" cy="523220"/>
          </a:xfrm>
          <a:prstGeom prst="rect">
            <a:avLst/>
          </a:prstGeom>
          <a:noFill/>
        </p:spPr>
        <p:txBody>
          <a:bodyPr wrap="square" rtlCol="0">
            <a:spAutoFit/>
          </a:bodyPr>
          <a:lstStyle/>
          <a:p>
            <a:r>
              <a:rPr lang="fr-FR" sz="2800" b="1" dirty="0" smtClean="0">
                <a:solidFill>
                  <a:srgbClr val="C00000"/>
                </a:solidFill>
              </a:rPr>
              <a:t>2021 participation by RT </a:t>
            </a:r>
            <a:endParaRPr lang="fr-FR" sz="2800" b="1" dirty="0">
              <a:solidFill>
                <a:srgbClr val="C00000"/>
              </a:solidFill>
            </a:endParaRPr>
          </a:p>
        </p:txBody>
      </p:sp>
      <p:sp>
        <p:nvSpPr>
          <p:cNvPr id="8" name="Rectangle 7"/>
          <p:cNvSpPr/>
          <p:nvPr/>
        </p:nvSpPr>
        <p:spPr>
          <a:xfrm>
            <a:off x="395536" y="4028683"/>
            <a:ext cx="8424936" cy="1554272"/>
          </a:xfrm>
          <a:prstGeom prst="rect">
            <a:avLst/>
          </a:prstGeom>
        </p:spPr>
        <p:txBody>
          <a:bodyPr wrap="square">
            <a:spAutoFit/>
          </a:bodyPr>
          <a:lstStyle/>
          <a:p>
            <a:pPr algn="just">
              <a:spcBef>
                <a:spcPts val="300"/>
              </a:spcBef>
            </a:pPr>
            <a:r>
              <a:rPr lang="en-GB" sz="1700" b="1" dirty="0">
                <a:solidFill>
                  <a:srgbClr val="0000FF"/>
                </a:solidFill>
                <a:latin typeface="Calibri" panose="020F0502020204030204" pitchFamily="34" charset="0"/>
                <a:ea typeface="SimSun" panose="02010600030101010101" pitchFamily="2" charset="-122"/>
              </a:rPr>
              <a:t>Other remarks:</a:t>
            </a:r>
          </a:p>
          <a:p>
            <a:pPr marL="285750" indent="-285750" algn="just">
              <a:spcBef>
                <a:spcPts val="3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RT07: </a:t>
            </a:r>
            <a:r>
              <a:rPr lang="en-GB" sz="1700" b="1" dirty="0">
                <a:latin typeface="Calibri" panose="020F0502020204030204" pitchFamily="34" charset="0"/>
                <a:ea typeface="SimSun" panose="02010600030101010101" pitchFamily="2" charset="-122"/>
              </a:rPr>
              <a:t>no pulses this year</a:t>
            </a:r>
          </a:p>
          <a:p>
            <a:pPr marL="285750" indent="-285750" algn="just">
              <a:spcBef>
                <a:spcPts val="3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RT16 and RT17 </a:t>
            </a:r>
            <a:r>
              <a:rPr lang="en-GB" sz="1700" b="1" dirty="0">
                <a:latin typeface="Calibri" panose="020F0502020204030204" pitchFamily="34" charset="0"/>
                <a:ea typeface="SimSun" panose="02010600030101010101" pitchFamily="2" charset="-122"/>
              </a:rPr>
              <a:t>(PFCs for next devices) </a:t>
            </a:r>
            <a:r>
              <a:rPr lang="en-US" sz="1700" b="1" dirty="0">
                <a:latin typeface="Calibri" panose="020F0502020204030204" pitchFamily="34" charset="0"/>
                <a:ea typeface="SimSun" panose="02010600030101010101" pitchFamily="2" charset="-122"/>
              </a:rPr>
              <a:t>focus on metallic </a:t>
            </a:r>
            <a:r>
              <a:rPr lang="en-US" sz="1700" b="1" dirty="0" smtClean="0">
                <a:latin typeface="Calibri" panose="020F0502020204030204" pitchFamily="34" charset="0"/>
                <a:ea typeface="SimSun" panose="02010600030101010101" pitchFamily="2" charset="-122"/>
              </a:rPr>
              <a:t>machines</a:t>
            </a:r>
            <a:endParaRPr lang="en-US" sz="1700" b="1" dirty="0">
              <a:latin typeface="Calibri" panose="020F0502020204030204" pitchFamily="34" charset="0"/>
              <a:ea typeface="SimSun" panose="02010600030101010101" pitchFamily="2" charset="-122"/>
            </a:endParaRPr>
          </a:p>
          <a:p>
            <a:pPr marL="285750" indent="-285750" algn="just">
              <a:spcBef>
                <a:spcPts val="3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RT18 </a:t>
            </a:r>
            <a:r>
              <a:rPr lang="en-GB" sz="1700" b="1" dirty="0">
                <a:latin typeface="Calibri" panose="020F0502020204030204" pitchFamily="34" charset="0"/>
                <a:ea typeface="SimSun" panose="02010600030101010101" pitchFamily="2" charset="-122"/>
              </a:rPr>
              <a:t>(alternative </a:t>
            </a:r>
            <a:r>
              <a:rPr lang="en-GB" sz="1700" b="1" dirty="0" err="1">
                <a:latin typeface="Calibri" panose="020F0502020204030204" pitchFamily="34" charset="0"/>
                <a:ea typeface="SimSun" panose="02010600030101010101" pitchFamily="2" charset="-122"/>
              </a:rPr>
              <a:t>divertor</a:t>
            </a:r>
            <a:r>
              <a:rPr lang="en-GB" sz="1700" b="1" dirty="0">
                <a:latin typeface="Calibri" panose="020F0502020204030204" pitchFamily="34" charset="0"/>
                <a:ea typeface="SimSun" panose="02010600030101010101" pitchFamily="2" charset="-122"/>
              </a:rPr>
              <a:t>) PEX enhancements in TCV &amp; MAST-U</a:t>
            </a:r>
          </a:p>
          <a:p>
            <a:pPr marL="285750" indent="-285750" algn="just">
              <a:spcBef>
                <a:spcPts val="3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RT12: </a:t>
            </a:r>
            <a:r>
              <a:rPr lang="en-GB" sz="1700" b="1" dirty="0">
                <a:latin typeface="Calibri" panose="020F0502020204030204" pitchFamily="34" charset="0"/>
                <a:ea typeface="SimSun" panose="02010600030101010101" pitchFamily="2" charset="-122"/>
              </a:rPr>
              <a:t>AT scenario part of IPP domestic Programme until end 2023.</a:t>
            </a:r>
            <a:endParaRPr lang="fr-FR" sz="1700" b="1" dirty="0"/>
          </a:p>
        </p:txBody>
      </p:sp>
      <p:sp>
        <p:nvSpPr>
          <p:cNvPr id="10" name="ZoneTexte 9"/>
          <p:cNvSpPr txBox="1"/>
          <p:nvPr/>
        </p:nvSpPr>
        <p:spPr>
          <a:xfrm>
            <a:off x="395535" y="5762736"/>
            <a:ext cx="8424935" cy="923330"/>
          </a:xfrm>
          <a:prstGeom prst="rect">
            <a:avLst/>
          </a:prstGeom>
          <a:noFill/>
        </p:spPr>
        <p:txBody>
          <a:bodyPr wrap="square" rtlCol="0">
            <a:spAutoFit/>
          </a:bodyPr>
          <a:lstStyle/>
          <a:p>
            <a:pPr algn="just"/>
            <a:r>
              <a:rPr lang="fr-FR" b="1" u="sng" dirty="0" smtClean="0">
                <a:solidFill>
                  <a:srgbClr val="0000FF"/>
                </a:solidFill>
              </a:rPr>
              <a:t>N</a:t>
            </a:r>
            <a:r>
              <a:rPr lang="fr-FR" b="1" dirty="0" smtClean="0">
                <a:solidFill>
                  <a:srgbClr val="0000FF"/>
                </a:solidFill>
              </a:rPr>
              <a:t>ot </a:t>
            </a:r>
            <a:r>
              <a:rPr lang="fr-FR" b="1" dirty="0" err="1" smtClean="0">
                <a:solidFill>
                  <a:srgbClr val="0000FF"/>
                </a:solidFill>
              </a:rPr>
              <a:t>included</a:t>
            </a:r>
            <a:r>
              <a:rPr lang="fr-FR" b="1" dirty="0" smtClean="0">
                <a:solidFill>
                  <a:srgbClr val="0000FF"/>
                </a:solidFill>
              </a:rPr>
              <a:t> </a:t>
            </a:r>
            <a:r>
              <a:rPr lang="fr-FR" b="1" dirty="0" err="1" smtClean="0">
                <a:solidFill>
                  <a:srgbClr val="0000FF"/>
                </a:solidFill>
              </a:rPr>
              <a:t>here</a:t>
            </a:r>
            <a:r>
              <a:rPr lang="fr-FR" b="1" dirty="0" smtClean="0">
                <a:solidFill>
                  <a:srgbClr val="0000FF"/>
                </a:solidFill>
              </a:rPr>
              <a:t>: </a:t>
            </a:r>
            <a:r>
              <a:rPr lang="fr-FR" b="1" dirty="0" smtClean="0"/>
              <a:t>the budget </a:t>
            </a:r>
            <a:r>
              <a:rPr lang="fr-FR" b="1" dirty="0" err="1" smtClean="0"/>
              <a:t>remainder</a:t>
            </a:r>
            <a:r>
              <a:rPr lang="fr-FR" b="1" dirty="0" smtClean="0"/>
              <a:t> (of ~5ppy) </a:t>
            </a:r>
            <a:r>
              <a:rPr lang="fr-FR" b="1" dirty="0" err="1" smtClean="0"/>
              <a:t>will</a:t>
            </a:r>
            <a:r>
              <a:rPr lang="fr-FR" b="1" dirty="0" smtClean="0"/>
              <a:t> </a:t>
            </a:r>
            <a:r>
              <a:rPr lang="fr-FR" b="1" dirty="0" err="1" smtClean="0"/>
              <a:t>be</a:t>
            </a:r>
            <a:r>
              <a:rPr lang="fr-FR" b="1" dirty="0" smtClean="0"/>
              <a:t> </a:t>
            </a:r>
            <a:r>
              <a:rPr lang="fr-FR" b="1" dirty="0" err="1" smtClean="0"/>
              <a:t>used</a:t>
            </a:r>
            <a:r>
              <a:rPr lang="fr-FR" b="1" dirty="0" smtClean="0"/>
              <a:t> </a:t>
            </a:r>
            <a:r>
              <a:rPr lang="fr-FR" b="1" dirty="0" smtClean="0"/>
              <a:t>for </a:t>
            </a:r>
            <a:r>
              <a:rPr lang="fr-FR" b="1" dirty="0" smtClean="0"/>
              <a:t>the ASDEX Upgrade </a:t>
            </a:r>
            <a:r>
              <a:rPr lang="fr-FR" b="1" dirty="0" err="1" smtClean="0"/>
              <a:t>december</a:t>
            </a:r>
            <a:r>
              <a:rPr lang="fr-FR" b="1" dirty="0" smtClean="0"/>
              <a:t> </a:t>
            </a:r>
            <a:r>
              <a:rPr lang="fr-FR" b="1" dirty="0" err="1" smtClean="0"/>
              <a:t>campaign</a:t>
            </a:r>
            <a:r>
              <a:rPr lang="fr-FR" b="1" dirty="0" smtClean="0"/>
              <a:t>. The exact allocation </a:t>
            </a:r>
            <a:r>
              <a:rPr lang="fr-FR" b="1" dirty="0" err="1" smtClean="0"/>
              <a:t>is</a:t>
            </a:r>
            <a:r>
              <a:rPr lang="fr-FR" b="1" dirty="0" smtClean="0"/>
              <a:t> </a:t>
            </a:r>
            <a:r>
              <a:rPr lang="fr-FR" b="1" dirty="0" err="1" smtClean="0"/>
              <a:t>presently</a:t>
            </a:r>
            <a:r>
              <a:rPr lang="fr-FR" b="1" dirty="0" smtClean="0"/>
              <a:t> </a:t>
            </a:r>
            <a:r>
              <a:rPr lang="fr-FR" b="1" dirty="0" err="1" smtClean="0"/>
              <a:t>discussed</a:t>
            </a:r>
            <a:r>
              <a:rPr lang="fr-FR" b="1" dirty="0" smtClean="0"/>
              <a:t> </a:t>
            </a:r>
            <a:r>
              <a:rPr lang="fr-FR" b="1" dirty="0" err="1" smtClean="0"/>
              <a:t>with</a:t>
            </a:r>
            <a:r>
              <a:rPr lang="fr-FR" b="1" dirty="0" smtClean="0"/>
              <a:t> the relevant Scientific </a:t>
            </a:r>
            <a:r>
              <a:rPr lang="fr-FR" b="1" dirty="0" err="1" smtClean="0"/>
              <a:t>Coordinators</a:t>
            </a:r>
            <a:endParaRPr lang="fr-FR" b="1" dirty="0"/>
          </a:p>
        </p:txBody>
      </p:sp>
      <p:sp>
        <p:nvSpPr>
          <p:cNvPr id="11" name="ZoneTexte 10"/>
          <p:cNvSpPr txBox="1"/>
          <p:nvPr/>
        </p:nvSpPr>
        <p:spPr>
          <a:xfrm>
            <a:off x="247057" y="3642712"/>
            <a:ext cx="2376264" cy="307777"/>
          </a:xfrm>
          <a:prstGeom prst="rect">
            <a:avLst/>
          </a:prstGeom>
          <a:solidFill>
            <a:srgbClr val="FFFF00"/>
          </a:solidFill>
        </p:spPr>
        <p:txBody>
          <a:bodyPr wrap="square" rtlCol="0">
            <a:spAutoFit/>
          </a:bodyPr>
          <a:lstStyle/>
          <a:p>
            <a:r>
              <a:rPr lang="fr-FR" sz="1400" b="1" dirty="0" smtClean="0"/>
              <a:t>WEST budget </a:t>
            </a:r>
            <a:r>
              <a:rPr lang="fr-FR" sz="1400" b="1" dirty="0" err="1" smtClean="0"/>
              <a:t>moved</a:t>
            </a:r>
            <a:r>
              <a:rPr lang="fr-FR" sz="1400" b="1" dirty="0" smtClean="0"/>
              <a:t> to 2022</a:t>
            </a:r>
            <a:endParaRPr lang="fr-FR" sz="1400" b="1" dirty="0"/>
          </a:p>
        </p:txBody>
      </p:sp>
      <p:pic>
        <p:nvPicPr>
          <p:cNvPr id="3" name="Image 2"/>
          <p:cNvPicPr>
            <a:picLocks noChangeAspect="1"/>
          </p:cNvPicPr>
          <p:nvPr/>
        </p:nvPicPr>
        <p:blipFill>
          <a:blip r:embed="rId2"/>
          <a:stretch>
            <a:fillRect/>
          </a:stretch>
        </p:blipFill>
        <p:spPr>
          <a:xfrm>
            <a:off x="27789" y="952417"/>
            <a:ext cx="5380590" cy="2690295"/>
          </a:xfrm>
          <a:prstGeom prst="rect">
            <a:avLst/>
          </a:prstGeom>
        </p:spPr>
      </p:pic>
      <p:sp>
        <p:nvSpPr>
          <p:cNvPr id="7" name="Rectangle 6"/>
          <p:cNvSpPr/>
          <p:nvPr/>
        </p:nvSpPr>
        <p:spPr>
          <a:xfrm>
            <a:off x="5186953" y="1321749"/>
            <a:ext cx="3600117" cy="2754600"/>
          </a:xfrm>
          <a:prstGeom prst="rect">
            <a:avLst/>
          </a:prstGeom>
        </p:spPr>
        <p:txBody>
          <a:bodyPr wrap="square">
            <a:spAutoFit/>
          </a:bodyPr>
          <a:lstStyle/>
          <a:p>
            <a:pPr algn="just">
              <a:spcBef>
                <a:spcPts val="600"/>
              </a:spcBef>
            </a:pPr>
            <a:r>
              <a:rPr lang="en-GB" sz="1700" b="1" dirty="0">
                <a:solidFill>
                  <a:srgbClr val="0000FF"/>
                </a:solidFill>
                <a:latin typeface="Calibri" panose="020F0502020204030204" pitchFamily="34" charset="0"/>
                <a:ea typeface="SimSun" panose="02010600030101010101" pitchFamily="2" charset="-122"/>
              </a:rPr>
              <a:t>Allocations in </a:t>
            </a:r>
            <a:r>
              <a:rPr lang="en-GB" sz="1700" b="1" dirty="0" smtClean="0">
                <a:solidFill>
                  <a:srgbClr val="0000FF"/>
                </a:solidFill>
                <a:latin typeface="Calibri" panose="020F0502020204030204" pitchFamily="34" charset="0"/>
                <a:ea typeface="SimSun" panose="02010600030101010101" pitchFamily="2" charset="-122"/>
              </a:rPr>
              <a:t>line </a:t>
            </a:r>
            <a:r>
              <a:rPr lang="en-GB" sz="1700" b="1" dirty="0">
                <a:solidFill>
                  <a:srgbClr val="0000FF"/>
                </a:solidFill>
                <a:latin typeface="Calibri" panose="020F0502020204030204" pitchFamily="34" charset="0"/>
                <a:ea typeface="SimSun" panose="02010600030101010101" pitchFamily="2" charset="-122"/>
              </a:rPr>
              <a:t>with high priority items: </a:t>
            </a:r>
          </a:p>
          <a:p>
            <a:pPr marL="285750" indent="-285750" algn="just">
              <a:spcBef>
                <a:spcPts val="6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RT01: </a:t>
            </a:r>
            <a:r>
              <a:rPr lang="en-GB" sz="1700" b="1" dirty="0">
                <a:latin typeface="Calibri" panose="020F0502020204030204" pitchFamily="34" charset="0"/>
                <a:ea typeface="SimSun" panose="02010600030101010101" pitchFamily="2" charset="-122"/>
              </a:rPr>
              <a:t>ITER baseline scenario </a:t>
            </a:r>
          </a:p>
          <a:p>
            <a:pPr marL="285750" indent="-285750" algn="just">
              <a:spcBef>
                <a:spcPts val="6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RT18: </a:t>
            </a:r>
            <a:r>
              <a:rPr lang="en-GB" sz="1700" b="1" dirty="0">
                <a:latin typeface="Calibri" panose="020F0502020204030204" pitchFamily="34" charset="0"/>
                <a:ea typeface="SimSun" panose="02010600030101010101" pitchFamily="2" charset="-122"/>
              </a:rPr>
              <a:t>PEX Upgrade:  </a:t>
            </a:r>
          </a:p>
          <a:p>
            <a:pPr marL="285750" indent="-285750" algn="just">
              <a:spcBef>
                <a:spcPts val="6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RT14: </a:t>
            </a:r>
            <a:r>
              <a:rPr lang="en-GB" sz="1700" b="1" dirty="0">
                <a:latin typeface="Calibri" panose="020F0502020204030204" pitchFamily="34" charset="0"/>
                <a:ea typeface="SimSun" panose="02010600030101010101" pitchFamily="2" charset="-122"/>
              </a:rPr>
              <a:t>Physics of detachment</a:t>
            </a:r>
          </a:p>
          <a:p>
            <a:pPr marL="285750" indent="-285750" algn="just">
              <a:spcBef>
                <a:spcPts val="600"/>
              </a:spcBef>
              <a:buFont typeface="Arial" panose="020B0604020202020204" pitchFamily="34" charset="0"/>
              <a:buChar char="•"/>
            </a:pPr>
            <a:r>
              <a:rPr lang="en-GB" sz="1700" b="1" dirty="0">
                <a:solidFill>
                  <a:srgbClr val="0000FF"/>
                </a:solidFill>
                <a:latin typeface="Calibri" panose="020F0502020204030204" pitchFamily="34" charset="0"/>
                <a:ea typeface="SimSun" panose="02010600030101010101" pitchFamily="2" charset="-122"/>
              </a:rPr>
              <a:t>RT05 and RT10, RT11 </a:t>
            </a:r>
            <a:r>
              <a:rPr lang="en-GB" sz="1700" b="1" dirty="0">
                <a:latin typeface="Calibri" panose="020F0502020204030204" pitchFamily="34" charset="0"/>
                <a:ea typeface="SimSun" panose="02010600030101010101" pitchFamily="2" charset="-122"/>
              </a:rPr>
              <a:t>strong effort required on modelling and specific diagnostic operation (not covered by operation cost)</a:t>
            </a:r>
            <a:endParaRPr lang="fr-FR" sz="1700" b="1" dirty="0"/>
          </a:p>
        </p:txBody>
      </p:sp>
    </p:spTree>
    <p:extLst>
      <p:ext uri="{BB962C8B-B14F-4D97-AF65-F5344CB8AC3E}">
        <p14:creationId xmlns:p14="http://schemas.microsoft.com/office/powerpoint/2010/main" val="3518510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7488832" cy="646331"/>
          </a:xfrm>
          <a:prstGeom prst="rect">
            <a:avLst/>
          </a:prstGeom>
          <a:noFill/>
        </p:spPr>
        <p:txBody>
          <a:bodyPr wrap="square" rtlCol="0">
            <a:spAutoFit/>
          </a:bodyPr>
          <a:lstStyle/>
          <a:p>
            <a:r>
              <a:rPr lang="fr-FR" sz="3600" b="1" dirty="0" smtClean="0">
                <a:solidFill>
                  <a:srgbClr val="C00000"/>
                </a:solidFill>
              </a:rPr>
              <a:t>Grant </a:t>
            </a:r>
            <a:r>
              <a:rPr lang="fr-FR" sz="3600" b="1" dirty="0" err="1" smtClean="0">
                <a:solidFill>
                  <a:srgbClr val="C00000"/>
                </a:solidFill>
              </a:rPr>
              <a:t>deliverables</a:t>
            </a:r>
            <a:r>
              <a:rPr lang="fr-FR" sz="3600" b="1" dirty="0" smtClean="0">
                <a:solidFill>
                  <a:srgbClr val="C00000"/>
                </a:solidFill>
              </a:rPr>
              <a:t> in 2021</a:t>
            </a:r>
            <a:endParaRPr lang="fr-FR" sz="3600" b="1" dirty="0">
              <a:solidFill>
                <a:srgbClr val="C00000"/>
              </a:solidFill>
            </a:endParaRPr>
          </a:p>
        </p:txBody>
      </p:sp>
      <p:sp>
        <p:nvSpPr>
          <p:cNvPr id="6" name="ZoneTexte 5"/>
          <p:cNvSpPr txBox="1"/>
          <p:nvPr/>
        </p:nvSpPr>
        <p:spPr>
          <a:xfrm>
            <a:off x="7919160" y="1938922"/>
            <a:ext cx="1224136" cy="461665"/>
          </a:xfrm>
          <a:prstGeom prst="rect">
            <a:avLst/>
          </a:prstGeom>
          <a:solidFill>
            <a:srgbClr val="FFFF00"/>
          </a:solidFill>
        </p:spPr>
        <p:txBody>
          <a:bodyPr wrap="square" rtlCol="0">
            <a:spAutoFit/>
          </a:bodyPr>
          <a:lstStyle/>
          <a:p>
            <a:pPr algn="ctr"/>
            <a:r>
              <a:rPr lang="fr-FR" sz="2400" b="1" dirty="0" smtClean="0"/>
              <a:t>RT01</a:t>
            </a:r>
            <a:endParaRPr lang="fr-FR" sz="2400" b="1" dirty="0"/>
          </a:p>
        </p:txBody>
      </p:sp>
      <p:graphicFrame>
        <p:nvGraphicFramePr>
          <p:cNvPr id="7" name="Tableau 6"/>
          <p:cNvGraphicFramePr>
            <a:graphicFrameLocks noGrp="1"/>
          </p:cNvGraphicFramePr>
          <p:nvPr>
            <p:extLst>
              <p:ext uri="{D42A27DB-BD31-4B8C-83A1-F6EECF244321}">
                <p14:modId xmlns:p14="http://schemas.microsoft.com/office/powerpoint/2010/main" val="1960380525"/>
              </p:ext>
            </p:extLst>
          </p:nvPr>
        </p:nvGraphicFramePr>
        <p:xfrm>
          <a:off x="395536" y="1054679"/>
          <a:ext cx="8229600" cy="841248"/>
        </p:xfrm>
        <a:graphic>
          <a:graphicData uri="http://schemas.openxmlformats.org/drawingml/2006/table">
            <a:tbl>
              <a:tblPr firstRow="1" firstCol="1" bandRow="1"/>
              <a:tblGrid>
                <a:gridCol w="792088">
                  <a:extLst>
                    <a:ext uri="{9D8B030D-6E8A-4147-A177-3AD203B41FA5}">
                      <a16:colId xmlns:a16="http://schemas.microsoft.com/office/drawing/2014/main" val="2239443887"/>
                    </a:ext>
                  </a:extLst>
                </a:gridCol>
                <a:gridCol w="3744416">
                  <a:extLst>
                    <a:ext uri="{9D8B030D-6E8A-4147-A177-3AD203B41FA5}">
                      <a16:colId xmlns:a16="http://schemas.microsoft.com/office/drawing/2014/main" val="1602647313"/>
                    </a:ext>
                  </a:extLst>
                </a:gridCol>
                <a:gridCol w="864096">
                  <a:extLst>
                    <a:ext uri="{9D8B030D-6E8A-4147-A177-3AD203B41FA5}">
                      <a16:colId xmlns:a16="http://schemas.microsoft.com/office/drawing/2014/main" val="3142436372"/>
                    </a:ext>
                  </a:extLst>
                </a:gridCol>
                <a:gridCol w="2829000">
                  <a:extLst>
                    <a:ext uri="{9D8B030D-6E8A-4147-A177-3AD203B41FA5}">
                      <a16:colId xmlns:a16="http://schemas.microsoft.com/office/drawing/2014/main" val="2083960186"/>
                    </a:ext>
                  </a:extLst>
                </a:gridCol>
              </a:tblGrid>
              <a:tr h="0">
                <a:tc>
                  <a:txBody>
                    <a:bodyPr/>
                    <a:lstStyle/>
                    <a:p>
                      <a:pPr>
                        <a:lnSpc>
                          <a:spcPct val="115000"/>
                        </a:lnSpc>
                        <a:spcAft>
                          <a:spcPts val="6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TE.D.01</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Successful establishment of Type I ELMy H-mode scenario with dominant electron heating for the first safe operation of ITER.     </a:t>
                      </a:r>
                      <a:endParaRPr lang="fr-FR" sz="1600" b="1">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Dec. 2021</a:t>
                      </a:r>
                      <a:endParaRPr lang="fr-FR" sz="1600" b="1">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Partial; experiments planned </a:t>
                      </a:r>
                      <a:r>
                        <a:rPr lang="en-US" sz="1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still in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TCV </a:t>
                      </a:r>
                      <a:r>
                        <a:rPr lang="en-US" sz="1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and AUG in 2021</a:t>
                      </a:r>
                      <a:r>
                        <a:rPr lang="en-US" sz="1600" b="1"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o</a:t>
                      </a:r>
                      <a:r>
                        <a:rPr lang="en-US" sz="1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ptimal e- heating </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387810320"/>
                  </a:ext>
                </a:extLst>
              </a:tr>
            </a:tbl>
          </a:graphicData>
        </a:graphic>
      </p:graphicFrame>
      <p:pic>
        <p:nvPicPr>
          <p:cNvPr id="8" name="Image 7"/>
          <p:cNvPicPr>
            <a:picLocks noChangeAspect="1"/>
          </p:cNvPicPr>
          <p:nvPr/>
        </p:nvPicPr>
        <p:blipFill>
          <a:blip r:embed="rId2"/>
          <a:stretch>
            <a:fillRect/>
          </a:stretch>
        </p:blipFill>
        <p:spPr>
          <a:xfrm>
            <a:off x="107749" y="2055531"/>
            <a:ext cx="1744245" cy="3473517"/>
          </a:xfrm>
          <a:prstGeom prst="rect">
            <a:avLst/>
          </a:prstGeom>
        </p:spPr>
      </p:pic>
      <p:pic>
        <p:nvPicPr>
          <p:cNvPr id="9" name="Image 8"/>
          <p:cNvPicPr>
            <a:picLocks noChangeAspect="1"/>
          </p:cNvPicPr>
          <p:nvPr/>
        </p:nvPicPr>
        <p:blipFill>
          <a:blip r:embed="rId3"/>
          <a:stretch>
            <a:fillRect/>
          </a:stretch>
        </p:blipFill>
        <p:spPr>
          <a:xfrm>
            <a:off x="1952120" y="2393337"/>
            <a:ext cx="3367552" cy="2050230"/>
          </a:xfrm>
          <a:prstGeom prst="rect">
            <a:avLst/>
          </a:prstGeom>
        </p:spPr>
      </p:pic>
      <p:pic>
        <p:nvPicPr>
          <p:cNvPr id="10" name="Image 9"/>
          <p:cNvPicPr>
            <a:picLocks noChangeAspect="1"/>
          </p:cNvPicPr>
          <p:nvPr/>
        </p:nvPicPr>
        <p:blipFill>
          <a:blip r:embed="rId4"/>
          <a:stretch>
            <a:fillRect/>
          </a:stretch>
        </p:blipFill>
        <p:spPr>
          <a:xfrm>
            <a:off x="5447399" y="2307905"/>
            <a:ext cx="2918400" cy="2190469"/>
          </a:xfrm>
          <a:prstGeom prst="rect">
            <a:avLst/>
          </a:prstGeom>
        </p:spPr>
      </p:pic>
      <p:sp>
        <p:nvSpPr>
          <p:cNvPr id="11" name="ZoneTexte 10"/>
          <p:cNvSpPr txBox="1"/>
          <p:nvPr/>
        </p:nvSpPr>
        <p:spPr>
          <a:xfrm>
            <a:off x="3347864" y="2024005"/>
            <a:ext cx="576064" cy="369332"/>
          </a:xfrm>
          <a:prstGeom prst="rect">
            <a:avLst/>
          </a:prstGeom>
          <a:noFill/>
        </p:spPr>
        <p:txBody>
          <a:bodyPr wrap="square" rtlCol="0">
            <a:spAutoFit/>
          </a:bodyPr>
          <a:lstStyle/>
          <a:p>
            <a:r>
              <a:rPr lang="fr-FR" b="1" dirty="0" smtClean="0"/>
              <a:t>TCV</a:t>
            </a:r>
            <a:endParaRPr lang="fr-FR" b="1" dirty="0"/>
          </a:p>
        </p:txBody>
      </p:sp>
      <p:sp>
        <p:nvSpPr>
          <p:cNvPr id="12" name="ZoneTexte 11"/>
          <p:cNvSpPr txBox="1"/>
          <p:nvPr/>
        </p:nvSpPr>
        <p:spPr>
          <a:xfrm>
            <a:off x="1845764" y="5349349"/>
            <a:ext cx="6768752" cy="1354217"/>
          </a:xfrm>
          <a:prstGeom prst="rect">
            <a:avLst/>
          </a:prstGeom>
          <a:noFill/>
        </p:spPr>
        <p:txBody>
          <a:bodyPr wrap="square" rtlCol="0">
            <a:spAutoFit/>
          </a:bodyPr>
          <a:lstStyle/>
          <a:p>
            <a:pPr marL="285750" indent="-285750" algn="just">
              <a:buFont typeface="Wingdings" panose="05000000000000000000" pitchFamily="2" charset="2"/>
              <a:buChar char="è"/>
            </a:pPr>
            <a:r>
              <a:rPr lang="fr-FR" b="1" dirty="0" smtClean="0"/>
              <a:t>TCV </a:t>
            </a:r>
            <a:r>
              <a:rPr lang="fr-FR" b="1" dirty="0" err="1" smtClean="0"/>
              <a:t>is</a:t>
            </a:r>
            <a:r>
              <a:rPr lang="fr-FR" b="1" dirty="0" smtClean="0"/>
              <a:t> </a:t>
            </a:r>
            <a:r>
              <a:rPr lang="fr-FR" b="1" dirty="0" err="1" smtClean="0"/>
              <a:t>expected</a:t>
            </a:r>
            <a:r>
              <a:rPr lang="fr-FR" b="1" dirty="0" smtClean="0"/>
              <a:t> to </a:t>
            </a:r>
            <a:r>
              <a:rPr lang="fr-FR" b="1" dirty="0" err="1" smtClean="0"/>
              <a:t>produce</a:t>
            </a:r>
            <a:r>
              <a:rPr lang="fr-FR" b="1" dirty="0" smtClean="0"/>
              <a:t> more data in </a:t>
            </a:r>
            <a:r>
              <a:rPr lang="fr-FR" b="1" dirty="0" err="1" smtClean="0"/>
              <a:t>December</a:t>
            </a:r>
            <a:r>
              <a:rPr lang="fr-FR" b="1" dirty="0" smtClean="0"/>
              <a:t> 2021 </a:t>
            </a:r>
            <a:r>
              <a:rPr lang="fr-FR" b="1" dirty="0" err="1" smtClean="0"/>
              <a:t>with</a:t>
            </a:r>
            <a:r>
              <a:rPr lang="fr-FR" b="1" dirty="0" smtClean="0"/>
              <a:t> </a:t>
            </a:r>
            <a:r>
              <a:rPr lang="fr-FR" b="1" dirty="0" smtClean="0">
                <a:solidFill>
                  <a:srgbClr val="0000FF"/>
                </a:solidFill>
              </a:rPr>
              <a:t>more </a:t>
            </a:r>
            <a:r>
              <a:rPr lang="fr-FR" b="1" dirty="0" err="1" smtClean="0">
                <a:solidFill>
                  <a:srgbClr val="0000FF"/>
                </a:solidFill>
              </a:rPr>
              <a:t>additional</a:t>
            </a:r>
            <a:r>
              <a:rPr lang="fr-FR" b="1" dirty="0" smtClean="0">
                <a:solidFill>
                  <a:srgbClr val="0000FF"/>
                </a:solidFill>
              </a:rPr>
              <a:t> </a:t>
            </a:r>
            <a:r>
              <a:rPr lang="fr-FR" b="1" dirty="0" err="1" smtClean="0">
                <a:solidFill>
                  <a:srgbClr val="0000FF"/>
                </a:solidFill>
              </a:rPr>
              <a:t>electron</a:t>
            </a:r>
            <a:r>
              <a:rPr lang="fr-FR" b="1" dirty="0" smtClean="0">
                <a:solidFill>
                  <a:srgbClr val="0000FF"/>
                </a:solidFill>
              </a:rPr>
              <a:t> </a:t>
            </a:r>
            <a:r>
              <a:rPr lang="fr-FR" b="1" dirty="0" err="1" smtClean="0">
                <a:solidFill>
                  <a:srgbClr val="0000FF"/>
                </a:solidFill>
              </a:rPr>
              <a:t>heating</a:t>
            </a:r>
            <a:r>
              <a:rPr lang="fr-FR" b="1" dirty="0" smtClean="0">
                <a:solidFill>
                  <a:srgbClr val="0000FF"/>
                </a:solidFill>
              </a:rPr>
              <a:t> power</a:t>
            </a:r>
          </a:p>
          <a:p>
            <a:pPr marL="285750" indent="-285750" algn="just">
              <a:spcBef>
                <a:spcPts val="1200"/>
              </a:spcBef>
              <a:buFont typeface="Wingdings" panose="05000000000000000000" pitchFamily="2" charset="2"/>
              <a:buChar char="è"/>
            </a:pPr>
            <a:r>
              <a:rPr lang="fr-FR" b="1" dirty="0" smtClean="0">
                <a:solidFill>
                  <a:srgbClr val="0000FF"/>
                </a:solidFill>
              </a:rPr>
              <a:t>H-mode exit/landing and pellet impact on ELM </a:t>
            </a:r>
            <a:r>
              <a:rPr lang="fr-FR" b="1" dirty="0" smtClean="0"/>
              <a:t>and confinement </a:t>
            </a:r>
            <a:r>
              <a:rPr lang="fr-FR" b="1" dirty="0" err="1" smtClean="0"/>
              <a:t>also</a:t>
            </a:r>
            <a:r>
              <a:rPr lang="fr-FR" b="1" dirty="0" smtClean="0"/>
              <a:t> </a:t>
            </a:r>
            <a:r>
              <a:rPr lang="fr-FR" b="1" dirty="0" err="1" smtClean="0"/>
              <a:t>studied</a:t>
            </a:r>
            <a:r>
              <a:rPr lang="fr-FR" b="1" dirty="0" smtClean="0"/>
              <a:t> in </a:t>
            </a:r>
            <a:r>
              <a:rPr lang="fr-FR" b="1" dirty="0" err="1" smtClean="0"/>
              <a:t>this</a:t>
            </a:r>
            <a:r>
              <a:rPr lang="fr-FR" b="1" dirty="0" smtClean="0"/>
              <a:t> </a:t>
            </a:r>
            <a:r>
              <a:rPr lang="fr-FR" b="1" dirty="0" err="1" smtClean="0"/>
              <a:t>research</a:t>
            </a:r>
            <a:r>
              <a:rPr lang="fr-FR" b="1" dirty="0" smtClean="0"/>
              <a:t> topic. </a:t>
            </a:r>
          </a:p>
        </p:txBody>
      </p:sp>
      <p:sp>
        <p:nvSpPr>
          <p:cNvPr id="13" name="ZoneTexte 12"/>
          <p:cNvSpPr txBox="1"/>
          <p:nvPr/>
        </p:nvSpPr>
        <p:spPr>
          <a:xfrm>
            <a:off x="6032983" y="2019269"/>
            <a:ext cx="1747232" cy="369332"/>
          </a:xfrm>
          <a:prstGeom prst="rect">
            <a:avLst/>
          </a:prstGeom>
          <a:noFill/>
        </p:spPr>
        <p:txBody>
          <a:bodyPr wrap="square" rtlCol="0">
            <a:spAutoFit/>
          </a:bodyPr>
          <a:lstStyle/>
          <a:p>
            <a:r>
              <a:rPr lang="fr-FR" b="1" dirty="0" smtClean="0"/>
              <a:t>ASDEX Upgrade</a:t>
            </a:r>
            <a:endParaRPr lang="fr-FR" b="1" dirty="0"/>
          </a:p>
        </p:txBody>
      </p:sp>
      <p:sp>
        <p:nvSpPr>
          <p:cNvPr id="2" name="ZoneTexte 1"/>
          <p:cNvSpPr txBox="1"/>
          <p:nvPr/>
        </p:nvSpPr>
        <p:spPr>
          <a:xfrm>
            <a:off x="2439135" y="4629356"/>
            <a:ext cx="6140818" cy="369332"/>
          </a:xfrm>
          <a:prstGeom prst="rect">
            <a:avLst/>
          </a:prstGeom>
          <a:noFill/>
        </p:spPr>
        <p:txBody>
          <a:bodyPr wrap="square" rtlCol="0">
            <a:spAutoFit/>
          </a:bodyPr>
          <a:lstStyle/>
          <a:p>
            <a:r>
              <a:rPr lang="fr-FR" b="1" dirty="0" smtClean="0">
                <a:sym typeface="Wingdings" panose="05000000000000000000" pitchFamily="2" charset="2"/>
              </a:rPr>
              <a:t> Variation of </a:t>
            </a:r>
            <a:r>
              <a:rPr lang="fr-FR" b="1" dirty="0" smtClean="0">
                <a:solidFill>
                  <a:srgbClr val="0000FF"/>
                </a:solidFill>
                <a:latin typeface="Symbol" panose="05050102010706020507" pitchFamily="18" charset="2"/>
                <a:sym typeface="Wingdings" panose="05000000000000000000" pitchFamily="2" charset="2"/>
              </a:rPr>
              <a:t>n</a:t>
            </a:r>
            <a:r>
              <a:rPr lang="fr-FR" b="1" dirty="0" smtClean="0">
                <a:solidFill>
                  <a:srgbClr val="0000FF"/>
                </a:solidFill>
                <a:sym typeface="Wingdings" panose="05000000000000000000" pitchFamily="2" charset="2"/>
              </a:rPr>
              <a:t>*</a:t>
            </a:r>
            <a:r>
              <a:rPr lang="fr-FR" b="1" dirty="0" smtClean="0">
                <a:sym typeface="Wingdings" panose="05000000000000000000" pitchFamily="2" charset="2"/>
              </a:rPr>
              <a:t> important to </a:t>
            </a:r>
            <a:r>
              <a:rPr lang="fr-FR" b="1" dirty="0" err="1" smtClean="0">
                <a:sym typeface="Wingdings" panose="05000000000000000000" pitchFamily="2" charset="2"/>
              </a:rPr>
              <a:t>understand</a:t>
            </a:r>
            <a:r>
              <a:rPr lang="fr-FR" b="1" dirty="0" smtClean="0">
                <a:sym typeface="Wingdings" panose="05000000000000000000" pitchFamily="2" charset="2"/>
              </a:rPr>
              <a:t> </a:t>
            </a:r>
            <a:r>
              <a:rPr lang="fr-FR" b="1" dirty="0" err="1" smtClean="0">
                <a:sym typeface="Wingdings" panose="05000000000000000000" pitchFamily="2" charset="2"/>
              </a:rPr>
              <a:t>this</a:t>
            </a:r>
            <a:r>
              <a:rPr lang="fr-FR" b="1" dirty="0" smtClean="0">
                <a:sym typeface="Wingdings" panose="05000000000000000000" pitchFamily="2" charset="2"/>
              </a:rPr>
              <a:t> </a:t>
            </a:r>
            <a:r>
              <a:rPr lang="fr-FR" b="1" dirty="0" err="1" smtClean="0">
                <a:sym typeface="Wingdings" panose="05000000000000000000" pitchFamily="2" charset="2"/>
              </a:rPr>
              <a:t>difference</a:t>
            </a:r>
            <a:endParaRPr lang="fr-FR" b="1" dirty="0"/>
          </a:p>
        </p:txBody>
      </p:sp>
    </p:spTree>
    <p:extLst>
      <p:ext uri="{BB962C8B-B14F-4D97-AF65-F5344CB8AC3E}">
        <p14:creationId xmlns:p14="http://schemas.microsoft.com/office/powerpoint/2010/main" val="4008541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88640"/>
            <a:ext cx="7488832" cy="646331"/>
          </a:xfrm>
          <a:prstGeom prst="rect">
            <a:avLst/>
          </a:prstGeom>
          <a:noFill/>
        </p:spPr>
        <p:txBody>
          <a:bodyPr wrap="square" rtlCol="0">
            <a:spAutoFit/>
          </a:bodyPr>
          <a:lstStyle/>
          <a:p>
            <a:r>
              <a:rPr lang="fr-FR" sz="3600" b="1" dirty="0" smtClean="0">
                <a:solidFill>
                  <a:srgbClr val="C00000"/>
                </a:solidFill>
              </a:rPr>
              <a:t>Grant </a:t>
            </a:r>
            <a:r>
              <a:rPr lang="fr-FR" sz="3600" b="1" dirty="0" err="1" smtClean="0">
                <a:solidFill>
                  <a:srgbClr val="C00000"/>
                </a:solidFill>
              </a:rPr>
              <a:t>deliverables</a:t>
            </a:r>
            <a:r>
              <a:rPr lang="fr-FR" sz="3600" b="1" dirty="0" smtClean="0">
                <a:solidFill>
                  <a:srgbClr val="C00000"/>
                </a:solidFill>
              </a:rPr>
              <a:t> in 2021</a:t>
            </a:r>
            <a:endParaRPr lang="fr-FR" sz="3600" b="1" dirty="0">
              <a:solidFill>
                <a:srgbClr val="C00000"/>
              </a:solidFill>
            </a:endParaRPr>
          </a:p>
        </p:txBody>
      </p:sp>
      <p:sp>
        <p:nvSpPr>
          <p:cNvPr id="6" name="ZoneTexte 5"/>
          <p:cNvSpPr txBox="1"/>
          <p:nvPr/>
        </p:nvSpPr>
        <p:spPr>
          <a:xfrm>
            <a:off x="7886536" y="1865319"/>
            <a:ext cx="1224136" cy="461665"/>
          </a:xfrm>
          <a:prstGeom prst="rect">
            <a:avLst/>
          </a:prstGeom>
          <a:solidFill>
            <a:srgbClr val="FFFF00"/>
          </a:solidFill>
        </p:spPr>
        <p:txBody>
          <a:bodyPr wrap="square" rtlCol="0">
            <a:spAutoFit/>
          </a:bodyPr>
          <a:lstStyle/>
          <a:p>
            <a:pPr algn="ctr"/>
            <a:r>
              <a:rPr lang="fr-FR" sz="2400" b="1" dirty="0" smtClean="0"/>
              <a:t>RT18</a:t>
            </a:r>
            <a:endParaRPr lang="fr-FR" sz="2400" b="1" dirty="0"/>
          </a:p>
        </p:txBody>
      </p:sp>
      <p:graphicFrame>
        <p:nvGraphicFramePr>
          <p:cNvPr id="7" name="Tableau 6"/>
          <p:cNvGraphicFramePr>
            <a:graphicFrameLocks noGrp="1"/>
          </p:cNvGraphicFramePr>
          <p:nvPr>
            <p:extLst>
              <p:ext uri="{D42A27DB-BD31-4B8C-83A1-F6EECF244321}">
                <p14:modId xmlns:p14="http://schemas.microsoft.com/office/powerpoint/2010/main" val="19439000"/>
              </p:ext>
            </p:extLst>
          </p:nvPr>
        </p:nvGraphicFramePr>
        <p:xfrm>
          <a:off x="179513" y="980728"/>
          <a:ext cx="8712968" cy="841248"/>
        </p:xfrm>
        <a:graphic>
          <a:graphicData uri="http://schemas.openxmlformats.org/drawingml/2006/table">
            <a:tbl>
              <a:tblPr firstRow="1" firstCol="1" bandRow="1"/>
              <a:tblGrid>
                <a:gridCol w="849563">
                  <a:extLst>
                    <a:ext uri="{9D8B030D-6E8A-4147-A177-3AD203B41FA5}">
                      <a16:colId xmlns:a16="http://schemas.microsoft.com/office/drawing/2014/main" val="1609586638"/>
                    </a:ext>
                  </a:extLst>
                </a:gridCol>
                <a:gridCol w="4263004">
                  <a:extLst>
                    <a:ext uri="{9D8B030D-6E8A-4147-A177-3AD203B41FA5}">
                      <a16:colId xmlns:a16="http://schemas.microsoft.com/office/drawing/2014/main" val="2505431995"/>
                    </a:ext>
                  </a:extLst>
                </a:gridCol>
                <a:gridCol w="720080">
                  <a:extLst>
                    <a:ext uri="{9D8B030D-6E8A-4147-A177-3AD203B41FA5}">
                      <a16:colId xmlns:a16="http://schemas.microsoft.com/office/drawing/2014/main" val="1150007280"/>
                    </a:ext>
                  </a:extLst>
                </a:gridCol>
                <a:gridCol w="2880321">
                  <a:extLst>
                    <a:ext uri="{9D8B030D-6E8A-4147-A177-3AD203B41FA5}">
                      <a16:colId xmlns:a16="http://schemas.microsoft.com/office/drawing/2014/main" val="472366955"/>
                    </a:ext>
                  </a:extLst>
                </a:gridCol>
              </a:tblGrid>
              <a:tr h="504055">
                <a:tc>
                  <a:txBody>
                    <a:bodyPr/>
                    <a:lstStyle/>
                    <a:p>
                      <a:pPr>
                        <a:lnSpc>
                          <a:spcPct val="115000"/>
                        </a:lnSpc>
                        <a:spcAft>
                          <a:spcPts val="600"/>
                        </a:spcAft>
                      </a:pPr>
                      <a:r>
                        <a:rPr lang="en-US" sz="1600" b="1">
                          <a:solidFill>
                            <a:srgbClr val="000000"/>
                          </a:solidFill>
                          <a:effectLst/>
                          <a:latin typeface="Calibri" panose="020F0502020204030204" pitchFamily="34" charset="0"/>
                          <a:ea typeface="Calibri" panose="020F0502020204030204" pitchFamily="34" charset="0"/>
                          <a:cs typeface="Calibri" panose="020F0502020204030204" pitchFamily="34" charset="0"/>
                        </a:rPr>
                        <a:t>TE.D.02</a:t>
                      </a:r>
                      <a:endParaRPr lang="fr-FR" sz="1600" b="1">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effect of total flux expansion and snowflake configurations in environments with intrinsic impurities on power dissipation quantified.     </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 2021</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600"/>
                        </a:spcAft>
                      </a:pP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Experiments nearly completed – </a:t>
                      </a:r>
                      <a:r>
                        <a:rPr lang="en-US" sz="1600" b="1"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only </a:t>
                      </a:r>
                      <a:r>
                        <a:rPr lang="en-US" sz="1600" b="1"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L-mode.</a:t>
                      </a:r>
                      <a:r>
                        <a:rPr lang="en-US" sz="1600" b="1" baseline="0"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H-mode started</a:t>
                      </a:r>
                      <a:r>
                        <a:rPr lang="en-US" sz="1600" b="1"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modeling ongoing (RT18)</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841671152"/>
                  </a:ext>
                </a:extLst>
              </a:tr>
            </a:tbl>
          </a:graphicData>
        </a:graphic>
      </p:graphicFrame>
      <p:pic>
        <p:nvPicPr>
          <p:cNvPr id="8" name="Picture 7">
            <a:extLst>
              <a:ext uri="{FF2B5EF4-FFF2-40B4-BE49-F238E27FC236}">
                <a16:creationId xmlns:a16="http://schemas.microsoft.com/office/drawing/2014/main" id="{D40D2D4D-0AA8-4A35-B91B-819544A12830}"/>
              </a:ext>
            </a:extLst>
          </p:cNvPr>
          <p:cNvPicPr>
            <a:picLocks noChangeAspect="1"/>
          </p:cNvPicPr>
          <p:nvPr/>
        </p:nvPicPr>
        <p:blipFill>
          <a:blip r:embed="rId2"/>
          <a:stretch>
            <a:fillRect/>
          </a:stretch>
        </p:blipFill>
        <p:spPr>
          <a:xfrm>
            <a:off x="433798" y="3799816"/>
            <a:ext cx="2455158" cy="2071243"/>
          </a:xfrm>
          <a:prstGeom prst="rect">
            <a:avLst/>
          </a:prstGeom>
        </p:spPr>
      </p:pic>
      <p:pic>
        <p:nvPicPr>
          <p:cNvPr id="9" name="Picture 18">
            <a:extLst>
              <a:ext uri="{FF2B5EF4-FFF2-40B4-BE49-F238E27FC236}">
                <a16:creationId xmlns:a16="http://schemas.microsoft.com/office/drawing/2014/main" id="{04393AB7-7348-4603-BF4D-3466B611B4ED}"/>
              </a:ext>
            </a:extLst>
          </p:cNvPr>
          <p:cNvPicPr>
            <a:picLocks noChangeAspect="1"/>
          </p:cNvPicPr>
          <p:nvPr/>
        </p:nvPicPr>
        <p:blipFill>
          <a:blip r:embed="rId3"/>
          <a:stretch>
            <a:fillRect/>
          </a:stretch>
        </p:blipFill>
        <p:spPr>
          <a:xfrm>
            <a:off x="467544" y="1864183"/>
            <a:ext cx="2192146" cy="2012830"/>
          </a:xfrm>
          <a:prstGeom prst="rect">
            <a:avLst/>
          </a:prstGeom>
        </p:spPr>
      </p:pic>
      <p:sp>
        <p:nvSpPr>
          <p:cNvPr id="10" name="TextBox 22">
            <a:extLst>
              <a:ext uri="{FF2B5EF4-FFF2-40B4-BE49-F238E27FC236}">
                <a16:creationId xmlns:a16="http://schemas.microsoft.com/office/drawing/2014/main" id="{99CB8784-41F2-4B88-8B4B-73E5BA2DFC31}"/>
              </a:ext>
            </a:extLst>
          </p:cNvPr>
          <p:cNvSpPr txBox="1"/>
          <p:nvPr/>
        </p:nvSpPr>
        <p:spPr>
          <a:xfrm>
            <a:off x="599513" y="5904329"/>
            <a:ext cx="2252299"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C00000"/>
                </a:solidFill>
                <a:effectLst/>
                <a:uLnTx/>
                <a:uFillTx/>
              </a:rPr>
              <a:t>Super-X: Rollover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C00000"/>
                </a:solidFill>
                <a:effectLst/>
                <a:uLnTx/>
                <a:uFillTx/>
              </a:rPr>
              <a:t>Line avg. n</a:t>
            </a:r>
            <a:r>
              <a:rPr kumimoji="0" lang="en-GB" sz="1400" b="1" i="0" u="none" strike="noStrike" kern="0" cap="none" spc="0" normalizeH="0" baseline="-25000" noProof="0" dirty="0" smtClean="0">
                <a:ln>
                  <a:noFill/>
                </a:ln>
                <a:solidFill>
                  <a:srgbClr val="C00000"/>
                </a:solidFill>
                <a:effectLst/>
                <a:uLnTx/>
                <a:uFillTx/>
              </a:rPr>
              <a:t>e</a:t>
            </a:r>
            <a:r>
              <a:rPr kumimoji="0" lang="en-GB" sz="1400" b="1" i="0" u="none" strike="noStrike" kern="0" cap="none" spc="0" normalizeH="0" baseline="0" noProof="0" dirty="0" smtClean="0">
                <a:ln>
                  <a:noFill/>
                </a:ln>
                <a:solidFill>
                  <a:srgbClr val="C00000"/>
                </a:solidFill>
                <a:effectLst/>
                <a:uLnTx/>
                <a:uFillTx/>
              </a:rPr>
              <a:t> =</a:t>
            </a:r>
            <a:r>
              <a:rPr kumimoji="0" lang="en-GB" sz="1400" b="1" i="0" u="none" strike="noStrike" kern="0" cap="none" spc="0" normalizeH="0" noProof="0" dirty="0" smtClean="0">
                <a:ln>
                  <a:noFill/>
                </a:ln>
                <a:solidFill>
                  <a:srgbClr val="C00000"/>
                </a:solidFill>
                <a:effectLst/>
                <a:uLnTx/>
                <a:uFillTx/>
              </a:rPr>
              <a:t> </a:t>
            </a:r>
            <a:r>
              <a:rPr kumimoji="0" lang="en-GB" sz="1400" b="1" i="0" u="none" strike="noStrike" kern="0" cap="none" spc="0" normalizeH="0" baseline="0" noProof="0" dirty="0" smtClean="0">
                <a:ln>
                  <a:noFill/>
                </a:ln>
                <a:solidFill>
                  <a:srgbClr val="C00000"/>
                </a:solidFill>
                <a:effectLst/>
                <a:uLnTx/>
                <a:uFillTx/>
              </a:rPr>
              <a:t>~0.7x10</a:t>
            </a:r>
            <a:r>
              <a:rPr kumimoji="0" lang="en-GB" sz="1400" b="1" i="0" u="none" strike="noStrike" kern="0" cap="none" spc="0" normalizeH="0" baseline="30000" noProof="0" dirty="0" smtClean="0">
                <a:ln>
                  <a:noFill/>
                </a:ln>
                <a:solidFill>
                  <a:srgbClr val="C00000"/>
                </a:solidFill>
                <a:effectLst/>
                <a:uLnTx/>
                <a:uFillTx/>
              </a:rPr>
              <a:t>20</a:t>
            </a:r>
            <a:r>
              <a:rPr kumimoji="0" lang="en-GB" sz="1400" b="1" i="0" u="none" strike="noStrike" kern="0" cap="none" spc="0" normalizeH="0" baseline="0" noProof="0" dirty="0" smtClean="0">
                <a:ln>
                  <a:noFill/>
                </a:ln>
                <a:solidFill>
                  <a:srgbClr val="C00000"/>
                </a:solidFill>
                <a:effectLst/>
                <a:uLnTx/>
                <a:uFillTx/>
              </a:rPr>
              <a:t> m</a:t>
            </a:r>
            <a:r>
              <a:rPr kumimoji="0" lang="en-GB" sz="1400" b="1" i="0" u="none" strike="noStrike" kern="0" cap="none" spc="0" normalizeH="0" baseline="30000" noProof="0" dirty="0" smtClean="0">
                <a:ln>
                  <a:noFill/>
                </a:ln>
                <a:solidFill>
                  <a:srgbClr val="C00000"/>
                </a:solidFill>
                <a:effectLst/>
                <a:uLnTx/>
                <a:uFillTx/>
              </a:rPr>
              <a:t>-2</a:t>
            </a:r>
          </a:p>
        </p:txBody>
      </p:sp>
      <p:sp>
        <p:nvSpPr>
          <p:cNvPr id="11" name="TextBox 23">
            <a:extLst>
              <a:ext uri="{FF2B5EF4-FFF2-40B4-BE49-F238E27FC236}">
                <a16:creationId xmlns:a16="http://schemas.microsoft.com/office/drawing/2014/main" id="{03A45DC7-76A6-4E46-887E-E714BE9609E6}"/>
              </a:ext>
            </a:extLst>
          </p:cNvPr>
          <p:cNvSpPr txBox="1"/>
          <p:nvPr/>
        </p:nvSpPr>
        <p:spPr>
          <a:xfrm>
            <a:off x="599513" y="6382381"/>
            <a:ext cx="2123729" cy="66684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FF"/>
                </a:solidFill>
                <a:effectLst/>
                <a:uLnTx/>
                <a:uFillTx/>
              </a:rPr>
              <a:t>Conventional: Rollover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0000FF"/>
                </a:solidFill>
                <a:effectLst/>
                <a:uLnTx/>
                <a:uFillTx/>
              </a:rPr>
              <a:t>Line avg. n</a:t>
            </a:r>
            <a:r>
              <a:rPr kumimoji="0" lang="en-GB" sz="1400" b="1" i="0" u="none" strike="noStrike" kern="0" cap="none" spc="0" normalizeH="0" baseline="-25000" noProof="0" dirty="0" smtClean="0">
                <a:ln>
                  <a:noFill/>
                </a:ln>
                <a:solidFill>
                  <a:srgbClr val="0000FF"/>
                </a:solidFill>
                <a:effectLst/>
                <a:uLnTx/>
                <a:uFillTx/>
              </a:rPr>
              <a:t>e</a:t>
            </a:r>
            <a:r>
              <a:rPr kumimoji="0" lang="en-GB" sz="1400" b="1" i="0" u="none" strike="noStrike" kern="0" cap="none" spc="0" normalizeH="0" baseline="0" noProof="0" dirty="0" smtClean="0">
                <a:ln>
                  <a:noFill/>
                </a:ln>
                <a:solidFill>
                  <a:srgbClr val="0000FF"/>
                </a:solidFill>
                <a:effectLst/>
                <a:uLnTx/>
                <a:uFillTx/>
              </a:rPr>
              <a:t> = ~1.2x10</a:t>
            </a:r>
            <a:r>
              <a:rPr kumimoji="0" lang="en-GB" sz="1400" b="1" i="0" u="none" strike="noStrike" kern="0" cap="none" spc="0" normalizeH="0" baseline="30000" noProof="0" dirty="0" smtClean="0">
                <a:ln>
                  <a:noFill/>
                </a:ln>
                <a:solidFill>
                  <a:srgbClr val="0000FF"/>
                </a:solidFill>
                <a:effectLst/>
                <a:uLnTx/>
                <a:uFillTx/>
              </a:rPr>
              <a:t>20</a:t>
            </a:r>
            <a:r>
              <a:rPr kumimoji="0" lang="en-GB" sz="1400" b="1" i="0" u="none" strike="noStrike" kern="0" cap="none" spc="0" normalizeH="0" baseline="0" noProof="0" dirty="0" smtClean="0">
                <a:ln>
                  <a:noFill/>
                </a:ln>
                <a:solidFill>
                  <a:srgbClr val="0000FF"/>
                </a:solidFill>
                <a:effectLst/>
                <a:uLnTx/>
                <a:uFillTx/>
              </a:rPr>
              <a:t> m</a:t>
            </a:r>
            <a:r>
              <a:rPr kumimoji="0" lang="en-GB" sz="1400" b="1" i="0" u="none" strike="noStrike" kern="0" cap="none" spc="0" normalizeH="0" baseline="30000" noProof="0" dirty="0" smtClean="0">
                <a:ln>
                  <a:noFill/>
                </a:ln>
                <a:solidFill>
                  <a:srgbClr val="0000FF"/>
                </a:solidFill>
                <a:effectLst/>
                <a:uLnTx/>
                <a:uFillTx/>
              </a:rPr>
              <a:t>-2</a:t>
            </a:r>
          </a:p>
        </p:txBody>
      </p:sp>
      <p:grpSp>
        <p:nvGrpSpPr>
          <p:cNvPr id="23" name="Group 5">
            <a:extLst>
              <a:ext uri="{FF2B5EF4-FFF2-40B4-BE49-F238E27FC236}">
                <a16:creationId xmlns:a16="http://schemas.microsoft.com/office/drawing/2014/main" id="{676DC0A6-19A3-004D-879F-498EB45F565B}"/>
              </a:ext>
            </a:extLst>
          </p:cNvPr>
          <p:cNvGrpSpPr/>
          <p:nvPr/>
        </p:nvGrpSpPr>
        <p:grpSpPr>
          <a:xfrm>
            <a:off x="4750139" y="1974077"/>
            <a:ext cx="4100666" cy="3543155"/>
            <a:chOff x="3269466" y="598842"/>
            <a:chExt cx="4758918" cy="4111914"/>
          </a:xfrm>
        </p:grpSpPr>
        <p:sp>
          <p:nvSpPr>
            <p:cNvPr id="24" name="Content Placeholder 2">
              <a:extLst>
                <a:ext uri="{FF2B5EF4-FFF2-40B4-BE49-F238E27FC236}">
                  <a16:creationId xmlns:a16="http://schemas.microsoft.com/office/drawing/2014/main" id="{6EC44FDA-B4BD-EB4E-BC15-E7A97B786B48}"/>
                </a:ext>
              </a:extLst>
            </p:cNvPr>
            <p:cNvSpPr txBox="1">
              <a:spLocks/>
            </p:cNvSpPr>
            <p:nvPr/>
          </p:nvSpPr>
          <p:spPr>
            <a:xfrm>
              <a:off x="4298093" y="598842"/>
              <a:ext cx="2011544" cy="50342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CIII front position</a:t>
              </a:r>
            </a:p>
          </p:txBody>
        </p:sp>
        <p:grpSp>
          <p:nvGrpSpPr>
            <p:cNvPr id="25" name="Group 3">
              <a:extLst>
                <a:ext uri="{FF2B5EF4-FFF2-40B4-BE49-F238E27FC236}">
                  <a16:creationId xmlns:a16="http://schemas.microsoft.com/office/drawing/2014/main" id="{18FC4457-E956-C84E-8FEB-0415ABF9F520}"/>
                </a:ext>
              </a:extLst>
            </p:cNvPr>
            <p:cNvGrpSpPr/>
            <p:nvPr/>
          </p:nvGrpSpPr>
          <p:grpSpPr>
            <a:xfrm>
              <a:off x="3269466" y="1006266"/>
              <a:ext cx="4758918" cy="3704490"/>
              <a:chOff x="3269466" y="1006266"/>
              <a:chExt cx="4758918" cy="3704490"/>
            </a:xfrm>
          </p:grpSpPr>
          <p:pic>
            <p:nvPicPr>
              <p:cNvPr id="26" name="Picture 6">
                <a:extLst>
                  <a:ext uri="{FF2B5EF4-FFF2-40B4-BE49-F238E27FC236}">
                    <a16:creationId xmlns:a16="http://schemas.microsoft.com/office/drawing/2014/main" id="{780A6140-FA26-224D-B7D7-914AA04EF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466" y="1006266"/>
                <a:ext cx="4758918" cy="3704490"/>
              </a:xfrm>
              <a:prstGeom prst="rect">
                <a:avLst/>
              </a:prstGeom>
            </p:spPr>
          </p:pic>
          <p:grpSp>
            <p:nvGrpSpPr>
              <p:cNvPr id="27" name="Group 8">
                <a:extLst>
                  <a:ext uri="{FF2B5EF4-FFF2-40B4-BE49-F238E27FC236}">
                    <a16:creationId xmlns:a16="http://schemas.microsoft.com/office/drawing/2014/main" id="{8AD5CAAD-0280-C048-B680-D3B2D554E90E}"/>
                  </a:ext>
                </a:extLst>
              </p:cNvPr>
              <p:cNvGrpSpPr/>
              <p:nvPr/>
            </p:nvGrpSpPr>
            <p:grpSpPr>
              <a:xfrm>
                <a:off x="5918406" y="2104277"/>
                <a:ext cx="1871092" cy="456654"/>
                <a:chOff x="6156176" y="3068960"/>
                <a:chExt cx="2009410" cy="490412"/>
              </a:xfrm>
            </p:grpSpPr>
            <p:cxnSp>
              <p:nvCxnSpPr>
                <p:cNvPr id="35" name="Straight Arrow Connector 9">
                  <a:extLst>
                    <a:ext uri="{FF2B5EF4-FFF2-40B4-BE49-F238E27FC236}">
                      <a16:creationId xmlns:a16="http://schemas.microsoft.com/office/drawing/2014/main" id="{3ED8052A-AA65-8E49-A207-3D8BB95F5D8F}"/>
                    </a:ext>
                  </a:extLst>
                </p:cNvPr>
                <p:cNvCxnSpPr>
                  <a:cxnSpLocks/>
                </p:cNvCxnSpPr>
                <p:nvPr/>
              </p:nvCxnSpPr>
              <p:spPr>
                <a:xfrm flipH="1">
                  <a:off x="6156176" y="3068960"/>
                  <a:ext cx="1062000" cy="0"/>
                </a:xfrm>
                <a:prstGeom prst="straightConnector1">
                  <a:avLst/>
                </a:prstGeom>
                <a:noFill/>
                <a:ln w="12700" cap="flat" cmpd="sng" algn="ctr">
                  <a:solidFill>
                    <a:sysClr val="windowText" lastClr="000000"/>
                  </a:solidFill>
                  <a:prstDash val="solid"/>
                  <a:tailEnd type="triangle" w="lg" len="lg"/>
                </a:ln>
                <a:effectLst/>
              </p:spPr>
            </p:cxnSp>
            <p:sp>
              <p:nvSpPr>
                <p:cNvPr id="36" name="TextBox 10">
                  <a:extLst>
                    <a:ext uri="{FF2B5EF4-FFF2-40B4-BE49-F238E27FC236}">
                      <a16:creationId xmlns:a16="http://schemas.microsoft.com/office/drawing/2014/main" id="{983DA8A0-736B-FF44-8713-3B6215B8E872}"/>
                    </a:ext>
                  </a:extLst>
                </p:cNvPr>
                <p:cNvSpPr txBox="1"/>
                <p:nvPr/>
              </p:nvSpPr>
              <p:spPr>
                <a:xfrm>
                  <a:off x="6602475" y="3175785"/>
                  <a:ext cx="1563111" cy="383587"/>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prstClr val="black"/>
                      </a:solidFill>
                      <a:effectLst/>
                      <a:uLnTx/>
                      <a:uFillTx/>
                      <a:latin typeface="Arial"/>
                      <a:cs typeface="Arial"/>
                    </a:rPr>
                    <a:t>Obtain -22%</a:t>
                  </a:r>
                </a:p>
              </p:txBody>
            </p:sp>
          </p:grpSp>
          <p:grpSp>
            <p:nvGrpSpPr>
              <p:cNvPr id="28" name="Group 11">
                <a:extLst>
                  <a:ext uri="{FF2B5EF4-FFF2-40B4-BE49-F238E27FC236}">
                    <a16:creationId xmlns:a16="http://schemas.microsoft.com/office/drawing/2014/main" id="{7F18AF26-337E-5844-A151-C7399C0B7242}"/>
                  </a:ext>
                </a:extLst>
              </p:cNvPr>
              <p:cNvGrpSpPr/>
              <p:nvPr/>
            </p:nvGrpSpPr>
            <p:grpSpPr>
              <a:xfrm>
                <a:off x="4530387" y="1428732"/>
                <a:ext cx="2344060" cy="496699"/>
                <a:chOff x="4700749" y="2391528"/>
                <a:chExt cx="2517339" cy="533416"/>
              </a:xfrm>
            </p:grpSpPr>
            <p:cxnSp>
              <p:nvCxnSpPr>
                <p:cNvPr id="29" name="Straight Arrow Connector 12">
                  <a:extLst>
                    <a:ext uri="{FF2B5EF4-FFF2-40B4-BE49-F238E27FC236}">
                      <a16:creationId xmlns:a16="http://schemas.microsoft.com/office/drawing/2014/main" id="{1ED7DE80-FB3A-B442-8F3A-D1BC03657F0B}"/>
                    </a:ext>
                  </a:extLst>
                </p:cNvPr>
                <p:cNvCxnSpPr>
                  <a:cxnSpLocks/>
                </p:cNvCxnSpPr>
                <p:nvPr/>
              </p:nvCxnSpPr>
              <p:spPr>
                <a:xfrm flipH="1">
                  <a:off x="5364088" y="2924944"/>
                  <a:ext cx="1854000" cy="0"/>
                </a:xfrm>
                <a:prstGeom prst="straightConnector1">
                  <a:avLst/>
                </a:prstGeom>
                <a:noFill/>
                <a:ln w="12700" cap="flat" cmpd="sng" algn="ctr">
                  <a:solidFill>
                    <a:srgbClr val="008F00"/>
                  </a:solidFill>
                  <a:prstDash val="solid"/>
                  <a:tailEnd type="triangle" w="lg" len="lg"/>
                </a:ln>
                <a:effectLst/>
              </p:spPr>
            </p:cxnSp>
            <p:sp>
              <p:nvSpPr>
                <p:cNvPr id="30" name="TextBox 13">
                  <a:extLst>
                    <a:ext uri="{FF2B5EF4-FFF2-40B4-BE49-F238E27FC236}">
                      <a16:creationId xmlns:a16="http://schemas.microsoft.com/office/drawing/2014/main" id="{F766AC93-F8AF-B94A-A875-1609D91D2A4F}"/>
                    </a:ext>
                  </a:extLst>
                </p:cNvPr>
                <p:cNvSpPr txBox="1"/>
                <p:nvPr/>
              </p:nvSpPr>
              <p:spPr>
                <a:xfrm>
                  <a:off x="4700749" y="2391528"/>
                  <a:ext cx="1544046" cy="383586"/>
                </a:xfrm>
                <a:prstGeom prst="rect">
                  <a:avLst/>
                </a:prstGeom>
                <a:solidFill>
                  <a:sysClr val="window" lastClr="FFFFFF"/>
                </a:solidFill>
                <a:ln>
                  <a:solidFill>
                    <a:srgbClr val="008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8F00"/>
                      </a:solidFill>
                      <a:effectLst/>
                      <a:uLnTx/>
                      <a:uFillTx/>
                      <a:latin typeface="Arial"/>
                      <a:cs typeface="Arial"/>
                    </a:rPr>
                    <a:t>Expect -38%</a:t>
                  </a:r>
                </a:p>
              </p:txBody>
            </p:sp>
          </p:grpSp>
        </p:grpSp>
      </p:grpSp>
      <p:grpSp>
        <p:nvGrpSpPr>
          <p:cNvPr id="40" name="Group 2">
            <a:extLst>
              <a:ext uri="{FF2B5EF4-FFF2-40B4-BE49-F238E27FC236}">
                <a16:creationId xmlns:a16="http://schemas.microsoft.com/office/drawing/2014/main" id="{636D1040-B70A-4544-87C5-E78AAEE0B3B8}"/>
              </a:ext>
            </a:extLst>
          </p:cNvPr>
          <p:cNvGrpSpPr/>
          <p:nvPr/>
        </p:nvGrpSpPr>
        <p:grpSpPr>
          <a:xfrm>
            <a:off x="3131840" y="2051581"/>
            <a:ext cx="1645510" cy="3205087"/>
            <a:chOff x="519347" y="555526"/>
            <a:chExt cx="2107251" cy="4104456"/>
          </a:xfrm>
        </p:grpSpPr>
        <p:pic>
          <p:nvPicPr>
            <p:cNvPr id="41" name="Picture 26">
              <a:extLst>
                <a:ext uri="{FF2B5EF4-FFF2-40B4-BE49-F238E27FC236}">
                  <a16:creationId xmlns:a16="http://schemas.microsoft.com/office/drawing/2014/main" id="{C4973DE0-9C47-D147-8479-4F9EA1C412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450" b="10352"/>
            <a:stretch/>
          </p:blipFill>
          <p:spPr>
            <a:xfrm>
              <a:off x="961555" y="555526"/>
              <a:ext cx="1665043" cy="4104456"/>
            </a:xfrm>
            <a:prstGeom prst="rect">
              <a:avLst/>
            </a:prstGeom>
          </p:spPr>
        </p:pic>
        <p:grpSp>
          <p:nvGrpSpPr>
            <p:cNvPr id="42" name="Group 20">
              <a:extLst>
                <a:ext uri="{FF2B5EF4-FFF2-40B4-BE49-F238E27FC236}">
                  <a16:creationId xmlns:a16="http://schemas.microsoft.com/office/drawing/2014/main" id="{D1CE5BC3-0487-734C-B132-89A242B146D2}"/>
                </a:ext>
              </a:extLst>
            </p:cNvPr>
            <p:cNvGrpSpPr/>
            <p:nvPr/>
          </p:nvGrpSpPr>
          <p:grpSpPr>
            <a:xfrm>
              <a:off x="519347" y="3828008"/>
              <a:ext cx="1038603" cy="508288"/>
              <a:chOff x="480857" y="4492288"/>
              <a:chExt cx="1050953" cy="514332"/>
            </a:xfrm>
          </p:grpSpPr>
          <p:sp>
            <p:nvSpPr>
              <p:cNvPr id="43" name="Down Arrow 21">
                <a:extLst>
                  <a:ext uri="{FF2B5EF4-FFF2-40B4-BE49-F238E27FC236}">
                    <a16:creationId xmlns:a16="http://schemas.microsoft.com/office/drawing/2014/main" id="{9B6AEFC5-81CE-AE4C-A9FF-FFFB61AC4414}"/>
                  </a:ext>
                </a:extLst>
              </p:cNvPr>
              <p:cNvSpPr/>
              <p:nvPr/>
            </p:nvSpPr>
            <p:spPr>
              <a:xfrm rot="16200000">
                <a:off x="957039" y="4475272"/>
                <a:ext cx="144016" cy="288032"/>
              </a:xfrm>
              <a:prstGeom prst="downArrow">
                <a:avLst/>
              </a:prstGeom>
              <a:solidFill>
                <a:srgbClr val="249036"/>
              </a:solidFill>
              <a:ln w="25400" cap="flat" cmpd="sng" algn="ctr">
                <a:solidFill>
                  <a:srgbClr val="24903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1A5DF6"/>
                  </a:solidFill>
                  <a:effectLst/>
                  <a:uLnTx/>
                  <a:uFillTx/>
                  <a:latin typeface="Calibri"/>
                  <a:ea typeface="+mn-ea"/>
                  <a:cs typeface="+mn-cs"/>
                </a:endParaRPr>
              </a:p>
            </p:txBody>
          </p:sp>
          <p:sp>
            <p:nvSpPr>
              <p:cNvPr id="44" name="Content Placeholder 2">
                <a:extLst>
                  <a:ext uri="{FF2B5EF4-FFF2-40B4-BE49-F238E27FC236}">
                    <a16:creationId xmlns:a16="http://schemas.microsoft.com/office/drawing/2014/main" id="{FCBAA6AE-82ED-6C4C-AC91-A8F9760059A9}"/>
                  </a:ext>
                </a:extLst>
              </p:cNvPr>
              <p:cNvSpPr txBox="1">
                <a:spLocks/>
              </p:cNvSpPr>
              <p:nvPr/>
            </p:nvSpPr>
            <p:spPr>
              <a:xfrm>
                <a:off x="480857" y="4492288"/>
                <a:ext cx="1050953" cy="514332"/>
              </a:xfrm>
              <a:prstGeom prst="rect">
                <a:avLst/>
              </a:prstGeom>
            </p:spPr>
            <p:txBody>
              <a:bodyPr vert="horz" lIns="91440" tIns="45720" rIns="91440" bIns="45720" rtlCol="0">
                <a:normAutofit/>
              </a:bodyPr>
              <a:lstStyle>
                <a:lvl1pPr marL="273050" indent="-273050" algn="l" defTabSz="914400" rtl="0" eaLnBrk="1" latinLnBrk="0" hangingPunct="1">
                  <a:spcBef>
                    <a:spcPts val="1800"/>
                  </a:spcBef>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582613" indent="-217488" algn="l" defTabSz="914400" rtl="0" eaLnBrk="1" latinLnBrk="0" hangingPunct="1">
                  <a:spcBef>
                    <a:spcPct val="20000"/>
                  </a:spcBef>
                  <a:buFont typeface=".AppleSystemUIFont" charset="-120"/>
                  <a:buChar char="-"/>
                  <a:tabLst/>
                  <a:defRPr sz="1800" kern="1200">
                    <a:solidFill>
                      <a:schemeClr val="tx1"/>
                    </a:solidFill>
                    <a:latin typeface="Arial" panose="020B0604020202020204" pitchFamily="34" charset="0"/>
                    <a:ea typeface="+mn-ea"/>
                    <a:cs typeface="Arial" panose="020B0604020202020204" pitchFamily="34" charset="0"/>
                  </a:defRPr>
                </a:lvl2pPr>
                <a:lvl3pPr marL="892175" indent="-171450" algn="l" defTabSz="914400" rtl="0" eaLnBrk="1" latinLnBrk="0" hangingPunct="1">
                  <a:spcBef>
                    <a:spcPct val="20000"/>
                  </a:spcBef>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49036"/>
                    </a:solidFill>
                    <a:effectLst/>
                    <a:uLnTx/>
                    <a:uFillTx/>
                    <a:latin typeface="Arial" panose="020B0604020202020204" pitchFamily="34" charset="0"/>
                    <a:ea typeface="+mn-ea"/>
                    <a:cs typeface="Arial" panose="020B0604020202020204" pitchFamily="34" charset="0"/>
                  </a:rPr>
                  <a:t>D</a:t>
                </a:r>
                <a:r>
                  <a:rPr kumimoji="0" lang="en-US" sz="1600" b="0" i="0" u="none" strike="noStrike" kern="1200" cap="none" spc="0" normalizeH="0" baseline="-25000" noProof="0" dirty="0">
                    <a:ln>
                      <a:noFill/>
                    </a:ln>
                    <a:solidFill>
                      <a:srgbClr val="249036"/>
                    </a:solidFill>
                    <a:effectLst/>
                    <a:uLnTx/>
                    <a:uFillTx/>
                    <a:latin typeface="Arial" panose="020B0604020202020204" pitchFamily="34" charset="0"/>
                    <a:ea typeface="+mn-ea"/>
                    <a:cs typeface="Arial" panose="020B0604020202020204" pitchFamily="34" charset="0"/>
                  </a:rPr>
                  <a:t>2</a:t>
                </a:r>
              </a:p>
            </p:txBody>
          </p:sp>
        </p:grpSp>
      </p:grpSp>
      <p:sp>
        <p:nvSpPr>
          <p:cNvPr id="45" name="Content Placeholder 2">
            <a:extLst>
              <a:ext uri="{FF2B5EF4-FFF2-40B4-BE49-F238E27FC236}">
                <a16:creationId xmlns:a16="http://schemas.microsoft.com/office/drawing/2014/main" id="{8AD0A3F0-8E07-104C-A9EA-088D69470EE4}"/>
              </a:ext>
            </a:extLst>
          </p:cNvPr>
          <p:cNvSpPr txBox="1">
            <a:spLocks/>
          </p:cNvSpPr>
          <p:nvPr/>
        </p:nvSpPr>
        <p:spPr>
          <a:xfrm>
            <a:off x="3724321" y="5481884"/>
            <a:ext cx="5126484" cy="9903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Predicted reduction of detachment threshold in Super-X partly recovered</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Target n</a:t>
            </a:r>
            <a:r>
              <a:rPr kumimoji="0" lang="en-US" sz="1600" b="1" i="0" u="none" strike="noStrike" kern="1200" cap="none" spc="0" normalizeH="0" baseline="-25000" noProof="0" dirty="0">
                <a:ln>
                  <a:noFill/>
                </a:ln>
                <a:solidFill>
                  <a:prstClr val="black"/>
                </a:solidFill>
                <a:effectLst/>
                <a:uLnTx/>
                <a:uFillTx/>
                <a:latin typeface="+mn-lt"/>
                <a:ea typeface="+mn-ea"/>
                <a:cs typeface="Arial" panose="020B0604020202020204" pitchFamily="34" charset="0"/>
              </a:rPr>
              <a:t>e</a:t>
            </a: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and </a:t>
            </a:r>
            <a:r>
              <a:rPr kumimoji="0" lang="en-US" sz="1600" b="1"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j</a:t>
            </a:r>
            <a:r>
              <a:rPr kumimoji="0" lang="en-US" sz="1600" b="1" i="0" u="none" strike="noStrike" kern="1200" cap="none" spc="0" normalizeH="0" baseline="-25000" noProof="0" dirty="0" err="1">
                <a:ln>
                  <a:noFill/>
                </a:ln>
                <a:solidFill>
                  <a:prstClr val="black"/>
                </a:solidFill>
                <a:effectLst/>
                <a:uLnTx/>
                <a:uFillTx/>
                <a:latin typeface="+mn-lt"/>
                <a:ea typeface="+mn-ea"/>
                <a:cs typeface="Arial" panose="020B0604020202020204" pitchFamily="34" charset="0"/>
              </a:rPr>
              <a:t>sat</a:t>
            </a:r>
            <a:r>
              <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do not increase as expected in Super-X. Interpretative SOLEDGE2D </a:t>
            </a:r>
            <a:r>
              <a:rPr kumimoji="0" lang="en-US" sz="1600" b="1"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simulation</a:t>
            </a:r>
            <a:r>
              <a:rPr kumimoji="0" lang="en-US" sz="1600" b="1" i="0" u="none" strike="noStrike" kern="1200" cap="none" spc="0" normalizeH="0" noProof="0" dirty="0" smtClean="0">
                <a:ln>
                  <a:noFill/>
                </a:ln>
                <a:solidFill>
                  <a:prstClr val="black"/>
                </a:solidFill>
                <a:effectLst/>
                <a:uLnTx/>
                <a:uFillTx/>
                <a:latin typeface="+mn-lt"/>
                <a:ea typeface="+mn-ea"/>
                <a:cs typeface="Arial" panose="020B0604020202020204" pitchFamily="34" charset="0"/>
              </a:rPr>
              <a:t> on-going</a:t>
            </a:r>
            <a:endPar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1174328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833681466"/>
              </p:ext>
            </p:extLst>
          </p:nvPr>
        </p:nvGraphicFramePr>
        <p:xfrm>
          <a:off x="114743" y="1807276"/>
          <a:ext cx="8914514" cy="4613615"/>
        </p:xfrm>
        <a:graphic>
          <a:graphicData uri="http://schemas.openxmlformats.org/drawingml/2006/table">
            <a:tbl>
              <a:tblPr/>
              <a:tblGrid>
                <a:gridCol w="634784">
                  <a:extLst>
                    <a:ext uri="{9D8B030D-6E8A-4147-A177-3AD203B41FA5}">
                      <a16:colId xmlns:a16="http://schemas.microsoft.com/office/drawing/2014/main" val="3393820633"/>
                    </a:ext>
                  </a:extLst>
                </a:gridCol>
                <a:gridCol w="4686570">
                  <a:extLst>
                    <a:ext uri="{9D8B030D-6E8A-4147-A177-3AD203B41FA5}">
                      <a16:colId xmlns:a16="http://schemas.microsoft.com/office/drawing/2014/main" val="4244838628"/>
                    </a:ext>
                  </a:extLst>
                </a:gridCol>
                <a:gridCol w="576064">
                  <a:extLst>
                    <a:ext uri="{9D8B030D-6E8A-4147-A177-3AD203B41FA5}">
                      <a16:colId xmlns:a16="http://schemas.microsoft.com/office/drawing/2014/main" val="3361174009"/>
                    </a:ext>
                  </a:extLst>
                </a:gridCol>
                <a:gridCol w="576064">
                  <a:extLst>
                    <a:ext uri="{9D8B030D-6E8A-4147-A177-3AD203B41FA5}">
                      <a16:colId xmlns:a16="http://schemas.microsoft.com/office/drawing/2014/main" val="2417306004"/>
                    </a:ext>
                  </a:extLst>
                </a:gridCol>
                <a:gridCol w="576064">
                  <a:extLst>
                    <a:ext uri="{9D8B030D-6E8A-4147-A177-3AD203B41FA5}">
                      <a16:colId xmlns:a16="http://schemas.microsoft.com/office/drawing/2014/main" val="19700253"/>
                    </a:ext>
                  </a:extLst>
                </a:gridCol>
                <a:gridCol w="648072">
                  <a:extLst>
                    <a:ext uri="{9D8B030D-6E8A-4147-A177-3AD203B41FA5}">
                      <a16:colId xmlns:a16="http://schemas.microsoft.com/office/drawing/2014/main" val="2404337673"/>
                    </a:ext>
                  </a:extLst>
                </a:gridCol>
                <a:gridCol w="648072">
                  <a:extLst>
                    <a:ext uri="{9D8B030D-6E8A-4147-A177-3AD203B41FA5}">
                      <a16:colId xmlns:a16="http://schemas.microsoft.com/office/drawing/2014/main" val="2329286466"/>
                    </a:ext>
                  </a:extLst>
                </a:gridCol>
                <a:gridCol w="568824">
                  <a:extLst>
                    <a:ext uri="{9D8B030D-6E8A-4147-A177-3AD203B41FA5}">
                      <a16:colId xmlns:a16="http://schemas.microsoft.com/office/drawing/2014/main" val="4015664526"/>
                    </a:ext>
                  </a:extLst>
                </a:gridCol>
              </a:tblGrid>
              <a:tr h="276955">
                <a:tc>
                  <a:txBody>
                    <a:bodyPr/>
                    <a:lstStyle/>
                    <a:p>
                      <a:pPr algn="ctr"/>
                      <a:r>
                        <a:rPr lang="fr-FR" sz="1400" b="1" dirty="0" smtClean="0">
                          <a:solidFill>
                            <a:schemeClr val="tx1"/>
                          </a:solidFill>
                        </a:rPr>
                        <a:t>RT</a:t>
                      </a: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fr-FR" sz="1400" b="1" dirty="0" err="1" smtClean="0"/>
                        <a:t>Title</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smtClean="0"/>
                        <a:t>D1</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smtClean="0">
                          <a:effectLst/>
                        </a:rPr>
                        <a:t>D2</a:t>
                      </a:r>
                      <a:endParaRPr lang="fr-FR" sz="1400" b="1" dirty="0">
                        <a:effectLst/>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smtClean="0">
                          <a:effectLst/>
                        </a:rPr>
                        <a:t>D3</a:t>
                      </a:r>
                      <a:endParaRPr lang="fr-FR" sz="1400" b="1" dirty="0">
                        <a:effectLst/>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smtClean="0">
                          <a:effectLst/>
                        </a:rPr>
                        <a:t>D4</a:t>
                      </a:r>
                      <a:endParaRPr lang="fr-FR" sz="1400" b="1" dirty="0">
                        <a:effectLst/>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smtClean="0">
                          <a:effectLst/>
                        </a:rPr>
                        <a:t>D5</a:t>
                      </a:r>
                      <a:endParaRPr lang="fr-FR" sz="1400" b="1" dirty="0">
                        <a:effectLst/>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fr-FR" sz="1400" b="1" dirty="0" smtClean="0">
                          <a:effectLst/>
                        </a:rPr>
                        <a:t>D6</a:t>
                      </a:r>
                      <a:endParaRPr lang="fr-FR" sz="1400" b="1" dirty="0">
                        <a:effectLst/>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182345435"/>
                  </a:ext>
                </a:extLst>
              </a:tr>
              <a:tr h="276955">
                <a:tc>
                  <a:txBody>
                    <a:bodyPr/>
                    <a:lstStyle/>
                    <a:p>
                      <a:pPr algn="ctr"/>
                      <a:r>
                        <a:rPr lang="en-US" sz="1400" b="1" u="none" strike="noStrike" dirty="0" smtClean="0">
                          <a:solidFill>
                            <a:schemeClr val="tx1"/>
                          </a:solidFill>
                          <a:effectLst/>
                        </a:rPr>
                        <a:t>RT01</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IBL scenarios towards low </a:t>
                      </a:r>
                      <a:r>
                        <a:rPr lang="en-US" sz="1400" b="1" i="0" u="none" strike="noStrike" dirty="0" err="1">
                          <a:solidFill>
                            <a:srgbClr val="000000"/>
                          </a:solidFill>
                          <a:effectLst/>
                          <a:latin typeface="Calibri" panose="020F0502020204030204" pitchFamily="34" charset="0"/>
                        </a:rPr>
                        <a:t>collisinality</a:t>
                      </a:r>
                      <a:r>
                        <a:rPr lang="en-US" sz="1400" b="1" i="0" u="none" strike="noStrike" dirty="0">
                          <a:solidFill>
                            <a:srgbClr val="000000"/>
                          </a:solidFill>
                          <a:effectLst/>
                          <a:latin typeface="Calibri" panose="020F0502020204030204" pitchFamily="34" charset="0"/>
                        </a:rPr>
                        <a:t> and detachment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5961879"/>
                  </a:ext>
                </a:extLst>
              </a:tr>
              <a:tr h="527811">
                <a:tc>
                  <a:txBody>
                    <a:bodyPr/>
                    <a:lstStyle/>
                    <a:p>
                      <a:pPr algn="ctr"/>
                      <a:r>
                        <a:rPr lang="en-US" sz="1400" b="1" dirty="0" smtClean="0">
                          <a:solidFill>
                            <a:schemeClr val="tx1"/>
                          </a:solidFill>
                        </a:rPr>
                        <a:t>RT02</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H-mode entry and pedestal dependence with impurities and isotopes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6335105"/>
                  </a:ext>
                </a:extLst>
              </a:tr>
              <a:tr h="447451">
                <a:tc>
                  <a:txBody>
                    <a:bodyPr/>
                    <a:lstStyle/>
                    <a:p>
                      <a:pPr algn="ctr"/>
                      <a:r>
                        <a:rPr lang="en-US" sz="1400" b="1" dirty="0" smtClean="0">
                          <a:solidFill>
                            <a:schemeClr val="tx1"/>
                          </a:solidFill>
                        </a:rPr>
                        <a:t>RT03</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1D1C1D"/>
                          </a:solidFill>
                          <a:effectLst/>
                          <a:latin typeface="Calibri" panose="020F0502020204030204" pitchFamily="34" charset="0"/>
                        </a:rPr>
                        <a:t>RF-assisted breakdown and current ramp-up optimization</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177430"/>
                  </a:ext>
                </a:extLst>
              </a:tr>
              <a:tr h="276955">
                <a:tc>
                  <a:txBody>
                    <a:bodyPr/>
                    <a:lstStyle/>
                    <a:p>
                      <a:pPr algn="ctr"/>
                      <a:r>
                        <a:rPr lang="en-US" sz="1400" b="1" dirty="0" smtClean="0">
                          <a:solidFill>
                            <a:schemeClr val="tx1"/>
                          </a:solidFill>
                        </a:rPr>
                        <a:t>RT04</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Disruption avoidance and control for ITER and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399360"/>
                  </a:ext>
                </a:extLst>
              </a:tr>
              <a:tr h="276955">
                <a:tc>
                  <a:txBody>
                    <a:bodyPr/>
                    <a:lstStyle/>
                    <a:p>
                      <a:pPr algn="ctr"/>
                      <a:r>
                        <a:rPr lang="en-US" sz="1400" b="1" dirty="0" smtClean="0">
                          <a:solidFill>
                            <a:schemeClr val="tx1"/>
                          </a:solidFill>
                        </a:rPr>
                        <a:t>RT05</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err="1">
                          <a:solidFill>
                            <a:srgbClr val="000000"/>
                          </a:solidFill>
                          <a:effectLst/>
                          <a:latin typeface="Calibri" panose="020F0502020204030204" pitchFamily="34" charset="0"/>
                        </a:rPr>
                        <a:t>Run-away</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electron</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generation</a:t>
                      </a:r>
                      <a:r>
                        <a:rPr lang="fr-FR" sz="1400" b="1" i="0" u="none" strike="noStrike" dirty="0">
                          <a:solidFill>
                            <a:srgbClr val="000000"/>
                          </a:solidFill>
                          <a:effectLst/>
                          <a:latin typeface="Calibri" panose="020F0502020204030204" pitchFamily="34" charset="0"/>
                        </a:rPr>
                        <a:t> and mitigation</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24448"/>
                  </a:ext>
                </a:extLst>
              </a:tr>
              <a:tr h="527811">
                <a:tc>
                  <a:txBody>
                    <a:bodyPr/>
                    <a:lstStyle/>
                    <a:p>
                      <a:pPr algn="ctr"/>
                      <a:r>
                        <a:rPr lang="fr-FR" sz="1400" b="1" dirty="0" smtClean="0">
                          <a:solidFill>
                            <a:schemeClr val="tx1"/>
                          </a:solidFill>
                        </a:rPr>
                        <a:t>RT06</a:t>
                      </a: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ELM mitigation and suppression in ITER/DEMO relevant condition</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596973"/>
                  </a:ext>
                </a:extLst>
              </a:tr>
              <a:tr h="447451">
                <a:tc>
                  <a:txBody>
                    <a:bodyPr/>
                    <a:lstStyle/>
                    <a:p>
                      <a:pPr algn="ctr"/>
                      <a:r>
                        <a:rPr lang="en-US" sz="1400" b="1" dirty="0" smtClean="0">
                          <a:solidFill>
                            <a:schemeClr val="tx1"/>
                          </a:solidFill>
                        </a:rPr>
                        <a:t>RT07</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err="1">
                          <a:solidFill>
                            <a:srgbClr val="000000"/>
                          </a:solidFill>
                          <a:effectLst/>
                          <a:latin typeface="Calibri" panose="020F0502020204030204" pitchFamily="34" charset="0"/>
                        </a:rPr>
                        <a:t>Negative</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triangularity</a:t>
                      </a:r>
                      <a:r>
                        <a:rPr lang="fr-FR" sz="1400" b="1" i="0" u="none" strike="noStrike" dirty="0">
                          <a:solidFill>
                            <a:srgbClr val="000000"/>
                          </a:solidFill>
                          <a:effectLst/>
                          <a:latin typeface="Calibri" panose="020F0502020204030204" pitchFamily="34" charset="0"/>
                        </a:rPr>
                        <a:t> scenarios as an alternative for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8041340"/>
                  </a:ext>
                </a:extLst>
              </a:tr>
              <a:tr h="276955">
                <a:tc>
                  <a:txBody>
                    <a:bodyPr/>
                    <a:lstStyle/>
                    <a:p>
                      <a:pPr algn="ctr"/>
                      <a:r>
                        <a:rPr lang="en-US" sz="1400" b="1" dirty="0" smtClean="0">
                          <a:solidFill>
                            <a:schemeClr val="tx1"/>
                          </a:solidFill>
                        </a:rPr>
                        <a:t>RT08</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QH-mode and I-mode </a:t>
                      </a:r>
                      <a:r>
                        <a:rPr lang="fr-FR" sz="1400" b="1" i="0" u="none" strike="noStrike" dirty="0" err="1">
                          <a:solidFill>
                            <a:srgbClr val="000000"/>
                          </a:solidFill>
                          <a:effectLst/>
                          <a:latin typeface="Calibri" panose="020F0502020204030204" pitchFamily="34" charset="0"/>
                        </a:rPr>
                        <a:t>assessment</a:t>
                      </a:r>
                      <a:r>
                        <a:rPr lang="fr-FR" sz="1400" b="1" i="0" u="none" strike="noStrike" dirty="0">
                          <a:solidFill>
                            <a:srgbClr val="000000"/>
                          </a:solidFill>
                          <a:effectLst/>
                          <a:latin typeface="Calibri" panose="020F0502020204030204" pitchFamily="34" charset="0"/>
                        </a:rPr>
                        <a:t> in </a:t>
                      </a:r>
                      <a:r>
                        <a:rPr lang="fr-FR" sz="1400" b="1" i="0" u="none" strike="noStrike" dirty="0" err="1">
                          <a:solidFill>
                            <a:srgbClr val="000000"/>
                          </a:solidFill>
                          <a:effectLst/>
                          <a:latin typeface="Calibri" panose="020F0502020204030204" pitchFamily="34" charset="0"/>
                        </a:rPr>
                        <a:t>view</a:t>
                      </a:r>
                      <a:r>
                        <a:rPr lang="fr-FR" sz="1400" b="1" i="0" u="none" strike="noStrike" dirty="0">
                          <a:solidFill>
                            <a:srgbClr val="000000"/>
                          </a:solidFill>
                          <a:effectLst/>
                          <a:latin typeface="Calibri" panose="020F0502020204030204" pitchFamily="34" charset="0"/>
                        </a:rPr>
                        <a:t> of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29257"/>
                  </a:ext>
                </a:extLst>
              </a:tr>
              <a:tr h="447451">
                <a:tc>
                  <a:txBody>
                    <a:bodyPr/>
                    <a:lstStyle/>
                    <a:p>
                      <a:pPr algn="ctr"/>
                      <a:r>
                        <a:rPr lang="en-US" sz="1400" b="1" dirty="0" smtClean="0">
                          <a:solidFill>
                            <a:schemeClr val="tx1"/>
                          </a:solidFill>
                        </a:rPr>
                        <a:t>RT09</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Extension of EDA and QCE performance towards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78998825"/>
                  </a:ext>
                </a:extLst>
              </a:tr>
              <a:tr h="276955">
                <a:tc>
                  <a:txBody>
                    <a:bodyPr/>
                    <a:lstStyle/>
                    <a:p>
                      <a:pPr algn="ctr"/>
                      <a:r>
                        <a:rPr lang="en-US" sz="1400" b="1" dirty="0" smtClean="0">
                          <a:solidFill>
                            <a:schemeClr val="tx1"/>
                          </a:solidFill>
                        </a:rPr>
                        <a:t>RT10</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Fast-ion physics with dominant ICRF heating</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194322"/>
                  </a:ext>
                </a:extLst>
              </a:tr>
              <a:tr h="276955">
                <a:tc>
                  <a:txBody>
                    <a:bodyPr/>
                    <a:lstStyle/>
                    <a:p>
                      <a:pPr algn="ctr"/>
                      <a:r>
                        <a:rPr lang="en-US" sz="1400" b="1" dirty="0" smtClean="0">
                          <a:solidFill>
                            <a:schemeClr val="tx1"/>
                          </a:solidFill>
                        </a:rPr>
                        <a:t>RT11</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Impact of MHD activity on fast ion losses and transport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765326"/>
                  </a:ext>
                </a:extLst>
              </a:tr>
              <a:tr h="276955">
                <a:tc>
                  <a:txBody>
                    <a:bodyPr/>
                    <a:lstStyle/>
                    <a:p>
                      <a:pPr algn="ctr"/>
                      <a:r>
                        <a:rPr lang="en-US" sz="1400" b="1" dirty="0" smtClean="0">
                          <a:solidFill>
                            <a:schemeClr val="tx1"/>
                          </a:solidFill>
                        </a:rPr>
                        <a:t>RT12</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Development of the steady state scenario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p>
                      <a:pPr algn="ct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6260623"/>
                  </a:ext>
                </a:extLst>
              </a:tr>
            </a:tbl>
          </a:graphicData>
        </a:graphic>
      </p:graphicFrame>
      <p:sp>
        <p:nvSpPr>
          <p:cNvPr id="5" name="Title 2">
            <a:extLst>
              <a:ext uri="{FF2B5EF4-FFF2-40B4-BE49-F238E27FC236}">
                <a16:creationId xmlns:a16="http://schemas.microsoft.com/office/drawing/2014/main" id="{3E9E0573-7491-C442-ABB8-9F56B20C6F02}"/>
              </a:ext>
            </a:extLst>
          </p:cNvPr>
          <p:cNvSpPr>
            <a:spLocks noGrp="1"/>
          </p:cNvSpPr>
          <p:nvPr>
            <p:ph type="title"/>
          </p:nvPr>
        </p:nvSpPr>
        <p:spPr>
          <a:xfrm>
            <a:off x="0" y="0"/>
            <a:ext cx="8424936" cy="914400"/>
          </a:xfrm>
        </p:spPr>
        <p:txBody>
          <a:bodyPr/>
          <a:lstStyle/>
          <a:p>
            <a:r>
              <a:rPr lang="en-GB" sz="3600" dirty="0">
                <a:solidFill>
                  <a:srgbClr val="C00000"/>
                </a:solidFill>
              </a:rPr>
              <a:t>Overview </a:t>
            </a:r>
            <a:r>
              <a:rPr lang="en-GB" sz="3600" dirty="0" smtClean="0">
                <a:solidFill>
                  <a:srgbClr val="C00000"/>
                </a:solidFill>
              </a:rPr>
              <a:t>of research topics advances (M1)</a:t>
            </a:r>
            <a:endParaRPr lang="en-GB" sz="3600" dirty="0">
              <a:solidFill>
                <a:srgbClr val="C00000"/>
              </a:solidFill>
            </a:endParaRPr>
          </a:p>
        </p:txBody>
      </p:sp>
      <p:graphicFrame>
        <p:nvGraphicFramePr>
          <p:cNvPr id="6" name="Table 4"/>
          <p:cNvGraphicFramePr>
            <a:graphicFrameLocks noGrp="1"/>
          </p:cNvGraphicFramePr>
          <p:nvPr>
            <p:extLst>
              <p:ext uri="{D42A27DB-BD31-4B8C-83A1-F6EECF244321}">
                <p14:modId xmlns:p14="http://schemas.microsoft.com/office/powerpoint/2010/main" val="3428823540"/>
              </p:ext>
            </p:extLst>
          </p:nvPr>
        </p:nvGraphicFramePr>
        <p:xfrm>
          <a:off x="114743" y="1101758"/>
          <a:ext cx="8914514" cy="518160"/>
        </p:xfrm>
        <a:graphic>
          <a:graphicData uri="http://schemas.openxmlformats.org/drawingml/2006/table">
            <a:tbl>
              <a:tblPr firstRow="1" bandRow="1"/>
              <a:tblGrid>
                <a:gridCol w="1273502">
                  <a:extLst>
                    <a:ext uri="{9D8B030D-6E8A-4147-A177-3AD203B41FA5}">
                      <a16:colId xmlns:a16="http://schemas.microsoft.com/office/drawing/2014/main" val="1438153837"/>
                    </a:ext>
                  </a:extLst>
                </a:gridCol>
                <a:gridCol w="1273502">
                  <a:extLst>
                    <a:ext uri="{9D8B030D-6E8A-4147-A177-3AD203B41FA5}">
                      <a16:colId xmlns:a16="http://schemas.microsoft.com/office/drawing/2014/main" val="2097566908"/>
                    </a:ext>
                  </a:extLst>
                </a:gridCol>
                <a:gridCol w="1273502">
                  <a:extLst>
                    <a:ext uri="{9D8B030D-6E8A-4147-A177-3AD203B41FA5}">
                      <a16:colId xmlns:a16="http://schemas.microsoft.com/office/drawing/2014/main" val="3584421473"/>
                    </a:ext>
                  </a:extLst>
                </a:gridCol>
                <a:gridCol w="1273502">
                  <a:extLst>
                    <a:ext uri="{9D8B030D-6E8A-4147-A177-3AD203B41FA5}">
                      <a16:colId xmlns:a16="http://schemas.microsoft.com/office/drawing/2014/main" val="476614244"/>
                    </a:ext>
                  </a:extLst>
                </a:gridCol>
                <a:gridCol w="1273502">
                  <a:extLst>
                    <a:ext uri="{9D8B030D-6E8A-4147-A177-3AD203B41FA5}">
                      <a16:colId xmlns:a16="http://schemas.microsoft.com/office/drawing/2014/main" val="4131650016"/>
                    </a:ext>
                  </a:extLst>
                </a:gridCol>
                <a:gridCol w="1273502">
                  <a:extLst>
                    <a:ext uri="{9D8B030D-6E8A-4147-A177-3AD203B41FA5}">
                      <a16:colId xmlns:a16="http://schemas.microsoft.com/office/drawing/2014/main" val="2391196660"/>
                    </a:ext>
                  </a:extLst>
                </a:gridCol>
                <a:gridCol w="1273502">
                  <a:extLst>
                    <a:ext uri="{9D8B030D-6E8A-4147-A177-3AD203B41FA5}">
                      <a16:colId xmlns:a16="http://schemas.microsoft.com/office/drawing/2014/main" val="2938858401"/>
                    </a:ext>
                  </a:extLst>
                </a:gridCol>
              </a:tblGrid>
              <a:tr h="4880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Level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Emerging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1AC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Exploratory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Judgemental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Mature-needs underpinning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Mature-needs support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Established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3533087935"/>
                  </a:ext>
                </a:extLst>
              </a:tr>
            </a:tbl>
          </a:graphicData>
        </a:graphic>
      </p:graphicFrame>
    </p:spTree>
    <p:extLst>
      <p:ext uri="{BB962C8B-B14F-4D97-AF65-F5344CB8AC3E}">
        <p14:creationId xmlns:p14="http://schemas.microsoft.com/office/powerpoint/2010/main" val="2241697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832932210"/>
              </p:ext>
            </p:extLst>
          </p:nvPr>
        </p:nvGraphicFramePr>
        <p:xfrm>
          <a:off x="179512" y="1734508"/>
          <a:ext cx="8640961" cy="3428012"/>
        </p:xfrm>
        <a:graphic>
          <a:graphicData uri="http://schemas.openxmlformats.org/drawingml/2006/table">
            <a:tbl>
              <a:tblPr/>
              <a:tblGrid>
                <a:gridCol w="636701">
                  <a:extLst>
                    <a:ext uri="{9D8B030D-6E8A-4147-A177-3AD203B41FA5}">
                      <a16:colId xmlns:a16="http://schemas.microsoft.com/office/drawing/2014/main" val="688240784"/>
                    </a:ext>
                  </a:extLst>
                </a:gridCol>
                <a:gridCol w="3607981">
                  <a:extLst>
                    <a:ext uri="{9D8B030D-6E8A-4147-A177-3AD203B41FA5}">
                      <a16:colId xmlns:a16="http://schemas.microsoft.com/office/drawing/2014/main" val="974607680"/>
                    </a:ext>
                  </a:extLst>
                </a:gridCol>
                <a:gridCol w="848934">
                  <a:extLst>
                    <a:ext uri="{9D8B030D-6E8A-4147-A177-3AD203B41FA5}">
                      <a16:colId xmlns:a16="http://schemas.microsoft.com/office/drawing/2014/main" val="4092472954"/>
                    </a:ext>
                  </a:extLst>
                </a:gridCol>
                <a:gridCol w="909575">
                  <a:extLst>
                    <a:ext uri="{9D8B030D-6E8A-4147-A177-3AD203B41FA5}">
                      <a16:colId xmlns:a16="http://schemas.microsoft.com/office/drawing/2014/main" val="3314014470"/>
                    </a:ext>
                  </a:extLst>
                </a:gridCol>
                <a:gridCol w="909575">
                  <a:extLst>
                    <a:ext uri="{9D8B030D-6E8A-4147-A177-3AD203B41FA5}">
                      <a16:colId xmlns:a16="http://schemas.microsoft.com/office/drawing/2014/main" val="3904617096"/>
                    </a:ext>
                  </a:extLst>
                </a:gridCol>
                <a:gridCol w="909575">
                  <a:extLst>
                    <a:ext uri="{9D8B030D-6E8A-4147-A177-3AD203B41FA5}">
                      <a16:colId xmlns:a16="http://schemas.microsoft.com/office/drawing/2014/main" val="1334071111"/>
                    </a:ext>
                  </a:extLst>
                </a:gridCol>
                <a:gridCol w="818620">
                  <a:extLst>
                    <a:ext uri="{9D8B030D-6E8A-4147-A177-3AD203B41FA5}">
                      <a16:colId xmlns:a16="http://schemas.microsoft.com/office/drawing/2014/main" val="3745045509"/>
                    </a:ext>
                  </a:extLst>
                </a:gridCol>
              </a:tblGrid>
              <a:tr h="450925">
                <a:tc>
                  <a:txBody>
                    <a:bodyPr/>
                    <a:lstStyle/>
                    <a:p>
                      <a:pPr algn="ct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fr-FR" sz="1400" b="1" dirty="0" err="1" smtClean="0"/>
                        <a:t>Title</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fr-FR" sz="1400" b="1" dirty="0" smtClean="0"/>
                        <a:t>D1</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fr-FR" sz="1400" b="1" dirty="0" smtClean="0"/>
                        <a:t>D2</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fr-FR" sz="1400" b="1" dirty="0" smtClean="0"/>
                        <a:t>D3</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fr-FR" sz="1400" b="1" dirty="0" smtClean="0"/>
                        <a:t>D4</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fr-FR" sz="1400" b="1" dirty="0" smtClean="0"/>
                        <a:t>D5</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77753699"/>
                  </a:ext>
                </a:extLst>
              </a:tr>
              <a:tr h="450925">
                <a:tc>
                  <a:txBody>
                    <a:bodyPr/>
                    <a:lstStyle/>
                    <a:p>
                      <a:pPr algn="ctr"/>
                      <a:r>
                        <a:rPr lang="en-US" sz="1400" b="1" dirty="0" smtClean="0"/>
                        <a:t>RT13</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X-point radiation and  control</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060777"/>
                  </a:ext>
                </a:extLst>
              </a:tr>
              <a:tr h="598796">
                <a:tc>
                  <a:txBody>
                    <a:bodyPr/>
                    <a:lstStyle/>
                    <a:p>
                      <a:pPr algn="ctr"/>
                      <a:r>
                        <a:rPr lang="en-US" sz="1400" b="1" dirty="0" smtClean="0"/>
                        <a:t>RT14</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Physics of plasma detachment / impurity mix/ heat load patterns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extLst>
                  <a:ext uri="{0D108BD9-81ED-4DB2-BD59-A6C34878D82A}">
                    <a16:rowId xmlns:a16="http://schemas.microsoft.com/office/drawing/2014/main" val="1506724702"/>
                  </a:ext>
                </a:extLst>
              </a:tr>
              <a:tr h="450925">
                <a:tc>
                  <a:txBody>
                    <a:bodyPr/>
                    <a:lstStyle/>
                    <a:p>
                      <a:pPr algn="ctr"/>
                      <a:r>
                        <a:rPr lang="en-US" sz="1400" b="1" dirty="0" smtClean="0"/>
                        <a:t>RT15</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Extrapolation of SOL transport to ITER and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7493897"/>
                  </a:ext>
                </a:extLst>
              </a:tr>
              <a:tr h="421391">
                <a:tc>
                  <a:txBody>
                    <a:bodyPr/>
                    <a:lstStyle/>
                    <a:p>
                      <a:pPr algn="ctr"/>
                      <a:r>
                        <a:rPr lang="en-US" sz="1400" b="1" dirty="0" smtClean="0"/>
                        <a:t>RT16</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PFC </a:t>
                      </a:r>
                      <a:r>
                        <a:rPr lang="en-US" sz="1400" b="1" i="0" u="none" strike="noStrike" dirty="0">
                          <a:solidFill>
                            <a:srgbClr val="000000"/>
                          </a:solidFill>
                          <a:effectLst/>
                          <a:latin typeface="Calibri" panose="020F0502020204030204" pitchFamily="34" charset="0"/>
                        </a:rPr>
                        <a:t>damage evolution under tokamak conditions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788931"/>
                  </a:ext>
                </a:extLst>
              </a:tr>
              <a:tr h="450925">
                <a:tc>
                  <a:txBody>
                    <a:bodyPr/>
                    <a:lstStyle/>
                    <a:p>
                      <a:pPr algn="ctr"/>
                      <a:r>
                        <a:rPr lang="en-US" sz="1400" b="1" dirty="0" smtClean="0"/>
                        <a:t>RT17</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Material migration and fuel retention mechanisms in tokamaks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02C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2843022"/>
                  </a:ext>
                </a:extLst>
              </a:tr>
              <a:tr h="598796">
                <a:tc>
                  <a:txBody>
                    <a:bodyPr/>
                    <a:lstStyle/>
                    <a:p>
                      <a:pPr algn="ctr"/>
                      <a:r>
                        <a:rPr lang="fr-FR" sz="1400" b="1" dirty="0" smtClean="0"/>
                        <a:t>RT18</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Alternative divertor configurations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endParaRPr lang="fr-FR"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99689026"/>
                  </a:ext>
                </a:extLst>
              </a:tr>
            </a:tbl>
          </a:graphicData>
        </a:graphic>
      </p:graphicFrame>
      <p:sp>
        <p:nvSpPr>
          <p:cNvPr id="5" name="Title 2">
            <a:extLst>
              <a:ext uri="{FF2B5EF4-FFF2-40B4-BE49-F238E27FC236}">
                <a16:creationId xmlns:a16="http://schemas.microsoft.com/office/drawing/2014/main" id="{3E9E0573-7491-C442-ABB8-9F56B20C6F02}"/>
              </a:ext>
            </a:extLst>
          </p:cNvPr>
          <p:cNvSpPr>
            <a:spLocks noGrp="1"/>
          </p:cNvSpPr>
          <p:nvPr>
            <p:ph type="title"/>
          </p:nvPr>
        </p:nvSpPr>
        <p:spPr>
          <a:xfrm>
            <a:off x="24658" y="33824"/>
            <a:ext cx="7821488" cy="914400"/>
          </a:xfrm>
        </p:spPr>
        <p:txBody>
          <a:bodyPr/>
          <a:lstStyle/>
          <a:p>
            <a:r>
              <a:rPr lang="en-GB" sz="3200" dirty="0">
                <a:solidFill>
                  <a:srgbClr val="C00000"/>
                </a:solidFill>
              </a:rPr>
              <a:t>Overview </a:t>
            </a:r>
            <a:r>
              <a:rPr lang="en-GB" sz="3200" dirty="0" smtClean="0">
                <a:solidFill>
                  <a:srgbClr val="C00000"/>
                </a:solidFill>
              </a:rPr>
              <a:t>of research topics advances (M2)</a:t>
            </a:r>
            <a:endParaRPr lang="en-GB" sz="3200" dirty="0">
              <a:solidFill>
                <a:srgbClr val="C00000"/>
              </a:solidFill>
            </a:endParaRPr>
          </a:p>
        </p:txBody>
      </p:sp>
      <p:graphicFrame>
        <p:nvGraphicFramePr>
          <p:cNvPr id="6" name="Table 4"/>
          <p:cNvGraphicFramePr>
            <a:graphicFrameLocks noGrp="1"/>
          </p:cNvGraphicFramePr>
          <p:nvPr>
            <p:extLst>
              <p:ext uri="{D42A27DB-BD31-4B8C-83A1-F6EECF244321}">
                <p14:modId xmlns:p14="http://schemas.microsoft.com/office/powerpoint/2010/main" val="1760738189"/>
              </p:ext>
            </p:extLst>
          </p:nvPr>
        </p:nvGraphicFramePr>
        <p:xfrm>
          <a:off x="168530" y="1052736"/>
          <a:ext cx="8914514" cy="518160"/>
        </p:xfrm>
        <a:graphic>
          <a:graphicData uri="http://schemas.openxmlformats.org/drawingml/2006/table">
            <a:tbl>
              <a:tblPr firstRow="1" bandRow="1"/>
              <a:tblGrid>
                <a:gridCol w="1273502">
                  <a:extLst>
                    <a:ext uri="{9D8B030D-6E8A-4147-A177-3AD203B41FA5}">
                      <a16:colId xmlns:a16="http://schemas.microsoft.com/office/drawing/2014/main" val="1438153837"/>
                    </a:ext>
                  </a:extLst>
                </a:gridCol>
                <a:gridCol w="1273502">
                  <a:extLst>
                    <a:ext uri="{9D8B030D-6E8A-4147-A177-3AD203B41FA5}">
                      <a16:colId xmlns:a16="http://schemas.microsoft.com/office/drawing/2014/main" val="2097566908"/>
                    </a:ext>
                  </a:extLst>
                </a:gridCol>
                <a:gridCol w="1273502">
                  <a:extLst>
                    <a:ext uri="{9D8B030D-6E8A-4147-A177-3AD203B41FA5}">
                      <a16:colId xmlns:a16="http://schemas.microsoft.com/office/drawing/2014/main" val="3584421473"/>
                    </a:ext>
                  </a:extLst>
                </a:gridCol>
                <a:gridCol w="1273502">
                  <a:extLst>
                    <a:ext uri="{9D8B030D-6E8A-4147-A177-3AD203B41FA5}">
                      <a16:colId xmlns:a16="http://schemas.microsoft.com/office/drawing/2014/main" val="476614244"/>
                    </a:ext>
                  </a:extLst>
                </a:gridCol>
                <a:gridCol w="1273502">
                  <a:extLst>
                    <a:ext uri="{9D8B030D-6E8A-4147-A177-3AD203B41FA5}">
                      <a16:colId xmlns:a16="http://schemas.microsoft.com/office/drawing/2014/main" val="4131650016"/>
                    </a:ext>
                  </a:extLst>
                </a:gridCol>
                <a:gridCol w="1273502">
                  <a:extLst>
                    <a:ext uri="{9D8B030D-6E8A-4147-A177-3AD203B41FA5}">
                      <a16:colId xmlns:a16="http://schemas.microsoft.com/office/drawing/2014/main" val="2391196660"/>
                    </a:ext>
                  </a:extLst>
                </a:gridCol>
                <a:gridCol w="1273502">
                  <a:extLst>
                    <a:ext uri="{9D8B030D-6E8A-4147-A177-3AD203B41FA5}">
                      <a16:colId xmlns:a16="http://schemas.microsoft.com/office/drawing/2014/main" val="2938858401"/>
                    </a:ext>
                  </a:extLst>
                </a:gridCol>
              </a:tblGrid>
              <a:tr h="4880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Level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Emerging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21AC9"/>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Exploratory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Judgemental</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Mature-needs underpinning</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Mature-needs support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400" b="1" dirty="0">
                          <a:solidFill>
                            <a:schemeClr val="tx1"/>
                          </a:solidFill>
                        </a:rPr>
                        <a:t>Established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75000"/>
                      </a:sysClr>
                    </a:solidFill>
                  </a:tcPr>
                </a:tc>
                <a:extLst>
                  <a:ext uri="{0D108BD9-81ED-4DB2-BD59-A6C34878D82A}">
                    <a16:rowId xmlns:a16="http://schemas.microsoft.com/office/drawing/2014/main" val="3533087935"/>
                  </a:ext>
                </a:extLst>
              </a:tr>
            </a:tbl>
          </a:graphicData>
        </a:graphic>
      </p:graphicFrame>
      <p:sp>
        <p:nvSpPr>
          <p:cNvPr id="2" name="ZoneTexte 1"/>
          <p:cNvSpPr txBox="1"/>
          <p:nvPr/>
        </p:nvSpPr>
        <p:spPr>
          <a:xfrm>
            <a:off x="179512" y="5517232"/>
            <a:ext cx="8640961" cy="369332"/>
          </a:xfrm>
          <a:prstGeom prst="rect">
            <a:avLst/>
          </a:prstGeom>
          <a:noFill/>
        </p:spPr>
        <p:txBody>
          <a:bodyPr wrap="square" rtlCol="0">
            <a:spAutoFit/>
          </a:bodyPr>
          <a:lstStyle/>
          <a:p>
            <a:pPr algn="ctr"/>
            <a:r>
              <a:rPr lang="fr-FR" b="1" dirty="0" smtClean="0">
                <a:solidFill>
                  <a:srgbClr val="0000FF"/>
                </a:solidFill>
              </a:rPr>
              <a:t>The rating of </a:t>
            </a:r>
            <a:r>
              <a:rPr lang="fr-FR" b="1" dirty="0" err="1" smtClean="0">
                <a:solidFill>
                  <a:srgbClr val="0000FF"/>
                </a:solidFill>
              </a:rPr>
              <a:t>each</a:t>
            </a:r>
            <a:r>
              <a:rPr lang="fr-FR" b="1" dirty="0" smtClean="0">
                <a:solidFill>
                  <a:srgbClr val="0000FF"/>
                </a:solidFill>
              </a:rPr>
              <a:t> objectives are </a:t>
            </a:r>
            <a:r>
              <a:rPr lang="fr-FR" b="1" dirty="0" err="1" smtClean="0">
                <a:solidFill>
                  <a:srgbClr val="0000FF"/>
                </a:solidFill>
              </a:rPr>
              <a:t>regularly</a:t>
            </a:r>
            <a:r>
              <a:rPr lang="fr-FR" b="1" dirty="0" smtClean="0">
                <a:solidFill>
                  <a:srgbClr val="0000FF"/>
                </a:solidFill>
              </a:rPr>
              <a:t> </a:t>
            </a:r>
            <a:r>
              <a:rPr lang="fr-FR" b="1" dirty="0" err="1" smtClean="0">
                <a:solidFill>
                  <a:srgbClr val="0000FF"/>
                </a:solidFill>
              </a:rPr>
              <a:t>updated</a:t>
            </a:r>
            <a:r>
              <a:rPr lang="fr-FR" b="1" dirty="0" smtClean="0">
                <a:solidFill>
                  <a:srgbClr val="0000FF"/>
                </a:solidFill>
              </a:rPr>
              <a:t> </a:t>
            </a:r>
            <a:r>
              <a:rPr lang="fr-FR" b="1" dirty="0" err="1" smtClean="0">
                <a:solidFill>
                  <a:srgbClr val="0000FF"/>
                </a:solidFill>
              </a:rPr>
              <a:t>with</a:t>
            </a:r>
            <a:r>
              <a:rPr lang="fr-FR" b="1" dirty="0" smtClean="0">
                <a:solidFill>
                  <a:srgbClr val="0000FF"/>
                </a:solidFill>
              </a:rPr>
              <a:t> the </a:t>
            </a:r>
            <a:r>
              <a:rPr lang="fr-FR" b="1" dirty="0" err="1" smtClean="0">
                <a:solidFill>
                  <a:srgbClr val="0000FF"/>
                </a:solidFill>
              </a:rPr>
              <a:t>recent</a:t>
            </a:r>
            <a:r>
              <a:rPr lang="fr-FR" b="1" dirty="0" smtClean="0">
                <a:solidFill>
                  <a:srgbClr val="0000FF"/>
                </a:solidFill>
              </a:rPr>
              <a:t> </a:t>
            </a:r>
            <a:r>
              <a:rPr lang="fr-FR" b="1" dirty="0" err="1" smtClean="0">
                <a:solidFill>
                  <a:srgbClr val="0000FF"/>
                </a:solidFill>
              </a:rPr>
              <a:t>advances</a:t>
            </a:r>
            <a:r>
              <a:rPr lang="fr-FR" b="1" dirty="0" smtClean="0">
                <a:solidFill>
                  <a:srgbClr val="0000FF"/>
                </a:solidFill>
              </a:rPr>
              <a:t>. </a:t>
            </a:r>
            <a:endParaRPr lang="fr-FR" b="1" dirty="0">
              <a:solidFill>
                <a:srgbClr val="0000FF"/>
              </a:solidFill>
            </a:endParaRPr>
          </a:p>
        </p:txBody>
      </p:sp>
    </p:spTree>
    <p:extLst>
      <p:ext uri="{BB962C8B-B14F-4D97-AF65-F5344CB8AC3E}">
        <p14:creationId xmlns:p14="http://schemas.microsoft.com/office/powerpoint/2010/main" val="3439213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236" y="159599"/>
            <a:ext cx="8870395" cy="584775"/>
          </a:xfrm>
          <a:prstGeom prst="rect">
            <a:avLst/>
          </a:prstGeom>
          <a:noFill/>
        </p:spPr>
        <p:txBody>
          <a:bodyPr wrap="square" rtlCol="0">
            <a:spAutoFit/>
          </a:bodyPr>
          <a:lstStyle/>
          <a:p>
            <a:r>
              <a:rPr lang="fr-FR" sz="3200" b="1" dirty="0" smtClean="0">
                <a:solidFill>
                  <a:srgbClr val="C00000"/>
                </a:solidFill>
              </a:rPr>
              <a:t>Tokamak Exploitation </a:t>
            </a:r>
            <a:r>
              <a:rPr lang="fr-FR" sz="3200" b="1" dirty="0" smtClean="0">
                <a:solidFill>
                  <a:srgbClr val="C00000"/>
                </a:solidFill>
              </a:rPr>
              <a:t>in </a:t>
            </a:r>
            <a:r>
              <a:rPr lang="fr-FR" sz="3200" b="1" dirty="0" err="1" smtClean="0">
                <a:solidFill>
                  <a:srgbClr val="C00000"/>
                </a:solidFill>
              </a:rPr>
              <a:t>its</a:t>
            </a:r>
            <a:r>
              <a:rPr lang="fr-FR" sz="3200" b="1" dirty="0" smtClean="0">
                <a:solidFill>
                  <a:srgbClr val="C00000"/>
                </a:solidFill>
              </a:rPr>
              <a:t>  </a:t>
            </a:r>
            <a:r>
              <a:rPr lang="fr-FR" sz="3200" b="1" dirty="0" err="1" smtClean="0">
                <a:solidFill>
                  <a:srgbClr val="C00000"/>
                </a:solidFill>
              </a:rPr>
              <a:t>scientific</a:t>
            </a:r>
            <a:r>
              <a:rPr lang="fr-FR" sz="3200" b="1" dirty="0" smtClean="0">
                <a:solidFill>
                  <a:srgbClr val="C00000"/>
                </a:solidFill>
              </a:rPr>
              <a:t> </a:t>
            </a:r>
            <a:r>
              <a:rPr lang="fr-FR" sz="3200" b="1" dirty="0" err="1" smtClean="0">
                <a:solidFill>
                  <a:srgbClr val="C00000"/>
                </a:solidFill>
              </a:rPr>
              <a:t>environment</a:t>
            </a:r>
            <a:endParaRPr lang="fr-FR" sz="3200" b="1" dirty="0">
              <a:solidFill>
                <a:srgbClr val="C00000"/>
              </a:solidFill>
            </a:endParaRPr>
          </a:p>
        </p:txBody>
      </p:sp>
      <p:sp>
        <p:nvSpPr>
          <p:cNvPr id="11" name="ZoneTexte 10"/>
          <p:cNvSpPr txBox="1"/>
          <p:nvPr/>
        </p:nvSpPr>
        <p:spPr>
          <a:xfrm>
            <a:off x="6660233" y="4089266"/>
            <a:ext cx="2376263" cy="707886"/>
          </a:xfrm>
          <a:prstGeom prst="rect">
            <a:avLst/>
          </a:prstGeom>
          <a:noFill/>
          <a:ln w="28575">
            <a:solidFill>
              <a:srgbClr val="0000FF"/>
            </a:solidFill>
          </a:ln>
        </p:spPr>
        <p:txBody>
          <a:bodyPr wrap="square" rtlCol="0">
            <a:spAutoFit/>
          </a:bodyPr>
          <a:lstStyle/>
          <a:p>
            <a:pPr algn="ctr"/>
            <a:r>
              <a:rPr lang="fr-FR" sz="2000" b="1" dirty="0" smtClean="0"/>
              <a:t>DEMO central team </a:t>
            </a:r>
          </a:p>
          <a:p>
            <a:pPr algn="ctr"/>
            <a:r>
              <a:rPr lang="fr-FR" sz="2000" b="1" dirty="0" smtClean="0"/>
              <a:t>(Plasma division)</a:t>
            </a:r>
            <a:endParaRPr lang="fr-FR" sz="2000" b="1" dirty="0"/>
          </a:p>
        </p:txBody>
      </p:sp>
      <p:sp>
        <p:nvSpPr>
          <p:cNvPr id="13" name="Rectangle à coins arrondis 12"/>
          <p:cNvSpPr/>
          <p:nvPr/>
        </p:nvSpPr>
        <p:spPr>
          <a:xfrm>
            <a:off x="2915816" y="5517232"/>
            <a:ext cx="2957284" cy="11521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3098871" y="5607893"/>
            <a:ext cx="2664182" cy="954107"/>
          </a:xfrm>
          <a:prstGeom prst="rect">
            <a:avLst/>
          </a:prstGeom>
          <a:noFill/>
        </p:spPr>
        <p:txBody>
          <a:bodyPr wrap="square" rtlCol="0">
            <a:spAutoFit/>
          </a:bodyPr>
          <a:lstStyle/>
          <a:p>
            <a:pPr algn="ctr"/>
            <a:r>
              <a:rPr lang="fr-FR" sz="2800" b="1" dirty="0" smtClean="0"/>
              <a:t>AUG, MAST-U, </a:t>
            </a:r>
            <a:r>
              <a:rPr lang="fr-FR" sz="2800" b="1" dirty="0"/>
              <a:t>TCV, </a:t>
            </a:r>
            <a:r>
              <a:rPr lang="fr-FR" sz="2800" b="1" dirty="0" smtClean="0"/>
              <a:t>WEST, JET</a:t>
            </a:r>
          </a:p>
        </p:txBody>
      </p:sp>
      <p:sp>
        <p:nvSpPr>
          <p:cNvPr id="15" name="ZoneTexte 14"/>
          <p:cNvSpPr txBox="1"/>
          <p:nvPr/>
        </p:nvSpPr>
        <p:spPr>
          <a:xfrm>
            <a:off x="6660234" y="2657482"/>
            <a:ext cx="2376262" cy="707886"/>
          </a:xfrm>
          <a:prstGeom prst="rect">
            <a:avLst/>
          </a:prstGeom>
          <a:noFill/>
          <a:ln w="28575">
            <a:solidFill>
              <a:srgbClr val="0000FF"/>
            </a:solidFill>
          </a:ln>
        </p:spPr>
        <p:txBody>
          <a:bodyPr wrap="square" rtlCol="0">
            <a:spAutoFit/>
          </a:bodyPr>
          <a:lstStyle/>
          <a:p>
            <a:pPr algn="ctr"/>
            <a:r>
              <a:rPr lang="fr-FR" sz="2000" b="1" dirty="0" err="1" smtClean="0"/>
              <a:t>Preparation</a:t>
            </a:r>
            <a:r>
              <a:rPr lang="fr-FR" sz="2000" b="1" dirty="0" smtClean="0"/>
              <a:t> of ITER </a:t>
            </a:r>
            <a:r>
              <a:rPr lang="fr-FR" sz="2000" b="1" dirty="0" err="1" smtClean="0"/>
              <a:t>Operation</a:t>
            </a:r>
            <a:endParaRPr lang="fr-FR" sz="2000" b="1" dirty="0"/>
          </a:p>
        </p:txBody>
      </p:sp>
      <p:sp>
        <p:nvSpPr>
          <p:cNvPr id="16" name="ZoneTexte 15"/>
          <p:cNvSpPr txBox="1"/>
          <p:nvPr/>
        </p:nvSpPr>
        <p:spPr>
          <a:xfrm>
            <a:off x="2915816" y="1182362"/>
            <a:ext cx="2957284" cy="707886"/>
          </a:xfrm>
          <a:prstGeom prst="rect">
            <a:avLst/>
          </a:prstGeom>
          <a:noFill/>
          <a:ln w="28575">
            <a:solidFill>
              <a:srgbClr val="0000FF"/>
            </a:solidFill>
          </a:ln>
        </p:spPr>
        <p:txBody>
          <a:bodyPr wrap="square" rtlCol="0">
            <a:spAutoFit/>
          </a:bodyPr>
          <a:lstStyle/>
          <a:p>
            <a:pPr algn="ctr"/>
            <a:r>
              <a:rPr lang="fr-FR" sz="2000" b="1" dirty="0" smtClean="0"/>
              <a:t>Theory, Simulation</a:t>
            </a:r>
          </a:p>
          <a:p>
            <a:pPr algn="ctr"/>
            <a:r>
              <a:rPr lang="fr-FR" sz="2000" b="1" dirty="0" err="1" smtClean="0"/>
              <a:t>Verification</a:t>
            </a:r>
            <a:r>
              <a:rPr lang="fr-FR" sz="2000" b="1" dirty="0" smtClean="0"/>
              <a:t>, Validation</a:t>
            </a:r>
          </a:p>
        </p:txBody>
      </p:sp>
      <p:sp>
        <p:nvSpPr>
          <p:cNvPr id="18" name="ZoneTexte 17"/>
          <p:cNvSpPr txBox="1"/>
          <p:nvPr/>
        </p:nvSpPr>
        <p:spPr>
          <a:xfrm>
            <a:off x="2915816" y="3165313"/>
            <a:ext cx="2957284" cy="1200329"/>
          </a:xfrm>
          <a:prstGeom prst="rect">
            <a:avLst/>
          </a:prstGeom>
          <a:noFill/>
          <a:ln w="28575">
            <a:solidFill>
              <a:srgbClr val="0000FF"/>
            </a:solidFill>
          </a:ln>
        </p:spPr>
        <p:txBody>
          <a:bodyPr wrap="square" rtlCol="0">
            <a:spAutoFit/>
          </a:bodyPr>
          <a:lstStyle/>
          <a:p>
            <a:pPr algn="ctr"/>
            <a:r>
              <a:rPr lang="fr-FR" sz="3600" b="1" dirty="0" smtClean="0"/>
              <a:t>EU Tokamak Exploitation</a:t>
            </a:r>
            <a:endParaRPr lang="fr-FR" sz="3600" b="1" dirty="0"/>
          </a:p>
        </p:txBody>
      </p:sp>
      <p:sp>
        <p:nvSpPr>
          <p:cNvPr id="19" name="ZoneTexte 18"/>
          <p:cNvSpPr txBox="1"/>
          <p:nvPr/>
        </p:nvSpPr>
        <p:spPr>
          <a:xfrm>
            <a:off x="251520" y="2657482"/>
            <a:ext cx="1584176" cy="1015663"/>
          </a:xfrm>
          <a:prstGeom prst="rect">
            <a:avLst/>
          </a:prstGeom>
          <a:noFill/>
          <a:ln w="28575">
            <a:solidFill>
              <a:srgbClr val="0000FF"/>
            </a:solidFill>
          </a:ln>
        </p:spPr>
        <p:txBody>
          <a:bodyPr wrap="square" rtlCol="0">
            <a:spAutoFit/>
          </a:bodyPr>
          <a:lstStyle/>
          <a:p>
            <a:pPr algn="ctr"/>
            <a:r>
              <a:rPr lang="fr-FR" sz="2000" b="1" dirty="0" smtClean="0"/>
              <a:t>Plasma Wall Interaction and </a:t>
            </a:r>
            <a:r>
              <a:rPr lang="fr-FR" sz="2000" b="1" dirty="0" err="1" smtClean="0"/>
              <a:t>Exhaust</a:t>
            </a:r>
            <a:endParaRPr lang="fr-FR" sz="2000" b="1" dirty="0"/>
          </a:p>
        </p:txBody>
      </p:sp>
      <p:sp>
        <p:nvSpPr>
          <p:cNvPr id="20" name="ZoneTexte 19"/>
          <p:cNvSpPr txBox="1"/>
          <p:nvPr/>
        </p:nvSpPr>
        <p:spPr>
          <a:xfrm>
            <a:off x="251520" y="4304506"/>
            <a:ext cx="1584176" cy="707886"/>
          </a:xfrm>
          <a:prstGeom prst="rect">
            <a:avLst/>
          </a:prstGeom>
          <a:noFill/>
          <a:ln w="28575">
            <a:solidFill>
              <a:srgbClr val="0000FF"/>
            </a:solidFill>
          </a:ln>
        </p:spPr>
        <p:txBody>
          <a:bodyPr wrap="square" rtlCol="0">
            <a:spAutoFit/>
          </a:bodyPr>
          <a:lstStyle/>
          <a:p>
            <a:pPr algn="ctr"/>
            <a:r>
              <a:rPr lang="fr-FR" sz="2000" b="1" dirty="0" smtClean="0"/>
              <a:t>Exploitation of JT-60SA</a:t>
            </a:r>
            <a:endParaRPr lang="fr-FR" sz="2000" b="1" dirty="0"/>
          </a:p>
        </p:txBody>
      </p:sp>
      <p:sp>
        <p:nvSpPr>
          <p:cNvPr id="21" name="Rectangle 20"/>
          <p:cNvSpPr/>
          <p:nvPr/>
        </p:nvSpPr>
        <p:spPr>
          <a:xfrm>
            <a:off x="2915816" y="1889229"/>
            <a:ext cx="2957284" cy="400110"/>
          </a:xfrm>
          <a:prstGeom prst="rect">
            <a:avLst/>
          </a:prstGeom>
          <a:ln w="28575">
            <a:solidFill>
              <a:srgbClr val="0000FF"/>
            </a:solidFill>
          </a:ln>
        </p:spPr>
        <p:txBody>
          <a:bodyPr wrap="none">
            <a:spAutoFit/>
          </a:bodyPr>
          <a:lstStyle/>
          <a:p>
            <a:r>
              <a:rPr lang="fr-FR" sz="2000" b="1" dirty="0"/>
              <a:t>Advanced </a:t>
            </a:r>
            <a:r>
              <a:rPr lang="fr-FR" sz="2000" b="1" dirty="0" err="1"/>
              <a:t>Computing</a:t>
            </a:r>
            <a:r>
              <a:rPr lang="fr-FR" sz="2000" b="1" dirty="0"/>
              <a:t> Hub</a:t>
            </a:r>
          </a:p>
        </p:txBody>
      </p:sp>
      <p:sp>
        <p:nvSpPr>
          <p:cNvPr id="22" name="Double flèche verticale 21"/>
          <p:cNvSpPr/>
          <p:nvPr/>
        </p:nvSpPr>
        <p:spPr>
          <a:xfrm>
            <a:off x="3923928" y="4365642"/>
            <a:ext cx="936104" cy="1151590"/>
          </a:xfrm>
          <a:prstGeom prst="upDownArrow">
            <a:avLst>
              <a:gd name="adj1" fmla="val 40842"/>
              <a:gd name="adj2" fmla="val 33211"/>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en angle 23"/>
          <p:cNvCxnSpPr>
            <a:stCxn id="18" idx="3"/>
            <a:endCxn id="15" idx="1"/>
          </p:cNvCxnSpPr>
          <p:nvPr/>
        </p:nvCxnSpPr>
        <p:spPr>
          <a:xfrm flipV="1">
            <a:off x="5873100" y="3011425"/>
            <a:ext cx="787134" cy="754053"/>
          </a:xfrm>
          <a:prstGeom prst="bentConnector3">
            <a:avLst>
              <a:gd name="adj1" fmla="val 50000"/>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18" idx="3"/>
            <a:endCxn id="11" idx="1"/>
          </p:cNvCxnSpPr>
          <p:nvPr/>
        </p:nvCxnSpPr>
        <p:spPr>
          <a:xfrm>
            <a:off x="5873100" y="3765478"/>
            <a:ext cx="787133" cy="677731"/>
          </a:xfrm>
          <a:prstGeom prst="bentConnector3">
            <a:avLst>
              <a:gd name="adj1" fmla="val 50000"/>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3394472" y="2289346"/>
            <a:ext cx="0" cy="87597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4067944" y="2289339"/>
            <a:ext cx="0" cy="87597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4737224" y="2289339"/>
            <a:ext cx="0" cy="87597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5436096" y="2289339"/>
            <a:ext cx="0" cy="875974"/>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Connecteur en angle 39"/>
          <p:cNvCxnSpPr>
            <a:stCxn id="18" idx="1"/>
            <a:endCxn id="19" idx="3"/>
          </p:cNvCxnSpPr>
          <p:nvPr/>
        </p:nvCxnSpPr>
        <p:spPr>
          <a:xfrm rot="10800000">
            <a:off x="1835696" y="3165314"/>
            <a:ext cx="1080120" cy="600164"/>
          </a:xfrm>
          <a:prstGeom prst="bentConnector3">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2028451" y="3303813"/>
            <a:ext cx="720080" cy="369332"/>
          </a:xfrm>
          <a:prstGeom prst="rect">
            <a:avLst/>
          </a:prstGeom>
          <a:solidFill>
            <a:schemeClr val="bg1"/>
          </a:solidFill>
        </p:spPr>
        <p:txBody>
          <a:bodyPr wrap="square" rtlCol="0">
            <a:spAutoFit/>
          </a:bodyPr>
          <a:lstStyle/>
          <a:p>
            <a:r>
              <a:rPr lang="fr-FR" b="1" dirty="0" smtClean="0"/>
              <a:t>(PEX)</a:t>
            </a:r>
            <a:endParaRPr lang="fr-FR" b="1" dirty="0"/>
          </a:p>
        </p:txBody>
      </p:sp>
      <p:cxnSp>
        <p:nvCxnSpPr>
          <p:cNvPr id="43" name="Connecteur en angle 42"/>
          <p:cNvCxnSpPr>
            <a:stCxn id="20" idx="3"/>
          </p:cNvCxnSpPr>
          <p:nvPr/>
        </p:nvCxnSpPr>
        <p:spPr>
          <a:xfrm flipV="1">
            <a:off x="1835696" y="4089266"/>
            <a:ext cx="1080120" cy="569183"/>
          </a:xfrm>
          <a:prstGeom prst="bentConnector3">
            <a:avLst>
              <a:gd name="adj1" fmla="val 50000"/>
            </a:avLst>
          </a:prstGeom>
          <a:ln w="19050">
            <a:solidFill>
              <a:srgbClr val="0000FF"/>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5" name="Image 44"/>
          <p:cNvPicPr>
            <a:picLocks noChangeAspect="1"/>
          </p:cNvPicPr>
          <p:nvPr/>
        </p:nvPicPr>
        <p:blipFill>
          <a:blip r:embed="rId2"/>
          <a:stretch>
            <a:fillRect/>
          </a:stretch>
        </p:blipFill>
        <p:spPr>
          <a:xfrm>
            <a:off x="7020272" y="980728"/>
            <a:ext cx="1638440" cy="1092293"/>
          </a:xfrm>
          <a:prstGeom prst="rect">
            <a:avLst/>
          </a:prstGeom>
        </p:spPr>
      </p:pic>
      <p:cxnSp>
        <p:nvCxnSpPr>
          <p:cNvPr id="47" name="Connecteur droit avec flèche 46"/>
          <p:cNvCxnSpPr>
            <a:stCxn id="15" idx="0"/>
            <a:endCxn id="45" idx="2"/>
          </p:cNvCxnSpPr>
          <p:nvPr/>
        </p:nvCxnSpPr>
        <p:spPr>
          <a:xfrm flipH="1" flipV="1">
            <a:off x="7839492" y="2073021"/>
            <a:ext cx="8873" cy="584461"/>
          </a:xfrm>
          <a:prstGeom prst="straightConnector1">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8" name="Image 47"/>
          <p:cNvPicPr>
            <a:picLocks noChangeAspect="1"/>
          </p:cNvPicPr>
          <p:nvPr/>
        </p:nvPicPr>
        <p:blipFill>
          <a:blip r:embed="rId3"/>
          <a:stretch>
            <a:fillRect/>
          </a:stretch>
        </p:blipFill>
        <p:spPr>
          <a:xfrm>
            <a:off x="73596" y="5607893"/>
            <a:ext cx="1955581" cy="557411"/>
          </a:xfrm>
          <a:prstGeom prst="rect">
            <a:avLst/>
          </a:prstGeom>
        </p:spPr>
      </p:pic>
      <p:cxnSp>
        <p:nvCxnSpPr>
          <p:cNvPr id="49" name="Connecteur droit avec flèche 48"/>
          <p:cNvCxnSpPr/>
          <p:nvPr/>
        </p:nvCxnSpPr>
        <p:spPr>
          <a:xfrm flipH="1" flipV="1">
            <a:off x="1045592" y="5023432"/>
            <a:ext cx="1" cy="584462"/>
          </a:xfrm>
          <a:prstGeom prst="straightConnector1">
            <a:avLst/>
          </a:prstGeom>
          <a:ln w="571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ZoneTexte 52"/>
          <p:cNvSpPr txBox="1"/>
          <p:nvPr/>
        </p:nvSpPr>
        <p:spPr>
          <a:xfrm>
            <a:off x="2048692" y="4239763"/>
            <a:ext cx="679598" cy="369332"/>
          </a:xfrm>
          <a:prstGeom prst="rect">
            <a:avLst/>
          </a:prstGeom>
          <a:solidFill>
            <a:schemeClr val="bg1"/>
          </a:solidFill>
        </p:spPr>
        <p:txBody>
          <a:bodyPr wrap="square" rtlCol="0">
            <a:spAutoFit/>
          </a:bodyPr>
          <a:lstStyle/>
          <a:p>
            <a:r>
              <a:rPr lang="fr-FR" b="1" dirty="0" smtClean="0"/>
              <a:t>2024</a:t>
            </a:r>
            <a:endParaRPr lang="fr-FR" b="1" dirty="0"/>
          </a:p>
        </p:txBody>
      </p:sp>
      <p:sp>
        <p:nvSpPr>
          <p:cNvPr id="28" name="ZoneTexte 27"/>
          <p:cNvSpPr txBox="1"/>
          <p:nvPr/>
        </p:nvSpPr>
        <p:spPr>
          <a:xfrm>
            <a:off x="7542355" y="4829264"/>
            <a:ext cx="792088" cy="400110"/>
          </a:xfrm>
          <a:prstGeom prst="rect">
            <a:avLst/>
          </a:prstGeom>
          <a:solidFill>
            <a:srgbClr val="FFFF00"/>
          </a:solidFill>
        </p:spPr>
        <p:txBody>
          <a:bodyPr wrap="square" rtlCol="0">
            <a:spAutoFit/>
          </a:bodyPr>
          <a:lstStyle/>
          <a:p>
            <a:pPr algn="ctr"/>
            <a:r>
              <a:rPr lang="fr-FR" sz="2000" b="1" dirty="0" smtClean="0"/>
              <a:t>DCT</a:t>
            </a:r>
            <a:endParaRPr lang="fr-FR" sz="2000" b="1" dirty="0"/>
          </a:p>
        </p:txBody>
      </p:sp>
      <p:sp>
        <p:nvSpPr>
          <p:cNvPr id="30" name="ZoneTexte 29"/>
          <p:cNvSpPr txBox="1"/>
          <p:nvPr/>
        </p:nvSpPr>
        <p:spPr>
          <a:xfrm>
            <a:off x="448199" y="2238252"/>
            <a:ext cx="1194785" cy="400110"/>
          </a:xfrm>
          <a:prstGeom prst="rect">
            <a:avLst/>
          </a:prstGeom>
          <a:solidFill>
            <a:srgbClr val="FFFF00"/>
          </a:solidFill>
        </p:spPr>
        <p:txBody>
          <a:bodyPr wrap="square" rtlCol="0">
            <a:spAutoFit/>
          </a:bodyPr>
          <a:lstStyle/>
          <a:p>
            <a:pPr algn="ctr"/>
            <a:r>
              <a:rPr lang="fr-FR" sz="2000" b="1" dirty="0" smtClean="0"/>
              <a:t>WP PWIE</a:t>
            </a:r>
            <a:endParaRPr lang="fr-FR" sz="2000" b="1" dirty="0"/>
          </a:p>
        </p:txBody>
      </p:sp>
      <p:sp>
        <p:nvSpPr>
          <p:cNvPr id="31" name="ZoneTexte 30"/>
          <p:cNvSpPr txBox="1"/>
          <p:nvPr/>
        </p:nvSpPr>
        <p:spPr>
          <a:xfrm>
            <a:off x="7344540" y="3388451"/>
            <a:ext cx="1115893" cy="400110"/>
          </a:xfrm>
          <a:prstGeom prst="rect">
            <a:avLst/>
          </a:prstGeom>
          <a:solidFill>
            <a:srgbClr val="FFFF00"/>
          </a:solidFill>
        </p:spPr>
        <p:txBody>
          <a:bodyPr wrap="square" rtlCol="0">
            <a:spAutoFit/>
          </a:bodyPr>
          <a:lstStyle/>
          <a:p>
            <a:pPr algn="ctr"/>
            <a:r>
              <a:rPr lang="fr-FR" sz="2000" b="1" dirty="0" smtClean="0"/>
              <a:t>WP </a:t>
            </a:r>
            <a:r>
              <a:rPr lang="fr-FR" sz="2000" b="1" dirty="0" err="1" smtClean="0"/>
              <a:t>P</a:t>
            </a:r>
            <a:r>
              <a:rPr lang="fr-FR" sz="2000" b="1" dirty="0" err="1" smtClean="0"/>
              <a:t>rIO</a:t>
            </a:r>
            <a:endParaRPr lang="fr-FR" sz="2000" b="1" dirty="0"/>
          </a:p>
        </p:txBody>
      </p:sp>
      <p:sp>
        <p:nvSpPr>
          <p:cNvPr id="32" name="ZoneTexte 31"/>
          <p:cNvSpPr txBox="1"/>
          <p:nvPr/>
        </p:nvSpPr>
        <p:spPr>
          <a:xfrm>
            <a:off x="652518" y="3904395"/>
            <a:ext cx="823138" cy="400110"/>
          </a:xfrm>
          <a:prstGeom prst="rect">
            <a:avLst/>
          </a:prstGeom>
          <a:solidFill>
            <a:srgbClr val="FFFF00"/>
          </a:solidFill>
        </p:spPr>
        <p:txBody>
          <a:bodyPr wrap="square" rtlCol="0">
            <a:spAutoFit/>
          </a:bodyPr>
          <a:lstStyle/>
          <a:p>
            <a:pPr algn="ctr"/>
            <a:r>
              <a:rPr lang="fr-FR" sz="2000" b="1" dirty="0" smtClean="0"/>
              <a:t>WPSA</a:t>
            </a:r>
            <a:endParaRPr lang="fr-FR" sz="2000" b="1" dirty="0"/>
          </a:p>
        </p:txBody>
      </p:sp>
    </p:spTree>
    <p:extLst>
      <p:ext uri="{BB962C8B-B14F-4D97-AF65-F5344CB8AC3E}">
        <p14:creationId xmlns:p14="http://schemas.microsoft.com/office/powerpoint/2010/main" val="2573064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85F5102-944D-444D-9FAA-082265723E94}"/>
              </a:ext>
            </a:extLst>
          </p:cNvPr>
          <p:cNvSpPr>
            <a:spLocks noGrp="1"/>
          </p:cNvSpPr>
          <p:nvPr>
            <p:ph type="title"/>
          </p:nvPr>
        </p:nvSpPr>
        <p:spPr>
          <a:xfrm>
            <a:off x="179512" y="0"/>
            <a:ext cx="7848872" cy="914400"/>
          </a:xfrm>
        </p:spPr>
        <p:txBody>
          <a:bodyPr/>
          <a:lstStyle/>
          <a:p>
            <a:pPr>
              <a:lnSpc>
                <a:spcPct val="100000"/>
              </a:lnSpc>
            </a:pPr>
            <a:r>
              <a:rPr lang="de-DE" sz="3200" dirty="0">
                <a:solidFill>
                  <a:srgbClr val="C00000"/>
                </a:solidFill>
              </a:rPr>
              <a:t>Linking WP TE </a:t>
            </a:r>
            <a:r>
              <a:rPr lang="de-DE" sz="3200" dirty="0" smtClean="0">
                <a:solidFill>
                  <a:srgbClr val="C00000"/>
                </a:solidFill>
              </a:rPr>
              <a:t> </a:t>
            </a:r>
            <a:r>
              <a:rPr lang="de-DE" sz="3200" dirty="0" err="1" smtClean="0">
                <a:solidFill>
                  <a:srgbClr val="C00000"/>
                </a:solidFill>
              </a:rPr>
              <a:t>activitieswith</a:t>
            </a:r>
            <a:r>
              <a:rPr lang="de-DE" sz="3200" dirty="0" smtClean="0">
                <a:solidFill>
                  <a:srgbClr val="C00000"/>
                </a:solidFill>
              </a:rPr>
              <a:t> </a:t>
            </a:r>
            <a:r>
              <a:rPr lang="de-DE" sz="3200" dirty="0">
                <a:solidFill>
                  <a:srgbClr val="C00000"/>
                </a:solidFill>
              </a:rPr>
              <a:t>WP </a:t>
            </a:r>
            <a:r>
              <a:rPr lang="de-DE" sz="3200" dirty="0" smtClean="0">
                <a:solidFill>
                  <a:srgbClr val="C00000"/>
                </a:solidFill>
              </a:rPr>
              <a:t>PWIE</a:t>
            </a:r>
            <a:endParaRPr lang="de-DE" sz="3200" dirty="0">
              <a:solidFill>
                <a:srgbClr val="C00000"/>
              </a:solidFill>
            </a:endParaRPr>
          </a:p>
        </p:txBody>
      </p:sp>
      <p:sp>
        <p:nvSpPr>
          <p:cNvPr id="4" name="Rectangle 3"/>
          <p:cNvSpPr/>
          <p:nvPr/>
        </p:nvSpPr>
        <p:spPr>
          <a:xfrm>
            <a:off x="175308" y="976452"/>
            <a:ext cx="8968691" cy="461665"/>
          </a:xfrm>
          <a:prstGeom prst="rect">
            <a:avLst/>
          </a:prstGeom>
        </p:spPr>
        <p:txBody>
          <a:bodyPr wrap="square">
            <a:spAutoFit/>
          </a:bodyPr>
          <a:lstStyle/>
          <a:p>
            <a:pPr lvl="0"/>
            <a:r>
              <a:rPr lang="en-GB" sz="2400" b="1" dirty="0">
                <a:solidFill>
                  <a:srgbClr val="0000FF"/>
                </a:solidFill>
              </a:rPr>
              <a:t>Link with WP PWIE and PEX exploitation (WPTE DTFL also TA </a:t>
            </a:r>
            <a:r>
              <a:rPr lang="en-GB" sz="2400" b="1" dirty="0" err="1">
                <a:solidFill>
                  <a:srgbClr val="0000FF"/>
                </a:solidFill>
              </a:rPr>
              <a:t>coord</a:t>
            </a:r>
            <a:r>
              <a:rPr lang="en-GB" sz="2400" b="1" dirty="0">
                <a:solidFill>
                  <a:srgbClr val="0000FF"/>
                </a:solidFill>
              </a:rPr>
              <a:t>)</a:t>
            </a:r>
          </a:p>
        </p:txBody>
      </p:sp>
      <p:graphicFrame>
        <p:nvGraphicFramePr>
          <p:cNvPr id="2" name="Tableau 1"/>
          <p:cNvGraphicFramePr>
            <a:graphicFrameLocks noGrp="1"/>
          </p:cNvGraphicFramePr>
          <p:nvPr>
            <p:extLst>
              <p:ext uri="{D42A27DB-BD31-4B8C-83A1-F6EECF244321}">
                <p14:modId xmlns:p14="http://schemas.microsoft.com/office/powerpoint/2010/main" val="2436441583"/>
              </p:ext>
            </p:extLst>
          </p:nvPr>
        </p:nvGraphicFramePr>
        <p:xfrm>
          <a:off x="175308" y="1464146"/>
          <a:ext cx="8775812" cy="5034280"/>
        </p:xfrm>
        <a:graphic>
          <a:graphicData uri="http://schemas.openxmlformats.org/drawingml/2006/table">
            <a:tbl>
              <a:tblPr firstRow="1" bandRow="1">
                <a:tableStyleId>{5C22544A-7EE6-4342-B048-85BDC9FD1C3A}</a:tableStyleId>
              </a:tblPr>
              <a:tblGrid>
                <a:gridCol w="1511404">
                  <a:extLst>
                    <a:ext uri="{9D8B030D-6E8A-4147-A177-3AD203B41FA5}">
                      <a16:colId xmlns:a16="http://schemas.microsoft.com/office/drawing/2014/main" val="2279342981"/>
                    </a:ext>
                  </a:extLst>
                </a:gridCol>
                <a:gridCol w="7264408">
                  <a:extLst>
                    <a:ext uri="{9D8B030D-6E8A-4147-A177-3AD203B41FA5}">
                      <a16:colId xmlns:a16="http://schemas.microsoft.com/office/drawing/2014/main" val="3868108901"/>
                    </a:ext>
                  </a:extLst>
                </a:gridCol>
              </a:tblGrid>
              <a:tr h="370840">
                <a:tc>
                  <a:txBody>
                    <a:bodyPr/>
                    <a:lstStyle/>
                    <a:p>
                      <a:r>
                        <a:rPr lang="fr-FR" b="1" dirty="0" smtClean="0"/>
                        <a:t>Activity</a:t>
                      </a:r>
                      <a:endParaRPr lang="fr-FR" b="1" dirty="0"/>
                    </a:p>
                  </a:txBody>
                  <a:tcPr/>
                </a:tc>
                <a:tc>
                  <a:txBody>
                    <a:bodyPr/>
                    <a:lstStyle/>
                    <a:p>
                      <a:endParaRPr lang="fr-FR"/>
                    </a:p>
                  </a:txBody>
                  <a:tcPr/>
                </a:tc>
                <a:extLst>
                  <a:ext uri="{0D108BD9-81ED-4DB2-BD59-A6C34878D82A}">
                    <a16:rowId xmlns:a16="http://schemas.microsoft.com/office/drawing/2014/main" val="181300492"/>
                  </a:ext>
                </a:extLst>
              </a:tr>
              <a:tr h="370840">
                <a:tc>
                  <a:txBody>
                    <a:bodyPr/>
                    <a:lstStyle/>
                    <a:p>
                      <a:r>
                        <a:rPr lang="fr-FR" b="1" dirty="0" smtClean="0"/>
                        <a:t>PWI </a:t>
                      </a:r>
                      <a:r>
                        <a:rPr lang="fr-FR" b="1" dirty="0" err="1" smtClean="0"/>
                        <a:t>modelling</a:t>
                      </a:r>
                      <a:endParaRPr lang="fr-FR" b="1" dirty="0"/>
                    </a:p>
                  </a:txBody>
                  <a:tcPr/>
                </a:tc>
                <a:tc>
                  <a:txBody>
                    <a:bodyPr/>
                    <a:lstStyle/>
                    <a:p>
                      <a:r>
                        <a:rPr lang="en-US" b="1" dirty="0" smtClean="0">
                          <a:solidFill>
                            <a:srgbClr val="0000FF"/>
                          </a:solidFill>
                        </a:rPr>
                        <a:t>RT16: </a:t>
                      </a:r>
                      <a:r>
                        <a:rPr lang="en-US" dirty="0" smtClean="0"/>
                        <a:t>melting experiments modelling in AUG / WEST performed in 2021 commonly under TE and PWIE.</a:t>
                      </a:r>
                      <a:r>
                        <a:rPr lang="en-US" baseline="0" dirty="0" smtClean="0"/>
                        <a:t> </a:t>
                      </a:r>
                      <a:endParaRPr lang="en-US" dirty="0" smtClean="0"/>
                    </a:p>
                    <a:p>
                      <a:r>
                        <a:rPr lang="en-US" b="1" dirty="0" smtClean="0">
                          <a:solidFill>
                            <a:srgbClr val="0000FF"/>
                          </a:solidFill>
                        </a:rPr>
                        <a:t>RT17: </a:t>
                      </a:r>
                      <a:r>
                        <a:rPr lang="en-US" dirty="0" smtClean="0"/>
                        <a:t>material migration in AUG/WEST modelling</a:t>
                      </a:r>
                      <a:r>
                        <a:rPr lang="en-US" baseline="0" dirty="0" smtClean="0"/>
                        <a:t> </a:t>
                      </a:r>
                      <a:r>
                        <a:rPr lang="en-US" dirty="0" smtClean="0"/>
                        <a:t>using plasma background provided by TE material migration codes (ERO2.0, </a:t>
                      </a:r>
                      <a:r>
                        <a:rPr lang="en-US" dirty="0" err="1" smtClean="0"/>
                        <a:t>WallDYN</a:t>
                      </a:r>
                      <a:r>
                        <a:rPr lang="en-US" dirty="0" smtClean="0"/>
                        <a:t>)  run under PWIE</a:t>
                      </a:r>
                      <a:endParaRPr lang="fr-FR" dirty="0"/>
                    </a:p>
                  </a:txBody>
                  <a:tcPr/>
                </a:tc>
                <a:extLst>
                  <a:ext uri="{0D108BD9-81ED-4DB2-BD59-A6C34878D82A}">
                    <a16:rowId xmlns:a16="http://schemas.microsoft.com/office/drawing/2014/main" val="1308533094"/>
                  </a:ext>
                </a:extLst>
              </a:tr>
              <a:tr h="370840">
                <a:tc>
                  <a:txBody>
                    <a:bodyPr/>
                    <a:lstStyle/>
                    <a:p>
                      <a:r>
                        <a:rPr lang="fr-FR" b="1" dirty="0" smtClean="0"/>
                        <a:t>Post Mortem </a:t>
                      </a:r>
                      <a:r>
                        <a:rPr lang="fr-FR" b="1" dirty="0" err="1" smtClean="0"/>
                        <a:t>analysis</a:t>
                      </a:r>
                      <a:endParaRPr lang="fr-FR"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effectLst/>
                          <a:latin typeface="Calibri" panose="020F0502020204030204" pitchFamily="34" charset="0"/>
                          <a:ea typeface="Calibri" panose="020F0502020204030204" pitchFamily="34" charset="0"/>
                        </a:rPr>
                        <a:t>RT16 &amp; RT17</a:t>
                      </a:r>
                      <a:r>
                        <a:rPr lang="en-US" sz="1800" dirty="0" smtClean="0">
                          <a:solidFill>
                            <a:srgbClr val="1F497D"/>
                          </a:solidFill>
                          <a:effectLst/>
                          <a:latin typeface="Calibri" panose="020F0502020204030204" pitchFamily="34" charset="0"/>
                          <a:ea typeface="Calibri" panose="020F0502020204030204" pitchFamily="34" charset="0"/>
                        </a:rPr>
                        <a:t>: </a:t>
                      </a:r>
                      <a:r>
                        <a:rPr lang="en-US" sz="1800" dirty="0" smtClean="0">
                          <a:solidFill>
                            <a:schemeClr val="tx1"/>
                          </a:solidFill>
                          <a:effectLst/>
                          <a:latin typeface="Calibri" panose="020F0502020204030204" pitchFamily="34" charset="0"/>
                          <a:ea typeface="Calibri" panose="020F0502020204030204" pitchFamily="34" charset="0"/>
                        </a:rPr>
                        <a:t>Analysis of components after exposure in WEST and AUG carried out in PWIE</a:t>
                      </a:r>
                      <a:r>
                        <a:rPr lang="en-US" sz="1800" baseline="0" dirty="0" smtClean="0">
                          <a:solidFill>
                            <a:schemeClr val="tx1"/>
                          </a:solidFill>
                          <a:effectLst/>
                          <a:latin typeface="Calibri" panose="020F0502020204030204" pitchFamily="34" charset="0"/>
                          <a:ea typeface="Calibri" panose="020F0502020204030204" pitchFamily="34" charset="0"/>
                        </a:rPr>
                        <a:t> </a:t>
                      </a:r>
                      <a:r>
                        <a:rPr lang="en-US" sz="1800" dirty="0" smtClean="0">
                          <a:solidFill>
                            <a:schemeClr val="tx1"/>
                          </a:solidFill>
                          <a:effectLst/>
                          <a:latin typeface="Calibri" panose="020F0502020204030204" pitchFamily="34" charset="0"/>
                          <a:ea typeface="Calibri" panose="020F0502020204030204" pitchFamily="34" charset="0"/>
                        </a:rPr>
                        <a:t>to characterize material migration, fuel retention </a:t>
                      </a:r>
                      <a:r>
                        <a:rPr lang="en-US" sz="1800" dirty="0" err="1" smtClean="0">
                          <a:solidFill>
                            <a:schemeClr val="tx1"/>
                          </a:solidFill>
                          <a:effectLst/>
                          <a:latin typeface="Calibri" panose="020F0502020204030204" pitchFamily="34" charset="0"/>
                          <a:ea typeface="Calibri" panose="020F0502020204030204" pitchFamily="34" charset="0"/>
                        </a:rPr>
                        <a:t>etc</a:t>
                      </a:r>
                      <a:r>
                        <a:rPr lang="en-US" sz="1800" baseline="0" dirty="0" smtClean="0">
                          <a:solidFill>
                            <a:schemeClr val="tx1"/>
                          </a:solidFill>
                          <a:effectLst/>
                          <a:latin typeface="Calibri" panose="020F0502020204030204" pitchFamily="34" charset="0"/>
                          <a:ea typeface="Calibri" panose="020F0502020204030204" pitchFamily="34" charset="0"/>
                        </a:rPr>
                        <a:t> </a:t>
                      </a:r>
                      <a:r>
                        <a:rPr lang="en-US" sz="1800" dirty="0" smtClean="0">
                          <a:solidFill>
                            <a:schemeClr val="tx1"/>
                          </a:solidFill>
                          <a:effectLst/>
                          <a:latin typeface="Calibri" panose="020F0502020204030204" pitchFamily="34" charset="0"/>
                          <a:ea typeface="Calibri" panose="020F0502020204030204" pitchFamily="34" charset="0"/>
                        </a:rPr>
                        <a:t>and material damage:</a:t>
                      </a:r>
                      <a:r>
                        <a:rPr lang="en-US" sz="1800" baseline="0" dirty="0" smtClean="0">
                          <a:solidFill>
                            <a:schemeClr val="tx1"/>
                          </a:solidFill>
                          <a:effectLst/>
                          <a:latin typeface="Calibri" panose="020F0502020204030204" pitchFamily="34" charset="0"/>
                          <a:ea typeface="Calibri" panose="020F0502020204030204" pitchFamily="34" charset="0"/>
                        </a:rPr>
                        <a:t> </a:t>
                      </a:r>
                      <a:r>
                        <a:rPr lang="en-US" sz="1800" dirty="0" smtClean="0">
                          <a:solidFill>
                            <a:schemeClr val="tx1"/>
                          </a:solidFill>
                          <a:effectLst/>
                          <a:latin typeface="Calibri" panose="020F0502020204030204" pitchFamily="34" charset="0"/>
                          <a:ea typeface="Calibri" panose="020F0502020204030204" pitchFamily="34" charset="0"/>
                        </a:rPr>
                        <a:t>2021  : WEST erosion markers exposed in the C3 campaign ; 2022 : WEST erosion markers exposed in the C4 (</a:t>
                      </a:r>
                      <a:r>
                        <a:rPr lang="en-US" sz="1800" dirty="0" err="1" smtClean="0">
                          <a:solidFill>
                            <a:schemeClr val="tx1"/>
                          </a:solidFill>
                          <a:effectLst/>
                          <a:latin typeface="Calibri" panose="020F0502020204030204" pitchFamily="34" charset="0"/>
                          <a:ea typeface="Calibri" panose="020F0502020204030204" pitchFamily="34" charset="0"/>
                        </a:rPr>
                        <a:t>incl</a:t>
                      </a:r>
                      <a:r>
                        <a:rPr lang="en-US" sz="1800" dirty="0" smtClean="0">
                          <a:solidFill>
                            <a:schemeClr val="tx1"/>
                          </a:solidFill>
                          <a:effectLst/>
                          <a:latin typeface="Calibri" panose="020F0502020204030204" pitchFamily="34" charset="0"/>
                          <a:ea typeface="Calibri" panose="020F0502020204030204" pitchFamily="34" charset="0"/>
                        </a:rPr>
                        <a:t> He exposure) campaign + first ITER like PFU exposed in phase 1 of WEST.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FF"/>
                          </a:solidFill>
                          <a:effectLst/>
                          <a:latin typeface="Calibri" panose="020F0502020204030204" pitchFamily="34" charset="0"/>
                          <a:ea typeface="Calibri" panose="020F0502020204030204" pitchFamily="34" charset="0"/>
                        </a:rPr>
                        <a:t>Preparation and pre-characterization of marker samples/probes </a:t>
                      </a:r>
                      <a:r>
                        <a:rPr lang="en-US" sz="1800" dirty="0" smtClean="0">
                          <a:solidFill>
                            <a:schemeClr val="tx1"/>
                          </a:solidFill>
                          <a:effectLst/>
                          <a:latin typeface="Calibri" panose="020F0502020204030204" pitchFamily="34" charset="0"/>
                          <a:ea typeface="Calibri" panose="020F0502020204030204" pitchFamily="34" charset="0"/>
                        </a:rPr>
                        <a:t>under PWIE for experiments to be executed within TE</a:t>
                      </a:r>
                      <a:endParaRPr lang="fr-FR" sz="1800" dirty="0" smtClean="0">
                        <a:solidFill>
                          <a:schemeClr val="tx1"/>
                        </a:solidFill>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1162544603"/>
                  </a:ext>
                </a:extLst>
              </a:tr>
              <a:tr h="370840">
                <a:tc>
                  <a:txBody>
                    <a:bodyPr/>
                    <a:lstStyle/>
                    <a:p>
                      <a:r>
                        <a:rPr lang="fr-FR" b="1" dirty="0" smtClean="0"/>
                        <a:t>ADC and extrapolation</a:t>
                      </a:r>
                      <a:r>
                        <a:rPr lang="fr-FR" b="1" baseline="0" dirty="0" smtClean="0"/>
                        <a:t> to DEMO</a:t>
                      </a:r>
                      <a:endParaRPr lang="fr-FR" b="1" dirty="0"/>
                    </a:p>
                  </a:txBody>
                  <a:tcPr/>
                </a:tc>
                <a:tc>
                  <a:txBody>
                    <a:bodyPr/>
                    <a:lstStyle/>
                    <a:p>
                      <a:r>
                        <a:rPr lang="en-US" sz="1800" b="1" dirty="0" smtClean="0">
                          <a:solidFill>
                            <a:srgbClr val="0000FF"/>
                          </a:solidFill>
                          <a:effectLst/>
                          <a:latin typeface="Calibri" panose="020F0502020204030204" pitchFamily="34" charset="0"/>
                          <a:ea typeface="Calibri" panose="020F0502020204030204" pitchFamily="34" charset="0"/>
                        </a:rPr>
                        <a:t>RT18: </a:t>
                      </a:r>
                      <a:r>
                        <a:rPr lang="en-US" sz="1800" dirty="0" smtClean="0">
                          <a:solidFill>
                            <a:schemeClr val="tx1"/>
                          </a:solidFill>
                          <a:effectLst/>
                          <a:latin typeface="Calibri" panose="020F0502020204030204" pitchFamily="34" charset="0"/>
                          <a:ea typeface="Calibri" panose="020F0502020204030204" pitchFamily="34" charset="0"/>
                        </a:rPr>
                        <a:t>first experiments carried out in MAST-U and continuation of experiments in TCV.</a:t>
                      </a:r>
                      <a:r>
                        <a:rPr lang="en-US" sz="1800" baseline="0" dirty="0" smtClean="0">
                          <a:solidFill>
                            <a:schemeClr val="tx1"/>
                          </a:solidFill>
                          <a:effectLst/>
                          <a:latin typeface="Calibri" panose="020F0502020204030204" pitchFamily="34" charset="0"/>
                          <a:ea typeface="Calibri" panose="020F0502020204030204" pitchFamily="34" charset="0"/>
                        </a:rPr>
                        <a:t> L</a:t>
                      </a:r>
                      <a:r>
                        <a:rPr lang="en-US" sz="1800" dirty="0" smtClean="0">
                          <a:solidFill>
                            <a:schemeClr val="tx1"/>
                          </a:solidFill>
                          <a:effectLst/>
                          <a:latin typeface="Calibri" panose="020F0502020204030204" pitchFamily="34" charset="0"/>
                          <a:ea typeface="Calibri" panose="020F0502020204030204" pitchFamily="34" charset="0"/>
                        </a:rPr>
                        <a:t>ink between experimental / interpretative modelling carried out under TE and extrapolation modelling carried out in PWIE to be </a:t>
                      </a:r>
                      <a:r>
                        <a:rPr lang="en-US" sz="1800" dirty="0" smtClean="0">
                          <a:solidFill>
                            <a:schemeClr val="tx1"/>
                          </a:solidFill>
                          <a:effectLst/>
                          <a:latin typeface="Calibri" panose="020F0502020204030204" pitchFamily="34" charset="0"/>
                          <a:ea typeface="Calibri" panose="020F0502020204030204" pitchFamily="34" charset="0"/>
                        </a:rPr>
                        <a:t>clarified. </a:t>
                      </a:r>
                      <a:r>
                        <a:rPr lang="en-US" sz="1800" u="sng" dirty="0" smtClean="0">
                          <a:solidFill>
                            <a:schemeClr val="tx1"/>
                          </a:solidFill>
                          <a:effectLst/>
                          <a:latin typeface="Calibri" panose="020F0502020204030204" pitchFamily="34" charset="0"/>
                          <a:ea typeface="Calibri" panose="020F0502020204030204" pitchFamily="34" charset="0"/>
                        </a:rPr>
                        <a:t>Note:</a:t>
                      </a:r>
                      <a:r>
                        <a:rPr lang="en-US" sz="1800" dirty="0" smtClean="0">
                          <a:solidFill>
                            <a:schemeClr val="tx1"/>
                          </a:solidFill>
                          <a:effectLst/>
                          <a:latin typeface="Calibri" panose="020F0502020204030204" pitchFamily="34" charset="0"/>
                          <a:ea typeface="Calibri" panose="020F0502020204030204" pitchFamily="34" charset="0"/>
                        </a:rPr>
                        <a:t> ADC funding in PWIE ends in 2022: risk for RT18. </a:t>
                      </a:r>
                      <a:endParaRPr lang="fr-FR" dirty="0">
                        <a:solidFill>
                          <a:schemeClr val="tx1"/>
                        </a:solidFill>
                      </a:endParaRPr>
                    </a:p>
                  </a:txBody>
                  <a:tcPr/>
                </a:tc>
                <a:extLst>
                  <a:ext uri="{0D108BD9-81ED-4DB2-BD59-A6C34878D82A}">
                    <a16:rowId xmlns:a16="http://schemas.microsoft.com/office/drawing/2014/main" val="4031044701"/>
                  </a:ext>
                </a:extLst>
              </a:tr>
            </a:tbl>
          </a:graphicData>
        </a:graphic>
      </p:graphicFrame>
    </p:spTree>
    <p:extLst>
      <p:ext uri="{BB962C8B-B14F-4D97-AF65-F5344CB8AC3E}">
        <p14:creationId xmlns:p14="http://schemas.microsoft.com/office/powerpoint/2010/main" val="145191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0"/>
            <a:ext cx="7543800" cy="914400"/>
          </a:xfrm>
        </p:spPr>
        <p:txBody>
          <a:bodyPr/>
          <a:lstStyle/>
          <a:p>
            <a:r>
              <a:rPr lang="fr-FR" sz="3600" dirty="0" err="1">
                <a:solidFill>
                  <a:srgbClr val="C00000"/>
                </a:solidFill>
              </a:rPr>
              <a:t>Linking</a:t>
            </a:r>
            <a:r>
              <a:rPr lang="fr-FR" sz="3600" dirty="0">
                <a:solidFill>
                  <a:srgbClr val="C00000"/>
                </a:solidFill>
              </a:rPr>
              <a:t> WPTE </a:t>
            </a:r>
            <a:r>
              <a:rPr lang="fr-FR" sz="3600" dirty="0" err="1">
                <a:solidFill>
                  <a:srgbClr val="C00000"/>
                </a:solidFill>
              </a:rPr>
              <a:t>with</a:t>
            </a:r>
            <a:r>
              <a:rPr lang="fr-FR" sz="3600" dirty="0">
                <a:solidFill>
                  <a:srgbClr val="C00000"/>
                </a:solidFill>
              </a:rPr>
              <a:t> WP </a:t>
            </a:r>
            <a:r>
              <a:rPr lang="fr-FR" sz="3600" dirty="0" err="1">
                <a:solidFill>
                  <a:srgbClr val="C00000"/>
                </a:solidFill>
              </a:rPr>
              <a:t>rIO</a:t>
            </a:r>
            <a:r>
              <a:rPr lang="fr-FR" sz="3600" dirty="0">
                <a:solidFill>
                  <a:srgbClr val="C00000"/>
                </a:solidFill>
              </a:rPr>
              <a:t> and WP SA</a:t>
            </a:r>
          </a:p>
        </p:txBody>
      </p:sp>
      <p:graphicFrame>
        <p:nvGraphicFramePr>
          <p:cNvPr id="4" name="Tableau 3"/>
          <p:cNvGraphicFramePr>
            <a:graphicFrameLocks noGrp="1"/>
          </p:cNvGraphicFramePr>
          <p:nvPr>
            <p:extLst>
              <p:ext uri="{D42A27DB-BD31-4B8C-83A1-F6EECF244321}">
                <p14:modId xmlns:p14="http://schemas.microsoft.com/office/powerpoint/2010/main" val="402997506"/>
              </p:ext>
            </p:extLst>
          </p:nvPr>
        </p:nvGraphicFramePr>
        <p:xfrm>
          <a:off x="107504" y="1196752"/>
          <a:ext cx="8964488" cy="5699760"/>
        </p:xfrm>
        <a:graphic>
          <a:graphicData uri="http://schemas.openxmlformats.org/drawingml/2006/table">
            <a:tbl>
              <a:tblPr firstRow="1" bandRow="1">
                <a:tableStyleId>{69CF1AB2-1976-4502-BF36-3FF5EA218861}</a:tableStyleId>
              </a:tblPr>
              <a:tblGrid>
                <a:gridCol w="1455772">
                  <a:extLst>
                    <a:ext uri="{9D8B030D-6E8A-4147-A177-3AD203B41FA5}">
                      <a16:colId xmlns:a16="http://schemas.microsoft.com/office/drawing/2014/main" val="126315009"/>
                    </a:ext>
                  </a:extLst>
                </a:gridCol>
                <a:gridCol w="7508716">
                  <a:extLst>
                    <a:ext uri="{9D8B030D-6E8A-4147-A177-3AD203B41FA5}">
                      <a16:colId xmlns:a16="http://schemas.microsoft.com/office/drawing/2014/main" val="1348253781"/>
                    </a:ext>
                  </a:extLst>
                </a:gridCol>
              </a:tblGrid>
              <a:tr h="3096344">
                <a:tc>
                  <a:txBody>
                    <a:bodyPr/>
                    <a:lstStyle/>
                    <a:p>
                      <a:pPr algn="ctr"/>
                      <a:endParaRPr lang="fr-FR" sz="2800" dirty="0"/>
                    </a:p>
                    <a:p>
                      <a:pPr algn="ctr"/>
                      <a:endParaRPr lang="fr-FR" sz="2800" dirty="0"/>
                    </a:p>
                    <a:p>
                      <a:pPr algn="ctr"/>
                      <a:endParaRPr lang="fr-FR" sz="2800" dirty="0"/>
                    </a:p>
                    <a:p>
                      <a:pPr algn="ctr"/>
                      <a:r>
                        <a:rPr lang="fr-FR" sz="2800" dirty="0" err="1" smtClean="0">
                          <a:solidFill>
                            <a:srgbClr val="C00000"/>
                          </a:solidFill>
                        </a:rPr>
                        <a:t>PrIO</a:t>
                      </a:r>
                      <a:endParaRPr lang="fr-FR" sz="2800" b="1" dirty="0">
                        <a:solidFill>
                          <a:srgbClr val="C00000"/>
                        </a:solidFill>
                      </a:endParaRPr>
                    </a:p>
                  </a:txBody>
                  <a:tcPr/>
                </a:tc>
                <a:tc>
                  <a:txBody>
                    <a:bodyPr/>
                    <a:lstStyle/>
                    <a:p>
                      <a:r>
                        <a:rPr lang="fr-FR" dirty="0" err="1">
                          <a:solidFill>
                            <a:srgbClr val="0000FF"/>
                          </a:solidFill>
                        </a:rPr>
                        <a:t>EUROfusion</a:t>
                      </a:r>
                      <a:r>
                        <a:rPr lang="fr-FR" baseline="0" dirty="0">
                          <a:solidFill>
                            <a:srgbClr val="0000FF"/>
                          </a:solidFill>
                        </a:rPr>
                        <a:t> </a:t>
                      </a:r>
                      <a:r>
                        <a:rPr lang="fr-FR" baseline="0" dirty="0" err="1" smtClean="0">
                          <a:solidFill>
                            <a:srgbClr val="0000FF"/>
                          </a:solidFill>
                        </a:rPr>
                        <a:t>d</a:t>
                      </a:r>
                      <a:r>
                        <a:rPr lang="fr-FR" dirty="0" err="1" smtClean="0">
                          <a:solidFill>
                            <a:srgbClr val="0000FF"/>
                          </a:solidFill>
                        </a:rPr>
                        <a:t>atabase</a:t>
                      </a:r>
                      <a:r>
                        <a:rPr lang="fr-FR" dirty="0" smtClean="0">
                          <a:solidFill>
                            <a:srgbClr val="0000FF"/>
                          </a:solidFill>
                        </a:rPr>
                        <a:t>:</a:t>
                      </a:r>
                      <a:r>
                        <a:rPr lang="fr-FR" baseline="0" dirty="0" smtClean="0">
                          <a:solidFill>
                            <a:srgbClr val="0000FF"/>
                          </a:solidFill>
                        </a:rPr>
                        <a:t> </a:t>
                      </a:r>
                    </a:p>
                    <a:p>
                      <a:r>
                        <a:rPr lang="fr-FR" b="1" baseline="0" dirty="0" err="1" smtClean="0">
                          <a:solidFill>
                            <a:schemeClr val="tx1"/>
                          </a:solidFill>
                        </a:rPr>
                        <a:t>Databases</a:t>
                      </a:r>
                      <a:r>
                        <a:rPr lang="fr-FR" b="1" baseline="0" dirty="0" smtClean="0">
                          <a:solidFill>
                            <a:schemeClr val="tx1"/>
                          </a:solidFill>
                        </a:rPr>
                        <a:t> on </a:t>
                      </a:r>
                      <a:r>
                        <a:rPr lang="fr-FR" b="1" dirty="0" smtClean="0">
                          <a:solidFill>
                            <a:schemeClr val="tx1"/>
                          </a:solidFill>
                        </a:rPr>
                        <a:t>disruption</a:t>
                      </a:r>
                      <a:r>
                        <a:rPr lang="fr-FR" b="1" dirty="0">
                          <a:solidFill>
                            <a:schemeClr val="tx1"/>
                          </a:solidFill>
                        </a:rPr>
                        <a:t>,</a:t>
                      </a:r>
                      <a:r>
                        <a:rPr lang="fr-FR" b="1" baseline="0" dirty="0">
                          <a:solidFill>
                            <a:schemeClr val="tx1"/>
                          </a:solidFill>
                        </a:rPr>
                        <a:t> </a:t>
                      </a:r>
                      <a:r>
                        <a:rPr lang="fr-FR" b="1" baseline="0" dirty="0" err="1">
                          <a:solidFill>
                            <a:schemeClr val="tx1"/>
                          </a:solidFill>
                        </a:rPr>
                        <a:t>pedestal</a:t>
                      </a:r>
                      <a:r>
                        <a:rPr lang="fr-FR" b="1" baseline="0" dirty="0">
                          <a:solidFill>
                            <a:schemeClr val="tx1"/>
                          </a:solidFill>
                        </a:rPr>
                        <a:t>, </a:t>
                      </a:r>
                      <a:r>
                        <a:rPr lang="fr-FR" b="1" baseline="0" dirty="0" smtClean="0">
                          <a:solidFill>
                            <a:schemeClr val="tx1"/>
                          </a:solidFill>
                        </a:rPr>
                        <a:t>confinement</a:t>
                      </a:r>
                      <a:endParaRPr lang="fr-FR" b="1" baseline="0" dirty="0">
                        <a:solidFill>
                          <a:schemeClr val="tx1"/>
                        </a:solidFill>
                      </a:endParaRPr>
                    </a:p>
                    <a:p>
                      <a:pPr marL="285750" indent="-285750">
                        <a:buFont typeface="Wingdings" panose="05000000000000000000" pitchFamily="2" charset="2"/>
                        <a:buChar char="è"/>
                      </a:pPr>
                      <a:r>
                        <a:rPr lang="fr-FR" b="0" baseline="0" dirty="0" err="1" smtClean="0">
                          <a:sym typeface="Wingdings" panose="05000000000000000000" pitchFamily="2" charset="2"/>
                        </a:rPr>
                        <a:t>Status</a:t>
                      </a:r>
                      <a:r>
                        <a:rPr lang="fr-FR" b="0" baseline="0" dirty="0" smtClean="0">
                          <a:sym typeface="Wingdings" panose="05000000000000000000" pitchFamily="2" charset="2"/>
                        </a:rPr>
                        <a:t> </a:t>
                      </a:r>
                      <a:r>
                        <a:rPr lang="fr-FR" b="0" baseline="0" dirty="0">
                          <a:sym typeface="Wingdings" panose="05000000000000000000" pitchFamily="2" charset="2"/>
                        </a:rPr>
                        <a:t>of the </a:t>
                      </a:r>
                      <a:r>
                        <a:rPr lang="fr-FR" b="0" baseline="0" dirty="0" err="1">
                          <a:sym typeface="Wingdings" panose="05000000000000000000" pitchFamily="2" charset="2"/>
                        </a:rPr>
                        <a:t>database</a:t>
                      </a:r>
                      <a:r>
                        <a:rPr lang="fr-FR" b="0" baseline="0" dirty="0">
                          <a:sym typeface="Wingdings" panose="05000000000000000000" pitchFamily="2" charset="2"/>
                        </a:rPr>
                        <a:t> </a:t>
                      </a:r>
                      <a:r>
                        <a:rPr lang="fr-FR" b="0" baseline="0" dirty="0" err="1">
                          <a:sym typeface="Wingdings" panose="05000000000000000000" pitchFamily="2" charset="2"/>
                        </a:rPr>
                        <a:t>reviewed</a:t>
                      </a:r>
                      <a:r>
                        <a:rPr lang="fr-FR" b="0" baseline="0" dirty="0">
                          <a:sym typeface="Wingdings" panose="05000000000000000000" pitchFamily="2" charset="2"/>
                        </a:rPr>
                        <a:t> and action </a:t>
                      </a:r>
                      <a:r>
                        <a:rPr lang="fr-FR" b="0" baseline="0" dirty="0" err="1">
                          <a:sym typeface="Wingdings" panose="05000000000000000000" pitchFamily="2" charset="2"/>
                        </a:rPr>
                        <a:t>drawn</a:t>
                      </a:r>
                      <a:r>
                        <a:rPr lang="fr-FR" b="0" baseline="0" dirty="0">
                          <a:sym typeface="Wingdings" panose="05000000000000000000" pitchFamily="2" charset="2"/>
                        </a:rPr>
                        <a:t> for </a:t>
                      </a:r>
                      <a:r>
                        <a:rPr lang="fr-FR" b="0" baseline="0" dirty="0" err="1">
                          <a:sym typeface="Wingdings" panose="05000000000000000000" pitchFamily="2" charset="2"/>
                        </a:rPr>
                        <a:t>their</a:t>
                      </a:r>
                      <a:r>
                        <a:rPr lang="fr-FR" b="0" baseline="0" dirty="0">
                          <a:sym typeface="Wingdings" panose="05000000000000000000" pitchFamily="2" charset="2"/>
                        </a:rPr>
                        <a:t> </a:t>
                      </a:r>
                      <a:r>
                        <a:rPr lang="fr-FR" b="0" baseline="0" dirty="0" err="1" smtClean="0">
                          <a:sym typeface="Wingdings" panose="05000000000000000000" pitchFamily="2" charset="2"/>
                        </a:rPr>
                        <a:t>development</a:t>
                      </a:r>
                      <a:r>
                        <a:rPr lang="fr-FR" b="0" baseline="0" dirty="0" smtClean="0">
                          <a:sym typeface="Wingdings" panose="05000000000000000000" pitchFamily="2" charset="2"/>
                        </a:rPr>
                        <a:t>. WPTE has </a:t>
                      </a:r>
                      <a:r>
                        <a:rPr lang="fr-FR" b="0" baseline="0" dirty="0" err="1" smtClean="0">
                          <a:sym typeface="Wingdings" panose="05000000000000000000" pitchFamily="2" charset="2"/>
                        </a:rPr>
                        <a:t>TFLs</a:t>
                      </a:r>
                      <a:r>
                        <a:rPr lang="fr-FR" b="0" baseline="0" dirty="0" smtClean="0">
                          <a:sym typeface="Wingdings" panose="05000000000000000000" pitchFamily="2" charset="2"/>
                        </a:rPr>
                        <a:t> </a:t>
                      </a:r>
                      <a:r>
                        <a:rPr lang="fr-FR" b="0" baseline="0" dirty="0" err="1" smtClean="0">
                          <a:sym typeface="Wingdings" panose="05000000000000000000" pitchFamily="2" charset="2"/>
                        </a:rPr>
                        <a:t>ROs</a:t>
                      </a:r>
                      <a:r>
                        <a:rPr lang="fr-FR" b="0" baseline="0" dirty="0" smtClean="0">
                          <a:sym typeface="Wingdings" panose="05000000000000000000" pitchFamily="2" charset="2"/>
                        </a:rPr>
                        <a:t> for </a:t>
                      </a:r>
                      <a:r>
                        <a:rPr lang="fr-FR" b="0" baseline="0" dirty="0" err="1" smtClean="0">
                          <a:sym typeface="Wingdings" panose="05000000000000000000" pitchFamily="2" charset="2"/>
                        </a:rPr>
                        <a:t>each</a:t>
                      </a:r>
                      <a:r>
                        <a:rPr lang="fr-FR" b="0" baseline="0" dirty="0" smtClean="0">
                          <a:sym typeface="Wingdings" panose="05000000000000000000" pitchFamily="2" charset="2"/>
                        </a:rPr>
                        <a:t> </a:t>
                      </a:r>
                      <a:r>
                        <a:rPr lang="fr-FR" b="0" baseline="0" dirty="0" err="1" smtClean="0">
                          <a:sym typeface="Wingdings" panose="05000000000000000000" pitchFamily="2" charset="2"/>
                        </a:rPr>
                        <a:t>database</a:t>
                      </a:r>
                      <a:r>
                        <a:rPr lang="fr-FR" b="0" baseline="0" dirty="0" smtClean="0">
                          <a:sym typeface="Wingdings" panose="05000000000000000000" pitchFamily="2" charset="2"/>
                        </a:rPr>
                        <a:t> to </a:t>
                      </a:r>
                      <a:r>
                        <a:rPr lang="fr-FR" b="0" baseline="0" dirty="0" err="1" smtClean="0">
                          <a:sym typeface="Wingdings" panose="05000000000000000000" pitchFamily="2" charset="2"/>
                        </a:rPr>
                        <a:t>facilitate</a:t>
                      </a:r>
                      <a:r>
                        <a:rPr lang="fr-FR" b="0" baseline="0" dirty="0" smtClean="0">
                          <a:sym typeface="Wingdings" panose="05000000000000000000" pitchFamily="2" charset="2"/>
                        </a:rPr>
                        <a:t> the collection of data</a:t>
                      </a:r>
                      <a:endParaRPr lang="fr-FR" b="0" baseline="0" dirty="0">
                        <a:sym typeface="Wingdings" panose="05000000000000000000" pitchFamily="2" charset="2"/>
                      </a:endParaRPr>
                    </a:p>
                    <a:p>
                      <a:pPr marL="285750" indent="-285750">
                        <a:buFont typeface="Wingdings" panose="05000000000000000000" pitchFamily="2" charset="2"/>
                        <a:buChar char="è"/>
                      </a:pPr>
                      <a:endParaRPr lang="fr-FR" baseline="0" dirty="0">
                        <a:sym typeface="Wingdings" panose="05000000000000000000" pitchFamily="2" charset="2"/>
                      </a:endParaRPr>
                    </a:p>
                    <a:p>
                      <a:pPr marL="0" indent="0">
                        <a:buFont typeface="Wingdings" panose="05000000000000000000" pitchFamily="2" charset="2"/>
                        <a:buNone/>
                      </a:pPr>
                      <a:r>
                        <a:rPr lang="fr-FR" baseline="0" dirty="0">
                          <a:solidFill>
                            <a:srgbClr val="0000FF"/>
                          </a:solidFill>
                          <a:sym typeface="Wingdings" panose="05000000000000000000" pitchFamily="2" charset="2"/>
                        </a:rPr>
                        <a:t>ITPA management</a:t>
                      </a:r>
                    </a:p>
                    <a:p>
                      <a:pPr marL="285750" indent="-285750">
                        <a:buFont typeface="Wingdings" panose="05000000000000000000" pitchFamily="2" charset="2"/>
                        <a:buChar char="è"/>
                      </a:pPr>
                      <a:r>
                        <a:rPr lang="fr-FR" b="0" baseline="0" dirty="0" err="1" smtClean="0">
                          <a:sym typeface="Wingdings" panose="05000000000000000000" pitchFamily="2" charset="2"/>
                        </a:rPr>
                        <a:t>Involvement</a:t>
                      </a:r>
                      <a:r>
                        <a:rPr lang="fr-FR" b="0" baseline="0" dirty="0" smtClean="0">
                          <a:sym typeface="Wingdings" panose="05000000000000000000" pitchFamily="2" charset="2"/>
                        </a:rPr>
                        <a:t> of the </a:t>
                      </a:r>
                      <a:r>
                        <a:rPr lang="fr-FR" b="0" baseline="0" dirty="0">
                          <a:sym typeface="Wingdings" panose="05000000000000000000" pitchFamily="2" charset="2"/>
                        </a:rPr>
                        <a:t>ITPA EU </a:t>
                      </a:r>
                      <a:r>
                        <a:rPr lang="fr-FR" b="0" baseline="0" dirty="0" err="1">
                          <a:sym typeface="Wingdings" panose="05000000000000000000" pitchFamily="2" charset="2"/>
                        </a:rPr>
                        <a:t>members</a:t>
                      </a:r>
                      <a:r>
                        <a:rPr lang="fr-FR" b="0" baseline="0" dirty="0">
                          <a:sym typeface="Wingdings" panose="05000000000000000000" pitchFamily="2" charset="2"/>
                        </a:rPr>
                        <a:t> </a:t>
                      </a:r>
                      <a:r>
                        <a:rPr lang="fr-FR" b="0" baseline="0" dirty="0" err="1" smtClean="0">
                          <a:sym typeface="Wingdings" panose="05000000000000000000" pitchFamily="2" charset="2"/>
                        </a:rPr>
                        <a:t>agreed</a:t>
                      </a:r>
                      <a:r>
                        <a:rPr lang="fr-FR" b="0" baseline="0" dirty="0" smtClean="0">
                          <a:sym typeface="Wingdings" panose="05000000000000000000" pitchFamily="2" charset="2"/>
                        </a:rPr>
                        <a:t>. WPTE </a:t>
                      </a:r>
                      <a:r>
                        <a:rPr lang="fr-FR" b="0" baseline="0" dirty="0" err="1" smtClean="0">
                          <a:sym typeface="Wingdings" panose="05000000000000000000" pitchFamily="2" charset="2"/>
                        </a:rPr>
                        <a:t>will</a:t>
                      </a:r>
                      <a:r>
                        <a:rPr lang="fr-FR" b="0" baseline="0" dirty="0" smtClean="0">
                          <a:sym typeface="Wingdings" panose="05000000000000000000" pitchFamily="2" charset="2"/>
                        </a:rPr>
                        <a:t> </a:t>
                      </a:r>
                      <a:r>
                        <a:rPr lang="fr-FR" b="0" baseline="0" dirty="0" err="1" smtClean="0">
                          <a:sym typeface="Wingdings" panose="05000000000000000000" pitchFamily="2" charset="2"/>
                        </a:rPr>
                        <a:t>review</a:t>
                      </a:r>
                      <a:r>
                        <a:rPr lang="fr-FR" b="0" baseline="0" dirty="0" smtClean="0">
                          <a:sym typeface="Wingdings" panose="05000000000000000000" pitchFamily="2" charset="2"/>
                        </a:rPr>
                        <a:t> the </a:t>
                      </a:r>
                      <a:r>
                        <a:rPr lang="fr-FR" b="0" baseline="0" dirty="0" err="1" smtClean="0">
                          <a:sym typeface="Wingdings" panose="05000000000000000000" pitchFamily="2" charset="2"/>
                        </a:rPr>
                        <a:t>advances</a:t>
                      </a:r>
                      <a:r>
                        <a:rPr lang="fr-FR" b="0" baseline="0" dirty="0" smtClean="0">
                          <a:sym typeface="Wingdings" panose="05000000000000000000" pitchFamily="2" charset="2"/>
                        </a:rPr>
                        <a:t> of </a:t>
                      </a:r>
                      <a:r>
                        <a:rPr lang="fr-FR" b="0" baseline="0" dirty="0" err="1" smtClean="0">
                          <a:sym typeface="Wingdings" panose="05000000000000000000" pitchFamily="2" charset="2"/>
                        </a:rPr>
                        <a:t>each</a:t>
                      </a:r>
                      <a:r>
                        <a:rPr lang="fr-FR" b="0" baseline="0" dirty="0" smtClean="0">
                          <a:sym typeface="Wingdings" panose="05000000000000000000" pitchFamily="2" charset="2"/>
                        </a:rPr>
                        <a:t> groups in </a:t>
                      </a:r>
                      <a:r>
                        <a:rPr lang="fr-FR" b="0" baseline="0" dirty="0" err="1" smtClean="0">
                          <a:sym typeface="Wingdings" panose="05000000000000000000" pitchFamily="2" charset="2"/>
                        </a:rPr>
                        <a:t>its</a:t>
                      </a:r>
                      <a:r>
                        <a:rPr lang="fr-FR" b="0" baseline="0" dirty="0" smtClean="0">
                          <a:sym typeface="Wingdings" panose="05000000000000000000" pitchFamily="2" charset="2"/>
                        </a:rPr>
                        <a:t> Task force Meeting. </a:t>
                      </a:r>
                      <a:endParaRPr lang="fr-FR" b="0" baseline="0" dirty="0">
                        <a:sym typeface="Wingdings" panose="05000000000000000000" pitchFamily="2" charset="2"/>
                      </a:endParaRPr>
                    </a:p>
                    <a:p>
                      <a:pPr marL="0" indent="0">
                        <a:buFont typeface="Wingdings" panose="05000000000000000000" pitchFamily="2" charset="2"/>
                        <a:buNone/>
                      </a:pPr>
                      <a:endParaRPr lang="fr-FR" baseline="0" dirty="0">
                        <a:sym typeface="Wingdings" panose="05000000000000000000" pitchFamily="2" charset="2"/>
                      </a:endParaRPr>
                    </a:p>
                    <a:p>
                      <a:pPr marL="0" indent="0">
                        <a:buFont typeface="Wingdings" panose="05000000000000000000" pitchFamily="2" charset="2"/>
                        <a:buNone/>
                      </a:pPr>
                      <a:r>
                        <a:rPr lang="fr-FR" baseline="0" dirty="0">
                          <a:solidFill>
                            <a:srgbClr val="0000FF"/>
                          </a:solidFill>
                          <a:sym typeface="Wingdings" panose="05000000000000000000" pitchFamily="2" charset="2"/>
                        </a:rPr>
                        <a:t>Breakdown and </a:t>
                      </a:r>
                      <a:r>
                        <a:rPr lang="fr-FR" baseline="0" dirty="0" err="1">
                          <a:solidFill>
                            <a:srgbClr val="0000FF"/>
                          </a:solidFill>
                          <a:sym typeface="Wingdings" panose="05000000000000000000" pitchFamily="2" charset="2"/>
                        </a:rPr>
                        <a:t>ramp</a:t>
                      </a:r>
                      <a:r>
                        <a:rPr lang="fr-FR" baseline="0" dirty="0">
                          <a:solidFill>
                            <a:srgbClr val="0000FF"/>
                          </a:solidFill>
                          <a:sym typeface="Wingdings" panose="05000000000000000000" pitchFamily="2" charset="2"/>
                        </a:rPr>
                        <a:t>-up for ITER: </a:t>
                      </a:r>
                    </a:p>
                    <a:p>
                      <a:pPr marL="285750" indent="-285750">
                        <a:buFont typeface="Wingdings" panose="05000000000000000000" pitchFamily="2" charset="2"/>
                        <a:buChar char="è"/>
                      </a:pPr>
                      <a:r>
                        <a:rPr lang="fr-FR" b="0" baseline="0" dirty="0" smtClean="0">
                          <a:sym typeface="Wingdings" panose="05000000000000000000" pitchFamily="2" charset="2"/>
                        </a:rPr>
                        <a:t>Meeting </a:t>
                      </a:r>
                      <a:r>
                        <a:rPr lang="fr-FR" b="0" baseline="0" dirty="0" err="1">
                          <a:sym typeface="Wingdings" panose="05000000000000000000" pitchFamily="2" charset="2"/>
                        </a:rPr>
                        <a:t>with</a:t>
                      </a:r>
                      <a:r>
                        <a:rPr lang="fr-FR" b="0" baseline="0" dirty="0">
                          <a:sym typeface="Wingdings" panose="05000000000000000000" pitchFamily="2" charset="2"/>
                        </a:rPr>
                        <a:t> </a:t>
                      </a:r>
                      <a:r>
                        <a:rPr lang="fr-FR" b="0" baseline="0" dirty="0" smtClean="0">
                          <a:sym typeface="Wingdings" panose="05000000000000000000" pitchFamily="2" charset="2"/>
                        </a:rPr>
                        <a:t>TSVV11 and IO: </a:t>
                      </a:r>
                      <a:r>
                        <a:rPr lang="fr-FR" b="0" baseline="0" dirty="0">
                          <a:sym typeface="Wingdings" panose="05000000000000000000" pitchFamily="2" charset="2"/>
                        </a:rPr>
                        <a:t>coordination of the </a:t>
                      </a:r>
                      <a:r>
                        <a:rPr lang="fr-FR" b="0" baseline="0" dirty="0" err="1">
                          <a:sym typeface="Wingdings" panose="05000000000000000000" pitchFamily="2" charset="2"/>
                        </a:rPr>
                        <a:t>work</a:t>
                      </a:r>
                      <a:r>
                        <a:rPr lang="fr-FR" b="0" baseline="0" dirty="0">
                          <a:sym typeface="Wingdings" panose="05000000000000000000" pitchFamily="2" charset="2"/>
                        </a:rPr>
                        <a:t> </a:t>
                      </a:r>
                      <a:r>
                        <a:rPr lang="fr-FR" b="0" baseline="0" dirty="0" err="1" smtClean="0">
                          <a:sym typeface="Wingdings" panose="05000000000000000000" pitchFamily="2" charset="2"/>
                        </a:rPr>
                        <a:t>discussed</a:t>
                      </a:r>
                      <a:r>
                        <a:rPr lang="fr-FR" b="0" baseline="0" dirty="0" smtClean="0">
                          <a:sym typeface="Wingdings" panose="05000000000000000000" pitchFamily="2" charset="2"/>
                        </a:rPr>
                        <a:t> and </a:t>
                      </a:r>
                      <a:r>
                        <a:rPr lang="fr-FR" b="0" baseline="0" dirty="0" err="1" smtClean="0">
                          <a:sym typeface="Wingdings" panose="05000000000000000000" pitchFamily="2" charset="2"/>
                        </a:rPr>
                        <a:t>agreed</a:t>
                      </a:r>
                      <a:r>
                        <a:rPr lang="fr-FR" b="0" baseline="0" dirty="0" smtClean="0">
                          <a:sym typeface="Wingdings" panose="05000000000000000000" pitchFamily="2" charset="2"/>
                        </a:rPr>
                        <a:t> in </a:t>
                      </a:r>
                      <a:r>
                        <a:rPr lang="fr-FR" b="0" baseline="0" dirty="0" err="1" smtClean="0">
                          <a:sym typeface="Wingdings" panose="05000000000000000000" pitchFamily="2" charset="2"/>
                        </a:rPr>
                        <a:t>particular</a:t>
                      </a:r>
                      <a:r>
                        <a:rPr lang="fr-FR" b="0" baseline="0" dirty="0" smtClean="0">
                          <a:sym typeface="Wingdings" panose="05000000000000000000" pitchFamily="2" charset="2"/>
                        </a:rPr>
                        <a:t> </a:t>
                      </a:r>
                      <a:r>
                        <a:rPr lang="fr-FR" b="0" baseline="0" dirty="0" err="1" smtClean="0">
                          <a:sym typeface="Wingdings" panose="05000000000000000000" pitchFamily="2" charset="2"/>
                        </a:rPr>
                        <a:t>with</a:t>
                      </a:r>
                      <a:r>
                        <a:rPr lang="fr-FR" b="0" baseline="0" dirty="0" smtClean="0">
                          <a:sym typeface="Wingdings" panose="05000000000000000000" pitchFamily="2" charset="2"/>
                        </a:rPr>
                        <a:t> RT03 and WPSA.</a:t>
                      </a:r>
                    </a:p>
                  </a:txBody>
                  <a:tcPr/>
                </a:tc>
                <a:extLst>
                  <a:ext uri="{0D108BD9-81ED-4DB2-BD59-A6C34878D82A}">
                    <a16:rowId xmlns:a16="http://schemas.microsoft.com/office/drawing/2014/main" val="1331235825"/>
                  </a:ext>
                </a:extLst>
              </a:tr>
              <a:tr h="1572608">
                <a:tc>
                  <a:txBody>
                    <a:bodyPr/>
                    <a:lstStyle/>
                    <a:p>
                      <a:pPr algn="ctr"/>
                      <a:endParaRPr lang="fr-FR" sz="2800" dirty="0"/>
                    </a:p>
                    <a:p>
                      <a:pPr algn="ctr"/>
                      <a:endParaRPr lang="fr-FR" sz="2800" b="1" dirty="0">
                        <a:solidFill>
                          <a:srgbClr val="C00000"/>
                        </a:solidFill>
                      </a:endParaRPr>
                    </a:p>
                    <a:p>
                      <a:pPr algn="ctr"/>
                      <a:r>
                        <a:rPr lang="fr-FR" sz="2800" b="1" dirty="0" smtClean="0">
                          <a:solidFill>
                            <a:srgbClr val="C00000"/>
                          </a:solidFill>
                        </a:rPr>
                        <a:t>SA</a:t>
                      </a:r>
                      <a:endParaRPr lang="fr-FR" sz="2800" b="1" dirty="0">
                        <a:solidFill>
                          <a:srgbClr val="C00000"/>
                        </a:solidFill>
                      </a:endParaRPr>
                    </a:p>
                  </a:txBody>
                  <a:tcPr/>
                </a:tc>
                <a:tc>
                  <a:txBody>
                    <a:bodyPr/>
                    <a:lstStyle/>
                    <a:p>
                      <a:pPr>
                        <a:spcBef>
                          <a:spcPts val="600"/>
                        </a:spcBef>
                      </a:pPr>
                      <a:endParaRPr lang="fr-FR" b="1" dirty="0"/>
                    </a:p>
                    <a:p>
                      <a:pPr>
                        <a:spcBef>
                          <a:spcPts val="600"/>
                        </a:spcBef>
                      </a:pPr>
                      <a:r>
                        <a:rPr lang="fr-FR" b="1" dirty="0"/>
                        <a:t>No meeting has been </a:t>
                      </a:r>
                      <a:r>
                        <a:rPr lang="fr-FR" b="1" dirty="0" err="1"/>
                        <a:t>held</a:t>
                      </a:r>
                      <a:r>
                        <a:rPr lang="fr-FR" b="1" dirty="0"/>
                        <a:t> </a:t>
                      </a:r>
                      <a:r>
                        <a:rPr lang="fr-FR" b="1" dirty="0" err="1"/>
                        <a:t>with</a:t>
                      </a:r>
                      <a:r>
                        <a:rPr lang="fr-FR" b="1" dirty="0"/>
                        <a:t> WPSA</a:t>
                      </a:r>
                      <a:r>
                        <a:rPr lang="fr-FR" b="1" baseline="0" dirty="0"/>
                        <a:t> </a:t>
                      </a:r>
                      <a:r>
                        <a:rPr lang="fr-FR" b="1" baseline="0" dirty="0" err="1"/>
                        <a:t>yet</a:t>
                      </a:r>
                      <a:r>
                        <a:rPr lang="fr-FR" b="1" baseline="0" dirty="0"/>
                        <a:t> (Delay of JT-60SA). </a:t>
                      </a:r>
                      <a:r>
                        <a:rPr lang="fr-FR" b="1" baseline="0" dirty="0" err="1"/>
                        <a:t>However</a:t>
                      </a:r>
                      <a:r>
                        <a:rPr lang="fr-FR" b="1" baseline="0" dirty="0"/>
                        <a:t>:</a:t>
                      </a:r>
                    </a:p>
                    <a:p>
                      <a:pPr marL="285750" indent="-285750">
                        <a:spcBef>
                          <a:spcPts val="600"/>
                        </a:spcBef>
                        <a:buFont typeface="Arial" panose="020B0604020202020204" pitchFamily="34" charset="0"/>
                        <a:buChar char="•"/>
                      </a:pPr>
                      <a:r>
                        <a:rPr lang="fr-FR" b="1" baseline="0" dirty="0">
                          <a:solidFill>
                            <a:srgbClr val="0000FF"/>
                          </a:solidFill>
                        </a:rPr>
                        <a:t>First </a:t>
                      </a:r>
                      <a:r>
                        <a:rPr lang="fr-FR" b="1" baseline="0" dirty="0" smtClean="0">
                          <a:solidFill>
                            <a:srgbClr val="0000FF"/>
                          </a:solidFill>
                        </a:rPr>
                        <a:t>plasma (</a:t>
                      </a:r>
                      <a:r>
                        <a:rPr lang="fr-FR" b="1" baseline="0" dirty="0" err="1" smtClean="0">
                          <a:solidFill>
                            <a:srgbClr val="0000FF"/>
                          </a:solidFill>
                        </a:rPr>
                        <a:t>September</a:t>
                      </a:r>
                      <a:r>
                        <a:rPr lang="fr-FR" b="1" baseline="0" dirty="0" smtClean="0">
                          <a:solidFill>
                            <a:srgbClr val="0000FF"/>
                          </a:solidFill>
                        </a:rPr>
                        <a:t> 2022): </a:t>
                      </a:r>
                      <a:r>
                        <a:rPr lang="fr-FR" b="0" baseline="0" dirty="0"/>
                        <a:t>RT03 (breakdown + </a:t>
                      </a:r>
                      <a:r>
                        <a:rPr lang="fr-FR" b="0" baseline="0" dirty="0" err="1"/>
                        <a:t>ramp</a:t>
                      </a:r>
                      <a:r>
                        <a:rPr lang="fr-FR" b="0" baseline="0" dirty="0"/>
                        <a:t>-up) + RT04 (control of disruptions)</a:t>
                      </a:r>
                    </a:p>
                    <a:p>
                      <a:pPr marL="285750" indent="-285750">
                        <a:spcBef>
                          <a:spcPts val="600"/>
                        </a:spcBef>
                        <a:buFont typeface="Arial" panose="020B0604020202020204" pitchFamily="34" charset="0"/>
                        <a:buChar char="•"/>
                      </a:pPr>
                      <a:r>
                        <a:rPr lang="fr-FR" b="1" baseline="0" dirty="0" err="1" smtClean="0">
                          <a:solidFill>
                            <a:srgbClr val="0000FF"/>
                          </a:solidFill>
                        </a:rPr>
                        <a:t>Preparation</a:t>
                      </a:r>
                      <a:r>
                        <a:rPr lang="fr-FR" b="1" baseline="0" dirty="0" smtClean="0">
                          <a:solidFill>
                            <a:srgbClr val="0000FF"/>
                          </a:solidFill>
                        </a:rPr>
                        <a:t> of the first </a:t>
                      </a:r>
                      <a:r>
                        <a:rPr lang="fr-FR" b="1" baseline="0" dirty="0" err="1" smtClean="0">
                          <a:solidFill>
                            <a:srgbClr val="0000FF"/>
                          </a:solidFill>
                        </a:rPr>
                        <a:t>campaigns</a:t>
                      </a:r>
                      <a:r>
                        <a:rPr lang="fr-FR" b="1" baseline="0" dirty="0" smtClean="0">
                          <a:solidFill>
                            <a:srgbClr val="0000FF"/>
                          </a:solidFill>
                        </a:rPr>
                        <a:t> (2025): </a:t>
                      </a:r>
                      <a:r>
                        <a:rPr lang="fr-FR" b="0" baseline="0" dirty="0"/>
                        <a:t>RT12 (</a:t>
                      </a:r>
                      <a:r>
                        <a:rPr lang="fr-FR" b="0" baseline="0" dirty="0" err="1"/>
                        <a:t>advanced</a:t>
                      </a:r>
                      <a:r>
                        <a:rPr lang="fr-FR" b="0" baseline="0" dirty="0"/>
                        <a:t> scenario) + RT10 &amp; RT11 (</a:t>
                      </a:r>
                      <a:r>
                        <a:rPr lang="fr-FR" b="0" baseline="0" dirty="0" err="1"/>
                        <a:t>fast</a:t>
                      </a:r>
                      <a:r>
                        <a:rPr lang="fr-FR" b="0" baseline="0" dirty="0"/>
                        <a:t> </a:t>
                      </a:r>
                      <a:r>
                        <a:rPr lang="fr-FR" b="0" baseline="0" dirty="0" err="1"/>
                        <a:t>particles</a:t>
                      </a:r>
                      <a:r>
                        <a:rPr lang="fr-FR" b="0" baseline="0" dirty="0"/>
                        <a:t>) + RT02 (</a:t>
                      </a:r>
                      <a:r>
                        <a:rPr lang="fr-FR" b="0" baseline="0" dirty="0" err="1"/>
                        <a:t>pedestal</a:t>
                      </a:r>
                      <a:r>
                        <a:rPr lang="fr-FR" b="0" baseline="0" dirty="0"/>
                        <a:t>) + RT05 (</a:t>
                      </a:r>
                      <a:r>
                        <a:rPr lang="fr-FR" b="0" baseline="0" dirty="0" err="1"/>
                        <a:t>run-aways</a:t>
                      </a:r>
                      <a:r>
                        <a:rPr lang="fr-FR" b="0" baseline="0" dirty="0"/>
                        <a:t>)</a:t>
                      </a:r>
                    </a:p>
                    <a:p>
                      <a:pPr>
                        <a:spcBef>
                          <a:spcPts val="600"/>
                        </a:spcBef>
                      </a:pPr>
                      <a:endParaRPr lang="fr-FR" b="0" baseline="0" dirty="0"/>
                    </a:p>
                  </a:txBody>
                  <a:tcPr/>
                </a:tc>
                <a:extLst>
                  <a:ext uri="{0D108BD9-81ED-4DB2-BD59-A6C34878D82A}">
                    <a16:rowId xmlns:a16="http://schemas.microsoft.com/office/drawing/2014/main" val="2467148906"/>
                  </a:ext>
                </a:extLst>
              </a:tr>
            </a:tbl>
          </a:graphicData>
        </a:graphic>
      </p:graphicFrame>
    </p:spTree>
    <p:extLst>
      <p:ext uri="{BB962C8B-B14F-4D97-AF65-F5344CB8AC3E}">
        <p14:creationId xmlns:p14="http://schemas.microsoft.com/office/powerpoint/2010/main" val="201600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9AFD00F2-73B1-CE43-B8B9-10CFB8D8E367}"/>
              </a:ext>
            </a:extLst>
          </p:cNvPr>
          <p:cNvSpPr txBox="1"/>
          <p:nvPr/>
        </p:nvSpPr>
        <p:spPr>
          <a:xfrm>
            <a:off x="0" y="1052736"/>
            <a:ext cx="8933181" cy="5509200"/>
          </a:xfrm>
          <a:prstGeom prst="rect">
            <a:avLst/>
          </a:prstGeom>
          <a:noFill/>
        </p:spPr>
        <p:txBody>
          <a:bodyPr wrap="square" rtlCol="0">
            <a:spAutoFit/>
          </a:bodyPr>
          <a:lstStyle/>
          <a:p>
            <a:pPr>
              <a:spcBef>
                <a:spcPts val="1200"/>
              </a:spcBef>
            </a:pPr>
            <a:r>
              <a:rPr lang="en-GB" sz="2000" b="1" dirty="0" smtClean="0">
                <a:solidFill>
                  <a:srgbClr val="0000FF"/>
                </a:solidFill>
                <a:latin typeface="Arial" panose="020B0604020202020204" pitchFamily="34" charset="0"/>
                <a:cs typeface="Arial" panose="020B0604020202020204" pitchFamily="34" charset="0"/>
              </a:rPr>
              <a:t>Regular </a:t>
            </a:r>
            <a:r>
              <a:rPr lang="en-GB" sz="2000" b="1" dirty="0">
                <a:solidFill>
                  <a:srgbClr val="0000FF"/>
                </a:solidFill>
                <a:latin typeface="Arial" panose="020B0604020202020204" pitchFamily="34" charset="0"/>
                <a:cs typeface="Arial" panose="020B0604020202020204" pitchFamily="34" charset="0"/>
              </a:rPr>
              <a:t>meetings </a:t>
            </a:r>
            <a:r>
              <a:rPr lang="en-GB" sz="2000" b="1" dirty="0" smtClean="0">
                <a:solidFill>
                  <a:srgbClr val="0000FF"/>
                </a:solidFill>
                <a:latin typeface="Arial" panose="020B0604020202020204" pitchFamily="34" charset="0"/>
                <a:cs typeface="Arial" panose="020B0604020202020204" pitchFamily="34" charset="0"/>
              </a:rPr>
              <a:t>held in </a:t>
            </a:r>
            <a:r>
              <a:rPr lang="en-GB" sz="2000" b="1" dirty="0">
                <a:solidFill>
                  <a:srgbClr val="0000FF"/>
                </a:solidFill>
                <a:latin typeface="Arial" panose="020B0604020202020204" pitchFamily="34" charset="0"/>
                <a:cs typeface="Arial" panose="020B0604020202020204" pitchFamily="34" charset="0"/>
              </a:rPr>
              <a:t>the framework of the bi-weekly FSD-FTD meetings</a:t>
            </a:r>
          </a:p>
          <a:p>
            <a:pPr marL="342900" indent="-342900" algn="just">
              <a:spcBef>
                <a:spcPts val="1200"/>
              </a:spcBef>
              <a:buFont typeface="Wingdings" panose="05000000000000000000" pitchFamily="2" charset="2"/>
              <a:buChar char="è"/>
            </a:pPr>
            <a:r>
              <a:rPr lang="en-GB" sz="2000" b="1" dirty="0" smtClean="0">
                <a:latin typeface="Arial" panose="020B0604020202020204" pitchFamily="34" charset="0"/>
                <a:cs typeface="Arial" panose="020B0604020202020204" pitchFamily="34" charset="0"/>
              </a:rPr>
              <a:t>Identification </a:t>
            </a:r>
            <a:r>
              <a:rPr lang="en-GB" sz="2000" b="1" dirty="0">
                <a:latin typeface="Arial" panose="020B0604020202020204" pitchFamily="34" charset="0"/>
                <a:cs typeface="Arial" panose="020B0604020202020204" pitchFamily="34" charset="0"/>
              </a:rPr>
              <a:t>of gaps and resulting actions for </a:t>
            </a:r>
            <a:r>
              <a:rPr lang="en-GB" sz="2000" b="1" dirty="0" smtClean="0">
                <a:latin typeface="Arial" panose="020B0604020202020204" pitchFamily="34" charset="0"/>
                <a:cs typeface="Arial" panose="020B0604020202020204" pitchFamily="34" charset="0"/>
              </a:rPr>
              <a:t>overcoming </a:t>
            </a:r>
            <a:r>
              <a:rPr lang="en-GB" sz="2000" b="1" dirty="0">
                <a:latin typeface="Arial" panose="020B0604020202020204" pitchFamily="34" charset="0"/>
                <a:cs typeface="Arial" panose="020B0604020202020204" pitchFamily="34" charset="0"/>
              </a:rPr>
              <a:t>these </a:t>
            </a:r>
            <a:r>
              <a:rPr lang="en-GB" sz="2000" b="1" dirty="0" smtClean="0">
                <a:solidFill>
                  <a:srgbClr val="0000FF"/>
                </a:solidFill>
                <a:latin typeface="Arial" panose="020B0604020202020204" pitchFamily="34" charset="0"/>
                <a:cs typeface="Arial" panose="020B0604020202020204" pitchFamily="34" charset="0"/>
              </a:rPr>
              <a:t>scientific gaps</a:t>
            </a:r>
            <a:endParaRPr lang="en-GB" sz="2000" b="1" dirty="0">
              <a:solidFill>
                <a:srgbClr val="0000FF"/>
              </a:solidFill>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è"/>
            </a:pPr>
            <a:r>
              <a:rPr lang="en-GB" sz="2000" b="1" dirty="0" smtClean="0">
                <a:latin typeface="Arial" panose="020B0604020202020204" pitchFamily="34" charset="0"/>
                <a:cs typeface="Arial" panose="020B0604020202020204" pitchFamily="34" charset="0"/>
              </a:rPr>
              <a:t>Ultimately update the document </a:t>
            </a:r>
            <a:r>
              <a:rPr lang="en-GB" sz="2000" b="1" dirty="0">
                <a:latin typeface="Arial" panose="020B0604020202020204" pitchFamily="34" charset="0"/>
                <a:cs typeface="Arial" panose="020B0604020202020204" pitchFamily="34" charset="0"/>
              </a:rPr>
              <a:t>on “</a:t>
            </a:r>
            <a:r>
              <a:rPr lang="en-GB" sz="2000" b="1" dirty="0">
                <a:solidFill>
                  <a:srgbClr val="0000FF"/>
                </a:solidFill>
                <a:latin typeface="Arial" panose="020B0604020202020204" pitchFamily="34" charset="0"/>
                <a:cs typeface="Arial" panose="020B0604020202020204" pitchFamily="34" charset="0"/>
              </a:rPr>
              <a:t>Key DEMO Physics Uncertainties and Related Investigation Needs</a:t>
            </a:r>
            <a:r>
              <a:rPr lang="en-GB" sz="2000" b="1" dirty="0">
                <a:latin typeface="Arial" panose="020B0604020202020204" pitchFamily="34" charset="0"/>
                <a:cs typeface="Arial" panose="020B0604020202020204" pitchFamily="34" charset="0"/>
              </a:rPr>
              <a:t>” to include a </a:t>
            </a:r>
            <a:r>
              <a:rPr lang="en-GB" sz="2000" b="1" dirty="0" smtClean="0">
                <a:latin typeface="Arial" panose="020B0604020202020204" pitchFamily="34" charset="0"/>
                <a:cs typeface="Arial" panose="020B0604020202020204" pitchFamily="34" charset="0"/>
              </a:rPr>
              <a:t>prioritization</a:t>
            </a:r>
            <a:r>
              <a:rPr lang="fr-FR" sz="2000" b="1" dirty="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rPr>
              <a:t>of the actions by WPTE </a:t>
            </a:r>
          </a:p>
          <a:p>
            <a:pPr algn="just">
              <a:spcBef>
                <a:spcPts val="1200"/>
              </a:spcBef>
            </a:pPr>
            <a:endParaRPr lang="fr-FR" sz="1000" b="1" dirty="0">
              <a:latin typeface="Arial" panose="020B0604020202020204" pitchFamily="34" charset="0"/>
              <a:cs typeface="Arial" panose="020B0604020202020204" pitchFamily="34" charset="0"/>
            </a:endParaRPr>
          </a:p>
          <a:p>
            <a:pPr algn="just">
              <a:spcBef>
                <a:spcPts val="1200"/>
              </a:spcBef>
            </a:pPr>
            <a:r>
              <a:rPr lang="fr-FR" sz="2000" b="1" dirty="0" err="1" smtClean="0">
                <a:solidFill>
                  <a:srgbClr val="0000FF"/>
                </a:solidFill>
                <a:latin typeface="Arial" panose="020B0604020202020204" pitchFamily="34" charset="0"/>
                <a:cs typeface="Arial" panose="020B0604020202020204" pitchFamily="34" charset="0"/>
              </a:rPr>
              <a:t>Three</a:t>
            </a:r>
            <a:r>
              <a:rPr lang="fr-FR" sz="2000" b="1" dirty="0" smtClean="0">
                <a:solidFill>
                  <a:srgbClr val="0000FF"/>
                </a:solidFill>
                <a:latin typeface="Arial" panose="020B0604020202020204" pitchFamily="34" charset="0"/>
                <a:cs typeface="Arial" panose="020B0604020202020204" pitchFamily="34" charset="0"/>
              </a:rPr>
              <a:t> topics </a:t>
            </a:r>
            <a:r>
              <a:rPr lang="fr-FR" sz="2000" b="1" dirty="0" err="1" smtClean="0">
                <a:solidFill>
                  <a:srgbClr val="0000FF"/>
                </a:solidFill>
                <a:latin typeface="Arial" panose="020B0604020202020204" pitchFamily="34" charset="0"/>
                <a:cs typeface="Arial" panose="020B0604020202020204" pitchFamily="34" charset="0"/>
              </a:rPr>
              <a:t>addressed</a:t>
            </a:r>
            <a:r>
              <a:rPr lang="fr-FR" sz="2000" b="1" dirty="0" smtClean="0">
                <a:solidFill>
                  <a:srgbClr val="0000FF"/>
                </a:solidFill>
                <a:latin typeface="Arial" panose="020B0604020202020204" pitchFamily="34" charset="0"/>
                <a:cs typeface="Arial" panose="020B0604020202020204" pitchFamily="34" charset="0"/>
              </a:rPr>
              <a:t> in 2021 and actions </a:t>
            </a:r>
            <a:r>
              <a:rPr lang="fr-FR" sz="2000" b="1" dirty="0" err="1" smtClean="0">
                <a:solidFill>
                  <a:srgbClr val="0000FF"/>
                </a:solidFill>
                <a:latin typeface="Arial" panose="020B0604020202020204" pitchFamily="34" charset="0"/>
                <a:cs typeface="Arial" panose="020B0604020202020204" pitchFamily="34" charset="0"/>
              </a:rPr>
              <a:t>identified</a:t>
            </a:r>
            <a:r>
              <a:rPr lang="fr-FR" sz="2000" b="1" dirty="0" smtClean="0">
                <a:solidFill>
                  <a:srgbClr val="0000FF"/>
                </a:solidFill>
                <a:latin typeface="Arial" panose="020B0604020202020204" pitchFamily="34" charset="0"/>
                <a:cs typeface="Arial" panose="020B0604020202020204" pitchFamily="34" charset="0"/>
              </a:rPr>
              <a:t> </a:t>
            </a:r>
            <a:r>
              <a:rPr lang="fr-FR" sz="2000" b="1" dirty="0" err="1" smtClean="0">
                <a:solidFill>
                  <a:srgbClr val="0000FF"/>
                </a:solidFill>
                <a:latin typeface="Arial" panose="020B0604020202020204" pitchFamily="34" charset="0"/>
                <a:cs typeface="Arial" panose="020B0604020202020204" pitchFamily="34" charset="0"/>
              </a:rPr>
              <a:t>towards</a:t>
            </a:r>
            <a:r>
              <a:rPr lang="fr-FR" sz="2000" b="1" dirty="0" smtClean="0">
                <a:solidFill>
                  <a:srgbClr val="0000FF"/>
                </a:solidFill>
                <a:latin typeface="Arial" panose="020B0604020202020204" pitchFamily="34" charset="0"/>
                <a:cs typeface="Arial" panose="020B0604020202020204" pitchFamily="34" charset="0"/>
              </a:rPr>
              <a:t> WPTE </a:t>
            </a:r>
          </a:p>
          <a:p>
            <a:pPr marL="342900" indent="-342900" algn="just">
              <a:spcBef>
                <a:spcPts val="600"/>
              </a:spcBef>
              <a:buFont typeface="Wingdings" panose="05000000000000000000" pitchFamily="2" charset="2"/>
              <a:buChar char="q"/>
            </a:pPr>
            <a:r>
              <a:rPr lang="fr-FR" dirty="0" err="1" smtClean="0">
                <a:latin typeface="Arial" panose="020B0604020202020204" pitchFamily="34" charset="0"/>
                <a:cs typeface="Arial" panose="020B0604020202020204" pitchFamily="34" charset="0"/>
              </a:rPr>
              <a:t>Divertor</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physics</a:t>
            </a:r>
            <a:r>
              <a:rPr lang="fr-FR" dirty="0" smtClean="0">
                <a:latin typeface="Arial" panose="020B0604020202020204" pitchFamily="34" charset="0"/>
                <a:cs typeface="Arial" panose="020B0604020202020204" pitchFamily="34" charset="0"/>
              </a:rPr>
              <a:t> (RT13/RT14)</a:t>
            </a:r>
          </a:p>
          <a:p>
            <a:pPr marL="342900" indent="-342900" algn="just">
              <a:spcBef>
                <a:spcPts val="600"/>
              </a:spcBef>
              <a:buFont typeface="Wingdings" panose="05000000000000000000" pitchFamily="2" charset="2"/>
              <a:buChar char="q"/>
            </a:pPr>
            <a:r>
              <a:rPr lang="fr-FR" dirty="0" err="1" smtClean="0">
                <a:latin typeface="Arial" panose="020B0604020202020204" pitchFamily="34" charset="0"/>
                <a:cs typeface="Arial" panose="020B0604020202020204" pitchFamily="34" charset="0"/>
              </a:rPr>
              <a:t>Transient</a:t>
            </a:r>
            <a:r>
              <a:rPr lang="fr-FR" dirty="0" smtClean="0">
                <a:latin typeface="Arial" panose="020B0604020202020204" pitchFamily="34" charset="0"/>
                <a:cs typeface="Arial" panose="020B0604020202020204" pitchFamily="34" charset="0"/>
              </a:rPr>
              <a:t> phases in scenario (</a:t>
            </a:r>
            <a:r>
              <a:rPr lang="fr-FR" dirty="0" err="1" smtClean="0">
                <a:latin typeface="Arial" panose="020B0604020202020204" pitchFamily="34" charset="0"/>
                <a:cs typeface="Arial" panose="020B0604020202020204" pitchFamily="34" charset="0"/>
              </a:rPr>
              <a:t>ramp</a:t>
            </a:r>
            <a:r>
              <a:rPr lang="fr-FR" dirty="0" smtClean="0">
                <a:latin typeface="Arial" panose="020B0604020202020204" pitchFamily="34" charset="0"/>
                <a:cs typeface="Arial" panose="020B0604020202020204" pitchFamily="34" charset="0"/>
              </a:rPr>
              <a:t>-up/down; H-L/L-H transition) (RT01/RT03</a:t>
            </a:r>
            <a:r>
              <a:rPr lang="fr-FR" dirty="0" smtClean="0">
                <a:latin typeface="Arial" panose="020B0604020202020204" pitchFamily="34" charset="0"/>
                <a:cs typeface="Arial" panose="020B0604020202020204" pitchFamily="34" charset="0"/>
              </a:rPr>
              <a:t>)</a:t>
            </a:r>
          </a:p>
          <a:p>
            <a:pPr marL="342900" indent="-342900" algn="just">
              <a:spcBef>
                <a:spcPts val="600"/>
              </a:spcBef>
              <a:buFont typeface="Wingdings" panose="05000000000000000000" pitchFamily="2" charset="2"/>
              <a:buChar char="q"/>
            </a:pPr>
            <a:r>
              <a:rPr lang="fr-FR" dirty="0" smtClean="0">
                <a:latin typeface="Arial" panose="020B0604020202020204" pitchFamily="34" charset="0"/>
                <a:cs typeface="Arial" panose="020B0604020202020204" pitchFamily="34" charset="0"/>
              </a:rPr>
              <a:t>No ELM scenarios </a:t>
            </a:r>
            <a:r>
              <a:rPr lang="fr-FR" dirty="0" smtClean="0">
                <a:latin typeface="Arial" panose="020B0604020202020204" pitchFamily="34" charset="0"/>
                <a:cs typeface="Arial" panose="020B0604020202020204" pitchFamily="34" charset="0"/>
                <a:sym typeface="Wingdings" panose="05000000000000000000" pitchFamily="2" charset="2"/>
              </a:rPr>
              <a:t> impact on the </a:t>
            </a:r>
            <a:r>
              <a:rPr lang="fr-FR" dirty="0" err="1" smtClean="0">
                <a:latin typeface="Arial" panose="020B0604020202020204" pitchFamily="34" charset="0"/>
                <a:cs typeface="Arial" panose="020B0604020202020204" pitchFamily="34" charset="0"/>
                <a:sym typeface="Wingdings" panose="05000000000000000000" pitchFamily="2" charset="2"/>
              </a:rPr>
              <a:t>priorities</a:t>
            </a:r>
            <a:r>
              <a:rPr lang="fr-FR" dirty="0" smtClean="0">
                <a:latin typeface="Arial" panose="020B0604020202020204" pitchFamily="34" charset="0"/>
                <a:cs typeface="Arial" panose="020B0604020202020204" pitchFamily="34" charset="0"/>
                <a:sym typeface="Wingdings" panose="05000000000000000000" pitchFamily="2" charset="2"/>
              </a:rPr>
              <a:t> for RT08</a:t>
            </a:r>
            <a:endParaRPr lang="fr-FR" dirty="0" smtClean="0">
              <a:latin typeface="Arial" panose="020B0604020202020204" pitchFamily="34" charset="0"/>
              <a:cs typeface="Arial" panose="020B0604020202020204" pitchFamily="34" charset="0"/>
            </a:endParaRPr>
          </a:p>
          <a:p>
            <a:pPr marL="342900" indent="-342900" algn="just">
              <a:spcBef>
                <a:spcPts val="600"/>
              </a:spcBef>
              <a:buFont typeface="Wingdings" panose="05000000000000000000" pitchFamily="2" charset="2"/>
              <a:buChar char="q"/>
            </a:pPr>
            <a:r>
              <a:rPr lang="fr-FR" dirty="0" smtClean="0">
                <a:latin typeface="Arial" panose="020B0604020202020204" pitchFamily="34" charset="0"/>
                <a:cs typeface="Arial" panose="020B0604020202020204" pitchFamily="34" charset="0"/>
              </a:rPr>
              <a:t>3D </a:t>
            </a:r>
            <a:r>
              <a:rPr lang="fr-FR" dirty="0" err="1" smtClean="0">
                <a:latin typeface="Arial" panose="020B0604020202020204" pitchFamily="34" charset="0"/>
                <a:cs typeface="Arial" panose="020B0604020202020204" pitchFamily="34" charset="0"/>
              </a:rPr>
              <a:t>effects</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error</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field</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resonant</a:t>
            </a:r>
            <a:r>
              <a:rPr lang="fr-FR" dirty="0" smtClean="0">
                <a:latin typeface="Arial" panose="020B0604020202020204" pitchFamily="34" charset="0"/>
                <a:cs typeface="Arial" panose="020B0604020202020204" pitchFamily="34" charset="0"/>
              </a:rPr>
              <a:t> </a:t>
            </a:r>
            <a:r>
              <a:rPr lang="fr-FR" dirty="0" err="1" smtClean="0">
                <a:latin typeface="Arial" panose="020B0604020202020204" pitchFamily="34" charset="0"/>
                <a:cs typeface="Arial" panose="020B0604020202020204" pitchFamily="34" charset="0"/>
              </a:rPr>
              <a:t>magnetic</a:t>
            </a:r>
            <a:r>
              <a:rPr lang="fr-FR" dirty="0" smtClean="0">
                <a:latin typeface="Arial" panose="020B0604020202020204" pitchFamily="34" charset="0"/>
                <a:cs typeface="Arial" panose="020B0604020202020204" pitchFamily="34" charset="0"/>
              </a:rPr>
              <a:t> perturbation; </a:t>
            </a:r>
            <a:r>
              <a:rPr lang="fr-FR" dirty="0" err="1" smtClean="0">
                <a:latin typeface="Arial" panose="020B0604020202020204" pitchFamily="34" charset="0"/>
                <a:cs typeface="Arial" panose="020B0604020202020204" pitchFamily="34" charset="0"/>
              </a:rPr>
              <a:t>ripple</a:t>
            </a:r>
            <a:r>
              <a:rPr lang="fr-FR" dirty="0" smtClean="0">
                <a:latin typeface="Arial" panose="020B0604020202020204" pitchFamily="34" charset="0"/>
                <a:cs typeface="Arial" panose="020B0604020202020204" pitchFamily="34" charset="0"/>
              </a:rPr>
              <a:t> (RT01/RT06)</a:t>
            </a:r>
          </a:p>
          <a:p>
            <a:pPr marL="342900" indent="-342900" algn="just">
              <a:spcBef>
                <a:spcPts val="1200"/>
              </a:spcBef>
              <a:buFont typeface="Wingdings" panose="05000000000000000000" pitchFamily="2" charset="2"/>
              <a:buChar char="è"/>
            </a:pPr>
            <a:r>
              <a:rPr lang="fr-FR" sz="2000" b="1" dirty="0" smtClean="0">
                <a:latin typeface="Arial" panose="020B0604020202020204" pitchFamily="34" charset="0"/>
                <a:cs typeface="Arial" panose="020B0604020202020204" pitchFamily="34" charset="0"/>
                <a:sym typeface="Wingdings" panose="05000000000000000000" pitchFamily="2" charset="2"/>
              </a:rPr>
              <a:t>In 2022, </a:t>
            </a:r>
            <a:r>
              <a:rPr lang="fr-FR" sz="2000" b="1" dirty="0" err="1" smtClean="0">
                <a:latin typeface="Arial" panose="020B0604020202020204" pitchFamily="34" charset="0"/>
                <a:cs typeface="Arial" panose="020B0604020202020204" pitchFamily="34" charset="0"/>
                <a:sym typeface="Wingdings" panose="05000000000000000000" pitchFamily="2" charset="2"/>
              </a:rPr>
              <a:t>these</a:t>
            </a:r>
            <a:r>
              <a:rPr lang="fr-FR" sz="2000" b="1" dirty="0" smtClean="0">
                <a:latin typeface="Arial" panose="020B0604020202020204" pitchFamily="34" charset="0"/>
                <a:cs typeface="Arial" panose="020B0604020202020204" pitchFamily="34" charset="0"/>
                <a:sym typeface="Wingdings" panose="05000000000000000000" pitchFamily="2" charset="2"/>
              </a:rPr>
              <a:t> actions </a:t>
            </a:r>
            <a:r>
              <a:rPr lang="fr-FR" sz="2000" b="1" dirty="0" err="1" smtClean="0">
                <a:latin typeface="Arial" panose="020B0604020202020204" pitchFamily="34" charset="0"/>
                <a:cs typeface="Arial" panose="020B0604020202020204" pitchFamily="34" charset="0"/>
                <a:sym typeface="Wingdings" panose="05000000000000000000" pitchFamily="2" charset="2"/>
              </a:rPr>
              <a:t>will</a:t>
            </a:r>
            <a:r>
              <a:rPr lang="fr-FR" sz="2000" b="1" dirty="0" smtClean="0">
                <a:latin typeface="Arial" panose="020B0604020202020204" pitchFamily="34" charset="0"/>
                <a:cs typeface="Arial" panose="020B0604020202020204" pitchFamily="34" charset="0"/>
                <a:sym typeface="Wingdings" panose="05000000000000000000" pitchFamily="2" charset="2"/>
              </a:rPr>
              <a:t> </a:t>
            </a:r>
            <a:r>
              <a:rPr lang="fr-FR" sz="2000" b="1" dirty="0" err="1" smtClean="0">
                <a:latin typeface="Arial" panose="020B0604020202020204" pitchFamily="34" charset="0"/>
                <a:cs typeface="Arial" panose="020B0604020202020204" pitchFamily="34" charset="0"/>
                <a:sym typeface="Wingdings" panose="05000000000000000000" pitchFamily="2" charset="2"/>
              </a:rPr>
              <a:t>be</a:t>
            </a:r>
            <a:r>
              <a:rPr lang="fr-FR" sz="2000" b="1" dirty="0" smtClean="0">
                <a:latin typeface="Arial" panose="020B0604020202020204" pitchFamily="34" charset="0"/>
                <a:cs typeface="Arial" panose="020B0604020202020204" pitchFamily="34" charset="0"/>
                <a:sym typeface="Wingdings" panose="05000000000000000000" pitchFamily="2" charset="2"/>
              </a:rPr>
              <a:t> </a:t>
            </a:r>
            <a:r>
              <a:rPr lang="fr-FR" sz="2000" b="1" dirty="0" err="1" smtClean="0">
                <a:latin typeface="Arial" panose="020B0604020202020204" pitchFamily="34" charset="0"/>
                <a:cs typeface="Arial" panose="020B0604020202020204" pitchFamily="34" charset="0"/>
                <a:sym typeface="Wingdings" panose="05000000000000000000" pitchFamily="2" charset="2"/>
              </a:rPr>
              <a:t>included</a:t>
            </a:r>
            <a:r>
              <a:rPr lang="fr-FR" sz="2000" b="1" dirty="0">
                <a:latin typeface="Arial" panose="020B0604020202020204" pitchFamily="34" charset="0"/>
                <a:cs typeface="Arial" panose="020B0604020202020204" pitchFamily="34" charset="0"/>
                <a:sym typeface="Wingdings" panose="05000000000000000000" pitchFamily="2" charset="2"/>
              </a:rPr>
              <a:t> </a:t>
            </a:r>
            <a:r>
              <a:rPr lang="fr-FR" sz="2000" b="1" dirty="0" smtClean="0">
                <a:latin typeface="Arial" panose="020B0604020202020204" pitchFamily="34" charset="0"/>
                <a:cs typeface="Arial" panose="020B0604020202020204" pitchFamily="34" charset="0"/>
                <a:sym typeface="Wingdings" panose="05000000000000000000" pitchFamily="2" charset="2"/>
              </a:rPr>
              <a:t>in the </a:t>
            </a:r>
            <a:r>
              <a:rPr lang="fr-FR" sz="2000" b="1" dirty="0" err="1" smtClean="0">
                <a:latin typeface="Arial" panose="020B0604020202020204" pitchFamily="34" charset="0"/>
                <a:cs typeface="Arial" panose="020B0604020202020204" pitchFamily="34" charset="0"/>
                <a:sym typeface="Wingdings" panose="05000000000000000000" pitchFamily="2" charset="2"/>
              </a:rPr>
              <a:t>present</a:t>
            </a:r>
            <a:r>
              <a:rPr lang="fr-FR" sz="2000" b="1" dirty="0" smtClean="0">
                <a:latin typeface="Arial" panose="020B0604020202020204" pitchFamily="34" charset="0"/>
                <a:cs typeface="Arial" panose="020B0604020202020204" pitchFamily="34" charset="0"/>
                <a:sym typeface="Wingdings" panose="05000000000000000000" pitchFamily="2" charset="2"/>
              </a:rPr>
              <a:t> </a:t>
            </a:r>
            <a:r>
              <a:rPr lang="fr-FR" sz="2000" b="1" dirty="0" err="1" smtClean="0">
                <a:latin typeface="Arial" panose="020B0604020202020204" pitchFamily="34" charset="0"/>
                <a:cs typeface="Arial" panose="020B0604020202020204" pitchFamily="34" charset="0"/>
                <a:sym typeface="Wingdings" panose="05000000000000000000" pitchFamily="2" charset="2"/>
              </a:rPr>
              <a:t>Research</a:t>
            </a:r>
            <a:r>
              <a:rPr lang="fr-FR" sz="2000" b="1" dirty="0" smtClean="0">
                <a:latin typeface="Arial" panose="020B0604020202020204" pitchFamily="34" charset="0"/>
                <a:cs typeface="Arial" panose="020B0604020202020204" pitchFamily="34" charset="0"/>
                <a:sym typeface="Wingdings" panose="05000000000000000000" pitchFamily="2" charset="2"/>
              </a:rPr>
              <a:t> Topics and the future Programme </a:t>
            </a:r>
            <a:r>
              <a:rPr lang="fr-FR" sz="2000" b="1" dirty="0" err="1" smtClean="0">
                <a:latin typeface="Arial" panose="020B0604020202020204" pitchFamily="34" charset="0"/>
                <a:cs typeface="Arial" panose="020B0604020202020204" pitchFamily="34" charset="0"/>
                <a:sym typeface="Wingdings" panose="05000000000000000000" pitchFamily="2" charset="2"/>
              </a:rPr>
              <a:t>starting</a:t>
            </a:r>
            <a:r>
              <a:rPr lang="fr-FR" sz="2000" b="1" dirty="0" smtClean="0">
                <a:latin typeface="Arial" panose="020B0604020202020204" pitchFamily="34" charset="0"/>
                <a:cs typeface="Arial" panose="020B0604020202020204" pitchFamily="34" charset="0"/>
                <a:sym typeface="Wingdings" panose="05000000000000000000" pitchFamily="2" charset="2"/>
              </a:rPr>
              <a:t> on the 1st of July 2022. </a:t>
            </a:r>
          </a:p>
        </p:txBody>
      </p:sp>
      <p:sp>
        <p:nvSpPr>
          <p:cNvPr id="5" name="Rectangle 4"/>
          <p:cNvSpPr/>
          <p:nvPr/>
        </p:nvSpPr>
        <p:spPr>
          <a:xfrm>
            <a:off x="179512" y="188640"/>
            <a:ext cx="8086444" cy="523220"/>
          </a:xfrm>
          <a:prstGeom prst="rect">
            <a:avLst/>
          </a:prstGeom>
        </p:spPr>
        <p:txBody>
          <a:bodyPr wrap="none">
            <a:spAutoFit/>
          </a:bodyPr>
          <a:lstStyle/>
          <a:p>
            <a:r>
              <a:rPr lang="en-GB" sz="2800" b="1" dirty="0" smtClean="0">
                <a:solidFill>
                  <a:srgbClr val="C00000"/>
                </a:solidFill>
                <a:latin typeface="Arial" panose="020B0604020202020204" pitchFamily="34" charset="0"/>
                <a:cs typeface="Arial" panose="020B0604020202020204" pitchFamily="34" charset="0"/>
              </a:rPr>
              <a:t>Interaction with the DEMO Central Team (DCT)</a:t>
            </a:r>
            <a:endParaRPr lang="en-GB" sz="2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783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116632"/>
            <a:ext cx="7848872" cy="584775"/>
          </a:xfrm>
          <a:prstGeom prst="rect">
            <a:avLst/>
          </a:prstGeom>
          <a:noFill/>
        </p:spPr>
        <p:txBody>
          <a:bodyPr wrap="square" rtlCol="0">
            <a:spAutoFit/>
          </a:bodyPr>
          <a:lstStyle/>
          <a:p>
            <a:r>
              <a:rPr lang="fr-FR" sz="3200" b="1" dirty="0" smtClean="0">
                <a:solidFill>
                  <a:srgbClr val="C00000"/>
                </a:solidFill>
              </a:rPr>
              <a:t>Coordination </a:t>
            </a:r>
            <a:r>
              <a:rPr lang="fr-FR" sz="3200" b="1" dirty="0" err="1" smtClean="0">
                <a:solidFill>
                  <a:srgbClr val="C00000"/>
                </a:solidFill>
              </a:rPr>
              <a:t>with</a:t>
            </a:r>
            <a:r>
              <a:rPr lang="fr-FR" sz="3200" b="1" dirty="0" smtClean="0">
                <a:solidFill>
                  <a:srgbClr val="C00000"/>
                </a:solidFill>
              </a:rPr>
              <a:t> the </a:t>
            </a:r>
            <a:r>
              <a:rPr lang="fr-FR" sz="3200" b="1" dirty="0" err="1" smtClean="0">
                <a:solidFill>
                  <a:srgbClr val="C00000"/>
                </a:solidFill>
              </a:rPr>
              <a:t>thrusts</a:t>
            </a:r>
            <a:endParaRPr lang="fr-FR" sz="3200" b="1" dirty="0">
              <a:solidFill>
                <a:srgbClr val="C00000"/>
              </a:solidFill>
            </a:endParaRPr>
          </a:p>
        </p:txBody>
      </p:sp>
      <p:sp>
        <p:nvSpPr>
          <p:cNvPr id="5" name="ZoneTexte 4"/>
          <p:cNvSpPr txBox="1"/>
          <p:nvPr/>
        </p:nvSpPr>
        <p:spPr>
          <a:xfrm>
            <a:off x="323528" y="1124744"/>
            <a:ext cx="8496944" cy="4909036"/>
          </a:xfrm>
          <a:prstGeom prst="rect">
            <a:avLst/>
          </a:prstGeom>
          <a:noFill/>
        </p:spPr>
        <p:txBody>
          <a:bodyPr wrap="square" rtlCol="0">
            <a:spAutoFit/>
          </a:bodyPr>
          <a:lstStyle/>
          <a:p>
            <a:pPr algn="ctr">
              <a:spcBef>
                <a:spcPts val="1800"/>
              </a:spcBef>
            </a:pPr>
            <a:r>
              <a:rPr lang="fr-FR" sz="2400" b="1" dirty="0" smtClean="0">
                <a:solidFill>
                  <a:srgbClr val="0000FF"/>
                </a:solidFill>
                <a:latin typeface="Arial" panose="020B0604020202020204" pitchFamily="34" charset="0"/>
                <a:cs typeface="Arial" panose="020B0604020202020204" pitchFamily="34" charset="0"/>
              </a:rPr>
              <a:t>Communication </a:t>
            </a:r>
            <a:r>
              <a:rPr lang="fr-FR" sz="2400" b="1" dirty="0" err="1" smtClean="0">
                <a:solidFill>
                  <a:srgbClr val="0000FF"/>
                </a:solidFill>
                <a:latin typeface="Arial" panose="020B0604020202020204" pitchFamily="34" charset="0"/>
                <a:cs typeface="Arial" panose="020B0604020202020204" pitchFamily="34" charset="0"/>
              </a:rPr>
              <a:t>with</a:t>
            </a:r>
            <a:r>
              <a:rPr lang="fr-FR" sz="2400" b="1" dirty="0" smtClean="0">
                <a:solidFill>
                  <a:srgbClr val="0000FF"/>
                </a:solidFill>
                <a:latin typeface="Arial" panose="020B0604020202020204" pitchFamily="34" charset="0"/>
                <a:cs typeface="Arial" panose="020B0604020202020204" pitchFamily="34" charset="0"/>
              </a:rPr>
              <a:t> </a:t>
            </a:r>
            <a:r>
              <a:rPr lang="fr-FR" sz="2400" b="1" dirty="0" err="1" smtClean="0">
                <a:solidFill>
                  <a:srgbClr val="0000FF"/>
                </a:solidFill>
                <a:latin typeface="Arial" panose="020B0604020202020204" pitchFamily="34" charset="0"/>
                <a:cs typeface="Arial" panose="020B0604020202020204" pitchFamily="34" charset="0"/>
              </a:rPr>
              <a:t>TSVVs</a:t>
            </a:r>
            <a:r>
              <a:rPr lang="fr-FR" sz="2400" b="1" dirty="0" smtClean="0">
                <a:solidFill>
                  <a:srgbClr val="0000FF"/>
                </a:solidFill>
                <a:latin typeface="Arial" panose="020B0604020202020204" pitchFamily="34" charset="0"/>
                <a:cs typeface="Arial" panose="020B0604020202020204" pitchFamily="34" charset="0"/>
              </a:rPr>
              <a:t> has </a:t>
            </a:r>
            <a:r>
              <a:rPr lang="fr-FR" sz="2400" b="1" dirty="0" err="1" smtClean="0">
                <a:solidFill>
                  <a:srgbClr val="0000FF"/>
                </a:solidFill>
                <a:latin typeface="Arial" panose="020B0604020202020204" pitchFamily="34" charset="0"/>
                <a:cs typeface="Arial" panose="020B0604020202020204" pitchFamily="34" charset="0"/>
              </a:rPr>
              <a:t>occurred</a:t>
            </a:r>
            <a:r>
              <a:rPr lang="fr-FR" sz="2400" b="1" dirty="0" smtClean="0">
                <a:solidFill>
                  <a:srgbClr val="0000FF"/>
                </a:solidFill>
                <a:latin typeface="Arial" panose="020B0604020202020204" pitchFamily="34" charset="0"/>
                <a:cs typeface="Arial" panose="020B0604020202020204" pitchFamily="34" charset="0"/>
              </a:rPr>
              <a:t> in </a:t>
            </a:r>
            <a:r>
              <a:rPr lang="fr-FR" sz="2400" b="1" dirty="0" err="1" smtClean="0">
                <a:solidFill>
                  <a:srgbClr val="0000FF"/>
                </a:solidFill>
                <a:latin typeface="Arial" panose="020B0604020202020204" pitchFamily="34" charset="0"/>
                <a:cs typeface="Arial" panose="020B0604020202020204" pitchFamily="34" charset="0"/>
              </a:rPr>
              <a:t>three</a:t>
            </a:r>
            <a:r>
              <a:rPr lang="fr-FR" sz="2400" b="1" dirty="0" smtClean="0">
                <a:solidFill>
                  <a:srgbClr val="0000FF"/>
                </a:solidFill>
                <a:latin typeface="Arial" panose="020B0604020202020204" pitchFamily="34" charset="0"/>
                <a:cs typeface="Arial" panose="020B0604020202020204" pitchFamily="34" charset="0"/>
              </a:rPr>
              <a:t> </a:t>
            </a:r>
            <a:r>
              <a:rPr lang="fr-FR" sz="2400" b="1" dirty="0" err="1" smtClean="0">
                <a:solidFill>
                  <a:srgbClr val="0000FF"/>
                </a:solidFill>
                <a:latin typeface="Arial" panose="020B0604020202020204" pitchFamily="34" charset="0"/>
                <a:cs typeface="Arial" panose="020B0604020202020204" pitchFamily="34" charset="0"/>
              </a:rPr>
              <a:t>different</a:t>
            </a:r>
            <a:r>
              <a:rPr lang="fr-FR" sz="2400" b="1" dirty="0" smtClean="0">
                <a:solidFill>
                  <a:srgbClr val="0000FF"/>
                </a:solidFill>
                <a:latin typeface="Arial" panose="020B0604020202020204" pitchFamily="34" charset="0"/>
                <a:cs typeface="Arial" panose="020B0604020202020204" pitchFamily="34" charset="0"/>
              </a:rPr>
              <a:t> </a:t>
            </a:r>
            <a:r>
              <a:rPr lang="fr-FR" sz="2400" b="1" dirty="0" err="1" smtClean="0">
                <a:solidFill>
                  <a:srgbClr val="0000FF"/>
                </a:solidFill>
                <a:latin typeface="Arial" panose="020B0604020202020204" pitchFamily="34" charset="0"/>
                <a:cs typeface="Arial" panose="020B0604020202020204" pitchFamily="34" charset="0"/>
              </a:rPr>
              <a:t>ways</a:t>
            </a:r>
            <a:r>
              <a:rPr lang="fr-FR" sz="2400" b="1" dirty="0" smtClean="0">
                <a:solidFill>
                  <a:srgbClr val="0000FF"/>
                </a:solidFill>
                <a:latin typeface="Arial" panose="020B0604020202020204" pitchFamily="34" charset="0"/>
                <a:cs typeface="Arial" panose="020B0604020202020204" pitchFamily="34" charset="0"/>
              </a:rPr>
              <a:t>:</a:t>
            </a:r>
          </a:p>
          <a:p>
            <a:pPr marL="457200" indent="-457200" algn="just">
              <a:spcBef>
                <a:spcPts val="1800"/>
              </a:spcBef>
              <a:buFont typeface="+mj-lt"/>
              <a:buAutoNum type="arabicPeriod"/>
            </a:pPr>
            <a:r>
              <a:rPr lang="fr-FR" sz="2000" b="1" dirty="0" err="1" smtClean="0">
                <a:latin typeface="Arial" panose="020B0604020202020204" pitchFamily="34" charset="0"/>
                <a:cs typeface="Arial" panose="020B0604020202020204" pitchFamily="34" charset="0"/>
              </a:rPr>
              <a:t>TFLs</a:t>
            </a:r>
            <a:r>
              <a:rPr lang="fr-FR" sz="2000" b="1" dirty="0" smtClean="0">
                <a:latin typeface="Arial" panose="020B0604020202020204" pitchFamily="34" charset="0"/>
                <a:cs typeface="Arial" panose="020B0604020202020204" pitchFamily="34" charset="0"/>
              </a:rPr>
              <a:t> are </a:t>
            </a:r>
            <a:r>
              <a:rPr lang="fr-FR" sz="2000" b="1" dirty="0" err="1" smtClean="0">
                <a:latin typeface="Arial" panose="020B0604020202020204" pitchFamily="34" charset="0"/>
                <a:cs typeface="Arial" panose="020B0604020202020204" pitchFamily="34" charset="0"/>
              </a:rPr>
              <a:t>participating</a:t>
            </a:r>
            <a:r>
              <a:rPr lang="fr-FR" sz="2000" b="1" dirty="0" smtClean="0">
                <a:latin typeface="Arial" panose="020B0604020202020204" pitchFamily="34" charset="0"/>
                <a:cs typeface="Arial" panose="020B0604020202020204" pitchFamily="34" charset="0"/>
              </a:rPr>
              <a:t> to 4 of the </a:t>
            </a:r>
            <a:r>
              <a:rPr lang="fr-FR" sz="2000" b="1" dirty="0" err="1" smtClean="0">
                <a:latin typeface="Arial" panose="020B0604020202020204" pitchFamily="34" charset="0"/>
                <a:cs typeface="Arial" panose="020B0604020202020204" pitchFamily="34" charset="0"/>
              </a:rPr>
              <a:t>thrust</a:t>
            </a:r>
            <a:r>
              <a:rPr lang="fr-FR" sz="2000" b="1" dirty="0" smtClean="0">
                <a:latin typeface="Arial" panose="020B0604020202020204" pitchFamily="34" charset="0"/>
                <a:cs typeface="Arial" panose="020B0604020202020204" pitchFamily="34" charset="0"/>
              </a:rPr>
              <a:t> meeting: </a:t>
            </a:r>
            <a:r>
              <a:rPr lang="fr-FR" sz="2000" b="1" dirty="0" err="1" smtClean="0">
                <a:latin typeface="Arial" panose="020B0604020202020204" pitchFamily="34" charset="0"/>
                <a:cs typeface="Arial" panose="020B0604020202020204" pitchFamily="34" charset="0"/>
              </a:rPr>
              <a:t>thrust</a:t>
            </a:r>
            <a:r>
              <a:rPr lang="fr-FR" sz="2000" b="1" dirty="0" smtClean="0">
                <a:latin typeface="Arial" panose="020B0604020202020204" pitchFamily="34" charset="0"/>
                <a:cs typeface="Arial" panose="020B0604020202020204" pitchFamily="34" charset="0"/>
              </a:rPr>
              <a:t> 1, 2, 3, &amp; 5. WPTE </a:t>
            </a:r>
            <a:r>
              <a:rPr lang="fr-FR" sz="2000" b="1" dirty="0" err="1" smtClean="0">
                <a:latin typeface="Arial" panose="020B0604020202020204" pitchFamily="34" charset="0"/>
                <a:cs typeface="Arial" panose="020B0604020202020204" pitchFamily="34" charset="0"/>
              </a:rPr>
              <a:t>acts</a:t>
            </a:r>
            <a:r>
              <a:rPr lang="fr-FR" sz="2000" b="1" dirty="0" smtClean="0">
                <a:latin typeface="Arial" panose="020B0604020202020204" pitchFamily="34" charset="0"/>
                <a:cs typeface="Arial" panose="020B0604020202020204" pitchFamily="34" charset="0"/>
              </a:rPr>
              <a:t> as </a:t>
            </a:r>
            <a:r>
              <a:rPr lang="fr-FR" sz="2000" b="1" dirty="0" err="1" smtClean="0">
                <a:latin typeface="Arial" panose="020B0604020202020204" pitchFamily="34" charset="0"/>
                <a:cs typeface="Arial" panose="020B0604020202020204" pitchFamily="34" charset="0"/>
              </a:rPr>
              <a:t>facilitator</a:t>
            </a:r>
            <a:r>
              <a:rPr lang="fr-FR" sz="2000" b="1" dirty="0" smtClean="0">
                <a:latin typeface="Arial" panose="020B0604020202020204" pitchFamily="34" charset="0"/>
                <a:cs typeface="Arial" panose="020B0604020202020204" pitchFamily="34" charset="0"/>
              </a:rPr>
              <a:t> for </a:t>
            </a:r>
            <a:r>
              <a:rPr lang="fr-FR" sz="2000" b="1" dirty="0" err="1" smtClean="0">
                <a:latin typeface="Arial" panose="020B0604020202020204" pitchFamily="34" charset="0"/>
                <a:cs typeface="Arial" panose="020B0604020202020204" pitchFamily="34" charset="0"/>
              </a:rPr>
              <a:t>thrust</a:t>
            </a:r>
            <a:r>
              <a:rPr lang="fr-FR" sz="2000" b="1" dirty="0" smtClean="0">
                <a:latin typeface="Arial" panose="020B0604020202020204" pitchFamily="34" charset="0"/>
                <a:cs typeface="Arial" panose="020B0604020202020204" pitchFamily="34" charset="0"/>
              </a:rPr>
              <a:t> 1</a:t>
            </a:r>
          </a:p>
          <a:p>
            <a:pPr marL="457200" indent="-457200" algn="just">
              <a:spcBef>
                <a:spcPts val="1800"/>
              </a:spcBef>
              <a:buFont typeface="+mj-lt"/>
              <a:buAutoNum type="arabicPeriod"/>
            </a:pPr>
            <a:r>
              <a:rPr lang="fr-FR" sz="2000" b="1" dirty="0" err="1" smtClean="0">
                <a:latin typeface="Arial" panose="020B0604020202020204" pitchFamily="34" charset="0"/>
                <a:cs typeface="Arial" panose="020B0604020202020204" pitchFamily="34" charset="0"/>
              </a:rPr>
              <a:t>Separate</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working</a:t>
            </a:r>
            <a:r>
              <a:rPr lang="fr-FR" sz="2000" b="1" dirty="0" smtClean="0">
                <a:latin typeface="Arial" panose="020B0604020202020204" pitchFamily="34" charset="0"/>
                <a:cs typeface="Arial" panose="020B0604020202020204" pitchFamily="34" charset="0"/>
              </a:rPr>
              <a:t> meeting have been </a:t>
            </a:r>
            <a:r>
              <a:rPr lang="fr-FR" sz="2000" b="1" dirty="0" err="1" smtClean="0">
                <a:latin typeface="Arial" panose="020B0604020202020204" pitchFamily="34" charset="0"/>
                <a:cs typeface="Arial" panose="020B0604020202020204" pitchFamily="34" charset="0"/>
              </a:rPr>
              <a:t>oragnised</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with</a:t>
            </a:r>
            <a:r>
              <a:rPr lang="fr-FR" sz="2000" b="1" dirty="0" smtClean="0">
                <a:latin typeface="Arial" panose="020B0604020202020204" pitchFamily="34" charset="0"/>
                <a:cs typeface="Arial" panose="020B0604020202020204" pitchFamily="34" charset="0"/>
              </a:rPr>
              <a:t> TSVV </a:t>
            </a:r>
            <a:r>
              <a:rPr lang="fr-FR" sz="2000" b="1" dirty="0" err="1" smtClean="0">
                <a:latin typeface="Arial" panose="020B0604020202020204" pitchFamily="34" charset="0"/>
                <a:cs typeface="Arial" panose="020B0604020202020204" pitchFamily="34" charset="0"/>
              </a:rPr>
              <a:t>PIs</a:t>
            </a:r>
            <a:r>
              <a:rPr lang="fr-FR" sz="2000" b="1" dirty="0" smtClean="0">
                <a:latin typeface="Arial" panose="020B0604020202020204" pitchFamily="34" charset="0"/>
                <a:cs typeface="Arial" panose="020B0604020202020204" pitchFamily="34" charset="0"/>
              </a:rPr>
              <a:t>, to </a:t>
            </a:r>
            <a:r>
              <a:rPr lang="fr-FR" sz="2000" b="1" dirty="0" err="1" smtClean="0">
                <a:latin typeface="Arial" panose="020B0604020202020204" pitchFamily="34" charset="0"/>
                <a:cs typeface="Arial" panose="020B0604020202020204" pitchFamily="34" charset="0"/>
              </a:rPr>
              <a:t>identify</a:t>
            </a:r>
            <a:r>
              <a:rPr lang="fr-FR" sz="2000" b="1" dirty="0" smtClean="0">
                <a:latin typeface="Arial" panose="020B0604020202020204" pitchFamily="34" charset="0"/>
                <a:cs typeface="Arial" panose="020B0604020202020204" pitchFamily="34" charset="0"/>
              </a:rPr>
              <a:t> the </a:t>
            </a:r>
            <a:r>
              <a:rPr lang="fr-FR" sz="2000" b="1" dirty="0" err="1" smtClean="0">
                <a:latin typeface="Arial" panose="020B0604020202020204" pitchFamily="34" charset="0"/>
                <a:cs typeface="Arial" panose="020B0604020202020204" pitchFamily="34" charset="0"/>
              </a:rPr>
              <a:t>most</a:t>
            </a:r>
            <a:r>
              <a:rPr lang="fr-FR" sz="2000" b="1" dirty="0" smtClean="0">
                <a:latin typeface="Arial" panose="020B0604020202020204" pitchFamily="34" charset="0"/>
                <a:cs typeface="Arial" panose="020B0604020202020204" pitchFamily="34" charset="0"/>
              </a:rPr>
              <a:t> urgent actions of validation or </a:t>
            </a:r>
            <a:r>
              <a:rPr lang="fr-FR" sz="2000" b="1" dirty="0" err="1" smtClean="0">
                <a:latin typeface="Arial" panose="020B0604020202020204" pitchFamily="34" charset="0"/>
                <a:cs typeface="Arial" panose="020B0604020202020204" pitchFamily="34" charset="0"/>
              </a:rPr>
              <a:t>requests</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from</a:t>
            </a:r>
            <a:r>
              <a:rPr lang="fr-FR" sz="2000" b="1" dirty="0" smtClean="0">
                <a:latin typeface="Arial" panose="020B0604020202020204" pitchFamily="34" charset="0"/>
                <a:cs typeface="Arial" panose="020B0604020202020204" pitchFamily="34" charset="0"/>
              </a:rPr>
              <a:t> the </a:t>
            </a:r>
            <a:r>
              <a:rPr lang="fr-FR" sz="2000" b="1" dirty="0" err="1" smtClean="0">
                <a:latin typeface="Arial" panose="020B0604020202020204" pitchFamily="34" charset="0"/>
                <a:cs typeface="Arial" panose="020B0604020202020204" pitchFamily="34" charset="0"/>
              </a:rPr>
              <a:t>TFs</a:t>
            </a:r>
            <a:r>
              <a:rPr lang="fr-FR" sz="2000" b="1" dirty="0" smtClean="0">
                <a:latin typeface="Arial" panose="020B0604020202020204" pitchFamily="34" charset="0"/>
                <a:cs typeface="Arial" panose="020B0604020202020204" pitchFamily="34" charset="0"/>
              </a:rPr>
              <a:t>. </a:t>
            </a:r>
          </a:p>
          <a:p>
            <a:pPr marL="457200" indent="-457200" algn="just">
              <a:spcBef>
                <a:spcPts val="1800"/>
              </a:spcBef>
              <a:buFont typeface="+mj-lt"/>
              <a:buAutoNum type="arabicPeriod"/>
            </a:pPr>
            <a:r>
              <a:rPr lang="fr-FR" sz="2000" b="1" dirty="0" smtClean="0">
                <a:latin typeface="Arial" panose="020B0604020202020204" pitchFamily="34" charset="0"/>
                <a:cs typeface="Arial" panose="020B0604020202020204" pitchFamily="34" charset="0"/>
              </a:rPr>
              <a:t>Task force meeting have been </a:t>
            </a:r>
            <a:r>
              <a:rPr lang="fr-FR" sz="2000" b="1" dirty="0" err="1" smtClean="0">
                <a:latin typeface="Arial" panose="020B0604020202020204" pitchFamily="34" charset="0"/>
                <a:cs typeface="Arial" panose="020B0604020202020204" pitchFamily="34" charset="0"/>
              </a:rPr>
              <a:t>requested</a:t>
            </a:r>
            <a:r>
              <a:rPr lang="fr-FR" sz="2000" b="1" dirty="0" smtClean="0">
                <a:latin typeface="Arial" panose="020B0604020202020204" pitchFamily="34" charset="0"/>
                <a:cs typeface="Arial" panose="020B0604020202020204" pitchFamily="34" charset="0"/>
              </a:rPr>
              <a:t> to </a:t>
            </a:r>
            <a:r>
              <a:rPr lang="fr-FR" sz="2000" b="1" dirty="0" err="1" smtClean="0">
                <a:latin typeface="Arial" panose="020B0604020202020204" pitchFamily="34" charset="0"/>
                <a:cs typeface="Arial" panose="020B0604020202020204" pitchFamily="34" charset="0"/>
              </a:rPr>
              <a:t>TSVVs</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PIs</a:t>
            </a:r>
            <a:r>
              <a:rPr lang="fr-FR" sz="2000" b="1" dirty="0" smtClean="0">
                <a:latin typeface="Arial" panose="020B0604020202020204" pitchFamily="34" charset="0"/>
                <a:cs typeface="Arial" panose="020B0604020202020204" pitchFamily="34" charset="0"/>
              </a:rPr>
              <a:t> for </a:t>
            </a:r>
            <a:r>
              <a:rPr lang="fr-FR" sz="2000" b="1" dirty="0" err="1" smtClean="0">
                <a:latin typeface="Arial" panose="020B0604020202020204" pitchFamily="34" charset="0"/>
                <a:cs typeface="Arial" panose="020B0604020202020204" pitchFamily="34" charset="0"/>
              </a:rPr>
              <a:t>them</a:t>
            </a:r>
            <a:r>
              <a:rPr lang="fr-FR" sz="2000" b="1" dirty="0" smtClean="0">
                <a:latin typeface="Arial" panose="020B0604020202020204" pitchFamily="34" charset="0"/>
                <a:cs typeface="Arial" panose="020B0604020202020204" pitchFamily="34" charset="0"/>
              </a:rPr>
              <a:t> to </a:t>
            </a:r>
            <a:r>
              <a:rPr lang="fr-FR" sz="2000" b="1" dirty="0" err="1" smtClean="0">
                <a:latin typeface="Arial" panose="020B0604020202020204" pitchFamily="34" charset="0"/>
                <a:cs typeface="Arial" panose="020B0604020202020204" pitchFamily="34" charset="0"/>
              </a:rPr>
              <a:t>present</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their</a:t>
            </a:r>
            <a:r>
              <a:rPr lang="fr-FR" sz="2000" b="1" dirty="0" smtClean="0">
                <a:latin typeface="Arial" panose="020B0604020202020204" pitchFamily="34" charset="0"/>
                <a:cs typeface="Arial" panose="020B0604020202020204" pitchFamily="34" charset="0"/>
              </a:rPr>
              <a:t> plans for 2022: TSVV11, TSVV8, </a:t>
            </a:r>
            <a:r>
              <a:rPr lang="fr-FR" sz="2000" b="1" dirty="0" err="1" smtClean="0">
                <a:latin typeface="Arial" panose="020B0604020202020204" pitchFamily="34" charset="0"/>
                <a:cs typeface="Arial" panose="020B0604020202020204" pitchFamily="34" charset="0"/>
              </a:rPr>
              <a:t>etc</a:t>
            </a:r>
            <a:r>
              <a:rPr lang="fr-FR" sz="2000" b="1" dirty="0" smtClean="0">
                <a:latin typeface="Arial" panose="020B0604020202020204" pitchFamily="34" charset="0"/>
                <a:cs typeface="Arial" panose="020B0604020202020204" pitchFamily="34" charset="0"/>
              </a:rPr>
              <a:t> …</a:t>
            </a:r>
          </a:p>
          <a:p>
            <a:pPr algn="just">
              <a:spcBef>
                <a:spcPts val="1800"/>
              </a:spcBef>
            </a:pPr>
            <a:r>
              <a:rPr lang="fr-FR" sz="1000" b="1" dirty="0" smtClean="0">
                <a:latin typeface="Arial" panose="020B0604020202020204" pitchFamily="34" charset="0"/>
                <a:cs typeface="Arial" panose="020B0604020202020204" pitchFamily="34" charset="0"/>
              </a:rPr>
              <a:t> </a:t>
            </a:r>
          </a:p>
          <a:p>
            <a:pPr algn="just">
              <a:spcBef>
                <a:spcPts val="1800"/>
              </a:spcBef>
            </a:pPr>
            <a:r>
              <a:rPr lang="fr-FR" sz="2000" b="1" dirty="0" smtClean="0">
                <a:latin typeface="Arial" panose="020B0604020202020204" pitchFamily="34" charset="0"/>
                <a:cs typeface="Arial" panose="020B0604020202020204" pitchFamily="34" charset="0"/>
              </a:rPr>
              <a:t>In the future, </a:t>
            </a:r>
            <a:r>
              <a:rPr lang="fr-FR" sz="2000" b="1" dirty="0" err="1" smtClean="0">
                <a:latin typeface="Arial" panose="020B0604020202020204" pitchFamily="34" charset="0"/>
                <a:cs typeface="Arial" panose="020B0604020202020204" pitchFamily="34" charset="0"/>
              </a:rPr>
              <a:t>working</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level</a:t>
            </a:r>
            <a:r>
              <a:rPr lang="fr-FR" sz="2000" b="1" dirty="0" smtClean="0">
                <a:latin typeface="Arial" panose="020B0604020202020204" pitchFamily="34" charset="0"/>
                <a:cs typeface="Arial" panose="020B0604020202020204" pitchFamily="34" charset="0"/>
              </a:rPr>
              <a:t> meeting </a:t>
            </a:r>
            <a:r>
              <a:rPr lang="fr-FR" sz="2000" b="1" dirty="0" err="1" smtClean="0">
                <a:latin typeface="Arial" panose="020B0604020202020204" pitchFamily="34" charset="0"/>
                <a:cs typeface="Arial" panose="020B0604020202020204" pitchFamily="34" charset="0"/>
              </a:rPr>
              <a:t>between</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thrusts</a:t>
            </a:r>
            <a:r>
              <a:rPr lang="fr-FR" sz="2000" b="1" dirty="0" smtClean="0">
                <a:latin typeface="Arial" panose="020B0604020202020204" pitchFamily="34" charset="0"/>
                <a:cs typeface="Arial" panose="020B0604020202020204" pitchFamily="34" charset="0"/>
              </a:rPr>
              <a:t> and </a:t>
            </a:r>
            <a:r>
              <a:rPr lang="fr-FR" sz="2000" b="1" dirty="0" err="1" smtClean="0">
                <a:latin typeface="Arial" panose="020B0604020202020204" pitchFamily="34" charset="0"/>
                <a:cs typeface="Arial" panose="020B0604020202020204" pitchFamily="34" charset="0"/>
              </a:rPr>
              <a:t>scientific</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coordinators</a:t>
            </a:r>
            <a:r>
              <a:rPr lang="fr-FR" sz="2000" b="1" dirty="0" smtClean="0">
                <a:latin typeface="Arial" panose="020B0604020202020204" pitchFamily="34" charset="0"/>
                <a:cs typeface="Arial" panose="020B0604020202020204" pitchFamily="34" charset="0"/>
              </a:rPr>
              <a:t> are </a:t>
            </a:r>
            <a:r>
              <a:rPr lang="fr-FR" sz="2000" b="1" dirty="0" err="1" smtClean="0">
                <a:latin typeface="Arial" panose="020B0604020202020204" pitchFamily="34" charset="0"/>
                <a:cs typeface="Arial" panose="020B0604020202020204" pitchFamily="34" charset="0"/>
              </a:rPr>
              <a:t>encouraged</a:t>
            </a:r>
            <a:r>
              <a:rPr lang="fr-FR" sz="2000" b="1" dirty="0" smtClean="0">
                <a:latin typeface="Arial" panose="020B0604020202020204" pitchFamily="34" charset="0"/>
                <a:cs typeface="Arial" panose="020B0604020202020204" pitchFamily="34" charset="0"/>
              </a:rPr>
              <a:t> and </a:t>
            </a:r>
            <a:r>
              <a:rPr lang="fr-FR" sz="2000" b="1" dirty="0" err="1" smtClean="0">
                <a:latin typeface="Arial" panose="020B0604020202020204" pitchFamily="34" charset="0"/>
                <a:cs typeface="Arial" panose="020B0604020202020204" pitchFamily="34" charset="0"/>
              </a:rPr>
              <a:t>faciliated</a:t>
            </a:r>
            <a:r>
              <a:rPr lang="fr-FR" sz="2000" b="1" dirty="0" smtClean="0">
                <a:latin typeface="Arial" panose="020B0604020202020204" pitchFamily="34" charset="0"/>
                <a:cs typeface="Arial" panose="020B0604020202020204" pitchFamily="34" charset="0"/>
              </a:rPr>
              <a:t> by the </a:t>
            </a:r>
            <a:r>
              <a:rPr lang="fr-FR" sz="2000" b="1" dirty="0" err="1" smtClean="0">
                <a:latin typeface="Arial" panose="020B0604020202020204" pitchFamily="34" charset="0"/>
                <a:cs typeface="Arial" panose="020B0604020202020204" pitchFamily="34" charset="0"/>
              </a:rPr>
              <a:t>TFLs</a:t>
            </a:r>
            <a:r>
              <a:rPr lang="fr-FR" sz="20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6385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79512" y="33454"/>
            <a:ext cx="8064896" cy="914400"/>
          </a:xfrm>
        </p:spPr>
        <p:txBody>
          <a:bodyPr/>
          <a:lstStyle/>
          <a:p>
            <a:pPr>
              <a:lnSpc>
                <a:spcPct val="100000"/>
              </a:lnSpc>
            </a:pPr>
            <a:r>
              <a:rPr lang="fr-FR" sz="3200" dirty="0" err="1">
                <a:solidFill>
                  <a:srgbClr val="C00000"/>
                </a:solidFill>
              </a:rPr>
              <a:t>Overarching</a:t>
            </a:r>
            <a:r>
              <a:rPr lang="fr-FR" sz="3200" dirty="0">
                <a:solidFill>
                  <a:srgbClr val="C00000"/>
                </a:solidFill>
              </a:rPr>
              <a:t> </a:t>
            </a:r>
            <a:r>
              <a:rPr lang="fr-FR" sz="3200" dirty="0" err="1">
                <a:solidFill>
                  <a:srgbClr val="C00000"/>
                </a:solidFill>
              </a:rPr>
              <a:t>priorities</a:t>
            </a:r>
            <a:r>
              <a:rPr lang="fr-FR" sz="3200" dirty="0">
                <a:solidFill>
                  <a:srgbClr val="C00000"/>
                </a:solidFill>
              </a:rPr>
              <a:t> for </a:t>
            </a:r>
            <a:r>
              <a:rPr lang="fr-FR" sz="3200" dirty="0" err="1">
                <a:solidFill>
                  <a:srgbClr val="C00000"/>
                </a:solidFill>
              </a:rPr>
              <a:t>work</a:t>
            </a:r>
            <a:r>
              <a:rPr lang="fr-FR" sz="3200" dirty="0">
                <a:solidFill>
                  <a:srgbClr val="C00000"/>
                </a:solidFill>
              </a:rPr>
              <a:t> package Tokamak Exploitation in FP9</a:t>
            </a:r>
          </a:p>
        </p:txBody>
      </p:sp>
      <p:sp>
        <p:nvSpPr>
          <p:cNvPr id="4" name="Rectangle 3"/>
          <p:cNvSpPr/>
          <p:nvPr/>
        </p:nvSpPr>
        <p:spPr>
          <a:xfrm>
            <a:off x="8832" y="1639245"/>
            <a:ext cx="9142891" cy="2185214"/>
          </a:xfrm>
          <a:prstGeom prst="rect">
            <a:avLst/>
          </a:prstGeom>
        </p:spPr>
        <p:txBody>
          <a:bodyPr wrap="square">
            <a:spAutoFit/>
          </a:bodyPr>
          <a:lstStyle/>
          <a:p>
            <a:pPr marL="457200" indent="-457200">
              <a:spcBef>
                <a:spcPts val="2400"/>
              </a:spcBef>
              <a:buFont typeface="+mj-lt"/>
              <a:buAutoNum type="arabicPeriod"/>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Prepare </a:t>
            </a:r>
            <a:r>
              <a:rPr lang="en-GB" sz="2400" b="1" dirty="0">
                <a:solidFill>
                  <a:srgbClr val="0000FF"/>
                </a:solidFill>
                <a:latin typeface="Arial" panose="020B0604020202020204" pitchFamily="34" charset="0"/>
                <a:ea typeface="Calibri" panose="020F0502020204030204" pitchFamily="34" charset="0"/>
                <a:cs typeface="Arial" panose="020B0604020202020204" pitchFamily="34" charset="0"/>
              </a:rPr>
              <a:t>ITER exploitation </a:t>
            </a:r>
            <a:r>
              <a:rPr lang="en-GB" sz="2400" b="1" dirty="0">
                <a:latin typeface="Arial" panose="020B0604020202020204" pitchFamily="34" charset="0"/>
                <a:ea typeface="Calibri" panose="020F0502020204030204" pitchFamily="34" charset="0"/>
                <a:cs typeface="Arial" panose="020B0604020202020204" pitchFamily="34" charset="0"/>
              </a:rPr>
              <a:t>(ITER Research Plan &amp; ITPA CC)</a:t>
            </a:r>
          </a:p>
          <a:p>
            <a:pPr marL="457200" indent="-457200">
              <a:spcBef>
                <a:spcPts val="2400"/>
              </a:spcBef>
              <a:buFont typeface="+mj-lt"/>
              <a:buAutoNum type="arabicPeriod"/>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Provide </a:t>
            </a:r>
            <a:r>
              <a:rPr lang="en-GB" sz="2400" b="1" i="1" u="sng" dirty="0">
                <a:solidFill>
                  <a:srgbClr val="000000"/>
                </a:solidFill>
                <a:latin typeface="Arial" panose="020B0604020202020204" pitchFamily="34" charset="0"/>
                <a:ea typeface="Calibri" panose="020F0502020204030204" pitchFamily="34" charset="0"/>
                <a:cs typeface="Arial" panose="020B0604020202020204" pitchFamily="34" charset="0"/>
              </a:rPr>
              <a:t>Physics Basis </a:t>
            </a: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for guiding </a:t>
            </a:r>
            <a:r>
              <a:rPr lang="en-GB" sz="2400" b="1" dirty="0">
                <a:solidFill>
                  <a:srgbClr val="0000FF"/>
                </a:solidFill>
                <a:latin typeface="Arial" panose="020B0604020202020204" pitchFamily="34" charset="0"/>
                <a:ea typeface="Calibri" panose="020F0502020204030204" pitchFamily="34" charset="0"/>
                <a:cs typeface="Arial" panose="020B0604020202020204" pitchFamily="34" charset="0"/>
              </a:rPr>
              <a:t>DEMO design</a:t>
            </a:r>
          </a:p>
          <a:p>
            <a:pPr marL="457200" indent="-457200">
              <a:spcBef>
                <a:spcPts val="2400"/>
              </a:spcBef>
              <a:buFont typeface="+mj-lt"/>
              <a:buAutoNum type="arabicPeriod"/>
            </a:pPr>
            <a:r>
              <a:rPr lang="en-GB" sz="2400" b="1" dirty="0">
                <a:latin typeface="Arial" panose="020B0604020202020204" pitchFamily="34" charset="0"/>
                <a:ea typeface="Calibri" panose="020F0502020204030204" pitchFamily="34" charset="0"/>
                <a:cs typeface="Arial" panose="020B0604020202020204" pitchFamily="34" charset="0"/>
              </a:rPr>
              <a:t>Exploit recent machine enhancements, i.e. related to </a:t>
            </a:r>
            <a:r>
              <a:rPr lang="en-GB" sz="2400" b="1" dirty="0">
                <a:solidFill>
                  <a:srgbClr val="0000FF"/>
                </a:solidFill>
                <a:latin typeface="Arial" panose="020B0604020202020204" pitchFamily="34" charset="0"/>
                <a:ea typeface="Calibri" panose="020F0502020204030204" pitchFamily="34" charset="0"/>
                <a:cs typeface="Arial" panose="020B0604020202020204" pitchFamily="34" charset="0"/>
              </a:rPr>
              <a:t>PEX</a:t>
            </a:r>
            <a:r>
              <a:rPr lang="en-GB" sz="2400" b="1" dirty="0">
                <a:latin typeface="Arial" panose="020B0604020202020204" pitchFamily="34" charset="0"/>
                <a:ea typeface="Calibri" panose="020F0502020204030204" pitchFamily="34" charset="0"/>
                <a:cs typeface="Arial" panose="020B0604020202020204" pitchFamily="34" charset="0"/>
              </a:rPr>
              <a:t> (Plasma </a:t>
            </a:r>
            <a:r>
              <a:rPr lang="en-GB" sz="2400" b="1" dirty="0" err="1">
                <a:latin typeface="Arial" panose="020B0604020202020204" pitchFamily="34" charset="0"/>
                <a:ea typeface="Calibri" panose="020F0502020204030204" pitchFamily="34" charset="0"/>
                <a:cs typeface="Arial" panose="020B0604020202020204" pitchFamily="34" charset="0"/>
              </a:rPr>
              <a:t>EXhaust</a:t>
            </a:r>
            <a:r>
              <a:rPr lang="en-GB" sz="2400" b="1" dirty="0">
                <a:latin typeface="Arial" panose="020B0604020202020204" pitchFamily="34" charset="0"/>
                <a:ea typeface="Calibri" panose="020F0502020204030204" pitchFamily="34" charset="0"/>
                <a:cs typeface="Arial" panose="020B0604020202020204" pitchFamily="34" charset="0"/>
              </a:rPr>
              <a:t>)</a:t>
            </a:r>
            <a:endPar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CEBE548-E4D7-404D-819D-CF4148DD7945}"/>
              </a:ext>
            </a:extLst>
          </p:cNvPr>
          <p:cNvSpPr txBox="1"/>
          <p:nvPr/>
        </p:nvSpPr>
        <p:spPr>
          <a:xfrm>
            <a:off x="1257714" y="4149080"/>
            <a:ext cx="6961906" cy="1508105"/>
          </a:xfrm>
          <a:prstGeom prst="rect">
            <a:avLst/>
          </a:prstGeom>
          <a:noFill/>
          <a:ln>
            <a:solidFill>
              <a:schemeClr val="accent1"/>
            </a:solidFill>
          </a:ln>
        </p:spPr>
        <p:txBody>
          <a:bodyPr wrap="square" rtlCol="0">
            <a:spAutoFit/>
          </a:bodyPr>
          <a:lstStyle/>
          <a:p>
            <a:pPr>
              <a:spcBef>
                <a:spcPts val="1200"/>
              </a:spcBef>
            </a:pPr>
            <a:r>
              <a:rPr lang="en-GB" sz="2400" b="1" dirty="0">
                <a:solidFill>
                  <a:srgbClr val="000000"/>
                </a:solidFill>
                <a:latin typeface="CIDFont+F2"/>
                <a:ea typeface="Calibri" panose="020F0502020204030204" pitchFamily="34" charset="0"/>
                <a:cs typeface="CIDFont+F2"/>
              </a:rPr>
              <a:t>Address objectives of EUROfusion Roadmap:</a:t>
            </a:r>
          </a:p>
          <a:p>
            <a:pPr marL="285750" indent="-285750">
              <a:spcBef>
                <a:spcPts val="1200"/>
              </a:spcBef>
              <a:buFont typeface="Wingdings" pitchFamily="2" charset="2"/>
              <a:buChar char="Ø"/>
            </a:pPr>
            <a:r>
              <a:rPr lang="en-GB" sz="2400" b="1" dirty="0">
                <a:latin typeface="CIDFont+F2"/>
                <a:ea typeface="Calibri" panose="020F0502020204030204" pitchFamily="34" charset="0"/>
                <a:cs typeface="CIDFont+F2"/>
              </a:rPr>
              <a:t> </a:t>
            </a:r>
            <a:r>
              <a:rPr lang="en-GB" sz="2400" b="1" dirty="0">
                <a:solidFill>
                  <a:srgbClr val="0000FF"/>
                </a:solidFill>
                <a:latin typeface="CIDFont+F2"/>
                <a:ea typeface="Calibri" panose="020F0502020204030204" pitchFamily="34" charset="0"/>
                <a:cs typeface="CIDFont+F2"/>
              </a:rPr>
              <a:t>Mission 1 </a:t>
            </a:r>
            <a:r>
              <a:rPr lang="en-GB" sz="2400" b="1" dirty="0">
                <a:latin typeface="CIDFont+F2"/>
                <a:ea typeface="Calibri" panose="020F0502020204030204" pitchFamily="34" charset="0"/>
                <a:cs typeface="CIDFont+F2"/>
              </a:rPr>
              <a:t>(Plasma Regimes of Operation</a:t>
            </a:r>
            <a:r>
              <a:rPr lang="en-GB" sz="2400" b="1" dirty="0">
                <a:latin typeface="Calibri" panose="020F0502020204030204" pitchFamily="34" charset="0"/>
                <a:ea typeface="Calibri" panose="020F0502020204030204" pitchFamily="34" charset="0"/>
                <a:cs typeface="Times New Roman" panose="02020603050405020304" pitchFamily="18" charset="0"/>
              </a:rPr>
              <a:t>)</a:t>
            </a:r>
            <a:r>
              <a:rPr lang="en-GB" sz="2400" b="1" dirty="0">
                <a:latin typeface="CIDFont+F2"/>
                <a:ea typeface="Calibri" panose="020F0502020204030204" pitchFamily="34" charset="0"/>
                <a:cs typeface="CIDFont+F2"/>
              </a:rPr>
              <a:t> </a:t>
            </a:r>
          </a:p>
          <a:p>
            <a:pPr marL="285750" indent="-285750">
              <a:spcBef>
                <a:spcPts val="1200"/>
              </a:spcBef>
              <a:buFont typeface="Wingdings" pitchFamily="2" charset="2"/>
              <a:buChar char="Ø"/>
            </a:pPr>
            <a:r>
              <a:rPr lang="en-GB" sz="2400" b="1" dirty="0">
                <a:latin typeface="CIDFont+F2"/>
                <a:ea typeface="Calibri" panose="020F0502020204030204" pitchFamily="34" charset="0"/>
                <a:cs typeface="CIDFont+F2"/>
              </a:rPr>
              <a:t> </a:t>
            </a:r>
            <a:r>
              <a:rPr lang="en-GB" sz="2400" b="1" dirty="0">
                <a:solidFill>
                  <a:srgbClr val="0000FF"/>
                </a:solidFill>
                <a:latin typeface="CIDFont+F2"/>
                <a:ea typeface="Calibri" panose="020F0502020204030204" pitchFamily="34" charset="0"/>
                <a:cs typeface="CIDFont+F2"/>
              </a:rPr>
              <a:t>Mission 2</a:t>
            </a:r>
            <a:r>
              <a:rPr lang="en-GB" sz="2400" b="1" dirty="0">
                <a:latin typeface="CIDFont+F2"/>
                <a:ea typeface="Calibri" panose="020F0502020204030204" pitchFamily="34" charset="0"/>
                <a:cs typeface="CIDFont+F2"/>
              </a:rPr>
              <a:t> </a:t>
            </a:r>
            <a:r>
              <a:rPr lang="en-GB" sz="2400" b="1" dirty="0">
                <a:solidFill>
                  <a:srgbClr val="000000"/>
                </a:solidFill>
                <a:latin typeface="CIDFont+F2"/>
                <a:ea typeface="Calibri" panose="020F0502020204030204" pitchFamily="34" charset="0"/>
                <a:cs typeface="CIDFont+F2"/>
              </a:rPr>
              <a:t>(Heat exhaust System)</a:t>
            </a:r>
          </a:p>
        </p:txBody>
      </p:sp>
      <p:sp>
        <p:nvSpPr>
          <p:cNvPr id="6" name="TextBox 4">
            <a:extLst>
              <a:ext uri="{FF2B5EF4-FFF2-40B4-BE49-F238E27FC236}">
                <a16:creationId xmlns:a16="http://schemas.microsoft.com/office/drawing/2014/main" id="{A75FE16B-130F-C64F-81E5-029FCB0AD6BF}"/>
              </a:ext>
            </a:extLst>
          </p:cNvPr>
          <p:cNvSpPr txBox="1"/>
          <p:nvPr/>
        </p:nvSpPr>
        <p:spPr>
          <a:xfrm>
            <a:off x="251399" y="6014092"/>
            <a:ext cx="8657755" cy="369332"/>
          </a:xfrm>
          <a:prstGeom prst="rect">
            <a:avLst/>
          </a:prstGeom>
          <a:noFill/>
        </p:spPr>
        <p:txBody>
          <a:bodyPr wrap="none" rtlCol="0">
            <a:spAutoFit/>
          </a:bodyPr>
          <a:lstStyle/>
          <a:p>
            <a:r>
              <a:rPr lang="en-GB" dirty="0">
                <a:hlinkClick r:id="rId2"/>
              </a:rPr>
              <a:t>https://wiki.euro-fusion.org/wiki/WPTE_wikipages:_Tokamak_Exploitation_Work_Package</a:t>
            </a:r>
            <a:endParaRPr lang="en-GB" dirty="0"/>
          </a:p>
        </p:txBody>
      </p:sp>
    </p:spTree>
    <p:extLst>
      <p:ext uri="{BB962C8B-B14F-4D97-AF65-F5344CB8AC3E}">
        <p14:creationId xmlns:p14="http://schemas.microsoft.com/office/powerpoint/2010/main" val="442459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835696" y="1444924"/>
            <a:ext cx="4006420" cy="369332"/>
          </a:xfrm>
          <a:prstGeom prst="rect">
            <a:avLst/>
          </a:prstGeom>
          <a:solidFill>
            <a:schemeClr val="accent3">
              <a:lumMod val="40000"/>
              <a:lumOff val="60000"/>
            </a:schemeClr>
          </a:solidFill>
        </p:spPr>
        <p:txBody>
          <a:bodyPr wrap="square" rtlCol="0">
            <a:spAutoFit/>
          </a:bodyPr>
          <a:lstStyle/>
          <a:p>
            <a:r>
              <a:rPr lang="fr-FR" b="1" dirty="0"/>
              <a:t>WP TE Programme </a:t>
            </a:r>
            <a:r>
              <a:rPr lang="fr-FR" b="1" dirty="0" smtClean="0"/>
              <a:t>meeting for 2022-23</a:t>
            </a:r>
            <a:endParaRPr lang="fr-FR" b="1" dirty="0">
              <a:solidFill>
                <a:srgbClr val="C00000"/>
              </a:solidFill>
            </a:endParaRPr>
          </a:p>
        </p:txBody>
      </p:sp>
      <p:cxnSp>
        <p:nvCxnSpPr>
          <p:cNvPr id="13" name="Connecteur droit avec flèche 12"/>
          <p:cNvCxnSpPr/>
          <p:nvPr/>
        </p:nvCxnSpPr>
        <p:spPr>
          <a:xfrm>
            <a:off x="1763688" y="1398724"/>
            <a:ext cx="0" cy="11661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5856" y="1878227"/>
            <a:ext cx="3312368" cy="369332"/>
          </a:xfrm>
          <a:prstGeom prst="rect">
            <a:avLst/>
          </a:prstGeom>
          <a:solidFill>
            <a:schemeClr val="accent3">
              <a:lumMod val="40000"/>
              <a:lumOff val="60000"/>
            </a:schemeClr>
          </a:solidFill>
        </p:spPr>
        <p:txBody>
          <a:bodyPr wrap="square" rtlCol="0">
            <a:spAutoFit/>
          </a:bodyPr>
          <a:lstStyle/>
          <a:p>
            <a:r>
              <a:rPr lang="fr-FR" b="1" dirty="0"/>
              <a:t>Call for </a:t>
            </a:r>
            <a:r>
              <a:rPr lang="fr-FR" b="1" dirty="0" smtClean="0"/>
              <a:t>participation for 2022-23</a:t>
            </a:r>
            <a:endParaRPr lang="fr-FR" b="1" dirty="0"/>
          </a:p>
        </p:txBody>
      </p:sp>
      <p:cxnSp>
        <p:nvCxnSpPr>
          <p:cNvPr id="15" name="Connecteur droit avec flèche 14"/>
          <p:cNvCxnSpPr/>
          <p:nvPr/>
        </p:nvCxnSpPr>
        <p:spPr>
          <a:xfrm>
            <a:off x="3059832" y="1814256"/>
            <a:ext cx="0" cy="750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35496" y="1029392"/>
            <a:ext cx="3096344" cy="369332"/>
          </a:xfrm>
          <a:prstGeom prst="rect">
            <a:avLst/>
          </a:prstGeom>
          <a:solidFill>
            <a:schemeClr val="accent3">
              <a:lumMod val="40000"/>
              <a:lumOff val="60000"/>
            </a:schemeClr>
          </a:solidFill>
        </p:spPr>
        <p:txBody>
          <a:bodyPr wrap="square" rtlCol="0">
            <a:spAutoFit/>
          </a:bodyPr>
          <a:lstStyle/>
          <a:p>
            <a:r>
              <a:rPr lang="fr-FR" b="1" dirty="0"/>
              <a:t>Call for </a:t>
            </a:r>
            <a:r>
              <a:rPr lang="fr-FR" b="1" dirty="0" err="1"/>
              <a:t>proposal</a:t>
            </a:r>
            <a:r>
              <a:rPr lang="fr-FR" b="1" dirty="0"/>
              <a:t> </a:t>
            </a:r>
            <a:r>
              <a:rPr lang="fr-FR" b="1" dirty="0" smtClean="0"/>
              <a:t>for 2022-23</a:t>
            </a:r>
            <a:endParaRPr lang="fr-FR" b="1" dirty="0">
              <a:solidFill>
                <a:srgbClr val="C00000"/>
              </a:solidFill>
            </a:endParaRPr>
          </a:p>
        </p:txBody>
      </p:sp>
      <p:sp>
        <p:nvSpPr>
          <p:cNvPr id="24" name="Titre 23"/>
          <p:cNvSpPr>
            <a:spLocks noGrp="1"/>
          </p:cNvSpPr>
          <p:nvPr>
            <p:ph type="title"/>
          </p:nvPr>
        </p:nvSpPr>
        <p:spPr>
          <a:xfrm>
            <a:off x="135855" y="240349"/>
            <a:ext cx="8856985" cy="692696"/>
          </a:xfrm>
        </p:spPr>
        <p:txBody>
          <a:bodyPr/>
          <a:lstStyle/>
          <a:p>
            <a:r>
              <a:rPr lang="en-GB" sz="3200" dirty="0">
                <a:solidFill>
                  <a:srgbClr val="C00000"/>
                </a:solidFill>
              </a:rPr>
              <a:t>A</a:t>
            </a:r>
            <a:r>
              <a:rPr lang="fr-FR" sz="3200" dirty="0" err="1" smtClean="0">
                <a:solidFill>
                  <a:srgbClr val="C00000"/>
                </a:solidFill>
              </a:rPr>
              <a:t>ctions</a:t>
            </a:r>
            <a:r>
              <a:rPr lang="fr-FR" sz="3200" dirty="0" smtClean="0">
                <a:solidFill>
                  <a:srgbClr val="C00000"/>
                </a:solidFill>
              </a:rPr>
              <a:t> in </a:t>
            </a:r>
            <a:r>
              <a:rPr lang="fr-FR" sz="3200" dirty="0" err="1" smtClean="0">
                <a:solidFill>
                  <a:srgbClr val="C00000"/>
                </a:solidFill>
              </a:rPr>
              <a:t>view</a:t>
            </a:r>
            <a:r>
              <a:rPr lang="fr-FR" sz="3200" dirty="0" smtClean="0">
                <a:solidFill>
                  <a:srgbClr val="C00000"/>
                </a:solidFill>
              </a:rPr>
              <a:t> of the 2022-23 Programme </a:t>
            </a:r>
            <a:endParaRPr lang="fr-FR" sz="3200" dirty="0">
              <a:solidFill>
                <a:srgbClr val="C0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253806558"/>
              </p:ext>
            </p:extLst>
          </p:nvPr>
        </p:nvGraphicFramePr>
        <p:xfrm>
          <a:off x="493204" y="2564904"/>
          <a:ext cx="8229597" cy="2569287"/>
        </p:xfrm>
        <a:graphic>
          <a:graphicData uri="http://schemas.openxmlformats.org/drawingml/2006/table">
            <a:tbl>
              <a:tblPr/>
              <a:tblGrid>
                <a:gridCol w="948496">
                  <a:extLst>
                    <a:ext uri="{9D8B030D-6E8A-4147-A177-3AD203B41FA5}">
                      <a16:colId xmlns:a16="http://schemas.microsoft.com/office/drawing/2014/main" val="3109489186"/>
                    </a:ext>
                  </a:extLst>
                </a:gridCol>
                <a:gridCol w="552359">
                  <a:extLst>
                    <a:ext uri="{9D8B030D-6E8A-4147-A177-3AD203B41FA5}">
                      <a16:colId xmlns:a16="http://schemas.microsoft.com/office/drawing/2014/main" val="1984211070"/>
                    </a:ext>
                  </a:extLst>
                </a:gridCol>
                <a:gridCol w="552359">
                  <a:extLst>
                    <a:ext uri="{9D8B030D-6E8A-4147-A177-3AD203B41FA5}">
                      <a16:colId xmlns:a16="http://schemas.microsoft.com/office/drawing/2014/main" val="3560942157"/>
                    </a:ext>
                  </a:extLst>
                </a:gridCol>
                <a:gridCol w="348712">
                  <a:extLst>
                    <a:ext uri="{9D8B030D-6E8A-4147-A177-3AD203B41FA5}">
                      <a16:colId xmlns:a16="http://schemas.microsoft.com/office/drawing/2014/main" val="3771861746"/>
                    </a:ext>
                  </a:extLst>
                </a:gridCol>
                <a:gridCol w="348712">
                  <a:extLst>
                    <a:ext uri="{9D8B030D-6E8A-4147-A177-3AD203B41FA5}">
                      <a16:colId xmlns:a16="http://schemas.microsoft.com/office/drawing/2014/main" val="2906339571"/>
                    </a:ext>
                  </a:extLst>
                </a:gridCol>
                <a:gridCol w="552359">
                  <a:extLst>
                    <a:ext uri="{9D8B030D-6E8A-4147-A177-3AD203B41FA5}">
                      <a16:colId xmlns:a16="http://schemas.microsoft.com/office/drawing/2014/main" val="2104502620"/>
                    </a:ext>
                  </a:extLst>
                </a:gridCol>
                <a:gridCol w="348712">
                  <a:extLst>
                    <a:ext uri="{9D8B030D-6E8A-4147-A177-3AD203B41FA5}">
                      <a16:colId xmlns:a16="http://schemas.microsoft.com/office/drawing/2014/main" val="759084174"/>
                    </a:ext>
                  </a:extLst>
                </a:gridCol>
                <a:gridCol w="348712">
                  <a:extLst>
                    <a:ext uri="{9D8B030D-6E8A-4147-A177-3AD203B41FA5}">
                      <a16:colId xmlns:a16="http://schemas.microsoft.com/office/drawing/2014/main" val="1409875861"/>
                    </a:ext>
                  </a:extLst>
                </a:gridCol>
                <a:gridCol w="348712">
                  <a:extLst>
                    <a:ext uri="{9D8B030D-6E8A-4147-A177-3AD203B41FA5}">
                      <a16:colId xmlns:a16="http://schemas.microsoft.com/office/drawing/2014/main" val="2683475560"/>
                    </a:ext>
                  </a:extLst>
                </a:gridCol>
                <a:gridCol w="348712">
                  <a:extLst>
                    <a:ext uri="{9D8B030D-6E8A-4147-A177-3AD203B41FA5}">
                      <a16:colId xmlns:a16="http://schemas.microsoft.com/office/drawing/2014/main" val="2429635068"/>
                    </a:ext>
                  </a:extLst>
                </a:gridCol>
                <a:gridCol w="276180">
                  <a:extLst>
                    <a:ext uri="{9D8B030D-6E8A-4147-A177-3AD203B41FA5}">
                      <a16:colId xmlns:a16="http://schemas.microsoft.com/office/drawing/2014/main" val="2948306388"/>
                    </a:ext>
                  </a:extLst>
                </a:gridCol>
                <a:gridCol w="348712">
                  <a:extLst>
                    <a:ext uri="{9D8B030D-6E8A-4147-A177-3AD203B41FA5}">
                      <a16:colId xmlns:a16="http://schemas.microsoft.com/office/drawing/2014/main" val="2293840870"/>
                    </a:ext>
                  </a:extLst>
                </a:gridCol>
                <a:gridCol w="348712">
                  <a:extLst>
                    <a:ext uri="{9D8B030D-6E8A-4147-A177-3AD203B41FA5}">
                      <a16:colId xmlns:a16="http://schemas.microsoft.com/office/drawing/2014/main" val="3364951425"/>
                    </a:ext>
                  </a:extLst>
                </a:gridCol>
                <a:gridCol w="348712">
                  <a:extLst>
                    <a:ext uri="{9D8B030D-6E8A-4147-A177-3AD203B41FA5}">
                      <a16:colId xmlns:a16="http://schemas.microsoft.com/office/drawing/2014/main" val="1602966300"/>
                    </a:ext>
                  </a:extLst>
                </a:gridCol>
                <a:gridCol w="552359">
                  <a:extLst>
                    <a:ext uri="{9D8B030D-6E8A-4147-A177-3AD203B41FA5}">
                      <a16:colId xmlns:a16="http://schemas.microsoft.com/office/drawing/2014/main" val="2490374811"/>
                    </a:ext>
                  </a:extLst>
                </a:gridCol>
                <a:gridCol w="552359">
                  <a:extLst>
                    <a:ext uri="{9D8B030D-6E8A-4147-A177-3AD203B41FA5}">
                      <a16:colId xmlns:a16="http://schemas.microsoft.com/office/drawing/2014/main" val="3104776647"/>
                    </a:ext>
                  </a:extLst>
                </a:gridCol>
                <a:gridCol w="552359">
                  <a:extLst>
                    <a:ext uri="{9D8B030D-6E8A-4147-A177-3AD203B41FA5}">
                      <a16:colId xmlns:a16="http://schemas.microsoft.com/office/drawing/2014/main" val="2612432597"/>
                    </a:ext>
                  </a:extLst>
                </a:gridCol>
                <a:gridCol w="552359">
                  <a:extLst>
                    <a:ext uri="{9D8B030D-6E8A-4147-A177-3AD203B41FA5}">
                      <a16:colId xmlns:a16="http://schemas.microsoft.com/office/drawing/2014/main" val="776388220"/>
                    </a:ext>
                  </a:extLst>
                </a:gridCol>
              </a:tblGrid>
              <a:tr h="249475">
                <a:tc>
                  <a:txBody>
                    <a:bodyPr/>
                    <a:lstStyle/>
                    <a:p>
                      <a:pPr algn="just" fontAlgn="ctr"/>
                      <a:r>
                        <a:rPr lang="fr-FR" sz="1400" b="1" i="0" u="none" strike="noStrike">
                          <a:solidFill>
                            <a:srgbClr val="FFFFFF"/>
                          </a:solidFill>
                          <a:effectLst/>
                          <a:latin typeface="Franklin Gothic Book" panose="020B0503020102020204" pitchFamily="34" charset="0"/>
                        </a:rPr>
                        <a:t>Machine</a:t>
                      </a:r>
                    </a:p>
                  </a:txBody>
                  <a:tcPr marL="7392" marR="7392" marT="7392" marB="0" anchor="ctr">
                    <a:lnL w="12700" cap="flat" cmpd="sng" algn="ctr">
                      <a:solidFill>
                        <a:srgbClr val="4F81BD"/>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17">
                  <a:txBody>
                    <a:bodyPr/>
                    <a:lstStyle/>
                    <a:p>
                      <a:pPr algn="ctr" fontAlgn="ctr"/>
                      <a:r>
                        <a:rPr lang="fr-FR" sz="1400" b="1" i="0" u="none" strike="noStrike">
                          <a:solidFill>
                            <a:srgbClr val="FFFFFF"/>
                          </a:solidFill>
                          <a:effectLst/>
                          <a:latin typeface="Franklin Gothic Book" panose="020B0503020102020204" pitchFamily="34" charset="0"/>
                        </a:rPr>
                        <a:t>2022</a:t>
                      </a:r>
                    </a:p>
                  </a:txBody>
                  <a:tcPr marL="7392" marR="7392" marT="7392" marB="0" anchor="ctr">
                    <a:lnL w="19050" cap="flat" cmpd="sng" algn="ctr">
                      <a:solidFill>
                        <a:srgbClr val="002060"/>
                      </a:solidFill>
                      <a:prstDash val="solid"/>
                      <a:round/>
                      <a:headEnd type="none" w="med" len="med"/>
                      <a:tailEnd type="none" w="med" len="med"/>
                    </a:lnL>
                    <a:lnR>
                      <a:noFill/>
                    </a:lnR>
                    <a:lnT>
                      <a:noFill/>
                    </a:lnT>
                    <a:lnB w="12700" cap="flat" cmpd="sng" algn="ctr">
                      <a:solidFill>
                        <a:srgbClr val="9BC2E6"/>
                      </a:solidFill>
                      <a:prstDash val="solid"/>
                      <a:round/>
                      <a:headEnd type="none" w="med" len="med"/>
                      <a:tailEnd type="none" w="med" len="med"/>
                    </a:lnB>
                    <a:solidFill>
                      <a:srgbClr val="4F81B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86471329"/>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Jan</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Feb</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Mar</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Apr</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May</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Jun</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Jul</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Aug</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Sep</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Oct</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Nov</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Dec</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034246028"/>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AUG</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10">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92701298"/>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10">
                  <a:txBody>
                    <a:bodyPr/>
                    <a:lstStyle/>
                    <a:p>
                      <a:pPr algn="ctr" fontAlgn="ctr"/>
                      <a:r>
                        <a:rPr lang="fr-FR" sz="1200" b="1" i="0" u="none" strike="noStrike" dirty="0">
                          <a:solidFill>
                            <a:srgbClr val="000000"/>
                          </a:solidFill>
                          <a:effectLst/>
                          <a:latin typeface="Franklin Gothic Book" panose="020B0503020102020204" pitchFamily="34" charset="0"/>
                        </a:rPr>
                        <a:t>AUG 2022 </a:t>
                      </a:r>
                      <a:r>
                        <a:rPr lang="fr-FR" sz="1200" b="1" i="0" u="none" strike="noStrike" dirty="0" err="1">
                          <a:solidFill>
                            <a:srgbClr val="000000"/>
                          </a:solidFill>
                          <a:effectLst/>
                          <a:latin typeface="Franklin Gothic Book" panose="020B0503020102020204" pitchFamily="34" charset="0"/>
                        </a:rPr>
                        <a:t>campaign</a:t>
                      </a:r>
                      <a:r>
                        <a:rPr lang="fr-FR" sz="1200" b="1" i="0" u="none" strike="noStrike" dirty="0">
                          <a:solidFill>
                            <a:srgbClr val="000000"/>
                          </a:solidFill>
                          <a:effectLst/>
                          <a:latin typeface="Franklin Gothic Book" panose="020B0503020102020204" pitchFamily="34" charset="0"/>
                        </a:rPr>
                        <a:t> (D)</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He</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186560030"/>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MAST-U</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 </a:t>
                      </a:r>
                    </a:p>
                  </a:txBody>
                  <a:tcPr marL="7392" marR="7392" marT="7392" marB="0" anchor="b">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 </a:t>
                      </a:r>
                    </a:p>
                  </a:txBody>
                  <a:tcPr marL="7392" marR="7392" marT="7392" marB="0" anchor="b">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7">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2334964019"/>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8EA9DB"/>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7">
                  <a:txBody>
                    <a:bodyPr/>
                    <a:lstStyle/>
                    <a:p>
                      <a:pPr algn="ctr" fontAlgn="ctr"/>
                      <a:r>
                        <a:rPr lang="fr-FR" sz="1200" b="1" i="0" u="none" strike="noStrike">
                          <a:solidFill>
                            <a:srgbClr val="000000"/>
                          </a:solidFill>
                          <a:effectLst/>
                          <a:latin typeface="Franklin Gothic Book" panose="020B0503020102020204" pitchFamily="34" charset="0"/>
                        </a:rPr>
                        <a:t>MU02 campaign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293943804"/>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TCV</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5">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4">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737270292"/>
                  </a:ext>
                </a:extLst>
              </a:tr>
              <a:tr h="208204">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5">
                  <a:txBody>
                    <a:bodyPr/>
                    <a:lstStyle/>
                    <a:p>
                      <a:pPr algn="ctr" fontAlgn="ctr"/>
                      <a:r>
                        <a:rPr lang="fr-FR" sz="1200" b="1" i="0" u="none" strike="noStrike">
                          <a:solidFill>
                            <a:srgbClr val="000000"/>
                          </a:solidFill>
                          <a:effectLst/>
                          <a:latin typeface="Franklin Gothic Book" panose="020B0503020102020204" pitchFamily="34" charset="0"/>
                        </a:rPr>
                        <a:t>No baffles</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BC2E6"/>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LILO</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4">
                  <a:txBody>
                    <a:bodyPr/>
                    <a:lstStyle/>
                    <a:p>
                      <a:pPr algn="ctr" fontAlgn="ctr"/>
                      <a:r>
                        <a:rPr lang="fr-FR" sz="1200" b="1" i="0" u="none" strike="noStrike">
                          <a:solidFill>
                            <a:srgbClr val="000000"/>
                          </a:solidFill>
                          <a:effectLst/>
                          <a:latin typeface="Franklin Gothic Book" panose="020B0503020102020204" pitchFamily="34" charset="0"/>
                        </a:rPr>
                        <a:t>SISO</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extLst>
                  <a:ext uri="{0D108BD9-81ED-4DB2-BD59-A6C34878D82A}">
                    <a16:rowId xmlns:a16="http://schemas.microsoft.com/office/drawing/2014/main" val="3303759938"/>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WEST</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5">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extLst>
                  <a:ext uri="{0D108BD9-81ED-4DB2-BD59-A6C34878D82A}">
                    <a16:rowId xmlns:a16="http://schemas.microsoft.com/office/drawing/2014/main" val="357418219"/>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5">
                  <a:txBody>
                    <a:bodyPr/>
                    <a:lstStyle/>
                    <a:p>
                      <a:pPr algn="ctr" fontAlgn="ctr"/>
                      <a:r>
                        <a:rPr lang="fr-FR" sz="1200" b="1" i="0" u="none" strike="noStrike">
                          <a:solidFill>
                            <a:srgbClr val="000000"/>
                          </a:solidFill>
                          <a:effectLst/>
                          <a:latin typeface="Franklin Gothic Book" panose="020B0503020102020204" pitchFamily="34" charset="0"/>
                        </a:rPr>
                        <a:t>C6 campaign</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C7 campaign</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675906827"/>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JET</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C000"/>
                    </a:solidFill>
                  </a:tcPr>
                </a:tc>
                <a:tc hMerge="1">
                  <a:txBody>
                    <a:bodyPr/>
                    <a:lstStyle/>
                    <a:p>
                      <a:endParaRPr lang="fr-FR"/>
                    </a:p>
                  </a:txBody>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C000"/>
                    </a:solidFill>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c gridSpan="5">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76202759"/>
                  </a:ext>
                </a:extLst>
              </a:tr>
              <a:tr h="198964">
                <a:tc>
                  <a:txBody>
                    <a:bodyPr/>
                    <a:lstStyle/>
                    <a:p>
                      <a:pPr algn="just"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dirty="0">
                          <a:solidFill>
                            <a:srgbClr val="000000"/>
                          </a:solidFill>
                          <a:effectLst/>
                          <a:latin typeface="Franklin Gothic Book" panose="020B0503020102020204" pitchFamily="34" charset="0"/>
                        </a:rPr>
                        <a:t>C40B</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BC2E6"/>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C42</a:t>
                      </a:r>
                    </a:p>
                  </a:txBody>
                  <a:tcPr marL="7392" marR="7392" marT="7392" marB="0" anchor="ctr">
                    <a:lnL w="12700" cap="flat" cmpd="sng" algn="ctr">
                      <a:solidFill>
                        <a:srgbClr val="9BC2E6"/>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ctr"/>
                      <a:r>
                        <a:rPr lang="fr-FR" sz="1200" b="1" i="0" u="none" strike="noStrike" dirty="0">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l"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3">
                  <a:txBody>
                    <a:bodyPr/>
                    <a:lstStyle/>
                    <a:p>
                      <a:pPr algn="ctr" fontAlgn="ctr"/>
                      <a:r>
                        <a:rPr lang="fr-FR" sz="1200" b="1" i="0" u="none" strike="noStrike">
                          <a:solidFill>
                            <a:srgbClr val="000000"/>
                          </a:solidFill>
                          <a:effectLst/>
                          <a:latin typeface="Franklin Gothic Book" panose="020B0503020102020204" pitchFamily="34" charset="0"/>
                        </a:rPr>
                        <a:t>C42 (contd)</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gridSpan="5">
                  <a:txBody>
                    <a:bodyPr/>
                    <a:lstStyle/>
                    <a:p>
                      <a:pPr algn="ctr" fontAlgn="ctr"/>
                      <a:r>
                        <a:rPr lang="fr-FR" sz="1200" b="1" i="0" u="none" strike="noStrike">
                          <a:solidFill>
                            <a:srgbClr val="000000"/>
                          </a:solidFill>
                          <a:effectLst/>
                          <a:latin typeface="Franklin Gothic Book" panose="020B0503020102020204" pitchFamily="34" charset="0"/>
                        </a:rPr>
                        <a:t>He plasmas</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dirty="0">
                          <a:solidFill>
                            <a:srgbClr val="000000"/>
                          </a:solidFill>
                          <a:effectLst/>
                          <a:latin typeface="Franklin Gothic Book" panose="020B0503020102020204" pitchFamily="34" charset="0"/>
                        </a:rPr>
                        <a:t>D plasmas</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58214406"/>
                  </a:ext>
                </a:extLst>
              </a:tr>
            </a:tbl>
          </a:graphicData>
        </a:graphic>
      </p:graphicFrame>
      <p:cxnSp>
        <p:nvCxnSpPr>
          <p:cNvPr id="27" name="Connecteur droit avec flèche 26"/>
          <p:cNvCxnSpPr/>
          <p:nvPr/>
        </p:nvCxnSpPr>
        <p:spPr>
          <a:xfrm>
            <a:off x="5186619" y="2790983"/>
            <a:ext cx="0" cy="2808887"/>
          </a:xfrm>
          <a:prstGeom prst="straightConnector1">
            <a:avLst/>
          </a:prstGeom>
          <a:ln w="28575">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186619" y="3007582"/>
            <a:ext cx="288000" cy="216024"/>
          </a:xfrm>
          <a:prstGeom prst="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5190875" y="5279572"/>
            <a:ext cx="3197549" cy="369332"/>
          </a:xfrm>
          <a:prstGeom prst="rect">
            <a:avLst/>
          </a:prstGeom>
          <a:noFill/>
          <a:ln w="28575">
            <a:solidFill>
              <a:srgbClr val="C00000"/>
            </a:solidFill>
          </a:ln>
        </p:spPr>
        <p:txBody>
          <a:bodyPr wrap="square" rtlCol="0">
            <a:spAutoFit/>
          </a:bodyPr>
          <a:lstStyle/>
          <a:p>
            <a:r>
              <a:rPr lang="fr-FR" b="1" dirty="0" smtClean="0">
                <a:solidFill>
                  <a:srgbClr val="C00000"/>
                </a:solidFill>
              </a:rPr>
              <a:t>Start of the 2022-23 WPTE Prog</a:t>
            </a:r>
            <a:endParaRPr lang="fr-FR" b="1" dirty="0">
              <a:solidFill>
                <a:srgbClr val="C00000"/>
              </a:solidFill>
            </a:endParaRPr>
          </a:p>
        </p:txBody>
      </p:sp>
      <p:sp>
        <p:nvSpPr>
          <p:cNvPr id="32" name="Flèche droite 31"/>
          <p:cNvSpPr/>
          <p:nvPr/>
        </p:nvSpPr>
        <p:spPr>
          <a:xfrm>
            <a:off x="8404533" y="5354465"/>
            <a:ext cx="432048" cy="21602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6" name="Connecteur droit avec flèche 35"/>
          <p:cNvCxnSpPr/>
          <p:nvPr/>
        </p:nvCxnSpPr>
        <p:spPr>
          <a:xfrm>
            <a:off x="3563888" y="2247559"/>
            <a:ext cx="0" cy="3173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9108" y="5939988"/>
            <a:ext cx="3240360" cy="369332"/>
          </a:xfrm>
          <a:prstGeom prst="rect">
            <a:avLst/>
          </a:prstGeom>
          <a:solidFill>
            <a:srgbClr val="FFFF00"/>
          </a:solidFill>
        </p:spPr>
        <p:txBody>
          <a:bodyPr wrap="square" rtlCol="0">
            <a:spAutoFit/>
          </a:bodyPr>
          <a:lstStyle/>
          <a:p>
            <a:r>
              <a:rPr lang="fr-FR" b="1" dirty="0" smtClean="0"/>
              <a:t>Programme meeting for </a:t>
            </a:r>
            <a:r>
              <a:rPr lang="fr-FR" b="1" dirty="0" err="1" smtClean="0"/>
              <a:t>Helium</a:t>
            </a:r>
            <a:endParaRPr lang="fr-FR" b="1" dirty="0">
              <a:solidFill>
                <a:srgbClr val="C00000"/>
              </a:solidFill>
            </a:endParaRPr>
          </a:p>
        </p:txBody>
      </p:sp>
      <p:sp>
        <p:nvSpPr>
          <p:cNvPr id="47" name="Rectangle 46"/>
          <p:cNvSpPr/>
          <p:nvPr/>
        </p:nvSpPr>
        <p:spPr>
          <a:xfrm>
            <a:off x="5496921" y="3018733"/>
            <a:ext cx="324000" cy="21602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5224327" y="4725144"/>
            <a:ext cx="1829397" cy="21193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avec flèche 49"/>
          <p:cNvCxnSpPr/>
          <p:nvPr/>
        </p:nvCxnSpPr>
        <p:spPr>
          <a:xfrm flipV="1">
            <a:off x="135855" y="4278376"/>
            <a:ext cx="0" cy="10760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flipH="1" flipV="1">
            <a:off x="2262642" y="5134193"/>
            <a:ext cx="5102" cy="8057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p:cNvSpPr txBox="1"/>
          <p:nvPr/>
        </p:nvSpPr>
        <p:spPr>
          <a:xfrm>
            <a:off x="19746" y="5229200"/>
            <a:ext cx="1893093" cy="646331"/>
          </a:xfrm>
          <a:prstGeom prst="rect">
            <a:avLst/>
          </a:prstGeom>
          <a:solidFill>
            <a:srgbClr val="FFFF00"/>
          </a:solidFill>
        </p:spPr>
        <p:txBody>
          <a:bodyPr wrap="square" rtlCol="0">
            <a:spAutoFit/>
          </a:bodyPr>
          <a:lstStyle/>
          <a:p>
            <a:r>
              <a:rPr lang="fr-FR" b="1" dirty="0"/>
              <a:t>Call for </a:t>
            </a:r>
            <a:r>
              <a:rPr lang="fr-FR" b="1" dirty="0" err="1"/>
              <a:t>proposal</a:t>
            </a:r>
            <a:r>
              <a:rPr lang="fr-FR" b="1" dirty="0"/>
              <a:t> </a:t>
            </a:r>
            <a:r>
              <a:rPr lang="fr-FR" b="1" dirty="0" smtClean="0"/>
              <a:t>for </a:t>
            </a:r>
            <a:r>
              <a:rPr lang="fr-FR" b="1" dirty="0" err="1" smtClean="0"/>
              <a:t>Helium</a:t>
            </a:r>
            <a:endParaRPr lang="fr-FR" b="1" dirty="0">
              <a:solidFill>
                <a:srgbClr val="C00000"/>
              </a:solidFill>
            </a:endParaRPr>
          </a:p>
        </p:txBody>
      </p:sp>
      <p:sp>
        <p:nvSpPr>
          <p:cNvPr id="55" name="ZoneTexte 54"/>
          <p:cNvSpPr txBox="1"/>
          <p:nvPr/>
        </p:nvSpPr>
        <p:spPr>
          <a:xfrm>
            <a:off x="493204" y="6395380"/>
            <a:ext cx="3214700" cy="369332"/>
          </a:xfrm>
          <a:prstGeom prst="rect">
            <a:avLst/>
          </a:prstGeom>
          <a:solidFill>
            <a:srgbClr val="FFFF00"/>
          </a:solidFill>
        </p:spPr>
        <p:txBody>
          <a:bodyPr wrap="square" rtlCol="0">
            <a:spAutoFit/>
          </a:bodyPr>
          <a:lstStyle/>
          <a:p>
            <a:r>
              <a:rPr lang="fr-FR" b="1" dirty="0"/>
              <a:t>Call for </a:t>
            </a:r>
            <a:r>
              <a:rPr lang="fr-FR" b="1" dirty="0" smtClean="0"/>
              <a:t>participation for </a:t>
            </a:r>
            <a:r>
              <a:rPr lang="fr-FR" b="1" dirty="0" err="1" smtClean="0"/>
              <a:t>Helium</a:t>
            </a:r>
            <a:endParaRPr lang="fr-FR" b="1" dirty="0"/>
          </a:p>
        </p:txBody>
      </p:sp>
      <p:cxnSp>
        <p:nvCxnSpPr>
          <p:cNvPr id="56" name="Connecteur droit avec flèche 55"/>
          <p:cNvCxnSpPr/>
          <p:nvPr/>
        </p:nvCxnSpPr>
        <p:spPr>
          <a:xfrm flipV="1">
            <a:off x="3226150" y="5134191"/>
            <a:ext cx="5470" cy="1271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368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5D811-037A-CE46-97D0-99AEB61BDF64}"/>
              </a:ext>
            </a:extLst>
          </p:cNvPr>
          <p:cNvSpPr>
            <a:spLocks noGrp="1"/>
          </p:cNvSpPr>
          <p:nvPr>
            <p:ph type="title"/>
          </p:nvPr>
        </p:nvSpPr>
        <p:spPr>
          <a:xfrm>
            <a:off x="153359" y="0"/>
            <a:ext cx="7847641" cy="914400"/>
          </a:xfrm>
        </p:spPr>
        <p:txBody>
          <a:bodyPr/>
          <a:lstStyle/>
          <a:p>
            <a:pPr>
              <a:lnSpc>
                <a:spcPct val="100000"/>
              </a:lnSpc>
            </a:pPr>
            <a:r>
              <a:rPr lang="fr-FR" sz="3600" dirty="0" smtClean="0">
                <a:solidFill>
                  <a:srgbClr val="C00000"/>
                </a:solidFill>
              </a:rPr>
              <a:t>Pulse budget in </a:t>
            </a:r>
            <a:r>
              <a:rPr lang="fr-FR" sz="3600" dirty="0" smtClean="0">
                <a:solidFill>
                  <a:srgbClr val="C00000"/>
                </a:solidFill>
              </a:rPr>
              <a:t>2022</a:t>
            </a:r>
            <a:endParaRPr lang="en-GB" sz="3600" dirty="0">
              <a:solidFill>
                <a:srgbClr val="C00000"/>
              </a:solidFill>
            </a:endParaRPr>
          </a:p>
        </p:txBody>
      </p:sp>
      <p:graphicFrame>
        <p:nvGraphicFramePr>
          <p:cNvPr id="9" name="Tableau 5">
            <a:extLst>
              <a:ext uri="{FF2B5EF4-FFF2-40B4-BE49-F238E27FC236}">
                <a16:creationId xmlns:a16="http://schemas.microsoft.com/office/drawing/2014/main" id="{413A4185-D5D5-C24F-A120-2F2BEC1C9668}"/>
              </a:ext>
            </a:extLst>
          </p:cNvPr>
          <p:cNvGraphicFramePr>
            <a:graphicFrameLocks noGrp="1"/>
          </p:cNvGraphicFramePr>
          <p:nvPr>
            <p:extLst>
              <p:ext uri="{D42A27DB-BD31-4B8C-83A1-F6EECF244321}">
                <p14:modId xmlns:p14="http://schemas.microsoft.com/office/powerpoint/2010/main" val="4094886065"/>
              </p:ext>
            </p:extLst>
          </p:nvPr>
        </p:nvGraphicFramePr>
        <p:xfrm>
          <a:off x="251520" y="1196752"/>
          <a:ext cx="8712967" cy="2088232"/>
        </p:xfrm>
        <a:graphic>
          <a:graphicData uri="http://schemas.openxmlformats.org/drawingml/2006/table">
            <a:tbl>
              <a:tblPr/>
              <a:tblGrid>
                <a:gridCol w="1548127">
                  <a:extLst>
                    <a:ext uri="{9D8B030D-6E8A-4147-A177-3AD203B41FA5}">
                      <a16:colId xmlns:a16="http://schemas.microsoft.com/office/drawing/2014/main" val="803761341"/>
                    </a:ext>
                  </a:extLst>
                </a:gridCol>
                <a:gridCol w="1260229">
                  <a:extLst>
                    <a:ext uri="{9D8B030D-6E8A-4147-A177-3AD203B41FA5}">
                      <a16:colId xmlns:a16="http://schemas.microsoft.com/office/drawing/2014/main" val="2607322034"/>
                    </a:ext>
                  </a:extLst>
                </a:gridCol>
                <a:gridCol w="1417758">
                  <a:extLst>
                    <a:ext uri="{9D8B030D-6E8A-4147-A177-3AD203B41FA5}">
                      <a16:colId xmlns:a16="http://schemas.microsoft.com/office/drawing/2014/main" val="2988767471"/>
                    </a:ext>
                  </a:extLst>
                </a:gridCol>
                <a:gridCol w="1520969">
                  <a:extLst>
                    <a:ext uri="{9D8B030D-6E8A-4147-A177-3AD203B41FA5}">
                      <a16:colId xmlns:a16="http://schemas.microsoft.com/office/drawing/2014/main" val="454846193"/>
                    </a:ext>
                  </a:extLst>
                </a:gridCol>
                <a:gridCol w="1482942">
                  <a:extLst>
                    <a:ext uri="{9D8B030D-6E8A-4147-A177-3AD203B41FA5}">
                      <a16:colId xmlns:a16="http://schemas.microsoft.com/office/drawing/2014/main" val="1509186239"/>
                    </a:ext>
                  </a:extLst>
                </a:gridCol>
                <a:gridCol w="1482942">
                  <a:extLst>
                    <a:ext uri="{9D8B030D-6E8A-4147-A177-3AD203B41FA5}">
                      <a16:colId xmlns:a16="http://schemas.microsoft.com/office/drawing/2014/main" val="1243989918"/>
                    </a:ext>
                  </a:extLst>
                </a:gridCol>
              </a:tblGrid>
              <a:tr h="438898">
                <a:tc>
                  <a:txBody>
                    <a:bodyPr/>
                    <a:lstStyle/>
                    <a:p>
                      <a:pPr algn="ctr" fontAlgn="ctr"/>
                      <a:endParaRPr lang="fr-FR" sz="2200" b="1" i="0" u="none" strike="noStrike">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a:solidFill>
                            <a:srgbClr val="0033CC"/>
                          </a:solidFill>
                          <a:effectLst/>
                          <a:latin typeface="Calibri" panose="020F0502020204030204" pitchFamily="34" charset="0"/>
                        </a:rPr>
                        <a:t>AUG</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a:solidFill>
                            <a:srgbClr val="0033CC"/>
                          </a:solidFill>
                          <a:effectLst/>
                          <a:latin typeface="Calibri" panose="020F0502020204030204" pitchFamily="34" charset="0"/>
                        </a:rPr>
                        <a:t>TCV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a:solidFill>
                            <a:srgbClr val="0033CC"/>
                          </a:solidFill>
                          <a:effectLst/>
                          <a:latin typeface="Calibri" panose="020F0502020204030204" pitchFamily="34" charset="0"/>
                        </a:rPr>
                        <a:t>MAST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a:solidFill>
                            <a:srgbClr val="0033CC"/>
                          </a:solidFill>
                          <a:effectLst/>
                          <a:latin typeface="Calibri" panose="020F0502020204030204" pitchFamily="34" charset="0"/>
                        </a:rPr>
                        <a:t>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rgbClr val="0033CC"/>
                          </a:solidFill>
                          <a:effectLst/>
                          <a:latin typeface="Calibri" panose="020F0502020204030204" pitchFamily="34" charset="0"/>
                        </a:rPr>
                        <a:t>JET</a:t>
                      </a:r>
                      <a:endParaRPr lang="fr-FR" sz="2200" b="1" i="0" u="none" strike="noStrike" dirty="0">
                        <a:solidFill>
                          <a:srgbClr val="0033CC"/>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961331"/>
                  </a:ext>
                </a:extLst>
              </a:tr>
              <a:tr h="824667">
                <a:tc>
                  <a:txBody>
                    <a:bodyPr/>
                    <a:lstStyle/>
                    <a:p>
                      <a:pPr algn="ctr" fontAlgn="ctr"/>
                      <a:r>
                        <a:rPr lang="fr-FR" sz="2200" b="1" i="0" u="none" strike="noStrike" dirty="0" smtClean="0">
                          <a:solidFill>
                            <a:schemeClr val="tx1"/>
                          </a:solidFill>
                          <a:effectLst/>
                          <a:latin typeface="Calibri" panose="020F0502020204030204" pitchFamily="34" charset="0"/>
                        </a:rPr>
                        <a:t>2022 </a:t>
                      </a:r>
                    </a:p>
                    <a:p>
                      <a:pPr algn="ctr" fontAlgn="ctr"/>
                      <a:r>
                        <a:rPr lang="fr-FR" sz="2200" b="1" i="0" u="none" strike="noStrike" dirty="0" smtClean="0">
                          <a:solidFill>
                            <a:schemeClr val="tx1"/>
                          </a:solidFill>
                          <a:effectLst/>
                          <a:latin typeface="Calibri" panose="020F0502020204030204" pitchFamily="34" charset="0"/>
                        </a:rPr>
                        <a:t>(1st</a:t>
                      </a:r>
                      <a:r>
                        <a:rPr lang="fr-FR" sz="2200" b="1" i="0" u="none" strike="noStrike" baseline="0" dirty="0" smtClean="0">
                          <a:solidFill>
                            <a:schemeClr val="tx1"/>
                          </a:solidFill>
                          <a:effectLst/>
                          <a:latin typeface="Calibri" panose="020F0502020204030204" pitchFamily="34" charset="0"/>
                        </a:rPr>
                        <a:t> </a:t>
                      </a:r>
                      <a:r>
                        <a:rPr lang="fr-FR" sz="2200" b="1" i="0" u="none" strike="noStrike" baseline="0" dirty="0" err="1" smtClean="0">
                          <a:solidFill>
                            <a:schemeClr val="tx1"/>
                          </a:solidFill>
                          <a:effectLst/>
                          <a:latin typeface="Calibri" panose="020F0502020204030204" pitchFamily="34" charset="0"/>
                        </a:rPr>
                        <a:t>half</a:t>
                      </a:r>
                      <a:r>
                        <a:rPr lang="fr-FR" sz="2200" b="1" i="0" u="none" strike="noStrike" baseline="0" dirty="0" smtClean="0">
                          <a:solidFill>
                            <a:schemeClr val="tx1"/>
                          </a:solidFill>
                          <a:effectLst/>
                          <a:latin typeface="Calibri" panose="020F0502020204030204" pitchFamily="34" charset="0"/>
                        </a:rPr>
                        <a:t>)</a:t>
                      </a:r>
                      <a:endParaRPr lang="fr-FR" sz="2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chemeClr val="tx1"/>
                          </a:solidFill>
                          <a:effectLst/>
                          <a:latin typeface="Calibri" panose="020F0502020204030204" pitchFamily="34" charset="0"/>
                        </a:rPr>
                        <a:t>390</a:t>
                      </a:r>
                      <a:endParaRPr lang="fr-FR" sz="2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chemeClr val="tx1"/>
                          </a:solidFill>
                          <a:effectLst/>
                          <a:latin typeface="Calibri" panose="020F0502020204030204" pitchFamily="34" charset="0"/>
                        </a:rPr>
                        <a:t>720</a:t>
                      </a:r>
                      <a:endParaRPr lang="fr-FR" sz="22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chemeClr val="tx1"/>
                          </a:solidFill>
                          <a:effectLst/>
                          <a:latin typeface="Calibri" panose="020F0502020204030204" pitchFamily="34" charset="0"/>
                        </a:rPr>
                        <a:t>0</a:t>
                      </a:r>
                      <a:endParaRPr lang="fr-FR" sz="22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chemeClr val="tx1"/>
                          </a:solidFill>
                          <a:effectLst/>
                          <a:latin typeface="Calibri" panose="020F0502020204030204" pitchFamily="34" charset="0"/>
                        </a:rPr>
                        <a:t>270</a:t>
                      </a:r>
                      <a:endParaRPr lang="fr-FR" sz="22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chemeClr val="tx1"/>
                          </a:solidFill>
                          <a:effectLst/>
                          <a:latin typeface="Calibri" panose="020F0502020204030204" pitchFamily="34" charset="0"/>
                        </a:rPr>
                        <a:t>C40B</a:t>
                      </a:r>
                      <a:br>
                        <a:rPr lang="fr-FR" sz="2200" b="1" i="0" u="none" strike="noStrike" dirty="0" smtClean="0">
                          <a:solidFill>
                            <a:schemeClr val="tx1"/>
                          </a:solidFill>
                          <a:effectLst/>
                          <a:latin typeface="Calibri" panose="020F0502020204030204" pitchFamily="34" charset="0"/>
                        </a:rPr>
                      </a:br>
                      <a:r>
                        <a:rPr lang="fr-FR" sz="2200" b="1" i="0" u="none" strike="noStrike" dirty="0" smtClean="0">
                          <a:solidFill>
                            <a:schemeClr val="tx1"/>
                          </a:solidFill>
                          <a:effectLst/>
                          <a:latin typeface="Calibri" panose="020F0502020204030204" pitchFamily="34" charset="0"/>
                        </a:rPr>
                        <a:t>C42</a:t>
                      </a:r>
                      <a:endParaRPr lang="fr-FR" sz="2200" b="1" i="0" u="none" strike="noStrike" dirty="0">
                        <a:solidFill>
                          <a:schemeClr val="tx1"/>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301076"/>
                  </a:ext>
                </a:extLst>
              </a:tr>
              <a:tr h="824667">
                <a:tc>
                  <a:txBody>
                    <a:bodyPr/>
                    <a:lstStyle/>
                    <a:p>
                      <a:pPr algn="ctr" fontAlgn="ctr"/>
                      <a:r>
                        <a:rPr lang="fr-FR" sz="2200" b="1" i="0" u="none" strike="noStrike" dirty="0" smtClean="0">
                          <a:solidFill>
                            <a:srgbClr val="FF0000"/>
                          </a:solidFill>
                          <a:effectLst/>
                          <a:latin typeface="Calibri" panose="020F0502020204030204" pitchFamily="34" charset="0"/>
                        </a:rPr>
                        <a:t>2022</a:t>
                      </a:r>
                    </a:p>
                    <a:p>
                      <a:pPr algn="ctr" fontAlgn="ctr"/>
                      <a:r>
                        <a:rPr lang="fr-FR" sz="2200" b="1" i="0" u="none" strike="noStrike" dirty="0" smtClean="0">
                          <a:solidFill>
                            <a:srgbClr val="FF0000"/>
                          </a:solidFill>
                          <a:effectLst/>
                          <a:latin typeface="Calibri" panose="020F0502020204030204" pitchFamily="34" charset="0"/>
                        </a:rPr>
                        <a:t>(2</a:t>
                      </a:r>
                      <a:r>
                        <a:rPr lang="fr-FR" sz="2200" b="1" i="0" u="none" strike="noStrike" baseline="30000" dirty="0" smtClean="0">
                          <a:solidFill>
                            <a:srgbClr val="FF0000"/>
                          </a:solidFill>
                          <a:effectLst/>
                          <a:latin typeface="Calibri" panose="020F0502020204030204" pitchFamily="34" charset="0"/>
                        </a:rPr>
                        <a:t>nd</a:t>
                      </a:r>
                      <a:r>
                        <a:rPr lang="fr-FR" sz="2200" b="1" i="0" u="none" strike="noStrike" dirty="0" smtClean="0">
                          <a:solidFill>
                            <a:srgbClr val="FF0000"/>
                          </a:solidFill>
                          <a:effectLst/>
                          <a:latin typeface="Calibri" panose="020F0502020204030204" pitchFamily="34" charset="0"/>
                        </a:rPr>
                        <a:t> </a:t>
                      </a:r>
                      <a:r>
                        <a:rPr lang="fr-FR" sz="2200" b="1" i="0" u="none" strike="noStrike" dirty="0" err="1" smtClean="0">
                          <a:solidFill>
                            <a:srgbClr val="FF0000"/>
                          </a:solidFill>
                          <a:effectLst/>
                          <a:latin typeface="Calibri" panose="020F0502020204030204" pitchFamily="34" charset="0"/>
                        </a:rPr>
                        <a:t>half</a:t>
                      </a:r>
                      <a:r>
                        <a:rPr lang="fr-FR" sz="2200" b="1" i="0" u="none" strike="noStrike" dirty="0" smtClean="0">
                          <a:solidFill>
                            <a:srgbClr val="FF0000"/>
                          </a:solidFill>
                          <a:effectLst/>
                          <a:latin typeface="Calibri" panose="020F0502020204030204" pitchFamily="34" charset="0"/>
                        </a:rPr>
                        <a:t>)</a:t>
                      </a:r>
                      <a:endParaRPr lang="fr-FR" sz="2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rgbClr val="FF0000"/>
                          </a:solidFill>
                          <a:effectLst/>
                          <a:latin typeface="Calibri" panose="020F0502020204030204" pitchFamily="34" charset="0"/>
                        </a:rPr>
                        <a:t>0</a:t>
                      </a:r>
                      <a:endParaRPr lang="fr-FR" sz="2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rgbClr val="FF0000"/>
                          </a:solidFill>
                          <a:effectLst/>
                          <a:latin typeface="Calibri" panose="020F0502020204030204" pitchFamily="34" charset="0"/>
                        </a:rPr>
                        <a:t>400 to 560</a:t>
                      </a:r>
                    </a:p>
                    <a:p>
                      <a:pPr algn="ctr" fontAlgn="ctr"/>
                      <a:r>
                        <a:rPr lang="fr-FR" sz="2200" b="1" i="0" u="none" strike="noStrike" dirty="0" smtClean="0">
                          <a:solidFill>
                            <a:srgbClr val="FF0000"/>
                          </a:solidFill>
                          <a:effectLst/>
                          <a:latin typeface="Calibri" panose="020F0502020204030204" pitchFamily="34" charset="0"/>
                        </a:rPr>
                        <a:t>(</a:t>
                      </a:r>
                      <a:r>
                        <a:rPr lang="fr-FR" sz="2200" b="1" i="0" u="none" strike="noStrike" dirty="0" err="1" smtClean="0">
                          <a:solidFill>
                            <a:srgbClr val="FF0000"/>
                          </a:solidFill>
                          <a:effectLst/>
                          <a:latin typeface="Calibri" panose="020F0502020204030204" pitchFamily="34" charset="0"/>
                        </a:rPr>
                        <a:t>tbc</a:t>
                      </a:r>
                      <a:r>
                        <a:rPr lang="fr-FR" sz="2200" b="1" i="0" u="none" strike="noStrike" dirty="0" smtClean="0">
                          <a:solidFill>
                            <a:srgbClr val="FF0000"/>
                          </a:solidFill>
                          <a:effectLst/>
                          <a:latin typeface="Calibri" panose="020F0502020204030204" pitchFamily="34" charset="0"/>
                        </a:rPr>
                        <a:t>)</a:t>
                      </a:r>
                      <a:endParaRPr lang="fr-FR" sz="2200" b="1" i="0" u="none" strike="noStrike" dirty="0">
                        <a:solidFill>
                          <a:srgbClr val="FF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rgbClr val="FF0000"/>
                          </a:solidFill>
                          <a:effectLst/>
                          <a:latin typeface="Calibri" panose="020F0502020204030204" pitchFamily="34" charset="0"/>
                        </a:rPr>
                        <a:t>320</a:t>
                      </a:r>
                    </a:p>
                    <a:p>
                      <a:pPr algn="ctr" fontAlgn="ctr"/>
                      <a:r>
                        <a:rPr lang="fr-FR" sz="2200" b="1" i="0" u="none" strike="noStrike" dirty="0" smtClean="0">
                          <a:solidFill>
                            <a:srgbClr val="FF0000"/>
                          </a:solidFill>
                          <a:effectLst/>
                          <a:latin typeface="Calibri" panose="020F0502020204030204" pitchFamily="34" charset="0"/>
                        </a:rPr>
                        <a:t>(</a:t>
                      </a:r>
                      <a:r>
                        <a:rPr lang="fr-FR" sz="2200" b="1" i="0" u="none" strike="noStrike" dirty="0" err="1" smtClean="0">
                          <a:solidFill>
                            <a:srgbClr val="FF0000"/>
                          </a:solidFill>
                          <a:effectLst/>
                          <a:latin typeface="Calibri" panose="020F0502020204030204" pitchFamily="34" charset="0"/>
                        </a:rPr>
                        <a:t>tbc</a:t>
                      </a:r>
                      <a:r>
                        <a:rPr lang="fr-FR" sz="2200" b="1" i="0" u="none" strike="noStrike" dirty="0" smtClean="0">
                          <a:solidFill>
                            <a:srgbClr val="FF0000"/>
                          </a:solidFill>
                          <a:effectLst/>
                          <a:latin typeface="Calibri" panose="020F0502020204030204" pitchFamily="34" charset="0"/>
                        </a:rPr>
                        <a:t>)</a:t>
                      </a:r>
                      <a:endParaRPr lang="fr-FR" sz="2200" b="1" i="0" u="none" strike="noStrike" dirty="0">
                        <a:solidFill>
                          <a:srgbClr val="FF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rgbClr val="FF0000"/>
                          </a:solidFill>
                          <a:effectLst/>
                          <a:latin typeface="Calibri" panose="020F0502020204030204" pitchFamily="34" charset="0"/>
                        </a:rPr>
                        <a:t>130</a:t>
                      </a:r>
                      <a:endParaRPr lang="fr-FR" sz="2200" b="1" i="0" u="none" strike="noStrike" dirty="0">
                        <a:solidFill>
                          <a:srgbClr val="FF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200" b="1" i="0" u="none" strike="noStrike" dirty="0" smtClean="0">
                          <a:solidFill>
                            <a:srgbClr val="FF0000"/>
                          </a:solidFill>
                          <a:effectLst/>
                          <a:latin typeface="Calibri" panose="020F0502020204030204" pitchFamily="34" charset="0"/>
                        </a:rPr>
                        <a:t>He / D </a:t>
                      </a:r>
                      <a:r>
                        <a:rPr lang="fr-FR" sz="2200" b="1" i="0" u="none" strike="noStrike" dirty="0" err="1" smtClean="0">
                          <a:solidFill>
                            <a:srgbClr val="FF0000"/>
                          </a:solidFill>
                          <a:effectLst/>
                          <a:latin typeface="Calibri" panose="020F0502020204030204" pitchFamily="34" charset="0"/>
                        </a:rPr>
                        <a:t>campaigns</a:t>
                      </a:r>
                      <a:endParaRPr lang="fr-FR" sz="2200" b="1" i="0" u="none" strike="noStrike" dirty="0">
                        <a:solidFill>
                          <a:srgbClr val="FF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532012"/>
                  </a:ext>
                </a:extLst>
              </a:tr>
            </a:tbl>
          </a:graphicData>
        </a:graphic>
      </p:graphicFrame>
      <p:sp>
        <p:nvSpPr>
          <p:cNvPr id="2" name="ZoneTexte 1"/>
          <p:cNvSpPr txBox="1"/>
          <p:nvPr/>
        </p:nvSpPr>
        <p:spPr>
          <a:xfrm>
            <a:off x="150143" y="3538619"/>
            <a:ext cx="8811129" cy="2862322"/>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q"/>
            </a:pPr>
            <a:r>
              <a:rPr lang="fr-FR" sz="2000" b="1" dirty="0" smtClean="0">
                <a:solidFill>
                  <a:srgbClr val="0000FF"/>
                </a:solidFill>
              </a:rPr>
              <a:t>In addition: </a:t>
            </a:r>
            <a:r>
              <a:rPr lang="fr-FR" sz="2000" b="1" dirty="0" smtClean="0"/>
              <a:t>the </a:t>
            </a:r>
            <a:r>
              <a:rPr lang="fr-FR" sz="2000" b="1" dirty="0" err="1" smtClean="0"/>
              <a:t>deuterium</a:t>
            </a:r>
            <a:r>
              <a:rPr lang="fr-FR" sz="2000" b="1" dirty="0" smtClean="0"/>
              <a:t> </a:t>
            </a:r>
            <a:r>
              <a:rPr lang="fr-FR" sz="2000" b="1" dirty="0" smtClean="0">
                <a:solidFill>
                  <a:srgbClr val="0000FF"/>
                </a:solidFill>
              </a:rPr>
              <a:t>ASDEX </a:t>
            </a:r>
            <a:r>
              <a:rPr lang="fr-FR" sz="2000" b="1" dirty="0" smtClean="0">
                <a:solidFill>
                  <a:srgbClr val="0000FF"/>
                </a:solidFill>
              </a:rPr>
              <a:t>Upgrade </a:t>
            </a:r>
            <a:r>
              <a:rPr lang="fr-FR" sz="2000" b="1" dirty="0" err="1" smtClean="0"/>
              <a:t>campaign</a:t>
            </a:r>
            <a:r>
              <a:rPr lang="fr-FR" sz="2000" b="1" dirty="0" smtClean="0"/>
              <a:t> </a:t>
            </a:r>
            <a:r>
              <a:rPr lang="fr-FR" sz="2000" b="1" dirty="0" err="1" smtClean="0"/>
              <a:t>also</a:t>
            </a:r>
            <a:r>
              <a:rPr lang="fr-FR" sz="2000" b="1" dirty="0" smtClean="0"/>
              <a:t> </a:t>
            </a:r>
            <a:r>
              <a:rPr lang="fr-FR" sz="2000" b="1" dirty="0" err="1" smtClean="0"/>
              <a:t>includes</a:t>
            </a:r>
            <a:r>
              <a:rPr lang="fr-FR" sz="2000" b="1" dirty="0" smtClean="0"/>
              <a:t> 9 </a:t>
            </a:r>
            <a:r>
              <a:rPr lang="fr-FR" sz="2000" b="1" dirty="0" err="1" smtClean="0"/>
              <a:t>days</a:t>
            </a:r>
            <a:r>
              <a:rPr lang="fr-FR" sz="2000" b="1" dirty="0" smtClean="0"/>
              <a:t> of SPI </a:t>
            </a:r>
            <a:r>
              <a:rPr lang="fr-FR" sz="2000" b="1" dirty="0" err="1" smtClean="0"/>
              <a:t>experiments</a:t>
            </a:r>
            <a:r>
              <a:rPr lang="fr-FR" sz="2000" b="1" dirty="0" smtClean="0"/>
              <a:t> (225 pulses) </a:t>
            </a:r>
            <a:r>
              <a:rPr lang="fr-FR" sz="2000" b="1" dirty="0" err="1" smtClean="0"/>
              <a:t>with</a:t>
            </a:r>
            <a:r>
              <a:rPr lang="fr-FR" sz="2000" b="1" dirty="0" smtClean="0"/>
              <a:t> the </a:t>
            </a:r>
            <a:r>
              <a:rPr lang="fr-FR" sz="2000" b="1" dirty="0" err="1" smtClean="0"/>
              <a:t>same</a:t>
            </a:r>
            <a:r>
              <a:rPr lang="fr-FR" sz="2000" b="1" dirty="0" smtClean="0"/>
              <a:t> </a:t>
            </a:r>
            <a:r>
              <a:rPr lang="fr-FR" sz="2000" b="1" dirty="0" err="1" smtClean="0"/>
              <a:t>share</a:t>
            </a:r>
            <a:r>
              <a:rPr lang="fr-FR" sz="2000" b="1" dirty="0" smtClean="0"/>
              <a:t> of machine time (45%) for </a:t>
            </a:r>
            <a:r>
              <a:rPr lang="fr-FR" sz="2000" b="1" dirty="0" err="1" smtClean="0"/>
              <a:t>EUROfusion</a:t>
            </a:r>
            <a:r>
              <a:rPr lang="fr-FR" sz="2000" b="1" dirty="0" smtClean="0"/>
              <a:t>. </a:t>
            </a:r>
            <a:endParaRPr lang="fr-FR" sz="2000" b="1" dirty="0" smtClean="0"/>
          </a:p>
          <a:p>
            <a:pPr marL="285750" indent="-285750" algn="just">
              <a:spcBef>
                <a:spcPts val="1200"/>
              </a:spcBef>
              <a:buFont typeface="Wingdings" panose="05000000000000000000" pitchFamily="2" charset="2"/>
              <a:buChar char="q"/>
            </a:pPr>
            <a:r>
              <a:rPr lang="fr-FR" sz="2000" b="1" dirty="0" smtClean="0"/>
              <a:t>The </a:t>
            </a:r>
            <a:r>
              <a:rPr lang="fr-FR" sz="2000" b="1" dirty="0" smtClean="0">
                <a:solidFill>
                  <a:srgbClr val="0000FF"/>
                </a:solidFill>
              </a:rPr>
              <a:t>ASDEX Upgrade </a:t>
            </a:r>
            <a:r>
              <a:rPr lang="fr-FR" sz="2000" b="1" dirty="0" err="1" smtClean="0">
                <a:solidFill>
                  <a:srgbClr val="0000FF"/>
                </a:solidFill>
              </a:rPr>
              <a:t>deuterium</a:t>
            </a:r>
            <a:r>
              <a:rPr lang="fr-FR" sz="2000" b="1" dirty="0" smtClean="0">
                <a:solidFill>
                  <a:srgbClr val="0000FF"/>
                </a:solidFill>
              </a:rPr>
              <a:t> </a:t>
            </a:r>
            <a:r>
              <a:rPr lang="fr-FR" sz="2000" b="1" dirty="0" err="1" smtClean="0">
                <a:solidFill>
                  <a:srgbClr val="0000FF"/>
                </a:solidFill>
              </a:rPr>
              <a:t>campaign</a:t>
            </a:r>
            <a:r>
              <a:rPr lang="fr-FR" sz="2000" b="1" dirty="0" smtClean="0">
                <a:solidFill>
                  <a:srgbClr val="0000FF"/>
                </a:solidFill>
              </a:rPr>
              <a:t> </a:t>
            </a:r>
            <a:r>
              <a:rPr lang="fr-FR" sz="2000" b="1" dirty="0" err="1" smtClean="0"/>
              <a:t>will</a:t>
            </a:r>
            <a:r>
              <a:rPr lang="fr-FR" sz="2000" b="1" dirty="0" smtClean="0"/>
              <a:t> end on the 15th of July </a:t>
            </a:r>
            <a:r>
              <a:rPr lang="fr-FR" sz="2000" b="1" dirty="0" smtClean="0"/>
              <a:t>and </a:t>
            </a:r>
            <a:r>
              <a:rPr lang="fr-FR" sz="2000" b="1" dirty="0" err="1" smtClean="0"/>
              <a:t>is</a:t>
            </a:r>
            <a:r>
              <a:rPr lang="fr-FR" sz="2000" b="1" dirty="0" smtClean="0"/>
              <a:t> </a:t>
            </a:r>
            <a:r>
              <a:rPr lang="fr-FR" sz="2000" b="1" dirty="0" err="1" smtClean="0"/>
              <a:t>entirely</a:t>
            </a:r>
            <a:r>
              <a:rPr lang="fr-FR" sz="2000" b="1" dirty="0" smtClean="0"/>
              <a:t> </a:t>
            </a:r>
            <a:r>
              <a:rPr lang="fr-FR" sz="2000" b="1" dirty="0" err="1" smtClean="0"/>
              <a:t>included</a:t>
            </a:r>
            <a:r>
              <a:rPr lang="fr-FR" sz="2000" b="1" dirty="0" smtClean="0"/>
              <a:t> in the call for </a:t>
            </a:r>
            <a:r>
              <a:rPr lang="fr-FR" sz="2000" b="1" dirty="0" smtClean="0"/>
              <a:t>participation </a:t>
            </a:r>
            <a:r>
              <a:rPr lang="fr-FR" sz="2000" b="1" dirty="0" err="1" smtClean="0"/>
              <a:t>launched</a:t>
            </a:r>
            <a:r>
              <a:rPr lang="fr-FR" sz="2000" b="1" dirty="0" smtClean="0"/>
              <a:t> last </a:t>
            </a:r>
            <a:r>
              <a:rPr lang="fr-FR" sz="2000" b="1" dirty="0" err="1" smtClean="0"/>
              <a:t>October</a:t>
            </a:r>
            <a:r>
              <a:rPr lang="fr-FR" sz="2000" b="1" dirty="0" smtClean="0"/>
              <a:t>. </a:t>
            </a:r>
          </a:p>
          <a:p>
            <a:pPr marL="285750" indent="-285750" algn="just">
              <a:spcBef>
                <a:spcPts val="1200"/>
              </a:spcBef>
              <a:buFont typeface="Wingdings" panose="05000000000000000000" pitchFamily="2" charset="2"/>
              <a:buChar char="q"/>
            </a:pPr>
            <a:r>
              <a:rPr lang="fr-FR" sz="2000" b="1" dirty="0"/>
              <a:t>ASDEX Upgrade last </a:t>
            </a:r>
            <a:r>
              <a:rPr lang="fr-FR" sz="2000" b="1" dirty="0" err="1"/>
              <a:t>two</a:t>
            </a:r>
            <a:r>
              <a:rPr lang="fr-FR" sz="2000" b="1" dirty="0"/>
              <a:t> </a:t>
            </a:r>
            <a:r>
              <a:rPr lang="fr-FR" sz="2000" b="1" dirty="0" err="1"/>
              <a:t>weeks</a:t>
            </a:r>
            <a:r>
              <a:rPr lang="fr-FR" sz="2000" b="1" dirty="0"/>
              <a:t> of July </a:t>
            </a:r>
            <a:r>
              <a:rPr lang="fr-FR" sz="2000" b="1" dirty="0" err="1" smtClean="0"/>
              <a:t>is</a:t>
            </a:r>
            <a:r>
              <a:rPr lang="fr-FR" sz="2000" b="1" dirty="0"/>
              <a:t> </a:t>
            </a:r>
            <a:r>
              <a:rPr lang="fr-FR" sz="2000" b="1" dirty="0" err="1" smtClean="0"/>
              <a:t>dedicqted</a:t>
            </a:r>
            <a:r>
              <a:rPr lang="fr-FR" sz="2000" b="1" dirty="0" smtClean="0"/>
              <a:t> to </a:t>
            </a:r>
            <a:r>
              <a:rPr lang="fr-FR" sz="2000" b="1" dirty="0" err="1" smtClean="0">
                <a:solidFill>
                  <a:srgbClr val="0000FF"/>
                </a:solidFill>
              </a:rPr>
              <a:t>Helium</a:t>
            </a:r>
            <a:r>
              <a:rPr lang="fr-FR" sz="2000" b="1" dirty="0" smtClean="0">
                <a:solidFill>
                  <a:srgbClr val="0000FF"/>
                </a:solidFill>
              </a:rPr>
              <a:t> plasmas </a:t>
            </a:r>
            <a:r>
              <a:rPr lang="fr-FR" sz="2000" b="1" dirty="0" smtClean="0"/>
              <a:t>(=40 pulses </a:t>
            </a:r>
            <a:r>
              <a:rPr lang="fr-FR" sz="2000" b="1" dirty="0"/>
              <a:t>for </a:t>
            </a:r>
            <a:r>
              <a:rPr lang="fr-FR" sz="2000" b="1" dirty="0" err="1" smtClean="0"/>
              <a:t>EUROfusion</a:t>
            </a:r>
            <a:r>
              <a:rPr lang="fr-FR" sz="2000" b="1" dirty="0" smtClean="0"/>
              <a:t>). </a:t>
            </a:r>
            <a:r>
              <a:rPr lang="fr-FR" sz="2000" b="1" dirty="0" smtClean="0"/>
              <a:t>The </a:t>
            </a:r>
            <a:r>
              <a:rPr lang="fr-FR" sz="2000" b="1" dirty="0" err="1" smtClean="0"/>
              <a:t>Helium</a:t>
            </a:r>
            <a:r>
              <a:rPr lang="fr-FR" sz="2000" b="1" dirty="0" smtClean="0"/>
              <a:t> </a:t>
            </a:r>
            <a:r>
              <a:rPr lang="fr-FR" sz="2000" b="1" dirty="0" err="1" smtClean="0"/>
              <a:t>campaigns</a:t>
            </a:r>
            <a:r>
              <a:rPr lang="fr-FR" sz="2000" b="1" dirty="0" smtClean="0"/>
              <a:t> in AUG and JET are </a:t>
            </a:r>
            <a:r>
              <a:rPr lang="fr-FR" sz="2000" b="1" dirty="0" err="1"/>
              <a:t>managed</a:t>
            </a:r>
            <a:r>
              <a:rPr lang="fr-FR" sz="2000" b="1" dirty="0"/>
              <a:t> </a:t>
            </a:r>
            <a:r>
              <a:rPr lang="fr-FR" sz="2000" b="1" dirty="0" err="1"/>
              <a:t>separately</a:t>
            </a:r>
            <a:r>
              <a:rPr lang="fr-FR" sz="2000" b="1" dirty="0"/>
              <a:t> </a:t>
            </a:r>
            <a:r>
              <a:rPr lang="fr-FR" sz="2000" b="1" dirty="0" smtClean="0"/>
              <a:t>and the </a:t>
            </a:r>
            <a:r>
              <a:rPr lang="fr-FR" sz="2000" b="1" dirty="0" err="1"/>
              <a:t>object</a:t>
            </a:r>
            <a:r>
              <a:rPr lang="fr-FR" sz="2000" b="1" dirty="0"/>
              <a:t> of a </a:t>
            </a:r>
            <a:r>
              <a:rPr lang="fr-FR" sz="2000" b="1" dirty="0" err="1"/>
              <a:t>separate</a:t>
            </a:r>
            <a:r>
              <a:rPr lang="fr-FR" sz="2000" b="1" dirty="0"/>
              <a:t> </a:t>
            </a:r>
            <a:r>
              <a:rPr lang="fr-FR" sz="2000" b="1" dirty="0" smtClean="0"/>
              <a:t>call.</a:t>
            </a:r>
            <a:endParaRPr lang="fr-FR" sz="2000" b="1" dirty="0"/>
          </a:p>
        </p:txBody>
      </p:sp>
    </p:spTree>
    <p:extLst>
      <p:ext uri="{BB962C8B-B14F-4D97-AF65-F5344CB8AC3E}">
        <p14:creationId xmlns:p14="http://schemas.microsoft.com/office/powerpoint/2010/main" val="3722838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3"/>
          <p:cNvSpPr>
            <a:spLocks noGrp="1"/>
          </p:cNvSpPr>
          <p:nvPr>
            <p:ph type="title"/>
          </p:nvPr>
        </p:nvSpPr>
        <p:spPr>
          <a:xfrm>
            <a:off x="107504" y="116632"/>
            <a:ext cx="8856985" cy="692696"/>
          </a:xfrm>
        </p:spPr>
        <p:txBody>
          <a:bodyPr/>
          <a:lstStyle/>
          <a:p>
            <a:r>
              <a:rPr lang="fr-FR" dirty="0" smtClean="0">
                <a:solidFill>
                  <a:srgbClr val="C00000"/>
                </a:solidFill>
              </a:rPr>
              <a:t>Conclusions </a:t>
            </a:r>
            <a:r>
              <a:rPr lang="fr-FR" dirty="0" err="1" smtClean="0">
                <a:solidFill>
                  <a:srgbClr val="C00000"/>
                </a:solidFill>
              </a:rPr>
              <a:t>from</a:t>
            </a:r>
            <a:r>
              <a:rPr lang="fr-FR" dirty="0" smtClean="0">
                <a:solidFill>
                  <a:srgbClr val="C00000"/>
                </a:solidFill>
              </a:rPr>
              <a:t> the </a:t>
            </a:r>
            <a:r>
              <a:rPr lang="fr-FR" dirty="0" err="1" smtClean="0">
                <a:solidFill>
                  <a:srgbClr val="C00000"/>
                </a:solidFill>
              </a:rPr>
              <a:t>September</a:t>
            </a:r>
            <a:r>
              <a:rPr lang="fr-FR" dirty="0" smtClean="0">
                <a:solidFill>
                  <a:srgbClr val="C00000"/>
                </a:solidFill>
              </a:rPr>
              <a:t> Programme meeting</a:t>
            </a:r>
            <a:endParaRPr lang="fr-FR" dirty="0">
              <a:solidFill>
                <a:srgbClr val="C00000"/>
              </a:solidFill>
            </a:endParaRPr>
          </a:p>
        </p:txBody>
      </p:sp>
      <p:sp>
        <p:nvSpPr>
          <p:cNvPr id="5" name="ZoneTexte 4"/>
          <p:cNvSpPr txBox="1"/>
          <p:nvPr/>
        </p:nvSpPr>
        <p:spPr>
          <a:xfrm>
            <a:off x="107503" y="980728"/>
            <a:ext cx="8856985" cy="5155257"/>
          </a:xfrm>
          <a:prstGeom prst="rect">
            <a:avLst/>
          </a:prstGeom>
          <a:noFill/>
        </p:spPr>
        <p:txBody>
          <a:bodyPr wrap="square" rtlCol="0">
            <a:spAutoFit/>
          </a:bodyPr>
          <a:lstStyle/>
          <a:p>
            <a:pPr algn="just">
              <a:spcBef>
                <a:spcPts val="600"/>
              </a:spcBef>
            </a:pPr>
            <a:r>
              <a:rPr lang="fr-FR" sz="2000" b="1" dirty="0" err="1" smtClean="0"/>
              <a:t>Following</a:t>
            </a:r>
            <a:r>
              <a:rPr lang="fr-FR" sz="2000" b="1" dirty="0" smtClean="0"/>
              <a:t> the </a:t>
            </a:r>
            <a:r>
              <a:rPr lang="fr-FR" sz="2000" b="1" dirty="0" err="1" smtClean="0"/>
              <a:t>review</a:t>
            </a:r>
            <a:r>
              <a:rPr lang="fr-FR" sz="2000" b="1" dirty="0" smtClean="0"/>
              <a:t> meeting </a:t>
            </a:r>
            <a:r>
              <a:rPr lang="fr-FR" sz="2000" b="1" dirty="0" err="1" smtClean="0"/>
              <a:t>held</a:t>
            </a:r>
            <a:r>
              <a:rPr lang="fr-FR" sz="2000" b="1" dirty="0" smtClean="0"/>
              <a:t> in the second </a:t>
            </a:r>
            <a:r>
              <a:rPr lang="fr-FR" sz="2000" b="1" dirty="0" err="1" smtClean="0"/>
              <a:t>week</a:t>
            </a:r>
            <a:r>
              <a:rPr lang="fr-FR" sz="2000" b="1" dirty="0" smtClean="0"/>
              <a:t> of </a:t>
            </a:r>
            <a:r>
              <a:rPr lang="fr-FR" sz="2000" b="1" dirty="0" err="1" smtClean="0"/>
              <a:t>September</a:t>
            </a:r>
            <a:r>
              <a:rPr lang="fr-FR" sz="2000" b="1" dirty="0" smtClean="0"/>
              <a:t>, WP TE has </a:t>
            </a:r>
            <a:r>
              <a:rPr lang="fr-FR" sz="2000" b="1" dirty="0" err="1" smtClean="0"/>
              <a:t>organized</a:t>
            </a:r>
            <a:r>
              <a:rPr lang="fr-FR" sz="2000" b="1" dirty="0" smtClean="0"/>
              <a:t> a </a:t>
            </a:r>
            <a:r>
              <a:rPr lang="fr-FR" sz="2000" b="1" dirty="0" smtClean="0">
                <a:solidFill>
                  <a:srgbClr val="0000FF"/>
                </a:solidFill>
              </a:rPr>
              <a:t>Programme meeting on the 30th of </a:t>
            </a:r>
            <a:r>
              <a:rPr lang="fr-FR" sz="2000" b="1" dirty="0" err="1" smtClean="0">
                <a:solidFill>
                  <a:srgbClr val="0000FF"/>
                </a:solidFill>
              </a:rPr>
              <a:t>September</a:t>
            </a:r>
            <a:r>
              <a:rPr lang="fr-FR" sz="2000" b="1" dirty="0" smtClean="0">
                <a:solidFill>
                  <a:srgbClr val="0000FF"/>
                </a:solidFill>
              </a:rPr>
              <a:t> </a:t>
            </a:r>
            <a:r>
              <a:rPr lang="fr-FR" sz="2000" b="1" dirty="0" smtClean="0"/>
              <a:t>to </a:t>
            </a:r>
            <a:r>
              <a:rPr lang="fr-FR" sz="2000" b="1" dirty="0" err="1" smtClean="0"/>
              <a:t>revise</a:t>
            </a:r>
            <a:r>
              <a:rPr lang="fr-FR" sz="2000" b="1" dirty="0" smtClean="0"/>
              <a:t> the </a:t>
            </a:r>
            <a:r>
              <a:rPr lang="fr-FR" sz="2000" b="1" dirty="0" err="1" smtClean="0"/>
              <a:t>priorities</a:t>
            </a:r>
            <a:r>
              <a:rPr lang="fr-FR" sz="2000" b="1" dirty="0" smtClean="0"/>
              <a:t> for the first </a:t>
            </a:r>
            <a:r>
              <a:rPr lang="fr-FR" sz="2000" b="1" dirty="0" err="1" smtClean="0"/>
              <a:t>half</a:t>
            </a:r>
            <a:r>
              <a:rPr lang="fr-FR" sz="2000" b="1" dirty="0" smtClean="0"/>
              <a:t> of 2022: </a:t>
            </a:r>
          </a:p>
          <a:p>
            <a:pPr marL="285750" indent="-285750" algn="just">
              <a:spcBef>
                <a:spcPts val="600"/>
              </a:spcBef>
              <a:buFont typeface="Wingdings" panose="05000000000000000000" pitchFamily="2" charset="2"/>
              <a:buChar char="q"/>
            </a:pPr>
            <a:r>
              <a:rPr lang="fr-FR" dirty="0" smtClean="0"/>
              <a:t>The </a:t>
            </a:r>
            <a:r>
              <a:rPr lang="fr-FR" dirty="0" err="1" smtClean="0">
                <a:solidFill>
                  <a:srgbClr val="0000FF"/>
                </a:solidFill>
              </a:rPr>
              <a:t>priorities</a:t>
            </a:r>
            <a:r>
              <a:rPr lang="fr-FR" dirty="0" smtClean="0">
                <a:solidFill>
                  <a:srgbClr val="0000FF"/>
                </a:solidFill>
              </a:rPr>
              <a:t> for all </a:t>
            </a:r>
            <a:r>
              <a:rPr lang="fr-FR" dirty="0" err="1" smtClean="0">
                <a:solidFill>
                  <a:srgbClr val="0000FF"/>
                </a:solidFill>
              </a:rPr>
              <a:t>Research</a:t>
            </a:r>
            <a:r>
              <a:rPr lang="fr-FR" dirty="0" smtClean="0">
                <a:solidFill>
                  <a:srgbClr val="0000FF"/>
                </a:solidFill>
              </a:rPr>
              <a:t> topics </a:t>
            </a:r>
            <a:r>
              <a:rPr lang="fr-FR" dirty="0" smtClean="0"/>
              <a:t>have all been </a:t>
            </a:r>
            <a:r>
              <a:rPr lang="fr-FR" dirty="0" err="1" smtClean="0"/>
              <a:t>discussed</a:t>
            </a:r>
            <a:r>
              <a:rPr lang="fr-FR" dirty="0" smtClean="0"/>
              <a:t> in </a:t>
            </a:r>
            <a:r>
              <a:rPr lang="fr-FR" dirty="0" err="1" smtClean="0"/>
              <a:t>view</a:t>
            </a:r>
            <a:r>
              <a:rPr lang="fr-FR" dirty="0" smtClean="0"/>
              <a:t> of </a:t>
            </a:r>
            <a:r>
              <a:rPr lang="fr-FR" dirty="0" err="1" smtClean="0"/>
              <a:t>achieving</a:t>
            </a:r>
            <a:r>
              <a:rPr lang="fr-FR" dirty="0" smtClean="0"/>
              <a:t> the 2022 </a:t>
            </a:r>
            <a:r>
              <a:rPr lang="fr-FR" dirty="0" err="1" smtClean="0"/>
              <a:t>milestones</a:t>
            </a:r>
            <a:r>
              <a:rPr lang="fr-FR" dirty="0" smtClean="0"/>
              <a:t> and </a:t>
            </a:r>
            <a:r>
              <a:rPr lang="fr-FR" dirty="0" err="1" smtClean="0"/>
              <a:t>deliverables</a:t>
            </a:r>
            <a:r>
              <a:rPr lang="fr-FR" dirty="0" smtClean="0"/>
              <a:t>. </a:t>
            </a:r>
          </a:p>
          <a:p>
            <a:pPr marL="285750" indent="-285750" algn="just">
              <a:spcBef>
                <a:spcPts val="600"/>
              </a:spcBef>
              <a:buFont typeface="Wingdings" panose="05000000000000000000" pitchFamily="2" charset="2"/>
              <a:buChar char="q"/>
            </a:pPr>
            <a:r>
              <a:rPr lang="fr-FR" dirty="0" smtClean="0"/>
              <a:t>It </a:t>
            </a:r>
            <a:r>
              <a:rPr lang="fr-FR" dirty="0" err="1" smtClean="0"/>
              <a:t>was</a:t>
            </a:r>
            <a:r>
              <a:rPr lang="fr-FR" dirty="0" smtClean="0"/>
              <a:t> </a:t>
            </a:r>
            <a:r>
              <a:rPr lang="fr-FR" dirty="0" err="1" smtClean="0"/>
              <a:t>decided</a:t>
            </a:r>
            <a:r>
              <a:rPr lang="fr-FR" dirty="0" smtClean="0"/>
              <a:t> </a:t>
            </a:r>
            <a:r>
              <a:rPr lang="fr-FR" dirty="0" err="1" smtClean="0"/>
              <a:t>that</a:t>
            </a:r>
            <a:r>
              <a:rPr lang="fr-FR" dirty="0" smtClean="0"/>
              <a:t> </a:t>
            </a:r>
            <a:r>
              <a:rPr lang="fr-FR" dirty="0" err="1" smtClean="0">
                <a:solidFill>
                  <a:srgbClr val="0000FF"/>
                </a:solidFill>
              </a:rPr>
              <a:t>reversed</a:t>
            </a:r>
            <a:r>
              <a:rPr lang="fr-FR" dirty="0" smtClean="0">
                <a:solidFill>
                  <a:srgbClr val="0000FF"/>
                </a:solidFill>
              </a:rPr>
              <a:t> BT/</a:t>
            </a:r>
            <a:r>
              <a:rPr lang="fr-FR" dirty="0" err="1" smtClean="0">
                <a:solidFill>
                  <a:srgbClr val="0000FF"/>
                </a:solidFill>
              </a:rPr>
              <a:t>Ip</a:t>
            </a:r>
            <a:r>
              <a:rPr lang="fr-FR" dirty="0" smtClean="0">
                <a:solidFill>
                  <a:srgbClr val="0000FF"/>
                </a:solidFill>
              </a:rPr>
              <a:t> </a:t>
            </a:r>
            <a:r>
              <a:rPr lang="fr-FR" dirty="0" err="1" smtClean="0">
                <a:solidFill>
                  <a:srgbClr val="0000FF"/>
                </a:solidFill>
              </a:rPr>
              <a:t>operation</a:t>
            </a:r>
            <a:r>
              <a:rPr lang="fr-FR" dirty="0" smtClean="0">
                <a:solidFill>
                  <a:srgbClr val="0000FF"/>
                </a:solidFill>
              </a:rPr>
              <a:t> on ASDEX Upgrade </a:t>
            </a:r>
            <a:r>
              <a:rPr lang="fr-FR" dirty="0" err="1" smtClean="0"/>
              <a:t>will</a:t>
            </a:r>
            <a:r>
              <a:rPr lang="fr-FR" dirty="0" smtClean="0"/>
              <a:t> not </a:t>
            </a:r>
            <a:r>
              <a:rPr lang="fr-FR" dirty="0" err="1" smtClean="0"/>
              <a:t>happen</a:t>
            </a:r>
            <a:r>
              <a:rPr lang="fr-FR" dirty="0" smtClean="0"/>
              <a:t> in 2022. The </a:t>
            </a:r>
            <a:r>
              <a:rPr lang="fr-FR" dirty="0" err="1" smtClean="0"/>
              <a:t>request</a:t>
            </a:r>
            <a:r>
              <a:rPr lang="fr-FR" dirty="0" smtClean="0"/>
              <a:t> </a:t>
            </a:r>
            <a:r>
              <a:rPr lang="fr-FR" dirty="0" err="1" smtClean="0"/>
              <a:t>was</a:t>
            </a:r>
            <a:r>
              <a:rPr lang="fr-FR" dirty="0" smtClean="0"/>
              <a:t> </a:t>
            </a:r>
            <a:r>
              <a:rPr lang="fr-FR" dirty="0" err="1" smtClean="0"/>
              <a:t>expressed</a:t>
            </a:r>
            <a:r>
              <a:rPr lang="fr-FR" dirty="0" smtClean="0"/>
              <a:t> </a:t>
            </a:r>
            <a:r>
              <a:rPr lang="fr-FR" dirty="0" err="1" smtClean="0"/>
              <a:t>mainly</a:t>
            </a:r>
            <a:r>
              <a:rPr lang="fr-FR" dirty="0" smtClean="0"/>
              <a:t> by RT08 (I-mode &amp; QH-mode)</a:t>
            </a:r>
          </a:p>
          <a:p>
            <a:pPr marL="285750" indent="-285750" algn="just">
              <a:spcBef>
                <a:spcPts val="600"/>
              </a:spcBef>
              <a:buFont typeface="Wingdings" panose="05000000000000000000" pitchFamily="2" charset="2"/>
              <a:buChar char="q"/>
            </a:pPr>
            <a:r>
              <a:rPr lang="fr-FR" dirty="0" smtClean="0"/>
              <a:t>The </a:t>
            </a:r>
            <a:r>
              <a:rPr lang="fr-FR" dirty="0" err="1" smtClean="0"/>
              <a:t>programmatic</a:t>
            </a:r>
            <a:r>
              <a:rPr lang="fr-FR" dirty="0" smtClean="0"/>
              <a:t> optimum </a:t>
            </a:r>
            <a:r>
              <a:rPr lang="fr-FR" dirty="0" err="1" smtClean="0">
                <a:solidFill>
                  <a:srgbClr val="0000FF"/>
                </a:solidFill>
              </a:rPr>
              <a:t>sequence</a:t>
            </a:r>
            <a:r>
              <a:rPr lang="fr-FR" dirty="0" smtClean="0">
                <a:solidFill>
                  <a:srgbClr val="0000FF"/>
                </a:solidFill>
              </a:rPr>
              <a:t> of baffles </a:t>
            </a:r>
            <a:r>
              <a:rPr lang="fr-FR" dirty="0" smtClean="0"/>
              <a:t>(no; short; long) </a:t>
            </a:r>
            <a:r>
              <a:rPr lang="fr-FR" dirty="0" err="1" smtClean="0"/>
              <a:t>was</a:t>
            </a:r>
            <a:r>
              <a:rPr lang="fr-FR" dirty="0" smtClean="0"/>
              <a:t> </a:t>
            </a:r>
            <a:r>
              <a:rPr lang="fr-FR" dirty="0" err="1" smtClean="0"/>
              <a:t>agreed</a:t>
            </a:r>
            <a:r>
              <a:rPr lang="fr-FR" dirty="0"/>
              <a:t> </a:t>
            </a:r>
            <a:r>
              <a:rPr lang="fr-FR" dirty="0" smtClean="0"/>
              <a:t>for TCV.  </a:t>
            </a:r>
          </a:p>
          <a:p>
            <a:pPr marL="285750" indent="-285750" algn="just">
              <a:spcBef>
                <a:spcPts val="600"/>
              </a:spcBef>
              <a:buFont typeface="Wingdings" panose="05000000000000000000" pitchFamily="2" charset="2"/>
              <a:buChar char="q"/>
            </a:pPr>
            <a:r>
              <a:rPr lang="fr-FR" dirty="0" smtClean="0"/>
              <a:t>The </a:t>
            </a:r>
            <a:r>
              <a:rPr lang="fr-FR" dirty="0" err="1" smtClean="0"/>
              <a:t>proposals</a:t>
            </a:r>
            <a:r>
              <a:rPr lang="fr-FR" dirty="0" smtClean="0"/>
              <a:t> for </a:t>
            </a:r>
            <a:r>
              <a:rPr lang="fr-FR" dirty="0" err="1" smtClean="0">
                <a:solidFill>
                  <a:srgbClr val="0000FF"/>
                </a:solidFill>
              </a:rPr>
              <a:t>negative</a:t>
            </a:r>
            <a:r>
              <a:rPr lang="fr-FR" dirty="0" smtClean="0">
                <a:solidFill>
                  <a:srgbClr val="0000FF"/>
                </a:solidFill>
              </a:rPr>
              <a:t> </a:t>
            </a:r>
            <a:r>
              <a:rPr lang="fr-FR" dirty="0" err="1" smtClean="0">
                <a:solidFill>
                  <a:srgbClr val="0000FF"/>
                </a:solidFill>
              </a:rPr>
              <a:t>triangularity</a:t>
            </a:r>
            <a:r>
              <a:rPr lang="fr-FR" dirty="0" smtClean="0">
                <a:solidFill>
                  <a:srgbClr val="0000FF"/>
                </a:solidFill>
              </a:rPr>
              <a:t> (RT07) </a:t>
            </a:r>
            <a:r>
              <a:rPr lang="fr-FR" dirty="0" err="1" smtClean="0"/>
              <a:t>where</a:t>
            </a:r>
            <a:r>
              <a:rPr lang="fr-FR" dirty="0" smtClean="0"/>
              <a:t> </a:t>
            </a:r>
            <a:r>
              <a:rPr lang="fr-FR" dirty="0" err="1" smtClean="0"/>
              <a:t>also</a:t>
            </a:r>
            <a:r>
              <a:rPr lang="fr-FR" dirty="0" smtClean="0"/>
              <a:t> </a:t>
            </a:r>
            <a:r>
              <a:rPr lang="fr-FR" dirty="0" err="1" smtClean="0"/>
              <a:t>discussed</a:t>
            </a:r>
            <a:r>
              <a:rPr lang="fr-FR" dirty="0" smtClean="0"/>
              <a:t> and </a:t>
            </a:r>
            <a:r>
              <a:rPr lang="fr-FR" dirty="0" err="1" smtClean="0"/>
              <a:t>prioritized</a:t>
            </a:r>
            <a:r>
              <a:rPr lang="fr-FR" dirty="0" smtClean="0"/>
              <a:t>. It </a:t>
            </a:r>
            <a:r>
              <a:rPr lang="fr-FR" dirty="0" err="1" smtClean="0"/>
              <a:t>was</a:t>
            </a:r>
            <a:r>
              <a:rPr lang="fr-FR" dirty="0" smtClean="0"/>
              <a:t> </a:t>
            </a:r>
            <a:r>
              <a:rPr lang="fr-FR" dirty="0" err="1" smtClean="0"/>
              <a:t>announced</a:t>
            </a:r>
            <a:r>
              <a:rPr lang="fr-FR" dirty="0" smtClean="0"/>
              <a:t> </a:t>
            </a:r>
            <a:r>
              <a:rPr lang="fr-FR" dirty="0" err="1" smtClean="0"/>
              <a:t>that</a:t>
            </a:r>
            <a:r>
              <a:rPr lang="fr-FR" dirty="0" smtClean="0"/>
              <a:t> and </a:t>
            </a:r>
            <a:r>
              <a:rPr lang="fr-FR" dirty="0" err="1" smtClean="0"/>
              <a:t>additional</a:t>
            </a:r>
            <a:r>
              <a:rPr lang="fr-FR" dirty="0" smtClean="0"/>
              <a:t> SC </a:t>
            </a:r>
            <a:r>
              <a:rPr lang="fr-FR" dirty="0" err="1" smtClean="0"/>
              <a:t>will</a:t>
            </a:r>
            <a:r>
              <a:rPr lang="fr-FR" dirty="0" smtClean="0"/>
              <a:t> </a:t>
            </a:r>
            <a:r>
              <a:rPr lang="fr-FR" dirty="0" err="1" smtClean="0"/>
              <a:t>be</a:t>
            </a:r>
            <a:r>
              <a:rPr lang="fr-FR" dirty="0" smtClean="0"/>
              <a:t> </a:t>
            </a:r>
            <a:r>
              <a:rPr lang="fr-FR" dirty="0" err="1" smtClean="0"/>
              <a:t>requested</a:t>
            </a:r>
            <a:r>
              <a:rPr lang="fr-FR" dirty="0" smtClean="0"/>
              <a:t> in the call for participation</a:t>
            </a:r>
          </a:p>
          <a:p>
            <a:pPr marL="285750" indent="-285750" algn="just">
              <a:spcBef>
                <a:spcPts val="600"/>
              </a:spcBef>
              <a:buFont typeface="Wingdings" panose="05000000000000000000" pitchFamily="2" charset="2"/>
              <a:buChar char="q"/>
            </a:pPr>
            <a:r>
              <a:rPr lang="fr-FR" dirty="0" smtClean="0"/>
              <a:t>The participation of WP TE </a:t>
            </a:r>
            <a:r>
              <a:rPr lang="fr-FR" dirty="0" err="1" smtClean="0"/>
              <a:t>scientists</a:t>
            </a:r>
            <a:r>
              <a:rPr lang="fr-FR" dirty="0" smtClean="0"/>
              <a:t> to the </a:t>
            </a:r>
            <a:r>
              <a:rPr lang="fr-FR" dirty="0" smtClean="0">
                <a:solidFill>
                  <a:srgbClr val="0000FF"/>
                </a:solidFill>
              </a:rPr>
              <a:t>IO SPI </a:t>
            </a:r>
            <a:r>
              <a:rPr lang="fr-FR" dirty="0" err="1" smtClean="0">
                <a:solidFill>
                  <a:srgbClr val="0000FF"/>
                </a:solidFill>
              </a:rPr>
              <a:t>experiments</a:t>
            </a:r>
            <a:r>
              <a:rPr lang="fr-FR" dirty="0" smtClean="0">
                <a:solidFill>
                  <a:srgbClr val="0000FF"/>
                </a:solidFill>
              </a:rPr>
              <a:t> on ASDEX Upgrade </a:t>
            </a:r>
            <a:r>
              <a:rPr lang="fr-FR" dirty="0" err="1" smtClean="0"/>
              <a:t>experiment</a:t>
            </a:r>
            <a:r>
              <a:rPr lang="fr-FR" dirty="0" smtClean="0"/>
              <a:t> </a:t>
            </a:r>
            <a:r>
              <a:rPr lang="fr-FR" dirty="0" err="1" smtClean="0"/>
              <a:t>was</a:t>
            </a:r>
            <a:r>
              <a:rPr lang="fr-FR" dirty="0" smtClean="0"/>
              <a:t> </a:t>
            </a:r>
            <a:r>
              <a:rPr lang="fr-FR" dirty="0" err="1" smtClean="0"/>
              <a:t>announced</a:t>
            </a:r>
            <a:r>
              <a:rPr lang="fr-FR" dirty="0" smtClean="0"/>
              <a:t>. In 2022, </a:t>
            </a:r>
            <a:r>
              <a:rPr lang="fr-FR" dirty="0" err="1" smtClean="0"/>
              <a:t>this</a:t>
            </a:r>
            <a:r>
              <a:rPr lang="fr-FR" dirty="0" smtClean="0"/>
              <a:t> </a:t>
            </a:r>
            <a:r>
              <a:rPr lang="fr-FR" dirty="0" err="1" smtClean="0"/>
              <a:t>will</a:t>
            </a:r>
            <a:r>
              <a:rPr lang="fr-FR" dirty="0" smtClean="0"/>
              <a:t> </a:t>
            </a:r>
            <a:r>
              <a:rPr lang="fr-FR" dirty="0" err="1" smtClean="0"/>
              <a:t>concern</a:t>
            </a:r>
            <a:r>
              <a:rPr lang="fr-FR" dirty="0" smtClean="0"/>
              <a:t> 9 </a:t>
            </a:r>
            <a:r>
              <a:rPr lang="fr-FR" dirty="0" err="1" smtClean="0"/>
              <a:t>days</a:t>
            </a:r>
            <a:r>
              <a:rPr lang="fr-FR" dirty="0" smtClean="0"/>
              <a:t> of Programme </a:t>
            </a:r>
            <a:r>
              <a:rPr lang="fr-FR" dirty="0" err="1" smtClean="0"/>
              <a:t>outside</a:t>
            </a:r>
            <a:r>
              <a:rPr lang="fr-FR" dirty="0" smtClean="0"/>
              <a:t> of the </a:t>
            </a:r>
            <a:r>
              <a:rPr lang="fr-FR" dirty="0" err="1" smtClean="0"/>
              <a:t>EUROfusion</a:t>
            </a:r>
            <a:r>
              <a:rPr lang="fr-FR" dirty="0" smtClean="0"/>
              <a:t> allocation on </a:t>
            </a:r>
            <a:r>
              <a:rPr lang="fr-FR" dirty="0" err="1" smtClean="0"/>
              <a:t>this</a:t>
            </a:r>
            <a:r>
              <a:rPr lang="fr-FR" dirty="0" smtClean="0"/>
              <a:t> </a:t>
            </a:r>
            <a:r>
              <a:rPr lang="fr-FR" dirty="0" err="1" smtClean="0"/>
              <a:t>device</a:t>
            </a:r>
            <a:r>
              <a:rPr lang="fr-FR" dirty="0" smtClean="0"/>
              <a:t>.  </a:t>
            </a:r>
          </a:p>
          <a:p>
            <a:pPr marL="285750" indent="-285750" algn="just">
              <a:spcBef>
                <a:spcPts val="600"/>
              </a:spcBef>
              <a:buFont typeface="Wingdings" panose="05000000000000000000" pitchFamily="2" charset="2"/>
              <a:buChar char="q"/>
            </a:pPr>
            <a:r>
              <a:rPr lang="fr-FR" dirty="0" smtClean="0"/>
              <a:t>The call for </a:t>
            </a:r>
            <a:r>
              <a:rPr lang="fr-FR" dirty="0" err="1" smtClean="0"/>
              <a:t>proposals</a:t>
            </a:r>
            <a:r>
              <a:rPr lang="fr-FR" dirty="0" smtClean="0"/>
              <a:t> for the </a:t>
            </a:r>
            <a:r>
              <a:rPr lang="fr-FR" dirty="0" err="1" smtClean="0">
                <a:solidFill>
                  <a:srgbClr val="0000FF"/>
                </a:solidFill>
              </a:rPr>
              <a:t>Helium</a:t>
            </a:r>
            <a:r>
              <a:rPr lang="fr-FR" dirty="0" smtClean="0">
                <a:solidFill>
                  <a:srgbClr val="0000FF"/>
                </a:solidFill>
              </a:rPr>
              <a:t> </a:t>
            </a:r>
            <a:r>
              <a:rPr lang="fr-FR" dirty="0" err="1" smtClean="0">
                <a:solidFill>
                  <a:srgbClr val="0000FF"/>
                </a:solidFill>
              </a:rPr>
              <a:t>campaign</a:t>
            </a:r>
            <a:r>
              <a:rPr lang="fr-FR" dirty="0" smtClean="0">
                <a:solidFill>
                  <a:srgbClr val="0000FF"/>
                </a:solidFill>
              </a:rPr>
              <a:t> on ASDEX Upgrade and JET </a:t>
            </a:r>
            <a:r>
              <a:rPr lang="fr-FR" dirty="0" err="1" smtClean="0"/>
              <a:t>was</a:t>
            </a:r>
            <a:r>
              <a:rPr lang="fr-FR" dirty="0" smtClean="0"/>
              <a:t> </a:t>
            </a:r>
            <a:r>
              <a:rPr lang="fr-FR" dirty="0" err="1" smtClean="0"/>
              <a:t>announced</a:t>
            </a:r>
            <a:r>
              <a:rPr lang="fr-FR" dirty="0" smtClean="0"/>
              <a:t> </a:t>
            </a:r>
            <a:r>
              <a:rPr lang="fr-FR" dirty="0" err="1" smtClean="0"/>
              <a:t>before</a:t>
            </a:r>
            <a:r>
              <a:rPr lang="fr-FR" dirty="0" smtClean="0"/>
              <a:t> the end of 2021</a:t>
            </a:r>
          </a:p>
          <a:p>
            <a:pPr marL="285750" indent="-285750" algn="just">
              <a:spcBef>
                <a:spcPts val="600"/>
              </a:spcBef>
              <a:buFont typeface="Wingdings" panose="05000000000000000000" pitchFamily="2" charset="2"/>
              <a:buChar char="q"/>
            </a:pPr>
            <a:r>
              <a:rPr lang="fr-FR" dirty="0" smtClean="0"/>
              <a:t>The management of </a:t>
            </a:r>
            <a:r>
              <a:rPr lang="fr-FR" dirty="0" smtClean="0">
                <a:solidFill>
                  <a:srgbClr val="0000FF"/>
                </a:solidFill>
              </a:rPr>
              <a:t>JET </a:t>
            </a:r>
            <a:r>
              <a:rPr lang="fr-FR" dirty="0" err="1" smtClean="0">
                <a:solidFill>
                  <a:srgbClr val="0000FF"/>
                </a:solidFill>
              </a:rPr>
              <a:t>campaign</a:t>
            </a:r>
            <a:r>
              <a:rPr lang="fr-FR" dirty="0" smtClean="0">
                <a:solidFill>
                  <a:srgbClr val="0000FF"/>
                </a:solidFill>
              </a:rPr>
              <a:t> C40B and C42 </a:t>
            </a:r>
            <a:r>
              <a:rPr lang="fr-FR" dirty="0" smtClean="0"/>
              <a:t>by WPTE has </a:t>
            </a:r>
            <a:r>
              <a:rPr lang="fr-FR" dirty="0" err="1" smtClean="0"/>
              <a:t>also</a:t>
            </a:r>
            <a:r>
              <a:rPr lang="fr-FR" dirty="0" smtClean="0"/>
              <a:t> been </a:t>
            </a:r>
            <a:r>
              <a:rPr lang="fr-FR" dirty="0" err="1" smtClean="0"/>
              <a:t>announced</a:t>
            </a:r>
            <a:r>
              <a:rPr lang="fr-FR" dirty="0" smtClean="0"/>
              <a:t>.  </a:t>
            </a:r>
          </a:p>
        </p:txBody>
      </p:sp>
    </p:spTree>
    <p:extLst>
      <p:ext uri="{BB962C8B-B14F-4D97-AF65-F5344CB8AC3E}">
        <p14:creationId xmlns:p14="http://schemas.microsoft.com/office/powerpoint/2010/main" val="4235489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6632"/>
            <a:ext cx="8712968" cy="646331"/>
          </a:xfrm>
          <a:prstGeom prst="rect">
            <a:avLst/>
          </a:prstGeom>
          <a:noFill/>
        </p:spPr>
        <p:txBody>
          <a:bodyPr wrap="square" rtlCol="0">
            <a:spAutoFit/>
          </a:bodyPr>
          <a:lstStyle/>
          <a:p>
            <a:r>
              <a:rPr lang="fr-FR" sz="3600" b="1" dirty="0" smtClean="0">
                <a:solidFill>
                  <a:srgbClr val="C00000"/>
                </a:solidFill>
              </a:rPr>
              <a:t>Pulse allocation in the first </a:t>
            </a:r>
            <a:r>
              <a:rPr lang="fr-FR" sz="3600" b="1" dirty="0" err="1" smtClean="0">
                <a:solidFill>
                  <a:srgbClr val="C00000"/>
                </a:solidFill>
              </a:rPr>
              <a:t>half</a:t>
            </a:r>
            <a:r>
              <a:rPr lang="fr-FR" sz="3600" b="1" dirty="0" smtClean="0">
                <a:solidFill>
                  <a:srgbClr val="C00000"/>
                </a:solidFill>
              </a:rPr>
              <a:t> of 2022 (M1) </a:t>
            </a:r>
            <a:endParaRPr lang="fr-FR" sz="3600" b="1" dirty="0">
              <a:solidFill>
                <a:srgbClr val="C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58367544"/>
              </p:ext>
            </p:extLst>
          </p:nvPr>
        </p:nvGraphicFramePr>
        <p:xfrm>
          <a:off x="119830" y="980728"/>
          <a:ext cx="8856986" cy="4824534"/>
        </p:xfrm>
        <a:graphic>
          <a:graphicData uri="http://schemas.openxmlformats.org/drawingml/2006/table">
            <a:tbl>
              <a:tblPr/>
              <a:tblGrid>
                <a:gridCol w="833759">
                  <a:extLst>
                    <a:ext uri="{9D8B030D-6E8A-4147-A177-3AD203B41FA5}">
                      <a16:colId xmlns:a16="http://schemas.microsoft.com/office/drawing/2014/main" val="1721190026"/>
                    </a:ext>
                  </a:extLst>
                </a:gridCol>
                <a:gridCol w="4387487">
                  <a:extLst>
                    <a:ext uri="{9D8B030D-6E8A-4147-A177-3AD203B41FA5}">
                      <a16:colId xmlns:a16="http://schemas.microsoft.com/office/drawing/2014/main" val="2433935317"/>
                    </a:ext>
                  </a:extLst>
                </a:gridCol>
                <a:gridCol w="984111">
                  <a:extLst>
                    <a:ext uri="{9D8B030D-6E8A-4147-A177-3AD203B41FA5}">
                      <a16:colId xmlns:a16="http://schemas.microsoft.com/office/drawing/2014/main" val="1004432640"/>
                    </a:ext>
                  </a:extLst>
                </a:gridCol>
                <a:gridCol w="833759">
                  <a:extLst>
                    <a:ext uri="{9D8B030D-6E8A-4147-A177-3AD203B41FA5}">
                      <a16:colId xmlns:a16="http://schemas.microsoft.com/office/drawing/2014/main" val="334337858"/>
                    </a:ext>
                  </a:extLst>
                </a:gridCol>
                <a:gridCol w="833759">
                  <a:extLst>
                    <a:ext uri="{9D8B030D-6E8A-4147-A177-3AD203B41FA5}">
                      <a16:colId xmlns:a16="http://schemas.microsoft.com/office/drawing/2014/main" val="3167529336"/>
                    </a:ext>
                  </a:extLst>
                </a:gridCol>
                <a:gridCol w="984111">
                  <a:extLst>
                    <a:ext uri="{9D8B030D-6E8A-4147-A177-3AD203B41FA5}">
                      <a16:colId xmlns:a16="http://schemas.microsoft.com/office/drawing/2014/main" val="1087056236"/>
                    </a:ext>
                  </a:extLst>
                </a:gridCol>
              </a:tblGrid>
              <a:tr h="3958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smtClean="0">
                          <a:effectLst/>
                        </a:rPr>
                        <a:t>Title</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AUG</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TCV</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WEST</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dirty="0" smtClean="0">
                          <a:effectLst/>
                        </a:rPr>
                        <a:t>Total</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787787"/>
                  </a:ext>
                </a:extLst>
              </a:tr>
              <a:tr h="39586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RT01</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IBL scenario towards detachment and low </a:t>
                      </a:r>
                      <a:r>
                        <a:rPr lang="en-US" sz="1400" b="1" u="none" strike="noStrike" dirty="0" err="1">
                          <a:effectLst/>
                        </a:rPr>
                        <a:t>collisionality</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40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45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100</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666964"/>
                  </a:ext>
                </a:extLst>
              </a:tr>
              <a:tr h="5249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RT02</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H-mode entry and pedestal dependence with impurities and isotopes</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18</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48</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251071"/>
                  </a:ext>
                </a:extLst>
              </a:tr>
              <a:tr h="3896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RT03</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RF-assisted breakdown and current ramp-up optimization</a:t>
                      </a:r>
                      <a:endParaRPr lang="en-US" sz="1400" b="1" i="0" u="none" strike="noStrike" dirty="0">
                        <a:solidFill>
                          <a:srgbClr val="1D1C1D"/>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20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45</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872087"/>
                  </a:ext>
                </a:extLst>
              </a:tr>
              <a:tr h="3896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RT04</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Disruption avoidance development for ITER and DEMO</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20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dirty="0">
                          <a:effectLst/>
                        </a:rPr>
                        <a:t>5</a:t>
                      </a:r>
                      <a:r>
                        <a:rPr lang="en-GB" sz="1400" b="1" u="none" strike="noStrike" dirty="0" smtClean="0">
                          <a:effectLst/>
                        </a:rPr>
                        <a:t>0</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617840"/>
                  </a:ext>
                </a:extLst>
              </a:tr>
              <a:tr h="2655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RT05</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GB" sz="1400" b="1" u="none" strike="noStrike" dirty="0">
                          <a:effectLst/>
                        </a:rPr>
                        <a:t>Run-way generation and mitigation</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55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dirty="0">
                          <a:effectLst/>
                        </a:rPr>
                        <a:t>9</a:t>
                      </a:r>
                      <a:r>
                        <a:rPr lang="en-GB" sz="1400" b="1" u="none" strike="noStrike" dirty="0" smtClean="0">
                          <a:effectLst/>
                        </a:rPr>
                        <a:t>5</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190474"/>
                  </a:ext>
                </a:extLst>
              </a:tr>
              <a:tr h="52490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RT06</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ELM mitigation and suppression in ITER/DEMO relevant condition</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20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50</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414661"/>
                  </a:ext>
                </a:extLst>
              </a:tr>
              <a:tr h="2655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RT07</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GB" sz="1400" b="1" u="none" strike="noStrike" dirty="0">
                          <a:effectLst/>
                        </a:rPr>
                        <a:t>Negative </a:t>
                      </a:r>
                      <a:r>
                        <a:rPr lang="en-GB" sz="1400" b="1" u="none" strike="noStrike" dirty="0" err="1">
                          <a:effectLst/>
                        </a:rPr>
                        <a:t>triangularity</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16</a:t>
                      </a:r>
                      <a:r>
                        <a:rPr lang="en-GB" sz="1400" b="1" u="none" strike="noStrike" baseline="30000" dirty="0" smtClean="0">
                          <a:effectLst/>
                        </a:rPr>
                        <a:t> </a:t>
                      </a:r>
                      <a:endParaRPr lang="en-GB" sz="1400" b="1" i="0" u="none" strike="noStrike" baseline="30000"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60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dirty="0" smtClean="0">
                          <a:solidFill>
                            <a:schemeClr val="tx1"/>
                          </a:solidFill>
                          <a:effectLst/>
                          <a:latin typeface="+mn-lt"/>
                        </a:rPr>
                        <a:t>76</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1285184"/>
                  </a:ext>
                </a:extLst>
              </a:tr>
              <a:tr h="2655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RT08</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GB" sz="1400" b="1" u="none" strike="noStrike" dirty="0">
                          <a:effectLst/>
                        </a:rPr>
                        <a:t>I-Mode and QH-mode studies </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baseline="0" dirty="0" smtClean="0">
                          <a:solidFill>
                            <a:schemeClr val="tx1"/>
                          </a:solidFill>
                          <a:effectLst/>
                          <a:latin typeface="Calibri" panose="020F0502020204030204"/>
                        </a:rPr>
                        <a:t>8 (7)</a:t>
                      </a:r>
                      <a:endParaRPr lang="en-GB" sz="1400" b="1" i="0" u="none" strike="noStrike" baseline="30000"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50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90</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318220"/>
                  </a:ext>
                </a:extLst>
              </a:tr>
              <a:tr h="3896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RT09</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Extension of EDA and QCE performance towards DEMO</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25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50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75</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748620"/>
                  </a:ext>
                </a:extLst>
              </a:tr>
              <a:tr h="2655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RT10</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effectLst/>
                        </a:rPr>
                        <a:t>Fast-ion losses with dominant IRCH</a:t>
                      </a:r>
                      <a:endParaRPr lang="en-US" sz="1400" b="1" i="0" u="none" strike="noStrike">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8</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8</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4711961"/>
                  </a:ext>
                </a:extLst>
              </a:tr>
              <a:tr h="38968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a:effectLst/>
                        </a:rPr>
                        <a:t>RT11</a:t>
                      </a:r>
                      <a:endParaRPr lang="en-GB" sz="1400" b="1" i="0" u="none" strike="noStrike">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a:effectLst/>
                        </a:rPr>
                        <a:t>Impact of MHD pertubations on fast ion losses</a:t>
                      </a:r>
                      <a:endParaRPr lang="en-US" sz="1400" b="1" i="0" u="none" strike="noStrike">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15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a:effectLst/>
                        </a:rPr>
                        <a:t>45</a:t>
                      </a:r>
                      <a:endParaRPr lang="en-GB" sz="1400" b="1" i="0" u="none" strike="noStrike">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7163624"/>
                  </a:ext>
                </a:extLst>
              </a:tr>
              <a:tr h="36205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a:effectLst/>
                        </a:rPr>
                        <a:t>RT12</a:t>
                      </a:r>
                      <a:endParaRPr lang="en-GB" sz="1400" b="1" i="0" u="none" strike="noStrike">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a:effectLst/>
                        </a:rPr>
                        <a:t>Development of the steady state scenario</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65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dirty="0">
                          <a:effectLst/>
                        </a:rPr>
                        <a:t>65</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3027001"/>
                  </a:ext>
                </a:extLst>
              </a:tr>
            </a:tbl>
          </a:graphicData>
        </a:graphic>
      </p:graphicFrame>
      <p:sp>
        <p:nvSpPr>
          <p:cNvPr id="6" name="TextBox 6"/>
          <p:cNvSpPr txBox="1"/>
          <p:nvPr/>
        </p:nvSpPr>
        <p:spPr>
          <a:xfrm>
            <a:off x="119830" y="6023027"/>
            <a:ext cx="4769733" cy="584775"/>
          </a:xfrm>
          <a:prstGeom prst="rect">
            <a:avLst/>
          </a:prstGeom>
          <a:solidFill>
            <a:srgbClr val="FFFF00"/>
          </a:solidFill>
        </p:spPr>
        <p:txBody>
          <a:bodyPr wrap="square" rtlCol="0">
            <a:spAutoFit/>
          </a:bodyPr>
          <a:lstStyle/>
          <a:p>
            <a:r>
              <a:rPr lang="en-GB" sz="1600" b="1" dirty="0" smtClean="0"/>
              <a:t>A third NT day may be foreseen if first 2 days successful. This will </a:t>
            </a:r>
            <a:r>
              <a:rPr lang="en-GB" sz="1600" b="1" dirty="0" smtClean="0"/>
              <a:t>bring </a:t>
            </a:r>
            <a:r>
              <a:rPr lang="en-GB" sz="1600" b="1" dirty="0" smtClean="0"/>
              <a:t>the budget to RT07 to 24. </a:t>
            </a:r>
          </a:p>
        </p:txBody>
      </p:sp>
      <p:cxnSp>
        <p:nvCxnSpPr>
          <p:cNvPr id="8" name="Connecteur droit avec flèche 7"/>
          <p:cNvCxnSpPr/>
          <p:nvPr/>
        </p:nvCxnSpPr>
        <p:spPr>
          <a:xfrm flipV="1">
            <a:off x="4860032" y="4005064"/>
            <a:ext cx="720080" cy="20179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0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extLst>
              <p:ext uri="{D42A27DB-BD31-4B8C-83A1-F6EECF244321}">
                <p14:modId xmlns:p14="http://schemas.microsoft.com/office/powerpoint/2010/main" val="1607115424"/>
              </p:ext>
            </p:extLst>
          </p:nvPr>
        </p:nvGraphicFramePr>
        <p:xfrm>
          <a:off x="179512" y="980728"/>
          <a:ext cx="8856986" cy="2485506"/>
        </p:xfrm>
        <a:graphic>
          <a:graphicData uri="http://schemas.openxmlformats.org/drawingml/2006/table">
            <a:tbl>
              <a:tblPr/>
              <a:tblGrid>
                <a:gridCol w="833759">
                  <a:extLst>
                    <a:ext uri="{9D8B030D-6E8A-4147-A177-3AD203B41FA5}">
                      <a16:colId xmlns:a16="http://schemas.microsoft.com/office/drawing/2014/main" val="1721190026"/>
                    </a:ext>
                  </a:extLst>
                </a:gridCol>
                <a:gridCol w="4387487">
                  <a:extLst>
                    <a:ext uri="{9D8B030D-6E8A-4147-A177-3AD203B41FA5}">
                      <a16:colId xmlns:a16="http://schemas.microsoft.com/office/drawing/2014/main" val="2433935317"/>
                    </a:ext>
                  </a:extLst>
                </a:gridCol>
                <a:gridCol w="984111">
                  <a:extLst>
                    <a:ext uri="{9D8B030D-6E8A-4147-A177-3AD203B41FA5}">
                      <a16:colId xmlns:a16="http://schemas.microsoft.com/office/drawing/2014/main" val="1004432640"/>
                    </a:ext>
                  </a:extLst>
                </a:gridCol>
                <a:gridCol w="833759">
                  <a:extLst>
                    <a:ext uri="{9D8B030D-6E8A-4147-A177-3AD203B41FA5}">
                      <a16:colId xmlns:a16="http://schemas.microsoft.com/office/drawing/2014/main" val="334337858"/>
                    </a:ext>
                  </a:extLst>
                </a:gridCol>
                <a:gridCol w="833759">
                  <a:extLst>
                    <a:ext uri="{9D8B030D-6E8A-4147-A177-3AD203B41FA5}">
                      <a16:colId xmlns:a16="http://schemas.microsoft.com/office/drawing/2014/main" val="3167529336"/>
                    </a:ext>
                  </a:extLst>
                </a:gridCol>
                <a:gridCol w="984111">
                  <a:extLst>
                    <a:ext uri="{9D8B030D-6E8A-4147-A177-3AD203B41FA5}">
                      <a16:colId xmlns:a16="http://schemas.microsoft.com/office/drawing/2014/main" val="1087056236"/>
                    </a:ext>
                  </a:extLst>
                </a:gridCol>
              </a:tblGrid>
              <a:tr h="32565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u="none" strike="noStrike" dirty="0" smtClean="0">
                          <a:effectLst/>
                        </a:rPr>
                        <a:t>Title</a:t>
                      </a:r>
                      <a:endParaRPr lang="en-US"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AUG</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TCV</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WEST</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dirty="0" smtClean="0">
                          <a:effectLst/>
                        </a:rPr>
                        <a:t>Total</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787787"/>
                  </a:ext>
                </a:extLst>
              </a:tr>
              <a:tr h="32565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RT13</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GB" sz="1400" b="1" i="0" u="none" strike="noStrike" dirty="0">
                          <a:solidFill>
                            <a:srgbClr val="000000"/>
                          </a:solidFill>
                          <a:effectLst/>
                          <a:latin typeface="Calibri" panose="020F0502020204030204" pitchFamily="34" charset="0"/>
                        </a:rPr>
                        <a:t>X-point radiation and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15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15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u="none" strike="noStrike" dirty="0" smtClean="0">
                          <a:effectLst/>
                        </a:rPr>
                        <a:t>60</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666964"/>
                  </a:ext>
                </a:extLst>
              </a:tr>
              <a:tr h="3205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RT14</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i="0" u="none" strike="noStrike">
                          <a:solidFill>
                            <a:srgbClr val="000000"/>
                          </a:solidFill>
                          <a:effectLst/>
                          <a:latin typeface="Calibri" panose="020F0502020204030204" pitchFamily="34" charset="0"/>
                        </a:rPr>
                        <a:t>Physics of plasma detachment / impurity mix/ heat load patterns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22</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30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dirty="0" smtClean="0">
                          <a:solidFill>
                            <a:schemeClr val="tx1"/>
                          </a:solidFill>
                          <a:effectLst/>
                          <a:latin typeface="+mn-lt"/>
                        </a:rPr>
                        <a:t>52</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251071"/>
                  </a:ext>
                </a:extLst>
              </a:tr>
              <a:tr h="3205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RT15</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GB" sz="1400" b="1" i="0" u="none" strike="noStrike">
                          <a:solidFill>
                            <a:srgbClr val="000000"/>
                          </a:solidFill>
                          <a:effectLst/>
                          <a:latin typeface="Calibri" panose="020F0502020204030204" pitchFamily="34" charset="0"/>
                        </a:rPr>
                        <a:t>SOL transport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20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40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dirty="0" smtClean="0">
                          <a:solidFill>
                            <a:schemeClr val="tx1"/>
                          </a:solidFill>
                          <a:effectLst/>
                          <a:latin typeface="+mn-lt"/>
                        </a:rPr>
                        <a:t>60</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872087"/>
                  </a:ext>
                </a:extLst>
              </a:tr>
              <a:tr h="3205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RT16</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i="0" u="none" strike="noStrike">
                          <a:solidFill>
                            <a:srgbClr val="000000"/>
                          </a:solidFill>
                          <a:effectLst/>
                          <a:latin typeface="Calibri" panose="020F0502020204030204" pitchFamily="34" charset="0"/>
                        </a:rPr>
                        <a:t> PFC ageing under tokamak conditions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10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90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dirty="0" smtClean="0">
                          <a:solidFill>
                            <a:schemeClr val="tx1"/>
                          </a:solidFill>
                          <a:effectLst/>
                          <a:latin typeface="+mn-lt"/>
                        </a:rPr>
                        <a:t>100</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5617840"/>
                  </a:ext>
                </a:extLst>
              </a:tr>
              <a:tr h="16282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RT17</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US" sz="1400" b="1" i="0" u="none" strike="noStrike">
                          <a:solidFill>
                            <a:srgbClr val="000000"/>
                          </a:solidFill>
                          <a:effectLst/>
                          <a:latin typeface="Calibri" panose="020F0502020204030204" pitchFamily="34" charset="0"/>
                        </a:rPr>
                        <a:t>Material migration, fuel retention, dust formation and conditioning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10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75</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dirty="0" smtClean="0">
                          <a:solidFill>
                            <a:schemeClr val="tx1"/>
                          </a:solidFill>
                          <a:effectLst/>
                          <a:latin typeface="+mn-lt"/>
                        </a:rPr>
                        <a:t>85</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0190474"/>
                  </a:ext>
                </a:extLst>
              </a:tr>
              <a:tr h="32056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RT18</a:t>
                      </a:r>
                      <a:endParaRPr lang="en-GB" sz="1400" b="1" i="0" u="none" strike="noStrike" dirty="0">
                        <a:solidFill>
                          <a:srgbClr val="0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ctr"/>
                      <a:r>
                        <a:rPr lang="en-GB" sz="1400" b="1" i="0" u="none" strike="noStrike" dirty="0">
                          <a:solidFill>
                            <a:srgbClr val="000000"/>
                          </a:solidFill>
                          <a:effectLst/>
                          <a:latin typeface="Calibri" panose="020F0502020204030204" pitchFamily="34" charset="0"/>
                        </a:rPr>
                        <a:t>Alternative </a:t>
                      </a:r>
                      <a:r>
                        <a:rPr lang="en-GB" sz="1400" b="1" i="0" u="none" strike="noStrike" dirty="0" err="1">
                          <a:solidFill>
                            <a:srgbClr val="000000"/>
                          </a:solidFill>
                          <a:effectLst/>
                          <a:latin typeface="Calibri" panose="020F0502020204030204" pitchFamily="34" charset="0"/>
                        </a:rPr>
                        <a:t>divertor</a:t>
                      </a:r>
                      <a:r>
                        <a:rPr lang="en-GB" sz="1400" b="1" i="0" u="none" strike="noStrike" dirty="0">
                          <a:solidFill>
                            <a:srgbClr val="000000"/>
                          </a:solidFill>
                          <a:effectLst/>
                          <a:latin typeface="Calibri" panose="020F0502020204030204" pitchFamily="34" charset="0"/>
                        </a:rPr>
                        <a:t> configuration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i="0" u="none" strike="noStrike" dirty="0" smtClean="0">
                          <a:solidFill>
                            <a:schemeClr val="tx1"/>
                          </a:solidFill>
                          <a:effectLst/>
                          <a:latin typeface="+mn-l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smtClean="0">
                          <a:effectLst/>
                        </a:rPr>
                        <a:t>70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rtl="0" fontAlgn="ctr"/>
                      <a:r>
                        <a:rPr lang="en-GB" sz="1400" b="1" u="none" strike="noStrike" dirty="0">
                          <a:effectLst/>
                        </a:rPr>
                        <a:t>0</a:t>
                      </a:r>
                      <a:endParaRPr lang="en-GB" sz="1400" b="1" i="0" u="none" strike="noStrike" dirty="0">
                        <a:solidFill>
                          <a:srgbClr val="FF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400" b="1" i="0" u="none" strike="noStrike" dirty="0" smtClean="0">
                          <a:solidFill>
                            <a:schemeClr val="tx1"/>
                          </a:solidFill>
                          <a:effectLst/>
                          <a:latin typeface="+mn-lt"/>
                        </a:rPr>
                        <a:t>70</a:t>
                      </a:r>
                      <a:endParaRPr lang="en-GB" sz="1400" b="1" i="0" u="none" strike="noStrike" dirty="0">
                        <a:solidFill>
                          <a:srgbClr val="C00000"/>
                        </a:solidFill>
                        <a:effectLst/>
                        <a:latin typeface="Calibri" panose="020F0502020204030204" pitchFamily="34" charset="0"/>
                      </a:endParaRPr>
                    </a:p>
                  </a:txBody>
                  <a:tcPr marL="5088" marR="5088" marT="5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8414661"/>
                  </a:ext>
                </a:extLst>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3510189227"/>
              </p:ext>
            </p:extLst>
          </p:nvPr>
        </p:nvGraphicFramePr>
        <p:xfrm>
          <a:off x="323528" y="4005064"/>
          <a:ext cx="8507290" cy="2194560"/>
        </p:xfrm>
        <a:graphic>
          <a:graphicData uri="http://schemas.openxmlformats.org/drawingml/2006/table">
            <a:tbl>
              <a:tblPr firstRow="1" bandRow="1"/>
              <a:tblGrid>
                <a:gridCol w="1872210">
                  <a:extLst>
                    <a:ext uri="{9D8B030D-6E8A-4147-A177-3AD203B41FA5}">
                      <a16:colId xmlns:a16="http://schemas.microsoft.com/office/drawing/2014/main" val="2425862943"/>
                    </a:ext>
                  </a:extLst>
                </a:gridCol>
                <a:gridCol w="1530706">
                  <a:extLst>
                    <a:ext uri="{9D8B030D-6E8A-4147-A177-3AD203B41FA5}">
                      <a16:colId xmlns:a16="http://schemas.microsoft.com/office/drawing/2014/main" val="1122111654"/>
                    </a:ext>
                  </a:extLst>
                </a:gridCol>
                <a:gridCol w="1701458">
                  <a:extLst>
                    <a:ext uri="{9D8B030D-6E8A-4147-A177-3AD203B41FA5}">
                      <a16:colId xmlns:a16="http://schemas.microsoft.com/office/drawing/2014/main" val="729698614"/>
                    </a:ext>
                  </a:extLst>
                </a:gridCol>
                <a:gridCol w="1701458">
                  <a:extLst>
                    <a:ext uri="{9D8B030D-6E8A-4147-A177-3AD203B41FA5}">
                      <a16:colId xmlns:a16="http://schemas.microsoft.com/office/drawing/2014/main" val="1866759182"/>
                    </a:ext>
                  </a:extLst>
                </a:gridCol>
                <a:gridCol w="1701458">
                  <a:extLst>
                    <a:ext uri="{9D8B030D-6E8A-4147-A177-3AD203B41FA5}">
                      <a16:colId xmlns:a16="http://schemas.microsoft.com/office/drawing/2014/main" val="1842198284"/>
                    </a:ext>
                  </a:extLst>
                </a:gridCol>
              </a:tblGrid>
              <a:tr h="2520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dirty="0" smtClean="0"/>
                        <a:t>AUG</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dirty="0" smtClean="0"/>
                        <a:t>TCV</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dirty="0" smtClean="0"/>
                        <a:t>WEST</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F7C80"/>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b="1" dirty="0" smtClean="0"/>
                        <a:t>Total</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525024593"/>
                  </a:ext>
                </a:extLst>
              </a:tr>
              <a:tr h="2520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Total</a:t>
                      </a:r>
                      <a:r>
                        <a:rPr lang="en-GB" b="1" baseline="0" dirty="0" smtClean="0"/>
                        <a:t> M1</a:t>
                      </a:r>
                      <a:endParaRPr lang="en-GB"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225*</a:t>
                      </a:r>
                      <a:endParaRPr lang="en-GB"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455</a:t>
                      </a:r>
                      <a:endParaRPr lang="en-GB"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50</a:t>
                      </a:r>
                      <a:endParaRPr lang="en-GB"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730</a:t>
                      </a:r>
                      <a:endParaRPr lang="en-GB" b="1"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761240456"/>
                  </a:ext>
                </a:extLst>
              </a:tr>
              <a:tr h="2520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Total M2</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77</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170</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180</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427</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83484853"/>
                  </a:ext>
                </a:extLst>
              </a:tr>
              <a:tr h="2520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TOTAL</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302</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625</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230</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1157</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58581766"/>
                  </a:ext>
                </a:extLst>
              </a:tr>
              <a:tr h="2520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Contingency</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88</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95</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40</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223</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399870457"/>
                  </a:ext>
                </a:extLst>
              </a:tr>
              <a:tr h="2520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Contingency %</a:t>
                      </a:r>
                      <a:endParaRPr lang="en-GB" b="1"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22</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E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13</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dirty="0" smtClean="0"/>
                        <a:t>15</a:t>
                      </a: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CC"/>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GB"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84419655"/>
                  </a:ext>
                </a:extLst>
              </a:tr>
            </a:tbl>
          </a:graphicData>
        </a:graphic>
      </p:graphicFrame>
      <p:sp>
        <p:nvSpPr>
          <p:cNvPr id="6" name="ZoneTexte 5"/>
          <p:cNvSpPr txBox="1"/>
          <p:nvPr/>
        </p:nvSpPr>
        <p:spPr>
          <a:xfrm>
            <a:off x="0" y="116632"/>
            <a:ext cx="8712968" cy="646331"/>
          </a:xfrm>
          <a:prstGeom prst="rect">
            <a:avLst/>
          </a:prstGeom>
          <a:noFill/>
        </p:spPr>
        <p:txBody>
          <a:bodyPr wrap="square" rtlCol="0">
            <a:spAutoFit/>
          </a:bodyPr>
          <a:lstStyle/>
          <a:p>
            <a:r>
              <a:rPr lang="fr-FR" sz="3600" b="1" dirty="0" smtClean="0">
                <a:solidFill>
                  <a:srgbClr val="C00000"/>
                </a:solidFill>
              </a:rPr>
              <a:t>Pulse allocation in the first </a:t>
            </a:r>
            <a:r>
              <a:rPr lang="fr-FR" sz="3600" b="1" dirty="0" err="1" smtClean="0">
                <a:solidFill>
                  <a:srgbClr val="C00000"/>
                </a:solidFill>
              </a:rPr>
              <a:t>half</a:t>
            </a:r>
            <a:r>
              <a:rPr lang="fr-FR" sz="3600" b="1" dirty="0" smtClean="0">
                <a:solidFill>
                  <a:srgbClr val="C00000"/>
                </a:solidFill>
              </a:rPr>
              <a:t> of 2022 (M2) </a:t>
            </a:r>
            <a:endParaRPr lang="fr-FR" sz="3600" b="1" dirty="0">
              <a:solidFill>
                <a:srgbClr val="C00000"/>
              </a:solidFill>
            </a:endParaRPr>
          </a:p>
        </p:txBody>
      </p:sp>
      <p:sp>
        <p:nvSpPr>
          <p:cNvPr id="7" name="ZoneTexte 6"/>
          <p:cNvSpPr txBox="1"/>
          <p:nvPr/>
        </p:nvSpPr>
        <p:spPr>
          <a:xfrm>
            <a:off x="3923928" y="3501008"/>
            <a:ext cx="2490498" cy="523220"/>
          </a:xfrm>
          <a:prstGeom prst="rect">
            <a:avLst/>
          </a:prstGeom>
          <a:noFill/>
        </p:spPr>
        <p:txBody>
          <a:bodyPr wrap="square" rtlCol="0">
            <a:spAutoFit/>
          </a:bodyPr>
          <a:lstStyle/>
          <a:p>
            <a:r>
              <a:rPr lang="fr-FR" sz="2800" b="1" dirty="0" err="1" smtClean="0">
                <a:solidFill>
                  <a:srgbClr val="C00000"/>
                </a:solidFill>
              </a:rPr>
              <a:t>Summary</a:t>
            </a:r>
            <a:endParaRPr lang="fr-FR" sz="2800" b="1" dirty="0">
              <a:solidFill>
                <a:srgbClr val="C00000"/>
              </a:solidFill>
            </a:endParaRPr>
          </a:p>
        </p:txBody>
      </p:sp>
      <p:sp>
        <p:nvSpPr>
          <p:cNvPr id="2" name="ZoneTexte 1"/>
          <p:cNvSpPr txBox="1"/>
          <p:nvPr/>
        </p:nvSpPr>
        <p:spPr>
          <a:xfrm>
            <a:off x="157606" y="6219909"/>
            <a:ext cx="8651306" cy="338554"/>
          </a:xfrm>
          <a:prstGeom prst="rect">
            <a:avLst/>
          </a:prstGeom>
          <a:noFill/>
        </p:spPr>
        <p:txBody>
          <a:bodyPr wrap="square" rtlCol="0">
            <a:spAutoFit/>
          </a:bodyPr>
          <a:lstStyle/>
          <a:p>
            <a:r>
              <a:rPr lang="fr-FR" sz="1600" dirty="0" smtClean="0"/>
              <a:t>*do not </a:t>
            </a:r>
            <a:r>
              <a:rPr lang="fr-FR" sz="1600" dirty="0" err="1" smtClean="0"/>
              <a:t>include</a:t>
            </a:r>
            <a:r>
              <a:rPr lang="fr-FR" sz="1600" dirty="0" smtClean="0"/>
              <a:t> the 3rd </a:t>
            </a:r>
            <a:r>
              <a:rPr lang="fr-FR" sz="1600" dirty="0" err="1" smtClean="0"/>
              <a:t>day</a:t>
            </a:r>
            <a:r>
              <a:rPr lang="fr-FR" sz="1600" dirty="0" smtClean="0"/>
              <a:t> for RT07 </a:t>
            </a:r>
            <a:r>
              <a:rPr lang="fr-FR" sz="1600" dirty="0" err="1" smtClean="0"/>
              <a:t>nor</a:t>
            </a:r>
            <a:r>
              <a:rPr lang="fr-FR" sz="1600" dirty="0" smtClean="0"/>
              <a:t> the </a:t>
            </a:r>
            <a:r>
              <a:rPr lang="fr-FR" sz="1600" dirty="0" err="1" smtClean="0"/>
              <a:t>potential</a:t>
            </a:r>
            <a:r>
              <a:rPr lang="fr-FR" sz="1600" dirty="0" smtClean="0"/>
              <a:t> 7 </a:t>
            </a:r>
            <a:r>
              <a:rPr lang="fr-FR" sz="1600" dirty="0" err="1" smtClean="0"/>
              <a:t>days</a:t>
            </a:r>
            <a:r>
              <a:rPr lang="fr-FR" sz="1600" dirty="0" smtClean="0"/>
              <a:t> for RT08 </a:t>
            </a:r>
            <a:endParaRPr lang="fr-FR" sz="1600" dirty="0"/>
          </a:p>
        </p:txBody>
      </p:sp>
    </p:spTree>
    <p:extLst>
      <p:ext uri="{BB962C8B-B14F-4D97-AF65-F5344CB8AC3E}">
        <p14:creationId xmlns:p14="http://schemas.microsoft.com/office/powerpoint/2010/main" val="1866385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9E0573-7491-C442-ABB8-9F56B20C6F02}"/>
              </a:ext>
            </a:extLst>
          </p:cNvPr>
          <p:cNvSpPr>
            <a:spLocks noGrp="1"/>
          </p:cNvSpPr>
          <p:nvPr>
            <p:ph type="title"/>
          </p:nvPr>
        </p:nvSpPr>
        <p:spPr>
          <a:xfrm>
            <a:off x="179512" y="0"/>
            <a:ext cx="7821488" cy="914400"/>
          </a:xfrm>
        </p:spPr>
        <p:txBody>
          <a:bodyPr/>
          <a:lstStyle/>
          <a:p>
            <a:r>
              <a:rPr lang="en-GB" sz="3200" dirty="0" smtClean="0">
                <a:solidFill>
                  <a:srgbClr val="C00000"/>
                </a:solidFill>
              </a:rPr>
              <a:t>Changes to the organization of WPTE in 2022</a:t>
            </a:r>
            <a:endParaRPr lang="en-GB" sz="3200" dirty="0">
              <a:solidFill>
                <a:srgbClr val="C00000"/>
              </a:solidFill>
            </a:endParaRPr>
          </a:p>
        </p:txBody>
      </p:sp>
      <p:graphicFrame>
        <p:nvGraphicFramePr>
          <p:cNvPr id="6" name="Tableau 4">
            <a:extLst>
              <a:ext uri="{FF2B5EF4-FFF2-40B4-BE49-F238E27FC236}">
                <a16:creationId xmlns:a16="http://schemas.microsoft.com/office/drawing/2014/main" id="{52CEDE55-F62F-7049-A5FF-92534A5F8AC1}"/>
              </a:ext>
            </a:extLst>
          </p:cNvPr>
          <p:cNvGraphicFramePr>
            <a:graphicFrameLocks noGrp="1"/>
          </p:cNvGraphicFramePr>
          <p:nvPr>
            <p:extLst>
              <p:ext uri="{D42A27DB-BD31-4B8C-83A1-F6EECF244321}">
                <p14:modId xmlns:p14="http://schemas.microsoft.com/office/powerpoint/2010/main" val="4176994918"/>
              </p:ext>
            </p:extLst>
          </p:nvPr>
        </p:nvGraphicFramePr>
        <p:xfrm>
          <a:off x="30584" y="886624"/>
          <a:ext cx="9112467" cy="5699949"/>
        </p:xfrm>
        <a:graphic>
          <a:graphicData uri="http://schemas.openxmlformats.org/drawingml/2006/table">
            <a:tbl>
              <a:tblPr firstRow="1" bandRow="1"/>
              <a:tblGrid>
                <a:gridCol w="603244">
                  <a:extLst>
                    <a:ext uri="{9D8B030D-6E8A-4147-A177-3AD203B41FA5}">
                      <a16:colId xmlns:a16="http://schemas.microsoft.com/office/drawing/2014/main" val="3226865689"/>
                    </a:ext>
                  </a:extLst>
                </a:gridCol>
                <a:gridCol w="986175">
                  <a:extLst>
                    <a:ext uri="{9D8B030D-6E8A-4147-A177-3AD203B41FA5}">
                      <a16:colId xmlns:a16="http://schemas.microsoft.com/office/drawing/2014/main" val="61778794"/>
                    </a:ext>
                  </a:extLst>
                </a:gridCol>
                <a:gridCol w="4320480">
                  <a:extLst>
                    <a:ext uri="{9D8B030D-6E8A-4147-A177-3AD203B41FA5}">
                      <a16:colId xmlns:a16="http://schemas.microsoft.com/office/drawing/2014/main" val="1343167828"/>
                    </a:ext>
                  </a:extLst>
                </a:gridCol>
                <a:gridCol w="1008112">
                  <a:extLst>
                    <a:ext uri="{9D8B030D-6E8A-4147-A177-3AD203B41FA5}">
                      <a16:colId xmlns:a16="http://schemas.microsoft.com/office/drawing/2014/main" val="2874658898"/>
                    </a:ext>
                  </a:extLst>
                </a:gridCol>
                <a:gridCol w="1174065">
                  <a:extLst>
                    <a:ext uri="{9D8B030D-6E8A-4147-A177-3AD203B41FA5}">
                      <a16:colId xmlns:a16="http://schemas.microsoft.com/office/drawing/2014/main" val="744172375"/>
                    </a:ext>
                  </a:extLst>
                </a:gridCol>
                <a:gridCol w="1020391">
                  <a:extLst>
                    <a:ext uri="{9D8B030D-6E8A-4147-A177-3AD203B41FA5}">
                      <a16:colId xmlns:a16="http://schemas.microsoft.com/office/drawing/2014/main" val="3350029717"/>
                    </a:ext>
                  </a:extLst>
                </a:gridCol>
              </a:tblGrid>
              <a:tr h="35990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err="1"/>
                        <a:t>TFLs</a:t>
                      </a:r>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dirty="0" err="1"/>
                        <a:t>Title</a:t>
                      </a:r>
                      <a:r>
                        <a:rPr lang="fr-FR" dirty="0"/>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SC</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SC</a:t>
                      </a:r>
                    </a:p>
                  </a:txBody>
                  <a:tcPr marL="0" mar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FR" dirty="0"/>
                        <a:t>SC</a:t>
                      </a:r>
                    </a:p>
                  </a:txBody>
                  <a:tcPr marL="0" marR="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002689881"/>
                  </a:ext>
                </a:extLst>
              </a:tr>
              <a:tr h="24243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a:t>
                      </a:r>
                    </a:p>
                  </a:txBody>
                  <a:tcPr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EJ/BL</a:t>
                      </a:r>
                      <a:r>
                        <a:rPr lang="fr-FR" sz="1400" b="1" i="0" u="none" strike="noStrike" dirty="0" smtClean="0">
                          <a:solidFill>
                            <a:srgbClr val="0000FF"/>
                          </a:solidFill>
                          <a:effectLst/>
                          <a:latin typeface="Calibri" panose="020F0502020204030204" pitchFamily="34" charset="0"/>
                        </a:rPr>
                        <a:t>/DK</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IBL scenarios towards low </a:t>
                      </a:r>
                      <a:r>
                        <a:rPr lang="en-US" sz="1400" b="1" i="0" u="none" strike="noStrike" dirty="0" err="1">
                          <a:solidFill>
                            <a:srgbClr val="000000"/>
                          </a:solidFill>
                          <a:effectLst/>
                          <a:latin typeface="Calibri" panose="020F0502020204030204" pitchFamily="34" charset="0"/>
                        </a:rPr>
                        <a:t>collisinality</a:t>
                      </a:r>
                      <a:r>
                        <a:rPr lang="en-US" sz="1400" b="1" i="0" u="none" strike="noStrike" dirty="0">
                          <a:solidFill>
                            <a:srgbClr val="000000"/>
                          </a:solidFill>
                          <a:effectLst/>
                          <a:latin typeface="Calibri" panose="020F0502020204030204" pitchFamily="34" charset="0"/>
                        </a:rPr>
                        <a:t> and detachment</a:t>
                      </a:r>
                    </a:p>
                  </a:txBody>
                  <a:tcPr marL="9525" marR="952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O. Sauter,</a:t>
                      </a:r>
                    </a:p>
                  </a:txBody>
                  <a:tcPr marL="9525" marR="9525"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T. </a:t>
                      </a:r>
                      <a:r>
                        <a:rPr lang="fr-FR" sz="1400" b="1" dirty="0" err="1"/>
                        <a:t>Puetterich</a:t>
                      </a:r>
                      <a:endParaRPr lang="fr-FR" sz="1400" b="1" dirty="0"/>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L. Piron</a:t>
                      </a: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463910007"/>
                  </a:ext>
                </a:extLst>
              </a:tr>
              <a:tr h="3518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RT2</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H-mode entry and pedestal dependence with impurities and isotopes</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 </a:t>
                      </a:r>
                      <a:r>
                        <a:rPr lang="fr-FR" sz="1400" b="1" i="0" u="none" strike="noStrike" dirty="0" err="1">
                          <a:solidFill>
                            <a:srgbClr val="000000"/>
                          </a:solidFill>
                          <a:effectLst/>
                          <a:latin typeface="Calibri" panose="020F0502020204030204" pitchFamily="34" charset="0"/>
                        </a:rPr>
                        <a:t>Dunne</a:t>
                      </a:r>
                      <a:r>
                        <a:rPr lang="fr-FR" sz="1400" b="1" i="0" u="none" strike="noStrike" dirty="0">
                          <a:solidFill>
                            <a:srgbClr val="000000"/>
                          </a:solidFill>
                          <a:effectLst/>
                          <a:latin typeface="Calibri" panose="020F0502020204030204" pitchFamily="34" charset="0"/>
                        </a:rPr>
                        <a:t>,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L. </a:t>
                      </a:r>
                      <a:r>
                        <a:rPr lang="fr-FR" sz="1400" b="1" dirty="0" err="1"/>
                        <a:t>Frassinetti</a:t>
                      </a: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507528402"/>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RT3</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EJ/BL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1D1C1D"/>
                          </a:solidFill>
                          <a:effectLst/>
                          <a:latin typeface="Calibri" panose="020F0502020204030204" pitchFamily="34" charset="0"/>
                        </a:rPr>
                        <a:t>RF-assisted breakdown and current ramp-up optimization</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D. Ricci,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smtClean="0">
                          <a:solidFill>
                            <a:srgbClr val="0000FF"/>
                          </a:solidFill>
                        </a:rPr>
                        <a:t>E. Lerche</a:t>
                      </a:r>
                      <a:endParaRPr lang="fr-FR" sz="1400" b="1" dirty="0">
                        <a:solidFill>
                          <a:srgbClr val="0000FF"/>
                        </a:solidFill>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126492374"/>
                  </a:ext>
                </a:extLst>
              </a:tr>
              <a:tr h="30258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RT4</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EJ/MW</a:t>
                      </a:r>
                      <a:r>
                        <a:rPr lang="fr-FR" sz="1400" b="1" i="0" u="none" strike="noStrike" dirty="0" smtClean="0">
                          <a:solidFill>
                            <a:srgbClr val="0000FF"/>
                          </a:solidFill>
                          <a:effectLst/>
                          <a:latin typeface="Calibri" panose="020F0502020204030204" pitchFamily="34" charset="0"/>
                        </a:rPr>
                        <a:t>/MB</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Disruption avoidance and control for ITER and DEMO</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F. Felici,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M. Maraschek</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strike="sngStrike" dirty="0" smtClean="0">
                          <a:solidFill>
                            <a:srgbClr val="0000FF"/>
                          </a:solidFill>
                        </a:rPr>
                        <a:t>O. Kudlacek</a:t>
                      </a:r>
                      <a:endParaRPr lang="fr-FR" sz="1400" b="1" strike="sngStrike" dirty="0">
                        <a:solidFill>
                          <a:srgbClr val="0000FF"/>
                        </a:solidFill>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55213213"/>
                  </a:ext>
                </a:extLst>
              </a:tr>
              <a:tr h="2144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RT5</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EJ/AH</a:t>
                      </a:r>
                      <a:r>
                        <a:rPr lang="fr-FR" sz="1400" b="1" i="0" u="none" strike="noStrike" dirty="0" smtClean="0">
                          <a:solidFill>
                            <a:srgbClr val="0000FF"/>
                          </a:solidFill>
                          <a:effectLst/>
                          <a:latin typeface="Calibri" panose="020F0502020204030204" pitchFamily="34" charset="0"/>
                        </a:rPr>
                        <a:t>/MB</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err="1">
                          <a:solidFill>
                            <a:srgbClr val="000000"/>
                          </a:solidFill>
                          <a:effectLst/>
                          <a:latin typeface="Calibri" panose="020F0502020204030204" pitchFamily="34" charset="0"/>
                        </a:rPr>
                        <a:t>Run-away</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electron</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generation</a:t>
                      </a:r>
                      <a:r>
                        <a:rPr lang="fr-FR" sz="1400" b="1" i="0" u="none" strike="noStrike" dirty="0">
                          <a:solidFill>
                            <a:srgbClr val="000000"/>
                          </a:solidFill>
                          <a:effectLst/>
                          <a:latin typeface="Calibri" panose="020F0502020204030204" pitchFamily="34" charset="0"/>
                        </a:rPr>
                        <a:t> and mitigation</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sv-SE" sz="1400" b="1" i="0" u="none" strike="noStrike" dirty="0">
                          <a:solidFill>
                            <a:srgbClr val="000000"/>
                          </a:solidFill>
                          <a:effectLst/>
                          <a:latin typeface="Calibri" panose="020F0502020204030204" pitchFamily="34" charset="0"/>
                        </a:rPr>
                        <a:t>U. Sheikh,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sv-SE" sz="1400" b="1" i="0" u="none" strike="noStrike" dirty="0">
                          <a:solidFill>
                            <a:schemeClr val="tx1"/>
                          </a:solidFill>
                          <a:effectLst/>
                          <a:latin typeface="Calibri" panose="020F0502020204030204" pitchFamily="34" charset="0"/>
                        </a:rPr>
                        <a:t>C. Reux, </a:t>
                      </a:r>
                      <a:endParaRPr lang="fr-FR" sz="1400" b="1" dirty="0">
                        <a:solidFill>
                          <a:schemeClr val="tx1"/>
                        </a:solidFill>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i="0" u="none" strike="noStrike" dirty="0">
                          <a:solidFill>
                            <a:srgbClr val="000000"/>
                          </a:solidFill>
                          <a:effectLst/>
                          <a:latin typeface="Calibri" panose="020F0502020204030204" pitchFamily="34" charset="0"/>
                        </a:rPr>
                        <a:t>O. Ficker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354539465"/>
                  </a:ext>
                </a:extLst>
              </a:tr>
              <a:tr h="3518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RT6</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NV/AH</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ELM mitigation and suppression in ITER/DEMO relevant condition</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W. </a:t>
                      </a:r>
                      <a:r>
                        <a:rPr lang="fr-FR" sz="1400" b="1" i="0" u="none" strike="noStrike" dirty="0" err="1">
                          <a:solidFill>
                            <a:srgbClr val="000000"/>
                          </a:solidFill>
                          <a:effectLst/>
                          <a:latin typeface="Calibri" panose="020F0502020204030204" pitchFamily="34" charset="0"/>
                        </a:rPr>
                        <a:t>Suttrop</a:t>
                      </a:r>
                      <a:endParaRPr lang="fr-FR" sz="1400" b="1" i="0" u="none" strike="noStrike" dirty="0">
                        <a:solidFill>
                          <a:srgbClr val="000000"/>
                        </a:solidFill>
                        <a:effectLst/>
                        <a:latin typeface="Calibri" panose="020F0502020204030204" pitchFamily="34" charset="0"/>
                      </a:endParaRP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D. Ryan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272012804"/>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RT7</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err="1">
                          <a:solidFill>
                            <a:srgbClr val="000000"/>
                          </a:solidFill>
                          <a:effectLst/>
                          <a:latin typeface="Calibri" panose="020F0502020204030204" pitchFamily="34" charset="0"/>
                        </a:rPr>
                        <a:t>Negative</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triangularity</a:t>
                      </a:r>
                      <a:r>
                        <a:rPr lang="fr-FR" sz="1400" b="1" i="0" u="none" strike="noStrike" dirty="0">
                          <a:solidFill>
                            <a:srgbClr val="000000"/>
                          </a:solidFill>
                          <a:effectLst/>
                          <a:latin typeface="Calibri" panose="020F0502020204030204" pitchFamily="34" charset="0"/>
                        </a:rPr>
                        <a:t> scenarios as an alternative for DEMO</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T. Bolzonella</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smtClean="0">
                          <a:solidFill>
                            <a:srgbClr val="0000FF"/>
                          </a:solidFill>
                        </a:rPr>
                        <a:t>New SC</a:t>
                      </a:r>
                      <a:endParaRPr lang="fr-FR" sz="1400" b="1" dirty="0">
                        <a:solidFill>
                          <a:srgbClr val="0000FF"/>
                        </a:solidFill>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984862792"/>
                  </a:ext>
                </a:extLst>
              </a:tr>
              <a:tr h="2144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RT8</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QH-mode and I-mode </a:t>
                      </a:r>
                      <a:r>
                        <a:rPr lang="fr-FR" sz="1400" b="1" i="0" u="none" strike="noStrike" dirty="0" err="1">
                          <a:solidFill>
                            <a:srgbClr val="000000"/>
                          </a:solidFill>
                          <a:effectLst/>
                          <a:latin typeface="Calibri" panose="020F0502020204030204" pitchFamily="34" charset="0"/>
                        </a:rPr>
                        <a:t>assessment</a:t>
                      </a:r>
                      <a:r>
                        <a:rPr lang="fr-FR" sz="1400" b="1" i="0" u="none" strike="noStrike" dirty="0">
                          <a:solidFill>
                            <a:srgbClr val="000000"/>
                          </a:solidFill>
                          <a:effectLst/>
                          <a:latin typeface="Calibri" panose="020F0502020204030204" pitchFamily="34" charset="0"/>
                        </a:rPr>
                        <a:t> in </a:t>
                      </a:r>
                      <a:r>
                        <a:rPr lang="fr-FR" sz="1400" b="1" i="0" u="none" strike="noStrike" dirty="0" err="1">
                          <a:solidFill>
                            <a:srgbClr val="000000"/>
                          </a:solidFill>
                          <a:effectLst/>
                          <a:latin typeface="Calibri" panose="020F0502020204030204" pitchFamily="34" charset="0"/>
                        </a:rPr>
                        <a:t>view</a:t>
                      </a:r>
                      <a:r>
                        <a:rPr lang="fr-FR" sz="1400" b="1" i="0" u="none" strike="noStrike" dirty="0">
                          <a:solidFill>
                            <a:srgbClr val="000000"/>
                          </a:solidFill>
                          <a:effectLst/>
                          <a:latin typeface="Calibri" panose="020F0502020204030204" pitchFamily="34" charset="0"/>
                        </a:rPr>
                        <a:t> of DEMO</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 Viezzer</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err="1">
                          <a:solidFill>
                            <a:srgbClr val="000000"/>
                          </a:solidFill>
                          <a:effectLst/>
                          <a:latin typeface="Calibri" panose="020F0502020204030204" pitchFamily="34" charset="0"/>
                        </a:rPr>
                        <a:t>A.Merle</a:t>
                      </a:r>
                      <a:endParaRPr lang="fr-FR" sz="14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246069331"/>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RT9</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MW/BL</a:t>
                      </a:r>
                      <a:r>
                        <a:rPr lang="fr-FR" sz="1400" b="1" i="0" u="none" strike="noStrike" dirty="0" smtClean="0">
                          <a:solidFill>
                            <a:srgbClr val="0000FF"/>
                          </a:solidFill>
                          <a:effectLst/>
                          <a:latin typeface="Calibri" panose="020F0502020204030204" pitchFamily="34" charset="0"/>
                        </a:rPr>
                        <a:t>/DK</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Extension of EDA and QCE performance towards DEMO</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 </a:t>
                      </a:r>
                      <a:r>
                        <a:rPr lang="fr-FR" sz="1400" b="1" i="0" u="none" strike="noStrike" dirty="0" err="1">
                          <a:solidFill>
                            <a:srgbClr val="000000"/>
                          </a:solidFill>
                          <a:effectLst/>
                          <a:latin typeface="Calibri" panose="020F0502020204030204" pitchFamily="34" charset="0"/>
                        </a:rPr>
                        <a:t>Faitsch</a:t>
                      </a:r>
                      <a:endParaRPr lang="fr-FR" sz="1400" b="1" i="0" u="none" strike="noStrike" dirty="0">
                        <a:solidFill>
                          <a:srgbClr val="000000"/>
                        </a:solidFill>
                        <a:effectLst/>
                        <a:latin typeface="Calibri" panose="020F0502020204030204" pitchFamily="34" charset="0"/>
                      </a:endParaRP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L. Gil</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2766322035"/>
                  </a:ext>
                </a:extLst>
              </a:tr>
              <a:tr h="2144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RT10</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ET/AH</a:t>
                      </a:r>
                      <a:r>
                        <a:rPr lang="fr-FR" sz="1400" b="1" i="0" u="none" strike="noStrike" dirty="0" smtClean="0">
                          <a:solidFill>
                            <a:srgbClr val="0000FF"/>
                          </a:solidFill>
                          <a:effectLst/>
                          <a:latin typeface="Calibri" panose="020F0502020204030204" pitchFamily="34" charset="0"/>
                        </a:rPr>
                        <a:t>/AK</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Fast-ion physics with dominant ICRF heating</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Y. Kazakov</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err="1">
                          <a:solidFill>
                            <a:srgbClr val="000000"/>
                          </a:solidFill>
                          <a:effectLst/>
                          <a:latin typeface="Calibri" panose="020F0502020204030204" pitchFamily="34" charset="0"/>
                        </a:rPr>
                        <a:t>R.Bilato</a:t>
                      </a:r>
                      <a:endParaRPr lang="fr-FR" sz="14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344609801"/>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RT11</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NV/BL</a:t>
                      </a:r>
                      <a:r>
                        <a:rPr lang="fr-FR" sz="1400" b="1" i="0" u="none" strike="noStrike" dirty="0" smtClean="0">
                          <a:solidFill>
                            <a:srgbClr val="0000FF"/>
                          </a:solidFill>
                          <a:effectLst/>
                          <a:latin typeface="Calibri" panose="020F0502020204030204" pitchFamily="34" charset="0"/>
                        </a:rPr>
                        <a:t>/AK</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Impact of MHD activity on fast ion losses and transport</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 </a:t>
                      </a:r>
                      <a:r>
                        <a:rPr lang="fr-FR" sz="1400" b="1" i="0" u="none" strike="noStrike" dirty="0" err="1">
                          <a:solidFill>
                            <a:srgbClr val="000000"/>
                          </a:solidFill>
                          <a:effectLst/>
                          <a:latin typeface="Calibri" panose="020F0502020204030204" pitchFamily="34" charset="0"/>
                        </a:rPr>
                        <a:t>Vallar</a:t>
                      </a:r>
                      <a:r>
                        <a:rPr lang="fr-FR" sz="1400" b="1" i="0" u="none" strike="noStrike" dirty="0">
                          <a:solidFill>
                            <a:srgbClr val="000000"/>
                          </a:solidFill>
                          <a:effectLst/>
                          <a:latin typeface="Calibri" panose="020F0502020204030204" pitchFamily="34" charset="0"/>
                        </a:rPr>
                        <a:t>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M. Garcia-Munoz</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4023370459"/>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RT12</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EJ/NV</a:t>
                      </a:r>
                      <a:r>
                        <a:rPr lang="fr-FR" sz="1400" b="1" i="0" u="none" strike="noStrike" dirty="0" smtClean="0">
                          <a:solidFill>
                            <a:srgbClr val="0000FF"/>
                          </a:solidFill>
                          <a:effectLst/>
                          <a:latin typeface="Calibri" panose="020F0502020204030204" pitchFamily="34" charset="0"/>
                        </a:rPr>
                        <a:t>/DK</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Development of the steady state scenario</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S. Coda,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C. Piron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000">
                        <a:lumMod val="40000"/>
                        <a:lumOff val="60000"/>
                      </a:srgbClr>
                    </a:solidFill>
                  </a:tcPr>
                </a:tc>
                <a:extLst>
                  <a:ext uri="{0D108BD9-81ED-4DB2-BD59-A6C34878D82A}">
                    <a16:rowId xmlns:a16="http://schemas.microsoft.com/office/drawing/2014/main" val="1523684011"/>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RT13</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MW/AH</a:t>
                      </a:r>
                      <a:r>
                        <a:rPr lang="fr-FR" sz="1400" b="1" i="0" u="none" strike="noStrike" dirty="0" smtClean="0">
                          <a:solidFill>
                            <a:srgbClr val="0000FF"/>
                          </a:solidFill>
                          <a:effectLst/>
                          <a:latin typeface="Calibri" panose="020F0502020204030204" pitchFamily="34" charset="0"/>
                        </a:rPr>
                        <a:t>/MB</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X-point radiation and  control</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 Bernert,</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S. Wiesen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760260291"/>
                  </a:ext>
                </a:extLst>
              </a:tr>
              <a:tr h="3518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RT14</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smtClean="0">
                          <a:solidFill>
                            <a:srgbClr val="000000"/>
                          </a:solidFill>
                          <a:effectLst/>
                          <a:latin typeface="Calibri" panose="020F0502020204030204" pitchFamily="34" charset="0"/>
                        </a:rPr>
                        <a:t>MW/ET</a:t>
                      </a:r>
                      <a:r>
                        <a:rPr lang="fr-FR" sz="1400" b="1" i="0" u="none" strike="noStrike" dirty="0" smtClean="0">
                          <a:solidFill>
                            <a:srgbClr val="0000FF"/>
                          </a:solidFill>
                          <a:effectLst/>
                          <a:latin typeface="Calibri" panose="020F0502020204030204" pitchFamily="34" charset="0"/>
                        </a:rPr>
                        <a:t>/AK</a:t>
                      </a:r>
                      <a:endParaRPr lang="fr-FR" sz="1400" b="1" i="0" u="none" strike="noStrike" dirty="0">
                        <a:solidFill>
                          <a:srgbClr val="0000FF"/>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Physics of plasma detachment / impurity mix/ heat load patterns</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O. Février,</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i="0" u="none" strike="noStrike" dirty="0">
                          <a:solidFill>
                            <a:srgbClr val="000000"/>
                          </a:solidFill>
                          <a:effectLst/>
                          <a:latin typeface="Calibri" panose="020F0502020204030204" pitchFamily="34" charset="0"/>
                        </a:rPr>
                        <a:t>S. Henderson</a:t>
                      </a: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sngStrike" dirty="0">
                          <a:solidFill>
                            <a:srgbClr val="0000FF"/>
                          </a:solidFill>
                          <a:effectLst/>
                          <a:latin typeface="Calibri" panose="020F0502020204030204" pitchFamily="34" charset="0"/>
                        </a:rPr>
                        <a:t>A. </a:t>
                      </a:r>
                      <a:r>
                        <a:rPr lang="fr-FR" sz="1400" b="1" i="0" u="none" strike="sngStrike" dirty="0" err="1">
                          <a:solidFill>
                            <a:srgbClr val="0000FF"/>
                          </a:solidFill>
                          <a:effectLst/>
                          <a:latin typeface="Calibri" panose="020F0502020204030204" pitchFamily="34" charset="0"/>
                        </a:rPr>
                        <a:t>Jarvinen</a:t>
                      </a:r>
                      <a:endParaRPr lang="fr-FR" sz="1400" b="1" i="0" u="none" strike="sngStrike" dirty="0">
                        <a:solidFill>
                          <a:srgbClr val="0000FF"/>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1095274896"/>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RT15</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a:solidFill>
                            <a:srgbClr val="000000"/>
                          </a:solidFill>
                          <a:effectLst/>
                          <a:latin typeface="Calibri" panose="020F0502020204030204" pitchFamily="34" charset="0"/>
                        </a:rPr>
                        <a:t>NV/ET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Extrapolation of SOL transport to ITER and DEMO</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D. Brida,</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 G. </a:t>
                      </a:r>
                      <a:r>
                        <a:rPr lang="fr-FR" sz="1400" b="1" i="0" u="none" strike="noStrike" dirty="0" err="1">
                          <a:solidFill>
                            <a:srgbClr val="000000"/>
                          </a:solidFill>
                          <a:effectLst/>
                          <a:latin typeface="Calibri" panose="020F0502020204030204" pitchFamily="34" charset="0"/>
                        </a:rPr>
                        <a:t>Harrer</a:t>
                      </a:r>
                      <a:endParaRPr lang="fr-FR" sz="1400" b="1" i="0" u="none" strike="noStrike" dirty="0">
                        <a:solidFill>
                          <a:srgbClr val="000000"/>
                        </a:solidFill>
                        <a:effectLst/>
                        <a:latin typeface="Calibri" panose="020F0502020204030204" pitchFamily="34"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3016648636"/>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RT16</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ET/AH</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Calibri" panose="020F0502020204030204" pitchFamily="34" charset="0"/>
                        </a:rPr>
                        <a:t> PFC damage evolution under tokamak conditions</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chemeClr val="tx1"/>
                          </a:solidFill>
                          <a:effectLst/>
                          <a:latin typeface="Calibri" panose="020F0502020204030204" pitchFamily="34" charset="0"/>
                        </a:rPr>
                        <a:t>Y. Corre,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000000"/>
                          </a:solidFill>
                          <a:effectLst/>
                          <a:latin typeface="Calibri" panose="020F0502020204030204" pitchFamily="34" charset="0"/>
                        </a:rPr>
                        <a:t>K. Krieger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3674119942"/>
                  </a:ext>
                </a:extLst>
              </a:tr>
              <a:tr h="35186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RT17</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ET/AH</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Material migration and fuel retention mechanisms in tokamaks</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chemeClr val="tx1"/>
                          </a:solidFill>
                          <a:effectLst/>
                          <a:latin typeface="Calibri" panose="020F0502020204030204" pitchFamily="34" charset="0"/>
                        </a:rPr>
                        <a:t>T. </a:t>
                      </a:r>
                      <a:r>
                        <a:rPr lang="fr-FR" sz="1400" b="1" i="0" u="none" strike="noStrike" dirty="0" err="1">
                          <a:solidFill>
                            <a:schemeClr val="tx1"/>
                          </a:solidFill>
                          <a:effectLst/>
                          <a:latin typeface="Calibri" panose="020F0502020204030204" pitchFamily="34" charset="0"/>
                        </a:rPr>
                        <a:t>Loarer</a:t>
                      </a:r>
                      <a:r>
                        <a:rPr lang="fr-FR" sz="1400" b="1" i="0" u="none" strike="noStrike" dirty="0">
                          <a:solidFill>
                            <a:schemeClr val="tx1"/>
                          </a:solidFill>
                          <a:effectLst/>
                          <a:latin typeface="Calibri" panose="020F0502020204030204" pitchFamily="34" charset="0"/>
                        </a:rPr>
                        <a:t>, </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i="0" u="none" strike="noStrike" dirty="0">
                          <a:solidFill>
                            <a:srgbClr val="000000"/>
                          </a:solidFill>
                          <a:effectLst/>
                          <a:latin typeface="Calibri" panose="020F0502020204030204" pitchFamily="34" charset="0"/>
                        </a:rPr>
                        <a:t>J. </a:t>
                      </a:r>
                      <a:r>
                        <a:rPr lang="fr-FR" sz="1400" b="1" i="0" u="none" strike="noStrike" dirty="0" err="1">
                          <a:solidFill>
                            <a:srgbClr val="000000"/>
                          </a:solidFill>
                          <a:effectLst/>
                          <a:latin typeface="Calibri" panose="020F0502020204030204" pitchFamily="34" charset="0"/>
                        </a:rPr>
                        <a:t>Likonen</a:t>
                      </a: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3060859518"/>
                  </a:ext>
                </a:extLst>
              </a:tr>
              <a:tr h="1837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RT18</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MW/EJ</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Alternative divertor configurations</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A. Thornton</a:t>
                      </a:r>
                    </a:p>
                  </a:txBody>
                  <a:tcPr marL="9525" marR="9525"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400" b="1" dirty="0"/>
                        <a:t>C. Theiler</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fr-FR" sz="1400" b="1" dirty="0"/>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60000"/>
                        <a:lumOff val="40000"/>
                      </a:srgbClr>
                    </a:solidFill>
                  </a:tcPr>
                </a:tc>
                <a:extLst>
                  <a:ext uri="{0D108BD9-81ED-4DB2-BD59-A6C34878D82A}">
                    <a16:rowId xmlns:a16="http://schemas.microsoft.com/office/drawing/2014/main" val="3399687748"/>
                  </a:ext>
                </a:extLst>
              </a:tr>
            </a:tbl>
          </a:graphicData>
        </a:graphic>
      </p:graphicFrame>
    </p:spTree>
    <p:extLst>
      <p:ext uri="{BB962C8B-B14F-4D97-AF65-F5344CB8AC3E}">
        <p14:creationId xmlns:p14="http://schemas.microsoft.com/office/powerpoint/2010/main" val="3594899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7920880" cy="646331"/>
          </a:xfrm>
          <a:prstGeom prst="rect">
            <a:avLst/>
          </a:prstGeom>
          <a:noFill/>
        </p:spPr>
        <p:txBody>
          <a:bodyPr wrap="square" rtlCol="0">
            <a:spAutoFit/>
          </a:bodyPr>
          <a:lstStyle/>
          <a:p>
            <a:r>
              <a:rPr lang="fr-FR" sz="3600" b="1" dirty="0" err="1" smtClean="0">
                <a:solidFill>
                  <a:srgbClr val="C00000"/>
                </a:solidFill>
              </a:rPr>
              <a:t>Integration</a:t>
            </a:r>
            <a:r>
              <a:rPr lang="fr-FR" sz="3600" b="1" dirty="0" smtClean="0">
                <a:solidFill>
                  <a:srgbClr val="C00000"/>
                </a:solidFill>
              </a:rPr>
              <a:t> of JET </a:t>
            </a:r>
            <a:endParaRPr lang="fr-FR" sz="3600" b="1" dirty="0">
              <a:solidFill>
                <a:srgbClr val="C00000"/>
              </a:solidFill>
            </a:endParaRPr>
          </a:p>
        </p:txBody>
      </p:sp>
      <p:sp>
        <p:nvSpPr>
          <p:cNvPr id="5" name="ZoneTexte 4"/>
          <p:cNvSpPr txBox="1"/>
          <p:nvPr/>
        </p:nvSpPr>
        <p:spPr>
          <a:xfrm>
            <a:off x="107504" y="971755"/>
            <a:ext cx="9036496" cy="3477875"/>
          </a:xfrm>
          <a:prstGeom prst="rect">
            <a:avLst/>
          </a:prstGeom>
          <a:noFill/>
        </p:spPr>
        <p:txBody>
          <a:bodyPr wrap="square" rtlCol="0">
            <a:spAutoFit/>
          </a:bodyPr>
          <a:lstStyle/>
          <a:p>
            <a:pPr algn="ctr">
              <a:spcBef>
                <a:spcPts val="1200"/>
              </a:spcBef>
            </a:pPr>
            <a:r>
              <a:rPr lang="fr-FR" sz="2200" b="1" dirty="0" smtClean="0">
                <a:solidFill>
                  <a:srgbClr val="0000FF"/>
                </a:solidFill>
                <a:latin typeface="Arial" panose="020B0604020202020204" pitchFamily="34" charset="0"/>
                <a:cs typeface="Arial" panose="020B0604020202020204" pitchFamily="34" charset="0"/>
              </a:rPr>
              <a:t>The </a:t>
            </a:r>
            <a:r>
              <a:rPr lang="fr-FR" sz="2200" b="1" dirty="0" err="1" smtClean="0">
                <a:solidFill>
                  <a:srgbClr val="0000FF"/>
                </a:solidFill>
                <a:latin typeface="Arial" panose="020B0604020202020204" pitchFamily="34" charset="0"/>
                <a:cs typeface="Arial" panose="020B0604020202020204" pitchFamily="34" charset="0"/>
              </a:rPr>
              <a:t>integration</a:t>
            </a:r>
            <a:r>
              <a:rPr lang="fr-FR" sz="2200" b="1" dirty="0" smtClean="0">
                <a:solidFill>
                  <a:srgbClr val="0000FF"/>
                </a:solidFill>
                <a:latin typeface="Arial" panose="020B0604020202020204" pitchFamily="34" charset="0"/>
                <a:cs typeface="Arial" panose="020B0604020202020204" pitchFamily="34" charset="0"/>
              </a:rPr>
              <a:t> of JET </a:t>
            </a:r>
            <a:r>
              <a:rPr lang="fr-FR" sz="2200" b="1" dirty="0" err="1" smtClean="0">
                <a:solidFill>
                  <a:srgbClr val="0000FF"/>
                </a:solidFill>
                <a:latin typeface="Arial" panose="020B0604020202020204" pitchFamily="34" charset="0"/>
                <a:cs typeface="Arial" panose="020B0604020202020204" pitchFamily="34" charset="0"/>
              </a:rPr>
              <a:t>into</a:t>
            </a:r>
            <a:r>
              <a:rPr lang="fr-FR" sz="2200" b="1" dirty="0" smtClean="0">
                <a:solidFill>
                  <a:srgbClr val="0000FF"/>
                </a:solidFill>
                <a:latin typeface="Arial" panose="020B0604020202020204" pitchFamily="34" charset="0"/>
                <a:cs typeface="Arial" panose="020B0604020202020204" pitchFamily="34" charset="0"/>
              </a:rPr>
              <a:t> the WPTE Programme has </a:t>
            </a:r>
            <a:r>
              <a:rPr lang="fr-FR" sz="2200" b="1" dirty="0" err="1" smtClean="0">
                <a:solidFill>
                  <a:srgbClr val="0000FF"/>
                </a:solidFill>
                <a:latin typeface="Arial" panose="020B0604020202020204" pitchFamily="34" charset="0"/>
                <a:cs typeface="Arial" panose="020B0604020202020204" pitchFamily="34" charset="0"/>
              </a:rPr>
              <a:t>started</a:t>
            </a:r>
            <a:r>
              <a:rPr lang="fr-FR" sz="2200" b="1" dirty="0" smtClean="0">
                <a:solidFill>
                  <a:srgbClr val="0000FF"/>
                </a:solidFill>
                <a:latin typeface="Arial" panose="020B0604020202020204" pitchFamily="34" charset="0"/>
                <a:cs typeface="Arial" panose="020B0604020202020204" pitchFamily="34" charset="0"/>
              </a:rPr>
              <a:t>. </a:t>
            </a:r>
          </a:p>
          <a:p>
            <a:pPr marL="342900" indent="-342900" algn="just">
              <a:spcBef>
                <a:spcPts val="1200"/>
              </a:spcBef>
              <a:buFont typeface="Wingdings" panose="05000000000000000000" pitchFamily="2" charset="2"/>
              <a:buChar char="q"/>
            </a:pPr>
            <a:r>
              <a:rPr lang="fr-FR" b="1" dirty="0" smtClean="0">
                <a:latin typeface="Arial" panose="020B0604020202020204" pitchFamily="34" charset="0"/>
                <a:cs typeface="Arial" panose="020B0604020202020204" pitchFamily="34" charset="0"/>
              </a:rPr>
              <a:t>WPTE TFL </a:t>
            </a:r>
            <a:r>
              <a:rPr lang="fr-FR" b="1" dirty="0" err="1" smtClean="0">
                <a:latin typeface="Arial" panose="020B0604020202020204" pitchFamily="34" charset="0"/>
                <a:cs typeface="Arial" panose="020B0604020202020204" pitchFamily="34" charset="0"/>
              </a:rPr>
              <a:t>will</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be</a:t>
            </a:r>
            <a:r>
              <a:rPr lang="fr-FR" b="1" dirty="0" smtClean="0">
                <a:latin typeface="Arial" panose="020B0604020202020204" pitchFamily="34" charset="0"/>
                <a:cs typeface="Arial" panose="020B0604020202020204" pitchFamily="34" charset="0"/>
              </a:rPr>
              <a:t> in charge of JET </a:t>
            </a:r>
            <a:r>
              <a:rPr lang="fr-FR" b="1" dirty="0" err="1" smtClean="0">
                <a:latin typeface="Arial" panose="020B0604020202020204" pitchFamily="34" charset="0"/>
                <a:cs typeface="Arial" panose="020B0604020202020204" pitchFamily="34" charset="0"/>
              </a:rPr>
              <a:t>from</a:t>
            </a:r>
            <a:r>
              <a:rPr lang="fr-FR" b="1" dirty="0" smtClean="0">
                <a:latin typeface="Arial" panose="020B0604020202020204" pitchFamily="34" charset="0"/>
                <a:cs typeface="Arial" panose="020B0604020202020204" pitchFamily="34" charset="0"/>
              </a:rPr>
              <a:t> the </a:t>
            </a:r>
            <a:r>
              <a:rPr lang="fr-FR" b="1" dirty="0" smtClean="0">
                <a:solidFill>
                  <a:srgbClr val="0000FF"/>
                </a:solidFill>
                <a:latin typeface="Arial" panose="020B0604020202020204" pitchFamily="34" charset="0"/>
                <a:cs typeface="Arial" panose="020B0604020202020204" pitchFamily="34" charset="0"/>
              </a:rPr>
              <a:t>1st of </a:t>
            </a:r>
            <a:r>
              <a:rPr lang="fr-FR" b="1" dirty="0" err="1" smtClean="0">
                <a:solidFill>
                  <a:srgbClr val="0000FF"/>
                </a:solidFill>
                <a:latin typeface="Arial" panose="020B0604020202020204" pitchFamily="34" charset="0"/>
                <a:cs typeface="Arial" panose="020B0604020202020204" pitchFamily="34" charset="0"/>
              </a:rPr>
              <a:t>January</a:t>
            </a:r>
            <a:r>
              <a:rPr lang="fr-FR" b="1" dirty="0" smtClean="0">
                <a:solidFill>
                  <a:srgbClr val="0000FF"/>
                </a:solidFill>
                <a:latin typeface="Arial" panose="020B0604020202020204" pitchFamily="34" charset="0"/>
                <a:cs typeface="Arial" panose="020B0604020202020204" pitchFamily="34" charset="0"/>
              </a:rPr>
              <a:t> 2022. </a:t>
            </a:r>
          </a:p>
          <a:p>
            <a:pPr marL="342900" indent="-342900" algn="just">
              <a:spcBef>
                <a:spcPts val="1200"/>
              </a:spcBef>
              <a:buFont typeface="Wingdings" panose="05000000000000000000" pitchFamily="2" charset="2"/>
              <a:buChar char="q"/>
            </a:pPr>
            <a:r>
              <a:rPr lang="fr-FR" b="1" dirty="0" smtClean="0">
                <a:latin typeface="Arial" panose="020B0604020202020204" pitchFamily="34" charset="0"/>
                <a:cs typeface="Arial" panose="020B0604020202020204" pitchFamily="34" charset="0"/>
              </a:rPr>
              <a:t>JET </a:t>
            </a:r>
            <a:r>
              <a:rPr lang="fr-FR" b="1" dirty="0" err="1" smtClean="0">
                <a:latin typeface="Arial" panose="020B0604020202020204" pitchFamily="34" charset="0"/>
                <a:cs typeface="Arial" panose="020B0604020202020204" pitchFamily="34" charset="0"/>
              </a:rPr>
              <a:t>TFLs</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will</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stay</a:t>
            </a:r>
            <a:r>
              <a:rPr lang="fr-FR" b="1" dirty="0" smtClean="0">
                <a:latin typeface="Arial" panose="020B0604020202020204" pitchFamily="34" charset="0"/>
                <a:cs typeface="Arial" panose="020B0604020202020204" pitchFamily="34" charset="0"/>
              </a:rPr>
              <a:t> in charge of </a:t>
            </a:r>
            <a:r>
              <a:rPr lang="fr-FR" b="1" dirty="0" smtClean="0">
                <a:solidFill>
                  <a:srgbClr val="0000FF"/>
                </a:solidFill>
                <a:latin typeface="Arial" panose="020B0604020202020204" pitchFamily="34" charset="0"/>
                <a:cs typeface="Arial" panose="020B0604020202020204" pitchFamily="34" charset="0"/>
              </a:rPr>
              <a:t>the </a:t>
            </a:r>
            <a:r>
              <a:rPr lang="fr-FR" b="1" dirty="0" err="1" smtClean="0">
                <a:solidFill>
                  <a:srgbClr val="0000FF"/>
                </a:solidFill>
                <a:latin typeface="Arial" panose="020B0604020202020204" pitchFamily="34" charset="0"/>
                <a:cs typeface="Arial" panose="020B0604020202020204" pitchFamily="34" charset="0"/>
              </a:rPr>
              <a:t>analysis</a:t>
            </a:r>
            <a:r>
              <a:rPr lang="fr-FR" b="1" dirty="0" smtClean="0">
                <a:solidFill>
                  <a:srgbClr val="0000FF"/>
                </a:solidFill>
                <a:latin typeface="Arial" panose="020B0604020202020204" pitchFamily="34" charset="0"/>
                <a:cs typeface="Arial" panose="020B0604020202020204" pitchFamily="34" charset="0"/>
              </a:rPr>
              <a:t> of the DT </a:t>
            </a:r>
            <a:r>
              <a:rPr lang="fr-FR" b="1" dirty="0" err="1" smtClean="0">
                <a:solidFill>
                  <a:srgbClr val="0000FF"/>
                </a:solidFill>
                <a:latin typeface="Arial" panose="020B0604020202020204" pitchFamily="34" charset="0"/>
                <a:cs typeface="Arial" panose="020B0604020202020204" pitchFamily="34" charset="0"/>
              </a:rPr>
              <a:t>campaign</a:t>
            </a:r>
            <a:endParaRPr lang="fr-FR" b="1" dirty="0" smtClean="0">
              <a:solidFill>
                <a:srgbClr val="0000FF"/>
              </a:solidFill>
              <a:latin typeface="Arial" panose="020B0604020202020204" pitchFamily="34" charset="0"/>
              <a:cs typeface="Arial" panose="020B0604020202020204" pitchFamily="34" charset="0"/>
            </a:endParaRPr>
          </a:p>
          <a:p>
            <a:pPr marL="342900" indent="-342900" algn="just">
              <a:spcBef>
                <a:spcPts val="1200"/>
              </a:spcBef>
              <a:buFont typeface="Wingdings" panose="05000000000000000000" pitchFamily="2" charset="2"/>
              <a:buChar char="q"/>
            </a:pPr>
            <a:r>
              <a:rPr lang="fr-FR" b="1" dirty="0" smtClean="0">
                <a:latin typeface="Arial" panose="020B0604020202020204" pitchFamily="34" charset="0"/>
                <a:cs typeface="Arial" panose="020B0604020202020204" pitchFamily="34" charset="0"/>
              </a:rPr>
              <a:t>3 new </a:t>
            </a:r>
            <a:r>
              <a:rPr lang="fr-FR" b="1" dirty="0" err="1" smtClean="0">
                <a:latin typeface="Arial" panose="020B0604020202020204" pitchFamily="34" charset="0"/>
                <a:cs typeface="Arial" panose="020B0604020202020204" pitchFamily="34" charset="0"/>
              </a:rPr>
              <a:t>TFLs</a:t>
            </a:r>
            <a:r>
              <a:rPr lang="fr-FR" b="1" dirty="0" smtClean="0">
                <a:latin typeface="Arial" panose="020B0604020202020204" pitchFamily="34" charset="0"/>
                <a:cs typeface="Arial" panose="020B0604020202020204" pitchFamily="34" charset="0"/>
              </a:rPr>
              <a:t> are </a:t>
            </a:r>
            <a:r>
              <a:rPr lang="fr-FR" b="1" dirty="0" err="1" smtClean="0">
                <a:latin typeface="Arial" panose="020B0604020202020204" pitchFamily="34" charset="0"/>
                <a:cs typeface="Arial" panose="020B0604020202020204" pitchFamily="34" charset="0"/>
              </a:rPr>
              <a:t>now</a:t>
            </a:r>
            <a:r>
              <a:rPr lang="fr-FR" b="1" dirty="0" smtClean="0">
                <a:latin typeface="Arial" panose="020B0604020202020204" pitchFamily="34" charset="0"/>
                <a:cs typeface="Arial" panose="020B0604020202020204" pitchFamily="34" charset="0"/>
              </a:rPr>
              <a:t> part of the team and </a:t>
            </a:r>
            <a:r>
              <a:rPr lang="fr-FR" b="1" dirty="0" err="1" smtClean="0">
                <a:solidFill>
                  <a:srgbClr val="0000FF"/>
                </a:solidFill>
                <a:latin typeface="Arial" panose="020B0604020202020204" pitchFamily="34" charset="0"/>
                <a:cs typeface="Arial" panose="020B0604020202020204" pitchFamily="34" charset="0"/>
              </a:rPr>
              <a:t>fully</a:t>
            </a:r>
            <a:r>
              <a:rPr lang="fr-FR" b="1" dirty="0" smtClean="0">
                <a:solidFill>
                  <a:srgbClr val="0000FF"/>
                </a:solidFill>
                <a:latin typeface="Arial" panose="020B0604020202020204" pitchFamily="34" charset="0"/>
                <a:cs typeface="Arial" panose="020B0604020202020204" pitchFamily="34" charset="0"/>
              </a:rPr>
              <a:t> </a:t>
            </a:r>
            <a:r>
              <a:rPr lang="fr-FR" b="1" dirty="0" err="1" smtClean="0">
                <a:solidFill>
                  <a:srgbClr val="0000FF"/>
                </a:solidFill>
                <a:latin typeface="Arial" panose="020B0604020202020204" pitchFamily="34" charset="0"/>
                <a:cs typeface="Arial" panose="020B0604020202020204" pitchFamily="34" charset="0"/>
              </a:rPr>
              <a:t>operational</a:t>
            </a:r>
            <a:r>
              <a:rPr lang="fr-FR" b="1" dirty="0" smtClean="0">
                <a:solidFill>
                  <a:srgbClr val="0000FF"/>
                </a:solidFill>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(2 of </a:t>
            </a:r>
            <a:r>
              <a:rPr lang="fr-FR" b="1" dirty="0" err="1" smtClean="0">
                <a:latin typeface="Arial" panose="020B0604020202020204" pitchFamily="34" charset="0"/>
                <a:cs typeface="Arial" panose="020B0604020202020204" pitchFamily="34" charset="0"/>
              </a:rPr>
              <a:t>them</a:t>
            </a:r>
            <a:r>
              <a:rPr lang="fr-FR" b="1" dirty="0" smtClean="0">
                <a:latin typeface="Arial" panose="020B0604020202020204" pitchFamily="34" charset="0"/>
                <a:cs typeface="Arial" panose="020B0604020202020204" pitchFamily="34" charset="0"/>
              </a:rPr>
              <a:t> are </a:t>
            </a:r>
            <a:r>
              <a:rPr lang="fr-FR" b="1" dirty="0" err="1" smtClean="0">
                <a:latin typeface="Arial" panose="020B0604020202020204" pitchFamily="34" charset="0"/>
                <a:cs typeface="Arial" panose="020B0604020202020204" pitchFamily="34" charset="0"/>
              </a:rPr>
              <a:t>already</a:t>
            </a:r>
            <a:r>
              <a:rPr lang="fr-FR" b="1" dirty="0" smtClean="0">
                <a:latin typeface="Arial" panose="020B0604020202020204" pitchFamily="34" charset="0"/>
                <a:cs typeface="Arial" panose="020B0604020202020204" pitchFamily="34" charset="0"/>
              </a:rPr>
              <a:t> on the </a:t>
            </a:r>
            <a:r>
              <a:rPr lang="fr-FR" b="1" dirty="0" err="1" smtClean="0">
                <a:latin typeface="Arial" panose="020B0604020202020204" pitchFamily="34" charset="0"/>
                <a:cs typeface="Arial" panose="020B0604020202020204" pitchFamily="34" charset="0"/>
              </a:rPr>
              <a:t>Culham</a:t>
            </a:r>
            <a:r>
              <a:rPr lang="fr-FR" b="1" dirty="0" smtClean="0">
                <a:latin typeface="Arial" panose="020B0604020202020204" pitchFamily="34" charset="0"/>
                <a:cs typeface="Arial" panose="020B0604020202020204" pitchFamily="34" charset="0"/>
              </a:rPr>
              <a:t> site)</a:t>
            </a:r>
          </a:p>
          <a:p>
            <a:pPr marL="342900" indent="-342900" algn="just">
              <a:spcBef>
                <a:spcPts val="1200"/>
              </a:spcBef>
              <a:buFont typeface="Wingdings" panose="05000000000000000000" pitchFamily="2" charset="2"/>
              <a:buChar char="q"/>
            </a:pPr>
            <a:r>
              <a:rPr lang="fr-FR" b="1" dirty="0" smtClean="0">
                <a:latin typeface="Arial" panose="020B0604020202020204" pitchFamily="34" charset="0"/>
                <a:cs typeface="Arial" panose="020B0604020202020204" pitchFamily="34" charset="0"/>
              </a:rPr>
              <a:t>WPTE </a:t>
            </a:r>
            <a:r>
              <a:rPr lang="fr-FR" b="1" dirty="0" err="1" smtClean="0">
                <a:latin typeface="Arial" panose="020B0604020202020204" pitchFamily="34" charset="0"/>
                <a:cs typeface="Arial" panose="020B0604020202020204" pitchFamily="34" charset="0"/>
              </a:rPr>
              <a:t>TFLs</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will</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participate</a:t>
            </a:r>
            <a:r>
              <a:rPr lang="fr-FR" b="1" dirty="0" smtClean="0">
                <a:latin typeface="Arial" panose="020B0604020202020204" pitchFamily="34" charset="0"/>
                <a:cs typeface="Arial" panose="020B0604020202020204" pitchFamily="34" charset="0"/>
              </a:rPr>
              <a:t> to the DT phase as </a:t>
            </a:r>
            <a:r>
              <a:rPr lang="fr-FR" b="1" dirty="0" smtClean="0">
                <a:solidFill>
                  <a:srgbClr val="0000FF"/>
                </a:solidFill>
                <a:latin typeface="Arial" panose="020B0604020202020204" pitchFamily="34" charset="0"/>
                <a:cs typeface="Arial" panose="020B0604020202020204" pitchFamily="34" charset="0"/>
              </a:rPr>
              <a:t>« </a:t>
            </a:r>
            <a:r>
              <a:rPr lang="fr-FR" b="1" dirty="0" err="1" smtClean="0">
                <a:solidFill>
                  <a:srgbClr val="0000FF"/>
                </a:solidFill>
                <a:latin typeface="Arial" panose="020B0604020202020204" pitchFamily="34" charset="0"/>
                <a:cs typeface="Arial" panose="020B0604020202020204" pitchFamily="34" charset="0"/>
              </a:rPr>
              <a:t>Duty</a:t>
            </a:r>
            <a:r>
              <a:rPr lang="fr-FR" b="1" dirty="0" smtClean="0">
                <a:solidFill>
                  <a:srgbClr val="0000FF"/>
                </a:solidFill>
                <a:latin typeface="Arial" panose="020B0604020202020204" pitchFamily="34" charset="0"/>
                <a:cs typeface="Arial" panose="020B0604020202020204" pitchFamily="34" charset="0"/>
              </a:rPr>
              <a:t> » </a:t>
            </a:r>
            <a:r>
              <a:rPr lang="fr-FR" b="1" dirty="0" err="1" smtClean="0">
                <a:solidFill>
                  <a:srgbClr val="0000FF"/>
                </a:solidFill>
                <a:latin typeface="Arial" panose="020B0604020202020204" pitchFamily="34" charset="0"/>
                <a:cs typeface="Arial" panose="020B0604020202020204" pitchFamily="34" charset="0"/>
              </a:rPr>
              <a:t>TFLs</a:t>
            </a:r>
            <a:r>
              <a:rPr lang="fr-FR" b="1" dirty="0" smtClean="0">
                <a:solidFill>
                  <a:srgbClr val="0000FF"/>
                </a:solidFill>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until</a:t>
            </a:r>
            <a:r>
              <a:rPr lang="fr-FR" b="1" dirty="0" smtClean="0">
                <a:latin typeface="Arial" panose="020B0604020202020204" pitchFamily="34" charset="0"/>
                <a:cs typeface="Arial" panose="020B0604020202020204" pitchFamily="34" charset="0"/>
              </a:rPr>
              <a:t> the end of 2021, and </a:t>
            </a:r>
            <a:r>
              <a:rPr lang="fr-FR" b="1" dirty="0" err="1" smtClean="0">
                <a:latin typeface="Arial" panose="020B0604020202020204" pitchFamily="34" charset="0"/>
                <a:cs typeface="Arial" panose="020B0604020202020204" pitchFamily="34" charset="0"/>
              </a:rPr>
              <a:t>will</a:t>
            </a:r>
            <a:r>
              <a:rPr lang="fr-FR" b="1" dirty="0" smtClean="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be</a:t>
            </a:r>
            <a:r>
              <a:rPr lang="fr-FR" b="1" dirty="0" smtClean="0">
                <a:latin typeface="Arial" panose="020B0604020202020204" pitchFamily="34" charset="0"/>
                <a:cs typeface="Arial" panose="020B0604020202020204" pitchFamily="34" charset="0"/>
              </a:rPr>
              <a:t> in charge of C40B </a:t>
            </a:r>
            <a:r>
              <a:rPr lang="fr-FR" b="1" dirty="0">
                <a:latin typeface="Arial" panose="020B0604020202020204" pitchFamily="34" charset="0"/>
                <a:cs typeface="Arial" panose="020B0604020202020204" pitchFamily="34" charset="0"/>
              </a:rPr>
              <a:t>(tritium) and C42 (</a:t>
            </a:r>
            <a:r>
              <a:rPr lang="fr-FR" b="1" dirty="0" err="1" smtClean="0">
                <a:latin typeface="Arial" panose="020B0604020202020204" pitchFamily="34" charset="0"/>
                <a:cs typeface="Arial" panose="020B0604020202020204" pitchFamily="34" charset="0"/>
              </a:rPr>
              <a:t>cleaning</a:t>
            </a:r>
            <a:r>
              <a:rPr lang="fr-FR" b="1" dirty="0" smtClean="0">
                <a:latin typeface="Arial" panose="020B0604020202020204" pitchFamily="34" charset="0"/>
                <a:cs typeface="Arial" panose="020B0604020202020204" pitchFamily="34" charset="0"/>
              </a:rPr>
              <a:t>-up) </a:t>
            </a:r>
            <a:r>
              <a:rPr lang="fr-FR" b="1" dirty="0" err="1" smtClean="0">
                <a:latin typeface="Arial" panose="020B0604020202020204" pitchFamily="34" charset="0"/>
                <a:cs typeface="Arial" panose="020B0604020202020204" pitchFamily="34" charset="0"/>
              </a:rPr>
              <a:t>campaigns</a:t>
            </a:r>
            <a:endParaRPr lang="fr-FR" b="1" dirty="0" smtClean="0">
              <a:latin typeface="Arial" panose="020B0604020202020204" pitchFamily="34" charset="0"/>
              <a:cs typeface="Arial" panose="020B0604020202020204" pitchFamily="34" charset="0"/>
            </a:endParaRPr>
          </a:p>
          <a:p>
            <a:pPr algn="ctr">
              <a:spcBef>
                <a:spcPts val="1200"/>
              </a:spcBef>
            </a:pPr>
            <a:endParaRPr lang="fr-FR" sz="2000" b="1" dirty="0" smtClean="0">
              <a:latin typeface="Arial" panose="020B0604020202020204" pitchFamily="34" charset="0"/>
              <a:cs typeface="Arial" panose="020B0604020202020204" pitchFamily="34" charset="0"/>
            </a:endParaRPr>
          </a:p>
          <a:p>
            <a:pPr algn="ctr"/>
            <a:r>
              <a:rPr lang="fr-FR" sz="2000" b="1" dirty="0" smtClean="0">
                <a:latin typeface="Arial" panose="020B0604020202020204" pitchFamily="34" charset="0"/>
                <a:cs typeface="Arial" panose="020B0604020202020204" pitchFamily="34" charset="0"/>
              </a:rPr>
              <a:t>. </a:t>
            </a:r>
          </a:p>
        </p:txBody>
      </p:sp>
      <p:pic>
        <p:nvPicPr>
          <p:cNvPr id="6" name="Picture 55">
            <a:extLst>
              <a:ext uri="{FF2B5EF4-FFF2-40B4-BE49-F238E27FC236}">
                <a16:creationId xmlns:a16="http://schemas.microsoft.com/office/drawing/2014/main" id="{98A7BCA0-E859-704B-9B34-BF17B9096877}"/>
              </a:ext>
            </a:extLst>
          </p:cNvPr>
          <p:cNvPicPr>
            <a:picLocks noChangeAspect="1"/>
          </p:cNvPicPr>
          <p:nvPr/>
        </p:nvPicPr>
        <p:blipFill>
          <a:blip r:embed="rId2"/>
          <a:stretch>
            <a:fillRect/>
          </a:stretch>
        </p:blipFill>
        <p:spPr>
          <a:xfrm>
            <a:off x="696699" y="3953970"/>
            <a:ext cx="7743004" cy="1851294"/>
          </a:xfrm>
          <a:prstGeom prst="rect">
            <a:avLst/>
          </a:prstGeom>
        </p:spPr>
      </p:pic>
      <p:sp>
        <p:nvSpPr>
          <p:cNvPr id="8" name="Rectangle 7"/>
          <p:cNvSpPr/>
          <p:nvPr/>
        </p:nvSpPr>
        <p:spPr>
          <a:xfrm>
            <a:off x="6595680" y="4921736"/>
            <a:ext cx="1512168" cy="5040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595680" y="4921736"/>
            <a:ext cx="1440160" cy="369332"/>
          </a:xfrm>
          <a:prstGeom prst="rect">
            <a:avLst/>
          </a:prstGeom>
          <a:solidFill>
            <a:srgbClr val="0000FF"/>
          </a:solidFill>
        </p:spPr>
        <p:txBody>
          <a:bodyPr wrap="square" rtlCol="0">
            <a:spAutoFit/>
          </a:bodyPr>
          <a:lstStyle/>
          <a:p>
            <a:pPr algn="ctr"/>
            <a:r>
              <a:rPr lang="fr-FR" dirty="0" smtClean="0">
                <a:solidFill>
                  <a:schemeClr val="bg1"/>
                </a:solidFill>
              </a:rPr>
              <a:t>SPI, </a:t>
            </a:r>
            <a:r>
              <a:rPr lang="fr-FR" dirty="0" err="1" smtClean="0">
                <a:solidFill>
                  <a:schemeClr val="bg1"/>
                </a:solidFill>
              </a:rPr>
              <a:t>Seeding</a:t>
            </a:r>
            <a:endParaRPr lang="fr-FR" dirty="0">
              <a:solidFill>
                <a:schemeClr val="bg1"/>
              </a:solidFill>
            </a:endParaRPr>
          </a:p>
        </p:txBody>
      </p:sp>
      <p:sp>
        <p:nvSpPr>
          <p:cNvPr id="10" name="Rectangle 9"/>
          <p:cNvSpPr/>
          <p:nvPr/>
        </p:nvSpPr>
        <p:spPr>
          <a:xfrm>
            <a:off x="696699" y="4743811"/>
            <a:ext cx="3871502" cy="7920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55733" y="6021288"/>
            <a:ext cx="8424936" cy="369332"/>
          </a:xfrm>
          <a:prstGeom prst="rect">
            <a:avLst/>
          </a:prstGeom>
          <a:noFill/>
          <a:ln w="28575">
            <a:solidFill>
              <a:srgbClr val="FF0000"/>
            </a:solidFill>
          </a:ln>
        </p:spPr>
        <p:txBody>
          <a:bodyPr wrap="square" rtlCol="0">
            <a:spAutoFit/>
          </a:bodyPr>
          <a:lstStyle/>
          <a:p>
            <a:pPr algn="ctr"/>
            <a:r>
              <a:rPr lang="fr-FR" b="1" dirty="0" smtClean="0">
                <a:solidFill>
                  <a:srgbClr val="0000FF"/>
                </a:solidFill>
              </a:rPr>
              <a:t>JET </a:t>
            </a:r>
            <a:r>
              <a:rPr lang="fr-FR" b="1" dirty="0" err="1" smtClean="0">
                <a:solidFill>
                  <a:srgbClr val="0000FF"/>
                </a:solidFill>
              </a:rPr>
              <a:t>priorities</a:t>
            </a:r>
            <a:r>
              <a:rPr lang="fr-FR" b="1" dirty="0" smtClean="0">
                <a:solidFill>
                  <a:srgbClr val="0000FF"/>
                </a:solidFill>
              </a:rPr>
              <a:t> in 2022: 1) </a:t>
            </a:r>
            <a:r>
              <a:rPr lang="fr-FR" b="1" dirty="0" err="1" smtClean="0">
                <a:solidFill>
                  <a:srgbClr val="0000FF"/>
                </a:solidFill>
              </a:rPr>
              <a:t>Helium</a:t>
            </a:r>
            <a:r>
              <a:rPr lang="fr-FR" b="1" dirty="0" smtClean="0">
                <a:solidFill>
                  <a:srgbClr val="0000FF"/>
                </a:solidFill>
              </a:rPr>
              <a:t> </a:t>
            </a:r>
            <a:r>
              <a:rPr lang="fr-FR" b="1" dirty="0" err="1" smtClean="0">
                <a:solidFill>
                  <a:srgbClr val="0000FF"/>
                </a:solidFill>
              </a:rPr>
              <a:t>campaign</a:t>
            </a:r>
            <a:r>
              <a:rPr lang="fr-FR" b="1" dirty="0" smtClean="0">
                <a:solidFill>
                  <a:srgbClr val="0000FF"/>
                </a:solidFill>
              </a:rPr>
              <a:t>;  2) SPI </a:t>
            </a:r>
            <a:r>
              <a:rPr lang="fr-FR" b="1" dirty="0" err="1" smtClean="0">
                <a:solidFill>
                  <a:srgbClr val="0000FF"/>
                </a:solidFill>
              </a:rPr>
              <a:t>experiments</a:t>
            </a:r>
            <a:r>
              <a:rPr lang="fr-FR" b="1" dirty="0" smtClean="0">
                <a:solidFill>
                  <a:srgbClr val="0000FF"/>
                </a:solidFill>
              </a:rPr>
              <a:t>;  3) </a:t>
            </a:r>
            <a:r>
              <a:rPr lang="fr-FR" b="1" dirty="0" err="1" smtClean="0">
                <a:solidFill>
                  <a:srgbClr val="0000FF"/>
                </a:solidFill>
              </a:rPr>
              <a:t>Seeding</a:t>
            </a:r>
            <a:r>
              <a:rPr lang="fr-FR" b="1" dirty="0" smtClean="0">
                <a:solidFill>
                  <a:srgbClr val="0000FF"/>
                </a:solidFill>
              </a:rPr>
              <a:t> scenarios</a:t>
            </a:r>
            <a:endParaRPr lang="fr-FR" b="1" dirty="0">
              <a:solidFill>
                <a:srgbClr val="0000FF"/>
              </a:solidFill>
            </a:endParaRPr>
          </a:p>
        </p:txBody>
      </p:sp>
    </p:spTree>
    <p:extLst>
      <p:ext uri="{BB962C8B-B14F-4D97-AF65-F5344CB8AC3E}">
        <p14:creationId xmlns:p14="http://schemas.microsoft.com/office/powerpoint/2010/main" val="1275054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35121968"/>
              </p:ext>
            </p:extLst>
          </p:nvPr>
        </p:nvGraphicFramePr>
        <p:xfrm>
          <a:off x="143508" y="961872"/>
          <a:ext cx="8784976" cy="5709202"/>
        </p:xfrm>
        <a:graphic>
          <a:graphicData uri="http://schemas.openxmlformats.org/drawingml/2006/table">
            <a:tbl>
              <a:tblPr firstRow="1" firstCol="1"/>
              <a:tblGrid>
                <a:gridCol w="1116124">
                  <a:extLst>
                    <a:ext uri="{9D8B030D-6E8A-4147-A177-3AD203B41FA5}">
                      <a16:colId xmlns:a16="http://schemas.microsoft.com/office/drawing/2014/main" val="1050425864"/>
                    </a:ext>
                  </a:extLst>
                </a:gridCol>
                <a:gridCol w="972108">
                  <a:extLst>
                    <a:ext uri="{9D8B030D-6E8A-4147-A177-3AD203B41FA5}">
                      <a16:colId xmlns:a16="http://schemas.microsoft.com/office/drawing/2014/main" val="741331146"/>
                    </a:ext>
                  </a:extLst>
                </a:gridCol>
                <a:gridCol w="6696744">
                  <a:extLst>
                    <a:ext uri="{9D8B030D-6E8A-4147-A177-3AD203B41FA5}">
                      <a16:colId xmlns:a16="http://schemas.microsoft.com/office/drawing/2014/main" val="3291751186"/>
                    </a:ext>
                  </a:extLst>
                </a:gridCol>
              </a:tblGrid>
              <a:tr h="240167">
                <a:tc>
                  <a:txBody>
                    <a:bodyPr/>
                    <a:lstStyle/>
                    <a:p>
                      <a:pPr algn="ctr">
                        <a:spcBef>
                          <a:spcPts val="1200"/>
                        </a:spcBef>
                        <a:spcAft>
                          <a:spcPts val="0"/>
                        </a:spcAft>
                      </a:pPr>
                      <a:r>
                        <a:rPr lang="en-US" sz="1800" b="1" dirty="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en-US" sz="1800" b="1" dirty="0" smtClean="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Campaign</a:t>
                      </a:r>
                      <a:endParaRPr lang="fr-FR"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spcBef>
                          <a:spcPts val="1200"/>
                        </a:spcBef>
                        <a:spcAft>
                          <a:spcPts val="0"/>
                        </a:spcAft>
                      </a:pPr>
                      <a:r>
                        <a:rPr lang="en-GB" sz="1800" b="1" dirty="0" err="1" smtClean="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Exp</a:t>
                      </a:r>
                      <a:r>
                        <a:rPr lang="en-GB" sz="1800" b="1" baseline="0" dirty="0" smtClean="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 no</a:t>
                      </a:r>
                      <a:endParaRPr lang="fr-FR" sz="18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spcBef>
                          <a:spcPts val="1200"/>
                        </a:spcBef>
                        <a:spcAft>
                          <a:spcPts val="0"/>
                        </a:spcAft>
                      </a:pPr>
                      <a:r>
                        <a:rPr lang="en-GB" sz="1800" b="1" dirty="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Title</a:t>
                      </a:r>
                      <a:endParaRPr lang="fr-FR" sz="18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099357643"/>
                  </a:ext>
                </a:extLst>
              </a:tr>
              <a:tr h="227472">
                <a:tc rowSpan="12">
                  <a:txBody>
                    <a:bodyPr/>
                    <a:lstStyle/>
                    <a:p>
                      <a:pPr>
                        <a:spcBef>
                          <a:spcPts val="1200"/>
                        </a:spcBef>
                        <a:spcAft>
                          <a:spcPts val="0"/>
                        </a:spcAft>
                      </a:pPr>
                      <a:r>
                        <a:rPr lang="en-GB" sz="2000" b="1" dirty="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 </a:t>
                      </a:r>
                      <a:endParaRPr lang="fr-FR"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a:spcBef>
                          <a:spcPts val="1200"/>
                        </a:spcBef>
                        <a:spcAft>
                          <a:spcPts val="0"/>
                        </a:spcAft>
                      </a:pPr>
                      <a:r>
                        <a:rPr lang="en-GB" sz="2000" b="1" dirty="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 </a:t>
                      </a:r>
                      <a:endParaRPr lang="fr-FR"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a:spcBef>
                          <a:spcPts val="1200"/>
                        </a:spcBef>
                        <a:spcAft>
                          <a:spcPts val="0"/>
                        </a:spcAft>
                      </a:pPr>
                      <a:r>
                        <a:rPr lang="en-GB" sz="2000" b="1" dirty="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 </a:t>
                      </a:r>
                      <a:endParaRPr lang="fr-FR"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GB" sz="2000" b="1" dirty="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en-GB" sz="2000" b="1" dirty="0" smtClean="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C40B (TT)</a:t>
                      </a:r>
                      <a:endParaRPr lang="fr-FR"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M18-02</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600"/>
                        </a:spcAft>
                      </a:pPr>
                      <a:r>
                        <a:rPr lang="en-US" sz="1400" b="0" dirty="0">
                          <a:solidFill>
                            <a:srgbClr val="000000"/>
                          </a:solidFill>
                          <a:effectLst/>
                          <a:latin typeface="Calibri" panose="020F0502020204030204" pitchFamily="34" charset="0"/>
                          <a:ea typeface="Franklin Gothic Book" panose="020B0503020102020204" pitchFamily="34" charset="0"/>
                          <a:cs typeface="Calibri" panose="020F0502020204030204" pitchFamily="34" charset="0"/>
                        </a:rPr>
                        <a:t>Hybrid scenario for DT</a:t>
                      </a:r>
                      <a:endParaRPr lang="fr-FR" sz="1400" b="0" dirty="0">
                        <a:effectLst/>
                        <a:latin typeface="Calibri" panose="020F0502020204030204" pitchFamily="34" charset="0"/>
                        <a:ea typeface="Arial" panose="020B0604020202020204" pitchFamily="34"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407017161"/>
                  </a:ext>
                </a:extLst>
              </a:tr>
              <a:tr h="227472">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M18-05</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lnSpc>
                          <a:spcPct val="115000"/>
                        </a:lnSpc>
                        <a:spcAft>
                          <a:spcPts val="600"/>
                        </a:spcAft>
                      </a:pPr>
                      <a:r>
                        <a:rPr lang="en-US" sz="1400" b="0" dirty="0">
                          <a:solidFill>
                            <a:srgbClr val="000000"/>
                          </a:solidFill>
                          <a:effectLst/>
                          <a:latin typeface="Calibri" panose="020F0502020204030204" pitchFamily="34" charset="0"/>
                          <a:ea typeface="Franklin Gothic Book" panose="020B0503020102020204" pitchFamily="34" charset="0"/>
                          <a:cs typeface="Calibri" panose="020F0502020204030204" pitchFamily="34" charset="0"/>
                        </a:rPr>
                        <a:t>ICRH scenario in support of D and T plasmas</a:t>
                      </a:r>
                      <a:endParaRPr lang="fr-FR" sz="1400" b="0" dirty="0">
                        <a:effectLst/>
                        <a:latin typeface="Calibri" panose="020F0502020204030204" pitchFamily="34" charset="0"/>
                        <a:ea typeface="Arial" panose="020B0604020202020204" pitchFamily="34"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928991442"/>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M18-14</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Isotope dependence of L-H transition PL-H</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274456335"/>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M18-15</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Access to type I ELMs with reduced torque</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947886047"/>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M18-17</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Power width scaling and ELM losses at high </a:t>
                      </a:r>
                      <a:r>
                        <a:rPr lang="en-US"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a:t>
                      </a:r>
                      <a:r>
                        <a:rPr lang="en-US" sz="1400" b="0" baseline="-2500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475778424"/>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M18-18</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GB" sz="1400" b="0" dirty="0">
                          <a:effectLst/>
                          <a:latin typeface="Calibri" panose="020F0502020204030204" pitchFamily="34" charset="0"/>
                          <a:ea typeface="Franklin Gothic Book" panose="020B0503020102020204" pitchFamily="34" charset="0"/>
                          <a:cs typeface="Times New Roman" panose="02020603050405020304" pitchFamily="18" charset="0"/>
                        </a:rPr>
                        <a:t>Isotope effects on W source</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443757359"/>
                  </a:ext>
                </a:extLst>
              </a:tr>
              <a:tr h="210146">
                <a:tc vMerge="1">
                  <a:txBody>
                    <a:bodyPr/>
                    <a:lstStyle/>
                    <a:p>
                      <a:endParaRPr lang="fr-FR"/>
                    </a:p>
                  </a:txBody>
                  <a:tcPr/>
                </a:tc>
                <a:tc>
                  <a:txBody>
                    <a:bodyPr/>
                    <a:lstStyle/>
                    <a:p>
                      <a:pPr algn="ctr"/>
                      <a:r>
                        <a:rPr lang="en-US" sz="1400" b="1" dirty="0">
                          <a:effectLst/>
                          <a:latin typeface="Calibri" panose="020F0502020204030204" pitchFamily="34" charset="0"/>
                          <a:ea typeface="Franklin Gothic Book" panose="020B0503020102020204" pitchFamily="34" charset="0"/>
                          <a:cs typeface="Calibri" panose="020F0502020204030204" pitchFamily="34" charset="0"/>
                        </a:rPr>
                        <a:t>M18-19</a:t>
                      </a:r>
                      <a:endParaRPr lang="fr-FR" sz="1400" b="1" dirty="0">
                        <a:effectLst/>
                        <a:latin typeface="Calibri" panose="020F0502020204030204" pitchFamily="34"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GB"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Isotope effects on confinement and transport</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337391238"/>
                  </a:ext>
                </a:extLst>
              </a:tr>
              <a:tr h="210146">
                <a:tc vMerge="1">
                  <a:txBody>
                    <a:bodyPr/>
                    <a:lstStyle/>
                    <a:p>
                      <a:endParaRPr lang="fr-FR"/>
                    </a:p>
                  </a:txBody>
                  <a:tcPr/>
                </a:tc>
                <a:tc>
                  <a:txBody>
                    <a:bodyPr/>
                    <a:lstStyle/>
                    <a:p>
                      <a:pPr algn="ctr"/>
                      <a:r>
                        <a:rPr lang="en-US" sz="1400" b="1" dirty="0">
                          <a:effectLst/>
                          <a:latin typeface="Calibri" panose="020F0502020204030204" pitchFamily="34" charset="0"/>
                          <a:ea typeface="Franklin Gothic Book" panose="020B0503020102020204" pitchFamily="34" charset="0"/>
                          <a:cs typeface="Calibri" panose="020F0502020204030204" pitchFamily="34" charset="0"/>
                        </a:rPr>
                        <a:t>M18-20</a:t>
                      </a:r>
                      <a:endParaRPr lang="fr-FR" sz="1400" b="1" dirty="0">
                        <a:effectLst/>
                        <a:latin typeface="Calibri" panose="020F0502020204030204" pitchFamily="34"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GB"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Dependence of pedestal structure on fuelling at constant beta</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707752923"/>
                  </a:ext>
                </a:extLst>
              </a:tr>
              <a:tr h="227472">
                <a:tc vMerge="1">
                  <a:txBody>
                    <a:bodyPr/>
                    <a:lstStyle/>
                    <a:p>
                      <a:endParaRPr lang="fr-FR"/>
                    </a:p>
                  </a:txBody>
                  <a:tcPr/>
                </a:tc>
                <a:tc>
                  <a:txBody>
                    <a:bodyPr/>
                    <a:lstStyle/>
                    <a:p>
                      <a:pPr algn="ctr">
                        <a:lnSpc>
                          <a:spcPct val="115000"/>
                        </a:lnSpc>
                        <a:spcAft>
                          <a:spcPts val="600"/>
                        </a:spcAft>
                      </a:pPr>
                      <a:r>
                        <a:rPr lang="en-US" sz="1400" b="1" dirty="0">
                          <a:effectLst/>
                          <a:latin typeface="Calibri" panose="020F0502020204030204" pitchFamily="34" charset="0"/>
                          <a:ea typeface="Franklin Gothic Book" panose="020B0503020102020204" pitchFamily="34" charset="0"/>
                          <a:cs typeface="Calibri" panose="020F0502020204030204" pitchFamily="34" charset="0"/>
                        </a:rPr>
                        <a:t>M18-22</a:t>
                      </a:r>
                      <a:endParaRPr lang="fr-FR" sz="1400" b="1" dirty="0">
                        <a:effectLst/>
                        <a:latin typeface="Calibri" panose="020F0502020204030204" pitchFamily="34" charset="0"/>
                        <a:ea typeface="Arial" panose="020B0604020202020204" pitchFamily="34"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Electron and ion heat threshold and stiffness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970322424"/>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M18-24</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Particle transport in pure and mixed isotopes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331500232"/>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M18-26</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H-mode detachment and DL</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311717147"/>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M18-29</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Isotope effect of Be erosion and migration to </a:t>
                      </a:r>
                      <a:r>
                        <a:rPr lang="en-US"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divertor</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3834877825"/>
                  </a:ext>
                </a:extLst>
              </a:tr>
              <a:tr h="210146">
                <a:tc rowSpan="13">
                  <a:txBody>
                    <a:bodyPr/>
                    <a:lstStyle/>
                    <a:p>
                      <a:pPr algn="ctr">
                        <a:spcBef>
                          <a:spcPts val="1200"/>
                        </a:spcBef>
                        <a:spcAft>
                          <a:spcPts val="0"/>
                        </a:spcAft>
                      </a:pPr>
                      <a:r>
                        <a:rPr lang="en-GB" sz="2000" b="1" dirty="0" smtClean="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C42 </a:t>
                      </a:r>
                    </a:p>
                    <a:p>
                      <a:pPr algn="ctr">
                        <a:spcBef>
                          <a:spcPts val="1200"/>
                        </a:spcBef>
                        <a:spcAft>
                          <a:spcPts val="0"/>
                        </a:spcAft>
                      </a:pPr>
                      <a:r>
                        <a:rPr lang="en-GB" sz="2000" b="1" dirty="0" smtClean="0">
                          <a:solidFill>
                            <a:srgbClr val="FFFFFF"/>
                          </a:solidFill>
                          <a:effectLst/>
                          <a:latin typeface="Calibri" panose="020F0502020204030204" pitchFamily="34" charset="0"/>
                          <a:ea typeface="Franklin Gothic Book" panose="020B0503020102020204" pitchFamily="34" charset="0"/>
                          <a:cs typeface="Times New Roman" panose="02020603050405020304" pitchFamily="18" charset="0"/>
                        </a:rPr>
                        <a:t>(D)</a:t>
                      </a:r>
                      <a:endParaRPr lang="fr-FR" sz="200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M21-03</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Baseline scenario at high </a:t>
                      </a:r>
                      <a:r>
                        <a:rPr lang="en-US"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a:t>
                      </a:r>
                      <a:r>
                        <a:rPr lang="en-US" sz="1400" b="0" baseline="-2500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030807886"/>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M21-06</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Integrated high performance seeded scenario (Ne)</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92069606"/>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M21-14</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Isotope dependence of L-H transition power threshold</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70224870"/>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M21-15</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L-mode detachment and DL in He plasmas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902805886"/>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M21-18</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a:spcBef>
                          <a:spcPts val="1200"/>
                        </a:spcBef>
                        <a:spcAft>
                          <a:spcPts val="0"/>
                        </a:spcAft>
                      </a:pPr>
                      <a:r>
                        <a:rPr lang="en-US"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T-removal in JET-ILW</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048579407"/>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M21-19</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H-mode DL in He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plasmas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758593782"/>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M21-20</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Be</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erosion</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and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migration</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3139215890"/>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M21-21</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Impact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of</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neutrals</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impurities</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and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opacity</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on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pedestal</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and SOL</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239293518"/>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M21-22</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Ion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cyclotron</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assisted</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breakdown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for</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ITER</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698462289"/>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M21-23</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H-mode DL in high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radiation</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plasma</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scenarios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289948116"/>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M21-24</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PWI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with</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Be</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/W PFMs in </a:t>
                      </a:r>
                      <a:r>
                        <a:rPr lang="de-DE" sz="1400" b="0" baseline="3000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4</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He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plasmas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2171565501"/>
                  </a:ext>
                </a:extLst>
              </a:tr>
              <a:tr h="218230">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M21-25</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Validation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of</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physics-based</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modelling</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predictions</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for</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peeling</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-limited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pedestals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422929342"/>
                  </a:ext>
                </a:extLst>
              </a:tr>
              <a:tr h="210146">
                <a:tc vMerge="1">
                  <a:txBody>
                    <a:bodyPr/>
                    <a:lstStyle/>
                    <a:p>
                      <a:endParaRPr lang="fr-FR"/>
                    </a:p>
                  </a:txBody>
                  <a:tcPr/>
                </a:tc>
                <a:tc>
                  <a:txBody>
                    <a:bodyPr/>
                    <a:lstStyle/>
                    <a:p>
                      <a:pPr algn="ctr">
                        <a:spcBef>
                          <a:spcPts val="1200"/>
                        </a:spcBef>
                        <a:spcAft>
                          <a:spcPts val="0"/>
                        </a:spcAft>
                      </a:pPr>
                      <a:r>
                        <a:rPr lang="en-GB" sz="1400" b="1" dirty="0">
                          <a:effectLst/>
                          <a:latin typeface="Calibri" panose="020F0502020204030204" pitchFamily="34" charset="0"/>
                          <a:ea typeface="Franklin Gothic Book" panose="020B0503020102020204" pitchFamily="34" charset="0"/>
                          <a:cs typeface="Times New Roman" panose="02020603050405020304" pitchFamily="18" charset="0"/>
                        </a:rPr>
                        <a:t>M21-26</a:t>
                      </a:r>
                      <a:endParaRPr lang="fr-FR" sz="14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tc>
                  <a:txBody>
                    <a:bodyPr/>
                    <a:lstStyle/>
                    <a:p>
                      <a:pPr marL="0" indent="0">
                        <a:spcBef>
                          <a:spcPts val="600"/>
                        </a:spcBef>
                        <a:spcAft>
                          <a:spcPts val="0"/>
                        </a:spcAft>
                      </a:pP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T and D-T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comparison</a:t>
                      </a:r>
                      <a:r>
                        <a:rPr lang="de-DE" sz="1400" b="0" dirty="0">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 </a:t>
                      </a:r>
                      <a:r>
                        <a:rPr lang="de-DE" sz="1400" b="0" dirty="0" err="1">
                          <a:solidFill>
                            <a:srgbClr val="000000"/>
                          </a:solidFill>
                          <a:effectLst/>
                          <a:latin typeface="Calibri" panose="020F0502020204030204" pitchFamily="34" charset="0"/>
                          <a:ea typeface="Franklin Gothic Book" panose="020B0503020102020204" pitchFamily="34" charset="0"/>
                          <a:cs typeface="Times New Roman" panose="02020603050405020304" pitchFamily="18" charset="0"/>
                        </a:rPr>
                        <a:t>plasmas</a:t>
                      </a:r>
                      <a:endParaRPr lang="fr-FR" sz="1400" b="0" dirty="0">
                        <a:effectLst/>
                        <a:latin typeface="Franklin Gothic Book" panose="020B0503020102020204" pitchFamily="34" charset="0"/>
                        <a:ea typeface="Times New Roman" panose="02020603050405020304" pitchFamily="18" charset="0"/>
                        <a:cs typeface="Times New Roman" panose="02020603050405020304" pitchFamily="18" charset="0"/>
                      </a:endParaRPr>
                    </a:p>
                  </a:txBody>
                  <a:tcPr marL="49853" marR="49853"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94125617"/>
                  </a:ext>
                </a:extLst>
              </a:tr>
            </a:tbl>
          </a:graphicData>
        </a:graphic>
      </p:graphicFrame>
      <p:sp>
        <p:nvSpPr>
          <p:cNvPr id="5" name="ZoneTexte 4"/>
          <p:cNvSpPr txBox="1"/>
          <p:nvPr/>
        </p:nvSpPr>
        <p:spPr>
          <a:xfrm>
            <a:off x="179512" y="116632"/>
            <a:ext cx="7920880" cy="646331"/>
          </a:xfrm>
          <a:prstGeom prst="rect">
            <a:avLst/>
          </a:prstGeom>
          <a:noFill/>
        </p:spPr>
        <p:txBody>
          <a:bodyPr wrap="square" rtlCol="0">
            <a:spAutoFit/>
          </a:bodyPr>
          <a:lstStyle/>
          <a:p>
            <a:r>
              <a:rPr lang="fr-FR" sz="3600" b="1" dirty="0" err="1" smtClean="0">
                <a:solidFill>
                  <a:srgbClr val="C00000"/>
                </a:solidFill>
              </a:rPr>
              <a:t>Integration</a:t>
            </a:r>
            <a:r>
              <a:rPr lang="fr-FR" sz="3600" b="1" dirty="0" smtClean="0">
                <a:solidFill>
                  <a:srgbClr val="C00000"/>
                </a:solidFill>
              </a:rPr>
              <a:t> of JET: </a:t>
            </a:r>
            <a:r>
              <a:rPr lang="fr-FR" sz="3600" b="1" dirty="0" err="1" smtClean="0">
                <a:solidFill>
                  <a:srgbClr val="C00000"/>
                </a:solidFill>
              </a:rPr>
              <a:t>experiments</a:t>
            </a:r>
            <a:r>
              <a:rPr lang="fr-FR" sz="3600" b="1" dirty="0" smtClean="0">
                <a:solidFill>
                  <a:srgbClr val="C00000"/>
                </a:solidFill>
              </a:rPr>
              <a:t> </a:t>
            </a:r>
            <a:endParaRPr lang="fr-FR" sz="3600" b="1" dirty="0">
              <a:solidFill>
                <a:srgbClr val="C00000"/>
              </a:solidFill>
            </a:endParaRPr>
          </a:p>
        </p:txBody>
      </p:sp>
      <p:sp>
        <p:nvSpPr>
          <p:cNvPr id="6" name="ZoneTexte 5"/>
          <p:cNvSpPr txBox="1"/>
          <p:nvPr/>
        </p:nvSpPr>
        <p:spPr>
          <a:xfrm>
            <a:off x="7092280" y="2060848"/>
            <a:ext cx="1656184" cy="646331"/>
          </a:xfrm>
          <a:prstGeom prst="rect">
            <a:avLst/>
          </a:prstGeom>
          <a:solidFill>
            <a:srgbClr val="FFFF00"/>
          </a:solidFill>
        </p:spPr>
        <p:txBody>
          <a:bodyPr wrap="square" rtlCol="0">
            <a:spAutoFit/>
          </a:bodyPr>
          <a:lstStyle/>
          <a:p>
            <a:pPr algn="ctr"/>
            <a:r>
              <a:rPr lang="fr-FR" b="1" dirty="0" err="1" smtClean="0"/>
              <a:t>Mostly</a:t>
            </a:r>
            <a:r>
              <a:rPr lang="fr-FR" b="1" dirty="0" smtClean="0"/>
              <a:t> about isotope </a:t>
            </a:r>
            <a:r>
              <a:rPr lang="fr-FR" b="1" dirty="0" err="1" smtClean="0"/>
              <a:t>physics</a:t>
            </a:r>
            <a:endParaRPr lang="fr-FR" b="1" dirty="0"/>
          </a:p>
        </p:txBody>
      </p:sp>
      <p:sp>
        <p:nvSpPr>
          <p:cNvPr id="7" name="ZoneTexte 6"/>
          <p:cNvSpPr txBox="1"/>
          <p:nvPr/>
        </p:nvSpPr>
        <p:spPr>
          <a:xfrm>
            <a:off x="6912260" y="3933056"/>
            <a:ext cx="2016224" cy="646331"/>
          </a:xfrm>
          <a:prstGeom prst="rect">
            <a:avLst/>
          </a:prstGeom>
          <a:solidFill>
            <a:srgbClr val="FFFF00"/>
          </a:solidFill>
        </p:spPr>
        <p:txBody>
          <a:bodyPr wrap="square" rtlCol="0">
            <a:spAutoFit/>
          </a:bodyPr>
          <a:lstStyle/>
          <a:p>
            <a:pPr algn="ctr"/>
            <a:r>
              <a:rPr lang="fr-FR" b="1" dirty="0" smtClean="0"/>
              <a:t>DTE2 </a:t>
            </a:r>
            <a:r>
              <a:rPr lang="fr-FR" b="1" dirty="0" err="1" smtClean="0"/>
              <a:t>experiments</a:t>
            </a:r>
            <a:r>
              <a:rPr lang="fr-FR" b="1" dirty="0" smtClean="0"/>
              <a:t> </a:t>
            </a:r>
            <a:r>
              <a:rPr lang="fr-FR" b="1" dirty="0" err="1" smtClean="0"/>
              <a:t>follow</a:t>
            </a:r>
            <a:r>
              <a:rPr lang="fr-FR" b="1" dirty="0" smtClean="0"/>
              <a:t> up</a:t>
            </a:r>
            <a:endParaRPr lang="fr-FR" b="1" dirty="0"/>
          </a:p>
        </p:txBody>
      </p:sp>
    </p:spTree>
    <p:extLst>
      <p:ext uri="{BB962C8B-B14F-4D97-AF65-F5344CB8AC3E}">
        <p14:creationId xmlns:p14="http://schemas.microsoft.com/office/powerpoint/2010/main" val="1415808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16632"/>
            <a:ext cx="7632848" cy="646331"/>
          </a:xfrm>
          <a:prstGeom prst="rect">
            <a:avLst/>
          </a:prstGeom>
          <a:noFill/>
        </p:spPr>
        <p:txBody>
          <a:bodyPr wrap="square" rtlCol="0">
            <a:spAutoFit/>
          </a:bodyPr>
          <a:lstStyle/>
          <a:p>
            <a:r>
              <a:rPr lang="fr-FR" sz="3600" b="1" dirty="0" err="1" smtClean="0">
                <a:solidFill>
                  <a:srgbClr val="C00000"/>
                </a:solidFill>
              </a:rPr>
              <a:t>Deliverables</a:t>
            </a:r>
            <a:r>
              <a:rPr lang="fr-FR" sz="3600" b="1" dirty="0" smtClean="0">
                <a:solidFill>
                  <a:srgbClr val="C00000"/>
                </a:solidFill>
              </a:rPr>
              <a:t> </a:t>
            </a:r>
            <a:r>
              <a:rPr lang="fr-FR" sz="3600" b="1" dirty="0" err="1" smtClean="0">
                <a:solidFill>
                  <a:srgbClr val="C00000"/>
                </a:solidFill>
              </a:rPr>
              <a:t>after</a:t>
            </a:r>
            <a:r>
              <a:rPr lang="fr-FR" sz="3600" b="1" dirty="0" smtClean="0">
                <a:solidFill>
                  <a:srgbClr val="C00000"/>
                </a:solidFill>
              </a:rPr>
              <a:t> the 1st of </a:t>
            </a:r>
            <a:r>
              <a:rPr lang="fr-FR" sz="3600" b="1" dirty="0" err="1" smtClean="0">
                <a:solidFill>
                  <a:srgbClr val="C00000"/>
                </a:solidFill>
              </a:rPr>
              <a:t>july</a:t>
            </a:r>
            <a:r>
              <a:rPr lang="fr-FR" sz="3600" b="1" dirty="0" smtClean="0">
                <a:solidFill>
                  <a:srgbClr val="C00000"/>
                </a:solidFill>
              </a:rPr>
              <a:t> 2022</a:t>
            </a:r>
            <a:endParaRPr lang="fr-FR" sz="3600" b="1" dirty="0">
              <a:solidFill>
                <a:srgbClr val="C00000"/>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3826950187"/>
              </p:ext>
            </p:extLst>
          </p:nvPr>
        </p:nvGraphicFramePr>
        <p:xfrm>
          <a:off x="251520" y="1196752"/>
          <a:ext cx="8640959" cy="3441192"/>
        </p:xfrm>
        <a:graphic>
          <a:graphicData uri="http://schemas.openxmlformats.org/drawingml/2006/table">
            <a:tbl>
              <a:tblPr firstRow="1" firstCol="1" bandRow="1"/>
              <a:tblGrid>
                <a:gridCol w="1351945">
                  <a:extLst>
                    <a:ext uri="{9D8B030D-6E8A-4147-A177-3AD203B41FA5}">
                      <a16:colId xmlns:a16="http://schemas.microsoft.com/office/drawing/2014/main" val="1765965783"/>
                    </a:ext>
                  </a:extLst>
                </a:gridCol>
                <a:gridCol w="4192671">
                  <a:extLst>
                    <a:ext uri="{9D8B030D-6E8A-4147-A177-3AD203B41FA5}">
                      <a16:colId xmlns:a16="http://schemas.microsoft.com/office/drawing/2014/main" val="2778020439"/>
                    </a:ext>
                  </a:extLst>
                </a:gridCol>
                <a:gridCol w="1368152">
                  <a:extLst>
                    <a:ext uri="{9D8B030D-6E8A-4147-A177-3AD203B41FA5}">
                      <a16:colId xmlns:a16="http://schemas.microsoft.com/office/drawing/2014/main" val="3926032286"/>
                    </a:ext>
                  </a:extLst>
                </a:gridCol>
                <a:gridCol w="1728191">
                  <a:extLst>
                    <a:ext uri="{9D8B030D-6E8A-4147-A177-3AD203B41FA5}">
                      <a16:colId xmlns:a16="http://schemas.microsoft.com/office/drawing/2014/main" val="342265956"/>
                    </a:ext>
                  </a:extLst>
                </a:gridCol>
              </a:tblGrid>
              <a:tr h="0">
                <a:tc>
                  <a:txBody>
                    <a:bodyPr/>
                    <a:lstStyle/>
                    <a:p>
                      <a:pPr>
                        <a:lnSpc>
                          <a:spcPct val="115000"/>
                        </a:lnSpc>
                        <a:spcBef>
                          <a:spcPts val="200"/>
                        </a:spcBef>
                        <a:spcAft>
                          <a:spcPts val="200"/>
                        </a:spcAft>
                      </a:pPr>
                      <a:r>
                        <a:rPr lang="en-US" sz="1600" b="1" dirty="0">
                          <a:effectLst/>
                          <a:latin typeface="Calibri" panose="020F0502020204030204" pitchFamily="34" charset="0"/>
                          <a:ea typeface="Arial" panose="020B0604020202020204" pitchFamily="34" charset="0"/>
                          <a:cs typeface="Times New Roman" panose="02020603050405020304" pitchFamily="18" charset="0"/>
                        </a:rPr>
                        <a:t>GA Deliverable No.</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600" b="1">
                          <a:effectLst/>
                          <a:latin typeface="Calibri" panose="020F0502020204030204" pitchFamily="34" charset="0"/>
                          <a:ea typeface="Arial" panose="020B0604020202020204" pitchFamily="34" charset="0"/>
                          <a:cs typeface="Times New Roman" panose="02020603050405020304" pitchFamily="18" charset="0"/>
                        </a:rPr>
                        <a:t>GA Deliverable Title</a:t>
                      </a:r>
                      <a:endParaRPr lang="fr-FR" sz="1600" b="1">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600" b="1" dirty="0">
                          <a:effectLst/>
                          <a:latin typeface="Calibri" panose="020F0502020204030204" pitchFamily="34" charset="0"/>
                          <a:ea typeface="Arial" panose="020B0604020202020204" pitchFamily="34" charset="0"/>
                          <a:cs typeface="Times New Roman" panose="02020603050405020304" pitchFamily="18" charset="0"/>
                        </a:rPr>
                        <a:t>Due </a:t>
                      </a:r>
                      <a:r>
                        <a:rPr lang="en-US" sz="1600" b="1" dirty="0" smtClean="0">
                          <a:effectLst/>
                          <a:latin typeface="Calibri" panose="020F0502020204030204" pitchFamily="34" charset="0"/>
                          <a:ea typeface="Arial" panose="020B0604020202020204" pitchFamily="34" charset="0"/>
                          <a:cs typeface="Times New Roman" panose="02020603050405020304" pitchFamily="18" charset="0"/>
                        </a:rPr>
                        <a:t>Date</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200"/>
                        </a:spcBef>
                        <a:spcAft>
                          <a:spcPts val="200"/>
                        </a:spcAft>
                      </a:pPr>
                      <a:r>
                        <a:rPr lang="fr-FR" sz="1600" b="1" dirty="0" err="1" smtClean="0">
                          <a:effectLst/>
                          <a:latin typeface="Calibri" panose="020F0502020204030204" pitchFamily="34" charset="0"/>
                          <a:ea typeface="Arial" panose="020B0604020202020204" pitchFamily="34" charset="0"/>
                          <a:cs typeface="Times New Roman" panose="02020603050405020304" pitchFamily="18" charset="0"/>
                        </a:rPr>
                        <a:t>Comments</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57707356"/>
                  </a:ext>
                </a:extLst>
              </a:tr>
              <a:tr h="0">
                <a:tc>
                  <a:txBody>
                    <a:bodyPr/>
                    <a:lstStyle/>
                    <a:p>
                      <a:pPr>
                        <a:lnSpc>
                          <a:spcPct val="115000"/>
                        </a:lnSpc>
                        <a:spcAft>
                          <a:spcPts val="600"/>
                        </a:spcAft>
                      </a:pP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TE.D.03</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t>
                      </a:r>
                      <a:r>
                        <a:rPr lang="en-US" sz="1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fluence</a:t>
                      </a: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operation on actively cooled </a:t>
                      </a:r>
                      <a:r>
                        <a:rPr lang="en-US" sz="1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divertor</a:t>
                      </a: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WEST assessed, and documented.     </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600" b="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Dec. </a:t>
                      </a:r>
                      <a:r>
                        <a:rPr lang="en-US" sz="1600" b="0"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2022</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fr-FR" sz="1600" b="0" dirty="0" smtClean="0">
                          <a:effectLst/>
                          <a:latin typeface="Calibri" panose="020F0502020204030204" pitchFamily="34" charset="0"/>
                          <a:ea typeface="Arial" panose="020B0604020202020204" pitchFamily="34" charset="0"/>
                          <a:cs typeface="Times New Roman" panose="02020603050405020304" pitchFamily="18" charset="0"/>
                        </a:rPr>
                        <a:t>RT16 + </a:t>
                      </a:r>
                      <a:r>
                        <a:rPr lang="fr-FR" sz="1600" b="0" dirty="0" err="1" smtClean="0">
                          <a:effectLst/>
                          <a:latin typeface="Calibri" panose="020F0502020204030204" pitchFamily="34" charset="0"/>
                          <a:ea typeface="Arial" panose="020B0604020202020204" pitchFamily="34" charset="0"/>
                          <a:cs typeface="Times New Roman" panose="02020603050405020304" pitchFamily="18" charset="0"/>
                        </a:rPr>
                        <a:t>following</a:t>
                      </a:r>
                      <a:r>
                        <a:rPr lang="fr-FR" sz="1600" b="0" dirty="0" smtClean="0">
                          <a:effectLst/>
                          <a:latin typeface="Calibri" panose="020F0502020204030204" pitchFamily="34" charset="0"/>
                          <a:ea typeface="Arial" panose="020B0604020202020204" pitchFamily="34" charset="0"/>
                          <a:cs typeface="Times New Roman" panose="02020603050405020304" pitchFamily="18" charset="0"/>
                        </a:rPr>
                        <a:t> </a:t>
                      </a:r>
                      <a:r>
                        <a:rPr lang="fr-FR" sz="1600" b="0" dirty="0" err="1" smtClean="0">
                          <a:effectLst/>
                          <a:latin typeface="Calibri" panose="020F0502020204030204" pitchFamily="34" charset="0"/>
                          <a:ea typeface="Arial" panose="020B0604020202020204" pitchFamily="34" charset="0"/>
                          <a:cs typeface="Times New Roman" panose="02020603050405020304" pitchFamily="18" charset="0"/>
                        </a:rPr>
                        <a:t>campaigns</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353253"/>
                  </a:ext>
                </a:extLst>
              </a:tr>
              <a:tr h="0">
                <a:tc>
                  <a:txBody>
                    <a:bodyPr/>
                    <a:lstStyle/>
                    <a:p>
                      <a:pPr>
                        <a:lnSpc>
                          <a:spcPct val="115000"/>
                        </a:lnSpc>
                        <a:spcAft>
                          <a:spcPts val="600"/>
                        </a:spcAft>
                      </a:pPr>
                      <a:r>
                        <a:rPr lang="en-US" sz="1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TE.D.04</a:t>
                      </a:r>
                      <a:endParaRPr lang="fr-FR" sz="1600" b="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Achievement of ELM control during the transient phases (</a:t>
                      </a:r>
                      <a:r>
                        <a:rPr lang="en-US" sz="1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1600" b="0" baseline="-25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t>
                      </a: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ramp-up and down, entering and exiting H-mode etc.) integrating ITER operational constraints.</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 2022</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fr-FR" sz="1600" b="0" dirty="0" smtClean="0">
                          <a:effectLst/>
                          <a:latin typeface="Calibri" panose="020F0502020204030204" pitchFamily="34" charset="0"/>
                          <a:ea typeface="Arial" panose="020B0604020202020204" pitchFamily="34" charset="0"/>
                          <a:cs typeface="Times New Roman" panose="02020603050405020304" pitchFamily="18" charset="0"/>
                        </a:rPr>
                        <a:t>RT06</a:t>
                      </a:r>
                      <a:r>
                        <a:rPr lang="fr-FR" sz="1600" b="0" baseline="0" dirty="0" smtClean="0">
                          <a:effectLst/>
                          <a:latin typeface="Calibri" panose="020F0502020204030204" pitchFamily="34" charset="0"/>
                          <a:ea typeface="Arial" panose="020B0604020202020204" pitchFamily="34" charset="0"/>
                          <a:cs typeface="Times New Roman" panose="02020603050405020304" pitchFamily="18" charset="0"/>
                        </a:rPr>
                        <a:t> and RT01 + </a:t>
                      </a:r>
                      <a:r>
                        <a:rPr lang="fr-FR" sz="1600" b="0" baseline="0" dirty="0" err="1" smtClean="0">
                          <a:effectLst/>
                          <a:latin typeface="Calibri" panose="020F0502020204030204" pitchFamily="34" charset="0"/>
                          <a:ea typeface="Arial" panose="020B0604020202020204" pitchFamily="34" charset="0"/>
                          <a:cs typeface="Times New Roman" panose="02020603050405020304" pitchFamily="18" charset="0"/>
                        </a:rPr>
                        <a:t>following</a:t>
                      </a:r>
                      <a:r>
                        <a:rPr lang="fr-FR" sz="1600" b="0" baseline="0" dirty="0" smtClean="0">
                          <a:effectLst/>
                          <a:latin typeface="Calibri" panose="020F0502020204030204" pitchFamily="34" charset="0"/>
                          <a:ea typeface="Arial" panose="020B0604020202020204" pitchFamily="34" charset="0"/>
                          <a:cs typeface="Times New Roman" panose="02020603050405020304" pitchFamily="18" charset="0"/>
                        </a:rPr>
                        <a:t> </a:t>
                      </a:r>
                      <a:r>
                        <a:rPr lang="fr-FR" sz="1600" b="0" baseline="0" dirty="0" err="1" smtClean="0">
                          <a:effectLst/>
                          <a:latin typeface="Calibri" panose="020F0502020204030204" pitchFamily="34" charset="0"/>
                          <a:ea typeface="Arial" panose="020B0604020202020204" pitchFamily="34" charset="0"/>
                          <a:cs typeface="Times New Roman" panose="02020603050405020304" pitchFamily="18" charset="0"/>
                        </a:rPr>
                        <a:t>campaigns</a:t>
                      </a:r>
                      <a:r>
                        <a:rPr lang="fr-FR" sz="1600" b="0" baseline="0" dirty="0" smtClean="0">
                          <a:effectLst/>
                          <a:latin typeface="Calibri" panose="020F0502020204030204" pitchFamily="34" charset="0"/>
                          <a:ea typeface="Arial" panose="020B0604020202020204" pitchFamily="34" charset="0"/>
                          <a:cs typeface="Times New Roman" panose="02020603050405020304" pitchFamily="18" charset="0"/>
                        </a:rPr>
                        <a:t>                        </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807178"/>
                  </a:ext>
                </a:extLst>
              </a:tr>
              <a:tr h="0">
                <a:tc>
                  <a:txBody>
                    <a:bodyPr/>
                    <a:lstStyle/>
                    <a:p>
                      <a:pPr>
                        <a:lnSpc>
                          <a:spcPct val="115000"/>
                        </a:lnSpc>
                        <a:spcAft>
                          <a:spcPts val="600"/>
                        </a:spcAft>
                      </a:pPr>
                      <a:r>
                        <a:rPr lang="en-US" sz="1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TE.D.05</a:t>
                      </a:r>
                      <a:endParaRPr lang="fr-FR" sz="1600" b="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The role of turbulent and MHD driven transport in the vicinity of the separatrix for the stability of the pedestal quantified and the implications for predictions for ITER and DEMO reported.     </a:t>
                      </a:r>
                      <a:endParaRPr lang="fr-FR" sz="1600" b="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 2022</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fr-FR" sz="1600" b="0" dirty="0" smtClean="0">
                          <a:effectLst/>
                          <a:latin typeface="Calibri" panose="020F0502020204030204" pitchFamily="34" charset="0"/>
                          <a:ea typeface="Arial" panose="020B0604020202020204" pitchFamily="34" charset="0"/>
                          <a:cs typeface="Times New Roman" panose="02020603050405020304" pitchFamily="18" charset="0"/>
                        </a:rPr>
                        <a:t>RT15 &amp; RT02  &amp; RT09</a:t>
                      </a:r>
                    </a:p>
                    <a:p>
                      <a:pPr algn="ctr">
                        <a:lnSpc>
                          <a:spcPct val="115000"/>
                        </a:lnSpc>
                        <a:spcAft>
                          <a:spcPts val="600"/>
                        </a:spcAft>
                      </a:pPr>
                      <a:r>
                        <a:rPr lang="fr-FR" sz="1600" b="0" dirty="0" smtClean="0">
                          <a:effectLst/>
                          <a:latin typeface="Calibri" panose="020F0502020204030204" pitchFamily="34" charset="0"/>
                          <a:ea typeface="Arial" panose="020B0604020202020204" pitchFamily="34" charset="0"/>
                          <a:cs typeface="Times New Roman" panose="02020603050405020304" pitchFamily="18" charset="0"/>
                        </a:rPr>
                        <a:t>+ </a:t>
                      </a:r>
                      <a:r>
                        <a:rPr lang="fr-FR" sz="1600" b="0" dirty="0" err="1" smtClean="0">
                          <a:effectLst/>
                          <a:latin typeface="Calibri" panose="020F0502020204030204" pitchFamily="34" charset="0"/>
                          <a:ea typeface="Arial" panose="020B0604020202020204" pitchFamily="34" charset="0"/>
                          <a:cs typeface="Times New Roman" panose="02020603050405020304" pitchFamily="18" charset="0"/>
                        </a:rPr>
                        <a:t>following</a:t>
                      </a:r>
                      <a:r>
                        <a:rPr lang="fr-FR" sz="1600" b="0" dirty="0" smtClean="0">
                          <a:effectLst/>
                          <a:latin typeface="Calibri" panose="020F0502020204030204" pitchFamily="34" charset="0"/>
                          <a:ea typeface="Arial" panose="020B0604020202020204" pitchFamily="34" charset="0"/>
                          <a:cs typeface="Times New Roman" panose="02020603050405020304" pitchFamily="18" charset="0"/>
                        </a:rPr>
                        <a:t> </a:t>
                      </a:r>
                      <a:r>
                        <a:rPr lang="fr-FR" sz="1600" b="0" dirty="0" err="1" smtClean="0">
                          <a:effectLst/>
                          <a:latin typeface="Calibri" panose="020F0502020204030204" pitchFamily="34" charset="0"/>
                          <a:ea typeface="Arial" panose="020B0604020202020204" pitchFamily="34" charset="0"/>
                          <a:cs typeface="Times New Roman" panose="02020603050405020304" pitchFamily="18" charset="0"/>
                        </a:rPr>
                        <a:t>campaigns</a:t>
                      </a:r>
                      <a:endParaRPr lang="fr-FR" sz="1600" b="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1804922"/>
                  </a:ext>
                </a:extLst>
              </a:tr>
            </a:tbl>
          </a:graphicData>
        </a:graphic>
      </p:graphicFrame>
      <p:sp>
        <p:nvSpPr>
          <p:cNvPr id="7" name="ZoneTexte 6"/>
          <p:cNvSpPr txBox="1"/>
          <p:nvPr/>
        </p:nvSpPr>
        <p:spPr>
          <a:xfrm>
            <a:off x="251520" y="4869160"/>
            <a:ext cx="8640959" cy="1200329"/>
          </a:xfrm>
          <a:prstGeom prst="rect">
            <a:avLst/>
          </a:prstGeom>
          <a:noFill/>
        </p:spPr>
        <p:txBody>
          <a:bodyPr wrap="square" rtlCol="0">
            <a:spAutoFit/>
          </a:bodyPr>
          <a:lstStyle/>
          <a:p>
            <a:pPr algn="ctr"/>
            <a:r>
              <a:rPr lang="fr-FR" sz="2400" b="1" dirty="0" smtClean="0">
                <a:solidFill>
                  <a:srgbClr val="0000FF"/>
                </a:solidFill>
              </a:rPr>
              <a:t>The </a:t>
            </a:r>
            <a:r>
              <a:rPr lang="fr-FR" sz="2400" b="1" dirty="0" err="1" smtClean="0">
                <a:solidFill>
                  <a:srgbClr val="0000FF"/>
                </a:solidFill>
              </a:rPr>
              <a:t>research</a:t>
            </a:r>
            <a:r>
              <a:rPr lang="fr-FR" sz="2400" b="1" dirty="0" smtClean="0">
                <a:solidFill>
                  <a:srgbClr val="0000FF"/>
                </a:solidFill>
              </a:rPr>
              <a:t> topics </a:t>
            </a:r>
            <a:r>
              <a:rPr lang="fr-FR" sz="2400" b="1" dirty="0" err="1" smtClean="0">
                <a:solidFill>
                  <a:srgbClr val="0000FF"/>
                </a:solidFill>
              </a:rPr>
              <a:t>after</a:t>
            </a:r>
            <a:r>
              <a:rPr lang="fr-FR" sz="2400" b="1" dirty="0" smtClean="0">
                <a:solidFill>
                  <a:srgbClr val="0000FF"/>
                </a:solidFill>
              </a:rPr>
              <a:t> the 1st of July 2022 are not </a:t>
            </a:r>
            <a:r>
              <a:rPr lang="fr-FR" sz="2400" b="1" dirty="0" err="1" smtClean="0">
                <a:solidFill>
                  <a:srgbClr val="0000FF"/>
                </a:solidFill>
              </a:rPr>
              <a:t>yet</a:t>
            </a:r>
            <a:r>
              <a:rPr lang="fr-FR" sz="2400" b="1" dirty="0" smtClean="0">
                <a:solidFill>
                  <a:srgbClr val="0000FF"/>
                </a:solidFill>
              </a:rPr>
              <a:t> </a:t>
            </a:r>
            <a:r>
              <a:rPr lang="fr-FR" sz="2400" b="1" dirty="0" err="1" smtClean="0">
                <a:solidFill>
                  <a:srgbClr val="0000FF"/>
                </a:solidFill>
              </a:rPr>
              <a:t>known</a:t>
            </a:r>
            <a:r>
              <a:rPr lang="fr-FR" sz="2400" b="1" dirty="0" smtClean="0">
                <a:solidFill>
                  <a:srgbClr val="0000FF"/>
                </a:solidFill>
              </a:rPr>
              <a:t>. </a:t>
            </a:r>
            <a:r>
              <a:rPr lang="fr-FR" sz="2400" b="1" dirty="0" err="1" smtClean="0">
                <a:solidFill>
                  <a:srgbClr val="0000FF"/>
                </a:solidFill>
              </a:rPr>
              <a:t>However</a:t>
            </a:r>
            <a:r>
              <a:rPr lang="fr-FR" sz="2400" b="1" dirty="0" smtClean="0">
                <a:solidFill>
                  <a:srgbClr val="0000FF"/>
                </a:solidFill>
              </a:rPr>
              <a:t> the </a:t>
            </a:r>
            <a:r>
              <a:rPr lang="fr-FR" sz="2400" b="1" dirty="0" err="1" smtClean="0">
                <a:solidFill>
                  <a:srgbClr val="0000FF"/>
                </a:solidFill>
              </a:rPr>
              <a:t>TFLs</a:t>
            </a:r>
            <a:r>
              <a:rPr lang="fr-FR" sz="2400" b="1" dirty="0" smtClean="0">
                <a:solidFill>
                  <a:srgbClr val="0000FF"/>
                </a:solidFill>
              </a:rPr>
              <a:t> </a:t>
            </a:r>
            <a:r>
              <a:rPr lang="fr-FR" sz="2400" b="1" dirty="0" err="1" smtClean="0">
                <a:solidFill>
                  <a:srgbClr val="0000FF"/>
                </a:solidFill>
              </a:rPr>
              <a:t>will</a:t>
            </a:r>
            <a:r>
              <a:rPr lang="fr-FR" sz="2400" b="1" dirty="0" smtClean="0">
                <a:solidFill>
                  <a:srgbClr val="0000FF"/>
                </a:solidFill>
              </a:rPr>
              <a:t> </a:t>
            </a:r>
            <a:r>
              <a:rPr lang="fr-FR" sz="2400" b="1" dirty="0" err="1" smtClean="0">
                <a:solidFill>
                  <a:srgbClr val="0000FF"/>
                </a:solidFill>
              </a:rPr>
              <a:t>ensure</a:t>
            </a:r>
            <a:r>
              <a:rPr lang="fr-FR" sz="2400" b="1" dirty="0" smtClean="0">
                <a:solidFill>
                  <a:srgbClr val="0000FF"/>
                </a:solidFill>
              </a:rPr>
              <a:t> </a:t>
            </a:r>
            <a:r>
              <a:rPr lang="fr-FR" sz="2400" b="1" dirty="0" err="1" smtClean="0">
                <a:solidFill>
                  <a:srgbClr val="0000FF"/>
                </a:solidFill>
              </a:rPr>
              <a:t>that</a:t>
            </a:r>
            <a:r>
              <a:rPr lang="fr-FR" sz="2400" b="1" dirty="0" smtClean="0">
                <a:solidFill>
                  <a:srgbClr val="0000FF"/>
                </a:solidFill>
              </a:rPr>
              <a:t> </a:t>
            </a:r>
            <a:r>
              <a:rPr lang="fr-FR" sz="2400" b="1" dirty="0" err="1" smtClean="0">
                <a:solidFill>
                  <a:srgbClr val="0000FF"/>
                </a:solidFill>
              </a:rPr>
              <a:t>continuity</a:t>
            </a:r>
            <a:r>
              <a:rPr lang="fr-FR" sz="2400" b="1" dirty="0" smtClean="0">
                <a:solidFill>
                  <a:srgbClr val="0000FF"/>
                </a:solidFill>
              </a:rPr>
              <a:t> </a:t>
            </a:r>
            <a:r>
              <a:rPr lang="fr-FR" sz="2400" b="1" dirty="0" err="1" smtClean="0">
                <a:solidFill>
                  <a:srgbClr val="0000FF"/>
                </a:solidFill>
              </a:rPr>
              <a:t>exists</a:t>
            </a:r>
            <a:r>
              <a:rPr lang="fr-FR" sz="2400" b="1" dirty="0" smtClean="0">
                <a:solidFill>
                  <a:srgbClr val="0000FF"/>
                </a:solidFill>
              </a:rPr>
              <a:t> </a:t>
            </a:r>
            <a:r>
              <a:rPr lang="fr-FR" sz="2400" b="1" dirty="0" err="1" smtClean="0">
                <a:solidFill>
                  <a:srgbClr val="0000FF"/>
                </a:solidFill>
              </a:rPr>
              <a:t>with</a:t>
            </a:r>
            <a:r>
              <a:rPr lang="fr-FR" sz="2400" b="1" dirty="0" smtClean="0">
                <a:solidFill>
                  <a:srgbClr val="0000FF"/>
                </a:solidFill>
              </a:rPr>
              <a:t> the </a:t>
            </a:r>
            <a:r>
              <a:rPr lang="fr-FR" sz="2400" b="1" dirty="0" err="1" smtClean="0">
                <a:solidFill>
                  <a:srgbClr val="0000FF"/>
                </a:solidFill>
              </a:rPr>
              <a:t>existing</a:t>
            </a:r>
            <a:r>
              <a:rPr lang="fr-FR" sz="2400" b="1" dirty="0" smtClean="0">
                <a:solidFill>
                  <a:srgbClr val="0000FF"/>
                </a:solidFill>
              </a:rPr>
              <a:t> </a:t>
            </a:r>
            <a:r>
              <a:rPr lang="fr-FR" sz="2400" b="1" dirty="0" err="1" smtClean="0">
                <a:solidFill>
                  <a:srgbClr val="0000FF"/>
                </a:solidFill>
              </a:rPr>
              <a:t>research</a:t>
            </a:r>
            <a:r>
              <a:rPr lang="fr-FR" sz="2400" b="1" dirty="0" smtClean="0">
                <a:solidFill>
                  <a:srgbClr val="0000FF"/>
                </a:solidFill>
              </a:rPr>
              <a:t> topics </a:t>
            </a:r>
            <a:r>
              <a:rPr lang="fr-FR" sz="2400" b="1" dirty="0" err="1" smtClean="0">
                <a:solidFill>
                  <a:srgbClr val="0000FF"/>
                </a:solidFill>
              </a:rPr>
              <a:t>when</a:t>
            </a:r>
            <a:r>
              <a:rPr lang="fr-FR" sz="2400" b="1" dirty="0" smtClean="0">
                <a:solidFill>
                  <a:srgbClr val="0000FF"/>
                </a:solidFill>
              </a:rPr>
              <a:t> </a:t>
            </a:r>
            <a:r>
              <a:rPr lang="fr-FR" sz="2400" b="1" dirty="0" err="1" smtClean="0">
                <a:solidFill>
                  <a:srgbClr val="0000FF"/>
                </a:solidFill>
              </a:rPr>
              <a:t>designing</a:t>
            </a:r>
            <a:r>
              <a:rPr lang="fr-FR" sz="2400" b="1" dirty="0" smtClean="0">
                <a:solidFill>
                  <a:srgbClr val="0000FF"/>
                </a:solidFill>
              </a:rPr>
              <a:t> the new Programme</a:t>
            </a:r>
            <a:endParaRPr lang="fr-FR" sz="2400" b="1" dirty="0">
              <a:solidFill>
                <a:srgbClr val="0000FF"/>
              </a:solidFill>
            </a:endParaRPr>
          </a:p>
        </p:txBody>
      </p:sp>
    </p:spTree>
    <p:extLst>
      <p:ext uri="{BB962C8B-B14F-4D97-AF65-F5344CB8AC3E}">
        <p14:creationId xmlns:p14="http://schemas.microsoft.com/office/powerpoint/2010/main" val="505179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410345405"/>
              </p:ext>
            </p:extLst>
          </p:nvPr>
        </p:nvGraphicFramePr>
        <p:xfrm>
          <a:off x="107504" y="1700808"/>
          <a:ext cx="8928992" cy="4907333"/>
        </p:xfrm>
        <a:graphic>
          <a:graphicData uri="http://schemas.openxmlformats.org/drawingml/2006/table">
            <a:tbl>
              <a:tblPr firstRow="1" firstCol="1" bandRow="1"/>
              <a:tblGrid>
                <a:gridCol w="1001425">
                  <a:extLst>
                    <a:ext uri="{9D8B030D-6E8A-4147-A177-3AD203B41FA5}">
                      <a16:colId xmlns:a16="http://schemas.microsoft.com/office/drawing/2014/main" val="1749256760"/>
                    </a:ext>
                  </a:extLst>
                </a:gridCol>
                <a:gridCol w="860470">
                  <a:extLst>
                    <a:ext uri="{9D8B030D-6E8A-4147-A177-3AD203B41FA5}">
                      <a16:colId xmlns:a16="http://schemas.microsoft.com/office/drawing/2014/main" val="1391213739"/>
                    </a:ext>
                  </a:extLst>
                </a:gridCol>
                <a:gridCol w="3538705">
                  <a:extLst>
                    <a:ext uri="{9D8B030D-6E8A-4147-A177-3AD203B41FA5}">
                      <a16:colId xmlns:a16="http://schemas.microsoft.com/office/drawing/2014/main" val="2524928149"/>
                    </a:ext>
                  </a:extLst>
                </a:gridCol>
                <a:gridCol w="724245">
                  <a:extLst>
                    <a:ext uri="{9D8B030D-6E8A-4147-A177-3AD203B41FA5}">
                      <a16:colId xmlns:a16="http://schemas.microsoft.com/office/drawing/2014/main" val="1016423735"/>
                    </a:ext>
                  </a:extLst>
                </a:gridCol>
                <a:gridCol w="1003947">
                  <a:extLst>
                    <a:ext uri="{9D8B030D-6E8A-4147-A177-3AD203B41FA5}">
                      <a16:colId xmlns:a16="http://schemas.microsoft.com/office/drawing/2014/main" val="810678364"/>
                    </a:ext>
                  </a:extLst>
                </a:gridCol>
                <a:gridCol w="1800200">
                  <a:extLst>
                    <a:ext uri="{9D8B030D-6E8A-4147-A177-3AD203B41FA5}">
                      <a16:colId xmlns:a16="http://schemas.microsoft.com/office/drawing/2014/main" val="3997640677"/>
                    </a:ext>
                  </a:extLst>
                </a:gridCol>
              </a:tblGrid>
              <a:tr h="614733">
                <a:tc>
                  <a:txBody>
                    <a:bodyPr/>
                    <a:lstStyle/>
                    <a:p>
                      <a:pPr>
                        <a:spcBef>
                          <a:spcPts val="200"/>
                        </a:spcBef>
                        <a:spcAft>
                          <a:spcPts val="200"/>
                        </a:spcAft>
                      </a:pPr>
                      <a:r>
                        <a:rPr lang="en-US" sz="1400" b="1" dirty="0">
                          <a:effectLst/>
                          <a:latin typeface="Calibri" panose="020F0502020204030204" pitchFamily="34" charset="0"/>
                          <a:ea typeface="Calibri" panose="020F0502020204030204" pitchFamily="34" charset="0"/>
                        </a:rPr>
                        <a:t>Sequential</a:t>
                      </a:r>
                      <a:endParaRPr lang="fr-FR" sz="1400" dirty="0">
                        <a:effectLst/>
                        <a:latin typeface="Times New Roman" panose="02020603050405020304" pitchFamily="18" charset="0"/>
                        <a:ea typeface="Calibri" panose="020F0502020204030204" pitchFamily="34" charset="0"/>
                      </a:endParaRPr>
                    </a:p>
                    <a:p>
                      <a:pPr>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rPr>
                        <a:t>WP-M ID</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rPr>
                        <a:t>Related</a:t>
                      </a:r>
                      <a:endParaRPr lang="fr-FR" sz="1400" dirty="0">
                        <a:effectLst/>
                        <a:latin typeface="Times New Roman" panose="02020603050405020304" pitchFamily="18" charset="0"/>
                        <a:ea typeface="Calibri" panose="020F0502020204030204" pitchFamily="34" charset="0"/>
                      </a:endParaRPr>
                    </a:p>
                    <a:p>
                      <a:pPr>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rPr>
                        <a:t>RT</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rPr>
                        <a:t>WP Milestone Title</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Bef>
                          <a:spcPts val="200"/>
                        </a:spcBef>
                        <a:spcAft>
                          <a:spcPts val="200"/>
                        </a:spcAft>
                      </a:pPr>
                      <a:r>
                        <a:rPr lang="en-US" sz="1400" b="1" dirty="0">
                          <a:solidFill>
                            <a:srgbClr val="000000"/>
                          </a:solidFill>
                          <a:effectLst/>
                          <a:latin typeface="Calibri" panose="020F0502020204030204" pitchFamily="34" charset="0"/>
                          <a:ea typeface="Calibri" panose="020F0502020204030204" pitchFamily="34" charset="0"/>
                        </a:rPr>
                        <a:t>Due </a:t>
                      </a:r>
                      <a:r>
                        <a:rPr lang="en-US" sz="1400" b="1" dirty="0" smtClean="0">
                          <a:solidFill>
                            <a:srgbClr val="000000"/>
                          </a:solidFill>
                          <a:effectLst/>
                          <a:latin typeface="Calibri" panose="020F0502020204030204" pitchFamily="34" charset="0"/>
                          <a:ea typeface="Calibri" panose="020F0502020204030204" pitchFamily="34" charset="0"/>
                        </a:rPr>
                        <a:t>Date</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rPr>
                        <a:t>Related</a:t>
                      </a:r>
                      <a:endParaRPr lang="fr-FR" sz="1400">
                        <a:effectLst/>
                        <a:latin typeface="Times New Roman" panose="02020603050405020304" pitchFamily="18" charset="0"/>
                        <a:ea typeface="Calibri" panose="020F0502020204030204" pitchFamily="34" charset="0"/>
                      </a:endParaRPr>
                    </a:p>
                    <a:p>
                      <a:pPr>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rPr>
                        <a:t>GA D/M No.</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Bef>
                          <a:spcPts val="200"/>
                        </a:spcBef>
                        <a:spcAft>
                          <a:spcPts val="200"/>
                        </a:spcAft>
                      </a:pPr>
                      <a:r>
                        <a:rPr lang="en-US" sz="1400" b="1">
                          <a:solidFill>
                            <a:srgbClr val="000000"/>
                          </a:solidFill>
                          <a:effectLst/>
                          <a:latin typeface="Calibri" panose="020F0502020204030204" pitchFamily="34" charset="0"/>
                          <a:ea typeface="Calibri" panose="020F0502020204030204" pitchFamily="34" charset="0"/>
                        </a:rPr>
                        <a:t>Criticality of Relation to the GA D/M (high/low)</a:t>
                      </a:r>
                      <a:endParaRPr lang="fr-FR" sz="1400">
                        <a:effectLst/>
                        <a:latin typeface="Times New Roman" panose="02020603050405020304" pitchFamily="18" charset="0"/>
                        <a:ea typeface="Calibri" panose="020F0502020204030204" pitchFamily="34"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5079045"/>
                  </a:ext>
                </a:extLst>
              </a:tr>
              <a:tr h="204911">
                <a:tc>
                  <a:txBody>
                    <a:bodyPr/>
                    <a:lstStyle/>
                    <a:p>
                      <a:pPr>
                        <a:spcAft>
                          <a:spcPts val="200"/>
                        </a:spcAft>
                      </a:pPr>
                      <a:r>
                        <a:rPr lang="en-GB" sz="1400">
                          <a:effectLst/>
                          <a:latin typeface="Calibri" panose="020F0502020204030204" pitchFamily="34" charset="0"/>
                          <a:ea typeface="Calibri" panose="020F0502020204030204" pitchFamily="34" charset="0"/>
                        </a:rPr>
                        <a:t>WP-M01</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GB" sz="1400">
                          <a:effectLst/>
                          <a:latin typeface="Calibri" panose="020F0502020204030204" pitchFamily="34" charset="0"/>
                          <a:ea typeface="Calibri" panose="020F0502020204030204" pitchFamily="34" charset="0"/>
                        </a:rPr>
                        <a:t>RT01-RT18</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GB" sz="1400" dirty="0">
                          <a:effectLst/>
                          <a:latin typeface="Calibri" panose="020F0502020204030204" pitchFamily="34" charset="0"/>
                          <a:ea typeface="Calibri" panose="020F0502020204030204" pitchFamily="34" charset="0"/>
                        </a:rPr>
                        <a:t>Complete He campaign on AUG and JET</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GB"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GB" sz="1400">
                          <a:effectLst/>
                          <a:latin typeface="Calibri" panose="020F0502020204030204" pitchFamily="34" charset="0"/>
                          <a:ea typeface="Calibri" panose="020F0502020204030204" pitchFamily="34" charset="0"/>
                        </a:rPr>
                        <a:t>TE.M.05</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GB" sz="1400" dirty="0">
                          <a:effectLst/>
                          <a:latin typeface="Calibri" panose="020F0502020204030204" pitchFamily="34" charset="0"/>
                          <a:ea typeface="Calibri" panose="020F0502020204030204" pitchFamily="34" charset="0"/>
                        </a:rPr>
                        <a:t>Low</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694667"/>
                  </a:ext>
                </a:extLst>
              </a:tr>
              <a:tr h="204911">
                <a:tc>
                  <a:txBody>
                    <a:bodyPr/>
                    <a:lstStyle/>
                    <a:p>
                      <a:pPr>
                        <a:spcAft>
                          <a:spcPts val="200"/>
                        </a:spcAft>
                      </a:pPr>
                      <a:r>
                        <a:rPr lang="en-US" sz="1400">
                          <a:effectLst/>
                          <a:latin typeface="Calibri" panose="020F0502020204030204" pitchFamily="34" charset="0"/>
                          <a:ea typeface="Calibri" panose="020F0502020204030204" pitchFamily="34" charset="0"/>
                        </a:rPr>
                        <a:t>WP-M02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RT15</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Achieve and complete TE.D.05 </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TE.D.05</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806469"/>
                  </a:ext>
                </a:extLst>
              </a:tr>
              <a:tr h="438282">
                <a:tc>
                  <a:txBody>
                    <a:bodyPr/>
                    <a:lstStyle/>
                    <a:p>
                      <a:pPr>
                        <a:spcAft>
                          <a:spcPts val="200"/>
                        </a:spcAft>
                      </a:pPr>
                      <a:r>
                        <a:rPr lang="en-US" sz="1400">
                          <a:effectLst/>
                          <a:latin typeface="Calibri" panose="020F0502020204030204" pitchFamily="34" charset="0"/>
                          <a:ea typeface="Calibri" panose="020F0502020204030204" pitchFamily="34" charset="0"/>
                        </a:rPr>
                        <a:t>WP-M03</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RT01 RT06 RT08 RT09</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GB" sz="1400" dirty="0">
                          <a:effectLst/>
                          <a:latin typeface="Calibri" panose="020F0502020204030204" pitchFamily="34" charset="0"/>
                          <a:ea typeface="Calibri" panose="020F0502020204030204" pitchFamily="34" charset="0"/>
                        </a:rPr>
                        <a:t>Achieve and complete</a:t>
                      </a:r>
                      <a:endParaRPr lang="fr-FR" sz="1400" dirty="0">
                        <a:effectLst/>
                        <a:latin typeface="Times New Roman" panose="02020603050405020304" pitchFamily="18" charset="0"/>
                        <a:ea typeface="Calibri" panose="020F0502020204030204" pitchFamily="34" charset="0"/>
                      </a:endParaRPr>
                    </a:p>
                    <a:p>
                      <a:pPr>
                        <a:spcAft>
                          <a:spcPts val="200"/>
                        </a:spcAft>
                      </a:pPr>
                      <a:r>
                        <a:rPr lang="en-GB" sz="1400" dirty="0">
                          <a:effectLst/>
                          <a:latin typeface="Calibri" panose="020F0502020204030204" pitchFamily="34" charset="0"/>
                          <a:ea typeface="Calibri" panose="020F0502020204030204" pitchFamily="34" charset="0"/>
                        </a:rPr>
                        <a:t>TE.D.04 (Mission 1.1)</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TE.D.04</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012136"/>
                  </a:ext>
                </a:extLst>
              </a:tr>
              <a:tr h="819644">
                <a:tc>
                  <a:txBody>
                    <a:bodyPr/>
                    <a:lstStyle/>
                    <a:p>
                      <a:pPr>
                        <a:spcAft>
                          <a:spcPts val="200"/>
                        </a:spcAft>
                      </a:pPr>
                      <a:r>
                        <a:rPr lang="en-US" sz="1400">
                          <a:effectLst/>
                          <a:latin typeface="Calibri" panose="020F0502020204030204" pitchFamily="34" charset="0"/>
                          <a:ea typeface="Calibri" panose="020F0502020204030204" pitchFamily="34" charset="0"/>
                        </a:rPr>
                        <a:t>WP-M04</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RT10</a:t>
                      </a:r>
                      <a:endParaRPr lang="fr-FR" sz="1400">
                        <a:effectLst/>
                        <a:latin typeface="Times New Roman" panose="02020603050405020304" pitchFamily="18" charset="0"/>
                        <a:ea typeface="Calibri" panose="020F0502020204030204" pitchFamily="34" charset="0"/>
                      </a:endParaRPr>
                    </a:p>
                    <a:p>
                      <a:pPr>
                        <a:spcAft>
                          <a:spcPts val="200"/>
                        </a:spcAft>
                      </a:pPr>
                      <a:r>
                        <a:rPr lang="en-US" sz="1400">
                          <a:effectLst/>
                          <a:latin typeface="Calibri" panose="020F0502020204030204" pitchFamily="34" charset="0"/>
                          <a:ea typeface="Calibri" panose="020F0502020204030204" pitchFamily="34" charset="0"/>
                        </a:rPr>
                        <a:t>RT11</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Complete execution and analysis of experiments on JET aimed at elucidating alpha particle dynamics and transport and interaction with MHD modes. (Mission 1.2)</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12/2022</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TE.M.03</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44122"/>
                  </a:ext>
                </a:extLst>
              </a:tr>
              <a:tr h="614733">
                <a:tc>
                  <a:txBody>
                    <a:bodyPr/>
                    <a:lstStyle/>
                    <a:p>
                      <a:pPr>
                        <a:spcAft>
                          <a:spcPts val="200"/>
                        </a:spcAft>
                      </a:pPr>
                      <a:r>
                        <a:rPr lang="en-US" sz="1400">
                          <a:effectLst/>
                          <a:latin typeface="Calibri" panose="020F0502020204030204" pitchFamily="34" charset="0"/>
                          <a:ea typeface="Calibri" panose="020F0502020204030204" pitchFamily="34" charset="0"/>
                        </a:rPr>
                        <a:t>WP-M05</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RT12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Execute experiments on WPTE devices aimed at developing high β steady-state scenarios (Mission 1.3)</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TE.M.02</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9169228"/>
                  </a:ext>
                </a:extLst>
              </a:tr>
              <a:tr h="409822">
                <a:tc>
                  <a:txBody>
                    <a:bodyPr/>
                    <a:lstStyle/>
                    <a:p>
                      <a:pPr>
                        <a:spcAft>
                          <a:spcPts val="200"/>
                        </a:spcAft>
                      </a:pPr>
                      <a:r>
                        <a:rPr lang="en-US" sz="1400">
                          <a:effectLst/>
                          <a:latin typeface="Calibri" panose="020F0502020204030204" pitchFamily="34" charset="0"/>
                          <a:ea typeface="Calibri" panose="020F0502020204030204" pitchFamily="34" charset="0"/>
                        </a:rPr>
                        <a:t>WP-M06</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RT13</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Multisensor detachment control on WPTE devices (XPR, MANTIS) (Mission 2.1)</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TE.D.09</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852806"/>
                  </a:ext>
                </a:extLst>
              </a:tr>
              <a:tr h="409822">
                <a:tc>
                  <a:txBody>
                    <a:bodyPr/>
                    <a:lstStyle/>
                    <a:p>
                      <a:pPr>
                        <a:spcAft>
                          <a:spcPts val="200"/>
                        </a:spcAft>
                      </a:pPr>
                      <a:r>
                        <a:rPr lang="en-US" sz="1400">
                          <a:effectLst/>
                          <a:latin typeface="Calibri" panose="020F0502020204030204" pitchFamily="34" charset="0"/>
                          <a:ea typeface="Calibri" panose="020F0502020204030204" pitchFamily="34" charset="0"/>
                        </a:rPr>
                        <a:t>WP-M07</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RT17</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Complete comparison between erosion and deposition processes in D and He (Mission 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TE.D.08</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553931"/>
                  </a:ext>
                </a:extLst>
              </a:tr>
              <a:tr h="819644">
                <a:tc>
                  <a:txBody>
                    <a:bodyPr/>
                    <a:lstStyle/>
                    <a:p>
                      <a:pPr>
                        <a:spcAft>
                          <a:spcPts val="200"/>
                        </a:spcAft>
                      </a:pPr>
                      <a:r>
                        <a:rPr lang="en-US" sz="1400">
                          <a:effectLst/>
                          <a:latin typeface="Calibri" panose="020F0502020204030204" pitchFamily="34" charset="0"/>
                          <a:ea typeface="Calibri" panose="020F0502020204030204" pitchFamily="34" charset="0"/>
                        </a:rPr>
                        <a:t>WP-M08</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RT18</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dirty="0">
                          <a:effectLst/>
                          <a:latin typeface="Calibri" panose="020F0502020204030204" pitchFamily="34" charset="0"/>
                          <a:ea typeface="Calibri" panose="020F0502020204030204" pitchFamily="34" charset="0"/>
                        </a:rPr>
                        <a:t>Complete first modelling efforts on MAST-U and TCV to quantify the effect of total flux expansion on detachment onset, radiative stability and SOL dissipative capability (Mission 2.3)</a:t>
                      </a:r>
                      <a:endParaRPr lang="fr-FR" sz="1400" dirty="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12/2022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200"/>
                        </a:spcAft>
                      </a:pPr>
                      <a:r>
                        <a:rPr lang="en-US" sz="1400">
                          <a:effectLst/>
                          <a:latin typeface="Calibri" panose="020F0502020204030204" pitchFamily="34" charset="0"/>
                          <a:ea typeface="Calibri" panose="020F0502020204030204" pitchFamily="34" charset="0"/>
                        </a:rPr>
                        <a:t>TE.D.02</a:t>
                      </a:r>
                      <a:endParaRPr lang="fr-FR" sz="1400">
                        <a:effectLst/>
                        <a:latin typeface="Times New Roman" panose="02020603050405020304" pitchFamily="18" charset="0"/>
                        <a:ea typeface="Calibri" panose="020F0502020204030204" pitchFamily="34"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200"/>
                        </a:spcAft>
                      </a:pPr>
                      <a:r>
                        <a:rPr lang="en-US" sz="1400" dirty="0">
                          <a:effectLst/>
                          <a:latin typeface="Calibri" panose="020F0502020204030204" pitchFamily="34" charset="0"/>
                          <a:ea typeface="Calibri" panose="020F0502020204030204" pitchFamily="34" charset="0"/>
                        </a:rPr>
                        <a:t>High</a:t>
                      </a:r>
                      <a:endParaRPr lang="fr-FR" sz="1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637498"/>
                  </a:ext>
                </a:extLst>
              </a:tr>
            </a:tbl>
          </a:graphicData>
        </a:graphic>
      </p:graphicFrame>
      <p:sp>
        <p:nvSpPr>
          <p:cNvPr id="5" name="Titre 2"/>
          <p:cNvSpPr>
            <a:spLocks noGrp="1"/>
          </p:cNvSpPr>
          <p:nvPr>
            <p:ph type="title"/>
          </p:nvPr>
        </p:nvSpPr>
        <p:spPr>
          <a:xfrm>
            <a:off x="107504" y="13252"/>
            <a:ext cx="7543800" cy="914400"/>
          </a:xfrm>
        </p:spPr>
        <p:txBody>
          <a:bodyPr/>
          <a:lstStyle/>
          <a:p>
            <a:r>
              <a:rPr lang="fr-FR" sz="3600" dirty="0">
                <a:solidFill>
                  <a:srgbClr val="C00000"/>
                </a:solidFill>
              </a:rPr>
              <a:t>2022  </a:t>
            </a:r>
            <a:r>
              <a:rPr lang="fr-FR" sz="3600" dirty="0" smtClean="0">
                <a:solidFill>
                  <a:srgbClr val="C00000"/>
                </a:solidFill>
              </a:rPr>
              <a:t>Grant and WP </a:t>
            </a:r>
            <a:r>
              <a:rPr lang="fr-FR" sz="3600" dirty="0" err="1" smtClean="0">
                <a:solidFill>
                  <a:srgbClr val="C00000"/>
                </a:solidFill>
              </a:rPr>
              <a:t>Milestones</a:t>
            </a:r>
            <a:endParaRPr lang="fr-FR" sz="3600" dirty="0">
              <a:solidFill>
                <a:srgbClr val="C000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2755558362"/>
              </p:ext>
            </p:extLst>
          </p:nvPr>
        </p:nvGraphicFramePr>
        <p:xfrm>
          <a:off x="107504" y="764704"/>
          <a:ext cx="8928992" cy="841248"/>
        </p:xfrm>
        <a:graphic>
          <a:graphicData uri="http://schemas.openxmlformats.org/drawingml/2006/table">
            <a:tbl>
              <a:tblPr firstRow="1" firstCol="1" bandRow="1"/>
              <a:tblGrid>
                <a:gridCol w="1656184">
                  <a:extLst>
                    <a:ext uri="{9D8B030D-6E8A-4147-A177-3AD203B41FA5}">
                      <a16:colId xmlns:a16="http://schemas.microsoft.com/office/drawing/2014/main" val="3640384163"/>
                    </a:ext>
                  </a:extLst>
                </a:gridCol>
                <a:gridCol w="4392488">
                  <a:extLst>
                    <a:ext uri="{9D8B030D-6E8A-4147-A177-3AD203B41FA5}">
                      <a16:colId xmlns:a16="http://schemas.microsoft.com/office/drawing/2014/main" val="996965313"/>
                    </a:ext>
                  </a:extLst>
                </a:gridCol>
                <a:gridCol w="1080120">
                  <a:extLst>
                    <a:ext uri="{9D8B030D-6E8A-4147-A177-3AD203B41FA5}">
                      <a16:colId xmlns:a16="http://schemas.microsoft.com/office/drawing/2014/main" val="3983815667"/>
                    </a:ext>
                  </a:extLst>
                </a:gridCol>
                <a:gridCol w="1800200">
                  <a:extLst>
                    <a:ext uri="{9D8B030D-6E8A-4147-A177-3AD203B41FA5}">
                      <a16:colId xmlns:a16="http://schemas.microsoft.com/office/drawing/2014/main" val="3824610926"/>
                    </a:ext>
                  </a:extLst>
                </a:gridCol>
              </a:tblGrid>
              <a:tr h="0">
                <a:tc>
                  <a:txBody>
                    <a:bodyPr/>
                    <a:lstStyle/>
                    <a:p>
                      <a:pPr>
                        <a:lnSpc>
                          <a:spcPct val="115000"/>
                        </a:lnSpc>
                        <a:spcBef>
                          <a:spcPts val="200"/>
                        </a:spcBef>
                        <a:spcAft>
                          <a:spcPts val="200"/>
                        </a:spcAft>
                      </a:pPr>
                      <a:r>
                        <a:rPr lang="en-US" sz="1600" b="1">
                          <a:effectLst/>
                          <a:latin typeface="Calibri" panose="020F0502020204030204" pitchFamily="34" charset="0"/>
                          <a:ea typeface="Arial" panose="020B0604020202020204" pitchFamily="34" charset="0"/>
                          <a:cs typeface="Times New Roman" panose="02020603050405020304" pitchFamily="18" charset="0"/>
                        </a:rPr>
                        <a:t>GA Milestone No.</a:t>
                      </a:r>
                      <a:endParaRPr lang="fr-FR" sz="160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600" b="1" dirty="0">
                          <a:effectLst/>
                          <a:latin typeface="Calibri" panose="020F0502020204030204" pitchFamily="34" charset="0"/>
                          <a:ea typeface="Arial" panose="020B0604020202020204" pitchFamily="34" charset="0"/>
                          <a:cs typeface="Times New Roman" panose="02020603050405020304" pitchFamily="18" charset="0"/>
                        </a:rPr>
                        <a:t>GA Milestone Title</a:t>
                      </a:r>
                      <a:endParaRPr lang="fr-FR" sz="16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600" b="1" dirty="0">
                          <a:effectLst/>
                          <a:latin typeface="Calibri" panose="020F0502020204030204" pitchFamily="34" charset="0"/>
                          <a:ea typeface="Arial" panose="020B0604020202020204" pitchFamily="34" charset="0"/>
                          <a:cs typeface="Times New Roman" panose="02020603050405020304" pitchFamily="18" charset="0"/>
                        </a:rPr>
                        <a:t>Due </a:t>
                      </a:r>
                      <a:r>
                        <a:rPr lang="en-US" sz="1600" b="1" dirty="0" smtClean="0">
                          <a:effectLst/>
                          <a:latin typeface="Calibri" panose="020F0502020204030204" pitchFamily="34" charset="0"/>
                          <a:ea typeface="Arial" panose="020B0604020202020204" pitchFamily="34" charset="0"/>
                          <a:cs typeface="Times New Roman" panose="02020603050405020304" pitchFamily="18" charset="0"/>
                        </a:rPr>
                        <a:t>Date</a:t>
                      </a:r>
                      <a:endParaRPr lang="fr-FR" sz="16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Bef>
                          <a:spcPts val="200"/>
                        </a:spcBef>
                        <a:spcAft>
                          <a:spcPts val="200"/>
                        </a:spcAft>
                      </a:pPr>
                      <a:r>
                        <a:rPr lang="fr-FR" sz="1600" b="1" dirty="0" err="1" smtClean="0">
                          <a:effectLst/>
                          <a:latin typeface="Calibri" panose="020F0502020204030204" pitchFamily="34" charset="0"/>
                          <a:ea typeface="Arial" panose="020B0604020202020204" pitchFamily="34" charset="0"/>
                          <a:cs typeface="Times New Roman" panose="02020603050405020304" pitchFamily="18" charset="0"/>
                        </a:rPr>
                        <a:t>Comments</a:t>
                      </a:r>
                      <a:endParaRPr lang="fr-FR" sz="1600" b="1"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97157109"/>
                  </a:ext>
                </a:extLst>
              </a:tr>
              <a:tr h="0">
                <a:tc>
                  <a:txBody>
                    <a:bodyPr/>
                    <a:lstStyle/>
                    <a:p>
                      <a:pPr>
                        <a:lnSpc>
                          <a:spcPct val="115000"/>
                        </a:lnSpc>
                        <a:spcAft>
                          <a:spcPts val="600"/>
                        </a:spcAft>
                      </a:pPr>
                      <a:r>
                        <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TE.M.01</a:t>
                      </a:r>
                      <a:endParaRPr lang="fr-FR" sz="160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Completion of the disruption and run-away mitigation experimental </a:t>
                      </a:r>
                      <a:r>
                        <a:rPr lang="en-US" sz="1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with the SPIs. </a:t>
                      </a:r>
                      <a:r>
                        <a:rPr lang="en-US" sz="1600" dirty="0">
                          <a:effectLst/>
                          <a:latin typeface="Calibri" panose="020F0502020204030204" pitchFamily="34" charset="0"/>
                          <a:ea typeface="Arial" panose="020B0604020202020204" pitchFamily="34" charset="0"/>
                          <a:cs typeface="Times New Roman" panose="02020603050405020304" pitchFamily="18" charset="0"/>
                        </a:rPr>
                        <a:t>     </a:t>
                      </a:r>
                      <a:endParaRPr lang="fr-FR" sz="16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600"/>
                        </a:spcAf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 2022</a:t>
                      </a:r>
                      <a:r>
                        <a:rPr lang="en-US" sz="1600" dirty="0">
                          <a:effectLst/>
                          <a:latin typeface="Calibri" panose="020F0502020204030204" pitchFamily="34" charset="0"/>
                          <a:ea typeface="Arial" panose="020B0604020202020204" pitchFamily="34" charset="0"/>
                          <a:cs typeface="Times New Roman" panose="02020603050405020304" pitchFamily="18" charset="0"/>
                        </a:rPr>
                        <a:t>     </a:t>
                      </a:r>
                      <a:endParaRPr lang="fr-FR" sz="16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600"/>
                        </a:spcAft>
                      </a:pPr>
                      <a:r>
                        <a:rPr lang="fr-FR" sz="1600" dirty="0" smtClean="0">
                          <a:effectLst/>
                          <a:latin typeface="Calibri" panose="020F0502020204030204" pitchFamily="34" charset="0"/>
                          <a:ea typeface="Arial" panose="020B0604020202020204" pitchFamily="34" charset="0"/>
                          <a:cs typeface="Times New Roman" panose="02020603050405020304" pitchFamily="18" charset="0"/>
                        </a:rPr>
                        <a:t>RT05 (</a:t>
                      </a:r>
                      <a:r>
                        <a:rPr lang="fr-FR" sz="1600" dirty="0" err="1" smtClean="0">
                          <a:effectLst/>
                          <a:latin typeface="Calibri" panose="020F0502020204030204" pitchFamily="34" charset="0"/>
                          <a:ea typeface="Arial" panose="020B0604020202020204" pitchFamily="34" charset="0"/>
                          <a:cs typeface="Times New Roman" panose="02020603050405020304" pitchFamily="18" charset="0"/>
                        </a:rPr>
                        <a:t>with</a:t>
                      </a:r>
                      <a:r>
                        <a:rPr lang="fr-FR" sz="1600" dirty="0" smtClean="0">
                          <a:effectLst/>
                          <a:latin typeface="Calibri" panose="020F0502020204030204" pitchFamily="34" charset="0"/>
                          <a:ea typeface="Arial" panose="020B0604020202020204" pitchFamily="34" charset="0"/>
                          <a:cs typeface="Times New Roman" panose="02020603050405020304" pitchFamily="18" charset="0"/>
                        </a:rPr>
                        <a:t> IO) +    SPI on JET</a:t>
                      </a:r>
                      <a:endParaRPr lang="fr-FR" sz="1600" dirty="0">
                        <a:effectLst/>
                        <a:latin typeface="Calibri" panose="020F0502020204030204" pitchFamily="34" charset="0"/>
                        <a:ea typeface="Arial" panose="020B060402020202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5518273"/>
                  </a:ext>
                </a:extLst>
              </a:tr>
            </a:tbl>
          </a:graphicData>
        </a:graphic>
      </p:graphicFrame>
    </p:spTree>
    <p:extLst>
      <p:ext uri="{BB962C8B-B14F-4D97-AF65-F5344CB8AC3E}">
        <p14:creationId xmlns:p14="http://schemas.microsoft.com/office/powerpoint/2010/main" val="2212795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F2632E-8DC9-CA4E-86E9-DE7E4BD7C787}"/>
              </a:ext>
            </a:extLst>
          </p:cNvPr>
          <p:cNvSpPr>
            <a:spLocks noGrp="1"/>
          </p:cNvSpPr>
          <p:nvPr>
            <p:ph type="title"/>
          </p:nvPr>
        </p:nvSpPr>
        <p:spPr>
          <a:xfrm>
            <a:off x="107504" y="0"/>
            <a:ext cx="7893496" cy="914400"/>
          </a:xfrm>
        </p:spPr>
        <p:txBody>
          <a:bodyPr/>
          <a:lstStyle/>
          <a:p>
            <a:r>
              <a:rPr lang="en-DE" sz="3200" dirty="0">
                <a:solidFill>
                  <a:srgbClr val="C00000"/>
                </a:solidFill>
              </a:rPr>
              <a:t>Exploitation of EUROfusion Tokamak devices</a:t>
            </a:r>
          </a:p>
        </p:txBody>
      </p:sp>
      <p:sp>
        <p:nvSpPr>
          <p:cNvPr id="4" name="TextBox 3">
            <a:extLst>
              <a:ext uri="{FF2B5EF4-FFF2-40B4-BE49-F238E27FC236}">
                <a16:creationId xmlns:a16="http://schemas.microsoft.com/office/drawing/2014/main" id="{D7843AEF-2401-D946-8EE4-9F2888712AA3}"/>
              </a:ext>
            </a:extLst>
          </p:cNvPr>
          <p:cNvSpPr txBox="1"/>
          <p:nvPr/>
        </p:nvSpPr>
        <p:spPr>
          <a:xfrm>
            <a:off x="467544" y="914400"/>
            <a:ext cx="4320260" cy="3570208"/>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q"/>
            </a:pPr>
            <a:r>
              <a:rPr lang="en-GB" sz="2400" b="1" dirty="0">
                <a:solidFill>
                  <a:srgbClr val="000000"/>
                </a:solidFill>
                <a:ea typeface="Calibri" panose="020F0502020204030204" pitchFamily="34" charset="0"/>
                <a:cs typeface="CIDFont+F2"/>
              </a:rPr>
              <a:t>Participation of </a:t>
            </a:r>
            <a:r>
              <a:rPr lang="en-GB" sz="2400" b="1" dirty="0">
                <a:solidFill>
                  <a:srgbClr val="0000FF"/>
                </a:solidFill>
                <a:ea typeface="Calibri" panose="020F0502020204030204" pitchFamily="34" charset="0"/>
                <a:cs typeface="CIDFont+F2"/>
              </a:rPr>
              <a:t>4 devices </a:t>
            </a:r>
            <a:r>
              <a:rPr lang="en-GB" sz="2400" b="1" dirty="0">
                <a:solidFill>
                  <a:srgbClr val="000000"/>
                </a:solidFill>
                <a:ea typeface="Calibri" panose="020F0502020204030204" pitchFamily="34" charset="0"/>
                <a:cs typeface="CIDFont+F2"/>
              </a:rPr>
              <a:t>in 2021: ASDEX Upgrade,</a:t>
            </a:r>
            <a:r>
              <a:rPr lang="en-GB" sz="2400" b="1" dirty="0">
                <a:solidFill>
                  <a:schemeClr val="accent6">
                    <a:lumMod val="50000"/>
                  </a:schemeClr>
                </a:solidFill>
                <a:ea typeface="Calibri" panose="020F0502020204030204" pitchFamily="34" charset="0"/>
                <a:cs typeface="CIDFont+F2"/>
              </a:rPr>
              <a:t> </a:t>
            </a:r>
            <a:r>
              <a:rPr lang="en-GB" sz="2400" b="1" dirty="0">
                <a:ea typeface="Calibri" panose="020F0502020204030204" pitchFamily="34" charset="0"/>
                <a:cs typeface="CIDFont+F2"/>
              </a:rPr>
              <a:t>MAST-U, TCV  </a:t>
            </a:r>
            <a:r>
              <a:rPr lang="en-GB" sz="2400" b="1" dirty="0">
                <a:solidFill>
                  <a:srgbClr val="000000"/>
                </a:solidFill>
                <a:ea typeface="Calibri" panose="020F0502020204030204" pitchFamily="34" charset="0"/>
                <a:cs typeface="CIDFont+F2"/>
              </a:rPr>
              <a:t>and </a:t>
            </a:r>
            <a:r>
              <a:rPr lang="en-GB" sz="2400" b="1" dirty="0" smtClean="0">
                <a:solidFill>
                  <a:srgbClr val="000000"/>
                </a:solidFill>
                <a:ea typeface="Calibri" panose="020F0502020204030204" pitchFamily="34" charset="0"/>
                <a:cs typeface="CIDFont+F2"/>
              </a:rPr>
              <a:t>WEST </a:t>
            </a:r>
            <a:r>
              <a:rPr lang="en-GB" sz="2400" b="1" dirty="0" smtClean="0">
                <a:solidFill>
                  <a:srgbClr val="000000"/>
                </a:solidFill>
              </a:rPr>
              <a:t>using  at best </a:t>
            </a:r>
            <a:r>
              <a:rPr lang="en-GB" sz="2400" b="1" dirty="0" smtClean="0">
                <a:solidFill>
                  <a:srgbClr val="0000FF"/>
                </a:solidFill>
              </a:rPr>
              <a:t>devices </a:t>
            </a:r>
            <a:r>
              <a:rPr lang="en-GB" sz="2400" b="1" dirty="0">
                <a:solidFill>
                  <a:srgbClr val="0000FF"/>
                </a:solidFill>
              </a:rPr>
              <a:t>capabilities</a:t>
            </a:r>
            <a:r>
              <a:rPr lang="en-GB" sz="2400" b="1" dirty="0">
                <a:solidFill>
                  <a:srgbClr val="000000"/>
                </a:solidFill>
              </a:rPr>
              <a:t> </a:t>
            </a:r>
            <a:endParaRPr lang="de-DE" sz="2400" b="1" dirty="0"/>
          </a:p>
          <a:p>
            <a:pPr marL="342900" indent="-342900" algn="just">
              <a:spcBef>
                <a:spcPts val="600"/>
              </a:spcBef>
              <a:buFont typeface="Wingdings" panose="05000000000000000000" pitchFamily="2" charset="2"/>
              <a:buChar char="q"/>
            </a:pPr>
            <a:endParaRPr lang="en-GB" sz="2400" b="1" dirty="0">
              <a:solidFill>
                <a:srgbClr val="000000"/>
              </a:solidFill>
            </a:endParaRPr>
          </a:p>
          <a:p>
            <a:pPr marL="342900" indent="-342900" algn="just">
              <a:spcBef>
                <a:spcPts val="600"/>
              </a:spcBef>
              <a:buFont typeface="Wingdings" panose="05000000000000000000" pitchFamily="2" charset="2"/>
              <a:buChar char="q"/>
            </a:pPr>
            <a:r>
              <a:rPr lang="en-GB" sz="2400" b="1" dirty="0">
                <a:solidFill>
                  <a:srgbClr val="000000"/>
                </a:solidFill>
              </a:rPr>
              <a:t>The operational </a:t>
            </a:r>
            <a:r>
              <a:rPr lang="en-GB" sz="2400" b="1" dirty="0">
                <a:solidFill>
                  <a:srgbClr val="0000FF"/>
                </a:solidFill>
              </a:rPr>
              <a:t>budget</a:t>
            </a:r>
            <a:r>
              <a:rPr lang="en-GB" sz="2400" b="1" dirty="0">
                <a:solidFill>
                  <a:srgbClr val="000000"/>
                </a:solidFill>
              </a:rPr>
              <a:t> allocated to WP TE to all 4 devices is </a:t>
            </a:r>
            <a:r>
              <a:rPr lang="en-GB" sz="2400" b="1" dirty="0">
                <a:solidFill>
                  <a:srgbClr val="0000FF"/>
                </a:solidFill>
              </a:rPr>
              <a:t>pre-defined by EUROfusion until 2025. </a:t>
            </a:r>
            <a:endParaRPr lang="en-GB" sz="2400" b="1" dirty="0">
              <a:solidFill>
                <a:srgbClr val="000000"/>
              </a:solidFill>
            </a:endParaRPr>
          </a:p>
        </p:txBody>
      </p:sp>
      <p:pic>
        <p:nvPicPr>
          <p:cNvPr id="5" name="Image 5">
            <a:extLst>
              <a:ext uri="{FF2B5EF4-FFF2-40B4-BE49-F238E27FC236}">
                <a16:creationId xmlns:a16="http://schemas.microsoft.com/office/drawing/2014/main" id="{7E594A6F-EEFC-2A4A-9D33-95EA5C31649B}"/>
              </a:ext>
            </a:extLst>
          </p:cNvPr>
          <p:cNvPicPr>
            <a:picLocks noChangeAspect="1"/>
          </p:cNvPicPr>
          <p:nvPr/>
        </p:nvPicPr>
        <p:blipFill>
          <a:blip r:embed="rId2"/>
          <a:stretch>
            <a:fillRect/>
          </a:stretch>
        </p:blipFill>
        <p:spPr>
          <a:xfrm>
            <a:off x="5704756" y="1052736"/>
            <a:ext cx="3439244" cy="3911600"/>
          </a:xfrm>
          <a:prstGeom prst="rect">
            <a:avLst/>
          </a:prstGeom>
        </p:spPr>
      </p:pic>
      <p:sp>
        <p:nvSpPr>
          <p:cNvPr id="2" name="ZoneTexte 1"/>
          <p:cNvSpPr txBox="1"/>
          <p:nvPr/>
        </p:nvSpPr>
        <p:spPr>
          <a:xfrm>
            <a:off x="467544" y="4919280"/>
            <a:ext cx="4320260" cy="1569660"/>
          </a:xfrm>
          <a:prstGeom prst="rect">
            <a:avLst/>
          </a:prstGeom>
          <a:noFill/>
        </p:spPr>
        <p:txBody>
          <a:bodyPr wrap="square" rtlCol="0">
            <a:spAutoFit/>
          </a:bodyPr>
          <a:lstStyle/>
          <a:p>
            <a:pPr marL="342900" indent="-342900" algn="just">
              <a:buFont typeface="Wingdings" pitchFamily="2" charset="2"/>
              <a:buChar char="q"/>
            </a:pPr>
            <a:r>
              <a:rPr lang="fr-FR" sz="2400" b="1" dirty="0"/>
              <a:t>JET </a:t>
            </a:r>
            <a:r>
              <a:rPr lang="fr-FR" sz="2400" b="1" dirty="0" err="1"/>
              <a:t>integrated</a:t>
            </a:r>
            <a:r>
              <a:rPr lang="fr-FR" sz="2400" b="1" dirty="0"/>
              <a:t> end of 2021 </a:t>
            </a:r>
            <a:r>
              <a:rPr lang="fr-FR" sz="2400" b="1" dirty="0" smtClean="0"/>
              <a:t>(</a:t>
            </a:r>
            <a:r>
              <a:rPr lang="fr-FR" sz="2400" b="1" dirty="0" err="1" smtClean="0"/>
              <a:t>after</a:t>
            </a:r>
            <a:r>
              <a:rPr lang="fr-FR" sz="2400" b="1" dirty="0" smtClean="0"/>
              <a:t> DT) </a:t>
            </a:r>
            <a:r>
              <a:rPr lang="fr-FR" sz="2400" b="1" dirty="0" err="1" smtClean="0"/>
              <a:t>with</a:t>
            </a:r>
            <a:r>
              <a:rPr lang="fr-FR" sz="2400" b="1" dirty="0" smtClean="0"/>
              <a:t> </a:t>
            </a:r>
            <a:r>
              <a:rPr lang="fr-FR" sz="2400" b="1" dirty="0"/>
              <a:t>a </a:t>
            </a:r>
            <a:r>
              <a:rPr lang="fr-FR" sz="2400" b="1" dirty="0" err="1">
                <a:solidFill>
                  <a:srgbClr val="0000FF"/>
                </a:solidFill>
              </a:rPr>
              <a:t>pre-defined</a:t>
            </a:r>
            <a:r>
              <a:rPr lang="fr-FR" sz="2400" b="1" dirty="0">
                <a:solidFill>
                  <a:srgbClr val="0000FF"/>
                </a:solidFill>
              </a:rPr>
              <a:t> programme </a:t>
            </a:r>
            <a:r>
              <a:rPr lang="fr-FR" sz="2400" b="1" dirty="0" smtClean="0"/>
              <a:t>C40B and C42 and participation. </a:t>
            </a:r>
            <a:endParaRPr lang="fr-FR" sz="2400" b="1" dirty="0"/>
          </a:p>
        </p:txBody>
      </p:sp>
      <p:pic>
        <p:nvPicPr>
          <p:cNvPr id="7" name="Picture 6" descr="CP05j-437-01.jpg">
            <a:extLst>
              <a:ext uri="{FF2B5EF4-FFF2-40B4-BE49-F238E27FC236}">
                <a16:creationId xmlns:a16="http://schemas.microsoft.com/office/drawing/2014/main" id="{D9FD5AAA-9C15-F940-BC5F-730E1B41F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726" y="4964336"/>
            <a:ext cx="2333345" cy="1530674"/>
          </a:xfrm>
          <a:prstGeom prst="rect">
            <a:avLst/>
          </a:prstGeom>
        </p:spPr>
      </p:pic>
      <p:sp>
        <p:nvSpPr>
          <p:cNvPr id="6" name="TextBox 5">
            <a:extLst>
              <a:ext uri="{FF2B5EF4-FFF2-40B4-BE49-F238E27FC236}">
                <a16:creationId xmlns:a16="http://schemas.microsoft.com/office/drawing/2014/main" id="{0147551A-F627-FA49-A6F8-73864DB52355}"/>
              </a:ext>
            </a:extLst>
          </p:cNvPr>
          <p:cNvSpPr txBox="1"/>
          <p:nvPr/>
        </p:nvSpPr>
        <p:spPr>
          <a:xfrm>
            <a:off x="125499" y="6554281"/>
            <a:ext cx="4033605" cy="307777"/>
          </a:xfrm>
          <a:prstGeom prst="rect">
            <a:avLst/>
          </a:prstGeom>
          <a:noFill/>
        </p:spPr>
        <p:txBody>
          <a:bodyPr wrap="none" rtlCol="0">
            <a:spAutoFit/>
          </a:bodyPr>
          <a:lstStyle/>
          <a:p>
            <a:r>
              <a:rPr lang="en-GB" sz="1400" dirty="0"/>
              <a:t>*PEP to be updated &amp; confirmation from GA awaited</a:t>
            </a:r>
          </a:p>
        </p:txBody>
      </p:sp>
    </p:spTree>
    <p:extLst>
      <p:ext uri="{BB962C8B-B14F-4D97-AF65-F5344CB8AC3E}">
        <p14:creationId xmlns:p14="http://schemas.microsoft.com/office/powerpoint/2010/main" val="3856693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20" y="31898"/>
            <a:ext cx="7543800" cy="914400"/>
          </a:xfrm>
        </p:spPr>
        <p:txBody>
          <a:bodyPr/>
          <a:lstStyle/>
          <a:p>
            <a:r>
              <a:rPr lang="fr-FR" sz="3600" dirty="0" err="1" smtClean="0">
                <a:solidFill>
                  <a:srgbClr val="C00000"/>
                </a:solidFill>
              </a:rPr>
              <a:t>Enhancements</a:t>
            </a:r>
            <a:r>
              <a:rPr lang="fr-FR" sz="3600" dirty="0" smtClean="0">
                <a:solidFill>
                  <a:srgbClr val="C00000"/>
                </a:solidFill>
              </a:rPr>
              <a:t> </a:t>
            </a:r>
            <a:r>
              <a:rPr lang="fr-FR" sz="3600" dirty="0" err="1" smtClean="0">
                <a:solidFill>
                  <a:srgbClr val="C00000"/>
                </a:solidFill>
              </a:rPr>
              <a:t>proposals</a:t>
            </a:r>
            <a:r>
              <a:rPr lang="fr-FR" sz="3600" dirty="0" smtClean="0">
                <a:solidFill>
                  <a:srgbClr val="C00000"/>
                </a:solidFill>
              </a:rPr>
              <a:t> in 2022</a:t>
            </a:r>
            <a:endParaRPr lang="fr-FR" sz="3600" dirty="0">
              <a:solidFill>
                <a:srgbClr val="C00000"/>
              </a:solidFill>
            </a:endParaRPr>
          </a:p>
        </p:txBody>
      </p:sp>
      <p:sp>
        <p:nvSpPr>
          <p:cNvPr id="8" name="Inhaltsplatzhalter 1"/>
          <p:cNvSpPr txBox="1">
            <a:spLocks/>
          </p:cNvSpPr>
          <p:nvPr/>
        </p:nvSpPr>
        <p:spPr>
          <a:xfrm>
            <a:off x="683568" y="2256661"/>
            <a:ext cx="8640960" cy="9843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None/>
              <a:tabLst/>
              <a:defRPr/>
            </a:pPr>
            <a:endParaRPr kumimoji="0" lang="en-GB" sz="2300" b="0" i="0" u="none" strike="noStrike" kern="1200" cap="none" spc="0" normalizeH="0" baseline="0" noProof="0" dirty="0" smtClean="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9" name="ZoneTexte 8"/>
          <p:cNvSpPr txBox="1"/>
          <p:nvPr/>
        </p:nvSpPr>
        <p:spPr>
          <a:xfrm>
            <a:off x="246366" y="901742"/>
            <a:ext cx="8784976" cy="461665"/>
          </a:xfrm>
          <a:prstGeom prst="rect">
            <a:avLst/>
          </a:prstGeom>
          <a:noFill/>
        </p:spPr>
        <p:txBody>
          <a:bodyPr wrap="square" rtlCol="0">
            <a:spAutoFit/>
          </a:bodyPr>
          <a:lstStyle/>
          <a:p>
            <a:r>
              <a:rPr lang="fr-FR" sz="2400" b="1" dirty="0" err="1" smtClean="0">
                <a:solidFill>
                  <a:srgbClr val="0000FF"/>
                </a:solidFill>
              </a:rPr>
              <a:t>TFLs</a:t>
            </a:r>
            <a:r>
              <a:rPr lang="fr-FR" sz="2400" b="1" dirty="0" smtClean="0">
                <a:solidFill>
                  <a:srgbClr val="0000FF"/>
                </a:solidFill>
              </a:rPr>
              <a:t> have </a:t>
            </a:r>
            <a:r>
              <a:rPr lang="fr-FR" sz="2400" b="1" dirty="0" err="1" smtClean="0">
                <a:solidFill>
                  <a:srgbClr val="0000FF"/>
                </a:solidFill>
              </a:rPr>
              <a:t>selected</a:t>
            </a:r>
            <a:r>
              <a:rPr lang="fr-FR" sz="2400" b="1" dirty="0" smtClean="0">
                <a:solidFill>
                  <a:srgbClr val="0000FF"/>
                </a:solidFill>
              </a:rPr>
              <a:t> high </a:t>
            </a:r>
            <a:r>
              <a:rPr lang="fr-FR" sz="2400" b="1" dirty="0" err="1" smtClean="0">
                <a:solidFill>
                  <a:srgbClr val="0000FF"/>
                </a:solidFill>
              </a:rPr>
              <a:t>priority</a:t>
            </a:r>
            <a:r>
              <a:rPr lang="fr-FR" sz="2400" b="1" dirty="0" smtClean="0">
                <a:solidFill>
                  <a:srgbClr val="0000FF"/>
                </a:solidFill>
              </a:rPr>
              <a:t> diagnostic </a:t>
            </a:r>
            <a:r>
              <a:rPr lang="fr-FR" sz="2400" b="1" dirty="0" err="1" smtClean="0">
                <a:solidFill>
                  <a:srgbClr val="0000FF"/>
                </a:solidFill>
              </a:rPr>
              <a:t>enhancements</a:t>
            </a:r>
            <a:r>
              <a:rPr lang="fr-FR" sz="2400" b="1" dirty="0" smtClean="0">
                <a:solidFill>
                  <a:srgbClr val="0000FF"/>
                </a:solidFill>
              </a:rPr>
              <a:t> for 2022</a:t>
            </a:r>
            <a:endParaRPr lang="fr-FR" sz="2400" b="1" dirty="0">
              <a:solidFill>
                <a:srgbClr val="0000FF"/>
              </a:solidFill>
            </a:endParaRPr>
          </a:p>
        </p:txBody>
      </p:sp>
      <p:sp>
        <p:nvSpPr>
          <p:cNvPr id="10" name="ZoneTexte 9"/>
          <p:cNvSpPr txBox="1"/>
          <p:nvPr/>
        </p:nvSpPr>
        <p:spPr>
          <a:xfrm>
            <a:off x="1155846" y="4618180"/>
            <a:ext cx="7632848" cy="461665"/>
          </a:xfrm>
          <a:prstGeom prst="rect">
            <a:avLst/>
          </a:prstGeom>
          <a:noFill/>
        </p:spPr>
        <p:txBody>
          <a:bodyPr wrap="square" rtlCol="0">
            <a:spAutoFit/>
          </a:bodyPr>
          <a:lstStyle/>
          <a:p>
            <a:r>
              <a:rPr lang="fr-FR" sz="2400" b="1" dirty="0" smtClean="0">
                <a:solidFill>
                  <a:srgbClr val="0000FF"/>
                </a:solidFill>
                <a:sym typeface="Wingdings" panose="05000000000000000000" pitchFamily="2" charset="2"/>
              </a:rPr>
              <a:t> </a:t>
            </a:r>
            <a:r>
              <a:rPr lang="fr-FR" sz="2400" b="1" dirty="0" smtClean="0">
                <a:solidFill>
                  <a:srgbClr val="0000FF"/>
                </a:solidFill>
              </a:rPr>
              <a:t>A call </a:t>
            </a:r>
            <a:r>
              <a:rPr lang="fr-FR" sz="2400" b="1" dirty="0" err="1" smtClean="0">
                <a:solidFill>
                  <a:srgbClr val="0000FF"/>
                </a:solidFill>
              </a:rPr>
              <a:t>will</a:t>
            </a:r>
            <a:r>
              <a:rPr lang="fr-FR" sz="2400" b="1" dirty="0" smtClean="0">
                <a:solidFill>
                  <a:srgbClr val="0000FF"/>
                </a:solidFill>
              </a:rPr>
              <a:t> </a:t>
            </a:r>
            <a:r>
              <a:rPr lang="fr-FR" sz="2400" b="1" dirty="0" err="1" smtClean="0">
                <a:solidFill>
                  <a:srgbClr val="0000FF"/>
                </a:solidFill>
              </a:rPr>
              <a:t>be</a:t>
            </a:r>
            <a:r>
              <a:rPr lang="fr-FR" sz="2400" b="1" dirty="0" smtClean="0">
                <a:solidFill>
                  <a:srgbClr val="0000FF"/>
                </a:solidFill>
              </a:rPr>
              <a:t> </a:t>
            </a:r>
            <a:r>
              <a:rPr lang="fr-FR" sz="2400" b="1" dirty="0" err="1" smtClean="0">
                <a:solidFill>
                  <a:srgbClr val="0000FF"/>
                </a:solidFill>
              </a:rPr>
              <a:t>launched</a:t>
            </a:r>
            <a:r>
              <a:rPr lang="fr-FR" sz="2400" b="1" dirty="0" smtClean="0">
                <a:solidFill>
                  <a:srgbClr val="0000FF"/>
                </a:solidFill>
              </a:rPr>
              <a:t> </a:t>
            </a:r>
            <a:r>
              <a:rPr lang="fr-FR" sz="2400" b="1" dirty="0" err="1" smtClean="0">
                <a:solidFill>
                  <a:srgbClr val="0000FF"/>
                </a:solidFill>
              </a:rPr>
              <a:t>before</a:t>
            </a:r>
            <a:r>
              <a:rPr lang="fr-FR" sz="2400" b="1" dirty="0" smtClean="0">
                <a:solidFill>
                  <a:srgbClr val="0000FF"/>
                </a:solidFill>
              </a:rPr>
              <a:t> the end of the </a:t>
            </a:r>
            <a:r>
              <a:rPr lang="fr-FR" sz="2400" b="1" dirty="0" err="1" smtClean="0">
                <a:solidFill>
                  <a:srgbClr val="0000FF"/>
                </a:solidFill>
              </a:rPr>
              <a:t>year</a:t>
            </a:r>
            <a:endParaRPr lang="fr-FR" sz="2400" b="1" dirty="0">
              <a:solidFill>
                <a:srgbClr val="0000FF"/>
              </a:solidFill>
            </a:endParaRPr>
          </a:p>
        </p:txBody>
      </p:sp>
      <p:sp>
        <p:nvSpPr>
          <p:cNvPr id="11" name="Rectangle 10"/>
          <p:cNvSpPr/>
          <p:nvPr/>
        </p:nvSpPr>
        <p:spPr>
          <a:xfrm>
            <a:off x="246366" y="3035967"/>
            <a:ext cx="8559907" cy="1569660"/>
          </a:xfrm>
          <a:prstGeom prst="rect">
            <a:avLst/>
          </a:prstGeom>
        </p:spPr>
        <p:txBody>
          <a:bodyPr wrap="square">
            <a:spAutoFit/>
          </a:bodyPr>
          <a:lstStyle/>
          <a:p>
            <a:pPr lvl="0" algn="just">
              <a:lnSpc>
                <a:spcPct val="120000"/>
              </a:lnSpc>
              <a:defRPr/>
            </a:pPr>
            <a:r>
              <a:rPr lang="en-US" sz="2000" b="1" dirty="0">
                <a:solidFill>
                  <a:srgbClr val="0000FF"/>
                </a:solidFill>
                <a:latin typeface="Arial" panose="020B0604020202020204" pitchFamily="34" charset="0"/>
                <a:ea typeface="SimSun" panose="02010600030101010101" pitchFamily="2" charset="-122"/>
                <a:cs typeface="Arial" panose="020B0604020202020204" pitchFamily="34" charset="0"/>
              </a:rPr>
              <a:t>WEST</a:t>
            </a:r>
          </a:p>
          <a:p>
            <a:pPr lvl="1" algn="just">
              <a:lnSpc>
                <a:spcPct val="120000"/>
              </a:lnSpc>
              <a:spcAft>
                <a:spcPts val="600"/>
              </a:spcAft>
              <a:defRPr/>
            </a:pPr>
            <a:r>
              <a:rPr lang="en-US" sz="2000" dirty="0">
                <a:solidFill>
                  <a:sysClr val="windowText" lastClr="000000"/>
                </a:solidFill>
                <a:latin typeface="Arial" panose="020B0604020202020204" pitchFamily="34" charset="0"/>
                <a:cs typeface="Arial" panose="020B0604020202020204" pitchFamily="34" charset="0"/>
              </a:rPr>
              <a:t>Vertical endoscope for the fast IR camera: </a:t>
            </a:r>
            <a:r>
              <a:rPr lang="fr-FR" sz="2000" dirty="0">
                <a:solidFill>
                  <a:sysClr val="windowText" lastClr="000000"/>
                </a:solidFill>
                <a:latin typeface="Arial" panose="020B0604020202020204" pitchFamily="34" charset="0"/>
                <a:cs typeface="Arial" panose="020B0604020202020204" pitchFamily="34" charset="0"/>
              </a:rPr>
              <a:t>A</a:t>
            </a:r>
            <a:r>
              <a:rPr lang="en-US" sz="2000" dirty="0" err="1">
                <a:solidFill>
                  <a:sysClr val="windowText" lastClr="000000"/>
                </a:solidFill>
                <a:latin typeface="Arial" panose="020B0604020202020204" pitchFamily="34" charset="0"/>
                <a:cs typeface="Arial" panose="020B0604020202020204" pitchFamily="34" charset="0"/>
              </a:rPr>
              <a:t>ims</a:t>
            </a:r>
            <a:r>
              <a:rPr lang="en-US" sz="2000" dirty="0">
                <a:solidFill>
                  <a:sysClr val="windowText" lastClr="000000"/>
                </a:solidFill>
                <a:latin typeface="Arial" panose="020B0604020202020204" pitchFamily="34" charset="0"/>
                <a:cs typeface="Arial" panose="020B0604020202020204" pitchFamily="34" charset="0"/>
              </a:rPr>
              <a:t> at measuring </a:t>
            </a:r>
            <a:r>
              <a:rPr lang="en-US" sz="2000" dirty="0">
                <a:solidFill>
                  <a:sysClr val="windowText" lastClr="000000"/>
                </a:solidFill>
              </a:rPr>
              <a:t>transients heat flux (</a:t>
            </a:r>
            <a:r>
              <a:rPr lang="en-US" sz="2000" dirty="0">
                <a:solidFill>
                  <a:sysClr val="windowText" lastClr="000000"/>
                </a:solidFill>
                <a:latin typeface="Arial" panose="020B0604020202020204" pitchFamily="34" charset="0"/>
                <a:cs typeface="Arial" panose="020B0604020202020204" pitchFamily="34" charset="0"/>
              </a:rPr>
              <a:t>ELMs  and disruptions) on the target plate with of frequency of at least 10kHz and a good spatial resolution. </a:t>
            </a:r>
          </a:p>
        </p:txBody>
      </p:sp>
      <p:sp>
        <p:nvSpPr>
          <p:cNvPr id="12" name="Rectangle 11"/>
          <p:cNvSpPr/>
          <p:nvPr/>
        </p:nvSpPr>
        <p:spPr>
          <a:xfrm>
            <a:off x="247993" y="1499995"/>
            <a:ext cx="7454081" cy="1569660"/>
          </a:xfrm>
          <a:prstGeom prst="rect">
            <a:avLst/>
          </a:prstGeom>
        </p:spPr>
        <p:txBody>
          <a:bodyPr wrap="square">
            <a:spAutoFit/>
          </a:bodyPr>
          <a:lstStyle/>
          <a:p>
            <a:pPr lvl="0" algn="just">
              <a:lnSpc>
                <a:spcPct val="120000"/>
              </a:lnSpc>
              <a:defRPr/>
            </a:pPr>
            <a:r>
              <a:rPr lang="en-GB" sz="2000" b="1" dirty="0">
                <a:solidFill>
                  <a:srgbClr val="0000FF"/>
                </a:solidFill>
                <a:latin typeface="Arial" panose="020B0604020202020204" pitchFamily="34" charset="0"/>
                <a:ea typeface="SimSun" panose="02010600030101010101" pitchFamily="2" charset="-122"/>
                <a:cs typeface="Arial" panose="020B0604020202020204" pitchFamily="34" charset="0"/>
              </a:rPr>
              <a:t>AUG</a:t>
            </a:r>
          </a:p>
          <a:p>
            <a:pPr lvl="1" algn="just">
              <a:lnSpc>
                <a:spcPct val="120000"/>
              </a:lnSpc>
              <a:defRPr/>
            </a:pPr>
            <a:r>
              <a:rPr lang="en-GB" sz="2000" dirty="0">
                <a:solidFill>
                  <a:sysClr val="windowText" lastClr="000000"/>
                </a:solidFill>
                <a:latin typeface="Arial" panose="020B0604020202020204" pitchFamily="34" charset="0"/>
                <a:cs typeface="Arial" panose="020B0604020202020204" pitchFamily="34" charset="0"/>
              </a:rPr>
              <a:t>Design and implementation of </a:t>
            </a:r>
            <a:r>
              <a:rPr lang="en-GB" sz="2000" dirty="0" err="1">
                <a:solidFill>
                  <a:sysClr val="windowText" lastClr="000000"/>
                </a:solidFill>
                <a:latin typeface="Arial" panose="020B0604020202020204" pitchFamily="34" charset="0"/>
                <a:cs typeface="Arial" panose="020B0604020202020204" pitchFamily="34" charset="0"/>
              </a:rPr>
              <a:t>divTS</a:t>
            </a:r>
            <a:r>
              <a:rPr lang="en-GB" sz="2000" dirty="0">
                <a:solidFill>
                  <a:sysClr val="windowText" lastClr="000000"/>
                </a:solidFill>
                <a:latin typeface="Arial" panose="020B0604020202020204" pitchFamily="34" charset="0"/>
                <a:cs typeface="Arial" panose="020B0604020202020204" pitchFamily="34" charset="0"/>
              </a:rPr>
              <a:t> system for the new upper </a:t>
            </a:r>
            <a:r>
              <a:rPr lang="en-GB" sz="2000" dirty="0" err="1">
                <a:solidFill>
                  <a:sysClr val="windowText" lastClr="000000"/>
                </a:solidFill>
                <a:latin typeface="Arial" panose="020B0604020202020204" pitchFamily="34" charset="0"/>
                <a:cs typeface="Arial" panose="020B0604020202020204" pitchFamily="34" charset="0"/>
              </a:rPr>
              <a:t>divertor</a:t>
            </a:r>
            <a:r>
              <a:rPr lang="en-GB" sz="2000" dirty="0">
                <a:solidFill>
                  <a:sysClr val="windowText" lastClr="000000"/>
                </a:solidFill>
                <a:latin typeface="Arial" panose="020B0604020202020204" pitchFamily="34" charset="0"/>
                <a:cs typeface="Arial" panose="020B0604020202020204" pitchFamily="34" charset="0"/>
              </a:rPr>
              <a:t>: </a:t>
            </a:r>
            <a:r>
              <a:rPr lang="fr-FR" sz="2000" dirty="0" err="1">
                <a:solidFill>
                  <a:sysClr val="windowText" lastClr="000000"/>
                </a:solidFill>
                <a:latin typeface="Arial" panose="020B0604020202020204" pitchFamily="34" charset="0"/>
                <a:cs typeface="Arial" panose="020B0604020202020204" pitchFamily="34" charset="0"/>
              </a:rPr>
              <a:t>Expected</a:t>
            </a:r>
            <a:r>
              <a:rPr lang="fr-FR" sz="2000" dirty="0">
                <a:solidFill>
                  <a:sysClr val="windowText" lastClr="000000"/>
                </a:solidFill>
                <a:latin typeface="Arial" panose="020B0604020202020204" pitchFamily="34" charset="0"/>
                <a:cs typeface="Arial" panose="020B0604020202020204" pitchFamily="34" charset="0"/>
              </a:rPr>
              <a:t> to have a high impact on the PEX Programme to </a:t>
            </a:r>
            <a:r>
              <a:rPr lang="fr-FR" sz="2000" dirty="0" err="1">
                <a:solidFill>
                  <a:sysClr val="windowText" lastClr="000000"/>
                </a:solidFill>
                <a:latin typeface="Arial" panose="020B0604020202020204" pitchFamily="34" charset="0"/>
                <a:cs typeface="Arial" panose="020B0604020202020204" pitchFamily="34" charset="0"/>
              </a:rPr>
              <a:t>interpret</a:t>
            </a:r>
            <a:r>
              <a:rPr lang="fr-FR" sz="2000" dirty="0">
                <a:solidFill>
                  <a:sysClr val="windowText" lastClr="000000"/>
                </a:solidFill>
                <a:latin typeface="Arial" panose="020B0604020202020204" pitchFamily="34" charset="0"/>
                <a:cs typeface="Arial" panose="020B0604020202020204" pitchFamily="34" charset="0"/>
              </a:rPr>
              <a:t> the </a:t>
            </a:r>
            <a:r>
              <a:rPr lang="fr-FR" sz="2000" dirty="0" err="1">
                <a:solidFill>
                  <a:sysClr val="windowText" lastClr="000000"/>
                </a:solidFill>
                <a:latin typeface="Arial" panose="020B0604020202020204" pitchFamily="34" charset="0"/>
                <a:cs typeface="Arial" panose="020B0604020202020204" pitchFamily="34" charset="0"/>
              </a:rPr>
              <a:t>physics</a:t>
            </a:r>
            <a:r>
              <a:rPr lang="fr-FR" sz="2000" dirty="0">
                <a:solidFill>
                  <a:sysClr val="windowText" lastClr="000000"/>
                </a:solidFill>
                <a:latin typeface="Arial" panose="020B0604020202020204" pitchFamily="34" charset="0"/>
                <a:cs typeface="Arial" panose="020B0604020202020204" pitchFamily="34" charset="0"/>
              </a:rPr>
              <a:t> of the </a:t>
            </a:r>
            <a:r>
              <a:rPr lang="fr-FR" sz="2000" dirty="0" err="1">
                <a:solidFill>
                  <a:sysClr val="windowText" lastClr="000000"/>
                </a:solidFill>
                <a:latin typeface="Arial" panose="020B0604020202020204" pitchFamily="34" charset="0"/>
                <a:cs typeface="Arial" panose="020B0604020202020204" pitchFamily="34" charset="0"/>
              </a:rPr>
              <a:t>exhaust</a:t>
            </a:r>
            <a:endParaRPr lang="en-GB" sz="2000" dirty="0">
              <a:solidFill>
                <a:sysClr val="windowText" lastClr="000000"/>
              </a:solidFill>
              <a:latin typeface="Arial" panose="020B0604020202020204" pitchFamily="34" charset="0"/>
              <a:cs typeface="Arial" panose="020B0604020202020204" pitchFamily="34" charset="0"/>
            </a:endParaRPr>
          </a:p>
        </p:txBody>
      </p:sp>
      <p:sp>
        <p:nvSpPr>
          <p:cNvPr id="13" name="ZoneTexte 12"/>
          <p:cNvSpPr txBox="1"/>
          <p:nvPr/>
        </p:nvSpPr>
        <p:spPr>
          <a:xfrm>
            <a:off x="1155845" y="5353020"/>
            <a:ext cx="7232579" cy="1169551"/>
          </a:xfrm>
          <a:prstGeom prst="rect">
            <a:avLst/>
          </a:prstGeom>
          <a:noFill/>
        </p:spPr>
        <p:txBody>
          <a:bodyPr wrap="square" rtlCol="0">
            <a:spAutoFit/>
          </a:bodyPr>
          <a:lstStyle/>
          <a:p>
            <a:pPr marL="342900" indent="-342900" algn="just">
              <a:spcBef>
                <a:spcPts val="1200"/>
              </a:spcBef>
              <a:buFont typeface="Wingdings" panose="05000000000000000000" pitchFamily="2" charset="2"/>
              <a:buChar char="q"/>
            </a:pPr>
            <a:r>
              <a:rPr lang="fr-FR" sz="2000" b="1" dirty="0">
                <a:latin typeface="Arial" panose="020B0604020202020204" pitchFamily="34" charset="0"/>
                <a:cs typeface="Arial" panose="020B0604020202020204" pitchFamily="34" charset="0"/>
              </a:rPr>
              <a:t>T</a:t>
            </a:r>
            <a:r>
              <a:rPr lang="fr-FR" sz="2000" b="1" dirty="0" smtClean="0">
                <a:latin typeface="Arial" panose="020B0604020202020204" pitchFamily="34" charset="0"/>
                <a:cs typeface="Arial" panose="020B0604020202020204" pitchFamily="34" charset="0"/>
              </a:rPr>
              <a:t>here </a:t>
            </a:r>
            <a:r>
              <a:rPr lang="fr-FR" sz="2000" b="1" dirty="0" smtClean="0">
                <a:latin typeface="Arial" panose="020B0604020202020204" pitchFamily="34" charset="0"/>
                <a:cs typeface="Arial" panose="020B0604020202020204" pitchFamily="34" charset="0"/>
              </a:rPr>
              <a:t>are </a:t>
            </a:r>
            <a:r>
              <a:rPr lang="fr-FR" sz="2000" b="1" dirty="0" err="1" smtClean="0">
                <a:latin typeface="Arial" panose="020B0604020202020204" pitchFamily="34" charset="0"/>
                <a:cs typeface="Arial" panose="020B0604020202020204" pitchFamily="34" charset="0"/>
              </a:rPr>
              <a:t>also</a:t>
            </a:r>
            <a:r>
              <a:rPr lang="fr-FR" sz="2000" b="1" dirty="0" smtClean="0">
                <a:latin typeface="Arial" panose="020B0604020202020204" pitchFamily="34" charset="0"/>
                <a:cs typeface="Arial" panose="020B0604020202020204" pitchFamily="34" charset="0"/>
              </a:rPr>
              <a:t> </a:t>
            </a:r>
            <a:r>
              <a:rPr lang="fr-FR" sz="2000" b="1" dirty="0" err="1" smtClean="0">
                <a:solidFill>
                  <a:srgbClr val="0000FF"/>
                </a:solidFill>
                <a:latin typeface="Arial" panose="020B0604020202020204" pitchFamily="34" charset="0"/>
                <a:cs typeface="Arial" panose="020B0604020202020204" pitchFamily="34" charset="0"/>
              </a:rPr>
              <a:t>enhancement</a:t>
            </a:r>
            <a:r>
              <a:rPr lang="fr-FR" sz="2000" b="1" dirty="0" smtClean="0">
                <a:solidFill>
                  <a:srgbClr val="0000FF"/>
                </a:solidFill>
                <a:latin typeface="Arial" panose="020B0604020202020204" pitchFamily="34" charset="0"/>
                <a:cs typeface="Arial" panose="020B0604020202020204" pitchFamily="34" charset="0"/>
              </a:rPr>
              <a:t> </a:t>
            </a:r>
            <a:r>
              <a:rPr lang="fr-FR" sz="2000" b="1" dirty="0" err="1" smtClean="0">
                <a:solidFill>
                  <a:srgbClr val="0000FF"/>
                </a:solidFill>
                <a:latin typeface="Arial" panose="020B0604020202020204" pitchFamily="34" charset="0"/>
                <a:cs typeface="Arial" panose="020B0604020202020204" pitchFamily="34" charset="0"/>
              </a:rPr>
              <a:t>planned</a:t>
            </a:r>
            <a:r>
              <a:rPr lang="fr-FR" sz="2000" b="1" dirty="0" smtClean="0">
                <a:solidFill>
                  <a:srgbClr val="0000FF"/>
                </a:solidFill>
                <a:latin typeface="Arial" panose="020B0604020202020204" pitchFamily="34" charset="0"/>
                <a:cs typeface="Arial" panose="020B0604020202020204" pitchFamily="34" charset="0"/>
              </a:rPr>
              <a:t> in JET in 2022</a:t>
            </a:r>
            <a:r>
              <a:rPr lang="fr-FR" sz="2000" b="1" dirty="0" smtClean="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rPr>
              <a:t>SPI </a:t>
            </a:r>
            <a:r>
              <a:rPr lang="fr-FR" sz="2000" b="1" dirty="0" smtClean="0">
                <a:latin typeface="Arial" panose="020B0604020202020204" pitchFamily="34" charset="0"/>
                <a:cs typeface="Arial" panose="020B0604020202020204" pitchFamily="34" charset="0"/>
              </a:rPr>
              <a:t>modification; HRTS; </a:t>
            </a:r>
            <a:r>
              <a:rPr lang="fr-FR" sz="2000" b="1" dirty="0" err="1" smtClean="0">
                <a:latin typeface="Arial" panose="020B0604020202020204" pitchFamily="34" charset="0"/>
                <a:cs typeface="Arial" panose="020B0604020202020204" pitchFamily="34" charset="0"/>
              </a:rPr>
              <a:t>Tile</a:t>
            </a:r>
            <a:r>
              <a:rPr lang="fr-FR" sz="2000" b="1" dirty="0" smtClean="0">
                <a:latin typeface="Arial" panose="020B0604020202020204" pitchFamily="34" charset="0"/>
                <a:cs typeface="Arial" panose="020B0604020202020204" pitchFamily="34" charset="0"/>
              </a:rPr>
              <a:t> 6 gap </a:t>
            </a:r>
            <a:r>
              <a:rPr lang="fr-FR" sz="2000" b="1" dirty="0" err="1" smtClean="0">
                <a:latin typeface="Arial" panose="020B0604020202020204" pitchFamily="34" charset="0"/>
                <a:cs typeface="Arial" panose="020B0604020202020204" pitchFamily="34" charset="0"/>
              </a:rPr>
              <a:t>spectroscopy</a:t>
            </a:r>
            <a:r>
              <a:rPr lang="fr-FR" sz="2000" b="1" dirty="0" smtClean="0">
                <a:latin typeface="Arial" panose="020B0604020202020204" pitchFamily="34" charset="0"/>
                <a:cs typeface="Arial" panose="020B0604020202020204" pitchFamily="34" charset="0"/>
              </a:rPr>
              <a:t>; </a:t>
            </a:r>
            <a:r>
              <a:rPr lang="fr-FR" sz="2000" b="1" dirty="0" smtClean="0">
                <a:latin typeface="Arial" panose="020B0604020202020204" pitchFamily="34" charset="0"/>
                <a:cs typeface="Arial" panose="020B0604020202020204" pitchFamily="34" charset="0"/>
              </a:rPr>
              <a:t>LIDS</a:t>
            </a:r>
          </a:p>
          <a:p>
            <a:pPr marL="342900" indent="-342900" algn="just">
              <a:spcBef>
                <a:spcPts val="1200"/>
              </a:spcBef>
              <a:buFont typeface="Wingdings" panose="05000000000000000000" pitchFamily="2" charset="2"/>
              <a:buChar char="q"/>
            </a:pPr>
            <a:r>
              <a:rPr lang="fr-FR" sz="2000" b="1" dirty="0" smtClean="0">
                <a:latin typeface="Arial" panose="020B0604020202020204" pitchFamily="34" charset="0"/>
                <a:cs typeface="Arial" panose="020B0604020202020204" pitchFamily="34" charset="0"/>
              </a:rPr>
              <a:t>The</a:t>
            </a:r>
            <a:r>
              <a:rPr lang="fr-FR" sz="2000" b="1" dirty="0" smtClean="0">
                <a:solidFill>
                  <a:srgbClr val="0000FF"/>
                </a:solidFill>
                <a:latin typeface="Arial" panose="020B0604020202020204" pitchFamily="34" charset="0"/>
                <a:cs typeface="Arial" panose="020B0604020202020204" pitchFamily="34" charset="0"/>
              </a:rPr>
              <a:t> LIBS </a:t>
            </a:r>
            <a:r>
              <a:rPr lang="fr-FR" sz="2000" b="1" dirty="0" err="1" smtClean="0">
                <a:latin typeface="Arial" panose="020B0604020202020204" pitchFamily="34" charset="0"/>
                <a:cs typeface="Arial" panose="020B0604020202020204" pitchFamily="34" charset="0"/>
              </a:rPr>
              <a:t>feasibility</a:t>
            </a:r>
            <a:r>
              <a:rPr lang="fr-FR" sz="2000" b="1" dirty="0" smtClean="0">
                <a:latin typeface="Arial" panose="020B0604020202020204" pitchFamily="34" charset="0"/>
                <a:cs typeface="Arial" panose="020B0604020202020204" pitchFamily="34" charset="0"/>
              </a:rPr>
              <a:t> to </a:t>
            </a:r>
            <a:r>
              <a:rPr lang="fr-FR" sz="2000" b="1" dirty="0" err="1" smtClean="0">
                <a:latin typeface="Arial" panose="020B0604020202020204" pitchFamily="34" charset="0"/>
                <a:cs typeface="Arial" panose="020B0604020202020204" pitchFamily="34" charset="0"/>
              </a:rPr>
              <a:t>be</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discussed</a:t>
            </a:r>
            <a:r>
              <a:rPr lang="fr-FR" sz="2000" b="1" dirty="0" smtClean="0">
                <a:latin typeface="Arial" panose="020B0604020202020204" pitchFamily="34" charset="0"/>
                <a:cs typeface="Arial" panose="020B0604020202020204" pitchFamily="34" charset="0"/>
              </a:rPr>
              <a:t> </a:t>
            </a:r>
            <a:r>
              <a:rPr lang="fr-FR" sz="2000" b="1" dirty="0" err="1" smtClean="0">
                <a:latin typeface="Arial" panose="020B0604020202020204" pitchFamily="34" charset="0"/>
                <a:cs typeface="Arial" panose="020B0604020202020204" pitchFamily="34" charset="0"/>
              </a:rPr>
              <a:t>with</a:t>
            </a:r>
            <a:r>
              <a:rPr lang="fr-FR" sz="2000" b="1" dirty="0" smtClean="0">
                <a:latin typeface="Arial" panose="020B0604020202020204" pitchFamily="34" charset="0"/>
                <a:cs typeface="Arial" panose="020B0604020202020204" pitchFamily="34" charset="0"/>
              </a:rPr>
              <a:t> PWIE</a:t>
            </a:r>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094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270919858"/>
              </p:ext>
            </p:extLst>
          </p:nvPr>
        </p:nvGraphicFramePr>
        <p:xfrm>
          <a:off x="323528" y="1196753"/>
          <a:ext cx="8640960" cy="2448272"/>
        </p:xfrm>
        <a:graphic>
          <a:graphicData uri="http://schemas.openxmlformats.org/drawingml/2006/table">
            <a:tbl>
              <a:tblPr firstRow="1" firstCol="1" bandRow="1"/>
              <a:tblGrid>
                <a:gridCol w="920857">
                  <a:extLst>
                    <a:ext uri="{9D8B030D-6E8A-4147-A177-3AD203B41FA5}">
                      <a16:colId xmlns:a16="http://schemas.microsoft.com/office/drawing/2014/main" val="4192597152"/>
                    </a:ext>
                  </a:extLst>
                </a:gridCol>
                <a:gridCol w="3038457">
                  <a:extLst>
                    <a:ext uri="{9D8B030D-6E8A-4147-A177-3AD203B41FA5}">
                      <a16:colId xmlns:a16="http://schemas.microsoft.com/office/drawing/2014/main" val="3574984996"/>
                    </a:ext>
                  </a:extLst>
                </a:gridCol>
                <a:gridCol w="924585">
                  <a:extLst>
                    <a:ext uri="{9D8B030D-6E8A-4147-A177-3AD203B41FA5}">
                      <a16:colId xmlns:a16="http://schemas.microsoft.com/office/drawing/2014/main" val="3614652339"/>
                    </a:ext>
                  </a:extLst>
                </a:gridCol>
                <a:gridCol w="660818">
                  <a:extLst>
                    <a:ext uri="{9D8B030D-6E8A-4147-A177-3AD203B41FA5}">
                      <a16:colId xmlns:a16="http://schemas.microsoft.com/office/drawing/2014/main" val="2783913191"/>
                    </a:ext>
                  </a:extLst>
                </a:gridCol>
                <a:gridCol w="924585">
                  <a:extLst>
                    <a:ext uri="{9D8B030D-6E8A-4147-A177-3AD203B41FA5}">
                      <a16:colId xmlns:a16="http://schemas.microsoft.com/office/drawing/2014/main" val="1829360165"/>
                    </a:ext>
                  </a:extLst>
                </a:gridCol>
                <a:gridCol w="850022">
                  <a:extLst>
                    <a:ext uri="{9D8B030D-6E8A-4147-A177-3AD203B41FA5}">
                      <a16:colId xmlns:a16="http://schemas.microsoft.com/office/drawing/2014/main" val="4266842156"/>
                    </a:ext>
                  </a:extLst>
                </a:gridCol>
                <a:gridCol w="1321636">
                  <a:extLst>
                    <a:ext uri="{9D8B030D-6E8A-4147-A177-3AD203B41FA5}">
                      <a16:colId xmlns:a16="http://schemas.microsoft.com/office/drawing/2014/main" val="4053540221"/>
                    </a:ext>
                  </a:extLst>
                </a:gridCol>
              </a:tblGrid>
              <a:tr h="852794">
                <a:tc>
                  <a:txBody>
                    <a:bodyPr/>
                    <a:lstStyle/>
                    <a:p>
                      <a:pPr>
                        <a:lnSpc>
                          <a:spcPct val="115000"/>
                        </a:lnSpc>
                        <a:spcBef>
                          <a:spcPts val="200"/>
                        </a:spcBef>
                        <a:spcAft>
                          <a:spcPts val="200"/>
                        </a:spcAft>
                      </a:pPr>
                      <a:r>
                        <a:rPr lang="en-US" sz="1400" b="1" dirty="0">
                          <a:effectLst/>
                          <a:latin typeface="Calibri" panose="020F0502020204030204" pitchFamily="34" charset="0"/>
                          <a:ea typeface="SimSun" panose="02010600030101010101" pitchFamily="2" charset="-122"/>
                          <a:cs typeface="Arial" panose="020B0604020202020204" pitchFamily="34" charset="0"/>
                        </a:rPr>
                        <a:t>WBS ID</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Topic</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Effort</a:t>
                      </a:r>
                      <a:endParaRPr lang="fr-FR" sz="140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[PM]*</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E&amp;GS</a:t>
                      </a:r>
                      <a:endParaRPr lang="fr-FR" sz="140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[k€]**</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Missions</a:t>
                      </a:r>
                      <a:endParaRPr lang="fr-FR" sz="140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[k€]</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Total resources</a:t>
                      </a:r>
                      <a:endParaRPr lang="fr-FR" sz="140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[k€]</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Consortium Contribution</a:t>
                      </a:r>
                      <a:endParaRPr lang="fr-FR" sz="140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[k€]</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0425099"/>
                  </a:ext>
                </a:extLst>
              </a:tr>
              <a:tr h="265913">
                <a:tc>
                  <a:txBody>
                    <a:bodyPr/>
                    <a:lstStyle/>
                    <a:p>
                      <a:pPr>
                        <a:lnSpc>
                          <a:spcPct val="115000"/>
                        </a:lnSpc>
                        <a:spcAft>
                          <a:spcPts val="600"/>
                        </a:spcAft>
                      </a:pPr>
                      <a:r>
                        <a:rPr lang="en-US" sz="14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TE</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 </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0.00</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0</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729</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1,031</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758</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028188"/>
                  </a:ext>
                </a:extLst>
              </a:tr>
              <a:tr h="265913">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TE-1</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a:effectLst/>
                          <a:latin typeface="Calibri" panose="020F0502020204030204" pitchFamily="34" charset="0"/>
                          <a:ea typeface="SimSun" panose="02010600030101010101" pitchFamily="2" charset="-122"/>
                          <a:cs typeface="Arial" panose="020B0604020202020204" pitchFamily="34" charset="0"/>
                        </a:rPr>
                        <a:t>Project </a:t>
                      </a:r>
                      <a:r>
                        <a:rPr lang="de-DE" sz="1400" b="1" dirty="0" smtClean="0">
                          <a:effectLst/>
                          <a:latin typeface="Calibri" panose="020F0502020204030204" pitchFamily="34" charset="0"/>
                          <a:ea typeface="SimSun" panose="02010600030101010101" pitchFamily="2" charset="-122"/>
                          <a:cs typeface="Arial" panose="020B0604020202020204" pitchFamily="34" charset="0"/>
                        </a:rPr>
                        <a:t>Management (TFLs)</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96.15</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0</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0</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751</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526</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084278"/>
                  </a:ext>
                </a:extLst>
              </a:tr>
              <a:tr h="265913">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TE-2</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a:effectLst/>
                          <a:latin typeface="Calibri" panose="020F0502020204030204" pitchFamily="34" charset="0"/>
                          <a:ea typeface="SimSun" panose="02010600030101010101" pitchFamily="2" charset="-122"/>
                          <a:cs typeface="Arial" panose="020B0604020202020204" pitchFamily="34" charset="0"/>
                        </a:rPr>
                        <a:t>Experimental </a:t>
                      </a:r>
                      <a:r>
                        <a:rPr lang="de-DE" sz="1400" b="1" dirty="0" err="1">
                          <a:effectLst/>
                          <a:latin typeface="Calibri" panose="020F0502020204030204" pitchFamily="34" charset="0"/>
                          <a:ea typeface="SimSun" panose="02010600030101010101" pitchFamily="2" charset="-122"/>
                          <a:cs typeface="Arial" panose="020B0604020202020204" pitchFamily="34" charset="0"/>
                        </a:rPr>
                        <a:t>Campaign</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1,380.34</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0</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369</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11,197</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5,705</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642081975"/>
                  </a:ext>
                </a:extLst>
              </a:tr>
              <a:tr h="265913">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TE-3</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err="1">
                          <a:effectLst/>
                          <a:latin typeface="Calibri" panose="020F0502020204030204" pitchFamily="34" charset="0"/>
                          <a:ea typeface="SimSun" panose="02010600030101010101" pitchFamily="2" charset="-122"/>
                          <a:cs typeface="Arial" panose="020B0604020202020204" pitchFamily="34" charset="0"/>
                        </a:rPr>
                        <a:t>Machine</a:t>
                      </a:r>
                      <a:r>
                        <a:rPr lang="de-DE" sz="1400" b="1" dirty="0">
                          <a:effectLst/>
                          <a:latin typeface="Calibri" panose="020F0502020204030204" pitchFamily="34" charset="0"/>
                          <a:ea typeface="SimSun" panose="02010600030101010101" pitchFamily="2" charset="-122"/>
                          <a:cs typeface="Arial" panose="020B0604020202020204" pitchFamily="34" charset="0"/>
                        </a:rPr>
                        <a:t> </a:t>
                      </a:r>
                      <a:r>
                        <a:rPr lang="de-DE" sz="1400" b="1" dirty="0" err="1">
                          <a:effectLst/>
                          <a:latin typeface="Calibri" panose="020F0502020204030204" pitchFamily="34" charset="0"/>
                          <a:ea typeface="SimSun" panose="02010600030101010101" pitchFamily="2" charset="-122"/>
                          <a:cs typeface="Arial" panose="020B0604020202020204" pitchFamily="34" charset="0"/>
                        </a:rPr>
                        <a:t>operation</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1,327.58</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8,201</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0</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22,530</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12,873</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8641580"/>
                  </a:ext>
                </a:extLst>
              </a:tr>
              <a:tr h="265913">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TE-4</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err="1" smtClean="0">
                          <a:effectLst/>
                          <a:latin typeface="Calibri" panose="020F0502020204030204" pitchFamily="34" charset="0"/>
                          <a:ea typeface="SimSun" panose="02010600030101010101" pitchFamily="2" charset="-122"/>
                          <a:cs typeface="Arial" panose="020B0604020202020204" pitchFamily="34" charset="0"/>
                        </a:rPr>
                        <a:t>Enhancements</a:t>
                      </a:r>
                      <a:r>
                        <a:rPr lang="de-DE" sz="1400" b="1" dirty="0" smtClean="0">
                          <a:effectLst/>
                          <a:latin typeface="Calibri" panose="020F0502020204030204" pitchFamily="34" charset="0"/>
                          <a:ea typeface="SimSun" panose="02010600030101010101" pitchFamily="2" charset="-122"/>
                          <a:cs typeface="Arial" panose="020B0604020202020204" pitchFamily="34" charset="0"/>
                        </a:rPr>
                        <a:t> (PEX; </a:t>
                      </a:r>
                      <a:r>
                        <a:rPr lang="de-DE" sz="1400" b="1" dirty="0" err="1" smtClean="0">
                          <a:effectLst/>
                          <a:latin typeface="Calibri" panose="020F0502020204030204" pitchFamily="34" charset="0"/>
                          <a:ea typeface="SimSun" panose="02010600030101010101" pitchFamily="2" charset="-122"/>
                          <a:cs typeface="Arial" panose="020B0604020202020204" pitchFamily="34" charset="0"/>
                        </a:rPr>
                        <a:t>diag</a:t>
                      </a:r>
                      <a:r>
                        <a:rPr lang="de-DE" sz="1400" b="1" dirty="0" smtClean="0">
                          <a:effectLst/>
                          <a:latin typeface="Calibri" panose="020F0502020204030204" pitchFamily="34" charset="0"/>
                          <a:ea typeface="SimSun" panose="02010600030101010101" pitchFamily="2" charset="-122"/>
                          <a:cs typeface="Arial" panose="020B0604020202020204" pitchFamily="34" charset="0"/>
                        </a:rPr>
                        <a:t>; </a:t>
                      </a:r>
                      <a:r>
                        <a:rPr lang="de-DE" sz="1400" b="1" dirty="0" err="1" smtClean="0">
                          <a:effectLst/>
                          <a:latin typeface="Calibri" panose="020F0502020204030204" pitchFamily="34" charset="0"/>
                          <a:ea typeface="SimSun" panose="02010600030101010101" pitchFamily="2" charset="-122"/>
                          <a:cs typeface="Arial" panose="020B0604020202020204" pitchFamily="34" charset="0"/>
                        </a:rPr>
                        <a:t>etc</a:t>
                      </a:r>
                      <a:r>
                        <a:rPr lang="de-DE" sz="1400" b="1" dirty="0" smtClean="0">
                          <a:effectLst/>
                          <a:latin typeface="Calibri" panose="020F0502020204030204" pitchFamily="34" charset="0"/>
                          <a:ea typeface="SimSun" panose="02010600030101010101" pitchFamily="2" charset="-122"/>
                          <a:cs typeface="Arial" panose="020B0604020202020204" pitchFamily="34" charset="0"/>
                        </a:rPr>
                        <a:t> …)</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133.22</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2,521</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0</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4,308</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1,401</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875548472"/>
                  </a:ext>
                </a:extLst>
              </a:tr>
              <a:tr h="265913">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Grand Total</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00"/>
                        </a:spcAft>
                      </a:pPr>
                      <a:r>
                        <a:rPr lang="en-US" sz="1400" b="1" dirty="0">
                          <a:solidFill>
                            <a:srgbClr val="A6A6A6"/>
                          </a:solidFill>
                          <a:effectLst/>
                          <a:latin typeface="Calibri" panose="020F0502020204030204" pitchFamily="34" charset="0"/>
                          <a:ea typeface="SimSun" panose="02010600030101010101" pitchFamily="2" charset="-122"/>
                          <a:cs typeface="Arial" panose="020B0604020202020204" pitchFamily="34" charset="0"/>
                        </a:rPr>
                        <a:t> </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2,937.29</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10,722</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1,098</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39,817</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21,263</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523013"/>
                  </a:ext>
                </a:extLst>
              </a:tr>
            </a:tbl>
          </a:graphicData>
        </a:graphic>
      </p:graphicFrame>
      <p:sp>
        <p:nvSpPr>
          <p:cNvPr id="5" name="ZoneTexte 4"/>
          <p:cNvSpPr txBox="1"/>
          <p:nvPr/>
        </p:nvSpPr>
        <p:spPr>
          <a:xfrm>
            <a:off x="323528" y="116632"/>
            <a:ext cx="7344816" cy="646331"/>
          </a:xfrm>
          <a:prstGeom prst="rect">
            <a:avLst/>
          </a:prstGeom>
          <a:noFill/>
        </p:spPr>
        <p:txBody>
          <a:bodyPr wrap="square" rtlCol="0">
            <a:spAutoFit/>
          </a:bodyPr>
          <a:lstStyle/>
          <a:p>
            <a:r>
              <a:rPr lang="fr-FR" sz="3600" b="1" dirty="0" smtClean="0">
                <a:solidFill>
                  <a:srgbClr val="C00000"/>
                </a:solidFill>
              </a:rPr>
              <a:t>2022 budget</a:t>
            </a:r>
            <a:endParaRPr lang="fr-FR" sz="3600" b="1" dirty="0">
              <a:solidFill>
                <a:srgbClr val="C000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690221586"/>
              </p:ext>
            </p:extLst>
          </p:nvPr>
        </p:nvGraphicFramePr>
        <p:xfrm>
          <a:off x="323527" y="4078815"/>
          <a:ext cx="8640961" cy="2259076"/>
        </p:xfrm>
        <a:graphic>
          <a:graphicData uri="http://schemas.openxmlformats.org/drawingml/2006/table">
            <a:tbl>
              <a:tblPr firstRow="1" firstCol="1" bandRow="1"/>
              <a:tblGrid>
                <a:gridCol w="1024064">
                  <a:extLst>
                    <a:ext uri="{9D8B030D-6E8A-4147-A177-3AD203B41FA5}">
                      <a16:colId xmlns:a16="http://schemas.microsoft.com/office/drawing/2014/main" val="2692744560"/>
                    </a:ext>
                  </a:extLst>
                </a:gridCol>
                <a:gridCol w="4191495">
                  <a:extLst>
                    <a:ext uri="{9D8B030D-6E8A-4147-A177-3AD203B41FA5}">
                      <a16:colId xmlns:a16="http://schemas.microsoft.com/office/drawing/2014/main" val="1100899079"/>
                    </a:ext>
                  </a:extLst>
                </a:gridCol>
                <a:gridCol w="1258736">
                  <a:extLst>
                    <a:ext uri="{9D8B030D-6E8A-4147-A177-3AD203B41FA5}">
                      <a16:colId xmlns:a16="http://schemas.microsoft.com/office/drawing/2014/main" val="4176389414"/>
                    </a:ext>
                  </a:extLst>
                </a:gridCol>
                <a:gridCol w="2166666">
                  <a:extLst>
                    <a:ext uri="{9D8B030D-6E8A-4147-A177-3AD203B41FA5}">
                      <a16:colId xmlns:a16="http://schemas.microsoft.com/office/drawing/2014/main" val="278954535"/>
                    </a:ext>
                  </a:extLst>
                </a:gridCol>
              </a:tblGrid>
              <a:tr h="502313">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WBS ID</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Topic</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Total resources</a:t>
                      </a:r>
                      <a:endParaRPr lang="fr-FR" sz="1400">
                        <a:effectLst/>
                        <a:latin typeface="Calibri" panose="020F0502020204030204" pitchFamily="34" charset="0"/>
                        <a:ea typeface="SimSun" panose="02010600030101010101" pitchFamily="2" charset="-122"/>
                        <a:cs typeface="Arial" panose="020B0604020202020204" pitchFamily="34" charset="0"/>
                      </a:endParaRPr>
                    </a:p>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[k€]</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Bef>
                          <a:spcPts val="200"/>
                        </a:spcBef>
                        <a:spcAft>
                          <a:spcPts val="200"/>
                        </a:spcAft>
                      </a:pPr>
                      <a:r>
                        <a:rPr lang="en-US" sz="1400" b="1">
                          <a:effectLst/>
                          <a:latin typeface="Calibri" panose="020F0502020204030204" pitchFamily="34" charset="0"/>
                          <a:ea typeface="SimSun" panose="02010600030101010101" pitchFamily="2" charset="-122"/>
                          <a:cs typeface="Arial" panose="020B0604020202020204" pitchFamily="34" charset="0"/>
                        </a:rPr>
                        <a:t>Involved Beneficiary(ies) / Affiliated Entities</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11146501"/>
                  </a:ext>
                </a:extLst>
              </a:tr>
              <a:tr h="0">
                <a:tc>
                  <a:txBody>
                    <a:bodyPr/>
                    <a:lstStyle/>
                    <a:p>
                      <a:pPr>
                        <a:lnSpc>
                          <a:spcPct val="115000"/>
                        </a:lnSpc>
                        <a:spcAft>
                          <a:spcPts val="600"/>
                        </a:spcAft>
                      </a:pPr>
                      <a:r>
                        <a:rPr lang="en-US" sz="1400" b="1"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TE-3</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a:effectLst/>
                          <a:latin typeface="Calibri" panose="020F0502020204030204" pitchFamily="34" charset="0"/>
                          <a:ea typeface="SimSun" panose="02010600030101010101" pitchFamily="2" charset="-122"/>
                          <a:cs typeface="Arial" panose="020B0604020202020204" pitchFamily="34" charset="0"/>
                        </a:rPr>
                        <a:t>Machine operation</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3,727</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effectLst/>
                          <a:latin typeface="Calibri" panose="020F0502020204030204" pitchFamily="34" charset="0"/>
                          <a:ea typeface="SimSun" panose="02010600030101010101" pitchFamily="2" charset="-122"/>
                          <a:cs typeface="Arial" panose="020B0604020202020204" pitchFamily="34" charset="0"/>
                        </a:rPr>
                        <a:t>EPFL</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008379"/>
                  </a:ext>
                </a:extLst>
              </a:tr>
              <a:tr h="0">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TE-4</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err="1">
                          <a:effectLst/>
                          <a:latin typeface="Calibri" panose="020F0502020204030204" pitchFamily="34" charset="0"/>
                          <a:ea typeface="SimSun" panose="02010600030101010101" pitchFamily="2" charset="-122"/>
                          <a:cs typeface="Arial" panose="020B0604020202020204" pitchFamily="34" charset="0"/>
                        </a:rPr>
                        <a:t>Enhancements</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70</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600"/>
                        </a:spcAft>
                      </a:pPr>
                      <a:r>
                        <a:rPr lang="en-US" sz="1400" dirty="0">
                          <a:effectLst/>
                          <a:latin typeface="Calibri" panose="020F0502020204030204" pitchFamily="34" charset="0"/>
                          <a:ea typeface="SimSun" panose="02010600030101010101" pitchFamily="2" charset="-122"/>
                          <a:cs typeface="Arial" panose="020B0604020202020204" pitchFamily="34" charset="0"/>
                        </a:rPr>
                        <a:t>EPFL</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98915417"/>
                  </a:ext>
                </a:extLst>
              </a:tr>
              <a:tr h="0">
                <a:tc>
                  <a:txBody>
                    <a:bodyPr/>
                    <a:lstStyle/>
                    <a:p>
                      <a:pPr>
                        <a:lnSpc>
                          <a:spcPct val="115000"/>
                        </a:lnSpc>
                        <a:spcAft>
                          <a:spcPts val="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00"/>
                        </a:spcAft>
                      </a:pPr>
                      <a:r>
                        <a:rPr lang="en-US" sz="1400" b="1" dirty="0">
                          <a:solidFill>
                            <a:srgbClr val="A6A6A6"/>
                          </a:solidFill>
                          <a:effectLst/>
                          <a:latin typeface="Calibri" panose="020F0502020204030204" pitchFamily="34" charset="0"/>
                          <a:ea typeface="SimSun" panose="02010600030101010101" pitchFamily="2" charset="-122"/>
                          <a:cs typeface="Arial" panose="020B0604020202020204" pitchFamily="34" charset="0"/>
                        </a:rPr>
                        <a:t> </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1,929</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effectLst/>
                          <a:latin typeface="Calibri" panose="020F0502020204030204" pitchFamily="34" charset="0"/>
                          <a:ea typeface="SimSun" panose="02010600030101010101" pitchFamily="2" charset="-122"/>
                          <a:cs typeface="Arial" panose="020B0604020202020204" pitchFamily="34" charset="0"/>
                        </a:rPr>
                        <a:t>UKAEA</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3377063"/>
                  </a:ext>
                </a:extLst>
              </a:tr>
              <a:tr h="0">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TE-2</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a:effectLst/>
                          <a:latin typeface="Calibri" panose="020F0502020204030204" pitchFamily="34" charset="0"/>
                          <a:ea typeface="SimSun" panose="02010600030101010101" pitchFamily="2" charset="-122"/>
                          <a:cs typeface="Arial" panose="020B0604020202020204" pitchFamily="34" charset="0"/>
                        </a:rPr>
                        <a:t>Experimental </a:t>
                      </a:r>
                      <a:r>
                        <a:rPr lang="de-DE" sz="1400" b="1" dirty="0" err="1">
                          <a:effectLst/>
                          <a:latin typeface="Calibri" panose="020F0502020204030204" pitchFamily="34" charset="0"/>
                          <a:ea typeface="SimSun" panose="02010600030101010101" pitchFamily="2" charset="-122"/>
                          <a:cs typeface="Arial" panose="020B0604020202020204" pitchFamily="34" charset="0"/>
                        </a:rPr>
                        <a:t>Campaign</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7,458</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lnSpc>
                          <a:spcPct val="115000"/>
                        </a:lnSpc>
                        <a:spcAft>
                          <a:spcPts val="600"/>
                        </a:spcAft>
                      </a:pPr>
                      <a:r>
                        <a:rPr lang="en-US" sz="1400" dirty="0">
                          <a:effectLst/>
                          <a:latin typeface="Calibri" panose="020F0502020204030204" pitchFamily="34" charset="0"/>
                          <a:ea typeface="SimSun" panose="02010600030101010101" pitchFamily="2" charset="-122"/>
                          <a:cs typeface="Arial" panose="020B0604020202020204" pitchFamily="34" charset="0"/>
                        </a:rPr>
                        <a:t>UKAEA</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42507324"/>
                  </a:ext>
                </a:extLst>
              </a:tr>
              <a:tr h="0">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TE-3</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err="1">
                          <a:effectLst/>
                          <a:latin typeface="Calibri" panose="020F0502020204030204" pitchFamily="34" charset="0"/>
                          <a:ea typeface="SimSun" panose="02010600030101010101" pitchFamily="2" charset="-122"/>
                          <a:cs typeface="Arial" panose="020B0604020202020204" pitchFamily="34" charset="0"/>
                        </a:rPr>
                        <a:t>Machine</a:t>
                      </a:r>
                      <a:r>
                        <a:rPr lang="de-DE" sz="1400" b="1" dirty="0">
                          <a:effectLst/>
                          <a:latin typeface="Calibri" panose="020F0502020204030204" pitchFamily="34" charset="0"/>
                          <a:ea typeface="SimSun" panose="02010600030101010101" pitchFamily="2" charset="-122"/>
                          <a:cs typeface="Arial" panose="020B0604020202020204" pitchFamily="34" charset="0"/>
                        </a:rPr>
                        <a:t> </a:t>
                      </a:r>
                      <a:r>
                        <a:rPr lang="de-DE" sz="1400" b="1" dirty="0" err="1">
                          <a:effectLst/>
                          <a:latin typeface="Calibri" panose="020F0502020204030204" pitchFamily="34" charset="0"/>
                          <a:ea typeface="SimSun" panose="02010600030101010101" pitchFamily="2" charset="-122"/>
                          <a:cs typeface="Arial" panose="020B0604020202020204" pitchFamily="34" charset="0"/>
                        </a:rPr>
                        <a:t>operation</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solidFill>
                            <a:srgbClr val="000000"/>
                          </a:solidFill>
                          <a:effectLst/>
                          <a:latin typeface="Calibri" panose="020F0502020204030204" pitchFamily="34" charset="0"/>
                          <a:ea typeface="SimSun" panose="02010600030101010101" pitchFamily="2" charset="-122"/>
                          <a:cs typeface="Calibri" panose="020F0502020204030204" pitchFamily="34" charset="0"/>
                        </a:rPr>
                        <a:t>76,313</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a:effectLst/>
                          <a:latin typeface="Calibri" panose="020F0502020204030204" pitchFamily="34" charset="0"/>
                          <a:ea typeface="SimSun" panose="02010600030101010101" pitchFamily="2" charset="-122"/>
                          <a:cs typeface="Arial" panose="020B0604020202020204" pitchFamily="34" charset="0"/>
                        </a:rPr>
                        <a:t>UKAEA</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208951"/>
                  </a:ext>
                </a:extLst>
              </a:tr>
              <a:tr h="0">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TE-4</a:t>
                      </a:r>
                      <a:endParaRPr lang="fr-FR" sz="1400" b="1">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200"/>
                        </a:spcAft>
                      </a:pPr>
                      <a:r>
                        <a:rPr lang="de-DE" sz="1400" b="1" dirty="0" err="1" smtClean="0">
                          <a:effectLst/>
                          <a:latin typeface="Calibri" panose="020F0502020204030204" pitchFamily="34" charset="0"/>
                          <a:ea typeface="SimSun" panose="02010600030101010101" pitchFamily="2" charset="-122"/>
                          <a:cs typeface="Arial" panose="020B0604020202020204" pitchFamily="34" charset="0"/>
                        </a:rPr>
                        <a:t>Enhancements</a:t>
                      </a:r>
                      <a:r>
                        <a:rPr lang="de-DE" sz="1400" b="1" dirty="0" smtClean="0">
                          <a:effectLst/>
                          <a:latin typeface="Calibri" panose="020F0502020204030204" pitchFamily="34" charset="0"/>
                          <a:ea typeface="SimSun" panose="02010600030101010101" pitchFamily="2" charset="-122"/>
                          <a:cs typeface="Arial" panose="020B0604020202020204" pitchFamily="34" charset="0"/>
                        </a:rPr>
                        <a:t> (SPI; HRTS; </a:t>
                      </a:r>
                      <a:r>
                        <a:rPr lang="de-DE" sz="1400" b="1" dirty="0" err="1" smtClean="0">
                          <a:effectLst/>
                          <a:latin typeface="Calibri" panose="020F0502020204030204" pitchFamily="34" charset="0"/>
                          <a:ea typeface="SimSun" panose="02010600030101010101" pitchFamily="2" charset="-122"/>
                          <a:cs typeface="Arial" panose="020B0604020202020204" pitchFamily="34" charset="0"/>
                        </a:rPr>
                        <a:t>etc</a:t>
                      </a:r>
                      <a:r>
                        <a:rPr lang="de-DE" sz="1400" b="1" dirty="0" smtClean="0">
                          <a:effectLst/>
                          <a:latin typeface="Calibri" panose="020F0502020204030204" pitchFamily="34" charset="0"/>
                          <a:ea typeface="SimSun" panose="02010600030101010101" pitchFamily="2" charset="-122"/>
                          <a:cs typeface="Arial" panose="020B0604020202020204" pitchFamily="34" charset="0"/>
                        </a:rPr>
                        <a:t> …)</a:t>
                      </a:r>
                      <a:endParaRPr lang="fr-FR" sz="1400" b="1"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US" sz="1400" dirty="0">
                          <a:solidFill>
                            <a:srgbClr val="000000"/>
                          </a:solidFill>
                          <a:effectLst/>
                          <a:latin typeface="Calibri" panose="020F0502020204030204" pitchFamily="34" charset="0"/>
                          <a:ea typeface="SimSun" panose="02010600030101010101" pitchFamily="2" charset="-122"/>
                          <a:cs typeface="Calibri" panose="020F0502020204030204" pitchFamily="34" charset="0"/>
                        </a:rPr>
                        <a:t>8,371</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600"/>
                        </a:spcAft>
                      </a:pPr>
                      <a:r>
                        <a:rPr lang="en-US" sz="1400" dirty="0">
                          <a:effectLst/>
                          <a:latin typeface="Calibri" panose="020F0502020204030204" pitchFamily="34" charset="0"/>
                          <a:ea typeface="SimSun" panose="02010600030101010101" pitchFamily="2" charset="-122"/>
                          <a:cs typeface="Arial" panose="020B0604020202020204" pitchFamily="34" charset="0"/>
                        </a:rPr>
                        <a:t>UKAEA</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021169991"/>
                  </a:ext>
                </a:extLst>
              </a:tr>
              <a:tr h="0">
                <a:tc>
                  <a:txBody>
                    <a:bodyPr/>
                    <a:lstStyle/>
                    <a:p>
                      <a:pPr>
                        <a:lnSpc>
                          <a:spcPct val="115000"/>
                        </a:lnSpc>
                        <a:spcAft>
                          <a:spcPts val="600"/>
                        </a:spcAft>
                      </a:pPr>
                      <a:r>
                        <a:rPr lang="en-US" sz="1400" b="1">
                          <a:solidFill>
                            <a:srgbClr val="000000"/>
                          </a:solidFill>
                          <a:effectLst/>
                          <a:latin typeface="Calibri" panose="020F0502020204030204" pitchFamily="34" charset="0"/>
                          <a:ea typeface="SimSun" panose="02010600030101010101" pitchFamily="2" charset="-122"/>
                          <a:cs typeface="Calibri" panose="020F0502020204030204" pitchFamily="34" charset="0"/>
                        </a:rPr>
                        <a:t>Grand Total</a:t>
                      </a:r>
                      <a:endParaRPr lang="fr-FR" sz="140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00"/>
                        </a:spcAft>
                      </a:pPr>
                      <a:r>
                        <a:rPr lang="en-US" sz="1400" dirty="0">
                          <a:solidFill>
                            <a:srgbClr val="A6A6A6"/>
                          </a:solidFill>
                          <a:effectLst/>
                          <a:latin typeface="Calibri" panose="020F0502020204030204" pitchFamily="34" charset="0"/>
                          <a:ea typeface="SimSun" panose="02010600030101010101" pitchFamily="2" charset="-122"/>
                          <a:cs typeface="Arial" panose="020B0604020202020204" pitchFamily="34" charset="0"/>
                        </a:rPr>
                        <a:t> </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400" b="1" dirty="0" smtClean="0">
                          <a:solidFill>
                            <a:srgbClr val="000000"/>
                          </a:solidFill>
                          <a:effectLst/>
                          <a:latin typeface="Calibri" panose="020F0502020204030204" pitchFamily="34" charset="0"/>
                          <a:ea typeface="SimSun" panose="02010600030101010101" pitchFamily="2" charset="-122"/>
                          <a:cs typeface="Calibri" panose="020F0502020204030204" pitchFamily="34" charset="0"/>
                        </a:rPr>
                        <a:t>97,867</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200"/>
                        </a:spcAft>
                      </a:pPr>
                      <a:r>
                        <a:rPr lang="en-US" sz="1400" dirty="0">
                          <a:effectLst/>
                          <a:latin typeface="Calibri" panose="020F0502020204030204" pitchFamily="34" charset="0"/>
                          <a:ea typeface="SimSun" panose="02010600030101010101" pitchFamily="2" charset="-122"/>
                          <a:cs typeface="Arial" panose="020B0604020202020204" pitchFamily="34" charset="0"/>
                        </a:rPr>
                        <a:t> </a:t>
                      </a:r>
                      <a:endParaRPr lang="fr-FR" sz="1400" dirty="0">
                        <a:effectLst/>
                        <a:latin typeface="Calibri" panose="020F0502020204030204" pitchFamily="34" charset="0"/>
                        <a:ea typeface="SimSun" panose="02010600030101010101" pitchFamily="2" charset="-122"/>
                        <a:cs typeface="Arial" panose="020B0604020202020204" pitchFamily="34" charset="0"/>
                      </a:endParaRPr>
                    </a:p>
                  </a:txBody>
                  <a:tcPr marL="36195"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3685729"/>
                  </a:ext>
                </a:extLst>
              </a:tr>
            </a:tbl>
          </a:graphicData>
        </a:graphic>
      </p:graphicFrame>
      <p:sp>
        <p:nvSpPr>
          <p:cNvPr id="8" name="ZoneTexte 7"/>
          <p:cNvSpPr txBox="1"/>
          <p:nvPr/>
        </p:nvSpPr>
        <p:spPr>
          <a:xfrm>
            <a:off x="3275856" y="908720"/>
            <a:ext cx="4608512" cy="369332"/>
          </a:xfrm>
          <a:prstGeom prst="rect">
            <a:avLst/>
          </a:prstGeom>
          <a:noFill/>
        </p:spPr>
        <p:txBody>
          <a:bodyPr wrap="square" rtlCol="0">
            <a:spAutoFit/>
          </a:bodyPr>
          <a:lstStyle/>
          <a:p>
            <a:r>
              <a:rPr lang="fr-FR" b="1" dirty="0" err="1" smtClean="0"/>
              <a:t>Without</a:t>
            </a:r>
            <a:r>
              <a:rPr lang="fr-FR" b="1" dirty="0" smtClean="0"/>
              <a:t> UKAEA/EPFL</a:t>
            </a:r>
            <a:endParaRPr lang="fr-FR" b="1" dirty="0"/>
          </a:p>
        </p:txBody>
      </p:sp>
    </p:spTree>
    <p:extLst>
      <p:ext uri="{BB962C8B-B14F-4D97-AF65-F5344CB8AC3E}">
        <p14:creationId xmlns:p14="http://schemas.microsoft.com/office/powerpoint/2010/main" val="1865634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79512" y="116632"/>
            <a:ext cx="7416824" cy="646331"/>
          </a:xfrm>
          <a:prstGeom prst="rect">
            <a:avLst/>
          </a:prstGeom>
          <a:noFill/>
        </p:spPr>
        <p:txBody>
          <a:bodyPr wrap="square" rtlCol="0">
            <a:spAutoFit/>
          </a:bodyPr>
          <a:lstStyle/>
          <a:p>
            <a:r>
              <a:rPr lang="fr-FR" sz="3600" b="1" dirty="0" smtClean="0">
                <a:solidFill>
                  <a:srgbClr val="FF0000"/>
                </a:solidFill>
              </a:rPr>
              <a:t>Change </a:t>
            </a:r>
            <a:r>
              <a:rPr lang="fr-FR" sz="3600" b="1" dirty="0" err="1" smtClean="0">
                <a:solidFill>
                  <a:srgbClr val="FF0000"/>
                </a:solidFill>
              </a:rPr>
              <a:t>requests</a:t>
            </a:r>
            <a:endParaRPr lang="fr-FR" sz="3600" b="1" dirty="0">
              <a:solidFill>
                <a:srgbClr val="FF0000"/>
              </a:solidFill>
            </a:endParaRPr>
          </a:p>
        </p:txBody>
      </p:sp>
      <p:sp>
        <p:nvSpPr>
          <p:cNvPr id="5" name="ZoneTexte 4"/>
          <p:cNvSpPr txBox="1"/>
          <p:nvPr/>
        </p:nvSpPr>
        <p:spPr>
          <a:xfrm>
            <a:off x="0" y="980728"/>
            <a:ext cx="9144000" cy="5324535"/>
          </a:xfrm>
          <a:prstGeom prst="rect">
            <a:avLst/>
          </a:prstGeom>
          <a:noFill/>
        </p:spPr>
        <p:txBody>
          <a:bodyPr wrap="square" rtlCol="0">
            <a:spAutoFit/>
          </a:bodyPr>
          <a:lstStyle/>
          <a:p>
            <a:pPr marL="342900" indent="-342900" algn="just">
              <a:spcBef>
                <a:spcPts val="1200"/>
              </a:spcBef>
              <a:buFont typeface="Wingdings" panose="05000000000000000000" pitchFamily="2" charset="2"/>
              <a:buChar char="q"/>
            </a:pPr>
            <a:r>
              <a:rPr lang="fr-FR" sz="2000" b="1" dirty="0" smtClean="0"/>
              <a:t>WEST 2021 </a:t>
            </a:r>
            <a:r>
              <a:rPr lang="fr-FR" sz="2000" b="1" dirty="0" err="1" smtClean="0"/>
              <a:t>campaign</a:t>
            </a:r>
            <a:r>
              <a:rPr lang="fr-FR" sz="2000" b="1" dirty="0" smtClean="0"/>
              <a:t> has been </a:t>
            </a:r>
            <a:r>
              <a:rPr lang="fr-FR" sz="2000" b="1" dirty="0" err="1" smtClean="0"/>
              <a:t>shifted</a:t>
            </a:r>
            <a:r>
              <a:rPr lang="fr-FR" sz="2000" b="1" dirty="0" smtClean="0"/>
              <a:t> to 2022 (</a:t>
            </a:r>
            <a:r>
              <a:rPr lang="fr-FR" sz="2000" b="1" dirty="0" err="1" smtClean="0"/>
              <a:t>this</a:t>
            </a:r>
            <a:r>
              <a:rPr lang="fr-FR" sz="2000" b="1" dirty="0" smtClean="0"/>
              <a:t> </a:t>
            </a:r>
            <a:r>
              <a:rPr lang="fr-FR" sz="2000" b="1" dirty="0" err="1" smtClean="0"/>
              <a:t>was</a:t>
            </a:r>
            <a:r>
              <a:rPr lang="fr-FR" sz="2000" b="1" dirty="0" smtClean="0"/>
              <a:t> </a:t>
            </a:r>
            <a:r>
              <a:rPr lang="fr-FR" sz="2000" b="1" dirty="0" err="1" smtClean="0"/>
              <a:t>already</a:t>
            </a:r>
            <a:r>
              <a:rPr lang="fr-FR" sz="2000" b="1" dirty="0" smtClean="0"/>
              <a:t> </a:t>
            </a:r>
            <a:r>
              <a:rPr lang="fr-FR" sz="2000" b="1" dirty="0" err="1" smtClean="0"/>
              <a:t>known</a:t>
            </a:r>
            <a:r>
              <a:rPr lang="fr-FR" sz="2000" b="1" dirty="0" smtClean="0"/>
              <a:t> last </a:t>
            </a:r>
            <a:r>
              <a:rPr lang="fr-FR" sz="2000" b="1" dirty="0" err="1" smtClean="0"/>
              <a:t>June</a:t>
            </a:r>
            <a:r>
              <a:rPr lang="fr-FR" sz="2000" b="1" dirty="0" smtClean="0"/>
              <a:t>)</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sz="2000" b="1" dirty="0">
                <a:solidFill>
                  <a:srgbClr val="0000FF"/>
                </a:solidFill>
                <a:latin typeface="Calibri" panose="020F0502020204030204" pitchFamily="34" charset="0"/>
                <a:ea typeface="Calibri" panose="020F0502020204030204" pitchFamily="34" charset="0"/>
                <a:cs typeface="Calibri" panose="020F0502020204030204" pitchFamily="34" charset="0"/>
              </a:rPr>
              <a:t>TE.D.03: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High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fluence</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operation on actively cooled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divertor</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WEST assessed, and </a:t>
            </a:r>
            <a:r>
              <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documented</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(Dec 2022) should be revised. </a:t>
            </a:r>
            <a:endParaRPr lang="fr-FR" sz="2000" b="1" dirty="0" smtClean="0"/>
          </a:p>
          <a:p>
            <a:pPr marL="342900" indent="-342900" algn="just">
              <a:spcBef>
                <a:spcPts val="1200"/>
              </a:spcBef>
              <a:buFont typeface="Wingdings" panose="05000000000000000000" pitchFamily="2" charset="2"/>
              <a:buChar char="q"/>
            </a:pPr>
            <a:r>
              <a:rPr lang="fr-FR" sz="2000" b="1" dirty="0" smtClean="0"/>
              <a:t>The 2021 </a:t>
            </a:r>
            <a:r>
              <a:rPr lang="fr-FR" sz="2000" b="1" dirty="0"/>
              <a:t>S</a:t>
            </a:r>
            <a:r>
              <a:rPr lang="fr-FR" sz="2000" b="1" dirty="0" smtClean="0"/>
              <a:t>cientific Programme </a:t>
            </a:r>
            <a:r>
              <a:rPr lang="fr-FR" sz="2000" b="1" dirty="0" err="1" smtClean="0"/>
              <a:t>present</a:t>
            </a:r>
            <a:r>
              <a:rPr lang="fr-FR" sz="2000" b="1" dirty="0" smtClean="0"/>
              <a:t> structure continues </a:t>
            </a:r>
            <a:r>
              <a:rPr lang="fr-FR" sz="2000" b="1" dirty="0" err="1" smtClean="0"/>
              <a:t>until</a:t>
            </a:r>
            <a:r>
              <a:rPr lang="fr-FR" sz="2000" b="1" dirty="0" smtClean="0"/>
              <a:t> the 1st of July 2022 and </a:t>
            </a:r>
            <a:r>
              <a:rPr lang="fr-FR" sz="2000" b="1" dirty="0" err="1" smtClean="0"/>
              <a:t>is</a:t>
            </a:r>
            <a:r>
              <a:rPr lang="fr-FR" sz="2000" b="1" dirty="0" smtClean="0"/>
              <a:t> </a:t>
            </a:r>
            <a:r>
              <a:rPr lang="fr-FR" sz="2000" b="1" dirty="0" err="1" smtClean="0"/>
              <a:t>covered</a:t>
            </a:r>
            <a:r>
              <a:rPr lang="fr-FR" sz="2000" b="1" dirty="0" smtClean="0"/>
              <a:t> by a call for participation (</a:t>
            </a:r>
            <a:r>
              <a:rPr lang="fr-FR" sz="2000" b="1" dirty="0" err="1" smtClean="0"/>
              <a:t>launched</a:t>
            </a:r>
            <a:r>
              <a:rPr lang="fr-FR" sz="2000" b="1" dirty="0" smtClean="0"/>
              <a:t> on the 22nd of </a:t>
            </a:r>
            <a:r>
              <a:rPr lang="fr-FR" sz="2000" b="1" dirty="0" err="1" smtClean="0"/>
              <a:t>October</a:t>
            </a:r>
            <a:r>
              <a:rPr lang="fr-FR" sz="2000" b="1" dirty="0" smtClean="0"/>
              <a:t>). Changes are: </a:t>
            </a:r>
          </a:p>
          <a:p>
            <a:pPr marL="800100" lvl="1" indent="-342900" algn="just">
              <a:buFont typeface="Wingdings" panose="05000000000000000000" pitchFamily="2" charset="2"/>
              <a:buChar char="§"/>
            </a:pPr>
            <a:r>
              <a:rPr lang="fr-FR" dirty="0" smtClean="0"/>
              <a:t>Pulses </a:t>
            </a:r>
            <a:r>
              <a:rPr lang="fr-FR" dirty="0" err="1" smtClean="0"/>
              <a:t>allocated</a:t>
            </a:r>
            <a:r>
              <a:rPr lang="fr-FR" dirty="0" smtClean="0"/>
              <a:t> for the </a:t>
            </a:r>
            <a:r>
              <a:rPr lang="fr-FR" dirty="0" err="1" smtClean="0"/>
              <a:t>negative</a:t>
            </a:r>
            <a:r>
              <a:rPr lang="fr-FR" dirty="0" smtClean="0"/>
              <a:t> </a:t>
            </a:r>
            <a:r>
              <a:rPr lang="fr-FR" dirty="0" err="1" smtClean="0"/>
              <a:t>triangularity</a:t>
            </a:r>
            <a:r>
              <a:rPr lang="fr-FR" dirty="0" smtClean="0"/>
              <a:t> topic (RT07) on TCV and AUG + new SC</a:t>
            </a:r>
          </a:p>
          <a:p>
            <a:pPr marL="800100" lvl="1" indent="-342900" algn="just">
              <a:buFont typeface="Wingdings" panose="05000000000000000000" pitchFamily="2" charset="2"/>
              <a:buChar char="§"/>
            </a:pPr>
            <a:r>
              <a:rPr lang="fr-FR" dirty="0" smtClean="0"/>
              <a:t>WPTE (RT05) </a:t>
            </a:r>
            <a:r>
              <a:rPr lang="fr-FR" dirty="0" err="1" smtClean="0"/>
              <a:t>will</a:t>
            </a:r>
            <a:r>
              <a:rPr lang="fr-FR" dirty="0" smtClean="0"/>
              <a:t> </a:t>
            </a:r>
            <a:r>
              <a:rPr lang="fr-FR" dirty="0" err="1" smtClean="0"/>
              <a:t>participate</a:t>
            </a:r>
            <a:r>
              <a:rPr lang="fr-FR" dirty="0" smtClean="0"/>
              <a:t> to SPI AUG </a:t>
            </a:r>
            <a:r>
              <a:rPr lang="fr-FR" dirty="0" err="1" smtClean="0"/>
              <a:t>experiments</a:t>
            </a:r>
            <a:r>
              <a:rPr lang="fr-FR" dirty="0" smtClean="0"/>
              <a:t> </a:t>
            </a:r>
            <a:r>
              <a:rPr lang="fr-FR" dirty="0" err="1" smtClean="0"/>
              <a:t>with</a:t>
            </a:r>
            <a:r>
              <a:rPr lang="fr-FR" dirty="0" smtClean="0"/>
              <a:t> </a:t>
            </a:r>
            <a:r>
              <a:rPr lang="fr-FR" dirty="0"/>
              <a:t>I</a:t>
            </a:r>
            <a:r>
              <a:rPr lang="fr-FR" dirty="0" smtClean="0"/>
              <a:t>O </a:t>
            </a:r>
            <a:r>
              <a:rPr lang="fr-FR" dirty="0" err="1" smtClean="0"/>
              <a:t>programmatic</a:t>
            </a:r>
            <a:r>
              <a:rPr lang="fr-FR" dirty="0" smtClean="0"/>
              <a:t> headlines. </a:t>
            </a:r>
          </a:p>
          <a:p>
            <a:pPr marL="800100" lvl="1" indent="-342900" algn="just">
              <a:buFont typeface="Wingdings" panose="05000000000000000000" pitchFamily="2" charset="2"/>
              <a:buChar char="§"/>
            </a:pPr>
            <a:r>
              <a:rPr lang="fr-FR" dirty="0" smtClean="0"/>
              <a:t>New allocation of pulses </a:t>
            </a:r>
            <a:r>
              <a:rPr lang="fr-FR" dirty="0" err="1" smtClean="0"/>
              <a:t>proposed</a:t>
            </a:r>
            <a:r>
              <a:rPr lang="fr-FR" dirty="0"/>
              <a:t> </a:t>
            </a:r>
            <a:r>
              <a:rPr lang="fr-FR" dirty="0" smtClean="0"/>
              <a:t>on AUG and TCV. </a:t>
            </a:r>
          </a:p>
          <a:p>
            <a:pPr marL="800100" lvl="1" indent="-342900" algn="just">
              <a:buFont typeface="Wingdings" panose="05000000000000000000" pitchFamily="2" charset="2"/>
              <a:buChar char="§"/>
            </a:pPr>
            <a:r>
              <a:rPr lang="fr-FR" dirty="0" smtClean="0"/>
              <a:t>TE </a:t>
            </a:r>
            <a:r>
              <a:rPr lang="fr-FR" dirty="0" err="1" smtClean="0"/>
              <a:t>TFLs</a:t>
            </a:r>
            <a:r>
              <a:rPr lang="fr-FR" dirty="0" smtClean="0"/>
              <a:t> </a:t>
            </a:r>
            <a:r>
              <a:rPr lang="fr-FR" dirty="0" err="1" smtClean="0"/>
              <a:t>will</a:t>
            </a:r>
            <a:r>
              <a:rPr lang="fr-FR" dirty="0" smtClean="0"/>
              <a:t> manage JET C40B and C42 </a:t>
            </a:r>
            <a:r>
              <a:rPr lang="fr-FR" dirty="0" err="1" smtClean="0"/>
              <a:t>campaigns</a:t>
            </a:r>
            <a:r>
              <a:rPr lang="fr-FR" dirty="0" smtClean="0"/>
              <a:t> </a:t>
            </a:r>
            <a:r>
              <a:rPr lang="fr-FR" dirty="0" err="1" smtClean="0"/>
              <a:t>with</a:t>
            </a:r>
            <a:r>
              <a:rPr lang="fr-FR" dirty="0" smtClean="0"/>
              <a:t> 3 new </a:t>
            </a:r>
            <a:r>
              <a:rPr lang="fr-FR" dirty="0" err="1" smtClean="0"/>
              <a:t>DTFLs</a:t>
            </a:r>
            <a:endParaRPr lang="fr-FR" dirty="0" smtClean="0"/>
          </a:p>
          <a:p>
            <a:pPr marL="800100" lvl="1" indent="-342900" algn="just">
              <a:buFont typeface="Wingdings" panose="05000000000000000000" pitchFamily="2" charset="2"/>
              <a:buChar char="§"/>
            </a:pPr>
            <a:r>
              <a:rPr lang="fr-FR" dirty="0" smtClean="0"/>
              <a:t>Diagnostic </a:t>
            </a:r>
            <a:r>
              <a:rPr lang="fr-FR" dirty="0" err="1" smtClean="0"/>
              <a:t>enhancements</a:t>
            </a:r>
            <a:r>
              <a:rPr lang="fr-FR" dirty="0" smtClean="0"/>
              <a:t> have </a:t>
            </a:r>
            <a:r>
              <a:rPr lang="fr-FR" dirty="0" err="1" smtClean="0"/>
              <a:t>also</a:t>
            </a:r>
            <a:r>
              <a:rPr lang="fr-FR" dirty="0" smtClean="0"/>
              <a:t> been </a:t>
            </a:r>
            <a:r>
              <a:rPr lang="fr-FR" dirty="0" err="1" smtClean="0"/>
              <a:t>selected</a:t>
            </a:r>
            <a:r>
              <a:rPr lang="fr-FR" dirty="0" smtClean="0"/>
              <a:t>. </a:t>
            </a:r>
          </a:p>
          <a:p>
            <a:pPr marL="342900" indent="-342900" algn="just">
              <a:spcBef>
                <a:spcPts val="1200"/>
              </a:spcBef>
              <a:buFont typeface="Wingdings" panose="05000000000000000000" pitchFamily="2" charset="2"/>
              <a:buChar char="q"/>
            </a:pPr>
            <a:r>
              <a:rPr lang="fr-FR" sz="2000" b="1" dirty="0" smtClean="0"/>
              <a:t>The </a:t>
            </a:r>
            <a:r>
              <a:rPr lang="fr-FR" sz="2000" b="1" dirty="0"/>
              <a:t>call for </a:t>
            </a:r>
            <a:r>
              <a:rPr lang="fr-FR" sz="2000" b="1" dirty="0" err="1"/>
              <a:t>Helium</a:t>
            </a:r>
            <a:r>
              <a:rPr lang="fr-FR" sz="2000" b="1" dirty="0"/>
              <a:t> </a:t>
            </a:r>
            <a:r>
              <a:rPr lang="fr-FR" sz="2000" b="1" dirty="0" err="1"/>
              <a:t>campaign</a:t>
            </a:r>
            <a:r>
              <a:rPr lang="fr-FR" sz="2000" b="1" dirty="0"/>
              <a:t> (ASDEX Upgrade and JET) </a:t>
            </a:r>
            <a:r>
              <a:rPr lang="fr-FR" sz="2000" b="1" dirty="0" err="1"/>
              <a:t>is</a:t>
            </a:r>
            <a:r>
              <a:rPr lang="fr-FR" sz="2000" b="1" dirty="0"/>
              <a:t> </a:t>
            </a:r>
            <a:r>
              <a:rPr lang="fr-FR" sz="2000" b="1" dirty="0" err="1"/>
              <a:t>treated</a:t>
            </a:r>
            <a:r>
              <a:rPr lang="fr-FR" sz="2000" b="1" dirty="0"/>
              <a:t> </a:t>
            </a:r>
            <a:r>
              <a:rPr lang="fr-FR" sz="2000" b="1" dirty="0" smtClean="0"/>
              <a:t>in a </a:t>
            </a:r>
            <a:r>
              <a:rPr lang="fr-FR" sz="2000" b="1" dirty="0" err="1" smtClean="0"/>
              <a:t>separate</a:t>
            </a:r>
            <a:r>
              <a:rPr lang="fr-FR" sz="2000" b="1" dirty="0" smtClean="0"/>
              <a:t> call to </a:t>
            </a:r>
            <a:r>
              <a:rPr lang="fr-FR" sz="2000" b="1" dirty="0" err="1" smtClean="0"/>
              <a:t>determine</a:t>
            </a:r>
            <a:r>
              <a:rPr lang="fr-FR" sz="2000" b="1" dirty="0" smtClean="0"/>
              <a:t> </a:t>
            </a:r>
            <a:r>
              <a:rPr lang="fr-FR" sz="2000" b="1" dirty="0" err="1" smtClean="0"/>
              <a:t>its</a:t>
            </a:r>
            <a:r>
              <a:rPr lang="fr-FR" sz="2000" b="1" dirty="0" smtClean="0"/>
              <a:t> </a:t>
            </a:r>
            <a:r>
              <a:rPr lang="fr-FR" sz="2000" b="1" dirty="0" err="1" smtClean="0"/>
              <a:t>detailed</a:t>
            </a:r>
            <a:r>
              <a:rPr lang="fr-FR" sz="2000" b="1" dirty="0" smtClean="0"/>
              <a:t> Programme in 2022 </a:t>
            </a:r>
            <a:r>
              <a:rPr lang="fr-FR" sz="2000" b="1" dirty="0" smtClean="0">
                <a:solidFill>
                  <a:srgbClr val="0000FF"/>
                </a:solidFill>
                <a:sym typeface="Wingdings" panose="05000000000000000000" pitchFamily="2" charset="2"/>
              </a:rPr>
              <a:t> WP-MO1</a:t>
            </a:r>
            <a:endParaRPr lang="fr-FR" sz="2000" b="1" dirty="0" smtClean="0">
              <a:solidFill>
                <a:srgbClr val="0000FF"/>
              </a:solidFill>
            </a:endParaRPr>
          </a:p>
          <a:p>
            <a:pPr marL="342900" indent="-342900" algn="just">
              <a:spcBef>
                <a:spcPts val="1200"/>
              </a:spcBef>
              <a:buFont typeface="Wingdings" panose="05000000000000000000" pitchFamily="2" charset="2"/>
              <a:buChar char="q"/>
            </a:pPr>
            <a:r>
              <a:rPr lang="fr-FR" sz="2000" b="1" dirty="0" smtClean="0"/>
              <a:t>The Scientific Programme </a:t>
            </a:r>
            <a:r>
              <a:rPr lang="fr-FR" sz="2000" b="1" dirty="0" err="1" smtClean="0"/>
              <a:t>elaboration</a:t>
            </a:r>
            <a:r>
              <a:rPr lang="fr-FR" sz="2000" b="1" dirty="0" smtClean="0"/>
              <a:t> </a:t>
            </a:r>
            <a:r>
              <a:rPr lang="fr-FR" sz="2000" b="1" dirty="0" err="1" smtClean="0"/>
              <a:t>beyond</a:t>
            </a:r>
            <a:r>
              <a:rPr lang="fr-FR" sz="2000" b="1" dirty="0" smtClean="0"/>
              <a:t> the 1st of July 2021 and </a:t>
            </a:r>
            <a:r>
              <a:rPr lang="fr-FR" sz="2000" b="1" dirty="0" err="1" smtClean="0"/>
              <a:t>until</a:t>
            </a:r>
            <a:r>
              <a:rPr lang="fr-FR" sz="2000" b="1" dirty="0" smtClean="0"/>
              <a:t> the end of 2023 </a:t>
            </a:r>
            <a:r>
              <a:rPr lang="fr-FR" sz="2000" b="1" dirty="0" err="1" smtClean="0"/>
              <a:t>is</a:t>
            </a:r>
            <a:r>
              <a:rPr lang="fr-FR" sz="2000" b="1" dirty="0" smtClean="0"/>
              <a:t> </a:t>
            </a:r>
            <a:r>
              <a:rPr lang="fr-FR" sz="2000" b="1" dirty="0" err="1" smtClean="0"/>
              <a:t>covered</a:t>
            </a:r>
            <a:r>
              <a:rPr lang="fr-FR" sz="2000" b="1" dirty="0" smtClean="0"/>
              <a:t> by a call for </a:t>
            </a:r>
            <a:r>
              <a:rPr lang="fr-FR" sz="2000" b="1" dirty="0" err="1"/>
              <a:t>p</a:t>
            </a:r>
            <a:r>
              <a:rPr lang="fr-FR" sz="2000" b="1" dirty="0" err="1" smtClean="0"/>
              <a:t>roposal</a:t>
            </a:r>
            <a:r>
              <a:rPr lang="fr-FR" sz="2000" b="1" dirty="0" smtClean="0"/>
              <a:t> </a:t>
            </a:r>
            <a:r>
              <a:rPr lang="fr-FR" sz="2000" b="1" dirty="0" err="1" smtClean="0"/>
              <a:t>next</a:t>
            </a:r>
            <a:r>
              <a:rPr lang="fr-FR" sz="2000" b="1" dirty="0" smtClean="0"/>
              <a:t> </a:t>
            </a:r>
            <a:r>
              <a:rPr lang="fr-FR" sz="2000" b="1" dirty="0" err="1" smtClean="0"/>
              <a:t>January</a:t>
            </a:r>
            <a:r>
              <a:rPr lang="fr-FR" sz="2000" b="1" dirty="0" smtClean="0"/>
              <a:t> </a:t>
            </a:r>
            <a:r>
              <a:rPr lang="fr-FR" sz="2000" b="1" dirty="0" err="1" smtClean="0"/>
              <a:t>that</a:t>
            </a:r>
            <a:r>
              <a:rPr lang="fr-FR" sz="2000" b="1" dirty="0" smtClean="0"/>
              <a:t> </a:t>
            </a:r>
            <a:r>
              <a:rPr lang="fr-FR" sz="2000" b="1" dirty="0" err="1" smtClean="0"/>
              <a:t>will</a:t>
            </a:r>
            <a:r>
              <a:rPr lang="fr-FR" sz="2000" b="1" dirty="0" smtClean="0"/>
              <a:t> </a:t>
            </a:r>
            <a:r>
              <a:rPr lang="fr-FR" sz="2000" b="1" dirty="0" err="1" smtClean="0"/>
              <a:t>include</a:t>
            </a:r>
            <a:r>
              <a:rPr lang="fr-FR" sz="2000" b="1" dirty="0" smtClean="0"/>
              <a:t> all five </a:t>
            </a:r>
            <a:r>
              <a:rPr lang="fr-FR" sz="2000" b="1" dirty="0" err="1" smtClean="0"/>
              <a:t>devices</a:t>
            </a:r>
            <a:r>
              <a:rPr lang="fr-FR" sz="2000" b="1" dirty="0" smtClean="0"/>
              <a:t> (AUG, JET, MAST-U, TCV, WEST). </a:t>
            </a:r>
            <a:endParaRPr lang="fr-FR" sz="2000" b="1" dirty="0"/>
          </a:p>
        </p:txBody>
      </p:sp>
    </p:spTree>
    <p:extLst>
      <p:ext uri="{BB962C8B-B14F-4D97-AF65-F5344CB8AC3E}">
        <p14:creationId xmlns:p14="http://schemas.microsoft.com/office/powerpoint/2010/main" val="6838279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3888" y="44624"/>
            <a:ext cx="6480720" cy="769441"/>
          </a:xfrm>
          <a:prstGeom prst="rect">
            <a:avLst/>
          </a:prstGeom>
          <a:noFill/>
        </p:spPr>
        <p:txBody>
          <a:bodyPr wrap="square" rtlCol="0">
            <a:spAutoFit/>
          </a:bodyPr>
          <a:lstStyle/>
          <a:p>
            <a:r>
              <a:rPr lang="fr-FR" sz="4400" b="1" dirty="0" smtClean="0">
                <a:solidFill>
                  <a:srgbClr val="C00000"/>
                </a:solidFill>
              </a:rPr>
              <a:t>Conclusions</a:t>
            </a:r>
            <a:endParaRPr lang="fr-FR" sz="4400" b="1" dirty="0">
              <a:solidFill>
                <a:srgbClr val="C00000"/>
              </a:solidFill>
            </a:endParaRPr>
          </a:p>
        </p:txBody>
      </p:sp>
      <p:sp>
        <p:nvSpPr>
          <p:cNvPr id="5" name="ZoneTexte 4"/>
          <p:cNvSpPr txBox="1"/>
          <p:nvPr/>
        </p:nvSpPr>
        <p:spPr>
          <a:xfrm>
            <a:off x="323528" y="1268760"/>
            <a:ext cx="8496944" cy="3785652"/>
          </a:xfrm>
          <a:prstGeom prst="rect">
            <a:avLst/>
          </a:prstGeom>
          <a:noFill/>
        </p:spPr>
        <p:txBody>
          <a:bodyPr wrap="square" rtlCol="0">
            <a:spAutoFit/>
          </a:bodyPr>
          <a:lstStyle/>
          <a:p>
            <a:pPr algn="just"/>
            <a:r>
              <a:rPr lang="fr-FR" sz="2400" b="1" dirty="0"/>
              <a:t>The </a:t>
            </a:r>
            <a:r>
              <a:rPr lang="fr-FR" sz="2400" b="1" dirty="0" err="1"/>
              <a:t>Research</a:t>
            </a:r>
            <a:r>
              <a:rPr lang="fr-FR" sz="2400" b="1" dirty="0"/>
              <a:t> Topics have made good </a:t>
            </a:r>
            <a:r>
              <a:rPr lang="fr-FR" sz="2400" b="1" dirty="0" err="1"/>
              <a:t>progress</a:t>
            </a:r>
            <a:r>
              <a:rPr lang="fr-FR" sz="2400" b="1" dirty="0"/>
              <a:t> in 2021 and more </a:t>
            </a:r>
            <a:r>
              <a:rPr lang="fr-FR" sz="2400" b="1" dirty="0" err="1"/>
              <a:t>is</a:t>
            </a:r>
            <a:r>
              <a:rPr lang="fr-FR" sz="2400" b="1" dirty="0"/>
              <a:t> </a:t>
            </a:r>
            <a:r>
              <a:rPr lang="fr-FR" sz="2400" b="1" dirty="0" err="1"/>
              <a:t>expected</a:t>
            </a:r>
            <a:r>
              <a:rPr lang="fr-FR" sz="2400" b="1" dirty="0"/>
              <a:t> in ASDEX and TCV </a:t>
            </a:r>
            <a:r>
              <a:rPr lang="fr-FR" sz="2400" b="1" dirty="0" err="1"/>
              <a:t>before</a:t>
            </a:r>
            <a:r>
              <a:rPr lang="fr-FR" sz="2400" b="1" dirty="0"/>
              <a:t> Christmas in addition to the on-</a:t>
            </a:r>
            <a:r>
              <a:rPr lang="fr-FR" sz="2400" b="1" dirty="0" err="1"/>
              <a:t>going</a:t>
            </a:r>
            <a:r>
              <a:rPr lang="fr-FR" sz="2400" b="1" dirty="0"/>
              <a:t> </a:t>
            </a:r>
            <a:r>
              <a:rPr lang="fr-FR" sz="2400" b="1" dirty="0" err="1"/>
              <a:t>analysis</a:t>
            </a:r>
            <a:r>
              <a:rPr lang="fr-FR" sz="2400" b="1" dirty="0"/>
              <a:t>. </a:t>
            </a:r>
            <a:endParaRPr lang="fr-FR" sz="2400" b="1" dirty="0" smtClean="0"/>
          </a:p>
          <a:p>
            <a:pPr algn="just"/>
            <a:endParaRPr lang="fr-FR" sz="2400" b="1" dirty="0"/>
          </a:p>
          <a:p>
            <a:pPr algn="just"/>
            <a:r>
              <a:rPr lang="fr-FR" sz="2400" b="1" dirty="0" smtClean="0"/>
              <a:t>2022 </a:t>
            </a:r>
            <a:r>
              <a:rPr lang="fr-FR" sz="2400" b="1" dirty="0" err="1" smtClean="0"/>
              <a:t>will</a:t>
            </a:r>
            <a:r>
              <a:rPr lang="fr-FR" sz="2400" b="1" dirty="0"/>
              <a:t> </a:t>
            </a:r>
            <a:r>
              <a:rPr lang="fr-FR" sz="2400" b="1" dirty="0" err="1" smtClean="0"/>
              <a:t>be</a:t>
            </a:r>
            <a:r>
              <a:rPr lang="fr-FR" sz="2400" b="1" dirty="0" smtClean="0"/>
              <a:t> a </a:t>
            </a:r>
            <a:r>
              <a:rPr lang="fr-FR" sz="2400" b="1" dirty="0" err="1" smtClean="0"/>
              <a:t>challenging</a:t>
            </a:r>
            <a:r>
              <a:rPr lang="fr-FR" sz="2400" b="1" dirty="0" smtClean="0"/>
              <a:t> </a:t>
            </a:r>
            <a:r>
              <a:rPr lang="fr-FR" sz="2400" b="1" dirty="0" err="1" smtClean="0"/>
              <a:t>year</a:t>
            </a:r>
            <a:r>
              <a:rPr lang="fr-FR" sz="2400" b="1" dirty="0" smtClean="0"/>
              <a:t> for WP TE </a:t>
            </a:r>
            <a:r>
              <a:rPr lang="fr-FR" sz="2400" b="1" dirty="0" err="1" smtClean="0"/>
              <a:t>with</a:t>
            </a:r>
            <a:r>
              <a:rPr lang="fr-FR" sz="2400" b="1" dirty="0" smtClean="0"/>
              <a:t> the </a:t>
            </a:r>
            <a:r>
              <a:rPr lang="fr-FR" sz="2400" b="1" dirty="0" err="1" smtClean="0"/>
              <a:t>integration</a:t>
            </a:r>
            <a:r>
              <a:rPr lang="fr-FR" sz="2400" b="1" dirty="0" smtClean="0"/>
              <a:t> of the JET </a:t>
            </a:r>
            <a:r>
              <a:rPr lang="fr-FR" sz="2400" b="1" dirty="0" err="1" smtClean="0"/>
              <a:t>campaigns</a:t>
            </a:r>
            <a:r>
              <a:rPr lang="fr-FR" sz="2400" b="1" dirty="0" smtClean="0"/>
              <a:t> and a new gouvernance. </a:t>
            </a:r>
            <a:endParaRPr lang="fr-FR" sz="2400" b="1" dirty="0"/>
          </a:p>
          <a:p>
            <a:pPr algn="just"/>
            <a:endParaRPr lang="fr-FR" sz="2400" b="1" dirty="0"/>
          </a:p>
          <a:p>
            <a:pPr algn="just"/>
            <a:r>
              <a:rPr lang="fr-FR" sz="2400" b="1" dirty="0" smtClean="0"/>
              <a:t>The JET </a:t>
            </a:r>
            <a:r>
              <a:rPr lang="fr-FR" sz="2400" b="1" dirty="0" err="1" smtClean="0"/>
              <a:t>campaign</a:t>
            </a:r>
            <a:r>
              <a:rPr lang="fr-FR" sz="2400" b="1" dirty="0" smtClean="0"/>
              <a:t> </a:t>
            </a:r>
            <a:r>
              <a:rPr lang="fr-FR" sz="2400" b="1" dirty="0" err="1" smtClean="0"/>
              <a:t>schedule</a:t>
            </a:r>
            <a:r>
              <a:rPr lang="fr-FR" sz="2400" b="1" dirty="0" smtClean="0"/>
              <a:t>, headlines and </a:t>
            </a:r>
            <a:r>
              <a:rPr lang="fr-FR" sz="2400" b="1" dirty="0" err="1" smtClean="0"/>
              <a:t>rationale</a:t>
            </a:r>
            <a:r>
              <a:rPr lang="fr-FR" sz="2400" b="1" dirty="0" smtClean="0"/>
              <a:t> (</a:t>
            </a:r>
            <a:r>
              <a:rPr lang="fr-FR" sz="2400" b="1" dirty="0" err="1" smtClean="0"/>
              <a:t>Helium</a:t>
            </a:r>
            <a:r>
              <a:rPr lang="fr-FR" sz="2400" b="1" dirty="0" smtClean="0"/>
              <a:t>; SPI ; DTE3, …) </a:t>
            </a:r>
            <a:r>
              <a:rPr lang="fr-FR" sz="2400" b="1" dirty="0" err="1" smtClean="0"/>
              <a:t>shall</a:t>
            </a:r>
            <a:r>
              <a:rPr lang="fr-FR" sz="2400" b="1" dirty="0" smtClean="0"/>
              <a:t> </a:t>
            </a:r>
            <a:r>
              <a:rPr lang="fr-FR" sz="2400" b="1" dirty="0" err="1" smtClean="0"/>
              <a:t>be</a:t>
            </a:r>
            <a:r>
              <a:rPr lang="fr-FR" sz="2400" b="1" dirty="0" smtClean="0"/>
              <a:t> </a:t>
            </a:r>
            <a:r>
              <a:rPr lang="fr-FR" sz="2400" b="1" dirty="0" err="1" smtClean="0"/>
              <a:t>discussed</a:t>
            </a:r>
            <a:r>
              <a:rPr lang="fr-FR" sz="2400" b="1" dirty="0"/>
              <a:t> </a:t>
            </a:r>
            <a:r>
              <a:rPr lang="fr-FR" sz="2400" b="1" dirty="0" smtClean="0"/>
              <a:t>in the </a:t>
            </a:r>
            <a:r>
              <a:rPr lang="fr-FR" sz="2400" b="1" dirty="0" err="1" smtClean="0"/>
              <a:t>next</a:t>
            </a:r>
            <a:r>
              <a:rPr lang="fr-FR" sz="2400" b="1" dirty="0" smtClean="0"/>
              <a:t> </a:t>
            </a:r>
            <a:r>
              <a:rPr lang="fr-FR" sz="2400" b="1" dirty="0" err="1" smtClean="0"/>
              <a:t>weeks</a:t>
            </a:r>
            <a:r>
              <a:rPr lang="fr-FR" sz="2400" b="1" dirty="0"/>
              <a:t> </a:t>
            </a:r>
            <a:r>
              <a:rPr lang="fr-FR" sz="2400" b="1" dirty="0" err="1" smtClean="0"/>
              <a:t>with</a:t>
            </a:r>
            <a:r>
              <a:rPr lang="fr-FR" sz="2400" b="1" dirty="0" smtClean="0"/>
              <a:t> the </a:t>
            </a:r>
            <a:r>
              <a:rPr lang="fr-FR" sz="2400" b="1" dirty="0" err="1" smtClean="0"/>
              <a:t>other</a:t>
            </a:r>
            <a:r>
              <a:rPr lang="fr-FR" sz="2400" b="1" dirty="0" smtClean="0"/>
              <a:t> </a:t>
            </a:r>
            <a:r>
              <a:rPr lang="fr-FR" sz="2400" b="1" dirty="0" err="1" smtClean="0"/>
              <a:t>work</a:t>
            </a:r>
            <a:r>
              <a:rPr lang="fr-FR" sz="2400" b="1" dirty="0" smtClean="0"/>
              <a:t> packages of the FSD </a:t>
            </a:r>
            <a:r>
              <a:rPr lang="fr-FR" sz="2400" b="1" dirty="0" err="1" smtClean="0"/>
              <a:t>department</a:t>
            </a:r>
            <a:r>
              <a:rPr lang="fr-FR" sz="2400" b="1" dirty="0" smtClean="0"/>
              <a:t>. </a:t>
            </a:r>
            <a:endParaRPr lang="fr-FR" sz="2400" b="1" dirty="0"/>
          </a:p>
        </p:txBody>
      </p:sp>
    </p:spTree>
    <p:extLst>
      <p:ext uri="{BB962C8B-B14F-4D97-AF65-F5344CB8AC3E}">
        <p14:creationId xmlns:p14="http://schemas.microsoft.com/office/powerpoint/2010/main" val="806632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2708920"/>
            <a:ext cx="7272808" cy="923330"/>
          </a:xfrm>
          <a:prstGeom prst="rect">
            <a:avLst/>
          </a:prstGeom>
          <a:noFill/>
        </p:spPr>
        <p:txBody>
          <a:bodyPr wrap="square" rtlCol="0">
            <a:spAutoFit/>
          </a:bodyPr>
          <a:lstStyle/>
          <a:p>
            <a:pPr algn="ctr"/>
            <a:r>
              <a:rPr lang="fr-FR" sz="5400" b="1" dirty="0">
                <a:solidFill>
                  <a:srgbClr val="C00000"/>
                </a:solidFill>
              </a:rPr>
              <a:t>Back-up slides</a:t>
            </a:r>
          </a:p>
        </p:txBody>
      </p:sp>
    </p:spTree>
    <p:extLst>
      <p:ext uri="{BB962C8B-B14F-4D97-AF65-F5344CB8AC3E}">
        <p14:creationId xmlns:p14="http://schemas.microsoft.com/office/powerpoint/2010/main" val="4229143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16632"/>
            <a:ext cx="7416824" cy="646331"/>
          </a:xfrm>
          <a:prstGeom prst="rect">
            <a:avLst/>
          </a:prstGeom>
          <a:noFill/>
        </p:spPr>
        <p:txBody>
          <a:bodyPr wrap="square" rtlCol="0">
            <a:spAutoFit/>
          </a:bodyPr>
          <a:lstStyle/>
          <a:p>
            <a:r>
              <a:rPr lang="fr-FR" sz="3600" b="1" dirty="0" err="1">
                <a:solidFill>
                  <a:srgbClr val="C00000"/>
                </a:solidFill>
              </a:rPr>
              <a:t>Risk</a:t>
            </a:r>
            <a:r>
              <a:rPr lang="fr-FR" sz="3600" b="1" dirty="0">
                <a:solidFill>
                  <a:srgbClr val="C00000"/>
                </a:solidFill>
              </a:rPr>
              <a:t> identification</a:t>
            </a:r>
          </a:p>
        </p:txBody>
      </p:sp>
      <p:graphicFrame>
        <p:nvGraphicFramePr>
          <p:cNvPr id="2" name="Tableau 1"/>
          <p:cNvGraphicFramePr>
            <a:graphicFrameLocks noGrp="1"/>
          </p:cNvGraphicFramePr>
          <p:nvPr>
            <p:extLst>
              <p:ext uri="{D42A27DB-BD31-4B8C-83A1-F6EECF244321}">
                <p14:modId xmlns:p14="http://schemas.microsoft.com/office/powerpoint/2010/main" val="2199981389"/>
              </p:ext>
            </p:extLst>
          </p:nvPr>
        </p:nvGraphicFramePr>
        <p:xfrm>
          <a:off x="467544" y="1124744"/>
          <a:ext cx="8352928" cy="5300522"/>
        </p:xfrm>
        <a:graphic>
          <a:graphicData uri="http://schemas.openxmlformats.org/drawingml/2006/table">
            <a:tbl>
              <a:tblPr firstRow="1" bandRow="1"/>
              <a:tblGrid>
                <a:gridCol w="3397983">
                  <a:extLst>
                    <a:ext uri="{9D8B030D-6E8A-4147-A177-3AD203B41FA5}">
                      <a16:colId xmlns:a16="http://schemas.microsoft.com/office/drawing/2014/main" val="4147135592"/>
                    </a:ext>
                  </a:extLst>
                </a:gridCol>
                <a:gridCol w="3037997">
                  <a:extLst>
                    <a:ext uri="{9D8B030D-6E8A-4147-A177-3AD203B41FA5}">
                      <a16:colId xmlns:a16="http://schemas.microsoft.com/office/drawing/2014/main" val="3830847604"/>
                    </a:ext>
                  </a:extLst>
                </a:gridCol>
                <a:gridCol w="1139807">
                  <a:extLst>
                    <a:ext uri="{9D8B030D-6E8A-4147-A177-3AD203B41FA5}">
                      <a16:colId xmlns:a16="http://schemas.microsoft.com/office/drawing/2014/main" val="1827063493"/>
                    </a:ext>
                  </a:extLst>
                </a:gridCol>
                <a:gridCol w="777141">
                  <a:extLst>
                    <a:ext uri="{9D8B030D-6E8A-4147-A177-3AD203B41FA5}">
                      <a16:colId xmlns:a16="http://schemas.microsoft.com/office/drawing/2014/main" val="3124605203"/>
                    </a:ext>
                  </a:extLst>
                </a:gridCol>
              </a:tblGrid>
              <a:tr h="458233">
                <a:tc>
                  <a:txBody>
                    <a:bodyPr/>
                    <a:lstStyle/>
                    <a:p>
                      <a:pPr>
                        <a:lnSpc>
                          <a:spcPct val="115000"/>
                        </a:lnSpc>
                        <a:spcAft>
                          <a:spcPts val="600"/>
                        </a:spcAft>
                      </a:pPr>
                      <a:r>
                        <a:rPr lang="en-GB" sz="1400" b="1" dirty="0">
                          <a:effectLst/>
                          <a:latin typeface="Calibri" panose="020F0502020204030204" pitchFamily="34" charset="0"/>
                          <a:ea typeface="Arial" panose="020B0604020202020204" pitchFamily="34" charset="0"/>
                          <a:cs typeface="Times New Roman" panose="02020603050405020304" pitchFamily="18" charset="0"/>
                        </a:rPr>
                        <a:t>Risk description</a:t>
                      </a:r>
                      <a:endParaRPr lang="fr-FR"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600"/>
                        </a:spcAft>
                      </a:pPr>
                      <a:r>
                        <a:rPr lang="en-GB" sz="1400" b="1" i="1">
                          <a:effectLst/>
                          <a:latin typeface="Calibri" panose="020F0502020204030204" pitchFamily="34" charset="0"/>
                          <a:ea typeface="Arial" panose="020B0604020202020204" pitchFamily="34" charset="0"/>
                          <a:cs typeface="Times New Roman" panose="02020603050405020304" pitchFamily="18" charset="0"/>
                        </a:rPr>
                        <a:t>Mitigation action</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600"/>
                        </a:spcAft>
                      </a:pPr>
                      <a:r>
                        <a:rPr lang="en-GB" sz="1400" b="1" i="1">
                          <a:effectLst/>
                          <a:latin typeface="Calibri" panose="020F0502020204030204" pitchFamily="34" charset="0"/>
                          <a:ea typeface="Arial" panose="020B0604020202020204" pitchFamily="34" charset="0"/>
                          <a:cs typeface="Times New Roman" panose="02020603050405020304" pitchFamily="18" charset="0"/>
                        </a:rPr>
                        <a:t>Risk Probability</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600"/>
                        </a:spcAft>
                      </a:pPr>
                      <a:r>
                        <a:rPr lang="en-GB" sz="1400" b="1" i="1">
                          <a:effectLst/>
                          <a:latin typeface="Calibri" panose="020F0502020204030204" pitchFamily="34" charset="0"/>
                          <a:ea typeface="Arial" panose="020B0604020202020204" pitchFamily="34" charset="0"/>
                          <a:cs typeface="Times New Roman" panose="02020603050405020304" pitchFamily="18" charset="0"/>
                        </a:rPr>
                        <a:t>Risk Impact</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93124422"/>
                  </a:ext>
                </a:extLst>
              </a:tr>
              <a:tr h="229116">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Non availability of any WP TE devices</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dirty="0">
                          <a:effectLst/>
                          <a:latin typeface="Calibri" panose="020F0502020204030204" pitchFamily="34" charset="0"/>
                          <a:ea typeface="Arial" panose="020B0604020202020204" pitchFamily="34" charset="0"/>
                          <a:cs typeface="Times New Roman" panose="02020603050405020304" pitchFamily="18" charset="0"/>
                        </a:rPr>
                        <a:t>Reprioritization of device usage</a:t>
                      </a:r>
                      <a:endParaRPr lang="fr-FR"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49611024"/>
                  </a:ext>
                </a:extLst>
              </a:tr>
              <a:tr h="458233">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Delay in the PEX Upgrades on the various devices</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dirty="0">
                          <a:effectLst/>
                          <a:latin typeface="Calibri" panose="020F0502020204030204" pitchFamily="34" charset="0"/>
                          <a:ea typeface="Arial" panose="020B0604020202020204" pitchFamily="34" charset="0"/>
                          <a:cs typeface="Times New Roman" panose="02020603050405020304" pitchFamily="18" charset="0"/>
                        </a:rPr>
                        <a:t>Reprioritize PEX experiments and develop international collaboration </a:t>
                      </a:r>
                      <a:endParaRPr lang="fr-FR"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62569152"/>
                  </a:ext>
                </a:extLst>
              </a:tr>
              <a:tr h="687349">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SPI experiments not conclusive in mitigating the disruption loads on tokamaks.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Find alternative mitigation solution to be developed on tokamaks</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648424436"/>
                  </a:ext>
                </a:extLst>
              </a:tr>
              <a:tr h="458233">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Transferability of no/reduced ELM scenario to ITER and DEMO not feasible.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Increase focus on JT-60SA and the importance of stellarator research</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39176708"/>
                  </a:ext>
                </a:extLst>
              </a:tr>
              <a:tr h="458233">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Monitoring of the retention in metallic devices not sufficiently quantifiable</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Develop alternative monitoring methods</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0663607"/>
                  </a:ext>
                </a:extLst>
              </a:tr>
              <a:tr h="458233">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JET DT campaign not or partially achieved in 2021</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Review JET extension objectives for DTE3</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58094051"/>
                  </a:ext>
                </a:extLst>
              </a:tr>
              <a:tr h="458233">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Delay on real time diagnostics deployment for radiation control</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Put more resources on real time control</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67813425"/>
                  </a:ext>
                </a:extLst>
              </a:tr>
              <a:tr h="687349">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Fast ion losses found too high in high beta scenarios for viable fusion performance</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Expand the studies to JT-60SA</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096045267"/>
                  </a:ext>
                </a:extLst>
              </a:tr>
              <a:tr h="687349">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Permanent unavailability of part of JET additional heating systems (e.g. one NIB or RF antenna array)</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effectLst/>
                          <a:latin typeface="Calibri" panose="020F0502020204030204" pitchFamily="34" charset="0"/>
                          <a:ea typeface="Arial" panose="020B0604020202020204" pitchFamily="34" charset="0"/>
                          <a:cs typeface="Times New Roman" panose="02020603050405020304" pitchFamily="18" charset="0"/>
                        </a:rPr>
                        <a:t>Re-scope remainder of JET scientific program</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600"/>
                        </a:spcAft>
                      </a:pPr>
                      <a:r>
                        <a:rPr lang="en-GB" sz="1400">
                          <a:solidFill>
                            <a:srgbClr val="FF0000"/>
                          </a:solidFill>
                          <a:effectLst/>
                          <a:latin typeface="Calibri" panose="020F0502020204030204" pitchFamily="34" charset="0"/>
                          <a:ea typeface="Arial" panose="020B0604020202020204" pitchFamily="34" charset="0"/>
                          <a:cs typeface="Times New Roman" panose="02020603050405020304" pitchFamily="18" charset="0"/>
                        </a:rPr>
                        <a:t> </a:t>
                      </a:r>
                      <a:endParaRPr lang="fr-FR" sz="140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400" dirty="0">
                          <a:solidFill>
                            <a:srgbClr val="FF0000"/>
                          </a:solidFill>
                          <a:effectLst/>
                          <a:latin typeface="Calibri" panose="020F0502020204030204" pitchFamily="34" charset="0"/>
                          <a:ea typeface="Arial" panose="020B0604020202020204" pitchFamily="34" charset="0"/>
                          <a:cs typeface="Times New Roman" panose="02020603050405020304" pitchFamily="18" charset="0"/>
                        </a:rPr>
                        <a:t> </a:t>
                      </a:r>
                      <a:endParaRPr lang="fr-FR" sz="1400" dirty="0">
                        <a:effectLst/>
                        <a:latin typeface="Calibri" panose="020F050202020403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988128463"/>
                  </a:ext>
                </a:extLst>
              </a:tr>
            </a:tbl>
          </a:graphicData>
        </a:graphic>
      </p:graphicFrame>
    </p:spTree>
    <p:extLst>
      <p:ext uri="{BB962C8B-B14F-4D97-AF65-F5344CB8AC3E}">
        <p14:creationId xmlns:p14="http://schemas.microsoft.com/office/powerpoint/2010/main" val="1781176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CC275D-36FF-1745-B9C6-2FFD453DFC22}"/>
              </a:ext>
            </a:extLst>
          </p:cNvPr>
          <p:cNvSpPr>
            <a:spLocks noGrp="1"/>
          </p:cNvSpPr>
          <p:nvPr>
            <p:ph idx="1"/>
          </p:nvPr>
        </p:nvSpPr>
        <p:spPr>
          <a:xfrm>
            <a:off x="107504" y="972095"/>
            <a:ext cx="9001000" cy="5193209"/>
          </a:xfrm>
        </p:spPr>
        <p:txBody>
          <a:bodyPr>
            <a:noAutofit/>
          </a:bodyPr>
          <a:lstStyle/>
          <a:p>
            <a:pPr marL="468000" indent="-468000" algn="just">
              <a:spcBef>
                <a:spcPts val="800"/>
              </a:spcBef>
              <a:spcAft>
                <a:spcPts val="0"/>
              </a:spcAft>
              <a:buFont typeface="Wingdings" panose="05000000000000000000" pitchFamily="2" charset="2"/>
              <a:buChar char="q"/>
            </a:pPr>
            <a:r>
              <a:rPr lang="en-GB" sz="2000" dirty="0"/>
              <a:t>Organization of the WP TE Programme through </a:t>
            </a:r>
            <a:r>
              <a:rPr lang="en-GB" sz="2000" dirty="0">
                <a:solidFill>
                  <a:srgbClr val="0000FF"/>
                </a:solidFill>
              </a:rPr>
              <a:t>Research Topics </a:t>
            </a:r>
            <a:r>
              <a:rPr lang="en-GB" sz="2000" dirty="0"/>
              <a:t>(RTs) lead by </a:t>
            </a:r>
            <a:r>
              <a:rPr lang="en-GB" sz="2000" dirty="0">
                <a:solidFill>
                  <a:srgbClr val="0000FF"/>
                </a:solidFill>
              </a:rPr>
              <a:t>Scientific Coordinator</a:t>
            </a:r>
            <a:r>
              <a:rPr lang="en-GB" sz="2000" dirty="0"/>
              <a:t>(s). TFLs working </a:t>
            </a:r>
            <a:r>
              <a:rPr lang="en-GB" sz="2000" dirty="0">
                <a:solidFill>
                  <a:srgbClr val="0000FF"/>
                </a:solidFill>
              </a:rPr>
              <a:t>as a team </a:t>
            </a:r>
            <a:r>
              <a:rPr lang="en-GB" sz="2000" dirty="0"/>
              <a:t>with scientific responsibilities</a:t>
            </a:r>
          </a:p>
          <a:p>
            <a:pPr marL="468000" indent="-468000" algn="just">
              <a:spcBef>
                <a:spcPts val="800"/>
              </a:spcBef>
              <a:spcAft>
                <a:spcPts val="0"/>
              </a:spcAft>
              <a:buFont typeface="Wingdings" panose="05000000000000000000" pitchFamily="2" charset="2"/>
              <a:buChar char="q"/>
            </a:pPr>
            <a:r>
              <a:rPr lang="en-GB" sz="2000" dirty="0"/>
              <a:t> RTs defined on the basis of scientific proposals </a:t>
            </a:r>
            <a:r>
              <a:rPr lang="en-GB" sz="2000" dirty="0">
                <a:sym typeface="Wingdings" panose="05000000000000000000" pitchFamily="2" charset="2"/>
              </a:rPr>
              <a:t> </a:t>
            </a:r>
            <a:r>
              <a:rPr lang="en-GB" sz="2000" dirty="0">
                <a:solidFill>
                  <a:srgbClr val="0000FF"/>
                </a:solidFill>
                <a:sym typeface="Wingdings" pitchFamily="2" charset="2"/>
              </a:rPr>
              <a:t>RTs integrate the proposals into a single unit with defined scientific objectives for 2021 and beyond</a:t>
            </a:r>
            <a:endParaRPr lang="en-GB" sz="2000" dirty="0">
              <a:solidFill>
                <a:srgbClr val="0000FF"/>
              </a:solidFill>
            </a:endParaRPr>
          </a:p>
          <a:p>
            <a:pPr marL="468000" indent="-468000" algn="just">
              <a:spcBef>
                <a:spcPts val="800"/>
              </a:spcBef>
              <a:spcAft>
                <a:spcPts val="0"/>
              </a:spcAft>
              <a:buFont typeface="Wingdings" panose="05000000000000000000" pitchFamily="2" charset="2"/>
              <a:buChar char="q"/>
            </a:pPr>
            <a:r>
              <a:rPr lang="en-GB" sz="2000" dirty="0">
                <a:solidFill>
                  <a:srgbClr val="0000FF"/>
                </a:solidFill>
              </a:rPr>
              <a:t>Research topic teams </a:t>
            </a:r>
            <a:r>
              <a:rPr lang="en-GB" sz="2000" dirty="0"/>
              <a:t>have been </a:t>
            </a:r>
            <a:r>
              <a:rPr lang="en-GB" sz="2000" dirty="0">
                <a:solidFill>
                  <a:schemeClr val="tx1"/>
                </a:solidFill>
                <a:sym typeface="Wingdings" pitchFamily="2" charset="2"/>
              </a:rPr>
              <a:t>assembled from the call for participation to address a set of targeted objectives discussed beforehand with the SCs. </a:t>
            </a:r>
          </a:p>
          <a:p>
            <a:pPr marL="468000" indent="-468000" algn="just">
              <a:spcBef>
                <a:spcPts val="800"/>
              </a:spcBef>
              <a:spcAft>
                <a:spcPts val="0"/>
              </a:spcAft>
              <a:buFont typeface="Wingdings" panose="05000000000000000000" pitchFamily="2" charset="2"/>
              <a:buChar char="q"/>
            </a:pPr>
            <a:r>
              <a:rPr lang="en-GB" sz="2000" dirty="0">
                <a:sym typeface="Wingdings" pitchFamily="2" charset="2"/>
              </a:rPr>
              <a:t>Links of WPTE RTs with </a:t>
            </a:r>
            <a:r>
              <a:rPr lang="en-GB" sz="2000" dirty="0">
                <a:solidFill>
                  <a:srgbClr val="0000FF"/>
                </a:solidFill>
                <a:sym typeface="Wingdings" pitchFamily="2" charset="2"/>
              </a:rPr>
              <a:t>internal programmes </a:t>
            </a:r>
            <a:r>
              <a:rPr lang="en-GB" sz="2000" dirty="0">
                <a:sym typeface="Wingdings" pitchFamily="2" charset="2"/>
              </a:rPr>
              <a:t>agreed with machine heads.</a:t>
            </a:r>
          </a:p>
          <a:p>
            <a:pPr marL="468000" indent="-468000" algn="just">
              <a:spcBef>
                <a:spcPts val="800"/>
              </a:spcBef>
              <a:spcAft>
                <a:spcPts val="0"/>
              </a:spcAft>
              <a:buFont typeface="Wingdings" panose="05000000000000000000" pitchFamily="2" charset="2"/>
              <a:buChar char="q"/>
            </a:pPr>
            <a:r>
              <a:rPr lang="en-GB" sz="2000" dirty="0">
                <a:solidFill>
                  <a:srgbClr val="0000FF"/>
                </a:solidFill>
                <a:sym typeface="Wingdings" pitchFamily="2" charset="2"/>
              </a:rPr>
              <a:t>Diagnostic enhancement </a:t>
            </a:r>
            <a:r>
              <a:rPr lang="en-GB" sz="2000" dirty="0">
                <a:sym typeface="Wingdings" pitchFamily="2" charset="2"/>
              </a:rPr>
              <a:t>inherited from FP8 is under review by the TFLs. There is no enhancements budget for WPTE in 2021. </a:t>
            </a:r>
          </a:p>
          <a:p>
            <a:pPr marL="468000" indent="-468000" algn="just">
              <a:spcBef>
                <a:spcPts val="800"/>
              </a:spcBef>
              <a:spcAft>
                <a:spcPts val="0"/>
              </a:spcAft>
              <a:buFont typeface="Wingdings" panose="05000000000000000000" pitchFamily="2" charset="2"/>
              <a:buChar char="q"/>
            </a:pPr>
            <a:r>
              <a:rPr lang="en-GB" sz="2000" dirty="0">
                <a:solidFill>
                  <a:srgbClr val="0000FF"/>
                </a:solidFill>
                <a:sym typeface="Wingdings" pitchFamily="2" charset="2"/>
              </a:rPr>
              <a:t>Bi-weekly Coordination meeting (</a:t>
            </a:r>
            <a:r>
              <a:rPr lang="en-GB" sz="2000" dirty="0" err="1">
                <a:solidFill>
                  <a:srgbClr val="0000FF"/>
                </a:solidFill>
                <a:sym typeface="Wingdings" pitchFamily="2" charset="2"/>
              </a:rPr>
              <a:t>CoTEC</a:t>
            </a:r>
            <a:r>
              <a:rPr lang="en-GB" sz="2000" dirty="0">
                <a:solidFill>
                  <a:srgbClr val="0000FF"/>
                </a:solidFill>
                <a:sym typeface="Wingdings" pitchFamily="2" charset="2"/>
              </a:rPr>
              <a:t>) </a:t>
            </a:r>
            <a:r>
              <a:rPr lang="en-GB" sz="2000" dirty="0">
                <a:sym typeface="Wingdings" pitchFamily="2" charset="2"/>
              </a:rPr>
              <a:t>PMU/TFLs/Machine representatives to review the machine status + timeline and programme requests 2 weeks ahead + participation to the operation of diagnostics. </a:t>
            </a:r>
          </a:p>
          <a:p>
            <a:pPr marL="468000" indent="-468000" algn="just">
              <a:spcBef>
                <a:spcPts val="800"/>
              </a:spcBef>
              <a:spcAft>
                <a:spcPts val="0"/>
              </a:spcAft>
              <a:buFont typeface="Wingdings" panose="05000000000000000000" pitchFamily="2" charset="2"/>
              <a:buChar char="q"/>
            </a:pPr>
            <a:r>
              <a:rPr lang="en-GB" sz="2000" dirty="0">
                <a:solidFill>
                  <a:srgbClr val="0000FF"/>
                </a:solidFill>
                <a:sym typeface="Wingdings" pitchFamily="2" charset="2"/>
              </a:rPr>
              <a:t>PSO position for WPTE </a:t>
            </a:r>
            <a:r>
              <a:rPr lang="en-GB" sz="2000" dirty="0">
                <a:sym typeface="Wingdings" pitchFamily="2" charset="2"/>
              </a:rPr>
              <a:t>located in </a:t>
            </a:r>
            <a:r>
              <a:rPr lang="en-GB" sz="2000" dirty="0" err="1">
                <a:sym typeface="Wingdings" pitchFamily="2" charset="2"/>
              </a:rPr>
              <a:t>Garching</a:t>
            </a:r>
            <a:r>
              <a:rPr lang="en-GB" sz="2000" dirty="0">
                <a:sym typeface="Wingdings" pitchFamily="2" charset="2"/>
              </a:rPr>
              <a:t> to be filled in the next weeks</a:t>
            </a:r>
          </a:p>
          <a:p>
            <a:pPr marL="468000" indent="-468000" algn="just">
              <a:spcBef>
                <a:spcPts val="800"/>
              </a:spcBef>
              <a:spcAft>
                <a:spcPts val="0"/>
              </a:spcAft>
              <a:buFont typeface="Wingdings" panose="05000000000000000000" pitchFamily="2" charset="2"/>
              <a:buChar char="q"/>
            </a:pPr>
            <a:r>
              <a:rPr lang="en-GB" sz="2000" dirty="0">
                <a:sym typeface="Wingdings" pitchFamily="2" charset="2"/>
              </a:rPr>
              <a:t>Regular </a:t>
            </a:r>
            <a:r>
              <a:rPr lang="en-GB" sz="2000" dirty="0">
                <a:solidFill>
                  <a:srgbClr val="0000FF"/>
                </a:solidFill>
                <a:sym typeface="Wingdings" pitchFamily="2" charset="2"/>
              </a:rPr>
              <a:t>TF meeting </a:t>
            </a:r>
            <a:r>
              <a:rPr lang="en-GB" sz="2000" dirty="0">
                <a:sym typeface="Wingdings" pitchFamily="2" charset="2"/>
              </a:rPr>
              <a:t>every Monday @2pm. WPTE TFLs following JET TF meeting</a:t>
            </a:r>
          </a:p>
          <a:p>
            <a:pPr marL="468000" indent="-468000" algn="just">
              <a:spcBef>
                <a:spcPts val="800"/>
              </a:spcBef>
              <a:spcAft>
                <a:spcPts val="0"/>
              </a:spcAft>
              <a:buFont typeface="Wingdings" panose="05000000000000000000" pitchFamily="2" charset="2"/>
              <a:buChar char="q"/>
            </a:pPr>
            <a:r>
              <a:rPr lang="en-GB" sz="2000" dirty="0">
                <a:sym typeface="Wingdings" pitchFamily="2" charset="2"/>
              </a:rPr>
              <a:t>TFLs also following the advances of the </a:t>
            </a:r>
            <a:r>
              <a:rPr lang="en-GB" sz="2000" dirty="0">
                <a:solidFill>
                  <a:srgbClr val="0000FF"/>
                </a:solidFill>
                <a:sym typeface="Wingdings" pitchFamily="2" charset="2"/>
              </a:rPr>
              <a:t>JET TT, DT campaign and cleaning (C42)</a:t>
            </a:r>
            <a:endParaRPr lang="en-GB" sz="2000" dirty="0">
              <a:sym typeface="Wingdings" pitchFamily="2" charset="2"/>
            </a:endParaRPr>
          </a:p>
        </p:txBody>
      </p:sp>
      <p:sp>
        <p:nvSpPr>
          <p:cNvPr id="3" name="Title 2">
            <a:extLst>
              <a:ext uri="{FF2B5EF4-FFF2-40B4-BE49-F238E27FC236}">
                <a16:creationId xmlns:a16="http://schemas.microsoft.com/office/drawing/2014/main" id="{4930A090-FCAF-084A-A550-9BDAC262AD6A}"/>
              </a:ext>
            </a:extLst>
          </p:cNvPr>
          <p:cNvSpPr>
            <a:spLocks noGrp="1"/>
          </p:cNvSpPr>
          <p:nvPr>
            <p:ph type="title"/>
          </p:nvPr>
        </p:nvSpPr>
        <p:spPr>
          <a:xfrm>
            <a:off x="107504" y="0"/>
            <a:ext cx="8686800" cy="914400"/>
          </a:xfrm>
        </p:spPr>
        <p:txBody>
          <a:bodyPr/>
          <a:lstStyle/>
          <a:p>
            <a:r>
              <a:rPr lang="en-GB" dirty="0">
                <a:solidFill>
                  <a:srgbClr val="C00000"/>
                </a:solidFill>
              </a:rPr>
              <a:t>WPTE exploitation of devices organized as campaign</a:t>
            </a:r>
          </a:p>
        </p:txBody>
      </p:sp>
    </p:spTree>
    <p:extLst>
      <p:ext uri="{BB962C8B-B14F-4D97-AF65-F5344CB8AC3E}">
        <p14:creationId xmlns:p14="http://schemas.microsoft.com/office/powerpoint/2010/main" val="3039580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51519" y="16934"/>
            <a:ext cx="7543800" cy="914400"/>
          </a:xfrm>
        </p:spPr>
        <p:txBody>
          <a:bodyPr/>
          <a:lstStyle/>
          <a:p>
            <a:r>
              <a:rPr lang="fr-FR" dirty="0" err="1">
                <a:solidFill>
                  <a:srgbClr val="C00000"/>
                </a:solidFill>
              </a:rPr>
              <a:t>Linking</a:t>
            </a:r>
            <a:r>
              <a:rPr lang="fr-FR" dirty="0">
                <a:solidFill>
                  <a:srgbClr val="C00000"/>
                </a:solidFill>
              </a:rPr>
              <a:t> WP TE </a:t>
            </a:r>
            <a:r>
              <a:rPr lang="fr-FR" dirty="0" err="1">
                <a:solidFill>
                  <a:srgbClr val="C00000"/>
                </a:solidFill>
              </a:rPr>
              <a:t>RTs</a:t>
            </a:r>
            <a:r>
              <a:rPr lang="fr-FR" dirty="0">
                <a:solidFill>
                  <a:srgbClr val="C00000"/>
                </a:solidFill>
              </a:rPr>
              <a:t> </a:t>
            </a:r>
            <a:r>
              <a:rPr lang="fr-FR" dirty="0" err="1">
                <a:solidFill>
                  <a:srgbClr val="C00000"/>
                </a:solidFill>
              </a:rPr>
              <a:t>with</a:t>
            </a:r>
            <a:r>
              <a:rPr lang="fr-FR" dirty="0">
                <a:solidFill>
                  <a:srgbClr val="C00000"/>
                </a:solidFill>
              </a:rPr>
              <a:t> </a:t>
            </a:r>
            <a:r>
              <a:rPr lang="fr-FR" dirty="0" err="1">
                <a:solidFill>
                  <a:srgbClr val="C00000"/>
                </a:solidFill>
              </a:rPr>
              <a:t>TSVVs</a:t>
            </a:r>
            <a:r>
              <a:rPr lang="fr-FR" dirty="0">
                <a:solidFill>
                  <a:srgbClr val="C00000"/>
                </a:solidFill>
              </a:rPr>
              <a:t> and </a:t>
            </a:r>
            <a:r>
              <a:rPr lang="fr-FR" dirty="0" err="1">
                <a:solidFill>
                  <a:srgbClr val="C00000"/>
                </a:solidFill>
              </a:rPr>
              <a:t>Thrusts</a:t>
            </a:r>
            <a:endParaRPr lang="fr-FR" dirty="0">
              <a:solidFill>
                <a:srgbClr val="C00000"/>
              </a:solidFill>
            </a:endParaRPr>
          </a:p>
        </p:txBody>
      </p:sp>
      <p:graphicFrame>
        <p:nvGraphicFramePr>
          <p:cNvPr id="4" name="Table 3">
            <a:extLst>
              <a:ext uri="{FF2B5EF4-FFF2-40B4-BE49-F238E27FC236}">
                <a16:creationId xmlns:a16="http://schemas.microsoft.com/office/drawing/2014/main" id="{B6D4B20E-8FB1-B34F-87A0-C7C8ED730FF9}"/>
              </a:ext>
            </a:extLst>
          </p:cNvPr>
          <p:cNvGraphicFramePr>
            <a:graphicFrameLocks noGrp="1"/>
          </p:cNvGraphicFramePr>
          <p:nvPr>
            <p:extLst>
              <p:ext uri="{D42A27DB-BD31-4B8C-83A1-F6EECF244321}">
                <p14:modId xmlns:p14="http://schemas.microsoft.com/office/powerpoint/2010/main" val="3352878849"/>
              </p:ext>
            </p:extLst>
          </p:nvPr>
        </p:nvGraphicFramePr>
        <p:xfrm>
          <a:off x="251520" y="1052737"/>
          <a:ext cx="8064891" cy="4831134"/>
        </p:xfrm>
        <a:graphic>
          <a:graphicData uri="http://schemas.openxmlformats.org/drawingml/2006/table">
            <a:tbl>
              <a:tblPr firstRow="1" firstCol="1" bandRow="1"/>
              <a:tblGrid>
                <a:gridCol w="2829321">
                  <a:extLst>
                    <a:ext uri="{9D8B030D-6E8A-4147-A177-3AD203B41FA5}">
                      <a16:colId xmlns:a16="http://schemas.microsoft.com/office/drawing/2014/main" val="1424108357"/>
                    </a:ext>
                  </a:extLst>
                </a:gridCol>
                <a:gridCol w="276699">
                  <a:extLst>
                    <a:ext uri="{9D8B030D-6E8A-4147-A177-3AD203B41FA5}">
                      <a16:colId xmlns:a16="http://schemas.microsoft.com/office/drawing/2014/main" val="97058060"/>
                    </a:ext>
                  </a:extLst>
                </a:gridCol>
                <a:gridCol w="276699">
                  <a:extLst>
                    <a:ext uri="{9D8B030D-6E8A-4147-A177-3AD203B41FA5}">
                      <a16:colId xmlns:a16="http://schemas.microsoft.com/office/drawing/2014/main" val="304841083"/>
                    </a:ext>
                  </a:extLst>
                </a:gridCol>
                <a:gridCol w="276699">
                  <a:extLst>
                    <a:ext uri="{9D8B030D-6E8A-4147-A177-3AD203B41FA5}">
                      <a16:colId xmlns:a16="http://schemas.microsoft.com/office/drawing/2014/main" val="702850034"/>
                    </a:ext>
                  </a:extLst>
                </a:gridCol>
                <a:gridCol w="276699">
                  <a:extLst>
                    <a:ext uri="{9D8B030D-6E8A-4147-A177-3AD203B41FA5}">
                      <a16:colId xmlns:a16="http://schemas.microsoft.com/office/drawing/2014/main" val="3164931034"/>
                    </a:ext>
                  </a:extLst>
                </a:gridCol>
                <a:gridCol w="276699">
                  <a:extLst>
                    <a:ext uri="{9D8B030D-6E8A-4147-A177-3AD203B41FA5}">
                      <a16:colId xmlns:a16="http://schemas.microsoft.com/office/drawing/2014/main" val="2236148203"/>
                    </a:ext>
                  </a:extLst>
                </a:gridCol>
                <a:gridCol w="276699">
                  <a:extLst>
                    <a:ext uri="{9D8B030D-6E8A-4147-A177-3AD203B41FA5}">
                      <a16:colId xmlns:a16="http://schemas.microsoft.com/office/drawing/2014/main" val="599839604"/>
                    </a:ext>
                  </a:extLst>
                </a:gridCol>
                <a:gridCol w="276699">
                  <a:extLst>
                    <a:ext uri="{9D8B030D-6E8A-4147-A177-3AD203B41FA5}">
                      <a16:colId xmlns:a16="http://schemas.microsoft.com/office/drawing/2014/main" val="2685047970"/>
                    </a:ext>
                  </a:extLst>
                </a:gridCol>
                <a:gridCol w="276699">
                  <a:extLst>
                    <a:ext uri="{9D8B030D-6E8A-4147-A177-3AD203B41FA5}">
                      <a16:colId xmlns:a16="http://schemas.microsoft.com/office/drawing/2014/main" val="1107913344"/>
                    </a:ext>
                  </a:extLst>
                </a:gridCol>
                <a:gridCol w="276699">
                  <a:extLst>
                    <a:ext uri="{9D8B030D-6E8A-4147-A177-3AD203B41FA5}">
                      <a16:colId xmlns:a16="http://schemas.microsoft.com/office/drawing/2014/main" val="3697280785"/>
                    </a:ext>
                  </a:extLst>
                </a:gridCol>
                <a:gridCol w="305031">
                  <a:extLst>
                    <a:ext uri="{9D8B030D-6E8A-4147-A177-3AD203B41FA5}">
                      <a16:colId xmlns:a16="http://schemas.microsoft.com/office/drawing/2014/main" val="2385072861"/>
                    </a:ext>
                  </a:extLst>
                </a:gridCol>
                <a:gridCol w="305031">
                  <a:extLst>
                    <a:ext uri="{9D8B030D-6E8A-4147-A177-3AD203B41FA5}">
                      <a16:colId xmlns:a16="http://schemas.microsoft.com/office/drawing/2014/main" val="3276602334"/>
                    </a:ext>
                  </a:extLst>
                </a:gridCol>
                <a:gridCol w="305031">
                  <a:extLst>
                    <a:ext uri="{9D8B030D-6E8A-4147-A177-3AD203B41FA5}">
                      <a16:colId xmlns:a16="http://schemas.microsoft.com/office/drawing/2014/main" val="2106273754"/>
                    </a:ext>
                  </a:extLst>
                </a:gridCol>
                <a:gridCol w="305031">
                  <a:extLst>
                    <a:ext uri="{9D8B030D-6E8A-4147-A177-3AD203B41FA5}">
                      <a16:colId xmlns:a16="http://schemas.microsoft.com/office/drawing/2014/main" val="3242971094"/>
                    </a:ext>
                  </a:extLst>
                </a:gridCol>
                <a:gridCol w="305031">
                  <a:extLst>
                    <a:ext uri="{9D8B030D-6E8A-4147-A177-3AD203B41FA5}">
                      <a16:colId xmlns:a16="http://schemas.microsoft.com/office/drawing/2014/main" val="2494978647"/>
                    </a:ext>
                  </a:extLst>
                </a:gridCol>
                <a:gridCol w="305031">
                  <a:extLst>
                    <a:ext uri="{9D8B030D-6E8A-4147-A177-3AD203B41FA5}">
                      <a16:colId xmlns:a16="http://schemas.microsoft.com/office/drawing/2014/main" val="4095077476"/>
                    </a:ext>
                  </a:extLst>
                </a:gridCol>
                <a:gridCol w="305031">
                  <a:extLst>
                    <a:ext uri="{9D8B030D-6E8A-4147-A177-3AD203B41FA5}">
                      <a16:colId xmlns:a16="http://schemas.microsoft.com/office/drawing/2014/main" val="3126349177"/>
                    </a:ext>
                  </a:extLst>
                </a:gridCol>
                <a:gridCol w="305031">
                  <a:extLst>
                    <a:ext uri="{9D8B030D-6E8A-4147-A177-3AD203B41FA5}">
                      <a16:colId xmlns:a16="http://schemas.microsoft.com/office/drawing/2014/main" val="3535067554"/>
                    </a:ext>
                  </a:extLst>
                </a:gridCol>
                <a:gridCol w="305031">
                  <a:extLst>
                    <a:ext uri="{9D8B030D-6E8A-4147-A177-3AD203B41FA5}">
                      <a16:colId xmlns:a16="http://schemas.microsoft.com/office/drawing/2014/main" val="578804140"/>
                    </a:ext>
                  </a:extLst>
                </a:gridCol>
              </a:tblGrid>
              <a:tr h="132762">
                <a:tc>
                  <a:txBody>
                    <a:bodyPr/>
                    <a:lstStyle/>
                    <a:p>
                      <a:pPr algn="ctr">
                        <a:lnSpc>
                          <a:spcPct val="115000"/>
                        </a:lnSpc>
                        <a:spcAft>
                          <a:spcPts val="600"/>
                        </a:spcAft>
                      </a:pPr>
                      <a:r>
                        <a:rPr lang="en-GB"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 Research topic No</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n-GB"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42651"/>
                  </a:ext>
                </a:extLst>
              </a:tr>
              <a:tr h="316517">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01 Physics of the L-H Transition and Pedestals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06323113"/>
                  </a:ext>
                </a:extLst>
              </a:tr>
              <a:tr h="342148">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03 Plasma Particle/Heat Exhaust: Fluid/Gyrofluid Edge Codes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548341173"/>
                  </a:ext>
                </a:extLst>
              </a:tr>
              <a:tr h="342148">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04 Plasma Particle/Heat Exhaust: Gyrokinetic/Kinetic Edge Codes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78528756"/>
                  </a:ext>
                </a:extLst>
              </a:tr>
              <a:tr h="225824">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05 Neutral Gas Dynamics in the Edge</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39968078"/>
                  </a:ext>
                </a:extLst>
              </a:tr>
              <a:tr h="316517">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06 Impurity Sources, Transport, and Screening</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286818446"/>
                  </a:ext>
                </a:extLst>
              </a:tr>
              <a:tr h="225824">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07 Plasma-Wall Interaction in DEMO</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78781540"/>
                  </a:ext>
                </a:extLst>
              </a:tr>
              <a:tr h="316517">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08 Integrated Modelling of Transient MHD Events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569323"/>
                  </a:ext>
                </a:extLst>
              </a:tr>
              <a:tr h="316517">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09 Dynamics of Runaway Electrons in Tokamak Disruptions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013124"/>
                  </a:ext>
                </a:extLst>
              </a:tr>
              <a:tr h="225824">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10 Physics of Burning Plasmas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814963"/>
                  </a:ext>
                </a:extLst>
              </a:tr>
              <a:tr h="316517">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02 Physics Properties of Strongly Shaped Configurations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557852"/>
                  </a:ext>
                </a:extLst>
              </a:tr>
              <a:tr h="474776">
                <a:tc>
                  <a:txBody>
                    <a:bodyPr/>
                    <a:lstStyle/>
                    <a:p>
                      <a:pPr>
                        <a:lnSpc>
                          <a:spcPct val="115000"/>
                        </a:lnSpc>
                        <a:spcAft>
                          <a:spcPts val="6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11 Validated Frameworks for the Reliable Prediction of Plasma Performance and Operational Limits in Tokamaks</a:t>
                      </a:r>
                      <a:endParaRPr lang="en-DE" sz="12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67518703"/>
                  </a:ext>
                </a:extLst>
              </a:tr>
              <a:tr h="316517">
                <a:tc>
                  <a:txBody>
                    <a:bodyPr/>
                    <a:lstStyle/>
                    <a:p>
                      <a:pPr>
                        <a:lnSpc>
                          <a:spcPct val="115000"/>
                        </a:lnSpc>
                        <a:spcAft>
                          <a:spcPts val="600"/>
                        </a:spcAft>
                      </a:pPr>
                      <a:r>
                        <a:rPr lang="en-GB"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TSVV 14 Multi-Fidelity Systems Code for DEMO</a:t>
                      </a:r>
                      <a:endParaRPr lang="en-DE"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60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DE"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40366" marR="403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06551446"/>
                  </a:ext>
                </a:extLst>
              </a:tr>
            </a:tbl>
          </a:graphicData>
        </a:graphic>
      </p:graphicFrame>
      <p:sp>
        <p:nvSpPr>
          <p:cNvPr id="5" name="TextBox 4">
            <a:extLst>
              <a:ext uri="{FF2B5EF4-FFF2-40B4-BE49-F238E27FC236}">
                <a16:creationId xmlns:a16="http://schemas.microsoft.com/office/drawing/2014/main" id="{3169A3DE-E9CA-3947-87E8-1FBC3E6B9F3E}"/>
              </a:ext>
            </a:extLst>
          </p:cNvPr>
          <p:cNvSpPr txBox="1"/>
          <p:nvPr/>
        </p:nvSpPr>
        <p:spPr>
          <a:xfrm>
            <a:off x="280946" y="5949280"/>
            <a:ext cx="7891454" cy="707886"/>
          </a:xfrm>
          <a:prstGeom prst="rect">
            <a:avLst/>
          </a:prstGeom>
          <a:noFill/>
        </p:spPr>
        <p:txBody>
          <a:bodyPr wrap="square" rtlCol="0">
            <a:spAutoFit/>
          </a:bodyPr>
          <a:lstStyle/>
          <a:p>
            <a:r>
              <a:rPr lang="en-GB" sz="2000" b="1" dirty="0">
                <a:solidFill>
                  <a:srgbClr val="0000FF"/>
                </a:solidFill>
                <a:sym typeface="Wingdings" panose="05000000000000000000" pitchFamily="2" charset="2"/>
              </a:rPr>
              <a:t> </a:t>
            </a:r>
            <a:r>
              <a:rPr lang="en-GB" sz="2000" b="1" dirty="0">
                <a:solidFill>
                  <a:srgbClr val="0000FF"/>
                </a:solidFill>
              </a:rPr>
              <a:t>Interaction between WPs, E-</a:t>
            </a:r>
            <a:r>
              <a:rPr lang="en-GB" sz="2000" b="1" dirty="0" err="1">
                <a:solidFill>
                  <a:srgbClr val="0000FF"/>
                </a:solidFill>
              </a:rPr>
              <a:t>tasc</a:t>
            </a:r>
            <a:r>
              <a:rPr lang="en-GB" sz="2000" b="1" dirty="0">
                <a:solidFill>
                  <a:srgbClr val="0000FF"/>
                </a:solidFill>
              </a:rPr>
              <a:t> SB and TSVVs is organised in thrusts and WPTE acts as facilitator for </a:t>
            </a:r>
            <a:r>
              <a:rPr lang="en-GB" sz="2000" b="1" dirty="0">
                <a:solidFill>
                  <a:srgbClr val="FFC000"/>
                </a:solidFill>
              </a:rPr>
              <a:t>Thrust 1</a:t>
            </a:r>
          </a:p>
        </p:txBody>
      </p:sp>
      <p:sp>
        <p:nvSpPr>
          <p:cNvPr id="6" name="TextBox 5">
            <a:extLst>
              <a:ext uri="{FF2B5EF4-FFF2-40B4-BE49-F238E27FC236}">
                <a16:creationId xmlns:a16="http://schemas.microsoft.com/office/drawing/2014/main" id="{8243B0A0-AD81-F046-8136-AD8C8BD0EE91}"/>
              </a:ext>
            </a:extLst>
          </p:cNvPr>
          <p:cNvSpPr txBox="1"/>
          <p:nvPr/>
        </p:nvSpPr>
        <p:spPr>
          <a:xfrm rot="16200000">
            <a:off x="8137755" y="1479361"/>
            <a:ext cx="1140120" cy="430887"/>
          </a:xfrm>
          <a:prstGeom prst="rect">
            <a:avLst/>
          </a:prstGeom>
          <a:noFill/>
        </p:spPr>
        <p:txBody>
          <a:bodyPr wrap="none" rtlCol="0">
            <a:spAutoFit/>
          </a:bodyPr>
          <a:lstStyle/>
          <a:p>
            <a:r>
              <a:rPr lang="en-GB" sz="2200" b="1" dirty="0">
                <a:solidFill>
                  <a:srgbClr val="FFC000"/>
                </a:solidFill>
              </a:rPr>
              <a:t>Thrust 1</a:t>
            </a:r>
          </a:p>
        </p:txBody>
      </p:sp>
      <p:sp>
        <p:nvSpPr>
          <p:cNvPr id="7" name="TextBox 6">
            <a:extLst>
              <a:ext uri="{FF2B5EF4-FFF2-40B4-BE49-F238E27FC236}">
                <a16:creationId xmlns:a16="http://schemas.microsoft.com/office/drawing/2014/main" id="{5CDF3B91-1E2B-204E-BB00-E1463D68DDB1}"/>
              </a:ext>
            </a:extLst>
          </p:cNvPr>
          <p:cNvSpPr txBox="1"/>
          <p:nvPr/>
        </p:nvSpPr>
        <p:spPr>
          <a:xfrm rot="16200000">
            <a:off x="8137755" y="2657401"/>
            <a:ext cx="1140120" cy="430887"/>
          </a:xfrm>
          <a:prstGeom prst="rect">
            <a:avLst/>
          </a:prstGeom>
          <a:noFill/>
        </p:spPr>
        <p:txBody>
          <a:bodyPr wrap="none" rtlCol="0">
            <a:spAutoFit/>
          </a:bodyPr>
          <a:lstStyle/>
          <a:p>
            <a:r>
              <a:rPr lang="en-GB" sz="2200" b="1" dirty="0">
                <a:solidFill>
                  <a:srgbClr val="00B050"/>
                </a:solidFill>
              </a:rPr>
              <a:t>Thrust 2</a:t>
            </a:r>
          </a:p>
        </p:txBody>
      </p:sp>
      <p:sp>
        <p:nvSpPr>
          <p:cNvPr id="8" name="TextBox 7">
            <a:extLst>
              <a:ext uri="{FF2B5EF4-FFF2-40B4-BE49-F238E27FC236}">
                <a16:creationId xmlns:a16="http://schemas.microsoft.com/office/drawing/2014/main" id="{220EE687-FA36-D643-A098-EA432A6E74E7}"/>
              </a:ext>
            </a:extLst>
          </p:cNvPr>
          <p:cNvSpPr txBox="1"/>
          <p:nvPr/>
        </p:nvSpPr>
        <p:spPr>
          <a:xfrm rot="16200000">
            <a:off x="8164535" y="3783617"/>
            <a:ext cx="1140120" cy="430887"/>
          </a:xfrm>
          <a:prstGeom prst="rect">
            <a:avLst/>
          </a:prstGeom>
          <a:noFill/>
        </p:spPr>
        <p:txBody>
          <a:bodyPr wrap="none" rtlCol="0">
            <a:spAutoFit/>
          </a:bodyPr>
          <a:lstStyle/>
          <a:p>
            <a:r>
              <a:rPr lang="en-GB" sz="2200" b="1" dirty="0">
                <a:solidFill>
                  <a:srgbClr val="0070C0"/>
                </a:solidFill>
              </a:rPr>
              <a:t>Thrust 3</a:t>
            </a:r>
          </a:p>
        </p:txBody>
      </p:sp>
      <p:sp>
        <p:nvSpPr>
          <p:cNvPr id="9" name="TextBox 8">
            <a:extLst>
              <a:ext uri="{FF2B5EF4-FFF2-40B4-BE49-F238E27FC236}">
                <a16:creationId xmlns:a16="http://schemas.microsoft.com/office/drawing/2014/main" id="{4A811545-B473-A74B-8C1B-9FE30C3263BC}"/>
              </a:ext>
            </a:extLst>
          </p:cNvPr>
          <p:cNvSpPr txBox="1"/>
          <p:nvPr/>
        </p:nvSpPr>
        <p:spPr>
          <a:xfrm rot="16200000">
            <a:off x="8164536" y="5007753"/>
            <a:ext cx="1140120" cy="430887"/>
          </a:xfrm>
          <a:prstGeom prst="rect">
            <a:avLst/>
          </a:prstGeom>
          <a:noFill/>
        </p:spPr>
        <p:txBody>
          <a:bodyPr wrap="none" rtlCol="0">
            <a:spAutoFit/>
          </a:bodyPr>
          <a:lstStyle/>
          <a:p>
            <a:r>
              <a:rPr lang="en-GB" sz="2200" b="1" dirty="0">
                <a:solidFill>
                  <a:srgbClr val="FFFF00"/>
                </a:solidFill>
                <a:highlight>
                  <a:srgbClr val="C0C0C0"/>
                </a:highlight>
              </a:rPr>
              <a:t>Thrust 5</a:t>
            </a:r>
          </a:p>
        </p:txBody>
      </p:sp>
    </p:spTree>
    <p:extLst>
      <p:ext uri="{BB962C8B-B14F-4D97-AF65-F5344CB8AC3E}">
        <p14:creationId xmlns:p14="http://schemas.microsoft.com/office/powerpoint/2010/main" val="4240536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88640"/>
            <a:ext cx="8424936" cy="523220"/>
          </a:xfrm>
          <a:prstGeom prst="rect">
            <a:avLst/>
          </a:prstGeom>
          <a:noFill/>
        </p:spPr>
        <p:txBody>
          <a:bodyPr wrap="square" rtlCol="0">
            <a:spAutoFit/>
          </a:bodyPr>
          <a:lstStyle/>
          <a:p>
            <a:r>
              <a:rPr lang="fr-FR" sz="2800" b="1" dirty="0">
                <a:solidFill>
                  <a:srgbClr val="C00000"/>
                </a:solidFill>
              </a:rPr>
              <a:t>Participation by </a:t>
            </a:r>
            <a:r>
              <a:rPr lang="fr-FR" sz="2800" b="1" dirty="0" err="1">
                <a:solidFill>
                  <a:srgbClr val="C00000"/>
                </a:solidFill>
              </a:rPr>
              <a:t>research</a:t>
            </a:r>
            <a:r>
              <a:rPr lang="fr-FR" sz="2800" b="1" dirty="0">
                <a:solidFill>
                  <a:srgbClr val="C00000"/>
                </a:solidFill>
              </a:rPr>
              <a:t> topics and by </a:t>
            </a:r>
            <a:r>
              <a:rPr lang="fr-FR" sz="2800" b="1" dirty="0" err="1">
                <a:solidFill>
                  <a:srgbClr val="C00000"/>
                </a:solidFill>
              </a:rPr>
              <a:t>beneficiaries</a:t>
            </a:r>
            <a:endParaRPr lang="fr-FR" sz="2800" b="1" dirty="0">
              <a:solidFill>
                <a:srgbClr val="C00000"/>
              </a:solidFill>
            </a:endParaRPr>
          </a:p>
        </p:txBody>
      </p:sp>
      <p:pic>
        <p:nvPicPr>
          <p:cNvPr id="2" name="Image 1"/>
          <p:cNvPicPr>
            <a:picLocks noChangeAspect="1"/>
          </p:cNvPicPr>
          <p:nvPr/>
        </p:nvPicPr>
        <p:blipFill>
          <a:blip r:embed="rId2"/>
          <a:stretch>
            <a:fillRect/>
          </a:stretch>
        </p:blipFill>
        <p:spPr>
          <a:xfrm>
            <a:off x="899592" y="980728"/>
            <a:ext cx="7463475" cy="5597606"/>
          </a:xfrm>
          <a:prstGeom prst="rect">
            <a:avLst/>
          </a:prstGeom>
        </p:spPr>
      </p:pic>
    </p:spTree>
    <p:extLst>
      <p:ext uri="{BB962C8B-B14F-4D97-AF65-F5344CB8AC3E}">
        <p14:creationId xmlns:p14="http://schemas.microsoft.com/office/powerpoint/2010/main" val="3476684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8840"/>
            <a:ext cx="9144000" cy="3810000"/>
          </a:xfrm>
          <a:prstGeom prst="rect">
            <a:avLst/>
          </a:prstGeom>
        </p:spPr>
      </p:pic>
      <p:sp>
        <p:nvSpPr>
          <p:cNvPr id="6" name="ZoneTexte 5"/>
          <p:cNvSpPr txBox="1"/>
          <p:nvPr/>
        </p:nvSpPr>
        <p:spPr>
          <a:xfrm>
            <a:off x="251520" y="188640"/>
            <a:ext cx="8424936" cy="523220"/>
          </a:xfrm>
          <a:prstGeom prst="rect">
            <a:avLst/>
          </a:prstGeom>
          <a:noFill/>
        </p:spPr>
        <p:txBody>
          <a:bodyPr wrap="square" rtlCol="0">
            <a:spAutoFit/>
          </a:bodyPr>
          <a:lstStyle/>
          <a:p>
            <a:r>
              <a:rPr lang="fr-FR" sz="2800" b="1" dirty="0">
                <a:solidFill>
                  <a:srgbClr val="C00000"/>
                </a:solidFill>
              </a:rPr>
              <a:t>Participation by </a:t>
            </a:r>
            <a:r>
              <a:rPr lang="fr-FR" sz="2800" b="1" dirty="0" err="1" smtClean="0">
                <a:solidFill>
                  <a:srgbClr val="C00000"/>
                </a:solidFill>
              </a:rPr>
              <a:t>device</a:t>
            </a:r>
            <a:endParaRPr lang="fr-FR" sz="2800" b="1" dirty="0">
              <a:solidFill>
                <a:srgbClr val="C00000"/>
              </a:solidFill>
            </a:endParaRPr>
          </a:p>
        </p:txBody>
      </p:sp>
    </p:spTree>
    <p:extLst>
      <p:ext uri="{BB962C8B-B14F-4D97-AF65-F5344CB8AC3E}">
        <p14:creationId xmlns:p14="http://schemas.microsoft.com/office/powerpoint/2010/main" val="204549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825065827"/>
              </p:ext>
            </p:extLst>
          </p:nvPr>
        </p:nvGraphicFramePr>
        <p:xfrm>
          <a:off x="539552" y="2456659"/>
          <a:ext cx="8229602" cy="3154339"/>
        </p:xfrm>
        <a:graphic>
          <a:graphicData uri="http://schemas.openxmlformats.org/drawingml/2006/table">
            <a:tbl>
              <a:tblPr/>
              <a:tblGrid>
                <a:gridCol w="916196">
                  <a:extLst>
                    <a:ext uri="{9D8B030D-6E8A-4147-A177-3AD203B41FA5}">
                      <a16:colId xmlns:a16="http://schemas.microsoft.com/office/drawing/2014/main" val="2869859316"/>
                    </a:ext>
                  </a:extLst>
                </a:gridCol>
                <a:gridCol w="533550">
                  <a:extLst>
                    <a:ext uri="{9D8B030D-6E8A-4147-A177-3AD203B41FA5}">
                      <a16:colId xmlns:a16="http://schemas.microsoft.com/office/drawing/2014/main" val="3008088399"/>
                    </a:ext>
                  </a:extLst>
                </a:gridCol>
                <a:gridCol w="336837">
                  <a:extLst>
                    <a:ext uri="{9D8B030D-6E8A-4147-A177-3AD203B41FA5}">
                      <a16:colId xmlns:a16="http://schemas.microsoft.com/office/drawing/2014/main" val="1845805609"/>
                    </a:ext>
                  </a:extLst>
                </a:gridCol>
                <a:gridCol w="336837">
                  <a:extLst>
                    <a:ext uri="{9D8B030D-6E8A-4147-A177-3AD203B41FA5}">
                      <a16:colId xmlns:a16="http://schemas.microsoft.com/office/drawing/2014/main" val="1503719976"/>
                    </a:ext>
                  </a:extLst>
                </a:gridCol>
                <a:gridCol w="336837">
                  <a:extLst>
                    <a:ext uri="{9D8B030D-6E8A-4147-A177-3AD203B41FA5}">
                      <a16:colId xmlns:a16="http://schemas.microsoft.com/office/drawing/2014/main" val="1387425569"/>
                    </a:ext>
                  </a:extLst>
                </a:gridCol>
                <a:gridCol w="336837">
                  <a:extLst>
                    <a:ext uri="{9D8B030D-6E8A-4147-A177-3AD203B41FA5}">
                      <a16:colId xmlns:a16="http://schemas.microsoft.com/office/drawing/2014/main" val="1149759849"/>
                    </a:ext>
                  </a:extLst>
                </a:gridCol>
                <a:gridCol w="336837">
                  <a:extLst>
                    <a:ext uri="{9D8B030D-6E8A-4147-A177-3AD203B41FA5}">
                      <a16:colId xmlns:a16="http://schemas.microsoft.com/office/drawing/2014/main" val="3277774262"/>
                    </a:ext>
                  </a:extLst>
                </a:gridCol>
                <a:gridCol w="336837">
                  <a:extLst>
                    <a:ext uri="{9D8B030D-6E8A-4147-A177-3AD203B41FA5}">
                      <a16:colId xmlns:a16="http://schemas.microsoft.com/office/drawing/2014/main" val="3126719957"/>
                    </a:ext>
                  </a:extLst>
                </a:gridCol>
                <a:gridCol w="336837">
                  <a:extLst>
                    <a:ext uri="{9D8B030D-6E8A-4147-A177-3AD203B41FA5}">
                      <a16:colId xmlns:a16="http://schemas.microsoft.com/office/drawing/2014/main" val="269467236"/>
                    </a:ext>
                  </a:extLst>
                </a:gridCol>
                <a:gridCol w="336837">
                  <a:extLst>
                    <a:ext uri="{9D8B030D-6E8A-4147-A177-3AD203B41FA5}">
                      <a16:colId xmlns:a16="http://schemas.microsoft.com/office/drawing/2014/main" val="304912671"/>
                    </a:ext>
                  </a:extLst>
                </a:gridCol>
                <a:gridCol w="336837">
                  <a:extLst>
                    <a:ext uri="{9D8B030D-6E8A-4147-A177-3AD203B41FA5}">
                      <a16:colId xmlns:a16="http://schemas.microsoft.com/office/drawing/2014/main" val="3550743928"/>
                    </a:ext>
                  </a:extLst>
                </a:gridCol>
                <a:gridCol w="336837">
                  <a:extLst>
                    <a:ext uri="{9D8B030D-6E8A-4147-A177-3AD203B41FA5}">
                      <a16:colId xmlns:a16="http://schemas.microsoft.com/office/drawing/2014/main" val="629092633"/>
                    </a:ext>
                  </a:extLst>
                </a:gridCol>
                <a:gridCol w="336837">
                  <a:extLst>
                    <a:ext uri="{9D8B030D-6E8A-4147-A177-3AD203B41FA5}">
                      <a16:colId xmlns:a16="http://schemas.microsoft.com/office/drawing/2014/main" val="2628301668"/>
                    </a:ext>
                  </a:extLst>
                </a:gridCol>
                <a:gridCol w="266775">
                  <a:extLst>
                    <a:ext uri="{9D8B030D-6E8A-4147-A177-3AD203B41FA5}">
                      <a16:colId xmlns:a16="http://schemas.microsoft.com/office/drawing/2014/main" val="27332546"/>
                    </a:ext>
                  </a:extLst>
                </a:gridCol>
                <a:gridCol w="336837">
                  <a:extLst>
                    <a:ext uri="{9D8B030D-6E8A-4147-A177-3AD203B41FA5}">
                      <a16:colId xmlns:a16="http://schemas.microsoft.com/office/drawing/2014/main" val="2588539581"/>
                    </a:ext>
                  </a:extLst>
                </a:gridCol>
                <a:gridCol w="336837">
                  <a:extLst>
                    <a:ext uri="{9D8B030D-6E8A-4147-A177-3AD203B41FA5}">
                      <a16:colId xmlns:a16="http://schemas.microsoft.com/office/drawing/2014/main" val="1053942167"/>
                    </a:ext>
                  </a:extLst>
                </a:gridCol>
                <a:gridCol w="533550">
                  <a:extLst>
                    <a:ext uri="{9D8B030D-6E8A-4147-A177-3AD203B41FA5}">
                      <a16:colId xmlns:a16="http://schemas.microsoft.com/office/drawing/2014/main" val="168476497"/>
                    </a:ext>
                  </a:extLst>
                </a:gridCol>
                <a:gridCol w="533550">
                  <a:extLst>
                    <a:ext uri="{9D8B030D-6E8A-4147-A177-3AD203B41FA5}">
                      <a16:colId xmlns:a16="http://schemas.microsoft.com/office/drawing/2014/main" val="2612383793"/>
                    </a:ext>
                  </a:extLst>
                </a:gridCol>
                <a:gridCol w="533550">
                  <a:extLst>
                    <a:ext uri="{9D8B030D-6E8A-4147-A177-3AD203B41FA5}">
                      <a16:colId xmlns:a16="http://schemas.microsoft.com/office/drawing/2014/main" val="3517285493"/>
                    </a:ext>
                  </a:extLst>
                </a:gridCol>
                <a:gridCol w="533550">
                  <a:extLst>
                    <a:ext uri="{9D8B030D-6E8A-4147-A177-3AD203B41FA5}">
                      <a16:colId xmlns:a16="http://schemas.microsoft.com/office/drawing/2014/main" val="3181740413"/>
                    </a:ext>
                  </a:extLst>
                </a:gridCol>
              </a:tblGrid>
              <a:tr h="249475">
                <a:tc>
                  <a:txBody>
                    <a:bodyPr/>
                    <a:lstStyle/>
                    <a:p>
                      <a:pPr algn="just" fontAlgn="ctr"/>
                      <a:r>
                        <a:rPr lang="fr-FR" sz="1400" b="1" i="0" u="none" strike="noStrike">
                          <a:solidFill>
                            <a:srgbClr val="FFFFFF"/>
                          </a:solidFill>
                          <a:effectLst/>
                          <a:latin typeface="Franklin Gothic Book" panose="020B0503020102020204" pitchFamily="34" charset="0"/>
                        </a:rPr>
                        <a:t>Machine</a:t>
                      </a:r>
                    </a:p>
                  </a:txBody>
                  <a:tcPr marL="7392" marR="7392" marT="7392" marB="0" anchor="ctr">
                    <a:lnL w="12700" cap="flat" cmpd="sng" algn="ctr">
                      <a:solidFill>
                        <a:srgbClr val="4F81BD"/>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19">
                  <a:txBody>
                    <a:bodyPr/>
                    <a:lstStyle/>
                    <a:p>
                      <a:pPr algn="ctr" fontAlgn="ctr"/>
                      <a:r>
                        <a:rPr lang="fr-FR" sz="1400" b="1" i="0" u="none" strike="noStrike">
                          <a:solidFill>
                            <a:srgbClr val="FFFFFF"/>
                          </a:solidFill>
                          <a:effectLst/>
                          <a:latin typeface="Franklin Gothic Book" panose="020B0503020102020204" pitchFamily="34" charset="0"/>
                        </a:rPr>
                        <a:t>2021</a:t>
                      </a:r>
                    </a:p>
                  </a:txBody>
                  <a:tcPr marL="7392" marR="7392" marT="7392" marB="0" anchor="ctr">
                    <a:lnL w="19050" cap="flat" cmpd="sng" algn="ctr">
                      <a:solidFill>
                        <a:srgbClr val="002060"/>
                      </a:solidFill>
                      <a:prstDash val="solid"/>
                      <a:round/>
                      <a:headEnd type="none" w="med" len="med"/>
                      <a:tailEnd type="none" w="med" len="med"/>
                    </a:lnL>
                    <a:lnR>
                      <a:noFill/>
                    </a:lnR>
                    <a:lnT>
                      <a:noFill/>
                    </a:lnT>
                    <a:lnB w="12700" cap="flat" cmpd="sng" algn="ctr">
                      <a:solidFill>
                        <a:srgbClr val="9BC2E6"/>
                      </a:solidFill>
                      <a:prstDash val="solid"/>
                      <a:round/>
                      <a:headEnd type="none" w="med" len="med"/>
                      <a:tailEnd type="none" w="med" len="med"/>
                    </a:lnB>
                    <a:solidFill>
                      <a:srgbClr val="4F81B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51736548"/>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Jan</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BC2E6"/>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Feb</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Mar</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Apr</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May</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Jun</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Jul</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Aug</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Sep</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Oct</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Nov</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Dec</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3670447402"/>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AUG</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hMerge="1">
                  <a:txBody>
                    <a:bodyPr/>
                    <a:lstStyle/>
                    <a:p>
                      <a:endParaRPr lang="fr-FR"/>
                    </a:p>
                  </a:txBody>
                  <a:tcPr/>
                </a:tc>
                <a:tc gridSpan="10">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extLst>
                  <a:ext uri="{0D108BD9-81ED-4DB2-BD59-A6C34878D82A}">
                    <a16:rowId xmlns:a16="http://schemas.microsoft.com/office/drawing/2014/main" val="3616605051"/>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13">
                  <a:txBody>
                    <a:bodyPr/>
                    <a:lstStyle/>
                    <a:p>
                      <a:pPr algn="ctr" fontAlgn="ctr"/>
                      <a:r>
                        <a:rPr lang="fr-FR" sz="1200" b="1" i="0" u="none" strike="noStrike">
                          <a:solidFill>
                            <a:srgbClr val="000000"/>
                          </a:solidFill>
                          <a:effectLst/>
                          <a:latin typeface="Franklin Gothic Book" panose="020B0503020102020204" pitchFamily="34" charset="0"/>
                        </a:rPr>
                        <a:t>AUG programme 2021</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023685182"/>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MAST-U</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b"/>
                      <a:r>
                        <a:rPr lang="fr-FR" sz="1100" b="1" i="0" u="none" strike="noStrike">
                          <a:solidFill>
                            <a:srgbClr val="000000"/>
                          </a:solidFill>
                          <a:effectLst/>
                          <a:latin typeface="Calibri" panose="020F0502020204030204" pitchFamily="34" charset="0"/>
                        </a:rPr>
                        <a:t> </a:t>
                      </a:r>
                    </a:p>
                  </a:txBody>
                  <a:tcPr marL="7392" marR="7392" marT="7392" marB="0" anchor="b">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b"/>
                      <a:r>
                        <a:rPr lang="fr-FR" sz="1100" b="1" i="0" u="none" strike="noStrike">
                          <a:solidFill>
                            <a:srgbClr val="000000"/>
                          </a:solidFill>
                          <a:effectLst/>
                          <a:latin typeface="Calibri" panose="020F0502020204030204" pitchFamily="34" charset="0"/>
                        </a:rPr>
                        <a:t> </a:t>
                      </a:r>
                    </a:p>
                  </a:txBody>
                  <a:tcPr marL="7392" marR="7392" marT="7392" marB="0" anchor="b">
                    <a:lnL w="12700" cap="flat" cmpd="sng" algn="ctr">
                      <a:solidFill>
                        <a:srgbClr val="95B3D7"/>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gridSpan="7">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960068764"/>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8EA9DB"/>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9">
                  <a:txBody>
                    <a:bodyPr/>
                    <a:lstStyle/>
                    <a:p>
                      <a:pPr algn="ctr" fontAlgn="ctr"/>
                      <a:r>
                        <a:rPr lang="fr-FR" sz="1200" b="1" i="0" u="none" strike="noStrike">
                          <a:solidFill>
                            <a:srgbClr val="000000"/>
                          </a:solidFill>
                          <a:effectLst/>
                          <a:latin typeface="Franklin Gothic Book" panose="020B0503020102020204" pitchFamily="34" charset="0"/>
                        </a:rPr>
                        <a:t>1</a:t>
                      </a:r>
                      <a:r>
                        <a:rPr lang="fr-FR" sz="1200" b="1" i="0" u="none" strike="noStrike" baseline="30000">
                          <a:solidFill>
                            <a:srgbClr val="000000"/>
                          </a:solidFill>
                          <a:effectLst/>
                          <a:latin typeface="Franklin Gothic Book" panose="020B0503020102020204" pitchFamily="34" charset="0"/>
                        </a:rPr>
                        <a:t>st</a:t>
                      </a:r>
                      <a:r>
                        <a:rPr lang="fr-FR" sz="1200" b="1" i="0" u="none" strike="noStrike">
                          <a:solidFill>
                            <a:srgbClr val="000000"/>
                          </a:solidFill>
                          <a:effectLst/>
                          <a:latin typeface="Franklin Gothic Book" panose="020B0503020102020204" pitchFamily="34" charset="0"/>
                        </a:rPr>
                        <a:t> physics campaign</a:t>
                      </a:r>
                    </a:p>
                  </a:txBody>
                  <a:tcPr marL="7392" marR="7392" marT="7392" marB="0" anchor="ctr">
                    <a:lnL w="12700" cap="flat" cmpd="sng" algn="ctr">
                      <a:solidFill>
                        <a:srgbClr val="8EA9DB"/>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632293218"/>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TCV</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hMerge="1">
                  <a:txBody>
                    <a:bodyPr/>
                    <a:lstStyle/>
                    <a:p>
                      <a:endParaRPr lang="fr-FR"/>
                    </a:p>
                  </a:txBody>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extLst>
                  <a:ext uri="{0D108BD9-81ED-4DB2-BD59-A6C34878D82A}">
                    <a16:rowId xmlns:a16="http://schemas.microsoft.com/office/drawing/2014/main" val="3060860876"/>
                  </a:ext>
                </a:extLst>
              </a:tr>
              <a:tr h="362201">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w/o baffles</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a:noFill/>
                    </a:lnB>
                    <a:solidFill>
                      <a:srgbClr val="DBE5F1"/>
                    </a:solidFill>
                  </a:tcPr>
                </a:tc>
                <a:tc hMerge="1">
                  <a:txBody>
                    <a:bodyPr/>
                    <a:lstStyle/>
                    <a:p>
                      <a:endParaRPr lang="fr-FR"/>
                    </a:p>
                  </a:txBody>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gridSpan="2">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w/ baffles 1.0</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w/ baffles 2.0</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w/o baffles</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extLst>
                  <a:ext uri="{0D108BD9-81ED-4DB2-BD59-A6C34878D82A}">
                    <a16:rowId xmlns:a16="http://schemas.microsoft.com/office/drawing/2014/main" val="4271164967"/>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WEST</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a:noFill/>
                    </a:lnT>
                    <a:lnB w="12700" cap="flat" cmpd="sng" algn="ctr">
                      <a:solidFill>
                        <a:srgbClr val="95B3D7"/>
                      </a:solidFill>
                      <a:prstDash val="solid"/>
                      <a:round/>
                      <a:headEnd type="none" w="med" len="med"/>
                      <a:tailEnd type="none" w="med" len="med"/>
                    </a:lnB>
                    <a:solidFill>
                      <a:srgbClr val="C6E0B4"/>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hMerge="1">
                  <a:txBody>
                    <a:bodyPr/>
                    <a:lstStyle/>
                    <a:p>
                      <a:endParaRPr lang="fr-FR"/>
                    </a:p>
                  </a:txBody>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hMerge="1">
                  <a:txBody>
                    <a:bodyPr/>
                    <a:lstStyle/>
                    <a:p>
                      <a:endParaRPr lang="fr-FR"/>
                    </a:p>
                  </a:txBody>
                  <a:tcPr/>
                </a:tc>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C6E0B4"/>
                    </a:solidFill>
                  </a:tcPr>
                </a:tc>
                <a:tc gridSpan="2">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70AD47"/>
                    </a:solidFill>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FFFFF"/>
                    </a:solidFill>
                  </a:tcPr>
                </a:tc>
                <a:extLst>
                  <a:ext uri="{0D108BD9-81ED-4DB2-BD59-A6C34878D82A}">
                    <a16:rowId xmlns:a16="http://schemas.microsoft.com/office/drawing/2014/main" val="2774328257"/>
                  </a:ext>
                </a:extLst>
              </a:tr>
              <a:tr h="212516">
                <a:tc>
                  <a:txBody>
                    <a:bodyPr/>
                    <a:lstStyle/>
                    <a:p>
                      <a:pPr algn="just"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900" b="1" i="0" u="none" strike="noStrike">
                          <a:solidFill>
                            <a:srgbClr val="000000"/>
                          </a:solidFill>
                          <a:effectLst/>
                          <a:latin typeface="Franklin Gothic Book" panose="020B0503020102020204" pitchFamily="34" charset="0"/>
                        </a:rPr>
                        <a:t>C5 camp.</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a:noFill/>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a:noFill/>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a:noFill/>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just"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6">
                  <a:txBody>
                    <a:bodyPr/>
                    <a:lstStyle/>
                    <a:p>
                      <a:pPr algn="ctr" fontAlgn="ctr"/>
                      <a:r>
                        <a:rPr lang="fr-FR" sz="1200" b="1" i="0" u="none" strike="noStrike">
                          <a:solidFill>
                            <a:srgbClr val="000000"/>
                          </a:solidFill>
                          <a:effectLst/>
                          <a:latin typeface="Franklin Gothic Book" panose="020B0503020102020204" pitchFamily="34" charset="0"/>
                        </a:rPr>
                        <a:t>C6 campaign</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959743418"/>
                  </a:ext>
                </a:extLst>
              </a:tr>
              <a:tr h="619068">
                <a:tc>
                  <a:txBody>
                    <a:bodyPr/>
                    <a:lstStyle/>
                    <a:p>
                      <a:pPr algn="just" fontAlgn="ctr"/>
                      <a:r>
                        <a:rPr lang="fr-FR" sz="1200" b="1" i="0" u="none" strike="noStrike">
                          <a:solidFill>
                            <a:srgbClr val="000000"/>
                          </a:solidFill>
                          <a:effectLst/>
                          <a:latin typeface="Franklin Gothic Book" panose="020B0503020102020204" pitchFamily="34" charset="0"/>
                        </a:rPr>
                        <a:t>JET (reference)</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002060"/>
                      </a:solidFill>
                      <a:prstDash val="solid"/>
                      <a:round/>
                      <a:headEnd type="none" w="med" len="med"/>
                      <a:tailEnd type="none" w="med" len="med"/>
                    </a:lnL>
                    <a:lnR w="19050" cap="flat" cmpd="sng" algn="ctr">
                      <a:solidFill>
                        <a:srgbClr val="FF000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gridSpan="6">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9050" cap="flat" cmpd="sng" algn="ctr">
                      <a:solidFill>
                        <a:srgbClr val="FF000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FBD4B4"/>
                    </a:solidFill>
                  </a:tcPr>
                </a:tc>
                <a:tc hMerge="1">
                  <a:txBody>
                    <a:bodyPr/>
                    <a:lstStyle/>
                    <a:p>
                      <a:endParaRPr lang="fr-FR"/>
                    </a:p>
                  </a:txBody>
                  <a:tcPr/>
                </a:tc>
                <a:tc hMerge="1">
                  <a:txBody>
                    <a:bodyPr/>
                    <a:lstStyle/>
                    <a:p>
                      <a:endParaRPr lang="fr-FR"/>
                    </a:p>
                  </a:txBody>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fr-FR" sz="12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841308720"/>
                  </a:ext>
                </a:extLst>
              </a:tr>
              <a:tr h="212516">
                <a:tc>
                  <a:txBody>
                    <a:bodyPr/>
                    <a:lstStyle/>
                    <a:p>
                      <a:pPr algn="just" fontAlgn="ctr"/>
                      <a:r>
                        <a:rPr lang="fr-FR" sz="10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gridSpan="9">
                  <a:txBody>
                    <a:bodyPr/>
                    <a:lstStyle/>
                    <a:p>
                      <a:pPr algn="ctr" fontAlgn="ctr"/>
                      <a:r>
                        <a:rPr lang="fr-FR" sz="1200" b="1" i="0" u="none" strike="noStrike">
                          <a:solidFill>
                            <a:srgbClr val="000000"/>
                          </a:solidFill>
                          <a:effectLst/>
                          <a:latin typeface="Franklin Gothic Book" panose="020B0503020102020204" pitchFamily="34" charset="0"/>
                        </a:rPr>
                        <a:t>C40, T campaign</a:t>
                      </a:r>
                    </a:p>
                  </a:txBody>
                  <a:tcPr marL="7392" marR="7392" marT="7392" marB="0" anchor="ctr">
                    <a:lnL w="19050" cap="flat" cmpd="sng" algn="ctr">
                      <a:solidFill>
                        <a:srgbClr val="002060"/>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5">
                  <a:txBody>
                    <a:bodyPr/>
                    <a:lstStyle/>
                    <a:p>
                      <a:pPr algn="ctr" fontAlgn="ctr"/>
                      <a:r>
                        <a:rPr lang="fr-FR" sz="1200" b="1" i="0" u="none" strike="noStrike">
                          <a:solidFill>
                            <a:srgbClr val="000000"/>
                          </a:solidFill>
                          <a:effectLst/>
                          <a:latin typeface="Franklin Gothic Book" panose="020B0503020102020204" pitchFamily="34" charset="0"/>
                        </a:rPr>
                        <a:t>C41, DTE2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3">
                  <a:txBody>
                    <a:bodyPr/>
                    <a:lstStyle/>
                    <a:p>
                      <a:pPr algn="ctr" fontAlgn="ctr"/>
                      <a:r>
                        <a:rPr lang="fr-FR" sz="1200" b="1" i="0" u="none" strike="noStrike">
                          <a:solidFill>
                            <a:srgbClr val="000000"/>
                          </a:solidFill>
                          <a:effectLst/>
                          <a:latin typeface="Franklin Gothic Book" panose="020B0503020102020204" pitchFamily="34" charset="0"/>
                        </a:rPr>
                        <a:t>C42 campaign</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tc>
                  <a:txBody>
                    <a:bodyPr/>
                    <a:lstStyle/>
                    <a:p>
                      <a:pPr algn="ctr" fontAlgn="ctr"/>
                      <a:r>
                        <a:rPr lang="fr-FR" sz="900" b="1" i="0" u="none" strike="noStrike" dirty="0">
                          <a:solidFill>
                            <a:srgbClr val="000000"/>
                          </a:solidFill>
                          <a:effectLst/>
                          <a:latin typeface="Franklin Gothic Book" panose="020B0503020102020204" pitchFamily="34" charset="0"/>
                        </a:rPr>
                        <a:t> </a:t>
                      </a:r>
                    </a:p>
                  </a:txBody>
                  <a:tcPr marL="7392" marR="7392" marT="7392" marB="0" anchor="ctr">
                    <a:lnL w="12700" cap="flat" cmpd="sng" algn="ctr">
                      <a:solidFill>
                        <a:srgbClr val="95B3D7"/>
                      </a:solidFill>
                      <a:prstDash val="solid"/>
                      <a:round/>
                      <a:headEnd type="none" w="med" len="med"/>
                      <a:tailEnd type="none" w="med" len="med"/>
                    </a:lnL>
                    <a:lnR w="12700" cap="flat" cmpd="sng" algn="ctr">
                      <a:solidFill>
                        <a:srgbClr val="95B3D7"/>
                      </a:solidFill>
                      <a:prstDash val="solid"/>
                      <a:round/>
                      <a:headEnd type="none" w="med" len="med"/>
                      <a:tailEnd type="none" w="med" len="med"/>
                    </a:lnR>
                    <a:lnT w="12700" cap="flat" cmpd="sng" algn="ctr">
                      <a:solidFill>
                        <a:srgbClr val="95B3D7"/>
                      </a:solidFill>
                      <a:prstDash val="solid"/>
                      <a:round/>
                      <a:headEnd type="none" w="med" len="med"/>
                      <a:tailEnd type="none" w="med" len="med"/>
                    </a:lnT>
                    <a:lnB w="12700" cap="flat" cmpd="sng" algn="ctr">
                      <a:solidFill>
                        <a:srgbClr val="95B3D7"/>
                      </a:solidFill>
                      <a:prstDash val="solid"/>
                      <a:round/>
                      <a:headEnd type="none" w="med" len="med"/>
                      <a:tailEnd type="none" w="med" len="med"/>
                    </a:lnB>
                    <a:solidFill>
                      <a:srgbClr val="DBE5F1"/>
                    </a:solidFill>
                  </a:tcPr>
                </a:tc>
                <a:extLst>
                  <a:ext uri="{0D108BD9-81ED-4DB2-BD59-A6C34878D82A}">
                    <a16:rowId xmlns:a16="http://schemas.microsoft.com/office/drawing/2014/main" val="1722871414"/>
                  </a:ext>
                </a:extLst>
              </a:tr>
            </a:tbl>
          </a:graphicData>
        </a:graphic>
      </p:graphicFrame>
      <p:cxnSp>
        <p:nvCxnSpPr>
          <p:cNvPr id="6" name="Connecteur droit avec flèche 5"/>
          <p:cNvCxnSpPr/>
          <p:nvPr/>
        </p:nvCxnSpPr>
        <p:spPr>
          <a:xfrm flipH="1">
            <a:off x="2652282" y="1904637"/>
            <a:ext cx="2906" cy="173283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07504" y="980728"/>
            <a:ext cx="4464496" cy="923330"/>
          </a:xfrm>
          <a:prstGeom prst="rect">
            <a:avLst/>
          </a:prstGeom>
          <a:noFill/>
          <a:ln>
            <a:solidFill>
              <a:srgbClr val="C00000"/>
            </a:solidFill>
          </a:ln>
        </p:spPr>
        <p:txBody>
          <a:bodyPr wrap="square" rtlCol="0">
            <a:spAutoFit/>
          </a:bodyPr>
          <a:lstStyle/>
          <a:p>
            <a:pPr algn="just"/>
            <a:r>
              <a:rPr lang="fr-FR" b="1" dirty="0" smtClean="0"/>
              <a:t>Start of WPTE </a:t>
            </a:r>
            <a:r>
              <a:rPr lang="fr-FR" b="1" dirty="0" err="1" smtClean="0"/>
              <a:t>experiments</a:t>
            </a:r>
            <a:r>
              <a:rPr lang="fr-FR" b="1" dirty="0" smtClean="0"/>
              <a:t> in 2021 </a:t>
            </a:r>
            <a:r>
              <a:rPr lang="fr-FR" b="1" dirty="0" err="1" smtClean="0"/>
              <a:t>folllowing</a:t>
            </a:r>
            <a:r>
              <a:rPr lang="fr-FR" b="1" dirty="0" smtClean="0"/>
              <a:t> the call for </a:t>
            </a:r>
            <a:r>
              <a:rPr lang="fr-FR" b="1" dirty="0" err="1" smtClean="0"/>
              <a:t>proposal</a:t>
            </a:r>
            <a:r>
              <a:rPr lang="fr-FR" b="1" dirty="0" smtClean="0"/>
              <a:t> (</a:t>
            </a:r>
            <a:r>
              <a:rPr lang="fr-FR" b="1" dirty="0" err="1" smtClean="0"/>
              <a:t>October</a:t>
            </a:r>
            <a:r>
              <a:rPr lang="fr-FR" b="1" dirty="0" smtClean="0"/>
              <a:t> 2020 and the call for participation (</a:t>
            </a:r>
            <a:r>
              <a:rPr lang="fr-FR" b="1" dirty="0" err="1" smtClean="0"/>
              <a:t>December</a:t>
            </a:r>
            <a:r>
              <a:rPr lang="fr-FR" b="1" dirty="0" smtClean="0"/>
              <a:t> 2020)</a:t>
            </a:r>
            <a:endParaRPr lang="fr-FR" b="1" dirty="0"/>
          </a:p>
        </p:txBody>
      </p:sp>
      <p:sp>
        <p:nvSpPr>
          <p:cNvPr id="9" name="Ellipse 8"/>
          <p:cNvSpPr/>
          <p:nvPr/>
        </p:nvSpPr>
        <p:spPr>
          <a:xfrm>
            <a:off x="5508104" y="4256859"/>
            <a:ext cx="302433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5806063" y="1075395"/>
            <a:ext cx="3240360" cy="646331"/>
          </a:xfrm>
          <a:prstGeom prst="rect">
            <a:avLst/>
          </a:prstGeom>
          <a:noFill/>
          <a:ln>
            <a:solidFill>
              <a:srgbClr val="C00000"/>
            </a:solidFill>
          </a:ln>
        </p:spPr>
        <p:txBody>
          <a:bodyPr wrap="square" rtlCol="0">
            <a:spAutoFit/>
          </a:bodyPr>
          <a:lstStyle/>
          <a:p>
            <a:r>
              <a:rPr lang="fr-FR" b="1" dirty="0" smtClean="0"/>
              <a:t>WEST </a:t>
            </a:r>
            <a:r>
              <a:rPr lang="fr-FR" b="1" dirty="0" err="1" smtClean="0"/>
              <a:t>campaign</a:t>
            </a:r>
            <a:r>
              <a:rPr lang="fr-FR" b="1" dirty="0" smtClean="0"/>
              <a:t> </a:t>
            </a:r>
            <a:r>
              <a:rPr lang="fr-FR" b="1" dirty="0" err="1" smtClean="0"/>
              <a:t>moved</a:t>
            </a:r>
            <a:r>
              <a:rPr lang="fr-FR" b="1" dirty="0" smtClean="0"/>
              <a:t> to 2022 </a:t>
            </a:r>
            <a:r>
              <a:rPr lang="fr-FR" b="1" dirty="0" err="1" smtClean="0"/>
              <a:t>following</a:t>
            </a:r>
            <a:r>
              <a:rPr lang="fr-FR" b="1" dirty="0" smtClean="0"/>
              <a:t> the He tank incident</a:t>
            </a:r>
            <a:endParaRPr lang="fr-FR" b="1" dirty="0"/>
          </a:p>
        </p:txBody>
      </p:sp>
      <p:cxnSp>
        <p:nvCxnSpPr>
          <p:cNvPr id="12" name="Connecteur droit avec flèche 11"/>
          <p:cNvCxnSpPr/>
          <p:nvPr/>
        </p:nvCxnSpPr>
        <p:spPr>
          <a:xfrm flipH="1">
            <a:off x="7701798" y="1721726"/>
            <a:ext cx="991593" cy="253513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150690" y="3349444"/>
            <a:ext cx="551107" cy="216024"/>
          </a:xfrm>
          <a:prstGeom prst="rect">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a:off x="3635896" y="4931876"/>
            <a:ext cx="2016224" cy="36004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323528" y="5795972"/>
            <a:ext cx="7378269" cy="369332"/>
          </a:xfrm>
          <a:prstGeom prst="rect">
            <a:avLst/>
          </a:prstGeom>
          <a:noFill/>
          <a:ln>
            <a:solidFill>
              <a:srgbClr val="C00000"/>
            </a:solidFill>
          </a:ln>
        </p:spPr>
        <p:txBody>
          <a:bodyPr wrap="square" rtlCol="0">
            <a:spAutoFit/>
          </a:bodyPr>
          <a:lstStyle/>
          <a:p>
            <a:pPr algn="ctr"/>
            <a:r>
              <a:rPr lang="fr-FR" b="1" dirty="0" smtClean="0"/>
              <a:t>JET </a:t>
            </a:r>
            <a:r>
              <a:rPr lang="fr-FR" b="1" dirty="0" err="1" smtClean="0"/>
              <a:t>campaign</a:t>
            </a:r>
            <a:r>
              <a:rPr lang="fr-FR" b="1" dirty="0" smtClean="0"/>
              <a:t> </a:t>
            </a:r>
            <a:r>
              <a:rPr lang="fr-FR" b="1" dirty="0" err="1" smtClean="0"/>
              <a:t>delayed</a:t>
            </a:r>
            <a:r>
              <a:rPr lang="fr-FR" b="1" dirty="0" smtClean="0"/>
              <a:t>: C42 </a:t>
            </a:r>
            <a:r>
              <a:rPr lang="fr-FR" b="1" dirty="0" err="1" smtClean="0"/>
              <a:t>until</a:t>
            </a:r>
            <a:r>
              <a:rPr lang="fr-FR" b="1" dirty="0" smtClean="0"/>
              <a:t> the end of 2021 and C40B and C42 in 2022</a:t>
            </a:r>
            <a:endParaRPr lang="fr-FR" b="1" dirty="0"/>
          </a:p>
        </p:txBody>
      </p:sp>
      <p:cxnSp>
        <p:nvCxnSpPr>
          <p:cNvPr id="17" name="Connecteur droit avec flèche 16"/>
          <p:cNvCxnSpPr/>
          <p:nvPr/>
        </p:nvCxnSpPr>
        <p:spPr>
          <a:xfrm flipV="1">
            <a:off x="4572000" y="5291916"/>
            <a:ext cx="576064" cy="50405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654353" y="2021255"/>
            <a:ext cx="3456383" cy="369332"/>
          </a:xfrm>
          <a:prstGeom prst="rect">
            <a:avLst/>
          </a:prstGeom>
          <a:noFill/>
          <a:ln>
            <a:solidFill>
              <a:srgbClr val="C00000"/>
            </a:solidFill>
          </a:ln>
        </p:spPr>
        <p:txBody>
          <a:bodyPr wrap="square" rtlCol="0">
            <a:spAutoFit/>
          </a:bodyPr>
          <a:lstStyle/>
          <a:p>
            <a:r>
              <a:rPr lang="fr-FR" b="1" dirty="0" smtClean="0"/>
              <a:t>MAST-U: </a:t>
            </a:r>
            <a:r>
              <a:rPr lang="fr-FR" b="1" dirty="0" err="1" smtClean="0"/>
              <a:t>extended</a:t>
            </a:r>
            <a:r>
              <a:rPr lang="fr-FR" b="1" dirty="0" smtClean="0"/>
              <a:t> by one </a:t>
            </a:r>
            <a:r>
              <a:rPr lang="fr-FR" b="1" dirty="0" err="1" smtClean="0"/>
              <a:t>month</a:t>
            </a:r>
            <a:endParaRPr lang="fr-FR" b="1" dirty="0"/>
          </a:p>
        </p:txBody>
      </p:sp>
      <p:cxnSp>
        <p:nvCxnSpPr>
          <p:cNvPr id="24" name="Connecteur droit avec flèche 23"/>
          <p:cNvCxnSpPr>
            <a:stCxn id="19" idx="2"/>
            <a:endCxn id="13" idx="0"/>
          </p:cNvCxnSpPr>
          <p:nvPr/>
        </p:nvCxnSpPr>
        <p:spPr>
          <a:xfrm>
            <a:off x="6382545" y="2390587"/>
            <a:ext cx="1043699" cy="95885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32305" y="103276"/>
            <a:ext cx="7787208" cy="646331"/>
          </a:xfrm>
          <a:prstGeom prst="rect">
            <a:avLst/>
          </a:prstGeom>
          <a:noFill/>
        </p:spPr>
        <p:txBody>
          <a:bodyPr wrap="square" rtlCol="0">
            <a:spAutoFit/>
          </a:bodyPr>
          <a:lstStyle/>
          <a:p>
            <a:r>
              <a:rPr lang="fr-FR" sz="3600" b="1" dirty="0" smtClean="0">
                <a:solidFill>
                  <a:srgbClr val="C00000"/>
                </a:solidFill>
              </a:rPr>
              <a:t>Schedule </a:t>
            </a:r>
            <a:r>
              <a:rPr lang="fr-FR" sz="3600" b="1" dirty="0" err="1" smtClean="0">
                <a:solidFill>
                  <a:srgbClr val="C00000"/>
                </a:solidFill>
              </a:rPr>
              <a:t>evolution</a:t>
            </a:r>
            <a:r>
              <a:rPr lang="fr-FR" sz="3600" b="1" dirty="0" smtClean="0">
                <a:solidFill>
                  <a:srgbClr val="C00000"/>
                </a:solidFill>
              </a:rPr>
              <a:t> in 2021</a:t>
            </a:r>
            <a:endParaRPr lang="fr-FR" sz="3600" b="1" dirty="0">
              <a:solidFill>
                <a:srgbClr val="C00000"/>
              </a:solidFill>
            </a:endParaRPr>
          </a:p>
        </p:txBody>
      </p:sp>
    </p:spTree>
    <p:extLst>
      <p:ext uri="{BB962C8B-B14F-4D97-AF65-F5344CB8AC3E}">
        <p14:creationId xmlns:p14="http://schemas.microsoft.com/office/powerpoint/2010/main" val="3989514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708" y="0"/>
            <a:ext cx="9356997" cy="914400"/>
          </a:xfrm>
        </p:spPr>
        <p:txBody>
          <a:bodyPr/>
          <a:lstStyle/>
          <a:p>
            <a:r>
              <a:rPr lang="fr-FR" dirty="0">
                <a:solidFill>
                  <a:srgbClr val="C00000"/>
                </a:solidFill>
              </a:rPr>
              <a:t>WPTE Programme </a:t>
            </a:r>
            <a:r>
              <a:rPr lang="fr-FR" dirty="0" err="1" smtClean="0">
                <a:solidFill>
                  <a:srgbClr val="C00000"/>
                </a:solidFill>
              </a:rPr>
              <a:t>organization</a:t>
            </a:r>
            <a:r>
              <a:rPr lang="fr-FR" dirty="0" smtClean="0">
                <a:solidFill>
                  <a:srgbClr val="C00000"/>
                </a:solidFill>
              </a:rPr>
              <a:t> </a:t>
            </a:r>
            <a:r>
              <a:rPr lang="fr-FR" dirty="0" err="1" smtClean="0">
                <a:solidFill>
                  <a:srgbClr val="C00000"/>
                </a:solidFill>
              </a:rPr>
              <a:t>until</a:t>
            </a:r>
            <a:r>
              <a:rPr lang="fr-FR" dirty="0" smtClean="0">
                <a:solidFill>
                  <a:srgbClr val="C00000"/>
                </a:solidFill>
              </a:rPr>
              <a:t> the 1st of July 2022</a:t>
            </a:r>
            <a:endParaRPr lang="fr-FR" dirty="0">
              <a:solidFill>
                <a:srgbClr val="C00000"/>
              </a:solidFill>
            </a:endParaRPr>
          </a:p>
        </p:txBody>
      </p:sp>
      <p:pic>
        <p:nvPicPr>
          <p:cNvPr id="4" name="Image 3"/>
          <p:cNvPicPr>
            <a:picLocks noChangeAspect="1"/>
          </p:cNvPicPr>
          <p:nvPr/>
        </p:nvPicPr>
        <p:blipFill>
          <a:blip r:embed="rId2"/>
          <a:stretch>
            <a:fillRect/>
          </a:stretch>
        </p:blipFill>
        <p:spPr>
          <a:xfrm>
            <a:off x="899592" y="764705"/>
            <a:ext cx="7344816" cy="5893988"/>
          </a:xfrm>
          <a:prstGeom prst="rect">
            <a:avLst/>
          </a:prstGeom>
        </p:spPr>
      </p:pic>
      <p:sp>
        <p:nvSpPr>
          <p:cNvPr id="2" name="ZoneTexte 1"/>
          <p:cNvSpPr txBox="1"/>
          <p:nvPr/>
        </p:nvSpPr>
        <p:spPr>
          <a:xfrm>
            <a:off x="4572000" y="6166656"/>
            <a:ext cx="792088" cy="523220"/>
          </a:xfrm>
          <a:prstGeom prst="rect">
            <a:avLst/>
          </a:prstGeom>
          <a:solidFill>
            <a:srgbClr val="FFFF00"/>
          </a:solidFill>
        </p:spPr>
        <p:txBody>
          <a:bodyPr wrap="square" rtlCol="0">
            <a:spAutoFit/>
          </a:bodyPr>
          <a:lstStyle/>
          <a:p>
            <a:pPr algn="ctr"/>
            <a:r>
              <a:rPr lang="fr-FR" sz="2800" b="1" dirty="0" smtClean="0"/>
              <a:t>DCT</a:t>
            </a:r>
            <a:endParaRPr lang="fr-FR" sz="2800" b="1" dirty="0"/>
          </a:p>
        </p:txBody>
      </p:sp>
      <p:sp>
        <p:nvSpPr>
          <p:cNvPr id="5" name="ZoneTexte 4"/>
          <p:cNvSpPr txBox="1"/>
          <p:nvPr/>
        </p:nvSpPr>
        <p:spPr>
          <a:xfrm rot="5400000">
            <a:off x="7830107" y="2758825"/>
            <a:ext cx="1836712" cy="584775"/>
          </a:xfrm>
          <a:prstGeom prst="rect">
            <a:avLst/>
          </a:prstGeom>
          <a:solidFill>
            <a:srgbClr val="FFFF00"/>
          </a:solidFill>
        </p:spPr>
        <p:txBody>
          <a:bodyPr wrap="square" rtlCol="0">
            <a:spAutoFit/>
          </a:bodyPr>
          <a:lstStyle/>
          <a:p>
            <a:pPr algn="ctr"/>
            <a:r>
              <a:rPr lang="fr-FR" sz="3200" b="1" dirty="0" smtClean="0"/>
              <a:t>WP PWIE</a:t>
            </a:r>
            <a:endParaRPr lang="fr-FR" sz="3200" b="1" dirty="0"/>
          </a:p>
        </p:txBody>
      </p:sp>
      <p:sp>
        <p:nvSpPr>
          <p:cNvPr id="6" name="ZoneTexte 5"/>
          <p:cNvSpPr txBox="1"/>
          <p:nvPr/>
        </p:nvSpPr>
        <p:spPr>
          <a:xfrm rot="16200000">
            <a:off x="-315709" y="2344090"/>
            <a:ext cx="1521751" cy="523220"/>
          </a:xfrm>
          <a:prstGeom prst="rect">
            <a:avLst/>
          </a:prstGeom>
          <a:solidFill>
            <a:srgbClr val="FFFF00"/>
          </a:solidFill>
        </p:spPr>
        <p:txBody>
          <a:bodyPr wrap="square" rtlCol="0">
            <a:spAutoFit/>
          </a:bodyPr>
          <a:lstStyle/>
          <a:p>
            <a:pPr algn="ctr"/>
            <a:r>
              <a:rPr lang="fr-FR" sz="2800" b="1" dirty="0" smtClean="0"/>
              <a:t>WP </a:t>
            </a:r>
            <a:r>
              <a:rPr lang="fr-FR" sz="2800" b="1" dirty="0" err="1" smtClean="0"/>
              <a:t>PrIO</a:t>
            </a:r>
            <a:endParaRPr lang="fr-FR" sz="2800" b="1" dirty="0"/>
          </a:p>
        </p:txBody>
      </p:sp>
    </p:spTree>
    <p:extLst>
      <p:ext uri="{BB962C8B-B14F-4D97-AF65-F5344CB8AC3E}">
        <p14:creationId xmlns:p14="http://schemas.microsoft.com/office/powerpoint/2010/main" val="1578390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4">
            <a:extLst>
              <a:ext uri="{FF2B5EF4-FFF2-40B4-BE49-F238E27FC236}">
                <a16:creationId xmlns:a16="http://schemas.microsoft.com/office/drawing/2014/main" id="{52CEDE55-F62F-7049-A5FF-92534A5F8AC1}"/>
              </a:ext>
            </a:extLst>
          </p:cNvPr>
          <p:cNvGraphicFramePr>
            <a:graphicFrameLocks noGrp="1"/>
          </p:cNvGraphicFramePr>
          <p:nvPr>
            <p:extLst/>
          </p:nvPr>
        </p:nvGraphicFramePr>
        <p:xfrm>
          <a:off x="323528" y="914400"/>
          <a:ext cx="7201496" cy="5721702"/>
        </p:xfrm>
        <a:graphic>
          <a:graphicData uri="http://schemas.openxmlformats.org/drawingml/2006/table">
            <a:tbl>
              <a:tblPr firstRow="1" bandRow="1"/>
              <a:tblGrid>
                <a:gridCol w="720776">
                  <a:extLst>
                    <a:ext uri="{9D8B030D-6E8A-4147-A177-3AD203B41FA5}">
                      <a16:colId xmlns:a16="http://schemas.microsoft.com/office/drawing/2014/main" val="3226865689"/>
                    </a:ext>
                  </a:extLst>
                </a:gridCol>
                <a:gridCol w="6480720">
                  <a:extLst>
                    <a:ext uri="{9D8B030D-6E8A-4147-A177-3AD203B41FA5}">
                      <a16:colId xmlns:a16="http://schemas.microsoft.com/office/drawing/2014/main" val="1343167828"/>
                    </a:ext>
                  </a:extLst>
                </a:gridCol>
              </a:tblGrid>
              <a:tr h="41614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endParaRPr lang="fr-FR"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400" b="1" dirty="0" err="1" smtClean="0"/>
                        <a:t>Research</a:t>
                      </a:r>
                      <a:r>
                        <a:rPr lang="fr-FR" sz="2400" b="1" baseline="0" dirty="0" smtClean="0"/>
                        <a:t> Topics</a:t>
                      </a:r>
                      <a:endParaRPr lang="fr-FR" sz="24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02689881"/>
                  </a:ext>
                </a:extLst>
              </a:tr>
              <a:tr h="2758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smtClean="0">
                          <a:solidFill>
                            <a:srgbClr val="000000"/>
                          </a:solidFill>
                          <a:effectLst/>
                          <a:latin typeface="Calibri" panose="020F0502020204030204" pitchFamily="34" charset="0"/>
                        </a:rPr>
                        <a:t>ITER Baseline </a:t>
                      </a:r>
                      <a:r>
                        <a:rPr lang="en-US" sz="1600" b="1" i="0" u="none" strike="noStrike" dirty="0">
                          <a:solidFill>
                            <a:srgbClr val="000000"/>
                          </a:solidFill>
                          <a:effectLst/>
                          <a:latin typeface="Calibri" panose="020F0502020204030204" pitchFamily="34" charset="0"/>
                        </a:rPr>
                        <a:t>scenarios towards low </a:t>
                      </a:r>
                      <a:r>
                        <a:rPr lang="en-US" sz="1600" b="1" i="0" u="none" strike="noStrike" dirty="0" err="1">
                          <a:solidFill>
                            <a:srgbClr val="000000"/>
                          </a:solidFill>
                          <a:effectLst/>
                          <a:latin typeface="Calibri" panose="020F0502020204030204" pitchFamily="34" charset="0"/>
                        </a:rPr>
                        <a:t>collisinality</a:t>
                      </a:r>
                      <a:r>
                        <a:rPr lang="en-US" sz="1600" b="1" i="0" u="none" strike="noStrike" dirty="0">
                          <a:solidFill>
                            <a:srgbClr val="000000"/>
                          </a:solidFill>
                          <a:effectLst/>
                          <a:latin typeface="Calibri" panose="020F0502020204030204" pitchFamily="34" charset="0"/>
                        </a:rPr>
                        <a:t> and detachment</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463910007"/>
                  </a:ext>
                </a:extLst>
              </a:tr>
              <a:tr h="4003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H-mode entry and pedestal dependence with impurities and isotopes</a:t>
                      </a:r>
                    </a:p>
                  </a:txBody>
                  <a:tcPr marL="9525" marR="95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507528402"/>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RT3</a:t>
                      </a:r>
                    </a:p>
                  </a:txBody>
                  <a:tcPr marT="0" marB="0" anchor="ctr">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1D1C1D"/>
                          </a:solidFill>
                          <a:effectLst/>
                          <a:latin typeface="Calibri" panose="020F0502020204030204" pitchFamily="34" charset="0"/>
                        </a:rPr>
                        <a:t>RF-assisted breakdown and current ramp-up optimization</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no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4126492374"/>
                  </a:ext>
                </a:extLst>
              </a:tr>
              <a:tr h="344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RT4</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Disruption avoidance and control for ITER and DEMO</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55213213"/>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RT5</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600" b="1" i="0" u="none" strike="noStrike" dirty="0" err="1">
                          <a:solidFill>
                            <a:srgbClr val="000000"/>
                          </a:solidFill>
                          <a:effectLst/>
                          <a:latin typeface="Calibri" panose="020F0502020204030204" pitchFamily="34" charset="0"/>
                        </a:rPr>
                        <a:t>Run-away</a:t>
                      </a:r>
                      <a:r>
                        <a:rPr lang="fr-FR" sz="1600" b="1" i="0" u="none" strike="noStrike" dirty="0">
                          <a:solidFill>
                            <a:srgbClr val="000000"/>
                          </a:solidFill>
                          <a:effectLst/>
                          <a:latin typeface="Calibri" panose="020F0502020204030204" pitchFamily="34" charset="0"/>
                        </a:rPr>
                        <a:t> </a:t>
                      </a:r>
                      <a:r>
                        <a:rPr lang="fr-FR" sz="1600" b="1" i="0" u="none" strike="noStrike" dirty="0" err="1">
                          <a:solidFill>
                            <a:srgbClr val="000000"/>
                          </a:solidFill>
                          <a:effectLst/>
                          <a:latin typeface="Calibri" panose="020F0502020204030204" pitchFamily="34" charset="0"/>
                        </a:rPr>
                        <a:t>electron</a:t>
                      </a:r>
                      <a:r>
                        <a:rPr lang="fr-FR" sz="1600" b="1" i="0" u="none" strike="noStrike" dirty="0">
                          <a:solidFill>
                            <a:srgbClr val="000000"/>
                          </a:solidFill>
                          <a:effectLst/>
                          <a:latin typeface="Calibri" panose="020F0502020204030204" pitchFamily="34" charset="0"/>
                        </a:rPr>
                        <a:t> </a:t>
                      </a:r>
                      <a:r>
                        <a:rPr lang="fr-FR" sz="1600" b="1" i="0" u="none" strike="noStrike" dirty="0" err="1">
                          <a:solidFill>
                            <a:srgbClr val="000000"/>
                          </a:solidFill>
                          <a:effectLst/>
                          <a:latin typeface="Calibri" panose="020F0502020204030204" pitchFamily="34" charset="0"/>
                        </a:rPr>
                        <a:t>generation</a:t>
                      </a:r>
                      <a:r>
                        <a:rPr lang="fr-FR" sz="1600" b="1" i="0" u="none" strike="noStrike" dirty="0">
                          <a:solidFill>
                            <a:srgbClr val="000000"/>
                          </a:solidFill>
                          <a:effectLst/>
                          <a:latin typeface="Calibri" panose="020F0502020204030204" pitchFamily="34" charset="0"/>
                        </a:rPr>
                        <a:t> and mitigation</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3354539465"/>
                  </a:ext>
                </a:extLst>
              </a:tr>
              <a:tr h="4003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RT6</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ELM mitigation and suppression in ITER/DEMO relevant condition</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272012804"/>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RT7</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600" b="1" i="0" u="none" strike="noStrike" dirty="0" err="1">
                          <a:solidFill>
                            <a:srgbClr val="000000"/>
                          </a:solidFill>
                          <a:effectLst/>
                          <a:latin typeface="Calibri" panose="020F0502020204030204" pitchFamily="34" charset="0"/>
                        </a:rPr>
                        <a:t>Negative</a:t>
                      </a:r>
                      <a:r>
                        <a:rPr lang="fr-FR" sz="1600" b="1" i="0" u="none" strike="noStrike" dirty="0">
                          <a:solidFill>
                            <a:srgbClr val="000000"/>
                          </a:solidFill>
                          <a:effectLst/>
                          <a:latin typeface="Calibri" panose="020F0502020204030204" pitchFamily="34" charset="0"/>
                        </a:rPr>
                        <a:t> </a:t>
                      </a:r>
                      <a:r>
                        <a:rPr lang="fr-FR" sz="1600" b="1" i="0" u="none" strike="noStrike" dirty="0" err="1">
                          <a:solidFill>
                            <a:srgbClr val="000000"/>
                          </a:solidFill>
                          <a:effectLst/>
                          <a:latin typeface="Calibri" panose="020F0502020204030204" pitchFamily="34" charset="0"/>
                        </a:rPr>
                        <a:t>triangularity</a:t>
                      </a:r>
                      <a:r>
                        <a:rPr lang="fr-FR" sz="1600" b="1" i="0" u="none" strike="noStrike" dirty="0">
                          <a:solidFill>
                            <a:srgbClr val="000000"/>
                          </a:solidFill>
                          <a:effectLst/>
                          <a:latin typeface="Calibri" panose="020F0502020204030204" pitchFamily="34" charset="0"/>
                        </a:rPr>
                        <a:t> scenarios as an alternative for DEMO</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2984862792"/>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RT8</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600" b="1" i="0" u="none" strike="noStrike" dirty="0">
                          <a:solidFill>
                            <a:srgbClr val="000000"/>
                          </a:solidFill>
                          <a:effectLst/>
                          <a:latin typeface="Calibri" panose="020F0502020204030204" pitchFamily="34" charset="0"/>
                        </a:rPr>
                        <a:t>QH-mode and I-mode </a:t>
                      </a:r>
                      <a:r>
                        <a:rPr lang="fr-FR" sz="1600" b="1" i="0" u="none" strike="noStrike" dirty="0" err="1">
                          <a:solidFill>
                            <a:srgbClr val="000000"/>
                          </a:solidFill>
                          <a:effectLst/>
                          <a:latin typeface="Calibri" panose="020F0502020204030204" pitchFamily="34" charset="0"/>
                        </a:rPr>
                        <a:t>assessment</a:t>
                      </a:r>
                      <a:r>
                        <a:rPr lang="fr-FR" sz="1600" b="1" i="0" u="none" strike="noStrike" dirty="0">
                          <a:solidFill>
                            <a:srgbClr val="000000"/>
                          </a:solidFill>
                          <a:effectLst/>
                          <a:latin typeface="Calibri" panose="020F0502020204030204" pitchFamily="34" charset="0"/>
                        </a:rPr>
                        <a:t> in </a:t>
                      </a:r>
                      <a:r>
                        <a:rPr lang="fr-FR" sz="1600" b="1" i="0" u="none" strike="noStrike" dirty="0" err="1">
                          <a:solidFill>
                            <a:srgbClr val="000000"/>
                          </a:solidFill>
                          <a:effectLst/>
                          <a:latin typeface="Calibri" panose="020F0502020204030204" pitchFamily="34" charset="0"/>
                        </a:rPr>
                        <a:t>view</a:t>
                      </a:r>
                      <a:r>
                        <a:rPr lang="fr-FR" sz="1600" b="1" i="0" u="none" strike="noStrike" dirty="0">
                          <a:solidFill>
                            <a:srgbClr val="000000"/>
                          </a:solidFill>
                          <a:effectLst/>
                          <a:latin typeface="Calibri" panose="020F0502020204030204" pitchFamily="34" charset="0"/>
                        </a:rPr>
                        <a:t> of DEMO</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3246069331"/>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RT9</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Extension of EDA and QCE performance towards DEMO</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2766322035"/>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RT12</a:t>
                      </a: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6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Development of the steady state scenario</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3256267850"/>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RT10</a:t>
                      </a:r>
                    </a:p>
                  </a:txBody>
                  <a:tcPr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Fast-ion physics with dominant ICRF heating</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4609801"/>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RT11</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Impact of MHD activity on fast ion losses and transport</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23370459"/>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RT13</a:t>
                      </a: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600" b="1" i="0" u="none" strike="noStrike" dirty="0">
                          <a:solidFill>
                            <a:srgbClr val="000000"/>
                          </a:solidFill>
                          <a:effectLst/>
                          <a:latin typeface="Calibri" panose="020F0502020204030204" pitchFamily="34" charset="0"/>
                        </a:rPr>
                        <a:t>X-point radiation and  control</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760260291"/>
                  </a:ext>
                </a:extLst>
              </a:tr>
              <a:tr h="4003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RT14</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Physics of plasma detachment / impurity mix/ heat load patterns</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1095274896"/>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RT15</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600" b="1" i="0" u="none" strike="noStrike" dirty="0">
                          <a:solidFill>
                            <a:srgbClr val="000000"/>
                          </a:solidFill>
                          <a:effectLst/>
                          <a:latin typeface="Calibri" panose="020F0502020204030204" pitchFamily="34" charset="0"/>
                        </a:rPr>
                        <a:t>Extrapolation of SOL transport to ITER and DEMO</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3016648636"/>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RT18</a:t>
                      </a:r>
                    </a:p>
                  </a:txBody>
                  <a:tcPr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CC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600" b="1" i="0" u="none" strike="noStrike" dirty="0">
                          <a:solidFill>
                            <a:srgbClr val="000000"/>
                          </a:solidFill>
                          <a:effectLst/>
                          <a:latin typeface="Calibri" panose="020F0502020204030204" pitchFamily="34" charset="0"/>
                        </a:rPr>
                        <a:t>Alternative divertor configurations</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4078724335"/>
                  </a:ext>
                </a:extLst>
              </a:tr>
              <a:tr h="2535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RT16</a:t>
                      </a:r>
                    </a:p>
                  </a:txBody>
                  <a:tcPr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Calibri" panose="020F0502020204030204" pitchFamily="34" charset="0"/>
                        </a:rPr>
                        <a:t> PFC damage evolution under tokamak conditions</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74119942"/>
                  </a:ext>
                </a:extLst>
              </a:tr>
              <a:tr h="4003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r-FR" sz="1600" b="1" dirty="0"/>
                        <a:t>RT17</a:t>
                      </a:r>
                    </a:p>
                  </a:txBody>
                  <a:tcPr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600" b="1" i="0" u="none" strike="noStrike" dirty="0">
                          <a:solidFill>
                            <a:srgbClr val="000000"/>
                          </a:solidFill>
                          <a:effectLst/>
                          <a:latin typeface="Calibri" panose="020F0502020204030204" pitchFamily="34" charset="0"/>
                        </a:rPr>
                        <a:t>Material migration and fuel retention mechanisms in tokamaks</a:t>
                      </a:r>
                    </a:p>
                  </a:txBody>
                  <a:tcPr marL="9525" marR="9525"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60859518"/>
                  </a:ext>
                </a:extLst>
              </a:tr>
            </a:tbl>
          </a:graphicData>
        </a:graphic>
      </p:graphicFrame>
      <p:sp>
        <p:nvSpPr>
          <p:cNvPr id="2" name="Rectangle 1"/>
          <p:cNvSpPr/>
          <p:nvPr/>
        </p:nvSpPr>
        <p:spPr>
          <a:xfrm>
            <a:off x="61068" y="188640"/>
            <a:ext cx="8136904" cy="584775"/>
          </a:xfrm>
          <a:prstGeom prst="rect">
            <a:avLst/>
          </a:prstGeom>
        </p:spPr>
        <p:txBody>
          <a:bodyPr wrap="square">
            <a:spAutoFit/>
          </a:bodyPr>
          <a:lstStyle/>
          <a:p>
            <a:r>
              <a:rPr lang="en-GB" sz="3200" b="1" dirty="0">
                <a:solidFill>
                  <a:srgbClr val="C00000"/>
                </a:solidFill>
              </a:rPr>
              <a:t>T</a:t>
            </a:r>
            <a:r>
              <a:rPr lang="en-GB" sz="3200" b="1" dirty="0" smtClean="0">
                <a:solidFill>
                  <a:srgbClr val="C00000"/>
                </a:solidFill>
              </a:rPr>
              <a:t>okamak exploitation: 2021-22 research topics </a:t>
            </a:r>
            <a:endParaRPr lang="en-GB" sz="3200" b="1" dirty="0">
              <a:solidFill>
                <a:srgbClr val="C00000"/>
              </a:solidFill>
            </a:endParaRPr>
          </a:p>
        </p:txBody>
      </p:sp>
      <p:sp>
        <p:nvSpPr>
          <p:cNvPr id="4" name="ZoneTexte 3"/>
          <p:cNvSpPr txBox="1"/>
          <p:nvPr/>
        </p:nvSpPr>
        <p:spPr>
          <a:xfrm rot="5400000">
            <a:off x="6953606" y="2128210"/>
            <a:ext cx="1944216" cy="369332"/>
          </a:xfrm>
          <a:prstGeom prst="rect">
            <a:avLst/>
          </a:prstGeom>
          <a:solidFill>
            <a:schemeClr val="accent3">
              <a:lumMod val="40000"/>
              <a:lumOff val="60000"/>
            </a:schemeClr>
          </a:solidFill>
          <a:ln w="19050">
            <a:solidFill>
              <a:srgbClr val="0000FF"/>
            </a:solidFill>
          </a:ln>
        </p:spPr>
        <p:txBody>
          <a:bodyPr wrap="square" rtlCol="0">
            <a:spAutoFit/>
          </a:bodyPr>
          <a:lstStyle/>
          <a:p>
            <a:pPr algn="ctr"/>
            <a:r>
              <a:rPr lang="fr-FR" b="1" dirty="0" smtClean="0">
                <a:solidFill>
                  <a:srgbClr val="0000FF"/>
                </a:solidFill>
              </a:rPr>
              <a:t>ITER Scenario</a:t>
            </a:r>
            <a:endParaRPr lang="fr-FR" b="1" dirty="0">
              <a:solidFill>
                <a:srgbClr val="0000FF"/>
              </a:solidFill>
            </a:endParaRPr>
          </a:p>
        </p:txBody>
      </p:sp>
      <p:sp>
        <p:nvSpPr>
          <p:cNvPr id="7" name="ZoneTexte 6"/>
          <p:cNvSpPr txBox="1"/>
          <p:nvPr/>
        </p:nvSpPr>
        <p:spPr>
          <a:xfrm rot="5400000">
            <a:off x="7759629" y="3278961"/>
            <a:ext cx="1354361" cy="646331"/>
          </a:xfrm>
          <a:prstGeom prst="rect">
            <a:avLst/>
          </a:prstGeom>
          <a:solidFill>
            <a:srgbClr val="FFCC66"/>
          </a:solidFill>
          <a:ln w="19050">
            <a:solidFill>
              <a:srgbClr val="0000FF"/>
            </a:solidFill>
          </a:ln>
        </p:spPr>
        <p:txBody>
          <a:bodyPr wrap="square" rtlCol="0">
            <a:spAutoFit/>
          </a:bodyPr>
          <a:lstStyle/>
          <a:p>
            <a:pPr algn="ctr"/>
            <a:r>
              <a:rPr lang="fr-FR" b="1" dirty="0" smtClean="0">
                <a:solidFill>
                  <a:srgbClr val="0000FF"/>
                </a:solidFill>
              </a:rPr>
              <a:t>DEMO </a:t>
            </a:r>
          </a:p>
          <a:p>
            <a:pPr algn="ctr"/>
            <a:r>
              <a:rPr lang="fr-FR" b="1" dirty="0" smtClean="0">
                <a:solidFill>
                  <a:srgbClr val="0000FF"/>
                </a:solidFill>
              </a:rPr>
              <a:t>Scenario</a:t>
            </a:r>
            <a:endParaRPr lang="fr-FR" b="1" dirty="0">
              <a:solidFill>
                <a:srgbClr val="0000FF"/>
              </a:solidFill>
            </a:endParaRPr>
          </a:p>
        </p:txBody>
      </p:sp>
      <p:sp>
        <p:nvSpPr>
          <p:cNvPr id="8" name="ZoneTexte 7"/>
          <p:cNvSpPr txBox="1"/>
          <p:nvPr/>
        </p:nvSpPr>
        <p:spPr>
          <a:xfrm rot="5400000">
            <a:off x="7618307" y="6144029"/>
            <a:ext cx="614814" cy="369332"/>
          </a:xfrm>
          <a:prstGeom prst="rect">
            <a:avLst/>
          </a:prstGeom>
          <a:solidFill>
            <a:schemeClr val="bg1">
              <a:lumMod val="85000"/>
            </a:schemeClr>
          </a:solidFill>
          <a:ln w="19050">
            <a:solidFill>
              <a:srgbClr val="0000FF"/>
            </a:solidFill>
          </a:ln>
        </p:spPr>
        <p:txBody>
          <a:bodyPr wrap="square" rtlCol="0">
            <a:spAutoFit/>
          </a:bodyPr>
          <a:lstStyle/>
          <a:p>
            <a:pPr algn="ctr"/>
            <a:r>
              <a:rPr lang="fr-FR" b="1" dirty="0" smtClean="0">
                <a:solidFill>
                  <a:srgbClr val="0000FF"/>
                </a:solidFill>
              </a:rPr>
              <a:t>PFC</a:t>
            </a:r>
            <a:endParaRPr lang="fr-FR" b="1" dirty="0">
              <a:solidFill>
                <a:srgbClr val="0000FF"/>
              </a:solidFill>
            </a:endParaRPr>
          </a:p>
        </p:txBody>
      </p:sp>
      <p:sp>
        <p:nvSpPr>
          <p:cNvPr id="9" name="ZoneTexte 8"/>
          <p:cNvSpPr txBox="1"/>
          <p:nvPr/>
        </p:nvSpPr>
        <p:spPr>
          <a:xfrm rot="5400000">
            <a:off x="7336516" y="5247423"/>
            <a:ext cx="1178398" cy="369332"/>
          </a:xfrm>
          <a:prstGeom prst="rect">
            <a:avLst/>
          </a:prstGeom>
          <a:solidFill>
            <a:srgbClr val="FFCCFF"/>
          </a:solidFill>
          <a:ln w="19050">
            <a:solidFill>
              <a:srgbClr val="0000FF"/>
            </a:solidFill>
          </a:ln>
        </p:spPr>
        <p:txBody>
          <a:bodyPr wrap="square" rtlCol="0">
            <a:spAutoFit/>
          </a:bodyPr>
          <a:lstStyle/>
          <a:p>
            <a:pPr algn="ctr"/>
            <a:r>
              <a:rPr lang="fr-FR" b="1" dirty="0" err="1" smtClean="0">
                <a:solidFill>
                  <a:srgbClr val="0000FF"/>
                </a:solidFill>
              </a:rPr>
              <a:t>Exhaust</a:t>
            </a:r>
            <a:endParaRPr lang="fr-FR" b="1" dirty="0">
              <a:solidFill>
                <a:srgbClr val="0000FF"/>
              </a:solidFill>
            </a:endParaRPr>
          </a:p>
        </p:txBody>
      </p:sp>
      <p:sp>
        <p:nvSpPr>
          <p:cNvPr id="10" name="ZoneTexte 9"/>
          <p:cNvSpPr txBox="1"/>
          <p:nvPr/>
        </p:nvSpPr>
        <p:spPr>
          <a:xfrm>
            <a:off x="7741046" y="4285106"/>
            <a:ext cx="1178398" cy="553998"/>
          </a:xfrm>
          <a:prstGeom prst="rect">
            <a:avLst/>
          </a:prstGeom>
          <a:solidFill>
            <a:schemeClr val="tx2">
              <a:lumMod val="20000"/>
              <a:lumOff val="80000"/>
            </a:schemeClr>
          </a:solidFill>
          <a:ln w="19050">
            <a:solidFill>
              <a:srgbClr val="0000FF"/>
            </a:solidFill>
          </a:ln>
        </p:spPr>
        <p:txBody>
          <a:bodyPr wrap="square" tIns="0" bIns="0" rtlCol="0">
            <a:spAutoFit/>
          </a:bodyPr>
          <a:lstStyle/>
          <a:p>
            <a:pPr algn="ctr"/>
            <a:r>
              <a:rPr lang="fr-FR" b="1" dirty="0" smtClean="0">
                <a:solidFill>
                  <a:srgbClr val="0000FF"/>
                </a:solidFill>
              </a:rPr>
              <a:t>Burning plasma</a:t>
            </a:r>
            <a:endParaRPr lang="fr-FR" b="1" dirty="0">
              <a:solidFill>
                <a:srgbClr val="0000FF"/>
              </a:solidFill>
            </a:endParaRPr>
          </a:p>
        </p:txBody>
      </p:sp>
      <p:cxnSp>
        <p:nvCxnSpPr>
          <p:cNvPr id="11" name="Connecteur droit avec flèche 10"/>
          <p:cNvCxnSpPr/>
          <p:nvPr/>
        </p:nvCxnSpPr>
        <p:spPr>
          <a:xfrm>
            <a:off x="8197972" y="4839104"/>
            <a:ext cx="0" cy="1796998"/>
          </a:xfrm>
          <a:prstGeom prst="straightConnector1">
            <a:avLst/>
          </a:prstGeom>
          <a:ln w="28575">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rot="5400000">
            <a:off x="7979778" y="5483961"/>
            <a:ext cx="809064" cy="461665"/>
          </a:xfrm>
          <a:prstGeom prst="rect">
            <a:avLst/>
          </a:prstGeom>
          <a:solidFill>
            <a:schemeClr val="bg1"/>
          </a:solidFill>
        </p:spPr>
        <p:txBody>
          <a:bodyPr wrap="square" rtlCol="0">
            <a:spAutoFit/>
          </a:bodyPr>
          <a:lstStyle/>
          <a:p>
            <a:pPr algn="ctr"/>
            <a:r>
              <a:rPr lang="fr-FR" sz="2400" b="1" dirty="0" smtClean="0">
                <a:solidFill>
                  <a:srgbClr val="0000FF"/>
                </a:solidFill>
              </a:rPr>
              <a:t>PEX</a:t>
            </a:r>
            <a:endParaRPr lang="fr-FR" sz="2400" b="1" dirty="0">
              <a:solidFill>
                <a:srgbClr val="0000FF"/>
              </a:solidFill>
            </a:endParaRPr>
          </a:p>
        </p:txBody>
      </p:sp>
    </p:spTree>
    <p:extLst>
      <p:ext uri="{BB962C8B-B14F-4D97-AF65-F5344CB8AC3E}">
        <p14:creationId xmlns:p14="http://schemas.microsoft.com/office/powerpoint/2010/main" val="1995886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503389866"/>
              </p:ext>
            </p:extLst>
          </p:nvPr>
        </p:nvGraphicFramePr>
        <p:xfrm>
          <a:off x="107504" y="980729"/>
          <a:ext cx="8856985" cy="5251051"/>
        </p:xfrm>
        <a:graphic>
          <a:graphicData uri="http://schemas.openxmlformats.org/drawingml/2006/table">
            <a:tbl>
              <a:tblPr/>
              <a:tblGrid>
                <a:gridCol w="508188">
                  <a:extLst>
                    <a:ext uri="{9D8B030D-6E8A-4147-A177-3AD203B41FA5}">
                      <a16:colId xmlns:a16="http://schemas.microsoft.com/office/drawing/2014/main" val="3393820633"/>
                    </a:ext>
                  </a:extLst>
                </a:gridCol>
                <a:gridCol w="3108414">
                  <a:extLst>
                    <a:ext uri="{9D8B030D-6E8A-4147-A177-3AD203B41FA5}">
                      <a16:colId xmlns:a16="http://schemas.microsoft.com/office/drawing/2014/main" val="4244838628"/>
                    </a:ext>
                  </a:extLst>
                </a:gridCol>
                <a:gridCol w="2140438">
                  <a:extLst>
                    <a:ext uri="{9D8B030D-6E8A-4147-A177-3AD203B41FA5}">
                      <a16:colId xmlns:a16="http://schemas.microsoft.com/office/drawing/2014/main" val="1612274079"/>
                    </a:ext>
                  </a:extLst>
                </a:gridCol>
                <a:gridCol w="776799">
                  <a:extLst>
                    <a:ext uri="{9D8B030D-6E8A-4147-A177-3AD203B41FA5}">
                      <a16:colId xmlns:a16="http://schemas.microsoft.com/office/drawing/2014/main" val="3361174009"/>
                    </a:ext>
                  </a:extLst>
                </a:gridCol>
                <a:gridCol w="580785">
                  <a:extLst>
                    <a:ext uri="{9D8B030D-6E8A-4147-A177-3AD203B41FA5}">
                      <a16:colId xmlns:a16="http://schemas.microsoft.com/office/drawing/2014/main" val="2417306004"/>
                    </a:ext>
                  </a:extLst>
                </a:gridCol>
                <a:gridCol w="508188">
                  <a:extLst>
                    <a:ext uri="{9D8B030D-6E8A-4147-A177-3AD203B41FA5}">
                      <a16:colId xmlns:a16="http://schemas.microsoft.com/office/drawing/2014/main" val="19700253"/>
                    </a:ext>
                  </a:extLst>
                </a:gridCol>
                <a:gridCol w="688838">
                  <a:extLst>
                    <a:ext uri="{9D8B030D-6E8A-4147-A177-3AD203B41FA5}">
                      <a16:colId xmlns:a16="http://schemas.microsoft.com/office/drawing/2014/main" val="2404337673"/>
                    </a:ext>
                  </a:extLst>
                </a:gridCol>
                <a:gridCol w="545335">
                  <a:extLst>
                    <a:ext uri="{9D8B030D-6E8A-4147-A177-3AD203B41FA5}">
                      <a16:colId xmlns:a16="http://schemas.microsoft.com/office/drawing/2014/main" val="2329286466"/>
                    </a:ext>
                  </a:extLst>
                </a:gridCol>
              </a:tblGrid>
              <a:tr h="130562">
                <a:tc>
                  <a:txBody>
                    <a:bodyPr/>
                    <a:lstStyle/>
                    <a:p>
                      <a:pPr algn="ct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b="1" dirty="0" err="1" smtClean="0"/>
                        <a:t>Titles</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b="1" dirty="0" smtClean="0"/>
                        <a:t>Scientific </a:t>
                      </a:r>
                      <a:r>
                        <a:rPr lang="fr-FR" sz="1400" b="1" dirty="0" err="1" smtClean="0"/>
                        <a:t>coordinators</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err="1" smtClean="0"/>
                        <a:t>TFLs</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effectLst/>
                        </a:rPr>
                        <a:t>AUG</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a:r>
                        <a:rPr lang="fr-FR" sz="1400" b="1" dirty="0">
                          <a:effectLst/>
                        </a:rPr>
                        <a:t>TCV</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CD32"/>
                    </a:solidFill>
                  </a:tcPr>
                </a:tc>
                <a:tc>
                  <a:txBody>
                    <a:bodyPr/>
                    <a:lstStyle/>
                    <a:p>
                      <a:pPr algn="ctr"/>
                      <a:r>
                        <a:rPr lang="fr-FR" sz="1400" b="1" dirty="0">
                          <a:effectLst/>
                        </a:rPr>
                        <a:t>MAST-U</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fr-FR" sz="1400" b="1" dirty="0">
                          <a:effectLst/>
                        </a:rPr>
                        <a:t>WEST</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8072"/>
                    </a:solidFill>
                  </a:tcPr>
                </a:tc>
                <a:extLst>
                  <a:ext uri="{0D108BD9-81ED-4DB2-BD59-A6C34878D82A}">
                    <a16:rowId xmlns:a16="http://schemas.microsoft.com/office/drawing/2014/main" val="2182345435"/>
                  </a:ext>
                </a:extLst>
              </a:tr>
              <a:tr h="254973">
                <a:tc>
                  <a:txBody>
                    <a:bodyPr/>
                    <a:lstStyle/>
                    <a:p>
                      <a:pPr algn="ctr"/>
                      <a:r>
                        <a:rPr lang="en-US" sz="1400" b="1" u="none" strike="noStrike" dirty="0" smtClean="0">
                          <a:solidFill>
                            <a:schemeClr val="tx1"/>
                          </a:solidFill>
                          <a:effectLst/>
                        </a:rPr>
                        <a:t>RT01</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IBL scenarios towards low </a:t>
                      </a:r>
                      <a:r>
                        <a:rPr lang="en-US" sz="1400" b="1" i="0" u="none" strike="noStrike" dirty="0" err="1">
                          <a:solidFill>
                            <a:srgbClr val="000000"/>
                          </a:solidFill>
                          <a:effectLst/>
                          <a:latin typeface="Calibri" panose="020F0502020204030204" pitchFamily="34" charset="0"/>
                        </a:rPr>
                        <a:t>collisinality</a:t>
                      </a:r>
                      <a:r>
                        <a:rPr lang="en-US" sz="1400" b="1" i="0" u="none" strike="noStrike" dirty="0">
                          <a:solidFill>
                            <a:srgbClr val="000000"/>
                          </a:solidFill>
                          <a:effectLst/>
                          <a:latin typeface="Calibri" panose="020F0502020204030204" pitchFamily="34" charset="0"/>
                        </a:rPr>
                        <a:t> and detachment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2"/>
                        </a:rPr>
                        <a:t>Lidia Piron, Thomas Pütterich, Olivier Sauter</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EJ/BL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solidFill>
                            <a:srgbClr val="008000"/>
                          </a:solidFill>
                        </a:rPr>
                        <a:t>46</a:t>
                      </a:r>
                      <a:r>
                        <a:rPr lang="fr-FR" sz="1400" b="1" dirty="0" smtClean="0"/>
                        <a:t>/39</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solidFill>
                            <a:srgbClr val="008000"/>
                          </a:solidFill>
                        </a:rPr>
                        <a:t>49</a:t>
                      </a:r>
                      <a:r>
                        <a:rPr lang="fr-FR" sz="1400" b="1" dirty="0" smtClean="0"/>
                        <a:t>/40</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22</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0/15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75961879"/>
                  </a:ext>
                </a:extLst>
              </a:tr>
              <a:tr h="257696">
                <a:tc>
                  <a:txBody>
                    <a:bodyPr/>
                    <a:lstStyle/>
                    <a:p>
                      <a:pPr algn="ctr"/>
                      <a:r>
                        <a:rPr lang="en-US" sz="1400" b="1" dirty="0" smtClean="0">
                          <a:solidFill>
                            <a:schemeClr val="tx1"/>
                          </a:solidFill>
                        </a:rPr>
                        <a:t>RT02</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H-mode entry and pedestal dependence with impurities and isotopes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3"/>
                        </a:rPr>
                        <a:t>Mike Dunne, Lorenzo Frassinetti</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29</a:t>
                      </a:r>
                      <a:r>
                        <a:rPr lang="fr-FR" sz="1400" b="1" dirty="0"/>
                        <a:t>/28</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54</a:t>
                      </a:r>
                      <a:r>
                        <a:rPr lang="fr-FR" sz="1400" b="1" dirty="0"/>
                        <a:t>/54</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solidFill>
                            <a:srgbClr val="008000"/>
                          </a:solidFill>
                        </a:rPr>
                        <a:t>30</a:t>
                      </a:r>
                      <a:r>
                        <a:rPr lang="fr-FR" sz="1400" b="1" dirty="0" smtClean="0"/>
                        <a:t>/25</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86335105"/>
                  </a:ext>
                </a:extLst>
              </a:tr>
              <a:tr h="248821">
                <a:tc>
                  <a:txBody>
                    <a:bodyPr/>
                    <a:lstStyle/>
                    <a:p>
                      <a:pPr algn="ctr"/>
                      <a:r>
                        <a:rPr lang="en-US" sz="1400" b="1" dirty="0" smtClean="0">
                          <a:solidFill>
                            <a:schemeClr val="tx1"/>
                          </a:solidFill>
                        </a:rPr>
                        <a:t>RT03</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1D1C1D"/>
                          </a:solidFill>
                          <a:effectLst/>
                          <a:latin typeface="Calibri" panose="020F0502020204030204" pitchFamily="34" charset="0"/>
                        </a:rPr>
                        <a:t>RF-assisted breakdown and current ramp-up optimization</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4"/>
                        </a:rPr>
                        <a:t>Daria Ricci, Tom Wauters</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EJ/BL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21</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0/10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extLst>
                  <a:ext uri="{0D108BD9-81ED-4DB2-BD59-A6C34878D82A}">
                    <a16:rowId xmlns:a16="http://schemas.microsoft.com/office/drawing/2014/main" val="203177430"/>
                  </a:ext>
                </a:extLst>
              </a:tr>
              <a:tr h="254973">
                <a:tc>
                  <a:txBody>
                    <a:bodyPr/>
                    <a:lstStyle/>
                    <a:p>
                      <a:pPr algn="ctr"/>
                      <a:r>
                        <a:rPr lang="en-US" sz="1400" b="1" dirty="0" smtClean="0">
                          <a:solidFill>
                            <a:schemeClr val="tx1"/>
                          </a:solidFill>
                        </a:rPr>
                        <a:t>RT04</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Disruption avoidance and control for ITER and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5"/>
                        </a:rPr>
                        <a:t>Marc Maraschek, Federico Felici, Ondrej Kudlacek</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EJ/MW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17</a:t>
                      </a:r>
                      <a:r>
                        <a:rPr lang="fr-FR" sz="1400" b="1" dirty="0"/>
                        <a:t>/15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38</a:t>
                      </a:r>
                      <a:r>
                        <a:rPr lang="fr-FR" sz="1400" b="1" dirty="0"/>
                        <a:t>/30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4399360"/>
                  </a:ext>
                </a:extLst>
              </a:tr>
              <a:tr h="254973">
                <a:tc>
                  <a:txBody>
                    <a:bodyPr/>
                    <a:lstStyle/>
                    <a:p>
                      <a:pPr algn="ctr"/>
                      <a:r>
                        <a:rPr lang="en-US" sz="1400" b="1" dirty="0" smtClean="0">
                          <a:solidFill>
                            <a:schemeClr val="tx1"/>
                          </a:solidFill>
                        </a:rPr>
                        <a:t>RT05</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err="1">
                          <a:solidFill>
                            <a:srgbClr val="000000"/>
                          </a:solidFill>
                          <a:effectLst/>
                          <a:latin typeface="Calibri" panose="020F0502020204030204" pitchFamily="34" charset="0"/>
                        </a:rPr>
                        <a:t>Run-away</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electron</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generation</a:t>
                      </a:r>
                      <a:r>
                        <a:rPr lang="fr-FR" sz="1400" b="1" i="0" u="none" strike="noStrike" dirty="0">
                          <a:solidFill>
                            <a:srgbClr val="000000"/>
                          </a:solidFill>
                          <a:effectLst/>
                          <a:latin typeface="Calibri" panose="020F0502020204030204" pitchFamily="34" charset="0"/>
                        </a:rPr>
                        <a:t> and mitigation</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6"/>
                        </a:rPr>
                        <a:t>Umar Sheikh, Ondrej Ficker, Cédric Reux</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EJ/AH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13</a:t>
                      </a:r>
                      <a:r>
                        <a:rPr lang="fr-FR" sz="1400" b="1" dirty="0"/>
                        <a:t>/10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solidFill>
                            <a:srgbClr val="008000"/>
                          </a:solidFill>
                        </a:rPr>
                        <a:t>36</a:t>
                      </a:r>
                      <a:r>
                        <a:rPr lang="fr-FR" sz="1400" b="1" dirty="0" smtClean="0"/>
                        <a:t>/35</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0/10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24448"/>
                  </a:ext>
                </a:extLst>
              </a:tr>
              <a:tr h="254973">
                <a:tc>
                  <a:txBody>
                    <a:bodyPr/>
                    <a:lstStyle/>
                    <a:p>
                      <a:pPr algn="ctr"/>
                      <a:r>
                        <a:rPr lang="fr-FR" sz="1400" b="1" dirty="0" smtClean="0">
                          <a:solidFill>
                            <a:schemeClr val="tx1"/>
                          </a:solidFill>
                        </a:rPr>
                        <a:t>RT06</a:t>
                      </a: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ELM mitigation and suppression in ITER/DEMO relevant condition</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7"/>
                        </a:rPr>
                        <a:t>Wolfgang Suttrop, David Ryan</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30</a:t>
                      </a:r>
                      <a:r>
                        <a:rPr lang="fr-FR" sz="1400" b="1" dirty="0"/>
                        <a:t>/26</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0/26</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a:r>
                        <a:rPr lang="fr-FR" sz="1400" b="1" dirty="0" smtClean="0">
                          <a:solidFill>
                            <a:srgbClr val="008000"/>
                          </a:solidFill>
                        </a:rPr>
                        <a:t>20</a:t>
                      </a:r>
                      <a:r>
                        <a:rPr lang="fr-FR" sz="1400" b="1" dirty="0" smtClean="0"/>
                        <a:t>/25</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94596973"/>
                  </a:ext>
                </a:extLst>
              </a:tr>
              <a:tr h="248821">
                <a:tc>
                  <a:txBody>
                    <a:bodyPr/>
                    <a:lstStyle/>
                    <a:p>
                      <a:pPr algn="ctr"/>
                      <a:r>
                        <a:rPr lang="en-US" sz="1400" b="1" dirty="0" smtClean="0">
                          <a:solidFill>
                            <a:schemeClr val="tx1"/>
                          </a:solidFill>
                        </a:rPr>
                        <a:t>RT07</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err="1">
                          <a:solidFill>
                            <a:srgbClr val="000000"/>
                          </a:solidFill>
                          <a:effectLst/>
                          <a:latin typeface="Calibri" panose="020F0502020204030204" pitchFamily="34" charset="0"/>
                        </a:rPr>
                        <a:t>Negative</a:t>
                      </a:r>
                      <a:r>
                        <a:rPr lang="fr-FR" sz="1400" b="1" i="0" u="none" strike="noStrike" dirty="0">
                          <a:solidFill>
                            <a:srgbClr val="000000"/>
                          </a:solidFill>
                          <a:effectLst/>
                          <a:latin typeface="Calibri" panose="020F0502020204030204" pitchFamily="34" charset="0"/>
                        </a:rPr>
                        <a:t> </a:t>
                      </a:r>
                      <a:r>
                        <a:rPr lang="fr-FR" sz="1400" b="1" i="0" u="none" strike="noStrike" dirty="0" err="1">
                          <a:solidFill>
                            <a:srgbClr val="000000"/>
                          </a:solidFill>
                          <a:effectLst/>
                          <a:latin typeface="Calibri" panose="020F0502020204030204" pitchFamily="34" charset="0"/>
                        </a:rPr>
                        <a:t>triangularity</a:t>
                      </a:r>
                      <a:r>
                        <a:rPr lang="fr-FR" sz="1400" b="1" i="0" u="none" strike="noStrike" dirty="0">
                          <a:solidFill>
                            <a:srgbClr val="000000"/>
                          </a:solidFill>
                          <a:effectLst/>
                          <a:latin typeface="Calibri" panose="020F0502020204030204" pitchFamily="34" charset="0"/>
                        </a:rPr>
                        <a:t> scenarios as an alternative for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8"/>
                        </a:rPr>
                        <a:t>Tommaso </a:t>
                      </a:r>
                      <a:r>
                        <a:rPr lang="fr-FR" sz="1400" u="none" strike="noStrike" dirty="0" smtClean="0">
                          <a:solidFill>
                            <a:srgbClr val="3366BB"/>
                          </a:solidFill>
                          <a:effectLst/>
                          <a:hlinkClick r:id="rId8"/>
                        </a:rPr>
                        <a:t>Bolzonella</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88041340"/>
                  </a:ext>
                </a:extLst>
              </a:tr>
              <a:tr h="254973">
                <a:tc>
                  <a:txBody>
                    <a:bodyPr/>
                    <a:lstStyle/>
                    <a:p>
                      <a:pPr algn="ctr"/>
                      <a:r>
                        <a:rPr lang="en-US" sz="1400" b="1" dirty="0" smtClean="0">
                          <a:solidFill>
                            <a:schemeClr val="tx1"/>
                          </a:solidFill>
                        </a:rPr>
                        <a:t>RT08</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QH-mode and I-mode </a:t>
                      </a:r>
                      <a:r>
                        <a:rPr lang="fr-FR" sz="1400" b="1" i="0" u="none" strike="noStrike" dirty="0" err="1">
                          <a:solidFill>
                            <a:srgbClr val="000000"/>
                          </a:solidFill>
                          <a:effectLst/>
                          <a:latin typeface="Calibri" panose="020F0502020204030204" pitchFamily="34" charset="0"/>
                        </a:rPr>
                        <a:t>assessment</a:t>
                      </a:r>
                      <a:r>
                        <a:rPr lang="fr-FR" sz="1400" b="1" i="0" u="none" strike="noStrike" dirty="0">
                          <a:solidFill>
                            <a:srgbClr val="000000"/>
                          </a:solidFill>
                          <a:effectLst/>
                          <a:latin typeface="Calibri" panose="020F0502020204030204" pitchFamily="34" charset="0"/>
                        </a:rPr>
                        <a:t> in </a:t>
                      </a:r>
                      <a:r>
                        <a:rPr lang="fr-FR" sz="1400" b="1" i="0" u="none" strike="noStrike" dirty="0" err="1">
                          <a:solidFill>
                            <a:srgbClr val="000000"/>
                          </a:solidFill>
                          <a:effectLst/>
                          <a:latin typeface="Calibri" panose="020F0502020204030204" pitchFamily="34" charset="0"/>
                        </a:rPr>
                        <a:t>view</a:t>
                      </a:r>
                      <a:r>
                        <a:rPr lang="fr-FR" sz="1400" b="1" i="0" u="none" strike="noStrike" dirty="0">
                          <a:solidFill>
                            <a:srgbClr val="000000"/>
                          </a:solidFill>
                          <a:effectLst/>
                          <a:latin typeface="Calibri" panose="020F0502020204030204" pitchFamily="34" charset="0"/>
                        </a:rPr>
                        <a:t> of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9"/>
                        </a:rPr>
                        <a:t>Eleonora Viezzer, Antoine Merle</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24</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22</a:t>
                      </a:r>
                      <a:r>
                        <a:rPr lang="fr-FR" sz="1400" b="1" dirty="0"/>
                        <a:t>/40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solidFill>
                            <a:srgbClr val="008000"/>
                          </a:solidFill>
                        </a:rPr>
                        <a:t>11</a:t>
                      </a:r>
                      <a:r>
                        <a:rPr lang="fr-FR" sz="1400" b="1" dirty="0" smtClean="0"/>
                        <a:t>/15</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0/15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extLst>
                  <a:ext uri="{0D108BD9-81ED-4DB2-BD59-A6C34878D82A}">
                    <a16:rowId xmlns:a16="http://schemas.microsoft.com/office/drawing/2014/main" val="140429257"/>
                  </a:ext>
                </a:extLst>
              </a:tr>
              <a:tr h="248821">
                <a:tc>
                  <a:txBody>
                    <a:bodyPr/>
                    <a:lstStyle/>
                    <a:p>
                      <a:pPr algn="ctr"/>
                      <a:r>
                        <a:rPr lang="en-US" sz="1400" b="1" dirty="0" smtClean="0">
                          <a:solidFill>
                            <a:schemeClr val="tx1"/>
                          </a:solidFill>
                        </a:rPr>
                        <a:t>RT09</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Extension of EDA and QCE performance towards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10"/>
                        </a:rPr>
                        <a:t>Luís Gil, Michael Faitsch</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MW/BL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43</a:t>
                      </a:r>
                      <a:r>
                        <a:rPr lang="fr-FR" sz="1400" b="1" dirty="0"/>
                        <a:t>/35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25</a:t>
                      </a:r>
                      <a:r>
                        <a:rPr lang="fr-FR" sz="1400" b="1" dirty="0"/>
                        <a:t>/54</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21</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8998825"/>
                  </a:ext>
                </a:extLst>
              </a:tr>
              <a:tr h="254973">
                <a:tc>
                  <a:txBody>
                    <a:bodyPr/>
                    <a:lstStyle/>
                    <a:p>
                      <a:pPr algn="ctr"/>
                      <a:r>
                        <a:rPr lang="en-US" sz="1400" b="1" dirty="0" smtClean="0">
                          <a:solidFill>
                            <a:schemeClr val="tx1"/>
                          </a:solidFill>
                        </a:rPr>
                        <a:t>RT10</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Fast-ion physics with dominant ICRF heating</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11"/>
                        </a:rPr>
                        <a:t>Yevgen Kazakov, Roberto Bilato</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ET/AH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17</a:t>
                      </a:r>
                      <a:r>
                        <a:rPr lang="fr-FR" sz="1400" b="1" dirty="0"/>
                        <a:t>/11</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83194322"/>
                  </a:ext>
                </a:extLst>
              </a:tr>
              <a:tr h="254973">
                <a:tc>
                  <a:txBody>
                    <a:bodyPr/>
                    <a:lstStyle/>
                    <a:p>
                      <a:pPr algn="ctr"/>
                      <a:r>
                        <a:rPr lang="en-US" sz="1400" b="1" dirty="0" smtClean="0">
                          <a:solidFill>
                            <a:schemeClr val="tx1"/>
                          </a:solidFill>
                        </a:rPr>
                        <a:t>RT11</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Impact of MHD activity on fast ion losses and transport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12"/>
                        </a:rPr>
                        <a:t>Manuel Garcia-Munoz, Matteo Vallar</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NV/BL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18</a:t>
                      </a:r>
                      <a:r>
                        <a:rPr lang="fr-FR" sz="1400" b="1" dirty="0"/>
                        <a:t>/15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19</a:t>
                      </a:r>
                      <a:r>
                        <a:rPr lang="fr-FR" sz="1400" b="1" dirty="0"/>
                        <a:t>/30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38</a:t>
                      </a:r>
                      <a:r>
                        <a:rPr lang="fr-FR" sz="1400" b="1" dirty="0"/>
                        <a:t>/35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00765326"/>
                  </a:ext>
                </a:extLst>
              </a:tr>
              <a:tr h="248821">
                <a:tc>
                  <a:txBody>
                    <a:bodyPr/>
                    <a:lstStyle/>
                    <a:p>
                      <a:pPr algn="ctr"/>
                      <a:r>
                        <a:rPr lang="en-US" sz="1400" b="1" dirty="0" smtClean="0">
                          <a:solidFill>
                            <a:schemeClr val="tx1"/>
                          </a:solidFill>
                        </a:rPr>
                        <a:t>RT12</a:t>
                      </a:r>
                      <a:endParaRPr lang="en-US"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Development of the steady state scenario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13"/>
                        </a:rPr>
                        <a:t>Chiara Piron, Stefano Coda</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EJ/NV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0/30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400" b="1" dirty="0">
                          <a:solidFill>
                            <a:srgbClr val="008000"/>
                          </a:solidFill>
                        </a:rPr>
                        <a:t>31</a:t>
                      </a:r>
                      <a:r>
                        <a:rPr lang="fr-FR" sz="1400" b="1" dirty="0"/>
                        <a:t>/25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96260623"/>
                  </a:ext>
                </a:extLst>
              </a:tr>
            </a:tbl>
          </a:graphicData>
        </a:graphic>
      </p:graphicFrame>
      <p:sp>
        <p:nvSpPr>
          <p:cNvPr id="5" name="Title 2">
            <a:extLst>
              <a:ext uri="{FF2B5EF4-FFF2-40B4-BE49-F238E27FC236}">
                <a16:creationId xmlns:a16="http://schemas.microsoft.com/office/drawing/2014/main" id="{3E9E0573-7491-C442-ABB8-9F56B20C6F02}"/>
              </a:ext>
            </a:extLst>
          </p:cNvPr>
          <p:cNvSpPr>
            <a:spLocks noGrp="1"/>
          </p:cNvSpPr>
          <p:nvPr>
            <p:ph type="title"/>
          </p:nvPr>
        </p:nvSpPr>
        <p:spPr>
          <a:xfrm>
            <a:off x="179511" y="0"/>
            <a:ext cx="8784977" cy="914400"/>
          </a:xfrm>
        </p:spPr>
        <p:txBody>
          <a:bodyPr/>
          <a:lstStyle/>
          <a:p>
            <a:r>
              <a:rPr lang="en-GB" dirty="0">
                <a:solidFill>
                  <a:srgbClr val="C00000"/>
                </a:solidFill>
              </a:rPr>
              <a:t>Overview </a:t>
            </a:r>
            <a:r>
              <a:rPr lang="en-GB" dirty="0" smtClean="0">
                <a:solidFill>
                  <a:srgbClr val="C00000"/>
                </a:solidFill>
              </a:rPr>
              <a:t>of research topics </a:t>
            </a:r>
            <a:r>
              <a:rPr lang="en-GB" dirty="0" smtClean="0">
                <a:solidFill>
                  <a:srgbClr val="C00000"/>
                </a:solidFill>
              </a:rPr>
              <a:t>2021 experiments </a:t>
            </a:r>
            <a:r>
              <a:rPr lang="en-GB" dirty="0" smtClean="0">
                <a:solidFill>
                  <a:srgbClr val="C00000"/>
                </a:solidFill>
              </a:rPr>
              <a:t>(M1)</a:t>
            </a:r>
            <a:endParaRPr lang="en-GB" dirty="0">
              <a:solidFill>
                <a:srgbClr val="C00000"/>
              </a:solidFill>
            </a:endParaRPr>
          </a:p>
        </p:txBody>
      </p:sp>
    </p:spTree>
    <p:extLst>
      <p:ext uri="{BB962C8B-B14F-4D97-AF65-F5344CB8AC3E}">
        <p14:creationId xmlns:p14="http://schemas.microsoft.com/office/powerpoint/2010/main" val="35043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314644510"/>
              </p:ext>
            </p:extLst>
          </p:nvPr>
        </p:nvGraphicFramePr>
        <p:xfrm>
          <a:off x="395536" y="1018525"/>
          <a:ext cx="8496945" cy="3465970"/>
        </p:xfrm>
        <a:graphic>
          <a:graphicData uri="http://schemas.openxmlformats.org/drawingml/2006/table">
            <a:tbl>
              <a:tblPr/>
              <a:tblGrid>
                <a:gridCol w="487529">
                  <a:extLst>
                    <a:ext uri="{9D8B030D-6E8A-4147-A177-3AD203B41FA5}">
                      <a16:colId xmlns:a16="http://schemas.microsoft.com/office/drawing/2014/main" val="688240784"/>
                    </a:ext>
                  </a:extLst>
                </a:gridCol>
                <a:gridCol w="2646588">
                  <a:extLst>
                    <a:ext uri="{9D8B030D-6E8A-4147-A177-3AD203B41FA5}">
                      <a16:colId xmlns:a16="http://schemas.microsoft.com/office/drawing/2014/main" val="974607680"/>
                    </a:ext>
                  </a:extLst>
                </a:gridCol>
                <a:gridCol w="1880471">
                  <a:extLst>
                    <a:ext uri="{9D8B030D-6E8A-4147-A177-3AD203B41FA5}">
                      <a16:colId xmlns:a16="http://schemas.microsoft.com/office/drawing/2014/main" val="3987949382"/>
                    </a:ext>
                  </a:extLst>
                </a:gridCol>
                <a:gridCol w="766118">
                  <a:extLst>
                    <a:ext uri="{9D8B030D-6E8A-4147-A177-3AD203B41FA5}">
                      <a16:colId xmlns:a16="http://schemas.microsoft.com/office/drawing/2014/main" val="4092472954"/>
                    </a:ext>
                  </a:extLst>
                </a:gridCol>
                <a:gridCol w="696471">
                  <a:extLst>
                    <a:ext uri="{9D8B030D-6E8A-4147-A177-3AD203B41FA5}">
                      <a16:colId xmlns:a16="http://schemas.microsoft.com/office/drawing/2014/main" val="3314014470"/>
                    </a:ext>
                  </a:extLst>
                </a:gridCol>
                <a:gridCol w="696471">
                  <a:extLst>
                    <a:ext uri="{9D8B030D-6E8A-4147-A177-3AD203B41FA5}">
                      <a16:colId xmlns:a16="http://schemas.microsoft.com/office/drawing/2014/main" val="3904617096"/>
                    </a:ext>
                  </a:extLst>
                </a:gridCol>
                <a:gridCol w="696471">
                  <a:extLst>
                    <a:ext uri="{9D8B030D-6E8A-4147-A177-3AD203B41FA5}">
                      <a16:colId xmlns:a16="http://schemas.microsoft.com/office/drawing/2014/main" val="1334071111"/>
                    </a:ext>
                  </a:extLst>
                </a:gridCol>
                <a:gridCol w="626826">
                  <a:extLst>
                    <a:ext uri="{9D8B030D-6E8A-4147-A177-3AD203B41FA5}">
                      <a16:colId xmlns:a16="http://schemas.microsoft.com/office/drawing/2014/main" val="3745045509"/>
                    </a:ext>
                  </a:extLst>
                </a:gridCol>
              </a:tblGrid>
              <a:tr h="456628">
                <a:tc>
                  <a:txBody>
                    <a:bodyPr/>
                    <a:lstStyle/>
                    <a:p>
                      <a:pPr algn="ctr"/>
                      <a:endParaRPr lang="fr-FR" sz="1400" b="1" dirty="0">
                        <a:solidFill>
                          <a:schemeClr val="tx1"/>
                        </a:solidFill>
                      </a:endParaRP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b="1" dirty="0" err="1" smtClean="0"/>
                        <a:t>Titles</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b="1" dirty="0" smtClean="0"/>
                        <a:t>Scientific </a:t>
                      </a:r>
                      <a:r>
                        <a:rPr lang="fr-FR" sz="1400" b="1" dirty="0" err="1" smtClean="0"/>
                        <a:t>coordinators</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b="1" dirty="0" err="1" smtClean="0"/>
                        <a:t>TFLs</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effectLst/>
                        </a:rPr>
                        <a:t>AUG</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400" b="1" dirty="0">
                          <a:effectLst/>
                        </a:rPr>
                        <a:t>TCV</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fr-FR" sz="1400" b="1" dirty="0">
                          <a:effectLst/>
                        </a:rPr>
                        <a:t>MAST-U</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fr-FR" sz="1400" b="1" dirty="0">
                          <a:effectLst/>
                        </a:rPr>
                        <a:t>WEST</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77753699"/>
                  </a:ext>
                </a:extLst>
              </a:tr>
              <a:tr h="456628">
                <a:tc>
                  <a:txBody>
                    <a:bodyPr/>
                    <a:lstStyle/>
                    <a:p>
                      <a:pPr algn="ctr"/>
                      <a:r>
                        <a:rPr lang="en-US" sz="1400" b="1" dirty="0" smtClean="0"/>
                        <a:t>RT13</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X-point radiation and  control</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2"/>
                        </a:rPr>
                        <a:t>Sven Wiesen, Matthias Bernert</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MW/AH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21</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61</a:t>
                      </a:r>
                      <a:r>
                        <a:rPr lang="fr-FR" sz="1400" b="1" dirty="0"/>
                        <a:t>/50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t>13/15</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0/15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extLst>
                  <a:ext uri="{0D108BD9-81ED-4DB2-BD59-A6C34878D82A}">
                    <a16:rowId xmlns:a16="http://schemas.microsoft.com/office/drawing/2014/main" val="987060777"/>
                  </a:ext>
                </a:extLst>
              </a:tr>
              <a:tr h="606369">
                <a:tc>
                  <a:txBody>
                    <a:bodyPr/>
                    <a:lstStyle/>
                    <a:p>
                      <a:pPr algn="ctr"/>
                      <a:r>
                        <a:rPr lang="en-US" sz="1400" b="1" dirty="0" smtClean="0"/>
                        <a:t>RT14</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Physics of plasma detachment / impurity mix/ heat load patterns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3"/>
                        </a:rPr>
                        <a:t>Stuart Henderson, Olivier Février, Aaro Järvinen</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MW/ET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37</a:t>
                      </a:r>
                      <a:r>
                        <a:rPr lang="fr-FR" sz="1400" b="1" dirty="0"/>
                        <a:t>/35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solidFill>
                            <a:srgbClr val="008000"/>
                          </a:solidFill>
                        </a:rPr>
                        <a:t>65</a:t>
                      </a:r>
                      <a:r>
                        <a:rPr lang="fr-FR" sz="1400" b="1" dirty="0" smtClean="0"/>
                        <a:t>/80</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36</a:t>
                      </a:r>
                      <a:r>
                        <a:rPr lang="fr-FR" sz="1400" b="1" dirty="0"/>
                        <a:t>/35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06724702"/>
                  </a:ext>
                </a:extLst>
              </a:tr>
              <a:tr h="456628">
                <a:tc>
                  <a:txBody>
                    <a:bodyPr/>
                    <a:lstStyle/>
                    <a:p>
                      <a:pPr algn="ctr"/>
                      <a:r>
                        <a:rPr lang="en-US" sz="1400" b="1" dirty="0" smtClean="0"/>
                        <a:t>RT15</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Extrapolation of SOL transport to ITER and DEMO</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4"/>
                        </a:rPr>
                        <a:t>Georg Harrer, Dominik Brida</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a:solidFill>
                            <a:srgbClr val="000000"/>
                          </a:solidFill>
                          <a:effectLst/>
                          <a:latin typeface="Calibri" panose="020F0502020204030204" pitchFamily="34" charset="0"/>
                        </a:rPr>
                        <a:t>NV/ET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26</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40</a:t>
                      </a:r>
                      <a:r>
                        <a:rPr lang="fr-FR" sz="1400" b="1" dirty="0"/>
                        <a:t>/50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10</a:t>
                      </a:r>
                      <a:r>
                        <a:rPr lang="fr-FR" sz="1400" b="1" dirty="0"/>
                        <a:t>/20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7493897"/>
                  </a:ext>
                </a:extLst>
              </a:tr>
              <a:tr h="306886">
                <a:tc>
                  <a:txBody>
                    <a:bodyPr/>
                    <a:lstStyle/>
                    <a:p>
                      <a:pPr algn="ctr"/>
                      <a:r>
                        <a:rPr lang="en-US" sz="1400" b="1" dirty="0" smtClean="0"/>
                        <a:t>RT16</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Calibri" panose="020F0502020204030204" pitchFamily="34" charset="0"/>
                        </a:rPr>
                        <a:t>PFC </a:t>
                      </a:r>
                      <a:r>
                        <a:rPr lang="en-US" sz="1400" b="1" i="0" u="none" strike="noStrike" dirty="0">
                          <a:solidFill>
                            <a:srgbClr val="000000"/>
                          </a:solidFill>
                          <a:effectLst/>
                          <a:latin typeface="Calibri" panose="020F0502020204030204" pitchFamily="34" charset="0"/>
                        </a:rPr>
                        <a:t>damage evolution under tokamak conditions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5"/>
                        </a:rPr>
                        <a:t>Yann Corre, Karl Krieger</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ET/AH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8</a:t>
                      </a:r>
                      <a:r>
                        <a:rPr lang="fr-FR" sz="1400" b="1" dirty="0"/>
                        <a:t>/12</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0/90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extLst>
                  <a:ext uri="{0D108BD9-81ED-4DB2-BD59-A6C34878D82A}">
                    <a16:rowId xmlns:a16="http://schemas.microsoft.com/office/drawing/2014/main" val="527788931"/>
                  </a:ext>
                </a:extLst>
              </a:tr>
              <a:tr h="456628">
                <a:tc>
                  <a:txBody>
                    <a:bodyPr/>
                    <a:lstStyle/>
                    <a:p>
                      <a:pPr algn="ctr"/>
                      <a:r>
                        <a:rPr lang="en-US" sz="1400" b="1" dirty="0" smtClean="0"/>
                        <a:t>RT17</a:t>
                      </a:r>
                      <a:endParaRPr lang="en-US"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en-US" sz="1400" b="1" i="0" u="none" strike="noStrike" dirty="0">
                          <a:solidFill>
                            <a:srgbClr val="000000"/>
                          </a:solidFill>
                          <a:effectLst/>
                          <a:latin typeface="Calibri" panose="020F0502020204030204" pitchFamily="34" charset="0"/>
                        </a:rPr>
                        <a:t>Material migration and fuel retention mechanisms in tokamaks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a:solidFill>
                            <a:srgbClr val="3366BB"/>
                          </a:solidFill>
                          <a:effectLst/>
                          <a:hlinkClick r:id="rId6"/>
                        </a:rPr>
                        <a:t>Thierry Loarer, Jari Likonen</a:t>
                      </a:r>
                      <a:endParaRPr lang="fr-FR" sz="140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ET/AH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24</a:t>
                      </a:r>
                      <a:r>
                        <a:rPr lang="fr-FR" sz="1400" b="1" dirty="0"/>
                        <a:t>/14</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0/26</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tc>
                  <a:txBody>
                    <a:bodyPr/>
                    <a:lstStyle/>
                    <a:p>
                      <a:pPr algn="ctr"/>
                      <a:r>
                        <a:rPr lang="fr-FR" sz="1400" b="1"/>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0/75</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3E3"/>
                    </a:solidFill>
                  </a:tcPr>
                </a:tc>
                <a:extLst>
                  <a:ext uri="{0D108BD9-81ED-4DB2-BD59-A6C34878D82A}">
                    <a16:rowId xmlns:a16="http://schemas.microsoft.com/office/drawing/2014/main" val="2472843022"/>
                  </a:ext>
                </a:extLst>
              </a:tr>
              <a:tr h="606369">
                <a:tc>
                  <a:txBody>
                    <a:bodyPr/>
                    <a:lstStyle/>
                    <a:p>
                      <a:pPr algn="ctr"/>
                      <a:r>
                        <a:rPr lang="fr-FR" sz="1400" b="1" dirty="0" smtClean="0"/>
                        <a:t>RT18</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ctr"/>
                      <a:r>
                        <a:rPr lang="fr-FR" sz="1400" b="1" i="0" u="none" strike="noStrike" dirty="0">
                          <a:solidFill>
                            <a:srgbClr val="000000"/>
                          </a:solidFill>
                          <a:effectLst/>
                          <a:latin typeface="Calibri" panose="020F0502020204030204" pitchFamily="34" charset="0"/>
                        </a:rPr>
                        <a:t>Alternative divertor configurations</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fr-FR" sz="1400" u="none" strike="noStrike" dirty="0">
                          <a:solidFill>
                            <a:srgbClr val="3366BB"/>
                          </a:solidFill>
                          <a:effectLst/>
                          <a:hlinkClick r:id="rId7"/>
                        </a:rPr>
                        <a:t>Christian Theiler, Andrew Thornton</a:t>
                      </a:r>
                      <a:endParaRPr lang="fr-FR" sz="1400"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1400" b="1" i="0" u="none" strike="noStrike" dirty="0">
                          <a:solidFill>
                            <a:srgbClr val="000000"/>
                          </a:solidFill>
                          <a:effectLst/>
                          <a:latin typeface="Calibri" panose="020F0502020204030204" pitchFamily="34" charset="0"/>
                        </a:rPr>
                        <a:t>MW/EJ</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115</a:t>
                      </a:r>
                      <a:r>
                        <a:rPr lang="fr-FR" sz="1400" b="1" dirty="0"/>
                        <a:t>/100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solidFill>
                            <a:srgbClr val="008000"/>
                          </a:solidFill>
                        </a:rPr>
                        <a:t>73</a:t>
                      </a:r>
                      <a:r>
                        <a:rPr lang="fr-FR" sz="1400" b="1" dirty="0"/>
                        <a:t>/64</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a:t>0/0</a:t>
                      </a:r>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99689026"/>
                  </a:ext>
                </a:extLst>
              </a:tr>
            </a:tbl>
          </a:graphicData>
        </a:graphic>
      </p:graphicFrame>
      <p:sp>
        <p:nvSpPr>
          <p:cNvPr id="5" name="Title 2">
            <a:extLst>
              <a:ext uri="{FF2B5EF4-FFF2-40B4-BE49-F238E27FC236}">
                <a16:creationId xmlns:a16="http://schemas.microsoft.com/office/drawing/2014/main" id="{3E9E0573-7491-C442-ABB8-9F56B20C6F02}"/>
              </a:ext>
            </a:extLst>
          </p:cNvPr>
          <p:cNvSpPr>
            <a:spLocks noGrp="1"/>
          </p:cNvSpPr>
          <p:nvPr>
            <p:ph type="title"/>
          </p:nvPr>
        </p:nvSpPr>
        <p:spPr>
          <a:xfrm>
            <a:off x="179512" y="0"/>
            <a:ext cx="8964488" cy="914400"/>
          </a:xfrm>
        </p:spPr>
        <p:txBody>
          <a:bodyPr/>
          <a:lstStyle/>
          <a:p>
            <a:r>
              <a:rPr lang="en-GB" dirty="0">
                <a:solidFill>
                  <a:srgbClr val="C00000"/>
                </a:solidFill>
              </a:rPr>
              <a:t>Overview </a:t>
            </a:r>
            <a:r>
              <a:rPr lang="en-GB" dirty="0" smtClean="0">
                <a:solidFill>
                  <a:srgbClr val="C00000"/>
                </a:solidFill>
              </a:rPr>
              <a:t>of research topics </a:t>
            </a:r>
            <a:r>
              <a:rPr lang="en-GB" dirty="0" smtClean="0">
                <a:solidFill>
                  <a:srgbClr val="C00000"/>
                </a:solidFill>
              </a:rPr>
              <a:t>2021 experiments </a:t>
            </a:r>
            <a:r>
              <a:rPr lang="en-GB" dirty="0" smtClean="0">
                <a:solidFill>
                  <a:srgbClr val="C00000"/>
                </a:solidFill>
              </a:rPr>
              <a:t>(M2)</a:t>
            </a:r>
            <a:endParaRPr lang="en-GB" dirty="0">
              <a:solidFill>
                <a:srgbClr val="C00000"/>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504695696"/>
              </p:ext>
            </p:extLst>
          </p:nvPr>
        </p:nvGraphicFramePr>
        <p:xfrm>
          <a:off x="2339752" y="4694839"/>
          <a:ext cx="6552728" cy="606369"/>
        </p:xfrm>
        <a:graphic>
          <a:graphicData uri="http://schemas.openxmlformats.org/drawingml/2006/table">
            <a:tbl>
              <a:tblPr/>
              <a:tblGrid>
                <a:gridCol w="3816424">
                  <a:extLst>
                    <a:ext uri="{9D8B030D-6E8A-4147-A177-3AD203B41FA5}">
                      <a16:colId xmlns:a16="http://schemas.microsoft.com/office/drawing/2014/main" val="4172096595"/>
                    </a:ext>
                  </a:extLst>
                </a:gridCol>
                <a:gridCol w="720080">
                  <a:extLst>
                    <a:ext uri="{9D8B030D-6E8A-4147-A177-3AD203B41FA5}">
                      <a16:colId xmlns:a16="http://schemas.microsoft.com/office/drawing/2014/main" val="937442212"/>
                    </a:ext>
                  </a:extLst>
                </a:gridCol>
                <a:gridCol w="720080">
                  <a:extLst>
                    <a:ext uri="{9D8B030D-6E8A-4147-A177-3AD203B41FA5}">
                      <a16:colId xmlns:a16="http://schemas.microsoft.com/office/drawing/2014/main" val="4139161060"/>
                    </a:ext>
                  </a:extLst>
                </a:gridCol>
                <a:gridCol w="648072">
                  <a:extLst>
                    <a:ext uri="{9D8B030D-6E8A-4147-A177-3AD203B41FA5}">
                      <a16:colId xmlns:a16="http://schemas.microsoft.com/office/drawing/2014/main" val="1459950978"/>
                    </a:ext>
                  </a:extLst>
                </a:gridCol>
                <a:gridCol w="648072">
                  <a:extLst>
                    <a:ext uri="{9D8B030D-6E8A-4147-A177-3AD203B41FA5}">
                      <a16:colId xmlns:a16="http://schemas.microsoft.com/office/drawing/2014/main" val="3391197684"/>
                    </a:ext>
                  </a:extLst>
                </a:gridCol>
              </a:tblGrid>
              <a:tr h="60636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fr-FR" sz="2000" b="1" i="0" u="none" strike="noStrike" dirty="0" err="1" smtClean="0">
                          <a:solidFill>
                            <a:srgbClr val="000000"/>
                          </a:solidFill>
                          <a:effectLst/>
                          <a:latin typeface="Calibri" panose="020F0502020204030204" pitchFamily="34" charset="0"/>
                        </a:rPr>
                        <a:t>TOTALs</a:t>
                      </a:r>
                      <a:endParaRPr lang="fr-FR" sz="20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t>374/387</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t>524/806</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t>312/360</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400" b="1" dirty="0" smtClean="0"/>
                        <a:t>0/270</a:t>
                      </a:r>
                      <a:endParaRPr lang="fr-FR" sz="1400" b="1" dirty="0"/>
                    </a:p>
                  </a:txBody>
                  <a:tcPr marL="10550" marR="10550" marT="5275" marB="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05188234"/>
                  </a:ext>
                </a:extLst>
              </a:tr>
            </a:tbl>
          </a:graphicData>
        </a:graphic>
      </p:graphicFrame>
      <p:sp>
        <p:nvSpPr>
          <p:cNvPr id="7" name="ZoneTexte 6"/>
          <p:cNvSpPr txBox="1"/>
          <p:nvPr/>
        </p:nvSpPr>
        <p:spPr>
          <a:xfrm>
            <a:off x="1043608" y="5511552"/>
            <a:ext cx="8424936" cy="1323439"/>
          </a:xfrm>
          <a:prstGeom prst="rect">
            <a:avLst/>
          </a:prstGeom>
          <a:noFill/>
        </p:spPr>
        <p:txBody>
          <a:bodyPr wrap="square" rtlCol="0">
            <a:spAutoFit/>
          </a:bodyPr>
          <a:lstStyle/>
          <a:p>
            <a:r>
              <a:rPr lang="fr-FR" sz="2000" b="1" u="sng" dirty="0" smtClean="0">
                <a:solidFill>
                  <a:srgbClr val="0000FF"/>
                </a:solidFill>
              </a:rPr>
              <a:t>Note: </a:t>
            </a:r>
          </a:p>
          <a:p>
            <a:pPr marL="342900" indent="-342900">
              <a:buFont typeface="Wingdings" panose="05000000000000000000" pitchFamily="2" charset="2"/>
              <a:buChar char="q"/>
            </a:pPr>
            <a:r>
              <a:rPr lang="fr-FR" sz="2000" b="1" dirty="0" smtClean="0"/>
              <a:t>TCV </a:t>
            </a:r>
            <a:r>
              <a:rPr lang="fr-FR" sz="2000" b="1" dirty="0" err="1" smtClean="0"/>
              <a:t>campaign</a:t>
            </a:r>
            <a:r>
              <a:rPr lang="fr-FR" sz="2000" b="1" dirty="0" smtClean="0"/>
              <a:t> to </a:t>
            </a:r>
            <a:r>
              <a:rPr lang="fr-FR" sz="2000" b="1" dirty="0" err="1" smtClean="0"/>
              <a:t>be</a:t>
            </a:r>
            <a:r>
              <a:rPr lang="fr-FR" sz="2000" b="1" dirty="0" smtClean="0"/>
              <a:t> </a:t>
            </a:r>
            <a:r>
              <a:rPr lang="fr-FR" sz="2000" b="1" dirty="0" err="1" smtClean="0"/>
              <a:t>completed</a:t>
            </a:r>
            <a:r>
              <a:rPr lang="fr-FR" sz="2000" b="1" dirty="0" smtClean="0"/>
              <a:t> in </a:t>
            </a:r>
            <a:r>
              <a:rPr lang="fr-FR" sz="2000" b="1" dirty="0" err="1" smtClean="0"/>
              <a:t>December</a:t>
            </a:r>
            <a:r>
              <a:rPr lang="fr-FR" sz="2000" b="1" dirty="0" smtClean="0"/>
              <a:t> 2021</a:t>
            </a:r>
            <a:r>
              <a:rPr lang="fr-FR" sz="2000" b="1" dirty="0" smtClean="0"/>
              <a:t>.</a:t>
            </a:r>
          </a:p>
          <a:p>
            <a:pPr marL="342900" indent="-342900">
              <a:buFont typeface="Wingdings" panose="05000000000000000000" pitchFamily="2" charset="2"/>
              <a:buChar char="q"/>
            </a:pPr>
            <a:r>
              <a:rPr lang="fr-FR" sz="2000" b="1" dirty="0" smtClean="0"/>
              <a:t>ASDEX Upgrade </a:t>
            </a:r>
            <a:r>
              <a:rPr lang="fr-FR" sz="2000" b="1" dirty="0" err="1" smtClean="0"/>
              <a:t>is</a:t>
            </a:r>
            <a:r>
              <a:rPr lang="fr-FR" sz="2000" b="1" dirty="0" smtClean="0"/>
              <a:t> </a:t>
            </a:r>
            <a:r>
              <a:rPr lang="fr-FR" sz="2000" b="1" dirty="0" err="1" smtClean="0"/>
              <a:t>extended</a:t>
            </a:r>
            <a:r>
              <a:rPr lang="fr-FR" sz="2000" b="1" dirty="0" smtClean="0"/>
              <a:t> by 2 or 3 </a:t>
            </a:r>
            <a:r>
              <a:rPr lang="fr-FR" sz="2000" b="1" dirty="0" err="1" smtClean="0"/>
              <a:t>days</a:t>
            </a:r>
            <a:r>
              <a:rPr lang="fr-FR" sz="2000" b="1" dirty="0" smtClean="0"/>
              <a:t> in </a:t>
            </a:r>
            <a:r>
              <a:rPr lang="fr-FR" sz="2000" b="1" dirty="0" err="1" smtClean="0"/>
              <a:t>Dec</a:t>
            </a:r>
            <a:r>
              <a:rPr lang="fr-FR" sz="2000" b="1" dirty="0" smtClean="0"/>
              <a:t>. 2021. </a:t>
            </a:r>
            <a:r>
              <a:rPr lang="fr-FR" sz="2000" b="1" dirty="0" smtClean="0"/>
              <a:t> </a:t>
            </a:r>
            <a:endParaRPr lang="fr-FR" sz="2000" b="1" dirty="0" smtClean="0"/>
          </a:p>
          <a:p>
            <a:pPr marL="342900" indent="-342900">
              <a:buFont typeface="Wingdings" panose="05000000000000000000" pitchFamily="2" charset="2"/>
              <a:buChar char="q"/>
            </a:pPr>
            <a:r>
              <a:rPr lang="fr-FR" sz="2000" b="1" dirty="0" smtClean="0"/>
              <a:t>MAST </a:t>
            </a:r>
            <a:r>
              <a:rPr lang="fr-FR" sz="2000" b="1" dirty="0" err="1" smtClean="0"/>
              <a:t>started</a:t>
            </a:r>
            <a:r>
              <a:rPr lang="fr-FR" sz="2000" b="1" dirty="0" smtClean="0"/>
              <a:t> </a:t>
            </a:r>
            <a:r>
              <a:rPr lang="fr-FR" sz="2000" b="1" dirty="0" err="1" smtClean="0"/>
              <a:t>well</a:t>
            </a:r>
            <a:r>
              <a:rPr lang="fr-FR" sz="2000" b="1" dirty="0" smtClean="0"/>
              <a:t> !</a:t>
            </a:r>
            <a:endParaRPr lang="fr-FR" sz="2000" b="1" dirty="0"/>
          </a:p>
        </p:txBody>
      </p:sp>
    </p:spTree>
    <p:extLst>
      <p:ext uri="{BB962C8B-B14F-4D97-AF65-F5344CB8AC3E}">
        <p14:creationId xmlns:p14="http://schemas.microsoft.com/office/powerpoint/2010/main" val="3429879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1628800"/>
            <a:ext cx="8229600" cy="144016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AUG has planned 3 additional days of operation in December 2021 (still considered as part of 2021 campaign)</a:t>
            </a:r>
          </a:p>
          <a:p>
            <a:pPr marR="0" lvl="0" algn="just" defTabSz="914400" rtl="0" eaLnBrk="1" fontAlgn="auto" latinLnBrk="0" hangingPunct="1">
              <a:lnSpc>
                <a:spcPct val="100000"/>
              </a:lnSpc>
              <a:spcBef>
                <a:spcPct val="20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Arial" panose="020B0604020202020204" pitchFamily="34" charset="0"/>
              </a:rPr>
              <a:t>Shot allocated to complete work already started with maximized impact on 2022 conferences</a:t>
            </a:r>
            <a:endParaRPr kumimoji="0" lang="en-GB" sz="24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23123330"/>
              </p:ext>
            </p:extLst>
          </p:nvPr>
        </p:nvGraphicFramePr>
        <p:xfrm>
          <a:off x="2555776" y="3645024"/>
          <a:ext cx="3613720" cy="2225040"/>
        </p:xfrm>
        <a:graphic>
          <a:graphicData uri="http://schemas.openxmlformats.org/drawingml/2006/table">
            <a:tbl>
              <a:tblPr firstRow="1" bandRow="1"/>
              <a:tblGrid>
                <a:gridCol w="949424">
                  <a:extLst>
                    <a:ext uri="{9D8B030D-6E8A-4147-A177-3AD203B41FA5}">
                      <a16:colId xmlns:a16="http://schemas.microsoft.com/office/drawing/2014/main" val="2873712372"/>
                    </a:ext>
                  </a:extLst>
                </a:gridCol>
                <a:gridCol w="2664296">
                  <a:extLst>
                    <a:ext uri="{9D8B030D-6E8A-4147-A177-3AD203B41FA5}">
                      <a16:colId xmlns:a16="http://schemas.microsoft.com/office/drawing/2014/main" val="1143544204"/>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b="1" dirty="0" smtClean="0"/>
                        <a:t>RT</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b="1" dirty="0" smtClean="0"/>
                        <a:t>Shot allocation Dec 2021</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69414313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RT01</a:t>
                      </a:r>
                      <a:endParaRPr lang="en-GB"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12</a:t>
                      </a:r>
                      <a:endParaRPr lang="en-GB"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356285485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RT03</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9</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646486630"/>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RT04</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11</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72522518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RT13</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6</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4439562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Total</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b="1" dirty="0" smtClean="0"/>
                        <a:t>38</a:t>
                      </a:r>
                      <a:r>
                        <a:rPr lang="en-GB" b="1" baseline="0" dirty="0" smtClean="0"/>
                        <a:t> (+6 Contingency)</a:t>
                      </a:r>
                      <a:endParaRPr lang="en-GB"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832359839"/>
                  </a:ext>
                </a:extLst>
              </a:tr>
            </a:tbl>
          </a:graphicData>
        </a:graphic>
      </p:graphicFrame>
      <p:sp>
        <p:nvSpPr>
          <p:cNvPr id="6" name="ZoneTexte 5"/>
          <p:cNvSpPr txBox="1"/>
          <p:nvPr/>
        </p:nvSpPr>
        <p:spPr>
          <a:xfrm>
            <a:off x="251520" y="188640"/>
            <a:ext cx="7416824" cy="584775"/>
          </a:xfrm>
          <a:prstGeom prst="rect">
            <a:avLst/>
          </a:prstGeom>
          <a:noFill/>
        </p:spPr>
        <p:txBody>
          <a:bodyPr wrap="square" rtlCol="0">
            <a:spAutoFit/>
          </a:bodyPr>
          <a:lstStyle/>
          <a:p>
            <a:r>
              <a:rPr lang="fr-FR" sz="3200" b="1" dirty="0" smtClean="0">
                <a:solidFill>
                  <a:srgbClr val="C00000"/>
                </a:solidFill>
              </a:rPr>
              <a:t>ASDEX Upgrade 2021 </a:t>
            </a:r>
            <a:r>
              <a:rPr lang="fr-FR" sz="3200" b="1" dirty="0" err="1" smtClean="0">
                <a:solidFill>
                  <a:srgbClr val="C00000"/>
                </a:solidFill>
              </a:rPr>
              <a:t>december</a:t>
            </a:r>
            <a:r>
              <a:rPr lang="fr-FR" sz="3200" b="1" dirty="0" smtClean="0">
                <a:solidFill>
                  <a:srgbClr val="C00000"/>
                </a:solidFill>
              </a:rPr>
              <a:t> </a:t>
            </a:r>
            <a:r>
              <a:rPr lang="fr-FR" sz="3200" b="1" dirty="0" err="1" smtClean="0">
                <a:solidFill>
                  <a:srgbClr val="C00000"/>
                </a:solidFill>
              </a:rPr>
              <a:t>campaign</a:t>
            </a:r>
            <a:endParaRPr lang="fr-FR" sz="3200" b="1" dirty="0">
              <a:solidFill>
                <a:srgbClr val="C00000"/>
              </a:solidFill>
            </a:endParaRPr>
          </a:p>
        </p:txBody>
      </p:sp>
    </p:spTree>
    <p:extLst>
      <p:ext uri="{BB962C8B-B14F-4D97-AF65-F5344CB8AC3E}">
        <p14:creationId xmlns:p14="http://schemas.microsoft.com/office/powerpoint/2010/main" val="4215020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51798</TotalTime>
  <Words>5389</Words>
  <Application>Microsoft Office PowerPoint</Application>
  <PresentationFormat>Affichage à l'écran (4:3)</PresentationFormat>
  <Paragraphs>1524</Paragraphs>
  <Slides>39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39</vt:i4>
      </vt:variant>
    </vt:vector>
  </HeadingPairs>
  <TitlesOfParts>
    <vt:vector size="49" baseType="lpstr">
      <vt:lpstr>SimSun</vt:lpstr>
      <vt:lpstr>Arial</vt:lpstr>
      <vt:lpstr>Calibri</vt:lpstr>
      <vt:lpstr>CIDFont+F2</vt:lpstr>
      <vt:lpstr>Courier New</vt:lpstr>
      <vt:lpstr>Franklin Gothic Book</vt:lpstr>
      <vt:lpstr>Symbol</vt:lpstr>
      <vt:lpstr>Times New Roman</vt:lpstr>
      <vt:lpstr>Wingdings</vt:lpstr>
      <vt:lpstr>Office Theme</vt:lpstr>
      <vt:lpstr>WPTE Programme</vt:lpstr>
      <vt:lpstr>Overarching priorities for work package Tokamak Exploitation in FP9</vt:lpstr>
      <vt:lpstr>Exploitation of EUROfusion Tokamak devices</vt:lpstr>
      <vt:lpstr>Présentation PowerPoint</vt:lpstr>
      <vt:lpstr>WPTE Programme organization until the 1st of July 2022</vt:lpstr>
      <vt:lpstr>Présentation PowerPoint</vt:lpstr>
      <vt:lpstr>Overview of research topics 2021 experiments (M1)</vt:lpstr>
      <vt:lpstr>Overview of research topics 2021 experiments (M2)</vt:lpstr>
      <vt:lpstr>Présentation PowerPoint</vt:lpstr>
      <vt:lpstr>Présentation PowerPoint</vt:lpstr>
      <vt:lpstr>Présentation PowerPoint</vt:lpstr>
      <vt:lpstr>Présentation PowerPoint</vt:lpstr>
      <vt:lpstr>Overview of research topics advances (M1)</vt:lpstr>
      <vt:lpstr>Overview of research topics advances (M2)</vt:lpstr>
      <vt:lpstr>Présentation PowerPoint</vt:lpstr>
      <vt:lpstr>Linking WP TE  activitieswith WP PWIE</vt:lpstr>
      <vt:lpstr>Linking WPTE with WP rIO and WP SA</vt:lpstr>
      <vt:lpstr>Présentation PowerPoint</vt:lpstr>
      <vt:lpstr>Présentation PowerPoint</vt:lpstr>
      <vt:lpstr>Actions in view of the 2022-23 Programme </vt:lpstr>
      <vt:lpstr>Pulse budget in 2022</vt:lpstr>
      <vt:lpstr>Conclusions from the September Programme meeting</vt:lpstr>
      <vt:lpstr>Présentation PowerPoint</vt:lpstr>
      <vt:lpstr>Présentation PowerPoint</vt:lpstr>
      <vt:lpstr>Changes to the organization of WPTE in 2022</vt:lpstr>
      <vt:lpstr>Présentation PowerPoint</vt:lpstr>
      <vt:lpstr>Présentation PowerPoint</vt:lpstr>
      <vt:lpstr>Présentation PowerPoint</vt:lpstr>
      <vt:lpstr>2022  Grant and WP Milestones</vt:lpstr>
      <vt:lpstr>Enhancements proposals in 2022</vt:lpstr>
      <vt:lpstr>Présentation PowerPoint</vt:lpstr>
      <vt:lpstr>Présentation PowerPoint</vt:lpstr>
      <vt:lpstr>Présentation PowerPoint</vt:lpstr>
      <vt:lpstr>Présentation PowerPoint</vt:lpstr>
      <vt:lpstr>Présentation PowerPoint</vt:lpstr>
      <vt:lpstr>WPTE exploitation of devices organized as campaign</vt:lpstr>
      <vt:lpstr>Linking WP TE RTs with TSVVs and Thrusts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Darren.McDonald@euro-fusion.org;Xavier.Litaudon@euro-fusion.org</dc:creator>
  <cp:lastModifiedBy>JOFFRIN Emmanuel 133360</cp:lastModifiedBy>
  <cp:revision>1905</cp:revision>
  <cp:lastPrinted>2020-12-06T17:41:36Z</cp:lastPrinted>
  <dcterms:created xsi:type="dcterms:W3CDTF">2014-10-27T16:40:37Z</dcterms:created>
  <dcterms:modified xsi:type="dcterms:W3CDTF">2021-11-08T10:41:20Z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cb255a-fd3f-4c0f-857e-201fa46304da_Enabled">
    <vt:lpwstr>True</vt:lpwstr>
  </property>
  <property fmtid="{D5CDD505-2E9C-101B-9397-08002B2CF9AE}" pid="3" name="MSIP_Label_0dcb255a-fd3f-4c0f-857e-201fa46304da_SiteId">
    <vt:lpwstr>c6ac664b-ae27-4d5d-b4e6-bb5717196fc7</vt:lpwstr>
  </property>
  <property fmtid="{D5CDD505-2E9C-101B-9397-08002B2CF9AE}" pid="4" name="MSIP_Label_0dcb255a-fd3f-4c0f-857e-201fa46304da_Owner">
    <vt:lpwstr>xavier.litaudon@jet.euro-fusion.org</vt:lpwstr>
  </property>
  <property fmtid="{D5CDD505-2E9C-101B-9397-08002B2CF9AE}" pid="5" name="MSIP_Label_0dcb255a-fd3f-4c0f-857e-201fa46304da_SetDate">
    <vt:lpwstr>2019-09-24T10:34:15.7860221Z</vt:lpwstr>
  </property>
  <property fmtid="{D5CDD505-2E9C-101B-9397-08002B2CF9AE}" pid="6" name="MSIP_Label_0dcb255a-fd3f-4c0f-857e-201fa46304da_Name">
    <vt:lpwstr>Official</vt:lpwstr>
  </property>
  <property fmtid="{D5CDD505-2E9C-101B-9397-08002B2CF9AE}" pid="7" name="MSIP_Label_0dcb255a-fd3f-4c0f-857e-201fa46304da_Application">
    <vt:lpwstr>Microsoft Azure Information Protection</vt:lpwstr>
  </property>
  <property fmtid="{D5CDD505-2E9C-101B-9397-08002B2CF9AE}" pid="8" name="MSIP_Label_0dcb255a-fd3f-4c0f-857e-201fa46304da_ActionId">
    <vt:lpwstr>01dc46bf-f72e-4eaa-b372-df92e7c3fc97</vt:lpwstr>
  </property>
  <property fmtid="{D5CDD505-2E9C-101B-9397-08002B2CF9AE}" pid="9" name="MSIP_Label_0dcb255a-fd3f-4c0f-857e-201fa46304da_Extended_MSFT_Method">
    <vt:lpwstr>Automatic</vt:lpwstr>
  </property>
  <property fmtid="{D5CDD505-2E9C-101B-9397-08002B2CF9AE}" pid="10" name="MSIP_Label_22759de7-3255-46b5-8dfe-736652f9c6c1_Enabled">
    <vt:lpwstr>True</vt:lpwstr>
  </property>
  <property fmtid="{D5CDD505-2E9C-101B-9397-08002B2CF9AE}" pid="11" name="MSIP_Label_22759de7-3255-46b5-8dfe-736652f9c6c1_SiteId">
    <vt:lpwstr>c6ac664b-ae27-4d5d-b4e6-bb5717196fc7</vt:lpwstr>
  </property>
  <property fmtid="{D5CDD505-2E9C-101B-9397-08002B2CF9AE}" pid="12" name="MSIP_Label_22759de7-3255-46b5-8dfe-736652f9c6c1_Owner">
    <vt:lpwstr>xavier.litaudon@jet.euro-fusion.org</vt:lpwstr>
  </property>
  <property fmtid="{D5CDD505-2E9C-101B-9397-08002B2CF9AE}" pid="13" name="MSIP_Label_22759de7-3255-46b5-8dfe-736652f9c6c1_SetDate">
    <vt:lpwstr>2019-09-24T10:34:15.7860221Z</vt:lpwstr>
  </property>
  <property fmtid="{D5CDD505-2E9C-101B-9397-08002B2CF9AE}" pid="14" name="MSIP_Label_22759de7-3255-46b5-8dfe-736652f9c6c1_Name">
    <vt:lpwstr>Public</vt:lpwstr>
  </property>
  <property fmtid="{D5CDD505-2E9C-101B-9397-08002B2CF9AE}" pid="15" name="MSIP_Label_22759de7-3255-46b5-8dfe-736652f9c6c1_Application">
    <vt:lpwstr>Microsoft Azure Information Protection</vt:lpwstr>
  </property>
  <property fmtid="{D5CDD505-2E9C-101B-9397-08002B2CF9AE}" pid="16" name="MSIP_Label_22759de7-3255-46b5-8dfe-736652f9c6c1_ActionId">
    <vt:lpwstr>01dc46bf-f72e-4eaa-b372-df92e7c3fc97</vt:lpwstr>
  </property>
  <property fmtid="{D5CDD505-2E9C-101B-9397-08002B2CF9AE}" pid="17" name="MSIP_Label_22759de7-3255-46b5-8dfe-736652f9c6c1_Parent">
    <vt:lpwstr>0dcb255a-fd3f-4c0f-857e-201fa46304da</vt:lpwstr>
  </property>
  <property fmtid="{D5CDD505-2E9C-101B-9397-08002B2CF9AE}" pid="18" name="MSIP_Label_22759de7-3255-46b5-8dfe-736652f9c6c1_Extended_MSFT_Method">
    <vt:lpwstr>Automatic</vt:lpwstr>
  </property>
  <property fmtid="{D5CDD505-2E9C-101B-9397-08002B2CF9AE}" pid="19" name="Sensitivity">
    <vt:lpwstr>Official Public</vt:lpwstr>
  </property>
</Properties>
</file>