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9" r:id="rId3"/>
    <p:sldId id="286" r:id="rId4"/>
    <p:sldId id="285" r:id="rId5"/>
    <p:sldId id="295" r:id="rId6"/>
    <p:sldId id="291" r:id="rId7"/>
    <p:sldId id="294" r:id="rId8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3E3E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75" autoAdjust="0"/>
  </p:normalViewPr>
  <p:slideViewPr>
    <p:cSldViewPr showGuides="1">
      <p:cViewPr varScale="1">
        <p:scale>
          <a:sx n="141" d="100"/>
          <a:sy n="141" d="100"/>
        </p:scale>
        <p:origin x="102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03/11/2021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‹N°›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03/11/2021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294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9608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212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2649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44962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55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Name </a:t>
            </a:r>
            <a:r>
              <a:rPr lang="en-US" smtClean="0"/>
              <a:t>of presenter</a:t>
            </a:r>
            <a:endParaRPr lang="en-US" dirty="0" smtClean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 smtClean="0"/>
              <a:t>Name of presenter | Conference | Venue | Date </a:t>
            </a:r>
            <a:r>
              <a:rPr lang="en-GB" smtClean="0"/>
              <a:t>| Page </a:t>
            </a:r>
            <a:fld id="{6A6D9FA1-99C7-4910-8E32-B85D378B0060}" type="slidenum">
              <a:rPr lang="en-GB" smtClean="0"/>
              <a:pPr algn="r"/>
              <a:t>‹N°›</a:t>
            </a:fld>
            <a:endParaRPr lang="en-GB" dirty="0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03/11/2021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sers.euro-fusion.org/webapps/pinboard/EFDA-JET/conference/index.html#Document3077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sers.euro-fusion.org/webapps/pinboard/EFDA-JET/journal/index.html#Document30771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TSVV3 – Regular advancement meeting</a:t>
            </a:r>
            <a:br>
              <a:rPr lang="en-GB" dirty="0" smtClean="0"/>
            </a:br>
            <a:r>
              <a:rPr lang="en-GB" sz="2800" b="0" dirty="0" smtClean="0"/>
              <a:t>03</a:t>
            </a:r>
            <a:r>
              <a:rPr lang="en-GB" sz="2800" b="0" dirty="0" smtClean="0"/>
              <a:t>/11/2021 – Task 4: codes performance optimization</a:t>
            </a:r>
            <a:br>
              <a:rPr lang="en-GB" sz="2800" b="0" dirty="0" smtClean="0"/>
            </a:br>
            <a:r>
              <a:rPr lang="en-GB" sz="2800" b="0" i="1" dirty="0" smtClean="0"/>
              <a:t>Project news</a:t>
            </a:r>
            <a:endParaRPr lang="en-GB" b="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P. Tamain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Today’s meeting agenda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Task 4 | 03/11/2021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2</a:t>
            </a:fld>
            <a:endParaRPr lang="en-GB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627534"/>
            <a:ext cx="5964507" cy="4145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37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Gentle reminder: Marconi call</a:t>
            </a:r>
            <a:endParaRPr lang="en-US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179512" y="627534"/>
            <a:ext cx="8784976" cy="4176464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Expecting feedback from each code’s contact person by </a:t>
            </a:r>
            <a:r>
              <a:rPr lang="en-US" b="1" dirty="0" smtClean="0">
                <a:solidFill>
                  <a:srgbClr val="FF0000"/>
                </a:solidFill>
              </a:rPr>
              <a:t>Friday this week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A few guide lines:</a:t>
            </a:r>
            <a:endParaRPr lang="en-US" baseline="30000" dirty="0" smtClean="0"/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Please ventilate </a:t>
            </a:r>
            <a:r>
              <a:rPr lang="en-US" dirty="0" smtClean="0"/>
              <a:t>planned computing time by </a:t>
            </a:r>
            <a:r>
              <a:rPr lang="en-US" dirty="0" smtClean="0"/>
              <a:t>task and highlight link to project proposal (deliverables, …))</a:t>
            </a:r>
            <a:endParaRPr lang="en-US" dirty="0" smtClean="0"/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As a </a:t>
            </a:r>
            <a:r>
              <a:rPr lang="en-US" dirty="0" smtClean="0"/>
              <a:t>guide line for how much we can expect: in cycle 5, we had </a:t>
            </a:r>
            <a:r>
              <a:rPr lang="en-US" b="1" dirty="0" smtClean="0">
                <a:solidFill>
                  <a:srgbClr val="0000FF"/>
                </a:solidFill>
              </a:rPr>
              <a:t>40 </a:t>
            </a:r>
            <a:r>
              <a:rPr lang="en-US" b="1" dirty="0" err="1" smtClean="0">
                <a:solidFill>
                  <a:srgbClr val="0000FF"/>
                </a:solidFill>
              </a:rPr>
              <a:t>Mh.cpus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dirty="0" smtClean="0"/>
              <a:t>~10Mh.cpu per code involved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Task 4 | 03/11/2021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591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Latest publications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Task 4 | 03/11/2021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4</a:t>
            </a:fld>
            <a:endParaRPr lang="en-GB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298950" y="599806"/>
            <a:ext cx="851223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829873"/>
              </p:ext>
            </p:extLst>
          </p:nvPr>
        </p:nvGraphicFramePr>
        <p:xfrm>
          <a:off x="107504" y="627539"/>
          <a:ext cx="8856984" cy="3077516"/>
        </p:xfrm>
        <a:graphic>
          <a:graphicData uri="http://schemas.openxmlformats.org/drawingml/2006/table">
            <a:tbl>
              <a:tblPr/>
              <a:tblGrid>
                <a:gridCol w="8856984">
                  <a:extLst>
                    <a:ext uri="{9D8B030D-6E8A-4147-A177-3AD203B41FA5}">
                      <a16:colId xmlns:a16="http://schemas.microsoft.com/office/drawing/2014/main" val="154887986"/>
                    </a:ext>
                  </a:extLst>
                </a:gridCol>
              </a:tblGrid>
              <a:tr h="1440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3D magnetic geometry</a:t>
                      </a:r>
                    </a:p>
                  </a:txBody>
                  <a:tcPr marL="49766" marR="49766" marT="12442" marB="124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56948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A</a:t>
                      </a:r>
                      <a:r>
                        <a:rPr lang="fr-FR" sz="11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. J. Coelho et al : 28th </a:t>
                      </a:r>
                      <a:r>
                        <a:rPr lang="fr-FR" sz="11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October</a:t>
                      </a:r>
                      <a:r>
                        <a:rPr lang="fr-FR" sz="11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 2021 | </a:t>
                      </a:r>
                      <a:r>
                        <a:rPr lang="fr-FR" sz="11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DocumentID</a:t>
                      </a:r>
                      <a:r>
                        <a:rPr lang="fr-FR" sz="11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 : 30774</a:t>
                      </a:r>
                    </a:p>
                  </a:txBody>
                  <a:tcPr marL="49766" marR="49766" marT="12442" marB="124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018351"/>
                  </a:ext>
                </a:extLst>
              </a:tr>
              <a:tr h="212871">
                <a:tc>
                  <a:txBody>
                    <a:bodyPr/>
                    <a:lstStyle/>
                    <a:p>
                      <a:r>
                        <a:rPr lang="en-US" sz="1100" u="sng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3"/>
                        </a:rPr>
                        <a:t>: Global simulations of plasma turbulence in diverted stellarators</a:t>
                      </a:r>
                      <a:endParaRPr lang="en-US" sz="110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766" marR="49766" marT="12442" marB="124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886615"/>
                  </a:ext>
                </a:extLst>
              </a:tr>
              <a:tr h="400247"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Conference : 30th International Toki Conference on Plasma and Fusion Research (ITC), Gifu, Japan Virtual, 16th November 2021.</a:t>
                      </a:r>
                    </a:p>
                  </a:txBody>
                  <a:tcPr marL="49766" marR="49766" marT="12442" marB="124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760722"/>
                  </a:ext>
                </a:extLst>
              </a:tr>
              <a:tr h="212871"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Co-authors : J. Loizu, P. Ricci</a:t>
                      </a:r>
                    </a:p>
                  </a:txBody>
                  <a:tcPr marL="49766" marR="49766" marT="12442" marB="124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185970"/>
                  </a:ext>
                </a:extLst>
              </a:tr>
              <a:tr h="212871">
                <a:tc>
                  <a:txBody>
                    <a:bodyPr/>
                    <a:lstStyle/>
                    <a:p>
                      <a:r>
                        <a:rPr lang="fr-FR" sz="11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WorkPackage</a:t>
                      </a:r>
                      <a:r>
                        <a:rPr lang="fr-FR" sz="11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 : 3.TSVV/CEA-03 -</a:t>
                      </a:r>
                    </a:p>
                  </a:txBody>
                  <a:tcPr marL="49766" marR="49766" marT="12442" marB="124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613544"/>
                  </a:ext>
                </a:extLst>
              </a:tr>
              <a:tr h="42535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  <a:endParaRPr lang="fr-FR" sz="1200" dirty="0" smtClean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Neutrals-turbulence interaction, synthetic diagnostic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647898"/>
                  </a:ext>
                </a:extLst>
              </a:tr>
              <a:tr h="212871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A </a:t>
                      </a:r>
                      <a:r>
                        <a:rPr lang="fr-FR" sz="11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Coroado</a:t>
                      </a:r>
                      <a:r>
                        <a:rPr lang="fr-FR" sz="11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 et al : 26th </a:t>
                      </a:r>
                      <a:r>
                        <a:rPr lang="fr-FR" sz="11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October</a:t>
                      </a:r>
                      <a:r>
                        <a:rPr lang="fr-FR" sz="11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 2021 | </a:t>
                      </a:r>
                      <a:r>
                        <a:rPr lang="fr-FR" sz="11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DocumentID</a:t>
                      </a:r>
                      <a:r>
                        <a:rPr lang="fr-FR" sz="11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 : 30771</a:t>
                      </a:r>
                    </a:p>
                  </a:txBody>
                  <a:tcPr marL="49766" marR="49766" marT="12442" marB="124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703611"/>
                  </a:ext>
                </a:extLst>
              </a:tr>
              <a:tr h="82858">
                <a:tc>
                  <a:txBody>
                    <a:bodyPr/>
                    <a:lstStyle/>
                    <a:p>
                      <a:r>
                        <a:rPr lang="en-US" sz="1100" u="sng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4"/>
                        </a:rPr>
                        <a:t>: Numerical simulations of Gas Puff Imaging using a multi-component model of the neutral-plasma interaction in the tokamak boundary</a:t>
                      </a:r>
                      <a:endParaRPr lang="en-US" sz="11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9766" marR="49766" marT="12442" marB="124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749697"/>
                  </a:ext>
                </a:extLst>
              </a:tr>
              <a:tr h="212871"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Journal : Physics of Plasmas, .</a:t>
                      </a:r>
                    </a:p>
                  </a:txBody>
                  <a:tcPr marL="49766" marR="49766" marT="12442" marB="124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790276"/>
                  </a:ext>
                </a:extLst>
              </a:tr>
              <a:tr h="212871"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Co-authors : P. Ricci</a:t>
                      </a:r>
                    </a:p>
                  </a:txBody>
                  <a:tcPr marL="49766" marR="49766" marT="12442" marB="124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842039"/>
                  </a:ext>
                </a:extLst>
              </a:tr>
              <a:tr h="212871">
                <a:tc>
                  <a:txBody>
                    <a:bodyPr/>
                    <a:lstStyle/>
                    <a:p>
                      <a:r>
                        <a:rPr lang="fr-FR" sz="11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WorkPackage</a:t>
                      </a:r>
                      <a:r>
                        <a:rPr lang="fr-FR" sz="11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 : 3.TSVV/CEA-03 -</a:t>
                      </a:r>
                    </a:p>
                  </a:txBody>
                  <a:tcPr marL="49766" marR="49766" marT="12442" marB="124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361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54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End of year report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Task 4 | 03/11/2021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5</a:t>
            </a:fld>
            <a:endParaRPr lang="en-GB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298950" y="599806"/>
            <a:ext cx="851223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179512" y="627534"/>
            <a:ext cx="8784976" cy="4176464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End of year report to be handed over to </a:t>
            </a:r>
            <a:r>
              <a:rPr lang="en-US" dirty="0" err="1" smtClean="0"/>
              <a:t>EUROfusion</a:t>
            </a:r>
            <a:r>
              <a:rPr lang="en-US" dirty="0" smtClean="0"/>
              <a:t> by </a:t>
            </a:r>
            <a:r>
              <a:rPr lang="en-US" b="1" dirty="0" smtClean="0">
                <a:solidFill>
                  <a:srgbClr val="FF0000"/>
                </a:solidFill>
              </a:rPr>
              <a:t>31/12/2021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Some tolerance on achievement of </a:t>
            </a:r>
            <a:r>
              <a:rPr lang="en-US" dirty="0" smtClean="0"/>
              <a:t>first deliverables due to late start of project &amp; ACHs, but report has to be summited on time</a:t>
            </a: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baseline="30000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Proposed organization: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Do not believe a dedicated project meeting is necessary as deliverable concerned topics have been or will have been treated recently</a:t>
            </a:r>
            <a:endParaRPr lang="en-US" dirty="0" smtClean="0"/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Asking each team to </a:t>
            </a:r>
            <a:r>
              <a:rPr lang="en-US" sz="1600" b="1" dirty="0" smtClean="0">
                <a:solidFill>
                  <a:srgbClr val="0000FF"/>
                </a:solidFill>
              </a:rPr>
              <a:t>provide a short summary report </a:t>
            </a:r>
            <a:r>
              <a:rPr lang="en-US" sz="1600" dirty="0" smtClean="0"/>
              <a:t>(5 to 10 lines for each task they contributed to) illustrated by key figures =&gt; due date = </a:t>
            </a:r>
            <a:r>
              <a:rPr lang="en-US" sz="1600" b="1" dirty="0" smtClean="0">
                <a:solidFill>
                  <a:srgbClr val="FF0000"/>
                </a:solidFill>
              </a:rPr>
              <a:t>December 6</a:t>
            </a:r>
            <a:r>
              <a:rPr lang="en-US" sz="1600" b="1" baseline="30000" dirty="0" smtClean="0">
                <a:solidFill>
                  <a:srgbClr val="FF0000"/>
                </a:solidFill>
              </a:rPr>
              <a:t>th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I will contact shortly contact people concerned by </a:t>
            </a:r>
            <a:r>
              <a:rPr lang="en-US" sz="1600" b="1" dirty="0" smtClean="0">
                <a:solidFill>
                  <a:srgbClr val="0000FF"/>
                </a:solidFill>
              </a:rPr>
              <a:t>deliverables to assess their status </a:t>
            </a:r>
            <a:r>
              <a:rPr lang="en-US" sz="1600" dirty="0" smtClean="0"/>
              <a:t>(last chance given by PMU to amend </a:t>
            </a:r>
            <a:r>
              <a:rPr lang="en-US" sz="1600" dirty="0" err="1" smtClean="0"/>
              <a:t>workplan</a:t>
            </a:r>
            <a:r>
              <a:rPr lang="en-US" sz="1600" dirty="0" smtClean="0"/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58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Upcoming deliverables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Task 4 | 03/11/2021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6</a:t>
            </a:fld>
            <a:endParaRPr lang="en-GB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298950" y="599806"/>
            <a:ext cx="851223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932279"/>
              </p:ext>
            </p:extLst>
          </p:nvPr>
        </p:nvGraphicFramePr>
        <p:xfrm>
          <a:off x="435928" y="843558"/>
          <a:ext cx="8229600" cy="2723274"/>
        </p:xfrm>
        <a:graphic>
          <a:graphicData uri="http://schemas.openxmlformats.org/drawingml/2006/table">
            <a:tbl>
              <a:tblPr/>
              <a:tblGrid>
                <a:gridCol w="1951003">
                  <a:extLst>
                    <a:ext uri="{9D8B030D-6E8A-4147-A177-3AD203B41FA5}">
                      <a16:colId xmlns:a16="http://schemas.microsoft.com/office/drawing/2014/main" val="3058334046"/>
                    </a:ext>
                  </a:extLst>
                </a:gridCol>
                <a:gridCol w="2940851">
                  <a:extLst>
                    <a:ext uri="{9D8B030D-6E8A-4147-A177-3AD203B41FA5}">
                      <a16:colId xmlns:a16="http://schemas.microsoft.com/office/drawing/2014/main" val="226194461"/>
                    </a:ext>
                  </a:extLst>
                </a:gridCol>
                <a:gridCol w="1951003">
                  <a:extLst>
                    <a:ext uri="{9D8B030D-6E8A-4147-A177-3AD203B41FA5}">
                      <a16:colId xmlns:a16="http://schemas.microsoft.com/office/drawing/2014/main" val="1263326048"/>
                    </a:ext>
                  </a:extLst>
                </a:gridCol>
                <a:gridCol w="1028102">
                  <a:extLst>
                    <a:ext uri="{9D8B030D-6E8A-4147-A177-3AD203B41FA5}">
                      <a16:colId xmlns:a16="http://schemas.microsoft.com/office/drawing/2014/main" val="690130126"/>
                    </a:ext>
                  </a:extLst>
                </a:gridCol>
                <a:gridCol w="358641">
                  <a:extLst>
                    <a:ext uri="{9D8B030D-6E8A-4147-A177-3AD203B41FA5}">
                      <a16:colId xmlns:a16="http://schemas.microsoft.com/office/drawing/2014/main" val="3759262585"/>
                    </a:ext>
                  </a:extLst>
                </a:gridCol>
              </a:tblGrid>
              <a:tr h="23094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Reference</a:t>
                      </a:r>
                    </a:p>
                  </a:txBody>
                  <a:tcPr marL="5862" marR="5862" marT="58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Title</a:t>
                      </a:r>
                    </a:p>
                  </a:txBody>
                  <a:tcPr marL="5862" marR="5862" marT="58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What exactly?</a:t>
                      </a:r>
                    </a:p>
                  </a:txBody>
                  <a:tcPr marL="5862" marR="5862" marT="58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Who?</a:t>
                      </a:r>
                    </a:p>
                  </a:txBody>
                  <a:tcPr marL="5862" marR="5862" marT="58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Due date</a:t>
                      </a:r>
                    </a:p>
                  </a:txBody>
                  <a:tcPr marL="5862" marR="5862" marT="58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894282"/>
                  </a:ext>
                </a:extLst>
              </a:tr>
              <a:tr h="123092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D3.1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Implementation and generalization of RANS transport models and related BCs in edge codes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a) One-equation k model in EBC/SOLEDGE3X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KUL, CEA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déc-21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6087085"/>
                  </a:ext>
                </a:extLst>
              </a:tr>
              <a:tr h="49823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b) Basic two-equation k-ε/ζ models in SOLEDGE3X/SOLPS-ITER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déc-21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9902495"/>
                  </a:ext>
                </a:extLst>
              </a:tr>
              <a:tr h="123092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D4.1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Report on performance evaluation and gain in each supported code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Flash report on performance evaluation and gains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Codes’ </a:t>
                      </a:r>
                      <a:r>
                        <a:rPr lang="fr-FR" sz="11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ROs</a:t>
                      </a:r>
                      <a:r>
                        <a:rPr lang="fr-F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fr-FR" sz="11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with</a:t>
                      </a:r>
                      <a:r>
                        <a:rPr lang="fr-F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ACH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déc-21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288174"/>
                  </a:ext>
                </a:extLst>
              </a:tr>
              <a:tr h="12895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5223523"/>
                  </a:ext>
                </a:extLst>
              </a:tr>
              <a:tr h="252046"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D5.1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Implement fluid neutrals models derived in TSVV5 in existing turbulence codes (SOLEDGE3X, EBC, FELTOR)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Turbulence codes with fluid neutrals model embedded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CEA, KUL, DTU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déc-21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5888309"/>
                  </a:ext>
                </a:extLst>
              </a:tr>
              <a:tr h="246185"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D9.1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Create publicly accessible git repositories for all contributing codes and setup continuous integration environment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Git repositories wit CI environment for each partner code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All </a:t>
                      </a:r>
                      <a:r>
                        <a:rPr lang="fr-FR" sz="11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partners</a:t>
                      </a:r>
                      <a:endParaRPr lang="fr-FR" sz="11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déc-21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0917547"/>
                  </a:ext>
                </a:extLst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237866" y="3697853"/>
            <a:ext cx="83529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Remarks</a:t>
            </a:r>
            <a:r>
              <a:rPr lang="fr-FR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/>
              <a:t>D4.1: scope of report </a:t>
            </a:r>
            <a:r>
              <a:rPr lang="fr-FR" sz="1600" dirty="0" err="1" smtClean="0"/>
              <a:t>reduced</a:t>
            </a:r>
            <a:r>
              <a:rPr lang="fr-FR" sz="1600" dirty="0" smtClean="0"/>
              <a:t> </a:t>
            </a:r>
            <a:r>
              <a:rPr lang="fr-FR" sz="1600" dirty="0" err="1" smtClean="0"/>
              <a:t>following</a:t>
            </a:r>
            <a:r>
              <a:rPr lang="fr-FR" sz="1600" dirty="0" smtClean="0"/>
              <a:t> compression of ACH support =&gt; </a:t>
            </a:r>
            <a:r>
              <a:rPr lang="fr-FR" sz="1600" dirty="0" err="1" smtClean="0"/>
              <a:t>profiling</a:t>
            </a:r>
            <a:r>
              <a:rPr lang="fr-FR" sz="1600" dirty="0" smtClean="0"/>
              <a:t> report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/>
              <a:t>D9.1: full </a:t>
            </a:r>
            <a:r>
              <a:rPr lang="fr-FR" sz="1600" dirty="0" err="1" smtClean="0"/>
              <a:t>deployment</a:t>
            </a:r>
            <a:r>
              <a:rPr lang="fr-FR" sz="1600" dirty="0" smtClean="0"/>
              <a:t> of CI/CD </a:t>
            </a:r>
            <a:r>
              <a:rPr lang="fr-FR" sz="1600" dirty="0" err="1" smtClean="0"/>
              <a:t>delayed</a:t>
            </a:r>
            <a:r>
              <a:rPr lang="fr-FR" sz="1600" dirty="0" smtClean="0"/>
              <a:t> by compression of ACH support =&gt; report on </a:t>
            </a:r>
            <a:r>
              <a:rPr lang="fr-FR" sz="1600" dirty="0" err="1" smtClean="0"/>
              <a:t>advancement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25627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Today’s meeting agenda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Task 4 | 03/11/2021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7</a:t>
            </a:fld>
            <a:endParaRPr lang="en-GB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533" y="627534"/>
            <a:ext cx="7228875" cy="4210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95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 (1)</Template>
  <TotalTime>2496</TotalTime>
  <Words>590</Words>
  <Application>Microsoft Office PowerPoint</Application>
  <PresentationFormat>Affichage à l'écran (16:9)</PresentationFormat>
  <Paragraphs>80</Paragraphs>
  <Slides>7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Verdana</vt:lpstr>
      <vt:lpstr>Wingdings</vt:lpstr>
      <vt:lpstr>Thème Office</vt:lpstr>
      <vt:lpstr>TSVV3 – Regular advancement meeting 03/11/2021 – Task 4: codes performance optimization Project news</vt:lpstr>
      <vt:lpstr>Today’s meeting agenda</vt:lpstr>
      <vt:lpstr>Gentle reminder: Marconi call</vt:lpstr>
      <vt:lpstr>Latest publications</vt:lpstr>
      <vt:lpstr>End of year report</vt:lpstr>
      <vt:lpstr>Upcoming deliverables</vt:lpstr>
      <vt:lpstr>Today’s meeting agenda</vt:lpstr>
    </vt:vector>
  </TitlesOfParts>
  <Company>CEA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TAMAIN Patrick</dc:creator>
  <cp:lastModifiedBy>TAMAIN Patrick 207314</cp:lastModifiedBy>
  <cp:revision>128</cp:revision>
  <cp:lastPrinted>2014-10-16T14:51:28Z</cp:lastPrinted>
  <dcterms:created xsi:type="dcterms:W3CDTF">2021-03-22T08:41:36Z</dcterms:created>
  <dcterms:modified xsi:type="dcterms:W3CDTF">2021-11-03T12:41:56Z</dcterms:modified>
</cp:coreProperties>
</file>