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1" r:id="rId2"/>
    <p:sldId id="358" r:id="rId3"/>
    <p:sldId id="359" r:id="rId4"/>
    <p:sldId id="351" r:id="rId5"/>
    <p:sldId id="360" r:id="rId6"/>
    <p:sldId id="361" r:id="rId7"/>
    <p:sldId id="363" r:id="rId8"/>
    <p:sldId id="364" r:id="rId9"/>
    <p:sldId id="365" r:id="rId10"/>
    <p:sldId id="366" r:id="rId11"/>
    <p:sldId id="367" r:id="rId12"/>
    <p:sldId id="352" r:id="rId13"/>
    <p:sldId id="355" r:id="rId14"/>
    <p:sldId id="362" r:id="rId15"/>
  </p:sldIdLst>
  <p:sldSz cx="9901238" cy="6858000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5050"/>
    <a:srgbClr val="000099"/>
    <a:srgbClr val="0000CC"/>
    <a:srgbClr val="FFFFFF"/>
    <a:srgbClr val="008000"/>
    <a:srgbClr val="4D4D4D"/>
    <a:srgbClr val="FF00FF"/>
    <a:srgbClr val="CC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 autoAdjust="0"/>
    <p:restoredTop sz="93039" autoAdjust="0"/>
  </p:normalViewPr>
  <p:slideViewPr>
    <p:cSldViewPr>
      <p:cViewPr varScale="1">
        <p:scale>
          <a:sx n="118" d="100"/>
          <a:sy n="118" d="100"/>
        </p:scale>
        <p:origin x="1136" y="72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3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CB72857-686C-4E38-9370-F7D0FACA3660}" type="datetimeFigureOut">
              <a:rPr lang="fr-FR"/>
              <a:pPr>
                <a:defRPr/>
              </a:pPr>
              <a:t>30/11/2021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320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377320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7" tIns="45768" rIns="91537" bIns="4576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DE2D786-859B-4B74-875B-A28AB42E87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3634"/>
          </a:xfrm>
          <a:prstGeom prst="rect">
            <a:avLst/>
          </a:prstGeom>
        </p:spPr>
        <p:txBody>
          <a:bodyPr vert="horz" lIns="91537" tIns="45768" rIns="91537" bIns="457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3634"/>
          </a:xfrm>
          <a:prstGeom prst="rect">
            <a:avLst/>
          </a:prstGeom>
        </p:spPr>
        <p:txBody>
          <a:bodyPr vert="horz" lIns="91537" tIns="45768" rIns="91537" bIns="457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125518F-85A7-478D-914A-9A64372A0C28}" type="datetimeFigureOut">
              <a:rPr lang="fr-FR"/>
              <a:pPr>
                <a:defRPr/>
              </a:pPr>
              <a:t>30/11/2021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7" tIns="45768" rIns="91537" bIns="4576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8"/>
            <a:ext cx="5438140" cy="4442699"/>
          </a:xfrm>
          <a:prstGeom prst="rect">
            <a:avLst/>
          </a:prstGeom>
        </p:spPr>
        <p:txBody>
          <a:bodyPr vert="horz" lIns="91537" tIns="45768" rIns="91537" bIns="45768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20"/>
            <a:ext cx="2945659" cy="493634"/>
          </a:xfrm>
          <a:prstGeom prst="rect">
            <a:avLst/>
          </a:prstGeom>
        </p:spPr>
        <p:txBody>
          <a:bodyPr vert="horz" lIns="91537" tIns="45768" rIns="91537" bIns="457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377320"/>
            <a:ext cx="2945659" cy="493634"/>
          </a:xfrm>
          <a:prstGeom prst="rect">
            <a:avLst/>
          </a:prstGeom>
        </p:spPr>
        <p:txBody>
          <a:bodyPr vert="horz" lIns="91537" tIns="45768" rIns="91537" bIns="457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1CEDE1-7314-49F9-B327-ABF2CB4A8C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228392C-9A33-47D8-9F1C-2991DDF0AAA2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132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4AB7816-69D4-4F8E-87E7-F13F7636BC06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578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18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85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BF6A7CE-B77F-466C-BFE2-415E1BD5C3B6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294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EDE1-7314-49F9-B327-ABF2CB4A8C6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31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93695D3-D9BD-4818-A7A6-E10F47B904F0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3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9EE1838-6F88-4B7F-ABA4-BA394E98B106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453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3BFE1F4-41C1-43B4-9EF4-350CC1AE93AF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56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4387601-9B53-4D8F-B650-F534D3ABA54F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98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93F5ED7-1E6E-4D8B-B468-EEB9DB21A98B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229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5337175" cy="3697287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5AE239D-F70B-4EED-A1EC-258D5254FA6A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675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3584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52009" y="5157789"/>
            <a:ext cx="140439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7939" y="1855288"/>
            <a:ext cx="5185009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7939" y="5805264"/>
            <a:ext cx="3313701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7939" y="4509120"/>
            <a:ext cx="5185009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689369" y="6308728"/>
            <a:ext cx="12118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08DDC4FC-5357-4592-8590-F680C4EBD9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885738" y="6305553"/>
            <a:ext cx="2767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99012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409303" y="836616"/>
            <a:ext cx="9160594" cy="5184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3479F78-4D43-4851-A2FD-83CACAA8D0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7398" y="846139"/>
            <a:ext cx="916036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99012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974090" y="5157789"/>
            <a:ext cx="3508702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9EBB43C-2D10-4E4B-8C8C-2D3DA60E09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4044" y="0"/>
            <a:ext cx="6317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584044" y="0"/>
            <a:ext cx="6317196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9982" y="5799600"/>
            <a:ext cx="2054312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2623" y="5799600"/>
            <a:ext cx="3846989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623986" y="5445128"/>
            <a:ext cx="121186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36F44552-62F7-4F06-B69A-BADD14EB92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623986" y="5876928"/>
            <a:ext cx="288442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3584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52009" y="5157789"/>
            <a:ext cx="140439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7939" y="1855288"/>
            <a:ext cx="5185009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7939" y="5445224"/>
            <a:ext cx="5185009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586275" y="3311999"/>
            <a:ext cx="6314963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287939" y="5805264"/>
            <a:ext cx="3313701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18A36B4A-3A71-4946-BC21-539B9EC5D4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885738" y="6305553"/>
            <a:ext cx="2767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3584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52009" y="5157789"/>
            <a:ext cx="140439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7939" y="1855288"/>
            <a:ext cx="5185009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7939" y="5445224"/>
            <a:ext cx="5185009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586275" y="3312000"/>
            <a:ext cx="2104988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691263" y="3312000"/>
            <a:ext cx="2104988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796250" y="3312000"/>
            <a:ext cx="2104988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4287939" y="5805264"/>
            <a:ext cx="3313701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6509A431-55E6-4CE0-AF4C-05A1E9CAF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885738" y="6305553"/>
            <a:ext cx="2767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4044" y="0"/>
            <a:ext cx="6317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6088" y="1949601"/>
            <a:ext cx="5808744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6088" y="260649"/>
            <a:ext cx="5730772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623988" y="5876928"/>
            <a:ext cx="29239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F08AF5F-965D-462D-BE12-524D13934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23988" y="5445128"/>
            <a:ext cx="29239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0AB8867-C9B2-4496-8F9A-431968D7D2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EAC339A-0056-46CF-975B-EF2230DB3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700" y="1268760"/>
            <a:ext cx="4794746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574319" y="2016000"/>
            <a:ext cx="3781181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679DA16-8683-4EE5-A64B-E0E415C4B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700" y="1268760"/>
            <a:ext cx="4794746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574319" y="2016000"/>
            <a:ext cx="3781181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574319" y="3999601"/>
            <a:ext cx="1890591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7464911" y="3999601"/>
            <a:ext cx="1890591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AE3DE09-33B3-4B20-9264-A8D0BE8EC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700" y="3707507"/>
            <a:ext cx="8849247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623700" y="1458001"/>
            <a:ext cx="87318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372FC25-0E97-4E99-840A-662485FB1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"/>
            <a:ext cx="99012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36455" y="52390"/>
            <a:ext cx="7836762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988" y="1268414"/>
            <a:ext cx="884923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20906" y="6305553"/>
            <a:ext cx="6432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9369" y="6303966"/>
            <a:ext cx="121186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45AF852-F959-4662-99B4-74F05EE07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IRFMblan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997063" y="238128"/>
            <a:ext cx="78728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65" r:id="rId10"/>
    <p:sldLayoutId id="2147483666" r:id="rId11"/>
    <p:sldLayoutId id="2147483667" r:id="rId12"/>
    <p:sldLayoutId id="2147483668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11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8490" y="3558238"/>
            <a:ext cx="814255" cy="158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205617" y="4371811"/>
            <a:ext cx="476372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u="sng" dirty="0" smtClean="0"/>
              <a:t>P. </a:t>
            </a:r>
            <a:r>
              <a:rPr lang="fr-FR" sz="2000" u="sng" dirty="0" err="1" smtClean="0"/>
              <a:t>Donnel</a:t>
            </a:r>
            <a:r>
              <a:rPr lang="fr-FR" sz="2000" dirty="0" smtClean="0"/>
              <a:t>, G. Di </a:t>
            </a:r>
            <a:r>
              <a:rPr lang="fr-FR" sz="2000" dirty="0"/>
              <a:t>Giannatale, L. </a:t>
            </a:r>
            <a:r>
              <a:rPr lang="fr-FR" sz="2000" dirty="0" smtClean="0"/>
              <a:t>Villard</a:t>
            </a:r>
            <a:endParaRPr lang="fr-FR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08DDC4FC-5357-4592-8590-F680C4EBD9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813254" y="1456173"/>
            <a:ext cx="6087983" cy="19389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Global </a:t>
            </a:r>
            <a:r>
              <a:rPr lang="en-US" sz="2800" dirty="0" err="1">
                <a:solidFill>
                  <a:schemeClr val="tx1"/>
                </a:solidFill>
              </a:rPr>
              <a:t>gyrokinetic</a:t>
            </a:r>
            <a:r>
              <a:rPr lang="en-US" sz="2800" dirty="0">
                <a:solidFill>
                  <a:schemeClr val="tx1"/>
                </a:solidFill>
              </a:rPr>
              <a:t> studies of </a:t>
            </a:r>
            <a:r>
              <a:rPr lang="en-US" sz="2800" dirty="0" smtClean="0">
                <a:solidFill>
                  <a:schemeClr val="tx1"/>
                </a:solidFill>
              </a:rPr>
              <a:t>Negative </a:t>
            </a:r>
            <a:r>
              <a:rPr lang="en-US" sz="2800" dirty="0" err="1" smtClean="0">
                <a:solidFill>
                  <a:schemeClr val="tx1"/>
                </a:solidFill>
              </a:rPr>
              <a:t>Triangularity</a:t>
            </a:r>
            <a:r>
              <a:rPr lang="en-US" sz="2800" dirty="0" smtClean="0">
                <a:solidFill>
                  <a:schemeClr val="tx1"/>
                </a:solidFill>
              </a:rPr>
              <a:t> turbulence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Espace réservé du pied de page 9"/>
          <p:cNvSpPr txBox="1">
            <a:spLocks/>
          </p:cNvSpPr>
          <p:nvPr/>
        </p:nvSpPr>
        <p:spPr bwMode="auto">
          <a:xfrm>
            <a:off x="3726483" y="6568853"/>
            <a:ext cx="3096344" cy="203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tabLst>
                <a:tab pos="4306888" algn="ctr"/>
                <a:tab pos="9061450" algn="r"/>
              </a:tabLst>
              <a:defRPr/>
            </a:pPr>
            <a:r>
              <a:rPr lang="en-US" sz="800" dirty="0"/>
              <a:t>P. </a:t>
            </a:r>
            <a:r>
              <a:rPr lang="en-US" sz="800" dirty="0" err="1"/>
              <a:t>Donnel</a:t>
            </a:r>
            <a:r>
              <a:rPr lang="en-US" sz="800" dirty="0"/>
              <a:t>, </a:t>
            </a:r>
            <a:r>
              <a:rPr lang="en-US" sz="800" dirty="0" smtClean="0"/>
              <a:t>TSVV2 </a:t>
            </a:r>
            <a:r>
              <a:rPr lang="en-US" sz="800" dirty="0"/>
              <a:t>progress meeting, </a:t>
            </a:r>
            <a:r>
              <a:rPr lang="en-US" sz="800" dirty="0" smtClean="0"/>
              <a:t>02/12/2021  </a:t>
            </a:r>
            <a:endParaRPr lang="fr-FR" sz="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" y="3076344"/>
            <a:ext cx="1826318" cy="557027"/>
          </a:xfrm>
          <a:prstGeom prst="rect">
            <a:avLst/>
          </a:prstGeom>
        </p:spPr>
      </p:pic>
      <p:pic>
        <p:nvPicPr>
          <p:cNvPr id="1026" name="Picture 2" descr="EPFL strengthens its brand identity for its 50t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03" y="4109742"/>
            <a:ext cx="1152128" cy="6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 idx="4294967295"/>
          </p:nvPr>
        </p:nvSpPr>
        <p:spPr>
          <a:xfrm>
            <a:off x="1206360" y="52560"/>
            <a:ext cx="6896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trike="noStrike" spc="-1" dirty="0" err="1">
                <a:solidFill>
                  <a:srgbClr val="FFFFFF"/>
                </a:solidFill>
                <a:latin typeface="Arial"/>
              </a:rPr>
              <a:t>Particle</a:t>
            </a:r>
            <a:r>
              <a:rPr lang="fr-FR" b="1" strike="noStrike" spc="-1" dirty="0">
                <a:solidFill>
                  <a:srgbClr val="FFFFFF"/>
                </a:solidFill>
                <a:latin typeface="Arial"/>
              </a:rPr>
              <a:t> confinement time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8E39A180-72E8-426D-87EA-34CDFDB35613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10</a:t>
            </a:fld>
            <a:endParaRPr lang="fr-FR" sz="800" b="0" strike="noStrike" spc="-1">
              <a:latin typeface="Times New Roman"/>
            </a:endParaRPr>
          </a:p>
        </p:txBody>
      </p:sp>
      <p:pic>
        <p:nvPicPr>
          <p:cNvPr id="284" name="Image 38"/>
          <p:cNvPicPr/>
          <p:nvPr/>
        </p:nvPicPr>
        <p:blipFill>
          <a:blip r:embed="rId3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EPFL strengthens its brand identity for its 50th ..."/>
          <p:cNvPicPr/>
          <p:nvPr/>
        </p:nvPicPr>
        <p:blipFill>
          <a:blip r:embed="rId4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286" name="AutoShape 7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7" name="Image 39"/>
          <p:cNvPicPr/>
          <p:nvPr/>
        </p:nvPicPr>
        <p:blipFill>
          <a:blip r:embed="rId5"/>
          <a:srcRect l="5062" r="7188"/>
          <a:stretch/>
        </p:blipFill>
        <p:spPr>
          <a:xfrm>
            <a:off x="270000" y="1628640"/>
            <a:ext cx="4680000" cy="4000320"/>
          </a:xfrm>
          <a:prstGeom prst="rect">
            <a:avLst/>
          </a:prstGeom>
          <a:ln w="0">
            <a:noFill/>
          </a:ln>
        </p:spPr>
      </p:pic>
      <p:pic>
        <p:nvPicPr>
          <p:cNvPr id="288" name="Image 40"/>
          <p:cNvPicPr/>
          <p:nvPr/>
        </p:nvPicPr>
        <p:blipFill>
          <a:blip r:embed="rId6"/>
          <a:srcRect l="5021" r="8578"/>
          <a:stretch/>
        </p:blipFill>
        <p:spPr>
          <a:xfrm>
            <a:off x="5166720" y="1628640"/>
            <a:ext cx="4608000" cy="4000320"/>
          </a:xfrm>
          <a:prstGeom prst="rect">
            <a:avLst/>
          </a:prstGeom>
          <a:ln w="0">
            <a:noFill/>
          </a:ln>
        </p:spPr>
      </p:pic>
      <p:sp>
        <p:nvSpPr>
          <p:cNvPr id="289" name="ZoneTexte 19"/>
          <p:cNvSpPr/>
          <p:nvPr/>
        </p:nvSpPr>
        <p:spPr>
          <a:xfrm>
            <a:off x="3870360" y="4437000"/>
            <a:ext cx="647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FF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&lt;0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FF5050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FF5050"/>
                </a:solidFill>
                <a:latin typeface="Arial"/>
              </a:rPr>
              <a:t>&gt;0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0" name="ZoneTexte 24"/>
          <p:cNvSpPr/>
          <p:nvPr/>
        </p:nvSpPr>
        <p:spPr>
          <a:xfrm>
            <a:off x="9019080" y="4437000"/>
            <a:ext cx="647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FF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&lt;0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FF5050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FF5050"/>
                </a:solidFill>
                <a:latin typeface="Arial"/>
              </a:rPr>
              <a:t>&gt;0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0000" y="5940000"/>
            <a:ext cx="86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 dirty="0" err="1">
                <a:latin typeface="Arial"/>
              </a:rPr>
              <a:t>Significant</a:t>
            </a:r>
            <a:r>
              <a:rPr lang="fr-FR" sz="1800" b="0" strike="noStrike" spc="-1" dirty="0">
                <a:latin typeface="Arial"/>
              </a:rPr>
              <a:t> </a:t>
            </a:r>
            <a:r>
              <a:rPr lang="fr-FR" sz="1800" b="0" strike="noStrike" spc="-1" dirty="0" err="1">
                <a:latin typeface="Arial"/>
              </a:rPr>
              <a:t>improvement</a:t>
            </a:r>
            <a:r>
              <a:rPr lang="fr-FR" sz="1800" b="0" strike="noStrike" spc="-1" dirty="0">
                <a:latin typeface="Arial"/>
              </a:rPr>
              <a:t> of confinement in </a:t>
            </a:r>
            <a:r>
              <a:rPr lang="fr-FR" sz="1800" b="0" strike="noStrike" spc="-1" dirty="0" err="1">
                <a:latin typeface="Arial"/>
              </a:rPr>
              <a:t>negative</a:t>
            </a:r>
            <a:r>
              <a:rPr lang="fr-FR" sz="1800" b="0" strike="noStrike" spc="-1" dirty="0">
                <a:latin typeface="Arial"/>
              </a:rPr>
              <a:t> </a:t>
            </a:r>
            <a:r>
              <a:rPr lang="fr-FR" sz="1800" b="0" strike="noStrike" spc="-1" dirty="0" err="1">
                <a:latin typeface="Arial"/>
              </a:rPr>
              <a:t>triangularity</a:t>
            </a:r>
            <a:r>
              <a:rPr lang="fr-FR" sz="1800" b="0" strike="noStrike" spc="-1" dirty="0">
                <a:latin typeface="Arial"/>
              </a:rPr>
              <a:t> in the </a:t>
            </a:r>
            <a:r>
              <a:rPr lang="fr-FR" sz="1800" b="0" strike="noStrike" spc="-1" dirty="0" err="1">
                <a:latin typeface="Arial"/>
              </a:rPr>
              <a:t>edge</a:t>
            </a:r>
            <a:r>
              <a:rPr lang="fr-FR" sz="1800" b="0" strike="noStrike" spc="-1" dirty="0">
                <a:latin typeface="Arial"/>
              </a:rPr>
              <a:t>. </a:t>
            </a:r>
            <a:r>
              <a:rPr lang="fr-FR" sz="1800" b="0" strike="noStrike" spc="-1" dirty="0" err="1">
                <a:latin typeface="Arial"/>
              </a:rPr>
              <a:t>Marginally</a:t>
            </a:r>
            <a:r>
              <a:rPr lang="fr-FR" sz="1800" b="0" strike="noStrike" spc="-1" dirty="0">
                <a:latin typeface="Arial"/>
              </a:rPr>
              <a:t> the opposite in the </a:t>
            </a:r>
            <a:r>
              <a:rPr lang="fr-FR" sz="1800" b="0" strike="noStrike" spc="-1" dirty="0" err="1">
                <a:latin typeface="Arial"/>
              </a:rPr>
              <a:t>core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PlaceHolder 2"/>
          <p:cNvSpPr txBox="1">
            <a:spLocks/>
          </p:cNvSpPr>
          <p:nvPr/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numCol="1" spcCol="0" rtlCol="0" anchor="ctr">
            <a:noAutofit/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spc="-1" smtClean="0">
                <a:latin typeface="Arial"/>
              </a:rPr>
              <a:t>P. Donnel, TSVV2 progress meeting, 02/12/2021  </a:t>
            </a:r>
            <a:endParaRPr lang="fr-FR" sz="8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30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 idx="4294967295"/>
          </p:nvPr>
        </p:nvSpPr>
        <p:spPr>
          <a:xfrm>
            <a:off x="1206360" y="52560"/>
            <a:ext cx="6896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trike="noStrike" spc="-1" dirty="0">
                <a:solidFill>
                  <a:srgbClr val="FFFFFF"/>
                </a:solidFill>
                <a:latin typeface="Arial"/>
              </a:rPr>
              <a:t>Limited impact of the source </a:t>
            </a:r>
            <a:r>
              <a:rPr lang="fr-FR" b="1" strike="noStrike" spc="-1" dirty="0" err="1">
                <a:solidFill>
                  <a:srgbClr val="FFFFFF"/>
                </a:solidFill>
                <a:latin typeface="Arial"/>
              </a:rPr>
              <a:t>level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6898A2D7-3965-45CD-90CA-C1CA31B033FA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11</a:t>
            </a:fld>
            <a:endParaRPr lang="fr-FR" sz="800" b="0" strike="noStrike" spc="-1">
              <a:latin typeface="Times New Roman"/>
            </a:endParaRPr>
          </a:p>
        </p:txBody>
      </p:sp>
      <p:pic>
        <p:nvPicPr>
          <p:cNvPr id="308" name="Image 25"/>
          <p:cNvPicPr/>
          <p:nvPr/>
        </p:nvPicPr>
        <p:blipFill>
          <a:blip r:embed="rId3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5" descr="EPFL strengthens its brand identity for its 50th ..."/>
          <p:cNvPicPr/>
          <p:nvPr/>
        </p:nvPicPr>
        <p:blipFill>
          <a:blip r:embed="rId4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310" name="Auto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1" name="Image 26"/>
          <p:cNvPicPr/>
          <p:nvPr/>
        </p:nvPicPr>
        <p:blipFill>
          <a:blip r:embed="rId5"/>
          <a:srcRect l="14092" r="19282"/>
          <a:stretch/>
        </p:blipFill>
        <p:spPr>
          <a:xfrm>
            <a:off x="437760" y="980640"/>
            <a:ext cx="2494440" cy="2808360"/>
          </a:xfrm>
          <a:prstGeom prst="rect">
            <a:avLst/>
          </a:prstGeom>
          <a:ln w="0">
            <a:noFill/>
          </a:ln>
        </p:spPr>
      </p:pic>
      <p:pic>
        <p:nvPicPr>
          <p:cNvPr id="312" name="Image 27"/>
          <p:cNvPicPr/>
          <p:nvPr/>
        </p:nvPicPr>
        <p:blipFill>
          <a:blip r:embed="rId6"/>
          <a:srcRect l="14902" r="22994"/>
          <a:stretch/>
        </p:blipFill>
        <p:spPr>
          <a:xfrm>
            <a:off x="460440" y="3855240"/>
            <a:ext cx="2329560" cy="2813760"/>
          </a:xfrm>
          <a:prstGeom prst="rect">
            <a:avLst/>
          </a:prstGeom>
          <a:ln w="0">
            <a:noFill/>
          </a:ln>
        </p:spPr>
      </p:pic>
      <p:pic>
        <p:nvPicPr>
          <p:cNvPr id="313" name="Image 28"/>
          <p:cNvPicPr/>
          <p:nvPr/>
        </p:nvPicPr>
        <p:blipFill>
          <a:blip r:embed="rId7"/>
          <a:srcRect l="14902" r="20294"/>
          <a:stretch/>
        </p:blipFill>
        <p:spPr>
          <a:xfrm>
            <a:off x="3611547" y="980640"/>
            <a:ext cx="2448000" cy="2833200"/>
          </a:xfrm>
          <a:prstGeom prst="rect">
            <a:avLst/>
          </a:prstGeom>
          <a:ln w="0">
            <a:noFill/>
          </a:ln>
        </p:spPr>
      </p:pic>
      <p:pic>
        <p:nvPicPr>
          <p:cNvPr id="314" name="Image 29"/>
          <p:cNvPicPr/>
          <p:nvPr/>
        </p:nvPicPr>
        <p:blipFill>
          <a:blip r:embed="rId8"/>
          <a:srcRect l="14902" r="21644"/>
          <a:stretch/>
        </p:blipFill>
        <p:spPr>
          <a:xfrm>
            <a:off x="3611547" y="3933000"/>
            <a:ext cx="2376000" cy="2808360"/>
          </a:xfrm>
          <a:prstGeom prst="rect">
            <a:avLst/>
          </a:prstGeom>
          <a:ln w="0">
            <a:noFill/>
          </a:ln>
        </p:spPr>
      </p:pic>
      <p:pic>
        <p:nvPicPr>
          <p:cNvPr id="315" name="Image 30"/>
          <p:cNvPicPr/>
          <p:nvPr/>
        </p:nvPicPr>
        <p:blipFill>
          <a:blip r:embed="rId9"/>
          <a:srcRect l="14902" r="20294"/>
          <a:stretch/>
        </p:blipFill>
        <p:spPr>
          <a:xfrm>
            <a:off x="6629760" y="980640"/>
            <a:ext cx="2427120" cy="2809080"/>
          </a:xfrm>
          <a:prstGeom prst="rect">
            <a:avLst/>
          </a:prstGeom>
          <a:ln w="0">
            <a:noFill/>
          </a:ln>
        </p:spPr>
      </p:pic>
      <p:pic>
        <p:nvPicPr>
          <p:cNvPr id="316" name="Image 34"/>
          <p:cNvPicPr/>
          <p:nvPr/>
        </p:nvPicPr>
        <p:blipFill>
          <a:blip r:embed="rId10"/>
          <a:srcRect l="14902" r="22994"/>
          <a:stretch/>
        </p:blipFill>
        <p:spPr>
          <a:xfrm>
            <a:off x="6716880" y="4019760"/>
            <a:ext cx="2252160" cy="2719800"/>
          </a:xfrm>
          <a:prstGeom prst="rect">
            <a:avLst/>
          </a:prstGeom>
          <a:ln w="0">
            <a:noFill/>
          </a:ln>
        </p:spPr>
      </p:pic>
      <p:sp>
        <p:nvSpPr>
          <p:cNvPr id="317" name="ZoneTexte 3"/>
          <p:cNvSpPr/>
          <p:nvPr/>
        </p:nvSpPr>
        <p:spPr>
          <a:xfrm>
            <a:off x="1998360" y="3622680"/>
            <a:ext cx="1007640" cy="3646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100 kW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8" name="ZoneTexte 4"/>
          <p:cNvSpPr/>
          <p:nvPr/>
        </p:nvSpPr>
        <p:spPr>
          <a:xfrm>
            <a:off x="5095107" y="3670560"/>
            <a:ext cx="1007640" cy="3646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200 kW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9" name="ZoneTexte 8"/>
          <p:cNvSpPr/>
          <p:nvPr/>
        </p:nvSpPr>
        <p:spPr>
          <a:xfrm>
            <a:off x="8047080" y="3650400"/>
            <a:ext cx="1007640" cy="36468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300 kW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" name="PlaceHolder 2"/>
          <p:cNvSpPr txBox="1">
            <a:spLocks/>
          </p:cNvSpPr>
          <p:nvPr/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numCol="1" spcCol="0" rtlCol="0" anchor="ctr">
            <a:noAutofit/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spc="-1" smtClean="0">
                <a:latin typeface="Arial"/>
              </a:rPr>
              <a:t>P. Donnel, TSVV2 progress meeting, 02/12/2021  </a:t>
            </a:r>
            <a:endParaRPr lang="fr-FR" sz="8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54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206203" y="52390"/>
            <a:ext cx="6897067" cy="909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800" cap="none" dirty="0" smtClean="0"/>
              <a:t>Conclusion</a:t>
            </a:r>
            <a:endParaRPr lang="fr-FR" sz="2800" cap="none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xfrm>
            <a:off x="9200392" y="6597352"/>
            <a:ext cx="577146" cy="22367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/>
              <a:t>|  Page </a:t>
            </a:r>
            <a:fld id="{1AAA9E14-2C85-4B93-9190-BC5EA63B9BDF}" type="slidenum">
              <a:rPr lang="fr-FR" sz="8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z="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23" y="52390"/>
            <a:ext cx="1142252" cy="348387"/>
          </a:xfrm>
          <a:prstGeom prst="rect">
            <a:avLst/>
          </a:prstGeom>
        </p:spPr>
      </p:pic>
      <p:pic>
        <p:nvPicPr>
          <p:cNvPr id="15" name="Picture 2" descr="EPFL strengthens its brand identity for its 50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70" y="476672"/>
            <a:ext cx="735781" cy="4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xfrm>
            <a:off x="182586" y="6597352"/>
            <a:ext cx="2319762" cy="26064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ts val="600"/>
              </a:spcBef>
              <a:spcAft>
                <a:spcPct val="0"/>
              </a:spcAft>
              <a:tabLst>
                <a:tab pos="4306888" algn="ctr"/>
                <a:tab pos="9061450" algn="r"/>
              </a:tabLst>
              <a:defRPr/>
            </a:pPr>
            <a:r>
              <a:rPr lang="en-US" sz="800" smtClean="0"/>
              <a:t>P. Donnel, TSVV2 progress meeting, 02/12/2021  </a:t>
            </a:r>
            <a:endParaRPr lang="fr-FR" sz="800" dirty="0"/>
          </a:p>
        </p:txBody>
      </p:sp>
      <p:sp>
        <p:nvSpPr>
          <p:cNvPr id="5" name="AutoShape 4" descr="data:image/png;base64,iVBORw0KGgoAAAANSUhEUgAAAIsAAAC0CAYAAACkNd+HAAAAAXNSR0IArs4c6QAAIABJREFUeF7tnQmQ3NV54H993z09PdM99z1qndO6JSREAsgcWtuwcbBxYcc4Gxuva3EqWwm7WQc7KR+b4JhyIPYaEq+LLIFKqLLxBXZsYrAMAnSN1IM0UmtOzX3P9H331veXh9EIYVodZM+o/6+KAqT3uv/ve7//e9/3vqM1+Xw+j9pUCRQgAY0KSwFSUrsoElBhUUEoWAIqLAWLSu2owqIyULAEVFgKFpXaUYVFZaBgCaiwFCwqtaMKi8pAwRJQYSlYVGpHFRaVgYIloMJSsKjUjiosKgMFS0CFpWBRqR1VWFQGCpaACkvBolI7qrCoDBQsARWWgkWldlRhURkoWAIqLAWLSu2owqIyULAEVFgKFpXaUYVFZaBgCaiwFCwqtaMKi8pAwRJQYSlYVGpHFRaVgYIloMJSsKjUjiosKgMFS0CFpWBRqR1VWFQGCpaACkvBolI7qrCoDBQsARWWgkWldlRhURkoWAIqLAWLSu2owqIyULAEVFgKFpXaUYVFZaBgCaiwFCwqtaMKi8pAwRJQYSlYVGpHFRaVgYIloMJSsKjUjiosKgMFS0CFpWBRqR1VWFQGCpaACkvBolI7qrCoDBQsARWWgkWldlRhURkoWAIqLAWLSu2owqIyULAEVFgKFpXaUYVFZaBgCaiwFCwqteM1Bcvg4CAmk4lQKITP53tzdfv7+2lpaeHw4cPKv19++WWmp6f56Ec/isViUfq98cYbNDY2MjU1RVtbG88++ywNDQ2cOnUKh8OBx+NhaGgInU7H7t27aW5uLjl6rilYHn/8cfbu3cv3v/99br/9dgWOdevWceTIEWpqalizZg1nz55lz549/OxnP6O7u5vPfvazPPTQQ1itVt73vvdx6NAhvF6vAlF1dTW//OUviUajmM1mKioqMBqN2Gw2PvKRj6iwrEQJjI6OkkwmlQWsrKxEr9df9jHPnDmj7Ayye1RVVSmLLDuIRqPB7XYroJSVldHe3s7c3BypVErpNzIyony27CCyKwkQWq2WbDZLIpEgn89jMBjIZDLKZ9ntdpxO50oU1VV9phW/s8gRcuLECerr61lYWGDnzp3MzMzQ2tp61QSTy+WYnJwkHA4r3yEQCkAul0uBSoCrra1VAHqnduwb38CWyyndskDFjTcSs9kUMAXm1XScrXhYIpEI8Xhc0RVkEWXBgsEgGzZseKd1KurvX331VWZnZxUYysvLLwBiNmPU68mkUiyEQsyHw3SfOcP73//+d/yOoN2OL51+E5aT3/wmxl27lF1Ldstdu3a942eslA4rHpbLCer06dPvGixyxMiOJceSKMget5uaqipykQi5UIi5yUkMqRSyh1gdDqzV1Viqq8Hh4PFvfYt77rlH2SXergXdbnyZzJt/HXj0Ufwf//hKWf8reo6ShkXebDnijAYDRjkqolHSo6OYjEYsBgNWu4Octxqt0Up+fpJYbw8TAwM0tLRQ9zu/w6RGw+DwsHI0vi0stbX4fnUMSZ/AV76C/2Mfu6JFWimdSxKWRZ3klwcPsrm9nfH+fsyhEOvWr8eZyZDXG0h4G5k3eFiI6GgwjmOdHCSv1aLN5wgMDWFPp2k+cICXOjvZt2+fotNcrgXb2lgy4iHwhS/gX6WWVMnBIkplb08P2kiE0OAgbo+HxnYf1myafLmbRALmMnYWogbKLQnKHDn04XnydjsYjYghpg3N09PZyWQkwubbbuPw8ePcdNNNl4dl/Xp8Gs3SMfTgg/jvuWelbBZX9BwrHhYxXeVORO440uk027Zt4/z582zcuPGKJiq6yfDwMD/87nfZ3NBAYnSU6265BYO3HkMqiiYaIVrZRC4LxmwU0/QYOZ2eiLsRoz6PeWIAZNFTKVhYAI+XE1NTVHg9PPfCC3zyk59UlPBLW3DLFnwX/XnggQfwf/jDV/TsK6XziodlYGBAuQeRSzE5PtavX6+Ysjt27ChYhqKbdB47RnxiguzsHOs7Oqhd4yOjN6EbGyaV1aGtrSaXyzA3PY7N5WZ6eAi33UaZwUja4caQS6KJRSESIZ/NkXJ5mdE4mZo4h7fOy8LCvHIB+BZY9uzBd9G9UOAzn8H/oQ8V/OwrqeOKh+U/ag3Jxdvjjz3G77a1Mdndzf4//C/k7Q6iSR3W5ByptIZTI3G2dVRw9HgXHZu3YSFBWmNEazTQ3fUGC71n2NLRgU1cAwMDxLZeTyiqY3oawjNH6di+leHhc5eH5Xd/F99F+kzgU5/Cf9ddK4mBgp/lmoZFdqRzXV0kBgZob26mfe06MiYbKYebfC6KJplmJhHHbjJRbjaSzWnJ63RodRo0mjz5TI54JEsideHPe/uGqKypw+O1okvHyS1E6A+lmY9E0Ovn2bNnt3LDe3EL3n47PpNpSWe5914ab75ZMbcF5EXfVMEr9lvseM3CIi6CH37nO/jMZrY2NODato28zU4kZ2FifJDoQpSOpioS1gq0yQQ6bQ6N0UA2ryUmu44lr+gyZHPk9XqyRgszc3mmp2cYHvYyOpLH5VJUF06c+BE7d9aze/dmxU2wDJY77sD3K2dlPJej84MfpHrHDubn5xX3gXopd5Xpf6dLuXPnztFz8iTuSIQNW7dir6qGsjKmQ2Gy6RxVLjua2RnF+okltOhtJnS5FPOxOOHZBbwOM6HJcVzeOrIWF6m8Hi15zCSI54yMTkI6lSKdsbHWl+fokaPMh+Lceef1b1Fygx/8ID6bbWln+b3fw719u9JPlHfxY62WtuJ3Frl6lxtWuR4Xz7CECggMb3fd39nZyfToKMb5ea7z+TA2NRPVl5EJT5GzWXBpQSvOwUyWWUMVM+EI02On6di8CXM6TTILaZ2TbD5LZKwPAxqqzSa08Rgap52cu5JEKMxkNEx9Szt6vYZwKM7Dj/4rDz5471ucnMF778UnZvevWuD22/EX4CZYiQCteFjETA4EAkrYgEAj27aEFlx33XVvkac4/l75938nMjjIHbfdhs7tIWM2Mjc7r0CmS8ixkiWv0zM8Nk1aa6C1tpyc2YI2lQStlnw6g0Z8OfL/6TS5vIY3egdoWLcRe5kdw1AfDA0RzuVwdHQoR1s2l+OJZ1/j/XfsULzYy46hT3wC30Ue6sD+/fjf+96VyMI7PtOKh0W2alEERXEU01nCAyTU4NKdRbzELx88SINej3/tWkxWK1RU0Hd+CGd5HWU2I4ZMjFgkwhxl6PQaPGV6NEYT2nTqAhyxmAJMxuZULuXiKR0Go4Z4HJIpSMcH2FDrRCvQhcN0Do1Q0X4jVWVRnv7BUXzrbFx//d7lsNx/P76ysqWdZd8+/AcOvOPCrMQOKx6WQkxnURSff+453MAah4Oq8nJS9fUYjEbyWj3xnAmrPkVqeoqTQyHaWlupqDSwEE2SjYWx2R2cOfI6tppa6lrXcexYF2azh8baMvTpOexGC/MJEwMTGRKpBFVV1YiBMzJ0gu0dPoxTI/zg2DgJRvnwh+9eDssDD+ArL1+CZft2/LfdthJZeMdnuiZgkZCFc6+9xtq6OtpFYXS5GBoexVtXh8bmxKDJMjE+hV2sWkcVNn2CqUgMq81CLJ7BZdBgNOjIWuzEExq51Veu9TOT48ydOoXJYMBVUUFO3AEGC5F8GRMTGvT6DI26cWzdx/hZwom2EvbvX37tH/yLv8DnFowvtIDfj/+WW95xYVZih1UPi+gv3V1d7DSbadi+Hcxm8hoNozMhqutrlWNlZGKaxPQElXUbKLenOdPTB0Y7ba1NaLJpUnNT6CuqiETjOKwm8rEw8VgMl4QehEJEUinmYjEaZIfQ6TjWN0B13VYMxhzh2WHa0lH+7fQsL589xBe/+PnlO8sXv4ivsnIJFp8P//79K5GFd3ymVQ2LBEUdO3qUmc5O9m/ahH3tWqJmM+GUEbcRtGYT+VyKjM6AIZsjGkswOzNOZX07aAzo8jEiMxNK2GRZdS3zoTBuh5WUOBkTCdxlZegTCfRGI/PT02RtDpzOcuIjA8htil2rpSdlpM0GL7x4mv7MFPfdd+9yWP72b/F5PEuwNDXhfxun4zuu1m+5w4qHpaenh76+PiVIWnQTcSSKv6ijo0PxGZ18/XW2Op3UrFkD+Tx9sQQV7gb0YiJb9fSc62Hj+jVkclqC3QE2+TuIpQ0MDY1gMCRpbWwkp9GSTCbQaHWYjQbioRBmgwGNVstPn3uO6/fuxeSqZHhSTyaTp7Ya9PNjGHt6CFW3Yq6q4JWDJ+idGuITn1juJAw++ii+X1lIAuXJqiqcTU2KY/Rqh4e+22yteFjGx8fp7e1V7ljkrkUciWINidf5/z3xBLsaGti8ebMSuZaPx4mmMti8HlJ5A6nIHLGklspKO1OzM1R5KxXLqm9ghLq6GpxOG+cHB7HZnSSTErppoqrSxfmhYdziKbaYsRsMTCeSROM28rkc6egktopWxvs78XvLGRgZxOvfxyuvD/PP//wVnnrq/yzfWf7hH/DV1Ch/lslmOeF0KtF24kEXeLZs2fJur+lV+7wVD8vbWUNjY2PUORzYUynq2+VY0XCyt5d1m7ZhsBgYHApTb8+gsZcRjkcIheZpbG4hHFqAPEoU3PzcjJJn5HA6ZVMinc6gz6TQms2QTBLsP09DtYecycnhw13csM3H3MsvUbFhE/0ZK1XVleg0MSamM7z22jzPPfd1nnzyb5fD8sQT+Gprl44hqxX/vn1XbUGv5gevSlhee+01UokE9ulpOvx+DB4PsakpRhYWaNq4BY1ez9kz5/HV2MnbHITCC7grPYyNjWLQ6/B6PBw/0cW6tW3kMxkmZ2bweFuZnR7EZbOSzOUJhUO0NDcTjcYwmc3oczA3MYotliAUClO1pYPB/n4a2tbQPzBAZ1c5zz//GN/+9oPLYfmXf8FXV7cEi06Hf+/yu5irucDv5mevSlheeOEF2jwepk+cYOcdd5AzmckvhNGVO0km8qS0FozGPJp8jqmZKRxOBzarlcmpcSXZbHJiAm9VlZJTJOGQduUYUgwpJb5Jmuw0MzPTVFRU8vqrh7jO70fCMDt230bgjWPccMNOXv3Zz9ixex+HOo8wM7uZRx55gIMH/3E5LD/4Ab6GhiVYkkn8l7l9fjcX9Wp91qqE5Z+eeIKqTIa9O3fiqG8gY7YwPjZKTVMrobksUwMnqFvjw2Y2MjK9QKWnkpmZOaxWC1ptjkQ0rCiYA0NDSt5OX28fDY1rmJwYwqDXks3nlaS0hfl5ylwSapnGZtSRnpvB4SonFI/hNBqZimcoN+gZWNAwOZnh4Ye/xhNP/PmyaP/gj3+Mr6lpCZZIBP8qSv+4GLwVD4tYDJKmIcqtWETie/mbL32JPS4X77nzTvB4SIcjzGWzVFZ4lFDIzuOdbPF3oNVpmQunsVitSLKagBEKTVBTU4U4HMWyEovK4/Gi0xnkCkVp8l2SryRZh6dOncPjqSEfm8Wq05DR60liwJBJca63j51r1vBidx9b1rXyoY/9Jd/5zl8roC224M9/ju8iz3JgZgb/FUT5Xa1dopjPXVGwxGIxJA5Fmghc/pFFXjSdxVEojsSvf/WrvK+qis233gq1tWTDESImBzabWYlLmR6bUO5Izo1GMRjFRVRNNBqmutpBINCpmN29vf0KfBLkJBaSOColRld2HPmexsYmjh8/htvtodzlZnK4n7rmFpLpHLmcifBChNBED2vr2jg6cJ6tDdV84L/+Nf/6zBeXw/Lqq/guyp4MjIzg37atmLX6rY9ZUbDIGy0XbeIwlDdfzGRJFZX/v6BH5JW3/odPPYUYnBs2byHfsYn0/DznprP41tUxNjGG12lnPukilZrBapUjaIJEIsr69a3k80nlvsZoNBGJhJWsQ/lOifGVJPjrr78egVZAku+SHSedTKLNZsnq5RgDfS7N5KyOclOERFxLAj2aRJr7P/t3PPbY/cthOX4cX1vb0jHU349/FZnLK/oYEiDELJaUDTlyLk1Al787+L3vsdPrpVWEXlFBNpFgLGXC5ignnZzFWeZibl6reImd7mbC4Vk8Hjd9fd1s2LCerq4uJehIdhBRcAVGCX9oampSItikScyM5FNL+GNfby/pVJot/s2cCpyg1WhkLGfFVVvP+PAo0z3HWbvv9/jA73+a5577m+WwnDq1rPxH4PRp2trblXDKS6Pqfutbxzs8wIraWRZ3D1lMORak5MWlTWB56Xvf41afjwo5+9NpekfHqGndhCafZXJ6jnqnnpzNwcuHDrN5y14GB0+xefNGzpyR0Ia1Si6z5DALJHL0CCQvvfTSm7k/chEoR58Ci81GX/8AZSYTjY0NdHV3szaRIGxxEnKtw2gIEwu8Rt3em/ngR/4XTz754HJYgsE3YZFwC9kx5SWQo+9y2QArGZgVBYssogQ7SZPjQRbxcrB0HTzIFocDr1gV+Txd54dobN+EUZyGo0O0OC3EbV7GJiJUVDg5dy5AR4efTCaG02lVTGZ5s2U3ESAlVUQWUkp5TExMKDEzcvxFIxEloj8ai2Mij72sTAl0Sk5MEB4dJeK9DocjTTI0j7PSy32f+jyPPfbfl8HS3R1kzZqlnMRTpwLY7Talj8xxNbUVBYsITsINpEbK9u3b3wx4Eh1DYlYXdZanv/Ut9paX47tpP1mJcrOYSKSz5LVWiC8ocSxprZnXXu/iuuv8QJJ4PM/UlJjK9Yi/SYKn5BgSXUUsIlk8gUWsoEwySZnNhs5iwWS20dPTSywWwtfYSGpyEktjM6nzA5xeMCm7xOnAEfbftI/3/Kf/xg9/uPwYOn48SHv7Eiy9vQG2bpVnWn1txcEiEW+icEqJLjnTxS8k+oPAIgqnhFP+3UMP8ftr1rDpzv8MdgepbJbp86NUtrSijUU5GTzF2vU7OfRqH7t2iQ/IyokTXfj9HYyODuHxVGIw6JXCP7KLCIQCjiy8gCoWdJndzuETJ2hr28DCQgir1YTDZiQ7Po6uugXdzAQ9YT1WWzW5hSBOdx0f//QXeeqp/7FsZzl0KEhr6xIso6MBtm1TYbkqr4qY0nLXIseGwCJH0zcefZStdjs33303WKzE0bIwNkJFQ6sS8ng00EVV/XXKvYnFIpaNlbGxSerqvPT3B2lpaWZgoF8pECT6yWItObfLxcTUlFJdSr6zsqJCue21Oz0YjTosFoPirBybjWCLRxmcT6KzbGLk/Bu0ttbzmT/5S5555i+XwfLSS/J9S7BMTQXYsUOF5arAcrkPffrpp3GmUly/Zy+uhgZyRjO5ZIxM3owml0VvMdB9JkttrZ6RkbM0N/sIh6UunA6DIUMqlcbhsCk6ixw/UnNOvNhmk0nRSaTQYENDE3NzM2g0WvQ6AyaTgUw2gyaRIJlI4vV4OfLKK9R33MrLLx+itnYDn/vc/+TZZ/9mmS7yk58EaWxcgiUSCbBrlwrLbwyWn//859j0evIzM1x3882kjTbOvxGgbuNWNPEYJouGzjPjbN7UyFwoouT35HKixEZoaalW9KKmhnpm5+eVI0+qU0qT3USU3dqaGsViikej1NbVMTE+rhT5CUejOG02zvf0ULtmI6mFKfLWKuLxEGOjWb78v7/G009/flk6yPe/H6ShYQmWdDrA7t0qLL8xWGQn0Go0zA0OcsMNN2BwlDF7foioyUOVXYfWamH8/Hnqyixkyyo52ztGW1sDkhiYyaTR6w2cO9NN+9q1ir5y9FfVLGvrGshmc8TC84z19LJhs58z584p+lNaoyGZSCB+xmwmQ6Xby/FDB1mz+SZe+uUrbN7cwV/9lYQofG6ZHJ55Jkhd3RIsGk2AvXtVWH5jsEhGolg0jV4vZWYzzWvXkYslGI9mKJMg7IwNozZMdm4Ci6eBE93jNDc7qKkup/NEgObmtVitegb6e2huaVaOn0Q4ogQnTc6FKC/3KlZSWOqyZNNUuFycCp5j48b1JGenL+hAwSBup5NURTPf/f4pNq518rW//zpPPfXVZXL4p38KUlu7BIvFEmDfPhWWqwKLXMKJ1bJYalSKIYu/SBTd53/0I1o8Hrbt3Uc6q0EbD9PXP0zrpvWg0XL4lV+wzn8j4aiWutq88nwStf/8j3/OjTfux2bKktNqOHbsOG1ta3A4yjDo80p4wvM//jd2795BpcvF6MQseoOTkZEsDuMkbTUuGBpGMzHG7MYbODNoIZ84y3efe4aHH16+s/zjPwapqVmCxemUO58GJVGurq5Oud9Zu3btVZHdu/2hK850vtwEpYKkJJmJPrF161YlrFLquP3iF78gPjfHrq070bvqsBFiZj5Bmd1CzmInFQ2TTWXRWSUSLk5P3xgb1jUoQSszs/PYrAalBouUBRsTq8dqZWJyGndFJRVup5KNmI5GGBodobmpnTe6wzidWupcGcb6+mmemuCEo4bqts30dHXxk1/+mC996c+XTeHv/z5IVdUFWLLZNF7vSdraKhWdSG6pFy28d3thr8bnrQpYRKCiW0iT+xZ5K+VSTS7QRH9JhULs2n0TGOw4LBneOHWa9vVbyGYgPjeI3WbDYLQxnzRisWgxmyXnRxTaCMePv8Z7br6ZeFKLzZpHIzGXqbQSsyL6yma/H1MoBOPjhCpbiOscuEwLxJMZXKPn6de5wNFC9+lOhoZP8qlPLa9E+ZWvBPF4lnaWpqYAN93U8aZzVF6C1eIjWhWwXPqWXFxFQcCRoOsqp5P1HTuVEIWhsTFMJjtWsxOjAc6e7WZLhY1hXTMZxLM9SHV1HVarDYM+x/jYCJNTMzQ0+piZGabcVYYhk8HprVGyAubHJpntfJXGHTewoHOjzY0pdzGaYDdn4tWMLHgZGzvF3NyL/Mmf3L/scb/85SCVlUuwtLcH2L9f1Vmuxs532c+8GBbZcX7yk58QWQhx1623kNZcKJwTz+uxWbREI3klCCq+ME53vx2b00V7u9S6TiuBTbu2b0CbTaMx6JVsRLnJkx1GypxKPML43DzpXBVOXQx0Rl56bYBNm5qx2UyYs3P84kiE80MNpFIncDiOct99n1j2zA8+GMTtXoKloyPALbeosPxWYJEvFV1GjqOZyUl279iN1+kkqjUxNn4ebb6KZg9ENJJQ343D2YqvVa8U7ZmaSTM1OUFbeY6oRo/JUcHEZAqjIUNLrZW+3h4qamoxWyswZOJMRfQEumLU1JQpOfTrmmMM9YbJ6+0cPHKE9vYUt99+6zI5PPBAkPLyJVi2bw9w220qLFcNlkWdRXYRcfYt6iwXf6HoL4888gi7t25j374bMevyZA16xkcmcFXWkUxrlQWenEyhSXXR2trC5IIbmxUqM0MkoxFmre2k0uK0zNHslkItaRJWN0aThlRkgeGxGcy2ViUXemwM8nMH8be0kLVYefjbh7jrrnX4fGuWyeGP/zhIWdkSLHv3BjhwQIXlqsAit6qya1zsSJSMxMslZ8nNbG8wSH1VFa3tazDZysinkoTCUXSREGF9A8msnipXkplzJ4na1mMwZ2kuz2PUQ1hbhlUTZ2zBgsuaxjY/wqzFg9mmZWigl7UdHczOadBp85w7O4TOWEG5y0Imm+fb336ST3/6ZsXPdHH75CeDOBxLsOzfH+C971VhuSqwyIfKvcoF0zOr3KbKzvJ2mXzBs2c5feoULQ2NbPBvQaPRSWEVJoaGcRjNJOyNRKN5mg2jzGYNzCQNuF1mRs4cweZ205ZMErJU8MZsJbX6XnKzo9Rt2UFEX0GZM4cukyaUNGIigsZsV2q+HD6d58UXf8Sf/unvK0lrF7d77w1ity/BcuBAgPe9T4XlqsHy66yhy33p8ePHlR2mpbGRDZs2YTJZyWl16EOzTGfMzIcMlJuzlDNLf7wWu1ODRZ/GaUqKPc2x559Dv/PjmC1G2t2z6NNxwmYPGfSUhc8zksxgd7txOR1EsyaefOooev0Ef/iHB95SJuzuu4PYbEuw3HmnwLJRuYwTT7pEzMlt8Wpoq950fjsh95w7x6lAgDKnk607r0evt2DSZYjOzzA+NQ8GH62afuRmZdzSjNOpwWFOo9Fr0R49QtpZwWTZGipNYUyJBeIOL9MLBoxDh7Emozi8XnI1dZyZKOfxf/hXbrmlmgMHbnhLAcI77ghisVyARYLF7777JJs2lSnxMxKNJ5F5Uvt/NbRrFpZF4f/fxx+nqrqGXbt3Y3N4MOhAH10gjJnXjwS5ocVKoryJcMJIvTOEhhxZkw1dZIG4yYUxPINubIhR9xp6h2PU1VThNc5jmh4hWdPCT1+dJ5lcQKrD+/0b3lIH98CBICbT0s7ysY8FuP32diXGV36GTwLEL61Dt1LBueZhkYDszqNHlcI83pp6WtvaSSS1mFJhYlobQ8NTNLg0jI6P4K1woZmeIlXZSt7oJpEcJSHhlHXVBMdSTE6XsbBgFSNJqYEbicDU1Gne+17xV72upJFc2m66KYjBsATLffcFuOsuVWe5ai+EBFgv/k6ilNeQMMsr/aGHE52djPb3Y7Da2bZTAq0d5LN5cqk045N6ah0L6Jw25QKv+8V/p3HDNrK2CkxWHVpNHmM2QWYuxFTKSdc50TWktG6KVKqfjRvLmZoax+9/KwR79gTR65dg+cxnAnzoQyosVw0WMZ/lp3TljkVgudIfepAHk3oo4pDU5nJo0aA1Wdm0yU86rkWfTZLRGAgljMqditOYxJaYJqszEDJ4SGdAk0qSi8YV94DJW8bUjI7uM8fx++t44YV/4+67776sorptWxCdbgmWP/uzAHffrcJy1WC5Umvo1z2IJK/985NPsmPLFobHptiz5wb0eifJeJYyJwyNG5DfyZSqCm2eMMborFK3P+v2EEqYlMs4+QWZeLwbS36Evfv38/VvfIP771/uE1p8hvXrg2g0S7A8+GCAe+5RYVkVsMhDirkqdzV5CXaamMJVXkUokqWxsZ76cjt5g5FQTM/klEY5buoqk0qci8ZkIhLTcL43gDk6zK6bbqBrYEBxKkopj8u11tYgXPRbZl/4QoBw7zCUAAAEKUlEQVSPflSFZdXAcsGMvZA3LZmIEiKwZ/d1HDnWxenTfWzftofW1kbMJjg/LL/vfKFey/zcOcbOvMJ7WutxbdpE0unkeGfnZRXbRWHU1wfJ5ZZ2loceCvAHf6DCsqpgufhh5Wh68cUXlXsPCd6W6P/Z2XklIzGfyqDJpEiH5qhxOGhrasJYU0PCYOD5n/5UiQGWUu9v1yoqgmQyS7A88kiAj39chWXVwrL44JJgJkluhw8fVsI2FVNYKjjItrK4veh0DI+NcfjIEW699VYlSe3XNYcjSDq9BMs3vxngAx9oUpLnxHUh1RqkuOJqaKvynkWsGtETLm1S9Ody+cOSHyS7xuWaXIpJkvylTcxz8WSLBSZmtiTJSx62mPEyZs+ePW/xA8n3X/r7Qffe+zrZ7IXiPhpNij/6oyx1dRblBlf8SJKcL/ViVkNblbD8pgUruUWi10gIpEHq417ya2VX+jwCyGIivox9u5/5vdLPvdr9rwlYpPiOkngmyew6nfKmLu4wJ0+eVJLH5O/krmXRDyNvtugpsmvIGLm/Wdx9Xn/9dWUx5c2XpPzFMRJkLT8avgiOBI9L/RhZfCkTIjuPXN3LbiQlyK61dk3AIpFyEmq56MkVn4vAIW1wcFBJdhdQZBEXb1kFsKNHjypAyJsttVIWf69QFl6sJQHl4jFy/AgsomPIn0tlKhmzWKlKnkO+V/5pl9q811i7JmApdk0ErsXwAPlvOWIu99vMxX7+tTauJGERxVWUUdlxJMFLdBCJvpMj5deZwdfa4l/pfEoSFjFbpSqlHFGyo0hmoBwhcry83U3slQr2WuxfkrAsHjlS8Ul0E9lhFmvsLuo61+Ji/0fnVJKwXCo0KegjqaSrJTPwP7roxY5XYSlWciU4ToWlBBe92CmrsBQruRIcp8JSgote7JRVWIqVXAmOU2EpwUUvdsoqLMVKrgTHqbCU4KIXO2UVlmIlV4LjVFhKcNGLnbIKS7GSK8FxKiwluOjFTlmFpVjJleA4FZYSXPRip6zCUqzkSnCcCksJLnqxU1ZhKVZyJThOhaUEF73YKauwFCu5EhynwlKCi17slFVYipVcCY5TYSnBRS92yiosxUquBMepsJTgohc7ZRWWYiVXguNUWEpw0YudsgpLsZIrwXEqLCW46MVOWYWlWMmV4DgVlhJc9GKnrMJSrORKcJwKSwkuerFTVmEpVnIlOE6FpQQXvdgpq7AUK7kSHKfCUoKLXuyUVViKlVwJjlNhKcFFL3bKKizFSq4Ex6mwlOCiFztlFZZiJVeC41RYSnDRi52yCkuxkivBcSosJbjoxU5ZhaVYyZXgOBWWElz0YqeswlKs5EpwnApLCS56sVNWYSlWciU4ToWlBBe92CmrsBQruRIcp8JSgote7JRVWIqVXAmOU2EpwUUvdsr/H4ZsieTaAKsr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86123" y="1956896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Flux-</a:t>
            </a:r>
            <a:r>
              <a:rPr lang="fr-FR" dirty="0" err="1" smtClean="0"/>
              <a:t>driven</a:t>
            </a:r>
            <a:r>
              <a:rPr lang="fr-FR" dirty="0" smtClean="0"/>
              <a:t>, global GK simulations of </a:t>
            </a:r>
            <a:r>
              <a:rPr lang="fr-FR" dirty="0" err="1" smtClean="0"/>
              <a:t>shaped</a:t>
            </a:r>
            <a:r>
              <a:rPr lang="fr-FR" dirty="0" smtClean="0"/>
              <a:t> plasmas in </a:t>
            </a:r>
            <a:r>
              <a:rPr lang="fr-FR" dirty="0" err="1" smtClean="0"/>
              <a:t>presence</a:t>
            </a:r>
            <a:r>
              <a:rPr lang="fr-FR" dirty="0" smtClean="0"/>
              <a:t> of collisions have been </a:t>
            </a:r>
            <a:r>
              <a:rPr lang="fr-FR" dirty="0" err="1" smtClean="0"/>
              <a:t>performed</a:t>
            </a:r>
            <a:r>
              <a:rPr lang="fr-FR" dirty="0" smtClean="0"/>
              <a:t> for the first time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/>
              <a:t>ORB5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Improved</a:t>
            </a:r>
            <a:r>
              <a:rPr lang="fr-FR" dirty="0" smtClean="0"/>
              <a:t> confinement of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triangularity</a:t>
            </a:r>
            <a:r>
              <a:rPr lang="fr-FR" dirty="0" smtClean="0"/>
              <a:t> </a:t>
            </a:r>
            <a:r>
              <a:rPr lang="fr-FR" dirty="0" err="1" smtClean="0"/>
              <a:t>retrieved</a:t>
            </a:r>
            <a:r>
              <a:rPr lang="fr-FR" dirty="0" smtClean="0"/>
              <a:t> (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trapped</a:t>
            </a:r>
            <a:r>
              <a:rPr lang="fr-FR" dirty="0" smtClean="0"/>
              <a:t> </a:t>
            </a:r>
            <a:r>
              <a:rPr lang="fr-FR" dirty="0" err="1" smtClean="0"/>
              <a:t>kinetic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and collisions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Difficulty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reach</a:t>
            </a:r>
            <a:r>
              <a:rPr lang="fr-FR" dirty="0" smtClean="0"/>
              <a:t>  a quasi-</a:t>
            </a:r>
            <a:r>
              <a:rPr lang="fr-FR" dirty="0" err="1" smtClean="0"/>
              <a:t>steady</a:t>
            </a:r>
            <a:r>
              <a:rPr lang="fr-FR" dirty="0" smtClean="0"/>
              <a:t> state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Necessity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the </a:t>
            </a:r>
            <a:r>
              <a:rPr lang="fr-FR" dirty="0" err="1" smtClean="0"/>
              <a:t>boundary</a:t>
            </a:r>
            <a:r>
              <a:rPr lang="fr-FR" dirty="0" smtClean="0"/>
              <a:t> condition</a:t>
            </a:r>
            <a:endParaRPr lang="fr-FR" dirty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378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206203" y="52390"/>
            <a:ext cx="6897067" cy="909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800" cap="none" dirty="0" err="1" smtClean="0"/>
              <a:t>Next</a:t>
            </a:r>
            <a:r>
              <a:rPr lang="fr-FR" sz="2800" cap="none" dirty="0" smtClean="0"/>
              <a:t> </a:t>
            </a:r>
            <a:r>
              <a:rPr lang="fr-FR" sz="2800" cap="none" dirty="0" err="1" smtClean="0"/>
              <a:t>steps</a:t>
            </a:r>
            <a:endParaRPr lang="fr-FR" sz="2800" cap="none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xfrm>
            <a:off x="9200392" y="6597352"/>
            <a:ext cx="577146" cy="22367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/>
              <a:t>|  Page </a:t>
            </a:r>
            <a:fld id="{1AAA9E14-2C85-4B93-9190-BC5EA63B9BDF}" type="slidenum">
              <a:rPr lang="fr-FR" sz="8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z="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23" y="52390"/>
            <a:ext cx="1142252" cy="348387"/>
          </a:xfrm>
          <a:prstGeom prst="rect">
            <a:avLst/>
          </a:prstGeom>
        </p:spPr>
      </p:pic>
      <p:pic>
        <p:nvPicPr>
          <p:cNvPr id="15" name="Picture 2" descr="EPFL strengthens its brand identity for its 50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70" y="476672"/>
            <a:ext cx="735781" cy="4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xfrm>
            <a:off x="182586" y="6597352"/>
            <a:ext cx="2319762" cy="26064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ts val="600"/>
              </a:spcBef>
              <a:spcAft>
                <a:spcPct val="0"/>
              </a:spcAft>
              <a:tabLst>
                <a:tab pos="4306888" algn="ctr"/>
                <a:tab pos="9061450" algn="r"/>
              </a:tabLst>
              <a:defRPr/>
            </a:pPr>
            <a:r>
              <a:rPr lang="en-US" sz="800" smtClean="0"/>
              <a:t>P. Donnel, TSVV2 progress meeting, 02/12/2021  </a:t>
            </a:r>
            <a:endParaRPr lang="fr-FR" sz="800" dirty="0"/>
          </a:p>
        </p:txBody>
      </p:sp>
      <p:sp>
        <p:nvSpPr>
          <p:cNvPr id="5" name="AutoShape 4" descr="data:image/png;base64,iVBORw0KGgoAAAANSUhEUgAAAIsAAAC0CAYAAACkNd+HAAAAAXNSR0IArs4c6QAAIABJREFUeF7tnQmQ3NV54H993z09PdM99z1qndO6JSREAsgcWtuwcbBxYcc4Gxuva3EqWwm7WQc7KR+b4JhyIPYaEq+LLIFKqLLxBXZsYrAMAnSN1IM0UmtOzX3P9H331veXh9EIYVodZM+o/6+KAqT3uv/ve7//e9/3vqM1+Xw+j9pUCRQgAY0KSwFSUrsoElBhUUEoWAIqLAWLSu2owqIyULAEVFgKFpXaUYVFZaBgCaiwFCwqtaMKi8pAwRJQYSlYVGpHFRaVgYIloMJSsKjUjiosKgMFS0CFpWBRqR1VWFQGCpaACkvBolI7qrCoDBQsARWWgkWldlRhURkoWAIqLAWLSu2owqIyULAEVFgKFpXaUYVFZaBgCaiwFCwqtaMKi8pAwRJQYSlYVGpHFRaVgYIloMJSsKjUjiosKgMFS0CFpWBRqR1VWFQGCpaACkvBolI7qrCoDBQsARWWgkWldlRhURkoWAIqLAWLSu2owqIyULAEVFgKFpXaUYVFZaBgCaiwFCwqtaMKi8pAwRJQYSlYVGpHFRaVgYIloMJSsKjUjiosKgMFS0CFpWBRqR1VWFQGCpaACkvBolI7qrCoDBQsARWWgkWldlRhURkoWAIqLAWLSu2owqIyULAEVFgKFpXaUYVFZaBgCaiwFCwqteM1Bcvg4CAmk4lQKITP53tzdfv7+2lpaeHw4cPKv19++WWmp6f56Ec/isViUfq98cYbNDY2MjU1RVtbG88++ywNDQ2cOnUKh8OBx+NhaGgInU7H7t27aW5uLjl6rilYHn/8cfbu3cv3v/99br/9dgWOdevWceTIEWpqalizZg1nz55lz549/OxnP6O7u5vPfvazPPTQQ1itVt73vvdx6NAhvF6vAlF1dTW//OUviUajmM1mKioqMBqN2Gw2PvKRj6iwrEQJjI6OkkwmlQWsrKxEr9df9jHPnDmj7Ayye1RVVSmLLDuIRqPB7XYroJSVldHe3s7c3BypVErpNzIyony27CCyKwkQWq2WbDZLIpEgn89jMBjIZDLKZ9ntdpxO50oU1VV9phW/s8gRcuLECerr61lYWGDnzp3MzMzQ2tp61QSTy+WYnJwkHA4r3yEQCkAul0uBSoCrra1VAHqnduwb38CWyyndskDFjTcSs9kUMAXm1XScrXhYIpEI8Xhc0RVkEWXBgsEgGzZseKd1KurvX331VWZnZxUYysvLLwBiNmPU68mkUiyEQsyHw3SfOcP73//+d/yOoN2OL51+E5aT3/wmxl27lF1Ldstdu3a942eslA4rHpbLCer06dPvGixyxMiOJceSKMget5uaqipykQi5UIi5yUkMqRSyh1gdDqzV1Viqq8Hh4PFvfYt77rlH2SXergXdbnyZzJt/HXj0Ufwf//hKWf8reo6ShkXebDnijAYDRjkqolHSo6OYjEYsBgNWu4Octxqt0Up+fpJYbw8TAwM0tLRQ9zu/w6RGw+DwsHI0vi0stbX4fnUMSZ/AV76C/2Mfu6JFWimdSxKWRZ3klwcPsrm9nfH+fsyhEOvWr8eZyZDXG0h4G5k3eFiI6GgwjmOdHCSv1aLN5wgMDWFPp2k+cICXOjvZt2+fotNcrgXb2lgy4iHwhS/gX6WWVMnBIkplb08P2kiE0OAgbo+HxnYf1myafLmbRALmMnYWogbKLQnKHDn04XnydjsYjYghpg3N09PZyWQkwubbbuPw8ePcdNNNl4dl/Xp8Gs3SMfTgg/jvuWelbBZX9BwrHhYxXeVORO440uk027Zt4/z582zcuPGKJiq6yfDwMD/87nfZ3NBAYnSU6265BYO3HkMqiiYaIVrZRC4LxmwU0/QYOZ2eiLsRoz6PeWIAZNFTKVhYAI+XE1NTVHg9PPfCC3zyk59UlPBLW3DLFnwX/XnggQfwf/jDV/TsK6XziodlYGBAuQeRSzE5PtavX6+Ysjt27ChYhqKbdB47RnxiguzsHOs7Oqhd4yOjN6EbGyaV1aGtrSaXyzA3PY7N5WZ6eAi33UaZwUja4caQS6KJRSESIZ/NkXJ5mdE4mZo4h7fOy8LCvHIB+BZY9uzBd9G9UOAzn8H/oQ8V/OwrqeOKh+U/ag3Jxdvjjz3G77a1Mdndzf4//C/k7Q6iSR3W5ByptIZTI3G2dVRw9HgXHZu3YSFBWmNEazTQ3fUGC71n2NLRgU1cAwMDxLZeTyiqY3oawjNH6di+leHhc5eH5Xd/F99F+kzgU5/Cf9ddK4mBgp/lmoZFdqRzXV0kBgZob26mfe06MiYbKYebfC6KJplmJhHHbjJRbjaSzWnJ63RodRo0mjz5TI54JEsideHPe/uGqKypw+O1okvHyS1E6A+lmY9E0Ovn2bNnt3LDe3EL3n47PpNpSWe5914ab75ZMbcF5EXfVMEr9lvseM3CIi6CH37nO/jMZrY2NODato28zU4kZ2FifJDoQpSOpioS1gq0yQQ6bQ6N0UA2ryUmu44lr+gyZHPk9XqyRgszc3mmp2cYHvYyOpLH5VJUF06c+BE7d9aze/dmxU2wDJY77sD3K2dlPJej84MfpHrHDubn5xX3gXopd5Xpf6dLuXPnztFz8iTuSIQNW7dir6qGsjKmQ2Gy6RxVLjua2RnF+okltOhtJnS5FPOxOOHZBbwOM6HJcVzeOrIWF6m8Hi15zCSI54yMTkI6lSKdsbHWl+fokaPMh+Lceef1b1Fygx/8ID6bbWln+b3fw719u9JPlHfxY62WtuJ3Frl6lxtWuR4Xz7CECggMb3fd39nZyfToKMb5ea7z+TA2NRPVl5EJT5GzWXBpQSvOwUyWWUMVM+EI02On6di8CXM6TTILaZ2TbD5LZKwPAxqqzSa08Rgap52cu5JEKMxkNEx9Szt6vYZwKM7Dj/4rDz5471ucnMF778UnZvevWuD22/EX4CZYiQCteFjETA4EAkrYgEAj27aEFlx33XVvkac4/l75938nMjjIHbfdhs7tIWM2Mjc7r0CmS8ixkiWv0zM8Nk1aa6C1tpyc2YI2lQStlnw6g0Z8OfL/6TS5vIY3egdoWLcRe5kdw1AfDA0RzuVwdHQoR1s2l+OJZ1/j/XfsULzYy46hT3wC30Ue6sD+/fjf+96VyMI7PtOKh0W2alEERXEU01nCAyTU4NKdRbzELx88SINej3/tWkxWK1RU0Hd+CGd5HWU2I4ZMjFgkwhxl6PQaPGV6NEYT2nTqAhyxmAJMxuZULuXiKR0Go4Z4HJIpSMcH2FDrRCvQhcN0Do1Q0X4jVWVRnv7BUXzrbFx//d7lsNx/P76ysqWdZd8+/AcOvOPCrMQOKx6WQkxnURSff+453MAah4Oq8nJS9fUYjEbyWj3xnAmrPkVqeoqTQyHaWlupqDSwEE2SjYWx2R2cOfI6tppa6lrXcexYF2azh8baMvTpOexGC/MJEwMTGRKpBFVV1YiBMzJ0gu0dPoxTI/zg2DgJRvnwh+9eDssDD+ArL1+CZft2/LfdthJZeMdnuiZgkZCFc6+9xtq6OtpFYXS5GBoexVtXh8bmxKDJMjE+hV2sWkcVNn2CqUgMq81CLJ7BZdBgNOjIWuzEExq51Veu9TOT48ydOoXJYMBVUUFO3AEGC5F8GRMTGvT6DI26cWzdx/hZwom2EvbvX37tH/yLv8DnFowvtIDfj/+WW95xYVZih1UPi+gv3V1d7DSbadi+Hcxm8hoNozMhqutrlWNlZGKaxPQElXUbKLenOdPTB0Y7ba1NaLJpUnNT6CuqiETjOKwm8rEw8VgMl4QehEJEUinmYjEaZIfQ6TjWN0B13VYMxhzh2WHa0lH+7fQsL589xBe/+PnlO8sXv4ivsnIJFp8P//79K5GFd3ymVQ2LBEUdO3qUmc5O9m/ahH3tWqJmM+GUEbcRtGYT+VyKjM6AIZsjGkswOzNOZX07aAzo8jEiMxNK2GRZdS3zoTBuh5WUOBkTCdxlZegTCfRGI/PT02RtDpzOcuIjA8htil2rpSdlpM0GL7x4mv7MFPfdd+9yWP72b/F5PEuwNDXhfxun4zuu1m+5w4qHpaenh76+PiVIWnQTcSSKv6ijo0PxGZ18/XW2Op3UrFkD+Tx9sQQV7gb0YiJb9fSc62Hj+jVkclqC3QE2+TuIpQ0MDY1gMCRpbWwkp9GSTCbQaHWYjQbioRBmgwGNVstPn3uO6/fuxeSqZHhSTyaTp7Ya9PNjGHt6CFW3Yq6q4JWDJ+idGuITn1juJAw++ii+X1lIAuXJqiqcTU2KY/Rqh4e+22yteFjGx8fp7e1V7ljkrkUciWINidf5/z3xBLsaGti8ebMSuZaPx4mmMti8HlJ5A6nIHLGklspKO1OzM1R5KxXLqm9ghLq6GpxOG+cHB7HZnSSTErppoqrSxfmhYdziKbaYsRsMTCeSROM28rkc6egktopWxvs78XvLGRgZxOvfxyuvD/PP//wVnnrq/yzfWf7hH/DV1Ch/lslmOeF0KtF24kEXeLZs2fJur+lV+7wVD8vbWUNjY2PUORzYUynq2+VY0XCyt5d1m7ZhsBgYHApTb8+gsZcRjkcIheZpbG4hHFqAPEoU3PzcjJJn5HA6ZVMinc6gz6TQms2QTBLsP09DtYecycnhw13csM3H3MsvUbFhE/0ZK1XVleg0MSamM7z22jzPPfd1nnzyb5fD8sQT+Gprl44hqxX/vn1XbUGv5gevSlhee+01UokE9ulpOvx+DB4PsakpRhYWaNq4BY1ez9kz5/HV2MnbHITCC7grPYyNjWLQ6/B6PBw/0cW6tW3kMxkmZ2bweFuZnR7EZbOSzOUJhUO0NDcTjcYwmc3oczA3MYotliAUClO1pYPB/n4a2tbQPzBAZ1c5zz//GN/+9oPLYfmXf8FXV7cEi06Hf+/yu5irucDv5mevSlheeOEF2jwepk+cYOcdd5AzmckvhNGVO0km8qS0FozGPJp8jqmZKRxOBzarlcmpcSXZbHJiAm9VlZJTJOGQduUYUgwpJb5Jmuw0MzPTVFRU8vqrh7jO70fCMDt230bgjWPccMNOXv3Zz9ixex+HOo8wM7uZRx55gIMH/3E5LD/4Ab6GhiVYkkn8l7l9fjcX9Wp91qqE5Z+eeIKqTIa9O3fiqG8gY7YwPjZKTVMrobksUwMnqFvjw2Y2MjK9QKWnkpmZOaxWC1ptjkQ0rCiYA0NDSt5OX28fDY1rmJwYwqDXks3nlaS0hfl5ylwSapnGZtSRnpvB4SonFI/hNBqZimcoN+gZWNAwOZnh4Ye/xhNP/PmyaP/gj3+Mr6lpCZZIBP8qSv+4GLwVD4tYDJKmIcqtWETie/mbL32JPS4X77nzTvB4SIcjzGWzVFZ4lFDIzuOdbPF3oNVpmQunsVitSLKagBEKTVBTU4U4HMWyEovK4/Gi0xnkCkVp8l2SryRZh6dOncPjqSEfm8Wq05DR60liwJBJca63j51r1vBidx9b1rXyoY/9Jd/5zl8roC224M9/ju8iz3JgZgb/FUT5Xa1dopjPXVGwxGIxJA5Fmghc/pFFXjSdxVEojsSvf/WrvK+qis233gq1tWTDESImBzabWYlLmR6bUO5Izo1GMRjFRVRNNBqmutpBINCpmN29vf0KfBLkJBaSOColRld2HPmexsYmjh8/htvtodzlZnK4n7rmFpLpHLmcifBChNBED2vr2jg6cJ6tDdV84L/+Nf/6zBeXw/Lqq/guyp4MjIzg37atmLX6rY9ZUbDIGy0XbeIwlDdfzGRJFZX/v6BH5JW3/odPPYUYnBs2byHfsYn0/DznprP41tUxNjGG12lnPukilZrBapUjaIJEIsr69a3k80nlvsZoNBGJhJWsQ/lOifGVJPjrr78egVZAku+SHSedTKLNZsnq5RgDfS7N5KyOclOERFxLAj2aRJr7P/t3PPbY/cthOX4cX1vb0jHU349/FZnLK/oYEiDELJaUDTlyLk1Al787+L3vsdPrpVWEXlFBNpFgLGXC5ignnZzFWeZibl6reImd7mbC4Vk8Hjd9fd1s2LCerq4uJehIdhBRcAVGCX9oampSItikScyM5FNL+GNfby/pVJot/s2cCpyg1WhkLGfFVVvP+PAo0z3HWbvv9/jA73+a5577m+WwnDq1rPxH4PRp2trblXDKS6Pqfutbxzs8wIraWRZ3D1lMORak5MWlTWB56Xvf41afjwo5+9NpekfHqGndhCafZXJ6jnqnnpzNwcuHDrN5y14GB0+xefNGzpyR0Ia1Si6z5DALJHL0CCQvvfTSm7k/chEoR58Ci81GX/8AZSYTjY0NdHV3szaRIGxxEnKtw2gIEwu8Rt3em/ngR/4XTz754HJYgsE3YZFwC9kx5SWQo+9y2QArGZgVBYssogQ7SZPjQRbxcrB0HTzIFocDr1gV+Txd54dobN+EUZyGo0O0OC3EbV7GJiJUVDg5dy5AR4efTCaG02lVTGZ5s2U3ESAlVUQWUkp5TExMKDEzcvxFIxEloj8ai2Mij72sTAl0Sk5MEB4dJeK9DocjTTI0j7PSy32f+jyPPfbfl8HS3R1kzZqlnMRTpwLY7Talj8xxNbUVBYsITsINpEbK9u3b3wx4Eh1DYlYXdZanv/Ut9paX47tpP1mJcrOYSKSz5LVWiC8ocSxprZnXXu/iuuv8QJJ4PM/UlJjK9Yi/SYKn5BgSXUUsIlk8gUWsoEwySZnNhs5iwWS20dPTSywWwtfYSGpyEktjM6nzA5xeMCm7xOnAEfbftI/3/Kf/xg9/uPwYOn48SHv7Eiy9vQG2bpVnWn1txcEiEW+icEqJLjnTxS8k+oPAIgqnhFP+3UMP8ftr1rDpzv8MdgepbJbp86NUtrSijUU5GTzF2vU7OfRqH7t2iQ/IyokTXfj9HYyODuHxVGIw6JXCP7KLCIQCjiy8gCoWdJndzuETJ2hr28DCQgir1YTDZiQ7Po6uugXdzAQ9YT1WWzW5hSBOdx0f//QXeeqp/7FsZzl0KEhr6xIso6MBtm1TYbkqr4qY0nLXIseGwCJH0zcefZStdjs33303WKzE0bIwNkJFQ6sS8ng00EVV/XXKvYnFIpaNlbGxSerqvPT3B2lpaWZgoF8pECT6yWItObfLxcTUlFJdSr6zsqJCue21Oz0YjTosFoPirBybjWCLRxmcT6KzbGLk/Bu0ttbzmT/5S5555i+XwfLSS/J9S7BMTQXYsUOF5arAcrkPffrpp3GmUly/Zy+uhgZyRjO5ZIxM3owml0VvMdB9JkttrZ6RkbM0N/sIh6UunA6DIUMqlcbhsCk6ixw/UnNOvNhmk0nRSaTQYENDE3NzM2g0WvQ6AyaTgUw2gyaRIJlI4vV4OfLKK9R33MrLLx+itnYDn/vc/+TZZ/9mmS7yk58EaWxcgiUSCbBrlwrLbwyWn//859j0evIzM1x3882kjTbOvxGgbuNWNPEYJouGzjPjbN7UyFwoouT35HKixEZoaalW9KKmhnpm5+eVI0+qU0qT3USU3dqaGsViikej1NbVMTE+rhT5CUejOG02zvf0ULtmI6mFKfLWKuLxEGOjWb78v7/G009/flk6yPe/H6ShYQmWdDrA7t0qLL8xWGQn0Go0zA0OcsMNN2BwlDF7foioyUOVXYfWamH8/Hnqyixkyyo52ztGW1sDkhiYyaTR6w2cO9NN+9q1ir5y9FfVLGvrGshmc8TC84z19LJhs58z584p+lNaoyGZSCB+xmwmQ6Xby/FDB1mz+SZe+uUrbN7cwV/9lYQofG6ZHJ55Jkhd3RIsGk2AvXtVWH5jsEhGolg0jV4vZWYzzWvXkYslGI9mKJMg7IwNozZMdm4Ci6eBE93jNDc7qKkup/NEgObmtVitegb6e2huaVaOn0Q4ogQnTc6FKC/3KlZSWOqyZNNUuFycCp5j48b1JGenL+hAwSBup5NURTPf/f4pNq518rW//zpPPfXVZXL4p38KUlu7BIvFEmDfPhWWqwKLXMKJ1bJYalSKIYu/SBTd53/0I1o8Hrbt3Uc6q0EbD9PXP0zrpvWg0XL4lV+wzn8j4aiWutq88nwStf/8j3/OjTfux2bKktNqOHbsOG1ta3A4yjDo80p4wvM//jd2795BpcvF6MQseoOTkZEsDuMkbTUuGBpGMzHG7MYbODNoIZ84y3efe4aHH16+s/zjPwapqVmCxemUO58GJVGurq5Oud9Zu3btVZHdu/2hK850vtwEpYKkJJmJPrF161YlrFLquP3iF78gPjfHrq070bvqsBFiZj5Bmd1CzmInFQ2TTWXRWSUSLk5P3xgb1jUoQSszs/PYrAalBouUBRsTq8dqZWJyGndFJRVup5KNmI5GGBodobmpnTe6wzidWupcGcb6+mmemuCEo4bqts30dHXxk1/+mC996c+XTeHv/z5IVdUFWLLZNF7vSdraKhWdSG6pFy28d3thr8bnrQpYRKCiW0iT+xZ5K+VSTS7QRH9JhULs2n0TGOw4LBneOHWa9vVbyGYgPjeI3WbDYLQxnzRisWgxmyXnRxTaCMePv8Z7br6ZeFKLzZpHIzGXqbQSsyL6yma/H1MoBOPjhCpbiOscuEwLxJMZXKPn6de5wNFC9+lOhoZP8qlPLa9E+ZWvBPF4lnaWpqYAN93U8aZzVF6C1eIjWhWwXPqWXFxFQcCRoOsqp5P1HTuVEIWhsTFMJjtWsxOjAc6e7WZLhY1hXTMZxLM9SHV1HVarDYM+x/jYCJNTMzQ0+piZGabcVYYhk8HprVGyAubHJpntfJXGHTewoHOjzY0pdzGaYDdn4tWMLHgZGzvF3NyL/Mmf3L/scb/85SCVlUuwtLcH2L9f1Vmuxs532c+8GBbZcX7yk58QWQhx1623kNZcKJwTz+uxWbREI3klCCq+ME53vx2b00V7u9S6TiuBTbu2b0CbTaMx6JVsRLnJkx1GypxKPML43DzpXBVOXQx0Rl56bYBNm5qx2UyYs3P84kiE80MNpFIncDiOct99n1j2zA8+GMTtXoKloyPALbeosPxWYJEvFV1GjqOZyUl279iN1+kkqjUxNn4ebb6KZg9ENJJQ343D2YqvVa8U7ZmaSTM1OUFbeY6oRo/JUcHEZAqjIUNLrZW+3h4qamoxWyswZOJMRfQEumLU1JQpOfTrmmMM9YbJ6+0cPHKE9vYUt99+6zI5PPBAkPLyJVi2bw9w220qLFcNlkWdRXYRcfYt6iwXf6HoL4888gi7t25j374bMevyZA16xkcmcFXWkUxrlQWenEyhSXXR2trC5IIbmxUqM0MkoxFmre2k0uK0zNHslkItaRJWN0aThlRkgeGxGcy2ViUXemwM8nMH8be0kLVYefjbh7jrrnX4fGuWyeGP/zhIWdkSLHv3BjhwQIXlqsAit6qya1zsSJSMxMslZ8nNbG8wSH1VFa3tazDZysinkoTCUXSREGF9A8msnipXkplzJ4na1mMwZ2kuz2PUQ1hbhlUTZ2zBgsuaxjY/wqzFg9mmZWigl7UdHczOadBp85w7O4TOWEG5y0Imm+fb336ST3/6ZsXPdHH75CeDOBxLsOzfH+C971VhuSqwyIfKvcoF0zOr3KbKzvJ2mXzBs2c5feoULQ2NbPBvQaPRSWEVJoaGcRjNJOyNRKN5mg2jzGYNzCQNuF1mRs4cweZ205ZMErJU8MZsJbX6XnKzo9Rt2UFEX0GZM4cukyaUNGIigsZsV2q+HD6d58UXf8Sf/unvK0lrF7d77w1ity/BcuBAgPe9T4XlqsHy66yhy33p8ePHlR2mpbGRDZs2YTJZyWl16EOzTGfMzIcMlJuzlDNLf7wWu1ODRZ/GaUqKPc2x559Dv/PjmC1G2t2z6NNxwmYPGfSUhc8zksxgd7txOR1EsyaefOooev0Ef/iHB95SJuzuu4PYbEuw3HmnwLJRuYwTT7pEzMlt8Wpoq950fjsh95w7x6lAgDKnk607r0evt2DSZYjOzzA+NQ8GH62afuRmZdzSjNOpwWFOo9Fr0R49QtpZwWTZGipNYUyJBeIOL9MLBoxDh7Emozi8XnI1dZyZKOfxf/hXbrmlmgMHbnhLAcI77ghisVyARYLF7777JJs2lSnxMxKNJ5F5Uvt/NbRrFpZF4f/fxx+nqrqGXbt3Y3N4MOhAH10gjJnXjwS5ocVKoryJcMJIvTOEhhxZkw1dZIG4yYUxPINubIhR9xp6h2PU1VThNc5jmh4hWdPCT1+dJ5lcQKrD+/0b3lIH98CBICbT0s7ysY8FuP32diXGV36GTwLEL61Dt1LBueZhkYDszqNHlcI83pp6WtvaSSS1mFJhYlobQ8NTNLg0jI6P4K1woZmeIlXZSt7oJpEcJSHhlHXVBMdSTE6XsbBgFSNJqYEbicDU1Gne+17xV72upJFc2m66KYjBsATLffcFuOsuVWe5ai+EBFgv/k6ilNeQMMsr/aGHE52djPb3Y7Da2bZTAq0d5LN5cqk045N6ah0L6Jw25QKv+8V/p3HDNrK2CkxWHVpNHmM2QWYuxFTKSdc50TWktG6KVKqfjRvLmZoax+9/KwR79gTR65dg+cxnAnzoQyosVw0WMZ/lp3TljkVgudIfepAHk3oo4pDU5nJo0aA1Wdm0yU86rkWfTZLRGAgljMqditOYxJaYJqszEDJ4SGdAk0qSi8YV94DJW8bUjI7uM8fx++t44YV/4+67776sorptWxCdbgmWP/uzAHffrcJy1WC5Umvo1z2IJK/985NPsmPLFobHptiz5wb0eifJeJYyJwyNG5DfyZSqCm2eMMborFK3P+v2EEqYlMs4+QWZeLwbS36Evfv38/VvfIP771/uE1p8hvXrg2g0S7A8+GCAe+5RYVkVsMhDirkqdzV5CXaamMJVXkUokqWxsZ76cjt5g5FQTM/klEY5buoqk0qci8ZkIhLTcL43gDk6zK6bbqBrYEBxKkopj8u11tYgXPRbZl/4QoBw7zCUAAAEKUlEQVSPflSFZdXAcsGMvZA3LZmIEiKwZ/d1HDnWxenTfWzftofW1kbMJjg/LL/vfKFey/zcOcbOvMJ7WutxbdpE0unkeGfnZRXbRWHU1wfJ5ZZ2loceCvAHf6DCsqpgufhh5Wh68cUXlXsPCd6W6P/Z2XklIzGfyqDJpEiH5qhxOGhrasJYU0PCYOD5n/5UiQGWUu9v1yoqgmQyS7A88kiAj39chWXVwrL44JJgJkluhw8fVsI2FVNYKjjItrK4veh0DI+NcfjIEW699VYlSe3XNYcjSDq9BMs3vxngAx9oUpLnxHUh1RqkuOJqaKvynkWsGtETLm1S9Ody+cOSHyS7xuWaXIpJkvylTcxz8WSLBSZmtiTJSx62mPEyZs+ePW/xA8n3X/r7Qffe+zrZ7IXiPhpNij/6oyx1dRblBlf8SJKcL/ViVkNblbD8pgUruUWi10gIpEHq417ya2VX+jwCyGIivox9u5/5vdLPvdr9rwlYpPiOkngmyew6nfKmLu4wJ0+eVJLH5O/krmXRDyNvtugpsmvIGLm/Wdx9Xn/9dWUx5c2XpPzFMRJkLT8avgiOBI9L/RhZfCkTIjuPXN3LbiQlyK61dk3AIpFyEmq56MkVn4vAIW1wcFBJdhdQZBEXb1kFsKNHjypAyJsttVIWf69QFl6sJQHl4jFy/AgsomPIn0tlKhmzWKlKnkO+V/5pl9q811i7JmApdk0ErsXwAPlvOWIu99vMxX7+tTauJGERxVWUUdlxJMFLdBCJvpMj5deZwdfa4l/pfEoSFjFbpSqlHFGyo0hmoBwhcry83U3slQr2WuxfkrAsHjlS8Ul0E9lhFmvsLuo61+Ji/0fnVJKwXCo0KegjqaSrJTPwP7roxY5XYSlWciU4ToWlBBe92CmrsBQruRIcp8JSgote7JRVWIqVXAmOU2EpwUUvdsoqLMVKrgTHqbCU4KIXO2UVlmIlV4LjVFhKcNGLnbIKS7GSK8FxKiwluOjFTlmFpVjJleA4FZYSXPRip6zCUqzkSnCcCksJLnqxU1ZhKVZyJThOhaUEF73YKauwFCu5EhynwlKCi17slFVYipVcCY5TYSnBRS92yiosxUquBMepsJTgohc7ZRWWYiVXguNUWEpw0YudsgpLsZIrwXEqLCW46MVOWYWlWMmV4DgVlhJc9GKnrMJSrORKcJwKSwkuerFTVmEpVnIlOE6FpQQXvdgpq7AUK7kSHKfCUoKLXuyUVViKlVwJjlNhKcFFL3bKKizFSq4Ex6mwlOCiFztlFZZiJVeC41RYSnDRi52yCkuxkivBcSosJbjoxU5ZhaVYyZXgOBWWElz0YqeswlKs5EpwnApLCS56sVNWYSlWciU4ToWlBBe92CmrsBQruRIcp8JSgote7JRVWIqVXAmOU2EpwUUvdsr/H4ZsieTaAKsr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86123" y="1556792"/>
                <a:ext cx="7056784" cy="454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Study</a:t>
                </a:r>
                <a:r>
                  <a:rPr lang="fr-FR" dirty="0" smtClean="0"/>
                  <a:t> the impact of </a:t>
                </a:r>
                <a:r>
                  <a:rPr lang="fr-FR" dirty="0" smtClean="0"/>
                  <a:t>buffer (type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𝑏𝑢𝑓</m:t>
                        </m:r>
                      </m:sub>
                    </m:sSub>
                  </m:oMath>
                </a14:m>
                <a:r>
                  <a:rPr lang="fr-FR" dirty="0" smtClean="0"/>
                  <a:t>) in </a:t>
                </a:r>
                <a:r>
                  <a:rPr lang="fr-FR" dirty="0" err="1" smtClean="0"/>
                  <a:t>adiabatic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electrons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then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hybrid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electrons</a:t>
                </a: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Try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reach</a:t>
                </a:r>
                <a:r>
                  <a:rPr lang="fr-FR" dirty="0" smtClean="0"/>
                  <a:t> a quasi-</a:t>
                </a:r>
                <a:r>
                  <a:rPr lang="fr-FR" dirty="0" err="1" smtClean="0"/>
                  <a:t>steady</a:t>
                </a:r>
                <a:r>
                  <a:rPr lang="fr-FR" dirty="0" smtClean="0"/>
                  <a:t> state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Upgrade of GYSELA to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able to </a:t>
                </a:r>
                <a:r>
                  <a:rPr lang="fr-FR" dirty="0" err="1" smtClean="0"/>
                  <a:t>simulate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same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physics</a:t>
                </a: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Comparison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GK codes (ORB5, GENE, GYSELA)</a:t>
                </a:r>
              </a:p>
              <a:p>
                <a:endParaRPr lang="fr-FR" dirty="0" smtClean="0"/>
              </a:p>
              <a:p>
                <a:pPr lvl="1"/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/>
                  <a:t>Comparison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GK simulations and </a:t>
                </a:r>
                <a:r>
                  <a:rPr lang="fr-FR" dirty="0" err="1" smtClean="0"/>
                  <a:t>experiments</a:t>
                </a:r>
                <a:r>
                  <a:rPr lang="fr-FR" dirty="0" smtClean="0"/>
                  <a:t> </a:t>
                </a:r>
              </a:p>
              <a:p>
                <a:endParaRPr lang="fr-FR" dirty="0"/>
              </a:p>
              <a:p>
                <a:pPr lvl="1"/>
                <a:endParaRPr lang="fr-FR" dirty="0" smtClean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23" y="1556792"/>
                <a:ext cx="7056784" cy="4546566"/>
              </a:xfrm>
              <a:prstGeom prst="rect">
                <a:avLst/>
              </a:prstGeom>
              <a:blipFill>
                <a:blip r:embed="rId5"/>
                <a:stretch>
                  <a:fillRect l="-605" t="-6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colade fermante 2"/>
          <p:cNvSpPr/>
          <p:nvPr/>
        </p:nvSpPr>
        <p:spPr>
          <a:xfrm>
            <a:off x="7182867" y="1556792"/>
            <a:ext cx="576064" cy="1584176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830939" y="19888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Giovanni’s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presentation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e 111"/>
          <p:cNvGrpSpPr/>
          <p:nvPr/>
        </p:nvGrpSpPr>
        <p:grpSpPr>
          <a:xfrm>
            <a:off x="88961" y="1451409"/>
            <a:ext cx="9542178" cy="1988447"/>
            <a:chOff x="2033177" y="1451409"/>
            <a:chExt cx="9542178" cy="1988447"/>
          </a:xfrm>
        </p:grpSpPr>
        <p:grpSp>
          <p:nvGrpSpPr>
            <p:cNvPr id="80" name="Groupe 79"/>
            <p:cNvGrpSpPr/>
            <p:nvPr/>
          </p:nvGrpSpPr>
          <p:grpSpPr>
            <a:xfrm>
              <a:off x="2033177" y="1451409"/>
              <a:ext cx="9542178" cy="1988447"/>
              <a:chOff x="2204465" y="1153027"/>
              <a:chExt cx="9542178" cy="1988447"/>
            </a:xfrm>
          </p:grpSpPr>
          <p:pic>
            <p:nvPicPr>
              <p:cNvPr id="81" name="Image 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62646" y="2223043"/>
                <a:ext cx="3083997" cy="918431"/>
              </a:xfrm>
              <a:prstGeom prst="rect">
                <a:avLst/>
              </a:prstGeom>
            </p:spPr>
          </p:pic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2784" y="2270961"/>
                <a:ext cx="3618918" cy="717467"/>
              </a:xfrm>
              <a:prstGeom prst="rect">
                <a:avLst/>
              </a:prstGeom>
            </p:spPr>
          </p:pic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4465" y="1153027"/>
                <a:ext cx="8097773" cy="934709"/>
              </a:xfrm>
              <a:prstGeom prst="rect">
                <a:avLst/>
              </a:prstGeom>
            </p:spPr>
          </p:pic>
        </p:grpSp>
        <p:pic>
          <p:nvPicPr>
            <p:cNvPr id="111" name="Image 1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9327" y="2627361"/>
              <a:ext cx="2070436" cy="616797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</a:t>
            </a:r>
            <a:r>
              <a:rPr lang="fr-FR" dirty="0" err="1" smtClean="0"/>
              <a:t>linear</a:t>
            </a:r>
            <a:r>
              <a:rPr lang="fr-FR" dirty="0" smtClean="0"/>
              <a:t> collision </a:t>
            </a:r>
            <a:r>
              <a:rPr lang="fr-FR" dirty="0" err="1" smtClean="0"/>
              <a:t>operator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226152" y="6304235"/>
            <a:ext cx="643236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P. Donnel, TSVV2 progress meeting, 02/12/2021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EAC339A-0056-46CF-975B-EF2230DB338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grpSp>
        <p:nvGrpSpPr>
          <p:cNvPr id="59" name="Groupe 58"/>
          <p:cNvGrpSpPr/>
          <p:nvPr/>
        </p:nvGrpSpPr>
        <p:grpSpPr>
          <a:xfrm>
            <a:off x="-78743" y="3400314"/>
            <a:ext cx="7754105" cy="2707641"/>
            <a:chOff x="552085" y="3405258"/>
            <a:chExt cx="7754105" cy="2707641"/>
          </a:xfrm>
        </p:grpSpPr>
        <p:grpSp>
          <p:nvGrpSpPr>
            <p:cNvPr id="60" name="Groupe 59"/>
            <p:cNvGrpSpPr/>
            <p:nvPr/>
          </p:nvGrpSpPr>
          <p:grpSpPr>
            <a:xfrm>
              <a:off x="552085" y="3405258"/>
              <a:ext cx="7754105" cy="2707641"/>
              <a:chOff x="561710" y="3405258"/>
              <a:chExt cx="7754105" cy="2707641"/>
            </a:xfrm>
          </p:grpSpPr>
          <p:grpSp>
            <p:nvGrpSpPr>
              <p:cNvPr id="63" name="Groupe 62"/>
              <p:cNvGrpSpPr/>
              <p:nvPr/>
            </p:nvGrpSpPr>
            <p:grpSpPr>
              <a:xfrm>
                <a:off x="561710" y="3405258"/>
                <a:ext cx="7754105" cy="2707641"/>
                <a:chOff x="1245104" y="3405258"/>
                <a:chExt cx="7754105" cy="2707641"/>
              </a:xfrm>
            </p:grpSpPr>
            <p:grpSp>
              <p:nvGrpSpPr>
                <p:cNvPr id="66" name="Groupe 65"/>
                <p:cNvGrpSpPr/>
                <p:nvPr/>
              </p:nvGrpSpPr>
              <p:grpSpPr>
                <a:xfrm>
                  <a:off x="1245104" y="3405258"/>
                  <a:ext cx="7641369" cy="2707641"/>
                  <a:chOff x="1245104" y="3344304"/>
                  <a:chExt cx="7641369" cy="2707641"/>
                </a:xfrm>
              </p:grpSpPr>
              <p:pic>
                <p:nvPicPr>
                  <p:cNvPr id="69" name="Image 68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044043" y="4660856"/>
                    <a:ext cx="4345387" cy="542440"/>
                  </a:xfrm>
                  <a:prstGeom prst="rect">
                    <a:avLst/>
                  </a:prstGeom>
                </p:spPr>
              </p:pic>
              <p:pic>
                <p:nvPicPr>
                  <p:cNvPr id="70" name="Image 69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562498" y="4660856"/>
                    <a:ext cx="2323975" cy="548079"/>
                  </a:xfrm>
                  <a:prstGeom prst="rect">
                    <a:avLst/>
                  </a:prstGeom>
                </p:spPr>
              </p:pic>
              <p:sp>
                <p:nvSpPr>
                  <p:cNvPr id="71" name="ZoneTexte 70"/>
                  <p:cNvSpPr txBox="1"/>
                  <p:nvPr/>
                </p:nvSpPr>
                <p:spPr>
                  <a:xfrm>
                    <a:off x="2044043" y="5405614"/>
                    <a:ext cx="144515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err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Generalised</a:t>
                    </a:r>
                    <a:r>
                      <a:rPr lang="fr-FR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Laguerre</a:t>
                    </a:r>
                    <a:endParaRPr 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ZoneTexte 71"/>
                  <p:cNvSpPr txBox="1"/>
                  <p:nvPr/>
                </p:nvSpPr>
                <p:spPr>
                  <a:xfrm>
                    <a:off x="3860420" y="5405614"/>
                    <a:ext cx="144515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err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Irreducible</a:t>
                    </a:r>
                    <a:endParaRPr lang="fr-FR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fr-FR" dirty="0" err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Harmonic</a:t>
                    </a:r>
                    <a:endParaRPr 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ZoneTexte 72"/>
                  <p:cNvSpPr txBox="1"/>
                  <p:nvPr/>
                </p:nvSpPr>
                <p:spPr>
                  <a:xfrm>
                    <a:off x="5496178" y="5303928"/>
                    <a:ext cx="165635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Moment of the distribution</a:t>
                    </a:r>
                    <a:endParaRPr lang="en-US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4" name="Connecteur droit avec flèche 73"/>
                  <p:cNvCxnSpPr/>
                  <p:nvPr/>
                </p:nvCxnSpPr>
                <p:spPr>
                  <a:xfrm flipH="1" flipV="1">
                    <a:off x="6005482" y="5149546"/>
                    <a:ext cx="147776" cy="18988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cteur droit avec flèche 74"/>
                  <p:cNvCxnSpPr>
                    <a:stCxn id="72" idx="0"/>
                  </p:cNvCxnSpPr>
                  <p:nvPr/>
                </p:nvCxnSpPr>
                <p:spPr>
                  <a:xfrm flipV="1">
                    <a:off x="4582996" y="5134903"/>
                    <a:ext cx="255896" cy="270711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cteur droit avec flèche 75"/>
                  <p:cNvCxnSpPr>
                    <a:stCxn id="71" idx="0"/>
                  </p:cNvCxnSpPr>
                  <p:nvPr/>
                </p:nvCxnSpPr>
                <p:spPr>
                  <a:xfrm flipV="1">
                    <a:off x="2766619" y="5157298"/>
                    <a:ext cx="620637" cy="24831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7" name="Groupe 76"/>
                  <p:cNvGrpSpPr/>
                  <p:nvPr/>
                </p:nvGrpSpPr>
                <p:grpSpPr>
                  <a:xfrm>
                    <a:off x="1245104" y="3344304"/>
                    <a:ext cx="5153203" cy="838929"/>
                    <a:chOff x="1245104" y="3344304"/>
                    <a:chExt cx="5153203" cy="838929"/>
                  </a:xfrm>
                </p:grpSpPr>
                <p:pic>
                  <p:nvPicPr>
                    <p:cNvPr id="78" name="Image 77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93063" y="3344304"/>
                      <a:ext cx="2005244" cy="83892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ZoneTexte 78"/>
                    <p:cNvSpPr txBox="1"/>
                    <p:nvPr/>
                  </p:nvSpPr>
                  <p:spPr>
                    <a:xfrm>
                      <a:off x="1245104" y="3647564"/>
                      <a:ext cx="30372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CH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fr-CH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Hirshman</a:t>
                      </a:r>
                      <a:r>
                        <a:rPr lang="fr-CH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1981, Ji 2006]</a:t>
                      </a:r>
                      <a:endParaRPr lang="en-US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67" name="ZoneTexte 66"/>
                <p:cNvSpPr txBox="1"/>
                <p:nvPr/>
              </p:nvSpPr>
              <p:spPr>
                <a:xfrm>
                  <a:off x="6490490" y="3854373"/>
                  <a:ext cx="25087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Unshifted</a:t>
                  </a:r>
                  <a:r>
                    <a:rPr lang="fr-FR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Maxwellian</a:t>
                  </a:r>
                  <a:r>
                    <a:rPr lang="fr-FR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distribution</a:t>
                  </a:r>
                  <a:endPara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8" name="Connecteur droit avec flèche 67"/>
                <p:cNvCxnSpPr/>
                <p:nvPr/>
              </p:nvCxnSpPr>
              <p:spPr>
                <a:xfrm flipH="1">
                  <a:off x="6850530" y="4517639"/>
                  <a:ext cx="60915" cy="35039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4" name="Image 6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5357" y="4317820"/>
                <a:ext cx="1090998" cy="461623"/>
              </a:xfrm>
              <a:prstGeom prst="rect">
                <a:avLst/>
              </a:prstGeom>
            </p:spPr>
          </p:pic>
          <p:sp>
            <p:nvSpPr>
              <p:cNvPr id="65" name="ZoneTexte 64"/>
              <p:cNvSpPr txBox="1"/>
              <p:nvPr/>
            </p:nvSpPr>
            <p:spPr>
              <a:xfrm>
                <a:off x="2173717" y="4329005"/>
                <a:ext cx="2386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Normalized</a:t>
                </a:r>
                <a:r>
                  <a:rPr lang="fr-FR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velocity</a:t>
                </a:r>
                <a:r>
                  <a:rPr lang="fr-FR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1" name="Connecteur droit avec flèche 60"/>
            <p:cNvCxnSpPr/>
            <p:nvPr/>
          </p:nvCxnSpPr>
          <p:spPr>
            <a:xfrm>
              <a:off x="3709669" y="4689266"/>
              <a:ext cx="70933" cy="2226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>
              <a:off x="4201553" y="4647793"/>
              <a:ext cx="409847" cy="23716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ZoneTexte 84"/>
          <p:cNvSpPr txBox="1"/>
          <p:nvPr/>
        </p:nvSpPr>
        <p:spPr>
          <a:xfrm>
            <a:off x="9965591" y="1149063"/>
            <a:ext cx="24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67957" y="1478040"/>
            <a:ext cx="9865097" cy="4919742"/>
            <a:chOff x="1417593" y="1490072"/>
            <a:chExt cx="9865097" cy="4919742"/>
          </a:xfrm>
        </p:grpSpPr>
        <p:grpSp>
          <p:nvGrpSpPr>
            <p:cNvPr id="87" name="Groupe 86"/>
            <p:cNvGrpSpPr/>
            <p:nvPr/>
          </p:nvGrpSpPr>
          <p:grpSpPr>
            <a:xfrm>
              <a:off x="1417593" y="1490072"/>
              <a:ext cx="9865097" cy="4919742"/>
              <a:chOff x="1417593" y="1516194"/>
              <a:chExt cx="9865097" cy="4919742"/>
            </a:xfrm>
          </p:grpSpPr>
          <p:grpSp>
            <p:nvGrpSpPr>
              <p:cNvPr id="89" name="Groupe 88"/>
              <p:cNvGrpSpPr/>
              <p:nvPr/>
            </p:nvGrpSpPr>
            <p:grpSpPr>
              <a:xfrm>
                <a:off x="1417593" y="1516194"/>
                <a:ext cx="9865097" cy="4919742"/>
                <a:chOff x="1417593" y="1481350"/>
                <a:chExt cx="9865097" cy="4919742"/>
              </a:xfrm>
            </p:grpSpPr>
            <p:sp>
              <p:nvSpPr>
                <p:cNvPr id="91" name="ZoneTexte 90"/>
                <p:cNvSpPr txBox="1"/>
                <p:nvPr/>
              </p:nvSpPr>
              <p:spPr>
                <a:xfrm>
                  <a:off x="10179308" y="2389428"/>
                  <a:ext cx="246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50"/>
                      </a:solidFill>
                    </a:rPr>
                    <a:t>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4274209" y="2523827"/>
                  <a:ext cx="367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50"/>
                      </a:solidFill>
                    </a:rPr>
                    <a:t>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3" name="ZoneTexte 92"/>
                <p:cNvSpPr txBox="1"/>
                <p:nvPr/>
              </p:nvSpPr>
              <p:spPr>
                <a:xfrm>
                  <a:off x="6043816" y="2550512"/>
                  <a:ext cx="246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50"/>
                      </a:solidFill>
                    </a:rPr>
                    <a:t>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4" name="ZoneTexte 93"/>
                <p:cNvSpPr txBox="1"/>
                <p:nvPr/>
              </p:nvSpPr>
              <p:spPr>
                <a:xfrm flipH="1">
                  <a:off x="8147567" y="2554708"/>
                  <a:ext cx="184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50"/>
                      </a:solidFill>
                    </a:rPr>
                    <a:t>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5" name="ZoneTexte 94"/>
                <p:cNvSpPr txBox="1"/>
                <p:nvPr/>
              </p:nvSpPr>
              <p:spPr>
                <a:xfrm>
                  <a:off x="8884060" y="1532163"/>
                  <a:ext cx="1982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50"/>
                      </a:solidFill>
                    </a:rPr>
                    <a:t>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6" name="ZoneTexte 95"/>
                <p:cNvSpPr txBox="1"/>
                <p:nvPr/>
              </p:nvSpPr>
              <p:spPr>
                <a:xfrm>
                  <a:off x="6008024" y="1481350"/>
                  <a:ext cx="246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50"/>
                      </a:solidFill>
                    </a:rPr>
                    <a:t>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7" name="ZoneTexte 96"/>
                <p:cNvSpPr txBox="1"/>
                <p:nvPr/>
              </p:nvSpPr>
              <p:spPr>
                <a:xfrm>
                  <a:off x="5169490" y="3134140"/>
                  <a:ext cx="246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rgbClr val="00B050"/>
                      </a:solidFill>
                    </a:rPr>
                    <a:t>1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8" name="ZoneTexte 97"/>
                <p:cNvSpPr txBox="1"/>
                <p:nvPr/>
              </p:nvSpPr>
              <p:spPr>
                <a:xfrm>
                  <a:off x="5553476" y="3111509"/>
                  <a:ext cx="246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rgbClr val="00B050"/>
                      </a:solidFill>
                    </a:rPr>
                    <a:t>1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grpSp>
              <p:nvGrpSpPr>
                <p:cNvPr id="99" name="Groupe 98"/>
                <p:cNvGrpSpPr/>
                <p:nvPr/>
              </p:nvGrpSpPr>
              <p:grpSpPr>
                <a:xfrm>
                  <a:off x="8956508" y="3541841"/>
                  <a:ext cx="2326182" cy="2810469"/>
                  <a:chOff x="8956508" y="3541841"/>
                  <a:chExt cx="2326182" cy="2810469"/>
                </a:xfrm>
              </p:grpSpPr>
              <p:pic>
                <p:nvPicPr>
                  <p:cNvPr id="103" name="Image 102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577851" y="3655828"/>
                    <a:ext cx="1056767" cy="436454"/>
                  </a:xfrm>
                  <a:prstGeom prst="rect">
                    <a:avLst/>
                  </a:prstGeom>
                </p:spPr>
              </p:pic>
              <p:pic>
                <p:nvPicPr>
                  <p:cNvPr id="104" name="Image 10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566905" y="4158524"/>
                    <a:ext cx="1355745" cy="700787"/>
                  </a:xfrm>
                  <a:prstGeom prst="rect">
                    <a:avLst/>
                  </a:prstGeom>
                </p:spPr>
              </p:pic>
              <p:pic>
                <p:nvPicPr>
                  <p:cNvPr id="105" name="Image 104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584093" y="4861568"/>
                    <a:ext cx="1482573" cy="686919"/>
                  </a:xfrm>
                  <a:prstGeom prst="rect">
                    <a:avLst/>
                  </a:prstGeom>
                </p:spPr>
              </p:pic>
              <p:grpSp>
                <p:nvGrpSpPr>
                  <p:cNvPr id="106" name="Groupe 105"/>
                  <p:cNvGrpSpPr/>
                  <p:nvPr/>
                </p:nvGrpSpPr>
                <p:grpSpPr>
                  <a:xfrm>
                    <a:off x="8956508" y="5563385"/>
                    <a:ext cx="2141020" cy="733566"/>
                    <a:chOff x="8772916" y="5876903"/>
                    <a:chExt cx="2141020" cy="733566"/>
                  </a:xfrm>
                </p:grpSpPr>
                <p:pic>
                  <p:nvPicPr>
                    <p:cNvPr id="108" name="Image 107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9366661" y="5924505"/>
                      <a:ext cx="1547275" cy="68596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9" name="Image 108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772916" y="5876903"/>
                      <a:ext cx="546695" cy="49796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8991123" y="3541841"/>
                    <a:ext cx="2291567" cy="2810469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0" name="ZoneTexte 99"/>
                <p:cNvSpPr txBox="1"/>
                <p:nvPr/>
              </p:nvSpPr>
              <p:spPr>
                <a:xfrm>
                  <a:off x="1417593" y="6031760"/>
                  <a:ext cx="76212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Truncation</a:t>
                  </a:r>
                  <a:r>
                    <a:rPr lang="fr-FR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of the distribution </a:t>
                  </a:r>
                  <a:r>
                    <a:rPr lang="fr-FR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function</a:t>
                  </a:r>
                  <a:r>
                    <a:rPr lang="fr-FR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consistent </a:t>
                  </a:r>
                  <a:r>
                    <a:rPr lang="fr-FR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with</a:t>
                  </a:r>
                  <a:r>
                    <a:rPr lang="fr-FR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neoclassical</a:t>
                  </a:r>
                  <a:r>
                    <a:rPr lang="fr-FR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physics</a:t>
                  </a:r>
                  <a:endPara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ZoneTexte 100"/>
                <p:cNvSpPr txBox="1"/>
                <p:nvPr/>
              </p:nvSpPr>
              <p:spPr>
                <a:xfrm>
                  <a:off x="4615855" y="3424242"/>
                  <a:ext cx="367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00B050"/>
                      </a:solidFill>
                    </a:rPr>
                    <a:t>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102" name="Connecteur droit 101"/>
                <p:cNvCxnSpPr/>
                <p:nvPr/>
              </p:nvCxnSpPr>
              <p:spPr>
                <a:xfrm flipV="1">
                  <a:off x="5652484" y="3400907"/>
                  <a:ext cx="229606" cy="184666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Connecteur droit 89"/>
              <p:cNvCxnSpPr/>
              <p:nvPr/>
            </p:nvCxnSpPr>
            <p:spPr>
              <a:xfrm flipV="1">
                <a:off x="5206553" y="3467154"/>
                <a:ext cx="229606" cy="184666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ZoneTexte 87"/>
            <p:cNvSpPr txBox="1"/>
            <p:nvPr/>
          </p:nvSpPr>
          <p:spPr>
            <a:xfrm>
              <a:off x="1619735" y="1509204"/>
              <a:ext cx="246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</a:rPr>
                <a:t>t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ZoneTexte 109"/>
              <p:cNvSpPr txBox="1"/>
              <p:nvPr/>
            </p:nvSpPr>
            <p:spPr>
              <a:xfrm>
                <a:off x="54075" y="1105659"/>
                <a:ext cx="10672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+mn-lt"/>
                    <a:cs typeface="Arial" panose="020B0604020202020204" pitchFamily="34" charset="0"/>
                  </a:rPr>
                  <a:t>Collision of a distribution </a:t>
                </a:r>
                <a:r>
                  <a:rPr lang="fr-FR" dirty="0" err="1" smtClean="0">
                    <a:latin typeface="+mn-lt"/>
                    <a:cs typeface="Arial" panose="020B0604020202020204" pitchFamily="34" charset="0"/>
                  </a:rPr>
                  <a:t>function</a:t>
                </a:r>
                <a:r>
                  <a:rPr lang="fr-FR" dirty="0" smtClean="0">
                    <a:latin typeface="+mn-lt"/>
                    <a:cs typeface="Arial" panose="020B0604020202020204" pitchFamily="34" charset="0"/>
                  </a:rPr>
                  <a:t> of </a:t>
                </a:r>
                <a:r>
                  <a:rPr lang="fr-FR" dirty="0" err="1" smtClean="0">
                    <a:latin typeface="+mn-lt"/>
                    <a:cs typeface="Arial" panose="020B0604020202020204" pitchFamily="34" charset="0"/>
                  </a:rPr>
                  <a:t>species</a:t>
                </a:r>
                <a:r>
                  <a:rPr lang="fr-FR" dirty="0" smtClean="0">
                    <a:latin typeface="+mn-lt"/>
                    <a:cs typeface="Arial" panose="020B0604020202020204" pitchFamily="34" charset="0"/>
                  </a:rPr>
                  <a:t> 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+mn-lt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+mn-lt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dirty="0" smtClean="0">
                    <a:latin typeface="+mn-lt"/>
                    <a:cs typeface="Arial" panose="020B0604020202020204" pitchFamily="34" charset="0"/>
                  </a:rPr>
                  <a:t>) on a distribution </a:t>
                </a:r>
                <a:r>
                  <a:rPr lang="fr-FR" dirty="0" err="1" smtClean="0">
                    <a:latin typeface="+mn-lt"/>
                    <a:cs typeface="Arial" panose="020B0604020202020204" pitchFamily="34" charset="0"/>
                  </a:rPr>
                  <a:t>function</a:t>
                </a:r>
                <a:r>
                  <a:rPr lang="fr-FR" dirty="0" smtClean="0">
                    <a:latin typeface="+mn-lt"/>
                    <a:cs typeface="Arial" panose="020B0604020202020204" pitchFamily="34" charset="0"/>
                  </a:rPr>
                  <a:t> of </a:t>
                </a:r>
                <a:r>
                  <a:rPr lang="fr-FR" dirty="0" err="1" smtClean="0">
                    <a:latin typeface="+mn-lt"/>
                    <a:cs typeface="Arial" panose="020B0604020202020204" pitchFamily="34" charset="0"/>
                  </a:rPr>
                  <a:t>species</a:t>
                </a:r>
                <a:r>
                  <a:rPr lang="fr-FR" dirty="0" smtClean="0">
                    <a:latin typeface="+mn-lt"/>
                    <a:cs typeface="Arial" panose="020B0604020202020204" pitchFamily="34" charset="0"/>
                  </a:rPr>
                  <a:t> b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+mn-lt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+mn-lt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dirty="0" smtClean="0">
                    <a:latin typeface="+mn-lt"/>
                    <a:cs typeface="Arial" panose="020B0604020202020204" pitchFamily="34" charset="0"/>
                  </a:rPr>
                  <a:t>):</a:t>
                </a:r>
                <a:endParaRPr lang="en-US" dirty="0"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0" name="ZoneText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" y="1105659"/>
                <a:ext cx="10672987" cy="369332"/>
              </a:xfrm>
              <a:prstGeom prst="rect">
                <a:avLst/>
              </a:prstGeom>
              <a:blipFill>
                <a:blip r:embed="rId15"/>
                <a:stretch>
                  <a:fillRect l="-51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9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AEB12DFB-2317-4738-B141-7E38EDBD31D9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2</a:t>
            </a:fld>
            <a:endParaRPr lang="fr-FR" sz="800" b="0" strike="noStrike" spc="-1"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ftr" idx="4294967295"/>
          </p:nvPr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b="0" strike="noStrike" spc="-1" smtClean="0">
                <a:solidFill>
                  <a:srgbClr val="666666"/>
                </a:solidFill>
                <a:latin typeface="Arial"/>
              </a:rPr>
              <a:t>P. Donnel, TSVV2 progress meeting, 02/12/2021  </a:t>
            </a:r>
            <a:endParaRPr lang="fr-FR" sz="800" b="0" strike="noStrike" spc="-1">
              <a:latin typeface="Times New Roman"/>
            </a:endParaRPr>
          </a:p>
        </p:txBody>
      </p:sp>
      <p:pic>
        <p:nvPicPr>
          <p:cNvPr id="176" name="Image 13"/>
          <p:cNvPicPr/>
          <p:nvPr/>
        </p:nvPicPr>
        <p:blipFill>
          <a:blip r:embed="rId3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2" descr="EPFL strengthens its brand identity for its 50th ..."/>
          <p:cNvPicPr/>
          <p:nvPr/>
        </p:nvPicPr>
        <p:blipFill>
          <a:blip r:embed="rId4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178" name="PlaceHolder 3"/>
          <p:cNvSpPr>
            <a:spLocks noGrp="1"/>
          </p:cNvSpPr>
          <p:nvPr>
            <p:ph type="title" idx="4294967295"/>
          </p:nvPr>
        </p:nvSpPr>
        <p:spPr>
          <a:xfrm>
            <a:off x="1636560" y="52560"/>
            <a:ext cx="6275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cap="all" spc="-1" dirty="0" err="1" smtClean="0">
                <a:solidFill>
                  <a:srgbClr val="FFFFFF"/>
                </a:solidFill>
                <a:latin typeface="Arial"/>
              </a:rPr>
              <a:t>Preparation</a:t>
            </a:r>
            <a:r>
              <a:rPr lang="fr-FR" sz="2200" b="1" strike="noStrike" cap="all" spc="-1" dirty="0" smtClean="0">
                <a:solidFill>
                  <a:srgbClr val="FFFFFF"/>
                </a:solidFill>
                <a:latin typeface="Arial"/>
              </a:rPr>
              <a:t> of ORB5 for the </a:t>
            </a:r>
            <a:r>
              <a:rPr lang="fr-FR" sz="2200" b="1" strike="noStrike" cap="all" spc="-1" dirty="0" err="1" smtClean="0">
                <a:solidFill>
                  <a:srgbClr val="FFFFFF"/>
                </a:solidFill>
                <a:latin typeface="Arial"/>
              </a:rPr>
              <a:t>study</a:t>
            </a:r>
            <a:endParaRPr lang="fr-FR" sz="2200" b="1" strike="noStrike" cap="all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idx="4294967295"/>
          </p:nvPr>
        </p:nvSpPr>
        <p:spPr>
          <a:xfrm>
            <a:off x="-234001" y="1317172"/>
            <a:ext cx="8424979" cy="535218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fontScale="92500" lnSpcReduction="10000"/>
          </a:bodyPr>
          <a:lstStyle/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Arbitrary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H" sz="2000" b="0" strike="noStrike" spc="-1" dirty="0" err="1" smtClean="0">
                <a:solidFill>
                  <a:srgbClr val="000000"/>
                </a:solidFill>
                <a:latin typeface="Arial"/>
              </a:rPr>
              <a:t>geometry</a:t>
            </a:r>
            <a:endParaRPr lang="fr-CH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Hybrid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electron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 model (</a:t>
            </a: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trap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.=</a:t>
            </a:r>
            <a:r>
              <a:rPr lang="fr-CH" sz="2000" b="0" strike="noStrike" spc="-1" dirty="0" err="1" smtClean="0">
                <a:solidFill>
                  <a:srgbClr val="000000"/>
                </a:solidFill>
                <a:latin typeface="Arial"/>
              </a:rPr>
              <a:t>kin</a:t>
            </a:r>
            <a:r>
              <a:rPr lang="fr-CH" sz="2000" spc="-1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fr-CH" sz="2000" b="0" strike="noStrike" spc="-1" dirty="0" smtClean="0">
                <a:solidFill>
                  <a:srgbClr val="000000"/>
                </a:solidFill>
                <a:latin typeface="Arial"/>
              </a:rPr>
              <a:t>, pas.=</a:t>
            </a: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adia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.)</a:t>
            </a: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 smtClean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Global</a:t>
            </a: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 smtClean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Flux </a:t>
            </a: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driven</a:t>
            </a: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 smtClean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Collisions</a:t>
            </a: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 smtClean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Robust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boundary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 conditions (</a:t>
            </a: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edge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H" sz="2000" b="0" strike="noStrike" spc="-1" dirty="0" err="1">
                <a:solidFill>
                  <a:srgbClr val="000000"/>
                </a:solidFill>
                <a:latin typeface="Arial"/>
              </a:rPr>
              <a:t>study</a:t>
            </a:r>
            <a:r>
              <a:rPr lang="fr-CH" sz="20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</p:txBody>
      </p:sp>
      <p:sp>
        <p:nvSpPr>
          <p:cNvPr id="180" name="ZoneTexte 7"/>
          <p:cNvSpPr/>
          <p:nvPr/>
        </p:nvSpPr>
        <p:spPr>
          <a:xfrm>
            <a:off x="5403240" y="1052736"/>
            <a:ext cx="24584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ORB5 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[</a:t>
            </a:r>
            <a:r>
              <a:rPr lang="fr-FR" sz="2000" b="0" strike="noStrike" spc="-1" dirty="0" err="1">
                <a:solidFill>
                  <a:srgbClr val="7030A0"/>
                </a:solidFill>
                <a:latin typeface="Arial"/>
              </a:rPr>
              <a:t>Lanti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 2019]</a:t>
            </a:r>
            <a:endParaRPr lang="fr-FR" sz="2000" b="0" strike="noStrike" spc="-1" dirty="0">
              <a:latin typeface="Arial"/>
            </a:endParaRPr>
          </a:p>
        </p:txBody>
      </p:sp>
      <p:grpSp>
        <p:nvGrpSpPr>
          <p:cNvPr id="181" name="Groupe 9"/>
          <p:cNvGrpSpPr/>
          <p:nvPr/>
        </p:nvGrpSpPr>
        <p:grpSpPr>
          <a:xfrm>
            <a:off x="5382667" y="1494144"/>
            <a:ext cx="1991880" cy="4743168"/>
            <a:chOff x="5540400" y="1549440"/>
            <a:chExt cx="1991880" cy="4743168"/>
          </a:xfrm>
        </p:grpSpPr>
        <p:grpSp>
          <p:nvGrpSpPr>
            <p:cNvPr id="182" name="Groupe 10"/>
            <p:cNvGrpSpPr/>
            <p:nvPr/>
          </p:nvGrpSpPr>
          <p:grpSpPr>
            <a:xfrm>
              <a:off x="5540400" y="1549440"/>
              <a:ext cx="1991880" cy="4743168"/>
              <a:chOff x="5540400" y="1549440"/>
              <a:chExt cx="1991880" cy="4743168"/>
            </a:xfrm>
          </p:grpSpPr>
          <p:sp>
            <p:nvSpPr>
              <p:cNvPr id="183" name="Soleil 17"/>
              <p:cNvSpPr/>
              <p:nvPr/>
            </p:nvSpPr>
            <p:spPr>
              <a:xfrm>
                <a:off x="6547680" y="1549440"/>
                <a:ext cx="575640" cy="557280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Soleil 18"/>
              <p:cNvSpPr/>
              <p:nvPr/>
            </p:nvSpPr>
            <p:spPr>
              <a:xfrm>
                <a:off x="6567480" y="2316600"/>
                <a:ext cx="575640" cy="557280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Soleil 19"/>
              <p:cNvSpPr/>
              <p:nvPr/>
            </p:nvSpPr>
            <p:spPr>
              <a:xfrm>
                <a:off x="6559920" y="3006360"/>
                <a:ext cx="575640" cy="557280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Nuage 20"/>
              <p:cNvSpPr/>
              <p:nvPr/>
            </p:nvSpPr>
            <p:spPr>
              <a:xfrm>
                <a:off x="5609160" y="5808644"/>
                <a:ext cx="712800" cy="429480"/>
              </a:xfrm>
              <a:prstGeom prst="cloud">
                <a:avLst/>
              </a:prstGeom>
              <a:solidFill>
                <a:srgbClr val="BFBFBF"/>
              </a:solidFill>
              <a:ln w="255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Soleil 21"/>
              <p:cNvSpPr/>
              <p:nvPr/>
            </p:nvSpPr>
            <p:spPr>
              <a:xfrm>
                <a:off x="6822720" y="4844528"/>
                <a:ext cx="575640" cy="557280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88" name="Groupe 22"/>
              <p:cNvGrpSpPr/>
              <p:nvPr/>
            </p:nvGrpSpPr>
            <p:grpSpPr>
              <a:xfrm>
                <a:off x="5540400" y="4799032"/>
                <a:ext cx="781560" cy="682820"/>
                <a:chOff x="5540400" y="4799032"/>
                <a:chExt cx="781560" cy="682820"/>
              </a:xfrm>
            </p:grpSpPr>
            <p:sp>
              <p:nvSpPr>
                <p:cNvPr id="189" name="Soleil 28"/>
                <p:cNvSpPr/>
                <p:nvPr/>
              </p:nvSpPr>
              <p:spPr>
                <a:xfrm>
                  <a:off x="5540400" y="4799032"/>
                  <a:ext cx="575640" cy="55728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00"/>
                </a:solidFill>
                <a:ln w="255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0" name="Nuage 29"/>
                <p:cNvSpPr/>
                <p:nvPr/>
              </p:nvSpPr>
              <p:spPr>
                <a:xfrm>
                  <a:off x="5609160" y="5052372"/>
                  <a:ext cx="712800" cy="429480"/>
                </a:xfrm>
                <a:prstGeom prst="cloud">
                  <a:avLst/>
                </a:prstGeom>
                <a:solidFill>
                  <a:srgbClr val="BFBFBF"/>
                </a:solidFill>
                <a:ln w="255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1" name="Groupe 23"/>
              <p:cNvGrpSpPr/>
              <p:nvPr/>
            </p:nvGrpSpPr>
            <p:grpSpPr>
              <a:xfrm>
                <a:off x="6750720" y="5609788"/>
                <a:ext cx="781560" cy="682820"/>
                <a:chOff x="6750720" y="5609788"/>
                <a:chExt cx="781560" cy="682820"/>
              </a:xfrm>
            </p:grpSpPr>
            <p:sp>
              <p:nvSpPr>
                <p:cNvPr id="192" name="Soleil 26"/>
                <p:cNvSpPr/>
                <p:nvPr/>
              </p:nvSpPr>
              <p:spPr>
                <a:xfrm>
                  <a:off x="6750720" y="5609788"/>
                  <a:ext cx="575640" cy="55728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00"/>
                </a:solidFill>
                <a:ln w="255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3" name="Nuage 27"/>
                <p:cNvSpPr/>
                <p:nvPr/>
              </p:nvSpPr>
              <p:spPr>
                <a:xfrm>
                  <a:off x="6819480" y="5863128"/>
                  <a:ext cx="712800" cy="429480"/>
                </a:xfrm>
                <a:prstGeom prst="cloud">
                  <a:avLst/>
                </a:prstGeom>
                <a:solidFill>
                  <a:srgbClr val="BFBFBF"/>
                </a:solidFill>
                <a:ln w="255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94" name="Connecteur droit avec flèche 24"/>
              <p:cNvSpPr/>
              <p:nvPr/>
            </p:nvSpPr>
            <p:spPr>
              <a:xfrm flipV="1">
                <a:off x="6447240" y="5102264"/>
                <a:ext cx="30348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rgbClr val="000000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95" name="Soleil 11"/>
            <p:cNvSpPr/>
            <p:nvPr/>
          </p:nvSpPr>
          <p:spPr>
            <a:xfrm>
              <a:off x="6750720" y="3946280"/>
              <a:ext cx="575640" cy="55728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255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Soleil 12"/>
            <p:cNvSpPr/>
            <p:nvPr/>
          </p:nvSpPr>
          <p:spPr>
            <a:xfrm>
              <a:off x="5556600" y="3893100"/>
              <a:ext cx="575640" cy="55728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255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Nuage 15"/>
            <p:cNvSpPr/>
            <p:nvPr/>
          </p:nvSpPr>
          <p:spPr>
            <a:xfrm>
              <a:off x="5625000" y="4146440"/>
              <a:ext cx="712800" cy="429480"/>
            </a:xfrm>
            <a:prstGeom prst="cloud">
              <a:avLst/>
            </a:prstGeom>
            <a:solidFill>
              <a:srgbClr val="BFBFBF"/>
            </a:solidFill>
            <a:ln w="255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8" name="ZoneTexte 30"/>
          <p:cNvSpPr/>
          <p:nvPr/>
        </p:nvSpPr>
        <p:spPr>
          <a:xfrm>
            <a:off x="7543080" y="1017496"/>
            <a:ext cx="24584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Recent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upgrades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99" name="ZoneTexte 31"/>
          <p:cNvSpPr/>
          <p:nvPr/>
        </p:nvSpPr>
        <p:spPr>
          <a:xfrm>
            <a:off x="7326720" y="4728136"/>
            <a:ext cx="2607480" cy="10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Non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linear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and multi-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species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collisions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[</a:t>
            </a:r>
            <a:r>
              <a:rPr lang="fr-FR" sz="2000" b="0" strike="noStrike" spc="-1" dirty="0" err="1">
                <a:solidFill>
                  <a:srgbClr val="7030A0"/>
                </a:solidFill>
                <a:latin typeface="Arial"/>
              </a:rPr>
              <a:t>Donnel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 2021]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00" name="ZoneTexte 32"/>
          <p:cNvSpPr/>
          <p:nvPr/>
        </p:nvSpPr>
        <p:spPr>
          <a:xfrm>
            <a:off x="7265160" y="4005000"/>
            <a:ext cx="258156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ECRH/ECCD source </a:t>
            </a:r>
            <a:r>
              <a:rPr lang="fr-FR" sz="2000" b="0" strike="noStrike" spc="-1">
                <a:solidFill>
                  <a:srgbClr val="7030A0"/>
                </a:solidFill>
                <a:latin typeface="Arial"/>
              </a:rPr>
              <a:t>[Donnel 2021]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01" name="ZoneTexte 33"/>
          <p:cNvSpPr/>
          <p:nvPr/>
        </p:nvSpPr>
        <p:spPr>
          <a:xfrm>
            <a:off x="7332858" y="5818912"/>
            <a:ext cx="2442297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Introduction of a buffer 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Arial"/>
              </a:rPr>
              <a:t>zone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02" name="Connecteur droit avec flèche 34"/>
          <p:cNvSpPr/>
          <p:nvPr/>
        </p:nvSpPr>
        <p:spPr>
          <a:xfrm flipV="1">
            <a:off x="6390720" y="4233064"/>
            <a:ext cx="303480" cy="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onnecteur droit avec flèche 35"/>
          <p:cNvSpPr/>
          <p:nvPr/>
        </p:nvSpPr>
        <p:spPr>
          <a:xfrm flipV="1">
            <a:off x="6447240" y="6009524"/>
            <a:ext cx="303480" cy="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867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" y="2202367"/>
            <a:ext cx="4639496" cy="36326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603" y="1946669"/>
            <a:ext cx="4986319" cy="3930603"/>
          </a:xfrm>
          <a:prstGeom prst="rect">
            <a:avLst/>
          </a:prstGeom>
        </p:spPr>
      </p:pic>
      <p:sp>
        <p:nvSpPr>
          <p:cNvPr id="204" name="PlaceHolder 1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F3CA9A46-EFA9-4827-AC4F-0C5A2250695C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3</a:t>
            </a:fld>
            <a:endParaRPr lang="fr-FR" sz="800" b="0" strike="noStrike" spc="-1"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ftr" idx="4294967295"/>
          </p:nvPr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b="0" strike="noStrike" spc="-1" smtClean="0">
                <a:solidFill>
                  <a:srgbClr val="666666"/>
                </a:solidFill>
                <a:latin typeface="Arial"/>
              </a:rPr>
              <a:t>P. Donnel, TSVV2 progress meeting, 02/12/2021  </a:t>
            </a:r>
            <a:endParaRPr lang="fr-FR" sz="800" b="0" strike="noStrike" spc="-1">
              <a:latin typeface="Times New Roman"/>
            </a:endParaRPr>
          </a:p>
        </p:txBody>
      </p:sp>
      <p:pic>
        <p:nvPicPr>
          <p:cNvPr id="206" name="Image 13"/>
          <p:cNvPicPr/>
          <p:nvPr/>
        </p:nvPicPr>
        <p:blipFill>
          <a:blip r:embed="rId5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2" descr="EPFL strengthens its brand identity for its 50th ..."/>
          <p:cNvPicPr/>
          <p:nvPr/>
        </p:nvPicPr>
        <p:blipFill>
          <a:blip r:embed="rId6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3"/>
          <p:cNvSpPr>
            <a:spLocks noGrp="1"/>
          </p:cNvSpPr>
          <p:nvPr>
            <p:ph type="title" idx="4294967295"/>
          </p:nvPr>
        </p:nvSpPr>
        <p:spPr>
          <a:xfrm>
            <a:off x="1636560" y="52560"/>
            <a:ext cx="6275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cap="all" spc="-1" dirty="0" err="1">
                <a:solidFill>
                  <a:srgbClr val="FFFFFF"/>
                </a:solidFill>
                <a:latin typeface="Arial"/>
              </a:rPr>
              <a:t>Realistic</a:t>
            </a:r>
            <a:r>
              <a:rPr lang="fr-FR" sz="2200" b="1" strike="noStrike" cap="all" spc="-1" dirty="0">
                <a:solidFill>
                  <a:srgbClr val="FFFFFF"/>
                </a:solidFill>
                <a:latin typeface="Arial"/>
              </a:rPr>
              <a:t> ECRH/ECCD source</a:t>
            </a:r>
            <a:endParaRPr lang="fr-FR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idx="4294967295"/>
          </p:nvPr>
        </p:nvSpPr>
        <p:spPr>
          <a:xfrm>
            <a:off x="-476744" y="1153080"/>
            <a:ext cx="10127889" cy="7876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 fontScale="99500"/>
          </a:bodyPr>
          <a:lstStyle/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Analytical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developpment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of a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quasilinear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operator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to model </a:t>
            </a:r>
            <a:r>
              <a:rPr lang="fr-FR" sz="2000" b="0" strike="noStrike" spc="-1" dirty="0">
                <a:solidFill>
                  <a:srgbClr val="FF0000"/>
                </a:solidFill>
                <a:latin typeface="Arial"/>
              </a:rPr>
              <a:t>ECRH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[</a:t>
            </a:r>
            <a:r>
              <a:rPr lang="fr-FR" sz="2000" b="0" strike="noStrike" spc="-1" dirty="0" err="1">
                <a:solidFill>
                  <a:srgbClr val="7030A0"/>
                </a:solidFill>
                <a:latin typeface="Arial"/>
              </a:rPr>
              <a:t>Donnel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 2021]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and </a:t>
            </a:r>
            <a:r>
              <a:rPr lang="fr-FR" sz="2000" b="0" strike="noStrike" spc="-1" dirty="0">
                <a:solidFill>
                  <a:srgbClr val="00B050"/>
                </a:solidFill>
                <a:latin typeface="Arial"/>
              </a:rPr>
              <a:t>ECCD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[to </a:t>
            </a:r>
            <a:r>
              <a:rPr lang="fr-FR" sz="2000" b="0" strike="noStrike" spc="-1" dirty="0" err="1">
                <a:solidFill>
                  <a:srgbClr val="7030A0"/>
                </a:solidFill>
                <a:latin typeface="Arial"/>
              </a:rPr>
              <a:t>be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 </a:t>
            </a:r>
            <a:r>
              <a:rPr lang="fr-FR" sz="2000" b="0" strike="noStrike" spc="-1" dirty="0" err="1">
                <a:solidFill>
                  <a:srgbClr val="7030A0"/>
                </a:solidFill>
                <a:latin typeface="Arial"/>
              </a:rPr>
              <a:t>submitted</a:t>
            </a:r>
            <a:r>
              <a:rPr lang="fr-FR" sz="2000" b="0" strike="noStrike" spc="-1" dirty="0">
                <a:solidFill>
                  <a:srgbClr val="7030A0"/>
                </a:solidFill>
                <a:latin typeface="Arial"/>
              </a:rPr>
              <a:t>]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in the case of an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equatorial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Arial"/>
              </a:rPr>
              <a:t>propagation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of the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beam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 dirty="0">
              <a:solidFill>
                <a:srgbClr val="DC0528"/>
              </a:solidFill>
              <a:latin typeface="Arial"/>
            </a:endParaRPr>
          </a:p>
        </p:txBody>
      </p:sp>
      <p:sp>
        <p:nvSpPr>
          <p:cNvPr id="210" name="ZoneTexte 7"/>
          <p:cNvSpPr/>
          <p:nvPr/>
        </p:nvSpPr>
        <p:spPr>
          <a:xfrm>
            <a:off x="98280" y="6090799"/>
            <a:ext cx="974844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Comparisons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LUKE/C3P0 </a:t>
            </a:r>
            <a:r>
              <a:rPr lang="fr-FR" sz="2000" b="0" strike="noStrike" spc="-1" smtClean="0">
                <a:solidFill>
                  <a:srgbClr val="000000"/>
                </a:solidFill>
                <a:latin typeface="Arial"/>
              </a:rPr>
              <a:t>are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Arial"/>
              </a:rPr>
              <a:t>ongoing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58731" y="42210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-1" dirty="0">
                <a:solidFill>
                  <a:srgbClr val="00B050"/>
                </a:solidFill>
                <a:latin typeface="Arial"/>
              </a:rPr>
              <a:t>ECCD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40274" y="42552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-1" dirty="0" smtClean="0">
                <a:solidFill>
                  <a:srgbClr val="FF0000"/>
                </a:solidFill>
                <a:latin typeface="Arial"/>
              </a:rPr>
              <a:t>ECRH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22227" y="52390"/>
            <a:ext cx="7128792" cy="909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800" cap="none" dirty="0" err="1" smtClean="0"/>
              <a:t>Three</a:t>
            </a:r>
            <a:r>
              <a:rPr lang="fr-FR" sz="2800" cap="none" dirty="0" smtClean="0"/>
              <a:t> options for the buffer zone</a:t>
            </a:r>
            <a:endParaRPr lang="fr-FR" sz="2800" cap="none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xfrm>
            <a:off x="9200392" y="6597352"/>
            <a:ext cx="577146" cy="22367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/>
              <a:t>|  Page </a:t>
            </a:r>
            <a:fld id="{1AAA9E14-2C85-4B93-9190-BC5EA63B9BDF}" type="slidenum">
              <a:rPr lang="fr-FR" sz="8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z="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23" y="52390"/>
            <a:ext cx="1142252" cy="348387"/>
          </a:xfrm>
          <a:prstGeom prst="rect">
            <a:avLst/>
          </a:prstGeom>
        </p:spPr>
      </p:pic>
      <p:pic>
        <p:nvPicPr>
          <p:cNvPr id="15" name="Picture 2" descr="EPFL strengthens its brand identity for its 50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70" y="476672"/>
            <a:ext cx="735781" cy="4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-1" y="1052736"/>
                <a:ext cx="9415115" cy="5544616"/>
              </a:xfrm>
            </p:spPr>
            <p:txBody>
              <a:bodyPr>
                <a:normAutofit/>
              </a:bodyPr>
              <a:lstStyle/>
              <a:p>
                <a:pPr marL="1266825" indent="-342900">
                  <a:buFont typeface="Arial" panose="020B0604020202020204" pitchFamily="34" charset="0"/>
                  <a:buChar char="•"/>
                </a:pPr>
                <a:r>
                  <a:rPr lang="fr-CH" sz="2000" dirty="0" smtClean="0">
                    <a:solidFill>
                      <a:schemeClr val="tx1"/>
                    </a:solidFill>
                  </a:rPr>
                  <a:t>Naive 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Krook</a:t>
                </a:r>
                <a:endParaRPr lang="fr-CH" sz="2000" dirty="0" smtClean="0">
                  <a:solidFill>
                    <a:schemeClr val="tx1"/>
                  </a:solidFill>
                </a:endParaRPr>
              </a:p>
              <a:p>
                <a:r>
                  <a:rPr lang="fr-CH" sz="20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)=−</m:t>
                    </m:r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r-CH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66825" indent="-342900">
                  <a:buFont typeface="Arial" panose="020B0604020202020204" pitchFamily="34" charset="0"/>
                  <a:buChar char="•"/>
                </a:pPr>
                <a:r>
                  <a:rPr lang="fr-CH" sz="2000" dirty="0" err="1" smtClean="0">
                    <a:solidFill>
                      <a:schemeClr val="tx1"/>
                    </a:solidFill>
                  </a:rPr>
                  <a:t>Krook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CH" sz="2000" dirty="0" err="1">
                    <a:solidFill>
                      <a:schemeClr val="tx1"/>
                    </a:solidFill>
                  </a:rPr>
                  <a:t>conserving</a:t>
                </a:r>
                <a:r>
                  <a:rPr lang="fr-CH" sz="2000" dirty="0">
                    <a:solidFill>
                      <a:schemeClr val="tx1"/>
                    </a:solidFill>
                  </a:rPr>
                  <a:t> 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particles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:</a:t>
                </a:r>
                <a:endParaRPr lang="fr-CH" sz="2000" dirty="0">
                  <a:solidFill>
                    <a:schemeClr val="tx1"/>
                  </a:solidFill>
                </a:endParaRPr>
              </a:p>
              <a:p>
                <a:r>
                  <a:rPr lang="fr-CH" sz="20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H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)=−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r-CH" sz="2000" dirty="0" smtClean="0">
                    <a:solidFill>
                      <a:schemeClr val="tx1"/>
                    </a:solidFill>
                  </a:rPr>
                  <a:t> + C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fr-CH" sz="20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CH" sz="2000" dirty="0">
                    <a:solidFill>
                      <a:schemeClr val="tx1"/>
                    </a:solidFill>
                  </a:rPr>
                  <a:t>C</a:t>
                </a:r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a 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scalar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chosen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to conserve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fr-F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nary>
                  </m:oMath>
                </a14:m>
                <a:r>
                  <a:rPr lang="fr-CH" sz="2000" dirty="0" smtClean="0">
                    <a:solidFill>
                      <a:schemeClr val="tx1"/>
                    </a:solidFill>
                  </a:rPr>
                  <a:t> over spatial 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bins</a:t>
                </a:r>
                <a:endParaRPr lang="fr-CH" sz="2000" dirty="0" smtClean="0">
                  <a:solidFill>
                    <a:schemeClr val="tx1"/>
                  </a:solidFill>
                </a:endParaRPr>
              </a:p>
              <a:p>
                <a:pPr marL="1266825" indent="-342900">
                  <a:buFont typeface="Arial" panose="020B0604020202020204" pitchFamily="34" charset="0"/>
                  <a:buChar char="•"/>
                </a:pPr>
                <a:r>
                  <a:rPr lang="fr-CH" sz="2000" dirty="0" err="1" smtClean="0">
                    <a:solidFill>
                      <a:schemeClr val="tx1"/>
                    </a:solidFill>
                  </a:rPr>
                  <a:t>Collisionnal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buffer</a:t>
                </a:r>
              </a:p>
              <a:p>
                <a:r>
                  <a:rPr lang="fr-CH" sz="20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fr-CH" sz="2000" dirty="0" err="1" smtClean="0">
                    <a:solidFill>
                      <a:schemeClr val="tx1"/>
                    </a:solidFill>
                  </a:rPr>
                  <a:t>Handled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via Langevin kicks)</a:t>
                </a:r>
              </a:p>
              <a:p>
                <a:endParaRPr lang="fr-CH" sz="2000" dirty="0">
                  <a:solidFill>
                    <a:schemeClr val="tx1"/>
                  </a:solidFill>
                </a:endParaRPr>
              </a:p>
              <a:p>
                <a:r>
                  <a:rPr lang="fr-CH" sz="2000" dirty="0" smtClean="0">
                    <a:solidFill>
                      <a:schemeClr val="tx1"/>
                    </a:solidFill>
                  </a:rPr>
                  <a:t>In all cases, </a:t>
                </a:r>
              </a:p>
              <a:p>
                <a:r>
                  <a:rPr lang="fr-FR" sz="20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fr-CH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CH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H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𝑏𝑢𝑓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𝑏𝑢𝑓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H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𝑏𝑢𝑓</m:t>
                        </m:r>
                      </m:sub>
                    </m:sSub>
                  </m:oMath>
                </a14:m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r>
                  <a:rPr lang="fr-CH" sz="2000" dirty="0" err="1" smtClean="0">
                    <a:solidFill>
                      <a:schemeClr val="tx1"/>
                    </a:solidFill>
                  </a:rPr>
                  <a:t>where</a:t>
                </a:r>
                <a:r>
                  <a:rPr lang="fr-CH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fr-F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H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rad>
                  </m:oMath>
                </a14:m>
                <a:endParaRPr lang="fr-CH" sz="2000" dirty="0" smtClean="0">
                  <a:solidFill>
                    <a:schemeClr val="tx1"/>
                  </a:solidFill>
                </a:endParaRPr>
              </a:p>
              <a:p>
                <a:endParaRPr lang="fr-CH" sz="2000" dirty="0" smtClean="0">
                  <a:solidFill>
                    <a:schemeClr val="tx1"/>
                  </a:solidFill>
                </a:endParaRPr>
              </a:p>
              <a:p>
                <a:r>
                  <a:rPr lang="fr-CH" sz="2000" dirty="0" err="1" smtClean="0">
                    <a:solidFill>
                      <a:srgbClr val="0000FF"/>
                    </a:solidFill>
                  </a:rPr>
                  <a:t>See</a:t>
                </a:r>
                <a:r>
                  <a:rPr lang="fr-CH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CH" sz="2000" dirty="0" err="1" smtClean="0">
                    <a:solidFill>
                      <a:srgbClr val="0000FF"/>
                    </a:solidFill>
                  </a:rPr>
                  <a:t>Giovanni’s</a:t>
                </a:r>
                <a:r>
                  <a:rPr lang="fr-CH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CH" sz="2000" dirty="0" err="1" smtClean="0">
                    <a:solidFill>
                      <a:srgbClr val="0000FF"/>
                    </a:solidFill>
                  </a:rPr>
                  <a:t>presentation</a:t>
                </a:r>
                <a:r>
                  <a:rPr lang="fr-CH" sz="2000" dirty="0" smtClean="0">
                    <a:solidFill>
                      <a:srgbClr val="0000FF"/>
                    </a:solidFill>
                  </a:rPr>
                  <a:t> for more </a:t>
                </a:r>
                <a:r>
                  <a:rPr lang="fr-CH" sz="2000" dirty="0" err="1" smtClean="0">
                    <a:solidFill>
                      <a:srgbClr val="0000FF"/>
                    </a:solidFill>
                  </a:rPr>
                  <a:t>details</a:t>
                </a:r>
                <a:r>
                  <a:rPr lang="fr-CH" sz="2000" dirty="0" smtClean="0">
                    <a:solidFill>
                      <a:srgbClr val="0000FF"/>
                    </a:solidFill>
                  </a:rPr>
                  <a:t> and upgrades</a:t>
                </a:r>
                <a:endParaRPr lang="fr-CH" sz="2000" dirty="0">
                  <a:solidFill>
                    <a:srgbClr val="0000FF"/>
                  </a:solidFill>
                </a:endParaRPr>
              </a:p>
              <a:p>
                <a:endParaRPr lang="fr-CH" sz="2000" dirty="0">
                  <a:solidFill>
                    <a:schemeClr val="tx1"/>
                  </a:solidFill>
                </a:endParaRPr>
              </a:p>
              <a:p>
                <a:endParaRPr lang="fr-CH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052736"/>
                <a:ext cx="9415115" cy="5544616"/>
              </a:xfrm>
              <a:blipFill>
                <a:blip r:embed="rId5"/>
                <a:stretch>
                  <a:fillRect t="-1320" b="-7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xfrm>
            <a:off x="182586" y="6597352"/>
            <a:ext cx="2319762" cy="26064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ts val="600"/>
              </a:spcBef>
              <a:spcAft>
                <a:spcPct val="0"/>
              </a:spcAft>
              <a:tabLst>
                <a:tab pos="4306888" algn="ctr"/>
                <a:tab pos="9061450" algn="r"/>
              </a:tabLst>
              <a:defRPr/>
            </a:pPr>
            <a:r>
              <a:rPr lang="en-US" sz="800" smtClean="0"/>
              <a:t>P. Donnel, TSVV2 progress meeting, 02/12/2021  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65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BB08228E-8E24-431B-A5D7-B75AA3910A52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5</a:t>
            </a:fld>
            <a:endParaRPr lang="fr-FR" sz="800" b="0" strike="noStrike" spc="-1"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ftr" idx="4294967295"/>
          </p:nvPr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b="0" strike="noStrike" spc="-1" smtClean="0">
                <a:solidFill>
                  <a:srgbClr val="666666"/>
                </a:solidFill>
                <a:latin typeface="Arial"/>
              </a:rPr>
              <a:t>P. Donnel, TSVV2 progress meeting, 02/12/2021  </a:t>
            </a:r>
            <a:endParaRPr lang="fr-FR" sz="800" b="0" strike="noStrike" spc="-1">
              <a:latin typeface="Times New Roman"/>
            </a:endParaRPr>
          </a:p>
        </p:txBody>
      </p:sp>
      <p:pic>
        <p:nvPicPr>
          <p:cNvPr id="228" name="Image 13"/>
          <p:cNvPicPr/>
          <p:nvPr/>
        </p:nvPicPr>
        <p:blipFill>
          <a:blip r:embed="rId3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EPFL strengthens its brand identity for its 50th ..."/>
          <p:cNvPicPr/>
          <p:nvPr/>
        </p:nvPicPr>
        <p:blipFill>
          <a:blip r:embed="rId4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230" name="PlaceHolder 3"/>
          <p:cNvSpPr>
            <a:spLocks noGrp="1"/>
          </p:cNvSpPr>
          <p:nvPr>
            <p:ph type="title" idx="4294967295"/>
          </p:nvPr>
        </p:nvSpPr>
        <p:spPr>
          <a:xfrm>
            <a:off x="1636560" y="52560"/>
            <a:ext cx="619416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CH" sz="2200" b="1" strike="noStrike" cap="all" spc="-1">
                <a:solidFill>
                  <a:srgbClr val="FFFFFF"/>
                </a:solidFill>
                <a:latin typeface="Arial"/>
              </a:rPr>
              <a:t>Generation of the MHD equilibrium with CHEASE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idx="4294967295"/>
          </p:nvPr>
        </p:nvSpPr>
        <p:spPr>
          <a:xfrm>
            <a:off x="-499320" y="1289160"/>
            <a:ext cx="10634040" cy="5028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200" b="0" strike="noStrike" spc="-1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>
                <a:solidFill>
                  <a:srgbClr val="000000"/>
                </a:solidFill>
                <a:latin typeface="Arial"/>
              </a:rPr>
              <a:t>CHEASE is a MHD equilibrium solver. It needs as an input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 indent="-324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fr-CH" sz="2000" b="0" strike="noStrike" spc="-1">
                <a:solidFill>
                  <a:srgbClr val="000000"/>
                </a:solidFill>
                <a:latin typeface="Arial"/>
              </a:rPr>
              <a:t>The shape of the plasma boundary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 indent="-324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fr-CH" sz="2000" b="0" strike="noStrike" spc="-1">
                <a:solidFill>
                  <a:srgbClr val="000000"/>
                </a:solidFill>
                <a:latin typeface="Arial"/>
              </a:rPr>
              <a:t>Profiles of pressure and plasma current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CH" sz="2000" b="0" strike="noStrike" spc="-1">
                <a:solidFill>
                  <a:srgbClr val="000000"/>
                </a:solidFill>
                <a:latin typeface="Arial"/>
              </a:rPr>
              <a:t>The following steps have been performed to construct the equilibria for the study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 indent="-324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fr-CH" sz="2000" b="0" strike="noStrike" spc="-1">
                <a:solidFill>
                  <a:srgbClr val="000000"/>
                </a:solidFill>
                <a:latin typeface="Arial"/>
              </a:rPr>
              <a:t>Identify a pair of well diagnosed TCV shots with positive and negative triangularity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 indent="-324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fr-CH" sz="2000" b="0" strike="noStrike" spc="-1">
                <a:solidFill>
                  <a:srgbClr val="000000"/>
                </a:solidFill>
                <a:latin typeface="Arial"/>
              </a:rPr>
              <a:t>Take the experimental profiles and extend them in prevision of the buffer (flat pressure, no current, change the shape of the plasma boundary)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 indent="-324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fr-CH" sz="2000" b="0" strike="noStrike" spc="-1">
                <a:solidFill>
                  <a:srgbClr val="000000"/>
                </a:solidFill>
                <a:latin typeface="Arial"/>
              </a:rPr>
              <a:t>Make sure the equilibria are in agreement with experimental datas (profiles in the «core», plasma shape at the «LCFS»)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  <a:p>
            <a:pPr marL="923760">
              <a:lnSpc>
                <a:spcPct val="100000"/>
              </a:lnSpc>
              <a:spcAft>
                <a:spcPts val="400"/>
              </a:spcAft>
            </a:pP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0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A344AB80-8051-4A3F-B826-B3584CE53339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6</a:t>
            </a:fld>
            <a:endParaRPr lang="fr-FR" sz="800" b="0" strike="noStrike" spc="-1"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ftr" idx="4294967295"/>
          </p:nvPr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b="0" strike="noStrike" spc="-1" smtClean="0">
                <a:solidFill>
                  <a:srgbClr val="666666"/>
                </a:solidFill>
                <a:latin typeface="Arial"/>
              </a:rPr>
              <a:t>P. Donnel, TSVV2 progress meeting, 02/12/2021  </a:t>
            </a:r>
            <a:endParaRPr lang="fr-FR" sz="800" b="0" strike="noStrike" spc="-1">
              <a:latin typeface="Times New Roman"/>
            </a:endParaRPr>
          </a:p>
        </p:txBody>
      </p:sp>
      <p:pic>
        <p:nvPicPr>
          <p:cNvPr id="234" name="Image 13"/>
          <p:cNvPicPr/>
          <p:nvPr/>
        </p:nvPicPr>
        <p:blipFill>
          <a:blip r:embed="rId3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2" descr="EPFL strengthens its brand identity for its 50th ..."/>
          <p:cNvPicPr/>
          <p:nvPr/>
        </p:nvPicPr>
        <p:blipFill>
          <a:blip r:embed="rId4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236" name="PlaceHolder 3"/>
          <p:cNvSpPr>
            <a:spLocks noGrp="1"/>
          </p:cNvSpPr>
          <p:nvPr>
            <p:ph type="title" idx="4294967295"/>
          </p:nvPr>
        </p:nvSpPr>
        <p:spPr>
          <a:xfrm>
            <a:off x="1636560" y="52560"/>
            <a:ext cx="6275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CH" sz="2200" b="1" strike="noStrike" cap="all" spc="-1">
                <a:solidFill>
                  <a:srgbClr val="FFFFFF"/>
                </a:solidFill>
                <a:latin typeface="Arial"/>
              </a:rPr>
              <a:t>Choice of the initial profiles for the study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idx="4294967295"/>
          </p:nvPr>
        </p:nvSpPr>
        <p:spPr>
          <a:xfrm>
            <a:off x="-450720" y="1341000"/>
            <a:ext cx="4537080" cy="14450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923760">
              <a:lnSpc>
                <a:spcPct val="100000"/>
              </a:lnSpc>
              <a:spcAft>
                <a:spcPts val="400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Two well diagnosed TCV shots with matched profiles (60797 for </a:t>
            </a: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&gt;0, 58499 for </a:t>
            </a: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&lt;0) have been chosen. </a:t>
            </a:r>
            <a:endParaRPr lang="fr-FR" sz="2000" b="0" strike="noStrike" spc="-1">
              <a:solidFill>
                <a:srgbClr val="DC0528"/>
              </a:solidFill>
              <a:latin typeface="Arial"/>
            </a:endParaRPr>
          </a:p>
        </p:txBody>
      </p:sp>
      <p:pic>
        <p:nvPicPr>
          <p:cNvPr id="238" name="Image 11"/>
          <p:cNvPicPr/>
          <p:nvPr/>
        </p:nvPicPr>
        <p:blipFill>
          <a:blip r:embed="rId5"/>
          <a:stretch/>
        </p:blipFill>
        <p:spPr>
          <a:xfrm>
            <a:off x="7634160" y="1059840"/>
            <a:ext cx="2140920" cy="5537160"/>
          </a:xfrm>
          <a:prstGeom prst="rect">
            <a:avLst/>
          </a:prstGeom>
          <a:ln w="0">
            <a:noFill/>
          </a:ln>
        </p:spPr>
      </p:pic>
      <p:pic>
        <p:nvPicPr>
          <p:cNvPr id="239" name="Image 12"/>
          <p:cNvPicPr/>
          <p:nvPr/>
        </p:nvPicPr>
        <p:blipFill>
          <a:blip r:embed="rId6"/>
          <a:stretch/>
        </p:blipFill>
        <p:spPr>
          <a:xfrm>
            <a:off x="4110323" y="1052640"/>
            <a:ext cx="3576600" cy="3213000"/>
          </a:xfrm>
          <a:prstGeom prst="rect">
            <a:avLst/>
          </a:prstGeom>
          <a:ln w="0">
            <a:noFill/>
          </a:ln>
        </p:spPr>
      </p:pic>
      <p:pic>
        <p:nvPicPr>
          <p:cNvPr id="240" name="Image 15"/>
          <p:cNvPicPr/>
          <p:nvPr/>
        </p:nvPicPr>
        <p:blipFill>
          <a:blip r:embed="rId7"/>
          <a:stretch/>
        </p:blipFill>
        <p:spPr>
          <a:xfrm>
            <a:off x="126000" y="5094360"/>
            <a:ext cx="7128360" cy="1020240"/>
          </a:xfrm>
          <a:prstGeom prst="rect">
            <a:avLst/>
          </a:prstGeom>
          <a:ln w="0">
            <a:noFill/>
          </a:ln>
        </p:spPr>
      </p:pic>
      <p:sp>
        <p:nvSpPr>
          <p:cNvPr id="241" name="ZoneTexte 16"/>
          <p:cNvSpPr/>
          <p:nvPr/>
        </p:nvSpPr>
        <p:spPr>
          <a:xfrm>
            <a:off x="4836240" y="4412160"/>
            <a:ext cx="19328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7030A0"/>
                </a:solidFill>
                <a:latin typeface="Arial"/>
              </a:rPr>
              <a:t>[Fontana 2020]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2" name="Espace réservé du contenu 6"/>
          <p:cNvSpPr/>
          <p:nvPr/>
        </p:nvSpPr>
        <p:spPr>
          <a:xfrm>
            <a:off x="346320" y="3272760"/>
            <a:ext cx="3956040" cy="106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For this parameters, a </a:t>
            </a:r>
            <a:r>
              <a:rPr lang="fr-FR" sz="2000" b="0" strike="noStrike" spc="-1">
                <a:solidFill>
                  <a:srgbClr val="FF0000"/>
                </a:solidFill>
                <a:latin typeface="Arial"/>
              </a:rPr>
              <a:t>mixed ITG/TEM turbulence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 is predicted (TEM dominant </a:t>
            </a:r>
            <a:r>
              <a:rPr lang="fr-FR" sz="2000" b="0" strike="noStrike" spc="-1">
                <a:solidFill>
                  <a:srgbClr val="7030A0"/>
                </a:solidFill>
                <a:latin typeface="Arial"/>
              </a:rPr>
              <a:t>[Merlo 2019] 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832000" y="5472000"/>
            <a:ext cx="360000" cy="432000"/>
          </a:xfrm>
          <a:prstGeom prst="rect">
            <a:avLst/>
          </a:prstGeom>
          <a:noFill/>
          <a:ln w="36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875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 24"/>
          <p:cNvPicPr/>
          <p:nvPr/>
        </p:nvPicPr>
        <p:blipFill>
          <a:blip r:embed="rId3"/>
          <a:srcRect l="14902" r="21644"/>
          <a:stretch/>
        </p:blipFill>
        <p:spPr>
          <a:xfrm>
            <a:off x="7069320" y="1020600"/>
            <a:ext cx="2398680" cy="2835360"/>
          </a:xfrm>
          <a:prstGeom prst="rect">
            <a:avLst/>
          </a:prstGeom>
          <a:ln w="0">
            <a:noFill/>
          </a:ln>
        </p:spPr>
      </p:pic>
      <p:pic>
        <p:nvPicPr>
          <p:cNvPr id="251" name="Image 3"/>
          <p:cNvPicPr/>
          <p:nvPr/>
        </p:nvPicPr>
        <p:blipFill>
          <a:blip r:embed="rId4"/>
          <a:srcRect l="14031" r="21165"/>
          <a:stretch/>
        </p:blipFill>
        <p:spPr>
          <a:xfrm>
            <a:off x="6999480" y="3838320"/>
            <a:ext cx="2404440" cy="2783160"/>
          </a:xfrm>
          <a:prstGeom prst="rect">
            <a:avLst/>
          </a:prstGeom>
          <a:ln w="0">
            <a:noFill/>
          </a:ln>
        </p:spPr>
      </p:pic>
      <p:pic>
        <p:nvPicPr>
          <p:cNvPr id="252" name="Image 7"/>
          <p:cNvPicPr/>
          <p:nvPr/>
        </p:nvPicPr>
        <p:blipFill>
          <a:blip r:embed="rId5"/>
          <a:srcRect l="14362" r="21010"/>
          <a:stretch/>
        </p:blipFill>
        <p:spPr>
          <a:xfrm>
            <a:off x="4266000" y="964800"/>
            <a:ext cx="2495520" cy="2895840"/>
          </a:xfrm>
          <a:prstGeom prst="rect">
            <a:avLst/>
          </a:prstGeom>
          <a:ln w="0">
            <a:noFill/>
          </a:ln>
        </p:spPr>
      </p:pic>
      <p:pic>
        <p:nvPicPr>
          <p:cNvPr id="253" name="Image 10"/>
          <p:cNvPicPr/>
          <p:nvPr/>
        </p:nvPicPr>
        <p:blipFill>
          <a:blip r:embed="rId6"/>
          <a:srcRect l="13545" r="21644"/>
          <a:stretch/>
        </p:blipFill>
        <p:spPr>
          <a:xfrm>
            <a:off x="4291920" y="3897000"/>
            <a:ext cx="2386080" cy="2761920"/>
          </a:xfrm>
          <a:prstGeom prst="rect">
            <a:avLst/>
          </a:prstGeom>
          <a:ln w="0">
            <a:noFill/>
          </a:ln>
        </p:spPr>
      </p:pic>
      <p:sp>
        <p:nvSpPr>
          <p:cNvPr id="254" name="PlaceHolder 1"/>
          <p:cNvSpPr>
            <a:spLocks noGrp="1"/>
          </p:cNvSpPr>
          <p:nvPr>
            <p:ph type="title" idx="4294967295"/>
          </p:nvPr>
        </p:nvSpPr>
        <p:spPr>
          <a:xfrm>
            <a:off x="1206360" y="52560"/>
            <a:ext cx="6896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 err="1">
                <a:solidFill>
                  <a:srgbClr val="FFFFFF"/>
                </a:solidFill>
                <a:latin typeface="Arial"/>
              </a:rPr>
              <a:t>Hybrid</a:t>
            </a:r>
            <a:r>
              <a:rPr lang="fr-FR" sz="2000" b="1" strike="noStrike" spc="-1" dirty="0">
                <a:solidFill>
                  <a:srgbClr val="FFFFFF"/>
                </a:solidFill>
                <a:latin typeface="Arial"/>
              </a:rPr>
              <a:t> e- + collision + ECRH + </a:t>
            </a:r>
            <a:r>
              <a:rPr lang="fr-FR" sz="2000" b="1" strike="noStrike" spc="-1" dirty="0" err="1">
                <a:solidFill>
                  <a:srgbClr val="FFFFFF"/>
                </a:solidFill>
                <a:latin typeface="Arial"/>
              </a:rPr>
              <a:t>shaping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E6D5F5E5-9186-4535-B846-694E85D2DE3B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7</a:t>
            </a:fld>
            <a:endParaRPr lang="fr-FR" sz="800" b="0" strike="noStrike" spc="-1">
              <a:latin typeface="Times New Roman"/>
            </a:endParaRPr>
          </a:p>
        </p:txBody>
      </p:sp>
      <p:pic>
        <p:nvPicPr>
          <p:cNvPr id="256" name="Image 17"/>
          <p:cNvPicPr/>
          <p:nvPr/>
        </p:nvPicPr>
        <p:blipFill>
          <a:blip r:embed="rId7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4" descr="EPFL strengthens its brand identity for its 50th ..."/>
          <p:cNvPicPr/>
          <p:nvPr/>
        </p:nvPicPr>
        <p:blipFill>
          <a:blip r:embed="rId8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258" name="Auto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ZoneTexte 5"/>
          <p:cNvSpPr/>
          <p:nvPr/>
        </p:nvSpPr>
        <p:spPr>
          <a:xfrm>
            <a:off x="6228000" y="3600000"/>
            <a:ext cx="1367640" cy="3646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Buffer zone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1" name="Connecteur droit 260"/>
          <p:cNvSpPr/>
          <p:nvPr/>
        </p:nvSpPr>
        <p:spPr>
          <a:xfrm flipV="1">
            <a:off x="7595640" y="3420000"/>
            <a:ext cx="252360" cy="18000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onnecteur droit 261"/>
          <p:cNvSpPr/>
          <p:nvPr/>
        </p:nvSpPr>
        <p:spPr>
          <a:xfrm flipH="1" flipV="1">
            <a:off x="6048000" y="3420000"/>
            <a:ext cx="180000" cy="18000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onnecteur droit 262"/>
          <p:cNvSpPr/>
          <p:nvPr/>
        </p:nvSpPr>
        <p:spPr>
          <a:xfrm flipH="1">
            <a:off x="5868000" y="3964680"/>
            <a:ext cx="360000" cy="17532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onnecteur droit 263"/>
          <p:cNvSpPr/>
          <p:nvPr/>
        </p:nvSpPr>
        <p:spPr>
          <a:xfrm>
            <a:off x="7595640" y="3964680"/>
            <a:ext cx="252360" cy="17532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ZoneTexte 264"/>
          <p:cNvSpPr txBox="1"/>
          <p:nvPr/>
        </p:nvSpPr>
        <p:spPr>
          <a:xfrm>
            <a:off x="360000" y="1980000"/>
            <a:ext cx="360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Smaller fluctuations in the case of negative triangularity</a:t>
            </a:r>
          </a:p>
        </p:txBody>
      </p:sp>
      <p:sp>
        <p:nvSpPr>
          <p:cNvPr id="266" name="ZoneTexte 265"/>
          <p:cNvSpPr txBox="1"/>
          <p:nvPr/>
        </p:nvSpPr>
        <p:spPr>
          <a:xfrm>
            <a:off x="360000" y="4644360"/>
            <a:ext cx="360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Large impact of shaping on the electric potential development</a:t>
            </a:r>
          </a:p>
        </p:txBody>
      </p:sp>
      <p:sp>
        <p:nvSpPr>
          <p:cNvPr id="19" name="PlaceHolder 2"/>
          <p:cNvSpPr txBox="1">
            <a:spLocks/>
          </p:cNvSpPr>
          <p:nvPr/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numCol="1" spcCol="0" rtlCol="0" anchor="ctr">
            <a:noAutofit/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spc="-1" smtClean="0">
                <a:latin typeface="Arial"/>
              </a:rPr>
              <a:t>P. Donnel, TSVV2 progress meeting, 02/12/2021  </a:t>
            </a:r>
            <a:endParaRPr lang="fr-FR" sz="8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1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 1"/>
          <p:cNvPicPr/>
          <p:nvPr/>
        </p:nvPicPr>
        <p:blipFill>
          <a:blip r:embed="rId3"/>
          <a:srcRect l="14362" r="21010"/>
          <a:stretch/>
        </p:blipFill>
        <p:spPr>
          <a:xfrm>
            <a:off x="6847587" y="964800"/>
            <a:ext cx="2495520" cy="2895840"/>
          </a:xfrm>
          <a:prstGeom prst="rect">
            <a:avLst/>
          </a:prstGeom>
          <a:ln w="0">
            <a:noFill/>
          </a:ln>
        </p:spPr>
      </p:pic>
      <p:pic>
        <p:nvPicPr>
          <p:cNvPr id="293" name="Image 4"/>
          <p:cNvPicPr/>
          <p:nvPr/>
        </p:nvPicPr>
        <p:blipFill>
          <a:blip r:embed="rId4"/>
          <a:srcRect l="13545" r="21644"/>
          <a:stretch/>
        </p:blipFill>
        <p:spPr>
          <a:xfrm>
            <a:off x="6812640" y="3861000"/>
            <a:ext cx="2386080" cy="2761920"/>
          </a:xfrm>
          <a:prstGeom prst="rect">
            <a:avLst/>
          </a:prstGeom>
          <a:ln w="0">
            <a:noFill/>
          </a:ln>
        </p:spPr>
      </p:pic>
      <p:sp>
        <p:nvSpPr>
          <p:cNvPr id="294" name="PlaceHolder 1"/>
          <p:cNvSpPr>
            <a:spLocks noGrp="1"/>
          </p:cNvSpPr>
          <p:nvPr>
            <p:ph type="title" idx="4294967295"/>
          </p:nvPr>
        </p:nvSpPr>
        <p:spPr>
          <a:xfrm>
            <a:off x="1206360" y="52560"/>
            <a:ext cx="6896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trike="noStrike" spc="-1" dirty="0">
                <a:solidFill>
                  <a:srgbClr val="FFFFFF"/>
                </a:solidFill>
                <a:latin typeface="Arial"/>
              </a:rPr>
              <a:t>Important </a:t>
            </a:r>
            <a:r>
              <a:rPr lang="fr-FR" b="1" strike="noStrike" spc="-1" dirty="0" err="1">
                <a:solidFill>
                  <a:srgbClr val="FFFFFF"/>
                </a:solidFill>
                <a:latin typeface="Arial"/>
              </a:rPr>
              <a:t>effect</a:t>
            </a:r>
            <a:r>
              <a:rPr lang="fr-FR" b="1" strike="noStrike" spc="-1" dirty="0">
                <a:solidFill>
                  <a:srgbClr val="FFFFFF"/>
                </a:solidFill>
                <a:latin typeface="Arial"/>
              </a:rPr>
              <a:t> of time on the buffer </a:t>
            </a:r>
            <a:r>
              <a:rPr lang="fr-FR" b="1" strike="noStrike" spc="-1" dirty="0" err="1" smtClean="0">
                <a:solidFill>
                  <a:srgbClr val="FFFFFF"/>
                </a:solidFill>
                <a:latin typeface="Arial"/>
              </a:rPr>
              <a:t>potential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3D2BD47E-0EDF-4442-AA00-D757682A4DA9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8</a:t>
            </a:fld>
            <a:endParaRPr lang="fr-FR" sz="800" b="0" strike="noStrike" spc="-1">
              <a:latin typeface="Times New Roman"/>
            </a:endParaRPr>
          </a:p>
        </p:txBody>
      </p:sp>
      <p:pic>
        <p:nvPicPr>
          <p:cNvPr id="296" name="Image 5"/>
          <p:cNvPicPr/>
          <p:nvPr/>
        </p:nvPicPr>
        <p:blipFill>
          <a:blip r:embed="rId5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" descr="EPFL strengthens its brand identity for its 50th ..."/>
          <p:cNvPicPr/>
          <p:nvPr/>
        </p:nvPicPr>
        <p:blipFill>
          <a:blip r:embed="rId6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298" name="AutoShape 1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9" name="Image 6"/>
          <p:cNvPicPr/>
          <p:nvPr/>
        </p:nvPicPr>
        <p:blipFill>
          <a:blip r:embed="rId7"/>
          <a:srcRect l="13545" r="20301"/>
          <a:stretch/>
        </p:blipFill>
        <p:spPr>
          <a:xfrm>
            <a:off x="3654475" y="961920"/>
            <a:ext cx="2556720" cy="2898720"/>
          </a:xfrm>
          <a:prstGeom prst="rect">
            <a:avLst/>
          </a:prstGeom>
          <a:ln w="0">
            <a:noFill/>
          </a:ln>
        </p:spPr>
      </p:pic>
      <p:pic>
        <p:nvPicPr>
          <p:cNvPr id="300" name="Image 18"/>
          <p:cNvPicPr/>
          <p:nvPr/>
        </p:nvPicPr>
        <p:blipFill>
          <a:blip r:embed="rId8"/>
          <a:srcRect l="13545" r="21644"/>
          <a:stretch/>
        </p:blipFill>
        <p:spPr>
          <a:xfrm>
            <a:off x="3700475" y="3844800"/>
            <a:ext cx="2474280" cy="2864160"/>
          </a:xfrm>
          <a:prstGeom prst="rect">
            <a:avLst/>
          </a:prstGeom>
          <a:ln w="0">
            <a:noFill/>
          </a:ln>
        </p:spPr>
      </p:pic>
      <p:pic>
        <p:nvPicPr>
          <p:cNvPr id="301" name="Image 21"/>
          <p:cNvPicPr/>
          <p:nvPr/>
        </p:nvPicPr>
        <p:blipFill>
          <a:blip r:embed="rId9"/>
          <a:srcRect l="13545" r="20294"/>
          <a:stretch/>
        </p:blipFill>
        <p:spPr>
          <a:xfrm>
            <a:off x="517320" y="957240"/>
            <a:ext cx="2560680" cy="2903400"/>
          </a:xfrm>
          <a:prstGeom prst="rect">
            <a:avLst/>
          </a:prstGeom>
          <a:ln w="0">
            <a:noFill/>
          </a:ln>
        </p:spPr>
      </p:pic>
      <p:pic>
        <p:nvPicPr>
          <p:cNvPr id="302" name="Image 22"/>
          <p:cNvPicPr/>
          <p:nvPr/>
        </p:nvPicPr>
        <p:blipFill>
          <a:blip r:embed="rId10"/>
          <a:srcRect l="14902" r="21644"/>
          <a:stretch/>
        </p:blipFill>
        <p:spPr>
          <a:xfrm>
            <a:off x="659880" y="3887640"/>
            <a:ext cx="2352960" cy="2781360"/>
          </a:xfrm>
          <a:prstGeom prst="rect">
            <a:avLst/>
          </a:prstGeom>
          <a:ln w="0">
            <a:noFill/>
          </a:ln>
        </p:spPr>
      </p:pic>
      <p:sp>
        <p:nvSpPr>
          <p:cNvPr id="303" name="Connecteur droit avec flèche 1"/>
          <p:cNvSpPr/>
          <p:nvPr/>
        </p:nvSpPr>
        <p:spPr>
          <a:xfrm flipV="1">
            <a:off x="517320" y="3860640"/>
            <a:ext cx="8656920" cy="15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ZoneTexte 2"/>
          <p:cNvSpPr/>
          <p:nvPr/>
        </p:nvSpPr>
        <p:spPr>
          <a:xfrm>
            <a:off x="9199080" y="3645000"/>
            <a:ext cx="684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time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" name="PlaceHolder 2"/>
          <p:cNvSpPr txBox="1">
            <a:spLocks/>
          </p:cNvSpPr>
          <p:nvPr/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numCol="1" spcCol="0" rtlCol="0" anchor="ctr">
            <a:noAutofit/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spc="-1" smtClean="0">
                <a:latin typeface="Arial"/>
              </a:rPr>
              <a:t>P. Donnel, TSVV2 progress meeting, 02/12/2021  </a:t>
            </a:r>
            <a:endParaRPr lang="fr-FR" sz="8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2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 idx="4294967295"/>
          </p:nvPr>
        </p:nvSpPr>
        <p:spPr>
          <a:xfrm>
            <a:off x="1206360" y="52560"/>
            <a:ext cx="6896880" cy="9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trike="noStrike" spc="-1" dirty="0" err="1">
                <a:solidFill>
                  <a:srgbClr val="FFFFFF"/>
                </a:solidFill>
                <a:latin typeface="Arial"/>
              </a:rPr>
              <a:t>Energy</a:t>
            </a:r>
            <a:r>
              <a:rPr lang="fr-FR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="1" strike="noStrike" spc="-1" dirty="0" err="1">
                <a:solidFill>
                  <a:srgbClr val="FFFFFF"/>
                </a:solidFill>
                <a:latin typeface="Arial"/>
              </a:rPr>
              <a:t>decaying</a:t>
            </a:r>
            <a:r>
              <a:rPr lang="fr-FR" b="1" strike="noStrike" spc="-1" dirty="0">
                <a:solidFill>
                  <a:srgbClr val="FFFFFF"/>
                </a:solidFill>
                <a:latin typeface="Arial"/>
              </a:rPr>
              <a:t> rate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ldNum" idx="4294967295"/>
          </p:nvPr>
        </p:nvSpPr>
        <p:spPr>
          <a:xfrm>
            <a:off x="9200520" y="6597360"/>
            <a:ext cx="576720" cy="2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666666"/>
                </a:solidFill>
                <a:latin typeface="Arial"/>
              </a:rPr>
              <a:t>|  Page </a:t>
            </a:r>
            <a:fld id="{8B005295-5EFC-4A1D-90CC-CBBFDABC1C6C}" type="slidenum">
              <a:rPr lang="fr-FR" sz="800" b="0" strike="noStrike" spc="-1">
                <a:solidFill>
                  <a:srgbClr val="666666"/>
                </a:solidFill>
                <a:latin typeface="Arial"/>
              </a:rPr>
              <a:t>9</a:t>
            </a:fld>
            <a:endParaRPr lang="fr-FR" sz="800" b="0" strike="noStrike" spc="-1">
              <a:latin typeface="Times New Roman"/>
            </a:endParaRPr>
          </a:p>
        </p:txBody>
      </p:sp>
      <p:pic>
        <p:nvPicPr>
          <p:cNvPr id="269" name="Image 36"/>
          <p:cNvPicPr/>
          <p:nvPr/>
        </p:nvPicPr>
        <p:blipFill>
          <a:blip r:embed="rId3"/>
          <a:stretch/>
        </p:blipFill>
        <p:spPr>
          <a:xfrm>
            <a:off x="7912800" y="52560"/>
            <a:ext cx="1141920" cy="3481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EPFL strengthens its brand identity for its 50th ..."/>
          <p:cNvPicPr/>
          <p:nvPr/>
        </p:nvPicPr>
        <p:blipFill>
          <a:blip r:embed="rId4"/>
          <a:stretch/>
        </p:blipFill>
        <p:spPr>
          <a:xfrm>
            <a:off x="8103240" y="476640"/>
            <a:ext cx="735480" cy="412560"/>
          </a:xfrm>
          <a:prstGeom prst="rect">
            <a:avLst/>
          </a:prstGeom>
          <a:ln w="0">
            <a:noFill/>
          </a:ln>
        </p:spPr>
      </p:pic>
      <p:sp>
        <p:nvSpPr>
          <p:cNvPr id="271" name="AutoShape 6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Image 37"/>
          <p:cNvPicPr/>
          <p:nvPr/>
        </p:nvPicPr>
        <p:blipFill>
          <a:blip r:embed="rId5"/>
          <a:stretch/>
        </p:blipFill>
        <p:spPr>
          <a:xfrm>
            <a:off x="4500000" y="1939680"/>
            <a:ext cx="5333760" cy="4000320"/>
          </a:xfrm>
          <a:prstGeom prst="rect">
            <a:avLst/>
          </a:prstGeom>
          <a:ln w="0">
            <a:noFill/>
          </a:ln>
        </p:spPr>
      </p:pic>
      <p:sp>
        <p:nvSpPr>
          <p:cNvPr id="273" name="ZoneTexte 12"/>
          <p:cNvSpPr/>
          <p:nvPr/>
        </p:nvSpPr>
        <p:spPr>
          <a:xfrm>
            <a:off x="8100000" y="2601000"/>
            <a:ext cx="647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FF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&lt;0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FF5050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FF5050"/>
                </a:solidFill>
                <a:latin typeface="Arial"/>
              </a:rPr>
              <a:t>&gt;0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75" name="Image 14"/>
          <p:cNvPicPr/>
          <p:nvPr/>
        </p:nvPicPr>
        <p:blipFill>
          <a:blip r:embed="rId6"/>
          <a:stretch/>
        </p:blipFill>
        <p:spPr>
          <a:xfrm>
            <a:off x="360000" y="2520000"/>
            <a:ext cx="3960000" cy="297000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ZoneTexte 6"/>
              <p:cNvSpPr txBox="1"/>
              <p:nvPr/>
            </p:nvSpPr>
            <p:spPr>
              <a:xfrm>
                <a:off x="2894582" y="1151640"/>
                <a:ext cx="3520435" cy="76932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𝐸𝑛𝑒𝑟𝑔𝑦𝑓𝑙𝑢𝑥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𝐸𝑛𝑒𝑟𝑔𝑦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76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582" y="1151640"/>
                <a:ext cx="3520435" cy="769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" name="ZoneTexte 13"/>
          <p:cNvSpPr/>
          <p:nvPr/>
        </p:nvSpPr>
        <p:spPr>
          <a:xfrm>
            <a:off x="8100000" y="2601000"/>
            <a:ext cx="647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FF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&lt;0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FF5050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FF5050"/>
                </a:solidFill>
                <a:latin typeface="Arial"/>
              </a:rPr>
              <a:t>&gt;0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8" name="ZoneTexte 14"/>
          <p:cNvSpPr/>
          <p:nvPr/>
        </p:nvSpPr>
        <p:spPr>
          <a:xfrm>
            <a:off x="3240000" y="2781000"/>
            <a:ext cx="647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FF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0000FF"/>
                </a:solidFill>
                <a:latin typeface="Arial"/>
              </a:rPr>
              <a:t>&lt;0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FF5050"/>
                </a:solidFill>
                <a:latin typeface="Arial"/>
              </a:rPr>
              <a:t>δ</a:t>
            </a:r>
            <a:r>
              <a:rPr lang="fr-FR" sz="1800" b="0" strike="noStrike" spc="-1">
                <a:solidFill>
                  <a:srgbClr val="FF5050"/>
                </a:solidFill>
                <a:latin typeface="Arial"/>
              </a:rPr>
              <a:t>&gt;0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700000" y="3420000"/>
            <a:ext cx="1260000" cy="1260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onnecteur droit 279"/>
          <p:cNvSpPr/>
          <p:nvPr/>
        </p:nvSpPr>
        <p:spPr>
          <a:xfrm>
            <a:off x="3960000" y="3960000"/>
            <a:ext cx="720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ZoneTexte 280"/>
          <p:cNvSpPr txBox="1"/>
          <p:nvPr/>
        </p:nvSpPr>
        <p:spPr>
          <a:xfrm>
            <a:off x="540000" y="5940000"/>
            <a:ext cx="86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 dirty="0" err="1">
                <a:latin typeface="Arial"/>
              </a:rPr>
              <a:t>Significant</a:t>
            </a:r>
            <a:r>
              <a:rPr lang="fr-FR" sz="1800" b="0" strike="noStrike" spc="-1" dirty="0">
                <a:latin typeface="Arial"/>
              </a:rPr>
              <a:t> </a:t>
            </a:r>
            <a:r>
              <a:rPr lang="fr-FR" sz="1800" b="0" strike="noStrike" spc="-1" dirty="0" err="1">
                <a:latin typeface="Arial"/>
              </a:rPr>
              <a:t>improvement</a:t>
            </a:r>
            <a:r>
              <a:rPr lang="fr-FR" sz="1800" b="0" strike="noStrike" spc="-1" dirty="0">
                <a:latin typeface="Arial"/>
              </a:rPr>
              <a:t> of confinement in </a:t>
            </a:r>
            <a:r>
              <a:rPr lang="fr-FR" sz="1800" b="0" strike="noStrike" spc="-1" dirty="0" err="1">
                <a:latin typeface="Arial"/>
              </a:rPr>
              <a:t>negative</a:t>
            </a:r>
            <a:r>
              <a:rPr lang="fr-FR" sz="1800" b="0" strike="noStrike" spc="-1" dirty="0">
                <a:latin typeface="Arial"/>
              </a:rPr>
              <a:t> </a:t>
            </a:r>
            <a:r>
              <a:rPr lang="fr-FR" sz="1800" b="0" strike="noStrike" spc="-1" dirty="0" err="1">
                <a:latin typeface="Arial"/>
              </a:rPr>
              <a:t>triangularity</a:t>
            </a:r>
            <a:r>
              <a:rPr lang="fr-FR" sz="1800" b="0" strike="noStrike" spc="-1" dirty="0">
                <a:latin typeface="Arial"/>
              </a:rPr>
              <a:t> in the </a:t>
            </a:r>
            <a:r>
              <a:rPr lang="fr-FR" sz="1800" b="0" strike="noStrike" spc="-1" dirty="0" err="1">
                <a:latin typeface="Arial"/>
              </a:rPr>
              <a:t>edge</a:t>
            </a:r>
            <a:r>
              <a:rPr lang="fr-FR" sz="1800" b="0" strike="noStrike" spc="-1" dirty="0">
                <a:latin typeface="Arial"/>
              </a:rPr>
              <a:t>. </a:t>
            </a:r>
            <a:r>
              <a:rPr lang="fr-FR" sz="1800" b="0" strike="noStrike" spc="-1" dirty="0" err="1">
                <a:latin typeface="Arial"/>
              </a:rPr>
              <a:t>Marginally</a:t>
            </a:r>
            <a:r>
              <a:rPr lang="fr-FR" sz="1800" b="0" strike="noStrike" spc="-1" dirty="0">
                <a:latin typeface="Arial"/>
              </a:rPr>
              <a:t> the opposite in the </a:t>
            </a:r>
            <a:r>
              <a:rPr lang="fr-FR" sz="1800" b="0" strike="noStrike" spc="-1" dirty="0" err="1">
                <a:latin typeface="Arial"/>
              </a:rPr>
              <a:t>core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7" name="PlaceHolder 2"/>
          <p:cNvSpPr txBox="1">
            <a:spLocks/>
          </p:cNvSpPr>
          <p:nvPr/>
        </p:nvSpPr>
        <p:spPr>
          <a:xfrm>
            <a:off x="182520" y="6597360"/>
            <a:ext cx="2319480" cy="26028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numCol="1" spcCol="0" rtlCol="0" anchor="ctr">
            <a:noAutofit/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1"/>
              </a:spcBef>
              <a:tabLst>
                <a:tab pos="4307040" algn="ctr"/>
                <a:tab pos="9061560" algn="r"/>
              </a:tabLst>
            </a:pPr>
            <a:r>
              <a:rPr lang="en-US" sz="800" spc="-1" smtClean="0">
                <a:latin typeface="Arial"/>
              </a:rPr>
              <a:t>P. Donnel, TSVV2 progress meeting, 02/12/2021  </a:t>
            </a:r>
            <a:endParaRPr lang="fr-FR" sz="8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2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Modele_powerpoint2007_IRFM</Template>
  <TotalTime>48982</TotalTime>
  <Words>992</Words>
  <Application>Microsoft Office PowerPoint</Application>
  <PresentationFormat>Personnalisé</PresentationFormat>
  <Paragraphs>171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Modele_powerpoint2007_IRFM</vt:lpstr>
      <vt:lpstr>Présentation PowerPoint</vt:lpstr>
      <vt:lpstr>Preparation of ORB5 for the study</vt:lpstr>
      <vt:lpstr>Realistic ECRH/ECCD source</vt:lpstr>
      <vt:lpstr>Three options for the buffer zone</vt:lpstr>
      <vt:lpstr>Generation of the MHD equilibrium with CHEASE</vt:lpstr>
      <vt:lpstr>Choice of the initial profiles for the study</vt:lpstr>
      <vt:lpstr>Hybrid e- + collision + ECRH + shaping</vt:lpstr>
      <vt:lpstr>Important effect of time on the buffer potential</vt:lpstr>
      <vt:lpstr>Energy decaying rate</vt:lpstr>
      <vt:lpstr>Particle confinement time</vt:lpstr>
      <vt:lpstr>Limited impact of the source level</vt:lpstr>
      <vt:lpstr>Conclusion</vt:lpstr>
      <vt:lpstr>Next steps</vt:lpstr>
      <vt:lpstr>Non linear collision operator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HUTTER Thierry 099389</dc:creator>
  <cp:lastModifiedBy>DONNEL Peter 247651</cp:lastModifiedBy>
  <cp:revision>1484</cp:revision>
  <cp:lastPrinted>2016-07-01T17:26:53Z</cp:lastPrinted>
  <dcterms:created xsi:type="dcterms:W3CDTF">2012-06-26T12:11:10Z</dcterms:created>
  <dcterms:modified xsi:type="dcterms:W3CDTF">2021-11-30T14:06:44Z</dcterms:modified>
</cp:coreProperties>
</file>