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2" r:id="rId3"/>
    <p:sldId id="257" r:id="rId4"/>
    <p:sldId id="273" r:id="rId5"/>
    <p:sldId id="277" r:id="rId6"/>
    <p:sldId id="275" r:id="rId7"/>
    <p:sldId id="276" r:id="rId8"/>
    <p:sldId id="27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3963" autoAdjust="0"/>
  </p:normalViewPr>
  <p:slideViewPr>
    <p:cSldViewPr snapToGrid="0">
      <p:cViewPr varScale="1">
        <p:scale>
          <a:sx n="64" d="100"/>
          <a:sy n="64" d="100"/>
        </p:scale>
        <p:origin x="1248" y="52"/>
      </p:cViewPr>
      <p:guideLst/>
    </p:cSldViewPr>
  </p:slideViewPr>
  <p:outlineViewPr>
    <p:cViewPr>
      <p:scale>
        <a:sx n="33" d="100"/>
        <a:sy n="33" d="100"/>
      </p:scale>
      <p:origin x="0" y="-8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ECE2C-7FA4-4924-BCA1-8B4ED46791C5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29B93-2AC3-4332-9422-7CFDAF1E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1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E0C7-FD4A-4F62-B272-59DCCC8B723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B8B68-2978-4633-A729-8D935699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34758-43E5-4687-ACD5-79360B5BD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041" y="2407475"/>
            <a:ext cx="6858000" cy="1122363"/>
          </a:xfrm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A650B4-20D6-4889-AB43-E4CEFE9E0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041" y="3691490"/>
            <a:ext cx="6858000" cy="8009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5E196-AE88-4FB2-AFFD-8B67093249AA}"/>
              </a:ext>
            </a:extLst>
          </p:cNvPr>
          <p:cNvSpPr/>
          <p:nvPr/>
        </p:nvSpPr>
        <p:spPr>
          <a:xfrm>
            <a:off x="0" y="0"/>
            <a:ext cx="1471041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40F990C-AD5D-4FEE-AD5F-055BEC4523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" y="141699"/>
            <a:ext cx="1452756" cy="8389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AA3CF9-BAA0-43D1-BC84-F1A0A67CAA13}"/>
              </a:ext>
            </a:extLst>
          </p:cNvPr>
          <p:cNvSpPr/>
          <p:nvPr userDrawn="1"/>
        </p:nvSpPr>
        <p:spPr>
          <a:xfrm>
            <a:off x="0" y="0"/>
            <a:ext cx="1471041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44EE92-B97F-468E-AEB2-1B4EE80F7351}"/>
              </a:ext>
            </a:extLst>
          </p:cNvPr>
          <p:cNvSpPr/>
          <p:nvPr userDrawn="1"/>
        </p:nvSpPr>
        <p:spPr>
          <a:xfrm>
            <a:off x="595066" y="3803122"/>
            <a:ext cx="1219200" cy="1030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5D64AE9-0514-4FC8-A30A-76E39B9DA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" y="141699"/>
            <a:ext cx="1452756" cy="8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5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21781-3034-4259-9001-273D7582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992206-BC18-454B-A90F-ED1B65B74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42569-A300-481D-A2DE-A37FE9DD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B6471-E513-49B3-AA37-7F9A676F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6DBF26-31CC-49D1-B7C2-D3C4275A6805}"/>
              </a:ext>
            </a:extLst>
          </p:cNvPr>
          <p:cNvSpPr/>
          <p:nvPr userDrawn="1"/>
        </p:nvSpPr>
        <p:spPr>
          <a:xfrm>
            <a:off x="912114" y="821120"/>
            <a:ext cx="823188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2162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C4DB9B-E94D-48AF-95FC-7E26BE188C94}"/>
              </a:ext>
            </a:extLst>
          </p:cNvPr>
          <p:cNvSpPr/>
          <p:nvPr/>
        </p:nvSpPr>
        <p:spPr>
          <a:xfrm>
            <a:off x="912114" y="6471476"/>
            <a:ext cx="8231885" cy="3865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603D01-B35A-4615-A6A2-F28D2FAC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14" y="136526"/>
            <a:ext cx="7975854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EAB1D6-680B-4A7C-AA73-A44F57F35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114" y="1289304"/>
            <a:ext cx="7975854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BF7C0D-8308-4CF1-8C3E-AAC3CACB6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114" y="64714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63A669-A9F0-424A-8170-A1AA38306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6991" y="64928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PASC 2021, </a:t>
            </a:r>
            <a:r>
              <a:rPr lang="en-US" dirty="0" err="1" smtClean="0"/>
              <a:t>P.Donnel</a:t>
            </a:r>
            <a:r>
              <a:rPr lang="en-US" dirty="0" smtClean="0"/>
              <a:t>, 06.07.2021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DAE0D-B2ED-4B8B-9A0C-D74C68739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0568" y="64714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A285B5-CB1B-436C-99CE-ED48475603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D42651-C3F6-4B4F-A3FB-7B283E0042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" y="342353"/>
            <a:ext cx="871654" cy="5033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A0C8F7-5062-4FFC-9B54-502813FDE6D0}"/>
              </a:ext>
            </a:extLst>
          </p:cNvPr>
          <p:cNvSpPr>
            <a:spLocks noChangeAspect="1"/>
          </p:cNvSpPr>
          <p:nvPr/>
        </p:nvSpPr>
        <p:spPr>
          <a:xfrm>
            <a:off x="27000" y="6264000"/>
            <a:ext cx="64800" cy="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99B1EF-D581-463D-9EC9-222B8BE09FFB}"/>
              </a:ext>
            </a:extLst>
          </p:cNvPr>
          <p:cNvSpPr txBox="1"/>
          <p:nvPr/>
        </p:nvSpPr>
        <p:spPr>
          <a:xfrm>
            <a:off x="91900" y="6126912"/>
            <a:ext cx="93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766BD9-5B88-4E0B-8AF7-FE4CBCAF3C5C}"/>
              </a:ext>
            </a:extLst>
          </p:cNvPr>
          <p:cNvSpPr/>
          <p:nvPr userDrawn="1"/>
        </p:nvSpPr>
        <p:spPr>
          <a:xfrm>
            <a:off x="912114" y="6471476"/>
            <a:ext cx="8231885" cy="3865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2440BD0-92A3-4797-9F93-C3AD614F78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" y="342353"/>
            <a:ext cx="871654" cy="5033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452B97-1F3A-4A10-8988-F5F885C3BA62}"/>
              </a:ext>
            </a:extLst>
          </p:cNvPr>
          <p:cNvSpPr>
            <a:spLocks noChangeAspect="1"/>
          </p:cNvSpPr>
          <p:nvPr userDrawn="1"/>
        </p:nvSpPr>
        <p:spPr>
          <a:xfrm>
            <a:off x="27000" y="6264000"/>
            <a:ext cx="64800" cy="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C28D1AA-A430-4A93-89C8-E951702E2CD7}"/>
              </a:ext>
            </a:extLst>
          </p:cNvPr>
          <p:cNvSpPr txBox="1"/>
          <p:nvPr userDrawn="1"/>
        </p:nvSpPr>
        <p:spPr>
          <a:xfrm>
            <a:off x="91900" y="6126912"/>
            <a:ext cx="93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153195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8178" y="4363344"/>
            <a:ext cx="47637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u="sng" dirty="0" smtClean="0"/>
              <a:t>G. Di </a:t>
            </a:r>
            <a:r>
              <a:rPr lang="fr-FR" sz="2000" u="sng" dirty="0"/>
              <a:t>Giannatale</a:t>
            </a:r>
            <a:r>
              <a:rPr lang="fr-FR" sz="2000" dirty="0"/>
              <a:t>, </a:t>
            </a:r>
            <a:r>
              <a:rPr lang="fr-FR" sz="2000" dirty="0" smtClean="0"/>
              <a:t>P. </a:t>
            </a:r>
            <a:r>
              <a:rPr lang="en-GB" sz="2000" dirty="0" smtClean="0"/>
              <a:t>Donnel</a:t>
            </a:r>
            <a:r>
              <a:rPr lang="fr-FR" sz="2000" dirty="0" smtClean="0"/>
              <a:t>, L</a:t>
            </a:r>
            <a:r>
              <a:rPr lang="fr-FR" sz="2000" dirty="0"/>
              <a:t>. </a:t>
            </a:r>
            <a:r>
              <a:rPr lang="fr-FR" sz="2000" dirty="0" smtClean="0"/>
              <a:t>Villard et al..</a:t>
            </a:r>
            <a:endParaRPr lang="fr-FR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560" y="1739415"/>
            <a:ext cx="7672960" cy="26239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Global gyrokinetic studies of Negative Triangularity </a:t>
            </a:r>
            <a:r>
              <a:rPr lang="en-US" sz="4000" dirty="0" smtClean="0">
                <a:solidFill>
                  <a:schemeClr val="tx1"/>
                </a:solidFill>
              </a:rPr>
              <a:t>turbulence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Next steps with ORB5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91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8"/>
    </mc:Choice>
    <mc:Fallback xmlns="">
      <p:transition spd="slow" advTm="1111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</a:t>
            </a:r>
            <a:r>
              <a:rPr lang="fr-CH" dirty="0" smtClean="0"/>
              <a:t>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114" y="1051561"/>
            <a:ext cx="7975854" cy="5029200"/>
          </a:xfrm>
        </p:spPr>
        <p:txBody>
          <a:bodyPr/>
          <a:lstStyle/>
          <a:p>
            <a:r>
              <a:rPr lang="en-US" dirty="0" smtClean="0"/>
              <a:t>A set of linear simulations have been performed in PT and NT.</a:t>
            </a:r>
          </a:p>
          <a:p>
            <a:pPr lvl="1"/>
            <a:r>
              <a:rPr lang="en-US" dirty="0" smtClean="0"/>
              <a:t>No big differences appear in the linear phase of the simulations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Ingredients: </a:t>
            </a:r>
            <a:r>
              <a:rPr lang="en-US" dirty="0" err="1" smtClean="0"/>
              <a:t>Pade</a:t>
            </a:r>
            <a:r>
              <a:rPr lang="en-US" dirty="0" smtClean="0"/>
              <a:t>’ approximations, hybrid electrons, collisions (linear operator, see P. </a:t>
            </a:r>
            <a:r>
              <a:rPr lang="en-US" dirty="0" err="1" smtClean="0"/>
              <a:t>Donnel</a:t>
            </a:r>
            <a:r>
              <a:rPr lang="en-US" dirty="0" smtClean="0"/>
              <a:t> presentation)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6"/>
          <a:stretch/>
        </p:blipFill>
        <p:spPr>
          <a:xfrm>
            <a:off x="1405544" y="3282763"/>
            <a:ext cx="5080579" cy="2819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5833" y="6080761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4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28"/>
    </mc:Choice>
    <mc:Fallback xmlns="">
      <p:transition spd="slow" advTm="10022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</a:t>
            </a:r>
            <a:r>
              <a:rPr lang="fr-CH" dirty="0" smtClean="0"/>
              <a:t> </a:t>
            </a:r>
            <a:r>
              <a:rPr lang="en-GB" dirty="0" smtClean="0"/>
              <a:t>status</a:t>
            </a:r>
            <a:r>
              <a:rPr lang="fr-CH" dirty="0" smtClean="0"/>
              <a:t> for NL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numerical simulations with ECRH source have been performed (see P. </a:t>
            </a:r>
            <a:r>
              <a:rPr lang="en-US" dirty="0" err="1" smtClean="0"/>
              <a:t>Donnel</a:t>
            </a:r>
            <a:r>
              <a:rPr lang="en-US" dirty="0" smtClean="0"/>
              <a:t> presentation).</a:t>
            </a:r>
          </a:p>
          <a:p>
            <a:endParaRPr lang="en-US" dirty="0" smtClean="0"/>
          </a:p>
          <a:p>
            <a:r>
              <a:rPr lang="en-US" dirty="0" smtClean="0"/>
              <a:t>The next step is to do the same NL simulations adding: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Pade</a:t>
            </a:r>
            <a:r>
              <a:rPr lang="en-US" dirty="0" smtClean="0"/>
              <a:t>’ approximation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Naive approximation of a limiter. Buffer region with a further poloidal and radial dependence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Try to reach the steady state condition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30"/>
    </mc:Choice>
    <mc:Fallback xmlns="">
      <p:transition spd="slow" advTm="16653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Buffer </a:t>
            </a:r>
            <a:r>
              <a:rPr lang="fr-CH" dirty="0" err="1" smtClean="0"/>
              <a:t>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0568" y="6282636"/>
            <a:ext cx="2057400" cy="365125"/>
          </a:xfrm>
        </p:spPr>
        <p:txBody>
          <a:bodyPr/>
          <a:lstStyle/>
          <a:p>
            <a:fld id="{6CA285B5-CB1B-436C-99CE-ED4847560344}" type="slidenum">
              <a:rPr lang="en-US" smtClean="0"/>
              <a:t>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r="5174"/>
          <a:stretch/>
        </p:blipFill>
        <p:spPr>
          <a:xfrm>
            <a:off x="4929812" y="1229028"/>
            <a:ext cx="3975652" cy="438912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r="4823"/>
          <a:stretch/>
        </p:blipFill>
        <p:spPr>
          <a:xfrm>
            <a:off x="785193" y="1251280"/>
            <a:ext cx="4065104" cy="4389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>
            <a:off x="1630680" y="4534236"/>
            <a:ext cx="640080" cy="508000"/>
          </a:xfrm>
          <a:prstGeom prst="ellipse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4"/>
          </p:cNvCxnSpPr>
          <p:nvPr/>
        </p:nvCxnSpPr>
        <p:spPr>
          <a:xfrm>
            <a:off x="1950720" y="5042236"/>
            <a:ext cx="320040" cy="598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66128" y="5734603"/>
            <a:ext cx="357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conserving </a:t>
            </a:r>
            <a:r>
              <a:rPr lang="en-US" dirty="0" err="1" smtClean="0"/>
              <a:t>Krook</a:t>
            </a:r>
            <a:r>
              <a:rPr lang="en-US" dirty="0" smtClean="0"/>
              <a:t> buffer accumulates fluctuations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46946" y="992246"/>
                <a:ext cx="2307427" cy="499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ν</m:t>
                    </m:r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H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CH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r-CH" dirty="0"/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946" y="992246"/>
                <a:ext cx="2307427" cy="499560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71697" y="992246"/>
                <a:ext cx="2786340" cy="499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)=−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r-CH" dirty="0"/>
                  <a:t> + C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dirty="0"/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97" y="992246"/>
                <a:ext cx="2786340" cy="499560"/>
              </a:xfrm>
              <a:prstGeom prst="rect">
                <a:avLst/>
              </a:prstGeom>
              <a:blipFill>
                <a:blip r:embed="rId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6082748" y="5042236"/>
            <a:ext cx="298174" cy="598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24601" y="5519277"/>
            <a:ext cx="138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Naive</a:t>
            </a:r>
            <a:r>
              <a:rPr lang="fr-CH" dirty="0" smtClean="0"/>
              <a:t> limiter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98817" y="5169303"/>
            <a:ext cx="392428" cy="839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3107" y="6011602"/>
            <a:ext cx="444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fluctuations in the buffer with naive </a:t>
            </a:r>
            <a:r>
              <a:rPr lang="en-US" dirty="0"/>
              <a:t>K</a:t>
            </a:r>
            <a:r>
              <a:rPr lang="en-US" dirty="0" smtClean="0"/>
              <a:t>rook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3" y="1225879"/>
            <a:ext cx="4082426" cy="30618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51" y="1225878"/>
            <a:ext cx="4217406" cy="31630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2114" y="136526"/>
            <a:ext cx="7975854" cy="915035"/>
          </a:xfrm>
        </p:spPr>
        <p:txBody>
          <a:bodyPr/>
          <a:lstStyle/>
          <a:p>
            <a:r>
              <a:rPr lang="fr-CH" dirty="0" smtClean="0"/>
              <a:t>Buffer </a:t>
            </a:r>
            <a:r>
              <a:rPr lang="en-US" dirty="0" smtClean="0"/>
              <a:t>region</a:t>
            </a:r>
            <a:r>
              <a:rPr lang="fr-CH" dirty="0" smtClean="0"/>
              <a:t> – E x B </a:t>
            </a:r>
            <a:r>
              <a:rPr lang="en-US" dirty="0" smtClean="0"/>
              <a:t>shear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38677" y="4460131"/>
                <a:ext cx="2442207" cy="694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𝐸𝑥𝐵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77" y="4460131"/>
                <a:ext cx="2442207" cy="694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45663" y="5764839"/>
                <a:ext cx="22282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𝑍𝑜𝑛𝑎𝑙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𝐶𝑜𝑚𝑝𝑜𝑛𝑒𝑛𝑡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3" y="5764839"/>
                <a:ext cx="2228239" cy="276999"/>
              </a:xfrm>
              <a:prstGeom prst="rect">
                <a:avLst/>
              </a:prstGeom>
              <a:blipFill>
                <a:blip r:embed="rId5"/>
                <a:stretch>
                  <a:fillRect l="-1913" r="-30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4134678" y="2474843"/>
            <a:ext cx="437294" cy="2424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42297" y="5118508"/>
                <a:ext cx="277473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𝐸𝑥𝐵</m:t>
                        </m:r>
                      </m:sub>
                    </m:sSub>
                  </m:oMath>
                </a14:m>
                <a:r>
                  <a:rPr lang="en-US" dirty="0" smtClean="0"/>
                  <a:t> spike at the edge is systematic for every “limiter” simulation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297" y="5118508"/>
                <a:ext cx="2774730" cy="923330"/>
              </a:xfrm>
              <a:prstGeom prst="rect">
                <a:avLst/>
              </a:prstGeom>
              <a:blipFill>
                <a:blip r:embed="rId6"/>
                <a:stretch>
                  <a:fillRect l="-197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059781" y="2575854"/>
            <a:ext cx="160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Limiter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43419" y="2577473"/>
            <a:ext cx="128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No limiter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flipH="1">
            <a:off x="945663" y="5258030"/>
            <a:ext cx="8108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L. Villard </a:t>
            </a:r>
            <a:r>
              <a:rPr lang="da-DK" sz="1200" dirty="0"/>
              <a:t>et al PoP 9, 2684 (2002)</a:t>
            </a:r>
            <a:endParaRPr lang="en-US" sz="1200" dirty="0"/>
          </a:p>
        </p:txBody>
      </p:sp>
      <p:sp>
        <p:nvSpPr>
          <p:cNvPr id="32" name="Oval 31"/>
          <p:cNvSpPr/>
          <p:nvPr/>
        </p:nvSpPr>
        <p:spPr>
          <a:xfrm>
            <a:off x="4025348" y="1321904"/>
            <a:ext cx="447261" cy="115293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Pade</a:t>
            </a:r>
            <a:r>
              <a:rPr lang="fr-CH" dirty="0" smtClean="0"/>
              <a:t> </a:t>
            </a:r>
            <a:r>
              <a:rPr lang="fr-CH" dirty="0" err="1" smtClean="0"/>
              <a:t>solver</a:t>
            </a:r>
            <a:r>
              <a:rPr lang="fr-CH" dirty="0" smtClean="0"/>
              <a:t> for NL </a:t>
            </a:r>
            <a:r>
              <a:rPr lang="fr-CH" dirty="0" err="1" smtClean="0"/>
              <a:t>runs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07136" y="3158042"/>
            <a:ext cx="273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Good agreement in the first </a:t>
            </a:r>
            <a:r>
              <a:rPr lang="en-US" dirty="0" smtClean="0"/>
              <a:t>turbulent</a:t>
            </a:r>
            <a:r>
              <a:rPr lang="fr-CH" dirty="0" smtClean="0"/>
              <a:t> phase of the </a:t>
            </a:r>
          </a:p>
          <a:p>
            <a:r>
              <a:rPr lang="fr-CH" dirty="0" smtClean="0"/>
              <a:t>simulation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5618" r="5522"/>
          <a:stretch/>
        </p:blipFill>
        <p:spPr>
          <a:xfrm>
            <a:off x="718247" y="890941"/>
            <a:ext cx="2812774" cy="2899799"/>
          </a:xfrm>
          <a:prstGeom prst="rect">
            <a:avLst/>
          </a:prstGeom>
        </p:spPr>
      </p:pic>
      <p:pic>
        <p:nvPicPr>
          <p:cNvPr id="18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0" t="5582" r="5319" b="-4206"/>
          <a:stretch/>
        </p:blipFill>
        <p:spPr>
          <a:xfrm>
            <a:off x="758008" y="3616979"/>
            <a:ext cx="2773017" cy="30301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5728" r="6731" b="-647"/>
          <a:stretch/>
        </p:blipFill>
        <p:spPr>
          <a:xfrm>
            <a:off x="3427577" y="890941"/>
            <a:ext cx="2743200" cy="29162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1" t="6235" r="5964"/>
          <a:stretch/>
        </p:blipFill>
        <p:spPr>
          <a:xfrm>
            <a:off x="3428917" y="3622810"/>
            <a:ext cx="2782956" cy="2880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0777" y="1919828"/>
            <a:ext cx="304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(See details in P. </a:t>
            </a:r>
            <a:r>
              <a:rPr lang="en-US" dirty="0" err="1" smtClean="0"/>
              <a:t>Donnel</a:t>
            </a:r>
            <a:r>
              <a:rPr lang="en-US" dirty="0" smtClean="0"/>
              <a:t> slides)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4064" y="1002317"/>
            <a:ext cx="169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LWA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32532" y="5694641"/>
            <a:ext cx="169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err="1" smtClean="0"/>
              <a:t>Pade</a:t>
            </a:r>
            <a:r>
              <a:rPr lang="fr-CH" sz="2400" b="1" dirty="0" smtClean="0"/>
              <a:t>’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5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 t="5111" r="7462"/>
          <a:stretch/>
        </p:blipFill>
        <p:spPr>
          <a:xfrm>
            <a:off x="3656989" y="864837"/>
            <a:ext cx="2723322" cy="29153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3" t="6082" r="7220"/>
          <a:stretch/>
        </p:blipFill>
        <p:spPr>
          <a:xfrm>
            <a:off x="739854" y="884715"/>
            <a:ext cx="2713382" cy="288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6" t="5435" r="5765"/>
          <a:stretch/>
        </p:blipFill>
        <p:spPr>
          <a:xfrm>
            <a:off x="791525" y="3566069"/>
            <a:ext cx="2723323" cy="2905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5518"/>
          <a:stretch/>
        </p:blipFill>
        <p:spPr>
          <a:xfrm>
            <a:off x="3656989" y="3568635"/>
            <a:ext cx="2989295" cy="2902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2452" y="3780184"/>
            <a:ext cx="246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M=1 structure emerging</a:t>
            </a:r>
          </a:p>
          <a:p>
            <a:r>
              <a:rPr lang="en-US" dirty="0" smtClean="0"/>
              <a:t> with </a:t>
            </a:r>
            <a:r>
              <a:rPr lang="en-US" dirty="0" err="1" smtClean="0"/>
              <a:t>Pade</a:t>
            </a:r>
            <a:r>
              <a:rPr lang="en-US" dirty="0" smtClean="0"/>
              <a:t>’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22452" y="1868557"/>
            <a:ext cx="22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No buffer fluctuations</a:t>
            </a:r>
          </a:p>
          <a:p>
            <a:r>
              <a:rPr lang="fr-CH" dirty="0" smtClean="0"/>
              <a:t>accumulations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2114" y="136526"/>
            <a:ext cx="7975854" cy="915035"/>
          </a:xfrm>
        </p:spPr>
        <p:txBody>
          <a:bodyPr/>
          <a:lstStyle/>
          <a:p>
            <a:r>
              <a:rPr lang="fr-CH" dirty="0" err="1" smtClean="0"/>
              <a:t>Pade</a:t>
            </a:r>
            <a:r>
              <a:rPr lang="fr-CH" dirty="0" smtClean="0"/>
              <a:t> </a:t>
            </a:r>
            <a:r>
              <a:rPr lang="fr-CH" dirty="0" err="1" smtClean="0"/>
              <a:t>solver</a:t>
            </a:r>
            <a:r>
              <a:rPr lang="fr-CH" dirty="0" smtClean="0"/>
              <a:t> for NL </a:t>
            </a:r>
            <a:r>
              <a:rPr lang="fr-CH" dirty="0" err="1" smtClean="0"/>
              <a:t>runs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82328" y="4426515"/>
            <a:ext cx="0" cy="49104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24777" y="4966582"/>
            <a:ext cx="135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30568" y="1513226"/>
            <a:ext cx="135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Naive</a:t>
            </a:r>
            <a:r>
              <a:rPr lang="fr-CH" dirty="0" smtClean="0"/>
              <a:t> </a:t>
            </a:r>
            <a:r>
              <a:rPr lang="fr-CH" dirty="0" err="1" smtClean="0"/>
              <a:t>krook</a:t>
            </a:r>
            <a:r>
              <a:rPr lang="fr-CH" dirty="0" smtClean="0"/>
              <a:t>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84064" y="1002317"/>
            <a:ext cx="169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LWA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32532" y="5694641"/>
            <a:ext cx="169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err="1" smtClean="0"/>
              <a:t>Pade</a:t>
            </a:r>
            <a:r>
              <a:rPr lang="fr-CH" sz="2400" b="1" dirty="0" smtClean="0"/>
              <a:t>’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94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114" y="1160096"/>
            <a:ext cx="7975854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Modify the Poisson equation for open field lines</a:t>
            </a:r>
          </a:p>
          <a:p>
            <a:pPr lvl="1"/>
            <a:r>
              <a:rPr lang="en-US" dirty="0" smtClean="0"/>
              <a:t>Systematic studies for PT/NT of limiter effects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Fix the LWA and Pade simulations problems for hybrid electrons </a:t>
            </a:r>
          </a:p>
          <a:p>
            <a:pPr lvl="1"/>
            <a:r>
              <a:rPr lang="en-US" dirty="0" smtClean="0"/>
              <a:t>Pade shows emergence of m=1 structure (and then it crashes)</a:t>
            </a:r>
          </a:p>
          <a:p>
            <a:pPr lvl="1"/>
            <a:r>
              <a:rPr lang="en-US" dirty="0" smtClean="0"/>
              <a:t>LWA  works good but then it crashes suddenly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Perform NT-PT study with:</a:t>
            </a:r>
          </a:p>
          <a:p>
            <a:pPr lvl="2"/>
            <a:r>
              <a:rPr lang="en-US" dirty="0" smtClean="0"/>
              <a:t>Hybrid electrons</a:t>
            </a:r>
          </a:p>
          <a:p>
            <a:pPr lvl="2"/>
            <a:r>
              <a:rPr lang="en-US" dirty="0" smtClean="0"/>
              <a:t>Pade approximation</a:t>
            </a:r>
          </a:p>
          <a:p>
            <a:pPr lvl="2"/>
            <a:r>
              <a:rPr lang="en-US" dirty="0" smtClean="0"/>
              <a:t>Limiter</a:t>
            </a:r>
          </a:p>
          <a:p>
            <a:pPr lvl="2"/>
            <a:r>
              <a:rPr lang="en-US" dirty="0" smtClean="0"/>
              <a:t>ECRH  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Comparison with experimental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PFL_good">
  <a:themeElements>
    <a:clrScheme name="EPFL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EPFL_good" id="{E7097331-0050-4226-8CA5-E490E1AC0C13}" vid="{E72DD1CD-13FB-45AE-BD84-A761F82F90C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Theme_EPFL_good</Template>
  <TotalTime>11107</TotalTime>
  <Words>286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Wingdings</vt:lpstr>
      <vt:lpstr>Theme_EPFL_good</vt:lpstr>
      <vt:lpstr>Global gyrokinetic studies of Negative Triangularity turbulence  Next steps with ORB5</vt:lpstr>
      <vt:lpstr>Linear simulations</vt:lpstr>
      <vt:lpstr>Current status for NL simulations</vt:lpstr>
      <vt:lpstr>Buffer region</vt:lpstr>
      <vt:lpstr>Buffer region – E x B shear</vt:lpstr>
      <vt:lpstr>Pade solver for NL runs</vt:lpstr>
      <vt:lpstr>Pade solver for NL runs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Cazabonne</dc:creator>
  <cp:lastModifiedBy>spcit</cp:lastModifiedBy>
  <cp:revision>638</cp:revision>
  <dcterms:created xsi:type="dcterms:W3CDTF">2019-03-27T16:59:17Z</dcterms:created>
  <dcterms:modified xsi:type="dcterms:W3CDTF">2021-12-02T14:33:20Z</dcterms:modified>
</cp:coreProperties>
</file>