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33"/>
  </p:notesMasterIdLst>
  <p:sldIdLst>
    <p:sldId id="256" r:id="rId2"/>
    <p:sldId id="258" r:id="rId3"/>
    <p:sldId id="266" r:id="rId4"/>
    <p:sldId id="278" r:id="rId5"/>
    <p:sldId id="268" r:id="rId6"/>
    <p:sldId id="277" r:id="rId7"/>
    <p:sldId id="287" r:id="rId8"/>
    <p:sldId id="270" r:id="rId9"/>
    <p:sldId id="271" r:id="rId10"/>
    <p:sldId id="285" r:id="rId11"/>
    <p:sldId id="284" r:id="rId12"/>
    <p:sldId id="274" r:id="rId13"/>
    <p:sldId id="264" r:id="rId14"/>
    <p:sldId id="294" r:id="rId15"/>
    <p:sldId id="267" r:id="rId16"/>
    <p:sldId id="292" r:id="rId17"/>
    <p:sldId id="279" r:id="rId18"/>
    <p:sldId id="290" r:id="rId19"/>
    <p:sldId id="291" r:id="rId20"/>
    <p:sldId id="293" r:id="rId21"/>
    <p:sldId id="261" r:id="rId22"/>
    <p:sldId id="273" r:id="rId23"/>
    <p:sldId id="280" r:id="rId24"/>
    <p:sldId id="296" r:id="rId25"/>
    <p:sldId id="281" r:id="rId26"/>
    <p:sldId id="283" r:id="rId27"/>
    <p:sldId id="269" r:id="rId28"/>
    <p:sldId id="282" r:id="rId29"/>
    <p:sldId id="289" r:id="rId30"/>
    <p:sldId id="262" r:id="rId31"/>
    <p:sldId id="29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FF"/>
    <a:srgbClr val="282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/>
    <p:restoredTop sz="94513"/>
  </p:normalViewPr>
  <p:slideViewPr>
    <p:cSldViewPr snapToGrid="0" snapToObjects="1">
      <p:cViewPr varScale="1">
        <p:scale>
          <a:sx n="120" d="100"/>
          <a:sy n="120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39B55-363D-1E4E-8065-B7A251742D44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7BF59-41B7-304A-AFF5-382C001891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715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7BF59-41B7-304A-AFF5-382C001891A5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940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F92-1A18-D14E-93F5-7852F9E2B986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93E8-6473-BB4B-8B4A-E1DB6DCC87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881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F92-1A18-D14E-93F5-7852F9E2B986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93E8-6473-BB4B-8B4A-E1DB6DCC87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678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F92-1A18-D14E-93F5-7852F9E2B986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93E8-6473-BB4B-8B4A-E1DB6DCC87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9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F92-1A18-D14E-93F5-7852F9E2B986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93E8-6473-BB4B-8B4A-E1DB6DCC87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514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F92-1A18-D14E-93F5-7852F9E2B986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93E8-6473-BB4B-8B4A-E1DB6DCC87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047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F92-1A18-D14E-93F5-7852F9E2B986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93E8-6473-BB4B-8B4A-E1DB6DCC87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024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F92-1A18-D14E-93F5-7852F9E2B986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93E8-6473-BB4B-8B4A-E1DB6DCC87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181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F92-1A18-D14E-93F5-7852F9E2B986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93E8-6473-BB4B-8B4A-E1DB6DCC87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437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F92-1A18-D14E-93F5-7852F9E2B986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93E8-6473-BB4B-8B4A-E1DB6DCC87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725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F92-1A18-D14E-93F5-7852F9E2B986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93E8-6473-BB4B-8B4A-E1DB6DCC87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117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F92-1A18-D14E-93F5-7852F9E2B986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93E8-6473-BB4B-8B4A-E1DB6DCC87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061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70F92-1A18-D14E-93F5-7852F9E2B986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93E8-6473-BB4B-8B4A-E1DB6DCC87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0147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46EA7-15C2-0642-9468-EF9CB320F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3371"/>
            <a:ext cx="9144000" cy="1621202"/>
          </a:xfrm>
        </p:spPr>
        <p:txBody>
          <a:bodyPr>
            <a:normAutofit/>
          </a:bodyPr>
          <a:lstStyle/>
          <a:p>
            <a:r>
              <a:rPr lang="en-IE" sz="4000" dirty="0"/>
              <a:t>Linear KBM simulations in W7-X equilibria and plans for nonlinear simulations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3E207-E111-2E43-8325-908E6254D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633270"/>
            <a:ext cx="9144000" cy="1655762"/>
          </a:xfrm>
        </p:spPr>
        <p:txBody>
          <a:bodyPr/>
          <a:lstStyle/>
          <a:p>
            <a:r>
              <a:rPr lang="en-IE" i="1" dirty="0"/>
              <a:t>TSVV#13 Progress Update – November 8</a:t>
            </a:r>
            <a:r>
              <a:rPr lang="en-IE" i="1" baseline="30000" dirty="0"/>
              <a:t>th</a:t>
            </a:r>
            <a:r>
              <a:rPr lang="en-IE" i="1" dirty="0"/>
              <a:t>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1E11D-E8EA-9C48-8755-708E7FB3995A}"/>
              </a:ext>
            </a:extLst>
          </p:cNvPr>
          <p:cNvSpPr txBox="1"/>
          <p:nvPr/>
        </p:nvSpPr>
        <p:spPr>
          <a:xfrm>
            <a:off x="3830539" y="5691072"/>
            <a:ext cx="4728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/>
              <a:t>Paul Mulholland , Josefine Proll and MJ </a:t>
            </a:r>
            <a:r>
              <a:rPr lang="en-IE" dirty="0" err="1"/>
              <a:t>Pueschel</a:t>
            </a:r>
            <a:endParaRPr lang="en-IE" dirty="0"/>
          </a:p>
          <a:p>
            <a:pPr algn="ctr"/>
            <a:r>
              <a:rPr lang="en-IE" dirty="0"/>
              <a:t>in collaboration with Ksenia </a:t>
            </a:r>
            <a:r>
              <a:rPr lang="en-IE" dirty="0" err="1"/>
              <a:t>Aleynikova</a:t>
            </a:r>
            <a:endParaRPr lang="en-IE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2964A80-2D9C-2D46-89F0-4B77FDC98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789" y="4246893"/>
            <a:ext cx="3126417" cy="10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4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11B16D-F169-8145-B2BA-97B40BC6EE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E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 dirty="0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IE" i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IE" dirty="0"/>
                  <a:t> approach - levels of consistency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11B16D-F169-8145-B2BA-97B40BC6EE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86251F-0EFA-0347-8094-149429EC810C}"/>
                  </a:ext>
                </a:extLst>
              </p:cNvPr>
              <p:cNvSpPr txBox="1"/>
              <p:nvPr/>
            </p:nvSpPr>
            <p:spPr>
              <a:xfrm>
                <a:off x="781740" y="1634549"/>
                <a:ext cx="11119673" cy="329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IE" sz="2000" dirty="0">
                    <a:solidFill>
                      <a:srgbClr val="FF0000"/>
                    </a:solidFill>
                  </a:rPr>
                  <a:t>Totally inconsistent </a:t>
                </a:r>
                <a:r>
                  <a:rPr lang="en-IE" sz="2000" dirty="0"/>
                  <a:t>– keep equilibrium constant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000" i="1" dirty="0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IE" sz="2000" i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IE" sz="2000" dirty="0"/>
                  <a:t> constant as local 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sz="2000" dirty="0"/>
                  <a:t> is increased in GENE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IE" sz="2000" dirty="0">
                    <a:solidFill>
                      <a:srgbClr val="00B0F0"/>
                    </a:solidFill>
                  </a:rPr>
                  <a:t>Partially consistent </a:t>
                </a:r>
                <a:r>
                  <a:rPr lang="en-IE" sz="2000" dirty="0"/>
                  <a:t>– keep equilibrium constant, evaluate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000" i="1" dirty="0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IE" sz="2000" i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IE" sz="2000" dirty="0"/>
                  <a:t> self-consistently as 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sz="2000" dirty="0"/>
                  <a:t> is increased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IE" sz="2000" dirty="0">
                    <a:solidFill>
                      <a:srgbClr val="00B050"/>
                    </a:solidFill>
                  </a:rPr>
                  <a:t>Consistent</a:t>
                </a:r>
                <a:r>
                  <a:rPr lang="en-IE" sz="2000" dirty="0"/>
                  <a:t> (as much as possible) – vary equilibrium files throughout simulation (corresponding to increased 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sz="2000" dirty="0"/>
                  <a:t>), and evaluate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000" i="1" dirty="0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IE" sz="2000" i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IE" sz="2000" dirty="0"/>
                  <a:t> self-consistently as 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sz="2000" dirty="0"/>
                  <a:t> is increased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86251F-0EFA-0347-8094-149429EC8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40" y="1634549"/>
                <a:ext cx="11119673" cy="3290196"/>
              </a:xfrm>
              <a:prstGeom prst="rect">
                <a:avLst/>
              </a:prstGeom>
              <a:blipFill>
                <a:blip r:embed="rId3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rved Right Arrow 15">
            <a:extLst>
              <a:ext uri="{FF2B5EF4-FFF2-40B4-BE49-F238E27FC236}">
                <a16:creationId xmlns:a16="http://schemas.microsoft.com/office/drawing/2014/main" id="{3D56A5B5-B6D5-B041-8938-557A9EA9CEC2}"/>
              </a:ext>
            </a:extLst>
          </p:cNvPr>
          <p:cNvSpPr/>
          <p:nvPr/>
        </p:nvSpPr>
        <p:spPr>
          <a:xfrm flipH="1">
            <a:off x="10961745" y="3109387"/>
            <a:ext cx="1129181" cy="2736787"/>
          </a:xfrm>
          <a:prstGeom prst="curvedRightArrow">
            <a:avLst>
              <a:gd name="adj1" fmla="val 9678"/>
              <a:gd name="adj2" fmla="val 57334"/>
              <a:gd name="adj3" fmla="val 29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C24D96-4CD8-E249-88A1-DE34EA337550}"/>
              </a:ext>
            </a:extLst>
          </p:cNvPr>
          <p:cNvSpPr txBox="1"/>
          <p:nvPr/>
        </p:nvSpPr>
        <p:spPr>
          <a:xfrm>
            <a:off x="6822915" y="5223451"/>
            <a:ext cx="399357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Fast computation of large linear 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For studying behaviour of instabilities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Insufficient accuracy </a:t>
            </a:r>
          </a:p>
        </p:txBody>
      </p:sp>
      <p:sp>
        <p:nvSpPr>
          <p:cNvPr id="18" name="Curved Right Arrow 17">
            <a:extLst>
              <a:ext uri="{FF2B5EF4-FFF2-40B4-BE49-F238E27FC236}">
                <a16:creationId xmlns:a16="http://schemas.microsoft.com/office/drawing/2014/main" id="{99449D2D-E9D6-6643-9439-348FC1563753}"/>
              </a:ext>
            </a:extLst>
          </p:cNvPr>
          <p:cNvSpPr/>
          <p:nvPr/>
        </p:nvSpPr>
        <p:spPr>
          <a:xfrm>
            <a:off x="290587" y="3814168"/>
            <a:ext cx="458723" cy="1784062"/>
          </a:xfrm>
          <a:prstGeom prst="curvedRightArrow">
            <a:avLst>
              <a:gd name="adj1" fmla="val 22668"/>
              <a:gd name="adj2" fmla="val 65463"/>
              <a:gd name="adj3" fmla="val 439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11825-3C41-FA49-9625-E9E66399B6CF}"/>
              </a:ext>
            </a:extLst>
          </p:cNvPr>
          <p:cNvSpPr txBox="1"/>
          <p:nvPr/>
        </p:nvSpPr>
        <p:spPr>
          <a:xfrm>
            <a:off x="901793" y="5223451"/>
            <a:ext cx="473700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For higher accuracy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Finding linear instability thresholds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Finding suitable regimes for nonlinear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Nonlinear simulations</a:t>
            </a:r>
          </a:p>
        </p:txBody>
      </p:sp>
    </p:spTree>
    <p:extLst>
      <p:ext uri="{BB962C8B-B14F-4D97-AF65-F5344CB8AC3E}">
        <p14:creationId xmlns:p14="http://schemas.microsoft.com/office/powerpoint/2010/main" val="860714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F30BE216-AC2D-F74C-920E-ACC390B9A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496" y="213580"/>
            <a:ext cx="8022565" cy="3166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906E0F-073A-AB46-9EF9-A161EEF89CAE}"/>
                  </a:ext>
                </a:extLst>
              </p:cNvPr>
              <p:cNvSpPr txBox="1"/>
              <p:nvPr/>
            </p:nvSpPr>
            <p:spPr>
              <a:xfrm>
                <a:off x="294661" y="555612"/>
                <a:ext cx="3483389" cy="1322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dirty="0">
                    <a:solidFill>
                      <a:srgbClr val="FF0000"/>
                    </a:solidFill>
                  </a:rPr>
                  <a:t>Small crosses – totally inconsistent:</a:t>
                </a:r>
              </a:p>
              <a:p>
                <a:endParaRPr lang="en-IE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E" dirty="0">
                    <a:solidFill>
                      <a:srgbClr val="FF0000"/>
                    </a:solidFill>
                  </a:rPr>
                  <a:t>Fixed equilibrium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E" dirty="0">
                    <a:solidFill>
                      <a:srgbClr val="FF0000"/>
                    </a:solidFill>
                  </a:rPr>
                  <a:t>Fixed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I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I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906E0F-073A-AB46-9EF9-A161EEF89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61" y="555612"/>
                <a:ext cx="3483389" cy="1322285"/>
              </a:xfrm>
              <a:prstGeom prst="rect">
                <a:avLst/>
              </a:prstGeom>
              <a:blipFill>
                <a:blip r:embed="rId3"/>
                <a:stretch>
                  <a:fillRect l="-1455" t="-1905" r="-727" b="-285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10F64B-895E-BC44-82B8-702211746DE6}"/>
                  </a:ext>
                </a:extLst>
              </p:cNvPr>
              <p:cNvSpPr txBox="1"/>
              <p:nvPr/>
            </p:nvSpPr>
            <p:spPr>
              <a:xfrm>
                <a:off x="294661" y="2091333"/>
                <a:ext cx="3481787" cy="1322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dirty="0">
                    <a:solidFill>
                      <a:srgbClr val="00B0F0"/>
                    </a:solidFill>
                  </a:rPr>
                  <a:t>Large crosses – partially consistent:</a:t>
                </a:r>
              </a:p>
              <a:p>
                <a:endParaRPr lang="en-IE" dirty="0">
                  <a:solidFill>
                    <a:srgbClr val="00B0F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E" dirty="0">
                    <a:solidFill>
                      <a:srgbClr val="00B0F0"/>
                    </a:solidFill>
                  </a:rPr>
                  <a:t>Fixed equilibrium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E" dirty="0">
                    <a:solidFill>
                      <a:srgbClr val="00B0F0"/>
                    </a:solidFill>
                  </a:rPr>
                  <a:t>Consistently calculated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IE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IE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10F64B-895E-BC44-82B8-702211746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61" y="2091333"/>
                <a:ext cx="3481787" cy="1322285"/>
              </a:xfrm>
              <a:prstGeom prst="rect">
                <a:avLst/>
              </a:prstGeom>
              <a:blipFill>
                <a:blip r:embed="rId4"/>
                <a:stretch>
                  <a:fillRect l="-1455" t="-1905" r="-364" b="-285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65FD95-98F7-2C42-B8C3-EFB73C372146}"/>
              </a:ext>
            </a:extLst>
          </p:cNvPr>
          <p:cNvCxnSpPr>
            <a:cxnSpLocks/>
          </p:cNvCxnSpPr>
          <p:nvPr/>
        </p:nvCxnSpPr>
        <p:spPr>
          <a:xfrm>
            <a:off x="3700308" y="752680"/>
            <a:ext cx="1258554" cy="10901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A916BA-4557-3644-951E-2BB535D8C4AD}"/>
              </a:ext>
            </a:extLst>
          </p:cNvPr>
          <p:cNvCxnSpPr>
            <a:cxnSpLocks/>
          </p:cNvCxnSpPr>
          <p:nvPr/>
        </p:nvCxnSpPr>
        <p:spPr>
          <a:xfrm flipV="1">
            <a:off x="3700308" y="1877897"/>
            <a:ext cx="949846" cy="242275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032E6424-6E55-A545-93B1-B48D495CE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496" y="3477878"/>
            <a:ext cx="5765960" cy="3243353"/>
          </a:xfrm>
          <a:prstGeom prst="rect">
            <a:avLst/>
          </a:prstGeom>
        </p:spPr>
      </p:pic>
      <p:sp>
        <p:nvSpPr>
          <p:cNvPr id="21" name="Bent Up Arrow 20">
            <a:extLst>
              <a:ext uri="{FF2B5EF4-FFF2-40B4-BE49-F238E27FC236}">
                <a16:creationId xmlns:a16="http://schemas.microsoft.com/office/drawing/2014/main" id="{F0CBF441-22B7-6B4D-8D8D-A3F15F311EAA}"/>
              </a:ext>
            </a:extLst>
          </p:cNvPr>
          <p:cNvSpPr/>
          <p:nvPr/>
        </p:nvSpPr>
        <p:spPr>
          <a:xfrm rot="5400000">
            <a:off x="2328984" y="3569677"/>
            <a:ext cx="1551354" cy="1270000"/>
          </a:xfrm>
          <a:prstGeom prst="bentUpArrow">
            <a:avLst>
              <a:gd name="adj1" fmla="val 10231"/>
              <a:gd name="adj2" fmla="val 13923"/>
              <a:gd name="adj3" fmla="val 1853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BCAA0F-8680-994C-B652-362F3850143D}"/>
              </a:ext>
            </a:extLst>
          </p:cNvPr>
          <p:cNvSpPr txBox="1"/>
          <p:nvPr/>
        </p:nvSpPr>
        <p:spPr>
          <a:xfrm>
            <a:off x="619369" y="4334023"/>
            <a:ext cx="189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We applied second approach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85B8D-51D9-7E46-8A75-14F80C2832BD}"/>
              </a:ext>
            </a:extLst>
          </p:cNvPr>
          <p:cNvSpPr txBox="1"/>
          <p:nvPr/>
        </p:nvSpPr>
        <p:spPr>
          <a:xfrm>
            <a:off x="10997420" y="3380123"/>
            <a:ext cx="1085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50" dirty="0" err="1"/>
              <a:t>Aleynikova</a:t>
            </a:r>
            <a:r>
              <a:rPr lang="en-IE" sz="105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175977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11B16D-F169-8145-B2BA-97B40BC6EE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61237" y="-55155"/>
                <a:ext cx="11076829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E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 dirty="0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IE" i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IE" dirty="0"/>
                  <a:t> approach – impact of inconsistency in W7-X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11B16D-F169-8145-B2BA-97B40BC6EE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1237" y="-55155"/>
                <a:ext cx="11076829" cy="1325563"/>
              </a:xfrm>
              <a:blipFill>
                <a:blip r:embed="rId3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5DE3755C-20DB-5E4F-92D7-225E52DC6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37" y="1534012"/>
            <a:ext cx="5714884" cy="4575118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88C005F-15D0-B048-B41C-A7306D1AC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397" y="1534550"/>
            <a:ext cx="5714884" cy="4576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534392-94FD-D74D-9227-B18CA50F52D3}"/>
                  </a:ext>
                </a:extLst>
              </p:cNvPr>
              <p:cNvSpPr txBox="1"/>
              <p:nvPr/>
            </p:nvSpPr>
            <p:spPr>
              <a:xfrm>
                <a:off x="1638503" y="6109130"/>
                <a:ext cx="3289106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E" dirty="0">
                    <a:solidFill>
                      <a:srgbClr val="00B050"/>
                    </a:solidFill>
                  </a:rPr>
                  <a:t>Varying equilibrium consistently: 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IE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dirty="0">
                    <a:solidFill>
                      <a:srgbClr val="00B050"/>
                    </a:solidFill>
                  </a:rPr>
                  <a:t>increases with dynamic </a:t>
                </a:r>
                <a14:m>
                  <m:oMath xmlns:m="http://schemas.openxmlformats.org/officeDocument/2006/math">
                    <m:r>
                      <a:rPr lang="en-IE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534392-94FD-D74D-9227-B18CA50F5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503" y="6109130"/>
                <a:ext cx="3289106" cy="669992"/>
              </a:xfrm>
              <a:prstGeom prst="rect">
                <a:avLst/>
              </a:prstGeom>
              <a:blipFill>
                <a:blip r:embed="rId6"/>
                <a:stretch>
                  <a:fillRect l="-1544" t="-1852" r="-1544" b="-1111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0183B59-7BC1-FA47-9368-1F161CFA7C6B}"/>
              </a:ext>
            </a:extLst>
          </p:cNvPr>
          <p:cNvSpPr txBox="1"/>
          <p:nvPr/>
        </p:nvSpPr>
        <p:spPr>
          <a:xfrm>
            <a:off x="10785727" y="1270408"/>
            <a:ext cx="1085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50" dirty="0" err="1"/>
              <a:t>Aleynikova</a:t>
            </a:r>
            <a:r>
              <a:rPr lang="en-IE" sz="1050" dirty="0"/>
              <a:t>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E8A8A9-9F25-AB48-93C0-28B80AF2CFC4}"/>
                  </a:ext>
                </a:extLst>
              </p:cNvPr>
              <p:cNvSpPr txBox="1"/>
              <p:nvPr/>
            </p:nvSpPr>
            <p:spPr>
              <a:xfrm>
                <a:off x="7544190" y="6120960"/>
                <a:ext cx="37072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E" dirty="0">
                    <a:solidFill>
                      <a:srgbClr val="00B0F0"/>
                    </a:solidFill>
                  </a:rPr>
                  <a:t>Inconsistent – equilibrium held fixed: 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E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IE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dirty="0">
                    <a:solidFill>
                      <a:srgbClr val="00B0F0"/>
                    </a:solidFill>
                  </a:rPr>
                  <a:t>= 0 as dynamic </a:t>
                </a:r>
                <a14:m>
                  <m:oMath xmlns:m="http://schemas.openxmlformats.org/officeDocument/2006/math">
                    <m:r>
                      <a:rPr lang="en-IE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dirty="0">
                    <a:solidFill>
                      <a:srgbClr val="00B0F0"/>
                    </a:solidFill>
                  </a:rPr>
                  <a:t> increases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E8A8A9-9F25-AB48-93C0-28B80AF2C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190" y="6120960"/>
                <a:ext cx="3707298" cy="646331"/>
              </a:xfrm>
              <a:prstGeom prst="rect">
                <a:avLst/>
              </a:prstGeom>
              <a:blipFill>
                <a:blip r:embed="rId7"/>
                <a:stretch>
                  <a:fillRect l="-1024" t="-1923" r="-683" b="-1538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078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378B987-FBDF-1E47-BC0B-DEB2D3640019}"/>
              </a:ext>
            </a:extLst>
          </p:cNvPr>
          <p:cNvSpPr txBox="1"/>
          <p:nvPr/>
        </p:nvSpPr>
        <p:spPr>
          <a:xfrm>
            <a:off x="121626" y="85833"/>
            <a:ext cx="16289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Choosing W7-X Configurations</a:t>
            </a:r>
          </a:p>
        </p:txBody>
      </p:sp>
      <p:pic>
        <p:nvPicPr>
          <p:cNvPr id="23" name="Picture 22" descr="Chart, line chart, histogram&#10;&#10;Description automatically generated">
            <a:extLst>
              <a:ext uri="{FF2B5EF4-FFF2-40B4-BE49-F238E27FC236}">
                <a16:creationId xmlns:a16="http://schemas.microsoft.com/office/drawing/2014/main" id="{8DEC9C63-A282-8241-90C2-5B72B588A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342" y="433213"/>
            <a:ext cx="3787139" cy="2130265"/>
          </a:xfrm>
          <a:prstGeom prst="rect">
            <a:avLst/>
          </a:prstGeom>
        </p:spPr>
      </p:pic>
      <p:pic>
        <p:nvPicPr>
          <p:cNvPr id="25" name="Picture 24" descr="Chart, line chart, histogram&#10;&#10;Description automatically generated">
            <a:extLst>
              <a:ext uri="{FF2B5EF4-FFF2-40B4-BE49-F238E27FC236}">
                <a16:creationId xmlns:a16="http://schemas.microsoft.com/office/drawing/2014/main" id="{2EA26DCF-13C6-834D-A673-A2D24D1BD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767" y="430209"/>
            <a:ext cx="3755889" cy="2112688"/>
          </a:xfrm>
          <a:prstGeom prst="rect">
            <a:avLst/>
          </a:prstGeom>
        </p:spPr>
      </p:pic>
      <p:pic>
        <p:nvPicPr>
          <p:cNvPr id="27" name="Picture 26" descr="Chart, line chart, histogram&#10;&#10;Description automatically generated">
            <a:extLst>
              <a:ext uri="{FF2B5EF4-FFF2-40B4-BE49-F238E27FC236}">
                <a16:creationId xmlns:a16="http://schemas.microsoft.com/office/drawing/2014/main" id="{7C3FB779-7BAF-4940-865C-1B8F6B440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342" y="2871392"/>
            <a:ext cx="3787139" cy="2130266"/>
          </a:xfrm>
          <a:prstGeom prst="rect">
            <a:avLst/>
          </a:prstGeom>
        </p:spPr>
      </p:pic>
      <p:pic>
        <p:nvPicPr>
          <p:cNvPr id="29" name="Picture 28" descr="Chart, line chart, histogram&#10;&#10;Description automatically generated">
            <a:extLst>
              <a:ext uri="{FF2B5EF4-FFF2-40B4-BE49-F238E27FC236}">
                <a16:creationId xmlns:a16="http://schemas.microsoft.com/office/drawing/2014/main" id="{CFD4C57F-17BC-6B4E-AE1F-9556F24B8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767" y="2904696"/>
            <a:ext cx="3787139" cy="213026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40D1F1C-1AEF-CE4B-8B0F-386927954D2C}"/>
              </a:ext>
            </a:extLst>
          </p:cNvPr>
          <p:cNvSpPr txBox="1"/>
          <p:nvPr/>
        </p:nvSpPr>
        <p:spPr>
          <a:xfrm>
            <a:off x="3477562" y="10529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KJM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45F9A3-62D3-EF40-866C-08307E8E7271}"/>
              </a:ext>
            </a:extLst>
          </p:cNvPr>
          <p:cNvSpPr txBox="1"/>
          <p:nvPr/>
        </p:nvSpPr>
        <p:spPr>
          <a:xfrm>
            <a:off x="7981887" y="6841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ILD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0B7020-A45E-6E4F-9D66-E08755D3006B}"/>
              </a:ext>
            </a:extLst>
          </p:cNvPr>
          <p:cNvSpPr txBox="1"/>
          <p:nvPr/>
        </p:nvSpPr>
        <p:spPr>
          <a:xfrm>
            <a:off x="3486638" y="254289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FIS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F2F9FF-E737-3642-9A8A-3D460430D34B}"/>
              </a:ext>
            </a:extLst>
          </p:cNvPr>
          <p:cNvSpPr txBox="1"/>
          <p:nvPr/>
        </p:nvSpPr>
        <p:spPr>
          <a:xfrm>
            <a:off x="7994711" y="255670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DKH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FB19EB-635D-EE48-AFBD-5C0B42066F30}"/>
              </a:ext>
            </a:extLst>
          </p:cNvPr>
          <p:cNvSpPr txBox="1"/>
          <p:nvPr/>
        </p:nvSpPr>
        <p:spPr>
          <a:xfrm>
            <a:off x="10311718" y="5581266"/>
            <a:ext cx="170498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dirty="0"/>
              <a:t>Want a variety of shear values, safety factors, etc. 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2032059A-998C-4D43-B227-55A69A3FA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9342" y="5124042"/>
            <a:ext cx="8247717" cy="16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82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378B987-FBDF-1E47-BC0B-DEB2D3640019}"/>
              </a:ext>
            </a:extLst>
          </p:cNvPr>
          <p:cNvSpPr txBox="1"/>
          <p:nvPr/>
        </p:nvSpPr>
        <p:spPr>
          <a:xfrm>
            <a:off x="121626" y="85833"/>
            <a:ext cx="16289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Choosing W7-X Configurations</a:t>
            </a:r>
          </a:p>
        </p:txBody>
      </p:sp>
      <p:pic>
        <p:nvPicPr>
          <p:cNvPr id="23" name="Picture 22" descr="Chart, line chart, histogram&#10;&#10;Description automatically generated">
            <a:extLst>
              <a:ext uri="{FF2B5EF4-FFF2-40B4-BE49-F238E27FC236}">
                <a16:creationId xmlns:a16="http://schemas.microsoft.com/office/drawing/2014/main" id="{8DEC9C63-A282-8241-90C2-5B72B588A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342" y="433213"/>
            <a:ext cx="3787139" cy="2130265"/>
          </a:xfrm>
          <a:prstGeom prst="rect">
            <a:avLst/>
          </a:prstGeom>
        </p:spPr>
      </p:pic>
      <p:pic>
        <p:nvPicPr>
          <p:cNvPr id="25" name="Picture 24" descr="Chart, line chart, histogram&#10;&#10;Description automatically generated">
            <a:extLst>
              <a:ext uri="{FF2B5EF4-FFF2-40B4-BE49-F238E27FC236}">
                <a16:creationId xmlns:a16="http://schemas.microsoft.com/office/drawing/2014/main" id="{2EA26DCF-13C6-834D-A673-A2D24D1BD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767" y="430209"/>
            <a:ext cx="3755889" cy="2112688"/>
          </a:xfrm>
          <a:prstGeom prst="rect">
            <a:avLst/>
          </a:prstGeom>
        </p:spPr>
      </p:pic>
      <p:pic>
        <p:nvPicPr>
          <p:cNvPr id="27" name="Picture 26" descr="Chart, line chart, histogram&#10;&#10;Description automatically generated">
            <a:extLst>
              <a:ext uri="{FF2B5EF4-FFF2-40B4-BE49-F238E27FC236}">
                <a16:creationId xmlns:a16="http://schemas.microsoft.com/office/drawing/2014/main" id="{7C3FB779-7BAF-4940-865C-1B8F6B440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342" y="2871392"/>
            <a:ext cx="3787139" cy="2130266"/>
          </a:xfrm>
          <a:prstGeom prst="rect">
            <a:avLst/>
          </a:prstGeom>
        </p:spPr>
      </p:pic>
      <p:pic>
        <p:nvPicPr>
          <p:cNvPr id="29" name="Picture 28" descr="Chart, line chart, histogram&#10;&#10;Description automatically generated">
            <a:extLst>
              <a:ext uri="{FF2B5EF4-FFF2-40B4-BE49-F238E27FC236}">
                <a16:creationId xmlns:a16="http://schemas.microsoft.com/office/drawing/2014/main" id="{CFD4C57F-17BC-6B4E-AE1F-9556F24B8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767" y="2904696"/>
            <a:ext cx="3787139" cy="213026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40D1F1C-1AEF-CE4B-8B0F-386927954D2C}"/>
              </a:ext>
            </a:extLst>
          </p:cNvPr>
          <p:cNvSpPr txBox="1"/>
          <p:nvPr/>
        </p:nvSpPr>
        <p:spPr>
          <a:xfrm>
            <a:off x="3477562" y="10529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KJM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45F9A3-62D3-EF40-866C-08307E8E7271}"/>
              </a:ext>
            </a:extLst>
          </p:cNvPr>
          <p:cNvSpPr txBox="1"/>
          <p:nvPr/>
        </p:nvSpPr>
        <p:spPr>
          <a:xfrm>
            <a:off x="7981887" y="6841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ILD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0B7020-A45E-6E4F-9D66-E08755D3006B}"/>
              </a:ext>
            </a:extLst>
          </p:cNvPr>
          <p:cNvSpPr txBox="1"/>
          <p:nvPr/>
        </p:nvSpPr>
        <p:spPr>
          <a:xfrm>
            <a:off x="3486638" y="254289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FIS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F2F9FF-E737-3642-9A8A-3D460430D34B}"/>
              </a:ext>
            </a:extLst>
          </p:cNvPr>
          <p:cNvSpPr txBox="1"/>
          <p:nvPr/>
        </p:nvSpPr>
        <p:spPr>
          <a:xfrm>
            <a:off x="7994711" y="255670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DKH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FB19EB-635D-EE48-AFBD-5C0B42066F30}"/>
              </a:ext>
            </a:extLst>
          </p:cNvPr>
          <p:cNvSpPr txBox="1"/>
          <p:nvPr/>
        </p:nvSpPr>
        <p:spPr>
          <a:xfrm>
            <a:off x="10311718" y="5581266"/>
            <a:ext cx="170498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dirty="0"/>
              <a:t>Want a variety of shear values, safety factors, etc. 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2032059A-998C-4D43-B227-55A69A3FA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9342" y="5124042"/>
            <a:ext cx="8247717" cy="16286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491DB4-2B24-9C4F-B94C-938D98543B90}"/>
              </a:ext>
            </a:extLst>
          </p:cNvPr>
          <p:cNvSpPr txBox="1"/>
          <p:nvPr/>
        </p:nvSpPr>
        <p:spPr>
          <a:xfrm>
            <a:off x="1964871" y="5486400"/>
            <a:ext cx="8129785" cy="593271"/>
          </a:xfrm>
          <a:prstGeom prst="rect">
            <a:avLst/>
          </a:prstGeom>
          <a:noFill/>
          <a:ln w="38100">
            <a:solidFill>
              <a:srgbClr val="1F49FF"/>
            </a:solidFill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12A8E-73AA-634D-AA1B-3346ADDA52AD}"/>
              </a:ext>
            </a:extLst>
          </p:cNvPr>
          <p:cNvSpPr txBox="1"/>
          <p:nvPr/>
        </p:nvSpPr>
        <p:spPr>
          <a:xfrm>
            <a:off x="175299" y="5124042"/>
            <a:ext cx="1559554" cy="1200329"/>
          </a:xfrm>
          <a:prstGeom prst="rect">
            <a:avLst/>
          </a:prstGeom>
          <a:noFill/>
          <a:ln>
            <a:solidFill>
              <a:srgbClr val="1F4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rgbClr val="1F49FF"/>
                </a:solidFill>
              </a:rPr>
              <a:t>Will compare these two configurations to start </a:t>
            </a:r>
          </a:p>
        </p:txBody>
      </p:sp>
    </p:spTree>
    <p:extLst>
      <p:ext uri="{BB962C8B-B14F-4D97-AF65-F5344CB8AC3E}">
        <p14:creationId xmlns:p14="http://schemas.microsoft.com/office/powerpoint/2010/main" val="224306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73C201-708A-0D4A-B013-E409582E1AC1}"/>
                  </a:ext>
                </a:extLst>
              </p:cNvPr>
              <p:cNvSpPr txBox="1"/>
              <p:nvPr/>
            </p:nvSpPr>
            <p:spPr>
              <a:xfrm>
                <a:off x="10154929" y="1126630"/>
                <a:ext cx="1906442" cy="41751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2000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KJM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E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E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IE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=−0.1062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IE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E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E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=1.1096 </m:t>
                      </m:r>
                    </m:oMath>
                  </m:oMathPara>
                </a14:m>
                <a:endParaRPr lang="en-IE" sz="2000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en-IE" sz="20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en-IE" sz="2000" dirty="0">
                    <a:solidFill>
                      <a:srgbClr val="1F49FF"/>
                    </a:solidFill>
                    <a:ea typeface="Cambria Math" panose="02040503050406030204" pitchFamily="18" charset="0"/>
                  </a:rPr>
                  <a:t>ILD</a:t>
                </a:r>
              </a:p>
              <a:p>
                <a:pPr algn="ctr"/>
                <a:r>
                  <a:rPr lang="en-IE" sz="2000" dirty="0">
                    <a:solidFill>
                      <a:srgbClr val="1F49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E" sz="2000" i="1">
                            <a:solidFill>
                              <a:srgbClr val="1F49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E" sz="2000" i="1">
                            <a:solidFill>
                              <a:srgbClr val="1F49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IE" sz="2000" i="1">
                        <a:solidFill>
                          <a:srgbClr val="1F4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E" sz="2000" b="0" i="0" smtClean="0">
                        <a:solidFill>
                          <a:srgbClr val="1F4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−0.0959</m:t>
                    </m:r>
                  </m:oMath>
                </a14:m>
                <a:endParaRPr lang="en-IE" sz="2000" b="0" dirty="0">
                  <a:solidFill>
                    <a:srgbClr val="1F49FF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000" i="1">
                              <a:solidFill>
                                <a:srgbClr val="1F49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solidFill>
                                <a:srgbClr val="1F49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E" sz="2000" i="1">
                              <a:solidFill>
                                <a:srgbClr val="1F49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E" sz="2000" i="1">
                          <a:solidFill>
                            <a:srgbClr val="1F49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</m:t>
                      </m:r>
                      <m:r>
                        <a:rPr lang="en-IE" sz="2000" b="0" i="1" smtClean="0">
                          <a:solidFill>
                            <a:srgbClr val="1F49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0915</m:t>
                      </m:r>
                    </m:oMath>
                  </m:oMathPara>
                </a14:m>
                <a:endParaRPr lang="en-IE" sz="2000" dirty="0">
                  <a:solidFill>
                    <a:srgbClr val="1F49FF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en-IE" sz="20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I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I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E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E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I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= 3</a:t>
                </a:r>
              </a:p>
              <a:p>
                <a:pPr algn="ctr"/>
                <a:endParaRPr lang="en-IE" sz="2000" dirty="0"/>
              </a:p>
              <a:p>
                <a:pPr algn="ctr"/>
                <a:r>
                  <a:rPr lang="en-IE" sz="2000" dirty="0"/>
                  <a:t>△ - ITG</a:t>
                </a:r>
              </a:p>
              <a:p>
                <a:pPr algn="ctr"/>
                <a:endParaRPr lang="en-IE" sz="2000" dirty="0"/>
              </a:p>
              <a:p>
                <a:pPr algn="ctr"/>
                <a:r>
                  <a:rPr lang="en-IE" sz="2000" b="1" i="1" dirty="0"/>
                  <a:t>□</a:t>
                </a:r>
                <a:r>
                  <a:rPr lang="en-IE" sz="2000" dirty="0"/>
                  <a:t> - KBM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73C201-708A-0D4A-B013-E409582E1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929" y="1126630"/>
                <a:ext cx="1906442" cy="4175117"/>
              </a:xfrm>
              <a:prstGeom prst="rect">
                <a:avLst/>
              </a:prstGeom>
              <a:blipFill>
                <a:blip r:embed="rId2"/>
                <a:stretch>
                  <a:fillRect t="-906" b="-12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840E1E3-225C-8C43-ACF3-A7F2E6355551}"/>
              </a:ext>
            </a:extLst>
          </p:cNvPr>
          <p:cNvSpPr txBox="1"/>
          <p:nvPr/>
        </p:nvSpPr>
        <p:spPr>
          <a:xfrm>
            <a:off x="240087" y="316994"/>
            <a:ext cx="6287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latin typeface="+mj-lt"/>
              </a:rPr>
              <a:t>Effect of geometry on KBM threshold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5384C0D0-107C-794E-B140-97D77930A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1126630"/>
            <a:ext cx="9927772" cy="5584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58914F-4082-2B47-BB59-61E6DBDEBB6F}"/>
              </a:ext>
            </a:extLst>
          </p:cNvPr>
          <p:cNvSpPr txBox="1"/>
          <p:nvPr/>
        </p:nvSpPr>
        <p:spPr>
          <a:xfrm>
            <a:off x="1765036" y="3081283"/>
            <a:ext cx="737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ITG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2E9AD7-9756-1E45-84F3-33CB2E4AD232}"/>
              </a:ext>
            </a:extLst>
          </p:cNvPr>
          <p:cNvSpPr txBox="1"/>
          <p:nvPr/>
        </p:nvSpPr>
        <p:spPr>
          <a:xfrm>
            <a:off x="6585179" y="1296751"/>
            <a:ext cx="737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ITG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F037E-3FC1-AA4D-B79A-806811A3C296}"/>
              </a:ext>
            </a:extLst>
          </p:cNvPr>
          <p:cNvSpPr txBox="1"/>
          <p:nvPr/>
        </p:nvSpPr>
        <p:spPr>
          <a:xfrm>
            <a:off x="3263324" y="2124638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KBM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0E9818-1030-BC4D-8A12-24632F4392F1}"/>
              </a:ext>
            </a:extLst>
          </p:cNvPr>
          <p:cNvSpPr txBox="1"/>
          <p:nvPr/>
        </p:nvSpPr>
        <p:spPr>
          <a:xfrm>
            <a:off x="8248757" y="4371243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KBM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7CE1BA-700F-EE49-B260-4447288AD9FA}"/>
                  </a:ext>
                </a:extLst>
              </p:cNvPr>
              <p:cNvSpPr txBox="1"/>
              <p:nvPr/>
            </p:nvSpPr>
            <p:spPr>
              <a:xfrm>
                <a:off x="5638800" y="2971800"/>
                <a:ext cx="4105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7CE1BA-700F-EE49-B260-4447288AD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971800"/>
                <a:ext cx="410562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94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73C201-708A-0D4A-B013-E409582E1AC1}"/>
                  </a:ext>
                </a:extLst>
              </p:cNvPr>
              <p:cNvSpPr txBox="1"/>
              <p:nvPr/>
            </p:nvSpPr>
            <p:spPr>
              <a:xfrm>
                <a:off x="10154929" y="1126630"/>
                <a:ext cx="1906442" cy="41751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2000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KJM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E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E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IE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=−0.1062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IE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E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E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=1.1096 </m:t>
                      </m:r>
                    </m:oMath>
                  </m:oMathPara>
                </a14:m>
                <a:endParaRPr lang="en-IE" sz="2000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en-IE" sz="20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en-IE" sz="2000" dirty="0">
                    <a:solidFill>
                      <a:srgbClr val="1F49FF"/>
                    </a:solidFill>
                    <a:ea typeface="Cambria Math" panose="02040503050406030204" pitchFamily="18" charset="0"/>
                  </a:rPr>
                  <a:t>ILD</a:t>
                </a:r>
              </a:p>
              <a:p>
                <a:pPr algn="ctr"/>
                <a:r>
                  <a:rPr lang="en-IE" sz="2000" dirty="0">
                    <a:solidFill>
                      <a:srgbClr val="1F49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E" sz="2000" i="1">
                            <a:solidFill>
                              <a:srgbClr val="1F49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E" sz="2000" i="1">
                            <a:solidFill>
                              <a:srgbClr val="1F49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IE" sz="2000" i="1">
                        <a:solidFill>
                          <a:srgbClr val="1F4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E" sz="2000" b="0" i="0" smtClean="0">
                        <a:solidFill>
                          <a:srgbClr val="1F4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−0.0959</m:t>
                    </m:r>
                  </m:oMath>
                </a14:m>
                <a:endParaRPr lang="en-IE" sz="2000" b="0" dirty="0">
                  <a:solidFill>
                    <a:srgbClr val="1F49FF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000" i="1">
                              <a:solidFill>
                                <a:srgbClr val="1F49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solidFill>
                                <a:srgbClr val="1F49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E" sz="2000" i="1">
                              <a:solidFill>
                                <a:srgbClr val="1F49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E" sz="2000" i="1">
                          <a:solidFill>
                            <a:srgbClr val="1F49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</m:t>
                      </m:r>
                      <m:r>
                        <a:rPr lang="en-IE" sz="2000" b="0" i="1" smtClean="0">
                          <a:solidFill>
                            <a:srgbClr val="1F49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0915</m:t>
                      </m:r>
                    </m:oMath>
                  </m:oMathPara>
                </a14:m>
                <a:endParaRPr lang="en-IE" sz="2000" dirty="0">
                  <a:solidFill>
                    <a:srgbClr val="1F49FF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en-IE" sz="20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I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I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E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E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I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= 3</a:t>
                </a:r>
              </a:p>
              <a:p>
                <a:pPr algn="ctr"/>
                <a:endParaRPr lang="en-IE" sz="2000" dirty="0"/>
              </a:p>
              <a:p>
                <a:pPr algn="ctr"/>
                <a:r>
                  <a:rPr lang="en-IE" sz="2000" dirty="0"/>
                  <a:t>△ - ITG</a:t>
                </a:r>
              </a:p>
              <a:p>
                <a:pPr algn="ctr"/>
                <a:endParaRPr lang="en-IE" sz="2000" dirty="0"/>
              </a:p>
              <a:p>
                <a:pPr algn="ctr"/>
                <a:r>
                  <a:rPr lang="en-IE" sz="2000" b="1" i="1" dirty="0"/>
                  <a:t>□</a:t>
                </a:r>
                <a:r>
                  <a:rPr lang="en-IE" sz="2000" dirty="0"/>
                  <a:t> - KBM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73C201-708A-0D4A-B013-E409582E1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929" y="1126630"/>
                <a:ext cx="1906442" cy="4175117"/>
              </a:xfrm>
              <a:prstGeom prst="rect">
                <a:avLst/>
              </a:prstGeom>
              <a:blipFill>
                <a:blip r:embed="rId2"/>
                <a:stretch>
                  <a:fillRect t="-906" b="-12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840E1E3-225C-8C43-ACF3-A7F2E6355551}"/>
              </a:ext>
            </a:extLst>
          </p:cNvPr>
          <p:cNvSpPr txBox="1"/>
          <p:nvPr/>
        </p:nvSpPr>
        <p:spPr>
          <a:xfrm>
            <a:off x="240087" y="316994"/>
            <a:ext cx="6287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latin typeface="+mj-lt"/>
              </a:rPr>
              <a:t>Effect of geometry on KBM threshold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5384C0D0-107C-794E-B140-97D77930A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1126630"/>
            <a:ext cx="9927772" cy="5584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58914F-4082-2B47-BB59-61E6DBDEBB6F}"/>
              </a:ext>
            </a:extLst>
          </p:cNvPr>
          <p:cNvSpPr txBox="1"/>
          <p:nvPr/>
        </p:nvSpPr>
        <p:spPr>
          <a:xfrm>
            <a:off x="1765036" y="3081283"/>
            <a:ext cx="737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ITG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2E9AD7-9756-1E45-84F3-33CB2E4AD232}"/>
              </a:ext>
            </a:extLst>
          </p:cNvPr>
          <p:cNvSpPr txBox="1"/>
          <p:nvPr/>
        </p:nvSpPr>
        <p:spPr>
          <a:xfrm>
            <a:off x="6585179" y="1296751"/>
            <a:ext cx="737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ITG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F037E-3FC1-AA4D-B79A-806811A3C296}"/>
              </a:ext>
            </a:extLst>
          </p:cNvPr>
          <p:cNvSpPr txBox="1"/>
          <p:nvPr/>
        </p:nvSpPr>
        <p:spPr>
          <a:xfrm>
            <a:off x="3263324" y="2124638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KBM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0E9818-1030-BC4D-8A12-24632F4392F1}"/>
              </a:ext>
            </a:extLst>
          </p:cNvPr>
          <p:cNvSpPr txBox="1"/>
          <p:nvPr/>
        </p:nvSpPr>
        <p:spPr>
          <a:xfrm>
            <a:off x="8248757" y="4371243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KBM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9CE2513-183C-FC47-8311-442A6541B1B0}"/>
              </a:ext>
            </a:extLst>
          </p:cNvPr>
          <p:cNvSpPr/>
          <p:nvPr/>
        </p:nvSpPr>
        <p:spPr>
          <a:xfrm rot="13350727">
            <a:off x="7425603" y="1832442"/>
            <a:ext cx="794479" cy="288561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ED8749-7110-7445-81D3-09838863CBF6}"/>
                  </a:ext>
                </a:extLst>
              </p:cNvPr>
              <p:cNvSpPr txBox="1"/>
              <p:nvPr/>
            </p:nvSpPr>
            <p:spPr>
              <a:xfrm>
                <a:off x="7009048" y="316994"/>
                <a:ext cx="2918725" cy="646331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dirty="0">
                    <a:solidFill>
                      <a:srgbClr val="FFFF00"/>
                    </a:solidFill>
                  </a:rPr>
                  <a:t>ITG-KBM </a:t>
                </a:r>
                <a14:m>
                  <m:oMath xmlns:m="http://schemas.openxmlformats.org/officeDocument/2006/math">
                    <m:r>
                      <a:rPr lang="en-IE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dirty="0">
                    <a:solidFill>
                      <a:srgbClr val="FFFF00"/>
                    </a:solidFill>
                  </a:rPr>
                  <a:t>-threshold decreases for lower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E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E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E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</m:oMath>
                </a14:m>
                <a:r>
                  <a:rPr lang="en-IE" dirty="0">
                    <a:solidFill>
                      <a:srgbClr val="FFFF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ED8749-7110-7445-81D3-09838863C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048" y="316994"/>
                <a:ext cx="2918725" cy="646331"/>
              </a:xfrm>
              <a:prstGeom prst="rect">
                <a:avLst/>
              </a:prstGeom>
              <a:blipFill>
                <a:blip r:embed="rId4"/>
                <a:stretch>
                  <a:fillRect t="-1887" b="-13208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7CE1BA-700F-EE49-B260-4447288AD9FA}"/>
                  </a:ext>
                </a:extLst>
              </p:cNvPr>
              <p:cNvSpPr txBox="1"/>
              <p:nvPr/>
            </p:nvSpPr>
            <p:spPr>
              <a:xfrm>
                <a:off x="5638800" y="2971800"/>
                <a:ext cx="4105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7CE1BA-700F-EE49-B260-4447288AD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971800"/>
                <a:ext cx="410562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233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73C201-708A-0D4A-B013-E409582E1AC1}"/>
                  </a:ext>
                </a:extLst>
              </p:cNvPr>
              <p:cNvSpPr txBox="1"/>
              <p:nvPr/>
            </p:nvSpPr>
            <p:spPr>
              <a:xfrm>
                <a:off x="10497909" y="949171"/>
                <a:ext cx="1407501" cy="43134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IE" sz="2800" i="1" smtClean="0">
                            <a:solidFill>
                              <a:srgbClr val="1F49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b="0" i="1" smtClean="0">
                            <a:solidFill>
                              <a:srgbClr val="1F49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IE" sz="2800" b="0" i="1" smtClean="0">
                                <a:solidFill>
                                  <a:srgbClr val="1F49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800" b="0" i="1" smtClean="0">
                                <a:solidFill>
                                  <a:srgbClr val="1F49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E" sz="2800" b="0" i="1" smtClean="0">
                                    <a:solidFill>
                                      <a:srgbClr val="1F49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sz="2800" b="0" i="1" smtClean="0">
                                    <a:solidFill>
                                      <a:srgbClr val="1F49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E" sz="2800" b="0" i="1" smtClean="0">
                                    <a:solidFill>
                                      <a:srgbClr val="1F49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IE" sz="2800" dirty="0">
                    <a:solidFill>
                      <a:srgbClr val="1F49FF"/>
                    </a:solidFill>
                    <a:ea typeface="Cambria Math" panose="02040503050406030204" pitchFamily="18" charset="0"/>
                  </a:rPr>
                  <a:t>= 2</a:t>
                </a:r>
              </a:p>
              <a:p>
                <a:pPr algn="ctr"/>
                <a:endParaRPr lang="en-IE" sz="2800" dirty="0">
                  <a:solidFill>
                    <a:srgbClr val="1F49FF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IE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IE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E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E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IE" sz="2800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= 3</a:t>
                </a:r>
              </a:p>
              <a:p>
                <a:pPr algn="ctr"/>
                <a:endParaRPr lang="en-IE" sz="280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IE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IE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E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E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IE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= 4</a:t>
                </a:r>
              </a:p>
              <a:p>
                <a:pPr algn="ctr"/>
                <a:endParaRPr lang="en-IE" sz="2800" dirty="0"/>
              </a:p>
              <a:p>
                <a:pPr algn="ctr"/>
                <a:r>
                  <a:rPr lang="en-IE" sz="2800" dirty="0"/>
                  <a:t>△ - ITG</a:t>
                </a:r>
              </a:p>
              <a:p>
                <a:pPr algn="ctr"/>
                <a:endParaRPr lang="en-IE" sz="2800" dirty="0"/>
              </a:p>
              <a:p>
                <a:pPr algn="ctr"/>
                <a:r>
                  <a:rPr lang="en-IE" sz="2800" b="1" i="1" dirty="0"/>
                  <a:t>□</a:t>
                </a:r>
                <a:r>
                  <a:rPr lang="en-IE" sz="2800" dirty="0"/>
                  <a:t> - KBM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73C201-708A-0D4A-B013-E409582E1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909" y="949171"/>
                <a:ext cx="1407501" cy="4313489"/>
              </a:xfrm>
              <a:prstGeom prst="rect">
                <a:avLst/>
              </a:prstGeom>
              <a:blipFill>
                <a:blip r:embed="rId2"/>
                <a:stretch>
                  <a:fillRect l="-41071" t="-19941" r="-8929" b="-29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840E1E3-225C-8C43-ACF3-A7F2E6355551}"/>
              </a:ext>
            </a:extLst>
          </p:cNvPr>
          <p:cNvSpPr txBox="1"/>
          <p:nvPr/>
        </p:nvSpPr>
        <p:spPr>
          <a:xfrm>
            <a:off x="240087" y="316994"/>
            <a:ext cx="643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latin typeface="+mj-lt"/>
              </a:rPr>
              <a:t>Effect of gradients on KBM threshold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F79C41-ADF4-E349-AC8E-AA158C4A7BC9}"/>
              </a:ext>
            </a:extLst>
          </p:cNvPr>
          <p:cNvSpPr txBox="1"/>
          <p:nvPr/>
        </p:nvSpPr>
        <p:spPr>
          <a:xfrm>
            <a:off x="10383999" y="6360547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Geometry: KJM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FB8C0FEF-8070-414E-B46E-7B5587178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08" y="949171"/>
            <a:ext cx="10194396" cy="57343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F50BB3-4973-A74D-BF9D-B081A5926C3C}"/>
              </a:ext>
            </a:extLst>
          </p:cNvPr>
          <p:cNvSpPr txBox="1"/>
          <p:nvPr/>
        </p:nvSpPr>
        <p:spPr>
          <a:xfrm>
            <a:off x="1980306" y="2477126"/>
            <a:ext cx="737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ITG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E6F4B1-D17C-1D42-A3ED-330F85FFE6AD}"/>
              </a:ext>
            </a:extLst>
          </p:cNvPr>
          <p:cNvSpPr txBox="1"/>
          <p:nvPr/>
        </p:nvSpPr>
        <p:spPr>
          <a:xfrm>
            <a:off x="7080479" y="1187894"/>
            <a:ext cx="737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ITG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4D2CE9-DE0F-1248-BC09-F165991A7328}"/>
              </a:ext>
            </a:extLst>
          </p:cNvPr>
          <p:cNvSpPr txBox="1"/>
          <p:nvPr/>
        </p:nvSpPr>
        <p:spPr>
          <a:xfrm>
            <a:off x="3508252" y="1357196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KBM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653668-00A1-094E-B097-614682B00348}"/>
              </a:ext>
            </a:extLst>
          </p:cNvPr>
          <p:cNvSpPr txBox="1"/>
          <p:nvPr/>
        </p:nvSpPr>
        <p:spPr>
          <a:xfrm>
            <a:off x="8744057" y="4262386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KBM</a:t>
            </a:r>
          </a:p>
        </p:txBody>
      </p:sp>
    </p:spTree>
    <p:extLst>
      <p:ext uri="{BB962C8B-B14F-4D97-AF65-F5344CB8AC3E}">
        <p14:creationId xmlns:p14="http://schemas.microsoft.com/office/powerpoint/2010/main" val="3580001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73C201-708A-0D4A-B013-E409582E1AC1}"/>
                  </a:ext>
                </a:extLst>
              </p:cNvPr>
              <p:cNvSpPr txBox="1"/>
              <p:nvPr/>
            </p:nvSpPr>
            <p:spPr>
              <a:xfrm>
                <a:off x="10497909" y="949171"/>
                <a:ext cx="1407501" cy="43134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IE" sz="2800" i="1" smtClean="0">
                            <a:solidFill>
                              <a:srgbClr val="1F49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b="0" i="1" smtClean="0">
                            <a:solidFill>
                              <a:srgbClr val="1F49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IE" sz="2800" b="0" i="1" smtClean="0">
                                <a:solidFill>
                                  <a:srgbClr val="1F49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800" b="0" i="1" smtClean="0">
                                <a:solidFill>
                                  <a:srgbClr val="1F49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E" sz="2800" b="0" i="1" smtClean="0">
                                    <a:solidFill>
                                      <a:srgbClr val="1F49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sz="2800" b="0" i="1" smtClean="0">
                                    <a:solidFill>
                                      <a:srgbClr val="1F49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E" sz="2800" b="0" i="1" smtClean="0">
                                    <a:solidFill>
                                      <a:srgbClr val="1F49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IE" sz="2800" dirty="0">
                    <a:solidFill>
                      <a:srgbClr val="1F49FF"/>
                    </a:solidFill>
                    <a:ea typeface="Cambria Math" panose="02040503050406030204" pitchFamily="18" charset="0"/>
                  </a:rPr>
                  <a:t>= 2</a:t>
                </a:r>
              </a:p>
              <a:p>
                <a:pPr algn="ctr"/>
                <a:endParaRPr lang="en-IE" sz="2800" dirty="0">
                  <a:solidFill>
                    <a:srgbClr val="1F49FF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IE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IE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E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E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IE" sz="2800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= 3</a:t>
                </a:r>
              </a:p>
              <a:p>
                <a:pPr algn="ctr"/>
                <a:endParaRPr lang="en-IE" sz="280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IE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IE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E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E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IE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= 4</a:t>
                </a:r>
              </a:p>
              <a:p>
                <a:pPr algn="ctr"/>
                <a:endParaRPr lang="en-IE" sz="2800" dirty="0"/>
              </a:p>
              <a:p>
                <a:pPr algn="ctr"/>
                <a:r>
                  <a:rPr lang="en-IE" sz="2800" dirty="0"/>
                  <a:t>△ - ITG</a:t>
                </a:r>
              </a:p>
              <a:p>
                <a:pPr algn="ctr"/>
                <a:endParaRPr lang="en-IE" sz="2800" dirty="0"/>
              </a:p>
              <a:p>
                <a:pPr algn="ctr"/>
                <a:r>
                  <a:rPr lang="en-IE" sz="2800" b="1" i="1" dirty="0"/>
                  <a:t>□</a:t>
                </a:r>
                <a:r>
                  <a:rPr lang="en-IE" sz="2800" dirty="0"/>
                  <a:t> - KBM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73C201-708A-0D4A-B013-E409582E1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909" y="949171"/>
                <a:ext cx="1407501" cy="4313489"/>
              </a:xfrm>
              <a:prstGeom prst="rect">
                <a:avLst/>
              </a:prstGeom>
              <a:blipFill>
                <a:blip r:embed="rId2"/>
                <a:stretch>
                  <a:fillRect l="-41071" t="-19941" r="-8929" b="-29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840E1E3-225C-8C43-ACF3-A7F2E6355551}"/>
              </a:ext>
            </a:extLst>
          </p:cNvPr>
          <p:cNvSpPr txBox="1"/>
          <p:nvPr/>
        </p:nvSpPr>
        <p:spPr>
          <a:xfrm>
            <a:off x="240087" y="316994"/>
            <a:ext cx="643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latin typeface="+mj-lt"/>
              </a:rPr>
              <a:t>Effect of gradients on KBM threshold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F79C41-ADF4-E349-AC8E-AA158C4A7BC9}"/>
              </a:ext>
            </a:extLst>
          </p:cNvPr>
          <p:cNvSpPr txBox="1"/>
          <p:nvPr/>
        </p:nvSpPr>
        <p:spPr>
          <a:xfrm>
            <a:off x="10383999" y="6360547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Geometry: KJM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FB8C0FEF-8070-414E-B46E-7B5587178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08" y="949171"/>
            <a:ext cx="10194396" cy="57343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F50BB3-4973-A74D-BF9D-B081A5926C3C}"/>
              </a:ext>
            </a:extLst>
          </p:cNvPr>
          <p:cNvSpPr txBox="1"/>
          <p:nvPr/>
        </p:nvSpPr>
        <p:spPr>
          <a:xfrm>
            <a:off x="1980306" y="2477126"/>
            <a:ext cx="737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ITG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E6F4B1-D17C-1D42-A3ED-330F85FFE6AD}"/>
              </a:ext>
            </a:extLst>
          </p:cNvPr>
          <p:cNvSpPr txBox="1"/>
          <p:nvPr/>
        </p:nvSpPr>
        <p:spPr>
          <a:xfrm>
            <a:off x="7080479" y="1187894"/>
            <a:ext cx="737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ITG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4D2CE9-DE0F-1248-BC09-F165991A7328}"/>
              </a:ext>
            </a:extLst>
          </p:cNvPr>
          <p:cNvSpPr txBox="1"/>
          <p:nvPr/>
        </p:nvSpPr>
        <p:spPr>
          <a:xfrm>
            <a:off x="3508252" y="1357196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KBM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653668-00A1-094E-B097-614682B00348}"/>
              </a:ext>
            </a:extLst>
          </p:cNvPr>
          <p:cNvSpPr txBox="1"/>
          <p:nvPr/>
        </p:nvSpPr>
        <p:spPr>
          <a:xfrm>
            <a:off x="8744057" y="4262386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KBM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D8293BA-4DBF-8745-B406-E91D44450AB4}"/>
              </a:ext>
            </a:extLst>
          </p:cNvPr>
          <p:cNvSpPr/>
          <p:nvPr/>
        </p:nvSpPr>
        <p:spPr>
          <a:xfrm rot="14154908">
            <a:off x="8068456" y="2001187"/>
            <a:ext cx="794479" cy="288561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7CFE21-4796-5349-A062-D4FB9C979577}"/>
                  </a:ext>
                </a:extLst>
              </p:cNvPr>
              <p:cNvSpPr txBox="1"/>
              <p:nvPr/>
            </p:nvSpPr>
            <p:spPr>
              <a:xfrm>
                <a:off x="7256974" y="162203"/>
                <a:ext cx="3079830" cy="719877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dirty="0">
                    <a:solidFill>
                      <a:srgbClr val="FFFF00"/>
                    </a:solidFill>
                  </a:rPr>
                  <a:t>ITG-KBM </a:t>
                </a:r>
                <a14:m>
                  <m:oMath xmlns:m="http://schemas.openxmlformats.org/officeDocument/2006/math">
                    <m:r>
                      <a:rPr lang="en-IE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dirty="0">
                    <a:solidFill>
                      <a:srgbClr val="FFFF00"/>
                    </a:solidFill>
                  </a:rPr>
                  <a:t>-threshold decreases for increasing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IE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IE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E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E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IE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IE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7CFE21-4796-5349-A062-D4FB9C979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974" y="162203"/>
                <a:ext cx="3079830" cy="719877"/>
              </a:xfrm>
              <a:prstGeom prst="rect">
                <a:avLst/>
              </a:prstGeom>
              <a:blipFill>
                <a:blip r:embed="rId4"/>
                <a:stretch>
                  <a:fillRect l="-816" t="-32203" b="-108475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136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840E1E3-225C-8C43-ACF3-A7F2E6355551}"/>
              </a:ext>
            </a:extLst>
          </p:cNvPr>
          <p:cNvSpPr txBox="1"/>
          <p:nvPr/>
        </p:nvSpPr>
        <p:spPr>
          <a:xfrm>
            <a:off x="236112" y="281865"/>
            <a:ext cx="5954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latin typeface="+mj-lt"/>
              </a:rPr>
              <a:t>Recap of linear simulation progress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0490AE-294D-F247-B58B-11E5DBAB1227}"/>
              </a:ext>
            </a:extLst>
          </p:cNvPr>
          <p:cNvSpPr txBox="1"/>
          <p:nvPr/>
        </p:nvSpPr>
        <p:spPr>
          <a:xfrm>
            <a:off x="502770" y="892800"/>
            <a:ext cx="11186460" cy="2943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/>
              <a:t>Reproduced previous linear KBM results in W7-X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/>
              <a:t>Selected variety of W7-X configurations with different levels of </a:t>
            </a:r>
            <a:r>
              <a:rPr lang="en-IE" sz="2400" dirty="0">
                <a:solidFill>
                  <a:srgbClr val="FF0000"/>
                </a:solidFill>
              </a:rPr>
              <a:t>shear</a:t>
            </a:r>
            <a:r>
              <a:rPr lang="en-IE" sz="2400" dirty="0"/>
              <a:t> and safety factor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/>
              <a:t>Begun simulating KBMs linearly (</a:t>
            </a:r>
            <a:r>
              <a:rPr lang="en-IE" sz="2400" dirty="0">
                <a:solidFill>
                  <a:srgbClr val="00B0F0"/>
                </a:solidFill>
              </a:rPr>
              <a:t>partially consistently </a:t>
            </a:r>
            <a:r>
              <a:rPr lang="en-IE" sz="2400" dirty="0"/>
              <a:t>up to now)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/>
              <a:t>Noted effect of varying temperature gradients and shear on linear KBM behaviour</a:t>
            </a:r>
          </a:p>
        </p:txBody>
      </p:sp>
    </p:spTree>
    <p:extLst>
      <p:ext uri="{BB962C8B-B14F-4D97-AF65-F5344CB8AC3E}">
        <p14:creationId xmlns:p14="http://schemas.microsoft.com/office/powerpoint/2010/main" val="113492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B0F2-0A7D-AB46-B793-2F9304BD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Outline</a:t>
            </a:r>
            <a:endParaRPr lang="en-I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E779DC-F327-5742-A6AC-DF2D9FABCC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469389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IE" sz="2400" dirty="0"/>
                  <a:t>Reproducing previous linear KBM results (</a:t>
                </a:r>
                <a:r>
                  <a:rPr lang="en-IE" sz="2400" dirty="0" err="1"/>
                  <a:t>Aleynikova</a:t>
                </a:r>
                <a:r>
                  <a:rPr lang="en-IE" sz="2400" dirty="0"/>
                  <a:t> 2018) – how they were carried out?</a:t>
                </a:r>
              </a:p>
              <a:p>
                <a:pPr>
                  <a:lnSpc>
                    <a:spcPct val="200000"/>
                  </a:lnSpc>
                </a:pPr>
                <a:r>
                  <a:rPr lang="en-IE" sz="2400" dirty="0"/>
                  <a:t>New exploratory linear simulations (different gradients, 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sz="2400" dirty="0"/>
                  <a:t> values, W7-X configurations)</a:t>
                </a:r>
              </a:p>
              <a:p>
                <a:pPr>
                  <a:lnSpc>
                    <a:spcPct val="200000"/>
                  </a:lnSpc>
                </a:pPr>
                <a:r>
                  <a:rPr lang="en-IE" sz="2400" dirty="0"/>
                  <a:t>Looking for suitable regime for nonlinear KBM runs (not yet done in W7-X)</a:t>
                </a:r>
              </a:p>
              <a:p>
                <a:pPr>
                  <a:lnSpc>
                    <a:spcPct val="200000"/>
                  </a:lnSpc>
                </a:pPr>
                <a:r>
                  <a:rPr lang="en-IE" sz="2400" dirty="0"/>
                  <a:t>Plans going forward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E779DC-F327-5742-A6AC-DF2D9FABCC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469389"/>
              </a:xfrm>
              <a:blipFill>
                <a:blip r:embed="rId2"/>
                <a:stretch>
                  <a:fillRect l="-724" r="-24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492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840E1E3-225C-8C43-ACF3-A7F2E6355551}"/>
              </a:ext>
            </a:extLst>
          </p:cNvPr>
          <p:cNvSpPr txBox="1"/>
          <p:nvPr/>
        </p:nvSpPr>
        <p:spPr>
          <a:xfrm>
            <a:off x="236112" y="281865"/>
            <a:ext cx="5954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latin typeface="+mj-lt"/>
              </a:rPr>
              <a:t>Recap of linear simulation progress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0490AE-294D-F247-B58B-11E5DBAB1227}"/>
              </a:ext>
            </a:extLst>
          </p:cNvPr>
          <p:cNvSpPr txBox="1"/>
          <p:nvPr/>
        </p:nvSpPr>
        <p:spPr>
          <a:xfrm>
            <a:off x="502770" y="892800"/>
            <a:ext cx="11186460" cy="2943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/>
              <a:t>Reproduced previous linear KBM results in W7-X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/>
              <a:t>Selected variety of W7-X configurations with different levels of </a:t>
            </a:r>
            <a:r>
              <a:rPr lang="en-IE" sz="2400" dirty="0">
                <a:solidFill>
                  <a:srgbClr val="FF0000"/>
                </a:solidFill>
              </a:rPr>
              <a:t>shear</a:t>
            </a:r>
            <a:r>
              <a:rPr lang="en-IE" sz="2400" dirty="0"/>
              <a:t> and safety factor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/>
              <a:t>Begun simulating KBMs linearly (</a:t>
            </a:r>
            <a:r>
              <a:rPr lang="en-IE" sz="2400" dirty="0">
                <a:solidFill>
                  <a:srgbClr val="00B0F0"/>
                </a:solidFill>
              </a:rPr>
              <a:t>partially consistently </a:t>
            </a:r>
            <a:r>
              <a:rPr lang="en-IE" sz="2400" dirty="0"/>
              <a:t>up to now)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/>
              <a:t>Noted effect of varying temperature gradients and shear on linear KBM behaviour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07CC1E-9706-ED48-9CE0-C1AB6CDD4AD1}"/>
              </a:ext>
            </a:extLst>
          </p:cNvPr>
          <p:cNvSpPr txBox="1"/>
          <p:nvPr/>
        </p:nvSpPr>
        <p:spPr>
          <a:xfrm>
            <a:off x="236112" y="4066901"/>
            <a:ext cx="1059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latin typeface="+mj-lt"/>
              </a:rPr>
              <a:t>Next:</a:t>
            </a:r>
            <a:endParaRPr lang="en-I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8F95-2350-B740-839D-E2062F8B0530}"/>
              </a:ext>
            </a:extLst>
          </p:cNvPr>
          <p:cNvSpPr/>
          <p:nvPr/>
        </p:nvSpPr>
        <p:spPr>
          <a:xfrm>
            <a:off x="502770" y="4396954"/>
            <a:ext cx="11453118" cy="220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/>
              <a:t>Will need to run same simulations </a:t>
            </a:r>
            <a:r>
              <a:rPr lang="en-IE" sz="2400" dirty="0">
                <a:solidFill>
                  <a:srgbClr val="00B050"/>
                </a:solidFill>
              </a:rPr>
              <a:t>fully consistently </a:t>
            </a:r>
            <a:r>
              <a:rPr lang="en-IE" sz="2400" dirty="0"/>
              <a:t>with more configurations before drawing conclusions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/>
              <a:t>Find suitable parameter regimes for nonlinear runs </a:t>
            </a:r>
          </a:p>
        </p:txBody>
      </p:sp>
    </p:spTree>
    <p:extLst>
      <p:ext uri="{BB962C8B-B14F-4D97-AF65-F5344CB8AC3E}">
        <p14:creationId xmlns:p14="http://schemas.microsoft.com/office/powerpoint/2010/main" val="3976446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B4E87-9738-AF43-B557-2E3024932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80" y="-54165"/>
            <a:ext cx="10515600" cy="1325563"/>
          </a:xfrm>
        </p:spPr>
        <p:txBody>
          <a:bodyPr>
            <a:normAutofit/>
          </a:bodyPr>
          <a:lstStyle/>
          <a:p>
            <a:r>
              <a:rPr lang="en-IE" sz="3200" dirty="0"/>
              <a:t>Search for nonlinear KBM regime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734A0F-EA4B-9840-82FD-041E2BAEF0BF}"/>
                  </a:ext>
                </a:extLst>
              </p:cNvPr>
              <p:cNvSpPr txBox="1"/>
              <p:nvPr/>
            </p:nvSpPr>
            <p:spPr>
              <a:xfrm>
                <a:off x="357782" y="5157476"/>
                <a:ext cx="5738218" cy="161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E" sz="1600" dirty="0"/>
                  <a:t>NL regime difficult to find due to </a:t>
                </a:r>
                <a14:m>
                  <m:oMath xmlns:m="http://schemas.openxmlformats.org/officeDocument/2006/math">
                    <m:r>
                      <a:rPr lang="en-IE" sz="1600" i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I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E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IE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IE" sz="1600" dirty="0"/>
                  <a:t> peaking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E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IE" sz="16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IE" sz="16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E" sz="1600" dirty="0"/>
                  <a:t> in W-7X (for high temperature gradients)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E" sz="1600" dirty="0"/>
                  <a:t>Need finite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E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IE" sz="16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IE" sz="1600" dirty="0"/>
                  <a:t> (where KBMs stable) in order for NL runs to saturate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734A0F-EA4B-9840-82FD-041E2BAEF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82" y="5157476"/>
                <a:ext cx="5738218" cy="1616276"/>
              </a:xfrm>
              <a:prstGeom prst="rect">
                <a:avLst/>
              </a:prstGeom>
              <a:blipFill>
                <a:blip r:embed="rId2"/>
                <a:stretch>
                  <a:fillRect l="-662" b="-390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B6649F30-CBC7-A649-8064-4CF827106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063" y="1038053"/>
            <a:ext cx="5608618" cy="3717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FD7F72-A205-FA4B-A9AD-2C77855F6AE3}"/>
                  </a:ext>
                </a:extLst>
              </p:cNvPr>
              <p:cNvSpPr txBox="1"/>
              <p:nvPr/>
            </p:nvSpPr>
            <p:spPr>
              <a:xfrm>
                <a:off x="6286239" y="5228299"/>
                <a:ext cx="5867815" cy="1225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E" sz="1600" dirty="0"/>
                  <a:t>Ideally, will find a regime analogous to HSX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E" sz="1600" dirty="0"/>
                  <a:t>Want to isolate a KBM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E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IE" sz="16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IE" sz="1600" dirty="0"/>
                  <a:t>-range which has a finite lower bound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E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IE" sz="16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IE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1600" dirty="0"/>
                  <a:t>&gt; 0)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FD7F72-A205-FA4B-A9AD-2C77855F6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239" y="5228299"/>
                <a:ext cx="5867815" cy="1225464"/>
              </a:xfrm>
              <a:prstGeom prst="rect">
                <a:avLst/>
              </a:prstGeom>
              <a:blipFill>
                <a:blip r:embed="rId4"/>
                <a:stretch>
                  <a:fillRect l="-431" b="-408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0899405-DCF8-4B43-AF74-618A9D44D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19" y="1038053"/>
            <a:ext cx="5936481" cy="36217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A97EB-80AF-DB42-AE5C-64F4D1C36AE7}"/>
              </a:ext>
            </a:extLst>
          </p:cNvPr>
          <p:cNvSpPr txBox="1"/>
          <p:nvPr/>
        </p:nvSpPr>
        <p:spPr>
          <a:xfrm>
            <a:off x="184380" y="4659851"/>
            <a:ext cx="1206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err="1"/>
              <a:t>Aleynikova</a:t>
            </a:r>
            <a:r>
              <a:rPr lang="en-IE" sz="1200" dirty="0"/>
              <a:t>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65DA6-CEEE-D84D-A5E1-27D66F37AE04}"/>
              </a:ext>
            </a:extLst>
          </p:cNvPr>
          <p:cNvSpPr txBox="1"/>
          <p:nvPr/>
        </p:nvSpPr>
        <p:spPr>
          <a:xfrm>
            <a:off x="10898553" y="4755614"/>
            <a:ext cx="1151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/>
              <a:t>McKinney 2021</a:t>
            </a:r>
          </a:p>
        </p:txBody>
      </p:sp>
    </p:spTree>
    <p:extLst>
      <p:ext uri="{BB962C8B-B14F-4D97-AF65-F5344CB8AC3E}">
        <p14:creationId xmlns:p14="http://schemas.microsoft.com/office/powerpoint/2010/main" val="1638857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F177-3E6A-C543-9F18-10804CE1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09" y="-15494"/>
            <a:ext cx="10515600" cy="1325563"/>
          </a:xfrm>
        </p:spPr>
        <p:txBody>
          <a:bodyPr>
            <a:normAutofit/>
          </a:bodyPr>
          <a:lstStyle/>
          <a:p>
            <a:r>
              <a:rPr lang="en-IE" sz="3200" dirty="0"/>
              <a:t>Exploratory linear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73C201-708A-0D4A-B013-E409582E1AC1}"/>
                  </a:ext>
                </a:extLst>
              </p:cNvPr>
              <p:cNvSpPr txBox="1"/>
              <p:nvPr/>
            </p:nvSpPr>
            <p:spPr>
              <a:xfrm>
                <a:off x="10253343" y="995293"/>
                <a:ext cx="1407501" cy="32229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IE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IE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E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E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I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= 2</a:t>
                </a:r>
              </a:p>
              <a:p>
                <a:pPr algn="ctr"/>
                <a:endParaRPr lang="en-IE" sz="280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IE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IE" sz="2800" dirty="0"/>
                  <a:t>= 2%</a:t>
                </a:r>
              </a:p>
              <a:p>
                <a:pPr algn="ctr"/>
                <a:endParaRPr lang="en-IE" sz="2800" dirty="0"/>
              </a:p>
              <a:p>
                <a:pPr algn="ctr"/>
                <a:r>
                  <a:rPr lang="en-IE" sz="2800" b="1" i="1" dirty="0"/>
                  <a:t>□</a:t>
                </a:r>
                <a:r>
                  <a:rPr lang="en-IE" sz="2800" dirty="0"/>
                  <a:t> - KBM</a:t>
                </a:r>
              </a:p>
              <a:p>
                <a:pPr algn="ctr"/>
                <a:endParaRPr lang="en-IE" sz="2800" dirty="0"/>
              </a:p>
              <a:p>
                <a:pPr algn="ctr"/>
                <a:r>
                  <a:rPr lang="en-IE" sz="2800" dirty="0"/>
                  <a:t>△ - ITG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73C201-708A-0D4A-B013-E409582E1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343" y="995293"/>
                <a:ext cx="1407501" cy="3222934"/>
              </a:xfrm>
              <a:prstGeom prst="rect">
                <a:avLst/>
              </a:prstGeom>
              <a:blipFill>
                <a:blip r:embed="rId2"/>
                <a:stretch>
                  <a:fillRect l="-39823" t="-26172" r="-7965" b="-42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68D67D88-B90F-FF4B-B13F-02F3D52FC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09" y="995293"/>
            <a:ext cx="9740149" cy="54788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F3161E-37A6-494B-9EEA-5A2CCF8112F4}"/>
              </a:ext>
            </a:extLst>
          </p:cNvPr>
          <p:cNvSpPr txBox="1"/>
          <p:nvPr/>
        </p:nvSpPr>
        <p:spPr>
          <a:xfrm>
            <a:off x="230935" y="6474127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Geometry: KJM</a:t>
            </a:r>
          </a:p>
        </p:txBody>
      </p:sp>
    </p:spTree>
    <p:extLst>
      <p:ext uri="{BB962C8B-B14F-4D97-AF65-F5344CB8AC3E}">
        <p14:creationId xmlns:p14="http://schemas.microsoft.com/office/powerpoint/2010/main" val="1876358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F177-3E6A-C543-9F18-10804CE1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09" y="-15494"/>
            <a:ext cx="10515600" cy="1325563"/>
          </a:xfrm>
        </p:spPr>
        <p:txBody>
          <a:bodyPr>
            <a:normAutofit/>
          </a:bodyPr>
          <a:lstStyle/>
          <a:p>
            <a:r>
              <a:rPr lang="en-IE" sz="3200" dirty="0"/>
              <a:t>Exploratory linear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73C201-708A-0D4A-B013-E409582E1AC1}"/>
                  </a:ext>
                </a:extLst>
              </p:cNvPr>
              <p:cNvSpPr txBox="1"/>
              <p:nvPr/>
            </p:nvSpPr>
            <p:spPr>
              <a:xfrm>
                <a:off x="10253343" y="995293"/>
                <a:ext cx="1407501" cy="32229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IE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IE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E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E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I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= 2</a:t>
                </a:r>
              </a:p>
              <a:p>
                <a:pPr algn="ctr"/>
                <a:endParaRPr lang="en-IE" sz="280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IE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IE" sz="2800" dirty="0"/>
                  <a:t>= 2%</a:t>
                </a:r>
              </a:p>
              <a:p>
                <a:pPr algn="ctr"/>
                <a:endParaRPr lang="en-IE" sz="2800" dirty="0"/>
              </a:p>
              <a:p>
                <a:pPr algn="ctr"/>
                <a:r>
                  <a:rPr lang="en-IE" sz="2800" b="1" i="1" dirty="0"/>
                  <a:t>□</a:t>
                </a:r>
                <a:r>
                  <a:rPr lang="en-IE" sz="2800" dirty="0"/>
                  <a:t> - KBM</a:t>
                </a:r>
              </a:p>
              <a:p>
                <a:pPr algn="ctr"/>
                <a:endParaRPr lang="en-IE" sz="2800" dirty="0"/>
              </a:p>
              <a:p>
                <a:pPr algn="ctr"/>
                <a:r>
                  <a:rPr lang="en-IE" sz="2800" dirty="0"/>
                  <a:t>△ - ITG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73C201-708A-0D4A-B013-E409582E1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343" y="995293"/>
                <a:ext cx="1407501" cy="3222934"/>
              </a:xfrm>
              <a:prstGeom prst="rect">
                <a:avLst/>
              </a:prstGeom>
              <a:blipFill>
                <a:blip r:embed="rId2"/>
                <a:stretch>
                  <a:fillRect l="-39823" t="-26172" r="-7965" b="-42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678AED-09EE-194F-820F-CF78F5645EBF}"/>
                  </a:ext>
                </a:extLst>
              </p:cNvPr>
              <p:cNvSpPr txBox="1"/>
              <p:nvPr/>
            </p:nvSpPr>
            <p:spPr>
              <a:xfrm>
                <a:off x="10217760" y="5380203"/>
                <a:ext cx="1877904" cy="9650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dirty="0"/>
                  <a:t>Distinct peak in </a:t>
                </a:r>
                <a14:m>
                  <m:oMath xmlns:m="http://schemas.openxmlformats.org/officeDocument/2006/math">
                    <m:r>
                      <a:rPr lang="en-IE" b="0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I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IE" dirty="0"/>
                  <a:t> for KBMs:  purely numerical?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678AED-09EE-194F-820F-CF78F5645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760" y="5380203"/>
                <a:ext cx="1877904" cy="965008"/>
              </a:xfrm>
              <a:prstGeom prst="rect">
                <a:avLst/>
              </a:prstGeom>
              <a:blipFill>
                <a:blip r:embed="rId3"/>
                <a:stretch>
                  <a:fillRect l="-2013" t="-2564" r="-7383"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68D67D88-B90F-FF4B-B13F-02F3D52FC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09" y="995293"/>
            <a:ext cx="9740149" cy="547883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091964-EDC2-1F4F-82F9-528C765847B5}"/>
              </a:ext>
            </a:extLst>
          </p:cNvPr>
          <p:cNvCxnSpPr>
            <a:cxnSpLocks/>
          </p:cNvCxnSpPr>
          <p:nvPr/>
        </p:nvCxnSpPr>
        <p:spPr>
          <a:xfrm flipH="1" flipV="1">
            <a:off x="6557364" y="1432797"/>
            <a:ext cx="3619482" cy="448948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52FBF49-2E1B-3844-AB30-4DC81AD987F5}"/>
              </a:ext>
            </a:extLst>
          </p:cNvPr>
          <p:cNvSpPr txBox="1"/>
          <p:nvPr/>
        </p:nvSpPr>
        <p:spPr>
          <a:xfrm>
            <a:off x="230935" y="6474127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Geometry: KJM</a:t>
            </a:r>
          </a:p>
        </p:txBody>
      </p:sp>
    </p:spTree>
    <p:extLst>
      <p:ext uri="{BB962C8B-B14F-4D97-AF65-F5344CB8AC3E}">
        <p14:creationId xmlns:p14="http://schemas.microsoft.com/office/powerpoint/2010/main" val="3673841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F177-3E6A-C543-9F18-10804CE1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09" y="-15494"/>
            <a:ext cx="10515600" cy="1325563"/>
          </a:xfrm>
        </p:spPr>
        <p:txBody>
          <a:bodyPr>
            <a:normAutofit/>
          </a:bodyPr>
          <a:lstStyle/>
          <a:p>
            <a:r>
              <a:rPr lang="en-IE" sz="3200" dirty="0"/>
              <a:t>Exploratory linear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73C201-708A-0D4A-B013-E409582E1AC1}"/>
                  </a:ext>
                </a:extLst>
              </p:cNvPr>
              <p:cNvSpPr txBox="1"/>
              <p:nvPr/>
            </p:nvSpPr>
            <p:spPr>
              <a:xfrm>
                <a:off x="10253343" y="995293"/>
                <a:ext cx="1407501" cy="32229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IE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IE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E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E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I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= 2</a:t>
                </a:r>
              </a:p>
              <a:p>
                <a:pPr algn="ctr"/>
                <a:endParaRPr lang="en-IE" sz="280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IE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IE" sz="2800" dirty="0"/>
                  <a:t>= 2%</a:t>
                </a:r>
              </a:p>
              <a:p>
                <a:pPr algn="ctr"/>
                <a:endParaRPr lang="en-IE" sz="2800" dirty="0"/>
              </a:p>
              <a:p>
                <a:pPr algn="ctr"/>
                <a:r>
                  <a:rPr lang="en-IE" sz="2800" b="1" i="1" dirty="0"/>
                  <a:t>□</a:t>
                </a:r>
                <a:r>
                  <a:rPr lang="en-IE" sz="2800" dirty="0"/>
                  <a:t> - KBM</a:t>
                </a:r>
              </a:p>
              <a:p>
                <a:pPr algn="ctr"/>
                <a:endParaRPr lang="en-IE" sz="2800" dirty="0"/>
              </a:p>
              <a:p>
                <a:pPr algn="ctr"/>
                <a:r>
                  <a:rPr lang="en-IE" sz="2800" dirty="0"/>
                  <a:t>△ - ITG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73C201-708A-0D4A-B013-E409582E1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343" y="995293"/>
                <a:ext cx="1407501" cy="3222934"/>
              </a:xfrm>
              <a:prstGeom prst="rect">
                <a:avLst/>
              </a:prstGeom>
              <a:blipFill>
                <a:blip r:embed="rId2"/>
                <a:stretch>
                  <a:fillRect l="-39823" t="-26172" r="-7965" b="-42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678AED-09EE-194F-820F-CF78F5645EBF}"/>
                  </a:ext>
                </a:extLst>
              </p:cNvPr>
              <p:cNvSpPr txBox="1"/>
              <p:nvPr/>
            </p:nvSpPr>
            <p:spPr>
              <a:xfrm>
                <a:off x="10217760" y="5380203"/>
                <a:ext cx="1877904" cy="9650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dirty="0"/>
                  <a:t>Distinct peak in </a:t>
                </a:r>
                <a14:m>
                  <m:oMath xmlns:m="http://schemas.openxmlformats.org/officeDocument/2006/math">
                    <m:r>
                      <a:rPr lang="en-IE" b="0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I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IE" dirty="0"/>
                  <a:t> for KBMs:  purely numerical?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678AED-09EE-194F-820F-CF78F5645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760" y="5380203"/>
                <a:ext cx="1877904" cy="965008"/>
              </a:xfrm>
              <a:prstGeom prst="rect">
                <a:avLst/>
              </a:prstGeom>
              <a:blipFill>
                <a:blip r:embed="rId3"/>
                <a:stretch>
                  <a:fillRect l="-2013" t="-2564" r="-7383"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68D67D88-B90F-FF4B-B13F-02F3D52FC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09" y="995293"/>
            <a:ext cx="9740149" cy="547883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091964-EDC2-1F4F-82F9-528C765847B5}"/>
              </a:ext>
            </a:extLst>
          </p:cNvPr>
          <p:cNvCxnSpPr>
            <a:cxnSpLocks/>
          </p:cNvCxnSpPr>
          <p:nvPr/>
        </p:nvCxnSpPr>
        <p:spPr>
          <a:xfrm flipH="1" flipV="1">
            <a:off x="6557364" y="1432797"/>
            <a:ext cx="3619482" cy="448948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52FBF49-2E1B-3844-AB30-4DC81AD987F5}"/>
              </a:ext>
            </a:extLst>
          </p:cNvPr>
          <p:cNvSpPr txBox="1"/>
          <p:nvPr/>
        </p:nvSpPr>
        <p:spPr>
          <a:xfrm>
            <a:off x="230935" y="6474127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Geometry: KJM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3F29AF-2C54-134E-A1D9-AA2EE3CE62E3}"/>
              </a:ext>
            </a:extLst>
          </p:cNvPr>
          <p:cNvSpPr txBox="1"/>
          <p:nvPr/>
        </p:nvSpPr>
        <p:spPr>
          <a:xfrm>
            <a:off x="5715160" y="372972"/>
            <a:ext cx="431304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FF00"/>
                </a:solidFill>
              </a:rPr>
              <a:t>Further investigation required, e.g. </a:t>
            </a:r>
            <a:r>
              <a:rPr lang="en-IE" dirty="0" err="1">
                <a:solidFill>
                  <a:srgbClr val="FFFF00"/>
                </a:solidFill>
              </a:rPr>
              <a:t>n_pol</a:t>
            </a:r>
            <a:r>
              <a:rPr lang="en-IE" dirty="0">
                <a:solidFill>
                  <a:srgbClr val="FFFF00"/>
                </a:solidFill>
              </a:rPr>
              <a:t> &gt;1</a:t>
            </a:r>
          </a:p>
        </p:txBody>
      </p:sp>
    </p:spTree>
    <p:extLst>
      <p:ext uri="{BB962C8B-B14F-4D97-AF65-F5344CB8AC3E}">
        <p14:creationId xmlns:p14="http://schemas.microsoft.com/office/powerpoint/2010/main" val="1839932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B4E87-9738-AF43-B557-2E3024932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80" y="66974"/>
            <a:ext cx="10515600" cy="1325563"/>
          </a:xfrm>
        </p:spPr>
        <p:txBody>
          <a:bodyPr/>
          <a:lstStyle/>
          <a:p>
            <a:r>
              <a:rPr lang="en-IE" dirty="0"/>
              <a:t>Linear and nonlinear KBMs in HSX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4A1189C-48E5-F244-836A-D21524024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3" y="1501666"/>
            <a:ext cx="6140042" cy="4469524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72857F13-B358-5E40-ADD6-1A4617585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291" y="1904917"/>
            <a:ext cx="5772462" cy="40662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8C1D1F-DC99-3B49-94F0-03CCB7B1DDA7}"/>
              </a:ext>
            </a:extLst>
          </p:cNvPr>
          <p:cNvSpPr txBox="1"/>
          <p:nvPr/>
        </p:nvSpPr>
        <p:spPr>
          <a:xfrm>
            <a:off x="10334296" y="6421694"/>
            <a:ext cx="163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McKinney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1D3EFE-80F8-444B-A626-9CB680C75BEE}"/>
              </a:ext>
            </a:extLst>
          </p:cNvPr>
          <p:cNvSpPr txBox="1"/>
          <p:nvPr/>
        </p:nvSpPr>
        <p:spPr>
          <a:xfrm>
            <a:off x="2968569" y="6237028"/>
            <a:ext cx="65290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dirty="0"/>
              <a:t>KBMs: Low linear growth rate, yet cause of large nonlinear heat flux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FD24F9-E0B4-614F-B0BA-BAAC845C2056}"/>
                  </a:ext>
                </a:extLst>
              </p:cNvPr>
              <p:cNvSpPr txBox="1"/>
              <p:nvPr/>
            </p:nvSpPr>
            <p:spPr>
              <a:xfrm>
                <a:off x="10926490" y="1156124"/>
                <a:ext cx="1051442" cy="6544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𝑄</m:t>
                      </m:r>
                      <m:r>
                        <a:rPr kumimoji="0" lang="en-I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∝ </m:t>
                      </m:r>
                      <m:f>
                        <m:fPr>
                          <m:ctrlPr>
                            <a:rPr kumimoji="0" lang="en-I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I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num>
                        <m:den>
                          <m:sSubSup>
                            <m:sSubSupPr>
                              <m:ctrlPr>
                                <a:rPr kumimoji="0" lang="en-I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I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I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  <m:sup>
                              <m:r>
                                <a:rPr kumimoji="0" lang="en-I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FD24F9-E0B4-614F-B0BA-BAAC845C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490" y="1156124"/>
                <a:ext cx="1051442" cy="654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9C04A64-A039-EB48-892B-769A13966A26}"/>
              </a:ext>
            </a:extLst>
          </p:cNvPr>
          <p:cNvSpPr txBox="1"/>
          <p:nvPr/>
        </p:nvSpPr>
        <p:spPr>
          <a:xfrm>
            <a:off x="7632968" y="1156124"/>
            <a:ext cx="32355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dirty="0"/>
              <a:t>Quasilinear estimate of heat flux</a:t>
            </a:r>
          </a:p>
        </p:txBody>
      </p:sp>
    </p:spTree>
    <p:extLst>
      <p:ext uri="{BB962C8B-B14F-4D97-AF65-F5344CB8AC3E}">
        <p14:creationId xmlns:p14="http://schemas.microsoft.com/office/powerpoint/2010/main" val="3600048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B4E87-9738-AF43-B557-2E3024932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80" y="66974"/>
            <a:ext cx="10515600" cy="1325563"/>
          </a:xfrm>
        </p:spPr>
        <p:txBody>
          <a:bodyPr/>
          <a:lstStyle/>
          <a:p>
            <a:r>
              <a:rPr lang="en-IE" dirty="0"/>
              <a:t>Linear and nonlinear KBMs in HSX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4A1189C-48E5-F244-836A-D21524024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3" y="1501666"/>
            <a:ext cx="6140042" cy="4469524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72857F13-B358-5E40-ADD6-1A4617585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291" y="1904917"/>
            <a:ext cx="5772462" cy="40662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8C1D1F-DC99-3B49-94F0-03CCB7B1DDA7}"/>
              </a:ext>
            </a:extLst>
          </p:cNvPr>
          <p:cNvSpPr txBox="1"/>
          <p:nvPr/>
        </p:nvSpPr>
        <p:spPr>
          <a:xfrm>
            <a:off x="10334296" y="6421694"/>
            <a:ext cx="163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McKinney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1D3EFE-80F8-444B-A626-9CB680C75BEE}"/>
              </a:ext>
            </a:extLst>
          </p:cNvPr>
          <p:cNvSpPr txBox="1"/>
          <p:nvPr/>
        </p:nvSpPr>
        <p:spPr>
          <a:xfrm>
            <a:off x="2968569" y="6237028"/>
            <a:ext cx="65290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dirty="0"/>
              <a:t>KBMs: Low linear growth rate, yet cause of large nonlinear heat flux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546E7C-4029-9C44-8CB1-DF700F917A9F}"/>
                  </a:ext>
                </a:extLst>
              </p:cNvPr>
              <p:cNvSpPr txBox="1"/>
              <p:nvPr/>
            </p:nvSpPr>
            <p:spPr>
              <a:xfrm>
                <a:off x="10926490" y="1156124"/>
                <a:ext cx="1051442" cy="6544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𝑄</m:t>
                      </m:r>
                      <m:r>
                        <a:rPr kumimoji="0" lang="en-I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∝ </m:t>
                      </m:r>
                      <m:f>
                        <m:fPr>
                          <m:ctrlPr>
                            <a:rPr kumimoji="0" lang="en-I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I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num>
                        <m:den>
                          <m:sSubSup>
                            <m:sSubSupPr>
                              <m:ctrlPr>
                                <a:rPr kumimoji="0" lang="en-I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I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I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  <m:sup>
                              <m:r>
                                <a:rPr kumimoji="0" lang="en-I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546E7C-4029-9C44-8CB1-DF700F917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490" y="1156124"/>
                <a:ext cx="1051442" cy="654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6ACD1DD-67CF-1542-8624-6896984B01F0}"/>
              </a:ext>
            </a:extLst>
          </p:cNvPr>
          <p:cNvSpPr txBox="1"/>
          <p:nvPr/>
        </p:nvSpPr>
        <p:spPr>
          <a:xfrm>
            <a:off x="7632968" y="1156124"/>
            <a:ext cx="32355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dirty="0"/>
              <a:t>Quasilinear estimate of heat flux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1B225-BA88-4349-BDD0-9A6907EE2D91}"/>
              </a:ext>
            </a:extLst>
          </p:cNvPr>
          <p:cNvSpPr txBox="1"/>
          <p:nvPr/>
        </p:nvSpPr>
        <p:spPr>
          <a:xfrm>
            <a:off x="8878277" y="3213208"/>
            <a:ext cx="260643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rgbClr val="FF0000"/>
                </a:solidFill>
              </a:rPr>
              <a:t>KBMs very important nonlinearly - dominant cause of transport</a:t>
            </a:r>
          </a:p>
        </p:txBody>
      </p:sp>
    </p:spTree>
    <p:extLst>
      <p:ext uri="{BB962C8B-B14F-4D97-AF65-F5344CB8AC3E}">
        <p14:creationId xmlns:p14="http://schemas.microsoft.com/office/powerpoint/2010/main" val="3781267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419D-02BD-DD43-B385-232B067AF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Nonlinear plan 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5B25C-8F0F-8540-8C37-3FBD21A9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444" y="2070391"/>
            <a:ext cx="1171511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E" sz="2200" dirty="0"/>
              <a:t>Motivation – enhance physical understanding of KBMs (</a:t>
            </a:r>
            <a:r>
              <a:rPr lang="en-IE" sz="2200" dirty="0">
                <a:solidFill>
                  <a:srgbClr val="FF0000"/>
                </a:solidFill>
              </a:rPr>
              <a:t>very important nonlinearly</a:t>
            </a:r>
            <a:r>
              <a:rPr lang="en-IE" sz="2200" dirty="0"/>
              <a:t>)</a:t>
            </a:r>
          </a:p>
          <a:p>
            <a:pPr>
              <a:lnSpc>
                <a:spcPct val="150000"/>
              </a:lnSpc>
            </a:pPr>
            <a:r>
              <a:rPr lang="en-IE" sz="2200" dirty="0"/>
              <a:t>Compare linear and nonlinear features – how do KBM thresholds change?</a:t>
            </a:r>
          </a:p>
          <a:p>
            <a:pPr>
              <a:lnSpc>
                <a:spcPct val="150000"/>
              </a:lnSpc>
            </a:pPr>
            <a:r>
              <a:rPr lang="en-IE" sz="2200" dirty="0"/>
              <a:t>How much can linear tell us – e.g., do high growth rates imply large nonlinear heat flux? Do KBMs dominate nonlinearly?</a:t>
            </a:r>
          </a:p>
          <a:p>
            <a:pPr>
              <a:lnSpc>
                <a:spcPct val="150000"/>
              </a:lnSpc>
            </a:pPr>
            <a:r>
              <a:rPr lang="en-IE" sz="2200" dirty="0"/>
              <a:t>Limitations of GENE flux tube simulations: can saturated nonlinear KBM simulations be achieved in ANY configuration? </a:t>
            </a:r>
          </a:p>
          <a:p>
            <a:pPr>
              <a:lnSpc>
                <a:spcPct val="150000"/>
              </a:lnSpc>
            </a:pPr>
            <a:endParaRPr lang="en-IE" sz="2200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en-IE" sz="2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5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419D-02BD-DD43-B385-232B067AF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Final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5B25C-8F0F-8540-8C37-3FBD21A9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150" y="1863284"/>
            <a:ext cx="11742465" cy="4351338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IE" sz="2400" dirty="0"/>
              <a:t>Linear simulations well underway – will dive deeper and investigate </a:t>
            </a:r>
            <a:r>
              <a:rPr lang="en-IE" sz="2400" dirty="0">
                <a:solidFill>
                  <a:srgbClr val="FF0000"/>
                </a:solidFill>
              </a:rPr>
              <a:t>effects of shear in W7-X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Almost ready to explore nonlinear regimes (before end of this year) 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Nonlinear simulations - difficult in some configurations (for reaching saturation in realistic regimes)</a:t>
            </a:r>
          </a:p>
          <a:p>
            <a:pPr>
              <a:lnSpc>
                <a:spcPct val="200000"/>
              </a:lnSpc>
            </a:pPr>
            <a:r>
              <a:rPr lang="en-IE" sz="2400" dirty="0"/>
              <a:t>Find suitable parameter regimes that reach saturation to better understand nonlinear electromagnetic instability behaviour</a:t>
            </a:r>
          </a:p>
          <a:p>
            <a:pPr>
              <a:lnSpc>
                <a:spcPct val="200000"/>
              </a:lnSpc>
            </a:pPr>
            <a:endParaRPr lang="en-IE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31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62490F-D8E7-284C-B094-F912CEAA6D64}"/>
              </a:ext>
            </a:extLst>
          </p:cNvPr>
          <p:cNvSpPr txBox="1"/>
          <p:nvPr/>
        </p:nvSpPr>
        <p:spPr>
          <a:xfrm>
            <a:off x="4617358" y="2705725"/>
            <a:ext cx="29572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8800" dirty="0"/>
              <a:t>Extras</a:t>
            </a:r>
          </a:p>
        </p:txBody>
      </p:sp>
    </p:spTree>
    <p:extLst>
      <p:ext uri="{BB962C8B-B14F-4D97-AF65-F5344CB8AC3E}">
        <p14:creationId xmlns:p14="http://schemas.microsoft.com/office/powerpoint/2010/main" val="359567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CF857-06EB-5444-917E-B20F60A3B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i="1" dirty="0"/>
              <a:t>Map out KBM saturation and flux </a:t>
            </a:r>
            <a:r>
              <a:rPr lang="en-IE" i="1" dirty="0" err="1"/>
              <a:t>scalings</a:t>
            </a:r>
            <a:r>
              <a:rPr lang="en-IE" i="1" dirty="0"/>
              <a:t> (</a:t>
            </a:r>
            <a:r>
              <a:rPr lang="en-IE" i="1" dirty="0">
                <a:solidFill>
                  <a:srgbClr val="FF0000"/>
                </a:solidFill>
              </a:rPr>
              <a:t>linear and nonlinear electromagnetic</a:t>
            </a:r>
            <a:r>
              <a:rPr lang="en-IE" i="1" dirty="0"/>
              <a:t> ITG stabilization) at </a:t>
            </a:r>
            <a:r>
              <a:rPr lang="en-IE" i="1" dirty="0">
                <a:solidFill>
                  <a:srgbClr val="FF0000"/>
                </a:solidFill>
              </a:rPr>
              <a:t>high vs. low magnetic shear</a:t>
            </a:r>
            <a:r>
              <a:rPr lang="en-IE" i="1" dirty="0"/>
              <a:t>, and apply the acquired knowledge to the W7-X configuration space. This will expand the physics basis on electromagnetic turbulence in 3D geometry.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i="1" dirty="0"/>
              <a:t>Due dates: </a:t>
            </a:r>
          </a:p>
          <a:p>
            <a:pPr lvl="1"/>
            <a:r>
              <a:rPr lang="en-IE" i="1" dirty="0"/>
              <a:t>Linear part of the work will be performed during 2021. </a:t>
            </a:r>
          </a:p>
          <a:p>
            <a:pPr lvl="1"/>
            <a:r>
              <a:rPr lang="en-IE" i="1" dirty="0"/>
              <a:t>Nonlinear analyses to be accomplished by Dec. 2022. </a:t>
            </a:r>
            <a:endParaRPr lang="en-I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1431E0-CA73-624B-8983-1E7736A6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dirty="0"/>
              <a:t>Current Deliverable - </a:t>
            </a:r>
            <a:r>
              <a:rPr lang="en-IE" b="1" dirty="0"/>
              <a:t>D2.6 / D-KBM-BASIC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37429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9E5AB-C5A8-224F-8CF5-6ED64941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Deliverables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8D941-F227-CF41-9B12-AB4C6A6D3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dirty="0"/>
              <a:t>By 2022: map out KBM saturation and flux </a:t>
            </a:r>
            <a:r>
              <a:rPr lang="en-IE" dirty="0" err="1"/>
              <a:t>scalings</a:t>
            </a:r>
            <a:r>
              <a:rPr lang="en-IE" dirty="0"/>
              <a:t> (linear and nonlinear electromagnetic ITG stabilization) at high vs. low magnetic shear, and apply the acquired knowledge to the W7-X configuration space.</a:t>
            </a:r>
            <a:br>
              <a:rPr lang="en-IE" dirty="0"/>
            </a:br>
            <a:endParaRPr lang="en-IE" dirty="0"/>
          </a:p>
          <a:p>
            <a:r>
              <a:rPr lang="en-IE" dirty="0"/>
              <a:t>By 2023: perform linear and nonlinear simulations using high- and low-beta W7-X equilibria and profiles for direct link to experiment.</a:t>
            </a:r>
            <a:br>
              <a:rPr lang="en-IE" dirty="0"/>
            </a:br>
            <a:endParaRPr lang="en-IE" dirty="0"/>
          </a:p>
          <a:p>
            <a:r>
              <a:rPr lang="en-IE" dirty="0"/>
              <a:t>By 2024: construct and test quasilinear models first for electrostatic kinetic-electron turbulence, then for high-beta high-grad-</a:t>
            </a:r>
            <a:r>
              <a:rPr lang="en-IE" dirty="0" err="1"/>
              <a:t>T_i</a:t>
            </a:r>
            <a:r>
              <a:rPr lang="en-IE" dirty="0"/>
              <a:t> plasmas, in order to determine to what extent fast quasilinear transport models can be </a:t>
            </a:r>
            <a:br>
              <a:rPr lang="en-IE" dirty="0"/>
            </a:br>
            <a:r>
              <a:rPr lang="en-IE" dirty="0"/>
              <a:t>applied to finite-beta stellarator plasmas.</a:t>
            </a:r>
          </a:p>
        </p:txBody>
      </p:sp>
    </p:spTree>
    <p:extLst>
      <p:ext uri="{BB962C8B-B14F-4D97-AF65-F5344CB8AC3E}">
        <p14:creationId xmlns:p14="http://schemas.microsoft.com/office/powerpoint/2010/main" val="660263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214C7017-8549-6B47-AAE4-EE930265E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09" y="287360"/>
            <a:ext cx="9026922" cy="62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93BBF5-721F-EA47-9819-E82B3B44589B}"/>
                  </a:ext>
                </a:extLst>
              </p:cNvPr>
              <p:cNvSpPr txBox="1"/>
              <p:nvPr/>
            </p:nvSpPr>
            <p:spPr>
              <a:xfrm>
                <a:off x="148856" y="287360"/>
                <a:ext cx="24383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2400" dirty="0"/>
                  <a:t>Importance of using correct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IE" sz="24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93BBF5-721F-EA47-9819-E82B3B445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6" y="287360"/>
                <a:ext cx="2438399" cy="830997"/>
              </a:xfrm>
              <a:prstGeom prst="rect">
                <a:avLst/>
              </a:prstGeom>
              <a:blipFill>
                <a:blip r:embed="rId3"/>
                <a:stretch>
                  <a:fillRect t="-6061" b="-1515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9AE41ED-3E75-E046-8A99-FC5984F19A95}"/>
              </a:ext>
            </a:extLst>
          </p:cNvPr>
          <p:cNvSpPr txBox="1"/>
          <p:nvPr/>
        </p:nvSpPr>
        <p:spPr>
          <a:xfrm>
            <a:off x="443887" y="2828835"/>
            <a:ext cx="18483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Need to be fully consistent!</a:t>
            </a:r>
          </a:p>
        </p:txBody>
      </p:sp>
    </p:spTree>
    <p:extLst>
      <p:ext uri="{BB962C8B-B14F-4D97-AF65-F5344CB8AC3E}">
        <p14:creationId xmlns:p14="http://schemas.microsoft.com/office/powerpoint/2010/main" val="293548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E1AF1-D5EE-2E46-9949-410611DB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Current Deliverable - </a:t>
            </a:r>
            <a:r>
              <a:rPr lang="en-IE" b="1" dirty="0"/>
              <a:t>D2.6 / D-KBM-BASIC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CF857-06EB-5444-917E-B20F60A3B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i="1" dirty="0"/>
              <a:t>Map out KBM saturation and flux </a:t>
            </a:r>
            <a:r>
              <a:rPr lang="en-IE" i="1" dirty="0" err="1"/>
              <a:t>scalings</a:t>
            </a:r>
            <a:r>
              <a:rPr lang="en-IE" i="1" dirty="0"/>
              <a:t> (</a:t>
            </a:r>
            <a:r>
              <a:rPr lang="en-IE" i="1" dirty="0">
                <a:solidFill>
                  <a:srgbClr val="FF0000"/>
                </a:solidFill>
              </a:rPr>
              <a:t>linear and nonlinear electromagnetic</a:t>
            </a:r>
            <a:r>
              <a:rPr lang="en-IE" i="1" dirty="0"/>
              <a:t> ITG stabilization) at </a:t>
            </a:r>
            <a:r>
              <a:rPr lang="en-IE" i="1" dirty="0">
                <a:solidFill>
                  <a:srgbClr val="FF0000"/>
                </a:solidFill>
              </a:rPr>
              <a:t>high vs. low magnetic shear</a:t>
            </a:r>
            <a:r>
              <a:rPr lang="en-IE" i="1" dirty="0"/>
              <a:t>, and apply the acquired knowledge to the W7-X configuration space. This will expand the physics basis on electromagnetic turbulence in 3D geometry.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i="1" dirty="0"/>
              <a:t>Due dates: </a:t>
            </a:r>
          </a:p>
          <a:p>
            <a:pPr lvl="1"/>
            <a:r>
              <a:rPr lang="en-IE" i="1" dirty="0"/>
              <a:t>Linear part of the work will be performed during 2021. </a:t>
            </a:r>
            <a:r>
              <a:rPr lang="en-IE" i="1" dirty="0">
                <a:solidFill>
                  <a:srgbClr val="00B0F0"/>
                </a:solidFill>
              </a:rPr>
              <a:t>(On track        ) </a:t>
            </a:r>
          </a:p>
          <a:p>
            <a:pPr lvl="1"/>
            <a:r>
              <a:rPr lang="en-IE" i="1" dirty="0"/>
              <a:t>Nonlinear analyses to be accomplished by Dec. 2022. </a:t>
            </a:r>
            <a:r>
              <a:rPr lang="en-IE" i="1" dirty="0">
                <a:solidFill>
                  <a:srgbClr val="00B0F0"/>
                </a:solidFill>
              </a:rPr>
              <a:t>(Start later this year)</a:t>
            </a:r>
          </a:p>
          <a:p>
            <a:endParaRPr lang="en-IE" dirty="0"/>
          </a:p>
        </p:txBody>
      </p:sp>
      <p:pic>
        <p:nvPicPr>
          <p:cNvPr id="7" name="Graphic 6" descr="Tick with solid fill">
            <a:extLst>
              <a:ext uri="{FF2B5EF4-FFF2-40B4-BE49-F238E27FC236}">
                <a16:creationId xmlns:a16="http://schemas.microsoft.com/office/drawing/2014/main" id="{0C054BCA-ACC4-6245-A051-7A5366A0D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6868" y="4826540"/>
            <a:ext cx="431260" cy="43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1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162994-1FCE-274D-9674-F6C4A64788E8}"/>
              </a:ext>
            </a:extLst>
          </p:cNvPr>
          <p:cNvSpPr txBox="1"/>
          <p:nvPr/>
        </p:nvSpPr>
        <p:spPr>
          <a:xfrm>
            <a:off x="0" y="29840"/>
            <a:ext cx="157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Reproducing linear results</a:t>
            </a:r>
          </a:p>
          <a:p>
            <a:pPr algn="ctr"/>
            <a:r>
              <a:rPr lang="en-IE" dirty="0"/>
              <a:t>in W7-X</a:t>
            </a:r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6ACB35A0-0B50-014C-9615-FB484B734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39500"/>
            <a:ext cx="7552091" cy="2980844"/>
          </a:xfrm>
          <a:prstGeom prst="rect">
            <a:avLst/>
          </a:prstGeom>
        </p:spPr>
      </p:pic>
      <p:pic>
        <p:nvPicPr>
          <p:cNvPr id="31" name="Picture 30" descr="Chart, line chart&#10;&#10;Description automatically generated">
            <a:extLst>
              <a:ext uri="{FF2B5EF4-FFF2-40B4-BE49-F238E27FC236}">
                <a16:creationId xmlns:a16="http://schemas.microsoft.com/office/drawing/2014/main" id="{63B3480D-CD55-8C43-8697-9846120E2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115" y="3173125"/>
            <a:ext cx="6369262" cy="358271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F73F08E-B61D-2143-BB52-29891955971B}"/>
              </a:ext>
            </a:extLst>
          </p:cNvPr>
          <p:cNvSpPr txBox="1"/>
          <p:nvPr/>
        </p:nvSpPr>
        <p:spPr>
          <a:xfrm>
            <a:off x="9380892" y="139500"/>
            <a:ext cx="1085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50" dirty="0" err="1"/>
              <a:t>Aleynikova</a:t>
            </a:r>
            <a:r>
              <a:rPr lang="en-IE" sz="105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57786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162994-1FCE-274D-9674-F6C4A64788E8}"/>
              </a:ext>
            </a:extLst>
          </p:cNvPr>
          <p:cNvSpPr txBox="1"/>
          <p:nvPr/>
        </p:nvSpPr>
        <p:spPr>
          <a:xfrm>
            <a:off x="0" y="29840"/>
            <a:ext cx="157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Reproducing linear results</a:t>
            </a:r>
          </a:p>
          <a:p>
            <a:pPr algn="ctr"/>
            <a:r>
              <a:rPr lang="en-IE" dirty="0"/>
              <a:t>in W7-X</a:t>
            </a:r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6ACB35A0-0B50-014C-9615-FB484B734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39500"/>
            <a:ext cx="7552091" cy="29808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39904E-A78F-FA43-B715-66A187924F97}"/>
              </a:ext>
            </a:extLst>
          </p:cNvPr>
          <p:cNvSpPr txBox="1"/>
          <p:nvPr/>
        </p:nvSpPr>
        <p:spPr>
          <a:xfrm>
            <a:off x="607132" y="4889099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/>
              <a:t>KJM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DA7E50-63FD-3749-BE41-CB81E4C7AC3C}"/>
              </a:ext>
            </a:extLst>
          </p:cNvPr>
          <p:cNvCxnSpPr>
            <a:cxnSpLocks/>
          </p:cNvCxnSpPr>
          <p:nvPr/>
        </p:nvCxnSpPr>
        <p:spPr>
          <a:xfrm flipV="1">
            <a:off x="1302902" y="1766840"/>
            <a:ext cx="1466059" cy="31604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A2EF5A-85FD-5548-ABED-6E81E2EF83A4}"/>
                  </a:ext>
                </a:extLst>
              </p:cNvPr>
              <p:cNvSpPr txBox="1"/>
              <p:nvPr/>
            </p:nvSpPr>
            <p:spPr>
              <a:xfrm>
                <a:off x="128678" y="5801728"/>
                <a:ext cx="2242862" cy="9541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1400" dirty="0"/>
                  <a:t>Discrepancies due to using equilibria with different “volume-averaged </a:t>
                </a:r>
                <a14:m>
                  <m:oMath xmlns:m="http://schemas.openxmlformats.org/officeDocument/2006/math">
                    <m:r>
                      <a:rPr lang="en-IE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sz="1400" dirty="0"/>
                  <a:t> for both species” 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E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IE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A2EF5A-85FD-5548-ABED-6E81E2EF8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78" y="5801728"/>
                <a:ext cx="2242862" cy="954107"/>
              </a:xfrm>
              <a:prstGeom prst="rect">
                <a:avLst/>
              </a:prstGeom>
              <a:blipFill>
                <a:blip r:embed="rId3"/>
                <a:stretch>
                  <a:fillRect b="-64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Chart, line chart&#10;&#10;Description automatically generated">
            <a:extLst>
              <a:ext uri="{FF2B5EF4-FFF2-40B4-BE49-F238E27FC236}">
                <a16:creationId xmlns:a16="http://schemas.microsoft.com/office/drawing/2014/main" id="{63B3480D-CD55-8C43-8697-9846120E2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115" y="3173125"/>
            <a:ext cx="6369262" cy="358271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209787-D0A4-7F48-9460-2F6C4BA3A0AC}"/>
              </a:ext>
            </a:extLst>
          </p:cNvPr>
          <p:cNvCxnSpPr>
            <a:cxnSpLocks/>
          </p:cNvCxnSpPr>
          <p:nvPr/>
        </p:nvCxnSpPr>
        <p:spPr>
          <a:xfrm>
            <a:off x="1359756" y="5157714"/>
            <a:ext cx="1800372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F73F08E-B61D-2143-BB52-29891955971B}"/>
              </a:ext>
            </a:extLst>
          </p:cNvPr>
          <p:cNvSpPr txBox="1"/>
          <p:nvPr/>
        </p:nvSpPr>
        <p:spPr>
          <a:xfrm>
            <a:off x="9380892" y="139500"/>
            <a:ext cx="1085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50" dirty="0" err="1"/>
              <a:t>Aleynikova</a:t>
            </a:r>
            <a:r>
              <a:rPr lang="en-IE" sz="1050" dirty="0"/>
              <a:t>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4C2755-2738-EB46-9317-8F1AF66E6A72}"/>
                  </a:ext>
                </a:extLst>
              </p:cNvPr>
              <p:cNvSpPr/>
              <p:nvPr/>
            </p:nvSpPr>
            <p:spPr>
              <a:xfrm>
                <a:off x="1302902" y="5129868"/>
                <a:ext cx="119891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IE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IE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IE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IE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4C2755-2738-EB46-9317-8F1AF66E6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902" y="5129868"/>
                <a:ext cx="1198914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AFAFDA-6930-CD43-9075-40C680483894}"/>
                  </a:ext>
                </a:extLst>
              </p:cNvPr>
              <p:cNvSpPr/>
              <p:nvPr/>
            </p:nvSpPr>
            <p:spPr>
              <a:xfrm>
                <a:off x="851183" y="3216610"/>
                <a:ext cx="11847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I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IE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IE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I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AFAFDA-6930-CD43-9075-40C680483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3" y="3216610"/>
                <a:ext cx="1184748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9856D5-CCB9-D24F-806D-EF4FD1E3ED11}"/>
                  </a:ext>
                </a:extLst>
              </p:cNvPr>
              <p:cNvSpPr txBox="1"/>
              <p:nvPr/>
            </p:nvSpPr>
            <p:spPr>
              <a:xfrm>
                <a:off x="9170144" y="6109504"/>
                <a:ext cx="1904257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dirty="0"/>
                  <a:t>Local dynamic </a:t>
                </a:r>
                <a14:m>
                  <m:oMath xmlns:m="http://schemas.openxmlformats.org/officeDocument/2006/math">
                    <m:r>
                      <a:rPr lang="en-I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I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IE" dirty="0"/>
              </a:p>
              <a:p>
                <a:pPr algn="ctr"/>
                <a:r>
                  <a:rPr lang="en-IE" dirty="0"/>
                  <a:t>for one species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9856D5-CCB9-D24F-806D-EF4FD1E3E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144" y="6109504"/>
                <a:ext cx="1904257" cy="646331"/>
              </a:xfrm>
              <a:prstGeom prst="rect">
                <a:avLst/>
              </a:prstGeom>
              <a:blipFill>
                <a:blip r:embed="rId7"/>
                <a:stretch>
                  <a:fillRect t="-1887" b="-132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C839728-A5FF-CC44-8C53-4E6D82114CA4}"/>
              </a:ext>
            </a:extLst>
          </p:cNvPr>
          <p:cNvCxnSpPr>
            <a:cxnSpLocks/>
          </p:cNvCxnSpPr>
          <p:nvPr/>
        </p:nvCxnSpPr>
        <p:spPr>
          <a:xfrm flipH="1">
            <a:off x="7838832" y="6619367"/>
            <a:ext cx="1238737" cy="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4104C9C-DE87-5042-B9BE-FC70FF1BEA48}"/>
              </a:ext>
            </a:extLst>
          </p:cNvPr>
          <p:cNvCxnSpPr>
            <a:cxnSpLocks/>
          </p:cNvCxnSpPr>
          <p:nvPr/>
        </p:nvCxnSpPr>
        <p:spPr>
          <a:xfrm flipH="1" flipV="1">
            <a:off x="7721929" y="3015179"/>
            <a:ext cx="1488502" cy="301048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0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162994-1FCE-274D-9674-F6C4A64788E8}"/>
              </a:ext>
            </a:extLst>
          </p:cNvPr>
          <p:cNvSpPr txBox="1"/>
          <p:nvPr/>
        </p:nvSpPr>
        <p:spPr>
          <a:xfrm>
            <a:off x="0" y="29840"/>
            <a:ext cx="157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Reproducing linear results</a:t>
            </a:r>
          </a:p>
          <a:p>
            <a:pPr algn="ctr"/>
            <a:r>
              <a:rPr lang="en-IE" dirty="0"/>
              <a:t>in W7-X</a:t>
            </a:r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6ACB35A0-0B50-014C-9615-FB484B734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39500"/>
            <a:ext cx="7552091" cy="29808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39904E-A78F-FA43-B715-66A187924F97}"/>
              </a:ext>
            </a:extLst>
          </p:cNvPr>
          <p:cNvSpPr txBox="1"/>
          <p:nvPr/>
        </p:nvSpPr>
        <p:spPr>
          <a:xfrm>
            <a:off x="607132" y="4889099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/>
              <a:t>KJM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DA7E50-63FD-3749-BE41-CB81E4C7AC3C}"/>
              </a:ext>
            </a:extLst>
          </p:cNvPr>
          <p:cNvCxnSpPr>
            <a:cxnSpLocks/>
          </p:cNvCxnSpPr>
          <p:nvPr/>
        </p:nvCxnSpPr>
        <p:spPr>
          <a:xfrm flipV="1">
            <a:off x="1302902" y="1766840"/>
            <a:ext cx="1466059" cy="31604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Chart, line chart&#10;&#10;Description automatically generated">
            <a:extLst>
              <a:ext uri="{FF2B5EF4-FFF2-40B4-BE49-F238E27FC236}">
                <a16:creationId xmlns:a16="http://schemas.microsoft.com/office/drawing/2014/main" id="{63B3480D-CD55-8C43-8697-9846120E2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115" y="3173125"/>
            <a:ext cx="6369262" cy="358271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209787-D0A4-7F48-9460-2F6C4BA3A0AC}"/>
              </a:ext>
            </a:extLst>
          </p:cNvPr>
          <p:cNvCxnSpPr>
            <a:cxnSpLocks/>
          </p:cNvCxnSpPr>
          <p:nvPr/>
        </p:nvCxnSpPr>
        <p:spPr>
          <a:xfrm>
            <a:off x="1359756" y="5157714"/>
            <a:ext cx="1800372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F73F08E-B61D-2143-BB52-29891955971B}"/>
              </a:ext>
            </a:extLst>
          </p:cNvPr>
          <p:cNvSpPr txBox="1"/>
          <p:nvPr/>
        </p:nvSpPr>
        <p:spPr>
          <a:xfrm>
            <a:off x="9380892" y="139500"/>
            <a:ext cx="1085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50" dirty="0" err="1"/>
              <a:t>Aleynikova</a:t>
            </a:r>
            <a:r>
              <a:rPr lang="en-IE" sz="1050" dirty="0"/>
              <a:t>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4C2755-2738-EB46-9317-8F1AF66E6A72}"/>
                  </a:ext>
                </a:extLst>
              </p:cNvPr>
              <p:cNvSpPr/>
              <p:nvPr/>
            </p:nvSpPr>
            <p:spPr>
              <a:xfrm>
                <a:off x="1302902" y="5129868"/>
                <a:ext cx="119891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IE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IE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IE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IE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4C2755-2738-EB46-9317-8F1AF66E6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902" y="5129868"/>
                <a:ext cx="1198914" cy="507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AFAFDA-6930-CD43-9075-40C680483894}"/>
                  </a:ext>
                </a:extLst>
              </p:cNvPr>
              <p:cNvSpPr/>
              <p:nvPr/>
            </p:nvSpPr>
            <p:spPr>
              <a:xfrm>
                <a:off x="851183" y="3216610"/>
                <a:ext cx="11847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I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IE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IE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I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AFAFDA-6930-CD43-9075-40C680483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3" y="3216610"/>
                <a:ext cx="1184748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9856D5-CCB9-D24F-806D-EF4FD1E3ED11}"/>
                  </a:ext>
                </a:extLst>
              </p:cNvPr>
              <p:cNvSpPr txBox="1"/>
              <p:nvPr/>
            </p:nvSpPr>
            <p:spPr>
              <a:xfrm>
                <a:off x="9170144" y="6109504"/>
                <a:ext cx="1904257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dirty="0"/>
                  <a:t>Local dynamic </a:t>
                </a:r>
                <a14:m>
                  <m:oMath xmlns:m="http://schemas.openxmlformats.org/officeDocument/2006/math">
                    <m:r>
                      <a:rPr lang="en-I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I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IE" dirty="0"/>
              </a:p>
              <a:p>
                <a:pPr algn="ctr"/>
                <a:r>
                  <a:rPr lang="en-IE" dirty="0"/>
                  <a:t>for one species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9856D5-CCB9-D24F-806D-EF4FD1E3E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144" y="6109504"/>
                <a:ext cx="1904257" cy="646331"/>
              </a:xfrm>
              <a:prstGeom prst="rect">
                <a:avLst/>
              </a:prstGeom>
              <a:blipFill>
                <a:blip r:embed="rId7"/>
                <a:stretch>
                  <a:fillRect t="-1887" b="-132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C839728-A5FF-CC44-8C53-4E6D82114CA4}"/>
              </a:ext>
            </a:extLst>
          </p:cNvPr>
          <p:cNvCxnSpPr>
            <a:cxnSpLocks/>
          </p:cNvCxnSpPr>
          <p:nvPr/>
        </p:nvCxnSpPr>
        <p:spPr>
          <a:xfrm flipH="1">
            <a:off x="7838832" y="6619367"/>
            <a:ext cx="1238737" cy="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4104C9C-DE87-5042-B9BE-FC70FF1BEA48}"/>
              </a:ext>
            </a:extLst>
          </p:cNvPr>
          <p:cNvCxnSpPr>
            <a:cxnSpLocks/>
          </p:cNvCxnSpPr>
          <p:nvPr/>
        </p:nvCxnSpPr>
        <p:spPr>
          <a:xfrm flipH="1" flipV="1">
            <a:off x="7721929" y="3015179"/>
            <a:ext cx="1488502" cy="301048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096658-64BF-A949-9355-65E21EA79829}"/>
                  </a:ext>
                </a:extLst>
              </p:cNvPr>
              <p:cNvSpPr txBox="1"/>
              <p:nvPr/>
            </p:nvSpPr>
            <p:spPr>
              <a:xfrm>
                <a:off x="9261561" y="3294117"/>
                <a:ext cx="2846010" cy="23827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E" sz="1400" dirty="0"/>
                  <a:t>One VMEC equilibrium file: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IE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1400" dirty="0"/>
                  <a:t>held constant </a:t>
                </a:r>
                <a:endParaRPr lang="en-IE" sz="1400" i="1" dirty="0">
                  <a:latin typeface="Cambria Math" panose="02040503050406030204" pitchFamily="18" charset="0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IE" sz="1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14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E" sz="1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IE" sz="140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IE" sz="1400" dirty="0"/>
                  <a:t> evaluated by GENE as </a:t>
                </a:r>
                <a14:m>
                  <m:oMath xmlns:m="http://schemas.openxmlformats.org/officeDocument/2006/math">
                    <m:r>
                      <a:rPr lang="en-IE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sz="1400" dirty="0"/>
                  <a:t> is increased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E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E" sz="1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E" sz="1400" i="1" dirty="0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num>
                          <m:den>
                            <m:r>
                              <a:rPr lang="en-IE" sz="1400" i="1" dirty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IE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r>
                          <a:rPr lang="en-IE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IE" sz="1400" dirty="0"/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E" sz="1400" dirty="0"/>
                  <a:t>Inconsistent approach – equilibrium should change with </a:t>
                </a:r>
                <a14:m>
                  <m:oMath xmlns:m="http://schemas.openxmlformats.org/officeDocument/2006/math">
                    <m:r>
                      <a:rPr lang="en-IE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IE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096658-64BF-A949-9355-65E21EA79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561" y="3294117"/>
                <a:ext cx="2846010" cy="23827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FBF8EE9-F967-0840-BD6B-04EED31F5D1F}"/>
              </a:ext>
            </a:extLst>
          </p:cNvPr>
          <p:cNvSpPr/>
          <p:nvPr/>
        </p:nvSpPr>
        <p:spPr>
          <a:xfrm>
            <a:off x="9593273" y="2782743"/>
            <a:ext cx="218258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IE" u="sng" dirty="0"/>
              <a:t>Simulation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BB293A-4549-F148-8EC7-746BBEB9AA13}"/>
                  </a:ext>
                </a:extLst>
              </p:cNvPr>
              <p:cNvSpPr txBox="1"/>
              <p:nvPr/>
            </p:nvSpPr>
            <p:spPr>
              <a:xfrm>
                <a:off x="9593273" y="727982"/>
                <a:ext cx="22822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dirty="0"/>
                  <a:t>KBMs – driven by pressure gradient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E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I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E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BB293A-4549-F148-8EC7-746BBEB9A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273" y="727982"/>
                <a:ext cx="2282204" cy="646331"/>
              </a:xfrm>
              <a:prstGeom prst="rect">
                <a:avLst/>
              </a:prstGeom>
              <a:blipFill>
                <a:blip r:embed="rId9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FB9063-38D2-A34B-8F2E-76F5AD197873}"/>
                  </a:ext>
                </a:extLst>
              </p:cNvPr>
              <p:cNvSpPr txBox="1"/>
              <p:nvPr/>
            </p:nvSpPr>
            <p:spPr>
              <a:xfrm>
                <a:off x="10314513" y="1420816"/>
                <a:ext cx="1519775" cy="6966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i="1" dirty="0"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IE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E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IE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E" b="0" i="0" dirty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IE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lang="en-I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E" b="0" i="1" dirty="0" smtClean="0">
                                  <a:latin typeface="Cambria Math" panose="02040503050406030204" pitchFamily="18" charset="0"/>
                                </a:rPr>
                                <m:t>𝑚𝑎𝑔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FB9063-38D2-A34B-8F2E-76F5AD197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4513" y="1420816"/>
                <a:ext cx="1519775" cy="6966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0072A40-84F5-B244-B846-3C294EE668F1}"/>
              </a:ext>
            </a:extLst>
          </p:cNvPr>
          <p:cNvSpPr txBox="1"/>
          <p:nvPr/>
        </p:nvSpPr>
        <p:spPr>
          <a:xfrm>
            <a:off x="9566162" y="158217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GENE: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FF215A-9B5E-E94F-9A72-B53B1CE26078}"/>
                  </a:ext>
                </a:extLst>
              </p:cNvPr>
              <p:cNvSpPr txBox="1"/>
              <p:nvPr/>
            </p:nvSpPr>
            <p:spPr>
              <a:xfrm>
                <a:off x="128678" y="5801728"/>
                <a:ext cx="2242862" cy="9541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1400" dirty="0"/>
                  <a:t>Discrepancies due to using equilibria with different “volume-averaged </a:t>
                </a:r>
                <a14:m>
                  <m:oMath xmlns:m="http://schemas.openxmlformats.org/officeDocument/2006/math">
                    <m:r>
                      <a:rPr lang="en-IE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sz="1400" dirty="0"/>
                  <a:t> for both species” 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E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IE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FF215A-9B5E-E94F-9A72-B53B1CE26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78" y="5801728"/>
                <a:ext cx="2242862" cy="954107"/>
              </a:xfrm>
              <a:prstGeom prst="rect">
                <a:avLst/>
              </a:prstGeom>
              <a:blipFill>
                <a:blip r:embed="rId11"/>
                <a:stretch>
                  <a:fillRect b="-64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59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11B16D-F169-8145-B2BA-97B40BC6EE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E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 dirty="0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IE" i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IE" dirty="0"/>
                  <a:t> approach - levels of consistency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11B16D-F169-8145-B2BA-97B40BC6EE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86251F-0EFA-0347-8094-149429EC810C}"/>
                  </a:ext>
                </a:extLst>
              </p:cNvPr>
              <p:cNvSpPr txBox="1"/>
              <p:nvPr/>
            </p:nvSpPr>
            <p:spPr>
              <a:xfrm>
                <a:off x="781740" y="1634549"/>
                <a:ext cx="11119673" cy="3257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IE" sz="2000" dirty="0">
                    <a:solidFill>
                      <a:srgbClr val="FF0000"/>
                    </a:solidFill>
                  </a:rPr>
                  <a:t>Totally inconsistent </a:t>
                </a:r>
                <a:r>
                  <a:rPr lang="en-IE" sz="2000" dirty="0"/>
                  <a:t>– keep equilibrium constant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000" i="1" dirty="0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IE" sz="2000" i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IE" sz="2000" dirty="0"/>
                  <a:t> constant as local 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sz="2000" dirty="0"/>
                  <a:t> is increased in GENE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IE" sz="2000" dirty="0">
                    <a:solidFill>
                      <a:srgbClr val="00B0F0"/>
                    </a:solidFill>
                  </a:rPr>
                  <a:t>Partially consistent </a:t>
                </a:r>
                <a:r>
                  <a:rPr lang="en-IE" sz="2000" dirty="0"/>
                  <a:t>– keep equilibrium constant, evaluate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000" i="1" dirty="0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IE" sz="2000" i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IE" sz="2000" dirty="0"/>
                  <a:t> self-consistently as 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sz="2000" dirty="0"/>
                  <a:t> is increased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IE" sz="2000" dirty="0">
                    <a:solidFill>
                      <a:srgbClr val="00B050"/>
                    </a:solidFill>
                  </a:rPr>
                  <a:t>Consistent</a:t>
                </a:r>
                <a:r>
                  <a:rPr lang="en-IE" sz="2000" dirty="0"/>
                  <a:t> (as much as possible) – vary equilibrium files throughout simulation (corresponding to increased 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sz="2000" dirty="0"/>
                  <a:t>), and evaluate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000" i="1" dirty="0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IE" sz="2000" i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IE" sz="2000" dirty="0"/>
                  <a:t> self-consistently as 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sz="2000" dirty="0"/>
                  <a:t> is increased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86251F-0EFA-0347-8094-149429EC8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40" y="1634549"/>
                <a:ext cx="11119673" cy="3257045"/>
              </a:xfrm>
              <a:prstGeom prst="rect">
                <a:avLst/>
              </a:prstGeom>
              <a:blipFill>
                <a:blip r:embed="rId3"/>
                <a:stretch>
                  <a:fillRect l="-571" b="-77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98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11B16D-F169-8145-B2BA-97B40BC6EE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E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 dirty="0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IE" i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IE" dirty="0"/>
                  <a:t> approach - levels of consistency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11B16D-F169-8145-B2BA-97B40BC6EE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86251F-0EFA-0347-8094-149429EC810C}"/>
                  </a:ext>
                </a:extLst>
              </p:cNvPr>
              <p:cNvSpPr txBox="1"/>
              <p:nvPr/>
            </p:nvSpPr>
            <p:spPr>
              <a:xfrm>
                <a:off x="781740" y="1634549"/>
                <a:ext cx="11119673" cy="329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IE" sz="2000" dirty="0">
                    <a:solidFill>
                      <a:srgbClr val="FF0000"/>
                    </a:solidFill>
                  </a:rPr>
                  <a:t>Totally inconsistent </a:t>
                </a:r>
                <a:r>
                  <a:rPr lang="en-IE" sz="2000" dirty="0"/>
                  <a:t>– keep equilibrium constant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000" i="1" dirty="0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IE" sz="2000" i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IE" sz="2000" dirty="0"/>
                  <a:t> constant as local 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sz="2000" dirty="0"/>
                  <a:t> is increased in GENE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IE" sz="2000" dirty="0">
                    <a:solidFill>
                      <a:srgbClr val="00B0F0"/>
                    </a:solidFill>
                  </a:rPr>
                  <a:t>Partially consistent </a:t>
                </a:r>
                <a:r>
                  <a:rPr lang="en-IE" sz="2000" dirty="0"/>
                  <a:t>– keep equilibrium constant, evaluate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000" i="1" dirty="0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IE" sz="2000" i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IE" sz="2000" dirty="0"/>
                  <a:t> self-consistently as 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sz="2000" dirty="0"/>
                  <a:t> is increased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IE" sz="2000" dirty="0">
                    <a:solidFill>
                      <a:srgbClr val="00B050"/>
                    </a:solidFill>
                  </a:rPr>
                  <a:t>Consistent</a:t>
                </a:r>
                <a:r>
                  <a:rPr lang="en-IE" sz="2000" dirty="0"/>
                  <a:t> (as much as possible) – vary equilibrium files throughout simulation (corresponding to increased 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sz="2000" dirty="0"/>
                  <a:t>), and evaluate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000" i="1" dirty="0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IE" sz="2000" i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IE" sz="2000" dirty="0"/>
                  <a:t> self-consistently as 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E" sz="2000" dirty="0"/>
                  <a:t> is increased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86251F-0EFA-0347-8094-149429EC8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40" y="1634549"/>
                <a:ext cx="11119673" cy="3290196"/>
              </a:xfrm>
              <a:prstGeom prst="rect">
                <a:avLst/>
              </a:prstGeom>
              <a:blipFill>
                <a:blip r:embed="rId3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rved Right Arrow 15">
            <a:extLst>
              <a:ext uri="{FF2B5EF4-FFF2-40B4-BE49-F238E27FC236}">
                <a16:creationId xmlns:a16="http://schemas.microsoft.com/office/drawing/2014/main" id="{3D56A5B5-B6D5-B041-8938-557A9EA9CEC2}"/>
              </a:ext>
            </a:extLst>
          </p:cNvPr>
          <p:cNvSpPr/>
          <p:nvPr/>
        </p:nvSpPr>
        <p:spPr>
          <a:xfrm flipH="1">
            <a:off x="10961745" y="3109387"/>
            <a:ext cx="1129181" cy="2736787"/>
          </a:xfrm>
          <a:prstGeom prst="curvedRightArrow">
            <a:avLst>
              <a:gd name="adj1" fmla="val 9678"/>
              <a:gd name="adj2" fmla="val 57334"/>
              <a:gd name="adj3" fmla="val 29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39866-A711-B94A-BC70-40670FC80055}"/>
              </a:ext>
            </a:extLst>
          </p:cNvPr>
          <p:cNvSpPr txBox="1"/>
          <p:nvPr/>
        </p:nvSpPr>
        <p:spPr>
          <a:xfrm>
            <a:off x="6822915" y="5223451"/>
            <a:ext cx="399357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Fast computation of large linear 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For studying behaviour of instabilities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Insufficient accuracy </a:t>
            </a:r>
          </a:p>
        </p:txBody>
      </p:sp>
    </p:spTree>
    <p:extLst>
      <p:ext uri="{BB962C8B-B14F-4D97-AF65-F5344CB8AC3E}">
        <p14:creationId xmlns:p14="http://schemas.microsoft.com/office/powerpoint/2010/main" val="3500972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5813</TotalTime>
  <Words>1462</Words>
  <Application>Microsoft Macintosh PowerPoint</Application>
  <PresentationFormat>Widescreen</PresentationFormat>
  <Paragraphs>247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Century Gothic</vt:lpstr>
      <vt:lpstr>Office Theme</vt:lpstr>
      <vt:lpstr>Linear KBM simulations in W7-X equilibria and plans for nonlinear simulations</vt:lpstr>
      <vt:lpstr>Outline</vt:lpstr>
      <vt:lpstr>Current Deliverable - D2.6 / D-KBM-BASIC </vt:lpstr>
      <vt:lpstr>Current Deliverable - D2.6 / D-KBM-BASIC </vt:lpstr>
      <vt:lpstr>PowerPoint Presentation</vt:lpstr>
      <vt:lpstr>PowerPoint Presentation</vt:lpstr>
      <vt:lpstr>PowerPoint Presentation</vt:lpstr>
      <vt:lpstr>dp/dx approach - levels of consistency</vt:lpstr>
      <vt:lpstr>dp/dx approach - levels of consistency</vt:lpstr>
      <vt:lpstr>dp/dx approach - levels of consistency</vt:lpstr>
      <vt:lpstr>PowerPoint Presentation</vt:lpstr>
      <vt:lpstr>dp/dx approach – impact of inconsistency in W7-X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for nonlinear KBM regime</vt:lpstr>
      <vt:lpstr>Exploratory linear simulations</vt:lpstr>
      <vt:lpstr>Exploratory linear simulations</vt:lpstr>
      <vt:lpstr>Exploratory linear simulations</vt:lpstr>
      <vt:lpstr>Linear and nonlinear KBMs in HSX</vt:lpstr>
      <vt:lpstr>Linear and nonlinear KBMs in HSX</vt:lpstr>
      <vt:lpstr>Nonlinear plan going forward</vt:lpstr>
      <vt:lpstr>Final remarks</vt:lpstr>
      <vt:lpstr>PowerPoint Presentation</vt:lpstr>
      <vt:lpstr>Deliverables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KBM simulations in W7-X equilibria - and plans for nonlinear simulations</dc:title>
  <dc:creator>Mulholland, Paul</dc:creator>
  <cp:lastModifiedBy>Mulholland, Paul</cp:lastModifiedBy>
  <cp:revision>37</cp:revision>
  <dcterms:created xsi:type="dcterms:W3CDTF">2021-11-02T10:36:47Z</dcterms:created>
  <dcterms:modified xsi:type="dcterms:W3CDTF">2021-11-08T17:13:20Z</dcterms:modified>
</cp:coreProperties>
</file>