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9" r:id="rId3"/>
    <p:sldId id="286" r:id="rId4"/>
    <p:sldId id="296" r:id="rId5"/>
    <p:sldId id="285" r:id="rId6"/>
    <p:sldId id="291" r:id="rId7"/>
    <p:sldId id="294" r:id="rId8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 showGuides="1">
      <p:cViewPr varScale="1">
        <p:scale>
          <a:sx n="86" d="100"/>
          <a:sy n="86" d="100"/>
        </p:scale>
        <p:origin x="720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16/11/2021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‹N°›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16/11/2021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294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9608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8378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212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44962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55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</a:t>
            </a:r>
            <a:r>
              <a:rPr lang="en-US" smtClean="0"/>
              <a:t>of presenter</a:t>
            </a:r>
            <a:endParaRPr lang="en-US" dirty="0" smtClean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 smtClean="0"/>
              <a:t>Name of presenter | Conference | Venue | Date </a:t>
            </a:r>
            <a:r>
              <a:rPr lang="en-GB" smtClean="0"/>
              <a:t>| Page </a:t>
            </a:r>
            <a:fld id="{6A6D9FA1-99C7-4910-8E32-B85D378B0060}" type="slidenum">
              <a:rPr lang="en-GB" smtClean="0"/>
              <a:pPr algn="r"/>
              <a:t>‹N°›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16/11/2021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euro-fusion.org/webapps/pinboard/EFDA-JET/journal/index.html#Document3083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euro-fusion.org/event/1489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TSVV3 – Regular advancement meeting</a:t>
            </a:r>
            <a:br>
              <a:rPr lang="en-GB" dirty="0" smtClean="0"/>
            </a:br>
            <a:r>
              <a:rPr lang="en-GB" sz="2800" b="0" dirty="0" smtClean="0"/>
              <a:t>17/11/2021 – Task 5: neutrals physics</a:t>
            </a:r>
            <a:br>
              <a:rPr lang="en-GB" sz="2800" b="0" dirty="0" smtClean="0"/>
            </a:br>
            <a:r>
              <a:rPr lang="en-GB" sz="2800" b="0" i="1" dirty="0" smtClean="0"/>
              <a:t>Project news</a:t>
            </a:r>
            <a:endParaRPr lang="en-GB" b="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P. Tamain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Today’s meeting agenda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TSVV3 regular advancement meeting – Task 5 | 17/11/2021 </a:t>
            </a:r>
            <a:r>
              <a:rPr lang="en-GB" dirty="0" smtClean="0"/>
              <a:t>| </a:t>
            </a:r>
            <a:r>
              <a:rPr lang="en-GB" dirty="0" smtClean="0"/>
              <a:t>Page </a:t>
            </a:r>
            <a:fld id="{6A6D9FA1-99C7-4910-8E32-B85D378B0060}" type="slidenum">
              <a:rPr lang="en-GB" smtClean="0"/>
              <a:pPr algn="r"/>
              <a:t>2</a:t>
            </a:fld>
            <a:endParaRPr lang="en-GB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734060"/>
            <a:ext cx="7794983" cy="3840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37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Marconi call</a:t>
            </a:r>
            <a:endParaRPr lang="en-US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179512" y="627534"/>
            <a:ext cx="8784976" cy="4176464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Proposal sent to code RO’s yesterday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Feedback (if any) to be provided</a:t>
            </a:r>
            <a:r>
              <a:rPr lang="en-US" b="1" dirty="0" smtClean="0">
                <a:solidFill>
                  <a:srgbClr val="FF0000"/>
                </a:solidFill>
              </a:rPr>
              <a:t> urgently </a:t>
            </a:r>
            <a:r>
              <a:rPr lang="en-US" dirty="0" smtClean="0"/>
              <a:t>(now or just after meeting)</a:t>
            </a:r>
            <a:endParaRPr lang="en-US" b="1" dirty="0" smtClean="0"/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Request </a:t>
            </a:r>
            <a:r>
              <a:rPr lang="en-US" b="1" dirty="0" smtClean="0">
                <a:solidFill>
                  <a:srgbClr val="0000FF"/>
                </a:solidFill>
              </a:rPr>
              <a:t>significantly larger than last year </a:t>
            </a:r>
            <a:r>
              <a:rPr lang="en-US" dirty="0" smtClean="0"/>
              <a:t>(</a:t>
            </a:r>
            <a:r>
              <a:rPr lang="en-US" dirty="0" err="1" smtClean="0"/>
              <a:t>knode.hours</a:t>
            </a:r>
            <a:r>
              <a:rPr lang="en-US" dirty="0" smtClean="0"/>
              <a:t>):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A3 partition: 835 =&gt; 1145 (+37%)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C1 partition: 50 =&gt; 95 (+90%)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TSVV3 regular advancement meeting – Task 5 | 17/11/2021 </a:t>
            </a:r>
            <a:r>
              <a:rPr lang="en-GB" dirty="0" smtClean="0"/>
              <a:t>| </a:t>
            </a:r>
            <a:r>
              <a:rPr lang="en-GB" dirty="0" smtClean="0"/>
              <a:t>Page </a:t>
            </a:r>
            <a:fld id="{6A6D9FA1-99C7-4910-8E32-B85D378B0060}" type="slidenum">
              <a:rPr lang="en-GB" smtClean="0"/>
              <a:pPr algn="r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591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PSI </a:t>
            </a:r>
            <a:r>
              <a:rPr lang="en-US" dirty="0" smtClean="0"/>
              <a:t>conference 2022</a:t>
            </a:r>
            <a:endParaRPr lang="en-US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179512" y="627534"/>
            <a:ext cx="8784976" cy="4176464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Deadline for </a:t>
            </a:r>
            <a:r>
              <a:rPr lang="en-US" dirty="0" smtClean="0"/>
              <a:t>submission of abstracts is November 30</a:t>
            </a:r>
            <a:r>
              <a:rPr lang="en-US" baseline="30000" dirty="0" smtClean="0"/>
              <a:t>th</a:t>
            </a:r>
            <a:r>
              <a:rPr lang="en-US" dirty="0" smtClean="0"/>
              <a:t> 2021</a:t>
            </a:r>
            <a:endParaRPr lang="en-US" dirty="0" smtClean="0"/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If plan to submit abstract related to the project, please:</a:t>
            </a:r>
            <a:endParaRPr lang="en-US" dirty="0" smtClean="0"/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dirty="0" smtClean="0"/>
              <a:t>Let me kno</a:t>
            </a:r>
            <a:r>
              <a:rPr lang="en-US" dirty="0" smtClean="0"/>
              <a:t>w about it</a:t>
            </a:r>
            <a:endParaRPr lang="en-US" dirty="0" smtClean="0"/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dirty="0" smtClean="0"/>
              <a:t>Post abstract on the </a:t>
            </a:r>
            <a:r>
              <a:rPr lang="en-US" dirty="0" err="1" smtClean="0"/>
              <a:t>pinboard</a:t>
            </a:r>
            <a:r>
              <a:rPr lang="en-US" dirty="0" smtClean="0"/>
              <a:t> (under TSVV/CEA-03) a week before (November 23</a:t>
            </a:r>
            <a:r>
              <a:rPr lang="en-US" baseline="30000" dirty="0" smtClean="0"/>
              <a:t>rd</a:t>
            </a:r>
            <a:r>
              <a:rPr lang="en-US" dirty="0" smtClean="0"/>
              <a:t>) as it needs to be endorsed before submission to respect </a:t>
            </a:r>
            <a:r>
              <a:rPr lang="en-US" dirty="0" err="1" smtClean="0"/>
              <a:t>EUROfusion</a:t>
            </a:r>
            <a:r>
              <a:rPr lang="en-US" dirty="0" smtClean="0"/>
              <a:t> rules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TSVV3 regular advancement meeting – Task 5 | 17/11/2021 </a:t>
            </a:r>
            <a:r>
              <a:rPr lang="en-GB" dirty="0" smtClean="0"/>
              <a:t>| </a:t>
            </a:r>
            <a:r>
              <a:rPr lang="en-GB" dirty="0" smtClean="0"/>
              <a:t>Page </a:t>
            </a:r>
            <a:fld id="{6A6D9FA1-99C7-4910-8E32-B85D378B0060}" type="slidenum">
              <a:rPr lang="en-GB" smtClean="0"/>
              <a:pPr algn="r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692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Latest publications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TSVV3 regular advancement meeting – Task 5 | 17/11/2021 </a:t>
            </a:r>
            <a:r>
              <a:rPr lang="en-GB" dirty="0" smtClean="0"/>
              <a:t>| </a:t>
            </a:r>
            <a:r>
              <a:rPr lang="en-GB" dirty="0" smtClean="0"/>
              <a:t>Page </a:t>
            </a:r>
            <a:fld id="{6A6D9FA1-99C7-4910-8E32-B85D378B0060}" type="slidenum">
              <a:rPr lang="en-GB" smtClean="0"/>
              <a:pPr algn="r"/>
              <a:t>5</a:t>
            </a:fld>
            <a:endParaRPr lang="en-GB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298950" y="599806"/>
            <a:ext cx="851223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852930"/>
              </p:ext>
            </p:extLst>
          </p:nvPr>
        </p:nvGraphicFramePr>
        <p:xfrm>
          <a:off x="107504" y="627539"/>
          <a:ext cx="8856984" cy="1359362"/>
        </p:xfrm>
        <a:graphic>
          <a:graphicData uri="http://schemas.openxmlformats.org/drawingml/2006/table">
            <a:tbl>
              <a:tblPr/>
              <a:tblGrid>
                <a:gridCol w="8856984">
                  <a:extLst>
                    <a:ext uri="{9D8B030D-6E8A-4147-A177-3AD203B41FA5}">
                      <a16:colId xmlns:a16="http://schemas.microsoft.com/office/drawing/2014/main" val="154887986"/>
                    </a:ext>
                  </a:extLst>
                </a:gridCol>
              </a:tblGrid>
              <a:tr h="1440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Transport barriers driven</a:t>
                      </a:r>
                      <a:r>
                        <a:rPr lang="it-IT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by closed-open FS transition in</a:t>
                      </a:r>
                      <a:r>
                        <a:rPr lang="it-IT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2D simulations</a:t>
                      </a:r>
                    </a:p>
                  </a:txBody>
                  <a:tcPr marL="49766" marR="49766" marT="12442" marB="124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56948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a-DK" sz="100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P Ghendrih et al : 9th November 2021 | DocumentID : 30831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018351"/>
                  </a:ext>
                </a:extLst>
              </a:tr>
              <a:tr h="212871">
                <a:tc>
                  <a:txBody>
                    <a:bodyPr/>
                    <a:lstStyle/>
                    <a:p>
                      <a:r>
                        <a:rPr lang="en-US" sz="1000" u="sng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3"/>
                        </a:rPr>
                        <a:t>: Interface transport barriers in magnetized plasmas</a:t>
                      </a:r>
                      <a:endParaRPr lang="en-US" sz="100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886615"/>
                  </a:ext>
                </a:extLst>
              </a:tr>
              <a:tr h="400247"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Journal : Plasma Physics and Controlled Fusion, .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760722"/>
                  </a:ext>
                </a:extLst>
              </a:tr>
              <a:tr h="212871">
                <a:tc>
                  <a:txBody>
                    <a:bodyPr/>
                    <a:lstStyle/>
                    <a:p>
                      <a:r>
                        <a:rPr lang="fr-FR" sz="10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Co-</a:t>
                      </a:r>
                      <a:r>
                        <a:rPr lang="fr-FR" sz="10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authors</a:t>
                      </a:r>
                      <a:r>
                        <a:rPr lang="fr-FR" sz="10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: Claudia NORSCINI, Thomas CARTIER-MICHAUD, Guilhem DIF-PRADALIER, Xavier GARBET, Virginie GRANDGIRARD, Yanick SARAZIN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185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54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Upcoming deliverables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TSVV3 regular advancement meeting – Task 5 | 17/11/2021 </a:t>
            </a:r>
            <a:r>
              <a:rPr lang="en-GB" dirty="0" smtClean="0"/>
              <a:t>| </a:t>
            </a:r>
            <a:r>
              <a:rPr lang="en-GB" dirty="0" smtClean="0"/>
              <a:t>Page </a:t>
            </a:r>
            <a:fld id="{6A6D9FA1-99C7-4910-8E32-B85D378B0060}" type="slidenum">
              <a:rPr lang="en-GB" smtClean="0"/>
              <a:pPr algn="r"/>
              <a:t>6</a:t>
            </a:fld>
            <a:endParaRPr lang="en-GB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298950" y="599806"/>
            <a:ext cx="851223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932279"/>
              </p:ext>
            </p:extLst>
          </p:nvPr>
        </p:nvGraphicFramePr>
        <p:xfrm>
          <a:off x="435928" y="843558"/>
          <a:ext cx="8229600" cy="2723274"/>
        </p:xfrm>
        <a:graphic>
          <a:graphicData uri="http://schemas.openxmlformats.org/drawingml/2006/table">
            <a:tbl>
              <a:tblPr/>
              <a:tblGrid>
                <a:gridCol w="1951003">
                  <a:extLst>
                    <a:ext uri="{9D8B030D-6E8A-4147-A177-3AD203B41FA5}">
                      <a16:colId xmlns:a16="http://schemas.microsoft.com/office/drawing/2014/main" val="3058334046"/>
                    </a:ext>
                  </a:extLst>
                </a:gridCol>
                <a:gridCol w="2940851">
                  <a:extLst>
                    <a:ext uri="{9D8B030D-6E8A-4147-A177-3AD203B41FA5}">
                      <a16:colId xmlns:a16="http://schemas.microsoft.com/office/drawing/2014/main" val="226194461"/>
                    </a:ext>
                  </a:extLst>
                </a:gridCol>
                <a:gridCol w="1951003">
                  <a:extLst>
                    <a:ext uri="{9D8B030D-6E8A-4147-A177-3AD203B41FA5}">
                      <a16:colId xmlns:a16="http://schemas.microsoft.com/office/drawing/2014/main" val="1263326048"/>
                    </a:ext>
                  </a:extLst>
                </a:gridCol>
                <a:gridCol w="1028102">
                  <a:extLst>
                    <a:ext uri="{9D8B030D-6E8A-4147-A177-3AD203B41FA5}">
                      <a16:colId xmlns:a16="http://schemas.microsoft.com/office/drawing/2014/main" val="690130126"/>
                    </a:ext>
                  </a:extLst>
                </a:gridCol>
                <a:gridCol w="358641">
                  <a:extLst>
                    <a:ext uri="{9D8B030D-6E8A-4147-A177-3AD203B41FA5}">
                      <a16:colId xmlns:a16="http://schemas.microsoft.com/office/drawing/2014/main" val="3759262585"/>
                    </a:ext>
                  </a:extLst>
                </a:gridCol>
              </a:tblGrid>
              <a:tr h="23094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Reference</a:t>
                      </a:r>
                    </a:p>
                  </a:txBody>
                  <a:tcPr marL="5862" marR="5862" marT="5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Title</a:t>
                      </a:r>
                    </a:p>
                  </a:txBody>
                  <a:tcPr marL="5862" marR="5862" marT="5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What exactly?</a:t>
                      </a:r>
                    </a:p>
                  </a:txBody>
                  <a:tcPr marL="5862" marR="5862" marT="5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Who?</a:t>
                      </a:r>
                    </a:p>
                  </a:txBody>
                  <a:tcPr marL="5862" marR="5862" marT="5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Due date</a:t>
                      </a:r>
                    </a:p>
                  </a:txBody>
                  <a:tcPr marL="5862" marR="5862" marT="5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894282"/>
                  </a:ext>
                </a:extLst>
              </a:tr>
              <a:tr h="123092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D3.1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Implementation and generalization of RANS transport models and related BCs in edge codes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a) One-equation k model in EBC/SOLEDGE3X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fr-F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KUL, CEA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déc-21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6087085"/>
                  </a:ext>
                </a:extLst>
              </a:tr>
              <a:tr h="4982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b) Basic two-equation k-ε/ζ models in SOLEDGE3X/SOLPS-ITER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déc-21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9902495"/>
                  </a:ext>
                </a:extLst>
              </a:tr>
              <a:tr h="123092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D4.1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Report on performance evaluation and gain in each supported code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Flash report on performance evaluation and gains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fr-F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Codes’ </a:t>
                      </a:r>
                      <a:r>
                        <a:rPr lang="fr-FR" sz="11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ROs</a:t>
                      </a:r>
                      <a:r>
                        <a:rPr lang="fr-F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fr-FR" sz="11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with</a:t>
                      </a:r>
                      <a:r>
                        <a:rPr lang="fr-F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ACH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déc-21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288174"/>
                  </a:ext>
                </a:extLst>
              </a:tr>
              <a:tr h="12895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5223523"/>
                  </a:ext>
                </a:extLst>
              </a:tr>
              <a:tr h="252046"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D5.1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Implement fluid neutrals models derived in TSVV5 in existing turbulence codes (SOLEDGE3X, EBC, FELTOR)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Turbulence codes with fluid neutrals model embedded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CEA, KUL, DTU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déc-21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5888309"/>
                  </a:ext>
                </a:extLst>
              </a:tr>
              <a:tr h="246185"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D9.1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Create publicly accessible git repositories for all contributing codes and setup continuous integration environment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Git repositories wit CI environment for each partner code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All </a:t>
                      </a:r>
                      <a:r>
                        <a:rPr lang="fr-FR" sz="11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partners</a:t>
                      </a:r>
                      <a:endParaRPr lang="fr-FR" sz="11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déc-21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0917547"/>
                  </a:ext>
                </a:extLst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237866" y="3697853"/>
            <a:ext cx="83529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Remarks</a:t>
            </a:r>
            <a:r>
              <a:rPr lang="fr-FR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D4.1: scope of report </a:t>
            </a:r>
            <a:r>
              <a:rPr lang="fr-FR" sz="1600" dirty="0" err="1" smtClean="0"/>
              <a:t>reduced</a:t>
            </a:r>
            <a:r>
              <a:rPr lang="fr-FR" sz="1600" dirty="0" smtClean="0"/>
              <a:t> </a:t>
            </a:r>
            <a:r>
              <a:rPr lang="fr-FR" sz="1600" dirty="0" err="1" smtClean="0"/>
              <a:t>following</a:t>
            </a:r>
            <a:r>
              <a:rPr lang="fr-FR" sz="1600" dirty="0" smtClean="0"/>
              <a:t> compression of ACH support =&gt; </a:t>
            </a:r>
            <a:r>
              <a:rPr lang="fr-FR" sz="1600" dirty="0" err="1" smtClean="0"/>
              <a:t>profiling</a:t>
            </a:r>
            <a:r>
              <a:rPr lang="fr-FR" sz="1600" dirty="0" smtClean="0"/>
              <a:t> 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D9.1: full </a:t>
            </a:r>
            <a:r>
              <a:rPr lang="fr-FR" sz="1600" dirty="0" err="1" smtClean="0"/>
              <a:t>deployment</a:t>
            </a:r>
            <a:r>
              <a:rPr lang="fr-FR" sz="1600" dirty="0" smtClean="0"/>
              <a:t> of CI/CD </a:t>
            </a:r>
            <a:r>
              <a:rPr lang="fr-FR" sz="1600" dirty="0" err="1" smtClean="0"/>
              <a:t>delayed</a:t>
            </a:r>
            <a:r>
              <a:rPr lang="fr-FR" sz="1600" dirty="0" smtClean="0"/>
              <a:t> by compression of ACH support =&gt; report on </a:t>
            </a:r>
            <a:r>
              <a:rPr lang="fr-FR" sz="1600" dirty="0" err="1" smtClean="0"/>
              <a:t>advancement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25627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Today’s meeting agenda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TSVV3 regular advancement meeting – Task 5 | 17/11/2021 </a:t>
            </a:r>
            <a:r>
              <a:rPr lang="en-GB" dirty="0" smtClean="0"/>
              <a:t>| </a:t>
            </a:r>
            <a:r>
              <a:rPr lang="en-GB" dirty="0" smtClean="0"/>
              <a:t>Page </a:t>
            </a:r>
            <a:fld id="{6A6D9FA1-99C7-4910-8E32-B85D378B0060}" type="slidenum">
              <a:rPr lang="en-GB" smtClean="0"/>
              <a:pPr algn="r"/>
              <a:t>7</a:t>
            </a:fld>
            <a:endParaRPr lang="en-GB" dirty="0"/>
          </a:p>
        </p:txBody>
      </p:sp>
      <p:sp>
        <p:nvSpPr>
          <p:cNvPr id="3" name="ZoneTexte 2"/>
          <p:cNvSpPr txBox="1"/>
          <p:nvPr/>
        </p:nvSpPr>
        <p:spPr>
          <a:xfrm>
            <a:off x="7180886" y="1563638"/>
            <a:ext cx="18356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Upload</a:t>
            </a:r>
            <a:r>
              <a:rPr lang="fr-FR" dirty="0" smtClean="0"/>
              <a:t> </a:t>
            </a:r>
            <a:r>
              <a:rPr lang="fr-FR" dirty="0" err="1" smtClean="0"/>
              <a:t>presentations</a:t>
            </a:r>
            <a:r>
              <a:rPr lang="fr-FR" dirty="0"/>
              <a:t> on </a:t>
            </a:r>
            <a:r>
              <a:rPr lang="fr-FR" dirty="0">
                <a:hlinkClick r:id="rId3"/>
              </a:rPr>
              <a:t>https://indico.euro-fusion.org/event/1489</a:t>
            </a:r>
            <a:r>
              <a:rPr lang="fr-FR" dirty="0" smtClean="0">
                <a:hlinkClick r:id="rId3"/>
              </a:rPr>
              <a:t>/</a:t>
            </a:r>
            <a:r>
              <a:rPr lang="fr-FR" dirty="0" smtClean="0"/>
              <a:t> or </a:t>
            </a:r>
            <a:r>
              <a:rPr lang="fr-FR" dirty="0" err="1" smtClean="0"/>
              <a:t>send</a:t>
            </a:r>
            <a:r>
              <a:rPr lang="fr-FR" dirty="0" smtClean="0"/>
              <a:t> to me </a:t>
            </a:r>
            <a:r>
              <a:rPr lang="fr-FR" dirty="0" err="1" smtClean="0"/>
              <a:t>please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528" y="915566"/>
            <a:ext cx="6673771" cy="3288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95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 (1)</Template>
  <TotalTime>2514</TotalTime>
  <Words>467</Words>
  <Application>Microsoft Office PowerPoint</Application>
  <PresentationFormat>Affichage à l'écran (16:9)</PresentationFormat>
  <Paragraphs>70</Paragraphs>
  <Slides>7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Verdana</vt:lpstr>
      <vt:lpstr>Wingdings</vt:lpstr>
      <vt:lpstr>Thème Office</vt:lpstr>
      <vt:lpstr>TSVV3 – Regular advancement meeting 17/11/2021 – Task 5: neutrals physics Project news</vt:lpstr>
      <vt:lpstr>Today’s meeting agenda</vt:lpstr>
      <vt:lpstr>Marconi call</vt:lpstr>
      <vt:lpstr>PSI conference 2022</vt:lpstr>
      <vt:lpstr>Latest publications</vt:lpstr>
      <vt:lpstr>Upcoming deliverables</vt:lpstr>
      <vt:lpstr>Today’s meeting agenda</vt:lpstr>
    </vt:vector>
  </TitlesOfParts>
  <Company>CEA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TAMAIN Patrick</dc:creator>
  <cp:lastModifiedBy>TAMAIN Patrick 207314</cp:lastModifiedBy>
  <cp:revision>137</cp:revision>
  <cp:lastPrinted>2014-10-16T14:51:28Z</cp:lastPrinted>
  <dcterms:created xsi:type="dcterms:W3CDTF">2021-03-22T08:41:36Z</dcterms:created>
  <dcterms:modified xsi:type="dcterms:W3CDTF">2021-11-16T22:03:22Z</dcterms:modified>
</cp:coreProperties>
</file>