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5"/>
  </p:notesMasterIdLst>
  <p:handoutMasterIdLst>
    <p:handoutMasterId r:id="rId16"/>
  </p:handoutMasterIdLst>
  <p:sldIdLst>
    <p:sldId id="256" r:id="rId3"/>
    <p:sldId id="360" r:id="rId4"/>
    <p:sldId id="350" r:id="rId5"/>
    <p:sldId id="379" r:id="rId6"/>
    <p:sldId id="381" r:id="rId7"/>
    <p:sldId id="382" r:id="rId8"/>
    <p:sldId id="371" r:id="rId9"/>
    <p:sldId id="384" r:id="rId10"/>
    <p:sldId id="385" r:id="rId11"/>
    <p:sldId id="361" r:id="rId12"/>
    <p:sldId id="356" r:id="rId13"/>
    <p:sldId id="383" r:id="rId14"/>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mitriy Borodin" initials="DB" lastIdx="1" clrIdx="0">
    <p:extLst>
      <p:ext uri="{19B8F6BF-5375-455C-9EA6-DF929625EA0E}">
        <p15:presenceInfo xmlns:p15="http://schemas.microsoft.com/office/powerpoint/2012/main" userId="cd166fcbfd57e361" providerId="Windows Live"/>
      </p:ext>
    </p:extLst>
  </p:cmAuthor>
  <p:cmAuthor id="2" name="Borodin" initials="B" lastIdx="1" clrIdx="1">
    <p:extLst>
      <p:ext uri="{19B8F6BF-5375-455C-9EA6-DF929625EA0E}">
        <p15:presenceInfo xmlns:p15="http://schemas.microsoft.com/office/powerpoint/2012/main" userId="Boro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008000"/>
    <a:srgbClr val="003399"/>
    <a:srgbClr val="E3E3E3"/>
    <a:srgbClr val="99CCFF"/>
    <a:srgbClr val="D60093"/>
    <a:srgbClr val="FF3399"/>
    <a:srgbClr val="F9E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75" autoAdjust="0"/>
  </p:normalViewPr>
  <p:slideViewPr>
    <p:cSldViewPr showGuides="1">
      <p:cViewPr varScale="1">
        <p:scale>
          <a:sx n="119" d="100"/>
          <a:sy n="119" d="100"/>
        </p:scale>
        <p:origin x="46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4" d="100"/>
          <a:sy n="64" d="100"/>
        </p:scale>
        <p:origin x="3144" y="8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26/11/2021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26/11/2021</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73154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21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7823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457200"/>
            <a:ext cx="200025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73088" y="457200"/>
            <a:ext cx="5848350" cy="4114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199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4774"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pic>
        <p:nvPicPr>
          <p:cNvPr id="8" name="Picture 7">
            <a:extLst>
              <a:ext uri="{FF2B5EF4-FFF2-40B4-BE49-F238E27FC236}">
                <a16:creationId xmlns:a16="http://schemas.microsoft.com/office/drawing/2014/main" id="{943E25B2-CE0C-4A25-9974-13496D623333}"/>
              </a:ext>
            </a:extLst>
          </p:cNvPr>
          <p:cNvPicPr>
            <a:picLocks noChangeAspect="1"/>
          </p:cNvPicPr>
          <p:nvPr userDrawn="1"/>
        </p:nvPicPr>
        <p:blipFill>
          <a:blip r:embed="rId3"/>
          <a:stretch>
            <a:fillRect/>
          </a:stretch>
        </p:blipFill>
        <p:spPr>
          <a:xfrm>
            <a:off x="107504" y="4830828"/>
            <a:ext cx="869698" cy="262599"/>
          </a:xfrm>
          <a:prstGeom prst="rect">
            <a:avLst/>
          </a:prstGeom>
        </p:spPr>
      </p:pic>
      <p:sp>
        <p:nvSpPr>
          <p:cNvPr id="4" name="Rechteck 3"/>
          <p:cNvSpPr/>
          <p:nvPr userDrawn="1"/>
        </p:nvSpPr>
        <p:spPr>
          <a:xfrm>
            <a:off x="1815525" y="4830828"/>
            <a:ext cx="7309420" cy="307777"/>
          </a:xfrm>
          <a:prstGeom prst="rect">
            <a:avLst/>
          </a:prstGeom>
        </p:spPr>
        <p:txBody>
          <a:bodyPr wrap="square">
            <a:spAutoFit/>
          </a:bodyPr>
          <a:lstStyle/>
          <a:p>
            <a:pPr algn="r"/>
            <a:r>
              <a:rPr lang="en-GB" sz="1400" dirty="0" err="1" smtClean="0"/>
              <a:t>D.Borodin</a:t>
            </a:r>
            <a:r>
              <a:rPr lang="en-GB" sz="1400" dirty="0" smtClean="0"/>
              <a:t>  |  </a:t>
            </a:r>
            <a:r>
              <a:rPr lang="en-GB" sz="1400" baseline="0" dirty="0" smtClean="0"/>
              <a:t>TSVV-5  </a:t>
            </a:r>
            <a:r>
              <a:rPr lang="en-GB" sz="1400" baseline="0" dirty="0" smtClean="0"/>
              <a:t>regular VC</a:t>
            </a:r>
            <a:r>
              <a:rPr lang="ru-RU" sz="1400" baseline="0" dirty="0" smtClean="0"/>
              <a:t>  </a:t>
            </a:r>
            <a:r>
              <a:rPr lang="en-GB" sz="1400" dirty="0" smtClean="0"/>
              <a:t>|  26.11.2021 </a:t>
            </a:r>
            <a:r>
              <a:rPr lang="en-GB" sz="1400" baseline="0" dirty="0" smtClean="0"/>
              <a:t> </a:t>
            </a:r>
            <a:r>
              <a:rPr lang="en-GB" sz="1400" dirty="0" smtClean="0"/>
              <a:t>|  Page </a:t>
            </a:r>
            <a:fld id="{6A6D9FA1-99C7-4910-8E32-B85D378B0060}" type="slidenum">
              <a:rPr lang="en-GB" sz="1400" smtClean="0"/>
              <a:pPr algn="r"/>
              <a:t>‹Nr.›</a:t>
            </a:fld>
            <a:endParaRPr lang="en-GB" sz="1400" dirty="0"/>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1371600" y="2914650"/>
            <a:ext cx="6400800" cy="1331286"/>
          </a:xfrm>
        </p:spPr>
        <p:txBody>
          <a:bodyPr/>
          <a:lstStyle>
            <a:lvl1pPr marL="0" indent="0" algn="ctr">
              <a:buFontTx/>
              <a:buNone/>
              <a:defRPr sz="2000" baseline="0"/>
            </a:lvl1pPr>
          </a:lstStyle>
          <a:p>
            <a:pPr lvl="0"/>
            <a:r>
              <a:rPr lang="en-US" noProof="0" smtClean="0"/>
              <a:t>Click to edit Master subtitle style</a:t>
            </a:r>
            <a:endParaRPr lang="en-US" noProof="0" dirty="0" smtClean="0"/>
          </a:p>
        </p:txBody>
      </p:sp>
      <p:sp>
        <p:nvSpPr>
          <p:cNvPr id="10" name="TextBox 9"/>
          <p:cNvSpPr txBox="1"/>
          <p:nvPr userDrawn="1"/>
        </p:nvSpPr>
        <p:spPr>
          <a:xfrm>
            <a:off x="539552" y="4470235"/>
            <a:ext cx="8352928" cy="261610"/>
          </a:xfrm>
          <a:prstGeom prst="rect">
            <a:avLst/>
          </a:prstGeom>
          <a:noFill/>
        </p:spPr>
        <p:txBody>
          <a:bodyPr wrap="square" rtlCol="0">
            <a:spAutoFit/>
          </a:bodyPr>
          <a:lstStyle/>
          <a:p>
            <a:pPr algn="ctr"/>
            <a:r>
              <a:rPr lang="fr-FR" sz="1100" i="1" dirty="0" err="1" smtClean="0">
                <a:latin typeface="+mn-lt"/>
              </a:rPr>
              <a:t>Disclaimer</a:t>
            </a:r>
            <a:r>
              <a:rPr lang="fr-FR" sz="1100" i="1" dirty="0" smtClean="0">
                <a:latin typeface="+mn-lt"/>
              </a:rPr>
              <a:t>: The </a:t>
            </a:r>
            <a:r>
              <a:rPr lang="fr-FR" sz="1100" i="1" dirty="0" err="1" smtClean="0">
                <a:latin typeface="+mn-lt"/>
              </a:rPr>
              <a:t>views</a:t>
            </a:r>
            <a:r>
              <a:rPr lang="fr-FR" sz="1100" i="1" dirty="0" smtClean="0">
                <a:latin typeface="+mn-lt"/>
              </a:rPr>
              <a:t> and opinions </a:t>
            </a:r>
            <a:r>
              <a:rPr lang="fr-FR" sz="1100" i="1" dirty="0" err="1" smtClean="0">
                <a:latin typeface="+mn-lt"/>
              </a:rPr>
              <a:t>expressed</a:t>
            </a:r>
            <a:r>
              <a:rPr lang="fr-FR" sz="1100" i="1" dirty="0" smtClean="0">
                <a:latin typeface="+mn-lt"/>
              </a:rPr>
              <a:t> </a:t>
            </a:r>
            <a:r>
              <a:rPr lang="fr-FR" sz="1100" i="1" dirty="0" err="1" smtClean="0">
                <a:latin typeface="+mn-lt"/>
              </a:rPr>
              <a:t>herein</a:t>
            </a:r>
            <a:r>
              <a:rPr lang="fr-FR" sz="1100" i="1" dirty="0" smtClean="0">
                <a:latin typeface="+mn-lt"/>
              </a:rPr>
              <a:t> do not </a:t>
            </a:r>
            <a:r>
              <a:rPr lang="fr-FR" sz="1100" i="1" dirty="0" err="1" smtClean="0">
                <a:latin typeface="+mn-lt"/>
              </a:rPr>
              <a:t>necessarily</a:t>
            </a:r>
            <a:r>
              <a:rPr lang="fr-FR" sz="1100" i="1" dirty="0" smtClean="0">
                <a:latin typeface="+mn-lt"/>
              </a:rPr>
              <a:t> </a:t>
            </a:r>
            <a:r>
              <a:rPr lang="fr-FR" sz="1100" i="1" dirty="0" err="1" smtClean="0">
                <a:latin typeface="+mn-lt"/>
              </a:rPr>
              <a:t>reflect</a:t>
            </a:r>
            <a:r>
              <a:rPr lang="fr-FR" sz="1100" i="1" dirty="0" smtClean="0">
                <a:latin typeface="+mn-lt"/>
              </a:rPr>
              <a:t> </a:t>
            </a:r>
            <a:r>
              <a:rPr lang="fr-FR" sz="1100" i="1" dirty="0" err="1" smtClean="0">
                <a:latin typeface="+mn-lt"/>
              </a:rPr>
              <a:t>those</a:t>
            </a:r>
            <a:r>
              <a:rPr lang="fr-FR" sz="1100" i="1" dirty="0" smtClean="0">
                <a:latin typeface="+mn-lt"/>
              </a:rPr>
              <a:t> of the ITER Organization</a:t>
            </a:r>
          </a:p>
        </p:txBody>
      </p:sp>
      <p:sp>
        <p:nvSpPr>
          <p:cNvPr id="2" name="Title 1"/>
          <p:cNvSpPr>
            <a:spLocks noGrp="1"/>
          </p:cNvSpPr>
          <p:nvPr>
            <p:ph type="title"/>
          </p:nvPr>
        </p:nvSpPr>
        <p:spPr>
          <a:xfrm>
            <a:off x="539552" y="1059582"/>
            <a:ext cx="7992888" cy="1440160"/>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371178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8864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92775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1066" y="555526"/>
            <a:ext cx="3924300" cy="4016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555526"/>
            <a:ext cx="3924300" cy="4016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141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50523" cy="476672"/>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574092"/>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151334"/>
            <a:ext cx="4040188" cy="3443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1106" y="574092"/>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151334"/>
            <a:ext cx="4041775" cy="3443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212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3828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833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26/11/2021</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61066" y="14288"/>
            <a:ext cx="8001000" cy="46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571500" y="627534"/>
            <a:ext cx="800100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7" name="Line 13"/>
          <p:cNvSpPr>
            <a:spLocks noChangeShapeType="1"/>
          </p:cNvSpPr>
          <p:nvPr userDrawn="1"/>
        </p:nvSpPr>
        <p:spPr bwMode="auto">
          <a:xfrm>
            <a:off x="0" y="483518"/>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Text Box 15"/>
          <p:cNvSpPr txBox="1">
            <a:spLocks noChangeArrowheads="1"/>
          </p:cNvSpPr>
          <p:nvPr/>
        </p:nvSpPr>
        <p:spPr bwMode="auto">
          <a:xfrm>
            <a:off x="2699792" y="4741833"/>
            <a:ext cx="46085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chor="ctr">
            <a:spAutoFit/>
          </a:bodyPr>
          <a:lstStyle/>
          <a:p>
            <a:pPr algn="ctr">
              <a:spcBef>
                <a:spcPct val="50000"/>
              </a:spcBef>
            </a:pPr>
            <a:r>
              <a:rPr lang="en-GB" sz="800" dirty="0" smtClean="0">
                <a:solidFill>
                  <a:schemeClr val="tx1"/>
                </a:solidFill>
                <a:latin typeface="+mj-lt"/>
              </a:rPr>
              <a:t>EIRENE Streamlining Code Camp, FZ-Jülich,</a:t>
            </a:r>
            <a:r>
              <a:rPr lang="en-GB" sz="800" baseline="0" dirty="0" smtClean="0">
                <a:solidFill>
                  <a:schemeClr val="tx1"/>
                </a:solidFill>
                <a:latin typeface="+mj-lt"/>
              </a:rPr>
              <a:t> 4.-10. November 2021</a:t>
            </a:r>
            <a:endParaRPr lang="en-GB" sz="800" dirty="0" smtClean="0">
              <a:solidFill>
                <a:schemeClr val="tx1"/>
              </a:solidFill>
              <a:latin typeface="+mj-lt"/>
            </a:endParaRPr>
          </a:p>
          <a:p>
            <a:pPr algn="ctr">
              <a:spcBef>
                <a:spcPct val="50000"/>
              </a:spcBef>
            </a:pPr>
            <a:r>
              <a:rPr lang="en-GB" sz="800" kern="1200" dirty="0" smtClean="0">
                <a:solidFill>
                  <a:schemeClr val="tx1"/>
                </a:solidFill>
                <a:latin typeface="+mn-lt"/>
                <a:ea typeface="+mn-ea"/>
                <a:cs typeface="+mn-cs"/>
              </a:rPr>
              <a:t>© 2021, ITER Organization</a:t>
            </a:r>
            <a:r>
              <a:rPr lang="en-GB" sz="800" dirty="0" smtClean="0">
                <a:solidFill>
                  <a:schemeClr val="tx1"/>
                </a:solidFill>
                <a:latin typeface="+mj-lt"/>
              </a:rPr>
              <a:t>	</a:t>
            </a:r>
            <a:endParaRPr lang="en-GB" sz="800" dirty="0">
              <a:solidFill>
                <a:schemeClr val="tx1"/>
              </a:solidFill>
              <a:latin typeface="+mj-lt"/>
            </a:endParaRPr>
          </a:p>
        </p:txBody>
      </p:sp>
      <p:sp>
        <p:nvSpPr>
          <p:cNvPr id="1040" name="Text Box 16"/>
          <p:cNvSpPr txBox="1">
            <a:spLocks noChangeArrowheads="1"/>
          </p:cNvSpPr>
          <p:nvPr/>
        </p:nvSpPr>
        <p:spPr bwMode="auto">
          <a:xfrm>
            <a:off x="8458200" y="4788000"/>
            <a:ext cx="5857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GB" sz="800" dirty="0">
                <a:latin typeface="+mj-lt"/>
              </a:rPr>
              <a:t>Page </a:t>
            </a:r>
            <a:fld id="{47BA91C2-74BF-4480-8BF1-C44F20807924}" type="slidenum">
              <a:rPr lang="en-GB" sz="800" smtClean="0">
                <a:latin typeface="+mj-lt"/>
              </a:rPr>
              <a:pPr>
                <a:spcBef>
                  <a:spcPct val="50000"/>
                </a:spcBef>
              </a:pPr>
              <a:t>‹Nr.›</a:t>
            </a:fld>
            <a:endParaRPr lang="en-GB" sz="800" dirty="0">
              <a:latin typeface="+mj-lt"/>
            </a:endParaRPr>
          </a:p>
        </p:txBody>
      </p:sp>
      <p:sp>
        <p:nvSpPr>
          <p:cNvPr id="9" name="Text Box 6"/>
          <p:cNvSpPr txBox="1">
            <a:spLocks noChangeArrowheads="1"/>
          </p:cNvSpPr>
          <p:nvPr/>
        </p:nvSpPr>
        <p:spPr bwMode="auto">
          <a:xfrm>
            <a:off x="7308303" y="4788000"/>
            <a:ext cx="1116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en-US" sz="800" dirty="0" smtClean="0">
                <a:latin typeface="+mj-lt"/>
              </a:rPr>
              <a:t>IDM</a:t>
            </a:r>
            <a:r>
              <a:rPr lang="en-US" sz="800" baseline="0" dirty="0" smtClean="0">
                <a:latin typeface="+mj-lt"/>
              </a:rPr>
              <a:t> UID: 65DAAG</a:t>
            </a:r>
            <a:endParaRPr lang="en-GB" sz="800" dirty="0">
              <a:latin typeface="+mj-lt"/>
            </a:endParaRPr>
          </a:p>
        </p:txBody>
      </p:sp>
      <p:cxnSp>
        <p:nvCxnSpPr>
          <p:cNvPr id="4" name="Straight Connector 3"/>
          <p:cNvCxnSpPr/>
          <p:nvPr/>
        </p:nvCxnSpPr>
        <p:spPr bwMode="auto">
          <a:xfrm>
            <a:off x="0" y="4731514"/>
            <a:ext cx="9144000" cy="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8388424" y="4731514"/>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7308304"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2699792"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96" y="4752000"/>
            <a:ext cx="592767" cy="29349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000" y="4953600"/>
            <a:ext cx="2016224" cy="97106"/>
          </a:xfrm>
          <a:prstGeom prst="rect">
            <a:avLst/>
          </a:prstGeom>
        </p:spPr>
      </p:pic>
    </p:spTree>
    <p:extLst>
      <p:ext uri="{BB962C8B-B14F-4D97-AF65-F5344CB8AC3E}">
        <p14:creationId xmlns:p14="http://schemas.microsoft.com/office/powerpoint/2010/main" val="311660771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defRPr>
      </a:lvl2pPr>
      <a:lvl3pPr algn="ctr" rtl="0" eaLnBrk="1" fontAlgn="base" hangingPunct="1">
        <a:spcBef>
          <a:spcPct val="0"/>
        </a:spcBef>
        <a:spcAft>
          <a:spcPct val="0"/>
        </a:spcAft>
        <a:defRPr sz="3200" b="1">
          <a:solidFill>
            <a:schemeClr val="tx2"/>
          </a:solidFill>
          <a:latin typeface="Arial" charset="0"/>
        </a:defRPr>
      </a:lvl3pPr>
      <a:lvl4pPr algn="ctr" rtl="0" eaLnBrk="1" fontAlgn="base" hangingPunct="1">
        <a:spcBef>
          <a:spcPct val="0"/>
        </a:spcBef>
        <a:spcAft>
          <a:spcPct val="0"/>
        </a:spcAft>
        <a:defRPr sz="3200" b="1">
          <a:solidFill>
            <a:schemeClr val="tx2"/>
          </a:solidFill>
          <a:latin typeface="Arial" charset="0"/>
        </a:defRPr>
      </a:lvl4pPr>
      <a:lvl5pPr algn="ctr" rtl="0" eaLnBrk="1" fontAlgn="base" hangingPunct="1">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287338" indent="-287338" algn="just" defTabSz="795338" rtl="0" eaLnBrk="1" fontAlgn="base" hangingPunct="1">
        <a:spcBef>
          <a:spcPct val="20000"/>
        </a:spcBef>
        <a:spcAft>
          <a:spcPct val="0"/>
        </a:spcAft>
        <a:buChar char="•"/>
        <a:defRPr sz="2400">
          <a:solidFill>
            <a:schemeClr val="tx1"/>
          </a:solidFill>
          <a:latin typeface="+mn-lt"/>
          <a:ea typeface="+mn-ea"/>
          <a:cs typeface="+mn-cs"/>
        </a:defRPr>
      </a:lvl1pPr>
      <a:lvl2pPr marL="757238" indent="-279400" algn="just" defTabSz="795338" rtl="0" eaLnBrk="1" fontAlgn="base" hangingPunct="1">
        <a:spcBef>
          <a:spcPct val="20000"/>
        </a:spcBef>
        <a:spcAft>
          <a:spcPct val="0"/>
        </a:spcAft>
        <a:buChar char="–"/>
        <a:defRPr sz="2000">
          <a:solidFill>
            <a:schemeClr val="tx1"/>
          </a:solidFill>
          <a:latin typeface="+mn-lt"/>
        </a:defRPr>
      </a:lvl2pPr>
      <a:lvl3pPr marL="1136650" indent="-188913" algn="just" defTabSz="795338" rtl="0" eaLnBrk="1" fontAlgn="base" hangingPunct="1">
        <a:spcBef>
          <a:spcPct val="20000"/>
        </a:spcBef>
        <a:spcAft>
          <a:spcPct val="0"/>
        </a:spcAft>
        <a:buChar char="•"/>
        <a:defRPr>
          <a:solidFill>
            <a:schemeClr val="tx1"/>
          </a:solidFill>
          <a:latin typeface="+mn-lt"/>
        </a:defRPr>
      </a:lvl3pPr>
      <a:lvl4pPr marL="1511300" indent="-184150" algn="just" defTabSz="795338" rtl="0" eaLnBrk="1" fontAlgn="base" hangingPunct="1">
        <a:spcBef>
          <a:spcPct val="20000"/>
        </a:spcBef>
        <a:spcAft>
          <a:spcPct val="0"/>
        </a:spcAft>
        <a:buChar char="–"/>
        <a:defRPr>
          <a:solidFill>
            <a:schemeClr val="tx1"/>
          </a:solidFill>
          <a:latin typeface="+mn-lt"/>
        </a:defRPr>
      </a:lvl4pPr>
      <a:lvl5pPr marL="1885950" indent="-184150" algn="just" defTabSz="795338" rtl="0" eaLnBrk="1" fontAlgn="base" hangingPunct="1">
        <a:spcBef>
          <a:spcPct val="20000"/>
        </a:spcBef>
        <a:spcAft>
          <a:spcPct val="0"/>
        </a:spcAft>
        <a:buChar char="»"/>
        <a:defRPr>
          <a:solidFill>
            <a:schemeClr val="tx1"/>
          </a:solidFill>
          <a:latin typeface="+mn-lt"/>
        </a:defRPr>
      </a:lvl5pPr>
      <a:lvl6pPr marL="2343150" indent="-184150" algn="l" defTabSz="795338" rtl="0" eaLnBrk="1" fontAlgn="base" hangingPunct="1">
        <a:spcBef>
          <a:spcPct val="20000"/>
        </a:spcBef>
        <a:spcAft>
          <a:spcPct val="0"/>
        </a:spcAft>
        <a:buChar char="»"/>
        <a:defRPr>
          <a:solidFill>
            <a:schemeClr val="tx1"/>
          </a:solidFill>
          <a:latin typeface="+mn-lt"/>
        </a:defRPr>
      </a:lvl6pPr>
      <a:lvl7pPr marL="2800350" indent="-184150" algn="l" defTabSz="795338" rtl="0" eaLnBrk="1" fontAlgn="base" hangingPunct="1">
        <a:spcBef>
          <a:spcPct val="20000"/>
        </a:spcBef>
        <a:spcAft>
          <a:spcPct val="0"/>
        </a:spcAft>
        <a:buChar char="»"/>
        <a:defRPr>
          <a:solidFill>
            <a:schemeClr val="tx1"/>
          </a:solidFill>
          <a:latin typeface="+mn-lt"/>
        </a:defRPr>
      </a:lvl7pPr>
      <a:lvl8pPr marL="3257550" indent="-184150" algn="l" defTabSz="795338" rtl="0" eaLnBrk="1" fontAlgn="base" hangingPunct="1">
        <a:spcBef>
          <a:spcPct val="20000"/>
        </a:spcBef>
        <a:spcAft>
          <a:spcPct val="0"/>
        </a:spcAft>
        <a:buChar char="»"/>
        <a:defRPr>
          <a:solidFill>
            <a:schemeClr val="tx1"/>
          </a:solidFill>
          <a:latin typeface="+mn-lt"/>
        </a:defRPr>
      </a:lvl8pPr>
      <a:lvl9pPr marL="3714750" indent="-184150" algn="l" defTabSz="795338"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ndico.euro-fusion.org/event/110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ndico.euro-fusion.org/event/137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219822"/>
            <a:ext cx="3816424" cy="864096"/>
          </a:xfrm>
        </p:spPr>
        <p:txBody>
          <a:bodyPr>
            <a:normAutofit/>
          </a:bodyPr>
          <a:lstStyle/>
          <a:p>
            <a:r>
              <a:rPr lang="en-US" dirty="0"/>
              <a:t>D. Borodin et al</a:t>
            </a:r>
            <a:r>
              <a:rPr lang="en-US" dirty="0" smtClean="0"/>
              <a:t>.</a:t>
            </a:r>
            <a:endParaRPr lang="en-US" dirty="0"/>
          </a:p>
        </p:txBody>
      </p:sp>
      <p:pic>
        <p:nvPicPr>
          <p:cNvPr id="4" name="Picture 3">
            <a:extLst>
              <a:ext uri="{FF2B5EF4-FFF2-40B4-BE49-F238E27FC236}">
                <a16:creationId xmlns:a16="http://schemas.microsoft.com/office/drawing/2014/main" id="{943E25B2-CE0C-4A25-9974-13496D623333}"/>
              </a:ext>
            </a:extLst>
          </p:cNvPr>
          <p:cNvPicPr>
            <a:picLocks noChangeAspect="1"/>
          </p:cNvPicPr>
          <p:nvPr/>
        </p:nvPicPr>
        <p:blipFill>
          <a:blip r:embed="rId2"/>
          <a:stretch>
            <a:fillRect/>
          </a:stretch>
        </p:blipFill>
        <p:spPr>
          <a:xfrm>
            <a:off x="66651" y="4227934"/>
            <a:ext cx="2462891" cy="743653"/>
          </a:xfrm>
          <a:prstGeom prst="rect">
            <a:avLst/>
          </a:prstGeom>
        </p:spPr>
      </p:pic>
      <p:sp>
        <p:nvSpPr>
          <p:cNvPr id="6" name="Rechteck 5"/>
          <p:cNvSpPr/>
          <p:nvPr/>
        </p:nvSpPr>
        <p:spPr>
          <a:xfrm>
            <a:off x="5796136" y="987574"/>
            <a:ext cx="3163360" cy="400110"/>
          </a:xfrm>
          <a:prstGeom prst="rect">
            <a:avLst/>
          </a:prstGeom>
        </p:spPr>
        <p:txBody>
          <a:bodyPr wrap="square">
            <a:spAutoFit/>
          </a:bodyPr>
          <a:lstStyle/>
          <a:p>
            <a:r>
              <a:rPr lang="en-GB" sz="2000" b="1" i="1" dirty="0" smtClean="0">
                <a:solidFill>
                  <a:srgbClr val="C00000"/>
                </a:solidFill>
                <a:latin typeface="Arial" panose="020B0604020202020204" pitchFamily="34" charset="0"/>
                <a:cs typeface="Arial" panose="020B0604020202020204" pitchFamily="34" charset="0"/>
              </a:rPr>
              <a:t>Progress and news</a:t>
            </a:r>
            <a:endParaRPr lang="en-GB" sz="2000" b="1" i="1" dirty="0">
              <a:solidFill>
                <a:srgbClr val="C00000"/>
              </a:solidFill>
              <a:latin typeface="Arial" panose="020B0604020202020204" pitchFamily="34" charset="0"/>
              <a:cs typeface="Arial" panose="020B0604020202020204" pitchFamily="34" charset="0"/>
            </a:endParaRPr>
          </a:p>
        </p:txBody>
      </p:sp>
      <p:sp>
        <p:nvSpPr>
          <p:cNvPr id="7" name="Title 1"/>
          <p:cNvSpPr>
            <a:spLocks noGrp="1"/>
          </p:cNvSpPr>
          <p:nvPr>
            <p:ph type="ctrTitle"/>
          </p:nvPr>
        </p:nvSpPr>
        <p:spPr>
          <a:xfrm>
            <a:off x="171085" y="1779662"/>
            <a:ext cx="8721395" cy="972108"/>
          </a:xfrm>
        </p:spPr>
        <p:txBody>
          <a:bodyPr/>
          <a:lstStyle/>
          <a:p>
            <a:r>
              <a:rPr lang="en-US" sz="2400" i="1" dirty="0" smtClean="0"/>
              <a:t/>
            </a:r>
            <a:br>
              <a:rPr lang="en-US" sz="2400" i="1" dirty="0" smtClean="0"/>
            </a:br>
            <a:r>
              <a:rPr lang="en-US" sz="2400" dirty="0" smtClean="0">
                <a:solidFill>
                  <a:srgbClr val="C00000"/>
                </a:solidFill>
              </a:rPr>
              <a:t>TSVV </a:t>
            </a:r>
            <a:r>
              <a:rPr lang="en-US" sz="2400" dirty="0">
                <a:solidFill>
                  <a:srgbClr val="C00000"/>
                </a:solidFill>
              </a:rPr>
              <a:t>Task </a:t>
            </a:r>
            <a:r>
              <a:rPr lang="en-US" sz="2400" dirty="0" smtClean="0">
                <a:solidFill>
                  <a:srgbClr val="C00000"/>
                </a:solidFill>
              </a:rPr>
              <a:t>5:  </a:t>
            </a:r>
            <a:r>
              <a:rPr lang="en-US" sz="2400" i="1" dirty="0" smtClean="0"/>
              <a:t>“Neutral </a:t>
            </a:r>
            <a:r>
              <a:rPr lang="en-US" sz="2400" i="1" dirty="0"/>
              <a:t>Gas Dynamics in the </a:t>
            </a:r>
            <a:r>
              <a:rPr lang="en-US" sz="2400" i="1" dirty="0" smtClean="0"/>
              <a:t>Edge”</a:t>
            </a:r>
            <a:endParaRPr lang="en-GB" sz="2400" i="1" dirty="0"/>
          </a:p>
        </p:txBody>
      </p:sp>
      <p:pic>
        <p:nvPicPr>
          <p:cNvPr id="8" name="Grafik 7"/>
          <p:cNvPicPr>
            <a:picLocks noChangeAspect="1"/>
          </p:cNvPicPr>
          <p:nvPr/>
        </p:nvPicPr>
        <p:blipFill>
          <a:blip r:embed="rId3"/>
          <a:stretch>
            <a:fillRect/>
          </a:stretch>
        </p:blipFill>
        <p:spPr>
          <a:xfrm>
            <a:off x="95680" y="93736"/>
            <a:ext cx="1470513" cy="524231"/>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9253" y="124624"/>
            <a:ext cx="1535880" cy="422367"/>
          </a:xfrm>
          <a:prstGeom prst="rect">
            <a:avLst/>
          </a:prstGeom>
        </p:spPr>
      </p:pic>
      <p:pic>
        <p:nvPicPr>
          <p:cNvPr id="11" name="Grafik 10"/>
          <p:cNvPicPr>
            <a:picLocks noChangeAspect="1"/>
          </p:cNvPicPr>
          <p:nvPr/>
        </p:nvPicPr>
        <p:blipFill>
          <a:blip r:embed="rId5"/>
          <a:stretch>
            <a:fillRect/>
          </a:stretch>
        </p:blipFill>
        <p:spPr>
          <a:xfrm>
            <a:off x="3404663" y="79423"/>
            <a:ext cx="735289" cy="504514"/>
          </a:xfrm>
          <a:prstGeom prst="rect">
            <a:avLst/>
          </a:prstGeom>
        </p:spPr>
      </p:pic>
      <p:pic>
        <p:nvPicPr>
          <p:cNvPr id="10" name="Grafik 9"/>
          <p:cNvPicPr>
            <a:picLocks noChangeAspect="1"/>
          </p:cNvPicPr>
          <p:nvPr/>
        </p:nvPicPr>
        <p:blipFill>
          <a:blip r:embed="rId6"/>
          <a:stretch>
            <a:fillRect/>
          </a:stretch>
        </p:blipFill>
        <p:spPr>
          <a:xfrm>
            <a:off x="2159732" y="79422"/>
            <a:ext cx="1232367" cy="490592"/>
          </a:xfrm>
          <a:prstGeom prst="rect">
            <a:avLst/>
          </a:prstGeom>
        </p:spPr>
      </p:pic>
      <p:pic>
        <p:nvPicPr>
          <p:cNvPr id="16" name="Grafik 15"/>
          <p:cNvPicPr>
            <a:picLocks noChangeAspect="1"/>
          </p:cNvPicPr>
          <p:nvPr/>
        </p:nvPicPr>
        <p:blipFill>
          <a:blip r:embed="rId7"/>
          <a:stretch>
            <a:fillRect/>
          </a:stretch>
        </p:blipFill>
        <p:spPr>
          <a:xfrm>
            <a:off x="4890351" y="86170"/>
            <a:ext cx="1800200" cy="484145"/>
          </a:xfrm>
          <a:prstGeom prst="rect">
            <a:avLst/>
          </a:prstGeom>
        </p:spPr>
      </p:pic>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stretch>
            <a:fillRect/>
          </a:stretch>
        </p:blipFill>
        <p:spPr>
          <a:xfrm>
            <a:off x="179512" y="521110"/>
            <a:ext cx="8784976" cy="4354896"/>
          </a:xfrm>
          <a:prstGeom prst="rect">
            <a:avLst/>
          </a:prstGeom>
        </p:spPr>
      </p:pic>
      <p:sp>
        <p:nvSpPr>
          <p:cNvPr id="12" name="Titel 1"/>
          <p:cNvSpPr>
            <a:spLocks noGrp="1"/>
          </p:cNvSpPr>
          <p:nvPr>
            <p:ph type="title"/>
          </p:nvPr>
        </p:nvSpPr>
        <p:spPr>
          <a:xfrm>
            <a:off x="107504" y="99783"/>
            <a:ext cx="7543800" cy="311727"/>
          </a:xfrm>
        </p:spPr>
        <p:txBody>
          <a:bodyPr/>
          <a:lstStyle/>
          <a:p>
            <a:r>
              <a:rPr lang="en-GB" dirty="0" smtClean="0">
                <a:solidFill>
                  <a:srgbClr val="C00000"/>
                </a:solidFill>
              </a:rPr>
              <a:t>Adjusted PPM table for 2021</a:t>
            </a:r>
            <a:endParaRPr lang="en-GB" dirty="0">
              <a:solidFill>
                <a:srgbClr val="C00000"/>
              </a:solidFill>
            </a:endParaRPr>
          </a:p>
        </p:txBody>
      </p:sp>
    </p:spTree>
    <p:extLst>
      <p:ext uri="{BB962C8B-B14F-4D97-AF65-F5344CB8AC3E}">
        <p14:creationId xmlns:p14="http://schemas.microsoft.com/office/powerpoint/2010/main" val="1256207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smtClean="0">
                <a:solidFill>
                  <a:srgbClr val="C00000"/>
                </a:solidFill>
              </a:rPr>
              <a:t>Summary: TSVV-5 progress and plans</a:t>
            </a:r>
            <a:endParaRPr lang="en-GB" sz="2400" dirty="0">
              <a:solidFill>
                <a:srgbClr val="C00000"/>
              </a:solidFill>
            </a:endParaRPr>
          </a:p>
        </p:txBody>
      </p:sp>
      <p:sp>
        <p:nvSpPr>
          <p:cNvPr id="5" name="Rechteck 4"/>
          <p:cNvSpPr/>
          <p:nvPr/>
        </p:nvSpPr>
        <p:spPr>
          <a:xfrm>
            <a:off x="2231322" y="443990"/>
            <a:ext cx="6912768" cy="4801314"/>
          </a:xfrm>
          <a:prstGeom prst="rect">
            <a:avLst/>
          </a:prstGeom>
        </p:spPr>
        <p:txBody>
          <a:bodyPr wrap="square">
            <a:spAutoFit/>
          </a:bodyPr>
          <a:lstStyle/>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Physics</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F</a:t>
            </a:r>
            <a:r>
              <a:rPr lang="en-GB" sz="1400" i="1" dirty="0" smtClean="0">
                <a:solidFill>
                  <a:srgbClr val="0070C0"/>
                </a:solidFill>
                <a:latin typeface="Arial" panose="020B0604020202020204" pitchFamily="34" charset="0"/>
                <a:ea typeface="Calibri" panose="020F0502020204030204" pitchFamily="34" charset="0"/>
              </a:rPr>
              <a:t>luid-</a:t>
            </a:r>
            <a:r>
              <a:rPr lang="en-GB" sz="1400" b="1" i="1" dirty="0" smtClean="0">
                <a:solidFill>
                  <a:srgbClr val="0070C0"/>
                </a:solidFill>
                <a:latin typeface="Arial" panose="020B0604020202020204" pitchFamily="34" charset="0"/>
                <a:ea typeface="Calibri" panose="020F0502020204030204" pitchFamily="34" charset="0"/>
              </a:rPr>
              <a:t>k</a:t>
            </a:r>
            <a:r>
              <a:rPr lang="en-GB" sz="1400" i="1" dirty="0" smtClean="0">
                <a:solidFill>
                  <a:srgbClr val="0070C0"/>
                </a:solidFill>
                <a:latin typeface="Arial" panose="020B0604020202020204" pitchFamily="34" charset="0"/>
                <a:ea typeface="Calibri" panose="020F0502020204030204" pitchFamily="34" charset="0"/>
              </a:rPr>
              <a:t>inetic </a:t>
            </a:r>
            <a:r>
              <a:rPr lang="en-GB" sz="1400" b="1" i="1" dirty="0" smtClean="0">
                <a:solidFill>
                  <a:srgbClr val="0070C0"/>
                </a:solidFill>
                <a:latin typeface="Arial" panose="020B0604020202020204" pitchFamily="34" charset="0"/>
                <a:ea typeface="Calibri" panose="020F0502020204030204" pitchFamily="34" charset="0"/>
              </a:rPr>
              <a:t>h</a:t>
            </a:r>
            <a:r>
              <a:rPr lang="en-GB" sz="1400" i="1" dirty="0" smtClean="0">
                <a:solidFill>
                  <a:srgbClr val="0070C0"/>
                </a:solidFill>
                <a:latin typeface="Arial" panose="020B0604020202020204" pitchFamily="34" charset="0"/>
                <a:ea typeface="Calibri" panose="020F0502020204030204" pitchFamily="34" charset="0"/>
              </a:rPr>
              <a:t>ybridisation </a:t>
            </a:r>
            <a:r>
              <a:rPr lang="en-GB" sz="1400" b="1" i="1" dirty="0" smtClean="0">
                <a:solidFill>
                  <a:srgbClr val="0070C0"/>
                </a:solidFill>
                <a:latin typeface="Arial" panose="020B0604020202020204" pitchFamily="34" charset="0"/>
                <a:ea typeface="Calibri" panose="020F0502020204030204" pitchFamily="34" charset="0"/>
              </a:rPr>
              <a:t>(FKH)</a:t>
            </a:r>
            <a:r>
              <a:rPr lang="en-GB" sz="1400" i="1" dirty="0" smtClean="0">
                <a:solidFill>
                  <a:srgbClr val="0070C0"/>
                </a:solidFill>
                <a:latin typeface="Arial" panose="020B0604020202020204" pitchFamily="34" charset="0"/>
                <a:ea typeface="Calibri" panose="020F0502020204030204" pitchFamily="34" charset="0"/>
              </a:rPr>
              <a:t> development successfully </a:t>
            </a:r>
            <a:r>
              <a:rPr lang="en-GB" sz="1400" i="1" dirty="0" smtClean="0">
                <a:solidFill>
                  <a:srgbClr val="C00000"/>
                </a:solidFill>
                <a:latin typeface="Arial" panose="020B0604020202020204" pitchFamily="34" charset="0"/>
                <a:ea typeface="Calibri" panose="020F0502020204030204" pitchFamily="34" charset="0"/>
              </a:rPr>
              <a:t>continues</a:t>
            </a:r>
          </a:p>
          <a:p>
            <a:pPr marL="742950" lvl="1" indent="-285750">
              <a:buClr>
                <a:srgbClr val="C00000"/>
              </a:buClr>
              <a:buFont typeface="Wingdings" panose="05000000000000000000" pitchFamily="2" charset="2"/>
              <a:buChar char="Ø"/>
            </a:pPr>
            <a:r>
              <a:rPr lang="en-GB" sz="1400" b="1" i="1" dirty="0">
                <a:solidFill>
                  <a:srgbClr val="0070C0"/>
                </a:solidFill>
                <a:latin typeface="Arial" panose="020B0604020202020204" pitchFamily="34" charset="0"/>
                <a:ea typeface="Calibri" panose="020F0502020204030204" pitchFamily="34" charset="0"/>
              </a:rPr>
              <a:t>A&amp;M CRM </a:t>
            </a:r>
            <a:r>
              <a:rPr lang="en-GB" sz="1400" i="1" dirty="0">
                <a:solidFill>
                  <a:srgbClr val="0070C0"/>
                </a:solidFill>
                <a:latin typeface="Arial" panose="020B0604020202020204" pitchFamily="34" charset="0"/>
                <a:ea typeface="Calibri" panose="020F0502020204030204" pitchFamily="34" charset="0"/>
              </a:rPr>
              <a:t>improvement (</a:t>
            </a:r>
            <a:r>
              <a:rPr lang="en-GB" sz="1400" i="1" dirty="0">
                <a:solidFill>
                  <a:srgbClr val="C00000"/>
                </a:solidFill>
                <a:latin typeface="Arial" panose="020B0604020202020204" pitchFamily="34" charset="0"/>
                <a:ea typeface="Calibri" panose="020F0502020204030204" pitchFamily="34" charset="0"/>
              </a:rPr>
              <a:t>mostly preparatory work so far…</a:t>
            </a:r>
            <a:r>
              <a:rPr lang="en-GB" sz="1400" i="1" dirty="0">
                <a:solidFill>
                  <a:srgbClr val="0070C0"/>
                </a:solidFill>
                <a:latin typeface="Arial" panose="020B0604020202020204" pitchFamily="34" charset="0"/>
                <a:ea typeface="Calibri" panose="020F0502020204030204" pitchFamily="34" charset="0"/>
              </a:rPr>
              <a:t>)</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Kinetic ions </a:t>
            </a:r>
            <a:r>
              <a:rPr lang="en-GB" sz="1400" i="1" dirty="0" smtClean="0">
                <a:solidFill>
                  <a:srgbClr val="0070C0"/>
                </a:solidFill>
                <a:latin typeface="Arial" panose="020B0604020202020204" pitchFamily="34" charset="0"/>
                <a:ea typeface="Calibri" panose="020F0502020204030204" pitchFamily="34" charset="0"/>
              </a:rPr>
              <a:t>on the EIRENE side (</a:t>
            </a:r>
            <a:r>
              <a:rPr lang="en-GB" sz="1400" i="1" strike="sngStrike" dirty="0" err="1" smtClean="0">
                <a:solidFill>
                  <a:srgbClr val="0070C0"/>
                </a:solidFill>
                <a:latin typeface="Arial" panose="020B0604020202020204" pitchFamily="34" charset="0"/>
                <a:ea typeface="Calibri" panose="020F0502020204030204" pitchFamily="34" charset="0"/>
              </a:rPr>
              <a:t>F.Schluck</a:t>
            </a:r>
            <a:r>
              <a:rPr lang="en-GB" sz="1400" i="1" dirty="0" smtClean="0">
                <a:solidFill>
                  <a:srgbClr val="0070C0"/>
                </a:solidFill>
                <a:latin typeface="Arial" panose="020B0604020202020204" pitchFamily="34" charset="0"/>
                <a:ea typeface="Calibri" panose="020F0502020204030204" pitchFamily="34" charset="0"/>
              </a:rPr>
              <a:t>, </a:t>
            </a:r>
            <a:r>
              <a:rPr lang="en-GB" sz="1400" i="1" dirty="0" smtClean="0">
                <a:solidFill>
                  <a:srgbClr val="C00000"/>
                </a:solidFill>
                <a:latin typeface="Arial" panose="020B0604020202020204" pitchFamily="34" charset="0"/>
                <a:ea typeface="Calibri" panose="020F0502020204030204" pitchFamily="34" charset="0"/>
              </a:rPr>
              <a:t>discussion with TSVV-6</a:t>
            </a:r>
            <a:r>
              <a:rPr lang="en-GB" sz="1400" i="1" dirty="0" smtClean="0">
                <a:solidFill>
                  <a:srgbClr val="0070C0"/>
                </a:solidFill>
                <a:latin typeface="Arial" panose="020B0604020202020204" pitchFamily="34" charset="0"/>
                <a:ea typeface="Calibri" panose="020F0502020204030204" pitchFamily="34" charset="0"/>
              </a:rPr>
              <a:t>)</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Establishing </a:t>
            </a:r>
            <a:r>
              <a:rPr lang="en-GB" sz="1400" b="1" i="1" dirty="0" smtClean="0">
                <a:solidFill>
                  <a:srgbClr val="0070C0"/>
                </a:solidFill>
                <a:latin typeface="Arial" panose="020B0604020202020204" pitchFamily="34" charset="0"/>
                <a:ea typeface="Calibri" panose="020F0502020204030204" pitchFamily="34" charset="0"/>
              </a:rPr>
              <a:t>simulation cases </a:t>
            </a:r>
            <a:r>
              <a:rPr lang="en-GB" sz="1400" i="1" dirty="0" smtClean="0">
                <a:solidFill>
                  <a:srgbClr val="0070C0"/>
                </a:solidFill>
                <a:latin typeface="Arial" panose="020B0604020202020204" pitchFamily="34" charset="0"/>
                <a:ea typeface="Calibri" panose="020F0502020204030204" pitchFamily="34" charset="0"/>
              </a:rPr>
              <a:t>(validation, ITER, </a:t>
            </a:r>
            <a:r>
              <a:rPr lang="en-GB" sz="1400" i="1" dirty="0" smtClean="0">
                <a:solidFill>
                  <a:srgbClr val="C00000"/>
                </a:solidFill>
                <a:latin typeface="Arial" panose="020B0604020202020204" pitchFamily="34" charset="0"/>
                <a:ea typeface="Calibri" panose="020F0502020204030204" pitchFamily="34" charset="0"/>
              </a:rPr>
              <a:t>DEMO</a:t>
            </a:r>
            <a:r>
              <a:rPr lang="en-GB" sz="1400" i="1" dirty="0" smtClean="0">
                <a:solidFill>
                  <a:srgbClr val="0070C0"/>
                </a:solidFill>
                <a:latin typeface="Arial" panose="020B0604020202020204" pitchFamily="34" charset="0"/>
                <a:ea typeface="Calibri" panose="020F0502020204030204" pitchFamily="34" charset="0"/>
              </a:rPr>
              <a:t>) – </a:t>
            </a:r>
            <a:r>
              <a:rPr lang="en-GB" sz="1400" i="1" dirty="0" smtClean="0">
                <a:solidFill>
                  <a:srgbClr val="C00000"/>
                </a:solidFill>
                <a:latin typeface="Arial" panose="020B0604020202020204" pitchFamily="34" charset="0"/>
                <a:ea typeface="Calibri" panose="020F0502020204030204" pitchFamily="34" charset="0"/>
              </a:rPr>
              <a:t>in progress</a:t>
            </a:r>
          </a:p>
          <a:p>
            <a:pPr lvl="1">
              <a:buClr>
                <a:srgbClr val="C00000"/>
              </a:buClr>
            </a:pPr>
            <a:endParaRPr lang="en-GB" sz="8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Code development</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Parallelisation:</a:t>
            </a:r>
            <a:r>
              <a:rPr lang="en-GB" sz="1400" i="1" dirty="0" smtClean="0">
                <a:solidFill>
                  <a:srgbClr val="0070C0"/>
                </a:solidFill>
                <a:latin typeface="Arial" panose="020B0604020202020204" pitchFamily="34" charset="0"/>
                <a:ea typeface="Calibri" panose="020F0502020204030204" pitchFamily="34" charset="0"/>
              </a:rPr>
              <a:t> OpenMP-MPI hybrid (related code refactoring done; </a:t>
            </a:r>
            <a:r>
              <a:rPr lang="en-GB" sz="1400" i="1" dirty="0" smtClean="0">
                <a:solidFill>
                  <a:srgbClr val="C00000"/>
                </a:solidFill>
                <a:latin typeface="Arial" panose="020B0604020202020204" pitchFamily="34" charset="0"/>
                <a:ea typeface="Calibri" panose="020F0502020204030204" pitchFamily="34" charset="0"/>
              </a:rPr>
              <a:t>optimisation and restructuring e.g. domain decomposition are necessary</a:t>
            </a:r>
            <a:r>
              <a:rPr lang="en-GB" sz="1400" i="1" dirty="0" smtClean="0">
                <a:solidFill>
                  <a:srgbClr val="0070C0"/>
                </a:solidFill>
                <a:latin typeface="Arial" panose="020B0604020202020204" pitchFamily="34" charset="0"/>
                <a:ea typeface="Calibri" panose="020F0502020204030204" pitchFamily="34" charset="0"/>
              </a:rPr>
              <a:t>)</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Code streamlining </a:t>
            </a:r>
            <a:r>
              <a:rPr lang="en-GB" sz="1400" i="1" dirty="0" smtClean="0">
                <a:solidFill>
                  <a:srgbClr val="0070C0"/>
                </a:solidFill>
                <a:latin typeface="Arial" panose="020B0604020202020204" pitchFamily="34" charset="0"/>
                <a:ea typeface="Calibri" panose="020F0502020204030204" pitchFamily="34" charset="0"/>
              </a:rPr>
              <a:t>(Segregation of the numeric core, etc.) </a:t>
            </a:r>
            <a:r>
              <a:rPr lang="en-GB" sz="1400" i="1" dirty="0" smtClean="0">
                <a:solidFill>
                  <a:srgbClr val="C00000"/>
                </a:solidFill>
                <a:latin typeface="Arial" panose="020B0604020202020204" pitchFamily="34" charset="0"/>
                <a:ea typeface="Calibri" panose="020F0502020204030204" pitchFamily="34" charset="0"/>
              </a:rPr>
              <a:t>– code camp </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Improved I/O (JSON/HDF5), visualisation, </a:t>
            </a:r>
            <a:r>
              <a:rPr lang="en-GB" sz="1400" i="1" dirty="0" err="1" smtClean="0">
                <a:solidFill>
                  <a:srgbClr val="0070C0"/>
                </a:solidFill>
                <a:latin typeface="Arial" panose="020B0604020202020204" pitchFamily="34" charset="0"/>
                <a:ea typeface="Calibri" panose="020F0502020204030204" pitchFamily="34" charset="0"/>
              </a:rPr>
              <a:t>IMASification</a:t>
            </a:r>
            <a:r>
              <a:rPr lang="en-GB" sz="1400" i="1" dirty="0" smtClean="0">
                <a:solidFill>
                  <a:srgbClr val="0070C0"/>
                </a:solidFill>
                <a:latin typeface="Arial" panose="020B0604020202020204" pitchFamily="34" charset="0"/>
                <a:ea typeface="Calibri" panose="020F0502020204030204" pitchFamily="34" charset="0"/>
              </a:rPr>
              <a:t>, etc. – </a:t>
            </a:r>
            <a:r>
              <a:rPr lang="en-GB" sz="1400" i="1" dirty="0" smtClean="0">
                <a:solidFill>
                  <a:srgbClr val="C00000"/>
                </a:solidFill>
                <a:latin typeface="Arial" panose="020B0604020202020204" pitchFamily="34" charset="0"/>
                <a:ea typeface="Calibri" panose="020F0502020204030204" pitchFamily="34" charset="0"/>
              </a:rPr>
              <a:t>in progress.</a:t>
            </a:r>
          </a:p>
          <a:p>
            <a:pPr lvl="1">
              <a:buClr>
                <a:srgbClr val="C00000"/>
              </a:buClr>
            </a:pPr>
            <a:r>
              <a:rPr lang="en-GB" sz="800" i="1" dirty="0" smtClean="0">
                <a:solidFill>
                  <a:srgbClr val="0070C0"/>
                </a:solidFill>
                <a:latin typeface="Arial" panose="020B0604020202020204" pitchFamily="34" charset="0"/>
                <a:ea typeface="Calibri" panose="020F0502020204030204" pitchFamily="34" charset="0"/>
              </a:rPr>
              <a:t> </a:t>
            </a:r>
            <a:endParaRPr lang="en-GB" sz="8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2000" b="1" dirty="0" smtClean="0">
                <a:solidFill>
                  <a:prstClr val="black"/>
                </a:solidFill>
                <a:latin typeface="Arial" panose="020B0604020202020204" pitchFamily="34" charset="0"/>
                <a:ea typeface="Calibri" panose="020F0502020204030204" pitchFamily="34" charset="0"/>
              </a:rPr>
              <a:t>Organisational items</a:t>
            </a:r>
            <a:endParaRPr lang="en-GB" sz="2000" b="1" dirty="0" smtClean="0">
              <a:latin typeface="Calibri" panose="020F0502020204030204" pitchFamily="34" charset="0"/>
              <a:ea typeface="Calibri" panose="020F0502020204030204" pitchFamily="34" charset="0"/>
            </a:endParaRP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Repository for simulations </a:t>
            </a:r>
            <a:r>
              <a:rPr lang="en-GB" sz="1400" i="1" dirty="0" smtClean="0">
                <a:solidFill>
                  <a:srgbClr val="0070C0"/>
                </a:solidFill>
                <a:latin typeface="Arial" panose="020B0604020202020204" pitchFamily="34" charset="0"/>
                <a:ea typeface="Calibri" panose="020F0502020204030204" pitchFamily="34" charset="0"/>
              </a:rPr>
              <a:t>(EUDAT?.., using JAC catalogue experience) – </a:t>
            </a:r>
            <a:r>
              <a:rPr lang="en-GB" sz="1400" i="1" dirty="0" smtClean="0">
                <a:solidFill>
                  <a:srgbClr val="C00000"/>
                </a:solidFill>
                <a:latin typeface="Arial" panose="020B0604020202020204" pitchFamily="34" charset="0"/>
                <a:ea typeface="Calibri" panose="020F0502020204030204" pitchFamily="34" charset="0"/>
              </a:rPr>
              <a:t>concept under development, depends on selection of base system.</a:t>
            </a:r>
          </a:p>
          <a:p>
            <a:pPr marL="742950" lvl="1" indent="-285750">
              <a:buClr>
                <a:srgbClr val="C00000"/>
              </a:buClr>
              <a:buFont typeface="Wingdings" panose="05000000000000000000" pitchFamily="2" charset="2"/>
              <a:buChar char="Ø"/>
            </a:pPr>
            <a:r>
              <a:rPr lang="en-GB" sz="1400" b="1" i="1" dirty="0" smtClean="0">
                <a:solidFill>
                  <a:srgbClr val="0070C0"/>
                </a:solidFill>
                <a:latin typeface="Arial" panose="020B0604020202020204" pitchFamily="34" charset="0"/>
                <a:ea typeface="Calibri" panose="020F0502020204030204" pitchFamily="34" charset="0"/>
              </a:rPr>
              <a:t>New EIRENE license</a:t>
            </a:r>
            <a:r>
              <a:rPr lang="en-GB" sz="1400" i="1" dirty="0" smtClean="0">
                <a:solidFill>
                  <a:srgbClr val="0070C0"/>
                </a:solidFill>
                <a:latin typeface="Arial" panose="020B0604020202020204" pitchFamily="34" charset="0"/>
                <a:ea typeface="Calibri" panose="020F0502020204030204" pitchFamily="34" charset="0"/>
              </a:rPr>
              <a:t>, “infectious open source” (draft discussed with FZJ layers and ITER </a:t>
            </a:r>
            <a:r>
              <a:rPr lang="en-GB" sz="1400" i="1" dirty="0" smtClean="0">
                <a:solidFill>
                  <a:srgbClr val="C00000"/>
                </a:solidFill>
                <a:latin typeface="Arial" panose="020B0604020202020204" pitchFamily="34" charset="0"/>
                <a:ea typeface="Calibri" panose="020F0502020204030204" pitchFamily="34" charset="0"/>
              </a:rPr>
              <a:t>still in circulation</a:t>
            </a:r>
            <a:r>
              <a:rPr lang="en-GB" sz="1400" i="1" dirty="0" smtClean="0">
                <a:solidFill>
                  <a:srgbClr val="0070C0"/>
                </a:solidFill>
                <a:latin typeface="Arial" panose="020B0604020202020204" pitchFamily="34" charset="0"/>
                <a:ea typeface="Calibri" panose="020F0502020204030204" pitchFamily="34" charset="0"/>
              </a:rPr>
              <a:t>)</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Regular meetings (1 general / 2-3 topical every 2</a:t>
            </a:r>
            <a:r>
              <a:rPr lang="en-GB" sz="1400" i="1" baseline="30000" dirty="0" smtClean="0">
                <a:solidFill>
                  <a:srgbClr val="0070C0"/>
                </a:solidFill>
                <a:latin typeface="Arial" panose="020B0604020202020204" pitchFamily="34" charset="0"/>
                <a:ea typeface="Calibri" panose="020F0502020204030204" pitchFamily="34" charset="0"/>
              </a:rPr>
              <a:t>nd</a:t>
            </a:r>
            <a:r>
              <a:rPr lang="en-GB" sz="1400" i="1" dirty="0" smtClean="0">
                <a:solidFill>
                  <a:srgbClr val="0070C0"/>
                </a:solidFill>
                <a:latin typeface="Arial" panose="020B0604020202020204" pitchFamily="34" charset="0"/>
                <a:ea typeface="Calibri" panose="020F0502020204030204" pitchFamily="34" charset="0"/>
              </a:rPr>
              <a:t> week) + focus group events by necessity. Some VCs are open outside TSVV-5.</a:t>
            </a:r>
          </a:p>
          <a:p>
            <a:pPr lvl="1">
              <a:buClr>
                <a:srgbClr val="C00000"/>
              </a:buClr>
            </a:pPr>
            <a:r>
              <a:rPr lang="en-GB" sz="1400" i="1" dirty="0">
                <a:solidFill>
                  <a:srgbClr val="FF33CC"/>
                </a:solidFill>
                <a:latin typeface="Arial" panose="020B0604020202020204" pitchFamily="34" charset="0"/>
                <a:ea typeface="Calibri" panose="020F0502020204030204" pitchFamily="34" charset="0"/>
              </a:rPr>
              <a:t> </a:t>
            </a:r>
            <a:r>
              <a:rPr lang="en-GB" sz="1400" i="1" dirty="0" smtClean="0">
                <a:solidFill>
                  <a:srgbClr val="FF33CC"/>
                </a:solidFill>
                <a:latin typeface="Arial" panose="020B0604020202020204" pitchFamily="34" charset="0"/>
                <a:ea typeface="Calibri" panose="020F0502020204030204" pitchFamily="34" charset="0"/>
              </a:rPr>
              <a:t>     </a:t>
            </a:r>
            <a:r>
              <a:rPr lang="en-GB" sz="1400" i="1" dirty="0" smtClean="0">
                <a:solidFill>
                  <a:srgbClr val="FF33CC"/>
                </a:solidFill>
                <a:latin typeface="Arial" panose="020B0604020202020204" pitchFamily="34" charset="0"/>
                <a:ea typeface="Calibri" panose="020F0502020204030204" pitchFamily="34" charset="0"/>
                <a:sym typeface="Wingdings" panose="05000000000000000000" pitchFamily="2" charset="2"/>
              </a:rPr>
              <a:t> Example: 17 Sep. topical meeting on SOLPS (with ITER participation)</a:t>
            </a:r>
            <a:endParaRPr lang="en-GB" sz="1400" i="1" dirty="0" smtClean="0">
              <a:solidFill>
                <a:srgbClr val="FF33CC"/>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endParaRPr lang="en-GB" sz="2000" b="1" dirty="0" smtClean="0">
              <a:solidFill>
                <a:prstClr val="black"/>
              </a:solidFill>
              <a:latin typeface="Arial" panose="020B0604020202020204" pitchFamily="34" charset="0"/>
              <a:ea typeface="Calibri" panose="020F0502020204030204" pitchFamily="34" charset="0"/>
            </a:endParaRPr>
          </a:p>
        </p:txBody>
      </p:sp>
      <p:sp>
        <p:nvSpPr>
          <p:cNvPr id="2" name="Textfeld 1"/>
          <p:cNvSpPr txBox="1"/>
          <p:nvPr/>
        </p:nvSpPr>
        <p:spPr>
          <a:xfrm>
            <a:off x="7380312" y="899322"/>
            <a:ext cx="1440160" cy="648072"/>
          </a:xfrm>
          <a:prstGeom prst="rect">
            <a:avLst/>
          </a:prstGeom>
          <a:noFill/>
        </p:spPr>
        <p:txBody>
          <a:bodyPr wrap="square" rtlCol="0">
            <a:spAutoFit/>
          </a:bodyPr>
          <a:lstStyle/>
          <a:p>
            <a:endParaRPr lang="en-GB" dirty="0"/>
          </a:p>
        </p:txBody>
      </p:sp>
      <p:grpSp>
        <p:nvGrpSpPr>
          <p:cNvPr id="22" name="Gruppieren 21"/>
          <p:cNvGrpSpPr/>
          <p:nvPr/>
        </p:nvGrpSpPr>
        <p:grpSpPr>
          <a:xfrm>
            <a:off x="107504" y="771550"/>
            <a:ext cx="2637140" cy="3752784"/>
            <a:chOff x="107504" y="771550"/>
            <a:chExt cx="2637140" cy="3752784"/>
          </a:xfrm>
        </p:grpSpPr>
        <p:sp>
          <p:nvSpPr>
            <p:cNvPr id="20" name="Pfeil nach rechts 19"/>
            <p:cNvSpPr/>
            <p:nvPr/>
          </p:nvSpPr>
          <p:spPr>
            <a:xfrm>
              <a:off x="1602798" y="3799947"/>
              <a:ext cx="1141846" cy="20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feil nach rechts 17"/>
            <p:cNvSpPr/>
            <p:nvPr/>
          </p:nvSpPr>
          <p:spPr>
            <a:xfrm>
              <a:off x="1151113" y="2689775"/>
              <a:ext cx="1587158"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uppieren 16"/>
            <p:cNvGrpSpPr/>
            <p:nvPr/>
          </p:nvGrpSpPr>
          <p:grpSpPr>
            <a:xfrm>
              <a:off x="107504" y="771550"/>
              <a:ext cx="2637140" cy="3752784"/>
              <a:chOff x="144015" y="890418"/>
              <a:chExt cx="2637140" cy="3752784"/>
            </a:xfrm>
          </p:grpSpPr>
          <p:sp>
            <p:nvSpPr>
              <p:cNvPr id="10" name="Pfeil nach rechts 9"/>
              <p:cNvSpPr/>
              <p:nvPr/>
            </p:nvSpPr>
            <p:spPr>
              <a:xfrm>
                <a:off x="1619672" y="4299942"/>
                <a:ext cx="1141846" cy="21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feil nach rechts 11"/>
              <p:cNvSpPr/>
              <p:nvPr/>
            </p:nvSpPr>
            <p:spPr>
              <a:xfrm>
                <a:off x="1632936" y="3586894"/>
                <a:ext cx="1141846" cy="208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feil nach rechts 10"/>
              <p:cNvSpPr/>
              <p:nvPr/>
            </p:nvSpPr>
            <p:spPr>
              <a:xfrm rot="16200000">
                <a:off x="97996" y="2779637"/>
                <a:ext cx="3127844" cy="228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feil nach rechts 6"/>
              <p:cNvSpPr/>
              <p:nvPr/>
            </p:nvSpPr>
            <p:spPr>
              <a:xfrm>
                <a:off x="1619672" y="1097832"/>
                <a:ext cx="1141846" cy="21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feil nach rechts 7"/>
              <p:cNvSpPr/>
              <p:nvPr/>
            </p:nvSpPr>
            <p:spPr>
              <a:xfrm>
                <a:off x="1619672" y="1329970"/>
                <a:ext cx="1141846" cy="21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bgerundetes Rechteck 2"/>
              <p:cNvSpPr/>
              <p:nvPr/>
            </p:nvSpPr>
            <p:spPr>
              <a:xfrm>
                <a:off x="144015" y="890418"/>
                <a:ext cx="1835697" cy="720080"/>
              </a:xfrm>
              <a:prstGeom prst="roundRect">
                <a:avLst>
                  <a:gd name="adj" fmla="val 12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Requires communication with other TSVVs</a:t>
                </a:r>
                <a:endParaRPr lang="en-GB" sz="1600" dirty="0">
                  <a:latin typeface="Arial" panose="020B0604020202020204" pitchFamily="34" charset="0"/>
                  <a:cs typeface="Arial" panose="020B0604020202020204" pitchFamily="34" charset="0"/>
                </a:endParaRPr>
              </a:p>
            </p:txBody>
          </p:sp>
          <p:sp>
            <p:nvSpPr>
              <p:cNvPr id="9" name="Pfeil nach rechts 8"/>
              <p:cNvSpPr/>
              <p:nvPr/>
            </p:nvSpPr>
            <p:spPr>
              <a:xfrm>
                <a:off x="1619672" y="2199871"/>
                <a:ext cx="1141846"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feil nach rechts 12"/>
              <p:cNvSpPr/>
              <p:nvPr/>
            </p:nvSpPr>
            <p:spPr>
              <a:xfrm>
                <a:off x="1632936" y="2613859"/>
                <a:ext cx="1141846" cy="216025"/>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feil nach rechts 13"/>
              <p:cNvSpPr/>
              <p:nvPr/>
            </p:nvSpPr>
            <p:spPr>
              <a:xfrm>
                <a:off x="1187624" y="3483760"/>
                <a:ext cx="1593531" cy="232138"/>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feil nach rechts 14"/>
              <p:cNvSpPr/>
              <p:nvPr/>
            </p:nvSpPr>
            <p:spPr>
              <a:xfrm>
                <a:off x="1187624" y="4407954"/>
                <a:ext cx="1593531" cy="235248"/>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feil nach rechts 15"/>
              <p:cNvSpPr/>
              <p:nvPr/>
            </p:nvSpPr>
            <p:spPr>
              <a:xfrm rot="16200000">
                <a:off x="259755" y="3462982"/>
                <a:ext cx="1978790" cy="280547"/>
              </a:xfrm>
              <a:prstGeom prst="rightArrow">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bgerundetes Rechteck 5"/>
              <p:cNvSpPr/>
              <p:nvPr/>
            </p:nvSpPr>
            <p:spPr>
              <a:xfrm>
                <a:off x="144015" y="2151612"/>
                <a:ext cx="1835697" cy="720080"/>
              </a:xfrm>
              <a:prstGeom prst="roundRect">
                <a:avLst>
                  <a:gd name="adj" fmla="val 12196"/>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Requires ACH support</a:t>
                </a:r>
                <a:endParaRPr lang="en-GB" sz="1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3718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16" y="51470"/>
            <a:ext cx="8100392" cy="342900"/>
          </a:xfrm>
        </p:spPr>
        <p:txBody>
          <a:bodyPr/>
          <a:lstStyle/>
          <a:p>
            <a:r>
              <a:rPr lang="de-DE" sz="2800" dirty="0">
                <a:solidFill>
                  <a:srgbClr val="C00000"/>
                </a:solidFill>
              </a:rPr>
              <a:t> </a:t>
            </a:r>
            <a:r>
              <a:rPr lang="de-DE" sz="2800" dirty="0" err="1" smtClean="0">
                <a:solidFill>
                  <a:srgbClr val="C00000"/>
                </a:solidFill>
              </a:rPr>
              <a:t>IMASication</a:t>
            </a:r>
            <a:r>
              <a:rPr lang="de-DE" sz="2800" dirty="0" smtClean="0">
                <a:solidFill>
                  <a:srgbClr val="C00000"/>
                </a:solidFill>
              </a:rPr>
              <a:t> </a:t>
            </a:r>
            <a:r>
              <a:rPr lang="de-DE" sz="2800" dirty="0" err="1" smtClean="0">
                <a:solidFill>
                  <a:srgbClr val="C00000"/>
                </a:solidFill>
              </a:rPr>
              <a:t>of</a:t>
            </a:r>
            <a:r>
              <a:rPr lang="de-DE" sz="2800" dirty="0" smtClean="0">
                <a:solidFill>
                  <a:srgbClr val="C00000"/>
                </a:solidFill>
              </a:rPr>
              <a:t> EIRENE </a:t>
            </a:r>
            <a:r>
              <a:rPr lang="de-DE" sz="2800" dirty="0" err="1" smtClean="0">
                <a:solidFill>
                  <a:srgbClr val="C00000"/>
                </a:solidFill>
              </a:rPr>
              <a:t>as</a:t>
            </a:r>
            <a:r>
              <a:rPr lang="de-DE" sz="2800" dirty="0" smtClean="0">
                <a:solidFill>
                  <a:srgbClr val="C00000"/>
                </a:solidFill>
              </a:rPr>
              <a:t> NGM</a:t>
            </a:r>
            <a:endParaRPr lang="en-GB" sz="2800" dirty="0">
              <a:solidFill>
                <a:srgbClr val="00B0F0"/>
              </a:solidFill>
            </a:endParaRPr>
          </a:p>
        </p:txBody>
      </p:sp>
      <p:sp>
        <p:nvSpPr>
          <p:cNvPr id="4" name="Rechteck 3"/>
          <p:cNvSpPr/>
          <p:nvPr/>
        </p:nvSpPr>
        <p:spPr>
          <a:xfrm>
            <a:off x="115844" y="987574"/>
            <a:ext cx="7848872" cy="3785652"/>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 EIRENE as an NGM should be </a:t>
            </a:r>
            <a:r>
              <a:rPr lang="en-GB" sz="1600" b="1" dirty="0" err="1">
                <a:solidFill>
                  <a:srgbClr val="C00000"/>
                </a:solidFill>
                <a:latin typeface="Arial" panose="020B0604020202020204" pitchFamily="34" charset="0"/>
                <a:cs typeface="Arial" panose="020B0604020202020204" pitchFamily="34" charset="0"/>
              </a:rPr>
              <a:t>IMASified</a:t>
            </a:r>
            <a:r>
              <a:rPr lang="en-GB" sz="1600" b="1" dirty="0">
                <a:solidFill>
                  <a:srgbClr val="C00000"/>
                </a:solidFill>
                <a:latin typeface="Arial" panose="020B0604020202020204" pitchFamily="34" charset="0"/>
                <a:cs typeface="Arial" panose="020B0604020202020204" pitchFamily="34" charset="0"/>
              </a:rPr>
              <a:t> independent on B2.5</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 keep B2.5 IDSs as a basis for other fluid codes (starting with SOLEDGE3X). Flag where generalisation is needed</a:t>
            </a:r>
            <a:r>
              <a:rPr lang="en-GB" sz="1600" dirty="0" smtClean="0">
                <a:latin typeface="Arial" panose="020B0604020202020204" pitchFamily="34" charset="0"/>
                <a:cs typeface="Arial" panose="020B0604020202020204" pitchFamily="34" charset="0"/>
              </a:rPr>
              <a:t>. Leas with the other related TSVVs to have the  IDS structure conform.</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b) Start </a:t>
            </a:r>
            <a:r>
              <a:rPr lang="en-GB" sz="1600" dirty="0" err="1">
                <a:latin typeface="Arial" panose="020B0604020202020204" pitchFamily="34" charset="0"/>
                <a:cs typeface="Arial" panose="020B0604020202020204" pitchFamily="34" charset="0"/>
              </a:rPr>
              <a:t>trasforming</a:t>
            </a:r>
            <a:r>
              <a:rPr lang="en-GB" sz="1600" dirty="0">
                <a:latin typeface="Arial" panose="020B0604020202020204" pitchFamily="34" charset="0"/>
                <a:cs typeface="Arial" panose="020B0604020202020204" pitchFamily="34" charset="0"/>
              </a:rPr>
              <a:t> common variables between B2.5 and EIRENE into IMAS </a:t>
            </a:r>
            <a:r>
              <a:rPr lang="en-GB" sz="1600" dirty="0" smtClean="0">
                <a:latin typeface="Arial" panose="020B0604020202020204" pitchFamily="34" charset="0"/>
                <a:cs typeface="Arial" panose="020B0604020202020204" pitchFamily="34" charset="0"/>
              </a:rPr>
              <a:t>(very long </a:t>
            </a:r>
            <a:r>
              <a:rPr lang="en-GB" sz="1600" dirty="0">
                <a:latin typeface="Arial" panose="020B0604020202020204" pitchFamily="34" charset="0"/>
                <a:cs typeface="Arial" panose="020B0604020202020204" pitchFamily="34" charset="0"/>
              </a:rPr>
              <a:t>term</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sym typeface="Wingdings" panose="05000000000000000000" pitchFamily="2" charset="2"/>
              </a:rPr>
              <a:t></a:t>
            </a:r>
            <a:r>
              <a:rPr lang="en-GB" sz="1600" dirty="0" smtClean="0">
                <a:latin typeface="Arial" panose="020B0604020202020204" pitchFamily="34" charset="0"/>
                <a:cs typeface="Arial" panose="020B0604020202020204" pitchFamily="34" charset="0"/>
              </a:rPr>
              <a:t>Best </a:t>
            </a:r>
            <a:r>
              <a:rPr lang="en-GB" sz="1600" dirty="0">
                <a:latin typeface="Arial" panose="020B0604020202020204" pitchFamily="34" charset="0"/>
                <a:cs typeface="Arial" panose="020B0604020202020204" pitchFamily="34" charset="0"/>
              </a:rPr>
              <a:t>to do after the streamlining and total version merge</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sym typeface="Wingdings" panose="05000000000000000000" pitchFamily="2" charset="2"/>
              </a:rPr>
              <a:t></a:t>
            </a:r>
            <a:r>
              <a:rPr lang="en-GB" sz="1600" dirty="0" smtClean="0">
                <a:latin typeface="Arial" panose="020B0604020202020204" pitchFamily="34" charset="0"/>
                <a:cs typeface="Arial" panose="020B0604020202020204" pitchFamily="34" charset="0"/>
              </a:rPr>
              <a:t>Data </a:t>
            </a:r>
            <a:r>
              <a:rPr lang="en-GB" sz="1600" dirty="0">
                <a:latin typeface="Arial" panose="020B0604020202020204" pitchFamily="34" charset="0"/>
                <a:cs typeface="Arial" panose="020B0604020202020204" pitchFamily="34" charset="0"/>
              </a:rPr>
              <a:t>structure developed by </a:t>
            </a:r>
            <a:r>
              <a:rPr lang="en-GB" sz="1600" dirty="0" smtClean="0">
                <a:latin typeface="Arial" panose="020B0604020202020204" pitchFamily="34" charset="0"/>
                <a:cs typeface="Arial" panose="020B0604020202020204" pitchFamily="34" charset="0"/>
              </a:rPr>
              <a:t>streamlining </a:t>
            </a:r>
            <a:r>
              <a:rPr lang="en-GB" sz="1600" dirty="0">
                <a:latin typeface="Arial" panose="020B0604020202020204" pitchFamily="34" charset="0"/>
                <a:cs typeface="Arial" panose="020B0604020202020204" pitchFamily="34" charset="0"/>
              </a:rPr>
              <a:t>should keep in mind future </a:t>
            </a:r>
            <a:r>
              <a:rPr lang="en-GB" sz="1600" dirty="0" err="1">
                <a:latin typeface="Arial" panose="020B0604020202020204" pitchFamily="34" charset="0"/>
                <a:cs typeface="Arial" panose="020B0604020202020204" pitchFamily="34" charset="0"/>
              </a:rPr>
              <a:t>IMASification</a:t>
            </a:r>
            <a:r>
              <a:rPr lang="en-GB" sz="1600" dirty="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c) Start with IMAS input for </a:t>
            </a:r>
            <a:r>
              <a:rPr lang="en-GB" sz="1600" dirty="0" smtClean="0">
                <a:latin typeface="Arial" panose="020B0604020202020204" pitchFamily="34" charset="0"/>
                <a:cs typeface="Arial" panose="020B0604020202020204" pitchFamily="34" charset="0"/>
              </a:rPr>
              <a:t>EIRENE</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sym typeface="Wingdings" panose="05000000000000000000" pitchFamily="2" charset="2"/>
              </a:rPr>
              <a:t> </a:t>
            </a:r>
            <a:r>
              <a:rPr lang="en-GB" sz="1600" dirty="0" smtClean="0">
                <a:latin typeface="Arial" panose="020B0604020202020204" pitchFamily="34" charset="0"/>
                <a:cs typeface="Arial" panose="020B0604020202020204" pitchFamily="34" charset="0"/>
              </a:rPr>
              <a:t>adding Cartesian </a:t>
            </a:r>
            <a:r>
              <a:rPr lang="en-GB" sz="1600" dirty="0">
                <a:latin typeface="Arial" panose="020B0604020202020204" pitchFamily="34" charset="0"/>
                <a:cs typeface="Arial" panose="020B0604020202020204" pitchFamily="34" charset="0"/>
              </a:rPr>
              <a:t>velocity </a:t>
            </a:r>
            <a:r>
              <a:rPr lang="en-GB" sz="1600" dirty="0" smtClean="0">
                <a:latin typeface="Arial" panose="020B0604020202020204" pitchFamily="34" charset="0"/>
                <a:cs typeface="Arial" panose="020B0604020202020204" pitchFamily="34" charset="0"/>
              </a:rPr>
              <a:t>components</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sym typeface="Wingdings" panose="05000000000000000000" pitchFamily="2" charset="2"/>
              </a:rPr>
              <a:t></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incorporate ways to use the machine description DB </a:t>
            </a:r>
            <a:endParaRPr lang="en-GB" sz="1600" dirty="0" smtClean="0">
              <a:latin typeface="Arial" panose="020B0604020202020204" pitchFamily="34" charset="0"/>
              <a:cs typeface="Arial" panose="020B0604020202020204" pitchFamily="34" charset="0"/>
            </a:endParaRPr>
          </a:p>
        </p:txBody>
      </p:sp>
      <p:sp>
        <p:nvSpPr>
          <p:cNvPr id="5" name="Textfeld 4"/>
          <p:cNvSpPr txBox="1"/>
          <p:nvPr/>
        </p:nvSpPr>
        <p:spPr>
          <a:xfrm>
            <a:off x="179512" y="542310"/>
            <a:ext cx="4176464" cy="369332"/>
          </a:xfrm>
          <a:prstGeom prst="rect">
            <a:avLst/>
          </a:prstGeom>
          <a:noFill/>
        </p:spPr>
        <p:txBody>
          <a:bodyPr wrap="square" rtlCol="0">
            <a:spAutoFit/>
          </a:bodyPr>
          <a:lstStyle/>
          <a:p>
            <a:r>
              <a:rPr lang="en-GB" b="1" i="1" dirty="0" smtClean="0">
                <a:solidFill>
                  <a:srgbClr val="0070C0"/>
                </a:solidFill>
              </a:rPr>
              <a:t>Long term activity . . .</a:t>
            </a:r>
            <a:endParaRPr lang="en-GB" b="1" i="1" dirty="0">
              <a:solidFill>
                <a:srgbClr val="0070C0"/>
              </a:solidFill>
            </a:endParaRPr>
          </a:p>
        </p:txBody>
      </p:sp>
    </p:spTree>
    <p:extLst>
      <p:ext uri="{BB962C8B-B14F-4D97-AF65-F5344CB8AC3E}">
        <p14:creationId xmlns:p14="http://schemas.microsoft.com/office/powerpoint/2010/main" val="1540088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51470"/>
            <a:ext cx="7543800" cy="342900"/>
          </a:xfrm>
        </p:spPr>
        <p:txBody>
          <a:bodyPr/>
          <a:lstStyle/>
          <a:p>
            <a:r>
              <a:rPr lang="en-GB" dirty="0" smtClean="0"/>
              <a:t>Deliverables 2021 (IMS, approved)</a:t>
            </a:r>
            <a:endParaRPr lang="en-GB" dirty="0"/>
          </a:p>
        </p:txBody>
      </p:sp>
      <p:sp>
        <p:nvSpPr>
          <p:cNvPr id="4" name="Rechteck 3"/>
          <p:cNvSpPr/>
          <p:nvPr/>
        </p:nvSpPr>
        <p:spPr>
          <a:xfrm>
            <a:off x="18787" y="627534"/>
            <a:ext cx="9073008" cy="4154984"/>
          </a:xfrm>
          <a:prstGeom prst="rect">
            <a:avLst/>
          </a:prstGeom>
        </p:spPr>
        <p:txBody>
          <a:bodyPr wrap="square">
            <a:spAutoFit/>
          </a:bodyPr>
          <a:lstStyle/>
          <a:p>
            <a:pPr marL="342900" indent="-342900">
              <a:buFont typeface="+mj-lt"/>
              <a:buAutoNum type="arabicPeriod"/>
            </a:pPr>
            <a:r>
              <a:rPr lang="en-GB" sz="1200" b="1" dirty="0">
                <a:solidFill>
                  <a:srgbClr val="000000"/>
                </a:solidFill>
                <a:latin typeface="Arial" panose="020B0604020202020204" pitchFamily="34" charset="0"/>
                <a:cs typeface="Arial" panose="020B0604020202020204" pitchFamily="34" charset="0"/>
              </a:rPr>
              <a:t>The leaning of the code should begin aimed at segregating the compact numeric core free from branching (for more details see the proposal). The concept and the 1st code version following it at least for a selected application case should be provided by the end of the year.</a:t>
            </a:r>
          </a:p>
          <a:p>
            <a:pPr marL="342900" indent="-342900">
              <a:buFont typeface="+mj-lt"/>
              <a:buAutoNum type="arabicPeriod"/>
            </a:pPr>
            <a:endParaRPr lang="en-GB" sz="1200" b="1" dirty="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GB" sz="1200" b="1" dirty="0">
                <a:solidFill>
                  <a:srgbClr val="000000"/>
                </a:solidFill>
                <a:latin typeface="Arial" panose="020B0604020202020204" pitchFamily="34" charset="0"/>
                <a:cs typeface="Arial" panose="020B0604020202020204" pitchFamily="34" charset="0"/>
              </a:rPr>
              <a:t>The main application ("portfolio") and related CI cases should be defined including predictive modelling for ITER and DEMO utilizing the new capabilities to be provided be provided: improved CRMs, FKH and improved </a:t>
            </a:r>
            <a:r>
              <a:rPr lang="en-GB" sz="1200" b="1" dirty="0" err="1">
                <a:solidFill>
                  <a:srgbClr val="000000"/>
                </a:solidFill>
                <a:latin typeface="Arial" panose="020B0604020202020204" pitchFamily="34" charset="0"/>
                <a:cs typeface="Arial" panose="020B0604020202020204" pitchFamily="34" charset="0"/>
              </a:rPr>
              <a:t>paralellization</a:t>
            </a:r>
            <a:r>
              <a:rPr lang="en-GB" sz="1200" b="1" dirty="0">
                <a:solidFill>
                  <a:srgbClr val="000000"/>
                </a:solidFill>
                <a:latin typeface="Arial" panose="020B0604020202020204" pitchFamily="34" charset="0"/>
                <a:cs typeface="Arial" panose="020B0604020202020204" pitchFamily="34" charset="0"/>
              </a:rPr>
              <a:t>.</a:t>
            </a:r>
          </a:p>
          <a:p>
            <a:pPr marL="342900" indent="-342900">
              <a:buFont typeface="+mj-lt"/>
              <a:buAutoNum type="arabicPeriod"/>
            </a:pPr>
            <a:endParaRPr lang="en-GB" sz="1200" b="1" dirty="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GB" sz="1200" b="1" dirty="0">
                <a:solidFill>
                  <a:srgbClr val="000000"/>
                </a:solidFill>
                <a:latin typeface="Arial" panose="020B0604020202020204" pitchFamily="34" charset="0"/>
                <a:cs typeface="Arial" panose="020B0604020202020204" pitchFamily="34" charset="0"/>
              </a:rPr>
              <a:t>The FEM FW model as well as a simulation case for MAGNUM-PSI coupled with it and EIRENE-EUNOMIA code-code validation in a view of possible unification and capabilities transfer should be provided by the end of the year.</a:t>
            </a:r>
          </a:p>
          <a:p>
            <a:pPr marL="342900" indent="-342900">
              <a:buFont typeface="+mj-lt"/>
              <a:buAutoNum type="arabicPeriod"/>
            </a:pPr>
            <a:endParaRPr lang="en-GB" sz="1200" b="1" dirty="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GB" sz="1200" b="1" dirty="0">
                <a:solidFill>
                  <a:srgbClr val="000000"/>
                </a:solidFill>
                <a:latin typeface="Arial" panose="020B0604020202020204" pitchFamily="34" charset="0"/>
                <a:cs typeface="Arial" panose="020B0604020202020204" pitchFamily="34" charset="0"/>
              </a:rPr>
              <a:t>CRM and FKH progress report: definition of the related verification/validation cases (including JET and MAGNUM-PSI), test beds and figures of merit for performance and accuracy assessment should be defined etc. Detailed strategy for code/data modifications should be elaborated.</a:t>
            </a:r>
          </a:p>
          <a:p>
            <a:pPr marL="342900" indent="-342900">
              <a:buFont typeface="+mj-lt"/>
              <a:buAutoNum type="arabicPeriod"/>
            </a:pPr>
            <a:endParaRPr lang="en-GB" sz="1200" b="1" dirty="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GB" sz="1200" b="1" dirty="0">
                <a:solidFill>
                  <a:srgbClr val="000000"/>
                </a:solidFill>
                <a:latin typeface="Arial" panose="020B0604020202020204" pitchFamily="34" charset="0"/>
                <a:cs typeface="Arial" panose="020B0604020202020204" pitchFamily="34" charset="0"/>
              </a:rPr>
              <a:t>Report on fundamental A&amp;M data (and </a:t>
            </a:r>
            <a:r>
              <a:rPr lang="en-GB" sz="1200" b="1" dirty="0" err="1">
                <a:solidFill>
                  <a:srgbClr val="000000"/>
                </a:solidFill>
                <a:latin typeface="Arial" panose="020B0604020202020204" pitchFamily="34" charset="0"/>
                <a:cs typeface="Arial" panose="020B0604020202020204" pitchFamily="34" charset="0"/>
              </a:rPr>
              <a:t>postprocessing</a:t>
            </a:r>
            <a:r>
              <a:rPr lang="en-GB" sz="1200" b="1" dirty="0">
                <a:solidFill>
                  <a:srgbClr val="000000"/>
                </a:solidFill>
                <a:latin typeface="Arial" panose="020B0604020202020204" pitchFamily="34" charset="0"/>
                <a:cs typeface="Arial" panose="020B0604020202020204" pitchFamily="34" charset="0"/>
              </a:rPr>
              <a:t> tools) in AMJUEL and other EIRENE-related databases.</a:t>
            </a:r>
          </a:p>
          <a:p>
            <a:pPr marL="342900" indent="-342900">
              <a:buFont typeface="+mj-lt"/>
              <a:buAutoNum type="arabicPeriod"/>
            </a:pPr>
            <a:endParaRPr lang="en-GB" sz="1200" b="1" dirty="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GB" sz="1200" b="1" dirty="0">
                <a:solidFill>
                  <a:srgbClr val="C00000"/>
                </a:solidFill>
                <a:latin typeface="Arial" panose="020B0604020202020204" pitchFamily="34" charset="0"/>
                <a:cs typeface="Arial" panose="020B0604020202020204" pitchFamily="34" charset="0"/>
              </a:rPr>
              <a:t>Execute standalone EIRENE simulations with </a:t>
            </a:r>
            <a:r>
              <a:rPr lang="en-GB" sz="1200" b="1" dirty="0" err="1">
                <a:solidFill>
                  <a:srgbClr val="C00000"/>
                </a:solidFill>
                <a:latin typeface="Arial" panose="020B0604020202020204" pitchFamily="34" charset="0"/>
                <a:cs typeface="Arial" panose="020B0604020202020204" pitchFamily="34" charset="0"/>
              </a:rPr>
              <a:t>vibrationally</a:t>
            </a:r>
            <a:r>
              <a:rPr lang="en-GB" sz="1200" b="1" dirty="0">
                <a:solidFill>
                  <a:srgbClr val="C00000"/>
                </a:solidFill>
                <a:latin typeface="Arial" panose="020B0604020202020204" pitchFamily="34" charset="0"/>
                <a:cs typeface="Arial" panose="020B0604020202020204" pitchFamily="34" charset="0"/>
              </a:rPr>
              <a:t> excited hydrogen molecules and assess functionality of the code for slabs, JET and MAGNUM-PSI</a:t>
            </a:r>
            <a:r>
              <a:rPr lang="en-GB" sz="1200" b="1" dirty="0" smtClean="0">
                <a:solidFill>
                  <a:srgbClr val="C00000"/>
                </a:solidFill>
                <a:latin typeface="Arial" panose="020B0604020202020204" pitchFamily="34" charset="0"/>
                <a:cs typeface="Arial" panose="020B0604020202020204" pitchFamily="34" charset="0"/>
              </a:rPr>
              <a:t>.</a:t>
            </a:r>
          </a:p>
          <a:p>
            <a:pPr marL="342900" indent="-342900">
              <a:buFont typeface="+mj-lt"/>
              <a:buAutoNum type="arabicPeriod"/>
            </a:pPr>
            <a:endParaRPr lang="en-GB" sz="1200" b="1" i="0" dirty="0">
              <a:solidFill>
                <a:srgbClr val="C00000"/>
              </a:solidFill>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è"/>
            </a:pPr>
            <a:r>
              <a:rPr lang="en-GB" sz="1200" b="1" dirty="0" smtClean="0">
                <a:solidFill>
                  <a:srgbClr val="0070C0"/>
                </a:solidFill>
                <a:latin typeface="Arial" panose="020B0604020202020204" pitchFamily="34" charset="0"/>
                <a:cs typeface="Arial" panose="020B0604020202020204" pitchFamily="34" charset="0"/>
                <a:sym typeface="Wingdings" panose="05000000000000000000" pitchFamily="2" charset="2"/>
              </a:rPr>
              <a:t>All deliverables, but 6 are good progressing except to 3/6 months delay of the task/ACH start, we are gaining on the initial plan for this year (I would wish for tolerance for 2021 delay by 1-2 months).</a:t>
            </a:r>
          </a:p>
          <a:p>
            <a:pPr marL="171450" indent="-171450">
              <a:buFont typeface="Wingdings" panose="05000000000000000000" pitchFamily="2" charset="2"/>
              <a:buChar char="è"/>
            </a:pPr>
            <a:r>
              <a:rPr lang="en-GB" sz="12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EIRENE simulations with improved CRMs suffer from unoccupied vacancy in FZJ till mid. Oct. 2021.</a:t>
            </a:r>
            <a:endParaRPr lang="en-GB" sz="1200" b="1" i="0"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694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smtClean="0">
                <a:solidFill>
                  <a:srgbClr val="C00000"/>
                </a:solidFill>
              </a:rPr>
              <a:t>TSVV-5 events in focus groups</a:t>
            </a:r>
            <a:endParaRPr lang="en-GB" sz="2400" dirty="0">
              <a:solidFill>
                <a:srgbClr val="C00000"/>
              </a:solidFill>
            </a:endParaRPr>
          </a:p>
        </p:txBody>
      </p:sp>
      <p:sp>
        <p:nvSpPr>
          <p:cNvPr id="2" name="Rechteck 1"/>
          <p:cNvSpPr/>
          <p:nvPr/>
        </p:nvSpPr>
        <p:spPr>
          <a:xfrm>
            <a:off x="43470" y="483518"/>
            <a:ext cx="8964488" cy="3754874"/>
          </a:xfrm>
          <a:prstGeom prst="rect">
            <a:avLst/>
          </a:prstGeom>
        </p:spPr>
        <p:txBody>
          <a:bodyPr wrap="square">
            <a:spAutoFit/>
          </a:bodyPr>
          <a:lstStyle/>
          <a:p>
            <a:pPr marL="285750" indent="-285750">
              <a:buClr>
                <a:srgbClr val="C00000"/>
              </a:buClr>
              <a:buFont typeface="Wingdings" panose="05000000000000000000" pitchFamily="2" charset="2"/>
              <a:buChar char="q"/>
            </a:pPr>
            <a:r>
              <a:rPr lang="en-GB" sz="1400" b="1" dirty="0" smtClean="0">
                <a:solidFill>
                  <a:srgbClr val="0070C0"/>
                </a:solidFill>
                <a:latin typeface="Arial" panose="020B0604020202020204" pitchFamily="34" charset="0"/>
                <a:ea typeface="Calibri" panose="020F0502020204030204" pitchFamily="34" charset="0"/>
              </a:rPr>
              <a:t>Nov 2021 </a:t>
            </a:r>
            <a:r>
              <a:rPr lang="en-GB" sz="1400" dirty="0" smtClean="0">
                <a:solidFill>
                  <a:prstClr val="black"/>
                </a:solidFill>
                <a:latin typeface="Arial" panose="020B0604020202020204" pitchFamily="34" charset="0"/>
                <a:ea typeface="Calibri" panose="020F0502020204030204" pitchFamily="34" charset="0"/>
              </a:rPr>
              <a:t>Code Camp </a:t>
            </a:r>
            <a:r>
              <a:rPr lang="en-GB" sz="1400" b="1" dirty="0">
                <a:solidFill>
                  <a:prstClr val="black"/>
                </a:solidFill>
                <a:latin typeface="Arial" panose="020B0604020202020204" pitchFamily="34" charset="0"/>
                <a:ea typeface="Calibri" panose="020F0502020204030204" pitchFamily="34" charset="0"/>
              </a:rPr>
              <a:t>for </a:t>
            </a:r>
            <a:r>
              <a:rPr lang="en-GB" sz="1400" b="1" dirty="0" smtClean="0">
                <a:solidFill>
                  <a:prstClr val="black"/>
                </a:solidFill>
                <a:latin typeface="Arial" panose="020B0604020202020204" pitchFamily="34" charset="0"/>
                <a:ea typeface="Calibri" panose="020F0502020204030204" pitchFamily="34" charset="0"/>
              </a:rPr>
              <a:t>5 </a:t>
            </a:r>
            <a:r>
              <a:rPr lang="en-GB" sz="1400" b="1" dirty="0" smtClean="0">
                <a:solidFill>
                  <a:prstClr val="black"/>
                </a:solidFill>
                <a:latin typeface="Arial" panose="020B0604020202020204" pitchFamily="34" charset="0"/>
                <a:ea typeface="Calibri" panose="020F0502020204030204" pitchFamily="34" charset="0"/>
              </a:rPr>
              <a:t>days </a:t>
            </a:r>
            <a:r>
              <a:rPr lang="en-GB" sz="1400" b="1" dirty="0" smtClean="0">
                <a:solidFill>
                  <a:prstClr val="black"/>
                </a:solidFill>
                <a:latin typeface="Arial" panose="020B0604020202020204" pitchFamily="34" charset="0"/>
                <a:ea typeface="Calibri" panose="020F0502020204030204" pitchFamily="34" charset="0"/>
              </a:rPr>
              <a:t>focused work </a:t>
            </a:r>
            <a:r>
              <a:rPr lang="en-GB" sz="1400" dirty="0" smtClean="0">
                <a:solidFill>
                  <a:prstClr val="black"/>
                </a:solidFill>
                <a:latin typeface="Arial" panose="020B0604020202020204" pitchFamily="34" charset="0"/>
                <a:ea typeface="Calibri" panose="020F0502020204030204" pitchFamily="34" charset="0"/>
              </a:rPr>
              <a:t>on </a:t>
            </a:r>
            <a:r>
              <a:rPr lang="en-GB" sz="1400" b="1" dirty="0" smtClean="0">
                <a:solidFill>
                  <a:prstClr val="black"/>
                </a:solidFill>
                <a:latin typeface="Arial" panose="020B0604020202020204" pitchFamily="34" charset="0"/>
                <a:ea typeface="Calibri" panose="020F0502020204030204" pitchFamily="34" charset="0"/>
              </a:rPr>
              <a:t>streamlining</a:t>
            </a:r>
            <a:r>
              <a:rPr lang="en-GB" sz="1400" dirty="0" smtClean="0">
                <a:solidFill>
                  <a:prstClr val="black"/>
                </a:solidFill>
                <a:latin typeface="Arial" panose="020B0604020202020204" pitchFamily="34" charset="0"/>
                <a:ea typeface="Calibri" panose="020F0502020204030204" pitchFamily="34" charset="0"/>
              </a:rPr>
              <a:t> the </a:t>
            </a:r>
            <a:r>
              <a:rPr lang="en-GB" sz="1400" dirty="0" smtClean="0">
                <a:solidFill>
                  <a:prstClr val="black"/>
                </a:solidFill>
                <a:latin typeface="Arial" panose="020B0604020202020204" pitchFamily="34" charset="0"/>
                <a:ea typeface="Calibri" panose="020F0502020204030204" pitchFamily="34" charset="0"/>
              </a:rPr>
              <a:t>code</a:t>
            </a:r>
          </a:p>
          <a:p>
            <a:pPr marL="742950" lvl="1" indent="-285750">
              <a:buClr>
                <a:srgbClr val="C00000"/>
              </a:buClr>
              <a:buFont typeface="Wingdings" panose="05000000000000000000" pitchFamily="2" charset="2"/>
              <a:buChar char="Ø"/>
            </a:pPr>
            <a:r>
              <a:rPr lang="en-GB" sz="1400" i="1" dirty="0" smtClean="0">
                <a:latin typeface="Arial" panose="020B0604020202020204" pitchFamily="34" charset="0"/>
                <a:ea typeface="Calibri" panose="020F0502020204030204" pitchFamily="34" charset="0"/>
              </a:rPr>
              <a:t>More on the next slide…</a:t>
            </a:r>
            <a:endParaRPr lang="en-GB" sz="1400" i="1" dirty="0">
              <a:latin typeface="Arial" panose="020B0604020202020204" pitchFamily="34" charset="0"/>
              <a:ea typeface="Calibri" panose="020F0502020204030204" pitchFamily="34" charset="0"/>
            </a:endParaRPr>
          </a:p>
          <a:p>
            <a:pPr marL="742950" lvl="1" indent="-285750">
              <a:buClr>
                <a:srgbClr val="C00000"/>
              </a:buClr>
              <a:buFont typeface="Wingdings" panose="05000000000000000000" pitchFamily="2" charset="2"/>
              <a:buChar char="Ø"/>
            </a:pPr>
            <a:endParaRPr lang="en-GB" sz="14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1400" dirty="0" smtClean="0">
                <a:solidFill>
                  <a:prstClr val="black"/>
                </a:solidFill>
                <a:latin typeface="Arial" panose="020B0604020202020204" pitchFamily="34" charset="0"/>
                <a:ea typeface="Calibri" panose="020F0502020204030204" pitchFamily="34" charset="0"/>
              </a:rPr>
              <a:t>Meeting </a:t>
            </a:r>
            <a:r>
              <a:rPr lang="en-GB" sz="1400" dirty="0">
                <a:solidFill>
                  <a:prstClr val="black"/>
                </a:solidFill>
                <a:latin typeface="Arial" panose="020B0604020202020204" pitchFamily="34" charset="0"/>
                <a:ea typeface="Calibri" panose="020F0502020204030204" pitchFamily="34" charset="0"/>
              </a:rPr>
              <a:t>on </a:t>
            </a:r>
            <a:r>
              <a:rPr lang="en-GB" sz="1400" b="1" dirty="0">
                <a:solidFill>
                  <a:prstClr val="black"/>
                </a:solidFill>
                <a:latin typeface="Arial" panose="020B0604020202020204" pitchFamily="34" charset="0"/>
                <a:ea typeface="Calibri" panose="020F0502020204030204" pitchFamily="34" charset="0"/>
              </a:rPr>
              <a:t>A&amp;M </a:t>
            </a:r>
            <a:r>
              <a:rPr lang="en-GB" sz="1400" b="1" dirty="0" smtClean="0">
                <a:solidFill>
                  <a:prstClr val="black"/>
                </a:solidFill>
                <a:latin typeface="Arial" panose="020B0604020202020204" pitchFamily="34" charset="0"/>
                <a:ea typeface="Calibri" panose="020F0502020204030204" pitchFamily="34" charset="0"/>
              </a:rPr>
              <a:t>data and CRMs </a:t>
            </a:r>
            <a:r>
              <a:rPr lang="en-GB" sz="1400" dirty="0" smtClean="0">
                <a:solidFill>
                  <a:prstClr val="black"/>
                </a:solidFill>
                <a:latin typeface="Arial" panose="020B0604020202020204" pitchFamily="34" charset="0"/>
                <a:ea typeface="Calibri" panose="020F0502020204030204" pitchFamily="34" charset="0"/>
              </a:rPr>
              <a:t>with </a:t>
            </a:r>
            <a:r>
              <a:rPr lang="en-GB" sz="1400" dirty="0" err="1" smtClean="0">
                <a:solidFill>
                  <a:prstClr val="black"/>
                </a:solidFill>
                <a:latin typeface="Arial" panose="020B0604020202020204" pitchFamily="34" charset="0"/>
                <a:ea typeface="Calibri" panose="020F0502020204030204" pitchFamily="34" charset="0"/>
              </a:rPr>
              <a:t>Yacora</a:t>
            </a:r>
            <a:r>
              <a:rPr lang="en-GB" sz="1400" dirty="0" smtClean="0">
                <a:solidFill>
                  <a:prstClr val="black"/>
                </a:solidFill>
                <a:latin typeface="Arial" panose="020B0604020202020204" pitchFamily="34" charset="0"/>
                <a:ea typeface="Calibri" panose="020F0502020204030204" pitchFamily="34" charset="0"/>
              </a:rPr>
              <a:t> team </a:t>
            </a:r>
            <a:r>
              <a:rPr lang="en-GB" sz="1400" b="1" dirty="0" smtClean="0">
                <a:solidFill>
                  <a:srgbClr val="0070C0"/>
                </a:solidFill>
                <a:latin typeface="Arial" panose="020B0604020202020204" pitchFamily="34" charset="0"/>
                <a:ea typeface="Calibri" panose="020F0502020204030204" pitchFamily="34" charset="0"/>
              </a:rPr>
              <a:t>(8</a:t>
            </a:r>
            <a:r>
              <a:rPr lang="en-GB" sz="1400" b="1" baseline="30000" dirty="0" smtClean="0">
                <a:solidFill>
                  <a:srgbClr val="0070C0"/>
                </a:solidFill>
                <a:latin typeface="Arial" panose="020B0604020202020204" pitchFamily="34" charset="0"/>
                <a:ea typeface="Calibri" panose="020F0502020204030204" pitchFamily="34" charset="0"/>
              </a:rPr>
              <a:t>th</a:t>
            </a:r>
            <a:r>
              <a:rPr lang="en-GB" sz="1400" b="1" dirty="0" smtClean="0">
                <a:solidFill>
                  <a:srgbClr val="0070C0"/>
                </a:solidFill>
                <a:latin typeface="Arial" panose="020B0604020202020204" pitchFamily="34" charset="0"/>
                <a:ea typeface="Calibri" panose="020F0502020204030204" pitchFamily="34" charset="0"/>
              </a:rPr>
              <a:t> DEC </a:t>
            </a:r>
            <a:r>
              <a:rPr lang="en-GB" sz="1400" b="1" dirty="0" smtClean="0">
                <a:solidFill>
                  <a:srgbClr val="0070C0"/>
                </a:solidFill>
                <a:latin typeface="Arial" panose="020B0604020202020204" pitchFamily="34" charset="0"/>
                <a:ea typeface="Calibri" panose="020F0502020204030204" pitchFamily="34" charset="0"/>
              </a:rPr>
              <a:t>2021). </a:t>
            </a:r>
            <a:endParaRPr lang="en-GB" sz="1400" dirty="0" smtClean="0">
              <a:solidFill>
                <a:prstClr val="black"/>
              </a:solidFill>
              <a:latin typeface="Arial" panose="020B0604020202020204" pitchFamily="34" charset="0"/>
              <a:ea typeface="Calibri" panose="020F0502020204030204" pitchFamily="34" charset="0"/>
            </a:endParaRPr>
          </a:p>
          <a:p>
            <a:pPr marL="800100" lvl="1" indent="-342900">
              <a:buClr>
                <a:srgbClr val="C00000"/>
              </a:buClr>
              <a:buFont typeface="Wingdings" panose="05000000000000000000" pitchFamily="2" charset="2"/>
              <a:buChar char="Ø"/>
            </a:pPr>
            <a:r>
              <a:rPr lang="en-GB" sz="1400" i="1" dirty="0" smtClean="0">
                <a:latin typeface="Arial" panose="020B0604020202020204" pitchFamily="34" charset="0"/>
                <a:ea typeface="Calibri" panose="020F0502020204030204" pitchFamily="34" charset="0"/>
              </a:rPr>
              <a:t>We have already had a </a:t>
            </a:r>
            <a:r>
              <a:rPr lang="en-GB" sz="1400" b="1" i="1" dirty="0" smtClean="0">
                <a:latin typeface="Arial" panose="020B0604020202020204" pitchFamily="34" charset="0"/>
                <a:ea typeface="Calibri" panose="020F0502020204030204" pitchFamily="34" charset="0"/>
              </a:rPr>
              <a:t>joint meeting with </a:t>
            </a:r>
            <a:r>
              <a:rPr lang="en-GB" sz="1400" b="1" i="1" dirty="0" err="1" smtClean="0">
                <a:latin typeface="Arial" panose="020B0604020202020204" pitchFamily="34" charset="0"/>
                <a:ea typeface="Calibri" panose="020F0502020204030204" pitchFamily="34" charset="0"/>
              </a:rPr>
              <a:t>Yacora</a:t>
            </a:r>
            <a:r>
              <a:rPr lang="en-GB" sz="1400" b="1" i="1" dirty="0" smtClean="0">
                <a:latin typeface="Arial" panose="020B0604020202020204" pitchFamily="34" charset="0"/>
                <a:ea typeface="Calibri" panose="020F0502020204030204" pitchFamily="34" charset="0"/>
              </a:rPr>
              <a:t> team </a:t>
            </a:r>
            <a:r>
              <a:rPr lang="en-GB" sz="1400" i="1" dirty="0" smtClean="0">
                <a:latin typeface="Arial" panose="020B0604020202020204" pitchFamily="34" charset="0"/>
                <a:ea typeface="Calibri" panose="020F0502020204030204" pitchFamily="34" charset="0"/>
              </a:rPr>
              <a:t>(</a:t>
            </a:r>
            <a:r>
              <a:rPr lang="en-GB" sz="1400" i="1" dirty="0" err="1" smtClean="0">
                <a:latin typeface="Arial" panose="020B0604020202020204" pitchFamily="34" charset="0"/>
                <a:ea typeface="Calibri" panose="020F0502020204030204" pitchFamily="34" charset="0"/>
              </a:rPr>
              <a:t>U.Fanz</a:t>
            </a:r>
            <a:r>
              <a:rPr lang="en-GB" sz="1400" i="1" dirty="0" smtClean="0">
                <a:latin typeface="Arial" panose="020B0604020202020204" pitchFamily="34" charset="0"/>
                <a:ea typeface="Calibri" panose="020F0502020204030204" pitchFamily="34" charset="0"/>
              </a:rPr>
              <a:t>, </a:t>
            </a:r>
            <a:r>
              <a:rPr lang="en-GB" sz="1400" i="1" dirty="0" err="1" smtClean="0">
                <a:latin typeface="Arial" panose="020B0604020202020204" pitchFamily="34" charset="0"/>
                <a:ea typeface="Calibri" panose="020F0502020204030204" pitchFamily="34" charset="0"/>
              </a:rPr>
              <a:t>D.Wunderlich</a:t>
            </a:r>
            <a:r>
              <a:rPr lang="en-GB" sz="1400" i="1" dirty="0" smtClean="0">
                <a:latin typeface="Arial" panose="020B0604020202020204" pitchFamily="34" charset="0"/>
                <a:ea typeface="Calibri" panose="020F0502020204030204" pitchFamily="34" charset="0"/>
              </a:rPr>
              <a:t>) </a:t>
            </a:r>
          </a:p>
          <a:p>
            <a:pPr lvl="1">
              <a:buClr>
                <a:srgbClr val="C00000"/>
              </a:buClr>
            </a:pPr>
            <a:r>
              <a:rPr lang="en-GB" sz="1400" i="1" dirty="0" smtClean="0">
                <a:solidFill>
                  <a:srgbClr val="FF0000"/>
                </a:solidFill>
                <a:latin typeface="Arial" panose="020B0604020202020204" pitchFamily="34" charset="0"/>
                <a:ea typeface="Calibri" panose="020F0502020204030204" pitchFamily="34" charset="0"/>
              </a:rPr>
              <a:t>       </a:t>
            </a:r>
            <a:r>
              <a:rPr lang="en-GB" sz="1400" i="1" dirty="0" smtClean="0">
                <a:solidFill>
                  <a:srgbClr val="FF0000"/>
                </a:solidFill>
                <a:latin typeface="Arial" panose="020B0604020202020204" pitchFamily="34" charset="0"/>
                <a:ea typeface="Calibri" panose="020F0502020204030204" pitchFamily="34" charset="0"/>
                <a:hlinkClick r:id="rId2"/>
              </a:rPr>
              <a:t>https</a:t>
            </a:r>
            <a:r>
              <a:rPr lang="en-GB" sz="1400" i="1" dirty="0">
                <a:solidFill>
                  <a:srgbClr val="FF0000"/>
                </a:solidFill>
                <a:latin typeface="Arial" panose="020B0604020202020204" pitchFamily="34" charset="0"/>
                <a:ea typeface="Calibri" panose="020F0502020204030204" pitchFamily="34" charset="0"/>
                <a:hlinkClick r:id="rId2"/>
              </a:rPr>
              <a:t>://indico.euro-fusion.org/event/1107</a:t>
            </a:r>
            <a:r>
              <a:rPr lang="en-GB" sz="1400" i="1" dirty="0" smtClean="0">
                <a:solidFill>
                  <a:srgbClr val="FF0000"/>
                </a:solidFill>
                <a:latin typeface="Arial" panose="020B0604020202020204" pitchFamily="34" charset="0"/>
                <a:ea typeface="Calibri" panose="020F0502020204030204" pitchFamily="34" charset="0"/>
                <a:hlinkClick r:id="rId2"/>
              </a:rPr>
              <a:t>/</a:t>
            </a:r>
            <a:endParaRPr lang="en-GB" sz="1400" i="1" dirty="0" smtClean="0">
              <a:solidFill>
                <a:srgbClr val="FF0000"/>
              </a:solidFill>
              <a:latin typeface="Arial" panose="020B0604020202020204" pitchFamily="34" charset="0"/>
              <a:ea typeface="Calibri" panose="020F0502020204030204" pitchFamily="34" charset="0"/>
            </a:endParaRPr>
          </a:p>
          <a:p>
            <a:pPr marL="800100" lvl="1" indent="-34290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To invite next time: </a:t>
            </a:r>
            <a:r>
              <a:rPr lang="en-GB" sz="1400" i="1" dirty="0" err="1" smtClean="0">
                <a:solidFill>
                  <a:srgbClr val="0070C0"/>
                </a:solidFill>
                <a:latin typeface="Arial" panose="020B0604020202020204" pitchFamily="34" charset="0"/>
                <a:ea typeface="Calibri" panose="020F0502020204030204" pitchFamily="34" charset="0"/>
              </a:rPr>
              <a:t>M.O’Mullane</a:t>
            </a:r>
            <a:r>
              <a:rPr lang="en-GB" sz="1400" i="1" dirty="0" smtClean="0">
                <a:solidFill>
                  <a:srgbClr val="0070C0"/>
                </a:solidFill>
                <a:latin typeface="Arial" panose="020B0604020202020204" pitchFamily="34" charset="0"/>
                <a:ea typeface="Calibri" panose="020F0502020204030204" pitchFamily="34" charset="0"/>
              </a:rPr>
              <a:t> (ADAS); D.Tshakhaya (BIT2); </a:t>
            </a:r>
            <a:r>
              <a:rPr lang="en-GB" sz="1400" i="1" dirty="0" err="1" smtClean="0">
                <a:solidFill>
                  <a:srgbClr val="0070C0"/>
                </a:solidFill>
                <a:latin typeface="Arial" panose="020B0604020202020204" pitchFamily="34" charset="0"/>
                <a:ea typeface="Calibri" panose="020F0502020204030204" pitchFamily="34" charset="0"/>
              </a:rPr>
              <a:t>J.Tennysson</a:t>
            </a:r>
            <a:r>
              <a:rPr lang="en-GB" sz="1400" i="1" dirty="0" smtClean="0">
                <a:solidFill>
                  <a:srgbClr val="0070C0"/>
                </a:solidFill>
                <a:latin typeface="Arial" panose="020B0604020202020204" pitchFamily="34" charset="0"/>
                <a:ea typeface="Calibri" panose="020F0502020204030204" pitchFamily="34" charset="0"/>
              </a:rPr>
              <a:t> (RMPS for molecules), </a:t>
            </a:r>
            <a:r>
              <a:rPr lang="en-GB" sz="1400" i="1" dirty="0" err="1" smtClean="0">
                <a:solidFill>
                  <a:srgbClr val="0070C0"/>
                </a:solidFill>
                <a:latin typeface="Arial" panose="020B0604020202020204" pitchFamily="34" charset="0"/>
                <a:ea typeface="Calibri" panose="020F0502020204030204" pitchFamily="34" charset="0"/>
              </a:rPr>
              <a:t>D.Fursa</a:t>
            </a:r>
            <a:r>
              <a:rPr lang="en-GB" sz="1400" i="1" dirty="0" smtClean="0">
                <a:solidFill>
                  <a:srgbClr val="0070C0"/>
                </a:solidFill>
                <a:latin typeface="Arial" panose="020B0604020202020204" pitchFamily="34" charset="0"/>
                <a:ea typeface="Calibri" panose="020F0502020204030204" pitchFamily="34" charset="0"/>
              </a:rPr>
              <a:t> (CCC for </a:t>
            </a:r>
            <a:r>
              <a:rPr lang="en-GB" sz="1400" i="1" dirty="0">
                <a:solidFill>
                  <a:srgbClr val="0070C0"/>
                </a:solidFill>
                <a:latin typeface="Arial" panose="020B0604020202020204" pitchFamily="34" charset="0"/>
                <a:ea typeface="Calibri" panose="020F0502020204030204" pitchFamily="34" charset="0"/>
              </a:rPr>
              <a:t>molecules)?.. Handshake with validation at JET ILW and MAGNUM-PSI</a:t>
            </a:r>
            <a:endParaRPr lang="en-GB" sz="1400" i="1" dirty="0" smtClean="0">
              <a:solidFill>
                <a:srgbClr val="0070C0"/>
              </a:solidFill>
              <a:latin typeface="Arial" panose="020B0604020202020204" pitchFamily="34" charset="0"/>
              <a:ea typeface="Calibri" panose="020F0502020204030204" pitchFamily="34" charset="0"/>
            </a:endParaRPr>
          </a:p>
          <a:p>
            <a:pPr marL="800100" lvl="1" indent="-342900">
              <a:buClr>
                <a:srgbClr val="C00000"/>
              </a:buClr>
              <a:buFont typeface="Wingdings" panose="05000000000000000000" pitchFamily="2" charset="2"/>
              <a:buChar char="Ø"/>
            </a:pPr>
            <a:endParaRPr lang="en-GB" sz="1400" dirty="0">
              <a:solidFill>
                <a:srgbClr val="FF33CC"/>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1400" b="1" dirty="0" smtClean="0">
                <a:latin typeface="Arial" panose="020B0604020202020204" pitchFamily="34" charset="0"/>
                <a:ea typeface="Calibri" panose="020F0502020204030204" pitchFamily="34" charset="0"/>
              </a:rPr>
              <a:t>Reduced model data </a:t>
            </a:r>
            <a:r>
              <a:rPr lang="en-GB" sz="1400" dirty="0" smtClean="0">
                <a:latin typeface="Arial" panose="020B0604020202020204" pitchFamily="34" charset="0"/>
                <a:ea typeface="Calibri" panose="020F0502020204030204" pitchFamily="34" charset="0"/>
              </a:rPr>
              <a:t>for outgassing, FEM with applications to </a:t>
            </a:r>
            <a:r>
              <a:rPr lang="en-GB" sz="1400" dirty="0" err="1" smtClean="0">
                <a:latin typeface="Arial" panose="020B0604020202020204" pitchFamily="34" charset="0"/>
                <a:ea typeface="Calibri" panose="020F0502020204030204" pitchFamily="34" charset="0"/>
              </a:rPr>
              <a:t>Magmum</a:t>
            </a:r>
            <a:r>
              <a:rPr lang="en-GB" sz="1400" dirty="0" smtClean="0">
                <a:latin typeface="Arial" panose="020B0604020202020204" pitchFamily="34" charset="0"/>
                <a:ea typeface="Calibri" panose="020F0502020204030204" pitchFamily="34" charset="0"/>
              </a:rPr>
              <a:t>-PSI </a:t>
            </a:r>
            <a:r>
              <a:rPr lang="en-GB" sz="1400" b="1" dirty="0" smtClean="0">
                <a:solidFill>
                  <a:srgbClr val="0070C0"/>
                </a:solidFill>
                <a:latin typeface="Arial" panose="020B0604020202020204" pitchFamily="34" charset="0"/>
                <a:ea typeface="Calibri" panose="020F0502020204030204" pitchFamily="34" charset="0"/>
              </a:rPr>
              <a:t>(Dec 2021?..) </a:t>
            </a:r>
          </a:p>
          <a:p>
            <a:pPr marL="742950" lvl="1" indent="-285750">
              <a:buClr>
                <a:srgbClr val="C00000"/>
              </a:buClr>
              <a:buFont typeface="Wingdings" panose="05000000000000000000" pitchFamily="2" charset="2"/>
              <a:buChar char="Ø"/>
            </a:pPr>
            <a:r>
              <a:rPr lang="en-GB" sz="1400" dirty="0" smtClean="0">
                <a:solidFill>
                  <a:srgbClr val="FF0000"/>
                </a:solidFill>
                <a:latin typeface="Arial" panose="020B0604020202020204" pitchFamily="34" charset="0"/>
                <a:ea typeface="Calibri" panose="020F0502020204030204" pitchFamily="34" charset="0"/>
              </a:rPr>
              <a:t>Some cooperation already started within SOLPS-ITER communication (</a:t>
            </a:r>
            <a:r>
              <a:rPr lang="en-GB" sz="1400" dirty="0" err="1" smtClean="0">
                <a:solidFill>
                  <a:srgbClr val="FF0000"/>
                </a:solidFill>
                <a:latin typeface="Arial" panose="020B0604020202020204" pitchFamily="34" charset="0"/>
                <a:ea typeface="Calibri" panose="020F0502020204030204" pitchFamily="34" charset="0"/>
              </a:rPr>
              <a:t>G.Nallo</a:t>
            </a:r>
            <a:r>
              <a:rPr lang="en-GB" sz="1400" dirty="0" smtClean="0">
                <a:solidFill>
                  <a:srgbClr val="FF0000"/>
                </a:solidFill>
                <a:latin typeface="Arial" panose="020B0604020202020204" pitchFamily="34" charset="0"/>
                <a:ea typeface="Calibri" panose="020F0502020204030204" pitchFamily="34" charset="0"/>
              </a:rPr>
              <a:t>, Turin) </a:t>
            </a:r>
          </a:p>
          <a:p>
            <a:pPr>
              <a:buClr>
                <a:srgbClr val="C00000"/>
              </a:buClr>
            </a:pPr>
            <a:endParaRPr lang="en-GB" sz="1400" dirty="0" smtClean="0">
              <a:solidFill>
                <a:prstClr val="black"/>
              </a:solidFill>
              <a:latin typeface="Arial" panose="020B060402020202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1400" dirty="0" smtClean="0">
                <a:solidFill>
                  <a:prstClr val="black"/>
                </a:solidFill>
                <a:latin typeface="Arial" panose="020B0604020202020204" pitchFamily="34" charset="0"/>
                <a:ea typeface="Calibri" panose="020F0502020204030204" pitchFamily="34" charset="0"/>
              </a:rPr>
              <a:t>Meeting </a:t>
            </a:r>
            <a:r>
              <a:rPr lang="en-GB" sz="1400" dirty="0">
                <a:solidFill>
                  <a:prstClr val="black"/>
                </a:solidFill>
                <a:latin typeface="Arial" panose="020B0604020202020204" pitchFamily="34" charset="0"/>
                <a:ea typeface="Calibri" panose="020F0502020204030204" pitchFamily="34" charset="0"/>
              </a:rPr>
              <a:t>on </a:t>
            </a:r>
            <a:r>
              <a:rPr lang="en-GB" sz="1400" dirty="0" smtClean="0">
                <a:solidFill>
                  <a:prstClr val="black"/>
                </a:solidFill>
                <a:latin typeface="Arial" panose="020B0604020202020204" pitchFamily="34" charset="0"/>
                <a:ea typeface="Calibri" panose="020F0502020204030204" pitchFamily="34" charset="0"/>
              </a:rPr>
              <a:t>selection of </a:t>
            </a:r>
            <a:r>
              <a:rPr lang="en-GB" sz="1400" b="1" dirty="0" smtClean="0">
                <a:solidFill>
                  <a:prstClr val="black"/>
                </a:solidFill>
                <a:latin typeface="Arial" panose="020B0604020202020204" pitchFamily="34" charset="0"/>
                <a:ea typeface="Calibri" panose="020F0502020204030204" pitchFamily="34" charset="0"/>
              </a:rPr>
              <a:t>DEMO application case(s) </a:t>
            </a:r>
            <a:r>
              <a:rPr lang="en-GB" sz="1400" b="1" dirty="0" smtClean="0">
                <a:solidFill>
                  <a:srgbClr val="0070C0"/>
                </a:solidFill>
                <a:latin typeface="Arial" panose="020B0604020202020204" pitchFamily="34" charset="0"/>
                <a:ea typeface="Calibri" panose="020F0502020204030204" pitchFamily="34" charset="0"/>
              </a:rPr>
              <a:t>(mid 2022?..)</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External participation from DEMO-relevant WPs?..</a:t>
            </a:r>
          </a:p>
          <a:p>
            <a:pPr marL="742950" lvl="1" indent="-285750">
              <a:buClr>
                <a:srgbClr val="C00000"/>
              </a:buClr>
              <a:buFont typeface="Wingdings" panose="05000000000000000000" pitchFamily="2" charset="2"/>
              <a:buChar char="Ø"/>
            </a:pPr>
            <a:r>
              <a:rPr lang="en-GB" sz="1400" i="1" dirty="0" smtClean="0">
                <a:solidFill>
                  <a:srgbClr val="0070C0"/>
                </a:solidFill>
                <a:latin typeface="Arial" panose="020B0604020202020204" pitchFamily="34" charset="0"/>
                <a:ea typeface="Calibri" panose="020F0502020204030204" pitchFamily="34" charset="0"/>
              </a:rPr>
              <a:t>Invite TSVV-6,7 PIs</a:t>
            </a:r>
            <a:r>
              <a:rPr lang="en-GB" sz="1400" i="1" dirty="0" smtClean="0">
                <a:solidFill>
                  <a:srgbClr val="0070C0"/>
                </a:solidFill>
                <a:latin typeface="Arial" panose="020B0604020202020204" pitchFamily="34" charset="0"/>
                <a:ea typeface="Calibri" panose="020F0502020204030204" pitchFamily="34" charset="0"/>
              </a:rPr>
              <a:t>?..</a:t>
            </a:r>
          </a:p>
          <a:p>
            <a:pPr lvl="1">
              <a:buClr>
                <a:srgbClr val="C00000"/>
              </a:buClr>
            </a:pPr>
            <a:endParaRPr lang="en-GB" sz="1400" dirty="0">
              <a:latin typeface="Calibri" panose="020F0502020204030204" pitchFamily="34" charset="0"/>
              <a:ea typeface="Calibri" panose="020F0502020204030204" pitchFamily="34" charset="0"/>
            </a:endParaRPr>
          </a:p>
          <a:p>
            <a:pPr marL="285750" indent="-285750">
              <a:buClr>
                <a:srgbClr val="C00000"/>
              </a:buClr>
              <a:buFont typeface="Wingdings" panose="05000000000000000000" pitchFamily="2" charset="2"/>
              <a:buChar char="q"/>
            </a:pPr>
            <a:r>
              <a:rPr lang="en-GB" sz="1400" b="1" dirty="0" smtClean="0">
                <a:solidFill>
                  <a:srgbClr val="0070C0"/>
                </a:solidFill>
                <a:latin typeface="Calibri" panose="020F0502020204030204" pitchFamily="34" charset="0"/>
                <a:ea typeface="Calibri" panose="020F0502020204030204" pitchFamily="34" charset="0"/>
              </a:rPr>
              <a:t>In person meeting </a:t>
            </a:r>
            <a:r>
              <a:rPr lang="en-GB" sz="1400" b="1" dirty="0" err="1" smtClean="0">
                <a:solidFill>
                  <a:srgbClr val="0070C0"/>
                </a:solidFill>
                <a:latin typeface="Calibri" panose="020F0502020204030204" pitchFamily="34" charset="0"/>
                <a:ea typeface="Calibri" panose="020F0502020204030204" pitchFamily="34" charset="0"/>
              </a:rPr>
              <a:t>meeting</a:t>
            </a:r>
            <a:r>
              <a:rPr lang="en-GB" sz="1400" b="1" dirty="0" smtClean="0">
                <a:solidFill>
                  <a:srgbClr val="0070C0"/>
                </a:solidFill>
                <a:latin typeface="Calibri" panose="020F0502020204030204" pitchFamily="34" charset="0"/>
                <a:ea typeface="Calibri" panose="020F0502020204030204" pitchFamily="34" charset="0"/>
              </a:rPr>
              <a:t> to follow-up the Code Camp</a:t>
            </a:r>
            <a:endParaRPr lang="en-GB" sz="1400" b="1" dirty="0">
              <a:solidFill>
                <a:srgbClr val="0070C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2496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3470" y="71072"/>
            <a:ext cx="8388424" cy="342900"/>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GB" sz="2400" dirty="0" smtClean="0">
                <a:solidFill>
                  <a:srgbClr val="C00000"/>
                </a:solidFill>
              </a:rPr>
              <a:t>Code Camp </a:t>
            </a:r>
            <a:endParaRPr lang="en-GB" sz="2400" dirty="0">
              <a:solidFill>
                <a:srgbClr val="C00000"/>
              </a:solidFill>
            </a:endParaRPr>
          </a:p>
        </p:txBody>
      </p:sp>
      <p:sp>
        <p:nvSpPr>
          <p:cNvPr id="2" name="Textfeld 1"/>
          <p:cNvSpPr txBox="1"/>
          <p:nvPr/>
        </p:nvSpPr>
        <p:spPr>
          <a:xfrm>
            <a:off x="7380312" y="899322"/>
            <a:ext cx="1440160" cy="648072"/>
          </a:xfrm>
          <a:prstGeom prst="rect">
            <a:avLst/>
          </a:prstGeom>
          <a:noFill/>
        </p:spPr>
        <p:txBody>
          <a:bodyPr wrap="square" rtlCol="0">
            <a:spAutoFit/>
          </a:bodyPr>
          <a:lstStyle/>
          <a:p>
            <a:endParaRPr lang="en-GB" dirty="0"/>
          </a:p>
        </p:txBody>
      </p:sp>
      <p:sp>
        <p:nvSpPr>
          <p:cNvPr id="19" name="Rechteck 18"/>
          <p:cNvSpPr/>
          <p:nvPr/>
        </p:nvSpPr>
        <p:spPr>
          <a:xfrm>
            <a:off x="2339752" y="-49866"/>
            <a:ext cx="5184576" cy="584775"/>
          </a:xfrm>
          <a:prstGeom prst="rect">
            <a:avLst/>
          </a:prstGeom>
        </p:spPr>
        <p:txBody>
          <a:bodyPr wrap="square">
            <a:spAutoFit/>
          </a:bodyPr>
          <a:lstStyle/>
          <a:p>
            <a:r>
              <a:rPr lang="en-GB" sz="1600" dirty="0">
                <a:hlinkClick r:id="rId2"/>
              </a:rPr>
              <a:t>EIRENE Streamlining, Code Camp FZJ (4-10 November 2021) · </a:t>
            </a:r>
            <a:r>
              <a:rPr lang="en-GB" sz="1600" dirty="0" err="1">
                <a:hlinkClick r:id="rId2"/>
              </a:rPr>
              <a:t>Indico</a:t>
            </a:r>
            <a:r>
              <a:rPr lang="en-GB" sz="1600" dirty="0">
                <a:hlinkClick r:id="rId2"/>
              </a:rPr>
              <a:t> (euro-fusion.org)</a:t>
            </a:r>
            <a:endParaRPr lang="en-GB" sz="1600" dirty="0"/>
          </a:p>
        </p:txBody>
      </p:sp>
      <p:sp>
        <p:nvSpPr>
          <p:cNvPr id="23" name="Textfeld 22"/>
          <p:cNvSpPr txBox="1"/>
          <p:nvPr/>
        </p:nvSpPr>
        <p:spPr>
          <a:xfrm>
            <a:off x="205234" y="534909"/>
            <a:ext cx="8064896" cy="4278094"/>
          </a:xfrm>
          <a:prstGeom prst="rect">
            <a:avLst/>
          </a:prstGeom>
          <a:noFill/>
        </p:spPr>
        <p:txBody>
          <a:bodyPr wrap="square" rtlCol="0">
            <a:spAutoFit/>
          </a:bodyPr>
          <a:lstStyle/>
          <a:p>
            <a:pPr marL="285750" indent="-285750">
              <a:buFont typeface="Wingdings" panose="05000000000000000000" pitchFamily="2" charset="2"/>
              <a:buChar char="q"/>
            </a:pPr>
            <a:r>
              <a:rPr lang="en-GB" sz="1600" b="1" u="sng" dirty="0" smtClean="0">
                <a:solidFill>
                  <a:srgbClr val="C00000"/>
                </a:solidFill>
              </a:rPr>
              <a:t>EIRENE streamlining</a:t>
            </a:r>
          </a:p>
          <a:p>
            <a:pPr marL="742950" lvl="1" indent="-285750">
              <a:buFont typeface="Wingdings" panose="05000000000000000000" pitchFamily="2" charset="2"/>
              <a:buChar char="Ø"/>
            </a:pPr>
            <a:r>
              <a:rPr lang="en-GB" sz="1600" dirty="0" smtClean="0"/>
              <a:t>Version merging </a:t>
            </a:r>
            <a:r>
              <a:rPr lang="en-GB" sz="1600" dirty="0" smtClean="0"/>
              <a:t>scope agreed </a:t>
            </a:r>
            <a:r>
              <a:rPr lang="en-GB" sz="1600" dirty="0" smtClean="0"/>
              <a:t>including synchronisation with SOLPS-ITER</a:t>
            </a:r>
          </a:p>
          <a:p>
            <a:pPr marL="742950" lvl="1" indent="-285750">
              <a:buFont typeface="Wingdings" panose="05000000000000000000" pitchFamily="2" charset="2"/>
              <a:buChar char="Ø"/>
            </a:pPr>
            <a:r>
              <a:rPr lang="en-GB" sz="1600" dirty="0" smtClean="0"/>
              <a:t>Grouping of variables into </a:t>
            </a:r>
            <a:r>
              <a:rPr lang="en-GB" sz="1600" dirty="0" smtClean="0"/>
              <a:t>TYPEs (some key structures drafted)</a:t>
            </a:r>
            <a:endParaRPr lang="en-GB" sz="1600" dirty="0" smtClean="0"/>
          </a:p>
          <a:p>
            <a:pPr marL="742950" lvl="1" indent="-285750">
              <a:buFont typeface="Wingdings" panose="05000000000000000000" pitchFamily="2" charset="2"/>
              <a:buChar char="Ø"/>
            </a:pPr>
            <a:r>
              <a:rPr lang="en-GB" sz="1600" dirty="0" smtClean="0"/>
              <a:t>Unloading the main loop from branching agreed</a:t>
            </a:r>
          </a:p>
          <a:p>
            <a:pPr marL="1200150" lvl="2" indent="-285750">
              <a:buFont typeface="Wingdings" panose="05000000000000000000" pitchFamily="2" charset="2"/>
              <a:buChar char="è"/>
            </a:pPr>
            <a:r>
              <a:rPr lang="en-GB" sz="1600" dirty="0" err="1" smtClean="0">
                <a:sym typeface="Wingdings" panose="05000000000000000000" pitchFamily="2" charset="2"/>
              </a:rPr>
              <a:t>Abstractisation</a:t>
            </a:r>
            <a:r>
              <a:rPr lang="en-GB" sz="1600" dirty="0" smtClean="0">
                <a:sym typeface="Wingdings" panose="05000000000000000000" pitchFamily="2" charset="2"/>
              </a:rPr>
              <a:t> of the cell </a:t>
            </a:r>
            <a:r>
              <a:rPr lang="en-GB" sz="1600" dirty="0" smtClean="0">
                <a:sym typeface="Wingdings" panose="05000000000000000000" pitchFamily="2" charset="2"/>
              </a:rPr>
              <a:t>type (removing “geometry” branching)</a:t>
            </a:r>
            <a:endParaRPr lang="en-GB" sz="1600" dirty="0" smtClean="0">
              <a:sym typeface="Wingdings" panose="05000000000000000000" pitchFamily="2" charset="2"/>
            </a:endParaRPr>
          </a:p>
          <a:p>
            <a:pPr marL="1200150" lvl="2" indent="-285750">
              <a:buFont typeface="Wingdings" panose="05000000000000000000" pitchFamily="2" charset="2"/>
              <a:buChar char="è"/>
            </a:pPr>
            <a:r>
              <a:rPr lang="en-GB" sz="1600" dirty="0" err="1" smtClean="0">
                <a:sym typeface="Wingdings" panose="05000000000000000000" pitchFamily="2" charset="2"/>
              </a:rPr>
              <a:t>Abstractisation</a:t>
            </a:r>
            <a:r>
              <a:rPr lang="en-GB" sz="1600" dirty="0" smtClean="0">
                <a:sym typeface="Wingdings" panose="05000000000000000000" pitchFamily="2" charset="2"/>
              </a:rPr>
              <a:t> of A</a:t>
            </a:r>
            <a:r>
              <a:rPr lang="de-DE" sz="1600" dirty="0" smtClean="0">
                <a:sym typeface="Wingdings" panose="05000000000000000000" pitchFamily="2" charset="2"/>
              </a:rPr>
              <a:t>&amp;M </a:t>
            </a:r>
            <a:r>
              <a:rPr lang="en-GB" sz="1600" dirty="0" smtClean="0">
                <a:sym typeface="Wingdings" panose="05000000000000000000" pitchFamily="2" charset="2"/>
              </a:rPr>
              <a:t>reactions </a:t>
            </a:r>
            <a:r>
              <a:rPr lang="ru-RU" sz="1600" dirty="0" smtClean="0">
                <a:sym typeface="Wingdings" panose="05000000000000000000" pitchFamily="2" charset="2"/>
              </a:rPr>
              <a:t>+ </a:t>
            </a:r>
            <a:r>
              <a:rPr lang="en-GB" sz="1600" dirty="0" smtClean="0">
                <a:sym typeface="Wingdings" panose="05000000000000000000" pitchFamily="2" charset="2"/>
              </a:rPr>
              <a:t>tracking of internal states</a:t>
            </a:r>
            <a:endParaRPr lang="en-GB" sz="1600" dirty="0" smtClean="0"/>
          </a:p>
          <a:p>
            <a:pPr marL="285750" indent="-285750">
              <a:buFont typeface="Wingdings" panose="05000000000000000000" pitchFamily="2" charset="2"/>
              <a:buChar char="q"/>
            </a:pPr>
            <a:endParaRPr lang="en-GB" sz="1600" dirty="0" smtClean="0"/>
          </a:p>
          <a:p>
            <a:endParaRPr lang="en-GB" sz="1600" dirty="0" smtClean="0"/>
          </a:p>
          <a:p>
            <a:pPr marL="285750" indent="-285750">
              <a:buFont typeface="Wingdings" panose="05000000000000000000" pitchFamily="2" charset="2"/>
              <a:buChar char="q"/>
            </a:pPr>
            <a:r>
              <a:rPr lang="en-GB" sz="1600" dirty="0" err="1"/>
              <a:t>IMASification</a:t>
            </a:r>
            <a:r>
              <a:rPr lang="en-GB" sz="1600" dirty="0"/>
              <a:t> (ITER + ACH</a:t>
            </a:r>
            <a:r>
              <a:rPr lang="en-GB" sz="1600" dirty="0" smtClean="0"/>
              <a:t>)</a:t>
            </a:r>
          </a:p>
          <a:p>
            <a:pPr marL="742950" lvl="1" indent="-285750">
              <a:buFont typeface="Wingdings" panose="05000000000000000000" pitchFamily="2" charset="2"/>
              <a:buChar char="Ø"/>
            </a:pPr>
            <a:r>
              <a:rPr lang="en-GB" sz="1600" dirty="0" smtClean="0"/>
              <a:t>Large presentation and </a:t>
            </a:r>
            <a:r>
              <a:rPr lang="en-GB" sz="1600" dirty="0" smtClean="0"/>
              <a:t>active participation from ITER </a:t>
            </a:r>
          </a:p>
          <a:p>
            <a:pPr marL="742950" lvl="1" indent="-285750">
              <a:buFont typeface="Wingdings" panose="05000000000000000000" pitchFamily="2" charset="2"/>
              <a:buChar char="Ø"/>
            </a:pPr>
            <a:r>
              <a:rPr lang="en-GB" sz="1600" dirty="0" smtClean="0"/>
              <a:t>Agreed on using SOLPS-ITER IDS structures as a basis</a:t>
            </a:r>
          </a:p>
          <a:p>
            <a:pPr marL="742950" lvl="1" indent="-285750">
              <a:buFont typeface="Wingdings" panose="05000000000000000000" pitchFamily="2" charset="2"/>
              <a:buChar char="Ø"/>
            </a:pPr>
            <a:r>
              <a:rPr lang="de-DE" sz="1600" dirty="0" smtClean="0"/>
              <a:t>List </a:t>
            </a:r>
            <a:r>
              <a:rPr lang="de-DE" sz="1600" dirty="0" err="1" smtClean="0"/>
              <a:t>of</a:t>
            </a:r>
            <a:r>
              <a:rPr lang="de-DE" sz="1600" dirty="0" smtClean="0"/>
              <a:t> </a:t>
            </a:r>
            <a:r>
              <a:rPr lang="de-DE" sz="1600" dirty="0" err="1" smtClean="0"/>
              <a:t>tasks</a:t>
            </a:r>
            <a:r>
              <a:rPr lang="de-DE" sz="1600" dirty="0" smtClean="0"/>
              <a:t> </a:t>
            </a:r>
            <a:r>
              <a:rPr lang="de-DE" sz="1600" dirty="0" err="1" smtClean="0"/>
              <a:t>well</a:t>
            </a:r>
            <a:r>
              <a:rPr lang="de-DE" sz="1600" dirty="0" smtClean="0"/>
              <a:t> </a:t>
            </a:r>
            <a:r>
              <a:rPr lang="de-DE" sz="1600" dirty="0" err="1" smtClean="0"/>
              <a:t>suitable</a:t>
            </a:r>
            <a:r>
              <a:rPr lang="de-DE" sz="1600" dirty="0" smtClean="0"/>
              <a:t> </a:t>
            </a:r>
            <a:r>
              <a:rPr lang="de-DE" sz="1600" dirty="0" err="1" smtClean="0"/>
              <a:t>for</a:t>
            </a:r>
            <a:r>
              <a:rPr lang="de-DE" sz="1600" dirty="0" smtClean="0"/>
              <a:t> ACH </a:t>
            </a:r>
            <a:r>
              <a:rPr lang="de-DE" sz="1600" dirty="0" err="1" smtClean="0"/>
              <a:t>identified</a:t>
            </a:r>
            <a:r>
              <a:rPr lang="de-DE" sz="1600" dirty="0" smtClean="0"/>
              <a:t> </a:t>
            </a:r>
            <a:endParaRPr lang="en-GB" sz="1600" dirty="0" smtClean="0"/>
          </a:p>
          <a:p>
            <a:pPr lvl="1"/>
            <a:endParaRPr lang="en-GB" sz="1600" dirty="0" smtClean="0"/>
          </a:p>
          <a:p>
            <a:pPr lvl="1"/>
            <a:endParaRPr lang="en-GB" sz="1600" dirty="0"/>
          </a:p>
          <a:p>
            <a:pPr marL="285750" indent="-285750">
              <a:buFont typeface="Wingdings" panose="05000000000000000000" pitchFamily="2" charset="2"/>
              <a:buChar char="q"/>
            </a:pPr>
            <a:r>
              <a:rPr lang="en-GB" sz="1600" dirty="0" smtClean="0"/>
              <a:t>EIRENE </a:t>
            </a:r>
            <a:r>
              <a:rPr lang="en-GB" sz="1600" dirty="0"/>
              <a:t>“toy model” – EIRON (ACH-VTT</a:t>
            </a:r>
            <a:r>
              <a:rPr lang="en-GB" sz="1600" dirty="0" smtClean="0"/>
              <a:t>)</a:t>
            </a:r>
          </a:p>
          <a:p>
            <a:pPr marL="742950" lvl="1" indent="-285750">
              <a:buFont typeface="Wingdings" panose="05000000000000000000" pitchFamily="2" charset="2"/>
              <a:buChar char="Ø"/>
            </a:pPr>
            <a:r>
              <a:rPr lang="de-DE" sz="1600" dirty="0" err="1" smtClean="0"/>
              <a:t>Perfect</a:t>
            </a:r>
            <a:r>
              <a:rPr lang="de-DE" sz="1600" dirty="0" smtClean="0"/>
              <a:t> </a:t>
            </a:r>
            <a:r>
              <a:rPr lang="de-DE" sz="1600" dirty="0" err="1" smtClean="0"/>
              <a:t>for</a:t>
            </a:r>
            <a:r>
              <a:rPr lang="de-DE" sz="1600" dirty="0" smtClean="0"/>
              <a:t> </a:t>
            </a:r>
            <a:r>
              <a:rPr lang="de-DE" sz="1600" dirty="0" err="1" smtClean="0"/>
              <a:t>testing</a:t>
            </a:r>
            <a:r>
              <a:rPr lang="de-DE" sz="1600" dirty="0" smtClean="0"/>
              <a:t> </a:t>
            </a:r>
            <a:r>
              <a:rPr lang="de-DE" sz="1600" dirty="0" err="1" smtClean="0"/>
              <a:t>of</a:t>
            </a:r>
            <a:r>
              <a:rPr lang="de-DE" sz="1600" dirty="0" smtClean="0"/>
              <a:t> </a:t>
            </a:r>
            <a:r>
              <a:rPr lang="de-DE" sz="1600" dirty="0" err="1" smtClean="0"/>
              <a:t>various</a:t>
            </a:r>
            <a:r>
              <a:rPr lang="de-DE" sz="1600" dirty="0" smtClean="0"/>
              <a:t> </a:t>
            </a:r>
            <a:r>
              <a:rPr lang="de-DE" sz="1600" dirty="0" err="1" smtClean="0"/>
              <a:t>parallelisation</a:t>
            </a:r>
            <a:r>
              <a:rPr lang="de-DE" sz="1600" dirty="0" smtClean="0"/>
              <a:t> </a:t>
            </a:r>
            <a:r>
              <a:rPr lang="de-DE" sz="1600" dirty="0" err="1" smtClean="0"/>
              <a:t>strategies</a:t>
            </a:r>
            <a:endParaRPr lang="de-DE" sz="1600" dirty="0"/>
          </a:p>
          <a:p>
            <a:pPr marL="742950" lvl="1" indent="-285750">
              <a:buFont typeface="Wingdings" panose="05000000000000000000" pitchFamily="2" charset="2"/>
              <a:buChar char="Ø"/>
            </a:pPr>
            <a:r>
              <a:rPr lang="de-DE" sz="1600" dirty="0" err="1" smtClean="0"/>
              <a:t>Corellates</a:t>
            </a:r>
            <a:r>
              <a:rPr lang="de-DE" sz="1600" dirty="0" smtClean="0"/>
              <a:t> </a:t>
            </a:r>
            <a:r>
              <a:rPr lang="de-DE" sz="1600" dirty="0" err="1" smtClean="0"/>
              <a:t>with</a:t>
            </a:r>
            <a:r>
              <a:rPr lang="de-DE" sz="1600" dirty="0" smtClean="0"/>
              <a:t> EIRENE </a:t>
            </a:r>
            <a:r>
              <a:rPr lang="de-DE" sz="1600" dirty="0" smtClean="0"/>
              <a:t>internal </a:t>
            </a:r>
            <a:r>
              <a:rPr lang="de-DE" sz="1600" dirty="0" err="1" smtClean="0"/>
              <a:t>structure</a:t>
            </a:r>
            <a:r>
              <a:rPr lang="de-DE" sz="1600" dirty="0" smtClean="0"/>
              <a:t> </a:t>
            </a:r>
            <a:r>
              <a:rPr lang="de-DE" sz="1600" dirty="0" err="1" smtClean="0"/>
              <a:t>and</a:t>
            </a:r>
            <a:r>
              <a:rPr lang="de-DE" sz="1600" dirty="0" smtClean="0"/>
              <a:t> </a:t>
            </a:r>
            <a:r>
              <a:rPr lang="de-DE" sz="1600" dirty="0" err="1" smtClean="0"/>
              <a:t>profiling</a:t>
            </a:r>
            <a:r>
              <a:rPr lang="de-DE" sz="1600" dirty="0" smtClean="0"/>
              <a:t> </a:t>
            </a:r>
            <a:r>
              <a:rPr lang="de-DE" sz="1600" dirty="0" err="1" smtClean="0"/>
              <a:t>results</a:t>
            </a:r>
            <a:endParaRPr lang="en-GB" sz="1600" dirty="0"/>
          </a:p>
        </p:txBody>
      </p:sp>
      <p:pic>
        <p:nvPicPr>
          <p:cNvPr id="24" name="Grafik 23"/>
          <p:cNvPicPr>
            <a:picLocks noChangeAspect="1"/>
          </p:cNvPicPr>
          <p:nvPr/>
        </p:nvPicPr>
        <p:blipFill>
          <a:blip r:embed="rId3"/>
          <a:stretch>
            <a:fillRect/>
          </a:stretch>
        </p:blipFill>
        <p:spPr>
          <a:xfrm>
            <a:off x="7524328" y="2432211"/>
            <a:ext cx="1224136" cy="1970917"/>
          </a:xfrm>
          <a:prstGeom prst="rect">
            <a:avLst/>
          </a:prstGeom>
        </p:spPr>
      </p:pic>
      <p:sp>
        <p:nvSpPr>
          <p:cNvPr id="25" name="Rechteck 24"/>
          <p:cNvSpPr/>
          <p:nvPr/>
        </p:nvSpPr>
        <p:spPr>
          <a:xfrm>
            <a:off x="7452320" y="4403128"/>
            <a:ext cx="1473673" cy="369332"/>
          </a:xfrm>
          <a:prstGeom prst="rect">
            <a:avLst/>
          </a:prstGeom>
        </p:spPr>
        <p:txBody>
          <a:bodyPr wrap="none">
            <a:spAutoFit/>
          </a:bodyPr>
          <a:lstStyle/>
          <a:p>
            <a:r>
              <a:rPr lang="en-GB" dirty="0" err="1"/>
              <a:t>Eiron</a:t>
            </a:r>
            <a:r>
              <a:rPr lang="en-GB" dirty="0"/>
              <a:t> (E</a:t>
            </a:r>
            <a:r>
              <a:rPr lang="el-GR" dirty="0"/>
              <a:t>ιρων) </a:t>
            </a:r>
            <a:endParaRPr lang="en-GB" dirty="0"/>
          </a:p>
        </p:txBody>
      </p:sp>
    </p:spTree>
    <p:extLst>
      <p:ext uri="{BB962C8B-B14F-4D97-AF65-F5344CB8AC3E}">
        <p14:creationId xmlns:p14="http://schemas.microsoft.com/office/powerpoint/2010/main" val="52674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23478"/>
            <a:ext cx="7543800" cy="342900"/>
          </a:xfrm>
        </p:spPr>
        <p:txBody>
          <a:bodyPr/>
          <a:lstStyle/>
          <a:p>
            <a:r>
              <a:rPr lang="de-DE" dirty="0" smtClean="0">
                <a:solidFill>
                  <a:srgbClr val="C00000"/>
                </a:solidFill>
              </a:rPr>
              <a:t>Basic </a:t>
            </a:r>
            <a:r>
              <a:rPr lang="de-DE" dirty="0" err="1" smtClean="0">
                <a:solidFill>
                  <a:srgbClr val="C00000"/>
                </a:solidFill>
              </a:rPr>
              <a:t>items</a:t>
            </a:r>
            <a:r>
              <a:rPr lang="de-DE" dirty="0">
                <a:solidFill>
                  <a:srgbClr val="C00000"/>
                </a:solidFill>
              </a:rPr>
              <a:t> </a:t>
            </a:r>
            <a:r>
              <a:rPr lang="de-DE" dirty="0" err="1" smtClean="0">
                <a:solidFill>
                  <a:srgbClr val="C00000"/>
                </a:solidFill>
              </a:rPr>
              <a:t>well</a:t>
            </a:r>
            <a:r>
              <a:rPr lang="de-DE" dirty="0" smtClean="0">
                <a:solidFill>
                  <a:srgbClr val="C00000"/>
                </a:solidFill>
              </a:rPr>
              <a:t> </a:t>
            </a:r>
            <a:r>
              <a:rPr lang="de-DE" dirty="0" err="1" smtClean="0">
                <a:solidFill>
                  <a:srgbClr val="C00000"/>
                </a:solidFill>
              </a:rPr>
              <a:t>suitable</a:t>
            </a:r>
            <a:r>
              <a:rPr lang="de-DE" dirty="0" smtClean="0">
                <a:solidFill>
                  <a:srgbClr val="C00000"/>
                </a:solidFill>
              </a:rPr>
              <a:t> </a:t>
            </a:r>
            <a:r>
              <a:rPr lang="de-DE" dirty="0" err="1" smtClean="0">
                <a:solidFill>
                  <a:srgbClr val="C00000"/>
                </a:solidFill>
              </a:rPr>
              <a:t>for</a:t>
            </a:r>
            <a:r>
              <a:rPr lang="de-DE" dirty="0" smtClean="0">
                <a:solidFill>
                  <a:srgbClr val="C00000"/>
                </a:solidFill>
              </a:rPr>
              <a:t> ACH</a:t>
            </a:r>
            <a:endParaRPr lang="en-GB" dirty="0">
              <a:solidFill>
                <a:srgbClr val="00B0F0"/>
              </a:solidFill>
            </a:endParaRPr>
          </a:p>
        </p:txBody>
      </p:sp>
      <p:sp>
        <p:nvSpPr>
          <p:cNvPr id="4" name="Rechteck 3"/>
          <p:cNvSpPr/>
          <p:nvPr/>
        </p:nvSpPr>
        <p:spPr>
          <a:xfrm>
            <a:off x="107504" y="627534"/>
            <a:ext cx="7848872" cy="2062103"/>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 </a:t>
            </a:r>
            <a:r>
              <a:rPr lang="en-GB" sz="1600" dirty="0">
                <a:latin typeface="Arial" panose="020B0604020202020204" pitchFamily="34" charset="0"/>
                <a:cs typeface="Arial" panose="020B0604020202020204" pitchFamily="34" charset="0"/>
              </a:rPr>
              <a:t>Utility routines to build </a:t>
            </a:r>
            <a:r>
              <a:rPr lang="en-GB" sz="1600" dirty="0" smtClean="0">
                <a:latin typeface="Arial" panose="020B0604020202020204" pitchFamily="34" charset="0"/>
                <a:cs typeface="Arial" panose="020B0604020202020204" pitchFamily="34" charset="0"/>
              </a:rPr>
              <a:t>GGD </a:t>
            </a:r>
            <a:r>
              <a:rPr lang="en-GB" sz="1600" dirty="0">
                <a:latin typeface="Arial" panose="020B0604020202020204" pitchFamily="34" charset="0"/>
                <a:cs typeface="Arial" panose="020B0604020202020204" pitchFamily="34" charset="0"/>
              </a:rPr>
              <a:t>objects (Thomas </a:t>
            </a:r>
            <a:r>
              <a:rPr lang="en-GB" sz="1600" dirty="0" smtClean="0">
                <a:latin typeface="Arial" panose="020B0604020202020204" pitchFamily="34" charset="0"/>
                <a:cs typeface="Arial" panose="020B0604020202020204" pitchFamily="34" charset="0"/>
              </a:rPr>
              <a:t>Johnson </a:t>
            </a:r>
            <a:r>
              <a:rPr lang="en-GB" sz="1600" dirty="0">
                <a:latin typeface="Arial" panose="020B0604020202020204" pitchFamily="34" charset="0"/>
                <a:cs typeface="Arial" panose="020B0604020202020204" pitchFamily="34" charset="0"/>
              </a:rPr>
              <a:t>- not EIRENE specific</a:t>
            </a:r>
            <a:r>
              <a:rPr lang="en-GB" sz="1600" dirty="0" smtClean="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sym typeface="Wingdings" panose="05000000000000000000" pitchFamily="2" charset="2"/>
              </a:rPr>
              <a:t> </a:t>
            </a:r>
            <a:r>
              <a:rPr lang="en-GB" sz="1600" dirty="0" smtClean="0">
                <a:latin typeface="Arial" panose="020B0604020202020204" pitchFamily="34" charset="0"/>
                <a:cs typeface="Arial" panose="020B0604020202020204" pitchFamily="34" charset="0"/>
                <a:sym typeface="Wingdings" panose="05000000000000000000" pitchFamily="2" charset="2"/>
              </a:rPr>
              <a:t>     </a:t>
            </a:r>
            <a:r>
              <a:rPr lang="en-GB" sz="1600" dirty="0">
                <a:latin typeface="Arial" panose="020B0604020202020204" pitchFamily="34" charset="0"/>
                <a:cs typeface="Arial" panose="020B0604020202020204" pitchFamily="34" charset="0"/>
                <a:sym typeface="Wingdings" panose="05000000000000000000" pitchFamily="2" charset="2"/>
              </a:rPr>
              <a:t> </a:t>
            </a:r>
            <a:r>
              <a:rPr lang="en-GB" sz="1600" dirty="0" smtClean="0">
                <a:latin typeface="Arial" panose="020B0604020202020204" pitchFamily="34" charset="0"/>
                <a:cs typeface="Arial" panose="020B0604020202020204" pitchFamily="34" charset="0"/>
                <a:sym typeface="Wingdings" panose="05000000000000000000" pitchFamily="2" charset="2"/>
              </a:rPr>
              <a:t>j</a:t>
            </a:r>
            <a:r>
              <a:rPr lang="en-GB" sz="1600" dirty="0" smtClean="0">
                <a:latin typeface="Arial" panose="020B0604020202020204" pitchFamily="34" charset="0"/>
                <a:cs typeface="Arial" panose="020B0604020202020204" pitchFamily="34" charset="0"/>
              </a:rPr>
              <a:t>ust </a:t>
            </a:r>
            <a:r>
              <a:rPr lang="en-GB" sz="1600" dirty="0" err="1" smtClean="0">
                <a:latin typeface="Arial" panose="020B0604020202020204" pitchFamily="34" charset="0"/>
                <a:cs typeface="Arial" panose="020B0604020202020204" pitchFamily="34" charset="0"/>
              </a:rPr>
              <a:t>tetraeders</a:t>
            </a:r>
            <a:r>
              <a:rPr lang="en-GB" sz="1600" dirty="0" smtClean="0">
                <a:latin typeface="Arial" panose="020B0604020202020204" pitchFamily="34" charset="0"/>
                <a:cs typeface="Arial" panose="020B0604020202020204" pitchFamily="34" charset="0"/>
              </a:rPr>
              <a:t> for </a:t>
            </a:r>
            <a:r>
              <a:rPr lang="en-GB" sz="1600" dirty="0">
                <a:latin typeface="Arial" panose="020B0604020202020204" pitchFamily="34" charset="0"/>
                <a:cs typeface="Arial" panose="020B0604020202020204" pitchFamily="34" charset="0"/>
              </a:rPr>
              <a:t>instance </a:t>
            </a:r>
            <a:endParaRPr lang="en-GB" sz="1600" dirty="0" smtClean="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sym typeface="Wingdings" panose="05000000000000000000" pitchFamily="2" charset="2"/>
              </a:rPr>
              <a:t> should be done </a:t>
            </a:r>
            <a:r>
              <a:rPr lang="en-GB" sz="1600" dirty="0" smtClean="0">
                <a:latin typeface="Arial" panose="020B0604020202020204" pitchFamily="34" charset="0"/>
                <a:cs typeface="Arial" panose="020B0604020202020204" pitchFamily="34" charset="0"/>
              </a:rPr>
              <a:t>for </a:t>
            </a:r>
            <a:r>
              <a:rPr lang="en-GB" sz="1600" dirty="0">
                <a:latin typeface="Arial" panose="020B0604020202020204" pitchFamily="34" charset="0"/>
                <a:cs typeface="Arial" panose="020B0604020202020204" pitchFamily="34" charset="0"/>
              </a:rPr>
              <a:t>all EIRENE geometry </a:t>
            </a:r>
            <a:r>
              <a:rPr lang="en-GB" sz="1600" dirty="0" smtClean="0">
                <a:latin typeface="Arial" panose="020B0604020202020204" pitchFamily="34" charset="0"/>
                <a:cs typeface="Arial" panose="020B0604020202020204" pitchFamily="34" charset="0"/>
              </a:rPr>
              <a:t>types.</a:t>
            </a:r>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b) Interpolation and </a:t>
            </a:r>
            <a:r>
              <a:rPr lang="en-GB" sz="1600" dirty="0" smtClean="0">
                <a:latin typeface="Arial" panose="020B0604020202020204" pitchFamily="34" charset="0"/>
                <a:cs typeface="Arial" panose="020B0604020202020204" pitchFamily="34" charset="0"/>
              </a:rPr>
              <a:t>extraction routines.</a:t>
            </a:r>
          </a:p>
          <a:p>
            <a:endParaRPr lang="en-GB" sz="1600" dirty="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B2.5 grid </a:t>
            </a:r>
            <a:r>
              <a:rPr lang="en-GB" sz="1600" dirty="0" err="1" smtClean="0">
                <a:latin typeface="Arial" panose="020B0604020202020204" pitchFamily="34" charset="0"/>
                <a:cs typeface="Arial" panose="020B0604020202020204" pitchFamily="34" charset="0"/>
              </a:rPr>
              <a:t>IMASification</a:t>
            </a:r>
            <a:r>
              <a:rPr lang="en-GB" sz="1600" dirty="0" smtClean="0">
                <a:latin typeface="Arial" panose="020B0604020202020204" pitchFamily="34" charset="0"/>
                <a:cs typeface="Arial" panose="020B0604020202020204" pitchFamily="34" charset="0"/>
              </a:rPr>
              <a:t> (SOLPS-ITER) can be used as example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371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16" y="51470"/>
            <a:ext cx="8100392" cy="342900"/>
          </a:xfrm>
        </p:spPr>
        <p:txBody>
          <a:bodyPr/>
          <a:lstStyle/>
          <a:p>
            <a:r>
              <a:rPr lang="de-DE" sz="2800" dirty="0">
                <a:solidFill>
                  <a:srgbClr val="C00000"/>
                </a:solidFill>
              </a:rPr>
              <a:t> </a:t>
            </a:r>
            <a:r>
              <a:rPr lang="de-DE" sz="2800" dirty="0" err="1" smtClean="0">
                <a:solidFill>
                  <a:srgbClr val="C00000"/>
                </a:solidFill>
              </a:rPr>
              <a:t>Continue</a:t>
            </a:r>
            <a:r>
              <a:rPr lang="de-DE" sz="2800" dirty="0" smtClean="0">
                <a:solidFill>
                  <a:srgbClr val="C00000"/>
                </a:solidFill>
              </a:rPr>
              <a:t> </a:t>
            </a:r>
            <a:r>
              <a:rPr lang="de-DE" sz="2800" dirty="0" err="1" smtClean="0">
                <a:solidFill>
                  <a:srgbClr val="C00000"/>
                </a:solidFill>
              </a:rPr>
              <a:t>with</a:t>
            </a:r>
            <a:r>
              <a:rPr lang="de-DE" sz="2800" dirty="0" smtClean="0">
                <a:solidFill>
                  <a:srgbClr val="C00000"/>
                </a:solidFill>
              </a:rPr>
              <a:t> </a:t>
            </a:r>
            <a:r>
              <a:rPr lang="de-DE" sz="2800" dirty="0" err="1" smtClean="0">
                <a:solidFill>
                  <a:srgbClr val="C00000"/>
                </a:solidFill>
              </a:rPr>
              <a:t>IMASifcation</a:t>
            </a:r>
            <a:r>
              <a:rPr lang="de-DE" sz="2800" dirty="0" smtClean="0">
                <a:solidFill>
                  <a:srgbClr val="C00000"/>
                </a:solidFill>
              </a:rPr>
              <a:t> via SOLPS-ITER</a:t>
            </a:r>
            <a:endParaRPr lang="en-GB" sz="2800" dirty="0">
              <a:solidFill>
                <a:srgbClr val="00B0F0"/>
              </a:solidFill>
            </a:endParaRPr>
          </a:p>
        </p:txBody>
      </p:sp>
      <p:sp>
        <p:nvSpPr>
          <p:cNvPr id="4" name="Rechteck 3"/>
          <p:cNvSpPr/>
          <p:nvPr/>
        </p:nvSpPr>
        <p:spPr>
          <a:xfrm>
            <a:off x="241604" y="1059582"/>
            <a:ext cx="7848872" cy="3724096"/>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Basically </a:t>
            </a:r>
            <a:r>
              <a:rPr lang="en-GB" sz="1600" dirty="0">
                <a:latin typeface="Arial" panose="020B0604020202020204" pitchFamily="34" charset="0"/>
                <a:cs typeface="Arial" panose="020B0604020202020204" pitchFamily="34" charset="0"/>
              </a:rPr>
              <a:t>B2.5-EIRENE is </a:t>
            </a:r>
            <a:r>
              <a:rPr lang="en-GB" sz="1600" dirty="0" err="1">
                <a:latin typeface="Arial" panose="020B0604020202020204" pitchFamily="34" charset="0"/>
                <a:cs typeface="Arial" panose="020B0604020202020204" pitchFamily="34" charset="0"/>
              </a:rPr>
              <a:t>IMASIfied</a:t>
            </a:r>
            <a:r>
              <a:rPr lang="en-GB" sz="1600" dirty="0">
                <a:latin typeface="Arial" panose="020B0604020202020204" pitchFamily="34" charset="0"/>
                <a:cs typeface="Arial" panose="020B0604020202020204" pitchFamily="34" charset="0"/>
              </a:rPr>
              <a:t> from the fluid side for output. Still, there are variables in EIRENE worth </a:t>
            </a:r>
            <a:r>
              <a:rPr lang="en-GB" sz="1600" dirty="0" err="1">
                <a:latin typeface="Arial" panose="020B0604020202020204" pitchFamily="34" charset="0"/>
                <a:cs typeface="Arial" panose="020B0604020202020204" pitchFamily="34" charset="0"/>
              </a:rPr>
              <a:t>IMASification</a:t>
            </a:r>
            <a:r>
              <a:rPr lang="en-GB" sz="1600" dirty="0">
                <a:latin typeface="Arial" panose="020B0604020202020204" pitchFamily="34" charset="0"/>
                <a:cs typeface="Arial" panose="020B0604020202020204" pitchFamily="34" charset="0"/>
              </a:rPr>
              <a:t>, not </a:t>
            </a:r>
            <a:r>
              <a:rPr lang="en-GB" sz="1600" dirty="0" err="1">
                <a:latin typeface="Arial" panose="020B0604020202020204" pitchFamily="34" charset="0"/>
                <a:cs typeface="Arial" panose="020B0604020202020204" pitchFamily="34" charset="0"/>
              </a:rPr>
              <a:t>seeable</a:t>
            </a:r>
            <a:r>
              <a:rPr lang="en-GB" sz="1600" dirty="0">
                <a:latin typeface="Arial" panose="020B0604020202020204" pitchFamily="34" charset="0"/>
                <a:cs typeface="Arial" panose="020B0604020202020204" pitchFamily="34" charset="0"/>
              </a:rPr>
              <a:t> from the B2.5 </a:t>
            </a:r>
            <a:r>
              <a:rPr lang="en-GB" sz="1600" dirty="0" smtClean="0">
                <a:latin typeface="Arial" panose="020B0604020202020204" pitchFamily="34" charset="0"/>
                <a:cs typeface="Arial" panose="020B0604020202020204" pitchFamily="34" charset="0"/>
              </a:rPr>
              <a:t>IDSs</a:t>
            </a:r>
          </a:p>
          <a:p>
            <a:endParaRPr lang="en-GB" sz="1200" dirty="0">
              <a:latin typeface="Arial" panose="020B0604020202020204" pitchFamily="34" charset="0"/>
              <a:cs typeface="Arial" panose="020B0604020202020204" pitchFamily="34" charset="0"/>
            </a:endParaRPr>
          </a:p>
          <a:p>
            <a:pPr marL="342900" indent="-342900">
              <a:buFont typeface="+mj-lt"/>
              <a:buAutoNum type="alphaLcParenR"/>
            </a:pPr>
            <a:r>
              <a:rPr lang="en-GB" sz="1600" dirty="0" smtClean="0">
                <a:latin typeface="Arial" panose="020B0604020202020204" pitchFamily="34" charset="0"/>
                <a:cs typeface="Arial" panose="020B0604020202020204" pitchFamily="34" charset="0"/>
              </a:rPr>
              <a:t>statistical variances</a:t>
            </a:r>
          </a:p>
          <a:p>
            <a:pPr marL="342900" indent="-342900">
              <a:buFont typeface="+mj-lt"/>
              <a:buAutoNum type="alphaLcParenR"/>
            </a:pPr>
            <a:r>
              <a:rPr lang="en-GB" sz="1600" dirty="0" smtClean="0">
                <a:latin typeface="Arial" panose="020B0604020202020204" pitchFamily="34" charset="0"/>
                <a:cs typeface="Arial" panose="020B0604020202020204" pitchFamily="34" charset="0"/>
              </a:rPr>
              <a:t>all</a:t>
            </a:r>
            <a:r>
              <a:rPr lang="en-GB" sz="1600" dirty="0">
                <a:latin typeface="Arial" panose="020B0604020202020204" pitchFamily="34" charset="0"/>
                <a:cs typeface="Arial" panose="020B0604020202020204" pitchFamily="34" charset="0"/>
              </a:rPr>
              <a:t>, what is </a:t>
            </a:r>
            <a:r>
              <a:rPr lang="en-GB" sz="1600" dirty="0" smtClean="0">
                <a:latin typeface="Arial" panose="020B0604020202020204" pitchFamily="34" charset="0"/>
                <a:cs typeface="Arial" panose="020B0604020202020204" pitchFamily="34" charset="0"/>
              </a:rPr>
              <a:t>outside </a:t>
            </a:r>
            <a:r>
              <a:rPr lang="en-GB" sz="1600" dirty="0">
                <a:latin typeface="Arial" panose="020B0604020202020204" pitchFamily="34" charset="0"/>
                <a:cs typeface="Arial" panose="020B0604020202020204" pitchFamily="34" charset="0"/>
              </a:rPr>
              <a:t>the </a:t>
            </a:r>
            <a:r>
              <a:rPr lang="en-GB" sz="1600" dirty="0" smtClean="0">
                <a:latin typeface="Arial" panose="020B0604020202020204" pitchFamily="34" charset="0"/>
                <a:cs typeface="Arial" panose="020B0604020202020204" pitchFamily="34" charset="0"/>
              </a:rPr>
              <a:t>B2.5 </a:t>
            </a:r>
            <a:r>
              <a:rPr lang="en-GB" sz="1600" dirty="0">
                <a:latin typeface="Arial" panose="020B0604020202020204" pitchFamily="34" charset="0"/>
                <a:cs typeface="Arial" panose="020B0604020202020204" pitchFamily="34" charset="0"/>
              </a:rPr>
              <a:t>grid (extended grid and more</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342900" indent="-342900">
              <a:buFont typeface="+mj-lt"/>
              <a:buAutoNum type="alphaLcParenR"/>
            </a:pPr>
            <a:r>
              <a:rPr lang="en-GB" sz="1600" dirty="0" smtClean="0">
                <a:latin typeface="Arial" panose="020B0604020202020204" pitchFamily="34" charset="0"/>
                <a:cs typeface="Arial" panose="020B0604020202020204" pitchFamily="34" charset="0"/>
              </a:rPr>
              <a:t>CRM </a:t>
            </a:r>
            <a:r>
              <a:rPr lang="en-GB" sz="1600" dirty="0">
                <a:latin typeface="Arial" panose="020B0604020202020204" pitchFamily="34" charset="0"/>
                <a:cs typeface="Arial" panose="020B0604020202020204" pitchFamily="34" charset="0"/>
              </a:rPr>
              <a:t>internal </a:t>
            </a:r>
            <a:r>
              <a:rPr lang="en-GB" sz="1600" dirty="0" smtClean="0">
                <a:latin typeface="Arial" panose="020B0604020202020204" pitchFamily="34" charset="0"/>
                <a:cs typeface="Arial" panose="020B0604020202020204" pitchFamily="34" charset="0"/>
              </a:rPr>
              <a:t>data</a:t>
            </a:r>
            <a:endParaRPr lang="en-GB" sz="1600" dirty="0">
              <a:latin typeface="Arial" panose="020B0604020202020204" pitchFamily="34" charset="0"/>
              <a:cs typeface="Arial" panose="020B0604020202020204" pitchFamily="34" charset="0"/>
            </a:endParaRPr>
          </a:p>
          <a:p>
            <a:pPr marL="342900" indent="-342900">
              <a:buFont typeface="+mj-lt"/>
              <a:buAutoNum type="alphaLcParenR"/>
            </a:pPr>
            <a:r>
              <a:rPr lang="en-GB" sz="1600" dirty="0" smtClean="0">
                <a:latin typeface="Arial" panose="020B0604020202020204" pitchFamily="34" charset="0"/>
                <a:cs typeface="Arial" panose="020B0604020202020204" pitchFamily="34" charset="0"/>
              </a:rPr>
              <a:t>Particular </a:t>
            </a:r>
            <a:r>
              <a:rPr lang="en-GB" sz="1600" dirty="0">
                <a:latin typeface="Arial" panose="020B0604020202020204" pitchFamily="34" charset="0"/>
                <a:cs typeface="Arial" panose="020B0604020202020204" pitchFamily="34" charset="0"/>
              </a:rPr>
              <a:t>processes, surfaces etc. defined inside </a:t>
            </a:r>
            <a:r>
              <a:rPr lang="en-GB" sz="1600" dirty="0" smtClean="0">
                <a:latin typeface="Arial" panose="020B0604020202020204" pitchFamily="34" charset="0"/>
                <a:cs typeface="Arial" panose="020B0604020202020204" pitchFamily="34" charset="0"/>
              </a:rPr>
              <a:t>EIRENE</a:t>
            </a:r>
          </a:p>
          <a:p>
            <a:pPr marL="342900" indent="-342900">
              <a:buFont typeface="+mj-lt"/>
              <a:buAutoNum type="alphaLcParenR"/>
            </a:pPr>
            <a:r>
              <a:rPr lang="en-GB" sz="1600" dirty="0" smtClean="0">
                <a:latin typeface="Arial" panose="020B0604020202020204" pitchFamily="34" charset="0"/>
                <a:cs typeface="Arial" panose="020B0604020202020204" pitchFamily="34" charset="0"/>
              </a:rPr>
              <a:t>Emission </a:t>
            </a:r>
            <a:r>
              <a:rPr lang="en-GB" sz="1600" dirty="0">
                <a:latin typeface="Arial" panose="020B0604020202020204" pitchFamily="34" charset="0"/>
                <a:cs typeface="Arial" panose="020B0604020202020204" pitchFamily="34" charset="0"/>
              </a:rPr>
              <a:t>data with EIRENE resolution </a:t>
            </a:r>
            <a:r>
              <a:rPr lang="en-GB" sz="1600" dirty="0" smtClean="0">
                <a:latin typeface="Arial" panose="020B0604020202020204" pitchFamily="34" charset="0"/>
                <a:cs typeface="Arial" panose="020B0604020202020204" pitchFamily="34" charset="0"/>
              </a:rPr>
              <a:t>(particular processes</a:t>
            </a:r>
            <a:r>
              <a:rPr lang="en-GB" sz="1600" dirty="0">
                <a:latin typeface="Arial" panose="020B0604020202020204" pitchFamily="34" charset="0"/>
                <a:cs typeface="Arial" panose="020B0604020202020204" pitchFamily="34" charset="0"/>
              </a:rPr>
              <a:t>, lines, </a:t>
            </a:r>
            <a:r>
              <a:rPr lang="en-GB" sz="1600" dirty="0" smtClean="0">
                <a:latin typeface="Arial" panose="020B0604020202020204" pitchFamily="34" charset="0"/>
                <a:cs typeface="Arial" panose="020B0604020202020204" pitchFamily="34" charset="0"/>
              </a:rPr>
              <a:t>species, cells</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surfaces, </a:t>
            </a:r>
            <a:r>
              <a:rPr lang="en-GB" sz="1600" dirty="0" err="1" smtClean="0">
                <a:latin typeface="Arial" panose="020B0604020202020204" pitchFamily="34" charset="0"/>
                <a:cs typeface="Arial" panose="020B0604020202020204" pitchFamily="34" charset="0"/>
              </a:rPr>
              <a:t>etc</a:t>
            </a:r>
            <a:r>
              <a:rPr lang="en-GB" sz="1600" dirty="0" smtClean="0">
                <a:latin typeface="Arial" panose="020B0604020202020204" pitchFamily="34" charset="0"/>
                <a:cs typeface="Arial" panose="020B0604020202020204" pitchFamily="34" charset="0"/>
              </a:rPr>
              <a:t>)</a:t>
            </a:r>
          </a:p>
          <a:p>
            <a:pPr marL="342900" indent="-342900">
              <a:buFont typeface="+mj-lt"/>
              <a:buAutoNum type="alphaLcParenR"/>
            </a:pPr>
            <a:r>
              <a:rPr lang="en-GB" sz="1600" dirty="0" smtClean="0">
                <a:latin typeface="Arial" panose="020B0604020202020204" pitchFamily="34" charset="0"/>
                <a:cs typeface="Arial" panose="020B0604020202020204" pitchFamily="34" charset="0"/>
              </a:rPr>
              <a:t>metadata </a:t>
            </a:r>
            <a:r>
              <a:rPr lang="en-GB" sz="1600" dirty="0">
                <a:latin typeface="Arial" panose="020B0604020202020204" pitchFamily="34" charset="0"/>
                <a:cs typeface="Arial" panose="020B0604020202020204" pitchFamily="34" charset="0"/>
              </a:rPr>
              <a:t>specific for EIRENE (code library node</a:t>
            </a:r>
            <a:r>
              <a:rPr lang="en-GB" sz="1600" dirty="0" smtClean="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600" b="1" i="1" dirty="0">
                <a:latin typeface="Arial" panose="020B0604020202020204" pitchFamily="34" charset="0"/>
                <a:cs typeface="Arial" panose="020B0604020202020204" pitchFamily="34" charset="0"/>
              </a:rPr>
              <a:t>With support from ACH</a:t>
            </a:r>
            <a:r>
              <a:rPr lang="en-GB" sz="1600" b="1" i="1" dirty="0" smtClean="0">
                <a:latin typeface="Arial" panose="020B0604020202020204" pitchFamily="34" charset="0"/>
                <a:cs typeface="Arial" panose="020B0604020202020204" pitchFamily="34" charset="0"/>
              </a:rPr>
              <a:t>?..</a:t>
            </a:r>
            <a:endParaRPr lang="en-GB" sz="1600" dirty="0" smtClean="0">
              <a:latin typeface="Arial" panose="020B0604020202020204" pitchFamily="34" charset="0"/>
              <a:cs typeface="Arial" panose="020B0604020202020204" pitchFamily="34" charset="0"/>
            </a:endParaRPr>
          </a:p>
          <a:p>
            <a:pPr marL="342900" indent="-342900">
              <a:buFont typeface="+mj-lt"/>
              <a:buAutoNum type="alphaUcPeriod"/>
            </a:pPr>
            <a:r>
              <a:rPr lang="en-GB" sz="1600" dirty="0" smtClean="0">
                <a:latin typeface="Arial" panose="020B0604020202020204" pitchFamily="34" charset="0"/>
                <a:cs typeface="Arial" panose="020B0604020202020204" pitchFamily="34" charset="0"/>
              </a:rPr>
              <a:t>make </a:t>
            </a:r>
            <a:r>
              <a:rPr lang="en-GB" sz="1600" dirty="0">
                <a:latin typeface="Arial" panose="020B0604020202020204" pitchFamily="34" charset="0"/>
                <a:cs typeface="Arial" panose="020B0604020202020204" pitchFamily="34" charset="0"/>
              </a:rPr>
              <a:t>IMAS from base files describing </a:t>
            </a:r>
            <a:r>
              <a:rPr lang="en-GB" sz="1600" dirty="0" smtClean="0">
                <a:latin typeface="Arial" panose="020B0604020202020204" pitchFamily="34" charset="0"/>
                <a:cs typeface="Arial" panose="020B0604020202020204" pitchFamily="34" charset="0"/>
              </a:rPr>
              <a:t>geometry</a:t>
            </a:r>
          </a:p>
          <a:p>
            <a:pPr marL="342900" indent="-342900">
              <a:buFont typeface="+mj-lt"/>
              <a:buAutoNum type="alphaUcPeriod"/>
            </a:pPr>
            <a:r>
              <a:rPr lang="en-GB" sz="1600" dirty="0" smtClean="0">
                <a:latin typeface="Arial" panose="020B0604020202020204" pitchFamily="34" charset="0"/>
                <a:cs typeface="Arial" panose="020B0604020202020204" pitchFamily="34" charset="0"/>
              </a:rPr>
              <a:t>provide </a:t>
            </a:r>
            <a:r>
              <a:rPr lang="en-GB" sz="1600" dirty="0">
                <a:latin typeface="Arial" panose="020B0604020202020204" pitchFamily="34" charset="0"/>
                <a:cs typeface="Arial" panose="020B0604020202020204" pitchFamily="34" charset="0"/>
              </a:rPr>
              <a:t>conversion tools for grid types (e.g. </a:t>
            </a:r>
            <a:r>
              <a:rPr lang="en-GB" sz="1600" dirty="0" err="1">
                <a:latin typeface="Arial" panose="020B0604020202020204" pitchFamily="34" charset="0"/>
                <a:cs typeface="Arial" panose="020B0604020202020204" pitchFamily="34" charset="0"/>
              </a:rPr>
              <a:t>quadragular</a:t>
            </a:r>
            <a:r>
              <a:rPr lang="en-GB" sz="1600" dirty="0">
                <a:latin typeface="Arial" panose="020B0604020202020204" pitchFamily="34" charset="0"/>
                <a:cs typeface="Arial" panose="020B0604020202020204" pitchFamily="34" charset="0"/>
              </a:rPr>
              <a:t> to </a:t>
            </a:r>
            <a:r>
              <a:rPr lang="en-GB" sz="1600" dirty="0" err="1">
                <a:latin typeface="Arial" panose="020B0604020202020204" pitchFamily="34" charset="0"/>
                <a:cs typeface="Arial" panose="020B0604020202020204" pitchFamily="34" charset="0"/>
              </a:rPr>
              <a:t>thriangular</a:t>
            </a:r>
            <a:r>
              <a:rPr lang="en-GB" sz="1600" dirty="0">
                <a:latin typeface="Arial" panose="020B0604020202020204" pitchFamily="34" charset="0"/>
                <a:cs typeface="Arial" panose="020B0604020202020204" pitchFamily="34" charset="0"/>
              </a:rPr>
              <a:t>)</a:t>
            </a:r>
          </a:p>
          <a:p>
            <a:pPr marL="342900" indent="-342900">
              <a:buFont typeface="+mj-lt"/>
              <a:buAutoNum type="alphaUcPeriod"/>
            </a:pPr>
            <a:endParaRPr lang="en-GB" sz="1600" dirty="0" smtClean="0">
              <a:latin typeface="Arial" panose="020B0604020202020204" pitchFamily="34" charset="0"/>
              <a:cs typeface="Arial" panose="020B0604020202020204" pitchFamily="34" charset="0"/>
            </a:endParaRPr>
          </a:p>
        </p:txBody>
      </p:sp>
      <p:sp>
        <p:nvSpPr>
          <p:cNvPr id="5" name="Textfeld 4"/>
          <p:cNvSpPr txBox="1"/>
          <p:nvPr/>
        </p:nvSpPr>
        <p:spPr>
          <a:xfrm>
            <a:off x="179512" y="542310"/>
            <a:ext cx="4176464" cy="369332"/>
          </a:xfrm>
          <a:prstGeom prst="rect">
            <a:avLst/>
          </a:prstGeom>
          <a:noFill/>
        </p:spPr>
        <p:txBody>
          <a:bodyPr wrap="square" rtlCol="0">
            <a:spAutoFit/>
          </a:bodyPr>
          <a:lstStyle/>
          <a:p>
            <a:r>
              <a:rPr lang="en-GB" b="1" i="1" dirty="0" smtClean="0">
                <a:solidFill>
                  <a:srgbClr val="0070C0"/>
                </a:solidFill>
              </a:rPr>
              <a:t>Short-mid term activity . . .</a:t>
            </a:r>
            <a:endParaRPr lang="en-GB" b="1" i="1" dirty="0">
              <a:solidFill>
                <a:srgbClr val="0070C0"/>
              </a:solidFill>
            </a:endParaRPr>
          </a:p>
        </p:txBody>
      </p:sp>
    </p:spTree>
    <p:extLst>
      <p:ext uri="{BB962C8B-B14F-4D97-AF65-F5344CB8AC3E}">
        <p14:creationId xmlns:p14="http://schemas.microsoft.com/office/powerpoint/2010/main" val="289680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2139702"/>
            <a:ext cx="8229600" cy="936104"/>
          </a:xfrm>
        </p:spPr>
        <p:txBody>
          <a:bodyPr>
            <a:normAutofit/>
          </a:bodyPr>
          <a:lstStyle/>
          <a:p>
            <a:pPr marL="0" indent="0" algn="ctr">
              <a:buNone/>
            </a:pPr>
            <a:r>
              <a:rPr lang="en-GB" sz="3600" b="1" dirty="0" smtClean="0"/>
              <a:t>Thanks for the attention!</a:t>
            </a:r>
            <a:endParaRPr lang="en-GB" sz="3600" dirty="0" smtClean="0"/>
          </a:p>
        </p:txBody>
      </p:sp>
    </p:spTree>
    <p:extLst>
      <p:ext uri="{BB962C8B-B14F-4D97-AF65-F5344CB8AC3E}">
        <p14:creationId xmlns:p14="http://schemas.microsoft.com/office/powerpoint/2010/main" val="2829250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Grid Description (GGD)</a:t>
            </a:r>
            <a:endParaRPr lang="en-GB" dirty="0"/>
          </a:p>
        </p:txBody>
      </p:sp>
      <p:sp>
        <p:nvSpPr>
          <p:cNvPr id="3" name="Content Placeholder 2"/>
          <p:cNvSpPr>
            <a:spLocks noGrp="1"/>
          </p:cNvSpPr>
          <p:nvPr>
            <p:ph idx="1"/>
          </p:nvPr>
        </p:nvSpPr>
        <p:spPr>
          <a:xfrm>
            <a:off x="251520" y="483518"/>
            <a:ext cx="8640960" cy="4248472"/>
          </a:xfrm>
        </p:spPr>
        <p:txBody>
          <a:bodyPr/>
          <a:lstStyle/>
          <a:p>
            <a:r>
              <a:rPr lang="en-US" dirty="0" smtClean="0"/>
              <a:t>For most IDSs, the geometry on which the data is stored must be provided as part of the IDS.</a:t>
            </a:r>
          </a:p>
          <a:p>
            <a:r>
              <a:rPr lang="en-US" dirty="0" smtClean="0"/>
              <a:t>For 1-D data, on can use the </a:t>
            </a:r>
            <a:r>
              <a:rPr lang="en-US" dirty="0" smtClean="0">
                <a:latin typeface="Gadugi" panose="020B0502040204020203" pitchFamily="34" charset="0"/>
                <a:ea typeface="Gadugi" panose="020B0502040204020203" pitchFamily="34" charset="0"/>
              </a:rPr>
              <a:t>profiles_1d</a:t>
            </a:r>
            <a:r>
              <a:rPr lang="en-US" dirty="0" smtClean="0"/>
              <a:t> structure.</a:t>
            </a:r>
          </a:p>
          <a:p>
            <a:r>
              <a:rPr lang="en-US" dirty="0" smtClean="0"/>
              <a:t>For more complex data, we rely on the GGD.</a:t>
            </a:r>
          </a:p>
          <a:p>
            <a:pPr lvl="1"/>
            <a:r>
              <a:rPr lang="en-US" dirty="0" smtClean="0"/>
              <a:t>IDS </a:t>
            </a:r>
            <a:r>
              <a:rPr lang="en-US" dirty="0"/>
              <a:t>d</a:t>
            </a:r>
            <a:r>
              <a:rPr lang="en-US" dirty="0" smtClean="0"/>
              <a:t>ata fields are then found within the </a:t>
            </a:r>
            <a:r>
              <a:rPr lang="en-US" dirty="0" err="1" smtClean="0">
                <a:latin typeface="Gadugi" panose="020B0502040204020203" pitchFamily="34" charset="0"/>
                <a:ea typeface="Gadugi" panose="020B0502040204020203" pitchFamily="34" charset="0"/>
              </a:rPr>
              <a:t>ggd</a:t>
            </a:r>
            <a:r>
              <a:rPr lang="en-US" dirty="0" smtClean="0">
                <a:latin typeface="Gadugi" panose="020B0502040204020203" pitchFamily="34" charset="0"/>
                <a:ea typeface="Gadugi" panose="020B0502040204020203" pitchFamily="34" charset="0"/>
              </a:rPr>
              <a:t>(</a:t>
            </a:r>
            <a:r>
              <a:rPr lang="en-US" dirty="0" err="1" smtClean="0">
                <a:latin typeface="Gadugi" panose="020B0502040204020203" pitchFamily="34" charset="0"/>
                <a:ea typeface="Gadugi" panose="020B0502040204020203" pitchFamily="34" charset="0"/>
              </a:rPr>
              <a:t>itime</a:t>
            </a:r>
            <a:r>
              <a:rPr lang="en-US" dirty="0" smtClean="0">
                <a:latin typeface="Gadugi" panose="020B0502040204020203" pitchFamily="34" charset="0"/>
                <a:ea typeface="Gadugi" panose="020B0502040204020203" pitchFamily="34" charset="0"/>
              </a:rPr>
              <a:t>)</a:t>
            </a:r>
            <a:r>
              <a:rPr lang="en-US" dirty="0" smtClean="0"/>
              <a:t> structure.</a:t>
            </a:r>
          </a:p>
          <a:p>
            <a:r>
              <a:rPr lang="en-US" dirty="0" smtClean="0"/>
              <a:t>The GGD has a time index, i.e. a different grid can be defined for each time-step.</a:t>
            </a:r>
          </a:p>
          <a:p>
            <a:r>
              <a:rPr lang="en-US" dirty="0" smtClean="0"/>
              <a:t>The GGD works on the principle of </a:t>
            </a:r>
            <a:r>
              <a:rPr lang="en-US" dirty="0" err="1" smtClean="0"/>
              <a:t>separability</a:t>
            </a:r>
            <a:r>
              <a:rPr lang="en-US" dirty="0" smtClean="0"/>
              <a:t> of spaces.</a:t>
            </a:r>
          </a:p>
          <a:p>
            <a:r>
              <a:rPr lang="en-US" dirty="0" smtClean="0"/>
              <a:t>A full geometry is a “product” of spaces.</a:t>
            </a:r>
          </a:p>
          <a:p>
            <a:r>
              <a:rPr lang="en-US" dirty="0" smtClean="0"/>
              <a:t>The number and dimensionality of the spaces are arbitrary.</a:t>
            </a:r>
          </a:p>
          <a:p>
            <a:pPr marL="0" indent="0">
              <a:buNone/>
            </a:pPr>
            <a:endParaRPr lang="en-GB" dirty="0"/>
          </a:p>
        </p:txBody>
      </p:sp>
    </p:spTree>
    <p:extLst>
      <p:ext uri="{BB962C8B-B14F-4D97-AF65-F5344CB8AC3E}">
        <p14:creationId xmlns:p14="http://schemas.microsoft.com/office/powerpoint/2010/main" val="370992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GGD Spaces</a:t>
            </a:r>
            <a:endParaRPr lang="en-GB" dirty="0"/>
          </a:p>
        </p:txBody>
      </p:sp>
      <p:sp>
        <p:nvSpPr>
          <p:cNvPr id="3" name="Content Placeholder 2"/>
          <p:cNvSpPr>
            <a:spLocks noGrp="1"/>
          </p:cNvSpPr>
          <p:nvPr>
            <p:ph idx="1"/>
          </p:nvPr>
        </p:nvSpPr>
        <p:spPr>
          <a:xfrm>
            <a:off x="179512" y="555526"/>
            <a:ext cx="8001000" cy="3960440"/>
          </a:xfrm>
        </p:spPr>
        <p:txBody>
          <a:bodyPr/>
          <a:lstStyle/>
          <a:p>
            <a:r>
              <a:rPr lang="en-US" sz="1800" dirty="0" smtClean="0"/>
              <a:t>A GGD </a:t>
            </a:r>
            <a:r>
              <a:rPr lang="en-US" sz="1800" dirty="0" smtClean="0">
                <a:latin typeface="Gadugi" panose="020B0502040204020203" pitchFamily="34" charset="0"/>
                <a:ea typeface="Gadugi" panose="020B0502040204020203" pitchFamily="34" charset="0"/>
              </a:rPr>
              <a:t>space</a:t>
            </a:r>
            <a:r>
              <a:rPr lang="en-US" sz="1800" dirty="0" smtClean="0"/>
              <a:t> is structured as a hierarchy of objects of increasing dimensionality, as needed.</a:t>
            </a:r>
          </a:p>
          <a:p>
            <a:pPr lvl="1"/>
            <a:r>
              <a:rPr lang="en-US" sz="1400" dirty="0" smtClean="0"/>
              <a:t>0-D objects: “nodes” </a:t>
            </a:r>
            <a:r>
              <a:rPr lang="en-US" sz="1400" dirty="0" smtClean="0">
                <a:sym typeface="Wingdings" panose="05000000000000000000" pitchFamily="2" charset="2"/>
              </a:rPr>
              <a:t> grid vertices</a:t>
            </a:r>
            <a:endParaRPr lang="en-US" sz="1400" dirty="0" smtClean="0"/>
          </a:p>
          <a:p>
            <a:pPr lvl="1"/>
            <a:r>
              <a:rPr lang="en-US" sz="1400" dirty="0" smtClean="0"/>
              <a:t>1-D objects: “edges” </a:t>
            </a:r>
            <a:r>
              <a:rPr lang="en-US" sz="1400" dirty="0" smtClean="0">
                <a:sym typeface="Wingdings" panose="05000000000000000000" pitchFamily="2" charset="2"/>
              </a:rPr>
              <a:t> line segments connecting nodes</a:t>
            </a:r>
          </a:p>
          <a:p>
            <a:pPr lvl="1"/>
            <a:r>
              <a:rPr lang="en-US" sz="1400" dirty="0" smtClean="0">
                <a:sym typeface="Wingdings" panose="05000000000000000000" pitchFamily="2" charset="2"/>
              </a:rPr>
              <a:t>2-D objects: “faces”  planar shapes delimited by edges</a:t>
            </a:r>
          </a:p>
          <a:p>
            <a:pPr lvl="1"/>
            <a:r>
              <a:rPr lang="en-US" sz="1400" dirty="0" smtClean="0">
                <a:sym typeface="Wingdings" panose="05000000000000000000" pitchFamily="2" charset="2"/>
              </a:rPr>
              <a:t>3-D objects: “volumes”  voxels delimited by faces</a:t>
            </a:r>
          </a:p>
          <a:p>
            <a:r>
              <a:rPr lang="en-US" sz="1800" dirty="0" smtClean="0">
                <a:sym typeface="Wingdings" panose="05000000000000000000" pitchFamily="2" charset="2"/>
              </a:rPr>
              <a:t>Coordinate type and topology are provided in the </a:t>
            </a:r>
            <a:r>
              <a:rPr lang="en-US" sz="1800" dirty="0" smtClean="0">
                <a:latin typeface="Gadugi" panose="020B0502040204020203" pitchFamily="34" charset="0"/>
                <a:ea typeface="Gadugi" panose="020B0502040204020203" pitchFamily="34" charset="0"/>
                <a:sym typeface="Wingdings" panose="05000000000000000000" pitchFamily="2" charset="2"/>
              </a:rPr>
              <a:t>space</a:t>
            </a:r>
            <a:r>
              <a:rPr lang="en-US" sz="1800" dirty="0" smtClean="0">
                <a:sym typeface="Wingdings" panose="05000000000000000000" pitchFamily="2" charset="2"/>
              </a:rPr>
              <a:t> description.</a:t>
            </a:r>
          </a:p>
          <a:p>
            <a:r>
              <a:rPr lang="en-US" sz="1800" dirty="0" smtClean="0">
                <a:sym typeface="Wingdings" panose="05000000000000000000" pitchFamily="2" charset="2"/>
              </a:rPr>
              <a:t>For each type of object, we create an ordered list.</a:t>
            </a:r>
          </a:p>
          <a:p>
            <a:r>
              <a:rPr lang="en-US" sz="1800" dirty="0" smtClean="0">
                <a:sym typeface="Wingdings" panose="05000000000000000000" pitchFamily="2" charset="2"/>
              </a:rPr>
              <a:t>Each object has the properties:</a:t>
            </a:r>
          </a:p>
          <a:p>
            <a:pPr lvl="1"/>
            <a:r>
              <a:rPr lang="en-US" sz="1400" dirty="0" smtClean="0">
                <a:latin typeface="Gadugi" panose="020B0502040204020203" pitchFamily="34" charset="0"/>
                <a:ea typeface="Gadugi" panose="020B0502040204020203" pitchFamily="34" charset="0"/>
                <a:sym typeface="Wingdings" panose="05000000000000000000" pitchFamily="2" charset="2"/>
              </a:rPr>
              <a:t>nodes(:)</a:t>
            </a:r>
            <a:r>
              <a:rPr lang="en-US" sz="1400" dirty="0" smtClean="0">
                <a:sym typeface="Wingdings" panose="05000000000000000000" pitchFamily="2" charset="2"/>
              </a:rPr>
              <a:t>: the list of nodes making up the object</a:t>
            </a:r>
          </a:p>
          <a:p>
            <a:pPr lvl="1"/>
            <a:r>
              <a:rPr lang="en-US" sz="1400" dirty="0" smtClean="0">
                <a:latin typeface="Gadugi" panose="020B0502040204020203" pitchFamily="34" charset="0"/>
                <a:ea typeface="Gadugi" panose="020B0502040204020203" pitchFamily="34" charset="0"/>
                <a:sym typeface="Wingdings" panose="05000000000000000000" pitchFamily="2" charset="2"/>
              </a:rPr>
              <a:t>measure</a:t>
            </a:r>
            <a:r>
              <a:rPr lang="en-US" sz="1400" dirty="0" smtClean="0">
                <a:sym typeface="Wingdings" panose="05000000000000000000" pitchFamily="2" charset="2"/>
              </a:rPr>
              <a:t>: the size of object (0-D: N/A, 1-D: length, 2-D: area, 3-D: volume)</a:t>
            </a:r>
          </a:p>
          <a:p>
            <a:pPr lvl="1"/>
            <a:r>
              <a:rPr lang="en-US" sz="1400" dirty="0" smtClean="0">
                <a:latin typeface="Gadugi" panose="020B0502040204020203" pitchFamily="34" charset="0"/>
                <a:ea typeface="Gadugi" panose="020B0502040204020203" pitchFamily="34" charset="0"/>
                <a:sym typeface="Wingdings" panose="05000000000000000000" pitchFamily="2" charset="2"/>
              </a:rPr>
              <a:t>geometry(:)</a:t>
            </a:r>
            <a:r>
              <a:rPr lang="en-US" sz="1400" dirty="0" smtClean="0">
                <a:sym typeface="Wingdings" panose="05000000000000000000" pitchFamily="2" charset="2"/>
              </a:rPr>
              <a:t>: additional useful geometrical information (physical coordinates, size when “multiplied” by the other spaces, connection length, etc…)</a:t>
            </a:r>
          </a:p>
          <a:p>
            <a:pPr lvl="1"/>
            <a:r>
              <a:rPr lang="en-US" sz="1400" dirty="0" smtClean="0">
                <a:latin typeface="Gadugi" panose="020B0502040204020203" pitchFamily="34" charset="0"/>
                <a:ea typeface="Gadugi" panose="020B0502040204020203" pitchFamily="34" charset="0"/>
                <a:sym typeface="Wingdings" panose="05000000000000000000" pitchFamily="2" charset="2"/>
              </a:rPr>
              <a:t>boundary(:)</a:t>
            </a:r>
            <a:r>
              <a:rPr lang="en-US" sz="1400" dirty="0" smtClean="0">
                <a:sym typeface="Wingdings" panose="05000000000000000000" pitchFamily="2" charset="2"/>
              </a:rPr>
              <a:t>, </a:t>
            </a:r>
            <a:r>
              <a:rPr lang="en-US" sz="1400" dirty="0" smtClean="0">
                <a:latin typeface="Gadugi" panose="020B0502040204020203" pitchFamily="34" charset="0"/>
                <a:ea typeface="Gadugi" panose="020B0502040204020203" pitchFamily="34" charset="0"/>
                <a:sym typeface="Wingdings" panose="05000000000000000000" pitchFamily="2" charset="2"/>
              </a:rPr>
              <a:t>boundary(:)%index</a:t>
            </a:r>
            <a:r>
              <a:rPr lang="en-US" sz="1400" dirty="0" smtClean="0">
                <a:sym typeface="Wingdings" panose="05000000000000000000" pitchFamily="2" charset="2"/>
              </a:rPr>
              <a:t> and </a:t>
            </a:r>
            <a:r>
              <a:rPr lang="en-US" sz="1400" dirty="0" smtClean="0">
                <a:latin typeface="Gadugi" panose="020B0502040204020203" pitchFamily="34" charset="0"/>
                <a:ea typeface="Gadugi" panose="020B0502040204020203" pitchFamily="34" charset="0"/>
                <a:sym typeface="Wingdings" panose="05000000000000000000" pitchFamily="2" charset="2"/>
              </a:rPr>
              <a:t>boundary(:)%</a:t>
            </a:r>
            <a:r>
              <a:rPr lang="en-US" sz="1400" dirty="0" err="1" smtClean="0">
                <a:latin typeface="Gadugi" panose="020B0502040204020203" pitchFamily="34" charset="0"/>
                <a:ea typeface="Gadugi" panose="020B0502040204020203" pitchFamily="34" charset="0"/>
                <a:sym typeface="Wingdings" panose="05000000000000000000" pitchFamily="2" charset="2"/>
              </a:rPr>
              <a:t>neighbours</a:t>
            </a:r>
            <a:r>
              <a:rPr lang="en-US" sz="1400" dirty="0" smtClean="0">
                <a:latin typeface="Gadugi" panose="020B0502040204020203" pitchFamily="34" charset="0"/>
                <a:ea typeface="Gadugi" panose="020B0502040204020203" pitchFamily="34" charset="0"/>
                <a:sym typeface="Wingdings" panose="05000000000000000000" pitchFamily="2" charset="2"/>
              </a:rPr>
              <a:t>(:)</a:t>
            </a:r>
            <a:r>
              <a:rPr lang="en-US" sz="1400" dirty="0" smtClean="0">
                <a:sym typeface="Wingdings" panose="05000000000000000000" pitchFamily="2" charset="2"/>
              </a:rPr>
              <a:t> provide the connectivity</a:t>
            </a:r>
          </a:p>
          <a:p>
            <a:pPr lvl="1"/>
            <a:endParaRPr lang="en-GB" sz="1600" dirty="0"/>
          </a:p>
        </p:txBody>
      </p:sp>
    </p:spTree>
    <p:extLst>
      <p:ext uri="{BB962C8B-B14F-4D97-AF65-F5344CB8AC3E}">
        <p14:creationId xmlns:p14="http://schemas.microsoft.com/office/powerpoint/2010/main" val="243541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ROfusion6x9_5_3_2019 [Read-Only]" id="{4FA7D1A4-291D-482A-B5DE-8C6DF9C8AE24}" vid="{D585476B-6F94-4416-A937-50A74B4E5693}"/>
    </a:ext>
  </a:extLst>
</a:theme>
</file>

<file path=ppt/theme/theme2.xml><?xml version="1.0" encoding="utf-8"?>
<a:theme xmlns:a="http://schemas.openxmlformats.org/drawingml/2006/main" name="ITER_Scientific_and_General_Presentation_N4CUXK_v1_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txDef>
      <a:spPr>
        <a:noFill/>
      </a:spPr>
      <a:bodyPr wrap="square" rtlCol="0">
        <a:spAutoFit/>
      </a:bodyPr>
      <a:lstStyle>
        <a:defPPr>
          <a:defRPr sz="1200" dirty="0" err="1" smtClean="0">
            <a:latin typeface="+mn-lt"/>
          </a:defRPr>
        </a:defPPr>
      </a:lstStyle>
    </a:tx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TER_Scientific_and_General_Presentation_N4CUXK_v1_8 (3).pptx" id="{84690348-23F2-4165-BCE0-733FB791AA1E}" vid="{99E8E174-E2F5-4CD3-9D90-FE22B1137E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0</TotalTime>
  <Words>1366</Words>
  <Application>Microsoft Office PowerPoint</Application>
  <PresentationFormat>Bildschirmpräsentation (16:9)</PresentationFormat>
  <Paragraphs>134</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12</vt:i4>
      </vt:variant>
    </vt:vector>
  </HeadingPairs>
  <TitlesOfParts>
    <vt:vector size="18" baseType="lpstr">
      <vt:lpstr>Arial</vt:lpstr>
      <vt:lpstr>Calibri</vt:lpstr>
      <vt:lpstr>Gadugi</vt:lpstr>
      <vt:lpstr>Wingdings</vt:lpstr>
      <vt:lpstr>Office Theme</vt:lpstr>
      <vt:lpstr>ITER_Scientific_and_General_Presentation_N4CUXK_v1_2</vt:lpstr>
      <vt:lpstr> TSVV Task 5:  “Neutral Gas Dynamics in the Edge”</vt:lpstr>
      <vt:lpstr>Deliverables 2021 (IMS, approved)</vt:lpstr>
      <vt:lpstr>PowerPoint-Präsentation</vt:lpstr>
      <vt:lpstr>PowerPoint-Präsentation</vt:lpstr>
      <vt:lpstr>Basic items well suitable for ACH</vt:lpstr>
      <vt:lpstr> Continue with IMASifcation via SOLPS-ITER</vt:lpstr>
      <vt:lpstr>PowerPoint-Präsentation</vt:lpstr>
      <vt:lpstr>Generalized Grid Description (GGD)</vt:lpstr>
      <vt:lpstr>GGD Spaces</vt:lpstr>
      <vt:lpstr>Adjusted PPM table for 2021</vt:lpstr>
      <vt:lpstr>PowerPoint-Präsentation</vt:lpstr>
      <vt:lpstr> IMASication of EIRENE as NGM</vt:lpstr>
    </vt:vector>
  </TitlesOfParts>
  <Company>Forschungszentrum Jülich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 studies in preparation of JET-ILW TT and DT operation: insight and extrapolation to ITER by the ERO2.0 modelling</dc:title>
  <dc:creator>Dmitry Borodin</dc:creator>
  <cp:lastModifiedBy>Borodin</cp:lastModifiedBy>
  <cp:revision>656</cp:revision>
  <cp:lastPrinted>2014-10-16T14:51:28Z</cp:lastPrinted>
  <dcterms:created xsi:type="dcterms:W3CDTF">2019-10-05T18:10:40Z</dcterms:created>
  <dcterms:modified xsi:type="dcterms:W3CDTF">2021-11-26T01:07:17Z</dcterms:modified>
</cp:coreProperties>
</file>