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9" r:id="rId2"/>
    <p:sldId id="261" r:id="rId3"/>
    <p:sldId id="324" r:id="rId4"/>
    <p:sldId id="321" r:id="rId5"/>
    <p:sldId id="319" r:id="rId6"/>
    <p:sldId id="322" r:id="rId7"/>
    <p:sldId id="323" r:id="rId8"/>
    <p:sldId id="325" r:id="rId9"/>
    <p:sldId id="327" r:id="rId10"/>
    <p:sldId id="337" r:id="rId11"/>
    <p:sldId id="326" r:id="rId12"/>
    <p:sldId id="328" r:id="rId13"/>
    <p:sldId id="329" r:id="rId14"/>
    <p:sldId id="333" r:id="rId15"/>
    <p:sldId id="334" r:id="rId16"/>
    <p:sldId id="335" r:id="rId17"/>
    <p:sldId id="336" r:id="rId18"/>
    <p:sldId id="288" r:id="rId19"/>
  </p:sldIdLst>
  <p:sldSz cx="9144000" cy="5143500" type="screen16x9"/>
  <p:notesSz cx="6805613" cy="99441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arte Alberto" initials="LA" lastIdx="14" clrIdx="0">
    <p:extLst>
      <p:ext uri="{19B8F6BF-5375-455C-9EA6-DF929625EA0E}">
        <p15:presenceInfo xmlns:p15="http://schemas.microsoft.com/office/powerpoint/2012/main" userId="S-1-5-21-2854862015-1470449784-792596272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B6CF"/>
    <a:srgbClr val="528DB4"/>
    <a:srgbClr val="54586D"/>
    <a:srgbClr val="94CCFE"/>
    <a:srgbClr val="FCC428"/>
    <a:srgbClr val="8E489C"/>
    <a:srgbClr val="8BB84F"/>
    <a:srgbClr val="F1DA33"/>
    <a:srgbClr val="B24F5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9" autoAdjust="0"/>
    <p:restoredTop sz="94660"/>
  </p:normalViewPr>
  <p:slideViewPr>
    <p:cSldViewPr>
      <p:cViewPr varScale="1">
        <p:scale>
          <a:sx n="112" d="100"/>
          <a:sy n="112" d="100"/>
        </p:scale>
        <p:origin x="57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3258" y="-9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10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96" tIns="45848" rIns="91696" bIns="4584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514" y="0"/>
            <a:ext cx="294910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96" tIns="45848" rIns="91696" bIns="4584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6896"/>
            <a:ext cx="294910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96" tIns="45848" rIns="91696" bIns="4584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514" y="9446896"/>
            <a:ext cx="294910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96" tIns="45848" rIns="91696" bIns="4584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5029E26-3CDE-4E2A-9243-F4CFA73F77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971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10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96" tIns="45848" rIns="91696" bIns="4584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514" y="0"/>
            <a:ext cx="294910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96" tIns="45848" rIns="91696" bIns="4584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6125"/>
            <a:ext cx="6627813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416" y="4723450"/>
            <a:ext cx="4990783" cy="447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96" tIns="45848" rIns="91696" bIns="458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896"/>
            <a:ext cx="294910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96" tIns="45848" rIns="91696" bIns="4584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514" y="9446896"/>
            <a:ext cx="294910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696" tIns="45848" rIns="91696" bIns="4584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D204273-9E39-4C9A-A251-EF1633DCAA4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993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45F3C-3CEB-4A25-85B6-CDCC4A5FEFE4}" type="slidenum">
              <a:rPr lang="en-GB"/>
              <a:pPr/>
              <a:t>1</a:t>
            </a:fld>
            <a:endParaRPr lang="en-GB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6125"/>
            <a:ext cx="6627813" cy="3729038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1331286"/>
          </a:xfrm>
        </p:spPr>
        <p:txBody>
          <a:bodyPr/>
          <a:lstStyle>
            <a:lvl1pPr marL="0" indent="0" algn="ctr">
              <a:buFontTx/>
              <a:buNone/>
              <a:defRPr sz="2000" baseline="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Line 13"/>
          <p:cNvSpPr>
            <a:spLocks noChangeShapeType="1"/>
          </p:cNvSpPr>
          <p:nvPr userDrawn="1"/>
        </p:nvSpPr>
        <p:spPr bwMode="auto">
          <a:xfrm>
            <a:off x="0" y="333063"/>
            <a:ext cx="9144000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61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457200"/>
            <a:ext cx="200025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3088" y="457200"/>
            <a:ext cx="5848350" cy="4114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57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Line 13"/>
          <p:cNvSpPr>
            <a:spLocks noChangeShapeType="1"/>
          </p:cNvSpPr>
          <p:nvPr userDrawn="1"/>
        </p:nvSpPr>
        <p:spPr bwMode="auto">
          <a:xfrm>
            <a:off x="0" y="464201"/>
            <a:ext cx="9144000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98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8134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3088" y="1314450"/>
            <a:ext cx="3924300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314450"/>
            <a:ext cx="3924300" cy="325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082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15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55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0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27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813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73088" y="457200"/>
            <a:ext cx="8001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3088" y="1314450"/>
            <a:ext cx="8001000" cy="314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2699792" y="4817686"/>
            <a:ext cx="460851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36000" bIns="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800" dirty="0" smtClean="0">
                <a:solidFill>
                  <a:schemeClr val="tx1"/>
                </a:solidFill>
                <a:latin typeface="+mj-lt"/>
              </a:rPr>
              <a:t>M. Lehnen </a:t>
            </a:r>
            <a:r>
              <a:rPr lang="en-GB" sz="800" baseline="0" dirty="0" smtClean="0">
                <a:solidFill>
                  <a:schemeClr val="tx1"/>
                </a:solidFill>
                <a:latin typeface="+mj-lt"/>
              </a:rPr>
              <a:t>– </a:t>
            </a:r>
            <a:r>
              <a:rPr lang="en-GB" sz="800" baseline="0" dirty="0" err="1" smtClean="0">
                <a:solidFill>
                  <a:schemeClr val="tx1"/>
                </a:solidFill>
                <a:latin typeface="+mj-lt"/>
              </a:rPr>
              <a:t>EUROfusion</a:t>
            </a:r>
            <a:r>
              <a:rPr lang="en-GB" sz="800" baseline="0" dirty="0" smtClean="0">
                <a:solidFill>
                  <a:schemeClr val="tx1"/>
                </a:solidFill>
                <a:latin typeface="+mj-lt"/>
              </a:rPr>
              <a:t> FSD Science meeting 18-Jan-2022</a:t>
            </a:r>
            <a:endParaRPr lang="en-GB" sz="800" dirty="0" smtClean="0">
              <a:solidFill>
                <a:schemeClr val="tx1"/>
              </a:solidFill>
              <a:latin typeface="+mj-lt"/>
            </a:endParaRPr>
          </a:p>
          <a:p>
            <a:pPr algn="ctr">
              <a:spcBef>
                <a:spcPct val="50000"/>
              </a:spcBef>
            </a:pPr>
            <a:r>
              <a:rPr lang="en-GB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2022, ITER Organization</a:t>
            </a:r>
            <a:endParaRPr lang="en-GB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8458200" y="4863853"/>
            <a:ext cx="5857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 dirty="0">
                <a:latin typeface="+mj-lt"/>
              </a:rPr>
              <a:t>Page </a:t>
            </a:r>
            <a:fld id="{47BA91C2-74BF-4480-8BF1-C44F20807924}" type="slidenum">
              <a:rPr lang="en-GB" sz="800" smtClean="0">
                <a:latin typeface="+mj-lt"/>
              </a:rPr>
              <a:pPr>
                <a:spcBef>
                  <a:spcPct val="50000"/>
                </a:spcBef>
              </a:pPr>
              <a:t>‹#›</a:t>
            </a:fld>
            <a:endParaRPr lang="en-GB" sz="800" dirty="0">
              <a:latin typeface="+mj-lt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308303" y="4863853"/>
            <a:ext cx="111672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 smtClean="0">
                <a:latin typeface="+mj-lt"/>
              </a:rPr>
              <a:t>IDM</a:t>
            </a:r>
            <a:r>
              <a:rPr lang="en-US" sz="800" baseline="0" dirty="0" smtClean="0">
                <a:latin typeface="+mj-lt"/>
              </a:rPr>
              <a:t> UID: 6PZ3FM </a:t>
            </a:r>
            <a:endParaRPr lang="en-GB" sz="800" dirty="0"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4807367"/>
            <a:ext cx="9144000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8388424" y="4807367"/>
            <a:ext cx="0" cy="32400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7308304" y="4807843"/>
            <a:ext cx="0" cy="32400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2699792" y="4807843"/>
            <a:ext cx="0" cy="32400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827853"/>
            <a:ext cx="592767" cy="293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" y="5029453"/>
            <a:ext cx="2016224" cy="971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87338" indent="-287338" algn="just" defTabSz="795338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57238" indent="-279400" algn="just" defTabSz="795338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36650" indent="-188913" algn="just" defTabSz="795338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511300" indent="-184150" algn="just" defTabSz="795338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885950" indent="-184150" algn="just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3431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8003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2575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7147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ter.org/technical-report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estusers.partenaires.cea.fr/group/west/wiki/-/wiki/Task+Forces/C2-W2.7-P6?_36_redirect=https%3A%2F%2Fwestusers.partenaires.cea.fr%2Fgroup%2Fwest%2Fwiki%2F-%2Fwiki%2FTask%2BForces%2Fall_pages%3F_36_advancedSearch%3Dfalse%26_36_orderByType%3D%26p_r_p_185834411_title%3DC2-W2.7-P1%26_36_keywords%3D%26_36_orderByCol%3D%26_36_delta%3D75%26p_r_p_564233524_resetCur%3Dfalse%26_36_cur%3D5%26_36_andOperator%3Dtru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358140" y="1131590"/>
            <a:ext cx="8442960" cy="857250"/>
          </a:xfrm>
        </p:spPr>
        <p:txBody>
          <a:bodyPr/>
          <a:lstStyle/>
          <a:p>
            <a:r>
              <a:rPr lang="en-US" dirty="0" smtClean="0"/>
              <a:t>ITER’s activities and priorities in the field of plasma disruptions for 2022-2023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64904"/>
            <a:ext cx="6400800" cy="1331286"/>
          </a:xfrm>
        </p:spPr>
        <p:txBody>
          <a:bodyPr/>
          <a:lstStyle/>
          <a:p>
            <a:r>
              <a:rPr lang="en-US" dirty="0" smtClean="0"/>
              <a:t>Michael Lehnen</a:t>
            </a:r>
            <a:endParaRPr lang="en-US" dirty="0"/>
          </a:p>
          <a:p>
            <a:r>
              <a:rPr lang="en-US" dirty="0" smtClean="0"/>
              <a:t>Science Division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-2" y="473457"/>
            <a:ext cx="9036497" cy="4247701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2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J-TEXT</a:t>
            </a:r>
            <a:endParaRPr lang="en-GB" sz="1800" dirty="0" smtClean="0">
              <a:solidFill>
                <a:srgbClr val="000000"/>
              </a:solidFill>
              <a:latin typeface="Arial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rgbClr val="000000"/>
                </a:solidFill>
                <a:latin typeface="Arial"/>
              </a:rPr>
              <a:t>Contributes to MDC-22 with studies on RE mitigation and radiation distribution</a:t>
            </a:r>
          </a:p>
          <a:p>
            <a:pPr lvl="0"/>
            <a:endParaRPr lang="en-US" sz="1800" b="1" dirty="0" smtClean="0">
              <a:solidFill>
                <a:srgbClr val="000000"/>
              </a:solidFill>
              <a:latin typeface="Arial"/>
            </a:endParaRPr>
          </a:p>
          <a:p>
            <a:pPr lvl="0">
              <a:spcAft>
                <a:spcPts val="12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EAST</a:t>
            </a:r>
            <a:endParaRPr lang="en-US" sz="1800" b="1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rgbClr val="000000"/>
                </a:solidFill>
                <a:latin typeface="Arial"/>
              </a:rPr>
              <a:t>New SPI system in 2022; IO is in contact with EAST SPI team to explore possible experiments to support the ITER DMS design work</a:t>
            </a:r>
            <a:endParaRPr lang="en-GB" sz="1800" dirty="0">
              <a:solidFill>
                <a:srgbClr val="000000"/>
              </a:solidFill>
              <a:latin typeface="Arial"/>
            </a:endParaRPr>
          </a:p>
          <a:p>
            <a:pPr lvl="0">
              <a:spcAft>
                <a:spcPts val="600"/>
              </a:spcAft>
            </a:pPr>
            <a:endParaRPr lang="en-US" sz="1400" dirty="0">
              <a:solidFill>
                <a:srgbClr val="000000"/>
              </a:solidFill>
              <a:latin typeface="Arial"/>
            </a:endParaRPr>
          </a:p>
          <a:p>
            <a:pPr lvl="0">
              <a:spcAft>
                <a:spcPts val="12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JT-60SA</a:t>
            </a:r>
            <a:endParaRPr lang="en-US" sz="1800" b="1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 smtClean="0">
                <a:solidFill>
                  <a:srgbClr val="000000"/>
                </a:solidFill>
                <a:latin typeface="Arial"/>
              </a:rPr>
              <a:t>Evaluation </a:t>
            </a:r>
            <a:r>
              <a:rPr lang="en-GB" sz="1800" dirty="0">
                <a:solidFill>
                  <a:srgbClr val="000000"/>
                </a:solidFill>
                <a:latin typeface="Arial"/>
              </a:rPr>
              <a:t>of the feasibility/relevance for ITER of an SPI programme in </a:t>
            </a:r>
            <a:r>
              <a:rPr lang="en-GB" sz="1800" dirty="0" smtClean="0">
                <a:solidFill>
                  <a:srgbClr val="000000"/>
                </a:solidFill>
                <a:latin typeface="Arial"/>
              </a:rPr>
              <a:t>JT-60SA </a:t>
            </a:r>
            <a:br>
              <a:rPr lang="en-GB" sz="1800" dirty="0" smtClean="0">
                <a:solidFill>
                  <a:srgbClr val="000000"/>
                </a:solidFill>
                <a:latin typeface="Arial"/>
              </a:rPr>
            </a:br>
            <a:r>
              <a:rPr lang="en-GB" sz="1800" i="1" dirty="0" smtClean="0">
                <a:solidFill>
                  <a:srgbClr val="000000"/>
                </a:solidFill>
                <a:latin typeface="Arial"/>
              </a:rPr>
              <a:t>joint IO-QST-F4E(</a:t>
            </a:r>
            <a:r>
              <a:rPr lang="en-GB" sz="1800" i="1" dirty="0" err="1" smtClean="0">
                <a:solidFill>
                  <a:srgbClr val="000000"/>
                </a:solidFill>
                <a:latin typeface="Arial"/>
              </a:rPr>
              <a:t>EUROfusion</a:t>
            </a:r>
            <a:r>
              <a:rPr lang="en-GB" sz="1800" i="1" dirty="0" smtClean="0">
                <a:solidFill>
                  <a:srgbClr val="000000"/>
                </a:solidFill>
                <a:latin typeface="Arial"/>
              </a:rPr>
              <a:t>) exercise (to be finalised in 2022)</a:t>
            </a:r>
            <a:endParaRPr lang="en-GB" sz="1800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 bwMode="auto">
          <a:xfrm>
            <a:off x="0" y="7157"/>
            <a:ext cx="9144000" cy="40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9pPr>
          </a:lstStyle>
          <a:p>
            <a:pPr eaLnBrk="1" hangingPunct="1"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DMS Task Force - Experiments</a:t>
            </a:r>
            <a:endParaRPr lang="en-GB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6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-2" y="473457"/>
            <a:ext cx="9144001" cy="4247701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Objectives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Model 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</a:rPr>
              <a:t>optimisation</a:t>
            </a: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 and validation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Complement experiments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Extrapolation to ITER</a:t>
            </a:r>
          </a:p>
          <a:p>
            <a:pPr>
              <a:spcAft>
                <a:spcPts val="12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Activities within direct IO collaborations:</a:t>
            </a:r>
            <a:endParaRPr lang="en-US" sz="1800" b="1" dirty="0">
              <a:solidFill>
                <a:srgbClr val="000000"/>
              </a:solidFill>
              <a:latin typeface="Arial"/>
            </a:endParaRP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3D MHD SPI simulations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 Complete description of the mitigation process</a:t>
            </a:r>
            <a:endParaRPr lang="en-US" sz="1800" dirty="0">
              <a:solidFill>
                <a:srgbClr val="000000"/>
              </a:solidFill>
              <a:latin typeface="Arial"/>
              <a:sym typeface="Wingdings" panose="05000000000000000000" pitchFamily="2" charset="2"/>
            </a:endParaRP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1D SPI simulations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 Extensive parameter scans</a:t>
            </a:r>
            <a:endParaRPr lang="en-US" sz="1800" dirty="0">
              <a:solidFill>
                <a:srgbClr val="000000"/>
              </a:solidFill>
              <a:latin typeface="Arial"/>
              <a:sym typeface="Wingdings" panose="05000000000000000000" pitchFamily="2" charset="2"/>
            </a:endParaRP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RE simulations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sym typeface="Wingdings" panose="05000000000000000000" pitchFamily="2" charset="2"/>
              </a:rPr>
              <a:t> 1D with focus on RE physics</a:t>
            </a:r>
            <a:endParaRPr lang="en-US" sz="1800" dirty="0">
              <a:solidFill>
                <a:srgbClr val="000000"/>
              </a:solidFill>
              <a:latin typeface="Arial"/>
              <a:sym typeface="Wingdings" panose="05000000000000000000" pitchFamily="2" charset="2"/>
            </a:endParaRP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Shattering simulations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Arial"/>
                <a:sym typeface="Wingdings" panose="05000000000000000000" pitchFamily="2" charset="2"/>
              </a:rPr>
              <a:t> Understanding of pellet fragmentation (technology)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 bwMode="auto">
          <a:xfrm>
            <a:off x="0" y="7157"/>
            <a:ext cx="9144000" cy="40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9pPr>
          </a:lstStyle>
          <a:p>
            <a:pPr eaLnBrk="1" hangingPunct="1"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DMS Task Force - Modelling</a:t>
            </a:r>
            <a:endParaRPr lang="en-GB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51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-2" y="473457"/>
            <a:ext cx="9144001" cy="4247701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JOREK 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SPI simulations</a:t>
            </a: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 (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</a:rPr>
              <a:t>Beihang</a:t>
            </a: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 University)</a:t>
            </a:r>
            <a:endParaRPr lang="en-US" sz="1800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Code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</a:rPr>
              <a:t>optimisations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 including implementation of a particle impurity model (to replace coronal equilibrium)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ITER SPI simulations studying impact</a:t>
            </a:r>
            <a:r>
              <a:rPr lang="en-GB" sz="1400" dirty="0">
                <a:solidFill>
                  <a:srgbClr val="000000"/>
                </a:solidFill>
                <a:latin typeface="Arial"/>
              </a:rPr>
              <a:t> of injection configuration, injection timing, fragment sizes and compositions, plasma energy, including </a:t>
            </a:r>
            <a:r>
              <a:rPr lang="en-GB" sz="1400" dirty="0" smtClean="0">
                <a:solidFill>
                  <a:srgbClr val="000000"/>
                </a:solidFill>
                <a:latin typeface="Arial"/>
              </a:rPr>
              <a:t>multiple </a:t>
            </a:r>
            <a:r>
              <a:rPr lang="en-GB" sz="1400" dirty="0">
                <a:solidFill>
                  <a:srgbClr val="000000"/>
                </a:solidFill>
                <a:latin typeface="Arial"/>
              </a:rPr>
              <a:t>SPI and pure H staggered </a:t>
            </a:r>
            <a:r>
              <a:rPr lang="en-GB" sz="1400" dirty="0" smtClean="0">
                <a:solidFill>
                  <a:srgbClr val="000000"/>
                </a:solidFill>
                <a:latin typeface="Arial"/>
              </a:rPr>
              <a:t>SPI </a:t>
            </a:r>
            <a:endParaRPr lang="en-US" sz="1800" b="1" dirty="0" smtClean="0">
              <a:solidFill>
                <a:srgbClr val="000000"/>
              </a:solidFill>
              <a:latin typeface="Arial"/>
            </a:endParaRPr>
          </a:p>
          <a:p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NIMROD/M3D-C1 simulations</a:t>
            </a: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 (GA)</a:t>
            </a:r>
            <a:endParaRPr lang="en-US" sz="1800" dirty="0">
              <a:solidFill>
                <a:srgbClr val="000000"/>
              </a:solidFill>
              <a:latin typeface="Arial"/>
            </a:endParaRP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Code benchmark and experimental validation (KSTAR, DIII-D SPI + single pellet)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ITER SPI simulations studying impact</a:t>
            </a:r>
            <a:r>
              <a:rPr lang="en-GB" sz="1400" dirty="0">
                <a:solidFill>
                  <a:srgbClr val="000000"/>
                </a:solidFill>
                <a:latin typeface="Arial"/>
              </a:rPr>
              <a:t> of injection configuration, injection timing, fragment sizes and compositions, plasma energy, including multiple SPI and pure H staggered SPI </a:t>
            </a:r>
            <a:endParaRPr lang="en-US" sz="1800" b="1" dirty="0">
              <a:solidFill>
                <a:srgbClr val="000000"/>
              </a:solidFill>
              <a:latin typeface="Arial"/>
            </a:endParaRPr>
          </a:p>
          <a:p>
            <a:pPr lvl="0"/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JOREK simulations </a:t>
            </a: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(IPP)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RE fluid simulations in 2D and 3D, code benchmark with DINA/GO,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Assessment of MHD role during plateau and loss phase with Ne and H SPI in ITER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SPI simulations supporting AUG experiments</a:t>
            </a:r>
            <a:endParaRPr lang="en-US" sz="1800" b="1" dirty="0">
              <a:solidFill>
                <a:srgbClr val="000000"/>
              </a:solidFill>
              <a:latin typeface="Arial"/>
            </a:endParaRPr>
          </a:p>
          <a:p>
            <a:pPr lvl="0"/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JOREK KSTAR SPI simulations</a:t>
            </a: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 (SNU)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Integration of SPI system and synthetic diagnostics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SPI 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simulations supporting 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KSTAR experiments</a:t>
            </a: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 bwMode="auto">
          <a:xfrm>
            <a:off x="0" y="7157"/>
            <a:ext cx="9144000" cy="40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9pPr>
          </a:lstStyle>
          <a:p>
            <a:pPr eaLnBrk="1" hangingPunct="1"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DMS Task Force – 3D MHD modelling</a:t>
            </a:r>
            <a:endParaRPr lang="en-GB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9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-2" y="473457"/>
            <a:ext cx="9144001" cy="4247701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Arial"/>
              </a:rPr>
              <a:t>INDEX SPI simulations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 (QST)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Code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</a:rPr>
              <a:t>optimisation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 including model for SPI ablation and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</a:rPr>
              <a:t>plasmoid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 drift effects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Model validation with experimental data (so far with DIII-D TS data)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ITER 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SPI simulations 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assessing density rise and energy balance as function of various DMS engineering parameters (e.g. fragment size, velocity and velocity dispersion, arrival jitter, pellet size, etc.)</a:t>
            </a:r>
            <a:endParaRPr lang="en-US" sz="1800" b="1" dirty="0">
              <a:solidFill>
                <a:srgbClr val="000000"/>
              </a:solidFill>
              <a:latin typeface="Arial"/>
            </a:endParaRPr>
          </a:p>
          <a:p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DREAM RE simulations</a:t>
            </a: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 (Chalmers University)</a:t>
            </a:r>
            <a:endParaRPr lang="en-US" sz="1800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Code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</a:rPr>
              <a:t>optimisations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 including implementation of a workflow to allow integrating transport coefficients from 3D MHD modelling (JOREK)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Code benchmark with JOREK 2D, 3D, DINA, INDEX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ITER SPI simulations to assess possible RE formation under a large variety of injection parameters</a:t>
            </a:r>
            <a:endParaRPr lang="en-US" sz="1800" b="1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 bwMode="auto">
          <a:xfrm>
            <a:off x="0" y="7157"/>
            <a:ext cx="9144000" cy="40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9pPr>
          </a:lstStyle>
          <a:p>
            <a:pPr eaLnBrk="1" hangingPunct="1"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DMS Task Force – 1D / RE modelling</a:t>
            </a:r>
            <a:endParaRPr lang="en-GB" kern="0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032309" y="1379446"/>
            <a:ext cx="6860171" cy="3312368"/>
            <a:chOff x="2843808" y="1347614"/>
            <a:chExt cx="6860171" cy="33123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ctangle 5"/>
            <p:cNvSpPr/>
            <p:nvPr/>
          </p:nvSpPr>
          <p:spPr bwMode="auto">
            <a:xfrm>
              <a:off x="2843808" y="1347614"/>
              <a:ext cx="6860171" cy="331236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600" b="1" dirty="0">
                <a:latin typeface="+mn-lt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INDEX simulations for different</a:t>
              </a:r>
              <a:r>
                <a:rPr kumimoji="0" lang="en-US" sz="16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 fragment sizes</a:t>
              </a:r>
              <a:endPara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915816" y="1851670"/>
              <a:ext cx="6707241" cy="2698132"/>
              <a:chOff x="1259632" y="1990631"/>
              <a:chExt cx="6707241" cy="2698132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59632" y="1990631"/>
                <a:ext cx="5425121" cy="2698132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13162" y="2499742"/>
                <a:ext cx="1101213" cy="658761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6732240" y="2222743"/>
                <a:ext cx="123463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+mn-lt"/>
                  </a:rPr>
                  <a:t>Fragment sizes</a:t>
                </a:r>
                <a:endParaRPr lang="en-GB" sz="1200" dirty="0" err="1" smtClean="0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406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-2" y="473457"/>
            <a:ext cx="9144001" cy="4247701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600"/>
              </a:spcAft>
            </a:pP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ITR-20-008 in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hlinkClick r:id="rId2"/>
              </a:rPr>
              <a:t>https</a:t>
            </a:r>
            <a:r>
              <a:rPr lang="en-US" sz="1800" dirty="0">
                <a:solidFill>
                  <a:srgbClr val="000000"/>
                </a:solidFill>
                <a:latin typeface="Arial"/>
                <a:hlinkClick r:id="rId2"/>
              </a:rPr>
              <a:t>://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hlinkClick r:id="rId2"/>
              </a:rPr>
              <a:t>www.iter.org/technical-reports</a:t>
            </a:r>
            <a:endParaRPr lang="en-US" sz="1800" dirty="0" smtClean="0">
              <a:solidFill>
                <a:srgbClr val="000000"/>
              </a:solidFill>
              <a:latin typeface="Arial"/>
            </a:endParaRPr>
          </a:p>
          <a:p>
            <a:pPr lvl="0">
              <a:spcAft>
                <a:spcPts val="600"/>
              </a:spcAft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A. R&amp;D for design completion</a:t>
            </a:r>
          </a:p>
          <a:p>
            <a:pPr lvl="0">
              <a:spcAft>
                <a:spcPts val="600"/>
              </a:spcAft>
              <a:tabLst>
                <a:tab pos="715963" algn="l"/>
              </a:tabLst>
            </a:pP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A.1-4 	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</a:rPr>
              <a:t>Optimisation</a:t>
            </a: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 of SPI to achieve RE avoidance with TQ and CQ mitigation </a:t>
            </a:r>
            <a:endParaRPr lang="en-US" sz="1800" dirty="0">
              <a:solidFill>
                <a:srgbClr val="000000"/>
              </a:solidFill>
              <a:latin typeface="Arial"/>
            </a:endParaRP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715963" algn="l"/>
              </a:tabLst>
            </a:pPr>
            <a:r>
              <a:rPr lang="en-US" sz="1800" dirty="0" smtClean="0">
                <a:solidFill>
                  <a:srgbClr val="528DB4"/>
                </a:solidFill>
                <a:latin typeface="Arial"/>
              </a:rPr>
              <a:t>largely addressed by the ITER DMS TF </a:t>
            </a:r>
            <a:r>
              <a:rPr lang="en-US" sz="1800" dirty="0" err="1" smtClean="0">
                <a:solidFill>
                  <a:srgbClr val="528DB4"/>
                </a:solidFill>
                <a:latin typeface="Arial"/>
              </a:rPr>
              <a:t>programme</a:t>
            </a:r>
            <a:endParaRPr lang="en-US" sz="1800" dirty="0" smtClean="0">
              <a:solidFill>
                <a:srgbClr val="528DB4"/>
              </a:solidFill>
              <a:latin typeface="Arial"/>
            </a:endParaRPr>
          </a:p>
          <a:p>
            <a:pPr lvl="0">
              <a:spcAft>
                <a:spcPts val="600"/>
              </a:spcAft>
              <a:tabLst>
                <a:tab pos="715963" algn="l"/>
              </a:tabLst>
            </a:pPr>
            <a:endParaRPr lang="en-US" sz="400" dirty="0">
              <a:solidFill>
                <a:srgbClr val="000000"/>
              </a:solidFill>
              <a:latin typeface="Arial"/>
            </a:endParaRPr>
          </a:p>
          <a:p>
            <a:pPr lvl="0">
              <a:spcAft>
                <a:spcPts val="600"/>
              </a:spcAft>
              <a:tabLst>
                <a:tab pos="715963" algn="l"/>
              </a:tabLst>
            </a:pPr>
            <a:endParaRPr lang="en-US" sz="400" dirty="0" smtClean="0">
              <a:solidFill>
                <a:srgbClr val="000000"/>
              </a:solidFill>
              <a:latin typeface="Arial"/>
            </a:endParaRPr>
          </a:p>
          <a:p>
            <a:pPr lvl="0">
              <a:spcAft>
                <a:spcPts val="600"/>
              </a:spcAft>
              <a:tabLst>
                <a:tab pos="715963" algn="l"/>
              </a:tabLst>
            </a:pPr>
            <a:endParaRPr lang="en-US" sz="400" dirty="0">
              <a:solidFill>
                <a:srgbClr val="000000"/>
              </a:solidFill>
              <a:latin typeface="Arial"/>
            </a:endParaRPr>
          </a:p>
          <a:p>
            <a:pPr lvl="0">
              <a:spcAft>
                <a:spcPts val="600"/>
              </a:spcAft>
              <a:tabLst>
                <a:tab pos="715963" algn="l"/>
              </a:tabLst>
            </a:pPr>
            <a:endParaRPr lang="en-US" sz="500" dirty="0" smtClean="0">
              <a:solidFill>
                <a:srgbClr val="000000"/>
              </a:solidFill>
              <a:latin typeface="Arial"/>
            </a:endParaRPr>
          </a:p>
          <a:p>
            <a:pPr lvl="0">
              <a:spcAft>
                <a:spcPts val="600"/>
              </a:spcAft>
              <a:tabLst>
                <a:tab pos="715963" algn="l"/>
              </a:tabLst>
            </a:pPr>
            <a:endParaRPr lang="en-US" sz="1800" dirty="0">
              <a:solidFill>
                <a:srgbClr val="000000"/>
              </a:solidFill>
              <a:latin typeface="Arial"/>
            </a:endParaRPr>
          </a:p>
          <a:p>
            <a:pPr lvl="0">
              <a:spcAft>
                <a:spcPts val="600"/>
              </a:spcAft>
              <a:tabLst>
                <a:tab pos="715963" algn="l"/>
              </a:tabLst>
            </a:pP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A.5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DMS 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– </a:t>
            </a: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alternative injections techniques </a:t>
            </a:r>
            <a:endParaRPr lang="en-US" sz="1800" dirty="0">
              <a:solidFill>
                <a:srgbClr val="000000"/>
              </a:solidFill>
              <a:latin typeface="Arial"/>
            </a:endParaRP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715963" algn="l"/>
              </a:tabLst>
            </a:pPr>
            <a:r>
              <a:rPr lang="en-US" sz="1800" dirty="0" smtClean="0">
                <a:solidFill>
                  <a:srgbClr val="528DB4"/>
                </a:solidFill>
                <a:latin typeface="Arial"/>
              </a:rPr>
              <a:t>material injection other than SPI, e.g. shell pellets, electro-magnetic injectors, …</a:t>
            </a:r>
          </a:p>
          <a:p>
            <a:pPr lvl="0">
              <a:spcAft>
                <a:spcPts val="600"/>
              </a:spcAft>
              <a:tabLst>
                <a:tab pos="715963" algn="l"/>
              </a:tabLst>
            </a:pP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A.6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	DMS – </a:t>
            </a: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alternative disruption mitigation strategies</a:t>
            </a:r>
            <a:endParaRPr lang="en-US" sz="1800" dirty="0">
              <a:solidFill>
                <a:srgbClr val="000000"/>
              </a:solidFill>
              <a:latin typeface="Arial"/>
            </a:endParaRP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715963" algn="l"/>
              </a:tabLst>
            </a:pPr>
            <a:r>
              <a:rPr lang="en-US" sz="1800" dirty="0" smtClean="0">
                <a:solidFill>
                  <a:srgbClr val="528DB4"/>
                </a:solidFill>
                <a:latin typeface="Arial"/>
              </a:rPr>
              <a:t>mitigation schemes other than material injection, e.g. RE-wave interaction</a:t>
            </a:r>
          </a:p>
          <a:p>
            <a:pPr lvl="0">
              <a:spcAft>
                <a:spcPts val="600"/>
              </a:spcAft>
              <a:tabLst>
                <a:tab pos="715963" algn="l"/>
              </a:tabLst>
            </a:pPr>
            <a:r>
              <a:rPr lang="en-US" sz="1800" dirty="0" smtClean="0">
                <a:latin typeface="Arial"/>
              </a:rPr>
              <a:t>	</a:t>
            </a:r>
          </a:p>
          <a:p>
            <a:pPr lvl="0">
              <a:spcAft>
                <a:spcPts val="600"/>
              </a:spcAft>
              <a:tabLst>
                <a:tab pos="715963" algn="l"/>
              </a:tabLst>
            </a:pPr>
            <a:endParaRPr lang="en-US" sz="1800" dirty="0">
              <a:solidFill>
                <a:srgbClr val="528DB4"/>
              </a:solidFill>
              <a:latin typeface="Arial"/>
            </a:endParaRPr>
          </a:p>
          <a:p>
            <a:pPr lvl="0">
              <a:spcAft>
                <a:spcPts val="600"/>
              </a:spcAft>
              <a:tabLst>
                <a:tab pos="715963" algn="l"/>
              </a:tabLst>
            </a:pPr>
            <a:endParaRPr lang="en-US" sz="18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 bwMode="auto">
          <a:xfrm>
            <a:off x="0" y="7157"/>
            <a:ext cx="9144000" cy="40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9pPr>
          </a:lstStyle>
          <a:p>
            <a:pPr eaLnBrk="1" hangingPunct="1">
              <a:defRPr/>
            </a:pPr>
            <a:r>
              <a:rPr lang="en-GB" sz="2800" kern="0" dirty="0" smtClean="0">
                <a:solidFill>
                  <a:schemeClr val="tx1"/>
                </a:solidFill>
              </a:rPr>
              <a:t>Required R&amp;D in Support </a:t>
            </a:r>
            <a:r>
              <a:rPr lang="en-GB" sz="2800" kern="0" dirty="0">
                <a:solidFill>
                  <a:schemeClr val="tx1"/>
                </a:solidFill>
              </a:rPr>
              <a:t>the ITER Research Plan</a:t>
            </a:r>
            <a:endParaRPr lang="en-GB" sz="2800" kern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604585"/>
              </p:ext>
            </p:extLst>
          </p:nvPr>
        </p:nvGraphicFramePr>
        <p:xfrm>
          <a:off x="107505" y="1856881"/>
          <a:ext cx="8839964" cy="834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7858">
                  <a:extLst>
                    <a:ext uri="{9D8B030D-6E8A-4147-A177-3AD203B41FA5}">
                      <a16:colId xmlns:a16="http://schemas.microsoft.com/office/drawing/2014/main" val="3158859971"/>
                    </a:ext>
                  </a:extLst>
                </a:gridCol>
                <a:gridCol w="5479349">
                  <a:extLst>
                    <a:ext uri="{9D8B030D-6E8A-4147-A177-3AD203B41FA5}">
                      <a16:colId xmlns:a16="http://schemas.microsoft.com/office/drawing/2014/main" val="382372687"/>
                    </a:ext>
                  </a:extLst>
                </a:gridCol>
                <a:gridCol w="1762757">
                  <a:extLst>
                    <a:ext uri="{9D8B030D-6E8A-4147-A177-3AD203B41FA5}">
                      <a16:colId xmlns:a16="http://schemas.microsoft.com/office/drawing/2014/main" val="3932111108"/>
                    </a:ext>
                  </a:extLst>
                </a:gridCol>
              </a:tblGrid>
              <a:tr h="4172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ITPA MDC-23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9334" marR="9204" marT="9204" marB="0" anchor="ctr">
                    <a:solidFill>
                      <a:srgbClr val="91B6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effectLst/>
                        </a:rPr>
                        <a:t>Formation, suppression and mitigation of REs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9334" marR="9204" marT="9204" marB="0" anchor="ctr">
                    <a:solidFill>
                      <a:srgbClr val="91B6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R. Sweeney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9334" marR="9204" marT="9204" marB="0" anchor="ctr">
                    <a:solidFill>
                      <a:srgbClr val="91B6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676458"/>
                  </a:ext>
                </a:extLst>
              </a:tr>
              <a:tr h="4172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ITPA MDC-24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9334" marR="9204" marT="9204" marB="0" anchor="ctr">
                    <a:solidFill>
                      <a:srgbClr val="91B6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</a:rPr>
                        <a:t>Shattered Pellet Injection (SPI Physics Validation)</a:t>
                      </a:r>
                      <a:endParaRPr lang="en-GB" sz="1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9334" marR="9204" marT="9204" marB="0" anchor="ctr">
                    <a:solidFill>
                      <a:srgbClr val="91B6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</a:rPr>
                        <a:t>N. Eidietis</a:t>
                      </a:r>
                      <a:endParaRPr lang="en-GB" sz="1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9334" marR="9204" marT="9204" marB="0" anchor="ctr">
                    <a:solidFill>
                      <a:srgbClr val="91B6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37892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611091"/>
              </p:ext>
            </p:extLst>
          </p:nvPr>
        </p:nvGraphicFramePr>
        <p:xfrm>
          <a:off x="107506" y="4227934"/>
          <a:ext cx="8839962" cy="417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7858">
                  <a:extLst>
                    <a:ext uri="{9D8B030D-6E8A-4147-A177-3AD203B41FA5}">
                      <a16:colId xmlns:a16="http://schemas.microsoft.com/office/drawing/2014/main" val="3158859971"/>
                    </a:ext>
                  </a:extLst>
                </a:gridCol>
                <a:gridCol w="5479348">
                  <a:extLst>
                    <a:ext uri="{9D8B030D-6E8A-4147-A177-3AD203B41FA5}">
                      <a16:colId xmlns:a16="http://schemas.microsoft.com/office/drawing/2014/main" val="382372687"/>
                    </a:ext>
                  </a:extLst>
                </a:gridCol>
                <a:gridCol w="1762756">
                  <a:extLst>
                    <a:ext uri="{9D8B030D-6E8A-4147-A177-3AD203B41FA5}">
                      <a16:colId xmlns:a16="http://schemas.microsoft.com/office/drawing/2014/main" val="3932111108"/>
                    </a:ext>
                  </a:extLst>
                </a:gridCol>
              </a:tblGrid>
              <a:tr h="4172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ITPA MDC-26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9334" marR="9204" marT="9204" marB="0" anchor="ctr">
                    <a:solidFill>
                      <a:srgbClr val="91B6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 - Wave / MHD Interactions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9334" marR="9204" marT="9204" marB="0" anchor="ctr">
                    <a:solidFill>
                      <a:srgbClr val="91B6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 Paz-Soldan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9334" marR="9204" marT="9204" marB="0" anchor="ctr">
                    <a:solidFill>
                      <a:srgbClr val="91B6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676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71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-2" y="473457"/>
            <a:ext cx="9144001" cy="4247701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600"/>
              </a:spcAft>
              <a:tabLst>
                <a:tab pos="715963" algn="l"/>
              </a:tabLst>
            </a:pP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B. </a:t>
            </a:r>
            <a:r>
              <a:rPr lang="en-GB" sz="1800" b="1" dirty="0">
                <a:solidFill>
                  <a:srgbClr val="000000"/>
                </a:solidFill>
                <a:latin typeface="Arial"/>
              </a:rPr>
              <a:t>Implementation of the ITER Research </a:t>
            </a:r>
            <a:r>
              <a:rPr lang="en-GB" sz="1800" b="1" dirty="0" smtClean="0">
                <a:solidFill>
                  <a:srgbClr val="000000"/>
                </a:solidFill>
                <a:latin typeface="Arial"/>
              </a:rPr>
              <a:t>Plan</a:t>
            </a:r>
            <a:endParaRPr lang="en-US" sz="1800" b="1" dirty="0" smtClean="0">
              <a:solidFill>
                <a:srgbClr val="000000"/>
              </a:solidFill>
              <a:latin typeface="Arial"/>
            </a:endParaRPr>
          </a:p>
          <a:p>
            <a:pPr lvl="0">
              <a:spcAft>
                <a:spcPts val="600"/>
              </a:spcAft>
              <a:tabLst>
                <a:tab pos="715963" algn="l"/>
              </a:tabLst>
            </a:pP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B.1.1	Disruption/VDE thermal load characterization</a:t>
            </a:r>
          </a:p>
          <a:p>
            <a:pPr lvl="0">
              <a:spcAft>
                <a:spcPts val="600"/>
              </a:spcAft>
              <a:tabLst>
                <a:tab pos="715963" algn="l"/>
              </a:tabLst>
            </a:pPr>
            <a:r>
              <a:rPr lang="en-US" sz="1800" dirty="0">
                <a:solidFill>
                  <a:srgbClr val="000000"/>
                </a:solidFill>
                <a:latin typeface="Arial"/>
              </a:rPr>
              <a:t>B.1.2	</a:t>
            </a:r>
            <a:r>
              <a:rPr lang="en-GB" sz="1800" dirty="0">
                <a:solidFill>
                  <a:srgbClr val="000000"/>
                </a:solidFill>
                <a:latin typeface="Arial"/>
              </a:rPr>
              <a:t>Disruption/VDE mechanical load (current flow) characterization </a:t>
            </a:r>
            <a:r>
              <a:rPr lang="en-GB" sz="1800" dirty="0" smtClean="0">
                <a:solidFill>
                  <a:srgbClr val="000000"/>
                </a:solidFill>
                <a:latin typeface="Arial"/>
              </a:rPr>
              <a:t>including </a:t>
            </a:r>
            <a:r>
              <a:rPr lang="en-GB" sz="1800" dirty="0">
                <a:solidFill>
                  <a:srgbClr val="000000"/>
                </a:solidFill>
                <a:latin typeface="Arial"/>
              </a:rPr>
              <a:t>toroidal 	rotation</a:t>
            </a:r>
            <a:endParaRPr lang="en-US" sz="1800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715963" algn="l"/>
              </a:tabLst>
            </a:pPr>
            <a:r>
              <a:rPr lang="en-US" sz="1600" dirty="0" err="1">
                <a:solidFill>
                  <a:srgbClr val="528DB4"/>
                </a:solidFill>
                <a:latin typeface="Arial"/>
              </a:rPr>
              <a:t>aVDE</a:t>
            </a:r>
            <a:r>
              <a:rPr lang="en-US" sz="1600" dirty="0">
                <a:solidFill>
                  <a:srgbClr val="528DB4"/>
                </a:solidFill>
                <a:latin typeface="Arial"/>
              </a:rPr>
              <a:t> </a:t>
            </a:r>
            <a:r>
              <a:rPr lang="en-US" sz="1600" dirty="0" smtClean="0">
                <a:solidFill>
                  <a:srgbClr val="528DB4"/>
                </a:solidFill>
                <a:latin typeface="Arial"/>
              </a:rPr>
              <a:t>inertial load </a:t>
            </a:r>
            <a:r>
              <a:rPr lang="en-US" sz="1600" dirty="0">
                <a:solidFill>
                  <a:srgbClr val="528DB4"/>
                </a:solidFill>
                <a:latin typeface="Arial"/>
              </a:rPr>
              <a:t>definition exercise is ongoing in IO (deadline 12/2022), validation is required!</a:t>
            </a:r>
            <a:endParaRPr lang="en-GB" sz="1800" dirty="0">
              <a:solidFill>
                <a:srgbClr val="528DB4"/>
              </a:solidFill>
              <a:latin typeface="Arial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715963" algn="l"/>
              </a:tabLst>
            </a:pPr>
            <a:r>
              <a:rPr lang="en-GB" sz="1600" dirty="0" smtClean="0">
                <a:solidFill>
                  <a:srgbClr val="528DB4"/>
                </a:solidFill>
                <a:latin typeface="Arial"/>
              </a:rPr>
              <a:t>Full </a:t>
            </a:r>
            <a:r>
              <a:rPr lang="en-GB" sz="1600" dirty="0">
                <a:solidFill>
                  <a:srgbClr val="528DB4"/>
                </a:solidFill>
                <a:latin typeface="Arial"/>
              </a:rPr>
              <a:t>3D simulations of unmitigated ITER </a:t>
            </a:r>
            <a:r>
              <a:rPr lang="en-GB" sz="1600" dirty="0" smtClean="0">
                <a:solidFill>
                  <a:srgbClr val="528DB4"/>
                </a:solidFill>
                <a:latin typeface="Arial"/>
              </a:rPr>
              <a:t>disruptions, J</a:t>
            </a:r>
            <a:r>
              <a:rPr lang="en-GB" sz="1600" dirty="0">
                <a:solidFill>
                  <a:srgbClr val="528DB4"/>
                </a:solidFill>
                <a:latin typeface="Arial"/>
              </a:rPr>
              <a:t>. Artola, </a:t>
            </a:r>
            <a:r>
              <a:rPr lang="en-GB" sz="1600" dirty="0" smtClean="0">
                <a:solidFill>
                  <a:srgbClr val="528DB4"/>
                </a:solidFill>
                <a:latin typeface="Arial"/>
              </a:rPr>
              <a:t>IO-F4E-QST (</a:t>
            </a:r>
            <a:r>
              <a:rPr lang="en-GB" sz="1600" dirty="0" err="1" smtClean="0">
                <a:solidFill>
                  <a:srgbClr val="528DB4"/>
                </a:solidFill>
                <a:latin typeface="Arial"/>
              </a:rPr>
              <a:t>EUROfusion</a:t>
            </a:r>
            <a:r>
              <a:rPr lang="en-GB" sz="1600" dirty="0" smtClean="0">
                <a:solidFill>
                  <a:srgbClr val="528DB4"/>
                </a:solidFill>
                <a:latin typeface="Arial"/>
              </a:rPr>
              <a:t>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715963" algn="l"/>
              </a:tabLst>
            </a:pPr>
            <a:r>
              <a:rPr lang="en-GB" sz="1600" dirty="0">
                <a:solidFill>
                  <a:srgbClr val="528DB4"/>
                </a:solidFill>
                <a:latin typeface="Arial"/>
              </a:rPr>
              <a:t>Implementation of DINA Disruption Simulator in </a:t>
            </a:r>
            <a:r>
              <a:rPr lang="en-GB" sz="1600" dirty="0" smtClean="0">
                <a:solidFill>
                  <a:srgbClr val="528DB4"/>
                </a:solidFill>
                <a:latin typeface="Arial"/>
              </a:rPr>
              <a:t>IMAS (IO contract)</a:t>
            </a:r>
            <a:endParaRPr lang="en-GB" sz="1600" dirty="0">
              <a:solidFill>
                <a:srgbClr val="528DB4"/>
              </a:solidFill>
              <a:latin typeface="Arial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715963" algn="l"/>
              </a:tabLst>
            </a:pPr>
            <a:r>
              <a:rPr lang="en-GB" sz="1600" dirty="0" smtClean="0">
                <a:solidFill>
                  <a:srgbClr val="528DB4"/>
                </a:solidFill>
                <a:latin typeface="Arial"/>
              </a:rPr>
              <a:t>Measurements </a:t>
            </a:r>
            <a:r>
              <a:rPr lang="en-GB" sz="1600" dirty="0">
                <a:solidFill>
                  <a:srgbClr val="528DB4"/>
                </a:solidFill>
                <a:latin typeface="Arial"/>
              </a:rPr>
              <a:t>of halo </a:t>
            </a:r>
            <a:r>
              <a:rPr lang="en-GB" sz="1600" dirty="0" smtClean="0">
                <a:solidFill>
                  <a:srgbClr val="528DB4"/>
                </a:solidFill>
                <a:latin typeface="Arial"/>
              </a:rPr>
              <a:t>parameters needed, IO </a:t>
            </a:r>
            <a:r>
              <a:rPr lang="en-GB" sz="1600" dirty="0">
                <a:solidFill>
                  <a:srgbClr val="528DB4"/>
                </a:solidFill>
                <a:latin typeface="Arial"/>
              </a:rPr>
              <a:t>proposal for WEST </a:t>
            </a:r>
            <a:r>
              <a:rPr lang="en-GB" sz="1600" dirty="0" smtClean="0">
                <a:solidFill>
                  <a:srgbClr val="528DB4"/>
                </a:solidFill>
                <a:latin typeface="Arial"/>
                <a:hlinkClick r:id="rId2"/>
              </a:rPr>
              <a:t>C2-W2.7-P6</a:t>
            </a:r>
            <a:endParaRPr lang="en-GB" sz="1600" dirty="0" smtClean="0">
              <a:solidFill>
                <a:srgbClr val="528DB4"/>
              </a:solidFill>
              <a:latin typeface="Arial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715963" algn="l"/>
              </a:tabLst>
            </a:pPr>
            <a:r>
              <a:rPr lang="en-US" sz="1600" dirty="0" smtClean="0">
                <a:solidFill>
                  <a:srgbClr val="528DB4"/>
                </a:solidFill>
                <a:latin typeface="Arial"/>
              </a:rPr>
              <a:t>Simulations of disruption induced beryllium melt splashing (IO contract)</a:t>
            </a:r>
          </a:p>
          <a:p>
            <a:pPr lvl="0">
              <a:spcAft>
                <a:spcPts val="600"/>
              </a:spcAft>
              <a:tabLst>
                <a:tab pos="715963" algn="l"/>
              </a:tabLst>
            </a:pPr>
            <a:endParaRPr lang="en-US" sz="1800" dirty="0" smtClean="0">
              <a:solidFill>
                <a:srgbClr val="528DB4"/>
              </a:solidFill>
              <a:latin typeface="Arial"/>
            </a:endParaRPr>
          </a:p>
          <a:p>
            <a:pPr lvl="0">
              <a:spcAft>
                <a:spcPts val="600"/>
              </a:spcAft>
              <a:tabLst>
                <a:tab pos="715963" algn="l"/>
              </a:tabLst>
            </a:pPr>
            <a:r>
              <a:rPr lang="en-GB" sz="1800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en-GB" sz="1800" dirty="0" smtClean="0">
                <a:solidFill>
                  <a:srgbClr val="000000"/>
                </a:solidFill>
                <a:latin typeface="Arial"/>
              </a:rPr>
            </a:br>
            <a:r>
              <a:rPr lang="en-GB" sz="1800" dirty="0" smtClean="0">
                <a:solidFill>
                  <a:srgbClr val="000000"/>
                </a:solidFill>
                <a:latin typeface="Arial"/>
              </a:rPr>
              <a:t>	</a:t>
            </a:r>
            <a:endParaRPr lang="en-US" sz="18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 bwMode="auto">
          <a:xfrm>
            <a:off x="0" y="7157"/>
            <a:ext cx="9144000" cy="40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9pPr>
          </a:lstStyle>
          <a:p>
            <a:pPr eaLnBrk="1" hangingPunct="1">
              <a:defRPr/>
            </a:pPr>
            <a:r>
              <a:rPr lang="en-GB" sz="2800" kern="0" dirty="0" smtClean="0">
                <a:solidFill>
                  <a:schemeClr val="tx1"/>
                </a:solidFill>
              </a:rPr>
              <a:t>Required R&amp;D in Support </a:t>
            </a:r>
            <a:r>
              <a:rPr lang="en-GB" sz="2800" kern="0" dirty="0">
                <a:solidFill>
                  <a:schemeClr val="tx1"/>
                </a:solidFill>
              </a:rPr>
              <a:t>the ITER Research Plan</a:t>
            </a:r>
            <a:endParaRPr lang="en-GB" sz="2800" kern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51288"/>
              </p:ext>
            </p:extLst>
          </p:nvPr>
        </p:nvGraphicFramePr>
        <p:xfrm>
          <a:off x="78294" y="3435846"/>
          <a:ext cx="8886194" cy="1270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5394">
                  <a:extLst>
                    <a:ext uri="{9D8B030D-6E8A-4147-A177-3AD203B41FA5}">
                      <a16:colId xmlns:a16="http://schemas.microsoft.com/office/drawing/2014/main" val="3158859971"/>
                    </a:ext>
                  </a:extLst>
                </a:gridCol>
                <a:gridCol w="5428825">
                  <a:extLst>
                    <a:ext uri="{9D8B030D-6E8A-4147-A177-3AD203B41FA5}">
                      <a16:colId xmlns:a16="http://schemas.microsoft.com/office/drawing/2014/main" val="382372687"/>
                    </a:ext>
                  </a:extLst>
                </a:gridCol>
                <a:gridCol w="1771975">
                  <a:extLst>
                    <a:ext uri="{9D8B030D-6E8A-4147-A177-3AD203B41FA5}">
                      <a16:colId xmlns:a16="http://schemas.microsoft.com/office/drawing/2014/main" val="3932111108"/>
                    </a:ext>
                  </a:extLst>
                </a:gridCol>
              </a:tblGrid>
              <a:tr h="4172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ITPA MDC-25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9334" marR="9204" marT="9204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6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effectLst/>
                        </a:rPr>
                        <a:t>Sources and </a:t>
                      </a:r>
                      <a:r>
                        <a:rPr lang="en-GB" sz="1400" b="0" dirty="0" err="1" smtClean="0">
                          <a:effectLst/>
                        </a:rPr>
                        <a:t>Scalings</a:t>
                      </a:r>
                      <a:r>
                        <a:rPr lang="en-GB" sz="1400" b="0" dirty="0" smtClean="0">
                          <a:effectLst/>
                        </a:rPr>
                        <a:t> of </a:t>
                      </a:r>
                      <a:r>
                        <a:rPr lang="en-GB" sz="1400" b="0" dirty="0" err="1" smtClean="0">
                          <a:effectLst/>
                        </a:rPr>
                        <a:t>Nonaxisymmetric</a:t>
                      </a:r>
                      <a:r>
                        <a:rPr lang="en-GB" sz="1400" b="0" dirty="0" smtClean="0">
                          <a:effectLst/>
                        </a:rPr>
                        <a:t> "Sideways" Disruption Forces for ITER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9334" marR="9204" marT="9204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6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V. Yanovskiy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9334" marR="9204" marT="9204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6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676458"/>
                  </a:ext>
                </a:extLst>
              </a:tr>
              <a:tr h="4172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ITPA MDC-JA-3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9334" marR="9204" marT="9204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6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bg1"/>
                          </a:solidFill>
                          <a:effectLst/>
                        </a:rPr>
                        <a:t>Disruption forces – theory and </a:t>
                      </a:r>
                      <a:r>
                        <a:rPr lang="en-GB" sz="1400" b="0" dirty="0" err="1" smtClean="0">
                          <a:solidFill>
                            <a:schemeClr val="bg1"/>
                          </a:solidFill>
                          <a:effectLst/>
                        </a:rPr>
                        <a:t>modeling</a:t>
                      </a:r>
                      <a:endParaRPr lang="en-GB" sz="1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9334" marR="9204" marT="9204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6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effectLst/>
                        </a:rPr>
                        <a:t>V. D. Pustovitov</a:t>
                      </a:r>
                      <a:endParaRPr lang="en-GB" sz="14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9334" marR="9204" marT="9204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6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378929"/>
                  </a:ext>
                </a:extLst>
              </a:tr>
              <a:tr h="417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  <a:latin typeface="+mn-lt"/>
                        </a:rPr>
                        <a:t>ITPA MDC-JA-4</a:t>
                      </a:r>
                      <a:endParaRPr lang="en-GB" sz="1400" b="1" dirty="0" smtClean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9334" marR="9204" marT="9204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6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UFO disruptions and </a:t>
                      </a:r>
                      <a:r>
                        <a:rPr lang="en-GB" sz="1400" b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divertor</a:t>
                      </a:r>
                      <a:r>
                        <a:rPr lang="en-GB" sz="1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hot spot monitoring</a:t>
                      </a:r>
                      <a:endParaRPr lang="en-GB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9334" marR="9204" marT="9204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6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R. Granetz</a:t>
                      </a:r>
                      <a:endParaRPr lang="en-GB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9334" marR="9204" marT="9204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6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648987"/>
                  </a:ext>
                </a:extLst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32575" y="961286"/>
            <a:ext cx="45719" cy="432048"/>
            <a:chOff x="7452320" y="2355726"/>
            <a:chExt cx="72008" cy="432048"/>
          </a:xfrm>
        </p:grpSpPr>
        <p:cxnSp>
          <p:nvCxnSpPr>
            <p:cNvPr id="17" name="Straight Connector 16"/>
            <p:cNvCxnSpPr/>
            <p:nvPr/>
          </p:nvCxnSpPr>
          <p:spPr bwMode="auto">
            <a:xfrm>
              <a:off x="7452320" y="2355726"/>
              <a:ext cx="0" cy="43204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7452320" y="2355726"/>
              <a:ext cx="7200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7452320" y="2787774"/>
              <a:ext cx="7200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08350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-2" y="473457"/>
            <a:ext cx="9144001" cy="4247701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600"/>
              </a:spcAft>
              <a:tabLst>
                <a:tab pos="715963" algn="l"/>
              </a:tabLst>
            </a:pP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B. </a:t>
            </a:r>
            <a:r>
              <a:rPr lang="en-GB" sz="1800" b="1" dirty="0">
                <a:solidFill>
                  <a:srgbClr val="000000"/>
                </a:solidFill>
                <a:latin typeface="Arial"/>
              </a:rPr>
              <a:t>Implementation of the ITER Research </a:t>
            </a:r>
            <a:r>
              <a:rPr lang="en-GB" sz="1800" b="1" dirty="0" smtClean="0">
                <a:solidFill>
                  <a:srgbClr val="000000"/>
                </a:solidFill>
                <a:latin typeface="Arial"/>
              </a:rPr>
              <a:t>Plan</a:t>
            </a:r>
            <a:endParaRPr lang="en-US" sz="1800" b="1" dirty="0" smtClean="0">
              <a:solidFill>
                <a:srgbClr val="000000"/>
              </a:solidFill>
              <a:latin typeface="Arial"/>
            </a:endParaRPr>
          </a:p>
          <a:p>
            <a:pPr lvl="0">
              <a:spcAft>
                <a:spcPts val="600"/>
              </a:spcAft>
              <a:tabLst>
                <a:tab pos="715963" algn="l"/>
              </a:tabLst>
            </a:pP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B.1.3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	Runaway electron </a:t>
            </a: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load </a:t>
            </a:r>
            <a:r>
              <a:rPr lang="en-US" sz="1800" dirty="0" err="1" smtClean="0">
                <a:solidFill>
                  <a:srgbClr val="000000"/>
                </a:solidFill>
                <a:latin typeface="Arial"/>
              </a:rPr>
              <a:t>characterisation</a:t>
            </a:r>
            <a:endParaRPr lang="en-US" sz="1800" dirty="0" smtClean="0">
              <a:solidFill>
                <a:srgbClr val="000000"/>
              </a:solidFill>
              <a:latin typeface="Arial"/>
            </a:endParaRP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715963" algn="l"/>
              </a:tabLst>
            </a:pPr>
            <a:r>
              <a:rPr lang="en-GB" sz="1600" dirty="0" smtClean="0">
                <a:solidFill>
                  <a:srgbClr val="528DB4"/>
                </a:solidFill>
                <a:latin typeface="Arial"/>
              </a:rPr>
              <a:t>JET </a:t>
            </a:r>
            <a:r>
              <a:rPr lang="en-GB" sz="1600" dirty="0">
                <a:solidFill>
                  <a:srgbClr val="528DB4"/>
                </a:solidFill>
                <a:latin typeface="Arial"/>
              </a:rPr>
              <a:t>RE impact </a:t>
            </a:r>
            <a:r>
              <a:rPr lang="en-GB" sz="1600" dirty="0" smtClean="0">
                <a:solidFill>
                  <a:srgbClr val="528DB4"/>
                </a:solidFill>
                <a:latin typeface="Arial"/>
              </a:rPr>
              <a:t>benchmark (L. Chen, Monaco post-doc until Sep 2022)</a:t>
            </a:r>
            <a:endParaRPr lang="en-GB" sz="1600" dirty="0">
              <a:solidFill>
                <a:srgbClr val="528DB4"/>
              </a:solidFill>
              <a:latin typeface="Arial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715963" algn="l"/>
              </a:tabLst>
            </a:pPr>
            <a:r>
              <a:rPr lang="en-GB" sz="1600" dirty="0">
                <a:solidFill>
                  <a:srgbClr val="528DB4"/>
                </a:solidFill>
                <a:latin typeface="Arial"/>
              </a:rPr>
              <a:t>ITER RE impact on first wall and </a:t>
            </a:r>
            <a:r>
              <a:rPr lang="en-GB" sz="1600" dirty="0" err="1">
                <a:solidFill>
                  <a:srgbClr val="528DB4"/>
                </a:solidFill>
                <a:latin typeface="Arial"/>
              </a:rPr>
              <a:t>divertor</a:t>
            </a:r>
            <a:r>
              <a:rPr lang="en-GB" sz="1600" dirty="0">
                <a:solidFill>
                  <a:srgbClr val="528DB4"/>
                </a:solidFill>
                <a:latin typeface="Arial"/>
              </a:rPr>
              <a:t> (</a:t>
            </a:r>
            <a:r>
              <a:rPr lang="en-GB" sz="1600" dirty="0" smtClean="0">
                <a:solidFill>
                  <a:srgbClr val="528DB4"/>
                </a:solidFill>
                <a:latin typeface="Arial"/>
              </a:rPr>
              <a:t>L. Chen)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715963" algn="l"/>
              </a:tabLst>
            </a:pPr>
            <a:r>
              <a:rPr lang="en-GB" sz="1600" dirty="0" smtClean="0">
                <a:solidFill>
                  <a:srgbClr val="528DB4"/>
                </a:solidFill>
                <a:latin typeface="Arial"/>
              </a:rPr>
              <a:t>Post-mortem </a:t>
            </a:r>
            <a:r>
              <a:rPr lang="en-GB" sz="1600" dirty="0">
                <a:solidFill>
                  <a:srgbClr val="528DB4"/>
                </a:solidFill>
                <a:latin typeface="Arial"/>
              </a:rPr>
              <a:t>analysis of JET IWGL tile after RE impact (</a:t>
            </a:r>
            <a:r>
              <a:rPr lang="en-GB" sz="1600" dirty="0" err="1">
                <a:solidFill>
                  <a:srgbClr val="528DB4"/>
                </a:solidFill>
                <a:latin typeface="Arial"/>
              </a:rPr>
              <a:t>EUROfusion</a:t>
            </a:r>
            <a:r>
              <a:rPr lang="en-GB" sz="1600" dirty="0">
                <a:solidFill>
                  <a:srgbClr val="528DB4"/>
                </a:solidFill>
                <a:latin typeface="Arial"/>
              </a:rPr>
              <a:t> labs, IO contact R. Pitts)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715963" algn="l"/>
              </a:tabLst>
            </a:pPr>
            <a:endParaRPr lang="en-GB" sz="1600" dirty="0">
              <a:solidFill>
                <a:srgbClr val="528DB4"/>
              </a:solidFill>
              <a:latin typeface="Arial"/>
            </a:endParaRP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715963" algn="l"/>
              </a:tabLst>
            </a:pPr>
            <a:endParaRPr lang="en-GB" sz="1800" dirty="0" smtClean="0">
              <a:solidFill>
                <a:srgbClr val="000000"/>
              </a:solidFill>
              <a:latin typeface="Arial"/>
            </a:endParaRPr>
          </a:p>
          <a:p>
            <a:pPr lvl="0">
              <a:spcAft>
                <a:spcPts val="600"/>
              </a:spcAft>
              <a:tabLst>
                <a:tab pos="715963" algn="l"/>
              </a:tabLst>
            </a:pPr>
            <a:endParaRPr lang="en-US" sz="1800" dirty="0" smtClean="0">
              <a:latin typeface="Arial"/>
            </a:endParaRPr>
          </a:p>
          <a:p>
            <a:pPr lvl="0">
              <a:spcAft>
                <a:spcPts val="600"/>
              </a:spcAft>
              <a:tabLst>
                <a:tab pos="715963" algn="l"/>
              </a:tabLst>
            </a:pPr>
            <a:r>
              <a:rPr lang="en-GB" sz="1800" b="1" dirty="0" smtClean="0">
                <a:latin typeface="+mn-lt"/>
              </a:rPr>
              <a:t> </a:t>
            </a:r>
            <a:endParaRPr lang="en-US" sz="18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 bwMode="auto">
          <a:xfrm>
            <a:off x="0" y="7157"/>
            <a:ext cx="9144000" cy="40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9pPr>
          </a:lstStyle>
          <a:p>
            <a:pPr eaLnBrk="1" hangingPunct="1">
              <a:defRPr/>
            </a:pPr>
            <a:r>
              <a:rPr lang="en-GB" sz="2800" kern="0" dirty="0" smtClean="0">
                <a:solidFill>
                  <a:schemeClr val="tx1"/>
                </a:solidFill>
              </a:rPr>
              <a:t>Required R&amp;D in Support </a:t>
            </a:r>
            <a:r>
              <a:rPr lang="en-GB" sz="2800" kern="0" dirty="0">
                <a:solidFill>
                  <a:schemeClr val="tx1"/>
                </a:solidFill>
              </a:rPr>
              <a:t>the ITER Research Plan</a:t>
            </a:r>
            <a:endParaRPr lang="en-GB" sz="2800" kern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967806"/>
              </p:ext>
            </p:extLst>
          </p:nvPr>
        </p:nvGraphicFramePr>
        <p:xfrm>
          <a:off x="55434" y="2524698"/>
          <a:ext cx="8947471" cy="4359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8903">
                  <a:extLst>
                    <a:ext uri="{9D8B030D-6E8A-4147-A177-3AD203B41FA5}">
                      <a16:colId xmlns:a16="http://schemas.microsoft.com/office/drawing/2014/main" val="3158859971"/>
                    </a:ext>
                  </a:extLst>
                </a:gridCol>
                <a:gridCol w="5579184">
                  <a:extLst>
                    <a:ext uri="{9D8B030D-6E8A-4147-A177-3AD203B41FA5}">
                      <a16:colId xmlns:a16="http://schemas.microsoft.com/office/drawing/2014/main" val="382372687"/>
                    </a:ext>
                  </a:extLst>
                </a:gridCol>
                <a:gridCol w="1649384">
                  <a:extLst>
                    <a:ext uri="{9D8B030D-6E8A-4147-A177-3AD203B41FA5}">
                      <a16:colId xmlns:a16="http://schemas.microsoft.com/office/drawing/2014/main" val="3932111108"/>
                    </a:ext>
                  </a:extLst>
                </a:gridCol>
              </a:tblGrid>
              <a:tr h="4172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ITPA MDC-DSOL-1</a:t>
                      </a:r>
                      <a:endParaRPr lang="en-GB" sz="1400" b="1" dirty="0" smtClean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9334" marR="9204" marT="9204" marB="0" anchor="ctr">
                    <a:solidFill>
                      <a:srgbClr val="91B6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Characterization of power deposition to PFCs by runaway electrons</a:t>
                      </a:r>
                    </a:p>
                  </a:txBody>
                  <a:tcPr marL="69334" marR="9204" marT="9204" marB="0" anchor="ctr">
                    <a:solidFill>
                      <a:srgbClr val="91B6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E.</a:t>
                      </a:r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Nardon</a:t>
                      </a:r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/>
                      </a:r>
                      <a:br>
                        <a:rPr lang="en-US" sz="14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</a:br>
                      <a:r>
                        <a:rPr lang="en-US" sz="14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E. Hollmann</a:t>
                      </a:r>
                      <a:endParaRPr lang="en-GB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9334" marR="9204" marT="9204" marB="0" anchor="ctr">
                    <a:solidFill>
                      <a:srgbClr val="91B6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67645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60476" y="2939992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+mn-lt"/>
              </a:rPr>
              <a:t>Provision of IR data for model validation with focus on impacts after mitigation attempts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+mn-lt"/>
              </a:rPr>
              <a:t>Impact of RMP on energy deposition</a:t>
            </a:r>
            <a:endParaRPr lang="en-GB" sz="1400" dirty="0" err="1" smtClean="0">
              <a:latin typeface="+mn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824885" y="1895932"/>
            <a:ext cx="6067595" cy="2886500"/>
            <a:chOff x="3131840" y="1923678"/>
            <a:chExt cx="6067595" cy="2886500"/>
          </a:xfrm>
        </p:grpSpPr>
        <p:sp>
          <p:nvSpPr>
            <p:cNvPr id="4" name="Rectangle 3"/>
            <p:cNvSpPr/>
            <p:nvPr/>
          </p:nvSpPr>
          <p:spPr bwMode="auto">
            <a:xfrm>
              <a:off x="3131840" y="1923678"/>
              <a:ext cx="6067595" cy="285875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effectLst/>
                  <a:latin typeface="+mn-lt"/>
                </a:rPr>
                <a:t>Workflow</a:t>
              </a:r>
              <a:r>
                <a:rPr kumimoji="0" lang="en-US" sz="1600" b="1" i="0" u="none" strike="noStrike" cap="none" normalizeH="0" dirty="0" smtClean="0">
                  <a:ln>
                    <a:noFill/>
                  </a:ln>
                  <a:effectLst/>
                  <a:latin typeface="+mn-lt"/>
                </a:rPr>
                <a:t> for </a:t>
              </a:r>
              <a:r>
                <a:rPr lang="en-GB" sz="1600" b="1" dirty="0" smtClean="0">
                  <a:latin typeface="+mn-lt"/>
                </a:rPr>
                <a:t>RE impact studies</a:t>
              </a:r>
              <a:endParaRPr kumimoji="0" lang="en-GB" sz="1600" b="1" i="0" u="none" strike="noStrike" cap="none" normalizeH="0" baseline="0" dirty="0" smtClean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34610" y="2283718"/>
              <a:ext cx="12682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C00000"/>
                  </a:solidFill>
                  <a:latin typeface="+mn-lt"/>
                </a:rPr>
                <a:t>New in 2022!</a:t>
              </a:r>
              <a:endParaRPr lang="en-GB" sz="1400" b="1" dirty="0" err="1" smtClean="0">
                <a:solidFill>
                  <a:srgbClr val="C00000"/>
                </a:solidFill>
                <a:latin typeface="+mn-lt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67412" y="2283718"/>
              <a:ext cx="5635493" cy="25264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031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-2" y="473457"/>
            <a:ext cx="9144001" cy="4247701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600"/>
              </a:spcAft>
              <a:tabLst>
                <a:tab pos="715963" algn="l"/>
              </a:tabLst>
            </a:pP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B. </a:t>
            </a:r>
            <a:r>
              <a:rPr lang="en-GB" sz="1800" b="1" dirty="0">
                <a:solidFill>
                  <a:srgbClr val="000000"/>
                </a:solidFill>
                <a:latin typeface="Arial"/>
              </a:rPr>
              <a:t>Implementation of the ITER Research </a:t>
            </a:r>
            <a:r>
              <a:rPr lang="en-GB" sz="1800" b="1" dirty="0" smtClean="0">
                <a:solidFill>
                  <a:srgbClr val="000000"/>
                </a:solidFill>
                <a:latin typeface="Arial"/>
              </a:rPr>
              <a:t>Plan</a:t>
            </a:r>
            <a:endParaRPr lang="en-US" sz="1800" b="1" dirty="0" smtClean="0">
              <a:solidFill>
                <a:srgbClr val="000000"/>
              </a:solidFill>
              <a:latin typeface="Arial"/>
            </a:endParaRPr>
          </a:p>
          <a:p>
            <a:pPr lvl="0">
              <a:spcAft>
                <a:spcPts val="600"/>
              </a:spcAft>
              <a:tabLst>
                <a:tab pos="715963" algn="l"/>
              </a:tabLst>
            </a:pP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B.1.4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	Disruption </a:t>
            </a: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detection</a:t>
            </a:r>
          </a:p>
          <a:p>
            <a:pPr lvl="0">
              <a:spcAft>
                <a:spcPts val="600"/>
              </a:spcAft>
              <a:tabLst>
                <a:tab pos="715963" algn="l"/>
              </a:tabLst>
            </a:pP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B.1.5</a:t>
            </a:r>
            <a:r>
              <a:rPr lang="en-US" sz="1800" dirty="0">
                <a:solidFill>
                  <a:srgbClr val="000000"/>
                </a:solidFill>
                <a:latin typeface="Arial"/>
              </a:rPr>
              <a:t>	Disruption </a:t>
            </a: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prediction</a:t>
            </a:r>
          </a:p>
          <a:p>
            <a:pPr lvl="0">
              <a:spcAft>
                <a:spcPts val="600"/>
              </a:spcAft>
              <a:tabLst>
                <a:tab pos="715963" algn="l"/>
              </a:tabLst>
            </a:pPr>
            <a:r>
              <a:rPr lang="en-US" sz="1800" dirty="0" smtClean="0">
                <a:solidFill>
                  <a:srgbClr val="000000"/>
                </a:solidFill>
                <a:latin typeface="Arial"/>
              </a:rPr>
              <a:t>B.1.6	Disruption avoidance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715963" algn="l"/>
              </a:tabLst>
            </a:pPr>
            <a:r>
              <a:rPr lang="en-GB" sz="1600" dirty="0" smtClean="0">
                <a:solidFill>
                  <a:srgbClr val="528DB4"/>
                </a:solidFill>
                <a:latin typeface="Arial"/>
              </a:rPr>
              <a:t>Design work of </a:t>
            </a:r>
            <a:r>
              <a:rPr lang="en-GB" sz="1600" dirty="0">
                <a:solidFill>
                  <a:srgbClr val="528DB4"/>
                </a:solidFill>
                <a:latin typeface="Arial"/>
              </a:rPr>
              <a:t>the </a:t>
            </a:r>
            <a:r>
              <a:rPr lang="en-GB" sz="1600" dirty="0" smtClean="0">
                <a:solidFill>
                  <a:srgbClr val="528DB4"/>
                </a:solidFill>
                <a:latin typeface="Arial"/>
              </a:rPr>
              <a:t>ITER Plasma Control System </a:t>
            </a:r>
            <a:r>
              <a:rPr lang="en-GB" sz="1600" dirty="0">
                <a:solidFill>
                  <a:srgbClr val="528DB4"/>
                </a:solidFill>
                <a:latin typeface="Arial"/>
              </a:rPr>
              <a:t>for </a:t>
            </a:r>
            <a:r>
              <a:rPr lang="en-GB" sz="1600" dirty="0" smtClean="0">
                <a:solidFill>
                  <a:srgbClr val="528DB4"/>
                </a:solidFill>
                <a:latin typeface="Arial"/>
              </a:rPr>
              <a:t>PFPO-1 kicked-off this week, </a:t>
            </a:r>
            <a:br>
              <a:rPr lang="en-GB" sz="1600" dirty="0" smtClean="0">
                <a:solidFill>
                  <a:srgbClr val="528DB4"/>
                </a:solidFill>
                <a:latin typeface="Arial"/>
              </a:rPr>
            </a:br>
            <a:r>
              <a:rPr lang="en-GB" sz="1600" dirty="0" smtClean="0">
                <a:solidFill>
                  <a:srgbClr val="528DB4"/>
                </a:solidFill>
                <a:latin typeface="Arial"/>
              </a:rPr>
              <a:t>3.5 year activity including the development of the DMS trigger function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715963" algn="l"/>
              </a:tabLst>
            </a:pPr>
            <a:endParaRPr lang="en-GB" sz="1600" dirty="0">
              <a:solidFill>
                <a:srgbClr val="528DB4"/>
              </a:solidFill>
              <a:latin typeface="Arial"/>
            </a:endParaRP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715963" algn="l"/>
              </a:tabLst>
            </a:pPr>
            <a:endParaRPr lang="en-GB" sz="1800" dirty="0" smtClean="0">
              <a:solidFill>
                <a:srgbClr val="000000"/>
              </a:solidFill>
              <a:latin typeface="Arial"/>
            </a:endParaRPr>
          </a:p>
          <a:p>
            <a:pPr lvl="0">
              <a:spcAft>
                <a:spcPts val="600"/>
              </a:spcAft>
              <a:tabLst>
                <a:tab pos="715963" algn="l"/>
              </a:tabLst>
            </a:pPr>
            <a:endParaRPr lang="en-US" sz="1800" dirty="0" smtClean="0">
              <a:latin typeface="Arial"/>
            </a:endParaRPr>
          </a:p>
          <a:p>
            <a:pPr lvl="0">
              <a:spcAft>
                <a:spcPts val="600"/>
              </a:spcAft>
              <a:tabLst>
                <a:tab pos="715963" algn="l"/>
              </a:tabLst>
            </a:pPr>
            <a:r>
              <a:rPr lang="en-GB" sz="1800" b="1" dirty="0" smtClean="0">
                <a:latin typeface="+mn-lt"/>
              </a:rPr>
              <a:t> </a:t>
            </a:r>
            <a:endParaRPr lang="en-US" sz="180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 bwMode="auto">
          <a:xfrm>
            <a:off x="0" y="7157"/>
            <a:ext cx="9144000" cy="40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9pPr>
          </a:lstStyle>
          <a:p>
            <a:pPr eaLnBrk="1" hangingPunct="1">
              <a:defRPr/>
            </a:pPr>
            <a:r>
              <a:rPr lang="en-GB" sz="2800" kern="0" dirty="0" smtClean="0">
                <a:solidFill>
                  <a:schemeClr val="tx1"/>
                </a:solidFill>
              </a:rPr>
              <a:t>Required R&amp;D in Support </a:t>
            </a:r>
            <a:r>
              <a:rPr lang="en-GB" sz="2800" kern="0" dirty="0">
                <a:solidFill>
                  <a:schemeClr val="tx1"/>
                </a:solidFill>
              </a:rPr>
              <a:t>the ITER Research Plan</a:t>
            </a:r>
            <a:endParaRPr lang="en-GB" sz="2800" kern="0" dirty="0" smtClean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 flipH="1">
            <a:off x="3059832" y="961286"/>
            <a:ext cx="45719" cy="432048"/>
            <a:chOff x="7452320" y="2355726"/>
            <a:chExt cx="72008" cy="432048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7452320" y="2355726"/>
              <a:ext cx="0" cy="43204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7452320" y="2355726"/>
              <a:ext cx="7200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7452320" y="2787774"/>
              <a:ext cx="7200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TextBox 2"/>
          <p:cNvSpPr txBox="1"/>
          <p:nvPr/>
        </p:nvSpPr>
        <p:spPr>
          <a:xfrm>
            <a:off x="3203848" y="1009060"/>
            <a:ext cx="20553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+mn-lt"/>
              </a:rPr>
              <a:t>DMS trigger function</a:t>
            </a:r>
            <a:endParaRPr lang="en-GB" sz="1600" i="1" dirty="0" err="1" smtClean="0">
              <a:latin typeface="+mn-lt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272028"/>
              </p:ext>
            </p:extLst>
          </p:nvPr>
        </p:nvGraphicFramePr>
        <p:xfrm>
          <a:off x="78294" y="2597510"/>
          <a:ext cx="8886194" cy="12516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5394">
                  <a:extLst>
                    <a:ext uri="{9D8B030D-6E8A-4147-A177-3AD203B41FA5}">
                      <a16:colId xmlns:a16="http://schemas.microsoft.com/office/drawing/2014/main" val="3158859971"/>
                    </a:ext>
                  </a:extLst>
                </a:gridCol>
                <a:gridCol w="5428825">
                  <a:extLst>
                    <a:ext uri="{9D8B030D-6E8A-4147-A177-3AD203B41FA5}">
                      <a16:colId xmlns:a16="http://schemas.microsoft.com/office/drawing/2014/main" val="382372687"/>
                    </a:ext>
                  </a:extLst>
                </a:gridCol>
                <a:gridCol w="1771975">
                  <a:extLst>
                    <a:ext uri="{9D8B030D-6E8A-4147-A177-3AD203B41FA5}">
                      <a16:colId xmlns:a16="http://schemas.microsoft.com/office/drawing/2014/main" val="3932111108"/>
                    </a:ext>
                  </a:extLst>
                </a:gridCol>
              </a:tblGrid>
              <a:tr h="4172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MDC-IOS-1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1755" marR="9525" marT="9525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6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Control for disruption-free operation</a:t>
                      </a:r>
                      <a:endParaRPr lang="en-GB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1755" marR="9525" marT="9525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6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D. Humphreys</a:t>
                      </a:r>
                      <a:endParaRPr lang="en-GB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1755" marR="9525" marT="9525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6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676458"/>
                  </a:ext>
                </a:extLst>
              </a:tr>
              <a:tr h="4172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MDC-17 </a:t>
                      </a:r>
                      <a:endParaRPr lang="en-GB" sz="14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175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6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Active disruption avoidance 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175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6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M. Maraschek 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175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6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378929"/>
                  </a:ext>
                </a:extLst>
              </a:tr>
              <a:tr h="4172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MDC-22 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175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6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Disruption Prediction </a:t>
                      </a:r>
                      <a:endParaRPr lang="en-GB" sz="140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175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6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G. Pautasso </a:t>
                      </a:r>
                      <a:endParaRPr lang="en-GB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71755" marR="9525" marT="9525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6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648987"/>
                  </a:ext>
                </a:extLst>
              </a:tr>
            </a:tbl>
          </a:graphicData>
        </a:graphic>
      </p:graphicFrame>
      <p:sp>
        <p:nvSpPr>
          <p:cNvPr id="4" name="Right Arrow 3"/>
          <p:cNvSpPr/>
          <p:nvPr/>
        </p:nvSpPr>
        <p:spPr bwMode="auto">
          <a:xfrm>
            <a:off x="1835696" y="3939902"/>
            <a:ext cx="216024" cy="216024"/>
          </a:xfrm>
          <a:prstGeom prst="rightArrow">
            <a:avLst/>
          </a:prstGeom>
          <a:solidFill>
            <a:srgbClr val="91B6C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3907492"/>
            <a:ext cx="30428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MDC-22 group meeting 3 Feb, 15-17 CET</a:t>
            </a:r>
            <a:endParaRPr lang="en-GB" sz="1200" dirty="0" err="1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031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 bwMode="auto">
          <a:xfrm>
            <a:off x="0" y="7157"/>
            <a:ext cx="9144000" cy="40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9pPr>
          </a:lstStyle>
          <a:p>
            <a:pPr eaLnBrk="1" hangingPunct="1"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Summary</a:t>
            </a:r>
            <a:endParaRPr lang="en-GB" kern="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83518"/>
            <a:ext cx="92525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/>
              </a:rPr>
              <a:t>The timeline for the DMS design requires intense R&amp;D until mid 2023, but specific aspects to be continued also after during MRR phase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/>
              </a:rPr>
              <a:t>DMS design related R&amp;D largely covered by the ITER DMS Task Force </a:t>
            </a:r>
            <a:r>
              <a:rPr lang="en-US" sz="2000" dirty="0" err="1" smtClean="0">
                <a:latin typeface="Arial"/>
              </a:rPr>
              <a:t>Programme</a:t>
            </a:r>
            <a:endParaRPr lang="en-US" sz="2000" dirty="0" smtClean="0">
              <a:latin typeface="Arial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/>
              </a:rPr>
              <a:t>Continuation of disruption mitigation research is needed beyond DMS design </a:t>
            </a:r>
            <a:r>
              <a:rPr lang="en-US" sz="2000" dirty="0" err="1" smtClean="0">
                <a:latin typeface="Arial"/>
              </a:rPr>
              <a:t>finalisation</a:t>
            </a:r>
            <a:r>
              <a:rPr lang="en-US" sz="2000" dirty="0" smtClean="0">
                <a:latin typeface="Arial"/>
              </a:rPr>
              <a:t> to prepare DMS operation on ITER and to provide back-up solutions in case mitigation targets cannot be achieved as expected</a:t>
            </a:r>
            <a:endParaRPr lang="en-US" sz="2000" dirty="0">
              <a:latin typeface="Arial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/>
              </a:rPr>
              <a:t>R&amp;D in support of the ITER research plan is partly addressed through ITPA JEX/JAs, specific activities either coordinated by IO or within domestic </a:t>
            </a:r>
            <a:r>
              <a:rPr lang="en-US" sz="2000" dirty="0" err="1" smtClean="0">
                <a:latin typeface="Arial"/>
              </a:rPr>
              <a:t>programmes</a:t>
            </a:r>
            <a:r>
              <a:rPr lang="en-US" sz="2000" dirty="0" smtClean="0">
                <a:latin typeface="Arial"/>
              </a:rPr>
              <a:t>. </a:t>
            </a:r>
            <a:r>
              <a:rPr lang="en-GB" sz="2000" dirty="0" smtClean="0">
                <a:latin typeface="Arial"/>
              </a:rPr>
              <a:t>Good </a:t>
            </a:r>
            <a:r>
              <a:rPr lang="en-GB" sz="2000" dirty="0">
                <a:latin typeface="Arial"/>
              </a:rPr>
              <a:t>quality measurements remain very scarce and </a:t>
            </a:r>
            <a:r>
              <a:rPr lang="en-GB" sz="2000" dirty="0" smtClean="0">
                <a:latin typeface="Arial"/>
              </a:rPr>
              <a:t>efforts are needed to increase the </a:t>
            </a:r>
            <a:r>
              <a:rPr lang="en-GB" sz="2000" dirty="0">
                <a:latin typeface="Arial"/>
              </a:rPr>
              <a:t>database </a:t>
            </a:r>
            <a:r>
              <a:rPr lang="en-GB" sz="2000" dirty="0" smtClean="0">
                <a:latin typeface="Arial"/>
              </a:rPr>
              <a:t>to allow more detailed assessment of loads for ITER.</a:t>
            </a:r>
            <a:endParaRPr lang="en-US" sz="200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526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207661"/>
            <a:ext cx="87849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 smtClean="0">
                <a:latin typeface="Arial"/>
              </a:rPr>
              <a:t>ITER DMS design &amp; timeline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dirty="0" smtClean="0">
                <a:latin typeface="Arial"/>
              </a:rPr>
              <a:t>DMS Task Force </a:t>
            </a:r>
            <a:r>
              <a:rPr lang="en-US" dirty="0" err="1" smtClean="0">
                <a:latin typeface="Arial"/>
              </a:rPr>
              <a:t>Programme</a:t>
            </a:r>
            <a:r>
              <a:rPr lang="en-US" dirty="0">
                <a:latin typeface="Arial"/>
              </a:rPr>
              <a:t> </a:t>
            </a:r>
            <a:r>
              <a:rPr lang="en-US" dirty="0" smtClean="0">
                <a:latin typeface="Arial"/>
              </a:rPr>
              <a:t>– Experiments and Modelling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dirty="0" smtClean="0">
                <a:latin typeface="Arial"/>
              </a:rPr>
              <a:t>R&amp;D </a:t>
            </a:r>
            <a:r>
              <a:rPr lang="en-GB">
                <a:latin typeface="Arial"/>
              </a:rPr>
              <a:t>in </a:t>
            </a:r>
            <a:r>
              <a:rPr lang="en-GB" smtClean="0">
                <a:latin typeface="Arial"/>
              </a:rPr>
              <a:t>support of </a:t>
            </a:r>
            <a:r>
              <a:rPr lang="en-GB" dirty="0">
                <a:latin typeface="Arial"/>
              </a:rPr>
              <a:t>the ITER Research Plan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0" y="7157"/>
            <a:ext cx="9144000" cy="40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9pPr>
          </a:lstStyle>
          <a:p>
            <a:pPr eaLnBrk="1" hangingPunct="1"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Outline</a:t>
            </a:r>
            <a:endParaRPr lang="en-GB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1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 bwMode="auto">
          <a:xfrm>
            <a:off x="0" y="7157"/>
            <a:ext cx="9144000" cy="40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9pPr>
          </a:lstStyle>
          <a:p>
            <a:pPr eaLnBrk="1" hangingPunct="1"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ITER DMS</a:t>
            </a:r>
            <a:endParaRPr lang="en-GB" kern="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891" r="6693"/>
          <a:stretch/>
        </p:blipFill>
        <p:spPr>
          <a:xfrm>
            <a:off x="4924425" y="952367"/>
            <a:ext cx="4152900" cy="32936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05626" y="587440"/>
            <a:ext cx="2266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+mn-lt"/>
              </a:rPr>
              <a:t>UP 2,8,14: </a:t>
            </a:r>
            <a:r>
              <a:rPr lang="en-US" sz="1600" dirty="0">
                <a:latin typeface="+mn-lt"/>
              </a:rPr>
              <a:t>3</a:t>
            </a:r>
            <a:r>
              <a:rPr lang="en-US" sz="1600" dirty="0" smtClean="0">
                <a:latin typeface="+mn-lt"/>
              </a:rPr>
              <a:t> injectors</a:t>
            </a:r>
            <a:endParaRPr lang="en-GB" sz="1600" dirty="0" err="1" smtClean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41235" y="4317854"/>
            <a:ext cx="22456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  <a:latin typeface="Arial"/>
              </a:rPr>
              <a:t>EP 2,8,17: </a:t>
            </a:r>
            <a:r>
              <a:rPr lang="en-US" sz="1600" dirty="0" smtClean="0">
                <a:latin typeface="Arial"/>
              </a:rPr>
              <a:t>24</a:t>
            </a:r>
            <a:r>
              <a:rPr lang="en-US" sz="1600" dirty="0" smtClean="0">
                <a:solidFill>
                  <a:srgbClr val="000000"/>
                </a:solidFill>
                <a:latin typeface="Arial"/>
              </a:rPr>
              <a:t> injectors</a:t>
            </a:r>
            <a:endParaRPr lang="en-GB" sz="1600" dirty="0" err="1" smtClean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709" y="733293"/>
            <a:ext cx="4769041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tabLst>
                <a:tab pos="1619250" algn="l"/>
                <a:tab pos="1885950" algn="l"/>
              </a:tabLst>
              <a:defRPr/>
            </a:pPr>
            <a:r>
              <a:rPr lang="en-GB" altLang="en-US" sz="1600" b="1" dirty="0" smtClean="0">
                <a:latin typeface="Arial" charset="0"/>
              </a:rPr>
              <a:t>2-3 Jun 2021	</a:t>
            </a:r>
            <a:r>
              <a:rPr lang="en-GB" altLang="en-US" sz="1600" dirty="0" smtClean="0">
                <a:latin typeface="Arial" charset="0"/>
              </a:rPr>
              <a:t>System </a:t>
            </a:r>
            <a:r>
              <a:rPr lang="en-GB" altLang="en-US" sz="1600" dirty="0">
                <a:latin typeface="Arial" charset="0"/>
              </a:rPr>
              <a:t>Design Review </a:t>
            </a:r>
            <a:r>
              <a:rPr lang="en-GB" altLang="en-US" sz="1600" dirty="0" smtClean="0">
                <a:latin typeface="Arial" charset="0"/>
              </a:rPr>
              <a:t>meeting</a:t>
            </a:r>
          </a:p>
          <a:p>
            <a:pPr marL="0" indent="0">
              <a:spcAft>
                <a:spcPts val="1200"/>
              </a:spcAft>
              <a:tabLst>
                <a:tab pos="1619250" algn="l"/>
                <a:tab pos="1885950" algn="l"/>
              </a:tabLst>
              <a:defRPr/>
            </a:pPr>
            <a:r>
              <a:rPr lang="en-GB" altLang="en-US" sz="1600" b="1" dirty="0" smtClean="0">
                <a:latin typeface="Arial" charset="0"/>
              </a:rPr>
              <a:t>Jun 2021</a:t>
            </a:r>
            <a:r>
              <a:rPr lang="en-GB" altLang="en-US" sz="1600" dirty="0">
                <a:latin typeface="Arial" charset="0"/>
              </a:rPr>
              <a:t>	</a:t>
            </a:r>
            <a:r>
              <a:rPr lang="en-GB" altLang="en-US" sz="1600" dirty="0" smtClean="0">
                <a:latin typeface="Arial" charset="0"/>
              </a:rPr>
              <a:t>Freezing </a:t>
            </a:r>
            <a:r>
              <a:rPr lang="en-GB" altLang="en-US" sz="1600" dirty="0">
                <a:latin typeface="Arial" charset="0"/>
              </a:rPr>
              <a:t>of interfaces with </a:t>
            </a:r>
            <a:r>
              <a:rPr lang="en-GB" altLang="en-US" sz="1600" dirty="0" smtClean="0">
                <a:latin typeface="Arial" charset="0"/>
              </a:rPr>
              <a:t>		Diagnostic First Wall</a:t>
            </a:r>
          </a:p>
          <a:p>
            <a:pPr marL="0" indent="0">
              <a:spcAft>
                <a:spcPts val="1200"/>
              </a:spcAft>
              <a:tabLst>
                <a:tab pos="1619250" algn="l"/>
                <a:tab pos="1885950" algn="l"/>
              </a:tabLst>
              <a:defRPr/>
            </a:pPr>
            <a:r>
              <a:rPr lang="en-US" altLang="en-US" sz="1600" b="1" dirty="0" smtClean="0">
                <a:latin typeface="Arial" charset="0"/>
              </a:rPr>
              <a:t>Sep 2021	</a:t>
            </a:r>
            <a:r>
              <a:rPr lang="en-US" altLang="en-US" sz="1600" dirty="0" smtClean="0">
                <a:latin typeface="Arial" charset="0"/>
              </a:rPr>
              <a:t>System functional and specific 	requirements defined</a:t>
            </a:r>
          </a:p>
          <a:p>
            <a:pPr marL="0" indent="0">
              <a:spcAft>
                <a:spcPts val="1200"/>
              </a:spcAft>
              <a:tabLst>
                <a:tab pos="1619250" algn="l"/>
                <a:tab pos="1885950" algn="l"/>
              </a:tabLst>
              <a:defRPr/>
            </a:pPr>
            <a:r>
              <a:rPr lang="en-US" altLang="en-US" sz="1600" b="1" dirty="0" smtClean="0">
                <a:latin typeface="Arial" charset="0"/>
              </a:rPr>
              <a:t>22-24 Feb </a:t>
            </a:r>
            <a:r>
              <a:rPr lang="en-US" altLang="en-US" sz="1600" b="1" dirty="0">
                <a:latin typeface="Arial" charset="0"/>
              </a:rPr>
              <a:t>2022	</a:t>
            </a:r>
            <a:r>
              <a:rPr lang="en-US" altLang="en-US" sz="1600" dirty="0" smtClean="0">
                <a:latin typeface="Arial" charset="0"/>
              </a:rPr>
              <a:t>Preliminary </a:t>
            </a:r>
            <a:r>
              <a:rPr lang="en-US" altLang="en-US" sz="1600" dirty="0">
                <a:latin typeface="Arial" charset="0"/>
              </a:rPr>
              <a:t>Design </a:t>
            </a:r>
            <a:r>
              <a:rPr lang="en-US" altLang="en-US" sz="1600" dirty="0" smtClean="0">
                <a:latin typeface="Arial" charset="0"/>
              </a:rPr>
              <a:t>Review</a:t>
            </a:r>
          </a:p>
          <a:p>
            <a:pPr marL="0" indent="0">
              <a:spcAft>
                <a:spcPts val="1200"/>
              </a:spcAft>
              <a:tabLst>
                <a:tab pos="1619250" algn="l"/>
                <a:tab pos="1885950" algn="l"/>
              </a:tabLst>
              <a:defRPr/>
            </a:pPr>
            <a:r>
              <a:rPr lang="en-US" altLang="en-US" sz="1600" b="1" dirty="0" smtClean="0">
                <a:latin typeface="Arial" charset="0"/>
              </a:rPr>
              <a:t>May 2022	</a:t>
            </a:r>
            <a:r>
              <a:rPr lang="en-US" altLang="en-US" sz="1600" dirty="0" smtClean="0">
                <a:latin typeface="Arial" charset="0"/>
              </a:rPr>
              <a:t>Report to ITER STAC</a:t>
            </a:r>
          </a:p>
          <a:p>
            <a:pPr marL="0" indent="0">
              <a:spcAft>
                <a:spcPts val="1200"/>
              </a:spcAft>
              <a:tabLst>
                <a:tab pos="1619250" algn="l"/>
                <a:tab pos="1885950" algn="l"/>
              </a:tabLst>
              <a:defRPr/>
            </a:pPr>
            <a:r>
              <a:rPr lang="en-US" altLang="en-US" sz="1600" b="1" dirty="0" smtClean="0">
                <a:latin typeface="Arial" charset="0"/>
              </a:rPr>
              <a:t>Q2 </a:t>
            </a:r>
            <a:r>
              <a:rPr lang="en-US" altLang="en-US" sz="1600" b="1" dirty="0">
                <a:latin typeface="Arial" charset="0"/>
              </a:rPr>
              <a:t>2023</a:t>
            </a:r>
            <a:r>
              <a:rPr lang="en-US" altLang="en-US" sz="1600" dirty="0">
                <a:latin typeface="Arial" charset="0"/>
              </a:rPr>
              <a:t>	</a:t>
            </a:r>
            <a:r>
              <a:rPr lang="en-US" altLang="en-US" sz="1600" dirty="0" smtClean="0">
                <a:latin typeface="Arial" charset="0"/>
              </a:rPr>
              <a:t>Final </a:t>
            </a:r>
            <a:r>
              <a:rPr lang="en-US" altLang="en-US" sz="1600" dirty="0">
                <a:latin typeface="Arial" charset="0"/>
              </a:rPr>
              <a:t>Design </a:t>
            </a:r>
            <a:r>
              <a:rPr lang="en-US" altLang="en-US" sz="1600" dirty="0" smtClean="0">
                <a:latin typeface="Arial" charset="0"/>
              </a:rPr>
              <a:t>Review</a:t>
            </a:r>
          </a:p>
          <a:p>
            <a:pPr marL="0" indent="0">
              <a:spcAft>
                <a:spcPts val="1200"/>
              </a:spcAft>
              <a:tabLst>
                <a:tab pos="1438275" algn="l"/>
                <a:tab pos="1885950" algn="l"/>
              </a:tabLst>
              <a:defRPr/>
            </a:pPr>
            <a:r>
              <a:rPr lang="en-US" altLang="en-US" sz="1600" i="1" dirty="0" smtClean="0">
                <a:latin typeface="Arial" charset="0"/>
              </a:rPr>
              <a:t>Note: after FDR starts the Manufacturing </a:t>
            </a:r>
            <a:r>
              <a:rPr lang="en-US" altLang="en-US" sz="1600" i="1" dirty="0">
                <a:latin typeface="Arial" charset="0"/>
              </a:rPr>
              <a:t>Readiness </a:t>
            </a:r>
            <a:r>
              <a:rPr lang="en-US" altLang="en-US" sz="1600" i="1" dirty="0" smtClean="0">
                <a:latin typeface="Arial" charset="0"/>
              </a:rPr>
              <a:t>Review (MMR) allowing for some design adjustments as identified during FDR </a:t>
            </a:r>
          </a:p>
        </p:txBody>
      </p:sp>
    </p:spTree>
    <p:extLst>
      <p:ext uri="{BB962C8B-B14F-4D97-AF65-F5344CB8AC3E}">
        <p14:creationId xmlns:p14="http://schemas.microsoft.com/office/powerpoint/2010/main" val="127154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478068"/>
            <a:ext cx="4416356" cy="4701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dirty="0" smtClean="0">
                <a:latin typeface="Arial"/>
              </a:rPr>
              <a:t>Scope</a:t>
            </a:r>
          </a:p>
          <a:p>
            <a:pPr>
              <a:spcAft>
                <a:spcPts val="600"/>
              </a:spcAft>
            </a:pPr>
            <a:r>
              <a:rPr lang="en-GB" sz="1600" dirty="0" smtClean="0">
                <a:solidFill>
                  <a:srgbClr val="000000"/>
                </a:solidFill>
                <a:latin typeface="Arial" charset="0"/>
              </a:rPr>
              <a:t>DMS Design Specification</a:t>
            </a:r>
            <a:endParaRPr lang="en-US" sz="1600" b="1" dirty="0" smtClean="0">
              <a:latin typeface="Arial"/>
            </a:endParaRPr>
          </a:p>
          <a:p>
            <a:pPr>
              <a:spcAft>
                <a:spcPts val="600"/>
              </a:spcAft>
            </a:pPr>
            <a:r>
              <a:rPr lang="en-US" sz="1800" b="1" dirty="0" smtClean="0">
                <a:latin typeface="Arial"/>
              </a:rPr>
              <a:t>Objectives</a:t>
            </a:r>
          </a:p>
          <a:p>
            <a:pPr marL="457200" indent="-45720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/>
              </a:rPr>
              <a:t>Definition and validation of mitigation scenarios</a:t>
            </a:r>
          </a:p>
          <a:p>
            <a:pPr marL="457200" indent="-45720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/>
              </a:rPr>
              <a:t>Requirements on the following to achieve mitigation targets:</a:t>
            </a:r>
            <a:endParaRPr lang="en-US" sz="2000" dirty="0" smtClean="0">
              <a:latin typeface="Arial"/>
            </a:endParaRPr>
          </a:p>
          <a:p>
            <a:pPr marL="914400" lvl="1" indent="-4572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Arial"/>
              </a:rPr>
              <a:t>Pellet </a:t>
            </a:r>
            <a:r>
              <a:rPr lang="en-US" sz="1400" dirty="0">
                <a:latin typeface="Arial"/>
              </a:rPr>
              <a:t>material and delivered mass</a:t>
            </a:r>
          </a:p>
          <a:p>
            <a:pPr marL="914400" lvl="1" indent="-4572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latin typeface="Arial"/>
              </a:rPr>
              <a:t>Injection locations and directions</a:t>
            </a:r>
          </a:p>
          <a:p>
            <a:pPr marL="914400" lvl="1" indent="-4572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latin typeface="Arial"/>
              </a:rPr>
              <a:t>Fragment sizes</a:t>
            </a:r>
          </a:p>
          <a:p>
            <a:pPr marL="914400" lvl="1" indent="-4572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latin typeface="Arial"/>
              </a:rPr>
              <a:t>Fragment velocities and velocity dispersion</a:t>
            </a:r>
          </a:p>
          <a:p>
            <a:pPr marL="914400" lvl="1" indent="-4572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latin typeface="Arial"/>
              </a:rPr>
              <a:t>Fragment plume geometry</a:t>
            </a:r>
          </a:p>
          <a:p>
            <a:pPr marL="914400" lvl="1" indent="-4572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latin typeface="Arial"/>
              </a:rPr>
              <a:t>Pellet arrival </a:t>
            </a:r>
            <a:r>
              <a:rPr lang="en-US" sz="1400" dirty="0" smtClean="0">
                <a:latin typeface="Arial"/>
              </a:rPr>
              <a:t>accuracy</a:t>
            </a:r>
          </a:p>
          <a:p>
            <a:pPr marL="457200" indent="-457200"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/>
              </a:rPr>
              <a:t>Provision of requirements to the technology </a:t>
            </a:r>
            <a:r>
              <a:rPr lang="en-US" sz="1600" dirty="0" err="1" smtClean="0">
                <a:latin typeface="Arial"/>
              </a:rPr>
              <a:t>programme</a:t>
            </a:r>
            <a:r>
              <a:rPr lang="en-US" sz="1600" dirty="0" smtClean="0">
                <a:latin typeface="Arial"/>
              </a:rPr>
              <a:t> of the DMS TF</a:t>
            </a:r>
          </a:p>
          <a:p>
            <a:pPr marL="914400" lvl="1" indent="-457200">
              <a:spcAft>
                <a:spcPts val="300"/>
              </a:spcAft>
              <a:buFont typeface="Wingdings" panose="05000000000000000000" pitchFamily="2" charset="2"/>
              <a:buChar char="Ø"/>
            </a:pPr>
            <a:endParaRPr lang="en-US" sz="1600" dirty="0">
              <a:latin typeface="Arial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0" y="7157"/>
            <a:ext cx="9144000" cy="40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9pPr>
          </a:lstStyle>
          <a:p>
            <a:pPr eaLnBrk="1" hangingPunct="1"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DMS Task Force – Experiments/Modelling</a:t>
            </a:r>
            <a:endParaRPr lang="en-GB" kern="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55976" y="478068"/>
            <a:ext cx="4788023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1" dirty="0">
                <a:latin typeface="Arial"/>
              </a:rPr>
              <a:t>Implementation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latin typeface="Arial"/>
              </a:rPr>
              <a:t>Facilitating SPI experiments at various </a:t>
            </a:r>
            <a:r>
              <a:rPr lang="en-US" sz="1600" dirty="0" smtClean="0">
                <a:latin typeface="Arial"/>
              </a:rPr>
              <a:t>devices through provision of SPI systems or upgrades of these (AUG, JET, KSTAR) and diagnostics (AUG, DIII-D, KSTAR)</a:t>
            </a:r>
            <a:endParaRPr lang="en-US" sz="1600" dirty="0">
              <a:latin typeface="Arial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latin typeface="Arial"/>
              </a:rPr>
              <a:t>Experiment preparation and coordination through the TF in collaboration with ITPA MHD (MDC-24</a:t>
            </a:r>
            <a:r>
              <a:rPr lang="en-US" sz="1600" dirty="0" smtClean="0">
                <a:latin typeface="Arial"/>
              </a:rPr>
              <a:t>) and </a:t>
            </a:r>
            <a:r>
              <a:rPr lang="en-US" sz="1600" dirty="0" err="1" smtClean="0">
                <a:latin typeface="Arial"/>
              </a:rPr>
              <a:t>EUROfusion</a:t>
            </a:r>
            <a:r>
              <a:rPr lang="en-US" sz="1600" dirty="0" smtClean="0">
                <a:latin typeface="Arial"/>
              </a:rPr>
              <a:t> (AUG, JET)</a:t>
            </a:r>
            <a:endParaRPr lang="en-US" sz="1600" dirty="0">
              <a:latin typeface="Arial"/>
            </a:endParaRP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>
                <a:latin typeface="Arial"/>
              </a:rPr>
              <a:t>ITER DMS modelling work </a:t>
            </a:r>
            <a:r>
              <a:rPr lang="en-US" sz="1600" dirty="0" smtClean="0">
                <a:latin typeface="Arial"/>
              </a:rPr>
              <a:t>through </a:t>
            </a:r>
            <a:r>
              <a:rPr lang="en-US" sz="1600" dirty="0">
                <a:latin typeface="Arial"/>
              </a:rPr>
              <a:t>dedicated </a:t>
            </a:r>
            <a:r>
              <a:rPr lang="en-US" sz="1600" dirty="0" smtClean="0">
                <a:latin typeface="Arial"/>
              </a:rPr>
              <a:t>agreements with IO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/>
              </a:rPr>
              <a:t>Coordination and information exchange for modelling/theory activities through domestic </a:t>
            </a:r>
            <a:r>
              <a:rPr lang="en-US" sz="1600" dirty="0" err="1" smtClean="0">
                <a:latin typeface="Arial"/>
              </a:rPr>
              <a:t>programmes</a:t>
            </a:r>
            <a:r>
              <a:rPr lang="en-US" sz="1600" dirty="0" smtClean="0">
                <a:latin typeface="Arial"/>
              </a:rPr>
              <a:t> in the ITER member states (regular TF meetings)</a:t>
            </a:r>
            <a:endParaRPr lang="en-US" sz="16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787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0" y="473457"/>
            <a:ext cx="4915711" cy="4317618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KSTAR</a:t>
            </a:r>
          </a:p>
          <a:p>
            <a:pPr lvl="0">
              <a:spcAft>
                <a:spcPts val="1200"/>
              </a:spcAft>
            </a:pPr>
            <a:r>
              <a:rPr lang="en-US" sz="1600" i="1" dirty="0" smtClean="0">
                <a:solidFill>
                  <a:srgbClr val="000000"/>
                </a:solidFill>
                <a:latin typeface="Arial"/>
              </a:rPr>
              <a:t>2 triple injectors </a:t>
            </a:r>
            <a:r>
              <a:rPr lang="en-US" sz="1600" i="1" dirty="0" err="1" smtClean="0">
                <a:solidFill>
                  <a:srgbClr val="000000"/>
                </a:solidFill>
                <a:latin typeface="Arial"/>
              </a:rPr>
              <a:t>toroidally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</a:rPr>
              <a:t> 180</a:t>
            </a:r>
            <a:r>
              <a:rPr lang="en-US" sz="16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</a:rPr>
              <a:t> separated</a:t>
            </a:r>
            <a:endParaRPr lang="en-US" sz="1600" i="1" dirty="0">
              <a:solidFill>
                <a:srgbClr val="000000"/>
              </a:solidFill>
              <a:latin typeface="Arial"/>
            </a:endParaRP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Switch to rectangular shattering unit with shallow angle in 2022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Dispersion interferometer operational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Aiming for full bolometer coverage in 2022 </a:t>
            </a:r>
            <a:br>
              <a:rPr lang="en-US" sz="1400" dirty="0" smtClean="0">
                <a:solidFill>
                  <a:srgbClr val="000000"/>
                </a:solidFill>
                <a:latin typeface="Arial"/>
              </a:rPr>
            </a:b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(Wide-angle view in 4 toroidal locations, double fans in 2 toroidal locations for tomographic reconstruction)</a:t>
            </a:r>
          </a:p>
          <a:p>
            <a:pPr lvl="0">
              <a:spcAft>
                <a:spcPts val="60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Main objectives: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400" dirty="0">
                <a:latin typeface="Arial" charset="0"/>
              </a:rPr>
              <a:t>Adequacy of the injection locations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400" dirty="0">
                <a:latin typeface="Arial" charset="0"/>
              </a:rPr>
              <a:t>Efficiency of multiple simultaneous </a:t>
            </a:r>
            <a:r>
              <a:rPr lang="en-GB" sz="1400" dirty="0" smtClean="0">
                <a:latin typeface="Arial" charset="0"/>
              </a:rPr>
              <a:t>injections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Arial" charset="0"/>
              </a:rPr>
              <a:t>Quantification of radiation peaking</a:t>
            </a:r>
            <a:endParaRPr lang="en-GB" sz="1400" dirty="0" smtClean="0">
              <a:latin typeface="Arial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Arial" charset="0"/>
              </a:rPr>
              <a:t>Required </a:t>
            </a:r>
            <a:r>
              <a:rPr lang="en-GB" sz="1400" dirty="0">
                <a:latin typeface="Arial" charset="0"/>
              </a:rPr>
              <a:t>quantities, pellet compositions, injection </a:t>
            </a:r>
            <a:r>
              <a:rPr lang="en-GB" sz="1400" dirty="0" smtClean="0">
                <a:latin typeface="Arial" charset="0"/>
              </a:rPr>
              <a:t>sequences</a:t>
            </a:r>
            <a:endParaRPr lang="en-US" sz="1400" dirty="0" smtClean="0">
              <a:solidFill>
                <a:srgbClr val="000000"/>
              </a:solidFill>
              <a:latin typeface="Arial"/>
            </a:endParaRP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1600" dirty="0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 bwMode="auto">
          <a:xfrm>
            <a:off x="0" y="7157"/>
            <a:ext cx="9144000" cy="40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9pPr>
          </a:lstStyle>
          <a:p>
            <a:pPr eaLnBrk="1" hangingPunct="1"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DMS Task Force - Experiments</a:t>
            </a:r>
            <a:endParaRPr lang="en-GB" kern="0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011506" y="1258897"/>
            <a:ext cx="3934540" cy="2883212"/>
            <a:chOff x="5147691" y="1369142"/>
            <a:chExt cx="3934540" cy="288321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60460" y="1369142"/>
              <a:ext cx="3621771" cy="123853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47691" y="3052319"/>
              <a:ext cx="3934540" cy="120003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608593" y="2669635"/>
              <a:ext cx="30684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latin typeface="+mn-lt"/>
                </a:rPr>
                <a:t>Single 4.5 mm D SPI</a:t>
              </a:r>
            </a:p>
            <a:p>
              <a:pPr algn="ctr"/>
              <a:r>
                <a:rPr lang="en-US" sz="1200" dirty="0" smtClean="0">
                  <a:latin typeface="+mn-lt"/>
                </a:rPr>
                <a:t>Density rise at injection point at 180</a:t>
              </a:r>
              <a:r>
                <a:rPr lang="en-US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° away</a:t>
              </a:r>
              <a:endParaRPr lang="en-GB" sz="1200" dirty="0" err="1" smtClean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674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-1" y="473457"/>
            <a:ext cx="5551251" cy="4306067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800" b="1" dirty="0">
                <a:solidFill>
                  <a:srgbClr val="000000"/>
                </a:solidFill>
                <a:latin typeface="Arial"/>
              </a:rPr>
              <a:t>DIII-D</a:t>
            </a:r>
          </a:p>
          <a:p>
            <a:pPr lvl="0">
              <a:spcAft>
                <a:spcPts val="1200"/>
              </a:spcAft>
            </a:pPr>
            <a:r>
              <a:rPr lang="en-US" sz="1600" i="1" dirty="0">
                <a:solidFill>
                  <a:srgbClr val="000000"/>
                </a:solidFill>
                <a:latin typeface="Arial"/>
              </a:rPr>
              <a:t>2 triple injectors </a:t>
            </a:r>
            <a:r>
              <a:rPr lang="en-US" sz="1600" i="1" dirty="0" err="1">
                <a:solidFill>
                  <a:srgbClr val="000000"/>
                </a:solidFill>
                <a:latin typeface="Arial"/>
              </a:rPr>
              <a:t>toroidally</a:t>
            </a:r>
            <a:r>
              <a:rPr lang="en-US" sz="1600" i="1" dirty="0">
                <a:solidFill>
                  <a:srgbClr val="000000"/>
                </a:solidFill>
                <a:latin typeface="Arial"/>
              </a:rPr>
              <a:t> 120</a:t>
            </a:r>
            <a:r>
              <a:rPr lang="en-US" sz="1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US" sz="1600" i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</a:rPr>
              <a:t>separated</a:t>
            </a:r>
            <a:endParaRPr lang="en-US" sz="1600" i="1" dirty="0">
              <a:solidFill>
                <a:srgbClr val="000000"/>
              </a:solidFill>
              <a:latin typeface="Arial"/>
            </a:endParaRP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Discussion of experiment proposals for 2022/23 ongoing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IO proposed large set of pulses to extent the database for pure D injection (dual injection, pellet size, etc.)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Low </a:t>
            </a:r>
            <a:r>
              <a:rPr lang="en-US" sz="1400" dirty="0" err="1">
                <a:solidFill>
                  <a:srgbClr val="000000"/>
                </a:solidFill>
                <a:latin typeface="Arial"/>
              </a:rPr>
              <a:t>Te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 capability of the TS diagnostic enables profile measurements during pre-TQ and post-TQ phases</a:t>
            </a:r>
            <a:endParaRPr lang="en-GB" sz="1400" dirty="0">
              <a:solidFill>
                <a:srgbClr val="000000"/>
              </a:solidFill>
              <a:latin typeface="Arial"/>
            </a:endParaRPr>
          </a:p>
          <a:p>
            <a:pPr lvl="0">
              <a:spcAft>
                <a:spcPts val="600"/>
              </a:spcAft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Main objectives: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400" dirty="0">
                <a:latin typeface="Arial" charset="0"/>
              </a:rPr>
              <a:t>Adequacy of the injection </a:t>
            </a:r>
            <a:r>
              <a:rPr lang="en-GB" sz="1400" dirty="0" smtClean="0">
                <a:latin typeface="Arial" charset="0"/>
              </a:rPr>
              <a:t>locations (complementary to KSTAR)</a:t>
            </a:r>
            <a:endParaRPr lang="en-GB" sz="1400" dirty="0">
              <a:latin typeface="Arial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400" dirty="0">
                <a:latin typeface="Arial" charset="0"/>
              </a:rPr>
              <a:t>Efficiency of multiple simultaneous injections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400" dirty="0">
                <a:latin typeface="Arial" charset="0"/>
              </a:rPr>
              <a:t>Efficacy of the staggered H/D injection scheme for runaway electron avoidance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400" dirty="0">
                <a:latin typeface="Arial" charset="0"/>
              </a:rPr>
              <a:t>Required quantities, pellet compositions, injection sequences</a:t>
            </a:r>
          </a:p>
          <a:p>
            <a:pPr>
              <a:spcAft>
                <a:spcPts val="600"/>
              </a:spcAft>
            </a:pP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 bwMode="auto">
          <a:xfrm>
            <a:off x="0" y="7157"/>
            <a:ext cx="9144000" cy="40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9pPr>
          </a:lstStyle>
          <a:p>
            <a:pPr eaLnBrk="1" hangingPunct="1"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DMS Task Force - Experiments</a:t>
            </a:r>
            <a:endParaRPr lang="en-GB" kern="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2643758"/>
            <a:ext cx="3372139" cy="16476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250" y="771550"/>
            <a:ext cx="3545017" cy="173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5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-1" y="473457"/>
            <a:ext cx="6143626" cy="4247701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800" b="1" dirty="0">
                <a:solidFill>
                  <a:srgbClr val="000000"/>
                </a:solidFill>
                <a:latin typeface="Arial"/>
              </a:rPr>
              <a:t>JET</a:t>
            </a:r>
          </a:p>
          <a:p>
            <a:pPr lvl="0">
              <a:spcAft>
                <a:spcPts val="1200"/>
              </a:spcAft>
            </a:pPr>
            <a:r>
              <a:rPr lang="en-US" sz="1600" i="1" dirty="0">
                <a:solidFill>
                  <a:srgbClr val="000000"/>
                </a:solidFill>
                <a:latin typeface="Arial"/>
              </a:rPr>
              <a:t>Single triple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</a:rPr>
              <a:t>injector</a:t>
            </a:r>
            <a:endParaRPr lang="en-US" sz="1600" i="1" dirty="0">
              <a:solidFill>
                <a:srgbClr val="000000"/>
              </a:solidFill>
              <a:latin typeface="Arial"/>
            </a:endParaRP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Upgrades in collaboration with 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UKAEA, USIPO/ORNL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</a:rPr>
              <a:t>EUROfusion</a:t>
            </a:r>
            <a:r>
              <a:rPr lang="en-US" sz="1400" dirty="0">
                <a:solidFill>
                  <a:srgbClr val="000000"/>
                </a:solidFill>
                <a:latin typeface="Arial"/>
              </a:rPr>
              <a:t>: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Injector upgrade to enable low velocities without punch and to change barrel diameters (2 x 10 mm, 1 x 8.1mm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)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HRTS low </a:t>
            </a:r>
            <a:r>
              <a:rPr lang="en-US" sz="1400" dirty="0" err="1" smtClean="0">
                <a:solidFill>
                  <a:srgbClr val="000000"/>
                </a:solidFill>
                <a:latin typeface="Arial"/>
              </a:rPr>
              <a:t>Te</a:t>
            </a: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/high ne capability</a:t>
            </a:r>
            <a:endParaRPr lang="en-US" sz="1400" dirty="0">
              <a:solidFill>
                <a:srgbClr val="000000"/>
              </a:solidFill>
              <a:latin typeface="Arial"/>
            </a:endParaRPr>
          </a:p>
          <a:p>
            <a:pPr lvl="0">
              <a:spcAft>
                <a:spcPts val="600"/>
              </a:spcAft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Main objectives: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rgbClr val="000000"/>
                </a:solidFill>
                <a:latin typeface="Arial"/>
              </a:rPr>
              <a:t>Exploration of the pure </a:t>
            </a:r>
            <a:r>
              <a:rPr lang="en-GB" sz="1400" dirty="0" smtClean="0">
                <a:solidFill>
                  <a:srgbClr val="000000"/>
                </a:solidFill>
                <a:latin typeface="Arial"/>
              </a:rPr>
              <a:t>D </a:t>
            </a:r>
            <a:r>
              <a:rPr lang="en-GB" sz="1400" dirty="0">
                <a:solidFill>
                  <a:srgbClr val="000000"/>
                </a:solidFill>
                <a:latin typeface="Arial"/>
              </a:rPr>
              <a:t>SPI ITER scheme in an all-metal </a:t>
            </a:r>
            <a:r>
              <a:rPr lang="en-GB" sz="1400" dirty="0" smtClean="0">
                <a:solidFill>
                  <a:srgbClr val="000000"/>
                </a:solidFill>
                <a:latin typeface="Arial"/>
              </a:rPr>
              <a:t>environment</a:t>
            </a:r>
            <a:endParaRPr lang="en-GB" sz="1400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rgbClr val="000000"/>
                </a:solidFill>
                <a:latin typeface="Arial"/>
              </a:rPr>
              <a:t>Assessment of the efficiency of pre-thermal quench dual injection of identical pellets from a single injection location with dual </a:t>
            </a:r>
            <a:r>
              <a:rPr lang="en-GB" sz="1400" dirty="0" smtClean="0">
                <a:solidFill>
                  <a:srgbClr val="000000"/>
                </a:solidFill>
                <a:latin typeface="Arial"/>
              </a:rPr>
              <a:t>D and Ne/D SPI and staggered D + Ne/D SPI</a:t>
            </a:r>
            <a:endParaRPr lang="en-GB" sz="1400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rgbClr val="000000"/>
                </a:solidFill>
                <a:latin typeface="Arial"/>
              </a:rPr>
              <a:t>Extension of the SPI database to target plasmas with high thermal energy (at least 8 MJ) and high plasma current (at least 3.0 </a:t>
            </a:r>
            <a:r>
              <a:rPr lang="en-GB" sz="1400" dirty="0" smtClean="0">
                <a:solidFill>
                  <a:srgbClr val="000000"/>
                </a:solidFill>
                <a:latin typeface="Arial"/>
              </a:rPr>
              <a:t>MA); provision </a:t>
            </a:r>
            <a:r>
              <a:rPr lang="en-GB" sz="1400" dirty="0">
                <a:solidFill>
                  <a:srgbClr val="000000"/>
                </a:solidFill>
                <a:latin typeface="Arial"/>
              </a:rPr>
              <a:t>of the energy dependence of the above injection </a:t>
            </a:r>
            <a:r>
              <a:rPr lang="en-GB" sz="1400" dirty="0" smtClean="0">
                <a:solidFill>
                  <a:srgbClr val="000000"/>
                </a:solidFill>
                <a:latin typeface="Arial"/>
              </a:rPr>
              <a:t>schemes</a:t>
            </a:r>
            <a:endParaRPr lang="en-GB" sz="1400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400" dirty="0">
                <a:solidFill>
                  <a:srgbClr val="000000"/>
                </a:solidFill>
                <a:latin typeface="Arial"/>
              </a:rPr>
              <a:t>Exploration of RE impact mitigation </a:t>
            </a:r>
            <a:r>
              <a:rPr lang="en-GB" sz="1400" dirty="0" smtClean="0">
                <a:solidFill>
                  <a:srgbClr val="000000"/>
                </a:solidFill>
                <a:latin typeface="Arial"/>
              </a:rPr>
              <a:t>with </a:t>
            </a:r>
            <a:r>
              <a:rPr lang="en-GB" sz="1400" dirty="0">
                <a:solidFill>
                  <a:srgbClr val="000000"/>
                </a:solidFill>
                <a:latin typeface="Arial"/>
              </a:rPr>
              <a:t>multiple deuterium injections</a:t>
            </a:r>
          </a:p>
        </p:txBody>
      </p:sp>
      <p:sp>
        <p:nvSpPr>
          <p:cNvPr id="11" name="Title 3"/>
          <p:cNvSpPr txBox="1">
            <a:spLocks/>
          </p:cNvSpPr>
          <p:nvPr/>
        </p:nvSpPr>
        <p:spPr bwMode="auto">
          <a:xfrm>
            <a:off x="0" y="7157"/>
            <a:ext cx="9144000" cy="40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9pPr>
          </a:lstStyle>
          <a:p>
            <a:pPr eaLnBrk="1" hangingPunct="1"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DMS Task Force - Experiments</a:t>
            </a:r>
            <a:endParaRPr lang="en-GB" kern="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915566"/>
            <a:ext cx="2342876" cy="329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9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-2" y="473457"/>
            <a:ext cx="5724129" cy="4247701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ASDEX Upgrade</a:t>
            </a:r>
            <a:endParaRPr lang="en-US" sz="1800" b="1" dirty="0">
              <a:solidFill>
                <a:srgbClr val="000000"/>
              </a:solidFill>
              <a:latin typeface="Arial"/>
            </a:endParaRPr>
          </a:p>
          <a:p>
            <a:pPr lvl="0">
              <a:spcAft>
                <a:spcPts val="1200"/>
              </a:spcAft>
            </a:pPr>
            <a:r>
              <a:rPr lang="en-US" sz="1600" i="1" dirty="0">
                <a:solidFill>
                  <a:srgbClr val="000000"/>
                </a:solidFill>
                <a:latin typeface="Arial"/>
              </a:rPr>
              <a:t>Single triple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</a:rPr>
              <a:t>injector with different shatter tubes</a:t>
            </a:r>
            <a:endParaRPr lang="en-US" sz="1600" i="1" dirty="0">
              <a:solidFill>
                <a:srgbClr val="000000"/>
              </a:solidFill>
              <a:latin typeface="Arial"/>
            </a:endParaRP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Shattering characterization very successful, &gt;1300 videos 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Injector installed at AUG and operational (first SPI into plasma Dec 2021)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  <a:latin typeface="Arial"/>
              </a:rPr>
              <a:t>Diagnostic upgrades: bolometers operational, fast cameras (tangential, vertical and radial views) in preparation, expected available in March</a:t>
            </a:r>
            <a:endParaRPr lang="en-US" sz="1400" dirty="0">
              <a:solidFill>
                <a:srgbClr val="000000"/>
              </a:solidFill>
              <a:latin typeface="Arial"/>
            </a:endParaRPr>
          </a:p>
          <a:p>
            <a:pPr lvl="0">
              <a:spcAft>
                <a:spcPts val="600"/>
              </a:spcAft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Main objectives: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400" dirty="0" smtClean="0">
                <a:solidFill>
                  <a:srgbClr val="000000"/>
                </a:solidFill>
                <a:latin typeface="Arial"/>
              </a:rPr>
              <a:t>Study </a:t>
            </a:r>
            <a:r>
              <a:rPr lang="en-GB" sz="1400" dirty="0">
                <a:solidFill>
                  <a:srgbClr val="000000"/>
                </a:solidFill>
                <a:latin typeface="Arial"/>
              </a:rPr>
              <a:t>of pre-thermal-quench ablation of different fragment size distributions for various target plasmas and SPI parameters;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400" dirty="0" smtClean="0">
                <a:solidFill>
                  <a:srgbClr val="000000"/>
                </a:solidFill>
                <a:latin typeface="Arial"/>
              </a:rPr>
              <a:t>Study </a:t>
            </a:r>
            <a:r>
              <a:rPr lang="en-GB" sz="1400" dirty="0">
                <a:solidFill>
                  <a:srgbClr val="000000"/>
                </a:solidFill>
                <a:latin typeface="Arial"/>
              </a:rPr>
              <a:t>of particle assimilation for SPI into pre-thermal-quench and current quench plasmas;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400" dirty="0" smtClean="0">
                <a:solidFill>
                  <a:srgbClr val="000000"/>
                </a:solidFill>
                <a:latin typeface="Arial"/>
              </a:rPr>
              <a:t>Assessment </a:t>
            </a:r>
            <a:r>
              <a:rPr lang="en-GB" sz="1400" dirty="0">
                <a:solidFill>
                  <a:srgbClr val="000000"/>
                </a:solidFill>
                <a:latin typeface="Arial"/>
              </a:rPr>
              <a:t>of the potential of pre-thermal-quench dual injection in an all-metal device to raise the density for runaway </a:t>
            </a:r>
            <a:r>
              <a:rPr lang="en-GB" sz="1400" dirty="0" smtClean="0">
                <a:solidFill>
                  <a:srgbClr val="000000"/>
                </a:solidFill>
                <a:latin typeface="Arial"/>
              </a:rPr>
              <a:t>avoidance </a:t>
            </a:r>
            <a:br>
              <a:rPr lang="en-GB" sz="1400" dirty="0" smtClean="0">
                <a:solidFill>
                  <a:srgbClr val="000000"/>
                </a:solidFill>
                <a:latin typeface="Arial"/>
              </a:rPr>
            </a:br>
            <a:r>
              <a:rPr lang="en-GB" sz="1400" i="1" dirty="0" smtClean="0">
                <a:solidFill>
                  <a:srgbClr val="000000"/>
                </a:solidFill>
                <a:latin typeface="Arial"/>
              </a:rPr>
              <a:t>Size scaling together with upcoming JET data!</a:t>
            </a:r>
            <a:endParaRPr lang="en-GB" sz="1400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 bwMode="auto">
          <a:xfrm>
            <a:off x="0" y="7157"/>
            <a:ext cx="9144000" cy="40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9pPr>
          </a:lstStyle>
          <a:p>
            <a:pPr eaLnBrk="1" hangingPunct="1"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DMS Task Force - Experiments</a:t>
            </a:r>
            <a:endParaRPr lang="en-GB" kern="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041" y="529255"/>
            <a:ext cx="2810250" cy="20017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720" y="2357425"/>
            <a:ext cx="2420892" cy="11892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255" y="3546635"/>
            <a:ext cx="2407823" cy="119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7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-1" y="473457"/>
            <a:ext cx="5492886" cy="4247701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ASDEX Upgrade</a:t>
            </a:r>
            <a:endParaRPr lang="en-US" sz="1800" b="1" dirty="0">
              <a:solidFill>
                <a:srgbClr val="000000"/>
              </a:solidFill>
              <a:latin typeface="Arial"/>
            </a:endParaRPr>
          </a:p>
          <a:p>
            <a:pPr lvl="0">
              <a:spcAft>
                <a:spcPts val="1200"/>
              </a:spcAft>
            </a:pPr>
            <a:r>
              <a:rPr lang="en-US" sz="1600" i="1" dirty="0">
                <a:solidFill>
                  <a:srgbClr val="000000"/>
                </a:solidFill>
                <a:latin typeface="Arial"/>
              </a:rPr>
              <a:t>Single triple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</a:rPr>
              <a:t>injector with different shatter tubes</a:t>
            </a:r>
            <a:endParaRPr lang="en-US" sz="1600" i="1" dirty="0">
              <a:solidFill>
                <a:srgbClr val="000000"/>
              </a:solidFill>
              <a:latin typeface="Arial"/>
            </a:endParaRPr>
          </a:p>
          <a:p>
            <a:pPr lvl="0">
              <a:spcAft>
                <a:spcPts val="60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Schedule:</a:t>
            </a:r>
            <a:endParaRPr lang="en-US" sz="1400" b="1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GB" sz="1400" dirty="0" smtClean="0">
              <a:solidFill>
                <a:srgbClr val="000000"/>
              </a:solidFill>
              <a:latin typeface="Arial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GB" sz="1400" dirty="0">
              <a:solidFill>
                <a:srgbClr val="000000"/>
              </a:solidFill>
              <a:latin typeface="Arial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GB" sz="1400" dirty="0" smtClean="0">
              <a:solidFill>
                <a:srgbClr val="000000"/>
              </a:solidFill>
              <a:latin typeface="Arial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GB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 bwMode="auto">
          <a:xfrm>
            <a:off x="0" y="7157"/>
            <a:ext cx="9144000" cy="40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pitchFamily="-29" charset="0"/>
              </a:defRPr>
            </a:lvl9pPr>
          </a:lstStyle>
          <a:p>
            <a:pPr eaLnBrk="1" hangingPunct="1"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DMS Task Force - Experiments</a:t>
            </a:r>
            <a:endParaRPr lang="en-GB" kern="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041" y="529255"/>
            <a:ext cx="2810250" cy="20017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720" y="2357425"/>
            <a:ext cx="2420892" cy="11892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255" y="3546635"/>
            <a:ext cx="2407823" cy="11924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6061" r="41503"/>
          <a:stretch/>
        </p:blipFill>
        <p:spPr>
          <a:xfrm>
            <a:off x="101602" y="1454679"/>
            <a:ext cx="2946400" cy="32844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15399" y="2024842"/>
            <a:ext cx="306245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GB" sz="1400" dirty="0">
              <a:solidFill>
                <a:srgbClr val="000000"/>
              </a:solidFill>
              <a:latin typeface="Arial"/>
            </a:endParaRPr>
          </a:p>
          <a:p>
            <a:pPr>
              <a:spcAft>
                <a:spcPts val="600"/>
              </a:spcAft>
            </a:pPr>
            <a:r>
              <a:rPr lang="en-GB" sz="1400" b="1" dirty="0">
                <a:solidFill>
                  <a:srgbClr val="000000"/>
                </a:solidFill>
                <a:latin typeface="Arial"/>
              </a:rPr>
              <a:t>21/01/2022</a:t>
            </a:r>
            <a:r>
              <a:rPr lang="en-GB" sz="1400" dirty="0">
                <a:solidFill>
                  <a:srgbClr val="000000"/>
                </a:solidFill>
                <a:latin typeface="Arial"/>
              </a:rPr>
              <a:t> ITER DMS TF preparation meeting for January session (</a:t>
            </a:r>
            <a:r>
              <a:rPr lang="en-GB" sz="1400" dirty="0" smtClean="0">
                <a:solidFill>
                  <a:srgbClr val="000000"/>
                </a:solidFill>
                <a:latin typeface="Arial"/>
              </a:rPr>
              <a:t>with </a:t>
            </a:r>
            <a:r>
              <a:rPr lang="en-GB" sz="1400" dirty="0" err="1">
                <a:solidFill>
                  <a:srgbClr val="000000"/>
                </a:solidFill>
                <a:latin typeface="Arial"/>
              </a:rPr>
              <a:t>EUROfusion</a:t>
            </a:r>
            <a:r>
              <a:rPr lang="en-GB" sz="1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latin typeface="Arial"/>
              </a:rPr>
              <a:t>participation) </a:t>
            </a:r>
            <a:endParaRPr lang="en-GB" sz="14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041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ER_Scientific_and_General_Presentation_N4CUXK_v1_2">
  <a:themeElements>
    <a:clrScheme name="ITER_PPTemplate (2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TER_PPTemplate (2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200" dirty="0" err="1" smtClean="0">
            <a:latin typeface="+mn-lt"/>
          </a:defRPr>
        </a:defPPr>
      </a:lstStyle>
    </a:txDef>
  </a:objectDefaults>
  <a:extraClrSchemeLst>
    <a:extraClrScheme>
      <a:clrScheme name="ITER_PPTemplate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TER_Scientific_and_General_Presentation_N4CUXK_v1_8 (3).pptx" id="{84690348-23F2-4165-BCE0-733FB791AA1E}" vid="{99E8E174-E2F5-4CD3-9D90-FE22B1137E7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ITER_Scientific_and_General_Presentation_N4CUXK_v1_8</Template>
  <TotalTime>9264</TotalTime>
  <Words>1746</Words>
  <Application>Microsoft Office PowerPoint</Application>
  <PresentationFormat>On-screen Show (16:9)</PresentationFormat>
  <Paragraphs>221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ＭＳ Ｐゴシック</vt:lpstr>
      <vt:lpstr>Arial</vt:lpstr>
      <vt:lpstr>Calibri</vt:lpstr>
      <vt:lpstr>Century Gothic</vt:lpstr>
      <vt:lpstr>Wingdings</vt:lpstr>
      <vt:lpstr>ITER_Scientific_and_General_Presentation_N4CUXK_v1_2</vt:lpstr>
      <vt:lpstr>ITER’s activities and priorities in the field of plasma disruptions for 2022-2023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Siljehag Petter EXT</dc:creator>
  <cp:lastModifiedBy>Lehnen Michael</cp:lastModifiedBy>
  <cp:revision>249</cp:revision>
  <cp:lastPrinted>2021-06-01T17:21:02Z</cp:lastPrinted>
  <dcterms:created xsi:type="dcterms:W3CDTF">2021-05-20T09:23:23Z</dcterms:created>
  <dcterms:modified xsi:type="dcterms:W3CDTF">2022-01-18T09:27:16Z</dcterms:modified>
</cp:coreProperties>
</file>