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96" r:id="rId4"/>
    <p:sldId id="276" r:id="rId5"/>
    <p:sldId id="288" r:id="rId6"/>
    <p:sldId id="287" r:id="rId7"/>
    <p:sldId id="289" r:id="rId8"/>
    <p:sldId id="297" r:id="rId9"/>
    <p:sldId id="277" r:id="rId10"/>
    <p:sldId id="290" r:id="rId11"/>
    <p:sldId id="293" r:id="rId12"/>
    <p:sldId id="291" r:id="rId13"/>
    <p:sldId id="299" r:id="rId14"/>
    <p:sldId id="292" r:id="rId15"/>
    <p:sldId id="298" r:id="rId16"/>
    <p:sldId id="285" r:id="rId17"/>
    <p:sldId id="294" r:id="rId18"/>
    <p:sldId id="295" r:id="rId19"/>
    <p:sldId id="300" r:id="rId20"/>
    <p:sldId id="301" r:id="rId21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howGuides="1">
      <p:cViewPr varScale="1">
        <p:scale>
          <a:sx n="111" d="100"/>
          <a:sy n="111" d="100"/>
        </p:scale>
        <p:origin x="7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17/01/2022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17/01/2022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E. Nardon | WP TE TF meeting | 15 Nov 2021 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9" name="Picture 9" descr="cea_logo_small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72" y="85226"/>
            <a:ext cx="420090" cy="34290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journals/journal-of-plasma-physics/article/runaway-dynamics-in-the-dt-phase-of-iter-operations-in-the-presence-of-massive-material-injection/A02E6BB5AC3BAA1357D6918C19D6416C" TargetMode="External"/><Relationship Id="rId2" Type="http://schemas.openxmlformats.org/officeDocument/2006/relationships/hyperlink" Target="https://iopscience.iop.org/article/10.1088/1741-4326/aa69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webapps/pinboard/EFDA-JET/journal/index.html#Document31256" TargetMode="External"/><Relationship Id="rId2" Type="http://schemas.openxmlformats.org/officeDocument/2006/relationships/hyperlink" Target="https://iopscience.iop.org/article/10.1088/1741-4326/abb749/me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etings.aps.org/Meeting/DPP21/Session/NO08.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opscience.iop.org/article/10.1088/1741-4326/ac3ac6/me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pscience.iop.org/article/10.1088/1741-4326/abcfcf/meta" TargetMode="External"/><Relationship Id="rId5" Type="http://schemas.openxmlformats.org/officeDocument/2006/relationships/hyperlink" Target="https://iopscience.iop.org/article/10.1088/1361-6587/aae95a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nucleus.iaea.org/sites/fusionportal/Shared%20Documents/FEC%202016/fec2016-preprints/preprint032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appsdpp.org/DPP2021/MF-2/5155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1-4326/ab966a/meta" TargetMode="External"/><Relationship Id="rId2" Type="http://schemas.openxmlformats.org/officeDocument/2006/relationships/hyperlink" Target="https://meetings.aps.org/Meeting/DPP21/Session/NO08.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etings.aps.org/Meeting/DPP21/Session/ZI01.5" TargetMode="External"/><Relationship Id="rId5" Type="http://schemas.openxmlformats.org/officeDocument/2006/relationships/hyperlink" Target="https://iopscience.iop.org/article/10.1088/1361-6587/abdbcf/meta" TargetMode="External"/><Relationship Id="rId4" Type="http://schemas.openxmlformats.org/officeDocument/2006/relationships/hyperlink" Target="https://meetings.aps.org/Meeting/DPP21/Session/GO08.1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1-4326/abf99f" TargetMode="External"/><Relationship Id="rId2" Type="http://schemas.openxmlformats.org/officeDocument/2006/relationships/hyperlink" Target="https://www.sciencedirect.com/science/article/pii/S0010465521002101?via%3Dihu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ers.euro-fusion.org/webapps/pinboard/EFDA-JET/journal/archived/2021/index.html#Document31228" TargetMode="External"/><Relationship Id="rId5" Type="http://schemas.openxmlformats.org/officeDocument/2006/relationships/hyperlink" Target="https://iopscience.iop.org/article/10.1088/1741-4326/aa95cd/meta" TargetMode="External"/><Relationship Id="rId4" Type="http://schemas.openxmlformats.org/officeDocument/2006/relationships/hyperlink" Target="https://journals.aps.org/pre/abstract/10.1103/PhysRevE.99.06331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webapps/pinboard/EFDA-JET/journal/archived/2021/index.html#Document31228" TargetMode="External"/><Relationship Id="rId2" Type="http://schemas.openxmlformats.org/officeDocument/2006/relationships/hyperlink" Target="https://journals.aps.org/prl/abstract/10.1103/PhysRevLett.127.0350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opscience.iop.org/article/10.1088/1741-4326/aad47d/met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opscience.iop.org/article/10.1088/1361-6587/aa5952/meta" TargetMode="External"/><Relationship Id="rId3" Type="http://schemas.openxmlformats.org/officeDocument/2006/relationships/hyperlink" Target="https://aip.scitation.org/doi/full/10.1063/1.4913582" TargetMode="External"/><Relationship Id="rId7" Type="http://schemas.openxmlformats.org/officeDocument/2006/relationships/hyperlink" Target="https://journals.aps.org/prl/abstract/10.1103/PhysRevLett.114.155001" TargetMode="External"/><Relationship Id="rId2" Type="http://schemas.openxmlformats.org/officeDocument/2006/relationships/hyperlink" Target="https://iopscience.iop.org/article/10.1088/1741-4326/ab1822/me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pscience.iop.org/article/10.1088/1741-4326/ab26c2/meta" TargetMode="External"/><Relationship Id="rId5" Type="http://schemas.openxmlformats.org/officeDocument/2006/relationships/hyperlink" Target="https://www.cambridge.org/core/journals/journal-of-plasma-physics/article/generalized-collision-operator-for-fast-electrons-interacting-with-partially-ionized-impurities/085B7218B631AA7056B79C1CF66D79F5" TargetMode="External"/><Relationship Id="rId4" Type="http://schemas.openxmlformats.org/officeDocument/2006/relationships/hyperlink" Target="https://iopscience.iop.org/article/10.1088/0029-5515/37/10/I03/meta" TargetMode="External"/><Relationship Id="rId9" Type="http://schemas.openxmlformats.org/officeDocument/2006/relationships/hyperlink" Target="https://iopscience.iop.org/article/10.1088/1741-4326/aa5895/met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sers.euro-fusion.org/webapps/pinboard/EFDA-JET/intrep/archived/2021/index.html#Document29801" TargetMode="External"/><Relationship Id="rId3" Type="http://schemas.openxmlformats.org/officeDocument/2006/relationships/hyperlink" Target="https://journals.aps.org/prl/abstract/10.1103/PhysRevLett.120.265001" TargetMode="External"/><Relationship Id="rId7" Type="http://schemas.openxmlformats.org/officeDocument/2006/relationships/hyperlink" Target="https://iopscience.iop.org/article/10.1088/1741-4326/ab9dcf/meta" TargetMode="External"/><Relationship Id="rId2" Type="http://schemas.openxmlformats.org/officeDocument/2006/relationships/hyperlink" Target="https://aip.scitation.org/doi/full/10.1063/1.48868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ers.euro-fusion.org/webapps/pinboard/EFDA-JET/journal/archived/2021/index.html#Document31228" TargetMode="External"/><Relationship Id="rId5" Type="http://schemas.openxmlformats.org/officeDocument/2006/relationships/hyperlink" Target="https://iopscience.iop.org/article/10.1088/1361-6587/ac234b/meta" TargetMode="External"/><Relationship Id="rId4" Type="http://schemas.openxmlformats.org/officeDocument/2006/relationships/hyperlink" Target="https://iopscience.iop.org/article/10.1088/1741-4326/aad47d/me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0029-5515/55/9/093013/meta" TargetMode="External"/><Relationship Id="rId2" Type="http://schemas.openxmlformats.org/officeDocument/2006/relationships/hyperlink" Target="http://aappsdpp.org/DPP2021/MF-2/515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iopscience.iop.org/article/10.1088/0029-5515/54/8/083027/meta" TargetMode="External"/><Relationship Id="rId4" Type="http://schemas.openxmlformats.org/officeDocument/2006/relationships/hyperlink" Target="https://journals.aps.org/prl/abstract/10.1103/PhysRevLett.92.20500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361-6587/abdbcf/meta" TargetMode="External"/><Relationship Id="rId2" Type="http://schemas.openxmlformats.org/officeDocument/2006/relationships/hyperlink" Target="https://journals.aps.org/prl/abstract/10.1103/PhysRevLett.126.1750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884" y="1743658"/>
            <a:ext cx="7524328" cy="972108"/>
          </a:xfrm>
        </p:spPr>
        <p:txBody>
          <a:bodyPr/>
          <a:lstStyle/>
          <a:p>
            <a:r>
              <a:rPr lang="en-US" sz="2400" dirty="0" smtClean="0"/>
              <a:t>Runaway </a:t>
            </a:r>
            <a:r>
              <a:rPr lang="en-US" sz="2400" dirty="0"/>
              <a:t>Electrons in Tokamak </a:t>
            </a:r>
            <a:r>
              <a:rPr lang="en-US" sz="2400" dirty="0" smtClean="0"/>
              <a:t>Disruptions </a:t>
            </a:r>
            <a:br>
              <a:rPr lang="en-US" sz="2400" dirty="0" smtClean="0"/>
            </a:br>
            <a:r>
              <a:rPr lang="en-US" sz="2000" dirty="0" smtClean="0"/>
              <a:t>Where do we stand? What should we do?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219822"/>
            <a:ext cx="3384376" cy="792088"/>
          </a:xfrm>
        </p:spPr>
        <p:txBody>
          <a:bodyPr>
            <a:noAutofit/>
          </a:bodyPr>
          <a:lstStyle/>
          <a:p>
            <a:r>
              <a:rPr lang="en-US" sz="1200" dirty="0"/>
              <a:t>E. </a:t>
            </a:r>
            <a:r>
              <a:rPr lang="en-US" sz="1200" dirty="0" smtClean="0"/>
              <a:t>Nardon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smtClean="0"/>
              <a:t>Acknowledgments: TSVV 9 team</a:t>
            </a:r>
            <a:endParaRPr lang="en-US" sz="1200" dirty="0"/>
          </a:p>
        </p:txBody>
      </p:sp>
      <p:pic>
        <p:nvPicPr>
          <p:cNvPr id="6" name="Picture 9" descr="cea_logo_small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26" y="4249142"/>
            <a:ext cx="970951" cy="792542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EDC0C4C2-3DDE-4DCB-8DCA-17D1A48A98E3}"/>
              </a:ext>
            </a:extLst>
          </p:cNvPr>
          <p:cNvSpPr txBox="1"/>
          <p:nvPr/>
        </p:nvSpPr>
        <p:spPr>
          <a:xfrm>
            <a:off x="5004048" y="2715766"/>
            <a:ext cx="4158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EUROfusion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FSD Science Coordination Meeting, 18/01/22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Prospects </a:t>
            </a:r>
            <a:r>
              <a:rPr lang="en-US" sz="2400" dirty="0"/>
              <a:t>for </a:t>
            </a:r>
            <a:r>
              <a:rPr lang="en-US" sz="2400" dirty="0" smtClean="0"/>
              <a:t>RE avoidance in ITER (1/3)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07575" y="2224973"/>
            <a:ext cx="62069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 smtClean="0">
                <a:solidFill>
                  <a:prstClr val="black"/>
                </a:solidFill>
                <a:latin typeface="Arial"/>
              </a:rPr>
              <a:t>Increasing</a:t>
            </a:r>
            <a:r>
              <a:rPr lang="fr-FR" sz="1400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b="1" dirty="0">
                <a:solidFill>
                  <a:prstClr val="black"/>
                </a:solidFill>
                <a:latin typeface="Arial"/>
              </a:rPr>
              <a:t>n</a:t>
            </a:r>
            <a:r>
              <a:rPr lang="fr-FR" sz="1400" b="1" baseline="-25000" dirty="0">
                <a:solidFill>
                  <a:prstClr val="black"/>
                </a:solidFill>
                <a:latin typeface="Arial"/>
              </a:rPr>
              <a:t>e</a:t>
            </a:r>
            <a:r>
              <a:rPr lang="fr-FR" sz="14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by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injecting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H</a:t>
            </a:r>
            <a:r>
              <a:rPr lang="fr-FR" sz="1400" baseline="-25000" dirty="0" smtClean="0">
                <a:solidFill>
                  <a:prstClr val="black"/>
                </a:solidFill>
                <a:latin typeface="Arial"/>
              </a:rPr>
              <a:t>2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reduces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all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seeds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b="1" dirty="0" err="1" smtClean="0">
                <a:solidFill>
                  <a:prstClr val="black"/>
                </a:solidFill>
                <a:latin typeface="Arial"/>
              </a:rPr>
              <a:t>except</a:t>
            </a:r>
            <a:r>
              <a:rPr lang="fr-FR" sz="1400" b="1" dirty="0" smtClean="0">
                <a:solidFill>
                  <a:prstClr val="black"/>
                </a:solidFill>
                <a:latin typeface="Arial"/>
              </a:rPr>
              <a:t> Compton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Would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need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to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reach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n</a:t>
            </a:r>
            <a:r>
              <a:rPr lang="fr-FR" sz="1400" baseline="-25000" dirty="0">
                <a:solidFill>
                  <a:prstClr val="black"/>
                </a:solidFill>
                <a:latin typeface="Arial"/>
              </a:rPr>
              <a:t>e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~ 2-4 x 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10</a:t>
            </a:r>
            <a:r>
              <a:rPr lang="fr-FR" sz="1400" baseline="30000" dirty="0" smtClean="0">
                <a:solidFill>
                  <a:prstClr val="black"/>
                </a:solidFill>
                <a:latin typeface="Arial"/>
              </a:rPr>
              <a:t>21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/m</a:t>
            </a:r>
            <a:r>
              <a:rPr lang="fr-FR" sz="1400" baseline="30000" dirty="0" smtClean="0">
                <a:solidFill>
                  <a:prstClr val="black"/>
                </a:solidFill>
                <a:latin typeface="Arial"/>
              </a:rPr>
              <a:t>3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to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avoid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large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beam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from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Compton-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initiated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avalanche,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according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to </a:t>
            </a:r>
            <a:r>
              <a:rPr lang="fr-FR" sz="1400" dirty="0" smtClean="0">
                <a:solidFill>
                  <a:prstClr val="black"/>
                </a:solidFill>
                <a:latin typeface="Arial"/>
                <a:hlinkClick r:id="rId2"/>
              </a:rPr>
              <a:t>[Martin-Solis NF 2017]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recent simulations with GO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that this will not work because of recombination, such that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multi-MA RE beam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 form,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whatever the assimilated Ne+H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[Vallhagen JPP 2020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Open question: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MHD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instabilities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deconfine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dangerous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372200" y="2175649"/>
            <a:ext cx="2664296" cy="2526167"/>
            <a:chOff x="5742042" y="1347001"/>
            <a:chExt cx="3332481" cy="3018504"/>
          </a:xfrm>
        </p:grpSpPr>
        <p:grpSp>
          <p:nvGrpSpPr>
            <p:cNvPr id="18" name="Groupe 17"/>
            <p:cNvGrpSpPr/>
            <p:nvPr/>
          </p:nvGrpSpPr>
          <p:grpSpPr>
            <a:xfrm>
              <a:off x="5742042" y="1347001"/>
              <a:ext cx="3332481" cy="3018504"/>
              <a:chOff x="1371069" y="1639110"/>
              <a:chExt cx="2707474" cy="2542705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538" b="50225"/>
              <a:stretch/>
            </p:blipFill>
            <p:spPr>
              <a:xfrm>
                <a:off x="1371069" y="1639110"/>
                <a:ext cx="2147794" cy="2522987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22" b="50225"/>
              <a:stretch/>
            </p:blipFill>
            <p:spPr>
              <a:xfrm>
                <a:off x="3588231" y="1658828"/>
                <a:ext cx="490312" cy="2522987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488265" y="1765738"/>
                <a:ext cx="214411" cy="195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6202854" y="3020907"/>
              <a:ext cx="1438402" cy="661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solidFill>
                    <a:srgbClr val="66FF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</a:t>
              </a:r>
              <a:r>
                <a:rPr lang="fr-FR" sz="1200" dirty="0">
                  <a:solidFill>
                    <a:srgbClr val="66FF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slow CQ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07574" y="618237"/>
            <a:ext cx="87128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Avalanche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gain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scales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exponentially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with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I</a:t>
            </a:r>
            <a:r>
              <a:rPr lang="fr-FR" sz="1400" baseline="-25000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→ Will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machines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Dreicer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(T</a:t>
            </a:r>
            <a:r>
              <a:rPr 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sufficiently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‘high’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CQ)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hard to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but non-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avalanche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</a:p>
        </p:txBody>
      </p:sp>
    </p:spTree>
    <p:extLst>
      <p:ext uri="{BB962C8B-B14F-4D97-AF65-F5344CB8AC3E}">
        <p14:creationId xmlns:p14="http://schemas.microsoft.com/office/powerpoint/2010/main" val="29256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65238" y="538501"/>
            <a:ext cx="8871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on-nuclear phase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easier (no Compton source) but hot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tail generation remains 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hot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tail generation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might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 suppressed by 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 step scheme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1) H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SPI, 2) Ne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SPI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[Nardon NF 2020]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[Vallhagen, in prep.]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SPI → dilution cooling without immediate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TQ, leaving time for electron distribution to cool down to a few 100 eV as 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Maxwellian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Open question: effect of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drift of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ablation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plasmoids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LFS?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arge radial transport of the injected material observed at DIII-D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Shiraki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APS 2021]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Prospects </a:t>
            </a:r>
            <a:r>
              <a:rPr lang="en-US" sz="2400" dirty="0"/>
              <a:t>for </a:t>
            </a:r>
            <a:r>
              <a:rPr lang="en-US" sz="2400" dirty="0" smtClean="0"/>
              <a:t>RE avoidance in </a:t>
            </a:r>
            <a:r>
              <a:rPr lang="en-US" sz="2400" dirty="0"/>
              <a:t>ITER </a:t>
            </a:r>
            <a:r>
              <a:rPr lang="en-US" sz="2400" dirty="0" smtClean="0"/>
              <a:t>(2/3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41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222455" y="625068"/>
            <a:ext cx="59909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active phase (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hot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post-TQ injection of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fragments to stop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avalanche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[Nardon NF 2021]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10" y="747252"/>
            <a:ext cx="1305383" cy="168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8"/>
          <a:stretch/>
        </p:blipFill>
        <p:spPr bwMode="auto">
          <a:xfrm>
            <a:off x="7214533" y="776241"/>
            <a:ext cx="1864986" cy="168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338700" y="1609953"/>
            <a:ext cx="625218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00684" y="1229359"/>
            <a:ext cx="413849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6291082" y="1534452"/>
            <a:ext cx="26975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Prospects </a:t>
            </a:r>
            <a:r>
              <a:rPr lang="en-US" sz="2400" dirty="0"/>
              <a:t>for </a:t>
            </a:r>
            <a:r>
              <a:rPr lang="en-US" sz="2400" dirty="0" smtClean="0"/>
              <a:t>RE avoidance in </a:t>
            </a:r>
            <a:r>
              <a:rPr lang="en-US" sz="2400" dirty="0"/>
              <a:t>ITER </a:t>
            </a:r>
            <a:r>
              <a:rPr lang="en-US" sz="2400" dirty="0" smtClean="0"/>
              <a:t>(3/3</a:t>
            </a:r>
            <a:r>
              <a:rPr lang="en-US" sz="2400" dirty="0"/>
              <a:t>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22454" y="2557886"/>
            <a:ext cx="8598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instabilities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~MHz modes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DIII-D disruptions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suggested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[Lvovskiy PPCF 2018]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interprets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modes as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Compressional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Alfvén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Eigenmodes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[Liu NF 2021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]</a:t>
            </a:r>
            <a:endParaRPr lang="fr-FR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Exploitable in ITER?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collisional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damping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i.e.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high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2125181"/>
            <a:ext cx="5386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Injection of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Z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RE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a possible mitigation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ITER, high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vessel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implies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= f(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CQ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→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conversion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large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Pessimistic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on high Z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injection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to DINA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[Konovalov IAEA 2016]</a:t>
            </a:r>
            <a:endParaRPr lang="fr-FR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2118" y="4568229"/>
            <a:ext cx="1598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Courtesy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J. Artola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72" y="2192065"/>
            <a:ext cx="3492215" cy="24097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53903" y="1905225"/>
            <a:ext cx="200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</a:rPr>
              <a:t>2D JOREK simulations</a:t>
            </a: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Prospects </a:t>
            </a:r>
            <a:r>
              <a:rPr lang="en-US" sz="2400" dirty="0"/>
              <a:t>for </a:t>
            </a:r>
            <a:r>
              <a:rPr lang="en-US" sz="2400" dirty="0" smtClean="0"/>
              <a:t>RE mitigation in ITER (1/2)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89901" y="754127"/>
            <a:ext cx="86305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mitigation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i.e.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tolerable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fr-FR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impact?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 a ‘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scraping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-off’ model (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few mm) and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conversion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tolerable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(for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~100 kA and ~3.6 MA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concerning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toroidal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uniformity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[Chen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AAPPS 2021]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287524" y="683449"/>
            <a:ext cx="86002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SPI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 beam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now considered the best hope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RE mitigation in ITER after promising results at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DIII-D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JET.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Prospects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open questions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ITER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Paz-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Soldan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APS 2021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]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Shards will probably be sublimated at the edge of the RE beam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Subsequent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expansion of ablation clouds to be clarified: do clouds stay neutral enough that they can expand across the whole plasma?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Kiramov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NF 2020]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Samulyak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expand much, will the material mix sufficiently fast?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[Hollmann APS 2021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]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good mixing, recombination can be obtained with the right amount of H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Possibly key to get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large MHD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clean background 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MHD modes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 Need 3D non-linear MHD modelling, e.g. with JOREK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[Bandaru PPCF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2021]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or M3D-C1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[Liu APS 2021]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idea (not assessed yet): spread the impact by applying Resonant Magnetic Perturbations</a:t>
            </a: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Prospects </a:t>
            </a:r>
            <a:r>
              <a:rPr lang="en-US" sz="2400" dirty="0"/>
              <a:t>for </a:t>
            </a:r>
            <a:r>
              <a:rPr lang="en-US" sz="2400" dirty="0" smtClean="0"/>
              <a:t>RE mitigation in </a:t>
            </a:r>
            <a:r>
              <a:rPr lang="en-US" sz="2400" dirty="0"/>
              <a:t>ITER </a:t>
            </a:r>
            <a:r>
              <a:rPr lang="en-US" sz="2400" dirty="0" smtClean="0"/>
              <a:t>(2/2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85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1419622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knowledge and open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Prospects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plans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Tools (TSVV 9)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209257" y="1059582"/>
            <a:ext cx="8756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main ‘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workhorses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code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Hoppe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CPC 2021]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Solves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flux surface averaged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Disruption-oriented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(e.g. includes impurities)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Self-consistently evolves the electron distribution function using 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bounce-averaged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kinetic equation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JOREK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3D MHD code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[Hoelzl NF 2021]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[Bandaru PRE 2019]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or as test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[Sommariva NF 2018]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[Särkimäki, in prep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.]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LUKE, ASTRA, ETS, …</a:t>
            </a:r>
          </a:p>
        </p:txBody>
      </p:sp>
    </p:spTree>
    <p:extLst>
      <p:ext uri="{BB962C8B-B14F-4D97-AF65-F5344CB8AC3E}">
        <p14:creationId xmlns:p14="http://schemas.microsoft.com/office/powerpoint/2010/main" val="3094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715200" cy="342900"/>
          </a:xfrm>
        </p:spPr>
        <p:txBody>
          <a:bodyPr/>
          <a:lstStyle/>
          <a:p>
            <a:r>
              <a:rPr lang="en-US" sz="2400" dirty="0" smtClean="0"/>
              <a:t>Plans (1/2)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75003" y="1049124"/>
            <a:ext cx="88253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 generation and avoidance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DREAM and JOREK (revisit GO study)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DREAM will provide more precise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kinetic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investigations on hot tail + stochastic transport published 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Sveningsson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PRL 2021]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More simulations planned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Chalmers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.-IO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collaboration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JOREK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allow assessing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possible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MHD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instabilities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IPP-IO collaboration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</a:p>
          <a:p>
            <a:pPr lvl="1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&lt;3D codes: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concerning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3D MHD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stochasticity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by MHD-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 JOREK simulations,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Särkimäki, in prep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[Sommariva NF 2018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confidence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JOREK captures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 DREAM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627534"/>
            <a:ext cx="871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ainly covered by TSVV 9 but hope for support from WPTE for validation, + support from IO </a:t>
            </a:r>
          </a:p>
        </p:txBody>
      </p:sp>
    </p:spTree>
    <p:extLst>
      <p:ext uri="{BB962C8B-B14F-4D97-AF65-F5344CB8AC3E}">
        <p14:creationId xmlns:p14="http://schemas.microsoft.com/office/powerpoint/2010/main" val="2286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211186" y="618237"/>
            <a:ext cx="8752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alidate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DREAM for RE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atabase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pulses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ncertainty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JOREK for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a few pulses,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etailed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diagnostics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drift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of ablation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plasmoids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the LFS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for 2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SPI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 mitigation by D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DREAM and JOREK to model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the RE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SPI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JOREK,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 MHD stable situation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self-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Model the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DREAM,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 hoc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3D MHD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JOREK)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JET or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DIII-D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ITER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optimal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use of (RE-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externally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instabilities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RE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avoidance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or mitigation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715200" cy="342900"/>
          </a:xfrm>
        </p:spPr>
        <p:txBody>
          <a:bodyPr/>
          <a:lstStyle/>
          <a:p>
            <a:r>
              <a:rPr lang="en-US" sz="2400" dirty="0" smtClean="0"/>
              <a:t>Plans (2/2)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99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8310" y="2283718"/>
            <a:ext cx="3178696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dirty="0" smtClean="0"/>
              <a:t>Backup slides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E. Nardon | WP TE TF meeting | 15 Nov 2021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1419622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knowledge and open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Prospects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Tools and plans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E. Nardon | WP TE TF meeting | 15 Nov 2021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1786" cy="5143500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4710906"/>
            <a:ext cx="1728192" cy="3991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dirty="0" smtClean="0"/>
              <a:t>K. Särkimäki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728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1419622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knowledge and open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Prospects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Tools and plans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Theory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843558"/>
            <a:ext cx="87849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papers: </a:t>
            </a:r>
            <a:r>
              <a:rPr lang="en-US" sz="1400" dirty="0" smtClean="0">
                <a:latin typeface="Arial"/>
                <a:hlinkClick r:id="rId2"/>
              </a:rPr>
              <a:t>[</a:t>
            </a:r>
            <a:r>
              <a:rPr lang="en-US" sz="1400" dirty="0" err="1" smtClean="0">
                <a:latin typeface="Arial"/>
                <a:hlinkClick r:id="rId2"/>
              </a:rPr>
              <a:t>Breizman</a:t>
            </a:r>
            <a:r>
              <a:rPr lang="en-US" sz="1400" dirty="0" smtClean="0">
                <a:latin typeface="Arial"/>
                <a:hlinkClick r:id="rId2"/>
              </a:rPr>
              <a:t> NF 2019]</a:t>
            </a:r>
            <a:r>
              <a:rPr lang="en-US" sz="1400" dirty="0" smtClean="0">
                <a:latin typeface="Arial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[Boozer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2015]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 generation mechanisms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been identified and explored theoretically: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Non-nuclear: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Dreicer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hot tail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Nuclear: Tritium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Compton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Secondary: avalanche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Seminal theory works from several decades ago (e.g.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Rosenbluth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NF 1997]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but important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recent developments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partial screening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nuclear charge of partially ionized impurities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Hesslow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JPP 2018]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Bound electrons may boost the avalanche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Hesslow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NF 2019]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space dynamics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Theory of 2 threshold E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fields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[Aleynikov PRL 2015]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 vortex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[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Guo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PPCF 2017]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Self-consistent model for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hot tail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 during a thermal quench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[Aleynikov NF 2017]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745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RE generation models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683449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of RE generation models in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quiescent plasmas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well advanced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Connor-Hastie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value in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machines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[Granetz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PoP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2014]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whistler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instabilities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key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[Liu PRL 2018]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Models for RE generation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during disruptions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mature yet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More difficult than quiescent situations because of 3D MHD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Electron transport due to magnetic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stochasticity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Electron acceleration by large MHD-driven E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[Sommariva NF 2018]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Impurity mixing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3D MHD codes…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…are just beginning to produce ~ plausible disruption simulations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[Nardon PPCF 2021]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…have not yet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disruption simulations with a self-consistent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ut test particle studies have been done with JOREK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[Sommariva NF 2018]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[Särkimäki, in prep.]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&lt;3D codes (e.g. ASTRA-STRAHL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[Linder NF 2020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]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or DREAM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[Brandström MSc 2021]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…are more advanced in terms of self-consistent RE modelling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…but how to take 3D MHD into account?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3D-MHD-related factors are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often used as knobs in order to match experimental data → Validation or ‘fancy fit’?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RE beam impact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689709"/>
            <a:ext cx="87849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RE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impact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partly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‘Standard’ RE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impacts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localized</a:t>
            </a: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~ 1-2 mm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reproducing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post-mortem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pattern on JET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[Chen AAPPS 2021]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magnitude of ∆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seems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consistent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Larmor radius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Toroidal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peaking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at JET ‘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misalignment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tolerances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Reux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NF 2015]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Suggests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MHD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bursty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(HXR,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magnetics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at DIII-D and JET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MHD? Or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perhaps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RE filaments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[Eriksson PRL 2004]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large fraction of the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Crucial in ITER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endParaRPr lang="fr-FR" sz="14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fraction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smtClean="0">
                <a:latin typeface="+mj-lt"/>
                <a:cs typeface="Arial" panose="020B0604020202020204" pitchFamily="34" charset="0"/>
              </a:rPr>
              <a:t>τ</a:t>
            </a:r>
            <a:r>
              <a:rPr lang="fr-FR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dirty="0" smtClean="0">
                <a:cs typeface="Arial" panose="020B0604020202020204" pitchFamily="34" charset="0"/>
              </a:rPr>
              <a:t>τ</a:t>
            </a:r>
            <a:r>
              <a:rPr lang="fr-FR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[Martin-Solis NF 2014]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→ A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smtClean="0">
                <a:cs typeface="Arial" panose="020B0604020202020204" pitchFamily="34" charset="0"/>
              </a:rPr>
              <a:t>τ</a:t>
            </a:r>
            <a:r>
              <a:rPr lang="fr-FR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clean a background plasma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(long </a:t>
            </a:r>
            <a:r>
              <a:rPr lang="el-GR" sz="1400" dirty="0">
                <a:cs typeface="Arial" panose="020B0604020202020204" pitchFamily="34" charset="0"/>
              </a:rPr>
              <a:t>τ</a:t>
            </a:r>
            <a:r>
              <a:rPr lang="fr-F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proposed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ITPA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DivSOL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/MDC collaboration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“Characterization of power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deposition to PFCs by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REs” is under discussion (coordinators: E. Hollmann, E. Nardon)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776" y="771550"/>
            <a:ext cx="1907704" cy="5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RE beam mitigation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547810"/>
            <a:ext cx="887264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Benign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JET and DIII-D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SPI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Reux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PRL 2021]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JOREK simulations suggest a strong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 flux spreading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 MHD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[Bandaru PPCF 2021]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Probably much larger MHD than in ‘standard’ terminations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Absence of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conversion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 fast termination and clean background plasma probably also plays a role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61" y="1635646"/>
            <a:ext cx="4211593" cy="24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1419622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knowledge and open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Tools and plans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388"/>
            <a:ext cx="7543800" cy="342900"/>
          </a:xfrm>
        </p:spPr>
        <p:txBody>
          <a:bodyPr/>
          <a:lstStyle/>
          <a:p>
            <a:r>
              <a:rPr lang="en-US" sz="2400" dirty="0" smtClean="0"/>
              <a:t>The ITER </a:t>
            </a:r>
            <a:r>
              <a:rPr lang="fr-FR" sz="2400" dirty="0" err="1">
                <a:solidFill>
                  <a:prstClr val="black"/>
                </a:solidFill>
                <a:latin typeface="Arial"/>
              </a:rPr>
              <a:t>Shattered</a:t>
            </a:r>
            <a:r>
              <a:rPr lang="fr-FR" sz="2400" dirty="0">
                <a:solidFill>
                  <a:prstClr val="black"/>
                </a:solidFill>
                <a:latin typeface="Arial"/>
              </a:rPr>
              <a:t> Pellet Injection (SPI) system 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E. Nardon | </a:t>
            </a:r>
            <a:r>
              <a:rPr lang="en-GB" dirty="0" err="1" smtClean="0"/>
              <a:t>EUROfusion</a:t>
            </a:r>
            <a:r>
              <a:rPr lang="en-GB" dirty="0" smtClean="0"/>
              <a:t> FSD Science </a:t>
            </a:r>
            <a:r>
              <a:rPr lang="en-GB" dirty="0" err="1" smtClean="0"/>
              <a:t>Coord</a:t>
            </a:r>
            <a:r>
              <a:rPr lang="en-GB" dirty="0" smtClean="0"/>
              <a:t>. Meet. | 18 Jan. 2022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25505" y="729427"/>
            <a:ext cx="85689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Objectives: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Thermal </a:t>
            </a:r>
            <a:r>
              <a:rPr lang="fr-FR" sz="1400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load</a:t>
            </a:r>
            <a:r>
              <a:rPr lang="fr-FR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mitigation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Electromagnetic</a:t>
            </a:r>
            <a:r>
              <a:rPr lang="fr-FR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load</a:t>
            </a:r>
            <a:r>
              <a:rPr lang="fr-FR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mitigation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RE </a:t>
            </a:r>
            <a:r>
              <a:rPr lang="fr-FR" sz="1400" dirty="0" err="1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avoidance</a:t>
            </a:r>
            <a:endParaRPr lang="fr-FR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RE mitigation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prstClr val="black"/>
              </a:solidFill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Arial"/>
              </a:rPr>
              <a:t>Up to 24 pellets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from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midplane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(3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different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ports)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prstClr val="black"/>
              </a:solidFill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Arial"/>
              </a:rPr>
              <a:t>Pellet 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size 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~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wine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bottle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cork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(1 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pellet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contains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~2 x 10</a:t>
            </a:r>
            <a:r>
              <a:rPr lang="fr-FR" sz="1400" baseline="30000" dirty="0">
                <a:solidFill>
                  <a:prstClr val="black"/>
                </a:solidFill>
                <a:latin typeface="Arial"/>
              </a:rPr>
              <a:t>24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atoms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prstClr val="black"/>
              </a:solidFill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Material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: 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Ne+H</a:t>
            </a:r>
            <a:r>
              <a:rPr lang="fr-FR" sz="1400" baseline="-25000" dirty="0" smtClean="0">
                <a:solidFill>
                  <a:prstClr val="black"/>
                </a:solidFill>
                <a:latin typeface="Arial"/>
              </a:rPr>
              <a:t>2</a:t>
            </a:r>
            <a:endParaRPr lang="fr-FR" sz="1400" dirty="0" smtClean="0">
              <a:solidFill>
                <a:prstClr val="black"/>
              </a:solidFill>
              <a:latin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Arial"/>
              </a:rPr>
              <a:t>Ne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needed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to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radiate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the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energy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and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make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the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current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quench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short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enough</a:t>
            </a:r>
            <a:endParaRPr lang="fr-FR" sz="1400" dirty="0" smtClean="0">
              <a:solidFill>
                <a:prstClr val="black"/>
              </a:solidFill>
              <a:latin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Arial"/>
              </a:rPr>
              <a:t>H</a:t>
            </a:r>
            <a:r>
              <a:rPr lang="fr-FR" sz="1400" baseline="-25000" dirty="0" smtClean="0">
                <a:solidFill>
                  <a:prstClr val="black"/>
                </a:solidFill>
                <a:latin typeface="Arial"/>
              </a:rPr>
              <a:t>2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may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be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useful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for RE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avoidance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or mitigation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prstClr val="black"/>
              </a:solidFill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Velocity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: a few 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100 m/s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prstClr val="black"/>
              </a:solidFill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Shattering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by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bend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at end of flight 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tube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Number</a:t>
            </a:r>
            <a:r>
              <a:rPr lang="fr-FR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&amp; size of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shards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depend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on </a:t>
            </a:r>
            <a:r>
              <a:rPr lang="fr-FR" sz="1400" dirty="0" err="1">
                <a:solidFill>
                  <a:prstClr val="black"/>
                </a:solidFill>
                <a:latin typeface="Arial"/>
              </a:rPr>
              <a:t>bend</a:t>
            </a:r>
            <a:r>
              <a:rPr lang="fr-FR" sz="1400" dirty="0">
                <a:solidFill>
                  <a:prstClr val="black"/>
                </a:solidFill>
                <a:latin typeface="Arial"/>
              </a:rPr>
              <a:t> angle and pellet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</a:rPr>
              <a:t>velocity</a:t>
            </a:r>
            <a:endParaRPr lang="fr-FR" sz="1400" dirty="0" smtClean="0">
              <a:solidFill>
                <a:prstClr val="black"/>
              </a:solidFill>
              <a:latin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t="48690" r="26541" b="21196"/>
          <a:stretch/>
        </p:blipFill>
        <p:spPr bwMode="auto">
          <a:xfrm>
            <a:off x="6291803" y="3405072"/>
            <a:ext cx="2709171" cy="88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98" y="2067694"/>
            <a:ext cx="1872208" cy="9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 (1)</Template>
  <TotalTime>22068</TotalTime>
  <Words>2220</Words>
  <Application>Microsoft Office PowerPoint</Application>
  <PresentationFormat>Affichage à l'écran (16:9)</PresentationFormat>
  <Paragraphs>254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Runaway Electrons in Tokamak Disruptions  Where do we stand? What should we do?</vt:lpstr>
      <vt:lpstr>Outline</vt:lpstr>
      <vt:lpstr>Outline</vt:lpstr>
      <vt:lpstr>Theory</vt:lpstr>
      <vt:lpstr>RE generation models</vt:lpstr>
      <vt:lpstr>RE beam impact</vt:lpstr>
      <vt:lpstr>RE beam mitigation</vt:lpstr>
      <vt:lpstr>Outline</vt:lpstr>
      <vt:lpstr>The ITER Shattered Pellet Injection (SPI) system </vt:lpstr>
      <vt:lpstr>Prospects for RE avoidance in ITER (1/3)</vt:lpstr>
      <vt:lpstr>Prospects for RE avoidance in ITER (2/3)</vt:lpstr>
      <vt:lpstr>Prospects for RE avoidance in ITER (3/3)</vt:lpstr>
      <vt:lpstr>Prospects for RE mitigation in ITER (1/2)</vt:lpstr>
      <vt:lpstr>Prospects for RE mitigation in ITER (2/2)</vt:lpstr>
      <vt:lpstr>Outline</vt:lpstr>
      <vt:lpstr>Tools (TSVV 9)</vt:lpstr>
      <vt:lpstr>Plans (1/2)</vt:lpstr>
      <vt:lpstr>Plans (2/2)</vt:lpstr>
      <vt:lpstr>Présentation PowerPoint</vt:lpstr>
      <vt:lpstr>Présentation PowerPoint</vt:lpstr>
    </vt:vector>
  </TitlesOfParts>
  <Company>CEA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NARDON Eric 207315</dc:creator>
  <cp:lastModifiedBy>NARDON Eric 207315</cp:lastModifiedBy>
  <cp:revision>645</cp:revision>
  <cp:lastPrinted>2022-01-18T07:11:08Z</cp:lastPrinted>
  <dcterms:created xsi:type="dcterms:W3CDTF">2021-10-06T09:21:43Z</dcterms:created>
  <dcterms:modified xsi:type="dcterms:W3CDTF">2022-01-18T09:23:52Z</dcterms:modified>
</cp:coreProperties>
</file>