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484" r:id="rId2"/>
    <p:sldId id="1495" r:id="rId3"/>
    <p:sldId id="1496" r:id="rId4"/>
    <p:sldId id="1499" r:id="rId5"/>
    <p:sldId id="1503" r:id="rId6"/>
    <p:sldId id="1497" r:id="rId7"/>
    <p:sldId id="1505" r:id="rId8"/>
    <p:sldId id="1506" r:id="rId9"/>
    <p:sldId id="1509" r:id="rId10"/>
    <p:sldId id="1504" r:id="rId11"/>
    <p:sldId id="1507" r:id="rId12"/>
  </p:sldIdLst>
  <p:sldSz cx="9906000" cy="6858000" type="A4"/>
  <p:notesSz cx="6794500" cy="9918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b="1" kern="1200" baseline="-10000">
        <a:solidFill>
          <a:schemeClr val="tx1"/>
        </a:solidFill>
        <a:latin typeface="Arial" charset="0"/>
        <a:ea typeface="+mn-ea"/>
        <a:cs typeface="+mn-cs"/>
      </a:defRPr>
    </a:lvl1pPr>
    <a:lvl2pPr marL="456551" algn="l" rtl="0" eaLnBrk="0" fontAlgn="base" hangingPunct="0">
      <a:spcBef>
        <a:spcPct val="0"/>
      </a:spcBef>
      <a:spcAft>
        <a:spcPct val="0"/>
      </a:spcAft>
      <a:defRPr sz="1400" b="1" kern="1200" baseline="-10000">
        <a:solidFill>
          <a:schemeClr val="tx1"/>
        </a:solidFill>
        <a:latin typeface="Arial" charset="0"/>
        <a:ea typeface="+mn-ea"/>
        <a:cs typeface="+mn-cs"/>
      </a:defRPr>
    </a:lvl2pPr>
    <a:lvl3pPr marL="913101" algn="l" rtl="0" eaLnBrk="0" fontAlgn="base" hangingPunct="0">
      <a:spcBef>
        <a:spcPct val="0"/>
      </a:spcBef>
      <a:spcAft>
        <a:spcPct val="0"/>
      </a:spcAft>
      <a:defRPr sz="1400" b="1" kern="1200" baseline="-10000">
        <a:solidFill>
          <a:schemeClr val="tx1"/>
        </a:solidFill>
        <a:latin typeface="Arial" charset="0"/>
        <a:ea typeface="+mn-ea"/>
        <a:cs typeface="+mn-cs"/>
      </a:defRPr>
    </a:lvl3pPr>
    <a:lvl4pPr marL="1369650" algn="l" rtl="0" eaLnBrk="0" fontAlgn="base" hangingPunct="0">
      <a:spcBef>
        <a:spcPct val="0"/>
      </a:spcBef>
      <a:spcAft>
        <a:spcPct val="0"/>
      </a:spcAft>
      <a:defRPr sz="1400" b="1" kern="1200" baseline="-10000">
        <a:solidFill>
          <a:schemeClr val="tx1"/>
        </a:solidFill>
        <a:latin typeface="Arial" charset="0"/>
        <a:ea typeface="+mn-ea"/>
        <a:cs typeface="+mn-cs"/>
      </a:defRPr>
    </a:lvl4pPr>
    <a:lvl5pPr marL="1826199" algn="l" rtl="0" eaLnBrk="0" fontAlgn="base" hangingPunct="0">
      <a:spcBef>
        <a:spcPct val="0"/>
      </a:spcBef>
      <a:spcAft>
        <a:spcPct val="0"/>
      </a:spcAft>
      <a:defRPr sz="1400" b="1" kern="1200" baseline="-10000">
        <a:solidFill>
          <a:schemeClr val="tx1"/>
        </a:solidFill>
        <a:latin typeface="Arial" charset="0"/>
        <a:ea typeface="+mn-ea"/>
        <a:cs typeface="+mn-cs"/>
      </a:defRPr>
    </a:lvl5pPr>
    <a:lvl6pPr marL="2282749" algn="l" defTabSz="913101" rtl="0" eaLnBrk="1" latinLnBrk="0" hangingPunct="1">
      <a:defRPr sz="1400" b="1" kern="1200" baseline="-10000">
        <a:solidFill>
          <a:schemeClr val="tx1"/>
        </a:solidFill>
        <a:latin typeface="Arial" charset="0"/>
        <a:ea typeface="+mn-ea"/>
        <a:cs typeface="+mn-cs"/>
      </a:defRPr>
    </a:lvl6pPr>
    <a:lvl7pPr marL="2739298" algn="l" defTabSz="913101" rtl="0" eaLnBrk="1" latinLnBrk="0" hangingPunct="1">
      <a:defRPr sz="1400" b="1" kern="1200" baseline="-10000">
        <a:solidFill>
          <a:schemeClr val="tx1"/>
        </a:solidFill>
        <a:latin typeface="Arial" charset="0"/>
        <a:ea typeface="+mn-ea"/>
        <a:cs typeface="+mn-cs"/>
      </a:defRPr>
    </a:lvl7pPr>
    <a:lvl8pPr marL="3195847" algn="l" defTabSz="913101" rtl="0" eaLnBrk="1" latinLnBrk="0" hangingPunct="1">
      <a:defRPr sz="1400" b="1" kern="1200" baseline="-10000">
        <a:solidFill>
          <a:schemeClr val="tx1"/>
        </a:solidFill>
        <a:latin typeface="Arial" charset="0"/>
        <a:ea typeface="+mn-ea"/>
        <a:cs typeface="+mn-cs"/>
      </a:defRPr>
    </a:lvl8pPr>
    <a:lvl9pPr marL="3652398" algn="l" defTabSz="913101" rtl="0" eaLnBrk="1" latinLnBrk="0" hangingPunct="1">
      <a:defRPr sz="1400" b="1" kern="1200" baseline="-10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0000CC"/>
    <a:srgbClr val="FF9900"/>
    <a:srgbClr val="0099FF"/>
    <a:srgbClr val="0066CC"/>
    <a:srgbClr val="3333FF"/>
    <a:srgbClr val="FFCC99"/>
    <a:srgbClr val="3399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9" autoAdjust="0"/>
    <p:restoredTop sz="92059" autoAdjust="0"/>
  </p:normalViewPr>
  <p:slideViewPr>
    <p:cSldViewPr snapToGrid="0">
      <p:cViewPr varScale="1">
        <p:scale>
          <a:sx n="89" d="100"/>
          <a:sy n="89" d="100"/>
        </p:scale>
        <p:origin x="198" y="84"/>
      </p:cViewPr>
      <p:guideLst>
        <p:guide orient="horz" pos="2163"/>
        <p:guide pos="3121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270"/>
    </p:cViewPr>
  </p:sorterViewPr>
  <p:notesViewPr>
    <p:cSldViewPr snapToGrid="0">
      <p:cViewPr varScale="1">
        <p:scale>
          <a:sx n="63" d="100"/>
          <a:sy n="63" d="100"/>
        </p:scale>
        <p:origin x="-1512" y="-72"/>
      </p:cViewPr>
      <p:guideLst>
        <p:guide orient="horz" pos="3124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2588" cy="5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4" tIns="43963" rIns="87924" bIns="43963" numCol="1" anchor="t" anchorCtr="0" compatLnSpc="1">
            <a:prstTxWarp prst="textNoShape">
              <a:avLst/>
            </a:prstTxWarp>
          </a:bodyPr>
          <a:lstStyle>
            <a:lvl1pPr defTabSz="881063">
              <a:defRPr sz="11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4" y="1"/>
            <a:ext cx="2922587" cy="5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4" tIns="43963" rIns="87924" bIns="43963" numCol="1" anchor="t" anchorCtr="0" compatLnSpc="1">
            <a:prstTxWarp prst="textNoShape">
              <a:avLst/>
            </a:prstTxWarp>
          </a:bodyPr>
          <a:lstStyle>
            <a:lvl1pPr algn="r" defTabSz="881063">
              <a:defRPr sz="11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9386"/>
            <a:ext cx="2922588" cy="51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4" tIns="43963" rIns="87924" bIns="43963" numCol="1" anchor="b" anchorCtr="0" compatLnSpc="1">
            <a:prstTxWarp prst="textNoShape">
              <a:avLst/>
            </a:prstTxWarp>
          </a:bodyPr>
          <a:lstStyle>
            <a:lvl1pPr defTabSz="881063">
              <a:defRPr sz="11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4" y="9389386"/>
            <a:ext cx="2922587" cy="51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4" tIns="43963" rIns="87924" bIns="43963" numCol="1" anchor="b" anchorCtr="0" compatLnSpc="1">
            <a:prstTxWarp prst="textNoShape">
              <a:avLst/>
            </a:prstTxWarp>
          </a:bodyPr>
          <a:lstStyle>
            <a:lvl1pPr algn="r" defTabSz="881063">
              <a:defRPr sz="11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fld id="{56F1767F-6F68-4381-A969-CFA414F4E64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225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10" tIns="47554" rIns="95110" bIns="47554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3225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10" tIns="47554" rIns="95110" bIns="47554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67337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9794"/>
            <a:ext cx="4984750" cy="44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10" tIns="47554" rIns="95110" bIns="475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2765"/>
            <a:ext cx="2943225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10" tIns="47554" rIns="95110" bIns="47554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2765"/>
            <a:ext cx="2943225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10" tIns="47554" rIns="95110" bIns="47554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baseline="0">
                <a:latin typeface="Times" pitchFamily="18" charset="0"/>
              </a:defRPr>
            </a:lvl1pPr>
          </a:lstStyle>
          <a:p>
            <a:pPr>
              <a:defRPr/>
            </a:pPr>
            <a:fld id="{15CE7E0A-D4E0-4910-B688-2FFDFBD625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65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310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696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619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2749" algn="l" defTabSz="913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98" algn="l" defTabSz="913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47" algn="l" defTabSz="913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98" algn="l" defTabSz="913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396F2-3B4C-4753-A24B-A47A6199CD1B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4538"/>
            <a:ext cx="5367337" cy="37179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8075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E7E0A-D4E0-4910-B688-2FFDFBD6255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92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E7E0A-D4E0-4910-B688-2FFDFBD6255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74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19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F6DF-F5F7-4F6E-BB1B-57B6967E11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M. Hirsch, TG, 13.12.2021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747F-702E-405E-8EEE-80D2B0EB11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77807" y="73026"/>
            <a:ext cx="884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9" tIns="45656" rIns="91309" bIns="45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0813" y="6591300"/>
            <a:ext cx="20637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9" tIns="45656" rIns="91309" bIns="45656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latin typeface="Arial Narrow" pitchFamily="34" charset="0"/>
              </a:defRPr>
            </a:lvl1pPr>
          </a:lstStyle>
          <a:p>
            <a:pPr>
              <a:defRPr/>
            </a:pPr>
            <a:fld id="{02090B7B-2E6F-45A1-A065-B3AD22B2E2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>
            <a:off x="88902" y="768350"/>
            <a:ext cx="9752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309" tIns="45656" rIns="91309" bIns="45656" anchor="ctr"/>
          <a:lstStyle/>
          <a:p>
            <a:pPr>
              <a:defRPr/>
            </a:pPr>
            <a:endParaRPr lang="de-DE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457" y="6613534"/>
            <a:ext cx="398938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9" tIns="45656" rIns="91309" bIns="45656" numCol="1" anchor="t" anchorCtr="0" compatLnSpc="1">
            <a:prstTxWarp prst="textNoShape">
              <a:avLst/>
            </a:prstTxWarp>
          </a:bodyPr>
          <a:lstStyle>
            <a:lvl1pPr>
              <a:defRPr sz="1000" b="0" baseline="0"/>
            </a:lvl1pPr>
          </a:lstStyle>
          <a:p>
            <a:pPr>
              <a:defRPr/>
            </a:pPr>
            <a:r>
              <a:rPr lang="en-US" smtClean="0"/>
              <a:t>M. Hirsch, TG, 13.12.2021</a:t>
            </a:r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/>
          <a:srcRect t="-2313" r="76115"/>
          <a:stretch/>
        </p:blipFill>
        <p:spPr>
          <a:xfrm>
            <a:off x="9020899" y="64835"/>
            <a:ext cx="707668" cy="6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66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99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99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99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99FF"/>
          </a:solidFill>
          <a:latin typeface="Arial" charset="0"/>
        </a:defRPr>
      </a:lvl5pPr>
      <a:lvl6pPr marL="456551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99FF"/>
          </a:solidFill>
          <a:latin typeface="Arial" charset="0"/>
        </a:defRPr>
      </a:lvl6pPr>
      <a:lvl7pPr marL="913101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99FF"/>
          </a:solidFill>
          <a:latin typeface="Arial" charset="0"/>
        </a:defRPr>
      </a:lvl7pPr>
      <a:lvl8pPr marL="13696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99FF"/>
          </a:solidFill>
          <a:latin typeface="Arial" charset="0"/>
        </a:defRPr>
      </a:lvl8pPr>
      <a:lvl9pPr marL="1826199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99FF"/>
          </a:solidFill>
          <a:latin typeface="Arial" charset="0"/>
        </a:defRPr>
      </a:lvl9pPr>
    </p:titleStyle>
    <p:bodyStyle>
      <a:lvl1pPr marL="272659" indent="-272659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824325" indent="-28533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" pitchFamily="18" charset="0"/>
        </a:defRPr>
      </a:lvl2pPr>
      <a:lvl3pPr marL="1231733" indent="-2282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</a:defRPr>
      </a:lvl3pPr>
      <a:lvl4pPr marL="1639141" indent="-22827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54474" indent="-2282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1026" indent="-2282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67576" indent="-2282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4125" indent="-2282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0673" indent="-2282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de-DE"/>
      </a:defPPr>
      <a:lvl1pPr marL="0" algn="l" defTabSz="913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1" algn="l" defTabSz="913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1" algn="l" defTabSz="913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0" algn="l" defTabSz="913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99" algn="l" defTabSz="913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49" algn="l" defTabSz="913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98" algn="l" defTabSz="913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7" algn="l" defTabSz="913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98" algn="l" defTabSz="9131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79FDB-B7D1-49CD-8358-C37E49A271A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4294967295"/>
          </p:nvPr>
        </p:nvSpPr>
        <p:spPr>
          <a:xfrm>
            <a:off x="0" y="6613525"/>
            <a:ext cx="3989388" cy="187325"/>
          </a:xfrm>
        </p:spPr>
        <p:txBody>
          <a:bodyPr/>
          <a:lstStyle/>
          <a:p>
            <a:pPr>
              <a:defRPr/>
            </a:pPr>
            <a:r>
              <a:rPr lang="en-US" smtClean="0"/>
              <a:t>M. Hirsch, TG, 13.12.2021</a:t>
            </a:r>
            <a:endParaRPr lang="de-DE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8038" y="1227650"/>
            <a:ext cx="9097962" cy="1400175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400" smtClean="0">
                <a:solidFill>
                  <a:schemeClr val="tx1"/>
                </a:solidFill>
              </a:rPr>
              <a:t>iota dependencies at W7-AS (1)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1222131" y="3132773"/>
            <a:ext cx="8036169" cy="8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9" tIns="45656" rIns="91309" bIns="45656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 b="0" u="sng" baseline="0" smtClean="0">
                <a:latin typeface="+mn-lt"/>
              </a:rPr>
              <a:t>M</a:t>
            </a:r>
            <a:r>
              <a:rPr lang="en-GB" sz="1600" b="0" u="sng" baseline="0">
                <a:latin typeface="+mn-lt"/>
              </a:rPr>
              <a:t>. </a:t>
            </a:r>
            <a:r>
              <a:rPr lang="en-GB" sz="1600" b="0" u="sng" baseline="0" smtClean="0">
                <a:latin typeface="+mn-lt"/>
              </a:rPr>
              <a:t>Hirsch</a:t>
            </a:r>
            <a:endParaRPr lang="en-GB" sz="1600" b="0" baseline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600" b="0" baseline="0" smtClean="0">
                <a:latin typeface="+mn-lt"/>
              </a:rPr>
              <a:t> </a:t>
            </a:r>
            <a:endParaRPr lang="en-GB" sz="1600" b="0" baseline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b="0" baseline="0" smtClean="0">
                <a:latin typeface="+mn-lt"/>
              </a:rPr>
              <a:t>contact: matthias.hirsch@ipp.mpg.de</a:t>
            </a:r>
            <a:endParaRPr lang="en-GB" b="0" baseline="0" dirty="0" smtClean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3" y="90053"/>
            <a:ext cx="688500" cy="612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92" y="5195778"/>
            <a:ext cx="2576945" cy="7855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89" y="5195562"/>
            <a:ext cx="800779" cy="80077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2992" y="74703"/>
            <a:ext cx="3036706" cy="648000"/>
          </a:xfrm>
          <a:prstGeom prst="rect">
            <a:avLst/>
          </a:prstGeom>
        </p:spPr>
      </p:pic>
      <p:sp>
        <p:nvSpPr>
          <p:cNvPr id="11" name="Text Box 226"/>
          <p:cNvSpPr txBox="1">
            <a:spLocks noChangeArrowheads="1"/>
          </p:cNvSpPr>
          <p:nvPr/>
        </p:nvSpPr>
        <p:spPr bwMode="auto">
          <a:xfrm>
            <a:off x="2635360" y="4154085"/>
            <a:ext cx="63615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srgbClr val="0000CC"/>
                </a:solidFill>
                <a:cs typeface="Arial" charset="0"/>
              </a:rPr>
              <a:t>for reading: </a:t>
            </a:r>
          </a:p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srgbClr val="0000CC"/>
                </a:solidFill>
                <a:cs typeface="Arial" charset="0"/>
              </a:rPr>
              <a:t>overview: W7-AS review Hirsch 2008 et al PPCF 50  053001, p65 ff </a:t>
            </a:r>
          </a:p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srgbClr val="0000CC"/>
                </a:solidFill>
                <a:cs typeface="Arial" charset="0"/>
              </a:rPr>
              <a:t>more detailed: Brakel_1997_PPCF 39 B237, Brakel_2002_Nucl. fusion </a:t>
            </a:r>
            <a:endParaRPr lang="en-US" b="0" kern="0" baseline="0">
              <a:solidFill>
                <a:srgbClr val="0000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47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5747F-702E-405E-8EEE-80D2B0EB111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7791" y="73025"/>
            <a:ext cx="884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9pPr>
          </a:lstStyle>
          <a:p>
            <a:r>
              <a:rPr lang="en-US" sz="2400" b="0" kern="0" baseline="0" smtClean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magnetic shear  </a:t>
            </a:r>
            <a:endParaRPr lang="de-DE" sz="2400" b="0" kern="0" baseline="0" smtClean="0">
              <a:solidFill>
                <a:srgbClr val="0070C0"/>
              </a:solidFill>
              <a:ea typeface="Arial MT Condensed" panose="020B0706020202020204" pitchFamily="34" charset="0"/>
              <a:cs typeface="Arial MT Condensed" panose="020B0706020202020204" pitchFamily="34" charset="0"/>
            </a:endParaRPr>
          </a:p>
        </p:txBody>
      </p:sp>
      <p:sp>
        <p:nvSpPr>
          <p:cNvPr id="6" name="Text Box 226"/>
          <p:cNvSpPr txBox="1">
            <a:spLocks noChangeArrowheads="1"/>
          </p:cNvSpPr>
          <p:nvPr/>
        </p:nvSpPr>
        <p:spPr bwMode="auto">
          <a:xfrm>
            <a:off x="4924490" y="1222633"/>
            <a:ext cx="4789765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iota scans around iot=1/2 with different Ohmic current</a:t>
            </a: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Ip&lt;+-30kA indiced achived by Ohmic transformer does not provide significant heating </a:t>
            </a: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P</a:t>
            </a:r>
            <a:r>
              <a:rPr lang="en-US" sz="1600" b="0" kern="0" baseline="-25000" smtClean="0">
                <a:solidFill>
                  <a:prstClr val="black"/>
                </a:solidFill>
                <a:cs typeface="Arial" charset="0"/>
              </a:rPr>
              <a:t>ECRH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=450kW, 4 10</a:t>
            </a:r>
            <a:r>
              <a:rPr lang="en-US" sz="1600" b="0" kern="0" baseline="30000" smtClean="0">
                <a:solidFill>
                  <a:prstClr val="black"/>
                </a:solidFill>
                <a:cs typeface="Arial" charset="0"/>
              </a:rPr>
              <a:t>19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m</a:t>
            </a:r>
            <a:r>
              <a:rPr lang="en-US" sz="1600" b="0" kern="0" baseline="30000" smtClean="0">
                <a:solidFill>
                  <a:prstClr val="black"/>
                </a:solidFill>
                <a:cs typeface="Arial" charset="0"/>
              </a:rPr>
              <a:t>-3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, W mainly from elctrons Te~2keV ,Ti&lt;450eV </a:t>
            </a: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inward shifted limiters to get constant minor radius by cutting edge islands and inhibit H-mode</a:t>
            </a:r>
            <a:endParaRPr lang="en-US" sz="1600" b="0" kern="0" baseline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right: expectations according model l</a:t>
            </a: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12" name="Text Box 226"/>
          <p:cNvSpPr txBox="1">
            <a:spLocks noChangeArrowheads="1"/>
          </p:cNvSpPr>
          <p:nvPr/>
        </p:nvSpPr>
        <p:spPr bwMode="auto">
          <a:xfrm>
            <a:off x="5114765" y="5685251"/>
            <a:ext cx="3687923" cy="83099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not clear which particular perturbations associated with the rationals are responsible 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3" y="839490"/>
            <a:ext cx="4759827" cy="5456232"/>
          </a:xfrm>
          <a:prstGeom prst="rect">
            <a:avLst/>
          </a:prstGeom>
        </p:spPr>
      </p:pic>
      <p:sp>
        <p:nvSpPr>
          <p:cNvPr id="14" name="Text Box 226"/>
          <p:cNvSpPr txBox="1">
            <a:spLocks noChangeArrowheads="1"/>
          </p:cNvSpPr>
          <p:nvPr/>
        </p:nvSpPr>
        <p:spPr bwMode="auto">
          <a:xfrm>
            <a:off x="4711716" y="4637935"/>
            <a:ext cx="4811347" cy="90794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by increasing shear (“radially squeeze the islands”) the dependency is smoothed</a:t>
            </a:r>
          </a:p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independent on the sign of the shear  </a:t>
            </a:r>
          </a:p>
        </p:txBody>
      </p:sp>
      <p:sp>
        <p:nvSpPr>
          <p:cNvPr id="15" name="Text Box 226"/>
          <p:cNvSpPr txBox="1">
            <a:spLocks noChangeArrowheads="1"/>
          </p:cNvSpPr>
          <p:nvPr/>
        </p:nvSpPr>
        <p:spPr bwMode="auto">
          <a:xfrm>
            <a:off x="5162132" y="802309"/>
            <a:ext cx="3593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srgbClr val="0000CC"/>
                </a:solidFill>
                <a:cs typeface="Arial" charset="0"/>
              </a:rPr>
              <a:t>Brakel and W7AS team 2002 Nucl. Fusion </a:t>
            </a:r>
          </a:p>
        </p:txBody>
      </p:sp>
      <p:sp>
        <p:nvSpPr>
          <p:cNvPr id="16" name="Text Box 226"/>
          <p:cNvSpPr txBox="1">
            <a:spLocks noChangeArrowheads="1"/>
          </p:cNvSpPr>
          <p:nvPr/>
        </p:nvSpPr>
        <p:spPr bwMode="auto">
          <a:xfrm>
            <a:off x="908729" y="2473829"/>
            <a:ext cx="1681501" cy="307777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prstClr val="black"/>
                </a:solidFill>
                <a:cs typeface="Arial" charset="0"/>
              </a:rPr>
              <a:t>ECRH + currents</a:t>
            </a:r>
          </a:p>
        </p:txBody>
      </p:sp>
      <p:sp>
        <p:nvSpPr>
          <p:cNvPr id="17" name="Text Box 226"/>
          <p:cNvSpPr txBox="1">
            <a:spLocks noChangeArrowheads="1"/>
          </p:cNvSpPr>
          <p:nvPr/>
        </p:nvSpPr>
        <p:spPr bwMode="auto">
          <a:xfrm>
            <a:off x="2994146" y="4029526"/>
            <a:ext cx="1387626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prstClr val="black"/>
                </a:solidFill>
                <a:cs typeface="Arial" charset="0"/>
              </a:rPr>
              <a:t>high-beta NBI</a:t>
            </a:r>
          </a:p>
        </p:txBody>
      </p:sp>
      <p:sp>
        <p:nvSpPr>
          <p:cNvPr id="18" name="Text Box 226"/>
          <p:cNvSpPr txBox="1">
            <a:spLocks noChangeArrowheads="1"/>
          </p:cNvSpPr>
          <p:nvPr/>
        </p:nvSpPr>
        <p:spPr bwMode="auto">
          <a:xfrm>
            <a:off x="1175207" y="751115"/>
            <a:ext cx="912913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prstClr val="black"/>
                </a:solidFill>
                <a:cs typeface="Arial" charset="0"/>
              </a:rPr>
              <a:t>vacuum</a:t>
            </a:r>
          </a:p>
        </p:txBody>
      </p:sp>
    </p:spTree>
    <p:extLst>
      <p:ext uri="{BB962C8B-B14F-4D97-AF65-F5344CB8AC3E}">
        <p14:creationId xmlns:p14="http://schemas.microsoft.com/office/powerpoint/2010/main" val="261917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5747F-702E-405E-8EEE-80D2B0EB111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3" name="Text Box 226"/>
          <p:cNvSpPr txBox="1">
            <a:spLocks noChangeArrowheads="1"/>
          </p:cNvSpPr>
          <p:nvPr/>
        </p:nvSpPr>
        <p:spPr bwMode="auto">
          <a:xfrm>
            <a:off x="2352740" y="2251333"/>
            <a:ext cx="5057710" cy="123110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800" b="0" kern="0" baseline="0" smtClean="0">
                <a:solidFill>
                  <a:prstClr val="black"/>
                </a:solidFill>
                <a:cs typeface="Arial" charset="0"/>
              </a:rPr>
              <a:t>-&gt; what happens with higher beta / NBI ?</a:t>
            </a: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800" b="0" kern="0" baseline="0" smtClean="0">
                <a:solidFill>
                  <a:prstClr val="black"/>
                </a:solidFill>
                <a:cs typeface="Arial" charset="0"/>
              </a:rPr>
              <a:t>-&gt; iota dependencis from TJ-II and Heliotron-J ?</a:t>
            </a: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800" b="0" kern="0" baseline="0" smtClean="0">
                <a:solidFill>
                  <a:prstClr val="black"/>
                </a:solidFill>
                <a:cs typeface="Arial" charset="0"/>
              </a:rPr>
              <a:t>-&gt; What about the H-mode iota windows ?    </a:t>
            </a:r>
          </a:p>
        </p:txBody>
      </p:sp>
    </p:spTree>
    <p:extLst>
      <p:ext uri="{BB962C8B-B14F-4D97-AF65-F5344CB8AC3E}">
        <p14:creationId xmlns:p14="http://schemas.microsoft.com/office/powerpoint/2010/main" val="207237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5747F-702E-405E-8EEE-80D2B0EB111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3" name="Text Box 226"/>
          <p:cNvSpPr txBox="1">
            <a:spLocks noChangeArrowheads="1"/>
          </p:cNvSpPr>
          <p:nvPr/>
        </p:nvSpPr>
        <p:spPr bwMode="auto">
          <a:xfrm>
            <a:off x="1464313" y="4500856"/>
            <a:ext cx="47897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200" b="0" kern="0" baseline="0" smtClean="0">
                <a:solidFill>
                  <a:srgbClr val="0000CC"/>
                </a:solidFill>
                <a:cs typeface="Arial" charset="0"/>
              </a:rPr>
              <a:t>Jaenicle et al 1993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7791" y="73025"/>
            <a:ext cx="884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9pPr>
          </a:lstStyle>
          <a:p>
            <a:r>
              <a:rPr lang="en-US" sz="2400" b="0" kern="0" baseline="0" smtClean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basic feature of low-shear stellarators</a:t>
            </a:r>
            <a:endParaRPr lang="de-DE" sz="2400" b="0" kern="0" baseline="0" smtClean="0">
              <a:solidFill>
                <a:srgbClr val="0070C0"/>
              </a:solidFill>
              <a:ea typeface="Arial MT Condensed" panose="020B0706020202020204" pitchFamily="34" charset="0"/>
              <a:cs typeface="Arial MT Condensed" panose="020B0706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93" y="1063780"/>
            <a:ext cx="5075740" cy="3714075"/>
          </a:xfrm>
          <a:prstGeom prst="rect">
            <a:avLst/>
          </a:prstGeom>
        </p:spPr>
      </p:pic>
      <p:sp>
        <p:nvSpPr>
          <p:cNvPr id="8" name="Text Box 226"/>
          <p:cNvSpPr txBox="1">
            <a:spLocks noChangeArrowheads="1"/>
          </p:cNvSpPr>
          <p:nvPr/>
        </p:nvSpPr>
        <p:spPr bwMode="auto">
          <a:xfrm>
            <a:off x="4850615" y="1216933"/>
            <a:ext cx="47897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W2-A: Ba-plasma with electrons heated by contact ionization with a hot CO</a:t>
            </a:r>
            <a:r>
              <a:rPr lang="en-US" sz="1600" b="0" kern="0" baseline="-2500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-laser heated Ta ball at the magnetic axis. Steady-state heating allows to scan iota continuously. </a:t>
            </a:r>
          </a:p>
        </p:txBody>
      </p:sp>
      <p:sp>
        <p:nvSpPr>
          <p:cNvPr id="10" name="Text Box 226"/>
          <p:cNvSpPr txBox="1">
            <a:spLocks noChangeArrowheads="1"/>
          </p:cNvSpPr>
          <p:nvPr/>
        </p:nvSpPr>
        <p:spPr bwMode="auto">
          <a:xfrm>
            <a:off x="4288793" y="824842"/>
            <a:ext cx="23253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srgbClr val="0000CC"/>
                </a:solidFill>
                <a:cs typeface="Arial" charset="0"/>
              </a:rPr>
              <a:t>Grieger_PPCF_1986 </a:t>
            </a:r>
          </a:p>
        </p:txBody>
      </p:sp>
      <p:sp>
        <p:nvSpPr>
          <p:cNvPr id="11" name="Text Box 226"/>
          <p:cNvSpPr txBox="1">
            <a:spLocks noChangeArrowheads="1"/>
          </p:cNvSpPr>
          <p:nvPr/>
        </p:nvSpPr>
        <p:spPr bwMode="auto">
          <a:xfrm>
            <a:off x="5376977" y="2533089"/>
            <a:ext cx="3737039" cy="107721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confinement </a:t>
            </a:r>
            <a:r>
              <a:rPr lang="en-US" sz="1600" b="0" kern="0" baseline="0">
                <a:solidFill>
                  <a:prstClr val="black"/>
                </a:solidFill>
                <a:cs typeface="Arial" charset="0"/>
              </a:rPr>
              <a:t>is practically lost with rational iota (and respective islands induced by field perturbtions) in the confinement 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region</a:t>
            </a:r>
            <a:endParaRPr lang="en-US" sz="1600" b="0" kern="0" baseline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6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5747F-702E-405E-8EEE-80D2B0EB111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3" name="Text Box 226"/>
          <p:cNvSpPr txBox="1">
            <a:spLocks noChangeArrowheads="1"/>
          </p:cNvSpPr>
          <p:nvPr/>
        </p:nvSpPr>
        <p:spPr bwMode="auto">
          <a:xfrm>
            <a:off x="6128115" y="467487"/>
            <a:ext cx="30590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srgbClr val="0000CC"/>
                </a:solidFill>
                <a:cs typeface="Arial" charset="0"/>
              </a:rPr>
              <a:t>Jaenicke et al 1993 Nucl. Fusion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7791" y="73025"/>
            <a:ext cx="884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9pPr>
          </a:lstStyle>
          <a:p>
            <a:r>
              <a:rPr lang="en-US" sz="2400" b="0" kern="0" baseline="0" smtClean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effect of low magnetic shear (beta</a:t>
            </a:r>
            <a:r>
              <a:rPr lang="en-US" sz="2400" b="0" kern="0" baseline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&lt;&lt;1%) </a:t>
            </a:r>
            <a:endParaRPr lang="de-DE" sz="2400" b="0" kern="0" baseline="0" smtClean="0">
              <a:solidFill>
                <a:srgbClr val="0070C0"/>
              </a:solidFill>
              <a:ea typeface="Arial MT Condensed" panose="020B0706020202020204" pitchFamily="34" charset="0"/>
              <a:cs typeface="Arial MT Condensed" panose="020B0706020202020204" pitchFamily="34" charset="0"/>
            </a:endParaRPr>
          </a:p>
        </p:txBody>
      </p:sp>
      <p:sp>
        <p:nvSpPr>
          <p:cNvPr id="6" name="Text Box 226"/>
          <p:cNvSpPr txBox="1">
            <a:spLocks noChangeArrowheads="1"/>
          </p:cNvSpPr>
          <p:nvPr/>
        </p:nvSpPr>
        <p:spPr bwMode="auto">
          <a:xfrm>
            <a:off x="4397448" y="3840170"/>
            <a:ext cx="4789765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low-beta iota scan, (iota a = current ratio in coils)</a:t>
            </a: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Ip=0 achived by Ohmic transformer, net current fee -&gt; edge iota kept constant  </a:t>
            </a: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P</a:t>
            </a:r>
            <a:r>
              <a:rPr lang="en-US" sz="1600" b="0" kern="0" baseline="-25000" smtClean="0">
                <a:solidFill>
                  <a:prstClr val="black"/>
                </a:solidFill>
                <a:cs typeface="Arial" charset="0"/>
              </a:rPr>
              <a:t>ECRH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=350kW, 2.3 10</a:t>
            </a:r>
            <a:r>
              <a:rPr lang="en-US" sz="1600" b="0" kern="0" baseline="30000" smtClean="0">
                <a:solidFill>
                  <a:prstClr val="black"/>
                </a:solidFill>
                <a:cs typeface="Arial" charset="0"/>
              </a:rPr>
              <a:t>19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m</a:t>
            </a:r>
            <a:r>
              <a:rPr lang="en-US" sz="1600" b="0" kern="0" baseline="30000" smtClean="0">
                <a:solidFill>
                  <a:prstClr val="black"/>
                </a:solidFill>
                <a:cs typeface="Arial" charset="0"/>
              </a:rPr>
              <a:t>-3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, island boundary due to fully retracted top/bottom rail limiters,</a:t>
            </a: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Ti&lt;&lt;Te, </a:t>
            </a: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but Ti measurements rare (no CXRS) </a:t>
            </a:r>
          </a:p>
        </p:txBody>
      </p:sp>
      <p:sp>
        <p:nvSpPr>
          <p:cNvPr id="7" name="Text Box 226"/>
          <p:cNvSpPr txBox="1">
            <a:spLocks noChangeArrowheads="1"/>
          </p:cNvSpPr>
          <p:nvPr/>
        </p:nvSpPr>
        <p:spPr bwMode="auto">
          <a:xfrm>
            <a:off x="4283456" y="5925091"/>
            <a:ext cx="5246348" cy="5847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confinement degradation </a:t>
            </a: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not 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explained by islands at major resonances acting as confinement shortcuts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8" y="1835013"/>
            <a:ext cx="3352579" cy="245947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23" y="4151111"/>
            <a:ext cx="2771893" cy="2154310"/>
          </a:xfrm>
          <a:prstGeom prst="rect">
            <a:avLst/>
          </a:prstGeom>
        </p:spPr>
      </p:pic>
      <p:sp>
        <p:nvSpPr>
          <p:cNvPr id="12" name="Text Box 226"/>
          <p:cNvSpPr txBox="1">
            <a:spLocks noChangeArrowheads="1"/>
          </p:cNvSpPr>
          <p:nvPr/>
        </p:nvSpPr>
        <p:spPr bwMode="auto">
          <a:xfrm>
            <a:off x="550590" y="914255"/>
            <a:ext cx="3485157" cy="584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>
                <a:solidFill>
                  <a:prstClr val="black"/>
                </a:solidFill>
                <a:cs typeface="Arial" charset="0"/>
              </a:rPr>
              <a:t>flux surface 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mapping.</a:t>
            </a:r>
            <a:b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</a:b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r(LCFS) and radial island extent </a:t>
            </a:r>
          </a:p>
        </p:txBody>
      </p:sp>
      <p:sp>
        <p:nvSpPr>
          <p:cNvPr id="13" name="Text Box 226"/>
          <p:cNvSpPr txBox="1">
            <a:spLocks noChangeArrowheads="1"/>
          </p:cNvSpPr>
          <p:nvPr/>
        </p:nvSpPr>
        <p:spPr bwMode="auto">
          <a:xfrm>
            <a:off x="637720" y="1623326"/>
            <a:ext cx="1601073" cy="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limiter config. </a:t>
            </a:r>
            <a:endParaRPr lang="en-US" sz="1600" b="0" kern="0" baseline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Text Box 226"/>
          <p:cNvSpPr txBox="1">
            <a:spLocks noChangeArrowheads="1"/>
          </p:cNvSpPr>
          <p:nvPr/>
        </p:nvSpPr>
        <p:spPr bwMode="auto">
          <a:xfrm>
            <a:off x="2088887" y="1617480"/>
            <a:ext cx="2052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separatrix  config. </a:t>
            </a:r>
            <a:endParaRPr lang="en-US" sz="1600" b="0" kern="0" baseline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/>
          <a:srcRect r="50027" b="36401"/>
          <a:stretch/>
        </p:blipFill>
        <p:spPr>
          <a:xfrm>
            <a:off x="4260869" y="816222"/>
            <a:ext cx="2089077" cy="2028331"/>
          </a:xfrm>
          <a:prstGeom prst="rect">
            <a:avLst/>
          </a:prstGeom>
        </p:spPr>
      </p:pic>
      <p:cxnSp>
        <p:nvCxnSpPr>
          <p:cNvPr id="17" name="Gerade Verbindung mit Pfeil 16"/>
          <p:cNvCxnSpPr>
            <a:stCxn id="14" idx="3"/>
          </p:cNvCxnSpPr>
          <p:nvPr/>
        </p:nvCxnSpPr>
        <p:spPr bwMode="auto">
          <a:xfrm flipH="1">
            <a:off x="1312986" y="1786757"/>
            <a:ext cx="2828794" cy="66922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Gerade Verbindung mit Pfeil 17"/>
          <p:cNvCxnSpPr/>
          <p:nvPr/>
        </p:nvCxnSpPr>
        <p:spPr bwMode="auto">
          <a:xfrm flipH="1" flipV="1">
            <a:off x="2088888" y="2496943"/>
            <a:ext cx="4370186" cy="657796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/>
          <a:srcRect l="48378" b="36401"/>
          <a:stretch/>
        </p:blipFill>
        <p:spPr>
          <a:xfrm>
            <a:off x="6459074" y="1669625"/>
            <a:ext cx="2158029" cy="20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7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904" y="2401070"/>
            <a:ext cx="1475425" cy="127870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5747F-702E-405E-8EEE-80D2B0EB111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7791" y="73025"/>
            <a:ext cx="884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9pPr>
          </a:lstStyle>
          <a:p>
            <a:r>
              <a:rPr lang="en-US" sz="2400" b="0" kern="0" baseline="0" smtClean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a heuristic model -&gt; “the effect of higher order rationals” </a:t>
            </a:r>
            <a:endParaRPr lang="de-DE" sz="2400" b="0" kern="0" baseline="0" smtClean="0">
              <a:solidFill>
                <a:srgbClr val="0070C0"/>
              </a:solidFill>
              <a:ea typeface="Arial MT Condensed" panose="020B0706020202020204" pitchFamily="34" charset="0"/>
              <a:cs typeface="Arial MT Condensed" panose="020B0706020202020204" pitchFamily="34" charset="0"/>
            </a:endParaRPr>
          </a:p>
        </p:txBody>
      </p:sp>
      <p:sp>
        <p:nvSpPr>
          <p:cNvPr id="6" name="Text Box 226"/>
          <p:cNvSpPr txBox="1">
            <a:spLocks noChangeArrowheads="1"/>
          </p:cNvSpPr>
          <p:nvPr/>
        </p:nvSpPr>
        <p:spPr bwMode="auto">
          <a:xfrm>
            <a:off x="4813992" y="1049724"/>
            <a:ext cx="4789765" cy="164660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empirical model </a:t>
            </a:r>
            <a:r>
              <a:rPr lang="en-US" sz="1600" b="0" kern="0" baseline="0">
                <a:solidFill>
                  <a:prstClr val="black"/>
                </a:solidFill>
                <a:cs typeface="Arial" charset="0"/>
              </a:rPr>
              <a:t>for chi_e (ions are cold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):</a:t>
            </a: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>
                <a:solidFill>
                  <a:prstClr val="black"/>
                </a:solidFill>
                <a:cs typeface="Arial" charset="0"/>
              </a:rPr>
              <a:t>local electron 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heat conductivity is </a:t>
            </a:r>
            <a:r>
              <a:rPr lang="en-US" sz="1600" b="0" i="1" kern="0" baseline="0" smtClean="0">
                <a:solidFill>
                  <a:srgbClr val="FF0000"/>
                </a:solidFill>
                <a:cs typeface="Arial" charset="0"/>
              </a:rPr>
              <a:t>increased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 from its optimum value by the density of </a:t>
            </a: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low-order rationals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 (for calculations taken up to m=20) and </a:t>
            </a:r>
            <a:r>
              <a:rPr lang="en-US" sz="1600" b="0" i="1" kern="0" baseline="0" smtClean="0">
                <a:solidFill>
                  <a:prstClr val="black"/>
                </a:solidFill>
                <a:cs typeface="Arial" charset="0"/>
              </a:rPr>
              <a:t>reduced 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by the local magnetic shear (i.e. depends on “the radial size of the related small islands”) </a:t>
            </a:r>
          </a:p>
        </p:txBody>
      </p:sp>
      <p:sp>
        <p:nvSpPr>
          <p:cNvPr id="8" name="Text Box 226"/>
          <p:cNvSpPr txBox="1">
            <a:spLocks noChangeArrowheads="1"/>
          </p:cNvSpPr>
          <p:nvPr/>
        </p:nvSpPr>
        <p:spPr bwMode="auto">
          <a:xfrm>
            <a:off x="4813992" y="741950"/>
            <a:ext cx="323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srgbClr val="0000CC"/>
                </a:solidFill>
                <a:cs typeface="Arial" charset="0"/>
              </a:rPr>
              <a:t>Brakel_1998_EPS, </a:t>
            </a:r>
          </a:p>
        </p:txBody>
      </p:sp>
      <p:sp>
        <p:nvSpPr>
          <p:cNvPr id="9" name="Text Box 226"/>
          <p:cNvSpPr txBox="1">
            <a:spLocks noChangeArrowheads="1"/>
          </p:cNvSpPr>
          <p:nvPr/>
        </p:nvSpPr>
        <p:spPr bwMode="auto">
          <a:xfrm>
            <a:off x="4687346" y="3830024"/>
            <a:ext cx="4650521" cy="33855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</a:t>
            </a: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&gt; proposal to do this as an exercise for W7-X </a:t>
            </a:r>
          </a:p>
        </p:txBody>
      </p:sp>
      <p:sp>
        <p:nvSpPr>
          <p:cNvPr id="15" name="Text Box 226"/>
          <p:cNvSpPr txBox="1">
            <a:spLocks noChangeArrowheads="1"/>
          </p:cNvSpPr>
          <p:nvPr/>
        </p:nvSpPr>
        <p:spPr bwMode="auto">
          <a:xfrm>
            <a:off x="4606934" y="4522038"/>
            <a:ext cx="4811347" cy="140038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</a:t>
            </a: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optimum confinement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 if the boundary is in a “resonance free” close to the low order rationals, avoiding low order rationals  </a:t>
            </a:r>
          </a:p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</a:t>
            </a: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confinement degrades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 if densely spaced rational surfaces are a mayor part of the plasma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/>
          <a:srcRect t="7389" r="54905" b="21453"/>
          <a:stretch/>
        </p:blipFill>
        <p:spPr>
          <a:xfrm>
            <a:off x="835730" y="3233964"/>
            <a:ext cx="2883663" cy="358638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/>
          <a:srcRect l="7733" r="6325" b="24668"/>
          <a:stretch/>
        </p:blipFill>
        <p:spPr>
          <a:xfrm>
            <a:off x="322729" y="777475"/>
            <a:ext cx="3740603" cy="2568152"/>
          </a:xfrm>
          <a:prstGeom prst="rect">
            <a:avLst/>
          </a:prstGeom>
        </p:spPr>
      </p:pic>
      <p:sp>
        <p:nvSpPr>
          <p:cNvPr id="18" name="Text Box 226"/>
          <p:cNvSpPr txBox="1">
            <a:spLocks noChangeArrowheads="1"/>
          </p:cNvSpPr>
          <p:nvPr/>
        </p:nvSpPr>
        <p:spPr bwMode="auto">
          <a:xfrm>
            <a:off x="5209500" y="6223510"/>
            <a:ext cx="3593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u="sng" kern="0" baseline="0" smtClean="0">
                <a:solidFill>
                  <a:srgbClr val="0000CC"/>
                </a:solidFill>
                <a:cs typeface="Arial" charset="0"/>
              </a:rPr>
              <a:t>Brakel et al 1997 PPCF</a:t>
            </a:r>
            <a:endParaRPr lang="en-US" b="0" kern="0" baseline="0">
              <a:solidFill>
                <a:srgbClr val="0000CC"/>
              </a:solidFill>
              <a:cs typeface="Arial" charset="0"/>
            </a:endParaRP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srgbClr val="0000CC"/>
                </a:solidFill>
                <a:cs typeface="Arial" charset="0"/>
              </a:rPr>
              <a:t>Brakel and W7AS team 2002 Nucl. Fusion </a:t>
            </a:r>
          </a:p>
        </p:txBody>
      </p:sp>
      <p:sp>
        <p:nvSpPr>
          <p:cNvPr id="20" name="Text Box 226"/>
          <p:cNvSpPr txBox="1">
            <a:spLocks noChangeArrowheads="1"/>
          </p:cNvSpPr>
          <p:nvPr/>
        </p:nvSpPr>
        <p:spPr bwMode="auto">
          <a:xfrm>
            <a:off x="5197023" y="3145463"/>
            <a:ext cx="2419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self similarity ... </a:t>
            </a:r>
            <a:endParaRPr lang="en-US" sz="1600" b="0" kern="0" baseline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641" y="2777296"/>
            <a:ext cx="3598985" cy="4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4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5747F-702E-405E-8EEE-80D2B0EB111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3" name="Text Box 226"/>
          <p:cNvSpPr txBox="1">
            <a:spLocks noChangeArrowheads="1"/>
          </p:cNvSpPr>
          <p:nvPr/>
        </p:nvSpPr>
        <p:spPr bwMode="auto">
          <a:xfrm>
            <a:off x="5216013" y="844842"/>
            <a:ext cx="3593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u="sng" kern="0" baseline="0" smtClean="0">
                <a:solidFill>
                  <a:srgbClr val="0000CC"/>
                </a:solidFill>
                <a:cs typeface="Arial" charset="0"/>
              </a:rPr>
              <a:t>Brakel et al 1997 PPCF</a:t>
            </a:r>
            <a:endParaRPr lang="en-US" b="0" kern="0" baseline="0">
              <a:solidFill>
                <a:srgbClr val="0000CC"/>
              </a:solidFill>
              <a:cs typeface="Arial" charset="0"/>
            </a:endParaRP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srgbClr val="0000CC"/>
                </a:solidFill>
                <a:cs typeface="Arial" charset="0"/>
              </a:rPr>
              <a:t>Brakel and W7AS team 2002 Nucl. Fusion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7791" y="73025"/>
            <a:ext cx="884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9pPr>
          </a:lstStyle>
          <a:p>
            <a:r>
              <a:rPr lang="en-US" sz="2400" b="0" kern="0" baseline="0" smtClean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effect </a:t>
            </a:r>
            <a:r>
              <a:rPr lang="en-US" sz="2400" b="0" kern="0" baseline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of low magnetic shear (beta&lt;&lt;1</a:t>
            </a:r>
            <a:r>
              <a:rPr lang="en-US" sz="2400" b="0" kern="0" baseline="0" smtClean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%) by current control </a:t>
            </a:r>
            <a:endParaRPr lang="de-DE" sz="2400" b="0" kern="0" baseline="0" smtClean="0">
              <a:solidFill>
                <a:srgbClr val="0070C0"/>
              </a:solidFill>
              <a:ea typeface="Arial MT Condensed" panose="020B0706020202020204" pitchFamily="34" charset="0"/>
              <a:cs typeface="Arial MT Condensed" panose="020B0706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719" r="3932"/>
          <a:stretch/>
        </p:blipFill>
        <p:spPr>
          <a:xfrm>
            <a:off x="0" y="1098979"/>
            <a:ext cx="4606934" cy="3563024"/>
          </a:xfrm>
          <a:prstGeom prst="rect">
            <a:avLst/>
          </a:prstGeom>
        </p:spPr>
      </p:pic>
      <p:sp>
        <p:nvSpPr>
          <p:cNvPr id="6" name="Text Box 226"/>
          <p:cNvSpPr txBox="1">
            <a:spLocks noChangeArrowheads="1"/>
          </p:cNvSpPr>
          <p:nvPr/>
        </p:nvSpPr>
        <p:spPr bwMode="auto">
          <a:xfrm>
            <a:off x="4792410" y="1513889"/>
            <a:ext cx="4910988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low-beta iota scan, iota(a) = current ratio in coils</a:t>
            </a:r>
          </a:p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Ip=0 achived by Ohmic transformer, net current free -&gt; </a:t>
            </a: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current control 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edge iota kept constant  </a:t>
            </a:r>
          </a:p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P</a:t>
            </a:r>
            <a:r>
              <a:rPr lang="en-US" sz="1600" b="0" kern="0" baseline="-25000" smtClean="0">
                <a:solidFill>
                  <a:prstClr val="black"/>
                </a:solidFill>
                <a:cs typeface="Arial" charset="0"/>
              </a:rPr>
              <a:t>ECRH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=350kW, 2.3 10</a:t>
            </a:r>
            <a:r>
              <a:rPr lang="en-US" sz="1600" b="0" kern="0" baseline="30000" smtClean="0">
                <a:solidFill>
                  <a:prstClr val="black"/>
                </a:solidFill>
                <a:cs typeface="Arial" charset="0"/>
              </a:rPr>
              <a:t>19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m</a:t>
            </a:r>
            <a:r>
              <a:rPr lang="en-US" sz="1600" b="0" kern="0" baseline="30000" smtClean="0">
                <a:solidFill>
                  <a:prstClr val="black"/>
                </a:solidFill>
                <a:cs typeface="Arial" charset="0"/>
              </a:rPr>
              <a:t>-3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, island boundary due to fully retracted top/bottom rail limiters,</a:t>
            </a:r>
          </a:p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Ti&lt;&lt;Te, </a:t>
            </a: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but Ti measurements rare (no CXRS) </a:t>
            </a:r>
          </a:p>
        </p:txBody>
      </p:sp>
      <p:sp>
        <p:nvSpPr>
          <p:cNvPr id="7" name="Text Box 226"/>
          <p:cNvSpPr txBox="1">
            <a:spLocks noChangeArrowheads="1"/>
          </p:cNvSpPr>
          <p:nvPr/>
        </p:nvSpPr>
        <p:spPr bwMode="auto">
          <a:xfrm>
            <a:off x="4606934" y="4522038"/>
            <a:ext cx="4811347" cy="140038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</a:t>
            </a: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optimum confinement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 if the boundary is in a “resonance free” close to the low order rationals, avoiding low order rationals  </a:t>
            </a:r>
          </a:p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</a:t>
            </a: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confinement degrades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 if densely spaced rational surfaces are a mayor part of the plasma</a:t>
            </a:r>
          </a:p>
        </p:txBody>
      </p:sp>
      <p:sp>
        <p:nvSpPr>
          <p:cNvPr id="8" name="Text Box 226"/>
          <p:cNvSpPr txBox="1">
            <a:spLocks noChangeArrowheads="1"/>
          </p:cNvSpPr>
          <p:nvPr/>
        </p:nvSpPr>
        <p:spPr bwMode="auto">
          <a:xfrm>
            <a:off x="2404651" y="1252279"/>
            <a:ext cx="1671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prstClr val="black"/>
                </a:solidFill>
                <a:cs typeface="Arial" charset="0"/>
              </a:rPr>
              <a:t>quiescent H-mode at higher densities</a:t>
            </a:r>
          </a:p>
        </p:txBody>
      </p:sp>
      <p:sp>
        <p:nvSpPr>
          <p:cNvPr id="9" name="Text Box 226"/>
          <p:cNvSpPr txBox="1">
            <a:spLocks noChangeArrowheads="1"/>
          </p:cNvSpPr>
          <p:nvPr/>
        </p:nvSpPr>
        <p:spPr bwMode="auto">
          <a:xfrm>
            <a:off x="525738" y="5091767"/>
            <a:ext cx="3874228" cy="6617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continuous line: shear taken into account  </a:t>
            </a: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dashed line : ?</a:t>
            </a:r>
          </a:p>
        </p:txBody>
      </p:sp>
      <p:sp>
        <p:nvSpPr>
          <p:cNvPr id="10" name="Text Box 226"/>
          <p:cNvSpPr txBox="1">
            <a:spLocks noChangeArrowheads="1"/>
          </p:cNvSpPr>
          <p:nvPr/>
        </p:nvSpPr>
        <p:spPr bwMode="auto">
          <a:xfrm>
            <a:off x="525738" y="825244"/>
            <a:ext cx="1601073" cy="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limiter config. </a:t>
            </a:r>
            <a:endParaRPr lang="en-US" sz="1600" b="0" kern="0" baseline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Text Box 226"/>
          <p:cNvSpPr txBox="1">
            <a:spLocks noChangeArrowheads="1"/>
          </p:cNvSpPr>
          <p:nvPr/>
        </p:nvSpPr>
        <p:spPr bwMode="auto">
          <a:xfrm>
            <a:off x="2347073" y="827689"/>
            <a:ext cx="2052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separatrix  config. </a:t>
            </a:r>
            <a:endParaRPr lang="en-US" sz="1600" b="0" kern="0" baseline="0" smtClean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13" name="Gerader Verbinder 12"/>
          <p:cNvCxnSpPr/>
          <p:nvPr/>
        </p:nvCxnSpPr>
        <p:spPr bwMode="auto">
          <a:xfrm flipV="1">
            <a:off x="2157291" y="737286"/>
            <a:ext cx="0" cy="3204000"/>
          </a:xfrm>
          <a:prstGeom prst="line">
            <a:avLst/>
          </a:prstGeom>
          <a:ln w="12700">
            <a:prstDash val="dash"/>
            <a:headEnd type="none" w="med" len="med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10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5747F-702E-405E-8EEE-80D2B0EB111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7791" y="73025"/>
            <a:ext cx="884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9pPr>
          </a:lstStyle>
          <a:p>
            <a:r>
              <a:rPr lang="en-US" sz="2400" b="0" kern="0" baseline="0" smtClean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magnetic shear  (from low Ip) heals the poor confinement</a:t>
            </a:r>
            <a:endParaRPr lang="de-DE" sz="2400" b="0" kern="0" baseline="0" smtClean="0">
              <a:solidFill>
                <a:srgbClr val="0070C0"/>
              </a:solidFill>
              <a:ea typeface="Arial MT Condensed" panose="020B0706020202020204" pitchFamily="34" charset="0"/>
              <a:cs typeface="Arial MT Condensed" panose="020B0706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43849" r="18576" b="16430"/>
          <a:stretch/>
        </p:blipFill>
        <p:spPr>
          <a:xfrm>
            <a:off x="2775406" y="1326908"/>
            <a:ext cx="1914861" cy="2971457"/>
          </a:xfrm>
          <a:prstGeom prst="rect">
            <a:avLst/>
          </a:prstGeom>
        </p:spPr>
      </p:pic>
      <p:sp>
        <p:nvSpPr>
          <p:cNvPr id="6" name="Text Box 226"/>
          <p:cNvSpPr txBox="1">
            <a:spLocks noChangeArrowheads="1"/>
          </p:cNvSpPr>
          <p:nvPr/>
        </p:nvSpPr>
        <p:spPr bwMode="auto">
          <a:xfrm>
            <a:off x="4733298" y="1219892"/>
            <a:ext cx="4789765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iota scans around iot=1/2 with different Ohmic current</a:t>
            </a:r>
          </a:p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Ip&lt;+-30kA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 induced Ohmic transformer does not provide significant heating </a:t>
            </a:r>
          </a:p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P</a:t>
            </a:r>
            <a:r>
              <a:rPr lang="en-US" sz="1600" b="0" kern="0" baseline="-25000" smtClean="0">
                <a:solidFill>
                  <a:prstClr val="black"/>
                </a:solidFill>
                <a:cs typeface="Arial" charset="0"/>
              </a:rPr>
              <a:t>ECRH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=450kW, 4 10</a:t>
            </a:r>
            <a:r>
              <a:rPr lang="en-US" sz="1600" b="0" kern="0" baseline="30000" smtClean="0">
                <a:solidFill>
                  <a:prstClr val="black"/>
                </a:solidFill>
                <a:cs typeface="Arial" charset="0"/>
              </a:rPr>
              <a:t>19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m</a:t>
            </a:r>
            <a:r>
              <a:rPr lang="en-US" sz="1600" b="0" kern="0" baseline="30000" smtClean="0">
                <a:solidFill>
                  <a:prstClr val="black"/>
                </a:solidFill>
                <a:cs typeface="Arial" charset="0"/>
              </a:rPr>
              <a:t>-3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, W mainly from elctrons Te~2keV ,Ti&lt;450eV </a:t>
            </a:r>
          </a:p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inward shifted limiters to get constant minor radius by cutting edge islands and inhibit H-mode</a:t>
            </a:r>
            <a:endParaRPr lang="en-US" sz="1600" b="0" kern="0" baseline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right: expectations according model l</a:t>
            </a: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4" y="1267741"/>
            <a:ext cx="2737451" cy="3089791"/>
          </a:xfrm>
          <a:prstGeom prst="rect">
            <a:avLst/>
          </a:prstGeom>
        </p:spPr>
      </p:pic>
      <p:cxnSp>
        <p:nvCxnSpPr>
          <p:cNvPr id="11" name="Gerade Verbindung mit Pfeil 10"/>
          <p:cNvCxnSpPr/>
          <p:nvPr/>
        </p:nvCxnSpPr>
        <p:spPr bwMode="auto">
          <a:xfrm flipV="1">
            <a:off x="1290918" y="2043953"/>
            <a:ext cx="279698" cy="103273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 Box 226"/>
          <p:cNvSpPr txBox="1">
            <a:spLocks noChangeArrowheads="1"/>
          </p:cNvSpPr>
          <p:nvPr/>
        </p:nvSpPr>
        <p:spPr bwMode="auto">
          <a:xfrm>
            <a:off x="550590" y="914255"/>
            <a:ext cx="3978379" cy="338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iota scans with shear / Ohmic current</a:t>
            </a:r>
          </a:p>
        </p:txBody>
      </p:sp>
      <p:sp>
        <p:nvSpPr>
          <p:cNvPr id="14" name="Text Box 226"/>
          <p:cNvSpPr txBox="1">
            <a:spLocks noChangeArrowheads="1"/>
          </p:cNvSpPr>
          <p:nvPr/>
        </p:nvSpPr>
        <p:spPr bwMode="auto">
          <a:xfrm>
            <a:off x="4711716" y="4315203"/>
            <a:ext cx="4811347" cy="90794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by increasing shear (“radially squeezing the islands”) the dependency is smoothed</a:t>
            </a:r>
          </a:p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independent on the sign of the shear  </a:t>
            </a:r>
          </a:p>
        </p:txBody>
      </p:sp>
      <p:sp>
        <p:nvSpPr>
          <p:cNvPr id="15" name="Text Box 226"/>
          <p:cNvSpPr txBox="1">
            <a:spLocks noChangeArrowheads="1"/>
          </p:cNvSpPr>
          <p:nvPr/>
        </p:nvSpPr>
        <p:spPr bwMode="auto">
          <a:xfrm>
            <a:off x="5162132" y="802309"/>
            <a:ext cx="3593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srgbClr val="0000CC"/>
                </a:solidFill>
                <a:cs typeface="Arial" charset="0"/>
              </a:rPr>
              <a:t>Brakel and W7AS team 2002 Nucl. Fusion 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55" y="4298365"/>
            <a:ext cx="2441058" cy="23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0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5747F-702E-405E-8EEE-80D2B0EB111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7791" y="73025"/>
            <a:ext cx="884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9pPr>
          </a:lstStyle>
          <a:p>
            <a:r>
              <a:rPr lang="en-US" sz="2400" b="0" kern="0" baseline="0" smtClean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magnetic shear  (from low I</a:t>
            </a:r>
            <a:r>
              <a:rPr lang="en-US" sz="2400" b="0" kern="0" baseline="-25000" smtClean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p</a:t>
            </a:r>
            <a:r>
              <a:rPr lang="en-US" sz="2400" b="0" kern="0" baseline="0" smtClean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~5kA) reduces </a:t>
            </a:r>
            <a:r>
              <a:rPr lang="en-US" sz="2400" b="0" kern="0" baseline="0" smtClean="0">
                <a:solidFill>
                  <a:srgbClr val="0070C0"/>
                </a:solidFill>
                <a:latin typeface="Symbol" panose="05050102010706020507" pitchFamily="18" charset="2"/>
                <a:ea typeface="Segoe UI Symbol" panose="020B0502040204020203" pitchFamily="34" charset="0"/>
                <a:cs typeface="Arial MT Condensed" panose="020B0706020202020204" pitchFamily="34" charset="0"/>
              </a:rPr>
              <a:t>c</a:t>
            </a:r>
            <a:r>
              <a:rPr lang="en-US" sz="2400" b="0" kern="0" baseline="-25000" smtClean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e</a:t>
            </a:r>
            <a:endParaRPr lang="de-DE" sz="2400" b="0" kern="0" baseline="-25000" smtClean="0">
              <a:solidFill>
                <a:srgbClr val="0070C0"/>
              </a:solidFill>
              <a:ea typeface="Arial MT Condensed" panose="020B0706020202020204" pitchFamily="34" charset="0"/>
              <a:cs typeface="Arial MT Condensed" panose="020B0706020202020204" pitchFamily="34" charset="0"/>
            </a:endParaRPr>
          </a:p>
        </p:txBody>
      </p:sp>
      <p:sp>
        <p:nvSpPr>
          <p:cNvPr id="12" name="Text Box 226"/>
          <p:cNvSpPr txBox="1">
            <a:spLocks noChangeArrowheads="1"/>
          </p:cNvSpPr>
          <p:nvPr/>
        </p:nvSpPr>
        <p:spPr bwMode="auto">
          <a:xfrm>
            <a:off x="4733299" y="5685251"/>
            <a:ext cx="4789764" cy="90794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2628000" eaLnBrk="1" fontAlgn="auto" hangingPunct="1">
              <a:spcBef>
                <a:spcPts val="600"/>
              </a:spcBef>
              <a:spcAft>
                <a:spcPts val="0"/>
              </a:spcAft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increased fluctuation level found</a:t>
            </a: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 ! (?)</a:t>
            </a:r>
            <a:endParaRPr lang="en-US" sz="1600" b="0" kern="0" baseline="0">
              <a:solidFill>
                <a:prstClr val="black"/>
              </a:solidFill>
              <a:cs typeface="Arial" charset="0"/>
            </a:endParaRPr>
          </a:p>
          <a:p>
            <a:pPr defTabSz="2628000" eaLnBrk="1" fontAlgn="auto" hangingPunct="1">
              <a:spcBef>
                <a:spcPts val="600"/>
              </a:spcBef>
              <a:spcAft>
                <a:spcPts val="0"/>
              </a:spcAft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</a:t>
            </a:r>
            <a:r>
              <a:rPr lang="en-US" sz="1600" b="0" kern="0" baseline="0">
                <a:solidFill>
                  <a:prstClr val="black"/>
                </a:solidFill>
                <a:cs typeface="Arial" charset="0"/>
              </a:rPr>
              <a:t>not clear which particular perturbations associated with the rationals are 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responsible</a:t>
            </a:r>
            <a:endParaRPr lang="en-US" sz="1600" b="0" kern="0" baseline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Text Box 226"/>
          <p:cNvSpPr txBox="1">
            <a:spLocks noChangeArrowheads="1"/>
          </p:cNvSpPr>
          <p:nvPr/>
        </p:nvSpPr>
        <p:spPr bwMode="auto">
          <a:xfrm>
            <a:off x="5505032" y="802309"/>
            <a:ext cx="3593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srgbClr val="0000CC"/>
                </a:solidFill>
                <a:cs typeface="Arial" charset="0"/>
              </a:rPr>
              <a:t>Brakel and W7AS team 2002 Nucl. Fusion 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40" y="935072"/>
            <a:ext cx="3209231" cy="5912133"/>
          </a:xfrm>
          <a:prstGeom prst="rect">
            <a:avLst/>
          </a:prstGeom>
        </p:spPr>
      </p:pic>
      <p:sp>
        <p:nvSpPr>
          <p:cNvPr id="13" name="Text Box 226"/>
          <p:cNvSpPr txBox="1">
            <a:spLocks noChangeArrowheads="1"/>
          </p:cNvSpPr>
          <p:nvPr/>
        </p:nvSpPr>
        <p:spPr bwMode="auto">
          <a:xfrm>
            <a:off x="523774" y="721952"/>
            <a:ext cx="2248001" cy="338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dynamic shear scan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b="26495"/>
          <a:stretch/>
        </p:blipFill>
        <p:spPr>
          <a:xfrm>
            <a:off x="4995249" y="1149242"/>
            <a:ext cx="3929049" cy="3482424"/>
          </a:xfrm>
          <a:prstGeom prst="rect">
            <a:avLst/>
          </a:prstGeom>
        </p:spPr>
      </p:pic>
      <p:sp>
        <p:nvSpPr>
          <p:cNvPr id="18" name="Text Box 226"/>
          <p:cNvSpPr txBox="1">
            <a:spLocks noChangeArrowheads="1"/>
          </p:cNvSpPr>
          <p:nvPr/>
        </p:nvSpPr>
        <p:spPr bwMode="auto">
          <a:xfrm>
            <a:off x="8737858" y="2351845"/>
            <a:ext cx="1096705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lvl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520000" algn="l"/>
              </a:tabLst>
              <a:defRPr/>
            </a:pPr>
            <a:r>
              <a:rPr lang="en-US" sz="1200" b="0" kern="0" baseline="0" smtClean="0">
                <a:solidFill>
                  <a:prstClr val="black"/>
                </a:solidFill>
                <a:cs typeface="Arial" charset="0"/>
              </a:rPr>
              <a:t>dotted:</a:t>
            </a:r>
          </a:p>
          <a:p>
            <a:pPr marR="0" lvl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>
                <a:tab pos="2520000" algn="l"/>
              </a:tabLst>
              <a:defRPr/>
            </a:pPr>
            <a:r>
              <a:rPr lang="en-US" sz="1200" b="0" kern="0" baseline="0" smtClean="0">
                <a:solidFill>
                  <a:prstClr val="black"/>
                </a:solidFill>
                <a:cs typeface="Arial" charset="0"/>
              </a:rPr>
              <a:t>NMEC+DKES</a:t>
            </a:r>
          </a:p>
        </p:txBody>
      </p:sp>
      <p:sp>
        <p:nvSpPr>
          <p:cNvPr id="19" name="Ellipse 18"/>
          <p:cNvSpPr/>
          <p:nvPr/>
        </p:nvSpPr>
        <p:spPr bwMode="auto">
          <a:xfrm>
            <a:off x="7890772" y="1773127"/>
            <a:ext cx="432000" cy="684000"/>
          </a:xfrm>
          <a:prstGeom prst="ellipse">
            <a:avLst/>
          </a:prstGeom>
          <a:noFill/>
          <a:ln w="38100" cap="flat" cmpd="sng" algn="ctr">
            <a:solidFill>
              <a:srgbClr val="FFCC00">
                <a:alpha val="50000"/>
              </a:srgbClr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6936" tIns="48468" rIns="96936" bIns="4846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-1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205" y="3318763"/>
            <a:ext cx="1751143" cy="2002612"/>
          </a:xfrm>
          <a:prstGeom prst="rect">
            <a:avLst/>
          </a:prstGeom>
        </p:spPr>
      </p:pic>
      <p:sp>
        <p:nvSpPr>
          <p:cNvPr id="14" name="Text Box 226"/>
          <p:cNvSpPr txBox="1">
            <a:spLocks noChangeArrowheads="1"/>
          </p:cNvSpPr>
          <p:nvPr/>
        </p:nvSpPr>
        <p:spPr bwMode="auto">
          <a:xfrm>
            <a:off x="4721241" y="4743828"/>
            <a:ext cx="4811347" cy="66172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chi_e reduces by up to factor 5</a:t>
            </a:r>
          </a:p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independent on the sign of the shear  </a:t>
            </a:r>
          </a:p>
        </p:txBody>
      </p:sp>
    </p:spTree>
    <p:extLst>
      <p:ext uri="{BB962C8B-B14F-4D97-AF65-F5344CB8AC3E}">
        <p14:creationId xmlns:p14="http://schemas.microsoft.com/office/powerpoint/2010/main" val="205424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5747F-702E-405E-8EEE-80D2B0EB111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7791" y="73025"/>
            <a:ext cx="884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9pPr>
          </a:lstStyle>
          <a:p>
            <a:r>
              <a:rPr lang="en-US" sz="2400" b="0" kern="0" baseline="0" smtClean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without current control : confinement bifurcation </a:t>
            </a:r>
            <a:endParaRPr lang="de-DE" sz="2400" b="0" kern="0" baseline="0" smtClean="0">
              <a:solidFill>
                <a:srgbClr val="0070C0"/>
              </a:solidFill>
              <a:ea typeface="Arial MT Condensed" panose="020B0706020202020204" pitchFamily="34" charset="0"/>
              <a:cs typeface="Arial MT Condensed" panose="020B0706020202020204" pitchFamily="34" charset="0"/>
            </a:endParaRPr>
          </a:p>
        </p:txBody>
      </p:sp>
      <p:sp>
        <p:nvSpPr>
          <p:cNvPr id="6" name="Text Box 226"/>
          <p:cNvSpPr txBox="1">
            <a:spLocks noChangeArrowheads="1"/>
          </p:cNvSpPr>
          <p:nvPr/>
        </p:nvSpPr>
        <p:spPr bwMode="auto">
          <a:xfrm>
            <a:off x="4733298" y="1219892"/>
            <a:ext cx="4789765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iota scans around iot=1/2 with different Ohmic current</a:t>
            </a:r>
          </a:p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Ip&lt;+-30kA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 induced Ohmic transformer does not provide significant heating </a:t>
            </a:r>
          </a:p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P</a:t>
            </a:r>
            <a:r>
              <a:rPr lang="en-US" sz="1600" b="0" kern="0" baseline="-25000" smtClean="0">
                <a:solidFill>
                  <a:prstClr val="black"/>
                </a:solidFill>
                <a:cs typeface="Arial" charset="0"/>
              </a:rPr>
              <a:t>ECRH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=450kW, 4 10</a:t>
            </a:r>
            <a:r>
              <a:rPr lang="en-US" sz="1600" b="0" kern="0" baseline="30000" smtClean="0">
                <a:solidFill>
                  <a:prstClr val="black"/>
                </a:solidFill>
                <a:cs typeface="Arial" charset="0"/>
              </a:rPr>
              <a:t>19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m</a:t>
            </a:r>
            <a:r>
              <a:rPr lang="en-US" sz="1600" b="0" kern="0" baseline="30000" smtClean="0">
                <a:solidFill>
                  <a:prstClr val="black"/>
                </a:solidFill>
                <a:cs typeface="Arial" charset="0"/>
              </a:rPr>
              <a:t>-3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, W mainly from elctrons Te~2keV ,Ti&lt;450eV </a:t>
            </a:r>
          </a:p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inward shifted limiters to get constant minor radius by cutting edge islands and inhibit H-mode</a:t>
            </a:r>
            <a:endParaRPr lang="en-US" sz="1600" b="0" kern="0" baseline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marL="285750" marR="0" lvl="0" indent="-28575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right: expectations according model l</a:t>
            </a:r>
          </a:p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12" name="Text Box 226"/>
          <p:cNvSpPr txBox="1">
            <a:spLocks noChangeArrowheads="1"/>
          </p:cNvSpPr>
          <p:nvPr/>
        </p:nvSpPr>
        <p:spPr bwMode="auto">
          <a:xfrm>
            <a:off x="4733299" y="5685251"/>
            <a:ext cx="4789764" cy="90794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not clear which particular perturbations associated with the rationals are responsible</a:t>
            </a:r>
          </a:p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increased fluctuation level found</a:t>
            </a:r>
            <a:r>
              <a:rPr lang="en-US" sz="1600" b="0" kern="0" baseline="0" smtClean="0">
                <a:solidFill>
                  <a:srgbClr val="FF0000"/>
                </a:solidFill>
                <a:cs typeface="Arial" charset="0"/>
              </a:rPr>
              <a:t> ! (?)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sp>
        <p:nvSpPr>
          <p:cNvPr id="14" name="Text Box 226"/>
          <p:cNvSpPr txBox="1">
            <a:spLocks noChangeArrowheads="1"/>
          </p:cNvSpPr>
          <p:nvPr/>
        </p:nvSpPr>
        <p:spPr bwMode="auto">
          <a:xfrm>
            <a:off x="4711716" y="4315203"/>
            <a:ext cx="4811347" cy="90794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by increasing shear (“radially squeezing the islands”) the dependency is smoothed</a:t>
            </a:r>
          </a:p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independent on the sign of the shear  </a:t>
            </a:r>
          </a:p>
        </p:txBody>
      </p:sp>
      <p:sp>
        <p:nvSpPr>
          <p:cNvPr id="15" name="Text Box 226"/>
          <p:cNvSpPr txBox="1">
            <a:spLocks noChangeArrowheads="1"/>
          </p:cNvSpPr>
          <p:nvPr/>
        </p:nvSpPr>
        <p:spPr bwMode="auto">
          <a:xfrm>
            <a:off x="5162132" y="802309"/>
            <a:ext cx="3593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srgbClr val="0000CC"/>
                </a:solidFill>
                <a:cs typeface="Arial" charset="0"/>
              </a:rPr>
              <a:t>Brakel and W7AS team 2002 Nucl. Fusion 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40" y="935072"/>
            <a:ext cx="3209231" cy="5912133"/>
          </a:xfrm>
          <a:prstGeom prst="rect">
            <a:avLst/>
          </a:prstGeom>
        </p:spPr>
      </p:pic>
      <p:sp>
        <p:nvSpPr>
          <p:cNvPr id="13" name="Text Box 226"/>
          <p:cNvSpPr txBox="1">
            <a:spLocks noChangeArrowheads="1"/>
          </p:cNvSpPr>
          <p:nvPr/>
        </p:nvSpPr>
        <p:spPr bwMode="auto">
          <a:xfrm>
            <a:off x="523774" y="721952"/>
            <a:ext cx="2248001" cy="338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dynamic shear scan</a:t>
            </a:r>
          </a:p>
        </p:txBody>
      </p:sp>
    </p:spTree>
    <p:extLst>
      <p:ext uri="{BB962C8B-B14F-4D97-AF65-F5344CB8AC3E}">
        <p14:creationId xmlns:p14="http://schemas.microsoft.com/office/powerpoint/2010/main" val="233578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5747F-702E-405E-8EEE-80D2B0EB111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7791" y="73025"/>
            <a:ext cx="884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99FF"/>
                </a:solidFill>
                <a:latin typeface="Arial" charset="0"/>
              </a:defRPr>
            </a:lvl9pPr>
          </a:lstStyle>
          <a:p>
            <a:r>
              <a:rPr lang="en-US" sz="2400" b="0" kern="0" baseline="0" smtClean="0">
                <a:solidFill>
                  <a:srgbClr val="0070C0"/>
                </a:solidFill>
                <a:ea typeface="Arial MT Condensed" panose="020B0706020202020204" pitchFamily="34" charset="0"/>
                <a:cs typeface="Arial MT Condensed" panose="020B0706020202020204" pitchFamily="34" charset="0"/>
              </a:rPr>
              <a:t>magnetic shear  (from low Ip) heals the poor confinement</a:t>
            </a:r>
            <a:endParaRPr lang="de-DE" sz="2400" b="0" kern="0" baseline="0" smtClean="0">
              <a:solidFill>
                <a:srgbClr val="0070C0"/>
              </a:solidFill>
              <a:ea typeface="Arial MT Condensed" panose="020B0706020202020204" pitchFamily="34" charset="0"/>
              <a:cs typeface="Arial MT Condensed" panose="020B0706020202020204" pitchFamily="34" charset="0"/>
            </a:endParaRPr>
          </a:p>
        </p:txBody>
      </p:sp>
      <p:sp>
        <p:nvSpPr>
          <p:cNvPr id="15" name="Text Box 226"/>
          <p:cNvSpPr txBox="1">
            <a:spLocks noChangeArrowheads="1"/>
          </p:cNvSpPr>
          <p:nvPr/>
        </p:nvSpPr>
        <p:spPr bwMode="auto">
          <a:xfrm>
            <a:off x="5162132" y="802309"/>
            <a:ext cx="3593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srgbClr val="0000CC"/>
                </a:solidFill>
                <a:cs typeface="Arial" charset="0"/>
              </a:rPr>
              <a:t>Brakel and W7AS team 2002 Nucl. Fusion </a:t>
            </a:r>
          </a:p>
        </p:txBody>
      </p:sp>
      <p:sp>
        <p:nvSpPr>
          <p:cNvPr id="13" name="Text Box 226"/>
          <p:cNvSpPr txBox="1">
            <a:spLocks noChangeArrowheads="1"/>
          </p:cNvSpPr>
          <p:nvPr/>
        </p:nvSpPr>
        <p:spPr bwMode="auto">
          <a:xfrm>
            <a:off x="1767840" y="1081128"/>
            <a:ext cx="2356586" cy="3385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evolving plasma current </a:t>
            </a:r>
          </a:p>
        </p:txBody>
      </p:sp>
      <p:sp>
        <p:nvSpPr>
          <p:cNvPr id="11" name="Text Box 226"/>
          <p:cNvSpPr txBox="1">
            <a:spLocks noChangeArrowheads="1"/>
          </p:cNvSpPr>
          <p:nvPr/>
        </p:nvSpPr>
        <p:spPr bwMode="auto">
          <a:xfrm>
            <a:off x="4618366" y="1138237"/>
            <a:ext cx="4680720" cy="5847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evolving bootstrap current literally may bootstrap confinement ...  model calcutations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7" y="1488321"/>
            <a:ext cx="4337786" cy="448514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413" y="1729492"/>
            <a:ext cx="3490544" cy="4331890"/>
          </a:xfrm>
          <a:prstGeom prst="rect">
            <a:avLst/>
          </a:prstGeom>
        </p:spPr>
      </p:pic>
      <p:sp>
        <p:nvSpPr>
          <p:cNvPr id="14" name="Text Box 226"/>
          <p:cNvSpPr txBox="1">
            <a:spLocks noChangeArrowheads="1"/>
          </p:cNvSpPr>
          <p:nvPr/>
        </p:nvSpPr>
        <p:spPr bwMode="auto">
          <a:xfrm>
            <a:off x="4211171" y="5826691"/>
            <a:ext cx="5087915" cy="5847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-&gt; slow timescale following current redistribution time and confinement timescales &lt;-&gt; H-mode</a:t>
            </a:r>
          </a:p>
        </p:txBody>
      </p:sp>
      <p:cxnSp>
        <p:nvCxnSpPr>
          <p:cNvPr id="16" name="Gerader Verbinder 15"/>
          <p:cNvCxnSpPr/>
          <p:nvPr/>
        </p:nvCxnSpPr>
        <p:spPr bwMode="auto">
          <a:xfrm flipH="1" flipV="1">
            <a:off x="1767840" y="999952"/>
            <a:ext cx="3371" cy="4572000"/>
          </a:xfrm>
          <a:prstGeom prst="line">
            <a:avLst/>
          </a:prstGeom>
          <a:ln w="25400">
            <a:prstDash val="dash"/>
            <a:headEnd type="none" w="med" len="med"/>
            <a:tailEnd type="non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 bwMode="auto">
          <a:xfrm>
            <a:off x="1767840" y="999952"/>
            <a:ext cx="1336307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Ellipse 17"/>
          <p:cNvSpPr/>
          <p:nvPr/>
        </p:nvSpPr>
        <p:spPr bwMode="auto">
          <a:xfrm>
            <a:off x="3104147" y="4800600"/>
            <a:ext cx="541421" cy="276726"/>
          </a:xfrm>
          <a:prstGeom prst="ellipse">
            <a:avLst/>
          </a:prstGeom>
          <a:noFill/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6936" tIns="48468" rIns="96936" bIns="4846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-1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3195961" y="2122105"/>
            <a:ext cx="541421" cy="276726"/>
          </a:xfrm>
          <a:prstGeom prst="ellipse">
            <a:avLst/>
          </a:prstGeom>
          <a:noFill/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96936" tIns="48468" rIns="96936" bIns="4846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-1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 Box 226"/>
          <p:cNvSpPr txBox="1">
            <a:spLocks noChangeArrowheads="1"/>
          </p:cNvSpPr>
          <p:nvPr/>
        </p:nvSpPr>
        <p:spPr bwMode="auto">
          <a:xfrm>
            <a:off x="7288303" y="1981200"/>
            <a:ext cx="1638213" cy="30777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b="0" kern="0" baseline="0" smtClean="0">
                <a:solidFill>
                  <a:prstClr val="black"/>
                </a:solidFill>
                <a:cs typeface="Arial" charset="0"/>
              </a:rPr>
              <a:t>I</a:t>
            </a:r>
            <a:r>
              <a:rPr lang="en-US" b="0" kern="0" baseline="-25000" smtClean="0">
                <a:solidFill>
                  <a:prstClr val="black"/>
                </a:solidFill>
                <a:cs typeface="Arial" charset="0"/>
              </a:rPr>
              <a:t>BS</a:t>
            </a:r>
            <a:r>
              <a:rPr lang="en-US" b="0" kern="0" baseline="0" smtClean="0">
                <a:solidFill>
                  <a:prstClr val="black"/>
                </a:solidFill>
                <a:cs typeface="Arial" charset="0"/>
              </a:rPr>
              <a:t> of initial state </a:t>
            </a:r>
            <a:endParaRPr lang="en-US" b="0" kern="0" baseline="-250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Text Box 226"/>
          <p:cNvSpPr txBox="1">
            <a:spLocks noChangeArrowheads="1"/>
          </p:cNvSpPr>
          <p:nvPr/>
        </p:nvSpPr>
        <p:spPr bwMode="auto">
          <a:xfrm>
            <a:off x="8196350" y="2683813"/>
            <a:ext cx="1638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2628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0000" algn="l"/>
              </a:tabLst>
              <a:defRPr/>
            </a:pP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4 10</a:t>
            </a:r>
            <a:r>
              <a:rPr lang="en-US" sz="1600" b="0" kern="0" baseline="30000" smtClean="0">
                <a:solidFill>
                  <a:prstClr val="black"/>
                </a:solidFill>
                <a:cs typeface="Arial" charset="0"/>
              </a:rPr>
              <a:t>19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 m</a:t>
            </a:r>
            <a:r>
              <a:rPr lang="en-US" sz="1600" b="0" kern="0" baseline="30000" smtClean="0">
                <a:solidFill>
                  <a:prstClr val="black"/>
                </a:solidFill>
                <a:cs typeface="Arial" charset="0"/>
              </a:rPr>
              <a:t>-3</a:t>
            </a:r>
            <a:r>
              <a:rPr lang="en-US" sz="1600" b="0" kern="0" baseline="0" smtClean="0">
                <a:solidFill>
                  <a:prstClr val="black"/>
                </a:solidFill>
                <a:cs typeface="Arial" charset="0"/>
              </a:rPr>
              <a:t>, 400kW ECRH </a:t>
            </a:r>
            <a:endParaRPr lang="en-US" sz="1600" b="0" kern="0" baseline="-25000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6286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FFCC00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square" lIns="96936" tIns="48468" rIns="96936" bIns="48468" numCol="1" anchor="t" anchorCtr="0" compatLnSpc="1">
        <a:prstTxWarp prst="textNoShape">
          <a:avLst/>
        </a:prstTxWarp>
        <a:spAutoFit/>
      </a:bodyPr>
      <a:lstStyle>
        <a:defPPr marL="0" marR="0" indent="0" algn="l" defTabSz="9699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-1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FFCC00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square" lIns="96936" tIns="48468" rIns="96936" bIns="48468" numCol="1" anchor="t" anchorCtr="0" compatLnSpc="1">
        <a:prstTxWarp prst="textNoShape">
          <a:avLst/>
        </a:prstTxWarp>
        <a:spAutoFit/>
      </a:bodyPr>
      <a:lstStyle>
        <a:defPPr marL="0" marR="0" indent="0" algn="l" defTabSz="9699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-1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954</Words>
  <Application>Microsoft Office PowerPoint</Application>
  <PresentationFormat>A4-Papier (210 x 297 mm)</PresentationFormat>
  <Paragraphs>118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Arial MT Condensed</vt:lpstr>
      <vt:lpstr>Arial Narrow</vt:lpstr>
      <vt:lpstr>Segoe UI Symbol</vt:lpstr>
      <vt:lpstr>Symbol</vt:lpstr>
      <vt:lpstr>Times</vt:lpstr>
      <vt:lpstr>Times New Roman</vt:lpstr>
      <vt:lpstr>Standarddesign</vt:lpstr>
      <vt:lpstr>iota dependencies at W7-AS (1)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</dc:creator>
  <cp:lastModifiedBy>Golo Fuchert</cp:lastModifiedBy>
  <cp:revision>2998</cp:revision>
  <cp:lastPrinted>2004-01-20T07:08:02Z</cp:lastPrinted>
  <dcterms:created xsi:type="dcterms:W3CDTF">2000-03-22T16:43:52Z</dcterms:created>
  <dcterms:modified xsi:type="dcterms:W3CDTF">2022-01-07T10:35:02Z</dcterms:modified>
</cp:coreProperties>
</file>