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  <p:sldId id="298" r:id="rId43"/>
    <p:sldId id="299" r:id="rId44"/>
    <p:sldId id="296" r:id="rId45"/>
  </p:sldIdLst>
  <p:sldSz cx="9144000" cy="5143500" type="screen16x9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59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055653eb29_0_196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1055653eb29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055653eb29_0_172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1055653eb29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0327780767_0_46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1032778076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0327780767_0_60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10327780767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0327780767_0_74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1032778076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0327780767_0_94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1032778076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0327780767_0_110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10327780767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0327780767_0_121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1032778076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0327780767_0_168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10327780767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0327780767_0_177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10327780767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055653eb29_0_157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1055653eb29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0327780767_0_148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g1032778076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0327780767_0_159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10327780767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0327780767_0_133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g10327780767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0327780767_0_192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g10327780767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0327780767_0_217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g10327780767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0327780767_0_235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g10327780767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0327780767_0_244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g10327780767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055653eb29_0_0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g1055653eb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055653eb29_0_10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g1055653eb2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055653eb29_0_23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g1055653eb2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055653eb29_0_34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g1055653eb29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055653eb29_0_224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g1055653eb29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055653eb29_0_50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g1055653eb2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055653eb29_0_74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g1055653eb2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055653eb29_0_85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g1055653eb29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055653eb29_0_118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g1055653eb29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055653eb29_0_97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g1055653eb29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1055653eb29_0_108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g1055653eb2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1055653eb29_0_129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g1055653eb29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327780767_0_33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1032778076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1055653eb29_0_143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g1055653eb29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7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5" name="Google Shape;5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7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5" name="Google Shape;5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44970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7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08500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5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327780767_0_24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1032778076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0327780767_0_208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10327780767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055653eb29_0_208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1055653eb29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055653eb29_0_183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1055653eb29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95536" y="1761660"/>
            <a:ext cx="8496944" cy="972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95536" y="3219822"/>
            <a:ext cx="4392488" cy="32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 descr="https://idw-online.de/pages/de/institutionlogo921"/>
          <p:cNvSpPr/>
          <p:nvPr/>
        </p:nvSpPr>
        <p:spPr>
          <a:xfrm>
            <a:off x="155576" y="-342900"/>
            <a:ext cx="1076325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>
            <a:spLocks noGrp="1"/>
          </p:cNvSpPr>
          <p:nvPr>
            <p:ph type="pic" idx="2"/>
          </p:nvPr>
        </p:nvSpPr>
        <p:spPr>
          <a:xfrm>
            <a:off x="395537" y="4268763"/>
            <a:ext cx="1295375" cy="679252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2"/>
          <p:cNvSpPr/>
          <p:nvPr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18230283" y="30189672"/>
            <a:ext cx="9924896" cy="1336231"/>
            <a:chOff x="18230283" y="40396913"/>
            <a:chExt cx="9924896" cy="1781641"/>
          </a:xfrm>
        </p:grpSpPr>
        <p:sp>
          <p:nvSpPr>
            <p:cNvPr id="22" name="Google Shape;22;p2"/>
            <p:cNvSpPr/>
            <p:nvPr/>
          </p:nvSpPr>
          <p:spPr>
            <a:xfrm>
              <a:off x="18230283" y="40400269"/>
              <a:ext cx="2575295" cy="1778285"/>
            </a:xfrm>
            <a:prstGeom prst="rect">
              <a:avLst/>
            </a:prstGeom>
            <a:solidFill>
              <a:srgbClr val="0539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200"/>
                <a:buFont typeface="Calibri"/>
                <a:buNone/>
              </a:pPr>
              <a:endParaRPr sz="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" name="Google Shape;23;p2" descr="EuropeanFlag-stars.eps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801564" y="40396913"/>
              <a:ext cx="9353615" cy="17816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Google Shape;24;p2"/>
          <p:cNvGrpSpPr/>
          <p:nvPr/>
        </p:nvGrpSpPr>
        <p:grpSpPr>
          <a:xfrm>
            <a:off x="18382683" y="30303972"/>
            <a:ext cx="9924896" cy="1336231"/>
            <a:chOff x="18230283" y="40396913"/>
            <a:chExt cx="9924896" cy="1781641"/>
          </a:xfrm>
        </p:grpSpPr>
        <p:sp>
          <p:nvSpPr>
            <p:cNvPr id="25" name="Google Shape;25;p2"/>
            <p:cNvSpPr/>
            <p:nvPr/>
          </p:nvSpPr>
          <p:spPr>
            <a:xfrm>
              <a:off x="18230283" y="40400269"/>
              <a:ext cx="2575295" cy="1778285"/>
            </a:xfrm>
            <a:prstGeom prst="rect">
              <a:avLst/>
            </a:prstGeom>
            <a:solidFill>
              <a:srgbClr val="0539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200"/>
                <a:buFont typeface="Calibri"/>
                <a:buNone/>
              </a:pPr>
              <a:endParaRPr sz="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" name="Google Shape;26;p2" descr="EuropeanFlag-stars.eps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801564" y="40396913"/>
              <a:ext cx="9353615" cy="17816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" name="Google Shape;27;p2"/>
          <p:cNvGrpSpPr/>
          <p:nvPr/>
        </p:nvGrpSpPr>
        <p:grpSpPr>
          <a:xfrm>
            <a:off x="18535083" y="30418272"/>
            <a:ext cx="9924896" cy="1336231"/>
            <a:chOff x="18230283" y="40396913"/>
            <a:chExt cx="9924896" cy="1781641"/>
          </a:xfrm>
        </p:grpSpPr>
        <p:sp>
          <p:nvSpPr>
            <p:cNvPr id="28" name="Google Shape;28;p2"/>
            <p:cNvSpPr/>
            <p:nvPr/>
          </p:nvSpPr>
          <p:spPr>
            <a:xfrm>
              <a:off x="18230283" y="40400269"/>
              <a:ext cx="2575295" cy="1778285"/>
            </a:xfrm>
            <a:prstGeom prst="rect">
              <a:avLst/>
            </a:prstGeom>
            <a:solidFill>
              <a:srgbClr val="0539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200"/>
                <a:buFont typeface="Calibri"/>
                <a:buNone/>
              </a:pPr>
              <a:endParaRPr sz="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" name="Google Shape;29;p2" descr="EuropeanFlag-stars.eps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801564" y="40396913"/>
              <a:ext cx="9353615" cy="17816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" name="Google Shape;30;p2"/>
          <p:cNvGrpSpPr/>
          <p:nvPr/>
        </p:nvGrpSpPr>
        <p:grpSpPr>
          <a:xfrm>
            <a:off x="18687483" y="30532572"/>
            <a:ext cx="9924896" cy="1336231"/>
            <a:chOff x="18230283" y="40396913"/>
            <a:chExt cx="9924896" cy="1781641"/>
          </a:xfrm>
        </p:grpSpPr>
        <p:sp>
          <p:nvSpPr>
            <p:cNvPr id="31" name="Google Shape;31;p2"/>
            <p:cNvSpPr/>
            <p:nvPr/>
          </p:nvSpPr>
          <p:spPr>
            <a:xfrm>
              <a:off x="18230283" y="40400269"/>
              <a:ext cx="2575295" cy="1778285"/>
            </a:xfrm>
            <a:prstGeom prst="rect">
              <a:avLst/>
            </a:prstGeom>
            <a:solidFill>
              <a:srgbClr val="0539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200"/>
                <a:buFont typeface="Calibri"/>
                <a:buNone/>
              </a:pPr>
              <a:endParaRPr sz="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" name="Google Shape;32;p2" descr="EuropeanFlag-stars.eps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801564" y="40396913"/>
              <a:ext cx="9353615" cy="178164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" name="Google Shape;33;p2"/>
          <p:cNvPicPr preferRelativeResize="0"/>
          <p:nvPr/>
        </p:nvPicPr>
        <p:blipFill rotWithShape="1">
          <a:blip r:embed="rId3">
            <a:alphaModFix/>
          </a:blip>
          <a:srcRect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" descr="EU_und_Tex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6096" y="4320000"/>
            <a:ext cx="3456384" cy="649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"/>
          <p:cNvSpPr txBox="1"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body" idx="1"/>
          </p:nvPr>
        </p:nvSpPr>
        <p:spPr>
          <a:xfrm>
            <a:off x="454774" y="1059582"/>
            <a:ext cx="8229600" cy="367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3" descr="EurofusionDisc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16416" y="70180"/>
            <a:ext cx="367958" cy="373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4830828"/>
            <a:ext cx="869698" cy="26259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"/>
          <p:cNvSpPr/>
          <p:nvPr/>
        </p:nvSpPr>
        <p:spPr>
          <a:xfrm>
            <a:off x="1815525" y="4830828"/>
            <a:ext cx="73094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Cianfrani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Yacora meets E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irene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0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.12.2021 |  Page </a:t>
            </a:r>
            <a:fld id="{00000000-1234-1234-1234-123412341234}" type="slidenum"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subTitle" idx="1"/>
          </p:nvPr>
        </p:nvSpPr>
        <p:spPr>
          <a:xfrm>
            <a:off x="251520" y="3219822"/>
            <a:ext cx="381642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GB"/>
              <a:t>F.Cianfrani</a:t>
            </a:r>
            <a:endParaRPr/>
          </a:p>
        </p:txBody>
      </p:sp>
      <p:pic>
        <p:nvPicPr>
          <p:cNvPr id="47" name="Google Shape;4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51" y="4227934"/>
            <a:ext cx="2462891" cy="743653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4"/>
          <p:cNvSpPr/>
          <p:nvPr/>
        </p:nvSpPr>
        <p:spPr>
          <a:xfrm>
            <a:off x="4489304" y="987574"/>
            <a:ext cx="447019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4"/>
          <p:cNvSpPr txBox="1">
            <a:spLocks noGrp="1"/>
          </p:cNvSpPr>
          <p:nvPr>
            <p:ph type="ctrTitle"/>
          </p:nvPr>
        </p:nvSpPr>
        <p:spPr>
          <a:xfrm>
            <a:off x="128606" y="1712106"/>
            <a:ext cx="8721395" cy="972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 i="1"/>
              <a:t/>
            </a:r>
            <a:br>
              <a:rPr lang="en-GB" sz="3200" i="1"/>
            </a:br>
            <a:r>
              <a:rPr lang="en-GB" sz="3200"/>
              <a:t>Yacora meets Eirene: </a:t>
            </a: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/>
              <a:t>Inclusion of molecular source term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"/>
          <p:cNvSpPr txBox="1"/>
          <p:nvPr/>
        </p:nvSpPr>
        <p:spPr>
          <a:xfrm>
            <a:off x="107504" y="0"/>
            <a:ext cx="583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</a:rPr>
              <a:t>Eirene: edge2D JET simulations 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3"/>
          <p:cNvSpPr txBox="1"/>
          <p:nvPr/>
        </p:nvSpPr>
        <p:spPr>
          <a:xfrm>
            <a:off x="1515425" y="1200150"/>
            <a:ext cx="1057500" cy="3987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Reactions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6" name="Google Shape;216;p13"/>
          <p:cNvSpPr txBox="1"/>
          <p:nvPr/>
        </p:nvSpPr>
        <p:spPr>
          <a:xfrm>
            <a:off x="107503" y="541118"/>
            <a:ext cx="64671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en-GB" sz="1800" b="1">
                <a:solidFill>
                  <a:srgbClr val="000090"/>
                </a:solidFill>
              </a:rPr>
              <a:t>2D simulations from JET runs</a:t>
            </a: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</p:txBody>
      </p:sp>
      <p:pic>
        <p:nvPicPr>
          <p:cNvPr id="217" name="Google Shape;21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7200" y="875918"/>
            <a:ext cx="4492005" cy="3581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600" y="1751250"/>
            <a:ext cx="2871488" cy="30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3"/>
          <p:cNvSpPr/>
          <p:nvPr/>
        </p:nvSpPr>
        <p:spPr>
          <a:xfrm>
            <a:off x="1174600" y="4721450"/>
            <a:ext cx="1353600" cy="398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3"/>
          <p:cNvSpPr txBox="1"/>
          <p:nvPr/>
        </p:nvSpPr>
        <p:spPr>
          <a:xfrm>
            <a:off x="1174600" y="4720000"/>
            <a:ext cx="157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recombination</a:t>
            </a:r>
            <a:endParaRPr/>
          </a:p>
        </p:txBody>
      </p:sp>
      <p:sp>
        <p:nvSpPr>
          <p:cNvPr id="221" name="Google Shape;221;p13"/>
          <p:cNvSpPr/>
          <p:nvPr/>
        </p:nvSpPr>
        <p:spPr>
          <a:xfrm>
            <a:off x="1022200" y="3363050"/>
            <a:ext cx="1353600" cy="255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"/>
          <p:cNvSpPr txBox="1"/>
          <p:nvPr/>
        </p:nvSpPr>
        <p:spPr>
          <a:xfrm>
            <a:off x="107504" y="0"/>
            <a:ext cx="583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</a:rPr>
              <a:t>Eirene: edge2D JET simulations 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4"/>
          <p:cNvSpPr txBox="1"/>
          <p:nvPr/>
        </p:nvSpPr>
        <p:spPr>
          <a:xfrm>
            <a:off x="1515425" y="1200150"/>
            <a:ext cx="1057500" cy="3987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Reactions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8" name="Google Shape;228;p14"/>
          <p:cNvSpPr txBox="1"/>
          <p:nvPr/>
        </p:nvSpPr>
        <p:spPr>
          <a:xfrm>
            <a:off x="107503" y="541118"/>
            <a:ext cx="64671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en-GB" sz="1800" b="1">
                <a:solidFill>
                  <a:srgbClr val="000090"/>
                </a:solidFill>
              </a:rPr>
              <a:t>2D simulations from JET runs</a:t>
            </a: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</p:txBody>
      </p:sp>
      <p:pic>
        <p:nvPicPr>
          <p:cNvPr id="229" name="Google Shape;22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7200" y="875918"/>
            <a:ext cx="4492005" cy="3581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600" y="1751250"/>
            <a:ext cx="2871488" cy="30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4"/>
          <p:cNvSpPr/>
          <p:nvPr/>
        </p:nvSpPr>
        <p:spPr>
          <a:xfrm>
            <a:off x="1022200" y="3916975"/>
            <a:ext cx="2839800" cy="797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4"/>
          <p:cNvSpPr/>
          <p:nvPr/>
        </p:nvSpPr>
        <p:spPr>
          <a:xfrm>
            <a:off x="1174600" y="4721450"/>
            <a:ext cx="1947300" cy="398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4"/>
          <p:cNvSpPr txBox="1"/>
          <p:nvPr/>
        </p:nvSpPr>
        <p:spPr>
          <a:xfrm>
            <a:off x="1174600" y="4720000"/>
            <a:ext cx="234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Molecular ions react.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5"/>
          <p:cNvSpPr txBox="1"/>
          <p:nvPr/>
        </p:nvSpPr>
        <p:spPr>
          <a:xfrm>
            <a:off x="107504" y="0"/>
            <a:ext cx="583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</a:rPr>
              <a:t>Eirene: edge2D JET simulations 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7200" y="875918"/>
            <a:ext cx="4492005" cy="3581783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5"/>
          <p:cNvSpPr txBox="1"/>
          <p:nvPr/>
        </p:nvSpPr>
        <p:spPr>
          <a:xfrm>
            <a:off x="1515425" y="1200150"/>
            <a:ext cx="1057500" cy="3987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Reactions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1" name="Google Shape;241;p15"/>
          <p:cNvSpPr txBox="1"/>
          <p:nvPr/>
        </p:nvSpPr>
        <p:spPr>
          <a:xfrm>
            <a:off x="107503" y="541118"/>
            <a:ext cx="64671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en-GB" sz="1800" b="1">
                <a:solidFill>
                  <a:srgbClr val="000090"/>
                </a:solidFill>
              </a:rPr>
              <a:t>2D simulations from JET runs</a:t>
            </a: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</p:txBody>
      </p:sp>
      <p:pic>
        <p:nvPicPr>
          <p:cNvPr id="242" name="Google Shape;24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600" y="1751250"/>
            <a:ext cx="2871488" cy="30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5"/>
          <p:cNvSpPr/>
          <p:nvPr/>
        </p:nvSpPr>
        <p:spPr>
          <a:xfrm rot="5400000">
            <a:off x="3919202" y="2781558"/>
            <a:ext cx="250200" cy="432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5"/>
          <p:cNvSpPr txBox="1"/>
          <p:nvPr/>
        </p:nvSpPr>
        <p:spPr>
          <a:xfrm>
            <a:off x="4184102" y="2757363"/>
            <a:ext cx="1753200" cy="468900"/>
          </a:xfrm>
          <a:prstGeom prst="rect">
            <a:avLst/>
          </a:prstGeom>
          <a:solidFill>
            <a:srgbClr val="FFC000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500" tIns="33750" rIns="67500" bIns="33750" anchor="t" anchorCtr="0">
            <a:sp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AMJUEL, ADAS,</a:t>
            </a:r>
            <a:r>
              <a:rPr lang="en-GB">
                <a:solidFill>
                  <a:schemeClr val="dk1"/>
                </a:solidFill>
              </a:rPr>
              <a:t> HYDEL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5"/>
          <p:cNvSpPr/>
          <p:nvPr/>
        </p:nvSpPr>
        <p:spPr>
          <a:xfrm>
            <a:off x="3302775" y="1571100"/>
            <a:ext cx="497400" cy="3346200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 txBox="1"/>
          <p:nvPr/>
        </p:nvSpPr>
        <p:spPr>
          <a:xfrm>
            <a:off x="107504" y="0"/>
            <a:ext cx="583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</a:rPr>
              <a:t>Eirene: edge2D JET simulations 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6"/>
          <p:cNvSpPr txBox="1"/>
          <p:nvPr/>
        </p:nvSpPr>
        <p:spPr>
          <a:xfrm>
            <a:off x="107503" y="541118"/>
            <a:ext cx="6467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en-GB" sz="1800" b="1">
                <a:solidFill>
                  <a:srgbClr val="000090"/>
                </a:solidFill>
              </a:rPr>
              <a:t>2D simulations from JET runs</a:t>
            </a:r>
            <a:endParaRPr sz="1800" b="1">
              <a:solidFill>
                <a:srgbClr val="000090"/>
              </a:solidFill>
            </a:endParaRPr>
          </a:p>
          <a:p>
            <a:pPr marL="257175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Char char="•"/>
            </a:pPr>
            <a:r>
              <a:rPr lang="en-GB" sz="1800" b="1">
                <a:solidFill>
                  <a:srgbClr val="000090"/>
                </a:solidFill>
              </a:rPr>
              <a:t>results:</a:t>
            </a: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</p:txBody>
      </p:sp>
      <p:pic>
        <p:nvPicPr>
          <p:cNvPr id="252" name="Google Shape;2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1000418"/>
            <a:ext cx="7248525" cy="31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"/>
          <p:cNvSpPr txBox="1"/>
          <p:nvPr/>
        </p:nvSpPr>
        <p:spPr>
          <a:xfrm>
            <a:off x="107504" y="0"/>
            <a:ext cx="583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</a:rPr>
              <a:t>Eirene: edge2D JET simulations 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7"/>
          <p:cNvSpPr txBox="1"/>
          <p:nvPr/>
        </p:nvSpPr>
        <p:spPr>
          <a:xfrm>
            <a:off x="107503" y="541118"/>
            <a:ext cx="6467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en-GB" sz="1800" b="1">
                <a:solidFill>
                  <a:srgbClr val="000090"/>
                </a:solidFill>
              </a:rPr>
              <a:t>2D simulations from JET runs</a:t>
            </a:r>
            <a:endParaRPr sz="1800" b="1">
              <a:solidFill>
                <a:srgbClr val="000090"/>
              </a:solidFill>
            </a:endParaRPr>
          </a:p>
          <a:p>
            <a:pPr marL="257175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Char char="•"/>
            </a:pPr>
            <a:r>
              <a:rPr lang="en-GB" sz="1800" b="1">
                <a:solidFill>
                  <a:srgbClr val="000090"/>
                </a:solidFill>
              </a:rPr>
              <a:t>results:</a:t>
            </a: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</p:txBody>
      </p:sp>
      <p:pic>
        <p:nvPicPr>
          <p:cNvPr id="259" name="Google Shape;25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1000418"/>
            <a:ext cx="7248525" cy="3190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p17"/>
          <p:cNvGrpSpPr/>
          <p:nvPr/>
        </p:nvGrpSpPr>
        <p:grpSpPr>
          <a:xfrm>
            <a:off x="5077403" y="3498617"/>
            <a:ext cx="4066650" cy="1188954"/>
            <a:chOff x="-3424074" y="3121321"/>
            <a:chExt cx="4666800" cy="1545300"/>
          </a:xfrm>
        </p:grpSpPr>
        <p:cxnSp>
          <p:nvCxnSpPr>
            <p:cNvPr id="261" name="Google Shape;261;p17"/>
            <p:cNvCxnSpPr>
              <a:stCxn id="262" idx="0"/>
            </p:cNvCxnSpPr>
            <p:nvPr/>
          </p:nvCxnSpPr>
          <p:spPr>
            <a:xfrm rot="10800000" flipH="1">
              <a:off x="-1090674" y="3121321"/>
              <a:ext cx="507900" cy="102510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262" name="Google Shape;262;p17"/>
            <p:cNvSpPr txBox="1"/>
            <p:nvPr/>
          </p:nvSpPr>
          <p:spPr>
            <a:xfrm>
              <a:off x="-3424074" y="4146421"/>
              <a:ext cx="4666800" cy="5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rgbClr val="FF0000"/>
                  </a:solidFill>
                </a:rPr>
                <a:t>maximal density near targets</a:t>
              </a:r>
              <a:endPara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63" name="Google Shape;263;p17"/>
          <p:cNvCxnSpPr/>
          <p:nvPr/>
        </p:nvCxnSpPr>
        <p:spPr>
          <a:xfrm rot="10800000">
            <a:off x="6476425" y="3464900"/>
            <a:ext cx="418200" cy="802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"/>
          <p:cNvSpPr txBox="1"/>
          <p:nvPr/>
        </p:nvSpPr>
        <p:spPr>
          <a:xfrm>
            <a:off x="107504" y="0"/>
            <a:ext cx="583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</a:rPr>
              <a:t>Eirene: edge2D JET simulations 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8"/>
          <p:cNvSpPr txBox="1"/>
          <p:nvPr/>
        </p:nvSpPr>
        <p:spPr>
          <a:xfrm>
            <a:off x="107503" y="541118"/>
            <a:ext cx="6467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en-GB" sz="1800" b="1">
                <a:solidFill>
                  <a:srgbClr val="000090"/>
                </a:solidFill>
              </a:rPr>
              <a:t>2D simulations from JET runs</a:t>
            </a:r>
            <a:endParaRPr sz="1800" b="1">
              <a:solidFill>
                <a:srgbClr val="000090"/>
              </a:solidFill>
            </a:endParaRPr>
          </a:p>
          <a:p>
            <a:pPr marL="257175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Char char="•"/>
            </a:pPr>
            <a:r>
              <a:rPr lang="en-GB" sz="1800" b="1">
                <a:solidFill>
                  <a:srgbClr val="000090"/>
                </a:solidFill>
              </a:rPr>
              <a:t>results:</a:t>
            </a: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</p:txBody>
      </p:sp>
      <p:pic>
        <p:nvPicPr>
          <p:cNvPr id="270" name="Google Shape;27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1000418"/>
            <a:ext cx="7248525" cy="3190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18"/>
          <p:cNvCxnSpPr>
            <a:stCxn id="272" idx="0"/>
          </p:cNvCxnSpPr>
          <p:nvPr/>
        </p:nvCxnSpPr>
        <p:spPr>
          <a:xfrm rot="10800000" flipH="1">
            <a:off x="7110728" y="3498629"/>
            <a:ext cx="442500" cy="788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73" name="Google Shape;273;p18"/>
          <p:cNvCxnSpPr/>
          <p:nvPr/>
        </p:nvCxnSpPr>
        <p:spPr>
          <a:xfrm rot="10800000">
            <a:off x="6476425" y="3464900"/>
            <a:ext cx="418200" cy="802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74" name="Google Shape;274;p18"/>
          <p:cNvSpPr txBox="1"/>
          <p:nvPr/>
        </p:nvSpPr>
        <p:spPr>
          <a:xfrm>
            <a:off x="5077403" y="4287329"/>
            <a:ext cx="406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FF0000"/>
                </a:solidFill>
              </a:rPr>
              <a:t>maximal density </a:t>
            </a:r>
            <a:r>
              <a:rPr lang="en-GB" sz="2000" dirty="0" smtClean="0">
                <a:solidFill>
                  <a:srgbClr val="FF0000"/>
                </a:solidFill>
              </a:rPr>
              <a:t>more internal</a:t>
            </a:r>
            <a:endParaRPr sz="2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"/>
          <p:cNvSpPr txBox="1"/>
          <p:nvPr/>
        </p:nvSpPr>
        <p:spPr>
          <a:xfrm>
            <a:off x="107504" y="0"/>
            <a:ext cx="583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</a:rPr>
              <a:t>Eirene: edge2D JET simulations 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9"/>
          <p:cNvSpPr txBox="1"/>
          <p:nvPr/>
        </p:nvSpPr>
        <p:spPr>
          <a:xfrm>
            <a:off x="107503" y="541118"/>
            <a:ext cx="6467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en-GB" sz="1800" b="1">
                <a:solidFill>
                  <a:srgbClr val="000090"/>
                </a:solidFill>
              </a:rPr>
              <a:t>2D simulations from JET runs</a:t>
            </a:r>
            <a:endParaRPr sz="1800" b="1">
              <a:solidFill>
                <a:srgbClr val="000090"/>
              </a:solidFill>
            </a:endParaRPr>
          </a:p>
          <a:p>
            <a:pPr marL="257175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Char char="•"/>
            </a:pPr>
            <a:r>
              <a:rPr lang="en-GB" sz="1800" b="1">
                <a:solidFill>
                  <a:srgbClr val="000090"/>
                </a:solidFill>
              </a:rPr>
              <a:t>results:</a:t>
            </a: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</p:txBody>
      </p:sp>
      <p:pic>
        <p:nvPicPr>
          <p:cNvPr id="281" name="Google Shape;28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1000418"/>
            <a:ext cx="7153275" cy="320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0"/>
          <p:cNvSpPr txBox="1"/>
          <p:nvPr/>
        </p:nvSpPr>
        <p:spPr>
          <a:xfrm>
            <a:off x="107500" y="0"/>
            <a:ext cx="6089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</a:rPr>
              <a:t>Yacora: inclusion molecular source term 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0"/>
          <p:cNvSpPr txBox="1"/>
          <p:nvPr/>
        </p:nvSpPr>
        <p:spPr>
          <a:xfrm>
            <a:off x="107503" y="541118"/>
            <a:ext cx="6467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en-GB" sz="1800" b="1">
                <a:solidFill>
                  <a:srgbClr val="000090"/>
                </a:solidFill>
              </a:rPr>
              <a:t>Stationary Yacora run with:</a:t>
            </a: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"/>
          <p:cNvSpPr txBox="1"/>
          <p:nvPr/>
        </p:nvSpPr>
        <p:spPr>
          <a:xfrm>
            <a:off x="107500" y="0"/>
            <a:ext cx="6089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</a:rPr>
              <a:t>Yacora: inclusion molecular source term 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1"/>
          <p:cNvSpPr txBox="1"/>
          <p:nvPr/>
        </p:nvSpPr>
        <p:spPr>
          <a:xfrm>
            <a:off x="107503" y="541118"/>
            <a:ext cx="6467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en-GB" sz="1800" b="1">
                <a:solidFill>
                  <a:srgbClr val="000090"/>
                </a:solidFill>
              </a:rPr>
              <a:t>Stationary Yacora run with:</a:t>
            </a: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</p:txBody>
      </p:sp>
      <p:sp>
        <p:nvSpPr>
          <p:cNvPr id="294" name="Google Shape;294;p21"/>
          <p:cNvSpPr txBox="1"/>
          <p:nvPr/>
        </p:nvSpPr>
        <p:spPr>
          <a:xfrm>
            <a:off x="248475" y="1485525"/>
            <a:ext cx="1551900" cy="39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Particle species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95" name="Google Shape;2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2417625"/>
            <a:ext cx="1534448" cy="3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2"/>
          <p:cNvSpPr txBox="1"/>
          <p:nvPr/>
        </p:nvSpPr>
        <p:spPr>
          <a:xfrm>
            <a:off x="107500" y="0"/>
            <a:ext cx="6089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</a:rPr>
              <a:t>Yacora: inclusion molecular source term 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2"/>
          <p:cNvSpPr txBox="1"/>
          <p:nvPr/>
        </p:nvSpPr>
        <p:spPr>
          <a:xfrm>
            <a:off x="107503" y="541118"/>
            <a:ext cx="6467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en-GB" sz="1800" b="1">
                <a:solidFill>
                  <a:srgbClr val="000090"/>
                </a:solidFill>
              </a:rPr>
              <a:t>Stationary Yacora run with:</a:t>
            </a: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</p:txBody>
      </p:sp>
      <p:sp>
        <p:nvSpPr>
          <p:cNvPr id="302" name="Google Shape;302;p22"/>
          <p:cNvSpPr txBox="1"/>
          <p:nvPr/>
        </p:nvSpPr>
        <p:spPr>
          <a:xfrm>
            <a:off x="248475" y="1485525"/>
            <a:ext cx="1551900" cy="39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Particle species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03" name="Google Shape;303;p22"/>
          <p:cNvSpPr txBox="1"/>
          <p:nvPr/>
        </p:nvSpPr>
        <p:spPr>
          <a:xfrm>
            <a:off x="276801" y="3906325"/>
            <a:ext cx="282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</a:rPr>
              <a:t>Bulk ion (fixed density)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4" name="Google Shape;304;p22"/>
          <p:cNvCxnSpPr/>
          <p:nvPr/>
        </p:nvCxnSpPr>
        <p:spPr>
          <a:xfrm rot="10800000">
            <a:off x="228025" y="2899700"/>
            <a:ext cx="418200" cy="986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305" name="Google Shape;30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2417625"/>
            <a:ext cx="1534448" cy="3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4500" y="2183200"/>
            <a:ext cx="5327500" cy="10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60" y="571533"/>
            <a:ext cx="2018681" cy="392361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5"/>
          <p:cNvSpPr/>
          <p:nvPr/>
        </p:nvSpPr>
        <p:spPr>
          <a:xfrm>
            <a:off x="1331640" y="3148310"/>
            <a:ext cx="1932020" cy="1346837"/>
          </a:xfrm>
          <a:prstGeom prst="wedgeRectCallout">
            <a:avLst>
              <a:gd name="adj1" fmla="val -95057"/>
              <a:gd name="adj2" fmla="val 11404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" name="Google Shape;56;p5"/>
          <p:cNvCxnSpPr/>
          <p:nvPr/>
        </p:nvCxnSpPr>
        <p:spPr>
          <a:xfrm>
            <a:off x="6290213" y="1944237"/>
            <a:ext cx="586041" cy="141019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7" name="Google Shape;57;p5"/>
          <p:cNvSpPr/>
          <p:nvPr/>
        </p:nvSpPr>
        <p:spPr>
          <a:xfrm>
            <a:off x="3350321" y="3148310"/>
            <a:ext cx="3847583" cy="1283209"/>
          </a:xfrm>
          <a:prstGeom prst="cloud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" name="Google Shape;58;p5"/>
          <p:cNvCxnSpPr/>
          <p:nvPr/>
        </p:nvCxnSpPr>
        <p:spPr>
          <a:xfrm flipH="1">
            <a:off x="4182806" y="2026236"/>
            <a:ext cx="905772" cy="125868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9" name="Google Shape;59;p5"/>
          <p:cNvSpPr txBox="1"/>
          <p:nvPr/>
        </p:nvSpPr>
        <p:spPr>
          <a:xfrm>
            <a:off x="4329165" y="729768"/>
            <a:ext cx="2636827" cy="291255"/>
          </a:xfrm>
          <a:prstGeom prst="rect">
            <a:avLst/>
          </a:prstGeom>
          <a:solidFill>
            <a:srgbClr val="C5D8F1"/>
          </a:solidFill>
          <a:ln w="28575" cap="flat" cmpd="sng">
            <a:solidFill>
              <a:srgbClr val="0000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122468"/>
              </a:buClr>
              <a:buSzPts val="1400"/>
              <a:buFont typeface="Arial"/>
              <a:buNone/>
            </a:pPr>
            <a:r>
              <a:rPr lang="en-GB" sz="1400">
                <a:solidFill>
                  <a:srgbClr val="122468"/>
                </a:solidFill>
                <a:latin typeface="Arial"/>
                <a:ea typeface="Arial"/>
                <a:cs typeface="Arial"/>
                <a:sym typeface="Arial"/>
              </a:rPr>
              <a:t>Plasma flow parameters</a:t>
            </a:r>
            <a:endParaRPr sz="1400">
              <a:solidFill>
                <a:srgbClr val="1224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5"/>
          <p:cNvSpPr txBox="1"/>
          <p:nvPr/>
        </p:nvSpPr>
        <p:spPr>
          <a:xfrm>
            <a:off x="4549191" y="2525516"/>
            <a:ext cx="2403516" cy="491630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122468"/>
              </a:buClr>
              <a:buSzPts val="1400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 terms (Particle, Momentum, Energy)</a:t>
            </a:r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7570873" y="549207"/>
            <a:ext cx="1111651" cy="292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GB" sz="14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croscopic:</a:t>
            </a:r>
            <a:endParaRPr/>
          </a:p>
        </p:txBody>
      </p:sp>
      <p:sp>
        <p:nvSpPr>
          <p:cNvPr id="62" name="Google Shape;62;p5"/>
          <p:cNvSpPr/>
          <p:nvPr/>
        </p:nvSpPr>
        <p:spPr>
          <a:xfrm>
            <a:off x="2466423" y="555420"/>
            <a:ext cx="1195007" cy="292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GB" sz="1400" b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GB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croscopic: </a:t>
            </a:r>
            <a:endParaRPr/>
          </a:p>
        </p:txBody>
      </p:sp>
      <p:sp>
        <p:nvSpPr>
          <p:cNvPr id="63" name="Google Shape;63;p5"/>
          <p:cNvSpPr/>
          <p:nvPr/>
        </p:nvSpPr>
        <p:spPr>
          <a:xfrm>
            <a:off x="4716258" y="1382113"/>
            <a:ext cx="2006988" cy="721977"/>
          </a:xfrm>
          <a:prstGeom prst="cloud">
            <a:avLst/>
          </a:prstGeom>
          <a:solidFill>
            <a:srgbClr val="FFFF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3D EIRENE volume cell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 txBox="1"/>
          <p:nvPr/>
        </p:nvSpPr>
        <p:spPr>
          <a:xfrm>
            <a:off x="6206486" y="2124588"/>
            <a:ext cx="6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 rot="5400000">
            <a:off x="6967209" y="2552803"/>
            <a:ext cx="250138" cy="43204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 txBox="1"/>
          <p:nvPr/>
        </p:nvSpPr>
        <p:spPr>
          <a:xfrm>
            <a:off x="7308302" y="2528763"/>
            <a:ext cx="1753065" cy="1871538"/>
          </a:xfrm>
          <a:prstGeom prst="rect">
            <a:avLst/>
          </a:prstGeom>
          <a:solidFill>
            <a:srgbClr val="FFC000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500" tIns="33750" rIns="67500" bIns="33750" anchor="t" anchorCtr="0">
            <a:sp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CRMs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(HYDKIN, AMJUEL, ADAS, …)</a:t>
            </a:r>
            <a:endParaRPr/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atomic and molecular neutrals       H,H*,H</a:t>
            </a:r>
            <a:r>
              <a:rPr lang="en-GB" sz="14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,H</a:t>
            </a:r>
            <a:r>
              <a:rPr lang="en-GB" sz="14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(v),H</a:t>
            </a:r>
            <a:r>
              <a:rPr lang="en-GB" sz="14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*,H</a:t>
            </a:r>
            <a:r>
              <a:rPr lang="en-GB" sz="1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,H</a:t>
            </a:r>
            <a:r>
              <a:rPr lang="en-GB" sz="14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1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,…, impurities</a:t>
            </a:r>
            <a:endParaRPr/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Ionisation, CX, recombination etc.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2046125" y="2147485"/>
            <a:ext cx="2111323" cy="869661"/>
          </a:xfrm>
          <a:prstGeom prst="rect">
            <a:avLst/>
          </a:prstGeom>
          <a:solidFill>
            <a:srgbClr val="C5D8F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500" tIns="33750" rIns="67500" bIns="33750" anchor="t" anchorCtr="0">
            <a:sp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2D or 3D Volume grid (e.g. tetraeder) adopted for current magnetic configuration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7538" y="3192569"/>
            <a:ext cx="1124189" cy="8645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p5"/>
          <p:cNvGrpSpPr/>
          <p:nvPr/>
        </p:nvGrpSpPr>
        <p:grpSpPr>
          <a:xfrm>
            <a:off x="3833105" y="3367077"/>
            <a:ext cx="1056776" cy="779552"/>
            <a:chOff x="3443199" y="3234219"/>
            <a:chExt cx="1099255" cy="894173"/>
          </a:xfrm>
        </p:grpSpPr>
        <p:cxnSp>
          <p:nvCxnSpPr>
            <p:cNvPr id="70" name="Google Shape;70;p5"/>
            <p:cNvCxnSpPr/>
            <p:nvPr/>
          </p:nvCxnSpPr>
          <p:spPr>
            <a:xfrm flipH="1">
              <a:off x="3869188" y="3234219"/>
              <a:ext cx="128046" cy="609367"/>
            </a:xfrm>
            <a:prstGeom prst="straightConnector1">
              <a:avLst/>
            </a:prstGeom>
            <a:noFill/>
            <a:ln w="12700" cap="flat" cmpd="sng">
              <a:solidFill>
                <a:srgbClr val="0033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1" name="Google Shape;71;p5"/>
            <p:cNvCxnSpPr/>
            <p:nvPr/>
          </p:nvCxnSpPr>
          <p:spPr>
            <a:xfrm flipH="1">
              <a:off x="3458968" y="3522416"/>
              <a:ext cx="103663" cy="589597"/>
            </a:xfrm>
            <a:prstGeom prst="straightConnector1">
              <a:avLst/>
            </a:prstGeom>
            <a:noFill/>
            <a:ln w="12700" cap="flat" cmpd="sng">
              <a:solidFill>
                <a:srgbClr val="0033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2" name="Google Shape;72;p5"/>
            <p:cNvCxnSpPr/>
            <p:nvPr/>
          </p:nvCxnSpPr>
          <p:spPr>
            <a:xfrm rot="10800000">
              <a:off x="3443199" y="4123706"/>
              <a:ext cx="980023" cy="0"/>
            </a:xfrm>
            <a:prstGeom prst="straightConnector1">
              <a:avLst/>
            </a:prstGeom>
            <a:noFill/>
            <a:ln w="12700" cap="flat" cmpd="sng">
              <a:solidFill>
                <a:srgbClr val="0033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3" name="Google Shape;73;p5"/>
            <p:cNvCxnSpPr/>
            <p:nvPr/>
          </p:nvCxnSpPr>
          <p:spPr>
            <a:xfrm flipH="1">
              <a:off x="4407094" y="3517986"/>
              <a:ext cx="121527" cy="610406"/>
            </a:xfrm>
            <a:prstGeom prst="straightConnector1">
              <a:avLst/>
            </a:prstGeom>
            <a:noFill/>
            <a:ln w="12700" cap="flat" cmpd="sng">
              <a:solidFill>
                <a:srgbClr val="0033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4" name="Google Shape;74;p5"/>
            <p:cNvCxnSpPr/>
            <p:nvPr/>
          </p:nvCxnSpPr>
          <p:spPr>
            <a:xfrm flipH="1">
              <a:off x="3443770" y="3843586"/>
              <a:ext cx="433243" cy="284806"/>
            </a:xfrm>
            <a:prstGeom prst="straightConnector1">
              <a:avLst/>
            </a:prstGeom>
            <a:noFill/>
            <a:ln w="12700" cap="flat" cmpd="sng">
              <a:solidFill>
                <a:srgbClr val="0033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" name="Google Shape;75;p5"/>
            <p:cNvCxnSpPr/>
            <p:nvPr/>
          </p:nvCxnSpPr>
          <p:spPr>
            <a:xfrm rot="10800000">
              <a:off x="3872091" y="3836057"/>
              <a:ext cx="551850" cy="289993"/>
            </a:xfrm>
            <a:prstGeom prst="straightConnector1">
              <a:avLst/>
            </a:prstGeom>
            <a:noFill/>
            <a:ln w="12700" cap="flat" cmpd="sng">
              <a:solidFill>
                <a:srgbClr val="0033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6" name="Google Shape;76;p5"/>
            <p:cNvCxnSpPr/>
            <p:nvPr/>
          </p:nvCxnSpPr>
          <p:spPr>
            <a:xfrm rot="10800000">
              <a:off x="3562429" y="3530391"/>
              <a:ext cx="980023" cy="0"/>
            </a:xfrm>
            <a:prstGeom prst="straightConnector1">
              <a:avLst/>
            </a:prstGeom>
            <a:noFill/>
            <a:ln w="12700" cap="flat" cmpd="sng">
              <a:solidFill>
                <a:srgbClr val="0033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7" name="Google Shape;77;p5"/>
            <p:cNvCxnSpPr/>
            <p:nvPr/>
          </p:nvCxnSpPr>
          <p:spPr>
            <a:xfrm flipH="1">
              <a:off x="3562429" y="3253114"/>
              <a:ext cx="433243" cy="284806"/>
            </a:xfrm>
            <a:prstGeom prst="straightConnector1">
              <a:avLst/>
            </a:prstGeom>
            <a:noFill/>
            <a:ln w="12700" cap="flat" cmpd="sng">
              <a:solidFill>
                <a:srgbClr val="0033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8" name="Google Shape;78;p5"/>
            <p:cNvCxnSpPr/>
            <p:nvPr/>
          </p:nvCxnSpPr>
          <p:spPr>
            <a:xfrm rot="10800000">
              <a:off x="3994972" y="3240342"/>
              <a:ext cx="547482" cy="282521"/>
            </a:xfrm>
            <a:prstGeom prst="straightConnector1">
              <a:avLst/>
            </a:prstGeom>
            <a:noFill/>
            <a:ln w="12700" cap="flat" cmpd="sng">
              <a:solidFill>
                <a:srgbClr val="00339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79" name="Google Shape;79;p5"/>
          <p:cNvGrpSpPr/>
          <p:nvPr/>
        </p:nvGrpSpPr>
        <p:grpSpPr>
          <a:xfrm rot="-181249">
            <a:off x="2038124" y="4038550"/>
            <a:ext cx="996999" cy="284806"/>
            <a:chOff x="2540822" y="4550300"/>
            <a:chExt cx="989388" cy="284806"/>
          </a:xfrm>
        </p:grpSpPr>
        <p:cxnSp>
          <p:nvCxnSpPr>
            <p:cNvPr id="80" name="Google Shape;80;p5"/>
            <p:cNvCxnSpPr/>
            <p:nvPr/>
          </p:nvCxnSpPr>
          <p:spPr>
            <a:xfrm rot="10800000">
              <a:off x="2540822" y="4827577"/>
              <a:ext cx="980023" cy="0"/>
            </a:xfrm>
            <a:prstGeom prst="straightConnector1">
              <a:avLst/>
            </a:prstGeom>
            <a:noFill/>
            <a:ln w="12700" cap="flat" cmpd="sng">
              <a:solidFill>
                <a:srgbClr val="0033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1" name="Google Shape;81;p5"/>
            <p:cNvCxnSpPr/>
            <p:nvPr/>
          </p:nvCxnSpPr>
          <p:spPr>
            <a:xfrm flipH="1">
              <a:off x="2540822" y="4550300"/>
              <a:ext cx="433243" cy="284806"/>
            </a:xfrm>
            <a:prstGeom prst="straightConnector1">
              <a:avLst/>
            </a:prstGeom>
            <a:noFill/>
            <a:ln w="12700" cap="flat" cmpd="sng">
              <a:solidFill>
                <a:srgbClr val="0033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2" name="Google Shape;82;p5"/>
            <p:cNvCxnSpPr/>
            <p:nvPr/>
          </p:nvCxnSpPr>
          <p:spPr>
            <a:xfrm rot="10800000">
              <a:off x="2975605" y="4551186"/>
              <a:ext cx="554605" cy="262220"/>
            </a:xfrm>
            <a:prstGeom prst="straightConnector1">
              <a:avLst/>
            </a:prstGeom>
            <a:noFill/>
            <a:ln w="19050" cap="flat" cmpd="sng">
              <a:solidFill>
                <a:srgbClr val="003399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sp>
        <p:nvSpPr>
          <p:cNvPr id="83" name="Google Shape;83;p5"/>
          <p:cNvSpPr/>
          <p:nvPr/>
        </p:nvSpPr>
        <p:spPr>
          <a:xfrm>
            <a:off x="5986151" y="3756853"/>
            <a:ext cx="648072" cy="39507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" name="Google Shape;84;p5"/>
          <p:cNvGrpSpPr/>
          <p:nvPr/>
        </p:nvGrpSpPr>
        <p:grpSpPr>
          <a:xfrm>
            <a:off x="4933270" y="3357533"/>
            <a:ext cx="928816" cy="745529"/>
            <a:chOff x="5874774" y="3364745"/>
            <a:chExt cx="1001480" cy="924260"/>
          </a:xfrm>
        </p:grpSpPr>
        <p:cxnSp>
          <p:nvCxnSpPr>
            <p:cNvPr id="85" name="Google Shape;85;p5"/>
            <p:cNvCxnSpPr/>
            <p:nvPr/>
          </p:nvCxnSpPr>
          <p:spPr>
            <a:xfrm flipH="1">
              <a:off x="6300192" y="3394832"/>
              <a:ext cx="128046" cy="609367"/>
            </a:xfrm>
            <a:prstGeom prst="straightConnector1">
              <a:avLst/>
            </a:prstGeom>
            <a:noFill/>
            <a:ln w="12700" cap="flat" cmpd="sng">
              <a:solidFill>
                <a:srgbClr val="0033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6" name="Google Shape;86;p5"/>
            <p:cNvCxnSpPr/>
            <p:nvPr/>
          </p:nvCxnSpPr>
          <p:spPr>
            <a:xfrm flipH="1">
              <a:off x="5886455" y="3364745"/>
              <a:ext cx="541783" cy="916731"/>
            </a:xfrm>
            <a:prstGeom prst="straightConnector1">
              <a:avLst/>
            </a:prstGeom>
            <a:noFill/>
            <a:ln w="12700" cap="flat" cmpd="sng">
              <a:solidFill>
                <a:srgbClr val="0033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7" name="Google Shape;87;p5"/>
            <p:cNvCxnSpPr/>
            <p:nvPr/>
          </p:nvCxnSpPr>
          <p:spPr>
            <a:xfrm rot="10800000">
              <a:off x="5874774" y="4281476"/>
              <a:ext cx="980023" cy="0"/>
            </a:xfrm>
            <a:prstGeom prst="straightConnector1">
              <a:avLst/>
            </a:prstGeom>
            <a:noFill/>
            <a:ln w="12700" cap="flat" cmpd="sng">
              <a:solidFill>
                <a:srgbClr val="0033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8" name="Google Shape;88;p5"/>
            <p:cNvCxnSpPr/>
            <p:nvPr/>
          </p:nvCxnSpPr>
          <p:spPr>
            <a:xfrm>
              <a:off x="6428239" y="3372274"/>
              <a:ext cx="448015" cy="909202"/>
            </a:xfrm>
            <a:prstGeom prst="straightConnector1">
              <a:avLst/>
            </a:prstGeom>
            <a:noFill/>
            <a:ln w="12700" cap="flat" cmpd="sng">
              <a:solidFill>
                <a:srgbClr val="0033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9" name="Google Shape;89;p5"/>
            <p:cNvCxnSpPr/>
            <p:nvPr/>
          </p:nvCxnSpPr>
          <p:spPr>
            <a:xfrm flipH="1">
              <a:off x="5874774" y="4004199"/>
              <a:ext cx="433243" cy="284806"/>
            </a:xfrm>
            <a:prstGeom prst="straightConnector1">
              <a:avLst/>
            </a:prstGeom>
            <a:noFill/>
            <a:ln w="12700" cap="flat" cmpd="sng">
              <a:solidFill>
                <a:srgbClr val="0033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0" name="Google Shape;90;p5"/>
            <p:cNvCxnSpPr/>
            <p:nvPr/>
          </p:nvCxnSpPr>
          <p:spPr>
            <a:xfrm rot="10800000">
              <a:off x="6300192" y="4011728"/>
              <a:ext cx="554605" cy="262220"/>
            </a:xfrm>
            <a:prstGeom prst="straightConnector1">
              <a:avLst/>
            </a:prstGeom>
            <a:noFill/>
            <a:ln w="12700" cap="flat" cmpd="sng">
              <a:solidFill>
                <a:srgbClr val="00339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1" name="Google Shape;91;p5"/>
          <p:cNvGrpSpPr/>
          <p:nvPr/>
        </p:nvGrpSpPr>
        <p:grpSpPr>
          <a:xfrm>
            <a:off x="5888499" y="3357320"/>
            <a:ext cx="755664" cy="671341"/>
            <a:chOff x="4104279" y="3364745"/>
            <a:chExt cx="1331817" cy="935197"/>
          </a:xfrm>
        </p:grpSpPr>
        <p:cxnSp>
          <p:nvCxnSpPr>
            <p:cNvPr id="92" name="Google Shape;92;p5"/>
            <p:cNvCxnSpPr/>
            <p:nvPr/>
          </p:nvCxnSpPr>
          <p:spPr>
            <a:xfrm>
              <a:off x="4321437" y="3372274"/>
              <a:ext cx="1106931" cy="0"/>
            </a:xfrm>
            <a:prstGeom prst="straightConnector1">
              <a:avLst/>
            </a:prstGeom>
            <a:noFill/>
            <a:ln w="12700" cap="flat" cmpd="sng">
              <a:solidFill>
                <a:srgbClr val="0033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3" name="Google Shape;93;p5"/>
            <p:cNvCxnSpPr/>
            <p:nvPr/>
          </p:nvCxnSpPr>
          <p:spPr>
            <a:xfrm>
              <a:off x="4321851" y="4008403"/>
              <a:ext cx="1114245" cy="8007"/>
            </a:xfrm>
            <a:prstGeom prst="straightConnector1">
              <a:avLst/>
            </a:prstGeom>
            <a:noFill/>
            <a:ln w="12700" cap="flat" cmpd="sng">
              <a:solidFill>
                <a:srgbClr val="0033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4" name="Google Shape;94;p5"/>
            <p:cNvCxnSpPr/>
            <p:nvPr/>
          </p:nvCxnSpPr>
          <p:spPr>
            <a:xfrm flipH="1">
              <a:off x="4327693" y="3364745"/>
              <a:ext cx="527" cy="639454"/>
            </a:xfrm>
            <a:prstGeom prst="straightConnector1">
              <a:avLst/>
            </a:prstGeom>
            <a:noFill/>
            <a:ln w="12700" cap="flat" cmpd="sng">
              <a:solidFill>
                <a:srgbClr val="0033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5" name="Google Shape;95;p5"/>
            <p:cNvCxnSpPr/>
            <p:nvPr/>
          </p:nvCxnSpPr>
          <p:spPr>
            <a:xfrm>
              <a:off x="5428368" y="3364745"/>
              <a:ext cx="6785" cy="639454"/>
            </a:xfrm>
            <a:prstGeom prst="straightConnector1">
              <a:avLst/>
            </a:prstGeom>
            <a:noFill/>
            <a:ln w="12700" cap="flat" cmpd="sng">
              <a:solidFill>
                <a:srgbClr val="0033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6" name="Google Shape;96;p5"/>
            <p:cNvCxnSpPr/>
            <p:nvPr/>
          </p:nvCxnSpPr>
          <p:spPr>
            <a:xfrm flipH="1">
              <a:off x="4104280" y="4011728"/>
              <a:ext cx="223940" cy="281755"/>
            </a:xfrm>
            <a:prstGeom prst="straightConnector1">
              <a:avLst/>
            </a:prstGeom>
            <a:noFill/>
            <a:ln w="12700" cap="flat" cmpd="sng">
              <a:solidFill>
                <a:srgbClr val="0033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4104808" y="3646028"/>
              <a:ext cx="1106931" cy="0"/>
            </a:xfrm>
            <a:prstGeom prst="straightConnector1">
              <a:avLst/>
            </a:prstGeom>
            <a:noFill/>
            <a:ln w="12700" cap="flat" cmpd="sng">
              <a:solidFill>
                <a:srgbClr val="0033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4104279" y="4281476"/>
              <a:ext cx="1114245" cy="8007"/>
            </a:xfrm>
            <a:prstGeom prst="straightConnector1">
              <a:avLst/>
            </a:prstGeom>
            <a:noFill/>
            <a:ln w="12700" cap="flat" cmpd="sng">
              <a:solidFill>
                <a:srgbClr val="0033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9" name="Google Shape;99;p5"/>
            <p:cNvCxnSpPr/>
            <p:nvPr/>
          </p:nvCxnSpPr>
          <p:spPr>
            <a:xfrm flipH="1">
              <a:off x="4104279" y="3650029"/>
              <a:ext cx="527" cy="639454"/>
            </a:xfrm>
            <a:prstGeom prst="straightConnector1">
              <a:avLst/>
            </a:prstGeom>
            <a:noFill/>
            <a:ln w="12700" cap="flat" cmpd="sng">
              <a:solidFill>
                <a:srgbClr val="0033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5204954" y="3650029"/>
              <a:ext cx="6785" cy="639454"/>
            </a:xfrm>
            <a:prstGeom prst="straightConnector1">
              <a:avLst/>
            </a:prstGeom>
            <a:noFill/>
            <a:ln w="12700" cap="flat" cmpd="sng">
              <a:solidFill>
                <a:srgbClr val="0033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1" name="Google Shape;101;p5"/>
            <p:cNvCxnSpPr/>
            <p:nvPr/>
          </p:nvCxnSpPr>
          <p:spPr>
            <a:xfrm flipH="1">
              <a:off x="4107734" y="3368250"/>
              <a:ext cx="223940" cy="281755"/>
            </a:xfrm>
            <a:prstGeom prst="straightConnector1">
              <a:avLst/>
            </a:prstGeom>
            <a:noFill/>
            <a:ln w="12700" cap="flat" cmpd="sng">
              <a:solidFill>
                <a:srgbClr val="0033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2" name="Google Shape;102;p5"/>
            <p:cNvCxnSpPr/>
            <p:nvPr/>
          </p:nvCxnSpPr>
          <p:spPr>
            <a:xfrm flipH="1">
              <a:off x="5200974" y="3374058"/>
              <a:ext cx="223940" cy="281755"/>
            </a:xfrm>
            <a:prstGeom prst="straightConnector1">
              <a:avLst/>
            </a:prstGeom>
            <a:noFill/>
            <a:ln w="12700" cap="flat" cmpd="sng">
              <a:solidFill>
                <a:srgbClr val="00339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3" name="Google Shape;103;p5"/>
            <p:cNvCxnSpPr/>
            <p:nvPr/>
          </p:nvCxnSpPr>
          <p:spPr>
            <a:xfrm flipH="1">
              <a:off x="5209008" y="4018187"/>
              <a:ext cx="223940" cy="281755"/>
            </a:xfrm>
            <a:prstGeom prst="straightConnector1">
              <a:avLst/>
            </a:prstGeom>
            <a:noFill/>
            <a:ln w="12700" cap="flat" cmpd="sng">
              <a:solidFill>
                <a:srgbClr val="00339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4" name="Google Shape;104;p5"/>
          <p:cNvSpPr/>
          <p:nvPr/>
        </p:nvSpPr>
        <p:spPr>
          <a:xfrm rot="10800000" flipH="1">
            <a:off x="4056007" y="1801211"/>
            <a:ext cx="3036274" cy="692498"/>
          </a:xfrm>
          <a:prstGeom prst="curvedDownArrow">
            <a:avLst>
              <a:gd name="adj1" fmla="val 25509"/>
              <a:gd name="adj2" fmla="val 50043"/>
              <a:gd name="adj3" fmla="val 25000"/>
            </a:avLst>
          </a:prstGeom>
          <a:solidFill>
            <a:srgbClr val="00B0F0"/>
          </a:solidFill>
          <a:ln w="254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5"/>
          <p:cNvSpPr/>
          <p:nvPr/>
        </p:nvSpPr>
        <p:spPr>
          <a:xfrm>
            <a:off x="3947728" y="1021023"/>
            <a:ext cx="3144552" cy="635329"/>
          </a:xfrm>
          <a:prstGeom prst="curvedDownArrow">
            <a:avLst>
              <a:gd name="adj1" fmla="val 34215"/>
              <a:gd name="adj2" fmla="val 50000"/>
              <a:gd name="adj3" fmla="val 25000"/>
            </a:avLst>
          </a:prstGeom>
          <a:solidFill>
            <a:srgbClr val="C5D8F1"/>
          </a:solidFill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5"/>
          <p:cNvSpPr/>
          <p:nvPr/>
        </p:nvSpPr>
        <p:spPr>
          <a:xfrm>
            <a:off x="2936865" y="1810356"/>
            <a:ext cx="235364" cy="37572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5D8F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5"/>
          <p:cNvSpPr/>
          <p:nvPr/>
        </p:nvSpPr>
        <p:spPr>
          <a:xfrm rot="10800000">
            <a:off x="4157447" y="1619579"/>
            <a:ext cx="3290427" cy="911879"/>
          </a:xfrm>
          <a:prstGeom prst="curvedDownArrow">
            <a:avLst>
              <a:gd name="adj1" fmla="val 26615"/>
              <a:gd name="adj2" fmla="val 50000"/>
              <a:gd name="adj3" fmla="val 25000"/>
            </a:avLst>
          </a:prstGeom>
          <a:solidFill>
            <a:srgbClr val="FFFF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"/>
          <p:cNvSpPr txBox="1"/>
          <p:nvPr/>
        </p:nvSpPr>
        <p:spPr>
          <a:xfrm>
            <a:off x="7164288" y="822711"/>
            <a:ext cx="1899946" cy="1293131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122468"/>
              </a:buClr>
              <a:buSzPts val="1400"/>
              <a:buFont typeface="Arial"/>
              <a:buNone/>
            </a:pPr>
            <a:r>
              <a:rPr lang="en-GB" sz="1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EIRENE-NGM: </a:t>
            </a: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GB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3D3v</a:t>
            </a:r>
            <a:r>
              <a:rPr lang="en-GB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MC multi-species transport code incl. radiation transfer, </a:t>
            </a:r>
            <a:r>
              <a:rPr lang="en-GB" sz="1400" b="1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kinetic</a:t>
            </a:r>
            <a:r>
              <a:rPr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122468"/>
              </a:buClr>
              <a:buSzPts val="1400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GB" sz="1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F-</a:t>
            </a:r>
            <a:r>
              <a:rPr lang="en-GB" sz="1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hybrid</a:t>
            </a:r>
            <a:r>
              <a:rPr lang="en-GB" sz="1400">
                <a:solidFill>
                  <a:srgbClr val="12246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09" name="Google Shape;109;p5"/>
          <p:cNvSpPr txBox="1"/>
          <p:nvPr/>
        </p:nvSpPr>
        <p:spPr>
          <a:xfrm>
            <a:off x="2053087" y="844986"/>
            <a:ext cx="2122039" cy="1092756"/>
          </a:xfrm>
          <a:prstGeom prst="rect">
            <a:avLst/>
          </a:prstGeom>
          <a:solidFill>
            <a:srgbClr val="C5D8F1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122468"/>
              </a:buClr>
              <a:buSzPts val="1400"/>
              <a:buFont typeface="Arial"/>
              <a:buNone/>
            </a:pPr>
            <a:r>
              <a:rPr lang="en-GB" sz="1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CFD</a:t>
            </a:r>
            <a:r>
              <a:rPr lang="en-GB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codes (computational </a:t>
            </a:r>
            <a:r>
              <a:rPr lang="en-GB" sz="1400" b="1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fluid</a:t>
            </a: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dynamic): </a:t>
            </a:r>
            <a:endParaRPr/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122468"/>
              </a:buClr>
              <a:buSzPts val="1400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B2, Edge2D, EMC3, SOLEdge3X, etc…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8037853" y="2067694"/>
            <a:ext cx="216024" cy="504056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1" name="Google Shape;111;p5"/>
          <p:cNvCxnSpPr/>
          <p:nvPr/>
        </p:nvCxnSpPr>
        <p:spPr>
          <a:xfrm flipH="1">
            <a:off x="2473287" y="3978465"/>
            <a:ext cx="585060" cy="58553"/>
          </a:xfrm>
          <a:prstGeom prst="straightConnector1">
            <a:avLst/>
          </a:prstGeom>
          <a:noFill/>
          <a:ln w="12700" cap="flat" cmpd="sng">
            <a:solidFill>
              <a:srgbClr val="00339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2" name="Google Shape;112;p5"/>
          <p:cNvCxnSpPr/>
          <p:nvPr/>
        </p:nvCxnSpPr>
        <p:spPr>
          <a:xfrm flipH="1">
            <a:off x="3038136" y="3978465"/>
            <a:ext cx="20211" cy="296686"/>
          </a:xfrm>
          <a:prstGeom prst="straightConnector1">
            <a:avLst/>
          </a:prstGeom>
          <a:noFill/>
          <a:ln w="12700" cap="flat" cmpd="sng">
            <a:solidFill>
              <a:srgbClr val="0033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Google Shape;113;p5"/>
          <p:cNvSpPr/>
          <p:nvPr/>
        </p:nvSpPr>
        <p:spPr>
          <a:xfrm>
            <a:off x="2389258" y="4142544"/>
            <a:ext cx="187527" cy="11304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33CC"/>
          </a:solidFill>
          <a:ln w="95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5"/>
          <p:cNvSpPr/>
          <p:nvPr/>
        </p:nvSpPr>
        <p:spPr>
          <a:xfrm>
            <a:off x="4176164" y="3978465"/>
            <a:ext cx="187527" cy="11304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33CC"/>
          </a:solidFill>
          <a:ln w="95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5"/>
          <p:cNvSpPr/>
          <p:nvPr/>
        </p:nvSpPr>
        <p:spPr>
          <a:xfrm>
            <a:off x="4259766" y="1935728"/>
            <a:ext cx="1071748" cy="577013"/>
          </a:xfrm>
          <a:custGeom>
            <a:avLst/>
            <a:gdLst/>
            <a:ahLst/>
            <a:cxnLst/>
            <a:rect l="l" t="t" r="r" b="b"/>
            <a:pathLst>
              <a:path w="1071748" h="577013" extrusionOk="0">
                <a:moveTo>
                  <a:pt x="1063083" y="577013"/>
                </a:moveTo>
                <a:cubicBezTo>
                  <a:pt x="1072375" y="571437"/>
                  <a:pt x="1081668" y="565862"/>
                  <a:pt x="1048214" y="517540"/>
                </a:cubicBezTo>
                <a:cubicBezTo>
                  <a:pt x="1014760" y="469218"/>
                  <a:pt x="987502" y="282126"/>
                  <a:pt x="862361" y="287082"/>
                </a:cubicBezTo>
                <a:cubicBezTo>
                  <a:pt x="737220" y="292038"/>
                  <a:pt x="369229" y="594360"/>
                  <a:pt x="297366" y="547277"/>
                </a:cubicBezTo>
                <a:cubicBezTo>
                  <a:pt x="225502" y="500194"/>
                  <a:pt x="480741" y="40516"/>
                  <a:pt x="431180" y="4584"/>
                </a:cubicBezTo>
                <a:cubicBezTo>
                  <a:pt x="381619" y="-31348"/>
                  <a:pt x="190809" y="150169"/>
                  <a:pt x="0" y="331687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5"/>
          <p:cNvSpPr/>
          <p:nvPr/>
        </p:nvSpPr>
        <p:spPr>
          <a:xfrm>
            <a:off x="6035888" y="2041519"/>
            <a:ext cx="1130629" cy="463788"/>
          </a:xfrm>
          <a:custGeom>
            <a:avLst/>
            <a:gdLst/>
            <a:ahLst/>
            <a:cxnLst/>
            <a:rect l="l" t="t" r="r" b="b"/>
            <a:pathLst>
              <a:path w="1130629" h="463788" extrusionOk="0">
                <a:moveTo>
                  <a:pt x="639" y="463788"/>
                </a:moveTo>
                <a:cubicBezTo>
                  <a:pt x="-1839" y="321300"/>
                  <a:pt x="-4317" y="178813"/>
                  <a:pt x="141888" y="173857"/>
                </a:cubicBezTo>
                <a:cubicBezTo>
                  <a:pt x="288093" y="168901"/>
                  <a:pt x="798571" y="462550"/>
                  <a:pt x="877868" y="434052"/>
                </a:cubicBezTo>
                <a:cubicBezTo>
                  <a:pt x="957166" y="405554"/>
                  <a:pt x="575546" y="35086"/>
                  <a:pt x="617673" y="2871"/>
                </a:cubicBezTo>
                <a:cubicBezTo>
                  <a:pt x="659800" y="-29344"/>
                  <a:pt x="1043897" y="219700"/>
                  <a:pt x="1130629" y="240764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5"/>
          <p:cNvSpPr txBox="1">
            <a:spLocks noGrp="1"/>
          </p:cNvSpPr>
          <p:nvPr>
            <p:ph type="title"/>
          </p:nvPr>
        </p:nvSpPr>
        <p:spPr>
          <a:xfrm>
            <a:off x="457200" y="57150"/>
            <a:ext cx="83210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en-GB" sz="2800" dirty="0">
                <a:solidFill>
                  <a:srgbClr val="C00000"/>
                </a:solidFill>
              </a:rPr>
              <a:t>What is EIRENE in a nutshell (e.g. in SOLPS</a:t>
            </a:r>
            <a:r>
              <a:rPr lang="en-GB" sz="2800" dirty="0" smtClean="0">
                <a:solidFill>
                  <a:srgbClr val="C00000"/>
                </a:solidFill>
              </a:rPr>
              <a:t>)?</a:t>
            </a:r>
            <a:endParaRPr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3"/>
          <p:cNvSpPr txBox="1"/>
          <p:nvPr/>
        </p:nvSpPr>
        <p:spPr>
          <a:xfrm>
            <a:off x="107500" y="0"/>
            <a:ext cx="6089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</a:rPr>
              <a:t>Yacora: inclusion molecular source term 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3"/>
          <p:cNvSpPr txBox="1"/>
          <p:nvPr/>
        </p:nvSpPr>
        <p:spPr>
          <a:xfrm>
            <a:off x="107503" y="541118"/>
            <a:ext cx="6467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en-GB" sz="1800" b="1">
                <a:solidFill>
                  <a:srgbClr val="000090"/>
                </a:solidFill>
              </a:rPr>
              <a:t>Stationary Yacora run with:</a:t>
            </a: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</p:txBody>
      </p:sp>
      <p:sp>
        <p:nvSpPr>
          <p:cNvPr id="313" name="Google Shape;313;p23"/>
          <p:cNvSpPr txBox="1"/>
          <p:nvPr/>
        </p:nvSpPr>
        <p:spPr>
          <a:xfrm>
            <a:off x="248475" y="1485525"/>
            <a:ext cx="1551900" cy="39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Particle species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14" name="Google Shape;314;p23"/>
          <p:cNvSpPr txBox="1"/>
          <p:nvPr/>
        </p:nvSpPr>
        <p:spPr>
          <a:xfrm>
            <a:off x="276801" y="3906325"/>
            <a:ext cx="282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</a:rPr>
              <a:t>Bulk ion (fixed density)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5" name="Google Shape;315;p23"/>
          <p:cNvCxnSpPr/>
          <p:nvPr/>
        </p:nvCxnSpPr>
        <p:spPr>
          <a:xfrm rot="10800000">
            <a:off x="228025" y="2899700"/>
            <a:ext cx="418200" cy="986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316" name="Google Shape;3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2417625"/>
            <a:ext cx="1534448" cy="3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3601" y="1305218"/>
            <a:ext cx="4276725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4"/>
          <p:cNvSpPr txBox="1"/>
          <p:nvPr/>
        </p:nvSpPr>
        <p:spPr>
          <a:xfrm>
            <a:off x="107500" y="0"/>
            <a:ext cx="6089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</a:rPr>
              <a:t>Yacora: inclusion molecular source term 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4"/>
          <p:cNvSpPr txBox="1"/>
          <p:nvPr/>
        </p:nvSpPr>
        <p:spPr>
          <a:xfrm>
            <a:off x="107503" y="541118"/>
            <a:ext cx="6467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en-GB" sz="1800" b="1">
                <a:solidFill>
                  <a:srgbClr val="000090"/>
                </a:solidFill>
              </a:rPr>
              <a:t>Stationary Yacora run with:</a:t>
            </a: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</p:txBody>
      </p:sp>
      <p:sp>
        <p:nvSpPr>
          <p:cNvPr id="324" name="Google Shape;324;p24"/>
          <p:cNvSpPr txBox="1"/>
          <p:nvPr/>
        </p:nvSpPr>
        <p:spPr>
          <a:xfrm>
            <a:off x="248475" y="1485525"/>
            <a:ext cx="1551900" cy="39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Particle species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25" name="Google Shape;325;p24"/>
          <p:cNvSpPr txBox="1"/>
          <p:nvPr/>
        </p:nvSpPr>
        <p:spPr>
          <a:xfrm>
            <a:off x="962601" y="3906325"/>
            <a:ext cx="282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</a:rPr>
              <a:t>fixed vanishing density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6" name="Google Shape;326;p24"/>
          <p:cNvCxnSpPr>
            <a:endCxn id="327" idx="2"/>
          </p:cNvCxnSpPr>
          <p:nvPr/>
        </p:nvCxnSpPr>
        <p:spPr>
          <a:xfrm rot="10800000">
            <a:off x="843424" y="2816325"/>
            <a:ext cx="488700" cy="1070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327" name="Google Shape;3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2417625"/>
            <a:ext cx="1534448" cy="3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5"/>
          <p:cNvSpPr txBox="1"/>
          <p:nvPr/>
        </p:nvSpPr>
        <p:spPr>
          <a:xfrm>
            <a:off x="107500" y="0"/>
            <a:ext cx="6089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</a:rPr>
              <a:t>Yacora: inclusion molecular source term 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25"/>
          <p:cNvSpPr txBox="1"/>
          <p:nvPr/>
        </p:nvSpPr>
        <p:spPr>
          <a:xfrm>
            <a:off x="107503" y="541118"/>
            <a:ext cx="6467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en-GB" sz="1800" b="1">
                <a:solidFill>
                  <a:srgbClr val="000090"/>
                </a:solidFill>
              </a:rPr>
              <a:t>Stationary Yacora run with:</a:t>
            </a: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</p:txBody>
      </p:sp>
      <p:sp>
        <p:nvSpPr>
          <p:cNvPr id="334" name="Google Shape;334;p25"/>
          <p:cNvSpPr txBox="1"/>
          <p:nvPr/>
        </p:nvSpPr>
        <p:spPr>
          <a:xfrm>
            <a:off x="248475" y="1485525"/>
            <a:ext cx="1551900" cy="39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Particle species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35" name="Google Shape;335;p25"/>
          <p:cNvSpPr txBox="1"/>
          <p:nvPr/>
        </p:nvSpPr>
        <p:spPr>
          <a:xfrm>
            <a:off x="1800800" y="3906325"/>
            <a:ext cx="316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</a:rPr>
              <a:t>Source term (see below)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6" name="Google Shape;336;p25"/>
          <p:cNvCxnSpPr/>
          <p:nvPr/>
        </p:nvCxnSpPr>
        <p:spPr>
          <a:xfrm rot="10800000">
            <a:off x="1460125" y="2854400"/>
            <a:ext cx="557700" cy="1032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337" name="Google Shape;3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2417625"/>
            <a:ext cx="1534448" cy="3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6"/>
          <p:cNvSpPr txBox="1"/>
          <p:nvPr/>
        </p:nvSpPr>
        <p:spPr>
          <a:xfrm>
            <a:off x="107500" y="0"/>
            <a:ext cx="6089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</a:rPr>
              <a:t>Yacora: inclusion molecular source term 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26"/>
          <p:cNvSpPr txBox="1"/>
          <p:nvPr/>
        </p:nvSpPr>
        <p:spPr>
          <a:xfrm>
            <a:off x="107503" y="541118"/>
            <a:ext cx="6467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en-GB" sz="1800" b="1">
                <a:solidFill>
                  <a:srgbClr val="000090"/>
                </a:solidFill>
              </a:rPr>
              <a:t>Stationary Yacora run with:</a:t>
            </a: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</p:txBody>
      </p:sp>
      <p:sp>
        <p:nvSpPr>
          <p:cNvPr id="344" name="Google Shape;344;p26"/>
          <p:cNvSpPr txBox="1"/>
          <p:nvPr/>
        </p:nvSpPr>
        <p:spPr>
          <a:xfrm>
            <a:off x="248475" y="1485525"/>
            <a:ext cx="1551900" cy="39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Particle species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45" name="Google Shape;345;p26"/>
          <p:cNvSpPr txBox="1"/>
          <p:nvPr/>
        </p:nvSpPr>
        <p:spPr>
          <a:xfrm>
            <a:off x="5249225" y="1428750"/>
            <a:ext cx="1057500" cy="3987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Reactions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46" name="Google Shape;3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3950" y="1955025"/>
            <a:ext cx="6322725" cy="16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2417625"/>
            <a:ext cx="1534448" cy="3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7"/>
          <p:cNvSpPr txBox="1"/>
          <p:nvPr/>
        </p:nvSpPr>
        <p:spPr>
          <a:xfrm>
            <a:off x="107500" y="0"/>
            <a:ext cx="6089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</a:rPr>
              <a:t>Yacora: inclusion molecular source term 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7"/>
          <p:cNvSpPr txBox="1"/>
          <p:nvPr/>
        </p:nvSpPr>
        <p:spPr>
          <a:xfrm>
            <a:off x="107503" y="541118"/>
            <a:ext cx="6467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en-GB" sz="1800" b="1">
                <a:solidFill>
                  <a:srgbClr val="000090"/>
                </a:solidFill>
              </a:rPr>
              <a:t>Stationary Yacora run with:</a:t>
            </a: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</p:txBody>
      </p:sp>
      <p:sp>
        <p:nvSpPr>
          <p:cNvPr id="354" name="Google Shape;354;p27"/>
          <p:cNvSpPr txBox="1"/>
          <p:nvPr/>
        </p:nvSpPr>
        <p:spPr>
          <a:xfrm>
            <a:off x="248475" y="1485525"/>
            <a:ext cx="1551900" cy="39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Particle species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55" name="Google Shape;355;p27"/>
          <p:cNvSpPr txBox="1"/>
          <p:nvPr/>
        </p:nvSpPr>
        <p:spPr>
          <a:xfrm>
            <a:off x="5249225" y="1428750"/>
            <a:ext cx="1057500" cy="3987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Reactions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56" name="Google Shape;35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21750"/>
            <a:ext cx="1976229" cy="3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8250" y="1979850"/>
            <a:ext cx="6281949" cy="217452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7"/>
          <p:cNvSpPr txBox="1"/>
          <p:nvPr/>
        </p:nvSpPr>
        <p:spPr>
          <a:xfrm>
            <a:off x="4391600" y="3601525"/>
            <a:ext cx="316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</a:rPr>
              <a:t>H</a:t>
            </a:r>
            <a:r>
              <a:rPr lang="en-GB" sz="2000" baseline="-25000">
                <a:solidFill>
                  <a:srgbClr val="FF0000"/>
                </a:solidFill>
              </a:rPr>
              <a:t>2</a:t>
            </a:r>
            <a:r>
              <a:rPr lang="en-GB" sz="2000">
                <a:solidFill>
                  <a:srgbClr val="FF0000"/>
                </a:solidFill>
              </a:rPr>
              <a:t> source term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7"/>
          <p:cNvSpPr txBox="1"/>
          <p:nvPr/>
        </p:nvSpPr>
        <p:spPr>
          <a:xfrm>
            <a:off x="124400" y="3677725"/>
            <a:ext cx="316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</a:rPr>
              <a:t>fixed density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0" name="Google Shape;360;p27"/>
          <p:cNvCxnSpPr/>
          <p:nvPr/>
        </p:nvCxnSpPr>
        <p:spPr>
          <a:xfrm rot="10800000" flipH="1">
            <a:off x="1471450" y="2944775"/>
            <a:ext cx="440700" cy="746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8"/>
          <p:cNvSpPr txBox="1"/>
          <p:nvPr/>
        </p:nvSpPr>
        <p:spPr>
          <a:xfrm>
            <a:off x="107500" y="0"/>
            <a:ext cx="6089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</a:rPr>
              <a:t>Yacora: inclusion molecular source term 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8"/>
          <p:cNvSpPr txBox="1"/>
          <p:nvPr/>
        </p:nvSpPr>
        <p:spPr>
          <a:xfrm>
            <a:off x="107503" y="541118"/>
            <a:ext cx="6467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en-GB" sz="1800" b="1">
                <a:solidFill>
                  <a:srgbClr val="000090"/>
                </a:solidFill>
              </a:rPr>
              <a:t>Stationary Yacora run:</a:t>
            </a:r>
            <a:endParaRPr sz="1800" b="1">
              <a:solidFill>
                <a:srgbClr val="000090"/>
              </a:solidFill>
            </a:endParaRPr>
          </a:p>
          <a:p>
            <a:pPr marL="257175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Char char="•"/>
            </a:pPr>
            <a:r>
              <a:rPr lang="en-GB" sz="1800" b="1">
                <a:solidFill>
                  <a:srgbClr val="000090"/>
                </a:solidFill>
              </a:rPr>
              <a:t>results</a:t>
            </a: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</p:txBody>
      </p:sp>
      <p:sp>
        <p:nvSpPr>
          <p:cNvPr id="367" name="Google Shape;367;p28"/>
          <p:cNvSpPr txBox="1"/>
          <p:nvPr/>
        </p:nvSpPr>
        <p:spPr>
          <a:xfrm>
            <a:off x="3905250" y="598075"/>
            <a:ext cx="2498400" cy="4926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8000"/>
                </a:solidFill>
              </a:rPr>
              <a:t>source= 10</a:t>
            </a:r>
            <a:r>
              <a:rPr lang="en-GB" sz="2000" b="1" baseline="30000">
                <a:solidFill>
                  <a:srgbClr val="008000"/>
                </a:solidFill>
              </a:rPr>
              <a:t>21</a:t>
            </a:r>
            <a:r>
              <a:rPr lang="en-GB" sz="2000" b="1">
                <a:solidFill>
                  <a:srgbClr val="008000"/>
                </a:solidFill>
              </a:rPr>
              <a:t> m</a:t>
            </a:r>
            <a:r>
              <a:rPr lang="en-GB" sz="2000" b="1" baseline="30000">
                <a:solidFill>
                  <a:srgbClr val="008000"/>
                </a:solidFill>
              </a:rPr>
              <a:t>-3</a:t>
            </a:r>
            <a:r>
              <a:rPr lang="en-GB" sz="2000" b="1">
                <a:solidFill>
                  <a:srgbClr val="008000"/>
                </a:solidFill>
              </a:rPr>
              <a:t>s</a:t>
            </a:r>
            <a:r>
              <a:rPr lang="en-GB" sz="2000" b="1" baseline="30000">
                <a:solidFill>
                  <a:srgbClr val="008000"/>
                </a:solidFill>
              </a:rPr>
              <a:t>-1</a:t>
            </a:r>
            <a:endParaRPr sz="2000" b="1" baseline="30000">
              <a:solidFill>
                <a:srgbClr val="008000"/>
              </a:solidFill>
            </a:endParaRPr>
          </a:p>
        </p:txBody>
      </p:sp>
      <p:pic>
        <p:nvPicPr>
          <p:cNvPr id="368" name="Google Shape;36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1201418"/>
            <a:ext cx="6701899" cy="3027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1201418"/>
            <a:ext cx="6701899" cy="3027682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9"/>
          <p:cNvSpPr txBox="1"/>
          <p:nvPr/>
        </p:nvSpPr>
        <p:spPr>
          <a:xfrm>
            <a:off x="107500" y="0"/>
            <a:ext cx="6089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</a:rPr>
              <a:t>Yacora: inclusion molecular source term 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9"/>
          <p:cNvSpPr txBox="1"/>
          <p:nvPr/>
        </p:nvSpPr>
        <p:spPr>
          <a:xfrm>
            <a:off x="107503" y="541118"/>
            <a:ext cx="6467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en-GB" sz="1800" b="1">
                <a:solidFill>
                  <a:srgbClr val="000090"/>
                </a:solidFill>
              </a:rPr>
              <a:t>Stationary Yacora run:</a:t>
            </a:r>
            <a:endParaRPr sz="1800" b="1">
              <a:solidFill>
                <a:srgbClr val="000090"/>
              </a:solidFill>
            </a:endParaRPr>
          </a:p>
          <a:p>
            <a:pPr marL="257175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Char char="•"/>
            </a:pPr>
            <a:r>
              <a:rPr lang="en-GB" sz="1800" b="1">
                <a:solidFill>
                  <a:srgbClr val="000090"/>
                </a:solidFill>
              </a:rPr>
              <a:t>results</a:t>
            </a: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</p:txBody>
      </p:sp>
      <p:grpSp>
        <p:nvGrpSpPr>
          <p:cNvPr id="376" name="Google Shape;376;p29"/>
          <p:cNvGrpSpPr/>
          <p:nvPr/>
        </p:nvGrpSpPr>
        <p:grpSpPr>
          <a:xfrm>
            <a:off x="-82425" y="1836847"/>
            <a:ext cx="2243506" cy="2313278"/>
            <a:chOff x="-4098653" y="961496"/>
            <a:chExt cx="2574600" cy="3006600"/>
          </a:xfrm>
        </p:grpSpPr>
        <p:cxnSp>
          <p:nvCxnSpPr>
            <p:cNvPr id="377" name="Google Shape;377;p29"/>
            <p:cNvCxnSpPr/>
            <p:nvPr/>
          </p:nvCxnSpPr>
          <p:spPr>
            <a:xfrm rot="10800000" flipH="1">
              <a:off x="-2315460" y="961496"/>
              <a:ext cx="492900" cy="208650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378" name="Google Shape;378;p29"/>
            <p:cNvSpPr txBox="1"/>
            <p:nvPr/>
          </p:nvSpPr>
          <p:spPr>
            <a:xfrm>
              <a:off x="-4098653" y="3047996"/>
              <a:ext cx="2574600" cy="9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rgbClr val="FF0000"/>
                  </a:solidFill>
                </a:rPr>
                <a:t>Density peak at small temperature </a:t>
              </a:r>
              <a:endPara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9" name="Google Shape;379;p29"/>
          <p:cNvSpPr txBox="1"/>
          <p:nvPr/>
        </p:nvSpPr>
        <p:spPr>
          <a:xfrm>
            <a:off x="3905250" y="598075"/>
            <a:ext cx="2498400" cy="4926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8000"/>
                </a:solidFill>
              </a:rPr>
              <a:t>source= 10</a:t>
            </a:r>
            <a:r>
              <a:rPr lang="en-GB" sz="2000" b="1" baseline="30000">
                <a:solidFill>
                  <a:srgbClr val="008000"/>
                </a:solidFill>
              </a:rPr>
              <a:t>21</a:t>
            </a:r>
            <a:r>
              <a:rPr lang="en-GB" sz="2000" b="1">
                <a:solidFill>
                  <a:srgbClr val="008000"/>
                </a:solidFill>
              </a:rPr>
              <a:t> m</a:t>
            </a:r>
            <a:r>
              <a:rPr lang="en-GB" sz="2000" b="1" baseline="30000">
                <a:solidFill>
                  <a:srgbClr val="008000"/>
                </a:solidFill>
              </a:rPr>
              <a:t>-3</a:t>
            </a:r>
            <a:r>
              <a:rPr lang="en-GB" sz="2000" b="1">
                <a:solidFill>
                  <a:srgbClr val="008000"/>
                </a:solidFill>
              </a:rPr>
              <a:t>s</a:t>
            </a:r>
            <a:r>
              <a:rPr lang="en-GB" sz="2000" b="1" baseline="30000">
                <a:solidFill>
                  <a:srgbClr val="008000"/>
                </a:solidFill>
              </a:rPr>
              <a:t>-1</a:t>
            </a:r>
            <a:endParaRPr sz="2000" b="1" baseline="3000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1201418"/>
            <a:ext cx="6701899" cy="3027682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30"/>
          <p:cNvSpPr txBox="1"/>
          <p:nvPr/>
        </p:nvSpPr>
        <p:spPr>
          <a:xfrm>
            <a:off x="107500" y="0"/>
            <a:ext cx="6089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</a:rPr>
              <a:t>Yacora: inclusion molecular source term 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30"/>
          <p:cNvSpPr txBox="1"/>
          <p:nvPr/>
        </p:nvSpPr>
        <p:spPr>
          <a:xfrm>
            <a:off x="107503" y="541118"/>
            <a:ext cx="6467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en-GB" sz="1800" b="1">
                <a:solidFill>
                  <a:srgbClr val="000090"/>
                </a:solidFill>
              </a:rPr>
              <a:t>Stationary Yacora run:</a:t>
            </a:r>
            <a:endParaRPr sz="1800" b="1">
              <a:solidFill>
                <a:srgbClr val="000090"/>
              </a:solidFill>
            </a:endParaRPr>
          </a:p>
          <a:p>
            <a:pPr marL="257175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Char char="•"/>
            </a:pPr>
            <a:r>
              <a:rPr lang="en-GB" sz="1800" b="1">
                <a:solidFill>
                  <a:srgbClr val="000090"/>
                </a:solidFill>
              </a:rPr>
              <a:t>results</a:t>
            </a: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</p:txBody>
      </p:sp>
      <p:grpSp>
        <p:nvGrpSpPr>
          <p:cNvPr id="387" name="Google Shape;387;p30"/>
          <p:cNvGrpSpPr/>
          <p:nvPr/>
        </p:nvGrpSpPr>
        <p:grpSpPr>
          <a:xfrm>
            <a:off x="-82425" y="1836847"/>
            <a:ext cx="2243506" cy="2313278"/>
            <a:chOff x="-4098653" y="961496"/>
            <a:chExt cx="2574600" cy="3006600"/>
          </a:xfrm>
        </p:grpSpPr>
        <p:cxnSp>
          <p:nvCxnSpPr>
            <p:cNvPr id="388" name="Google Shape;388;p30"/>
            <p:cNvCxnSpPr/>
            <p:nvPr/>
          </p:nvCxnSpPr>
          <p:spPr>
            <a:xfrm rot="10800000" flipH="1">
              <a:off x="-2315460" y="961496"/>
              <a:ext cx="492900" cy="208650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389" name="Google Shape;389;p30"/>
            <p:cNvSpPr txBox="1"/>
            <p:nvPr/>
          </p:nvSpPr>
          <p:spPr>
            <a:xfrm>
              <a:off x="-4098653" y="3047996"/>
              <a:ext cx="2574600" cy="9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rgbClr val="FF0000"/>
                  </a:solidFill>
                </a:rPr>
                <a:t>Density peak at small temperature </a:t>
              </a:r>
              <a:endPara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" name="Google Shape;390;p30"/>
          <p:cNvGrpSpPr/>
          <p:nvPr/>
        </p:nvGrpSpPr>
        <p:grpSpPr>
          <a:xfrm>
            <a:off x="3879975" y="1735232"/>
            <a:ext cx="2243506" cy="2872093"/>
            <a:chOff x="-4098653" y="235196"/>
            <a:chExt cx="2574600" cy="3732900"/>
          </a:xfrm>
        </p:grpSpPr>
        <p:cxnSp>
          <p:nvCxnSpPr>
            <p:cNvPr id="391" name="Google Shape;391;p30"/>
            <p:cNvCxnSpPr/>
            <p:nvPr/>
          </p:nvCxnSpPr>
          <p:spPr>
            <a:xfrm rot="10800000" flipH="1">
              <a:off x="-2315460" y="235196"/>
              <a:ext cx="291600" cy="281280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392" name="Google Shape;392;p30"/>
            <p:cNvSpPr txBox="1"/>
            <p:nvPr/>
          </p:nvSpPr>
          <p:spPr>
            <a:xfrm>
              <a:off x="-4098653" y="3047996"/>
              <a:ext cx="2574600" cy="9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rgbClr val="FF0000"/>
                  </a:solidFill>
                </a:rPr>
                <a:t>dissociation by proton impact</a:t>
              </a:r>
              <a:endPara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3" name="Google Shape;393;p30"/>
          <p:cNvSpPr txBox="1"/>
          <p:nvPr/>
        </p:nvSpPr>
        <p:spPr>
          <a:xfrm>
            <a:off x="3905250" y="598075"/>
            <a:ext cx="2498400" cy="4926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8000"/>
                </a:solidFill>
              </a:rPr>
              <a:t>source= 10</a:t>
            </a:r>
            <a:r>
              <a:rPr lang="en-GB" sz="2000" b="1" baseline="30000">
                <a:solidFill>
                  <a:srgbClr val="008000"/>
                </a:solidFill>
              </a:rPr>
              <a:t>21</a:t>
            </a:r>
            <a:r>
              <a:rPr lang="en-GB" sz="2000" b="1">
                <a:solidFill>
                  <a:srgbClr val="008000"/>
                </a:solidFill>
              </a:rPr>
              <a:t> m</a:t>
            </a:r>
            <a:r>
              <a:rPr lang="en-GB" sz="2000" b="1" baseline="30000">
                <a:solidFill>
                  <a:srgbClr val="008000"/>
                </a:solidFill>
              </a:rPr>
              <a:t>-3</a:t>
            </a:r>
            <a:r>
              <a:rPr lang="en-GB" sz="2000" b="1">
                <a:solidFill>
                  <a:srgbClr val="008000"/>
                </a:solidFill>
              </a:rPr>
              <a:t>s</a:t>
            </a:r>
            <a:r>
              <a:rPr lang="en-GB" sz="2000" b="1" baseline="30000">
                <a:solidFill>
                  <a:srgbClr val="008000"/>
                </a:solidFill>
              </a:rPr>
              <a:t>-1</a:t>
            </a:r>
            <a:endParaRPr sz="2000" b="1" baseline="30000">
              <a:solidFill>
                <a:srgbClr val="008000"/>
              </a:solidFill>
            </a:endParaRPr>
          </a:p>
        </p:txBody>
      </p:sp>
      <p:pic>
        <p:nvPicPr>
          <p:cNvPr id="394" name="Google Shape;39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200" y="4566399"/>
            <a:ext cx="4450799" cy="58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1"/>
          <p:cNvSpPr txBox="1"/>
          <p:nvPr/>
        </p:nvSpPr>
        <p:spPr>
          <a:xfrm>
            <a:off x="107504" y="0"/>
            <a:ext cx="583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</a:rPr>
              <a:t>Eirene: edge2D JET simulations 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31"/>
          <p:cNvSpPr txBox="1"/>
          <p:nvPr/>
        </p:nvSpPr>
        <p:spPr>
          <a:xfrm>
            <a:off x="107503" y="541118"/>
            <a:ext cx="64671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en-GB" sz="1800" b="1">
                <a:solidFill>
                  <a:srgbClr val="000090"/>
                </a:solidFill>
              </a:rPr>
              <a:t>2D simulations from JET runs vibrationally resolved</a:t>
            </a:r>
            <a:endParaRPr sz="1800" b="1">
              <a:solidFill>
                <a:srgbClr val="000090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</p:txBody>
      </p:sp>
      <p:pic>
        <p:nvPicPr>
          <p:cNvPr id="401" name="Google Shape;40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7200" y="875918"/>
            <a:ext cx="4492005" cy="3581783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31"/>
          <p:cNvSpPr txBox="1"/>
          <p:nvPr/>
        </p:nvSpPr>
        <p:spPr>
          <a:xfrm>
            <a:off x="1162875" y="1485525"/>
            <a:ext cx="1551900" cy="39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Particle species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403" name="Google Shape;40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2169850"/>
            <a:ext cx="3958424" cy="94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2"/>
          <p:cNvSpPr txBox="1"/>
          <p:nvPr/>
        </p:nvSpPr>
        <p:spPr>
          <a:xfrm>
            <a:off x="107504" y="0"/>
            <a:ext cx="583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</a:rPr>
              <a:t>Eirene: edge2D JET simulations 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32"/>
          <p:cNvSpPr txBox="1"/>
          <p:nvPr/>
        </p:nvSpPr>
        <p:spPr>
          <a:xfrm>
            <a:off x="1515425" y="1200150"/>
            <a:ext cx="1057500" cy="3987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Reactions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10" name="Google Shape;41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7200" y="875918"/>
            <a:ext cx="4492005" cy="3581783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32"/>
          <p:cNvSpPr txBox="1"/>
          <p:nvPr/>
        </p:nvSpPr>
        <p:spPr>
          <a:xfrm>
            <a:off x="107503" y="541118"/>
            <a:ext cx="64671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en-GB" sz="1800" b="1">
                <a:solidFill>
                  <a:srgbClr val="000090"/>
                </a:solidFill>
              </a:rPr>
              <a:t>2D simulations from JET runs vibrationally resolved</a:t>
            </a:r>
            <a:endParaRPr sz="1800" b="1">
              <a:solidFill>
                <a:srgbClr val="000090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</p:txBody>
      </p:sp>
      <p:pic>
        <p:nvPicPr>
          <p:cNvPr id="412" name="Google Shape;41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1808350"/>
            <a:ext cx="3873851" cy="167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248202" y="57150"/>
            <a:ext cx="83667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dirty="0"/>
              <a:t>ITER: (semi-)detached regime is foreseen </a:t>
            </a:r>
            <a:endParaRPr dirty="0"/>
          </a:p>
        </p:txBody>
      </p:sp>
      <p:sp>
        <p:nvSpPr>
          <p:cNvPr id="123" name="Google Shape;123;p6"/>
          <p:cNvSpPr txBox="1"/>
          <p:nvPr/>
        </p:nvSpPr>
        <p:spPr>
          <a:xfrm>
            <a:off x="107503" y="541118"/>
            <a:ext cx="646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en-GB" sz="18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ITER Divertor is highly dissipative (mainly by radiation)</a:t>
            </a:r>
            <a:endParaRPr sz="18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6"/>
          <p:cNvGrpSpPr/>
          <p:nvPr/>
        </p:nvGrpSpPr>
        <p:grpSpPr>
          <a:xfrm>
            <a:off x="107429" y="994000"/>
            <a:ext cx="3591889" cy="3691064"/>
            <a:chOff x="115306" y="1099051"/>
            <a:chExt cx="4789185" cy="4921418"/>
          </a:xfrm>
        </p:grpSpPr>
        <p:pic>
          <p:nvPicPr>
            <p:cNvPr id="125" name="Google Shape;125;p6"/>
            <p:cNvPicPr preferRelativeResize="0"/>
            <p:nvPr/>
          </p:nvPicPr>
          <p:blipFill rotWithShape="1">
            <a:blip r:embed="rId3">
              <a:alphaModFix/>
            </a:blip>
            <a:srcRect l="12929" t="65078" r="35103" b="3537"/>
            <a:stretch/>
          </p:blipFill>
          <p:spPr>
            <a:xfrm>
              <a:off x="115406" y="1099051"/>
              <a:ext cx="4789085" cy="49214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6"/>
            <p:cNvSpPr/>
            <p:nvPr/>
          </p:nvSpPr>
          <p:spPr>
            <a:xfrm>
              <a:off x="1916704" y="4278438"/>
              <a:ext cx="315000" cy="514800"/>
            </a:xfrm>
            <a:prstGeom prst="ellipse">
              <a:avLst/>
            </a:prstGeom>
            <a:solidFill>
              <a:srgbClr val="660033">
                <a:alpha val="6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50"/>
                <a:buFont typeface="Calibri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 rot="1887015">
              <a:off x="1835295" y="4049397"/>
              <a:ext cx="315089" cy="436411"/>
            </a:xfrm>
            <a:prstGeom prst="ellipse">
              <a:avLst/>
            </a:prstGeom>
            <a:solidFill>
              <a:srgbClr val="008000">
                <a:alpha val="6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50"/>
                <a:buFont typeface="Calibri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 rot="1898809">
              <a:off x="1767443" y="3788991"/>
              <a:ext cx="315048" cy="545409"/>
            </a:xfrm>
            <a:prstGeom prst="ellipse">
              <a:avLst/>
            </a:prstGeom>
            <a:solidFill>
              <a:srgbClr val="CC3300">
                <a:alpha val="6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50"/>
                <a:buFont typeface="Calibri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 rot="2106763">
              <a:off x="234841" y="3612667"/>
              <a:ext cx="315028" cy="514791"/>
            </a:xfrm>
            <a:prstGeom prst="ellipse">
              <a:avLst/>
            </a:prstGeom>
            <a:solidFill>
              <a:srgbClr val="660033">
                <a:alpha val="6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50"/>
                <a:buFont typeface="Calibri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 rot="1887015">
              <a:off x="395178" y="3609619"/>
              <a:ext cx="315089" cy="436411"/>
            </a:xfrm>
            <a:prstGeom prst="ellipse">
              <a:avLst/>
            </a:prstGeom>
            <a:solidFill>
              <a:srgbClr val="008000">
                <a:alpha val="6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50"/>
                <a:buFont typeface="Calibri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 rot="1898809">
              <a:off x="526248" y="3390686"/>
              <a:ext cx="315048" cy="545409"/>
            </a:xfrm>
            <a:prstGeom prst="ellipse">
              <a:avLst/>
            </a:prstGeom>
            <a:solidFill>
              <a:srgbClr val="CC3300">
                <a:alpha val="6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50"/>
                <a:buFont typeface="Calibri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552734" y="2818263"/>
              <a:ext cx="1671851" cy="1419367"/>
            </a:xfrm>
            <a:custGeom>
              <a:avLst/>
              <a:gdLst/>
              <a:ahLst/>
              <a:cxnLst/>
              <a:rect l="l" t="t" r="r" b="b"/>
              <a:pathLst>
                <a:path w="1671851" h="1419367" extrusionOk="0">
                  <a:moveTo>
                    <a:pt x="1658203" y="443552"/>
                  </a:moveTo>
                  <a:lnTo>
                    <a:pt x="1671851" y="375313"/>
                  </a:lnTo>
                  <a:lnTo>
                    <a:pt x="1630908" y="327546"/>
                  </a:lnTo>
                  <a:lnTo>
                    <a:pt x="1583141" y="272955"/>
                  </a:lnTo>
                  <a:lnTo>
                    <a:pt x="1480782" y="245659"/>
                  </a:lnTo>
                  <a:lnTo>
                    <a:pt x="1371600" y="245659"/>
                  </a:lnTo>
                  <a:cubicBezTo>
                    <a:pt x="1307965" y="259800"/>
                    <a:pt x="1331156" y="259307"/>
                    <a:pt x="1303362" y="259307"/>
                  </a:cubicBezTo>
                  <a:lnTo>
                    <a:pt x="1255594" y="272955"/>
                  </a:lnTo>
                  <a:lnTo>
                    <a:pt x="1160060" y="300250"/>
                  </a:lnTo>
                  <a:lnTo>
                    <a:pt x="1071350" y="320722"/>
                  </a:lnTo>
                  <a:lnTo>
                    <a:pt x="989463" y="313898"/>
                  </a:lnTo>
                  <a:lnTo>
                    <a:pt x="921224" y="313898"/>
                  </a:lnTo>
                  <a:lnTo>
                    <a:pt x="893929" y="259307"/>
                  </a:lnTo>
                  <a:lnTo>
                    <a:pt x="859809" y="211540"/>
                  </a:lnTo>
                  <a:lnTo>
                    <a:pt x="812042" y="122830"/>
                  </a:lnTo>
                  <a:lnTo>
                    <a:pt x="777923" y="75062"/>
                  </a:lnTo>
                  <a:lnTo>
                    <a:pt x="736979" y="27295"/>
                  </a:lnTo>
                  <a:lnTo>
                    <a:pt x="689212" y="0"/>
                  </a:lnTo>
                  <a:lnTo>
                    <a:pt x="634621" y="13647"/>
                  </a:lnTo>
                  <a:lnTo>
                    <a:pt x="607326" y="68238"/>
                  </a:lnTo>
                  <a:lnTo>
                    <a:pt x="593678" y="129653"/>
                  </a:lnTo>
                  <a:lnTo>
                    <a:pt x="580030" y="238836"/>
                  </a:lnTo>
                  <a:lnTo>
                    <a:pt x="532263" y="341194"/>
                  </a:lnTo>
                  <a:lnTo>
                    <a:pt x="511791" y="423080"/>
                  </a:lnTo>
                  <a:lnTo>
                    <a:pt x="484496" y="484495"/>
                  </a:lnTo>
                  <a:lnTo>
                    <a:pt x="423081" y="539086"/>
                  </a:lnTo>
                  <a:lnTo>
                    <a:pt x="368490" y="607325"/>
                  </a:lnTo>
                  <a:lnTo>
                    <a:pt x="300251" y="648268"/>
                  </a:lnTo>
                  <a:lnTo>
                    <a:pt x="225188" y="689212"/>
                  </a:lnTo>
                  <a:lnTo>
                    <a:pt x="129654" y="736979"/>
                  </a:lnTo>
                  <a:lnTo>
                    <a:pt x="68239" y="805218"/>
                  </a:lnTo>
                  <a:lnTo>
                    <a:pt x="27296" y="880280"/>
                  </a:lnTo>
                  <a:lnTo>
                    <a:pt x="0" y="941695"/>
                  </a:lnTo>
                  <a:lnTo>
                    <a:pt x="27296" y="975815"/>
                  </a:lnTo>
                  <a:lnTo>
                    <a:pt x="116006" y="1009934"/>
                  </a:lnTo>
                  <a:lnTo>
                    <a:pt x="177421" y="1016758"/>
                  </a:lnTo>
                  <a:lnTo>
                    <a:pt x="218365" y="1009934"/>
                  </a:lnTo>
                  <a:lnTo>
                    <a:pt x="320723" y="982638"/>
                  </a:lnTo>
                  <a:lnTo>
                    <a:pt x="361666" y="962167"/>
                  </a:lnTo>
                  <a:lnTo>
                    <a:pt x="464024" y="921224"/>
                  </a:lnTo>
                  <a:lnTo>
                    <a:pt x="525439" y="914400"/>
                  </a:lnTo>
                  <a:lnTo>
                    <a:pt x="573206" y="887104"/>
                  </a:lnTo>
                  <a:lnTo>
                    <a:pt x="648269" y="839337"/>
                  </a:lnTo>
                  <a:lnTo>
                    <a:pt x="696036" y="812041"/>
                  </a:lnTo>
                  <a:lnTo>
                    <a:pt x="750627" y="784746"/>
                  </a:lnTo>
                  <a:lnTo>
                    <a:pt x="784747" y="784746"/>
                  </a:lnTo>
                  <a:lnTo>
                    <a:pt x="832514" y="784746"/>
                  </a:lnTo>
                  <a:lnTo>
                    <a:pt x="866633" y="791570"/>
                  </a:lnTo>
                  <a:lnTo>
                    <a:pt x="962167" y="873456"/>
                  </a:lnTo>
                  <a:lnTo>
                    <a:pt x="1003111" y="948519"/>
                  </a:lnTo>
                  <a:lnTo>
                    <a:pt x="1037230" y="1050877"/>
                  </a:lnTo>
                  <a:lnTo>
                    <a:pt x="1050878" y="1105468"/>
                  </a:lnTo>
                  <a:lnTo>
                    <a:pt x="1098645" y="1187355"/>
                  </a:lnTo>
                  <a:lnTo>
                    <a:pt x="1139588" y="1248770"/>
                  </a:lnTo>
                  <a:lnTo>
                    <a:pt x="1173708" y="1310185"/>
                  </a:lnTo>
                  <a:lnTo>
                    <a:pt x="1228299" y="1364776"/>
                  </a:lnTo>
                  <a:lnTo>
                    <a:pt x="1303362" y="1405719"/>
                  </a:lnTo>
                  <a:lnTo>
                    <a:pt x="1303362" y="1405719"/>
                  </a:lnTo>
                  <a:lnTo>
                    <a:pt x="1371600" y="1419367"/>
                  </a:lnTo>
                  <a:lnTo>
                    <a:pt x="1433015" y="1385247"/>
                  </a:lnTo>
                  <a:lnTo>
                    <a:pt x="1467135" y="1282889"/>
                  </a:lnTo>
                  <a:lnTo>
                    <a:pt x="1460311" y="1194179"/>
                  </a:lnTo>
                  <a:lnTo>
                    <a:pt x="1433015" y="1105468"/>
                  </a:lnTo>
                  <a:lnTo>
                    <a:pt x="1405720" y="1050877"/>
                  </a:lnTo>
                  <a:lnTo>
                    <a:pt x="1364776" y="975815"/>
                  </a:lnTo>
                  <a:lnTo>
                    <a:pt x="1344305" y="914400"/>
                  </a:lnTo>
                  <a:lnTo>
                    <a:pt x="1323833" y="880280"/>
                  </a:lnTo>
                  <a:cubicBezTo>
                    <a:pt x="1330657" y="862083"/>
                    <a:pt x="1337663" y="843953"/>
                    <a:pt x="1344305" y="825689"/>
                  </a:cubicBezTo>
                  <a:cubicBezTo>
                    <a:pt x="1346763" y="818929"/>
                    <a:pt x="1351129" y="805218"/>
                    <a:pt x="1351129" y="805218"/>
                  </a:cubicBezTo>
                  <a:lnTo>
                    <a:pt x="1371600" y="716507"/>
                  </a:lnTo>
                  <a:lnTo>
                    <a:pt x="1467135" y="607325"/>
                  </a:lnTo>
                  <a:lnTo>
                    <a:pt x="1514902" y="566382"/>
                  </a:lnTo>
                  <a:lnTo>
                    <a:pt x="1658203" y="443552"/>
                  </a:lnTo>
                  <a:close/>
                </a:path>
              </a:pathLst>
            </a:custGeom>
            <a:solidFill>
              <a:srgbClr val="0000FF">
                <a:alpha val="4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50"/>
                <a:buFont typeface="Calibri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6"/>
          <p:cNvSpPr txBox="1"/>
          <p:nvPr/>
        </p:nvSpPr>
        <p:spPr>
          <a:xfrm>
            <a:off x="3806822" y="1013066"/>
            <a:ext cx="2767800" cy="31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Heat conduction zone</a:t>
            </a:r>
            <a:br>
              <a:rPr lang="en-GB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Impurity radiation zone</a:t>
            </a:r>
            <a:br>
              <a:rPr lang="en-GB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GB" sz="1800" b="1" i="0" u="none" strike="noStrike" cap="none" baseline="300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GB" sz="1800" b="1" i="0" u="none" strike="noStrike" cap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/D</a:t>
            </a:r>
            <a:r>
              <a:rPr lang="en-GB" sz="1800" b="1" i="0" u="none" strike="noStrike" cap="none" baseline="300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GB" sz="1800" b="1" i="0" u="none" strike="noStrike" cap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/T</a:t>
            </a:r>
            <a:r>
              <a:rPr lang="en-GB" sz="1800" b="1" i="0" u="none" strike="noStrike" cap="none" baseline="300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GB" sz="1800" b="1" i="0" u="none" strike="noStrike" cap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ionization zone </a:t>
            </a:r>
            <a:br>
              <a:rPr lang="en-GB" sz="1800" b="1" i="0" u="none" strike="noStrike" cap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1" i="0" u="none" strike="noStrike" cap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(T</a:t>
            </a:r>
            <a:r>
              <a:rPr lang="en-GB" sz="1800" b="1" i="0" u="none" strike="noStrike" cap="none" baseline="-250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GB" sz="1800" b="1" i="0" u="none" strike="noStrike" cap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&gt; 5 eV)</a:t>
            </a:r>
            <a:endParaRPr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Neutral friction zone</a:t>
            </a:r>
            <a:endParaRPr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 b="1" i="0" u="none" strike="noStrike" cap="non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1" i="0" u="none" strike="noStrike" cap="non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Recombination zone </a:t>
            </a:r>
            <a:br>
              <a:rPr lang="en-GB" sz="1800" b="1" i="0" u="none" strike="noStrike" cap="non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1" i="0" u="none" strike="noStrike" cap="non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(T</a:t>
            </a:r>
            <a:r>
              <a:rPr lang="en-GB" sz="1800" b="1" i="0" u="none" strike="noStrike" cap="none" baseline="-250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GB" sz="1800" b="1" i="0" u="none" strike="noStrike" cap="non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 &lt; 1 eV)</a:t>
            </a:r>
            <a:endParaRPr/>
          </a:p>
        </p:txBody>
      </p:sp>
      <p:sp>
        <p:nvSpPr>
          <p:cNvPr id="134" name="Google Shape;134;p6"/>
          <p:cNvSpPr txBox="1"/>
          <p:nvPr/>
        </p:nvSpPr>
        <p:spPr>
          <a:xfrm>
            <a:off x="4000500" y="4384348"/>
            <a:ext cx="1668780" cy="3477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Courtesy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R.A.Pitts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6756858" y="2436453"/>
            <a:ext cx="2283900" cy="2031300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general picture of the detachment onset is partially a result of decades-long studies including systematic EIRENE modelling.</a:t>
            </a:r>
            <a:endParaRPr sz="18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6743191" y="627534"/>
            <a:ext cx="2283900" cy="1477200"/>
          </a:xfrm>
          <a:prstGeom prst="rect">
            <a:avLst/>
          </a:prstGeom>
          <a:solidFill>
            <a:srgbClr val="FFC0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Detachment 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means that </a:t>
            </a: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heat and ion fluxes 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</a:t>
            </a: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extinguished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 the wall (divertor target)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808350"/>
            <a:ext cx="3873851" cy="167985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33"/>
          <p:cNvSpPr txBox="1"/>
          <p:nvPr/>
        </p:nvSpPr>
        <p:spPr>
          <a:xfrm>
            <a:off x="107504" y="0"/>
            <a:ext cx="583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</a:rPr>
              <a:t>Eirene: edge2D JET simulations 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33"/>
          <p:cNvSpPr txBox="1"/>
          <p:nvPr/>
        </p:nvSpPr>
        <p:spPr>
          <a:xfrm>
            <a:off x="1515425" y="1200150"/>
            <a:ext cx="1057500" cy="3987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Reactions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20" name="Google Shape;42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7200" y="875918"/>
            <a:ext cx="4492005" cy="3581783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33"/>
          <p:cNvSpPr txBox="1"/>
          <p:nvPr/>
        </p:nvSpPr>
        <p:spPr>
          <a:xfrm>
            <a:off x="107503" y="541118"/>
            <a:ext cx="64671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en-GB" sz="1800" b="1">
                <a:solidFill>
                  <a:srgbClr val="000090"/>
                </a:solidFill>
              </a:rPr>
              <a:t>2D simulations from JET runs vibrationally resolved</a:t>
            </a:r>
            <a:endParaRPr sz="1800" b="1">
              <a:solidFill>
                <a:srgbClr val="000090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</p:txBody>
      </p:sp>
      <p:sp>
        <p:nvSpPr>
          <p:cNvPr id="422" name="Google Shape;422;p33"/>
          <p:cNvSpPr/>
          <p:nvPr/>
        </p:nvSpPr>
        <p:spPr>
          <a:xfrm rot="5400000">
            <a:off x="3919202" y="2324358"/>
            <a:ext cx="250200" cy="432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33"/>
          <p:cNvSpPr txBox="1"/>
          <p:nvPr/>
        </p:nvSpPr>
        <p:spPr>
          <a:xfrm>
            <a:off x="4184101" y="2376375"/>
            <a:ext cx="803100" cy="268500"/>
          </a:xfrm>
          <a:prstGeom prst="rect">
            <a:avLst/>
          </a:prstGeom>
          <a:solidFill>
            <a:srgbClr val="FFC000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500" tIns="33750" rIns="67500" bIns="33750" anchor="t" anchorCtr="0">
            <a:sp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H2VIBR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33"/>
          <p:cNvSpPr/>
          <p:nvPr/>
        </p:nvSpPr>
        <p:spPr>
          <a:xfrm>
            <a:off x="3302775" y="1723925"/>
            <a:ext cx="497400" cy="1752300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4"/>
          <p:cNvSpPr txBox="1"/>
          <p:nvPr/>
        </p:nvSpPr>
        <p:spPr>
          <a:xfrm>
            <a:off x="107504" y="0"/>
            <a:ext cx="583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</a:rPr>
              <a:t>Eirene: edge2D JET simulations 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34"/>
          <p:cNvSpPr txBox="1"/>
          <p:nvPr/>
        </p:nvSpPr>
        <p:spPr>
          <a:xfrm>
            <a:off x="107503" y="541118"/>
            <a:ext cx="6467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en-GB" sz="1800" b="1">
                <a:solidFill>
                  <a:srgbClr val="000090"/>
                </a:solidFill>
              </a:rPr>
              <a:t>2D simulations from JET runs vibrationally resolved:</a:t>
            </a:r>
            <a:endParaRPr sz="1800" b="1">
              <a:solidFill>
                <a:srgbClr val="00009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Char char="•"/>
            </a:pPr>
            <a:r>
              <a:rPr lang="en-GB" sz="1800" b="1">
                <a:solidFill>
                  <a:srgbClr val="000090"/>
                </a:solidFill>
              </a:rPr>
              <a:t>results:</a:t>
            </a:r>
            <a:endParaRPr sz="1800" b="1">
              <a:solidFill>
                <a:srgbClr val="000090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</p:txBody>
      </p:sp>
      <p:pic>
        <p:nvPicPr>
          <p:cNvPr id="431" name="Google Shape;43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025" y="1229022"/>
            <a:ext cx="4362249" cy="1893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175" y="3119445"/>
            <a:ext cx="4259670" cy="188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35038" y="1138250"/>
            <a:ext cx="4528012" cy="200775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34"/>
          <p:cNvSpPr txBox="1"/>
          <p:nvPr/>
        </p:nvSpPr>
        <p:spPr>
          <a:xfrm>
            <a:off x="1663625" y="3419575"/>
            <a:ext cx="651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445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46322" y="3106383"/>
            <a:ext cx="4588299" cy="200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5"/>
          <p:cNvSpPr txBox="1"/>
          <p:nvPr/>
        </p:nvSpPr>
        <p:spPr>
          <a:xfrm>
            <a:off x="107504" y="0"/>
            <a:ext cx="583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</a:rPr>
              <a:t>Eirene: edge2D JET simulations 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35"/>
          <p:cNvSpPr txBox="1"/>
          <p:nvPr/>
        </p:nvSpPr>
        <p:spPr>
          <a:xfrm>
            <a:off x="107503" y="541118"/>
            <a:ext cx="6467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en-GB" sz="1800" b="1">
                <a:solidFill>
                  <a:srgbClr val="000090"/>
                </a:solidFill>
              </a:rPr>
              <a:t>2D simulations from JET runs vibrationally resolved:</a:t>
            </a:r>
            <a:endParaRPr sz="1800" b="1">
              <a:solidFill>
                <a:srgbClr val="00009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Char char="•"/>
            </a:pPr>
            <a:r>
              <a:rPr lang="en-GB" sz="1800" b="1">
                <a:solidFill>
                  <a:srgbClr val="000090"/>
                </a:solidFill>
              </a:rPr>
              <a:t>results:</a:t>
            </a:r>
            <a:endParaRPr sz="1800" b="1">
              <a:solidFill>
                <a:srgbClr val="000090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</p:txBody>
      </p:sp>
      <p:pic>
        <p:nvPicPr>
          <p:cNvPr id="442" name="Google Shape;44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025" y="1229022"/>
            <a:ext cx="4362249" cy="1893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175" y="3119445"/>
            <a:ext cx="4259670" cy="188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35038" y="1138250"/>
            <a:ext cx="4528012" cy="200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46322" y="3106383"/>
            <a:ext cx="4588299" cy="200775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35"/>
          <p:cNvSpPr txBox="1"/>
          <p:nvPr/>
        </p:nvSpPr>
        <p:spPr>
          <a:xfrm>
            <a:off x="1663625" y="3419575"/>
            <a:ext cx="651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35"/>
          <p:cNvSpPr txBox="1"/>
          <p:nvPr/>
        </p:nvSpPr>
        <p:spPr>
          <a:xfrm>
            <a:off x="5658125" y="4376425"/>
            <a:ext cx="2542800" cy="4002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</a:rPr>
              <a:t>Population inversion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6"/>
          <p:cNvSpPr txBox="1"/>
          <p:nvPr/>
        </p:nvSpPr>
        <p:spPr>
          <a:xfrm>
            <a:off x="107504" y="0"/>
            <a:ext cx="583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</a:rPr>
              <a:t>Eirene: edge2D JET simulations 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36"/>
          <p:cNvSpPr txBox="1"/>
          <p:nvPr/>
        </p:nvSpPr>
        <p:spPr>
          <a:xfrm>
            <a:off x="107503" y="541118"/>
            <a:ext cx="6467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en-GB" sz="1800" b="1">
                <a:solidFill>
                  <a:srgbClr val="000090"/>
                </a:solidFill>
              </a:rPr>
              <a:t>2D simulations from JET runs vibrationally resolved:</a:t>
            </a:r>
            <a:endParaRPr sz="1800" b="1">
              <a:solidFill>
                <a:srgbClr val="00009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Char char="•"/>
            </a:pPr>
            <a:r>
              <a:rPr lang="en-GB" sz="1800" b="1">
                <a:solidFill>
                  <a:srgbClr val="000090"/>
                </a:solidFill>
              </a:rPr>
              <a:t>results:</a:t>
            </a:r>
            <a:endParaRPr sz="1800" b="1">
              <a:solidFill>
                <a:srgbClr val="000090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</p:txBody>
      </p:sp>
      <p:pic>
        <p:nvPicPr>
          <p:cNvPr id="455" name="Google Shape;45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75" y="1188326"/>
            <a:ext cx="4300250" cy="190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950" y="3123356"/>
            <a:ext cx="4450876" cy="190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5900" y="1103157"/>
            <a:ext cx="4501874" cy="205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01122" y="3112531"/>
            <a:ext cx="4450875" cy="194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7"/>
          <p:cNvSpPr txBox="1"/>
          <p:nvPr/>
        </p:nvSpPr>
        <p:spPr>
          <a:xfrm>
            <a:off x="107500" y="0"/>
            <a:ext cx="6089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</a:rPr>
              <a:t>Yacora: inclusion molecular source term 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37"/>
          <p:cNvSpPr txBox="1"/>
          <p:nvPr/>
        </p:nvSpPr>
        <p:spPr>
          <a:xfrm>
            <a:off x="107503" y="541118"/>
            <a:ext cx="6467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en-GB" sz="1800" b="1">
                <a:solidFill>
                  <a:srgbClr val="000090"/>
                </a:solidFill>
              </a:rPr>
              <a:t>Stationary Yacora run vibrationally resolved with:</a:t>
            </a: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</p:txBody>
      </p:sp>
      <p:sp>
        <p:nvSpPr>
          <p:cNvPr id="464" name="Google Shape;464;p37"/>
          <p:cNvSpPr txBox="1"/>
          <p:nvPr/>
        </p:nvSpPr>
        <p:spPr>
          <a:xfrm>
            <a:off x="248475" y="1485525"/>
            <a:ext cx="1551900" cy="39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Particle species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465" name="Google Shape;46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65225"/>
            <a:ext cx="3964274" cy="8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8"/>
          <p:cNvSpPr txBox="1"/>
          <p:nvPr/>
        </p:nvSpPr>
        <p:spPr>
          <a:xfrm>
            <a:off x="107500" y="0"/>
            <a:ext cx="6089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</a:rPr>
              <a:t>Yacora: inclusion molecular source term 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8"/>
          <p:cNvSpPr txBox="1"/>
          <p:nvPr/>
        </p:nvSpPr>
        <p:spPr>
          <a:xfrm>
            <a:off x="107503" y="541118"/>
            <a:ext cx="6467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en-GB" sz="1800" b="1">
                <a:solidFill>
                  <a:srgbClr val="000090"/>
                </a:solidFill>
              </a:rPr>
              <a:t>Stationary Yacora run vibrationally resolved with:</a:t>
            </a: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</p:txBody>
      </p:sp>
      <p:sp>
        <p:nvSpPr>
          <p:cNvPr id="472" name="Google Shape;472;p38"/>
          <p:cNvSpPr txBox="1"/>
          <p:nvPr/>
        </p:nvSpPr>
        <p:spPr>
          <a:xfrm>
            <a:off x="248475" y="1485525"/>
            <a:ext cx="1551900" cy="39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Particle species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73" name="Google Shape;473;p38"/>
          <p:cNvSpPr txBox="1"/>
          <p:nvPr/>
        </p:nvSpPr>
        <p:spPr>
          <a:xfrm>
            <a:off x="5249225" y="1428750"/>
            <a:ext cx="1057500" cy="3987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Reactions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74" name="Google Shape;47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8050" y="2208450"/>
            <a:ext cx="3405350" cy="181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265225"/>
            <a:ext cx="3964274" cy="8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9"/>
          <p:cNvSpPr txBox="1"/>
          <p:nvPr/>
        </p:nvSpPr>
        <p:spPr>
          <a:xfrm>
            <a:off x="107500" y="0"/>
            <a:ext cx="6089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</a:rPr>
              <a:t>Yacora: inclusion molecular source term 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39"/>
          <p:cNvSpPr txBox="1"/>
          <p:nvPr/>
        </p:nvSpPr>
        <p:spPr>
          <a:xfrm>
            <a:off x="107503" y="541118"/>
            <a:ext cx="6467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en-GB" sz="1800" b="1">
                <a:solidFill>
                  <a:srgbClr val="000090"/>
                </a:solidFill>
              </a:rPr>
              <a:t>Stationary Yacora run vibrationally resolved with:</a:t>
            </a: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</p:txBody>
      </p:sp>
      <p:sp>
        <p:nvSpPr>
          <p:cNvPr id="482" name="Google Shape;482;p39"/>
          <p:cNvSpPr txBox="1"/>
          <p:nvPr/>
        </p:nvSpPr>
        <p:spPr>
          <a:xfrm>
            <a:off x="248475" y="1485525"/>
            <a:ext cx="1551900" cy="39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Particle species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83" name="Google Shape;483;p39"/>
          <p:cNvSpPr txBox="1"/>
          <p:nvPr/>
        </p:nvSpPr>
        <p:spPr>
          <a:xfrm>
            <a:off x="5249225" y="1428750"/>
            <a:ext cx="1057500" cy="3987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Reactions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84" name="Google Shape;48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8050" y="2208450"/>
            <a:ext cx="3405350" cy="181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265225"/>
            <a:ext cx="3964274" cy="8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39"/>
          <p:cNvSpPr txBox="1"/>
          <p:nvPr/>
        </p:nvSpPr>
        <p:spPr>
          <a:xfrm>
            <a:off x="6229200" y="4154575"/>
            <a:ext cx="329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</a:rPr>
              <a:t>only ground state source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0"/>
          <p:cNvSpPr txBox="1"/>
          <p:nvPr/>
        </p:nvSpPr>
        <p:spPr>
          <a:xfrm>
            <a:off x="107500" y="0"/>
            <a:ext cx="6089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</a:rPr>
              <a:t>Yacora: inclusion molecular source term 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40"/>
          <p:cNvSpPr txBox="1"/>
          <p:nvPr/>
        </p:nvSpPr>
        <p:spPr>
          <a:xfrm>
            <a:off x="107503" y="541118"/>
            <a:ext cx="6467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en-GB" sz="1800" b="1">
                <a:solidFill>
                  <a:srgbClr val="000090"/>
                </a:solidFill>
              </a:rPr>
              <a:t>Stationary Yacora run vibrationally resolved with:</a:t>
            </a:r>
            <a:endParaRPr sz="1800" b="1">
              <a:solidFill>
                <a:srgbClr val="000090"/>
              </a:solidFill>
            </a:endParaRPr>
          </a:p>
          <a:p>
            <a:pPr marL="257175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Char char="•"/>
            </a:pPr>
            <a:r>
              <a:rPr lang="en-GB" sz="1800" b="1">
                <a:solidFill>
                  <a:srgbClr val="000090"/>
                </a:solidFill>
              </a:rPr>
              <a:t>results</a:t>
            </a: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</p:txBody>
      </p:sp>
      <p:pic>
        <p:nvPicPr>
          <p:cNvPr id="493" name="Google Shape;49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6600" y="1136100"/>
            <a:ext cx="4696625" cy="355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40"/>
          <p:cNvSpPr txBox="1"/>
          <p:nvPr/>
        </p:nvSpPr>
        <p:spPr>
          <a:xfrm>
            <a:off x="400050" y="2198275"/>
            <a:ext cx="2498400" cy="4926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8000"/>
                </a:solidFill>
              </a:rPr>
              <a:t>source= 10</a:t>
            </a:r>
            <a:r>
              <a:rPr lang="en-GB" sz="2000" b="1" baseline="30000">
                <a:solidFill>
                  <a:srgbClr val="008000"/>
                </a:solidFill>
              </a:rPr>
              <a:t>21</a:t>
            </a:r>
            <a:r>
              <a:rPr lang="en-GB" sz="2000" b="1">
                <a:solidFill>
                  <a:srgbClr val="008000"/>
                </a:solidFill>
              </a:rPr>
              <a:t> m</a:t>
            </a:r>
            <a:r>
              <a:rPr lang="en-GB" sz="2000" b="1" baseline="30000">
                <a:solidFill>
                  <a:srgbClr val="008000"/>
                </a:solidFill>
              </a:rPr>
              <a:t>-3</a:t>
            </a:r>
            <a:r>
              <a:rPr lang="en-GB" sz="2000" b="1">
                <a:solidFill>
                  <a:srgbClr val="008000"/>
                </a:solidFill>
              </a:rPr>
              <a:t>s</a:t>
            </a:r>
            <a:r>
              <a:rPr lang="en-GB" sz="2000" b="1" baseline="30000">
                <a:solidFill>
                  <a:srgbClr val="008000"/>
                </a:solidFill>
              </a:rPr>
              <a:t>-1</a:t>
            </a:r>
            <a:endParaRPr sz="2000" b="1" baseline="3000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Google Shape;49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6600" y="1136100"/>
            <a:ext cx="4696625" cy="355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41"/>
          <p:cNvSpPr txBox="1"/>
          <p:nvPr/>
        </p:nvSpPr>
        <p:spPr>
          <a:xfrm>
            <a:off x="400050" y="2198275"/>
            <a:ext cx="2498400" cy="4926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8000"/>
                </a:solidFill>
              </a:rPr>
              <a:t>source= 10</a:t>
            </a:r>
            <a:r>
              <a:rPr lang="en-GB" sz="2000" b="1" baseline="30000">
                <a:solidFill>
                  <a:srgbClr val="008000"/>
                </a:solidFill>
              </a:rPr>
              <a:t>21</a:t>
            </a:r>
            <a:r>
              <a:rPr lang="en-GB" sz="2000" b="1">
                <a:solidFill>
                  <a:srgbClr val="008000"/>
                </a:solidFill>
              </a:rPr>
              <a:t> m</a:t>
            </a:r>
            <a:r>
              <a:rPr lang="en-GB" sz="2000" b="1" baseline="30000">
                <a:solidFill>
                  <a:srgbClr val="008000"/>
                </a:solidFill>
              </a:rPr>
              <a:t>-3</a:t>
            </a:r>
            <a:r>
              <a:rPr lang="en-GB" sz="2000" b="1">
                <a:solidFill>
                  <a:srgbClr val="008000"/>
                </a:solidFill>
              </a:rPr>
              <a:t>s</a:t>
            </a:r>
            <a:r>
              <a:rPr lang="en-GB" sz="2000" b="1" baseline="30000">
                <a:solidFill>
                  <a:srgbClr val="008000"/>
                </a:solidFill>
              </a:rPr>
              <a:t>-1</a:t>
            </a:r>
            <a:endParaRPr sz="2000" b="1" baseline="30000">
              <a:solidFill>
                <a:srgbClr val="008000"/>
              </a:solidFill>
            </a:endParaRPr>
          </a:p>
        </p:txBody>
      </p:sp>
      <p:sp>
        <p:nvSpPr>
          <p:cNvPr id="501" name="Google Shape;501;p41"/>
          <p:cNvSpPr txBox="1"/>
          <p:nvPr/>
        </p:nvSpPr>
        <p:spPr>
          <a:xfrm>
            <a:off x="107500" y="0"/>
            <a:ext cx="6089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</a:rPr>
              <a:t>Yacora: inclusion molecular source term 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41"/>
          <p:cNvSpPr txBox="1"/>
          <p:nvPr/>
        </p:nvSpPr>
        <p:spPr>
          <a:xfrm>
            <a:off x="107503" y="541118"/>
            <a:ext cx="6467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en-GB" sz="1800" b="1">
                <a:solidFill>
                  <a:srgbClr val="000090"/>
                </a:solidFill>
              </a:rPr>
              <a:t>Stationary Yacora run vibrationally resolved with:</a:t>
            </a:r>
            <a:endParaRPr sz="1800" b="1">
              <a:solidFill>
                <a:srgbClr val="000090"/>
              </a:solidFill>
            </a:endParaRPr>
          </a:p>
          <a:p>
            <a:pPr marL="257175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Char char="•"/>
            </a:pPr>
            <a:r>
              <a:rPr lang="en-GB" sz="1800" b="1">
                <a:solidFill>
                  <a:srgbClr val="000090"/>
                </a:solidFill>
              </a:rPr>
              <a:t>results</a:t>
            </a: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</p:txBody>
      </p:sp>
      <p:grpSp>
        <p:nvGrpSpPr>
          <p:cNvPr id="503" name="Google Shape;503;p41"/>
          <p:cNvGrpSpPr/>
          <p:nvPr/>
        </p:nvGrpSpPr>
        <p:grpSpPr>
          <a:xfrm>
            <a:off x="1670175" y="1949953"/>
            <a:ext cx="2243506" cy="2809772"/>
            <a:chOff x="-4098653" y="316196"/>
            <a:chExt cx="2574600" cy="3651900"/>
          </a:xfrm>
        </p:grpSpPr>
        <p:cxnSp>
          <p:nvCxnSpPr>
            <p:cNvPr id="504" name="Google Shape;504;p41"/>
            <p:cNvCxnSpPr/>
            <p:nvPr/>
          </p:nvCxnSpPr>
          <p:spPr>
            <a:xfrm rot="10800000" flipH="1">
              <a:off x="-2315460" y="316196"/>
              <a:ext cx="609300" cy="273180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505" name="Google Shape;505;p41"/>
            <p:cNvSpPr txBox="1"/>
            <p:nvPr/>
          </p:nvSpPr>
          <p:spPr>
            <a:xfrm>
              <a:off x="-4098653" y="3047996"/>
              <a:ext cx="2574600" cy="9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rgbClr val="FF0000"/>
                  </a:solidFill>
                </a:rPr>
                <a:t>Density peak at small temperature </a:t>
              </a:r>
              <a:endPara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2"/>
          <p:cNvSpPr txBox="1"/>
          <p:nvPr/>
        </p:nvSpPr>
        <p:spPr>
          <a:xfrm>
            <a:off x="107500" y="0"/>
            <a:ext cx="6089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</a:rPr>
              <a:t>Yacora: inclusion molecular source term 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42"/>
          <p:cNvSpPr txBox="1"/>
          <p:nvPr/>
        </p:nvSpPr>
        <p:spPr>
          <a:xfrm>
            <a:off x="107503" y="541118"/>
            <a:ext cx="6467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en-GB" sz="1800" b="1">
                <a:solidFill>
                  <a:srgbClr val="000090"/>
                </a:solidFill>
              </a:rPr>
              <a:t>Stationary Yacora run vibrationally resolved with:</a:t>
            </a:r>
            <a:endParaRPr sz="1800" b="1">
              <a:solidFill>
                <a:srgbClr val="000090"/>
              </a:solidFill>
            </a:endParaRPr>
          </a:p>
          <a:p>
            <a:pPr marL="257175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Char char="•"/>
            </a:pPr>
            <a:r>
              <a:rPr lang="en-GB" sz="1800" b="1">
                <a:solidFill>
                  <a:srgbClr val="000090"/>
                </a:solidFill>
              </a:rPr>
              <a:t>results</a:t>
            </a: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</p:txBody>
      </p:sp>
      <p:sp>
        <p:nvSpPr>
          <p:cNvPr id="512" name="Google Shape;512;p42"/>
          <p:cNvSpPr txBox="1"/>
          <p:nvPr/>
        </p:nvSpPr>
        <p:spPr>
          <a:xfrm>
            <a:off x="400050" y="2198275"/>
            <a:ext cx="2498400" cy="4926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8000"/>
                </a:solidFill>
              </a:rPr>
              <a:t>source= 10</a:t>
            </a:r>
            <a:r>
              <a:rPr lang="en-GB" sz="2000" b="1" baseline="30000">
                <a:solidFill>
                  <a:srgbClr val="008000"/>
                </a:solidFill>
              </a:rPr>
              <a:t>21</a:t>
            </a:r>
            <a:r>
              <a:rPr lang="en-GB" sz="2000" b="1">
                <a:solidFill>
                  <a:srgbClr val="008000"/>
                </a:solidFill>
              </a:rPr>
              <a:t> m</a:t>
            </a:r>
            <a:r>
              <a:rPr lang="en-GB" sz="2000" b="1" baseline="30000">
                <a:solidFill>
                  <a:srgbClr val="008000"/>
                </a:solidFill>
              </a:rPr>
              <a:t>-3</a:t>
            </a:r>
            <a:r>
              <a:rPr lang="en-GB" sz="2000" b="1">
                <a:solidFill>
                  <a:srgbClr val="008000"/>
                </a:solidFill>
              </a:rPr>
              <a:t>s</a:t>
            </a:r>
            <a:r>
              <a:rPr lang="en-GB" sz="2000" b="1" baseline="30000">
                <a:solidFill>
                  <a:srgbClr val="008000"/>
                </a:solidFill>
              </a:rPr>
              <a:t>-1</a:t>
            </a:r>
            <a:endParaRPr sz="2000" b="1" baseline="30000">
              <a:solidFill>
                <a:srgbClr val="008000"/>
              </a:solidFill>
            </a:endParaRPr>
          </a:p>
        </p:txBody>
      </p:sp>
      <p:pic>
        <p:nvPicPr>
          <p:cNvPr id="513" name="Google Shape;51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200" y="1034350"/>
            <a:ext cx="5266674" cy="380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/>
          <p:nvPr/>
        </p:nvSpPr>
        <p:spPr>
          <a:xfrm>
            <a:off x="107504" y="0"/>
            <a:ext cx="583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</a:rPr>
              <a:t>Eirene: edge2D JET simulations 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7"/>
          <p:cNvSpPr txBox="1"/>
          <p:nvPr/>
        </p:nvSpPr>
        <p:spPr>
          <a:xfrm>
            <a:off x="107503" y="541118"/>
            <a:ext cx="64671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en-GB" sz="1800" b="1">
                <a:solidFill>
                  <a:srgbClr val="000090"/>
                </a:solidFill>
              </a:rPr>
              <a:t>2D simulations from JET runs</a:t>
            </a:r>
            <a:endParaRPr sz="1800" b="1">
              <a:solidFill>
                <a:srgbClr val="000090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</p:txBody>
      </p:sp>
      <p:pic>
        <p:nvPicPr>
          <p:cNvPr id="143" name="Google Shape;14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7200" y="875918"/>
            <a:ext cx="4492005" cy="358178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7"/>
          <p:cNvSpPr txBox="1"/>
          <p:nvPr/>
        </p:nvSpPr>
        <p:spPr>
          <a:xfrm>
            <a:off x="1162875" y="1485525"/>
            <a:ext cx="1551900" cy="39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Particle species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45" name="Google Shape;14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050" y="2143125"/>
            <a:ext cx="2247425" cy="50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3"/>
          <p:cNvSpPr txBox="1"/>
          <p:nvPr/>
        </p:nvSpPr>
        <p:spPr>
          <a:xfrm>
            <a:off x="107500" y="0"/>
            <a:ext cx="6089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</a:rPr>
              <a:t>Yacora: inclusion molecular source term 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43"/>
          <p:cNvSpPr txBox="1"/>
          <p:nvPr/>
        </p:nvSpPr>
        <p:spPr>
          <a:xfrm>
            <a:off x="107503" y="541118"/>
            <a:ext cx="6467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en-GB" sz="1800" b="1">
                <a:solidFill>
                  <a:srgbClr val="000090"/>
                </a:solidFill>
              </a:rPr>
              <a:t>Stationary Yacora run vibrationally resolved with:</a:t>
            </a:r>
            <a:endParaRPr sz="1800" b="1">
              <a:solidFill>
                <a:srgbClr val="000090"/>
              </a:solidFill>
            </a:endParaRPr>
          </a:p>
          <a:p>
            <a:pPr marL="257175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Char char="•"/>
            </a:pPr>
            <a:r>
              <a:rPr lang="en-GB" sz="1800" b="1">
                <a:solidFill>
                  <a:srgbClr val="000090"/>
                </a:solidFill>
              </a:rPr>
              <a:t>results</a:t>
            </a: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</p:txBody>
      </p:sp>
      <p:sp>
        <p:nvSpPr>
          <p:cNvPr id="520" name="Google Shape;520;p43"/>
          <p:cNvSpPr txBox="1"/>
          <p:nvPr/>
        </p:nvSpPr>
        <p:spPr>
          <a:xfrm>
            <a:off x="400050" y="2198275"/>
            <a:ext cx="2498400" cy="4926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8000"/>
                </a:solidFill>
              </a:rPr>
              <a:t>source= 10</a:t>
            </a:r>
            <a:r>
              <a:rPr lang="en-GB" sz="2000" b="1" baseline="30000">
                <a:solidFill>
                  <a:srgbClr val="008000"/>
                </a:solidFill>
              </a:rPr>
              <a:t>21</a:t>
            </a:r>
            <a:r>
              <a:rPr lang="en-GB" sz="2000" b="1">
                <a:solidFill>
                  <a:srgbClr val="008000"/>
                </a:solidFill>
              </a:rPr>
              <a:t> m</a:t>
            </a:r>
            <a:r>
              <a:rPr lang="en-GB" sz="2000" b="1" baseline="30000">
                <a:solidFill>
                  <a:srgbClr val="008000"/>
                </a:solidFill>
              </a:rPr>
              <a:t>-3</a:t>
            </a:r>
            <a:r>
              <a:rPr lang="en-GB" sz="2000" b="1">
                <a:solidFill>
                  <a:srgbClr val="008000"/>
                </a:solidFill>
              </a:rPr>
              <a:t>s</a:t>
            </a:r>
            <a:r>
              <a:rPr lang="en-GB" sz="2000" b="1" baseline="30000">
                <a:solidFill>
                  <a:srgbClr val="008000"/>
                </a:solidFill>
              </a:rPr>
              <a:t>-1</a:t>
            </a:r>
            <a:endParaRPr sz="2000" b="1" baseline="30000">
              <a:solidFill>
                <a:srgbClr val="008000"/>
              </a:solidFill>
            </a:endParaRPr>
          </a:p>
        </p:txBody>
      </p:sp>
      <p:pic>
        <p:nvPicPr>
          <p:cNvPr id="521" name="Google Shape;52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200" y="1034350"/>
            <a:ext cx="5266674" cy="3804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2" name="Google Shape;522;p43"/>
          <p:cNvGrpSpPr/>
          <p:nvPr/>
        </p:nvGrpSpPr>
        <p:grpSpPr>
          <a:xfrm>
            <a:off x="107500" y="3351866"/>
            <a:ext cx="3330977" cy="1179259"/>
            <a:chOff x="-4492818" y="2435396"/>
            <a:chExt cx="3822558" cy="1532700"/>
          </a:xfrm>
        </p:grpSpPr>
        <p:cxnSp>
          <p:nvCxnSpPr>
            <p:cNvPr id="523" name="Google Shape;523;p43"/>
            <p:cNvCxnSpPr/>
            <p:nvPr/>
          </p:nvCxnSpPr>
          <p:spPr>
            <a:xfrm rot="10800000" flipH="1">
              <a:off x="-2315460" y="2435396"/>
              <a:ext cx="1645200" cy="61260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524" name="Google Shape;524;p43"/>
            <p:cNvSpPr txBox="1"/>
            <p:nvPr/>
          </p:nvSpPr>
          <p:spPr>
            <a:xfrm>
              <a:off x="-4492818" y="3047996"/>
              <a:ext cx="3783600" cy="920100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rgbClr val="FF0000"/>
                  </a:solidFill>
                </a:rPr>
                <a:t>Vibrational transitions relevant at low temperature</a:t>
              </a:r>
              <a:endPara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25" name="Google Shape;525;p43"/>
          <p:cNvCxnSpPr/>
          <p:nvPr/>
        </p:nvCxnSpPr>
        <p:spPr>
          <a:xfrm rot="10800000" flipH="1">
            <a:off x="3344225" y="3329250"/>
            <a:ext cx="2943000" cy="1019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526" name="Google Shape;526;p43"/>
          <p:cNvCxnSpPr/>
          <p:nvPr/>
        </p:nvCxnSpPr>
        <p:spPr>
          <a:xfrm rot="10800000" flipH="1">
            <a:off x="3344225" y="1497750"/>
            <a:ext cx="2897700" cy="2469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527" name="Google Shape;527;p43"/>
          <p:cNvCxnSpPr/>
          <p:nvPr/>
        </p:nvCxnSpPr>
        <p:spPr>
          <a:xfrm rot="10800000" flipH="1">
            <a:off x="1395250" y="1441200"/>
            <a:ext cx="2031900" cy="2305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5"/>
          <p:cNvSpPr txBox="1"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en-GB" sz="2800" dirty="0" smtClean="0">
                <a:solidFill>
                  <a:srgbClr val="C00000"/>
                </a:solidFill>
              </a:rPr>
              <a:t>Outlook</a:t>
            </a:r>
            <a:endParaRPr sz="28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038497" y="2357840"/>
            <a:ext cx="4343469" cy="2836098"/>
            <a:chOff x="-19993" y="1073262"/>
            <a:chExt cx="8454744" cy="553823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93" t="10764" r="9628" b="12606"/>
            <a:stretch/>
          </p:blipFill>
          <p:spPr>
            <a:xfrm>
              <a:off x="2276745" y="1073262"/>
              <a:ext cx="5443484" cy="4912412"/>
            </a:xfrm>
            <a:prstGeom prst="rect">
              <a:avLst/>
            </a:prstGeom>
          </p:spPr>
        </p:pic>
        <p:sp>
          <p:nvSpPr>
            <p:cNvPr id="26" name="ZoneTexte 5"/>
            <p:cNvSpPr txBox="1"/>
            <p:nvPr/>
          </p:nvSpPr>
          <p:spPr>
            <a:xfrm>
              <a:off x="2771800" y="5756031"/>
              <a:ext cx="4275475" cy="667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 – </a:t>
              </a:r>
              <a:r>
                <a:rPr lang="en-US" sz="20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2000" baseline="-250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sep</a:t>
              </a:r>
              <a:r>
                <a:rPr lang="en-US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0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omp</a:t>
              </a:r>
              <a:r>
                <a:rPr lang="en-US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fr-FR" sz="20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7" name="ZoneTexte 5"/>
            <p:cNvSpPr txBox="1"/>
            <p:nvPr/>
          </p:nvSpPr>
          <p:spPr>
            <a:xfrm>
              <a:off x="2276744" y="1087608"/>
              <a:ext cx="900101" cy="667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  <a:r>
                <a:rPr lang="en-US" sz="2000" baseline="-25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||</a:t>
              </a:r>
              <a:endParaRPr lang="fr-FR" sz="20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8" name="Line 34"/>
            <p:cNvSpPr>
              <a:spLocks noChangeShapeType="1"/>
            </p:cNvSpPr>
            <p:nvPr/>
          </p:nvSpPr>
          <p:spPr bwMode="auto">
            <a:xfrm rot="16200000" flipH="1" flipV="1">
              <a:off x="3624065" y="1923525"/>
              <a:ext cx="255904" cy="656564"/>
            </a:xfrm>
            <a:prstGeom prst="line">
              <a:avLst/>
            </a:prstGeom>
            <a:noFill/>
            <a:ln w="38100">
              <a:solidFill>
                <a:srgbClr val="CC99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0" bIns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9" name="ZoneTexte 5"/>
            <p:cNvSpPr txBox="1"/>
            <p:nvPr/>
          </p:nvSpPr>
          <p:spPr>
            <a:xfrm>
              <a:off x="4027152" y="1893022"/>
              <a:ext cx="2463526" cy="781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 err="1">
                  <a:solidFill>
                    <a:srgbClr val="CC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fr-FR" sz="2000" dirty="0" err="1" smtClean="0">
                  <a:solidFill>
                    <a:srgbClr val="CC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idplane</a:t>
              </a:r>
              <a:endParaRPr lang="fr-FR" sz="2000" dirty="0">
                <a:solidFill>
                  <a:srgbClr val="CC9900"/>
                </a:solidFill>
                <a:latin typeface="Arial" charset="0"/>
              </a:endParaRPr>
            </a:p>
          </p:txBody>
        </p:sp>
        <p:sp>
          <p:nvSpPr>
            <p:cNvPr id="30" name="Line 34"/>
            <p:cNvSpPr>
              <a:spLocks noChangeShapeType="1"/>
            </p:cNvSpPr>
            <p:nvPr/>
          </p:nvSpPr>
          <p:spPr bwMode="auto">
            <a:xfrm rot="16200000" flipH="1">
              <a:off x="2641413" y="3450013"/>
              <a:ext cx="483448" cy="4127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0" bIns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1" name="ZoneTexte 5"/>
            <p:cNvSpPr txBox="1"/>
            <p:nvPr/>
          </p:nvSpPr>
          <p:spPr>
            <a:xfrm>
              <a:off x="768257" y="2817749"/>
              <a:ext cx="2321249" cy="781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Attached</a:t>
              </a:r>
              <a:endParaRPr lang="fr-FR" sz="2000" dirty="0">
                <a:latin typeface="Arial" charset="0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822032" y="5506453"/>
              <a:ext cx="2799347" cy="248652"/>
            </a:xfrm>
            <a:custGeom>
              <a:avLst/>
              <a:gdLst>
                <a:gd name="connsiteX0" fmla="*/ 0 w 2799347"/>
                <a:gd name="connsiteY0" fmla="*/ 248652 h 248652"/>
                <a:gd name="connsiteX1" fmla="*/ 208547 w 2799347"/>
                <a:gd name="connsiteY1" fmla="*/ 172452 h 248652"/>
                <a:gd name="connsiteX2" fmla="*/ 372979 w 2799347"/>
                <a:gd name="connsiteY2" fmla="*/ 108284 h 248652"/>
                <a:gd name="connsiteX3" fmla="*/ 533400 w 2799347"/>
                <a:gd name="connsiteY3" fmla="*/ 56147 h 248652"/>
                <a:gd name="connsiteX4" fmla="*/ 665747 w 2799347"/>
                <a:gd name="connsiteY4" fmla="*/ 28073 h 248652"/>
                <a:gd name="connsiteX5" fmla="*/ 790073 w 2799347"/>
                <a:gd name="connsiteY5" fmla="*/ 12031 h 248652"/>
                <a:gd name="connsiteX6" fmla="*/ 938463 w 2799347"/>
                <a:gd name="connsiteY6" fmla="*/ 0 h 248652"/>
                <a:gd name="connsiteX7" fmla="*/ 1074821 w 2799347"/>
                <a:gd name="connsiteY7" fmla="*/ 4010 h 248652"/>
                <a:gd name="connsiteX8" fmla="*/ 1227221 w 2799347"/>
                <a:gd name="connsiteY8" fmla="*/ 20052 h 248652"/>
                <a:gd name="connsiteX9" fmla="*/ 1379621 w 2799347"/>
                <a:gd name="connsiteY9" fmla="*/ 32084 h 248652"/>
                <a:gd name="connsiteX10" fmla="*/ 1507957 w 2799347"/>
                <a:gd name="connsiteY10" fmla="*/ 44115 h 248652"/>
                <a:gd name="connsiteX11" fmla="*/ 1712494 w 2799347"/>
                <a:gd name="connsiteY11" fmla="*/ 76200 h 248652"/>
                <a:gd name="connsiteX12" fmla="*/ 1852863 w 2799347"/>
                <a:gd name="connsiteY12" fmla="*/ 100263 h 248652"/>
                <a:gd name="connsiteX13" fmla="*/ 2025315 w 2799347"/>
                <a:gd name="connsiteY13" fmla="*/ 128336 h 248652"/>
                <a:gd name="connsiteX14" fmla="*/ 2193757 w 2799347"/>
                <a:gd name="connsiteY14" fmla="*/ 152400 h 248652"/>
                <a:gd name="connsiteX15" fmla="*/ 2354179 w 2799347"/>
                <a:gd name="connsiteY15" fmla="*/ 176463 h 248652"/>
                <a:gd name="connsiteX16" fmla="*/ 2502568 w 2799347"/>
                <a:gd name="connsiteY16" fmla="*/ 204536 h 248652"/>
                <a:gd name="connsiteX17" fmla="*/ 2606842 w 2799347"/>
                <a:gd name="connsiteY17" fmla="*/ 216568 h 248652"/>
                <a:gd name="connsiteX18" fmla="*/ 2715126 w 2799347"/>
                <a:gd name="connsiteY18" fmla="*/ 232610 h 248652"/>
                <a:gd name="connsiteX19" fmla="*/ 2799347 w 2799347"/>
                <a:gd name="connsiteY19" fmla="*/ 236621 h 24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99347" h="248652">
                  <a:moveTo>
                    <a:pt x="0" y="248652"/>
                  </a:moveTo>
                  <a:lnTo>
                    <a:pt x="208547" y="172452"/>
                  </a:lnTo>
                  <a:lnTo>
                    <a:pt x="372979" y="108284"/>
                  </a:lnTo>
                  <a:lnTo>
                    <a:pt x="533400" y="56147"/>
                  </a:lnTo>
                  <a:lnTo>
                    <a:pt x="665747" y="28073"/>
                  </a:lnTo>
                  <a:lnTo>
                    <a:pt x="790073" y="12031"/>
                  </a:lnTo>
                  <a:lnTo>
                    <a:pt x="938463" y="0"/>
                  </a:lnTo>
                  <a:lnTo>
                    <a:pt x="1074821" y="4010"/>
                  </a:lnTo>
                  <a:lnTo>
                    <a:pt x="1227221" y="20052"/>
                  </a:lnTo>
                  <a:lnTo>
                    <a:pt x="1379621" y="32084"/>
                  </a:lnTo>
                  <a:lnTo>
                    <a:pt x="1507957" y="44115"/>
                  </a:lnTo>
                  <a:lnTo>
                    <a:pt x="1712494" y="76200"/>
                  </a:lnTo>
                  <a:lnTo>
                    <a:pt x="1852863" y="100263"/>
                  </a:lnTo>
                  <a:lnTo>
                    <a:pt x="2025315" y="128336"/>
                  </a:lnTo>
                  <a:lnTo>
                    <a:pt x="2193757" y="152400"/>
                  </a:lnTo>
                  <a:lnTo>
                    <a:pt x="2354179" y="176463"/>
                  </a:lnTo>
                  <a:lnTo>
                    <a:pt x="2502568" y="204536"/>
                  </a:lnTo>
                  <a:lnTo>
                    <a:pt x="2606842" y="216568"/>
                  </a:lnTo>
                  <a:lnTo>
                    <a:pt x="2715126" y="232610"/>
                  </a:lnTo>
                  <a:lnTo>
                    <a:pt x="2799347" y="236621"/>
                  </a:lnTo>
                </a:path>
              </a:pathLst>
            </a:custGeom>
            <a:noFill/>
            <a:ln w="38100" cap="rnd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328737" y="4985084"/>
              <a:ext cx="3465095" cy="770021"/>
            </a:xfrm>
            <a:custGeom>
              <a:avLst/>
              <a:gdLst>
                <a:gd name="connsiteX0" fmla="*/ 0 w 3465095"/>
                <a:gd name="connsiteY0" fmla="*/ 766011 h 770021"/>
                <a:gd name="connsiteX1" fmla="*/ 124326 w 3465095"/>
                <a:gd name="connsiteY1" fmla="*/ 625642 h 770021"/>
                <a:gd name="connsiteX2" fmla="*/ 216568 w 3465095"/>
                <a:gd name="connsiteY2" fmla="*/ 517358 h 770021"/>
                <a:gd name="connsiteX3" fmla="*/ 280737 w 3465095"/>
                <a:gd name="connsiteY3" fmla="*/ 429127 h 770021"/>
                <a:gd name="connsiteX4" fmla="*/ 368968 w 3465095"/>
                <a:gd name="connsiteY4" fmla="*/ 320842 h 770021"/>
                <a:gd name="connsiteX5" fmla="*/ 437147 w 3465095"/>
                <a:gd name="connsiteY5" fmla="*/ 244642 h 770021"/>
                <a:gd name="connsiteX6" fmla="*/ 505326 w 3465095"/>
                <a:gd name="connsiteY6" fmla="*/ 156411 h 770021"/>
                <a:gd name="connsiteX7" fmla="*/ 577516 w 3465095"/>
                <a:gd name="connsiteY7" fmla="*/ 84221 h 770021"/>
                <a:gd name="connsiteX8" fmla="*/ 613610 w 3465095"/>
                <a:gd name="connsiteY8" fmla="*/ 44116 h 770021"/>
                <a:gd name="connsiteX9" fmla="*/ 665747 w 3465095"/>
                <a:gd name="connsiteY9" fmla="*/ 16042 h 770021"/>
                <a:gd name="connsiteX10" fmla="*/ 729916 w 3465095"/>
                <a:gd name="connsiteY10" fmla="*/ 4011 h 770021"/>
                <a:gd name="connsiteX11" fmla="*/ 786063 w 3465095"/>
                <a:gd name="connsiteY11" fmla="*/ 0 h 770021"/>
                <a:gd name="connsiteX12" fmla="*/ 826168 w 3465095"/>
                <a:gd name="connsiteY12" fmla="*/ 8021 h 770021"/>
                <a:gd name="connsiteX13" fmla="*/ 926431 w 3465095"/>
                <a:gd name="connsiteY13" fmla="*/ 72190 h 770021"/>
                <a:gd name="connsiteX14" fmla="*/ 982579 w 3465095"/>
                <a:gd name="connsiteY14" fmla="*/ 112295 h 770021"/>
                <a:gd name="connsiteX15" fmla="*/ 1042737 w 3465095"/>
                <a:gd name="connsiteY15" fmla="*/ 160421 h 770021"/>
                <a:gd name="connsiteX16" fmla="*/ 1110916 w 3465095"/>
                <a:gd name="connsiteY16" fmla="*/ 224590 h 770021"/>
                <a:gd name="connsiteX17" fmla="*/ 1211179 w 3465095"/>
                <a:gd name="connsiteY17" fmla="*/ 284748 h 770021"/>
                <a:gd name="connsiteX18" fmla="*/ 1303421 w 3465095"/>
                <a:gd name="connsiteY18" fmla="*/ 344905 h 770021"/>
                <a:gd name="connsiteX19" fmla="*/ 1375610 w 3465095"/>
                <a:gd name="connsiteY19" fmla="*/ 372979 h 770021"/>
                <a:gd name="connsiteX20" fmla="*/ 1483895 w 3465095"/>
                <a:gd name="connsiteY20" fmla="*/ 417095 h 770021"/>
                <a:gd name="connsiteX21" fmla="*/ 1592179 w 3465095"/>
                <a:gd name="connsiteY21" fmla="*/ 449179 h 770021"/>
                <a:gd name="connsiteX22" fmla="*/ 1736558 w 3465095"/>
                <a:gd name="connsiteY22" fmla="*/ 485274 h 770021"/>
                <a:gd name="connsiteX23" fmla="*/ 1860884 w 3465095"/>
                <a:gd name="connsiteY23" fmla="*/ 513348 h 770021"/>
                <a:gd name="connsiteX24" fmla="*/ 1985210 w 3465095"/>
                <a:gd name="connsiteY24" fmla="*/ 533400 h 770021"/>
                <a:gd name="connsiteX25" fmla="*/ 2105526 w 3465095"/>
                <a:gd name="connsiteY25" fmla="*/ 557463 h 770021"/>
                <a:gd name="connsiteX26" fmla="*/ 2298031 w 3465095"/>
                <a:gd name="connsiteY26" fmla="*/ 597569 h 770021"/>
                <a:gd name="connsiteX27" fmla="*/ 2498558 w 3465095"/>
                <a:gd name="connsiteY27" fmla="*/ 629653 h 770021"/>
                <a:gd name="connsiteX28" fmla="*/ 2699084 w 3465095"/>
                <a:gd name="connsiteY28" fmla="*/ 653716 h 770021"/>
                <a:gd name="connsiteX29" fmla="*/ 2867526 w 3465095"/>
                <a:gd name="connsiteY29" fmla="*/ 677779 h 770021"/>
                <a:gd name="connsiteX30" fmla="*/ 3076074 w 3465095"/>
                <a:gd name="connsiteY30" fmla="*/ 709863 h 770021"/>
                <a:gd name="connsiteX31" fmla="*/ 3236495 w 3465095"/>
                <a:gd name="connsiteY31" fmla="*/ 725905 h 770021"/>
                <a:gd name="connsiteX32" fmla="*/ 3352800 w 3465095"/>
                <a:gd name="connsiteY32" fmla="*/ 753979 h 770021"/>
                <a:gd name="connsiteX33" fmla="*/ 3465095 w 3465095"/>
                <a:gd name="connsiteY33" fmla="*/ 770021 h 77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465095" h="770021">
                  <a:moveTo>
                    <a:pt x="0" y="766011"/>
                  </a:moveTo>
                  <a:lnTo>
                    <a:pt x="124326" y="625642"/>
                  </a:lnTo>
                  <a:lnTo>
                    <a:pt x="216568" y="517358"/>
                  </a:lnTo>
                  <a:lnTo>
                    <a:pt x="280737" y="429127"/>
                  </a:lnTo>
                  <a:lnTo>
                    <a:pt x="368968" y="320842"/>
                  </a:lnTo>
                  <a:lnTo>
                    <a:pt x="437147" y="244642"/>
                  </a:lnTo>
                  <a:lnTo>
                    <a:pt x="505326" y="156411"/>
                  </a:lnTo>
                  <a:lnTo>
                    <a:pt x="577516" y="84221"/>
                  </a:lnTo>
                  <a:lnTo>
                    <a:pt x="613610" y="44116"/>
                  </a:lnTo>
                  <a:lnTo>
                    <a:pt x="665747" y="16042"/>
                  </a:lnTo>
                  <a:lnTo>
                    <a:pt x="729916" y="4011"/>
                  </a:lnTo>
                  <a:lnTo>
                    <a:pt x="786063" y="0"/>
                  </a:lnTo>
                  <a:lnTo>
                    <a:pt x="826168" y="8021"/>
                  </a:lnTo>
                  <a:lnTo>
                    <a:pt x="926431" y="72190"/>
                  </a:lnTo>
                  <a:lnTo>
                    <a:pt x="982579" y="112295"/>
                  </a:lnTo>
                  <a:lnTo>
                    <a:pt x="1042737" y="160421"/>
                  </a:lnTo>
                  <a:lnTo>
                    <a:pt x="1110916" y="224590"/>
                  </a:lnTo>
                  <a:lnTo>
                    <a:pt x="1211179" y="284748"/>
                  </a:lnTo>
                  <a:lnTo>
                    <a:pt x="1303421" y="344905"/>
                  </a:lnTo>
                  <a:lnTo>
                    <a:pt x="1375610" y="372979"/>
                  </a:lnTo>
                  <a:lnTo>
                    <a:pt x="1483895" y="417095"/>
                  </a:lnTo>
                  <a:lnTo>
                    <a:pt x="1592179" y="449179"/>
                  </a:lnTo>
                  <a:lnTo>
                    <a:pt x="1736558" y="485274"/>
                  </a:lnTo>
                  <a:lnTo>
                    <a:pt x="1860884" y="513348"/>
                  </a:lnTo>
                  <a:lnTo>
                    <a:pt x="1985210" y="533400"/>
                  </a:lnTo>
                  <a:lnTo>
                    <a:pt x="2105526" y="557463"/>
                  </a:lnTo>
                  <a:lnTo>
                    <a:pt x="2298031" y="597569"/>
                  </a:lnTo>
                  <a:lnTo>
                    <a:pt x="2498558" y="629653"/>
                  </a:lnTo>
                  <a:lnTo>
                    <a:pt x="2699084" y="653716"/>
                  </a:lnTo>
                  <a:lnTo>
                    <a:pt x="2867526" y="677779"/>
                  </a:lnTo>
                  <a:lnTo>
                    <a:pt x="3076074" y="709863"/>
                  </a:lnTo>
                  <a:lnTo>
                    <a:pt x="3236495" y="725905"/>
                  </a:lnTo>
                  <a:lnTo>
                    <a:pt x="3352800" y="753979"/>
                  </a:lnTo>
                  <a:lnTo>
                    <a:pt x="3465095" y="770021"/>
                  </a:lnTo>
                </a:path>
              </a:pathLst>
            </a:custGeom>
            <a:noFill/>
            <a:ln w="38100" cap="rnd">
              <a:solidFill>
                <a:srgbClr val="33CC3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435231" y="5736492"/>
              <a:ext cx="2055446" cy="19539"/>
            </a:xfrm>
            <a:custGeom>
              <a:avLst/>
              <a:gdLst>
                <a:gd name="connsiteX0" fmla="*/ 0 w 2055446"/>
                <a:gd name="connsiteY0" fmla="*/ 19539 h 19539"/>
                <a:gd name="connsiteX1" fmla="*/ 226646 w 2055446"/>
                <a:gd name="connsiteY1" fmla="*/ 15631 h 19539"/>
                <a:gd name="connsiteX2" fmla="*/ 465015 w 2055446"/>
                <a:gd name="connsiteY2" fmla="*/ 7816 h 19539"/>
                <a:gd name="connsiteX3" fmla="*/ 738554 w 2055446"/>
                <a:gd name="connsiteY3" fmla="*/ 0 h 19539"/>
                <a:gd name="connsiteX4" fmla="*/ 1004277 w 2055446"/>
                <a:gd name="connsiteY4" fmla="*/ 0 h 19539"/>
                <a:gd name="connsiteX5" fmla="*/ 1234831 w 2055446"/>
                <a:gd name="connsiteY5" fmla="*/ 3908 h 19539"/>
                <a:gd name="connsiteX6" fmla="*/ 1508369 w 2055446"/>
                <a:gd name="connsiteY6" fmla="*/ 7816 h 19539"/>
                <a:gd name="connsiteX7" fmla="*/ 1711569 w 2055446"/>
                <a:gd name="connsiteY7" fmla="*/ 11723 h 19539"/>
                <a:gd name="connsiteX8" fmla="*/ 1887415 w 2055446"/>
                <a:gd name="connsiteY8" fmla="*/ 11723 h 19539"/>
                <a:gd name="connsiteX9" fmla="*/ 2055446 w 2055446"/>
                <a:gd name="connsiteY9" fmla="*/ 19539 h 1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5446" h="19539">
                  <a:moveTo>
                    <a:pt x="0" y="19539"/>
                  </a:moveTo>
                  <a:lnTo>
                    <a:pt x="226646" y="15631"/>
                  </a:lnTo>
                  <a:lnTo>
                    <a:pt x="465015" y="7816"/>
                  </a:lnTo>
                  <a:lnTo>
                    <a:pt x="738554" y="0"/>
                  </a:lnTo>
                  <a:lnTo>
                    <a:pt x="1004277" y="0"/>
                  </a:lnTo>
                  <a:lnTo>
                    <a:pt x="1234831" y="3908"/>
                  </a:lnTo>
                  <a:lnTo>
                    <a:pt x="1508369" y="7816"/>
                  </a:lnTo>
                  <a:lnTo>
                    <a:pt x="1711569" y="11723"/>
                  </a:lnTo>
                  <a:lnTo>
                    <a:pt x="1887415" y="11723"/>
                  </a:lnTo>
                  <a:lnTo>
                    <a:pt x="2055446" y="19539"/>
                  </a:lnTo>
                </a:path>
              </a:pathLst>
            </a:custGeom>
            <a:noFill/>
            <a:ln w="38100" cap="rnd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676769" y="2942492"/>
              <a:ext cx="4200769" cy="2813539"/>
            </a:xfrm>
            <a:custGeom>
              <a:avLst/>
              <a:gdLst>
                <a:gd name="connsiteX0" fmla="*/ 0 w 4200769"/>
                <a:gd name="connsiteY0" fmla="*/ 2809631 h 2813539"/>
                <a:gd name="connsiteX1" fmla="*/ 70339 w 4200769"/>
                <a:gd name="connsiteY1" fmla="*/ 2688493 h 2813539"/>
                <a:gd name="connsiteX2" fmla="*/ 125046 w 4200769"/>
                <a:gd name="connsiteY2" fmla="*/ 2590800 h 2813539"/>
                <a:gd name="connsiteX3" fmla="*/ 179754 w 4200769"/>
                <a:gd name="connsiteY3" fmla="*/ 2493108 h 2813539"/>
                <a:gd name="connsiteX4" fmla="*/ 230554 w 4200769"/>
                <a:gd name="connsiteY4" fmla="*/ 2399323 h 2813539"/>
                <a:gd name="connsiteX5" fmla="*/ 277446 w 4200769"/>
                <a:gd name="connsiteY5" fmla="*/ 2239108 h 2813539"/>
                <a:gd name="connsiteX6" fmla="*/ 304800 w 4200769"/>
                <a:gd name="connsiteY6" fmla="*/ 2059354 h 2813539"/>
                <a:gd name="connsiteX7" fmla="*/ 343877 w 4200769"/>
                <a:gd name="connsiteY7" fmla="*/ 1770185 h 2813539"/>
                <a:gd name="connsiteX8" fmla="*/ 382954 w 4200769"/>
                <a:gd name="connsiteY8" fmla="*/ 1438031 h 2813539"/>
                <a:gd name="connsiteX9" fmla="*/ 410308 w 4200769"/>
                <a:gd name="connsiteY9" fmla="*/ 1141046 h 2813539"/>
                <a:gd name="connsiteX10" fmla="*/ 445477 w 4200769"/>
                <a:gd name="connsiteY10" fmla="*/ 808893 h 2813539"/>
                <a:gd name="connsiteX11" fmla="*/ 465016 w 4200769"/>
                <a:gd name="connsiteY11" fmla="*/ 535354 h 2813539"/>
                <a:gd name="connsiteX12" fmla="*/ 488462 w 4200769"/>
                <a:gd name="connsiteY12" fmla="*/ 304800 h 2813539"/>
                <a:gd name="connsiteX13" fmla="*/ 496277 w 4200769"/>
                <a:gd name="connsiteY13" fmla="*/ 254000 h 2813539"/>
                <a:gd name="connsiteX14" fmla="*/ 558800 w 4200769"/>
                <a:gd name="connsiteY14" fmla="*/ 140677 h 2813539"/>
                <a:gd name="connsiteX15" fmla="*/ 609600 w 4200769"/>
                <a:gd name="connsiteY15" fmla="*/ 58616 h 2813539"/>
                <a:gd name="connsiteX16" fmla="*/ 640862 w 4200769"/>
                <a:gd name="connsiteY16" fmla="*/ 23446 h 2813539"/>
                <a:gd name="connsiteX17" fmla="*/ 668216 w 4200769"/>
                <a:gd name="connsiteY17" fmla="*/ 0 h 2813539"/>
                <a:gd name="connsiteX18" fmla="*/ 699477 w 4200769"/>
                <a:gd name="connsiteY18" fmla="*/ 3908 h 2813539"/>
                <a:gd name="connsiteX19" fmla="*/ 726831 w 4200769"/>
                <a:gd name="connsiteY19" fmla="*/ 31262 h 2813539"/>
                <a:gd name="connsiteX20" fmla="*/ 758093 w 4200769"/>
                <a:gd name="connsiteY20" fmla="*/ 117231 h 2813539"/>
                <a:gd name="connsiteX21" fmla="*/ 793262 w 4200769"/>
                <a:gd name="connsiteY21" fmla="*/ 214923 h 2813539"/>
                <a:gd name="connsiteX22" fmla="*/ 832339 w 4200769"/>
                <a:gd name="connsiteY22" fmla="*/ 324339 h 2813539"/>
                <a:gd name="connsiteX23" fmla="*/ 859693 w 4200769"/>
                <a:gd name="connsiteY23" fmla="*/ 398585 h 2813539"/>
                <a:gd name="connsiteX24" fmla="*/ 883139 w 4200769"/>
                <a:gd name="connsiteY24" fmla="*/ 453293 h 2813539"/>
                <a:gd name="connsiteX25" fmla="*/ 902677 w 4200769"/>
                <a:gd name="connsiteY25" fmla="*/ 508000 h 2813539"/>
                <a:gd name="connsiteX26" fmla="*/ 930031 w 4200769"/>
                <a:gd name="connsiteY26" fmla="*/ 562708 h 2813539"/>
                <a:gd name="connsiteX27" fmla="*/ 984739 w 4200769"/>
                <a:gd name="connsiteY27" fmla="*/ 797170 h 2813539"/>
                <a:gd name="connsiteX28" fmla="*/ 1027723 w 4200769"/>
                <a:gd name="connsiteY28" fmla="*/ 945662 h 2813539"/>
                <a:gd name="connsiteX29" fmla="*/ 1066800 w 4200769"/>
                <a:gd name="connsiteY29" fmla="*/ 1086339 h 2813539"/>
                <a:gd name="connsiteX30" fmla="*/ 1105877 w 4200769"/>
                <a:gd name="connsiteY30" fmla="*/ 1211385 h 2813539"/>
                <a:gd name="connsiteX31" fmla="*/ 1152769 w 4200769"/>
                <a:gd name="connsiteY31" fmla="*/ 1336431 h 2813539"/>
                <a:gd name="connsiteX32" fmla="*/ 1195754 w 4200769"/>
                <a:gd name="connsiteY32" fmla="*/ 1457570 h 2813539"/>
                <a:gd name="connsiteX33" fmla="*/ 1230923 w 4200769"/>
                <a:gd name="connsiteY33" fmla="*/ 1563077 h 2813539"/>
                <a:gd name="connsiteX34" fmla="*/ 1273908 w 4200769"/>
                <a:gd name="connsiteY34" fmla="*/ 1652954 h 2813539"/>
                <a:gd name="connsiteX35" fmla="*/ 1312985 w 4200769"/>
                <a:gd name="connsiteY35" fmla="*/ 1727200 h 2813539"/>
                <a:gd name="connsiteX36" fmla="*/ 1352062 w 4200769"/>
                <a:gd name="connsiteY36" fmla="*/ 1789723 h 2813539"/>
                <a:gd name="connsiteX37" fmla="*/ 1434123 w 4200769"/>
                <a:gd name="connsiteY37" fmla="*/ 1910862 h 2813539"/>
                <a:gd name="connsiteX38" fmla="*/ 1512277 w 4200769"/>
                <a:gd name="connsiteY38" fmla="*/ 1989016 h 2813539"/>
                <a:gd name="connsiteX39" fmla="*/ 1578708 w 4200769"/>
                <a:gd name="connsiteY39" fmla="*/ 2067170 h 2813539"/>
                <a:gd name="connsiteX40" fmla="*/ 1645139 w 4200769"/>
                <a:gd name="connsiteY40" fmla="*/ 2106246 h 2813539"/>
                <a:gd name="connsiteX41" fmla="*/ 1735016 w 4200769"/>
                <a:gd name="connsiteY41" fmla="*/ 2168770 h 2813539"/>
                <a:gd name="connsiteX42" fmla="*/ 1817077 w 4200769"/>
                <a:gd name="connsiteY42" fmla="*/ 2215662 h 2813539"/>
                <a:gd name="connsiteX43" fmla="*/ 1922585 w 4200769"/>
                <a:gd name="connsiteY43" fmla="*/ 2270370 h 2813539"/>
                <a:gd name="connsiteX44" fmla="*/ 2043723 w 4200769"/>
                <a:gd name="connsiteY44" fmla="*/ 2332893 h 2813539"/>
                <a:gd name="connsiteX45" fmla="*/ 2203939 w 4200769"/>
                <a:gd name="connsiteY45" fmla="*/ 2395416 h 2813539"/>
                <a:gd name="connsiteX46" fmla="*/ 2340708 w 4200769"/>
                <a:gd name="connsiteY46" fmla="*/ 2422770 h 2813539"/>
                <a:gd name="connsiteX47" fmla="*/ 2579077 w 4200769"/>
                <a:gd name="connsiteY47" fmla="*/ 2493108 h 2813539"/>
                <a:gd name="connsiteX48" fmla="*/ 2856523 w 4200769"/>
                <a:gd name="connsiteY48" fmla="*/ 2551723 h 2813539"/>
                <a:gd name="connsiteX49" fmla="*/ 3036277 w 4200769"/>
                <a:gd name="connsiteY49" fmla="*/ 2598616 h 2813539"/>
                <a:gd name="connsiteX50" fmla="*/ 3262923 w 4200769"/>
                <a:gd name="connsiteY50" fmla="*/ 2641600 h 2813539"/>
                <a:gd name="connsiteX51" fmla="*/ 3466123 w 4200769"/>
                <a:gd name="connsiteY51" fmla="*/ 2672862 h 2813539"/>
                <a:gd name="connsiteX52" fmla="*/ 3614616 w 4200769"/>
                <a:gd name="connsiteY52" fmla="*/ 2696308 h 2813539"/>
                <a:gd name="connsiteX53" fmla="*/ 3821723 w 4200769"/>
                <a:gd name="connsiteY53" fmla="*/ 2735385 h 2813539"/>
                <a:gd name="connsiteX54" fmla="*/ 3935046 w 4200769"/>
                <a:gd name="connsiteY54" fmla="*/ 2743200 h 2813539"/>
                <a:gd name="connsiteX55" fmla="*/ 4044462 w 4200769"/>
                <a:gd name="connsiteY55" fmla="*/ 2778370 h 2813539"/>
                <a:gd name="connsiteX56" fmla="*/ 4200769 w 4200769"/>
                <a:gd name="connsiteY56" fmla="*/ 2813539 h 281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200769" h="2813539">
                  <a:moveTo>
                    <a:pt x="0" y="2809631"/>
                  </a:moveTo>
                  <a:lnTo>
                    <a:pt x="70339" y="2688493"/>
                  </a:lnTo>
                  <a:lnTo>
                    <a:pt x="125046" y="2590800"/>
                  </a:lnTo>
                  <a:lnTo>
                    <a:pt x="179754" y="2493108"/>
                  </a:lnTo>
                  <a:lnTo>
                    <a:pt x="230554" y="2399323"/>
                  </a:lnTo>
                  <a:lnTo>
                    <a:pt x="277446" y="2239108"/>
                  </a:lnTo>
                  <a:lnTo>
                    <a:pt x="304800" y="2059354"/>
                  </a:lnTo>
                  <a:lnTo>
                    <a:pt x="343877" y="1770185"/>
                  </a:lnTo>
                  <a:lnTo>
                    <a:pt x="382954" y="1438031"/>
                  </a:lnTo>
                  <a:lnTo>
                    <a:pt x="410308" y="1141046"/>
                  </a:lnTo>
                  <a:lnTo>
                    <a:pt x="445477" y="808893"/>
                  </a:lnTo>
                  <a:lnTo>
                    <a:pt x="465016" y="535354"/>
                  </a:lnTo>
                  <a:lnTo>
                    <a:pt x="488462" y="304800"/>
                  </a:lnTo>
                  <a:lnTo>
                    <a:pt x="496277" y="254000"/>
                  </a:lnTo>
                  <a:lnTo>
                    <a:pt x="558800" y="140677"/>
                  </a:lnTo>
                  <a:lnTo>
                    <a:pt x="609600" y="58616"/>
                  </a:lnTo>
                  <a:lnTo>
                    <a:pt x="640862" y="23446"/>
                  </a:lnTo>
                  <a:lnTo>
                    <a:pt x="668216" y="0"/>
                  </a:lnTo>
                  <a:lnTo>
                    <a:pt x="699477" y="3908"/>
                  </a:lnTo>
                  <a:lnTo>
                    <a:pt x="726831" y="31262"/>
                  </a:lnTo>
                  <a:lnTo>
                    <a:pt x="758093" y="117231"/>
                  </a:lnTo>
                  <a:lnTo>
                    <a:pt x="793262" y="214923"/>
                  </a:lnTo>
                  <a:lnTo>
                    <a:pt x="832339" y="324339"/>
                  </a:lnTo>
                  <a:lnTo>
                    <a:pt x="859693" y="398585"/>
                  </a:lnTo>
                  <a:lnTo>
                    <a:pt x="883139" y="453293"/>
                  </a:lnTo>
                  <a:lnTo>
                    <a:pt x="902677" y="508000"/>
                  </a:lnTo>
                  <a:lnTo>
                    <a:pt x="930031" y="562708"/>
                  </a:lnTo>
                  <a:lnTo>
                    <a:pt x="984739" y="797170"/>
                  </a:lnTo>
                  <a:lnTo>
                    <a:pt x="1027723" y="945662"/>
                  </a:lnTo>
                  <a:lnTo>
                    <a:pt x="1066800" y="1086339"/>
                  </a:lnTo>
                  <a:lnTo>
                    <a:pt x="1105877" y="1211385"/>
                  </a:lnTo>
                  <a:lnTo>
                    <a:pt x="1152769" y="1336431"/>
                  </a:lnTo>
                  <a:lnTo>
                    <a:pt x="1195754" y="1457570"/>
                  </a:lnTo>
                  <a:lnTo>
                    <a:pt x="1230923" y="1563077"/>
                  </a:lnTo>
                  <a:lnTo>
                    <a:pt x="1273908" y="1652954"/>
                  </a:lnTo>
                  <a:lnTo>
                    <a:pt x="1312985" y="1727200"/>
                  </a:lnTo>
                  <a:lnTo>
                    <a:pt x="1352062" y="1789723"/>
                  </a:lnTo>
                  <a:lnTo>
                    <a:pt x="1434123" y="1910862"/>
                  </a:lnTo>
                  <a:lnTo>
                    <a:pt x="1512277" y="1989016"/>
                  </a:lnTo>
                  <a:lnTo>
                    <a:pt x="1578708" y="2067170"/>
                  </a:lnTo>
                  <a:lnTo>
                    <a:pt x="1645139" y="2106246"/>
                  </a:lnTo>
                  <a:lnTo>
                    <a:pt x="1735016" y="2168770"/>
                  </a:lnTo>
                  <a:lnTo>
                    <a:pt x="1817077" y="2215662"/>
                  </a:lnTo>
                  <a:lnTo>
                    <a:pt x="1922585" y="2270370"/>
                  </a:lnTo>
                  <a:lnTo>
                    <a:pt x="2043723" y="2332893"/>
                  </a:lnTo>
                  <a:lnTo>
                    <a:pt x="2203939" y="2395416"/>
                  </a:lnTo>
                  <a:lnTo>
                    <a:pt x="2340708" y="2422770"/>
                  </a:lnTo>
                  <a:lnTo>
                    <a:pt x="2579077" y="2493108"/>
                  </a:lnTo>
                  <a:lnTo>
                    <a:pt x="2856523" y="2551723"/>
                  </a:lnTo>
                  <a:lnTo>
                    <a:pt x="3036277" y="2598616"/>
                  </a:lnTo>
                  <a:lnTo>
                    <a:pt x="3262923" y="2641600"/>
                  </a:lnTo>
                  <a:lnTo>
                    <a:pt x="3466123" y="2672862"/>
                  </a:lnTo>
                  <a:lnTo>
                    <a:pt x="3614616" y="2696308"/>
                  </a:lnTo>
                  <a:lnTo>
                    <a:pt x="3821723" y="2735385"/>
                  </a:lnTo>
                  <a:lnTo>
                    <a:pt x="3935046" y="2743200"/>
                  </a:lnTo>
                  <a:lnTo>
                    <a:pt x="4044462" y="2778370"/>
                  </a:lnTo>
                  <a:lnTo>
                    <a:pt x="4200769" y="2813539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257550" y="2152650"/>
              <a:ext cx="3838575" cy="3614738"/>
            </a:xfrm>
            <a:custGeom>
              <a:avLst/>
              <a:gdLst>
                <a:gd name="connsiteX0" fmla="*/ 0 w 3838575"/>
                <a:gd name="connsiteY0" fmla="*/ 0 h 3614738"/>
                <a:gd name="connsiteX1" fmla="*/ 52388 w 3838575"/>
                <a:gd name="connsiteY1" fmla="*/ 138113 h 3614738"/>
                <a:gd name="connsiteX2" fmla="*/ 104775 w 3838575"/>
                <a:gd name="connsiteY2" fmla="*/ 314325 h 3614738"/>
                <a:gd name="connsiteX3" fmla="*/ 171450 w 3838575"/>
                <a:gd name="connsiteY3" fmla="*/ 557213 h 3614738"/>
                <a:gd name="connsiteX4" fmla="*/ 223838 w 3838575"/>
                <a:gd name="connsiteY4" fmla="*/ 742950 h 3614738"/>
                <a:gd name="connsiteX5" fmla="*/ 257175 w 3838575"/>
                <a:gd name="connsiteY5" fmla="*/ 904875 h 3614738"/>
                <a:gd name="connsiteX6" fmla="*/ 300038 w 3838575"/>
                <a:gd name="connsiteY6" fmla="*/ 1076325 h 3614738"/>
                <a:gd name="connsiteX7" fmla="*/ 333375 w 3838575"/>
                <a:gd name="connsiteY7" fmla="*/ 1238250 h 3614738"/>
                <a:gd name="connsiteX8" fmla="*/ 390525 w 3838575"/>
                <a:gd name="connsiteY8" fmla="*/ 1466850 h 3614738"/>
                <a:gd name="connsiteX9" fmla="*/ 447675 w 3838575"/>
                <a:gd name="connsiteY9" fmla="*/ 1652588 h 3614738"/>
                <a:gd name="connsiteX10" fmla="*/ 504825 w 3838575"/>
                <a:gd name="connsiteY10" fmla="*/ 1862138 h 3614738"/>
                <a:gd name="connsiteX11" fmla="*/ 557213 w 3838575"/>
                <a:gd name="connsiteY11" fmla="*/ 1995488 h 3614738"/>
                <a:gd name="connsiteX12" fmla="*/ 590550 w 3838575"/>
                <a:gd name="connsiteY12" fmla="*/ 2128838 h 3614738"/>
                <a:gd name="connsiteX13" fmla="*/ 657225 w 3838575"/>
                <a:gd name="connsiteY13" fmla="*/ 2266950 h 3614738"/>
                <a:gd name="connsiteX14" fmla="*/ 747713 w 3838575"/>
                <a:gd name="connsiteY14" fmla="*/ 2457450 h 3614738"/>
                <a:gd name="connsiteX15" fmla="*/ 823913 w 3838575"/>
                <a:gd name="connsiteY15" fmla="*/ 2562225 h 3614738"/>
                <a:gd name="connsiteX16" fmla="*/ 933450 w 3838575"/>
                <a:gd name="connsiteY16" fmla="*/ 2709863 h 3614738"/>
                <a:gd name="connsiteX17" fmla="*/ 1047750 w 3838575"/>
                <a:gd name="connsiteY17" fmla="*/ 2828925 h 3614738"/>
                <a:gd name="connsiteX18" fmla="*/ 1123950 w 3838575"/>
                <a:gd name="connsiteY18" fmla="*/ 2905125 h 3614738"/>
                <a:gd name="connsiteX19" fmla="*/ 1247775 w 3838575"/>
                <a:gd name="connsiteY19" fmla="*/ 2990850 h 3614738"/>
                <a:gd name="connsiteX20" fmla="*/ 1419225 w 3838575"/>
                <a:gd name="connsiteY20" fmla="*/ 3081338 h 3614738"/>
                <a:gd name="connsiteX21" fmla="*/ 1581150 w 3838575"/>
                <a:gd name="connsiteY21" fmla="*/ 3148013 h 3614738"/>
                <a:gd name="connsiteX22" fmla="*/ 1866900 w 3838575"/>
                <a:gd name="connsiteY22" fmla="*/ 3233738 h 3614738"/>
                <a:gd name="connsiteX23" fmla="*/ 2114550 w 3838575"/>
                <a:gd name="connsiteY23" fmla="*/ 3309938 h 3614738"/>
                <a:gd name="connsiteX24" fmla="*/ 2328863 w 3838575"/>
                <a:gd name="connsiteY24" fmla="*/ 3371850 h 3614738"/>
                <a:gd name="connsiteX25" fmla="*/ 2586038 w 3838575"/>
                <a:gd name="connsiteY25" fmla="*/ 3400425 h 3614738"/>
                <a:gd name="connsiteX26" fmla="*/ 2809875 w 3838575"/>
                <a:gd name="connsiteY26" fmla="*/ 3429000 h 3614738"/>
                <a:gd name="connsiteX27" fmla="*/ 3081338 w 3838575"/>
                <a:gd name="connsiteY27" fmla="*/ 3467100 h 3614738"/>
                <a:gd name="connsiteX28" fmla="*/ 3309938 w 3838575"/>
                <a:gd name="connsiteY28" fmla="*/ 3500438 h 3614738"/>
                <a:gd name="connsiteX29" fmla="*/ 3419475 w 3838575"/>
                <a:gd name="connsiteY29" fmla="*/ 3519488 h 3614738"/>
                <a:gd name="connsiteX30" fmla="*/ 3590925 w 3838575"/>
                <a:gd name="connsiteY30" fmla="*/ 3552825 h 3614738"/>
                <a:gd name="connsiteX31" fmla="*/ 3738563 w 3838575"/>
                <a:gd name="connsiteY31" fmla="*/ 3590925 h 3614738"/>
                <a:gd name="connsiteX32" fmla="*/ 3838575 w 3838575"/>
                <a:gd name="connsiteY32" fmla="*/ 3614738 h 361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575" h="3614738">
                  <a:moveTo>
                    <a:pt x="0" y="0"/>
                  </a:moveTo>
                  <a:lnTo>
                    <a:pt x="52388" y="138113"/>
                  </a:lnTo>
                  <a:lnTo>
                    <a:pt x="104775" y="314325"/>
                  </a:lnTo>
                  <a:lnTo>
                    <a:pt x="171450" y="557213"/>
                  </a:lnTo>
                  <a:lnTo>
                    <a:pt x="223838" y="742950"/>
                  </a:lnTo>
                  <a:lnTo>
                    <a:pt x="257175" y="904875"/>
                  </a:lnTo>
                  <a:lnTo>
                    <a:pt x="300038" y="1076325"/>
                  </a:lnTo>
                  <a:lnTo>
                    <a:pt x="333375" y="1238250"/>
                  </a:lnTo>
                  <a:lnTo>
                    <a:pt x="390525" y="1466850"/>
                  </a:lnTo>
                  <a:lnTo>
                    <a:pt x="447675" y="1652588"/>
                  </a:lnTo>
                  <a:lnTo>
                    <a:pt x="504825" y="1862138"/>
                  </a:lnTo>
                  <a:lnTo>
                    <a:pt x="557213" y="1995488"/>
                  </a:lnTo>
                  <a:lnTo>
                    <a:pt x="590550" y="2128838"/>
                  </a:lnTo>
                  <a:lnTo>
                    <a:pt x="657225" y="2266950"/>
                  </a:lnTo>
                  <a:lnTo>
                    <a:pt x="747713" y="2457450"/>
                  </a:lnTo>
                  <a:lnTo>
                    <a:pt x="823913" y="2562225"/>
                  </a:lnTo>
                  <a:lnTo>
                    <a:pt x="933450" y="2709863"/>
                  </a:lnTo>
                  <a:lnTo>
                    <a:pt x="1047750" y="2828925"/>
                  </a:lnTo>
                  <a:lnTo>
                    <a:pt x="1123950" y="2905125"/>
                  </a:lnTo>
                  <a:lnTo>
                    <a:pt x="1247775" y="2990850"/>
                  </a:lnTo>
                  <a:lnTo>
                    <a:pt x="1419225" y="3081338"/>
                  </a:lnTo>
                  <a:lnTo>
                    <a:pt x="1581150" y="3148013"/>
                  </a:lnTo>
                  <a:lnTo>
                    <a:pt x="1866900" y="3233738"/>
                  </a:lnTo>
                  <a:lnTo>
                    <a:pt x="2114550" y="3309938"/>
                  </a:lnTo>
                  <a:lnTo>
                    <a:pt x="2328863" y="3371850"/>
                  </a:lnTo>
                  <a:lnTo>
                    <a:pt x="2586038" y="3400425"/>
                  </a:lnTo>
                  <a:lnTo>
                    <a:pt x="2809875" y="3429000"/>
                  </a:lnTo>
                  <a:lnTo>
                    <a:pt x="3081338" y="3467100"/>
                  </a:lnTo>
                  <a:lnTo>
                    <a:pt x="3309938" y="3500438"/>
                  </a:lnTo>
                  <a:lnTo>
                    <a:pt x="3419475" y="3519488"/>
                  </a:lnTo>
                  <a:lnTo>
                    <a:pt x="3590925" y="3552825"/>
                  </a:lnTo>
                  <a:lnTo>
                    <a:pt x="3738563" y="3590925"/>
                  </a:lnTo>
                  <a:lnTo>
                    <a:pt x="3838575" y="3614738"/>
                  </a:lnTo>
                </a:path>
              </a:pathLst>
            </a:custGeom>
            <a:noFill/>
            <a:ln w="38100" cap="rnd">
              <a:solidFill>
                <a:srgbClr val="CC99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 rot="16200000">
              <a:off x="2842594" y="4804246"/>
              <a:ext cx="187434" cy="1319133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0" bIns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8" name="ZoneTexte 5"/>
            <p:cNvSpPr txBox="1"/>
            <p:nvPr/>
          </p:nvSpPr>
          <p:spPr>
            <a:xfrm>
              <a:off x="-19993" y="5229164"/>
              <a:ext cx="2437189" cy="1382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 err="1" smtClean="0">
                  <a:solidFill>
                    <a:srgbClr val="33CC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Partially</a:t>
              </a:r>
              <a:r>
                <a:rPr lang="fr-FR" sz="2000" dirty="0" smtClean="0">
                  <a:solidFill>
                    <a:srgbClr val="33CC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 smtClean="0">
                  <a:solidFill>
                    <a:srgbClr val="33CC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detached</a:t>
              </a:r>
              <a:endParaRPr lang="fr-FR" sz="2000" dirty="0">
                <a:solidFill>
                  <a:srgbClr val="33CC33"/>
                </a:solidFill>
                <a:latin typeface="Arial" charset="0"/>
              </a:endParaRPr>
            </a:p>
          </p:txBody>
        </p:sp>
        <p:sp>
          <p:nvSpPr>
            <p:cNvPr id="39" name="Line 34"/>
            <p:cNvSpPr>
              <a:spLocks noChangeShapeType="1"/>
            </p:cNvSpPr>
            <p:nvPr/>
          </p:nvSpPr>
          <p:spPr bwMode="auto">
            <a:xfrm rot="16200000" flipH="1" flipV="1">
              <a:off x="3937584" y="4923097"/>
              <a:ext cx="951306" cy="31756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0" bIns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0" name="ZoneTexte 5"/>
            <p:cNvSpPr txBox="1"/>
            <p:nvPr/>
          </p:nvSpPr>
          <p:spPr>
            <a:xfrm>
              <a:off x="3822035" y="3453172"/>
              <a:ext cx="2415510" cy="1382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fr-FR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trongly</a:t>
              </a:r>
              <a:r>
                <a:rPr lang="fr-FR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detached</a:t>
              </a:r>
              <a:endParaRPr lang="fr-FR" sz="200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41" name="Line 34"/>
            <p:cNvSpPr>
              <a:spLocks noChangeShapeType="1"/>
            </p:cNvSpPr>
            <p:nvPr/>
          </p:nvSpPr>
          <p:spPr bwMode="auto">
            <a:xfrm rot="16200000" flipH="1" flipV="1">
              <a:off x="5397637" y="5050399"/>
              <a:ext cx="724843" cy="594211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0" bIns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2" name="ZoneTexte 5"/>
            <p:cNvSpPr txBox="1"/>
            <p:nvPr/>
          </p:nvSpPr>
          <p:spPr>
            <a:xfrm>
              <a:off x="6033217" y="4142824"/>
              <a:ext cx="2401534" cy="1382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 err="1" smtClean="0">
                  <a:solidFill>
                    <a:srgbClr val="80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Fully</a:t>
              </a:r>
              <a:r>
                <a:rPr lang="fr-FR" sz="2000" dirty="0" smtClean="0">
                  <a:solidFill>
                    <a:srgbClr val="80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 smtClean="0">
                  <a:solidFill>
                    <a:srgbClr val="80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detached</a:t>
              </a:r>
              <a:endParaRPr lang="fr-FR" sz="2000" dirty="0">
                <a:solidFill>
                  <a:srgbClr val="800080"/>
                </a:solidFill>
                <a:latin typeface="Arial" charset="0"/>
              </a:endParaRPr>
            </a:p>
          </p:txBody>
        </p:sp>
      </p:grpSp>
      <p:sp>
        <p:nvSpPr>
          <p:cNvPr id="24" name="ZoneTexte 5"/>
          <p:cNvSpPr txBox="1"/>
          <p:nvPr/>
        </p:nvSpPr>
        <p:spPr>
          <a:xfrm>
            <a:off x="4748548" y="2277971"/>
            <a:ext cx="1759442" cy="794064"/>
          </a:xfrm>
          <a:prstGeom prst="rect">
            <a:avLst/>
          </a:prstGeom>
          <a:solidFill>
            <a:srgbClr val="008000">
              <a:alpha val="4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  <a:buClrTx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Adapted from A. 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Kallenbach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Fusion </a:t>
            </a: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(2015) 053026</a:t>
            </a:r>
            <a:endParaRPr lang="en-US" altLang="en-US" sz="1200" baseline="-250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43" name="Google Shape;538;p45"/>
          <p:cNvSpPr txBox="1"/>
          <p:nvPr/>
        </p:nvSpPr>
        <p:spPr>
          <a:xfrm>
            <a:off x="107504" y="555526"/>
            <a:ext cx="8856984" cy="3847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GB" sz="1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Predictive modelling set of cases for </a:t>
            </a:r>
            <a:r>
              <a:rPr lang="en-GB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ITER and DEMO 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detachment control </a:t>
            </a:r>
            <a:endParaRPr lang="en-GB" sz="1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800"/>
            </a:pPr>
            <a:endParaRPr lang="en-GB" sz="1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Calibri"/>
              <a:buAutoNum type="arabicParenR"/>
            </a:pPr>
            <a:r>
              <a:rPr lang="en-GB" sz="1800" b="1" i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detached/semi-detached/detached</a:t>
            </a:r>
            <a:r>
              <a:rPr lang="en-GB" sz="1800" i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cases?</a:t>
            </a:r>
          </a:p>
          <a:p>
            <a:pPr>
              <a:buClr>
                <a:srgbClr val="003399"/>
              </a:buClr>
              <a:buSzPts val="1800"/>
            </a:pPr>
            <a:endParaRPr lang="en-GB" sz="1800" i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rgbClr val="003399"/>
              </a:buClr>
              <a:buSzPts val="1800"/>
              <a:buFont typeface="Calibri"/>
              <a:buAutoNum type="arabicParenR"/>
            </a:pPr>
            <a:endParaRPr lang="en-GB" sz="1800" i="1" dirty="0" smtClean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3399"/>
              </a:buClr>
              <a:buSzPts val="1800"/>
            </a:pPr>
            <a:endParaRPr lang="en-GB" sz="1800" i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Calibri"/>
              <a:buAutoNum type="arabicParenR"/>
            </a:pPr>
            <a:endParaRPr lang="en-GB" sz="1800" i="1" dirty="0" smtClean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Calibri"/>
              <a:buAutoNum type="arabicParenR"/>
            </a:pPr>
            <a:endParaRPr lang="en-GB" sz="1800" i="1" dirty="0" smtClean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</a:pPr>
            <a:endParaRPr lang="en-GB" sz="1800" i="1" dirty="0">
              <a:solidFill>
                <a:srgbClr val="003399"/>
              </a:solidFill>
              <a:latin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</a:pP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Calibri"/>
              <a:buAutoNum type="arabicParenR"/>
            </a:pPr>
            <a:endParaRPr lang="en-GB" sz="1800" i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</a:pPr>
            <a:endParaRPr sz="1800" i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5"/>
          <p:cNvSpPr txBox="1"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en-GB" sz="2800" dirty="0" smtClean="0">
                <a:solidFill>
                  <a:srgbClr val="C00000"/>
                </a:solidFill>
              </a:rPr>
              <a:t>Outlook</a:t>
            </a:r>
            <a:endParaRPr sz="2800" dirty="0"/>
          </a:p>
        </p:txBody>
      </p:sp>
      <p:sp>
        <p:nvSpPr>
          <p:cNvPr id="538" name="Google Shape;538;p45"/>
          <p:cNvSpPr txBox="1"/>
          <p:nvPr/>
        </p:nvSpPr>
        <p:spPr>
          <a:xfrm>
            <a:off x="107504" y="555526"/>
            <a:ext cx="8856984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GB" sz="1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Predictive modelling set of cases </a:t>
            </a:r>
            <a:r>
              <a:rPr lang="en-GB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ITER and </a:t>
            </a:r>
            <a:r>
              <a:rPr lang="en-GB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 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detachment control </a:t>
            </a:r>
            <a:endParaRPr lang="en-GB" sz="1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800"/>
            </a:pPr>
            <a:endParaRPr lang="en-GB" sz="1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Calibri"/>
              <a:buAutoNum type="arabicParenR"/>
            </a:pPr>
            <a:r>
              <a:rPr lang="en-GB" sz="1800" b="1" i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detached/semi-detached/detached</a:t>
            </a:r>
            <a:r>
              <a:rPr lang="en-GB" sz="1800" i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cases?</a:t>
            </a:r>
          </a:p>
          <a:p>
            <a:pPr marL="342900" indent="-342900">
              <a:buClr>
                <a:srgbClr val="003399"/>
              </a:buClr>
              <a:buSzPts val="1800"/>
              <a:buFont typeface="Calibri"/>
              <a:buAutoNum type="arabicParenR"/>
            </a:pPr>
            <a:r>
              <a:rPr lang="en-GB" sz="1800" i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Simulate </a:t>
            </a:r>
            <a:r>
              <a:rPr lang="en-GB" sz="1800" b="1" i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Ly-α/D-</a:t>
            </a:r>
            <a:r>
              <a:rPr lang="el-GR" sz="1800" b="1" i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γ</a:t>
            </a:r>
            <a:r>
              <a:rPr lang="en-GB" sz="1800" i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i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for a set of sightlines?.. Other </a:t>
            </a:r>
            <a:r>
              <a:rPr lang="en-GB" sz="1800" i="1" dirty="0" err="1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hydrogenic</a:t>
            </a:r>
            <a:r>
              <a:rPr lang="en-GB" sz="1800" i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spectroscopy incl. </a:t>
            </a:r>
            <a:r>
              <a:rPr lang="en-GB" sz="1800" b="1" i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molecular</a:t>
            </a:r>
            <a:r>
              <a:rPr lang="en-GB" sz="1800" i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DE" sz="1800" i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lang="en-GB" sz="1800" i="1" dirty="0" smtClean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rgbClr val="003399"/>
              </a:buClr>
              <a:buSzPts val="1800"/>
              <a:buFont typeface="Calibri"/>
              <a:buAutoNum type="arabicParenR"/>
            </a:pPr>
            <a:endParaRPr lang="en-GB" sz="1800" i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rgbClr val="003399"/>
              </a:buClr>
              <a:buSzPts val="1800"/>
              <a:buFont typeface="Calibri"/>
              <a:buAutoNum type="arabicParenR"/>
            </a:pPr>
            <a:endParaRPr lang="en-GB" sz="1800" i="1" dirty="0" smtClean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3399"/>
              </a:buClr>
              <a:buSzPts val="1800"/>
            </a:pPr>
            <a:endParaRPr lang="en-GB" sz="1800" i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Calibri"/>
              <a:buAutoNum type="arabicParenR"/>
            </a:pPr>
            <a:endParaRPr lang="en-GB" sz="1800" i="1" dirty="0" smtClean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Calibri"/>
              <a:buAutoNum type="arabicParenR"/>
            </a:pPr>
            <a:endParaRPr lang="en-GB" sz="1800" i="1" dirty="0" smtClean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</a:pPr>
            <a:endParaRPr lang="en-GB" sz="1800" i="1" dirty="0">
              <a:solidFill>
                <a:srgbClr val="003399"/>
              </a:solidFill>
              <a:latin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</a:pP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Calibri"/>
              <a:buAutoNum type="arabicParenR"/>
            </a:pPr>
            <a:endParaRPr lang="en-GB" sz="1800" i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</a:pPr>
            <a:endParaRPr sz="1800" i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84" y="2560315"/>
            <a:ext cx="1634329" cy="1253342"/>
          </a:xfrm>
          <a:prstGeom prst="rect">
            <a:avLst/>
          </a:prstGeom>
        </p:spPr>
      </p:pic>
      <p:pic>
        <p:nvPicPr>
          <p:cNvPr id="5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914" y="3839853"/>
            <a:ext cx="1634329" cy="1253342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feld 9"/>
              <p:cNvSpPr txBox="1"/>
              <p:nvPr/>
            </p:nvSpPr>
            <p:spPr>
              <a:xfrm>
                <a:off x="3269619" y="2705007"/>
                <a:ext cx="2627784" cy="29867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𝑝h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𝑠𝑟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GB" dirty="0" smtClean="0">
                  <a:ea typeface="Cambria Math" panose="02040503050406030204" pitchFamily="18" charset="0"/>
                </a:endParaRPr>
              </a:p>
              <a:p>
                <a:endParaRPr lang="en-GB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de-DE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𝑃𝐸𝐶</m:t>
                          </m:r>
                          <m:r>
                            <m:rPr>
                              <m:nor/>
                            </m:rPr>
                            <a:rPr lang="en-GB" dirty="0"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𝑒𝑥𝑐𝑖𝑡</m:t>
                          </m:r>
                        </m:sup>
                      </m:sSubSup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de-DE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𝑃𝐸𝐶</m:t>
                          </m:r>
                          <m:r>
                            <m:rPr>
                              <m:nor/>
                            </m:rPr>
                            <a:rPr lang="en-GB" dirty="0"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𝑟𝑒𝑐𝑜𝑚𝑏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de-DE" b="0" dirty="0" smtClean="0">
                  <a:ea typeface="Cambria Math" panose="02040503050406030204" pitchFamily="18" charset="0"/>
                </a:endParaRPr>
              </a:p>
              <a:p>
                <a:endParaRPr lang="de-DE" dirty="0">
                  <a:ea typeface="Cambria Math" panose="02040503050406030204" pitchFamily="18" charset="0"/>
                </a:endParaRPr>
              </a:p>
              <a:p>
                <a:r>
                  <a:rPr lang="de-DE" b="0" i="1" dirty="0" err="1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Neglecting</a:t>
                </a:r>
                <a:r>
                  <a:rPr lang="de-DE" b="0" i="1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de-DE" b="0" i="1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MS, C</a:t>
                </a:r>
                <a:r>
                  <a:rPr lang="en-GB" i="1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X, MAR, MAD, etc.</a:t>
                </a:r>
                <a:r>
                  <a:rPr lang="de-DE" b="0" i="1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/>
                </a:r>
                <a:br>
                  <a:rPr lang="de-DE" b="0" i="1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</a:br>
                <a:endParaRPr lang="en-GB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619" y="2705007"/>
                <a:ext cx="2627784" cy="2986715"/>
              </a:xfrm>
              <a:prstGeom prst="rect">
                <a:avLst/>
              </a:prstGeom>
              <a:blipFill>
                <a:blip r:embed="rId5"/>
                <a:stretch>
                  <a:fillRect l="-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75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5"/>
          <p:cNvSpPr txBox="1"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en-GB" sz="2800" dirty="0" smtClean="0">
                <a:solidFill>
                  <a:srgbClr val="C00000"/>
                </a:solidFill>
              </a:rPr>
              <a:t>Outlook</a:t>
            </a:r>
            <a:endParaRPr sz="2800" dirty="0"/>
          </a:p>
        </p:txBody>
      </p:sp>
      <p:sp>
        <p:nvSpPr>
          <p:cNvPr id="538" name="Google Shape;538;p45"/>
          <p:cNvSpPr txBox="1"/>
          <p:nvPr/>
        </p:nvSpPr>
        <p:spPr>
          <a:xfrm>
            <a:off x="107504" y="555526"/>
            <a:ext cx="8856984" cy="4124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GB" sz="1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Predictive modelling set of cases for </a:t>
            </a:r>
            <a:r>
              <a:rPr lang="en-GB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ITER 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GB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 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detachment control </a:t>
            </a:r>
            <a:endParaRPr lang="en-GB" sz="1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800"/>
            </a:pPr>
            <a:endParaRPr lang="en-GB" sz="1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Calibri"/>
              <a:buAutoNum type="arabicParenR"/>
            </a:pPr>
            <a:r>
              <a:rPr lang="en-GB" sz="1800" b="1" i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detached/semi-detached/detached</a:t>
            </a:r>
            <a:r>
              <a:rPr lang="en-GB" sz="1800" i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cases?</a:t>
            </a:r>
          </a:p>
          <a:p>
            <a:pPr marL="342900" indent="-342900">
              <a:buClr>
                <a:srgbClr val="003399"/>
              </a:buClr>
              <a:buSzPts val="1800"/>
              <a:buFont typeface="Calibri"/>
              <a:buAutoNum type="arabicParenR"/>
            </a:pPr>
            <a:r>
              <a:rPr lang="en-GB" sz="1800" i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Simulate </a:t>
            </a:r>
            <a:r>
              <a:rPr lang="en-GB" sz="1800" b="1" i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Ly-α/D-</a:t>
            </a:r>
            <a:r>
              <a:rPr lang="el-GR" sz="1800" b="1" i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γ</a:t>
            </a:r>
            <a:r>
              <a:rPr lang="en-GB" sz="1800" i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i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for a set of sightlines?.. Other </a:t>
            </a:r>
            <a:r>
              <a:rPr lang="en-GB" sz="1800" i="1" dirty="0" err="1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hydrogenic</a:t>
            </a:r>
            <a:r>
              <a:rPr lang="en-GB" sz="1800" i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spectroscopy incl. </a:t>
            </a:r>
            <a:r>
              <a:rPr lang="en-GB" sz="1800" b="1" i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molecular</a:t>
            </a:r>
            <a:r>
              <a:rPr lang="en-GB" sz="1800" i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DE" sz="1800" i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lang="en-GB" sz="1800" i="1" dirty="0" smtClean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rgbClr val="003399"/>
              </a:buClr>
              <a:buSzPts val="1800"/>
              <a:buFont typeface="Calibri"/>
              <a:buAutoNum type="arabicParenR"/>
            </a:pPr>
            <a:r>
              <a:rPr lang="en-US" sz="1800" i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Test impact of </a:t>
            </a:r>
            <a:r>
              <a:rPr lang="en-US" sz="1800" b="1" i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opacity</a:t>
            </a:r>
            <a:r>
              <a:rPr lang="en-US" sz="1800" i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(also with and w/o with </a:t>
            </a:r>
            <a:r>
              <a:rPr lang="en-US" sz="1800" b="1" i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reflection</a:t>
            </a:r>
            <a:r>
              <a:rPr lang="en-US" sz="1800" i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1800" dirty="0"/>
          </a:p>
          <a:p>
            <a:pPr>
              <a:buClr>
                <a:srgbClr val="003399"/>
              </a:buClr>
              <a:buSzPts val="1800"/>
            </a:pPr>
            <a:endParaRPr lang="en-GB" sz="1800" i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Calibri"/>
              <a:buAutoNum type="arabicParenR"/>
            </a:pPr>
            <a:endParaRPr lang="en-GB" sz="1800" i="1" dirty="0" smtClean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Calibri"/>
              <a:buAutoNum type="arabicParenR"/>
            </a:pPr>
            <a:endParaRPr lang="en-GB" sz="1800" i="1" dirty="0" smtClean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</a:pPr>
            <a:endParaRPr lang="en-GB" sz="1800" i="1" dirty="0">
              <a:solidFill>
                <a:srgbClr val="003399"/>
              </a:solidFill>
              <a:latin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</a:pP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Calibri"/>
              <a:buAutoNum type="arabicParenR"/>
            </a:pPr>
            <a:endParaRPr lang="en-GB" sz="1800" i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</a:pPr>
            <a:endParaRPr sz="1800" i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067" y="2968377"/>
            <a:ext cx="3082347" cy="2105598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4947410" y="3382146"/>
            <a:ext cx="339975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dirty="0" smtClean="0">
                <a:solidFill>
                  <a:srgbClr val="FF0000"/>
                </a:solidFill>
              </a:rPr>
              <a:t>3D-integration of line intensities for 2D cameras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4"/>
          <p:cNvSpPr txBox="1">
            <a:spLocks noGrp="1"/>
          </p:cNvSpPr>
          <p:nvPr>
            <p:ph type="body" idx="1"/>
          </p:nvPr>
        </p:nvSpPr>
        <p:spPr>
          <a:xfrm>
            <a:off x="454774" y="2050182"/>
            <a:ext cx="8229600" cy="3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GB" sz="3600" b="1"/>
              <a:t>Thanks for the attention!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/>
          <p:nvPr/>
        </p:nvSpPr>
        <p:spPr>
          <a:xfrm>
            <a:off x="107504" y="0"/>
            <a:ext cx="58326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</a:rPr>
              <a:t>Eirene: edge2D JET simulations 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107503" y="541118"/>
            <a:ext cx="64671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en-GB" sz="1800" b="1">
                <a:solidFill>
                  <a:srgbClr val="000090"/>
                </a:solidFill>
              </a:rPr>
              <a:t>2D simulations from JET runs</a:t>
            </a:r>
            <a:endParaRPr sz="1800" b="1">
              <a:solidFill>
                <a:srgbClr val="000090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</p:txBody>
      </p:sp>
      <p:pic>
        <p:nvPicPr>
          <p:cNvPr id="152" name="Google Shape;15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7200" y="875918"/>
            <a:ext cx="4492005" cy="358178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8"/>
          <p:cNvSpPr txBox="1"/>
          <p:nvPr/>
        </p:nvSpPr>
        <p:spPr>
          <a:xfrm>
            <a:off x="1162875" y="1485525"/>
            <a:ext cx="1551900" cy="39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Particle species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54" name="Google Shape;15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050" y="2143125"/>
            <a:ext cx="2247425" cy="507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8"/>
          <p:cNvGrpSpPr/>
          <p:nvPr/>
        </p:nvGrpSpPr>
        <p:grpSpPr>
          <a:xfrm>
            <a:off x="460752" y="2650881"/>
            <a:ext cx="3101990" cy="1248225"/>
            <a:chOff x="-2789033" y="3604091"/>
            <a:chExt cx="4031700" cy="1622335"/>
          </a:xfrm>
        </p:grpSpPr>
        <p:cxnSp>
          <p:nvCxnSpPr>
            <p:cNvPr id="156" name="Google Shape;156;p8"/>
            <p:cNvCxnSpPr/>
            <p:nvPr/>
          </p:nvCxnSpPr>
          <p:spPr>
            <a:xfrm rot="10800000" flipH="1">
              <a:off x="-244951" y="3604091"/>
              <a:ext cx="238500" cy="67350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157" name="Google Shape;157;p8"/>
            <p:cNvSpPr txBox="1"/>
            <p:nvPr/>
          </p:nvSpPr>
          <p:spPr>
            <a:xfrm>
              <a:off x="-2789033" y="4146421"/>
              <a:ext cx="4031700" cy="1080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dirty="0">
                  <a:solidFill>
                    <a:srgbClr val="FF0000"/>
                  </a:solidFill>
                </a:rPr>
                <a:t>inclusion molecular </a:t>
              </a:r>
              <a:r>
                <a:rPr lang="en-GB" sz="2400" dirty="0" smtClean="0">
                  <a:solidFill>
                    <a:srgbClr val="FF0000"/>
                  </a:solidFill>
                </a:rPr>
                <a:t>deuterium</a:t>
              </a:r>
              <a:endParaRPr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" name="Google Shape;158;p8"/>
          <p:cNvSpPr txBox="1"/>
          <p:nvPr/>
        </p:nvSpPr>
        <p:spPr>
          <a:xfrm>
            <a:off x="5718551" y="4439750"/>
            <a:ext cx="1763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008000"/>
                </a:solidFill>
              </a:rPr>
              <a:t>Gas puffing</a:t>
            </a:r>
            <a:endParaRPr sz="2200" b="1">
              <a:solidFill>
                <a:srgbClr val="008000"/>
              </a:solidFill>
            </a:endParaRPr>
          </a:p>
        </p:txBody>
      </p:sp>
      <p:cxnSp>
        <p:nvCxnSpPr>
          <p:cNvPr id="159" name="Google Shape;159;p8"/>
          <p:cNvCxnSpPr/>
          <p:nvPr/>
        </p:nvCxnSpPr>
        <p:spPr>
          <a:xfrm rot="10800000">
            <a:off x="5247025" y="4151700"/>
            <a:ext cx="11400" cy="395400"/>
          </a:xfrm>
          <a:prstGeom prst="straightConnector1">
            <a:avLst/>
          </a:prstGeom>
          <a:noFill/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60" name="Google Shape;160;p8"/>
          <p:cNvCxnSpPr/>
          <p:nvPr/>
        </p:nvCxnSpPr>
        <p:spPr>
          <a:xfrm rot="10800000">
            <a:off x="7533025" y="4151700"/>
            <a:ext cx="11400" cy="395400"/>
          </a:xfrm>
          <a:prstGeom prst="straightConnector1">
            <a:avLst/>
          </a:prstGeom>
          <a:noFill/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61" name="Google Shape;161;p8"/>
          <p:cNvCxnSpPr/>
          <p:nvPr/>
        </p:nvCxnSpPr>
        <p:spPr>
          <a:xfrm rot="10800000">
            <a:off x="5247025" y="2399100"/>
            <a:ext cx="11400" cy="395400"/>
          </a:xfrm>
          <a:prstGeom prst="straightConnector1">
            <a:avLst/>
          </a:prstGeom>
          <a:noFill/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62" name="Google Shape;162;p8"/>
          <p:cNvCxnSpPr/>
          <p:nvPr/>
        </p:nvCxnSpPr>
        <p:spPr>
          <a:xfrm rot="10800000">
            <a:off x="7533025" y="2399100"/>
            <a:ext cx="11400" cy="395400"/>
          </a:xfrm>
          <a:prstGeom prst="straightConnector1">
            <a:avLst/>
          </a:prstGeom>
          <a:noFill/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63" name="Google Shape;163;p8"/>
          <p:cNvSpPr txBox="1"/>
          <p:nvPr/>
        </p:nvSpPr>
        <p:spPr>
          <a:xfrm>
            <a:off x="460750" y="3982550"/>
            <a:ext cx="2130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008000"/>
                </a:solidFill>
              </a:rPr>
              <a:t>source term</a:t>
            </a:r>
            <a:endParaRPr sz="2200" b="1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 txBox="1"/>
          <p:nvPr/>
        </p:nvSpPr>
        <p:spPr>
          <a:xfrm>
            <a:off x="107504" y="0"/>
            <a:ext cx="583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</a:rPr>
              <a:t>Eirene: edge2D JET simulations 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9"/>
          <p:cNvSpPr txBox="1"/>
          <p:nvPr/>
        </p:nvSpPr>
        <p:spPr>
          <a:xfrm>
            <a:off x="1515425" y="1200150"/>
            <a:ext cx="1057500" cy="3987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Reactions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0" name="Google Shape;170;p9"/>
          <p:cNvSpPr txBox="1"/>
          <p:nvPr/>
        </p:nvSpPr>
        <p:spPr>
          <a:xfrm>
            <a:off x="107503" y="541118"/>
            <a:ext cx="64671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en-GB" sz="1800" b="1">
                <a:solidFill>
                  <a:srgbClr val="000090"/>
                </a:solidFill>
              </a:rPr>
              <a:t>2D simulations from JET runs</a:t>
            </a: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</p:txBody>
      </p:sp>
      <p:pic>
        <p:nvPicPr>
          <p:cNvPr id="171" name="Google Shape;17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7200" y="875918"/>
            <a:ext cx="4492005" cy="3581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600" y="1751250"/>
            <a:ext cx="2871488" cy="308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 txBox="1"/>
          <p:nvPr/>
        </p:nvSpPr>
        <p:spPr>
          <a:xfrm>
            <a:off x="107504" y="0"/>
            <a:ext cx="583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</a:rPr>
              <a:t>Eirene: edge2D JET simulations 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0"/>
          <p:cNvSpPr txBox="1"/>
          <p:nvPr/>
        </p:nvSpPr>
        <p:spPr>
          <a:xfrm>
            <a:off x="1515425" y="1200150"/>
            <a:ext cx="1057500" cy="3987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Reactions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9" name="Google Shape;179;p10"/>
          <p:cNvSpPr txBox="1"/>
          <p:nvPr/>
        </p:nvSpPr>
        <p:spPr>
          <a:xfrm>
            <a:off x="107503" y="541118"/>
            <a:ext cx="64671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en-GB" sz="1800" b="1">
                <a:solidFill>
                  <a:srgbClr val="000090"/>
                </a:solidFill>
              </a:rPr>
              <a:t>2D simulations from JET runs</a:t>
            </a: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</p:txBody>
      </p:sp>
      <p:pic>
        <p:nvPicPr>
          <p:cNvPr id="180" name="Google Shape;18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7200" y="875918"/>
            <a:ext cx="4492005" cy="3581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600" y="1751250"/>
            <a:ext cx="2871488" cy="30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0"/>
          <p:cNvSpPr/>
          <p:nvPr/>
        </p:nvSpPr>
        <p:spPr>
          <a:xfrm>
            <a:off x="1022200" y="1800950"/>
            <a:ext cx="2088300" cy="262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"/>
          <p:cNvSpPr/>
          <p:nvPr/>
        </p:nvSpPr>
        <p:spPr>
          <a:xfrm>
            <a:off x="1174600" y="4721450"/>
            <a:ext cx="1676100" cy="398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"/>
          <p:cNvSpPr txBox="1"/>
          <p:nvPr/>
        </p:nvSpPr>
        <p:spPr>
          <a:xfrm>
            <a:off x="1174600" y="4720000"/>
            <a:ext cx="167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electron ionization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"/>
          <p:cNvSpPr txBox="1"/>
          <p:nvPr/>
        </p:nvSpPr>
        <p:spPr>
          <a:xfrm>
            <a:off x="107504" y="0"/>
            <a:ext cx="583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</a:rPr>
              <a:t>Eirene: edge2D JET simulations 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1"/>
          <p:cNvSpPr txBox="1"/>
          <p:nvPr/>
        </p:nvSpPr>
        <p:spPr>
          <a:xfrm>
            <a:off x="1515425" y="1200150"/>
            <a:ext cx="1057500" cy="3987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Reactions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1" name="Google Shape;191;p11"/>
          <p:cNvSpPr txBox="1"/>
          <p:nvPr/>
        </p:nvSpPr>
        <p:spPr>
          <a:xfrm>
            <a:off x="107503" y="541118"/>
            <a:ext cx="64671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en-GB" sz="1800" b="1">
                <a:solidFill>
                  <a:srgbClr val="000090"/>
                </a:solidFill>
              </a:rPr>
              <a:t>2D simulations from JET runs</a:t>
            </a: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</p:txBody>
      </p:sp>
      <p:pic>
        <p:nvPicPr>
          <p:cNvPr id="192" name="Google Shape;19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7200" y="875918"/>
            <a:ext cx="4492005" cy="3581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600" y="1751250"/>
            <a:ext cx="2871488" cy="30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1"/>
          <p:cNvSpPr/>
          <p:nvPr/>
        </p:nvSpPr>
        <p:spPr>
          <a:xfrm>
            <a:off x="1022200" y="2334350"/>
            <a:ext cx="2588700" cy="7800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"/>
          <p:cNvSpPr/>
          <p:nvPr/>
        </p:nvSpPr>
        <p:spPr>
          <a:xfrm>
            <a:off x="1174600" y="4721450"/>
            <a:ext cx="1947300" cy="398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1"/>
          <p:cNvSpPr txBox="1"/>
          <p:nvPr/>
        </p:nvSpPr>
        <p:spPr>
          <a:xfrm>
            <a:off x="1174600" y="4720000"/>
            <a:ext cx="234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molecular dissociation</a:t>
            </a:r>
            <a:endParaRPr/>
          </a:p>
        </p:txBody>
      </p:sp>
      <p:sp>
        <p:nvSpPr>
          <p:cNvPr id="10" name="Google Shape;209;p12"/>
          <p:cNvSpPr/>
          <p:nvPr/>
        </p:nvSpPr>
        <p:spPr>
          <a:xfrm>
            <a:off x="1022200" y="3629750"/>
            <a:ext cx="2099700" cy="293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"/>
          <p:cNvSpPr txBox="1"/>
          <p:nvPr/>
        </p:nvSpPr>
        <p:spPr>
          <a:xfrm>
            <a:off x="107504" y="0"/>
            <a:ext cx="583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</a:rPr>
              <a:t>Eirene: edge2D JET simulations 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2"/>
          <p:cNvSpPr txBox="1"/>
          <p:nvPr/>
        </p:nvSpPr>
        <p:spPr>
          <a:xfrm>
            <a:off x="1515425" y="1200150"/>
            <a:ext cx="1057500" cy="3987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Reactions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3" name="Google Shape;203;p12"/>
          <p:cNvSpPr txBox="1"/>
          <p:nvPr/>
        </p:nvSpPr>
        <p:spPr>
          <a:xfrm>
            <a:off x="107503" y="541118"/>
            <a:ext cx="64671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en-GB" sz="1800" b="1">
                <a:solidFill>
                  <a:srgbClr val="000090"/>
                </a:solidFill>
              </a:rPr>
              <a:t>2D simulations from JET runs</a:t>
            </a:r>
            <a:endParaRPr sz="1800" b="1">
              <a:solidFill>
                <a:srgbClr val="0000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90"/>
              </a:solidFill>
            </a:endParaRPr>
          </a:p>
        </p:txBody>
      </p:sp>
      <p:pic>
        <p:nvPicPr>
          <p:cNvPr id="204" name="Google Shape;20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7200" y="875918"/>
            <a:ext cx="4492005" cy="3581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600" y="1751250"/>
            <a:ext cx="2871488" cy="30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2"/>
          <p:cNvSpPr/>
          <p:nvPr/>
        </p:nvSpPr>
        <p:spPr>
          <a:xfrm>
            <a:off x="1022200" y="2029550"/>
            <a:ext cx="2020500" cy="293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2"/>
          <p:cNvSpPr/>
          <p:nvPr/>
        </p:nvSpPr>
        <p:spPr>
          <a:xfrm>
            <a:off x="1174600" y="4721450"/>
            <a:ext cx="1642200" cy="398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2"/>
          <p:cNvSpPr txBox="1"/>
          <p:nvPr/>
        </p:nvSpPr>
        <p:spPr>
          <a:xfrm>
            <a:off x="1174600" y="4720000"/>
            <a:ext cx="157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charge exchange</a:t>
            </a:r>
            <a:endParaRPr/>
          </a:p>
        </p:txBody>
      </p:sp>
      <p:sp>
        <p:nvSpPr>
          <p:cNvPr id="209" name="Google Shape;209;p12"/>
          <p:cNvSpPr/>
          <p:nvPr/>
        </p:nvSpPr>
        <p:spPr>
          <a:xfrm>
            <a:off x="1022200" y="3629750"/>
            <a:ext cx="2099700" cy="293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1035</Words>
  <Application>Microsoft Office PowerPoint</Application>
  <PresentationFormat>On-screen Show (16:9)</PresentationFormat>
  <Paragraphs>232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Cambria Math</vt:lpstr>
      <vt:lpstr>Noto Sans Symbols</vt:lpstr>
      <vt:lpstr>Symbol</vt:lpstr>
      <vt:lpstr>Office Theme</vt:lpstr>
      <vt:lpstr> Yacora meets Eirene:  Inclusion of molecular source term</vt:lpstr>
      <vt:lpstr>What is EIRENE in a nutshell (e.g. in SOLPS)?</vt:lpstr>
      <vt:lpstr>ITER: (semi-)detached regime is foreseen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Outlook</vt:lpstr>
      <vt:lpstr>Outlook</vt:lpstr>
      <vt:lpstr>Outlook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Yacora meets Eirene:  Inclusion of molecular source term</dc:title>
  <dc:creator>Cianfrani</dc:creator>
  <cp:lastModifiedBy>Cianfrani</cp:lastModifiedBy>
  <cp:revision>11</cp:revision>
  <dcterms:modified xsi:type="dcterms:W3CDTF">2021-12-08T10:45:18Z</dcterms:modified>
</cp:coreProperties>
</file>