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372" r:id="rId3"/>
    <p:sldId id="373" r:id="rId4"/>
    <p:sldId id="374" r:id="rId5"/>
    <p:sldId id="371" r:id="rId6"/>
  </p:sldIdLst>
  <p:sldSz cx="9144000" cy="5143500" type="screen16x9"/>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mitriy Borodin" initials="DB" lastIdx="1" clrIdx="0">
    <p:extLst>
      <p:ext uri="{19B8F6BF-5375-455C-9EA6-DF929625EA0E}">
        <p15:presenceInfo xmlns:p15="http://schemas.microsoft.com/office/powerpoint/2012/main" userId="cd166fcbfd57e361" providerId="Windows Live"/>
      </p:ext>
    </p:extLst>
  </p:cmAuthor>
  <p:cmAuthor id="2" name="Borodin" initials="B" lastIdx="1" clrIdx="1">
    <p:extLst>
      <p:ext uri="{19B8F6BF-5375-455C-9EA6-DF929625EA0E}">
        <p15:presenceInfo xmlns:p15="http://schemas.microsoft.com/office/powerpoint/2012/main" userId="Borod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FF9900"/>
    <a:srgbClr val="008000"/>
    <a:srgbClr val="003399"/>
    <a:srgbClr val="E3E3E3"/>
    <a:srgbClr val="99CCFF"/>
    <a:srgbClr val="D60093"/>
    <a:srgbClr val="FF3399"/>
    <a:srgbClr val="F9ED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77" autoAdjust="0"/>
    <p:restoredTop sz="94675" autoAdjust="0"/>
  </p:normalViewPr>
  <p:slideViewPr>
    <p:cSldViewPr showGuides="1">
      <p:cViewPr varScale="1">
        <p:scale>
          <a:sx n="119" d="100"/>
          <a:sy n="119" d="100"/>
        </p:scale>
        <p:origin x="466" y="67"/>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howGuides="1">
      <p:cViewPr varScale="1">
        <p:scale>
          <a:sx n="64" d="100"/>
          <a:sy n="64" d="100"/>
        </p:scale>
        <p:origin x="3144" y="86"/>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GB" dirty="0">
              <a:latin typeface="Arial" panose="020B0604020202020204" pitchFamily="34" charset="0"/>
            </a:endParaRPr>
          </a:p>
        </p:txBody>
      </p:sp>
      <p:sp>
        <p:nvSpPr>
          <p:cNvPr id="3" name="Date Placeholder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15B2C45A-E869-45FE-B529-AF49C0F3C669}" type="datetimeFigureOut">
              <a:rPr lang="en-GB" smtClean="0">
                <a:latin typeface="Arial" panose="020B0604020202020204" pitchFamily="34" charset="0"/>
              </a:rPr>
              <a:pPr/>
              <a:t>10/12/2021</a:t>
            </a:fld>
            <a:endParaRPr lang="en-GB" dirty="0">
              <a:latin typeface="Arial" panose="020B0604020202020204" pitchFamily="34" charset="0"/>
            </a:endParaRPr>
          </a:p>
        </p:txBody>
      </p:sp>
      <p:sp>
        <p:nvSpPr>
          <p:cNvPr id="4" name="Footer Placeholder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en-GB" dirty="0">
              <a:latin typeface="Arial" panose="020B0604020202020204" pitchFamily="34" charset="0"/>
            </a:endParaRPr>
          </a:p>
        </p:txBody>
      </p:sp>
      <p:sp>
        <p:nvSpPr>
          <p:cNvPr id="5" name="Slide Number Placeholder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A1166760-0E69-430F-A97F-08802152DB5E}" type="slidenum">
              <a:rPr lang="en-GB" smtClean="0">
                <a:latin typeface="Arial" panose="020B0604020202020204" pitchFamily="34" charset="0"/>
              </a:rPr>
              <a:pPr/>
              <a:t>‹Nr.›</a:t>
            </a:fld>
            <a:endParaRPr lang="en-GB" dirty="0">
              <a:latin typeface="Arial" panose="020B0604020202020204" pitchFamily="34" charset="0"/>
            </a:endParaRPr>
          </a:p>
        </p:txBody>
      </p:sp>
    </p:spTree>
    <p:extLst>
      <p:ext uri="{BB962C8B-B14F-4D97-AF65-F5344CB8AC3E}">
        <p14:creationId xmlns:p14="http://schemas.microsoft.com/office/powerpoint/2010/main" val="2943649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atin typeface="Arial" panose="020B0604020202020204" pitchFamily="34" charset="0"/>
              </a:defRPr>
            </a:lvl1pPr>
          </a:lstStyle>
          <a:p>
            <a:fld id="{F93E6C17-F35F-4654-8DE9-B693AC206066}" type="datetimeFigureOut">
              <a:rPr lang="en-GB" smtClean="0"/>
              <a:pPr/>
              <a:t>10/12/2021</a:t>
            </a:fld>
            <a:endParaRPr lang="en-GB" dirty="0"/>
          </a:p>
        </p:txBody>
      </p:sp>
      <p:sp>
        <p:nvSpPr>
          <p:cNvPr id="4" name="Slide Image Placeholder 3"/>
          <p:cNvSpPr>
            <a:spLocks noGrp="1" noRot="1" noChangeAspect="1"/>
          </p:cNvSpPr>
          <p:nvPr>
            <p:ph type="sldImg" idx="2"/>
          </p:nvPr>
        </p:nvSpPr>
        <p:spPr>
          <a:xfrm>
            <a:off x="139700" y="768350"/>
            <a:ext cx="6819900" cy="3836988"/>
          </a:xfrm>
          <a:prstGeom prst="rect">
            <a:avLst/>
          </a:prstGeom>
          <a:noFill/>
          <a:ln w="12700">
            <a:solidFill>
              <a:prstClr val="black"/>
            </a:solidFill>
          </a:ln>
        </p:spPr>
        <p:txBody>
          <a:bodyPr vert="horz" lIns="99048" tIns="49524" rIns="99048" bIns="49524" rtlCol="0" anchor="ctr"/>
          <a:lstStyle/>
          <a:p>
            <a:endParaRPr lang="en-GB" dirty="0"/>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atin typeface="Arial" panose="020B0604020202020204" pitchFamily="34" charset="0"/>
              </a:defRPr>
            </a:lvl1pPr>
          </a:lstStyle>
          <a:p>
            <a:fld id="{49027E0A-1465-4A40-B1D5-9126D49509FC}" type="slidenum">
              <a:rPr lang="en-GB" smtClean="0"/>
              <a:pPr/>
              <a:t>‹Nr.›</a:t>
            </a:fld>
            <a:endParaRPr lang="en-GB" dirty="0"/>
          </a:p>
        </p:txBody>
      </p:sp>
    </p:spTree>
    <p:extLst>
      <p:ext uri="{BB962C8B-B14F-4D97-AF65-F5344CB8AC3E}">
        <p14:creationId xmlns:p14="http://schemas.microsoft.com/office/powerpoint/2010/main" val="2513348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95536" y="1761660"/>
            <a:ext cx="8496944" cy="972108"/>
          </a:xfrm>
        </p:spPr>
        <p:txBody>
          <a:bodyPr>
            <a:noAutofit/>
          </a:bodyPr>
          <a:lstStyle>
            <a:lvl1pPr algn="l">
              <a:defRPr sz="3500" b="1" baseline="0">
                <a:latin typeface="Arial" panose="020B0604020202020204" pitchFamily="34" charset="0"/>
                <a:cs typeface="Arial" panose="020B0604020202020204" pitchFamily="34" charset="0"/>
              </a:defRPr>
            </a:lvl1pPr>
          </a:lstStyle>
          <a:p>
            <a:r>
              <a:rPr lang="en-GB" dirty="0"/>
              <a:t>Presentation title</a:t>
            </a:r>
          </a:p>
        </p:txBody>
      </p:sp>
      <p:sp>
        <p:nvSpPr>
          <p:cNvPr id="3" name="Subtitle 2"/>
          <p:cNvSpPr>
            <a:spLocks noGrp="1"/>
          </p:cNvSpPr>
          <p:nvPr>
            <p:ph type="subTitle" idx="1" hasCustomPrompt="1"/>
          </p:nvPr>
        </p:nvSpPr>
        <p:spPr>
          <a:xfrm>
            <a:off x="395536" y="3219822"/>
            <a:ext cx="4392488" cy="324036"/>
          </a:xfrm>
        </p:spPr>
        <p:txBody>
          <a:bodyPr>
            <a:normAutofit/>
          </a:bodyPr>
          <a:lstStyle>
            <a:lvl1pPr marL="0" indent="0" algn="l">
              <a:buNone/>
              <a:defRPr sz="2200" b="1" baseline="0">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 </a:t>
            </a:r>
            <a:r>
              <a:rPr lang="en-US"/>
              <a:t>of presenter</a:t>
            </a:r>
            <a:endParaRPr lang="en-US" dirty="0"/>
          </a:p>
        </p:txBody>
      </p:sp>
      <p:sp>
        <p:nvSpPr>
          <p:cNvPr id="5" name="AutoShape 2" descr="https://idw-online.de/pages/de/institutionlogo921"/>
          <p:cNvSpPr>
            <a:spLocks noChangeAspect="1" noChangeArrowheads="1"/>
          </p:cNvSpPr>
          <p:nvPr userDrawn="1"/>
        </p:nvSpPr>
        <p:spPr bwMode="auto">
          <a:xfrm>
            <a:off x="155576" y="-342900"/>
            <a:ext cx="1076325" cy="7143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Picture Placeholder 10"/>
          <p:cNvSpPr>
            <a:spLocks noGrp="1"/>
          </p:cNvSpPr>
          <p:nvPr>
            <p:ph type="pic" sz="quarter" idx="10" hasCustomPrompt="1"/>
          </p:nvPr>
        </p:nvSpPr>
        <p:spPr>
          <a:xfrm>
            <a:off x="395537" y="4268763"/>
            <a:ext cx="1295375" cy="679252"/>
          </a:xfrm>
        </p:spPr>
        <p:txBody>
          <a:bodyPr>
            <a:normAutofit/>
          </a:bodyPr>
          <a:lstStyle>
            <a:lvl1pPr marL="0" indent="0" algn="ctr">
              <a:buFontTx/>
              <a:buNone/>
              <a:defRPr sz="1800">
                <a:latin typeface="Arial" panose="020B0604020202020204" pitchFamily="34" charset="0"/>
                <a:cs typeface="Arial" panose="020B0604020202020204" pitchFamily="34" charset="0"/>
              </a:defRPr>
            </a:lvl1pPr>
          </a:lstStyle>
          <a:p>
            <a:r>
              <a:rPr lang="en-US" dirty="0"/>
              <a:t>Logo of presenter</a:t>
            </a:r>
            <a:endParaRPr lang="en-GB" dirty="0"/>
          </a:p>
        </p:txBody>
      </p:sp>
      <p:sp>
        <p:nvSpPr>
          <p:cNvPr id="11" name="Rectangle 10"/>
          <p:cNvSpPr/>
          <p:nvPr userDrawn="1"/>
        </p:nvSpPr>
        <p:spPr>
          <a:xfrm>
            <a:off x="5724129" y="4245936"/>
            <a:ext cx="3168352" cy="7020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grpSp>
        <p:nvGrpSpPr>
          <p:cNvPr id="9" name="Group 8"/>
          <p:cNvGrpSpPr/>
          <p:nvPr userDrawn="1"/>
        </p:nvGrpSpPr>
        <p:grpSpPr>
          <a:xfrm>
            <a:off x="18230283" y="30189672"/>
            <a:ext cx="9924896" cy="1336231"/>
            <a:chOff x="18230283" y="40396912"/>
            <a:chExt cx="9924896" cy="1781641"/>
          </a:xfrm>
        </p:grpSpPr>
        <p:sp>
          <p:nvSpPr>
            <p:cNvPr id="10" name="Rectangle 9"/>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a:ln>
                  <a:noFill/>
                </a:ln>
                <a:solidFill>
                  <a:schemeClr val="tx1"/>
                </a:solidFill>
                <a:effectLst/>
                <a:latin typeface="Arial" charset="0"/>
              </a:endParaRPr>
            </a:p>
          </p:txBody>
        </p:sp>
        <p:pic>
          <p:nvPicPr>
            <p:cNvPr id="13" name="Picture 12" descr="EuropeanFlag-stars.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14" name="Group 13"/>
          <p:cNvGrpSpPr/>
          <p:nvPr userDrawn="1"/>
        </p:nvGrpSpPr>
        <p:grpSpPr>
          <a:xfrm>
            <a:off x="18382683" y="30303972"/>
            <a:ext cx="9924896" cy="1336231"/>
            <a:chOff x="18230283" y="40396912"/>
            <a:chExt cx="9924896" cy="1781641"/>
          </a:xfrm>
        </p:grpSpPr>
        <p:sp>
          <p:nvSpPr>
            <p:cNvPr id="15" name="Rectangle 14"/>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a:ln>
                  <a:noFill/>
                </a:ln>
                <a:solidFill>
                  <a:schemeClr val="tx1"/>
                </a:solidFill>
                <a:effectLst/>
                <a:latin typeface="Arial" charset="0"/>
              </a:endParaRPr>
            </a:p>
          </p:txBody>
        </p:sp>
        <p:pic>
          <p:nvPicPr>
            <p:cNvPr id="16" name="Picture 15" descr="EuropeanFlag-stars.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17" name="Group 16"/>
          <p:cNvGrpSpPr/>
          <p:nvPr userDrawn="1"/>
        </p:nvGrpSpPr>
        <p:grpSpPr>
          <a:xfrm>
            <a:off x="18535083" y="30418272"/>
            <a:ext cx="9924896" cy="1336231"/>
            <a:chOff x="18230283" y="40396912"/>
            <a:chExt cx="9924896" cy="1781641"/>
          </a:xfrm>
        </p:grpSpPr>
        <p:sp>
          <p:nvSpPr>
            <p:cNvPr id="18" name="Rectangle 17"/>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a:ln>
                  <a:noFill/>
                </a:ln>
                <a:solidFill>
                  <a:schemeClr val="tx1"/>
                </a:solidFill>
                <a:effectLst/>
                <a:latin typeface="Arial" charset="0"/>
              </a:endParaRPr>
            </a:p>
          </p:txBody>
        </p:sp>
        <p:pic>
          <p:nvPicPr>
            <p:cNvPr id="19" name="Picture 18" descr="EuropeanFlag-stars.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20" name="Group 19"/>
          <p:cNvGrpSpPr/>
          <p:nvPr userDrawn="1"/>
        </p:nvGrpSpPr>
        <p:grpSpPr>
          <a:xfrm>
            <a:off x="18687483" y="30532572"/>
            <a:ext cx="9924896" cy="1336231"/>
            <a:chOff x="18230283" y="40396912"/>
            <a:chExt cx="9924896" cy="1781641"/>
          </a:xfrm>
        </p:grpSpPr>
        <p:sp>
          <p:nvSpPr>
            <p:cNvPr id="21" name="Rectangle 20"/>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a:ln>
                  <a:noFill/>
                </a:ln>
                <a:solidFill>
                  <a:schemeClr val="tx1"/>
                </a:solidFill>
                <a:effectLst/>
                <a:latin typeface="Arial" charset="0"/>
              </a:endParaRPr>
            </a:p>
          </p:txBody>
        </p:sp>
        <p:pic>
          <p:nvPicPr>
            <p:cNvPr id="22" name="Picture 21" descr="EuropeanFlag-stars.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pic>
        <p:nvPicPr>
          <p:cNvPr id="24" name="Bild 7"/>
          <p:cNvPicPr>
            <a:picLocks noChangeAspect="1"/>
          </p:cNvPicPr>
          <p:nvPr userDrawn="1"/>
        </p:nvPicPr>
        <p:blipFill rotWithShape="1">
          <a:blip r:embed="rId3" cstate="print">
            <a:extLst>
              <a:ext uri="{28A0092B-C50C-407E-A947-70E740481C1C}">
                <a14:useLocalDpi xmlns:a14="http://schemas.microsoft.com/office/drawing/2010/main" val="0"/>
              </a:ext>
            </a:extLst>
          </a:blip>
          <a:srcRect t="1" b="27348"/>
          <a:stretch/>
        </p:blipFill>
        <p:spPr>
          <a:xfrm>
            <a:off x="0" y="0"/>
            <a:ext cx="9144000" cy="4176000"/>
          </a:xfrm>
          <a:prstGeom prst="rect">
            <a:avLst/>
          </a:prstGeom>
        </p:spPr>
      </p:pic>
      <p:pic>
        <p:nvPicPr>
          <p:cNvPr id="25" name="Bild 13" descr="EU_und_Text.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436096" y="4320000"/>
            <a:ext cx="3456384" cy="649203"/>
          </a:xfrm>
          <a:prstGeom prst="rect">
            <a:avLst/>
          </a:prstGeom>
        </p:spPr>
      </p:pic>
    </p:spTree>
    <p:extLst>
      <p:ext uri="{BB962C8B-B14F-4D97-AF65-F5344CB8AC3E}">
        <p14:creationId xmlns:p14="http://schemas.microsoft.com/office/powerpoint/2010/main" val="169429506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Rectangle 4"/>
          <p:cNvSpPr/>
          <p:nvPr userDrawn="1"/>
        </p:nvSpPr>
        <p:spPr>
          <a:xfrm>
            <a:off x="0" y="0"/>
            <a:ext cx="9144000" cy="514350"/>
          </a:xfrm>
          <a:prstGeom prst="rect">
            <a:avLst/>
          </a:prstGeom>
          <a:solidFill>
            <a:srgbClr val="E3E3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effectLst/>
            </a:endParaRPr>
          </a:p>
        </p:txBody>
      </p:sp>
      <p:sp>
        <p:nvSpPr>
          <p:cNvPr id="2" name="Title 1"/>
          <p:cNvSpPr>
            <a:spLocks noGrp="1"/>
          </p:cNvSpPr>
          <p:nvPr>
            <p:ph type="title"/>
          </p:nvPr>
        </p:nvSpPr>
        <p:spPr>
          <a:xfrm>
            <a:off x="457200" y="57150"/>
            <a:ext cx="7543800" cy="342900"/>
          </a:xfrm>
        </p:spPr>
        <p:txBody>
          <a:bodyPr>
            <a:noAutofit/>
          </a:bodyPr>
          <a:lstStyle>
            <a:lvl1pPr algn="l">
              <a:lnSpc>
                <a:spcPts val="3200"/>
              </a:lnSpc>
              <a:defRPr sz="32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54774" y="1059582"/>
            <a:ext cx="8229600" cy="3672408"/>
          </a:xfrm>
        </p:spPr>
        <p:txBody>
          <a:bodyPr/>
          <a:lstStyle>
            <a:lvl1pPr marL="342900" indent="-342900">
              <a:buFont typeface="Arial" panose="020B0604020202020204" pitchFamily="34" charset="0"/>
              <a:buChar char="•"/>
              <a:defRPr sz="2400">
                <a:latin typeface="Arial" panose="020B0604020202020204" pitchFamily="34" charset="0"/>
                <a:cs typeface="Arial" panose="020B0604020202020204" pitchFamily="34" charset="0"/>
              </a:defRPr>
            </a:lvl1pPr>
            <a:lvl2pPr marL="742950" indent="-285750">
              <a:buFont typeface="Arial" panose="020B0604020202020204" pitchFamily="34" charset="0"/>
              <a:buChar char="•"/>
              <a:defRPr sz="2000">
                <a:latin typeface="Arial" panose="020B0604020202020204" pitchFamily="34" charset="0"/>
                <a:cs typeface="Arial" panose="020B0604020202020204" pitchFamily="34" charset="0"/>
              </a:defRPr>
            </a:lvl2pPr>
            <a:lvl3pPr marL="1143000" indent="-228600">
              <a:buFont typeface="Arial" panose="020B0604020202020204" pitchFamily="34" charset="0"/>
              <a:buChar char="•"/>
              <a:defRPr sz="1800">
                <a:latin typeface="Arial" panose="020B0604020202020204" pitchFamily="34" charset="0"/>
                <a:cs typeface="Arial" panose="020B0604020202020204" pitchFamily="34" charset="0"/>
              </a:defRPr>
            </a:lvl3pPr>
            <a:lvl4pPr>
              <a:defRPr/>
            </a:lvl4pPr>
            <a:lvl5pPr>
              <a:defRPr/>
            </a:lvl5pPr>
          </a:lstStyle>
          <a:p>
            <a:pPr lvl="0"/>
            <a:r>
              <a:rPr lang="en-US" dirty="0"/>
              <a:t>Click to edit Master text styles</a:t>
            </a:r>
          </a:p>
          <a:p>
            <a:pPr lvl="1"/>
            <a:r>
              <a:rPr lang="en-US" dirty="0"/>
              <a:t>Second level</a:t>
            </a:r>
          </a:p>
          <a:p>
            <a:pPr lvl="2"/>
            <a:r>
              <a:rPr lang="en-US" dirty="0"/>
              <a:t>Third level</a:t>
            </a:r>
          </a:p>
        </p:txBody>
      </p:sp>
      <p:pic>
        <p:nvPicPr>
          <p:cNvPr id="7" name="Picture 6" descr="EurofusionDisc.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6416" y="70180"/>
            <a:ext cx="367958" cy="373990"/>
          </a:xfrm>
          <a:prstGeom prst="rect">
            <a:avLst/>
          </a:prstGeom>
        </p:spPr>
      </p:pic>
      <p:pic>
        <p:nvPicPr>
          <p:cNvPr id="8" name="Picture 7">
            <a:extLst>
              <a:ext uri="{FF2B5EF4-FFF2-40B4-BE49-F238E27FC236}">
                <a16:creationId xmlns:a16="http://schemas.microsoft.com/office/drawing/2014/main" id="{943E25B2-CE0C-4A25-9974-13496D623333}"/>
              </a:ext>
            </a:extLst>
          </p:cNvPr>
          <p:cNvPicPr>
            <a:picLocks noChangeAspect="1"/>
          </p:cNvPicPr>
          <p:nvPr userDrawn="1"/>
        </p:nvPicPr>
        <p:blipFill>
          <a:blip r:embed="rId3"/>
          <a:stretch>
            <a:fillRect/>
          </a:stretch>
        </p:blipFill>
        <p:spPr>
          <a:xfrm>
            <a:off x="107504" y="4830828"/>
            <a:ext cx="869698" cy="262599"/>
          </a:xfrm>
          <a:prstGeom prst="rect">
            <a:avLst/>
          </a:prstGeom>
        </p:spPr>
      </p:pic>
      <p:sp>
        <p:nvSpPr>
          <p:cNvPr id="4" name="Rechteck 3"/>
          <p:cNvSpPr/>
          <p:nvPr userDrawn="1"/>
        </p:nvSpPr>
        <p:spPr>
          <a:xfrm>
            <a:off x="1815525" y="4830828"/>
            <a:ext cx="7309420" cy="307777"/>
          </a:xfrm>
          <a:prstGeom prst="rect">
            <a:avLst/>
          </a:prstGeom>
        </p:spPr>
        <p:txBody>
          <a:bodyPr wrap="square">
            <a:spAutoFit/>
          </a:bodyPr>
          <a:lstStyle/>
          <a:p>
            <a:pPr algn="r"/>
            <a:r>
              <a:rPr lang="en-GB" sz="1400" dirty="0" err="1" smtClean="0"/>
              <a:t>D.Borodin</a:t>
            </a:r>
            <a:r>
              <a:rPr lang="en-GB" sz="1400" dirty="0" smtClean="0"/>
              <a:t>  |  </a:t>
            </a:r>
            <a:r>
              <a:rPr lang="en-GB" sz="1400" baseline="0" dirty="0" smtClean="0"/>
              <a:t>TSVV-5  regular VC</a:t>
            </a:r>
            <a:r>
              <a:rPr lang="ru-RU" sz="1400" baseline="0" dirty="0" smtClean="0"/>
              <a:t>  </a:t>
            </a:r>
            <a:r>
              <a:rPr lang="en-GB" sz="1400" dirty="0" smtClean="0"/>
              <a:t>|  10.12.2021 </a:t>
            </a:r>
            <a:r>
              <a:rPr lang="en-GB" sz="1400" baseline="0" dirty="0" smtClean="0"/>
              <a:t> </a:t>
            </a:r>
            <a:r>
              <a:rPr lang="en-GB" sz="1400" dirty="0" smtClean="0"/>
              <a:t>|  Page </a:t>
            </a:r>
            <a:fld id="{6A6D9FA1-99C7-4910-8E32-B85D378B0060}" type="slidenum">
              <a:rPr lang="en-GB" sz="1400" smtClean="0"/>
              <a:pPr algn="r"/>
              <a:t>‹Nr.›</a:t>
            </a:fld>
            <a:endParaRPr lang="en-GB" sz="1400" dirty="0"/>
          </a:p>
        </p:txBody>
      </p:sp>
    </p:spTree>
    <p:extLst>
      <p:ext uri="{BB962C8B-B14F-4D97-AF65-F5344CB8AC3E}">
        <p14:creationId xmlns:p14="http://schemas.microsoft.com/office/powerpoint/2010/main" val="1996975160"/>
      </p:ext>
    </p:extLst>
  </p:cSld>
  <p:clrMapOvr>
    <a:masterClrMapping/>
  </p:clrMapOvr>
  <p:timing>
    <p:tnLst>
      <p:par>
        <p:cTn id="1" dur="indefinite" restart="never" nodeType="tmRoot"/>
      </p:par>
    </p:tnLst>
  </p:timing>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defRPr>
            </a:lvl1pPr>
          </a:lstStyle>
          <a:p>
            <a:fld id="{AEB1851A-CFBC-47C7-80F8-04FF84B1759D}" type="datetimeFigureOut">
              <a:rPr lang="en-GB" smtClean="0"/>
              <a:pPr/>
              <a:t>10/12/2021</a:t>
            </a:fld>
            <a:endParaRPr lang="en-GB"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defRPr>
            </a:lvl1pPr>
          </a:lstStyle>
          <a:p>
            <a:endParaRPr lang="en-GB"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defRPr>
            </a:lvl1pPr>
          </a:lstStyle>
          <a:p>
            <a:fld id="{6A6D9FA1-99C7-4910-8E32-B85D378B0060}" type="slidenum">
              <a:rPr lang="en-GB" smtClean="0"/>
              <a:pPr/>
              <a:t>‹Nr.›</a:t>
            </a:fld>
            <a:endParaRPr lang="en-GB" dirty="0"/>
          </a:p>
        </p:txBody>
      </p:sp>
    </p:spTree>
    <p:extLst>
      <p:ext uri="{BB962C8B-B14F-4D97-AF65-F5344CB8AC3E}">
        <p14:creationId xmlns:p14="http://schemas.microsoft.com/office/powerpoint/2010/main" val="886642047"/>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hyperlink" Target="https://amdis.iaea.org/meetings/gnampp-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doi.org/10.1088/1741-4326/ac3fe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3219822"/>
            <a:ext cx="3816424" cy="864096"/>
          </a:xfrm>
        </p:spPr>
        <p:txBody>
          <a:bodyPr>
            <a:normAutofit/>
          </a:bodyPr>
          <a:lstStyle/>
          <a:p>
            <a:r>
              <a:rPr lang="en-US" dirty="0"/>
              <a:t>D. Borodin et al</a:t>
            </a:r>
            <a:r>
              <a:rPr lang="en-US" dirty="0" smtClean="0"/>
              <a:t>.</a:t>
            </a:r>
            <a:endParaRPr lang="en-US" dirty="0"/>
          </a:p>
        </p:txBody>
      </p:sp>
      <p:pic>
        <p:nvPicPr>
          <p:cNvPr id="4" name="Picture 3">
            <a:extLst>
              <a:ext uri="{FF2B5EF4-FFF2-40B4-BE49-F238E27FC236}">
                <a16:creationId xmlns:a16="http://schemas.microsoft.com/office/drawing/2014/main" id="{943E25B2-CE0C-4A25-9974-13496D623333}"/>
              </a:ext>
            </a:extLst>
          </p:cNvPr>
          <p:cNvPicPr>
            <a:picLocks noChangeAspect="1"/>
          </p:cNvPicPr>
          <p:nvPr/>
        </p:nvPicPr>
        <p:blipFill>
          <a:blip r:embed="rId2"/>
          <a:stretch>
            <a:fillRect/>
          </a:stretch>
        </p:blipFill>
        <p:spPr>
          <a:xfrm>
            <a:off x="66651" y="4227934"/>
            <a:ext cx="2462891" cy="743653"/>
          </a:xfrm>
          <a:prstGeom prst="rect">
            <a:avLst/>
          </a:prstGeom>
        </p:spPr>
      </p:pic>
      <p:sp>
        <p:nvSpPr>
          <p:cNvPr id="7" name="Title 1"/>
          <p:cNvSpPr>
            <a:spLocks noGrp="1"/>
          </p:cNvSpPr>
          <p:nvPr>
            <p:ph type="ctrTitle"/>
          </p:nvPr>
        </p:nvSpPr>
        <p:spPr>
          <a:xfrm>
            <a:off x="251520" y="1941388"/>
            <a:ext cx="8721395" cy="972108"/>
          </a:xfrm>
        </p:spPr>
        <p:txBody>
          <a:bodyPr/>
          <a:lstStyle/>
          <a:p>
            <a:r>
              <a:rPr lang="en-GB" dirty="0" smtClean="0"/>
              <a:t>VC16 discussion</a:t>
            </a:r>
            <a:r>
              <a:rPr lang="en-US" sz="2400" i="1" dirty="0" smtClean="0"/>
              <a:t/>
            </a:r>
            <a:br>
              <a:rPr lang="en-US" sz="2400" i="1" dirty="0" smtClean="0"/>
            </a:br>
            <a:endParaRPr lang="en-GB" sz="2400" i="1" dirty="0"/>
          </a:p>
        </p:txBody>
      </p:sp>
      <p:pic>
        <p:nvPicPr>
          <p:cNvPr id="8" name="Grafik 7"/>
          <p:cNvPicPr>
            <a:picLocks noChangeAspect="1"/>
          </p:cNvPicPr>
          <p:nvPr/>
        </p:nvPicPr>
        <p:blipFill>
          <a:blip r:embed="rId3"/>
          <a:stretch>
            <a:fillRect/>
          </a:stretch>
        </p:blipFill>
        <p:spPr>
          <a:xfrm>
            <a:off x="95680" y="93736"/>
            <a:ext cx="1470513" cy="524231"/>
          </a:xfrm>
          <a:prstGeom prst="rect">
            <a:avLst/>
          </a:prstGeom>
        </p:spPr>
      </p:pic>
      <p:pic>
        <p:nvPicPr>
          <p:cNvPr id="9" name="Grafik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19253" y="124624"/>
            <a:ext cx="1535880" cy="422367"/>
          </a:xfrm>
          <a:prstGeom prst="rect">
            <a:avLst/>
          </a:prstGeom>
        </p:spPr>
      </p:pic>
      <p:pic>
        <p:nvPicPr>
          <p:cNvPr id="11" name="Grafik 10"/>
          <p:cNvPicPr>
            <a:picLocks noChangeAspect="1"/>
          </p:cNvPicPr>
          <p:nvPr/>
        </p:nvPicPr>
        <p:blipFill>
          <a:blip r:embed="rId5"/>
          <a:stretch>
            <a:fillRect/>
          </a:stretch>
        </p:blipFill>
        <p:spPr>
          <a:xfrm>
            <a:off x="3404663" y="79423"/>
            <a:ext cx="735289" cy="504514"/>
          </a:xfrm>
          <a:prstGeom prst="rect">
            <a:avLst/>
          </a:prstGeom>
        </p:spPr>
      </p:pic>
      <p:pic>
        <p:nvPicPr>
          <p:cNvPr id="10" name="Grafik 9"/>
          <p:cNvPicPr>
            <a:picLocks noChangeAspect="1"/>
          </p:cNvPicPr>
          <p:nvPr/>
        </p:nvPicPr>
        <p:blipFill>
          <a:blip r:embed="rId6"/>
          <a:stretch>
            <a:fillRect/>
          </a:stretch>
        </p:blipFill>
        <p:spPr>
          <a:xfrm>
            <a:off x="2159732" y="79422"/>
            <a:ext cx="1232367" cy="490592"/>
          </a:xfrm>
          <a:prstGeom prst="rect">
            <a:avLst/>
          </a:prstGeom>
        </p:spPr>
      </p:pic>
      <p:pic>
        <p:nvPicPr>
          <p:cNvPr id="16" name="Grafik 15"/>
          <p:cNvPicPr>
            <a:picLocks noChangeAspect="1"/>
          </p:cNvPicPr>
          <p:nvPr/>
        </p:nvPicPr>
        <p:blipFill>
          <a:blip r:embed="rId7"/>
          <a:stretch>
            <a:fillRect/>
          </a:stretch>
        </p:blipFill>
        <p:spPr>
          <a:xfrm>
            <a:off x="4890351" y="86170"/>
            <a:ext cx="1800200" cy="484145"/>
          </a:xfrm>
          <a:prstGeom prst="rect">
            <a:avLst/>
          </a:prstGeom>
        </p:spPr>
      </p:pic>
      <p:sp>
        <p:nvSpPr>
          <p:cNvPr id="2" name="Rechteck 1"/>
          <p:cNvSpPr/>
          <p:nvPr/>
        </p:nvSpPr>
        <p:spPr>
          <a:xfrm>
            <a:off x="4390637" y="1059582"/>
            <a:ext cx="4464496" cy="707886"/>
          </a:xfrm>
          <a:prstGeom prst="rect">
            <a:avLst/>
          </a:prstGeom>
        </p:spPr>
        <p:txBody>
          <a:bodyPr wrap="square">
            <a:spAutoFit/>
          </a:bodyPr>
          <a:lstStyle/>
          <a:p>
            <a:r>
              <a:rPr lang="en-US" sz="2000" dirty="0">
                <a:solidFill>
                  <a:srgbClr val="C00000"/>
                </a:solidFill>
              </a:rPr>
              <a:t>TSVV Task 5:  </a:t>
            </a:r>
            <a:endParaRPr lang="en-US" sz="2000" dirty="0" smtClean="0">
              <a:solidFill>
                <a:srgbClr val="C00000"/>
              </a:solidFill>
            </a:endParaRPr>
          </a:p>
          <a:p>
            <a:r>
              <a:rPr lang="en-US" sz="2000" i="1" dirty="0" smtClean="0"/>
              <a:t>“</a:t>
            </a:r>
            <a:r>
              <a:rPr lang="en-US" sz="2000" i="1" dirty="0"/>
              <a:t>Neutral Gas Dynamics in the Edge”</a:t>
            </a:r>
            <a:endParaRPr lang="en-GB" sz="2000" i="1" dirty="0"/>
          </a:p>
        </p:txBody>
      </p:sp>
    </p:spTree>
    <p:extLst>
      <p:ext uri="{BB962C8B-B14F-4D97-AF65-F5344CB8AC3E}">
        <p14:creationId xmlns:p14="http://schemas.microsoft.com/office/powerpoint/2010/main" val="697402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txBox="1">
            <a:spLocks/>
          </p:cNvSpPr>
          <p:nvPr/>
        </p:nvSpPr>
        <p:spPr>
          <a:xfrm>
            <a:off x="20555" y="51470"/>
            <a:ext cx="8388424" cy="342900"/>
          </a:xfrm>
          <a:prstGeom prst="rect">
            <a:avLst/>
          </a:prstGeom>
        </p:spPr>
        <p:txBody>
          <a:bodyPr vert="horz" lIns="91440" tIns="45720" rIns="91440" bIns="45720" rtlCol="0" anchor="ctr">
            <a:noAutofit/>
          </a:bodyPr>
          <a:lstStyle>
            <a:lvl1pPr algn="l" defTabSz="914400" rtl="0" eaLnBrk="1" latinLnBrk="0" hangingPunct="1">
              <a:lnSpc>
                <a:spcPts val="3200"/>
              </a:lnSpc>
              <a:spcBef>
                <a:spcPct val="0"/>
              </a:spcBef>
              <a:buNone/>
              <a:defRPr sz="3200" b="1" kern="1200">
                <a:solidFill>
                  <a:schemeClr val="tx1"/>
                </a:solidFill>
                <a:latin typeface="Arial" panose="020B0604020202020204" pitchFamily="34" charset="0"/>
                <a:ea typeface="+mj-ea"/>
                <a:cs typeface="Arial" panose="020B0604020202020204" pitchFamily="34" charset="0"/>
              </a:defRPr>
            </a:lvl1pPr>
          </a:lstStyle>
          <a:p>
            <a:r>
              <a:rPr lang="en-GB" sz="2800" dirty="0">
                <a:solidFill>
                  <a:srgbClr val="C00000"/>
                </a:solidFill>
              </a:rPr>
              <a:t>F</a:t>
            </a:r>
            <a:r>
              <a:rPr lang="en-GB" sz="2800" dirty="0" smtClean="0">
                <a:solidFill>
                  <a:srgbClr val="C00000"/>
                </a:solidFill>
              </a:rPr>
              <a:t>ocus group events</a:t>
            </a:r>
            <a:endParaRPr lang="en-GB" sz="2800" dirty="0">
              <a:solidFill>
                <a:srgbClr val="C00000"/>
              </a:solidFill>
            </a:endParaRPr>
          </a:p>
        </p:txBody>
      </p:sp>
      <p:sp>
        <p:nvSpPr>
          <p:cNvPr id="3" name="Textfeld 2"/>
          <p:cNvSpPr txBox="1"/>
          <p:nvPr/>
        </p:nvSpPr>
        <p:spPr>
          <a:xfrm>
            <a:off x="179512" y="699542"/>
            <a:ext cx="8568952" cy="3016210"/>
          </a:xfrm>
          <a:prstGeom prst="rect">
            <a:avLst/>
          </a:prstGeom>
          <a:noFill/>
        </p:spPr>
        <p:txBody>
          <a:bodyPr wrap="square" rtlCol="0">
            <a:spAutoFit/>
          </a:bodyPr>
          <a:lstStyle/>
          <a:p>
            <a:pPr marL="285750" indent="-285750">
              <a:buFont typeface="Wingdings" panose="05000000000000000000" pitchFamily="2" charset="2"/>
              <a:buChar char="q"/>
            </a:pPr>
            <a:r>
              <a:rPr lang="en-GB" b="1" dirty="0">
                <a:latin typeface="Arial" panose="020B0604020202020204" pitchFamily="34" charset="0"/>
                <a:cs typeface="Arial" panose="020B0604020202020204" pitchFamily="34" charset="0"/>
              </a:rPr>
              <a:t>EUDAT-based simulation catalogue</a:t>
            </a:r>
          </a:p>
          <a:p>
            <a:pPr marL="742950" lvl="1" indent="-285750">
              <a:buFont typeface="Wingdings" panose="05000000000000000000" pitchFamily="2" charset="2"/>
              <a:buChar char="Ø"/>
            </a:pPr>
            <a:r>
              <a:rPr lang="en-GB" sz="1400" dirty="0" smtClean="0">
                <a:latin typeface="Arial" panose="020B0604020202020204" pitchFamily="34" charset="0"/>
                <a:cs typeface="Arial" panose="020B0604020202020204" pitchFamily="34" charset="0"/>
              </a:rPr>
              <a:t>Discussed </a:t>
            </a:r>
            <a:r>
              <a:rPr lang="en-GB" sz="1400" dirty="0">
                <a:latin typeface="Arial" panose="020B0604020202020204" pitchFamily="34" charset="0"/>
                <a:cs typeface="Arial" panose="020B0604020202020204" pitchFamily="34" charset="0"/>
              </a:rPr>
              <a:t>with ACH-VTT </a:t>
            </a:r>
            <a:r>
              <a:rPr lang="en-GB" sz="1400" dirty="0" smtClean="0">
                <a:latin typeface="Arial" panose="020B0604020202020204" pitchFamily="34" charset="0"/>
                <a:cs typeface="Arial" panose="020B0604020202020204" pitchFamily="34" charset="0"/>
              </a:rPr>
              <a:t>(CP Anssi Kainulainen)</a:t>
            </a:r>
          </a:p>
          <a:p>
            <a:pPr marL="742950" lvl="1" indent="-285750">
              <a:buFont typeface="Wingdings" panose="05000000000000000000" pitchFamily="2" charset="2"/>
              <a:buChar char="Ø"/>
            </a:pPr>
            <a:r>
              <a:rPr lang="en-GB" sz="1400" dirty="0" smtClean="0">
                <a:latin typeface="Arial" panose="020B0604020202020204" pitchFamily="34" charset="0"/>
                <a:cs typeface="Arial" panose="020B0604020202020204" pitchFamily="34" charset="0"/>
              </a:rPr>
              <a:t>Documentation should be in Git-&gt;EIRENE/</a:t>
            </a:r>
            <a:r>
              <a:rPr lang="en-GB" sz="1400" dirty="0" err="1" smtClean="0">
                <a:latin typeface="Arial" panose="020B0604020202020204" pitchFamily="34" charset="0"/>
                <a:cs typeface="Arial" panose="020B0604020202020204" pitchFamily="34" charset="0"/>
              </a:rPr>
              <a:t>EIRENE_Supp</a:t>
            </a:r>
            <a:endParaRPr lang="en-GB" sz="1400" dirty="0" smtClean="0">
              <a:latin typeface="Arial" panose="020B0604020202020204" pitchFamily="34" charset="0"/>
              <a:cs typeface="Arial" panose="020B0604020202020204" pitchFamily="34" charset="0"/>
            </a:endParaRPr>
          </a:p>
          <a:p>
            <a:pPr marL="742950" lvl="1" indent="-285750">
              <a:buFont typeface="Wingdings" panose="05000000000000000000" pitchFamily="2" charset="2"/>
              <a:buChar char="Ø"/>
            </a:pPr>
            <a:r>
              <a:rPr lang="en-GB" sz="1400" dirty="0" smtClean="0">
                <a:latin typeface="Arial" panose="020B0604020202020204" pitchFamily="34" charset="0"/>
                <a:cs typeface="Arial" panose="020B0604020202020204" pitchFamily="34" charset="0"/>
              </a:rPr>
              <a:t>List of user names and list of devices to be provided..</a:t>
            </a:r>
          </a:p>
          <a:p>
            <a:pPr marL="1200150" lvl="2" indent="-285750">
              <a:buFont typeface="Wingdings" panose="05000000000000000000" pitchFamily="2" charset="2"/>
              <a:buChar char="Ø"/>
            </a:pPr>
            <a:r>
              <a:rPr lang="en-GB" sz="1400" dirty="0" smtClean="0">
                <a:latin typeface="Arial" panose="020B0604020202020204" pitchFamily="34" charset="0"/>
                <a:cs typeface="Arial" panose="020B0604020202020204" pitchFamily="34" charset="0"/>
              </a:rPr>
              <a:t>Standard names like “</a:t>
            </a:r>
            <a:r>
              <a:rPr lang="en-GB" sz="1400" dirty="0" err="1" smtClean="0">
                <a:latin typeface="Arial" panose="020B0604020202020204" pitchFamily="34" charset="0"/>
                <a:cs typeface="Arial" panose="020B0604020202020204" pitchFamily="34" charset="0"/>
              </a:rPr>
              <a:t>dbor</a:t>
            </a:r>
            <a:r>
              <a:rPr lang="en-GB" sz="1400" dirty="0" smtClean="0">
                <a:latin typeface="Arial" panose="020B0604020202020204" pitchFamily="34" charset="0"/>
                <a:cs typeface="Arial" panose="020B0604020202020204" pitchFamily="34" charset="0"/>
              </a:rPr>
              <a:t>”, “</a:t>
            </a:r>
            <a:r>
              <a:rPr lang="en-GB" sz="1400" dirty="0" err="1" smtClean="0">
                <a:latin typeface="Arial" panose="020B0604020202020204" pitchFamily="34" charset="0"/>
                <a:cs typeface="Arial" panose="020B0604020202020204" pitchFamily="34" charset="0"/>
              </a:rPr>
              <a:t>dborodin</a:t>
            </a:r>
            <a:r>
              <a:rPr lang="en-GB" sz="1400" dirty="0" smtClean="0">
                <a:latin typeface="Arial" panose="020B0604020202020204" pitchFamily="34" charset="0"/>
                <a:cs typeface="Arial" panose="020B0604020202020204" pitchFamily="34" charset="0"/>
              </a:rPr>
              <a:t>”, “</a:t>
            </a:r>
            <a:r>
              <a:rPr lang="en-GB" sz="1400" dirty="0" err="1" smtClean="0">
                <a:latin typeface="Arial" panose="020B0604020202020204" pitchFamily="34" charset="0"/>
                <a:cs typeface="Arial" panose="020B0604020202020204" pitchFamily="34" charset="0"/>
              </a:rPr>
              <a:t>borodin</a:t>
            </a:r>
            <a:r>
              <a:rPr lang="en-GB" sz="1400" dirty="0" smtClean="0">
                <a:latin typeface="Arial" panose="020B0604020202020204" pitchFamily="34" charset="0"/>
                <a:cs typeface="Arial" panose="020B0604020202020204" pitchFamily="34" charset="0"/>
              </a:rPr>
              <a:t>” ?...</a:t>
            </a:r>
          </a:p>
          <a:p>
            <a:pPr marL="1200150" lvl="2" indent="-285750">
              <a:buFont typeface="Wingdings" panose="05000000000000000000" pitchFamily="2" charset="2"/>
              <a:buChar char="Ø"/>
            </a:pPr>
            <a:r>
              <a:rPr lang="en-GB" sz="1400" dirty="0" smtClean="0">
                <a:latin typeface="Arial" panose="020B0604020202020204" pitchFamily="34" charset="0"/>
                <a:cs typeface="Arial" panose="020B0604020202020204" pitchFamily="34" charset="0"/>
              </a:rPr>
              <a:t>Machine names like “ITER”, “JET”, “</a:t>
            </a:r>
            <a:r>
              <a:rPr lang="en-GB" sz="1400" dirty="0" err="1" smtClean="0">
                <a:latin typeface="Arial" panose="020B0604020202020204" pitchFamily="34" charset="0"/>
                <a:cs typeface="Arial" panose="020B0604020202020204" pitchFamily="34" charset="0"/>
              </a:rPr>
              <a:t>ITERslab</a:t>
            </a:r>
            <a:r>
              <a:rPr lang="en-GB" sz="1400" dirty="0" smtClean="0">
                <a:latin typeface="Arial" panose="020B0604020202020204" pitchFamily="34" charset="0"/>
                <a:cs typeface="Arial" panose="020B0604020202020204" pitchFamily="34" charset="0"/>
              </a:rPr>
              <a:t>”, “AUG”, etc..</a:t>
            </a:r>
          </a:p>
          <a:p>
            <a:pPr marL="1200150" lvl="2" indent="-285750">
              <a:buFont typeface="Wingdings" panose="05000000000000000000" pitchFamily="2" charset="2"/>
              <a:buChar char="Ø"/>
            </a:pPr>
            <a:endParaRPr lang="en-GB" sz="1400" dirty="0">
              <a:latin typeface="Arial" panose="020B0604020202020204" pitchFamily="34" charset="0"/>
              <a:cs typeface="Arial" panose="020B0604020202020204" pitchFamily="34" charset="0"/>
            </a:endParaRPr>
          </a:p>
          <a:p>
            <a:pPr lvl="2"/>
            <a:r>
              <a:rPr lang="en-GB" sz="1400" dirty="0" smtClean="0">
                <a:latin typeface="Arial" panose="020B0604020202020204" pitchFamily="34" charset="0"/>
                <a:cs typeface="Arial" panose="020B0604020202020204" pitchFamily="34" charset="0"/>
              </a:rPr>
              <a:t> </a:t>
            </a:r>
            <a:endParaRPr lang="en-GB" sz="1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r>
              <a:rPr lang="en-GB" b="1" dirty="0">
                <a:latin typeface="Arial" panose="020B0604020202020204" pitchFamily="34" charset="0"/>
                <a:cs typeface="Arial" panose="020B0604020202020204" pitchFamily="34" charset="0"/>
              </a:rPr>
              <a:t>A&amp;M data and </a:t>
            </a:r>
            <a:r>
              <a:rPr lang="en-GB" b="1" dirty="0" smtClean="0">
                <a:latin typeface="Arial" panose="020B0604020202020204" pitchFamily="34" charset="0"/>
                <a:cs typeface="Arial" panose="020B0604020202020204" pitchFamily="34" charset="0"/>
              </a:rPr>
              <a:t>CRMs</a:t>
            </a:r>
          </a:p>
          <a:p>
            <a:pPr marL="742950" lvl="1" indent="-285750">
              <a:buFont typeface="Wingdings" panose="05000000000000000000" pitchFamily="2" charset="2"/>
              <a:buChar char="Ø"/>
            </a:pPr>
            <a:r>
              <a:rPr lang="en-GB" sz="1400" dirty="0" smtClean="0">
                <a:latin typeface="Arial" panose="020B0604020202020204" pitchFamily="34" charset="0"/>
                <a:cs typeface="Arial" panose="020B0604020202020204" pitchFamily="34" charset="0"/>
              </a:rPr>
              <a:t>2</a:t>
            </a:r>
            <a:r>
              <a:rPr lang="en-GB" sz="1400" baseline="30000" dirty="0" smtClean="0">
                <a:latin typeface="Arial" panose="020B0604020202020204" pitchFamily="34" charset="0"/>
                <a:cs typeface="Arial" panose="020B0604020202020204" pitchFamily="34" charset="0"/>
              </a:rPr>
              <a:t>nd</a:t>
            </a:r>
            <a:r>
              <a:rPr lang="en-GB" sz="1400" dirty="0" smtClean="0">
                <a:latin typeface="Arial" panose="020B0604020202020204" pitchFamily="34" charset="0"/>
                <a:cs typeface="Arial" panose="020B0604020202020204" pitchFamily="34" charset="0"/>
              </a:rPr>
              <a:t> Meeting with JACORA colleagues (</a:t>
            </a:r>
            <a:r>
              <a:rPr lang="en-GB" sz="1400" dirty="0" err="1" smtClean="0">
                <a:latin typeface="Arial" panose="020B0604020202020204" pitchFamily="34" charset="0"/>
                <a:cs typeface="Arial" panose="020B0604020202020204" pitchFamily="34" charset="0"/>
              </a:rPr>
              <a:t>U.Fanz</a:t>
            </a:r>
            <a:r>
              <a:rPr lang="en-GB" sz="1400" dirty="0" smtClean="0">
                <a:latin typeface="Arial" panose="020B0604020202020204" pitchFamily="34" charset="0"/>
                <a:cs typeface="Arial" panose="020B0604020202020204" pitchFamily="34" charset="0"/>
              </a:rPr>
              <a:t>, D.W</a:t>
            </a:r>
            <a:r>
              <a:rPr lang="de-DE" sz="1400" dirty="0" err="1" smtClean="0">
                <a:latin typeface="Arial" panose="020B0604020202020204" pitchFamily="34" charset="0"/>
                <a:cs typeface="Arial" panose="020B0604020202020204" pitchFamily="34" charset="0"/>
              </a:rPr>
              <a:t>ünderlich</a:t>
            </a:r>
            <a:r>
              <a:rPr lang="de-DE" sz="1400" dirty="0">
                <a:latin typeface="Arial" panose="020B0604020202020204" pitchFamily="34" charset="0"/>
                <a:cs typeface="Arial" panose="020B0604020202020204" pitchFamily="34" charset="0"/>
              </a:rPr>
              <a:t>)</a:t>
            </a:r>
            <a:endParaRPr lang="en-GB" sz="1400" dirty="0" smtClean="0">
              <a:latin typeface="Arial" panose="020B0604020202020204" pitchFamily="34" charset="0"/>
              <a:cs typeface="Arial" panose="020B0604020202020204" pitchFamily="34" charset="0"/>
            </a:endParaRPr>
          </a:p>
          <a:p>
            <a:pPr marL="742950" lvl="1" indent="-285750">
              <a:buFont typeface="Wingdings" panose="05000000000000000000" pitchFamily="2" charset="2"/>
              <a:buChar char="Ø"/>
            </a:pPr>
            <a:r>
              <a:rPr lang="en-GB" sz="1400" dirty="0">
                <a:hlinkClick r:id="rId2"/>
              </a:rPr>
              <a:t>AMD Unit: GNAMPP 2 (</a:t>
            </a:r>
            <a:r>
              <a:rPr lang="en-GB" sz="1400" dirty="0" smtClean="0">
                <a:hlinkClick r:id="rId2"/>
              </a:rPr>
              <a:t>iaea.org)</a:t>
            </a:r>
            <a:endParaRPr lang="en-GB" sz="1400" dirty="0"/>
          </a:p>
          <a:p>
            <a:pPr lvl="1"/>
            <a:r>
              <a:rPr lang="en-GB" sz="1400" i="1" dirty="0" smtClean="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GB" sz="1400" i="1" dirty="0" smtClean="0">
                <a:solidFill>
                  <a:srgbClr val="FF0000"/>
                </a:solidFill>
                <a:latin typeface="Arial" panose="020B0604020202020204" pitchFamily="34" charset="0"/>
                <a:cs typeface="Arial" panose="020B0604020202020204" pitchFamily="34" charset="0"/>
              </a:rPr>
              <a:t>Relevant IAEA CRP (molecules in edge plasma) should start 2023</a:t>
            </a:r>
          </a:p>
          <a:p>
            <a:pPr marL="742950" lvl="1" indent="-285750">
              <a:buFont typeface="Wingdings" panose="05000000000000000000" pitchFamily="2" charset="2"/>
              <a:buChar char="Ø"/>
            </a:pPr>
            <a:r>
              <a:rPr lang="en-GB" sz="1400" dirty="0" smtClean="0">
                <a:latin typeface="Arial" panose="020B0604020202020204" pitchFamily="34" charset="0"/>
                <a:cs typeface="Arial" panose="020B0604020202020204" pitchFamily="34" charset="0"/>
              </a:rPr>
              <a:t>Interesting progress reported by </a:t>
            </a:r>
            <a:r>
              <a:rPr lang="en-GB" sz="1400" dirty="0" err="1" smtClean="0">
                <a:latin typeface="Arial" panose="020B0604020202020204" pitchFamily="34" charset="0"/>
                <a:cs typeface="Arial" panose="020B0604020202020204" pitchFamily="34" charset="0"/>
              </a:rPr>
              <a:t>A.Holm</a:t>
            </a:r>
            <a:r>
              <a:rPr lang="en-GB" sz="1400" dirty="0" smtClean="0">
                <a:latin typeface="Arial" panose="020B0604020202020204" pitchFamily="34" charset="0"/>
                <a:cs typeface="Arial" panose="020B0604020202020204" pitchFamily="34" charset="0"/>
              </a:rPr>
              <a:t> and F.Cianfrani</a:t>
            </a:r>
            <a:endParaRPr lang="en-GB"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7314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txBox="1">
            <a:spLocks/>
          </p:cNvSpPr>
          <p:nvPr/>
        </p:nvSpPr>
        <p:spPr>
          <a:xfrm>
            <a:off x="179512" y="51470"/>
            <a:ext cx="8388424" cy="342900"/>
          </a:xfrm>
          <a:prstGeom prst="rect">
            <a:avLst/>
          </a:prstGeom>
        </p:spPr>
        <p:txBody>
          <a:bodyPr vert="horz" lIns="91440" tIns="45720" rIns="91440" bIns="45720" rtlCol="0" anchor="ctr">
            <a:noAutofit/>
          </a:bodyPr>
          <a:lstStyle>
            <a:lvl1pPr algn="l" defTabSz="914400" rtl="0" eaLnBrk="1" latinLnBrk="0" hangingPunct="1">
              <a:lnSpc>
                <a:spcPts val="3200"/>
              </a:lnSpc>
              <a:spcBef>
                <a:spcPct val="0"/>
              </a:spcBef>
              <a:buNone/>
              <a:defRPr sz="3200" b="1" kern="1200">
                <a:solidFill>
                  <a:schemeClr val="tx1"/>
                </a:solidFill>
                <a:latin typeface="Arial" panose="020B0604020202020204" pitchFamily="34" charset="0"/>
                <a:ea typeface="+mj-ea"/>
                <a:cs typeface="Arial" panose="020B0604020202020204" pitchFamily="34" charset="0"/>
              </a:defRPr>
            </a:lvl1pPr>
          </a:lstStyle>
          <a:p>
            <a:r>
              <a:rPr lang="en-GB" sz="2000" dirty="0" smtClean="0">
                <a:solidFill>
                  <a:srgbClr val="C00000"/>
                </a:solidFill>
              </a:rPr>
              <a:t>Reporting and Publications</a:t>
            </a:r>
            <a:endParaRPr lang="en-GB" sz="2000" dirty="0">
              <a:solidFill>
                <a:srgbClr val="C00000"/>
              </a:solidFill>
            </a:endParaRPr>
          </a:p>
        </p:txBody>
      </p:sp>
      <p:sp>
        <p:nvSpPr>
          <p:cNvPr id="3" name="Textfeld 2"/>
          <p:cNvSpPr txBox="1"/>
          <p:nvPr/>
        </p:nvSpPr>
        <p:spPr>
          <a:xfrm>
            <a:off x="89248" y="771550"/>
            <a:ext cx="8568952" cy="2923877"/>
          </a:xfrm>
          <a:prstGeom prst="rect">
            <a:avLst/>
          </a:prstGeom>
          <a:noFill/>
        </p:spPr>
        <p:txBody>
          <a:bodyPr wrap="square" rtlCol="0">
            <a:spAutoFit/>
          </a:bodyPr>
          <a:lstStyle/>
          <a:p>
            <a:pPr marL="285750" indent="-285750">
              <a:buFont typeface="Wingdings" panose="05000000000000000000" pitchFamily="2" charset="2"/>
              <a:buChar char="q"/>
            </a:pPr>
            <a:r>
              <a:rPr lang="en-GB" b="1" dirty="0" smtClean="0">
                <a:latin typeface="Arial" panose="020B0604020202020204" pitchFamily="34" charset="0"/>
                <a:cs typeface="Arial" panose="020B0604020202020204" pitchFamily="34" charset="0"/>
              </a:rPr>
              <a:t>RU repots</a:t>
            </a:r>
            <a:endParaRPr lang="en-GB" b="1" dirty="0">
              <a:latin typeface="Arial" panose="020B0604020202020204" pitchFamily="34" charset="0"/>
              <a:cs typeface="Arial" panose="020B0604020202020204" pitchFamily="34" charset="0"/>
            </a:endParaRPr>
          </a:p>
          <a:p>
            <a:pPr marL="742950" lvl="1" indent="-285750">
              <a:buFont typeface="Wingdings" panose="05000000000000000000" pitchFamily="2" charset="2"/>
              <a:buChar char="Ø"/>
            </a:pPr>
            <a:r>
              <a:rPr lang="en-GB" sz="1400" dirty="0" smtClean="0">
                <a:latin typeface="Arial" panose="020B0604020202020204" pitchFamily="34" charset="0"/>
                <a:cs typeface="Arial" panose="020B0604020202020204" pitchFamily="34" charset="0"/>
              </a:rPr>
              <a:t>Do we need a special meeting for that?..</a:t>
            </a:r>
          </a:p>
          <a:p>
            <a:pPr marL="742950" lvl="1" indent="-285750">
              <a:buFont typeface="Wingdings" panose="05000000000000000000" pitchFamily="2" charset="2"/>
              <a:buChar char="Ø"/>
            </a:pPr>
            <a:r>
              <a:rPr lang="en-GB" sz="1400" dirty="0" smtClean="0">
                <a:latin typeface="Arial" panose="020B0604020202020204" pitchFamily="34" charset="0"/>
                <a:cs typeface="Arial" panose="020B0604020202020204" pitchFamily="34" charset="0"/>
              </a:rPr>
              <a:t>List of items correlating with IMS!</a:t>
            </a:r>
          </a:p>
          <a:p>
            <a:pPr marL="742950" lvl="1" indent="-285750">
              <a:buFont typeface="Wingdings" panose="05000000000000000000" pitchFamily="2" charset="2"/>
              <a:buChar char="Ø"/>
            </a:pPr>
            <a:r>
              <a:rPr lang="en-GB" sz="1400" dirty="0" smtClean="0">
                <a:latin typeface="Arial" panose="020B0604020202020204" pitchFamily="34" charset="0"/>
                <a:cs typeface="Arial" panose="020B0604020202020204" pitchFamily="34" charset="0"/>
              </a:rPr>
              <a:t>Several highlight slides (1-2 tops 3 per topic!)</a:t>
            </a:r>
          </a:p>
          <a:p>
            <a:pPr marL="1200150" lvl="2" indent="-285750">
              <a:buFont typeface="Wingdings" panose="05000000000000000000" pitchFamily="2" charset="2"/>
              <a:buChar char="Ø"/>
            </a:pPr>
            <a:endParaRPr lang="en-GB" sz="1400" dirty="0">
              <a:latin typeface="Arial" panose="020B0604020202020204" pitchFamily="34" charset="0"/>
              <a:cs typeface="Arial" panose="020B0604020202020204" pitchFamily="34" charset="0"/>
            </a:endParaRPr>
          </a:p>
          <a:p>
            <a:pPr lvl="2"/>
            <a:r>
              <a:rPr lang="en-GB" sz="1400" dirty="0" smtClean="0">
                <a:latin typeface="Arial" panose="020B0604020202020204" pitchFamily="34" charset="0"/>
                <a:cs typeface="Arial" panose="020B0604020202020204" pitchFamily="34" charset="0"/>
              </a:rPr>
              <a:t> </a:t>
            </a:r>
            <a:endParaRPr lang="en-GB" sz="1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r>
              <a:rPr lang="en-GB" b="1" dirty="0" smtClean="0">
                <a:latin typeface="Arial" panose="020B0604020202020204" pitchFamily="34" charset="0"/>
                <a:cs typeface="Arial" panose="020B0604020202020204" pitchFamily="34" charset="0"/>
              </a:rPr>
              <a:t>Publications</a:t>
            </a:r>
          </a:p>
          <a:p>
            <a:pPr marL="742950" lvl="1" indent="-285750">
              <a:buFont typeface="Wingdings" panose="05000000000000000000" pitchFamily="2" charset="2"/>
              <a:buChar char="Ø"/>
            </a:pPr>
            <a:r>
              <a:rPr lang="en-GB" sz="1400" dirty="0" smtClean="0">
                <a:latin typeface="Arial" panose="020B0604020202020204" pitchFamily="34" charset="0"/>
                <a:cs typeface="Arial" panose="020B0604020202020204" pitchFamily="34" charset="0"/>
              </a:rPr>
              <a:t>Out 1</a:t>
            </a:r>
            <a:r>
              <a:rPr lang="en-GB" sz="1400" baseline="30000" dirty="0" smtClean="0">
                <a:latin typeface="Arial" panose="020B0604020202020204" pitchFamily="34" charset="0"/>
                <a:cs typeface="Arial" panose="020B0604020202020204" pitchFamily="34" charset="0"/>
              </a:rPr>
              <a:t>st</a:t>
            </a:r>
            <a:r>
              <a:rPr lang="en-GB" sz="1400" dirty="0" smtClean="0">
                <a:latin typeface="Arial" panose="020B0604020202020204" pitchFamily="34" charset="0"/>
                <a:cs typeface="Arial" panose="020B0604020202020204" pitchFamily="34" charset="0"/>
              </a:rPr>
              <a:t> joint NF paper is online </a:t>
            </a:r>
            <a:r>
              <a:rPr lang="en-GB" sz="1400" u="sng" dirty="0">
                <a:hlinkClick r:id="rId2"/>
              </a:rPr>
              <a:t>https://</a:t>
            </a:r>
            <a:r>
              <a:rPr lang="en-GB" sz="1400" u="sng" dirty="0" smtClean="0">
                <a:hlinkClick r:id="rId2"/>
              </a:rPr>
              <a:t>doi.org/10.1088/1741-4326/ac3fe8</a:t>
            </a:r>
            <a:endParaRPr lang="en-GB" sz="1400" dirty="0" smtClean="0">
              <a:latin typeface="Arial" panose="020B0604020202020204" pitchFamily="34" charset="0"/>
              <a:cs typeface="Arial" panose="020B0604020202020204" pitchFamily="34" charset="0"/>
            </a:endParaRPr>
          </a:p>
          <a:p>
            <a:pPr lvl="1"/>
            <a:r>
              <a:rPr lang="en-GB" sz="1400" i="1" dirty="0" smtClean="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GB" sz="1400" i="1" dirty="0" smtClean="0">
                <a:solidFill>
                  <a:srgbClr val="FF0000"/>
                </a:solidFill>
                <a:latin typeface="Arial" panose="020B0604020202020204" pitchFamily="34" charset="0"/>
                <a:cs typeface="Arial" panose="020B0604020202020204" pitchFamily="34" charset="0"/>
              </a:rPr>
              <a:t>Please use it as a standard </a:t>
            </a:r>
            <a:r>
              <a:rPr lang="en-GB" sz="1400" i="1" dirty="0" smtClean="0">
                <a:solidFill>
                  <a:srgbClr val="FF0000"/>
                </a:solidFill>
                <a:latin typeface="Arial" panose="020B0604020202020204" pitchFamily="34" charset="0"/>
                <a:cs typeface="Arial" panose="020B0604020202020204" pitchFamily="34" charset="0"/>
              </a:rPr>
              <a:t>reference </a:t>
            </a:r>
            <a:r>
              <a:rPr lang="en-GB" sz="1400" i="1" dirty="0" smtClean="0">
                <a:solidFill>
                  <a:srgbClr val="FF0000"/>
                </a:solidFill>
                <a:latin typeface="Arial" panose="020B0604020202020204" pitchFamily="34" charset="0"/>
                <a:cs typeface="Arial" panose="020B0604020202020204" pitchFamily="34" charset="0"/>
              </a:rPr>
              <a:t>to TSVV-5 activities and EIRENE developments!</a:t>
            </a:r>
          </a:p>
          <a:p>
            <a:pPr marL="742950" lvl="1" indent="-285750">
              <a:buFont typeface="Wingdings" panose="05000000000000000000" pitchFamily="2" charset="2"/>
              <a:buChar char="Ø"/>
            </a:pPr>
            <a:endParaRPr lang="en-GB" sz="1400" dirty="0">
              <a:latin typeface="Arial" panose="020B0604020202020204" pitchFamily="34" charset="0"/>
              <a:cs typeface="Arial" panose="020B0604020202020204" pitchFamily="34" charset="0"/>
            </a:endParaRPr>
          </a:p>
          <a:p>
            <a:pPr marL="742950" lvl="1" indent="-285750">
              <a:buFont typeface="Wingdings" panose="05000000000000000000" pitchFamily="2" charset="2"/>
              <a:buChar char="Ø"/>
            </a:pPr>
            <a:r>
              <a:rPr lang="en-GB" sz="1400" dirty="0" smtClean="0">
                <a:latin typeface="Arial" panose="020B0604020202020204" pitchFamily="34" charset="0"/>
                <a:cs typeface="Arial" panose="020B0604020202020204" pitchFamily="34" charset="0"/>
              </a:rPr>
              <a:t>PB rules should be taken more serious next year!</a:t>
            </a:r>
            <a:endParaRPr lang="en-GB" sz="1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GB"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97919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496" y="51470"/>
            <a:ext cx="7543800" cy="342900"/>
          </a:xfrm>
        </p:spPr>
        <p:txBody>
          <a:bodyPr/>
          <a:lstStyle/>
          <a:p>
            <a:r>
              <a:rPr lang="en-GB" dirty="0" smtClean="0"/>
              <a:t>Deliverables 2021 (IMS, approved)</a:t>
            </a:r>
            <a:endParaRPr lang="en-GB" dirty="0"/>
          </a:p>
        </p:txBody>
      </p:sp>
      <p:sp>
        <p:nvSpPr>
          <p:cNvPr id="4" name="Rechteck 3"/>
          <p:cNvSpPr/>
          <p:nvPr/>
        </p:nvSpPr>
        <p:spPr>
          <a:xfrm>
            <a:off x="18787" y="627534"/>
            <a:ext cx="9073008" cy="4154984"/>
          </a:xfrm>
          <a:prstGeom prst="rect">
            <a:avLst/>
          </a:prstGeom>
        </p:spPr>
        <p:txBody>
          <a:bodyPr wrap="square">
            <a:spAutoFit/>
          </a:bodyPr>
          <a:lstStyle/>
          <a:p>
            <a:pPr marL="342900" indent="-342900">
              <a:buFont typeface="+mj-lt"/>
              <a:buAutoNum type="arabicPeriod"/>
            </a:pPr>
            <a:r>
              <a:rPr lang="en-GB" sz="1200" b="1" dirty="0">
                <a:solidFill>
                  <a:srgbClr val="000000"/>
                </a:solidFill>
                <a:latin typeface="Arial" panose="020B0604020202020204" pitchFamily="34" charset="0"/>
                <a:cs typeface="Arial" panose="020B0604020202020204" pitchFamily="34" charset="0"/>
              </a:rPr>
              <a:t>The leaning of the code should begin aimed at segregating the compact numeric core free from branching (for more details see the proposal). The concept and the 1st code version following it at least for a selected application case should be provided by the end of the year.</a:t>
            </a:r>
          </a:p>
          <a:p>
            <a:pPr marL="342900" indent="-342900">
              <a:buFont typeface="+mj-lt"/>
              <a:buAutoNum type="arabicPeriod"/>
            </a:pPr>
            <a:endParaRPr lang="en-GB" sz="1200" b="1" dirty="0">
              <a:solidFill>
                <a:srgbClr val="000000"/>
              </a:solidFill>
              <a:latin typeface="Arial" panose="020B0604020202020204" pitchFamily="34" charset="0"/>
              <a:cs typeface="Arial" panose="020B0604020202020204" pitchFamily="34" charset="0"/>
            </a:endParaRPr>
          </a:p>
          <a:p>
            <a:pPr marL="342900" indent="-342900">
              <a:buFont typeface="+mj-lt"/>
              <a:buAutoNum type="arabicPeriod"/>
            </a:pPr>
            <a:r>
              <a:rPr lang="en-GB" sz="1200" b="1" dirty="0">
                <a:solidFill>
                  <a:srgbClr val="000000"/>
                </a:solidFill>
                <a:latin typeface="Arial" panose="020B0604020202020204" pitchFamily="34" charset="0"/>
                <a:cs typeface="Arial" panose="020B0604020202020204" pitchFamily="34" charset="0"/>
              </a:rPr>
              <a:t>The main application ("portfolio") and related CI cases should be defined including predictive modelling for ITER and DEMO utilizing the new capabilities to be provided be provided: improved CRMs, FKH and improved </a:t>
            </a:r>
            <a:r>
              <a:rPr lang="en-GB" sz="1200" b="1" dirty="0" err="1">
                <a:solidFill>
                  <a:srgbClr val="000000"/>
                </a:solidFill>
                <a:latin typeface="Arial" panose="020B0604020202020204" pitchFamily="34" charset="0"/>
                <a:cs typeface="Arial" panose="020B0604020202020204" pitchFamily="34" charset="0"/>
              </a:rPr>
              <a:t>paralellization</a:t>
            </a:r>
            <a:r>
              <a:rPr lang="en-GB" sz="1200" b="1" dirty="0">
                <a:solidFill>
                  <a:srgbClr val="000000"/>
                </a:solidFill>
                <a:latin typeface="Arial" panose="020B0604020202020204" pitchFamily="34" charset="0"/>
                <a:cs typeface="Arial" panose="020B0604020202020204" pitchFamily="34" charset="0"/>
              </a:rPr>
              <a:t>.</a:t>
            </a:r>
          </a:p>
          <a:p>
            <a:pPr marL="342900" indent="-342900">
              <a:buFont typeface="+mj-lt"/>
              <a:buAutoNum type="arabicPeriod"/>
            </a:pPr>
            <a:endParaRPr lang="en-GB" sz="1200" b="1" dirty="0">
              <a:solidFill>
                <a:srgbClr val="000000"/>
              </a:solidFill>
              <a:latin typeface="Arial" panose="020B0604020202020204" pitchFamily="34" charset="0"/>
              <a:cs typeface="Arial" panose="020B0604020202020204" pitchFamily="34" charset="0"/>
            </a:endParaRPr>
          </a:p>
          <a:p>
            <a:pPr marL="342900" indent="-342900">
              <a:buFont typeface="+mj-lt"/>
              <a:buAutoNum type="arabicPeriod"/>
            </a:pPr>
            <a:r>
              <a:rPr lang="en-GB" sz="1200" b="1" dirty="0">
                <a:solidFill>
                  <a:srgbClr val="000000"/>
                </a:solidFill>
                <a:latin typeface="Arial" panose="020B0604020202020204" pitchFamily="34" charset="0"/>
                <a:cs typeface="Arial" panose="020B0604020202020204" pitchFamily="34" charset="0"/>
              </a:rPr>
              <a:t>The FEM FW model as well as a simulation case for MAGNUM-PSI coupled with it and EIRENE-EUNOMIA code-code validation in a view of possible unification and capabilities transfer should be provided by the end of the year.</a:t>
            </a:r>
          </a:p>
          <a:p>
            <a:pPr marL="342900" indent="-342900">
              <a:buFont typeface="+mj-lt"/>
              <a:buAutoNum type="arabicPeriod"/>
            </a:pPr>
            <a:endParaRPr lang="en-GB" sz="1200" b="1" dirty="0">
              <a:solidFill>
                <a:srgbClr val="000000"/>
              </a:solidFill>
              <a:latin typeface="Arial" panose="020B0604020202020204" pitchFamily="34" charset="0"/>
              <a:cs typeface="Arial" panose="020B0604020202020204" pitchFamily="34" charset="0"/>
            </a:endParaRPr>
          </a:p>
          <a:p>
            <a:pPr marL="342900" indent="-342900">
              <a:buFont typeface="+mj-lt"/>
              <a:buAutoNum type="arabicPeriod"/>
            </a:pPr>
            <a:r>
              <a:rPr lang="en-GB" sz="1200" b="1" dirty="0">
                <a:solidFill>
                  <a:srgbClr val="000000"/>
                </a:solidFill>
                <a:latin typeface="Arial" panose="020B0604020202020204" pitchFamily="34" charset="0"/>
                <a:cs typeface="Arial" panose="020B0604020202020204" pitchFamily="34" charset="0"/>
              </a:rPr>
              <a:t>CRM and FKH progress report: definition of the related verification/validation cases (including JET and MAGNUM-PSI), test beds and figures of merit for performance and accuracy assessment should be defined etc. Detailed strategy for code/data modifications should be elaborated.</a:t>
            </a:r>
          </a:p>
          <a:p>
            <a:pPr marL="342900" indent="-342900">
              <a:buFont typeface="+mj-lt"/>
              <a:buAutoNum type="arabicPeriod"/>
            </a:pPr>
            <a:endParaRPr lang="en-GB" sz="1200" b="1" dirty="0">
              <a:solidFill>
                <a:srgbClr val="000000"/>
              </a:solidFill>
              <a:latin typeface="Arial" panose="020B0604020202020204" pitchFamily="34" charset="0"/>
              <a:cs typeface="Arial" panose="020B0604020202020204" pitchFamily="34" charset="0"/>
            </a:endParaRPr>
          </a:p>
          <a:p>
            <a:pPr marL="342900" indent="-342900">
              <a:buFont typeface="+mj-lt"/>
              <a:buAutoNum type="arabicPeriod"/>
            </a:pPr>
            <a:r>
              <a:rPr lang="en-GB" sz="1200" b="1" dirty="0">
                <a:solidFill>
                  <a:srgbClr val="000000"/>
                </a:solidFill>
                <a:latin typeface="Arial" panose="020B0604020202020204" pitchFamily="34" charset="0"/>
                <a:cs typeface="Arial" panose="020B0604020202020204" pitchFamily="34" charset="0"/>
              </a:rPr>
              <a:t>Report on fundamental A&amp;M data (and </a:t>
            </a:r>
            <a:r>
              <a:rPr lang="en-GB" sz="1200" b="1" dirty="0" err="1">
                <a:solidFill>
                  <a:srgbClr val="000000"/>
                </a:solidFill>
                <a:latin typeface="Arial" panose="020B0604020202020204" pitchFamily="34" charset="0"/>
                <a:cs typeface="Arial" panose="020B0604020202020204" pitchFamily="34" charset="0"/>
              </a:rPr>
              <a:t>postprocessing</a:t>
            </a:r>
            <a:r>
              <a:rPr lang="en-GB" sz="1200" b="1" dirty="0">
                <a:solidFill>
                  <a:srgbClr val="000000"/>
                </a:solidFill>
                <a:latin typeface="Arial" panose="020B0604020202020204" pitchFamily="34" charset="0"/>
                <a:cs typeface="Arial" panose="020B0604020202020204" pitchFamily="34" charset="0"/>
              </a:rPr>
              <a:t> tools) in AMJUEL and other EIRENE-related databases.</a:t>
            </a:r>
          </a:p>
          <a:p>
            <a:pPr marL="342900" indent="-342900">
              <a:buFont typeface="+mj-lt"/>
              <a:buAutoNum type="arabicPeriod"/>
            </a:pPr>
            <a:endParaRPr lang="en-GB" sz="1200" b="1" dirty="0">
              <a:solidFill>
                <a:srgbClr val="000000"/>
              </a:solidFill>
              <a:latin typeface="Arial" panose="020B0604020202020204" pitchFamily="34" charset="0"/>
              <a:cs typeface="Arial" panose="020B0604020202020204" pitchFamily="34" charset="0"/>
            </a:endParaRPr>
          </a:p>
          <a:p>
            <a:pPr marL="342900" indent="-342900">
              <a:buFont typeface="+mj-lt"/>
              <a:buAutoNum type="arabicPeriod"/>
            </a:pPr>
            <a:r>
              <a:rPr lang="en-GB" sz="1200" b="1" dirty="0">
                <a:solidFill>
                  <a:srgbClr val="C00000"/>
                </a:solidFill>
                <a:latin typeface="Arial" panose="020B0604020202020204" pitchFamily="34" charset="0"/>
                <a:cs typeface="Arial" panose="020B0604020202020204" pitchFamily="34" charset="0"/>
              </a:rPr>
              <a:t>Execute standalone EIRENE simulations with </a:t>
            </a:r>
            <a:r>
              <a:rPr lang="en-GB" sz="1200" b="1" dirty="0" err="1">
                <a:solidFill>
                  <a:srgbClr val="C00000"/>
                </a:solidFill>
                <a:latin typeface="Arial" panose="020B0604020202020204" pitchFamily="34" charset="0"/>
                <a:cs typeface="Arial" panose="020B0604020202020204" pitchFamily="34" charset="0"/>
              </a:rPr>
              <a:t>vibrationally</a:t>
            </a:r>
            <a:r>
              <a:rPr lang="en-GB" sz="1200" b="1" dirty="0">
                <a:solidFill>
                  <a:srgbClr val="C00000"/>
                </a:solidFill>
                <a:latin typeface="Arial" panose="020B0604020202020204" pitchFamily="34" charset="0"/>
                <a:cs typeface="Arial" panose="020B0604020202020204" pitchFamily="34" charset="0"/>
              </a:rPr>
              <a:t> excited hydrogen molecules and assess functionality of the code for slabs, JET and MAGNUM-PSI</a:t>
            </a:r>
            <a:r>
              <a:rPr lang="en-GB" sz="1200" b="1" dirty="0" smtClean="0">
                <a:solidFill>
                  <a:srgbClr val="C00000"/>
                </a:solidFill>
                <a:latin typeface="Arial" panose="020B0604020202020204" pitchFamily="34" charset="0"/>
                <a:cs typeface="Arial" panose="020B0604020202020204" pitchFamily="34" charset="0"/>
              </a:rPr>
              <a:t>.</a:t>
            </a:r>
          </a:p>
          <a:p>
            <a:pPr marL="342900" indent="-342900">
              <a:buFont typeface="+mj-lt"/>
              <a:buAutoNum type="arabicPeriod"/>
            </a:pPr>
            <a:endParaRPr lang="en-GB" sz="1200" b="1" i="0" dirty="0">
              <a:solidFill>
                <a:srgbClr val="C00000"/>
              </a:solidFill>
              <a:effectLst/>
              <a:latin typeface="Arial" panose="020B0604020202020204" pitchFamily="34" charset="0"/>
              <a:cs typeface="Arial" panose="020B0604020202020204" pitchFamily="34" charset="0"/>
            </a:endParaRPr>
          </a:p>
          <a:p>
            <a:pPr marL="171450" indent="-171450">
              <a:buFont typeface="Wingdings" panose="05000000000000000000" pitchFamily="2" charset="2"/>
              <a:buChar char="è"/>
            </a:pPr>
            <a:r>
              <a:rPr lang="en-GB" sz="1200" b="1" dirty="0" smtClean="0">
                <a:solidFill>
                  <a:srgbClr val="0070C0"/>
                </a:solidFill>
                <a:latin typeface="Arial" panose="020B0604020202020204" pitchFamily="34" charset="0"/>
                <a:cs typeface="Arial" panose="020B0604020202020204" pitchFamily="34" charset="0"/>
                <a:sym typeface="Wingdings" panose="05000000000000000000" pitchFamily="2" charset="2"/>
              </a:rPr>
              <a:t>All deliverables, but 6 are good progressing except to 3/6 months delay of the task/ACH start, we are gaining on the initial plan for this year (I would wish for tolerance for 2021 delay by 1-2 months).</a:t>
            </a:r>
          </a:p>
          <a:p>
            <a:pPr marL="171450" indent="-171450">
              <a:buFont typeface="Wingdings" panose="05000000000000000000" pitchFamily="2" charset="2"/>
              <a:buChar char="è"/>
            </a:pPr>
            <a:r>
              <a:rPr lang="en-GB" sz="1200" b="1" dirty="0" smtClean="0">
                <a:solidFill>
                  <a:srgbClr val="C00000"/>
                </a:solidFill>
                <a:latin typeface="Arial" panose="020B0604020202020204" pitchFamily="34" charset="0"/>
                <a:cs typeface="Arial" panose="020B0604020202020204" pitchFamily="34" charset="0"/>
                <a:sym typeface="Wingdings" panose="05000000000000000000" pitchFamily="2" charset="2"/>
              </a:rPr>
              <a:t>EIRENE simulations with improved CRMs suffer from unoccupied vacancy in FZJ till mid. Oct. 2021.</a:t>
            </a:r>
            <a:endParaRPr lang="en-GB" sz="1200" b="1" i="0" dirty="0">
              <a:solidFill>
                <a:srgbClr val="C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2935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51520" y="2139702"/>
            <a:ext cx="8229600" cy="936104"/>
          </a:xfrm>
        </p:spPr>
        <p:txBody>
          <a:bodyPr>
            <a:normAutofit/>
          </a:bodyPr>
          <a:lstStyle/>
          <a:p>
            <a:pPr marL="0" indent="0" algn="ctr">
              <a:buNone/>
            </a:pPr>
            <a:r>
              <a:rPr lang="en-GB" sz="3600" b="1" dirty="0" smtClean="0"/>
              <a:t>Thanks for the attention!</a:t>
            </a:r>
            <a:endParaRPr lang="en-GB" sz="3600" dirty="0" smtClean="0"/>
          </a:p>
        </p:txBody>
      </p:sp>
    </p:spTree>
    <p:extLst>
      <p:ext uri="{BB962C8B-B14F-4D97-AF65-F5344CB8AC3E}">
        <p14:creationId xmlns:p14="http://schemas.microsoft.com/office/powerpoint/2010/main" val="28292502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UROfusion6x9_5_3_2019 [Read-Only]" id="{4FA7D1A4-291D-482A-B5DE-8C6DF9C8AE24}" vid="{D585476B-6F94-4416-A937-50A74B4E569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EUROfusion6x9_5_3_2019</Template>
  <TotalTime>0</TotalTime>
  <Words>477</Words>
  <Application>Microsoft Office PowerPoint</Application>
  <PresentationFormat>Bildschirmpräsentation (16:9)</PresentationFormat>
  <Paragraphs>46</Paragraphs>
  <Slides>5</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5</vt:i4>
      </vt:variant>
    </vt:vector>
  </HeadingPairs>
  <TitlesOfParts>
    <vt:vector size="9" baseType="lpstr">
      <vt:lpstr>Arial</vt:lpstr>
      <vt:lpstr>Calibri</vt:lpstr>
      <vt:lpstr>Wingdings</vt:lpstr>
      <vt:lpstr>Office Theme</vt:lpstr>
      <vt:lpstr>VC16 discussion </vt:lpstr>
      <vt:lpstr>PowerPoint-Präsentation</vt:lpstr>
      <vt:lpstr>PowerPoint-Präsentation</vt:lpstr>
      <vt:lpstr>Deliverables 2021 (IMS, approved)</vt:lpstr>
      <vt:lpstr>PowerPoint-Präsentation</vt:lpstr>
    </vt:vector>
  </TitlesOfParts>
  <Company>Forschungszentrum Jülich GmbH</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 studies in preparation of JET-ILW TT and DT operation: insight and extrapolation to ITER by the ERO2.0 modelling</dc:title>
  <dc:creator>Dmitry Borodin</dc:creator>
  <cp:lastModifiedBy>Borodin</cp:lastModifiedBy>
  <cp:revision>672</cp:revision>
  <cp:lastPrinted>2014-10-16T14:51:28Z</cp:lastPrinted>
  <dcterms:created xsi:type="dcterms:W3CDTF">2019-10-05T18:10:40Z</dcterms:created>
  <dcterms:modified xsi:type="dcterms:W3CDTF">2021-12-10T11:09:42Z</dcterms:modified>
</cp:coreProperties>
</file>