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6327" autoAdjust="0"/>
  </p:normalViewPr>
  <p:slideViewPr>
    <p:cSldViewPr showGuides="1">
      <p:cViewPr varScale="1">
        <p:scale>
          <a:sx n="152" d="100"/>
          <a:sy n="152" d="100"/>
        </p:scale>
        <p:origin x="44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04.02.22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04.02.22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04.02.22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61660"/>
            <a:ext cx="8568952" cy="1170130"/>
          </a:xfrm>
        </p:spPr>
        <p:txBody>
          <a:bodyPr/>
          <a:lstStyle/>
          <a:p>
            <a:r>
              <a:rPr lang="en-US" sz="3200" dirty="0" smtClean="0"/>
              <a:t>Publications and statistic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Kinga G</a:t>
            </a:r>
            <a:r>
              <a:rPr lang="hu-HU" dirty="0"/>
              <a:t>á</a:t>
            </a:r>
            <a:r>
              <a:rPr lang="en-US" dirty="0" smtClean="0"/>
              <a:t>l, Kristina Kljajic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750" y="4295410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643192" cy="342900"/>
          </a:xfrm>
        </p:spPr>
        <p:txBody>
          <a:bodyPr/>
          <a:lstStyle/>
          <a:p>
            <a:r>
              <a:rPr lang="en-US" dirty="0" smtClean="0"/>
              <a:t>Journals we can</a:t>
            </a:r>
            <a:r>
              <a:rPr lang="en-US" dirty="0" smtClean="0"/>
              <a:t> publish as before (64)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43558"/>
            <a:ext cx="8784976" cy="3816424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US:</a:t>
            </a:r>
            <a:endParaRPr lang="en-US" i="1" dirty="0" smtClean="0"/>
          </a:p>
          <a:p>
            <a:pPr lvl="1"/>
            <a:r>
              <a:rPr lang="en-US" i="1" dirty="0" smtClean="0"/>
              <a:t>AIP</a:t>
            </a:r>
          </a:p>
          <a:p>
            <a:pPr lvl="1"/>
            <a:r>
              <a:rPr lang="en-US" i="1" dirty="0" smtClean="0"/>
              <a:t>APS (new)</a:t>
            </a:r>
          </a:p>
          <a:p>
            <a:pPr lvl="1"/>
            <a:r>
              <a:rPr lang="en-US" i="1" dirty="0" smtClean="0"/>
              <a:t>IEEE</a:t>
            </a:r>
          </a:p>
          <a:p>
            <a:r>
              <a:rPr lang="en-US" i="1" dirty="0" smtClean="0"/>
              <a:t>EU:</a:t>
            </a:r>
          </a:p>
          <a:p>
            <a:pPr lvl="1"/>
            <a:r>
              <a:rPr lang="en-US" i="1" dirty="0" smtClean="0"/>
              <a:t>IOP (2)</a:t>
            </a:r>
          </a:p>
          <a:p>
            <a:pPr lvl="1"/>
            <a:r>
              <a:rPr lang="en-US" i="1" dirty="0" smtClean="0"/>
              <a:t>Elsevier (2)</a:t>
            </a:r>
            <a:endParaRPr lang="en-US" i="1" dirty="0" smtClean="0"/>
          </a:p>
          <a:p>
            <a:pPr lvl="1"/>
            <a:r>
              <a:rPr lang="en-US" i="1" dirty="0" smtClean="0"/>
              <a:t>MDPI (9, predatory)</a:t>
            </a:r>
          </a:p>
          <a:p>
            <a:pPr lvl="1"/>
            <a:r>
              <a:rPr lang="en-US" i="1" dirty="0" smtClean="0"/>
              <a:t>Frontiers (2, predatory)</a:t>
            </a:r>
          </a:p>
          <a:p>
            <a:pPr lvl="1"/>
            <a:r>
              <a:rPr lang="en-US" i="1" dirty="0" smtClean="0"/>
              <a:t>Royal society</a:t>
            </a:r>
          </a:p>
          <a:p>
            <a:pPr marL="0" indent="0">
              <a:buNone/>
            </a:pPr>
            <a:r>
              <a:rPr lang="en-US" i="1" dirty="0" smtClean="0"/>
              <a:t>COST : 1200-3000 USD, except PRL</a:t>
            </a:r>
            <a:endParaRPr lang="en-GB" i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K. G</a:t>
            </a:r>
            <a:r>
              <a:rPr lang="hu-HU" dirty="0" smtClean="0"/>
              <a:t>á</a:t>
            </a:r>
            <a:r>
              <a:rPr lang="en-GB" dirty="0" smtClean="0"/>
              <a:t>l | </a:t>
            </a:r>
            <a:r>
              <a:rPr lang="en-GB" dirty="0" smtClean="0"/>
              <a:t>WG</a:t>
            </a:r>
            <a:r>
              <a:rPr lang="en-GB" dirty="0" smtClean="0"/>
              <a:t> </a:t>
            </a:r>
            <a:r>
              <a:rPr lang="en-GB" dirty="0" smtClean="0"/>
              <a:t>|  </a:t>
            </a: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February 2022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54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643192" cy="342900"/>
          </a:xfrm>
        </p:spPr>
        <p:txBody>
          <a:bodyPr/>
          <a:lstStyle/>
          <a:p>
            <a:r>
              <a:rPr lang="en-US" dirty="0" smtClean="0"/>
              <a:t>Journals we CAN</a:t>
            </a:r>
            <a:r>
              <a:rPr lang="en-US" dirty="0" smtClean="0"/>
              <a:t> publish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43558"/>
            <a:ext cx="8784976" cy="3816424"/>
          </a:xfrm>
        </p:spPr>
        <p:txBody>
          <a:bodyPr>
            <a:normAutofit/>
          </a:bodyPr>
          <a:lstStyle/>
          <a:p>
            <a:r>
              <a:rPr lang="en-US" i="1" dirty="0" smtClean="0"/>
              <a:t>Elsevier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Taylor </a:t>
            </a:r>
            <a:r>
              <a:rPr lang="en-US" i="1" dirty="0">
                <a:solidFill>
                  <a:srgbClr val="C00000"/>
                </a:solidFill>
              </a:rPr>
              <a:t>and Francis </a:t>
            </a:r>
            <a:r>
              <a:rPr lang="en-US" i="1" dirty="0" smtClean="0">
                <a:solidFill>
                  <a:srgbClr val="C00000"/>
                </a:solidFill>
              </a:rPr>
              <a:t>FST (price </a:t>
            </a:r>
            <a:r>
              <a:rPr lang="en-US" i="1" dirty="0">
                <a:solidFill>
                  <a:srgbClr val="C00000"/>
                </a:solidFill>
              </a:rPr>
              <a:t>depends on country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Note others journals to be checked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-&gt; both cases author can make open on publication the accepted manuscripts via their personal website</a:t>
            </a:r>
            <a:endParaRPr lang="en-GB" i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K. G</a:t>
            </a:r>
            <a:r>
              <a:rPr lang="hu-HU" dirty="0" smtClean="0"/>
              <a:t>á</a:t>
            </a:r>
            <a:r>
              <a:rPr lang="en-GB" dirty="0" smtClean="0"/>
              <a:t>l | </a:t>
            </a:r>
            <a:r>
              <a:rPr lang="en-GB" dirty="0" smtClean="0"/>
              <a:t>WG</a:t>
            </a:r>
            <a:r>
              <a:rPr lang="en-GB" dirty="0" smtClean="0"/>
              <a:t> </a:t>
            </a:r>
            <a:r>
              <a:rPr lang="en-GB" dirty="0" smtClean="0"/>
              <a:t>|  </a:t>
            </a: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February 2022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72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643192" cy="342900"/>
          </a:xfrm>
        </p:spPr>
        <p:txBody>
          <a:bodyPr/>
          <a:lstStyle/>
          <a:p>
            <a:r>
              <a:rPr lang="en-US" dirty="0" smtClean="0"/>
              <a:t>Journals we CANNOT</a:t>
            </a:r>
            <a:r>
              <a:rPr lang="en-US" dirty="0" smtClean="0"/>
              <a:t> publish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43558"/>
            <a:ext cx="8784976" cy="3816424"/>
          </a:xfrm>
        </p:spPr>
        <p:txBody>
          <a:bodyPr>
            <a:normAutofit/>
          </a:bodyPr>
          <a:lstStyle/>
          <a:p>
            <a:r>
              <a:rPr lang="en-US" i="1" dirty="0" smtClean="0"/>
              <a:t>Springer</a:t>
            </a:r>
          </a:p>
          <a:p>
            <a:r>
              <a:rPr lang="en-US" i="1" dirty="0" smtClean="0"/>
              <a:t>Cambridge (confusing information)</a:t>
            </a:r>
          </a:p>
          <a:p>
            <a:r>
              <a:rPr lang="en-US" i="1" dirty="0" smtClean="0"/>
              <a:t>Wiley (open access ~4000USD)</a:t>
            </a:r>
          </a:p>
          <a:p>
            <a:r>
              <a:rPr lang="en-US" i="1" dirty="0" smtClean="0"/>
              <a:t>IOP: Plasma science and technology –only subscription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r>
              <a:rPr lang="en-US" i="1" dirty="0" smtClean="0">
                <a:solidFill>
                  <a:srgbClr val="C00000"/>
                </a:solidFill>
              </a:rPr>
              <a:t>Taylor </a:t>
            </a:r>
            <a:r>
              <a:rPr lang="en-US" i="1" dirty="0">
                <a:solidFill>
                  <a:srgbClr val="C00000"/>
                </a:solidFill>
              </a:rPr>
              <a:t>and Francis (price depends on country)</a:t>
            </a:r>
          </a:p>
          <a:p>
            <a:endParaRPr lang="en-GB" i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K. G</a:t>
            </a:r>
            <a:r>
              <a:rPr lang="hu-HU" dirty="0" smtClean="0"/>
              <a:t>á</a:t>
            </a:r>
            <a:r>
              <a:rPr lang="en-GB" dirty="0" smtClean="0"/>
              <a:t>l | </a:t>
            </a:r>
            <a:r>
              <a:rPr lang="en-GB" dirty="0" smtClean="0"/>
              <a:t>WG</a:t>
            </a:r>
            <a:r>
              <a:rPr lang="en-GB" dirty="0" smtClean="0"/>
              <a:t> </a:t>
            </a:r>
            <a:r>
              <a:rPr lang="en-GB" dirty="0" smtClean="0"/>
              <a:t>|  </a:t>
            </a: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February 2022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34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643192" cy="342900"/>
          </a:xfrm>
        </p:spPr>
        <p:txBody>
          <a:bodyPr/>
          <a:lstStyle/>
          <a:p>
            <a:r>
              <a:rPr lang="en-US" dirty="0" smtClean="0"/>
              <a:t>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55526"/>
            <a:ext cx="8928992" cy="4464496"/>
          </a:xfrm>
        </p:spPr>
        <p:txBody>
          <a:bodyPr>
            <a:normAutofit/>
          </a:bodyPr>
          <a:lstStyle/>
          <a:p>
            <a:r>
              <a:rPr lang="en-US" i="1" dirty="0" smtClean="0"/>
              <a:t>Vary between a few hundred 12000 USD 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Thanks for Kristina Kljajic </a:t>
            </a:r>
            <a:endParaRPr lang="en-US" i="1" dirty="0"/>
          </a:p>
          <a:p>
            <a:endParaRPr lang="en-US" i="1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K. G</a:t>
            </a:r>
            <a:r>
              <a:rPr lang="hu-HU" dirty="0" smtClean="0"/>
              <a:t>á</a:t>
            </a:r>
            <a:r>
              <a:rPr lang="en-GB" dirty="0" smtClean="0"/>
              <a:t>l | </a:t>
            </a:r>
            <a:r>
              <a:rPr lang="en-GB" dirty="0" smtClean="0"/>
              <a:t>WG</a:t>
            </a:r>
            <a:r>
              <a:rPr lang="en-GB" dirty="0" smtClean="0"/>
              <a:t> </a:t>
            </a:r>
            <a:r>
              <a:rPr lang="en-GB" dirty="0" smtClean="0"/>
              <a:t>|  </a:t>
            </a: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February 2022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42448"/>
              </p:ext>
            </p:extLst>
          </p:nvPr>
        </p:nvGraphicFramePr>
        <p:xfrm>
          <a:off x="395536" y="987579"/>
          <a:ext cx="8136904" cy="3638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3803210784"/>
                    </a:ext>
                  </a:extLst>
                </a:gridCol>
                <a:gridCol w="3000980">
                  <a:extLst>
                    <a:ext uri="{9D8B030D-6E8A-4147-A177-3AD203B41FA5}">
                      <a16:colId xmlns:a16="http://schemas.microsoft.com/office/drawing/2014/main" val="796536569"/>
                    </a:ext>
                  </a:extLst>
                </a:gridCol>
                <a:gridCol w="806360">
                  <a:extLst>
                    <a:ext uri="{9D8B030D-6E8A-4147-A177-3AD203B41FA5}">
                      <a16:colId xmlns:a16="http://schemas.microsoft.com/office/drawing/2014/main" val="1208193919"/>
                    </a:ext>
                  </a:extLst>
                </a:gridCol>
                <a:gridCol w="513140">
                  <a:extLst>
                    <a:ext uri="{9D8B030D-6E8A-4147-A177-3AD203B41FA5}">
                      <a16:colId xmlns:a16="http://schemas.microsoft.com/office/drawing/2014/main" val="431194976"/>
                    </a:ext>
                  </a:extLst>
                </a:gridCol>
              </a:tblGrid>
              <a:tr h="17895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Nature Physics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Springer Nature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11390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4147889843"/>
                  </a:ext>
                </a:extLst>
              </a:tr>
              <a:tr h="19160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Nature Energy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Springer Nature Limited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11390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3635504233"/>
                  </a:ext>
                </a:extLst>
              </a:tr>
              <a:tr h="17895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Nature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Nature</a:t>
                      </a:r>
                      <a:endParaRPr lang="en-GB" sz="12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11390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1577616033"/>
                  </a:ext>
                </a:extLst>
              </a:tr>
              <a:tr h="17895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Nature Materials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Nature</a:t>
                      </a:r>
                      <a:endParaRPr lang="en-GB" sz="12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11390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221827371"/>
                  </a:ext>
                </a:extLst>
              </a:tr>
              <a:tr h="25428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Nature Photonics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Springer Nature Publishing AG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11390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1975158229"/>
                  </a:ext>
                </a:extLst>
              </a:tr>
              <a:tr h="19160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Nature Communications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Nature Publishing Group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5790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3329981058"/>
                  </a:ext>
                </a:extLst>
              </a:tr>
              <a:tr h="354351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International Journal of Energy Research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John Wiley &amp; Sons Inc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5100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2057637805"/>
                  </a:ext>
                </a:extLst>
              </a:tr>
              <a:tr h="505013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Concurrency and Computation: Practice and Experience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John Wiley &amp; Sons </a:t>
                      </a:r>
                      <a:r>
                        <a:rPr lang="en-GB" sz="1200" u="none" strike="noStrike" dirty="0" err="1">
                          <a:effectLst/>
                        </a:rPr>
                        <a:t>Inc</a:t>
                      </a:r>
                      <a:endParaRPr lang="en-GB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4600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2453046911"/>
                  </a:ext>
                </a:extLst>
              </a:tr>
              <a:tr h="25428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Plasma Processes and Polymers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John Wiley &amp; Sons Inc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4400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3813840066"/>
                  </a:ext>
                </a:extLst>
              </a:tr>
              <a:tr h="17895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Physical Review X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APS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4200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3909394612"/>
                  </a:ext>
                </a:extLst>
              </a:tr>
              <a:tr h="17895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Nonlinear Dynamics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Springer</a:t>
                      </a:r>
                      <a:endParaRPr lang="en-GB" sz="12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4190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251770900"/>
                  </a:ext>
                </a:extLst>
              </a:tr>
              <a:tr h="19160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Energy Technology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John Wiley &amp; Sons Inc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4100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2960843796"/>
                  </a:ext>
                </a:extLst>
              </a:tr>
              <a:tr h="19160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Physica Status Solidi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John Wiley &amp; Sons </a:t>
                      </a:r>
                      <a:r>
                        <a:rPr lang="en-GB" sz="1200" u="none" strike="noStrike" dirty="0" err="1">
                          <a:effectLst/>
                        </a:rPr>
                        <a:t>Inc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3900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1899848780"/>
                  </a:ext>
                </a:extLst>
              </a:tr>
              <a:tr h="19160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Physical Review Letters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APS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3675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USD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1737442474"/>
                  </a:ext>
                </a:extLst>
              </a:tr>
              <a:tr h="37965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X-ray Spectrometry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John Wiley &amp; Sons </a:t>
                      </a:r>
                      <a:r>
                        <a:rPr lang="en-GB" sz="1200" u="none" strike="noStrike" dirty="0" err="1" smtClean="0">
                          <a:effectLst/>
                        </a:rPr>
                        <a:t>Inc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3650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USD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3" marR="3713" marT="3713" marB="0"/>
                </a:tc>
                <a:extLst>
                  <a:ext uri="{0D108BD9-81ED-4DB2-BD59-A6C34878D82A}">
                    <a16:rowId xmlns:a16="http://schemas.microsoft.com/office/drawing/2014/main" val="2642352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8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643192" cy="342900"/>
          </a:xfrm>
        </p:spPr>
        <p:txBody>
          <a:bodyPr/>
          <a:lstStyle/>
          <a:p>
            <a:r>
              <a:rPr lang="en-US" dirty="0" smtClean="0"/>
              <a:t>Relevant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43558"/>
            <a:ext cx="8784976" cy="3816424"/>
          </a:xfrm>
        </p:spPr>
        <p:txBody>
          <a:bodyPr>
            <a:normAutofit/>
          </a:bodyPr>
          <a:lstStyle/>
          <a:p>
            <a:r>
              <a:rPr lang="en-US" i="1" dirty="0" smtClean="0"/>
              <a:t>Most of the prices are below 3500 USD; </a:t>
            </a:r>
          </a:p>
          <a:p>
            <a:r>
              <a:rPr lang="en-US" i="1" dirty="0" smtClean="0"/>
              <a:t>Both predatory and classical journals are in the same price range</a:t>
            </a:r>
            <a:endParaRPr lang="en-GB" i="1" dirty="0"/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-&gt; very limited advantage of the predatory journals: </a:t>
            </a:r>
            <a:r>
              <a:rPr lang="en-US" i="1" dirty="0" err="1" smtClean="0"/>
              <a:t>EUROfusion</a:t>
            </a:r>
            <a:r>
              <a:rPr lang="en-US" i="1" dirty="0" smtClean="0"/>
              <a:t> is reimbursing 40%+ costs </a:t>
            </a:r>
          </a:p>
          <a:p>
            <a:pPr marL="0" indent="0">
              <a:buNone/>
            </a:pPr>
            <a:r>
              <a:rPr lang="en-US" i="1" dirty="0" smtClean="0"/>
              <a:t>-&gt; less than 1000 </a:t>
            </a:r>
            <a:r>
              <a:rPr lang="en-US" i="1" dirty="0" err="1" smtClean="0"/>
              <a:t>Eur</a:t>
            </a:r>
            <a:r>
              <a:rPr lang="en-US" i="1" dirty="0" smtClean="0"/>
              <a:t>/paper</a:t>
            </a:r>
            <a:endParaRPr lang="en-US" i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K. G</a:t>
            </a:r>
            <a:r>
              <a:rPr lang="hu-HU" dirty="0" smtClean="0"/>
              <a:t>á</a:t>
            </a:r>
            <a:r>
              <a:rPr lang="en-GB" dirty="0" smtClean="0"/>
              <a:t>l | </a:t>
            </a:r>
            <a:r>
              <a:rPr lang="en-GB" dirty="0" smtClean="0"/>
              <a:t>WG</a:t>
            </a:r>
            <a:r>
              <a:rPr lang="en-GB" dirty="0" smtClean="0"/>
              <a:t> </a:t>
            </a:r>
            <a:r>
              <a:rPr lang="en-GB" dirty="0" smtClean="0"/>
              <a:t>|  </a:t>
            </a: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February 2022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25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373</Words>
  <Application>Microsoft Office PowerPoint</Application>
  <PresentationFormat>On-screen Show (16:9)</PresentationFormat>
  <Paragraphs>109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Publications and statistic</vt:lpstr>
      <vt:lpstr>Journals we can publish as before (64)</vt:lpstr>
      <vt:lpstr>Journals we CAN publish</vt:lpstr>
      <vt:lpstr>Journals we CANNOT publish</vt:lpstr>
      <vt:lpstr>Prices</vt:lpstr>
      <vt:lpstr>Relevant prices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Beaton,Will</dc:creator>
  <cp:lastModifiedBy>Gal Kinga</cp:lastModifiedBy>
  <cp:revision>62</cp:revision>
  <cp:lastPrinted>2022-01-24T16:04:53Z</cp:lastPrinted>
  <dcterms:created xsi:type="dcterms:W3CDTF">2021-12-22T14:29:37Z</dcterms:created>
  <dcterms:modified xsi:type="dcterms:W3CDTF">2022-02-04T12:56:49Z</dcterms:modified>
</cp:coreProperties>
</file>