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1" r:id="rId3"/>
    <p:sldId id="269" r:id="rId4"/>
    <p:sldId id="264" r:id="rId5"/>
    <p:sldId id="267" r:id="rId6"/>
    <p:sldId id="268" r:id="rId7"/>
    <p:sldId id="266" r:id="rId8"/>
    <p:sldId id="265" r:id="rId9"/>
    <p:sldId id="270" r:id="rId10"/>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96327" autoAdjust="0"/>
  </p:normalViewPr>
  <p:slideViewPr>
    <p:cSldViewPr showGuides="1">
      <p:cViewPr varScale="1">
        <p:scale>
          <a:sx n="138" d="100"/>
          <a:sy n="138" d="100"/>
        </p:scale>
        <p:origin x="114" y="32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howGuides="1">
      <p:cViewPr varScale="1">
        <p:scale>
          <a:sx n="85" d="100"/>
          <a:sy n="85" d="100"/>
        </p:scale>
        <p:origin x="-383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50443" y="1"/>
            <a:ext cx="2945659" cy="496332"/>
          </a:xfrm>
          <a:prstGeom prst="rect">
            <a:avLst/>
          </a:prstGeom>
        </p:spPr>
        <p:txBody>
          <a:bodyPr vert="horz" lIns="95562" tIns="47781" rIns="95562" bIns="47781" rtlCol="0"/>
          <a:lstStyle>
            <a:lvl1pPr algn="r">
              <a:defRPr sz="1300"/>
            </a:lvl1pPr>
          </a:lstStyle>
          <a:p>
            <a:fld id="{15B2C45A-E869-45FE-B529-AF49C0F3C669}" type="datetimeFigureOut">
              <a:rPr lang="en-GB" smtClean="0">
                <a:latin typeface="Arial" panose="020B0604020202020204" pitchFamily="34" charset="0"/>
              </a:rPr>
              <a:pPr/>
              <a:t>13.11.22</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428584"/>
            <a:ext cx="2945659" cy="496332"/>
          </a:xfrm>
          <a:prstGeom prst="rect">
            <a:avLst/>
          </a:prstGeom>
        </p:spPr>
        <p:txBody>
          <a:bodyPr vert="horz" lIns="95562" tIns="47781" rIns="95562" bIns="47781"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5562" tIns="47781" rIns="95562" bIns="47781" rtlCol="0" anchor="b"/>
          <a:lstStyle>
            <a:lvl1pPr algn="r">
              <a:defRPr sz="13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atin typeface="Arial" panose="020B0604020202020204" pitchFamily="34" charset="0"/>
              </a:defRPr>
            </a:lvl1pPr>
          </a:lstStyle>
          <a:p>
            <a:fld id="{F93E6C17-F35F-4654-8DE9-B693AC206066}" type="datetimeFigureOut">
              <a:rPr lang="en-GB" smtClean="0"/>
              <a:pPr/>
              <a:t>13.11.22</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5562" tIns="47781" rIns="95562" bIns="47781"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5562" tIns="47781" rIns="95562" bIns="4778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536" y="1761660"/>
            <a:ext cx="8496944" cy="972108"/>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3219822"/>
            <a:ext cx="4392488" cy="324036"/>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6" y="-342900"/>
            <a:ext cx="1076325" cy="71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7" y="4268763"/>
            <a:ext cx="1295375" cy="679252"/>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4245936"/>
            <a:ext cx="3168352" cy="7020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userDrawn="1"/>
        </p:nvGrpSpPr>
        <p:grpSpPr>
          <a:xfrm>
            <a:off x="18230283" y="30189672"/>
            <a:ext cx="9924896" cy="133623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18382683" y="30303972"/>
            <a:ext cx="9924896" cy="133623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18535083" y="30418272"/>
            <a:ext cx="9924896" cy="133623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18687483" y="30532572"/>
            <a:ext cx="9924896" cy="133623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pic>
        <p:nvPicPr>
          <p:cNvPr id="24" name="Bild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 b="27348"/>
          <a:stretch/>
        </p:blipFill>
        <p:spPr>
          <a:xfrm>
            <a:off x="0" y="0"/>
            <a:ext cx="9144000" cy="4176000"/>
          </a:xfrm>
          <a:prstGeom prst="rect">
            <a:avLst/>
          </a:prstGeom>
        </p:spPr>
      </p:pic>
      <p:pic>
        <p:nvPicPr>
          <p:cNvPr id="25" name="Bild 13" descr="EU_und_Text.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36096" y="4320000"/>
            <a:ext cx="3456384" cy="649203"/>
          </a:xfrm>
          <a:prstGeom prst="rect">
            <a:avLst/>
          </a:prstGeom>
        </p:spPr>
      </p:pic>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51435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457200" y="57150"/>
            <a:ext cx="7543800" cy="3429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en-GB"/>
              <a:t>Click to edit Master title style</a:t>
            </a:r>
            <a:endParaRPr lang="en-GB" dirty="0"/>
          </a:p>
        </p:txBody>
      </p:sp>
      <p:sp>
        <p:nvSpPr>
          <p:cNvPr id="3" name="Content Placeholder 2"/>
          <p:cNvSpPr>
            <a:spLocks noGrp="1"/>
          </p:cNvSpPr>
          <p:nvPr>
            <p:ph idx="1"/>
          </p:nvPr>
        </p:nvSpPr>
        <p:spPr>
          <a:xfrm>
            <a:off x="457200" y="1059582"/>
            <a:ext cx="8229600" cy="3672408"/>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GB"/>
              <a:t>Click to edit Master text styles</a:t>
            </a:r>
          </a:p>
          <a:p>
            <a:pPr lvl="1"/>
            <a:r>
              <a:rPr lang="en-GB"/>
              <a:t>Second level</a:t>
            </a:r>
          </a:p>
          <a:p>
            <a:pPr lvl="2"/>
            <a:r>
              <a:rPr lang="en-GB"/>
              <a:t>Third level</a:t>
            </a:r>
          </a:p>
        </p:txBody>
      </p:sp>
      <p:sp>
        <p:nvSpPr>
          <p:cNvPr id="8" name="Footer Placeholder 4"/>
          <p:cNvSpPr>
            <a:spLocks noGrp="1"/>
          </p:cNvSpPr>
          <p:nvPr>
            <p:ph type="ftr" sz="quarter" idx="11"/>
          </p:nvPr>
        </p:nvSpPr>
        <p:spPr>
          <a:xfrm>
            <a:off x="467544" y="4908928"/>
            <a:ext cx="8240228" cy="201104"/>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a:t>Name of presenter | Conference | Venue | Date </a:t>
            </a:r>
            <a:r>
              <a:rPr lang="en-GB"/>
              <a:t>| Page </a:t>
            </a:r>
            <a:fld id="{6A6D9FA1-99C7-4910-8E32-B85D378B0060}" type="slidenum">
              <a:rPr lang="en-GB" smtClean="0"/>
              <a:pPr algn="r"/>
              <a:t>‹#›</a:t>
            </a:fld>
            <a:endParaRPr lang="en-GB" dirty="0"/>
          </a:p>
        </p:txBody>
      </p:sp>
      <p:pic>
        <p:nvPicPr>
          <p:cNvPr id="7" name="Picture 6"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6" y="70180"/>
            <a:ext cx="367958" cy="373990"/>
          </a:xfrm>
          <a:prstGeom prst="rect">
            <a:avLst/>
          </a:prstGeom>
        </p:spPr>
      </p:pic>
    </p:spTree>
    <p:extLst>
      <p:ext uri="{BB962C8B-B14F-4D97-AF65-F5344CB8AC3E}">
        <p14:creationId xmlns:p14="http://schemas.microsoft.com/office/powerpoint/2010/main" val="19969751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13.11.22</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761660"/>
            <a:ext cx="8568952" cy="1170130"/>
          </a:xfrm>
        </p:spPr>
        <p:txBody>
          <a:bodyPr/>
          <a:lstStyle/>
          <a:p>
            <a:r>
              <a:rPr lang="en-US" sz="3200" dirty="0"/>
              <a:t>Journals in FP9</a:t>
            </a:r>
          </a:p>
        </p:txBody>
      </p:sp>
      <p:sp>
        <p:nvSpPr>
          <p:cNvPr id="3" name="Subtitle 2"/>
          <p:cNvSpPr>
            <a:spLocks noGrp="1"/>
          </p:cNvSpPr>
          <p:nvPr>
            <p:ph type="subTitle" idx="1"/>
          </p:nvPr>
        </p:nvSpPr>
        <p:spPr/>
        <p:txBody>
          <a:bodyPr>
            <a:normAutofit fontScale="85000" lnSpcReduction="20000"/>
          </a:bodyPr>
          <a:lstStyle/>
          <a:p>
            <a:r>
              <a:rPr lang="en-US" dirty="0"/>
              <a:t>Kinga G</a:t>
            </a:r>
            <a:r>
              <a:rPr lang="hu-HU" dirty="0"/>
              <a:t>á</a:t>
            </a:r>
            <a:r>
              <a:rPr lang="en-US" dirty="0"/>
              <a:t>l</a:t>
            </a:r>
          </a:p>
        </p:txBody>
      </p:sp>
      <p:sp>
        <p:nvSpPr>
          <p:cNvPr id="5" name="Rectangle 4">
            <a:extLst>
              <a:ext uri="{FF2B5EF4-FFF2-40B4-BE49-F238E27FC236}">
                <a16:creationId xmlns:a16="http://schemas.microsoft.com/office/drawing/2014/main" id="{13A575D9-4B2C-9547-A865-6D57039CF7B9}"/>
              </a:ext>
            </a:extLst>
          </p:cNvPr>
          <p:cNvSpPr/>
          <p:nvPr/>
        </p:nvSpPr>
        <p:spPr>
          <a:xfrm>
            <a:off x="5220072" y="4299942"/>
            <a:ext cx="3890885" cy="685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pic>
        <p:nvPicPr>
          <p:cNvPr id="6" name="Picture 5">
            <a:extLst>
              <a:ext uri="{FF2B5EF4-FFF2-40B4-BE49-F238E27FC236}">
                <a16:creationId xmlns:a16="http://schemas.microsoft.com/office/drawing/2014/main" id="{811F0D9A-94BA-EE48-9317-87017801B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8750" y="4295410"/>
            <a:ext cx="3627746" cy="744154"/>
          </a:xfrm>
          <a:prstGeom prst="rect">
            <a:avLst/>
          </a:prstGeom>
        </p:spPr>
      </p:pic>
    </p:spTree>
    <p:extLst>
      <p:ext uri="{BB962C8B-B14F-4D97-AF65-F5344CB8AC3E}">
        <p14:creationId xmlns:p14="http://schemas.microsoft.com/office/powerpoint/2010/main" val="69740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7543800" cy="360040"/>
          </a:xfrm>
        </p:spPr>
        <p:txBody>
          <a:bodyPr/>
          <a:lstStyle/>
          <a:p>
            <a:r>
              <a:rPr lang="en-US" sz="2800" dirty="0"/>
              <a:t>Topics</a:t>
            </a:r>
            <a:endParaRPr lang="en-GB" sz="2800" dirty="0"/>
          </a:p>
        </p:txBody>
      </p:sp>
      <p:sp>
        <p:nvSpPr>
          <p:cNvPr id="3" name="Content Placeholder 2"/>
          <p:cNvSpPr>
            <a:spLocks noGrp="1"/>
          </p:cNvSpPr>
          <p:nvPr>
            <p:ph idx="1"/>
          </p:nvPr>
        </p:nvSpPr>
        <p:spPr>
          <a:xfrm>
            <a:off x="457200" y="771550"/>
            <a:ext cx="8435280" cy="4137378"/>
          </a:xfrm>
        </p:spPr>
        <p:txBody>
          <a:bodyPr>
            <a:normAutofit/>
          </a:bodyPr>
          <a:lstStyle/>
          <a:p>
            <a:pPr marL="457200" indent="-457200">
              <a:buAutoNum type="arabicPeriod"/>
            </a:pPr>
            <a:r>
              <a:rPr lang="en-US" dirty="0"/>
              <a:t>Grounding a journal- collecting information: </a:t>
            </a:r>
          </a:p>
          <a:p>
            <a:pPr marL="857250" lvl="1" indent="-457200">
              <a:buAutoNum type="arabicPeriod"/>
            </a:pPr>
            <a:r>
              <a:rPr lang="en-US" dirty="0"/>
              <a:t>Overlay journals </a:t>
            </a:r>
          </a:p>
          <a:p>
            <a:pPr marL="857250" lvl="1" indent="-457200">
              <a:buAutoNum type="arabicPeriod"/>
            </a:pPr>
            <a:r>
              <a:rPr lang="en-US" dirty="0"/>
              <a:t>Special issue on ORE</a:t>
            </a:r>
          </a:p>
          <a:p>
            <a:pPr marL="857250" lvl="1" indent="-457200">
              <a:buAutoNum type="arabicPeriod"/>
            </a:pPr>
            <a:r>
              <a:rPr lang="en-US" dirty="0" err="1"/>
              <a:t>Deepdive</a:t>
            </a:r>
            <a:r>
              <a:rPr lang="en-US" dirty="0"/>
              <a:t> - a platform in US mainly for medicine</a:t>
            </a:r>
          </a:p>
          <a:p>
            <a:pPr marL="457200" indent="-457200">
              <a:buAutoNum type="arabicPeriod"/>
            </a:pPr>
            <a:r>
              <a:rPr lang="en-US" dirty="0"/>
              <a:t>Developments around us </a:t>
            </a:r>
          </a:p>
          <a:p>
            <a:pPr marL="857250" lvl="1" indent="-457200">
              <a:buAutoNum type="arabicPeriod"/>
            </a:pPr>
            <a:r>
              <a:rPr lang="en-US" dirty="0"/>
              <a:t>Open access policies: CERN</a:t>
            </a:r>
          </a:p>
          <a:p>
            <a:pPr marL="857250" lvl="1" indent="-457200">
              <a:buAutoNum type="arabicPeriod"/>
            </a:pPr>
            <a:r>
              <a:rPr lang="en-US" dirty="0"/>
              <a:t>Open access policies: Helmholtz - Institute</a:t>
            </a:r>
          </a:p>
          <a:p>
            <a:pPr marL="857250" lvl="1" indent="-457200">
              <a:buAutoNum type="arabicPeriod"/>
            </a:pPr>
            <a:r>
              <a:rPr lang="en-US" dirty="0"/>
              <a:t>Developments at journals</a:t>
            </a:r>
          </a:p>
          <a:p>
            <a:pPr marL="457200" indent="-457200">
              <a:buAutoNum type="arabicPeriod"/>
            </a:pPr>
            <a:r>
              <a:rPr lang="en-US" dirty="0"/>
              <a:t>Keeping in touch with NF, EC, Elsevier</a:t>
            </a:r>
          </a:p>
          <a:p>
            <a:pPr marL="0" indent="0">
              <a:buNone/>
            </a:pPr>
            <a:endParaRPr lang="en-US" dirty="0"/>
          </a:p>
          <a:p>
            <a:pPr marL="0" indent="0">
              <a:buNone/>
            </a:pPr>
            <a:endParaRPr lang="en-US" dirty="0"/>
          </a:p>
          <a:p>
            <a:pPr marL="0" indent="0">
              <a:buNone/>
            </a:pPr>
            <a:endParaRPr lang="en-US" dirty="0"/>
          </a:p>
        </p:txBody>
      </p:sp>
      <p:sp>
        <p:nvSpPr>
          <p:cNvPr id="6" name="Footer Placeholder 3"/>
          <p:cNvSpPr>
            <a:spLocks noGrp="1"/>
          </p:cNvSpPr>
          <p:nvPr>
            <p:ph type="ftr" sz="quarter" idx="11"/>
          </p:nvPr>
        </p:nvSpPr>
        <p:spPr>
          <a:xfrm>
            <a:off x="467544" y="4908928"/>
            <a:ext cx="8240228" cy="201104"/>
          </a:xfrm>
        </p:spPr>
        <p:txBody>
          <a:bodyPr/>
          <a:lstStyle/>
          <a:p>
            <a:pPr algn="r"/>
            <a:r>
              <a:rPr lang="en-GB" dirty="0"/>
              <a:t>K. G</a:t>
            </a:r>
            <a:r>
              <a:rPr lang="hu-HU" dirty="0"/>
              <a:t>á</a:t>
            </a:r>
            <a:r>
              <a:rPr lang="en-GB" dirty="0"/>
              <a:t>l | WG Publications |  14</a:t>
            </a:r>
            <a:r>
              <a:rPr lang="en-GB" baseline="30000" dirty="0"/>
              <a:t>th</a:t>
            </a:r>
            <a:r>
              <a:rPr lang="en-GB" dirty="0"/>
              <a:t> November 2022 | Page </a:t>
            </a:r>
            <a:fld id="{6A6D9FA1-99C7-4910-8E32-B85D378B0060}" type="slidenum">
              <a:rPr lang="en-GB" smtClean="0"/>
              <a:pPr algn="r"/>
              <a:t>2</a:t>
            </a:fld>
            <a:endParaRPr lang="en-GB" dirty="0"/>
          </a:p>
        </p:txBody>
      </p:sp>
    </p:spTree>
    <p:extLst>
      <p:ext uri="{BB962C8B-B14F-4D97-AF65-F5344CB8AC3E}">
        <p14:creationId xmlns:p14="http://schemas.microsoft.com/office/powerpoint/2010/main" val="374513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7543800" cy="360040"/>
          </a:xfrm>
        </p:spPr>
        <p:txBody>
          <a:bodyPr/>
          <a:lstStyle/>
          <a:p>
            <a:r>
              <a:rPr lang="en-US" sz="2800" dirty="0"/>
              <a:t>1. Information</a:t>
            </a:r>
            <a:endParaRPr lang="en-GB" sz="2800" dirty="0"/>
          </a:p>
        </p:txBody>
      </p:sp>
      <p:sp>
        <p:nvSpPr>
          <p:cNvPr id="3" name="Content Placeholder 2"/>
          <p:cNvSpPr>
            <a:spLocks noGrp="1"/>
          </p:cNvSpPr>
          <p:nvPr>
            <p:ph idx="1"/>
          </p:nvPr>
        </p:nvSpPr>
        <p:spPr>
          <a:xfrm>
            <a:off x="457200" y="771550"/>
            <a:ext cx="8435280" cy="4137378"/>
          </a:xfrm>
        </p:spPr>
        <p:txBody>
          <a:bodyPr>
            <a:normAutofit fontScale="92500" lnSpcReduction="10000"/>
          </a:bodyPr>
          <a:lstStyle/>
          <a:p>
            <a:pPr marL="457200" indent="-457200">
              <a:buFont typeface="+mj-lt"/>
              <a:buAutoNum type="arabicPeriod"/>
            </a:pPr>
            <a:r>
              <a:rPr lang="en-US" dirty="0"/>
              <a:t>Overlay journals</a:t>
            </a:r>
          </a:p>
          <a:p>
            <a:pPr marL="857250" lvl="1" indent="-457200">
              <a:buFont typeface="+mj-lt"/>
              <a:buAutoNum type="arabicPeriod"/>
            </a:pPr>
            <a:r>
              <a:rPr lang="en-US" dirty="0"/>
              <a:t>Using an existing system – and put a journal on the top</a:t>
            </a:r>
          </a:p>
          <a:p>
            <a:pPr marL="857250" lvl="1" indent="-457200">
              <a:buFont typeface="+mj-lt"/>
              <a:buAutoNum type="arabicPeriod"/>
            </a:pPr>
            <a:r>
              <a:rPr lang="en-US" dirty="0"/>
              <a:t>Pinboard; maintenance</a:t>
            </a:r>
          </a:p>
          <a:p>
            <a:pPr marL="457200" indent="-457200">
              <a:buFont typeface="+mj-lt"/>
              <a:buAutoNum type="arabicPeriod"/>
            </a:pPr>
            <a:r>
              <a:rPr lang="en-US" dirty="0"/>
              <a:t>Special issue on ORE</a:t>
            </a:r>
          </a:p>
          <a:p>
            <a:pPr marL="857250" lvl="1" indent="-457200">
              <a:buFont typeface="+mj-lt"/>
              <a:buAutoNum type="arabicPeriod"/>
            </a:pPr>
            <a:r>
              <a:rPr lang="en-US" dirty="0"/>
              <a:t>700Eur/paper</a:t>
            </a:r>
          </a:p>
          <a:p>
            <a:pPr marL="857250" lvl="1" indent="-457200">
              <a:buFont typeface="+mj-lt"/>
              <a:buAutoNum type="arabicPeriod"/>
            </a:pPr>
            <a:r>
              <a:rPr lang="en-US" dirty="0"/>
              <a:t>Only for projects funded by the EC</a:t>
            </a:r>
          </a:p>
          <a:p>
            <a:pPr marL="857250" lvl="1" indent="-457200">
              <a:buFont typeface="+mj-lt"/>
              <a:buAutoNum type="arabicPeriod"/>
            </a:pPr>
            <a:r>
              <a:rPr lang="en-US" dirty="0"/>
              <a:t>First publish, then review</a:t>
            </a:r>
          </a:p>
          <a:p>
            <a:pPr marL="457200" indent="-457200">
              <a:buFont typeface="+mj-lt"/>
              <a:buAutoNum type="arabicPeriod"/>
            </a:pPr>
            <a:r>
              <a:rPr lang="en-US" dirty="0" err="1"/>
              <a:t>Deepdive</a:t>
            </a:r>
            <a:r>
              <a:rPr lang="en-US" dirty="0"/>
              <a:t> - a platform in US mainly for medicine</a:t>
            </a:r>
          </a:p>
          <a:p>
            <a:pPr marL="857250" lvl="1" indent="-457200">
              <a:buFont typeface="+mj-lt"/>
              <a:buAutoNum type="arabicPeriod"/>
            </a:pPr>
            <a:r>
              <a:rPr lang="en-US" dirty="0"/>
              <a:t>Large collection of journals; most important publishers for us, </a:t>
            </a:r>
          </a:p>
          <a:p>
            <a:pPr marL="857250" lvl="1" indent="-457200">
              <a:buFont typeface="+mj-lt"/>
              <a:buAutoNum type="arabicPeriod"/>
            </a:pPr>
            <a:r>
              <a:rPr lang="en-US" dirty="0"/>
              <a:t>Elsevier not included</a:t>
            </a:r>
          </a:p>
          <a:p>
            <a:pPr marL="857250" lvl="1" indent="-457200">
              <a:buFont typeface="+mj-lt"/>
              <a:buAutoNum type="arabicPeriod"/>
            </a:pPr>
            <a:r>
              <a:rPr lang="en-US" dirty="0"/>
              <a:t>Further investigations are needed; 600-800USD per year/per person</a:t>
            </a:r>
          </a:p>
          <a:p>
            <a:pPr marL="857250" lvl="1" indent="-457200">
              <a:buFont typeface="+mj-lt"/>
              <a:buAutoNum type="arabicPeriod"/>
            </a:pPr>
            <a:r>
              <a:rPr lang="en-US" dirty="0"/>
              <a:t>Pay as you go service</a:t>
            </a:r>
          </a:p>
          <a:p>
            <a:pPr marL="0" indent="0">
              <a:buNone/>
            </a:pPr>
            <a:endParaRPr lang="en-US" dirty="0"/>
          </a:p>
          <a:p>
            <a:pPr marL="0" indent="0">
              <a:buNone/>
            </a:pPr>
            <a:endParaRPr lang="en-US" dirty="0"/>
          </a:p>
          <a:p>
            <a:pPr marL="0" indent="0">
              <a:buNone/>
            </a:pPr>
            <a:endParaRPr lang="en-US" dirty="0"/>
          </a:p>
        </p:txBody>
      </p:sp>
      <p:sp>
        <p:nvSpPr>
          <p:cNvPr id="6" name="Footer Placeholder 3"/>
          <p:cNvSpPr>
            <a:spLocks noGrp="1"/>
          </p:cNvSpPr>
          <p:nvPr>
            <p:ph type="ftr" sz="quarter" idx="11"/>
          </p:nvPr>
        </p:nvSpPr>
        <p:spPr>
          <a:xfrm>
            <a:off x="467544" y="4908928"/>
            <a:ext cx="8240228" cy="201104"/>
          </a:xfrm>
        </p:spPr>
        <p:txBody>
          <a:bodyPr/>
          <a:lstStyle/>
          <a:p>
            <a:pPr algn="r"/>
            <a:r>
              <a:rPr lang="en-GB" dirty="0"/>
              <a:t>K. G</a:t>
            </a:r>
            <a:r>
              <a:rPr lang="hu-HU" dirty="0"/>
              <a:t>á</a:t>
            </a:r>
            <a:r>
              <a:rPr lang="en-GB" dirty="0"/>
              <a:t>l | WG Publications |  14</a:t>
            </a:r>
            <a:r>
              <a:rPr lang="en-GB" baseline="30000" dirty="0"/>
              <a:t>th</a:t>
            </a:r>
            <a:r>
              <a:rPr lang="en-GB" dirty="0"/>
              <a:t> November 2022 | Page </a:t>
            </a:r>
            <a:fld id="{6A6D9FA1-99C7-4910-8E32-B85D378B0060}" type="slidenum">
              <a:rPr lang="en-GB" smtClean="0"/>
              <a:pPr algn="r"/>
              <a:t>3</a:t>
            </a:fld>
            <a:endParaRPr lang="en-GB" dirty="0"/>
          </a:p>
        </p:txBody>
      </p:sp>
    </p:spTree>
    <p:extLst>
      <p:ext uri="{BB962C8B-B14F-4D97-AF65-F5344CB8AC3E}">
        <p14:creationId xmlns:p14="http://schemas.microsoft.com/office/powerpoint/2010/main" val="115964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7543800" cy="360040"/>
          </a:xfrm>
        </p:spPr>
        <p:txBody>
          <a:bodyPr/>
          <a:lstStyle/>
          <a:p>
            <a:r>
              <a:rPr lang="en-US" sz="2800" dirty="0"/>
              <a:t>Developments CERN</a:t>
            </a:r>
            <a:endParaRPr lang="en-GB" sz="2800" dirty="0"/>
          </a:p>
        </p:txBody>
      </p:sp>
      <p:sp>
        <p:nvSpPr>
          <p:cNvPr id="3" name="Content Placeholder 2"/>
          <p:cNvSpPr>
            <a:spLocks noGrp="1"/>
          </p:cNvSpPr>
          <p:nvPr>
            <p:ph idx="1"/>
          </p:nvPr>
        </p:nvSpPr>
        <p:spPr>
          <a:xfrm>
            <a:off x="457200" y="771550"/>
            <a:ext cx="8435280" cy="4137378"/>
          </a:xfrm>
        </p:spPr>
        <p:txBody>
          <a:bodyPr>
            <a:normAutofit/>
          </a:bodyPr>
          <a:lstStyle/>
          <a:p>
            <a:r>
              <a:rPr lang="en-US" dirty="0"/>
              <a:t>Elsevier open access agreement; policy change at Elsevier in the last 4 years; not visible in fusion journals</a:t>
            </a:r>
          </a:p>
          <a:p>
            <a:r>
              <a:rPr lang="en-US" b="1" dirty="0">
                <a:solidFill>
                  <a:srgbClr val="C00000"/>
                </a:solidFill>
              </a:rPr>
              <a:t>SCOAP3 Agreement</a:t>
            </a:r>
          </a:p>
          <a:p>
            <a:pPr>
              <a:buFontTx/>
              <a:buChar char="-"/>
            </a:pPr>
            <a:r>
              <a:rPr lang="en-US" dirty="0"/>
              <a:t>Includes almost all </a:t>
            </a:r>
          </a:p>
          <a:p>
            <a:pPr lvl="1">
              <a:buFontTx/>
              <a:buChar char="-"/>
            </a:pPr>
            <a:r>
              <a:rPr lang="en-US" dirty="0"/>
              <a:t>HEP labs around the world</a:t>
            </a:r>
          </a:p>
          <a:p>
            <a:pPr lvl="1">
              <a:buFontTx/>
              <a:buChar char="-"/>
            </a:pPr>
            <a:r>
              <a:rPr lang="en-US" dirty="0"/>
              <a:t>Publishers</a:t>
            </a:r>
          </a:p>
          <a:p>
            <a:pPr lvl="1">
              <a:buFontTx/>
              <a:buChar char="-"/>
            </a:pPr>
            <a:r>
              <a:rPr lang="en-US" dirty="0"/>
              <a:t>Libraries</a:t>
            </a:r>
          </a:p>
          <a:p>
            <a:pPr>
              <a:buFontTx/>
              <a:buChar char="-"/>
            </a:pPr>
            <a:r>
              <a:rPr lang="en-US" dirty="0"/>
              <a:t>Contract to publish all open access, payment proportional with participation; </a:t>
            </a:r>
          </a:p>
          <a:p>
            <a:pPr>
              <a:buFontTx/>
              <a:buChar char="-"/>
            </a:pPr>
            <a:r>
              <a:rPr lang="en-US" dirty="0">
                <a:solidFill>
                  <a:srgbClr val="C00000"/>
                </a:solidFill>
              </a:rPr>
              <a:t>1100Eur/article!!!</a:t>
            </a:r>
          </a:p>
          <a:p>
            <a:pPr>
              <a:buFontTx/>
              <a:buChar char="-"/>
            </a:pPr>
            <a:endParaRPr lang="en-US" dirty="0"/>
          </a:p>
          <a:p>
            <a:pPr>
              <a:buFontTx/>
              <a:buChar char="-"/>
            </a:pPr>
            <a:endParaRPr lang="en-US" dirty="0"/>
          </a:p>
        </p:txBody>
      </p:sp>
      <p:sp>
        <p:nvSpPr>
          <p:cNvPr id="6" name="Footer Placeholder 3"/>
          <p:cNvSpPr>
            <a:spLocks noGrp="1"/>
          </p:cNvSpPr>
          <p:nvPr>
            <p:ph type="ftr" sz="quarter" idx="11"/>
          </p:nvPr>
        </p:nvSpPr>
        <p:spPr>
          <a:xfrm>
            <a:off x="467544" y="4908928"/>
            <a:ext cx="8240228" cy="201104"/>
          </a:xfrm>
        </p:spPr>
        <p:txBody>
          <a:bodyPr/>
          <a:lstStyle/>
          <a:p>
            <a:pPr algn="r"/>
            <a:r>
              <a:rPr lang="en-GB" dirty="0"/>
              <a:t>K. G</a:t>
            </a:r>
            <a:r>
              <a:rPr lang="hu-HU" dirty="0"/>
              <a:t>á</a:t>
            </a:r>
            <a:r>
              <a:rPr lang="en-GB" dirty="0"/>
              <a:t>l | WG Publications |  14</a:t>
            </a:r>
            <a:r>
              <a:rPr lang="en-GB" baseline="30000" dirty="0"/>
              <a:t>th</a:t>
            </a:r>
            <a:r>
              <a:rPr lang="en-GB" dirty="0"/>
              <a:t> November 2022 | Page </a:t>
            </a:r>
            <a:fld id="{6A6D9FA1-99C7-4910-8E32-B85D378B0060}" type="slidenum">
              <a:rPr lang="en-GB" smtClean="0"/>
              <a:pPr algn="r"/>
              <a:t>4</a:t>
            </a:fld>
            <a:endParaRPr lang="en-GB" dirty="0"/>
          </a:p>
        </p:txBody>
      </p:sp>
    </p:spTree>
    <p:extLst>
      <p:ext uri="{BB962C8B-B14F-4D97-AF65-F5344CB8AC3E}">
        <p14:creationId xmlns:p14="http://schemas.microsoft.com/office/powerpoint/2010/main" val="1798138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7543800" cy="360040"/>
          </a:xfrm>
        </p:spPr>
        <p:txBody>
          <a:bodyPr/>
          <a:lstStyle/>
          <a:p>
            <a:r>
              <a:rPr lang="en-US" sz="2800" dirty="0"/>
              <a:t>Developments Helmholtz</a:t>
            </a:r>
            <a:endParaRPr lang="en-GB" sz="2800" dirty="0"/>
          </a:p>
        </p:txBody>
      </p:sp>
      <p:sp>
        <p:nvSpPr>
          <p:cNvPr id="3" name="Content Placeholder 2"/>
          <p:cNvSpPr>
            <a:spLocks noGrp="1"/>
          </p:cNvSpPr>
          <p:nvPr>
            <p:ph idx="1"/>
          </p:nvPr>
        </p:nvSpPr>
        <p:spPr>
          <a:xfrm>
            <a:off x="457200" y="771550"/>
            <a:ext cx="8435280" cy="4137378"/>
          </a:xfrm>
        </p:spPr>
        <p:txBody>
          <a:bodyPr>
            <a:normAutofit lnSpcReduction="10000"/>
          </a:bodyPr>
          <a:lstStyle/>
          <a:p>
            <a:pPr>
              <a:buFontTx/>
              <a:buChar char="-"/>
            </a:pPr>
            <a:r>
              <a:rPr lang="en-US" dirty="0"/>
              <a:t>Rules are not so restrictive as the one of the EC; full open access should be reached by 2025</a:t>
            </a:r>
          </a:p>
          <a:p>
            <a:pPr lvl="1">
              <a:buFontTx/>
              <a:buChar char="-"/>
            </a:pPr>
            <a:r>
              <a:rPr lang="en-GB" dirty="0"/>
              <a:t>the deposited publication is preferably made freely accessible via the repository immediately, namely, under the latest available version of the Creative Commons Attribution International Public License (CC BY) (in the case of monographs and other long-text formats, an alternative license may be chosen),</a:t>
            </a:r>
            <a:endParaRPr lang="en-US" dirty="0"/>
          </a:p>
          <a:p>
            <a:pPr>
              <a:buFontTx/>
              <a:buChar char="-"/>
            </a:pPr>
            <a:r>
              <a:rPr lang="en-US" dirty="0"/>
              <a:t>Note: in Germany the embargo allowed by the law is 12 month -&gt; </a:t>
            </a:r>
            <a:r>
              <a:rPr lang="en-US" dirty="0">
                <a:solidFill>
                  <a:srgbClr val="003399"/>
                </a:solidFill>
              </a:rPr>
              <a:t>What about other countries?</a:t>
            </a:r>
          </a:p>
          <a:p>
            <a:pPr lvl="1">
              <a:buFontTx/>
              <a:buChar char="-"/>
            </a:pPr>
            <a:r>
              <a:rPr lang="en-GB" dirty="0"/>
              <a:t>but at the latest 12 months after publication, in accordance with the right of self-archiving (Section 38(4) of the German Act on Copyright and Related Rights [</a:t>
            </a:r>
            <a:r>
              <a:rPr lang="en-GB" dirty="0" err="1"/>
              <a:t>UrhG</a:t>
            </a:r>
            <a:r>
              <a:rPr lang="en-GB" dirty="0"/>
              <a:t>]).</a:t>
            </a:r>
            <a:endParaRPr lang="en-US" dirty="0"/>
          </a:p>
          <a:p>
            <a:pPr>
              <a:buFontTx/>
              <a:buChar char="-"/>
            </a:pPr>
            <a:endParaRPr lang="en-US" dirty="0"/>
          </a:p>
        </p:txBody>
      </p:sp>
      <p:sp>
        <p:nvSpPr>
          <p:cNvPr id="6" name="Footer Placeholder 3"/>
          <p:cNvSpPr>
            <a:spLocks noGrp="1"/>
          </p:cNvSpPr>
          <p:nvPr>
            <p:ph type="ftr" sz="quarter" idx="11"/>
          </p:nvPr>
        </p:nvSpPr>
        <p:spPr>
          <a:xfrm>
            <a:off x="467544" y="4908928"/>
            <a:ext cx="8240228" cy="201104"/>
          </a:xfrm>
        </p:spPr>
        <p:txBody>
          <a:bodyPr/>
          <a:lstStyle/>
          <a:p>
            <a:pPr algn="r"/>
            <a:r>
              <a:rPr lang="en-GB" dirty="0"/>
              <a:t>K. G</a:t>
            </a:r>
            <a:r>
              <a:rPr lang="hu-HU" dirty="0"/>
              <a:t>á</a:t>
            </a:r>
            <a:r>
              <a:rPr lang="en-GB" dirty="0"/>
              <a:t>l | WG Publications |  14</a:t>
            </a:r>
            <a:r>
              <a:rPr lang="en-GB" baseline="30000" dirty="0"/>
              <a:t>th</a:t>
            </a:r>
            <a:r>
              <a:rPr lang="en-GB" dirty="0"/>
              <a:t> November 2022 | Page </a:t>
            </a:r>
            <a:fld id="{6A6D9FA1-99C7-4910-8E32-B85D378B0060}" type="slidenum">
              <a:rPr lang="en-GB" smtClean="0"/>
              <a:pPr algn="r"/>
              <a:t>5</a:t>
            </a:fld>
            <a:endParaRPr lang="en-GB" dirty="0"/>
          </a:p>
        </p:txBody>
      </p:sp>
    </p:spTree>
    <p:extLst>
      <p:ext uri="{BB962C8B-B14F-4D97-AF65-F5344CB8AC3E}">
        <p14:creationId xmlns:p14="http://schemas.microsoft.com/office/powerpoint/2010/main" val="2064545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7543800" cy="360040"/>
          </a:xfrm>
        </p:spPr>
        <p:txBody>
          <a:bodyPr/>
          <a:lstStyle/>
          <a:p>
            <a:r>
              <a:rPr lang="en-US" sz="2800" dirty="0"/>
              <a:t>Developments: Journals</a:t>
            </a:r>
            <a:endParaRPr lang="en-GB" sz="2800" dirty="0"/>
          </a:p>
        </p:txBody>
      </p:sp>
      <p:sp>
        <p:nvSpPr>
          <p:cNvPr id="3" name="Content Placeholder 2"/>
          <p:cNvSpPr>
            <a:spLocks noGrp="1"/>
          </p:cNvSpPr>
          <p:nvPr>
            <p:ph idx="1"/>
          </p:nvPr>
        </p:nvSpPr>
        <p:spPr>
          <a:xfrm>
            <a:off x="457200" y="771550"/>
            <a:ext cx="8435280" cy="4137378"/>
          </a:xfrm>
        </p:spPr>
        <p:txBody>
          <a:bodyPr>
            <a:normAutofit/>
          </a:bodyPr>
          <a:lstStyle/>
          <a:p>
            <a:pPr>
              <a:buFontTx/>
              <a:buChar char="-"/>
            </a:pPr>
            <a:r>
              <a:rPr lang="en-US" dirty="0"/>
              <a:t>Most of the relevant publishers claim explicitly on their webpage that the peer reviewed versions cannot be made public under CC BY license </a:t>
            </a:r>
          </a:p>
          <a:p>
            <a:pPr>
              <a:buFontTx/>
              <a:buChar char="-"/>
            </a:pPr>
            <a:r>
              <a:rPr lang="en-US" dirty="0"/>
              <a:t>The EC is insisting on the CC-BY license</a:t>
            </a:r>
          </a:p>
          <a:p>
            <a:pPr>
              <a:buFontTx/>
              <a:buChar char="-"/>
            </a:pPr>
            <a:endParaRPr lang="en-US" dirty="0"/>
          </a:p>
        </p:txBody>
      </p:sp>
      <p:sp>
        <p:nvSpPr>
          <p:cNvPr id="6" name="Footer Placeholder 3"/>
          <p:cNvSpPr>
            <a:spLocks noGrp="1"/>
          </p:cNvSpPr>
          <p:nvPr>
            <p:ph type="ftr" sz="quarter" idx="11"/>
          </p:nvPr>
        </p:nvSpPr>
        <p:spPr>
          <a:xfrm>
            <a:off x="467544" y="4908928"/>
            <a:ext cx="8240228" cy="201104"/>
          </a:xfrm>
        </p:spPr>
        <p:txBody>
          <a:bodyPr/>
          <a:lstStyle/>
          <a:p>
            <a:pPr algn="r"/>
            <a:r>
              <a:rPr lang="en-GB" dirty="0"/>
              <a:t>K. G</a:t>
            </a:r>
            <a:r>
              <a:rPr lang="hu-HU" dirty="0"/>
              <a:t>á</a:t>
            </a:r>
            <a:r>
              <a:rPr lang="en-GB" dirty="0"/>
              <a:t>l | WG Publications |  14</a:t>
            </a:r>
            <a:r>
              <a:rPr lang="en-GB" baseline="30000" dirty="0"/>
              <a:t>th</a:t>
            </a:r>
            <a:r>
              <a:rPr lang="en-GB" dirty="0"/>
              <a:t> November 2022 | Page </a:t>
            </a:r>
            <a:fld id="{6A6D9FA1-99C7-4910-8E32-B85D378B0060}" type="slidenum">
              <a:rPr lang="en-GB" smtClean="0"/>
              <a:pPr algn="r"/>
              <a:t>6</a:t>
            </a:fld>
            <a:endParaRPr lang="en-GB" dirty="0"/>
          </a:p>
        </p:txBody>
      </p:sp>
    </p:spTree>
    <p:extLst>
      <p:ext uri="{BB962C8B-B14F-4D97-AF65-F5344CB8AC3E}">
        <p14:creationId xmlns:p14="http://schemas.microsoft.com/office/powerpoint/2010/main" val="521408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7543800" cy="360040"/>
          </a:xfrm>
        </p:spPr>
        <p:txBody>
          <a:bodyPr/>
          <a:lstStyle/>
          <a:p>
            <a:r>
              <a:rPr lang="en-US" sz="2800" dirty="0"/>
              <a:t>3. Discussions with EC, NF, Elsevier</a:t>
            </a:r>
            <a:endParaRPr lang="en-GB" sz="2800" dirty="0"/>
          </a:p>
        </p:txBody>
      </p:sp>
      <p:sp>
        <p:nvSpPr>
          <p:cNvPr id="3" name="Content Placeholder 2"/>
          <p:cNvSpPr>
            <a:spLocks noGrp="1"/>
          </p:cNvSpPr>
          <p:nvPr>
            <p:ph idx="1"/>
          </p:nvPr>
        </p:nvSpPr>
        <p:spPr>
          <a:xfrm>
            <a:off x="457200" y="771550"/>
            <a:ext cx="8435280" cy="4137378"/>
          </a:xfrm>
        </p:spPr>
        <p:txBody>
          <a:bodyPr>
            <a:normAutofit/>
          </a:bodyPr>
          <a:lstStyle/>
          <a:p>
            <a:r>
              <a:rPr lang="en-US" b="1" dirty="0">
                <a:solidFill>
                  <a:srgbClr val="C00000"/>
                </a:solidFill>
              </a:rPr>
              <a:t>NF will be gold open access from 1</a:t>
            </a:r>
            <a:r>
              <a:rPr lang="en-US" b="1" baseline="30000" dirty="0">
                <a:solidFill>
                  <a:srgbClr val="C00000"/>
                </a:solidFill>
              </a:rPr>
              <a:t>st</a:t>
            </a:r>
            <a:r>
              <a:rPr lang="en-US" b="1" dirty="0">
                <a:solidFill>
                  <a:srgbClr val="C00000"/>
                </a:solidFill>
              </a:rPr>
              <a:t> January; ~2000 </a:t>
            </a:r>
            <a:r>
              <a:rPr lang="en-US" b="1" dirty="0" err="1">
                <a:solidFill>
                  <a:srgbClr val="C00000"/>
                </a:solidFill>
              </a:rPr>
              <a:t>Eur</a:t>
            </a:r>
            <a:r>
              <a:rPr lang="en-US" b="1" dirty="0">
                <a:solidFill>
                  <a:srgbClr val="C00000"/>
                </a:solidFill>
              </a:rPr>
              <a:t>/article</a:t>
            </a:r>
          </a:p>
          <a:p>
            <a:pPr lvl="1"/>
            <a:r>
              <a:rPr lang="en-US" dirty="0"/>
              <a:t>Cheap; we paid this amount for subscription articles</a:t>
            </a:r>
          </a:p>
          <a:p>
            <a:pPr>
              <a:buFontTx/>
              <a:buChar char="-"/>
            </a:pPr>
            <a:r>
              <a:rPr lang="en-US" dirty="0"/>
              <a:t>Elsevier</a:t>
            </a:r>
          </a:p>
          <a:p>
            <a:pPr lvl="1">
              <a:buFontTx/>
              <a:buChar char="-"/>
            </a:pPr>
            <a:r>
              <a:rPr lang="en-US" dirty="0"/>
              <a:t>Requested discussions with fusion responsible, not very collaborative</a:t>
            </a:r>
          </a:p>
          <a:p>
            <a:pPr lvl="1">
              <a:buFontTx/>
              <a:buChar char="-"/>
            </a:pPr>
            <a:r>
              <a:rPr lang="en-US" dirty="0"/>
              <a:t>HEP journals managed to get open access</a:t>
            </a:r>
          </a:p>
          <a:p>
            <a:pPr>
              <a:buFontTx/>
              <a:buChar char="-"/>
            </a:pPr>
            <a:endParaRPr lang="en-US" dirty="0"/>
          </a:p>
        </p:txBody>
      </p:sp>
      <p:sp>
        <p:nvSpPr>
          <p:cNvPr id="6" name="Footer Placeholder 3"/>
          <p:cNvSpPr>
            <a:spLocks noGrp="1"/>
          </p:cNvSpPr>
          <p:nvPr>
            <p:ph type="ftr" sz="quarter" idx="11"/>
          </p:nvPr>
        </p:nvSpPr>
        <p:spPr>
          <a:xfrm>
            <a:off x="467544" y="4908928"/>
            <a:ext cx="8240228" cy="201104"/>
          </a:xfrm>
        </p:spPr>
        <p:txBody>
          <a:bodyPr/>
          <a:lstStyle/>
          <a:p>
            <a:pPr algn="r"/>
            <a:r>
              <a:rPr lang="en-GB" dirty="0"/>
              <a:t>K. G</a:t>
            </a:r>
            <a:r>
              <a:rPr lang="hu-HU" dirty="0"/>
              <a:t>á</a:t>
            </a:r>
            <a:r>
              <a:rPr lang="en-GB" dirty="0"/>
              <a:t>l | WG Publications |  14</a:t>
            </a:r>
            <a:r>
              <a:rPr lang="en-GB" baseline="30000" dirty="0"/>
              <a:t>th</a:t>
            </a:r>
            <a:r>
              <a:rPr lang="en-GB" dirty="0"/>
              <a:t> November 2022 | Page </a:t>
            </a:r>
            <a:fld id="{6A6D9FA1-99C7-4910-8E32-B85D378B0060}" type="slidenum">
              <a:rPr lang="en-GB" smtClean="0"/>
              <a:pPr algn="r"/>
              <a:t>7</a:t>
            </a:fld>
            <a:endParaRPr lang="en-GB" dirty="0"/>
          </a:p>
        </p:txBody>
      </p:sp>
    </p:spTree>
    <p:extLst>
      <p:ext uri="{BB962C8B-B14F-4D97-AF65-F5344CB8AC3E}">
        <p14:creationId xmlns:p14="http://schemas.microsoft.com/office/powerpoint/2010/main" val="197555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7543800" cy="360040"/>
          </a:xfrm>
        </p:spPr>
        <p:txBody>
          <a:bodyPr/>
          <a:lstStyle/>
          <a:p>
            <a:r>
              <a:rPr lang="en-US" sz="2800" dirty="0"/>
              <a:t>3. Publishing in Hybrid journals - EC</a:t>
            </a:r>
            <a:endParaRPr lang="en-GB" sz="2800" dirty="0"/>
          </a:p>
        </p:txBody>
      </p:sp>
      <p:sp>
        <p:nvSpPr>
          <p:cNvPr id="3" name="Content Placeholder 2"/>
          <p:cNvSpPr>
            <a:spLocks noGrp="1"/>
          </p:cNvSpPr>
          <p:nvPr>
            <p:ph idx="1"/>
          </p:nvPr>
        </p:nvSpPr>
        <p:spPr>
          <a:xfrm>
            <a:off x="529209" y="915566"/>
            <a:ext cx="4114799" cy="1008112"/>
          </a:xfrm>
          <a:ln>
            <a:solidFill>
              <a:schemeClr val="tx1"/>
            </a:solidFill>
          </a:ln>
        </p:spPr>
        <p:txBody>
          <a:bodyPr>
            <a:normAutofit/>
          </a:bodyPr>
          <a:lstStyle/>
          <a:p>
            <a:pPr marL="457200" indent="-457200">
              <a:buAutoNum type="arabicPeriod"/>
            </a:pPr>
            <a:r>
              <a:rPr lang="en-US" dirty="0"/>
              <a:t>Open access, 0 embargo</a:t>
            </a:r>
          </a:p>
          <a:p>
            <a:pPr marL="457200" indent="-457200">
              <a:buAutoNum type="arabicPeriod"/>
            </a:pPr>
            <a:r>
              <a:rPr lang="en-US" dirty="0"/>
              <a:t>Costs are not eligible</a:t>
            </a:r>
          </a:p>
          <a:p>
            <a:pPr marL="0" indent="0">
              <a:buNone/>
            </a:pPr>
            <a:endParaRPr lang="en-US" dirty="0"/>
          </a:p>
        </p:txBody>
      </p:sp>
      <p:sp>
        <p:nvSpPr>
          <p:cNvPr id="6" name="Footer Placeholder 3"/>
          <p:cNvSpPr>
            <a:spLocks noGrp="1"/>
          </p:cNvSpPr>
          <p:nvPr>
            <p:ph type="ftr" sz="quarter" idx="11"/>
          </p:nvPr>
        </p:nvSpPr>
        <p:spPr>
          <a:xfrm>
            <a:off x="467544" y="4908928"/>
            <a:ext cx="8240228" cy="201104"/>
          </a:xfrm>
        </p:spPr>
        <p:txBody>
          <a:bodyPr/>
          <a:lstStyle/>
          <a:p>
            <a:pPr algn="r"/>
            <a:r>
              <a:rPr lang="en-GB" dirty="0"/>
              <a:t>K. G</a:t>
            </a:r>
            <a:r>
              <a:rPr lang="hu-HU" dirty="0"/>
              <a:t>á</a:t>
            </a:r>
            <a:r>
              <a:rPr lang="en-GB" dirty="0"/>
              <a:t>l | WG Publications |  14</a:t>
            </a:r>
            <a:r>
              <a:rPr lang="en-GB" baseline="30000" dirty="0"/>
              <a:t>th</a:t>
            </a:r>
            <a:r>
              <a:rPr lang="en-GB" dirty="0"/>
              <a:t> November 2022 | Page </a:t>
            </a:r>
            <a:fld id="{6A6D9FA1-99C7-4910-8E32-B85D378B0060}" type="slidenum">
              <a:rPr lang="en-GB" smtClean="0"/>
              <a:pPr algn="r"/>
              <a:t>8</a:t>
            </a:fld>
            <a:endParaRPr lang="en-GB" dirty="0"/>
          </a:p>
        </p:txBody>
      </p:sp>
      <p:cxnSp>
        <p:nvCxnSpPr>
          <p:cNvPr id="7" name="Straight Arrow Connector 6">
            <a:extLst>
              <a:ext uri="{FF2B5EF4-FFF2-40B4-BE49-F238E27FC236}">
                <a16:creationId xmlns:a16="http://schemas.microsoft.com/office/drawing/2014/main" id="{E922F05B-ADA3-2F5D-A7CE-02C79190FC60}"/>
              </a:ext>
            </a:extLst>
          </p:cNvPr>
          <p:cNvCxnSpPr>
            <a:cxnSpLocks/>
          </p:cNvCxnSpPr>
          <p:nvPr/>
        </p:nvCxnSpPr>
        <p:spPr>
          <a:xfrm>
            <a:off x="2483768" y="1923678"/>
            <a:ext cx="0" cy="432049"/>
          </a:xfrm>
          <a:prstGeom prst="straightConnector1">
            <a:avLst/>
          </a:prstGeom>
          <a:ln w="34925">
            <a:solidFill>
              <a:srgbClr val="003399"/>
            </a:solidFill>
            <a:tailEnd type="triangle"/>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18BA92AB-8726-E1AC-1F5D-884DF7BEB50C}"/>
              </a:ext>
            </a:extLst>
          </p:cNvPr>
          <p:cNvSpPr txBox="1">
            <a:spLocks/>
          </p:cNvSpPr>
          <p:nvPr/>
        </p:nvSpPr>
        <p:spPr>
          <a:xfrm>
            <a:off x="529208" y="2355726"/>
            <a:ext cx="4114800" cy="1008112"/>
          </a:xfrm>
          <a:prstGeom prst="rect">
            <a:avLst/>
          </a:prstGeom>
          <a:ln>
            <a:solidFill>
              <a:schemeClr val="tx1"/>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Arial" panose="020B0604020202020204" pitchFamily="34" charset="0"/>
              <a:buAutoNum type="arabicPeriod"/>
            </a:pPr>
            <a:r>
              <a:rPr lang="en-US" dirty="0"/>
              <a:t>Transformative agreements</a:t>
            </a:r>
          </a:p>
          <a:p>
            <a:pPr marL="457200" indent="-457200">
              <a:buFont typeface="Arial" panose="020B0604020202020204" pitchFamily="34" charset="0"/>
              <a:buAutoNum type="arabicPeriod"/>
            </a:pPr>
            <a:r>
              <a:rPr lang="en-US" dirty="0"/>
              <a:t>Costs paid from not EU funded resources</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11" name="Content Placeholder 2">
            <a:extLst>
              <a:ext uri="{FF2B5EF4-FFF2-40B4-BE49-F238E27FC236}">
                <a16:creationId xmlns:a16="http://schemas.microsoft.com/office/drawing/2014/main" id="{DB64622B-F72E-F992-105F-59F8AFDAE722}"/>
              </a:ext>
            </a:extLst>
          </p:cNvPr>
          <p:cNvSpPr txBox="1">
            <a:spLocks/>
          </p:cNvSpPr>
          <p:nvPr/>
        </p:nvSpPr>
        <p:spPr>
          <a:xfrm>
            <a:off x="4932040" y="2139702"/>
            <a:ext cx="4176464" cy="1440160"/>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C00000"/>
                </a:solidFill>
              </a:rPr>
              <a:t>SHOULD NOT BE DONE</a:t>
            </a:r>
          </a:p>
          <a:p>
            <a:pPr marL="0" indent="0">
              <a:buFont typeface="Arial" panose="020B0604020202020204" pitchFamily="34" charset="0"/>
              <a:buNone/>
            </a:pPr>
            <a:r>
              <a:rPr lang="en-US" dirty="0">
                <a:solidFill>
                  <a:srgbClr val="C00000"/>
                </a:solidFill>
              </a:rPr>
              <a:t>NOT IN LINE WITH VALUES WE SIGNED TO!!!</a:t>
            </a:r>
          </a:p>
          <a:p>
            <a:pPr marL="0" indent="0">
              <a:buFont typeface="Arial" panose="020B0604020202020204" pitchFamily="34" charset="0"/>
              <a:buNone/>
            </a:pPr>
            <a:endParaRPr lang="en-US" dirty="0"/>
          </a:p>
        </p:txBody>
      </p:sp>
      <p:cxnSp>
        <p:nvCxnSpPr>
          <p:cNvPr id="15" name="Straight Arrow Connector 14">
            <a:extLst>
              <a:ext uri="{FF2B5EF4-FFF2-40B4-BE49-F238E27FC236}">
                <a16:creationId xmlns:a16="http://schemas.microsoft.com/office/drawing/2014/main" id="{F939C7A6-15A5-575C-FD24-D67A3C020935}"/>
              </a:ext>
            </a:extLst>
          </p:cNvPr>
          <p:cNvCxnSpPr>
            <a:stCxn id="9" idx="3"/>
            <a:endCxn id="11" idx="1"/>
          </p:cNvCxnSpPr>
          <p:nvPr/>
        </p:nvCxnSpPr>
        <p:spPr>
          <a:xfrm>
            <a:off x="4644008" y="2859782"/>
            <a:ext cx="288032" cy="0"/>
          </a:xfrm>
          <a:prstGeom prst="straightConnector1">
            <a:avLst/>
          </a:prstGeom>
          <a:ln w="38100">
            <a:solidFill>
              <a:srgbClr val="003399"/>
            </a:solidFill>
            <a:tailEnd type="triangle"/>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185799-5749-2762-8C2C-AA75D088650B}"/>
              </a:ext>
            </a:extLst>
          </p:cNvPr>
          <p:cNvSpPr txBox="1">
            <a:spLocks/>
          </p:cNvSpPr>
          <p:nvPr/>
        </p:nvSpPr>
        <p:spPr>
          <a:xfrm>
            <a:off x="529208" y="3795886"/>
            <a:ext cx="4114800" cy="1008112"/>
          </a:xfrm>
          <a:prstGeom prst="rect">
            <a:avLst/>
          </a:prstGeom>
          <a:ln>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The EC insists on the CC-BY license, which publishers do not accept</a:t>
            </a:r>
          </a:p>
          <a:p>
            <a:pPr marL="0" indent="0">
              <a:buFont typeface="Arial" panose="020B0604020202020204" pitchFamily="34" charset="0"/>
              <a:buNone/>
            </a:pPr>
            <a:endParaRPr lang="en-US" dirty="0"/>
          </a:p>
        </p:txBody>
      </p:sp>
      <p:sp>
        <p:nvSpPr>
          <p:cNvPr id="17" name="Content Placeholder 2">
            <a:extLst>
              <a:ext uri="{FF2B5EF4-FFF2-40B4-BE49-F238E27FC236}">
                <a16:creationId xmlns:a16="http://schemas.microsoft.com/office/drawing/2014/main" id="{5DD1A563-49A1-7064-7919-0C81316E48AB}"/>
              </a:ext>
            </a:extLst>
          </p:cNvPr>
          <p:cNvSpPr txBox="1">
            <a:spLocks/>
          </p:cNvSpPr>
          <p:nvPr/>
        </p:nvSpPr>
        <p:spPr>
          <a:xfrm>
            <a:off x="4873" y="499670"/>
            <a:ext cx="1326767" cy="415895"/>
          </a:xfrm>
          <a:prstGeom prst="rect">
            <a:avLst/>
          </a:prstGeom>
          <a:ln>
            <a:no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b="1" dirty="0">
                <a:solidFill>
                  <a:srgbClr val="003399"/>
                </a:solidFill>
              </a:rPr>
              <a:t>GOLD</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18" name="Content Placeholder 2">
            <a:extLst>
              <a:ext uri="{FF2B5EF4-FFF2-40B4-BE49-F238E27FC236}">
                <a16:creationId xmlns:a16="http://schemas.microsoft.com/office/drawing/2014/main" id="{F04D7837-FB10-1B91-F075-1A45E385E0C9}"/>
              </a:ext>
            </a:extLst>
          </p:cNvPr>
          <p:cNvSpPr txBox="1">
            <a:spLocks/>
          </p:cNvSpPr>
          <p:nvPr/>
        </p:nvSpPr>
        <p:spPr>
          <a:xfrm>
            <a:off x="35496" y="3307982"/>
            <a:ext cx="1326767" cy="487904"/>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b="1" dirty="0">
                <a:solidFill>
                  <a:srgbClr val="003399"/>
                </a:solidFill>
              </a:rPr>
              <a:t>GREEN</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21" name="Content Placeholder 2">
            <a:extLst>
              <a:ext uri="{FF2B5EF4-FFF2-40B4-BE49-F238E27FC236}">
                <a16:creationId xmlns:a16="http://schemas.microsoft.com/office/drawing/2014/main" id="{A570CE4A-030A-43BD-22F4-FB826D81F533}"/>
              </a:ext>
            </a:extLst>
          </p:cNvPr>
          <p:cNvSpPr txBox="1">
            <a:spLocks/>
          </p:cNvSpPr>
          <p:nvPr/>
        </p:nvSpPr>
        <p:spPr>
          <a:xfrm>
            <a:off x="4993704" y="3795886"/>
            <a:ext cx="4114800" cy="1008112"/>
          </a:xfrm>
          <a:prstGeom prst="rect">
            <a:avLst/>
          </a:prstGeom>
          <a:ln>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We cannot publish in hybrid journals (some exceptions exists)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731245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7543800" cy="360040"/>
          </a:xfrm>
        </p:spPr>
        <p:txBody>
          <a:bodyPr/>
          <a:lstStyle/>
          <a:p>
            <a:r>
              <a:rPr lang="en-US" sz="2800" dirty="0"/>
              <a:t>Proposal?</a:t>
            </a:r>
            <a:endParaRPr lang="en-GB" sz="2800" dirty="0"/>
          </a:p>
        </p:txBody>
      </p:sp>
      <p:sp>
        <p:nvSpPr>
          <p:cNvPr id="3" name="Content Placeholder 2"/>
          <p:cNvSpPr>
            <a:spLocks noGrp="1"/>
          </p:cNvSpPr>
          <p:nvPr>
            <p:ph idx="1"/>
          </p:nvPr>
        </p:nvSpPr>
        <p:spPr>
          <a:xfrm>
            <a:off x="457200" y="771550"/>
            <a:ext cx="8435280" cy="4137378"/>
          </a:xfrm>
        </p:spPr>
        <p:txBody>
          <a:bodyPr>
            <a:normAutofit/>
          </a:bodyPr>
          <a:lstStyle/>
          <a:p>
            <a:pPr>
              <a:buFontTx/>
              <a:buChar char="-"/>
            </a:pPr>
            <a:r>
              <a:rPr lang="en-US" dirty="0"/>
              <a:t>Use green open access as before?</a:t>
            </a:r>
          </a:p>
          <a:p>
            <a:pPr>
              <a:buFontTx/>
              <a:buChar char="-"/>
            </a:pPr>
            <a:r>
              <a:rPr lang="en-US" dirty="0"/>
              <a:t>Choose an </a:t>
            </a:r>
            <a:r>
              <a:rPr lang="en-US"/>
              <a:t>MDPI journal?</a:t>
            </a:r>
          </a:p>
          <a:p>
            <a:pPr>
              <a:buFontTx/>
              <a:buChar char="-"/>
            </a:pPr>
            <a:endParaRPr lang="en-US" dirty="0"/>
          </a:p>
        </p:txBody>
      </p:sp>
      <p:sp>
        <p:nvSpPr>
          <p:cNvPr id="6" name="Footer Placeholder 3"/>
          <p:cNvSpPr>
            <a:spLocks noGrp="1"/>
          </p:cNvSpPr>
          <p:nvPr>
            <p:ph type="ftr" sz="quarter" idx="11"/>
          </p:nvPr>
        </p:nvSpPr>
        <p:spPr>
          <a:xfrm>
            <a:off x="467544" y="4908928"/>
            <a:ext cx="8240228" cy="201104"/>
          </a:xfrm>
        </p:spPr>
        <p:txBody>
          <a:bodyPr/>
          <a:lstStyle/>
          <a:p>
            <a:pPr algn="r"/>
            <a:r>
              <a:rPr lang="en-GB" dirty="0"/>
              <a:t>K. G</a:t>
            </a:r>
            <a:r>
              <a:rPr lang="hu-HU" dirty="0"/>
              <a:t>á</a:t>
            </a:r>
            <a:r>
              <a:rPr lang="en-GB" dirty="0"/>
              <a:t>l | WG Publications |  14</a:t>
            </a:r>
            <a:r>
              <a:rPr lang="en-GB" baseline="30000" dirty="0"/>
              <a:t>th</a:t>
            </a:r>
            <a:r>
              <a:rPr lang="en-GB" dirty="0"/>
              <a:t> November 2022 | Page </a:t>
            </a:r>
            <a:fld id="{6A6D9FA1-99C7-4910-8E32-B85D378B0060}" type="slidenum">
              <a:rPr lang="en-GB" smtClean="0"/>
              <a:pPr algn="r"/>
              <a:t>9</a:t>
            </a:fld>
            <a:endParaRPr lang="en-GB" dirty="0"/>
          </a:p>
        </p:txBody>
      </p:sp>
    </p:spTree>
    <p:extLst>
      <p:ext uri="{BB962C8B-B14F-4D97-AF65-F5344CB8AC3E}">
        <p14:creationId xmlns:p14="http://schemas.microsoft.com/office/powerpoint/2010/main" val="2221035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1411</TotalTime>
  <Words>590</Words>
  <Application>Microsoft Office PowerPoint</Application>
  <PresentationFormat>On-screen Show (16:9)</PresentationFormat>
  <Paragraphs>72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Journals in FP9</vt:lpstr>
      <vt:lpstr>Topics</vt:lpstr>
      <vt:lpstr>1. Information</vt:lpstr>
      <vt:lpstr>Developments CERN</vt:lpstr>
      <vt:lpstr>Developments Helmholtz</vt:lpstr>
      <vt:lpstr>Developments: Journals</vt:lpstr>
      <vt:lpstr>3. Discussions with EC, NF, Elsevier</vt:lpstr>
      <vt:lpstr>3. Publishing in Hybrid journals - EC</vt:lpstr>
      <vt:lpstr>Proposal?</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Beaton,Will</dc:creator>
  <cp:lastModifiedBy>Kinga Gal</cp:lastModifiedBy>
  <cp:revision>98</cp:revision>
  <cp:lastPrinted>2022-02-01T09:54:23Z</cp:lastPrinted>
  <dcterms:created xsi:type="dcterms:W3CDTF">2021-12-22T14:29:37Z</dcterms:created>
  <dcterms:modified xsi:type="dcterms:W3CDTF">2022-11-14T07:42:57Z</dcterms:modified>
</cp:coreProperties>
</file>