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92" r:id="rId3"/>
    <p:sldId id="265" r:id="rId4"/>
    <p:sldId id="266" r:id="rId5"/>
    <p:sldId id="270" r:id="rId6"/>
    <p:sldId id="494" r:id="rId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 showGuides="1">
      <p:cViewPr varScale="1">
        <p:scale>
          <a:sx n="150" d="100"/>
          <a:sy n="150" d="100"/>
        </p:scale>
        <p:origin x="47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22.11.22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22.11.22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22.11.22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61660"/>
            <a:ext cx="8568952" cy="1170130"/>
          </a:xfrm>
        </p:spPr>
        <p:txBody>
          <a:bodyPr/>
          <a:lstStyle/>
          <a:p>
            <a:r>
              <a:rPr lang="en-US" sz="3200" dirty="0"/>
              <a:t>Publication compliance in FP9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219822"/>
            <a:ext cx="4752528" cy="4320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Working Group on Publications Kinga G</a:t>
            </a:r>
            <a:r>
              <a:rPr lang="hu-HU" dirty="0"/>
              <a:t>á</a:t>
            </a:r>
            <a:r>
              <a:rPr lang="en-US" dirty="0"/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0" y="4295410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40A5D7-C587-B04A-BCD2-DD1C576D0032}"/>
              </a:ext>
            </a:extLst>
          </p:cNvPr>
          <p:cNvSpPr txBox="1"/>
          <p:nvPr/>
        </p:nvSpPr>
        <p:spPr>
          <a:xfrm>
            <a:off x="323528" y="1"/>
            <a:ext cx="4608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ART 17 of the Grant Agreement</a:t>
            </a:r>
            <a:endParaRPr lang="en-DE" sz="2400" dirty="0">
              <a:solidFill>
                <a:srgbClr val="003399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5367422-BD54-0779-4FC8-3858F32E1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63" y="1200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959A725-7F7B-565E-C327-CCA7A74C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/>
              <a:t>K. G</a:t>
            </a:r>
            <a:r>
              <a:rPr lang="hu-HU" dirty="0"/>
              <a:t>á</a:t>
            </a:r>
            <a:r>
              <a:rPr lang="en-GB" dirty="0"/>
              <a:t>l | Bureau |  22</a:t>
            </a:r>
            <a:r>
              <a:rPr lang="en-GB" baseline="30000" dirty="0"/>
              <a:t>nd</a:t>
            </a:r>
            <a:r>
              <a:rPr lang="en-GB" dirty="0"/>
              <a:t> November 2022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9B995D-B563-6917-E978-67C9A0576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35335"/>
              </p:ext>
            </p:extLst>
          </p:nvPr>
        </p:nvGraphicFramePr>
        <p:xfrm>
          <a:off x="251520" y="555527"/>
          <a:ext cx="8784974" cy="3243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3632">
                  <a:extLst>
                    <a:ext uri="{9D8B030D-6E8A-4147-A177-3AD203B41FA5}">
                      <a16:colId xmlns:a16="http://schemas.microsoft.com/office/drawing/2014/main" val="1195307452"/>
                    </a:ext>
                  </a:extLst>
                </a:gridCol>
                <a:gridCol w="1157710">
                  <a:extLst>
                    <a:ext uri="{9D8B030D-6E8A-4147-A177-3AD203B41FA5}">
                      <a16:colId xmlns:a16="http://schemas.microsoft.com/office/drawing/2014/main" val="780078344"/>
                    </a:ext>
                  </a:extLst>
                </a:gridCol>
                <a:gridCol w="3813632">
                  <a:extLst>
                    <a:ext uri="{9D8B030D-6E8A-4147-A177-3AD203B41FA5}">
                      <a16:colId xmlns:a16="http://schemas.microsoft.com/office/drawing/2014/main" val="533391978"/>
                    </a:ext>
                  </a:extLst>
                </a:gridCol>
              </a:tblGrid>
              <a:tr h="251023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EC Requirement</a:t>
                      </a:r>
                      <a:endParaRPr lang="en-GB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EC req. achieved?</a:t>
                      </a:r>
                      <a:endParaRPr lang="en-GB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Comment</a:t>
                      </a:r>
                      <a:endParaRPr lang="en-GB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3838604329"/>
                  </a:ext>
                </a:extLst>
              </a:tr>
              <a:tr h="42202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u="none" strike="noStrike">
                          <a:effectLst/>
                        </a:rPr>
                        <a:t>Information on research output to validate conclusions</a:t>
                      </a:r>
                      <a:endParaRPr lang="en-GB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Yes.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Most repositories allow deposition of additional information.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1255729636"/>
                  </a:ext>
                </a:extLst>
              </a:tr>
              <a:tr h="64642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u="none" strike="noStrike" dirty="0">
                          <a:effectLst/>
                        </a:rPr>
                        <a:t>Metadata of deposited publications must be open under a Creative Common Public Domain Dedication (CC 0) or equivalent, in line with the FAIR principles</a:t>
                      </a:r>
                      <a:endParaRPr lang="en-GB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Yes, still not in place</a:t>
                      </a:r>
                      <a:endParaRPr lang="en-GB" sz="14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Those data will be made open by EUROfusion in due time.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1947937818"/>
                  </a:ext>
                </a:extLst>
              </a:tr>
              <a:tr h="41654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u="none" strike="noStrike">
                          <a:effectLst/>
                        </a:rPr>
                        <a:t>Printed or peer reviewed should be deposited on publication.</a:t>
                      </a:r>
                      <a:endParaRPr lang="en-GB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Yes.</a:t>
                      </a:r>
                      <a:endParaRPr lang="en-GB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</a:rPr>
                        <a:t>Depositing the peer reviewed manuscript in a trusted repository and in the pinboard.</a:t>
                      </a:r>
                      <a:endParaRPr lang="en-GB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2112398088"/>
                  </a:ext>
                </a:extLst>
              </a:tr>
              <a:tr h="416545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GB" sz="1400" b="0" u="none" strike="noStrike" dirty="0">
                          <a:effectLst/>
                        </a:rPr>
                        <a:t>Immediate open access is provided to the deposited publication under the Creative Common Licence </a:t>
                      </a:r>
                    </a:p>
                    <a:p>
                      <a:pPr algn="l" rtl="0" fontAlgn="t"/>
                      <a:r>
                        <a:rPr lang="en-GB" sz="14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en-GB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CC BY</a:t>
                      </a:r>
                      <a:r>
                        <a:rPr lang="en-GB" sz="14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) or equivalent licence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</a:rPr>
                        <a:t>For Elsevier, AIP yes, except the licence type.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</a:rPr>
                        <a:t>Elsevier: peer reviewed manuscript on your own webpage or on a non-commercial website; </a:t>
                      </a:r>
                      <a:r>
                        <a:rPr lang="en-GB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not in institutional repository </a:t>
                      </a:r>
                      <a:r>
                        <a:rPr lang="en-GB" sz="1400" u="none" strike="noStrike" dirty="0">
                          <a:effectLst/>
                        </a:rPr>
                        <a:t>(only after embargo)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2772878193"/>
                  </a:ext>
                </a:extLst>
              </a:tr>
              <a:tr h="1370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</a:rPr>
                        <a:t>AIP any webpage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1811427240"/>
                  </a:ext>
                </a:extLst>
              </a:tr>
              <a:tr h="2795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</a:rPr>
                        <a:t>Elsevier, AIP  require a </a:t>
                      </a:r>
                      <a:r>
                        <a:rPr lang="en-GB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CC BY NC ND </a:t>
                      </a:r>
                      <a:r>
                        <a:rPr lang="en-GB" sz="1400" u="none" strike="noStrike" dirty="0">
                          <a:effectLst/>
                        </a:rPr>
                        <a:t>licence or equivalent licence-&gt;not acceptable for EC.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1" marR="6151" marT="6151" marB="0"/>
                </a:tc>
                <a:extLst>
                  <a:ext uri="{0D108BD9-81ED-4DB2-BD59-A6C34878D82A}">
                    <a16:rowId xmlns:a16="http://schemas.microsoft.com/office/drawing/2014/main" val="325137790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C99FAE-7914-12BC-9DF5-677F9A20F8C5}"/>
              </a:ext>
            </a:extLst>
          </p:cNvPr>
          <p:cNvSpPr txBox="1">
            <a:spLocks/>
          </p:cNvSpPr>
          <p:nvPr/>
        </p:nvSpPr>
        <p:spPr>
          <a:xfrm>
            <a:off x="251520" y="3939902"/>
            <a:ext cx="8784974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Conclusion from Art 17-&gt; beneficiaries should pay themselves the gold open access charges and they are not reimbursable??</a:t>
            </a:r>
          </a:p>
        </p:txBody>
      </p:sp>
    </p:spTree>
    <p:extLst>
      <p:ext uri="{BB962C8B-B14F-4D97-AF65-F5344CB8AC3E}">
        <p14:creationId xmlns:p14="http://schemas.microsoft.com/office/powerpoint/2010/main" val="2816436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1470"/>
            <a:ext cx="8064896" cy="360040"/>
          </a:xfrm>
        </p:spPr>
        <p:txBody>
          <a:bodyPr/>
          <a:lstStyle/>
          <a:p>
            <a:r>
              <a:rPr lang="en-US" sz="2800" dirty="0"/>
              <a:t>EC discussions: Publishing in Hybrid journals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9" y="915566"/>
            <a:ext cx="4114799" cy="10081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Open access, 0 embargo</a:t>
            </a:r>
          </a:p>
          <a:p>
            <a:pPr marL="457200" indent="-457200">
              <a:buAutoNum type="arabicPeriod"/>
            </a:pPr>
            <a:r>
              <a:rPr lang="en-US" dirty="0"/>
              <a:t>Costs are not eligible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22F05B-ADA3-2F5D-A7CE-02C79190FC60}"/>
              </a:ext>
            </a:extLst>
          </p:cNvPr>
          <p:cNvCxnSpPr>
            <a:cxnSpLocks/>
          </p:cNvCxnSpPr>
          <p:nvPr/>
        </p:nvCxnSpPr>
        <p:spPr>
          <a:xfrm>
            <a:off x="2483768" y="1923678"/>
            <a:ext cx="0" cy="432049"/>
          </a:xfrm>
          <a:prstGeom prst="straightConnector1">
            <a:avLst/>
          </a:prstGeom>
          <a:ln w="34925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BA92AB-8726-E1AC-1F5D-884DF7BEB50C}"/>
              </a:ext>
            </a:extLst>
          </p:cNvPr>
          <p:cNvSpPr txBox="1">
            <a:spLocks/>
          </p:cNvSpPr>
          <p:nvPr/>
        </p:nvSpPr>
        <p:spPr>
          <a:xfrm>
            <a:off x="529208" y="2355726"/>
            <a:ext cx="4114800" cy="1008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Transformative agreements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Costs paid from not EU funded resources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B64622B-F72E-F992-105F-59F8AFDAE722}"/>
              </a:ext>
            </a:extLst>
          </p:cNvPr>
          <p:cNvSpPr txBox="1">
            <a:spLocks/>
          </p:cNvSpPr>
          <p:nvPr/>
        </p:nvSpPr>
        <p:spPr>
          <a:xfrm>
            <a:off x="4932040" y="2139702"/>
            <a:ext cx="4176464" cy="1440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3399"/>
                </a:solidFill>
              </a:rPr>
              <a:t>SHOULD NOT BE DONE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3399"/>
                </a:solidFill>
              </a:rPr>
              <a:t>NOT IN LINE WITH VALUES WE SIGNED TO!!!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39C7A6-15A5-575C-FD24-D67A3C020935}"/>
              </a:ext>
            </a:extLst>
          </p:cNvPr>
          <p:cNvCxnSpPr>
            <a:stCxn id="9" idx="3"/>
            <a:endCxn id="11" idx="1"/>
          </p:cNvCxnSpPr>
          <p:nvPr/>
        </p:nvCxnSpPr>
        <p:spPr>
          <a:xfrm>
            <a:off x="4644008" y="2859782"/>
            <a:ext cx="288032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185799-5749-2762-8C2C-AA75D088650B}"/>
              </a:ext>
            </a:extLst>
          </p:cNvPr>
          <p:cNvSpPr txBox="1">
            <a:spLocks/>
          </p:cNvSpPr>
          <p:nvPr/>
        </p:nvSpPr>
        <p:spPr>
          <a:xfrm>
            <a:off x="529208" y="3795886"/>
            <a:ext cx="4114800" cy="1008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EC insists on the CC-BY license, which publishers do not accept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D1A563-49A1-7064-7919-0C81316E48AB}"/>
              </a:ext>
            </a:extLst>
          </p:cNvPr>
          <p:cNvSpPr txBox="1">
            <a:spLocks/>
          </p:cNvSpPr>
          <p:nvPr/>
        </p:nvSpPr>
        <p:spPr>
          <a:xfrm>
            <a:off x="4873" y="499670"/>
            <a:ext cx="1326767" cy="4158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3399"/>
                </a:solidFill>
              </a:rPr>
              <a:t>GOLD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04D7837-FB10-1B91-F075-1A45E385E0C9}"/>
              </a:ext>
            </a:extLst>
          </p:cNvPr>
          <p:cNvSpPr txBox="1">
            <a:spLocks/>
          </p:cNvSpPr>
          <p:nvPr/>
        </p:nvSpPr>
        <p:spPr>
          <a:xfrm>
            <a:off x="35496" y="3307982"/>
            <a:ext cx="1326767" cy="4879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3399"/>
                </a:solidFill>
              </a:rPr>
              <a:t>GREEN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570CE4A-030A-43BD-22F4-FB826D81F533}"/>
              </a:ext>
            </a:extLst>
          </p:cNvPr>
          <p:cNvSpPr txBox="1">
            <a:spLocks/>
          </p:cNvSpPr>
          <p:nvPr/>
        </p:nvSpPr>
        <p:spPr>
          <a:xfrm>
            <a:off x="4993704" y="3795886"/>
            <a:ext cx="4114800" cy="1008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C00000"/>
                </a:solidFill>
              </a:rPr>
              <a:t>We cannot publish in hybrid journals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EE642F-3052-2DA9-D3AD-DD151242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/>
              <a:t>K. G</a:t>
            </a:r>
            <a:r>
              <a:rPr lang="hu-HU" dirty="0"/>
              <a:t>á</a:t>
            </a:r>
            <a:r>
              <a:rPr lang="en-GB" dirty="0"/>
              <a:t>l | Bureau |  22</a:t>
            </a:r>
            <a:r>
              <a:rPr lang="en-GB" baseline="30000" dirty="0"/>
              <a:t>nd</a:t>
            </a:r>
            <a:r>
              <a:rPr lang="en-GB" dirty="0"/>
              <a:t> November 2022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24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543800" cy="360040"/>
          </a:xfrm>
        </p:spPr>
        <p:txBody>
          <a:bodyPr/>
          <a:lstStyle/>
          <a:p>
            <a:r>
              <a:rPr lang="en-US" sz="2800" dirty="0"/>
              <a:t>Nuclear Fusion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435280" cy="413737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Several negotiations lasting for a year</a:t>
            </a:r>
          </a:p>
          <a:p>
            <a:r>
              <a:rPr lang="en-US" b="1" dirty="0">
                <a:solidFill>
                  <a:srgbClr val="C00000"/>
                </a:solidFill>
              </a:rPr>
              <a:t>NF will be gold open access from 1</a:t>
            </a:r>
            <a:r>
              <a:rPr lang="en-US" b="1" baseline="30000" dirty="0">
                <a:solidFill>
                  <a:srgbClr val="C00000"/>
                </a:solidFill>
              </a:rPr>
              <a:t>st</a:t>
            </a:r>
            <a:r>
              <a:rPr lang="en-US" b="1" dirty="0">
                <a:solidFill>
                  <a:srgbClr val="C00000"/>
                </a:solidFill>
              </a:rPr>
              <a:t> January; ~2000 </a:t>
            </a:r>
            <a:r>
              <a:rPr lang="en-US" b="1" dirty="0" err="1">
                <a:solidFill>
                  <a:srgbClr val="C00000"/>
                </a:solidFill>
              </a:rPr>
              <a:t>Eur</a:t>
            </a:r>
            <a:r>
              <a:rPr lang="en-US" b="1" dirty="0">
                <a:solidFill>
                  <a:srgbClr val="C00000"/>
                </a:solidFill>
              </a:rPr>
              <a:t>/article</a:t>
            </a:r>
          </a:p>
          <a:p>
            <a:pPr lvl="1"/>
            <a:r>
              <a:rPr lang="en-US" dirty="0"/>
              <a:t>Reasonable price</a:t>
            </a:r>
          </a:p>
          <a:p>
            <a:pPr lvl="1"/>
            <a:r>
              <a:rPr lang="en-US" dirty="0"/>
              <a:t>A journal where we can publish in line with all EC criteria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7A6EF-A1C1-C22D-7FB3-E63B138FD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/>
              <a:t>K. G</a:t>
            </a:r>
            <a:r>
              <a:rPr lang="hu-HU" dirty="0"/>
              <a:t>á</a:t>
            </a:r>
            <a:r>
              <a:rPr lang="en-GB" dirty="0"/>
              <a:t>l | Bureau |  22</a:t>
            </a:r>
            <a:r>
              <a:rPr lang="en-GB" baseline="30000" dirty="0"/>
              <a:t>nd</a:t>
            </a:r>
            <a:r>
              <a:rPr lang="en-GB" dirty="0"/>
              <a:t> November 2022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543800" cy="360040"/>
          </a:xfrm>
        </p:spPr>
        <p:txBody>
          <a:bodyPr/>
          <a:lstStyle/>
          <a:p>
            <a:r>
              <a:rPr lang="en-US" sz="2800" dirty="0"/>
              <a:t>Proposal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435280" cy="4137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Short term:</a:t>
            </a:r>
          </a:p>
          <a:p>
            <a:pPr>
              <a:buFontTx/>
              <a:buChar char="-"/>
            </a:pPr>
            <a:r>
              <a:rPr lang="en-US" dirty="0"/>
              <a:t>Use green open access as before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Long term: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rgbClr val="003399"/>
                </a:solidFill>
              </a:rPr>
              <a:t>SCOAP3</a:t>
            </a:r>
            <a:r>
              <a:rPr lang="en-US" dirty="0"/>
              <a:t> like agreement as CERN and HEP community</a:t>
            </a:r>
          </a:p>
          <a:p>
            <a:pPr lvl="1">
              <a:buFontTx/>
              <a:buChar char="-"/>
            </a:pPr>
            <a:r>
              <a:rPr lang="en-US" dirty="0"/>
              <a:t>DIAMOND open access</a:t>
            </a:r>
          </a:p>
          <a:p>
            <a:pPr lvl="1">
              <a:buFontTx/>
              <a:buChar char="-"/>
            </a:pPr>
            <a:r>
              <a:rPr lang="en-US" dirty="0"/>
              <a:t>Fees paid by HEP labs, libraries, publishers together </a:t>
            </a:r>
          </a:p>
          <a:p>
            <a:pPr lvl="1">
              <a:buFontTx/>
              <a:buChar char="-"/>
            </a:pPr>
            <a:r>
              <a:rPr lang="en-US" dirty="0"/>
              <a:t>1100Eur/article!!!</a:t>
            </a:r>
          </a:p>
          <a:p>
            <a:pPr lvl="1">
              <a:buFontTx/>
              <a:buChar char="-"/>
            </a:pPr>
            <a:r>
              <a:rPr lang="en-US" b="1" dirty="0">
                <a:solidFill>
                  <a:srgbClr val="C00000"/>
                </a:solidFill>
              </a:rPr>
              <a:t>Manpower and funds should be allocated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/>
              <a:t>K. G</a:t>
            </a:r>
            <a:r>
              <a:rPr lang="hu-HU" dirty="0"/>
              <a:t>á</a:t>
            </a:r>
            <a:r>
              <a:rPr lang="en-GB" dirty="0"/>
              <a:t>l | Bureau |  22</a:t>
            </a:r>
            <a:r>
              <a:rPr lang="en-GB" baseline="30000" dirty="0"/>
              <a:t>nd</a:t>
            </a:r>
            <a:r>
              <a:rPr lang="en-GB" dirty="0"/>
              <a:t> November 2022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03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543800" cy="360040"/>
          </a:xfrm>
        </p:spPr>
        <p:txBody>
          <a:bodyPr/>
          <a:lstStyle/>
          <a:p>
            <a:r>
              <a:rPr lang="en-US" sz="2800" dirty="0"/>
              <a:t>Where to publish in classical journal?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7A6EF-A1C1-C22D-7FB3-E63B138FD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/>
              <a:t>K. G</a:t>
            </a:r>
            <a:r>
              <a:rPr lang="hu-HU" dirty="0"/>
              <a:t>á</a:t>
            </a:r>
            <a:r>
              <a:rPr lang="en-GB" dirty="0"/>
              <a:t>l | Bureau |  22</a:t>
            </a:r>
            <a:r>
              <a:rPr lang="en-GB" baseline="30000" dirty="0"/>
              <a:t>nd</a:t>
            </a:r>
            <a:r>
              <a:rPr lang="en-GB" dirty="0"/>
              <a:t> November 2022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24A3BB-AB45-C38E-D3F7-57B87A16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3860"/>
              </p:ext>
            </p:extLst>
          </p:nvPr>
        </p:nvGraphicFramePr>
        <p:xfrm>
          <a:off x="446573" y="843559"/>
          <a:ext cx="8240228" cy="3095353"/>
        </p:xfrm>
        <a:graphic>
          <a:graphicData uri="http://schemas.openxmlformats.org/drawingml/2006/table">
            <a:tbl>
              <a:tblPr/>
              <a:tblGrid>
                <a:gridCol w="1947058">
                  <a:extLst>
                    <a:ext uri="{9D8B030D-6E8A-4147-A177-3AD203B41FA5}">
                      <a16:colId xmlns:a16="http://schemas.microsoft.com/office/drawing/2014/main" val="3829683264"/>
                    </a:ext>
                  </a:extLst>
                </a:gridCol>
                <a:gridCol w="1947058">
                  <a:extLst>
                    <a:ext uri="{9D8B030D-6E8A-4147-A177-3AD203B41FA5}">
                      <a16:colId xmlns:a16="http://schemas.microsoft.com/office/drawing/2014/main" val="2741753955"/>
                    </a:ext>
                  </a:extLst>
                </a:gridCol>
                <a:gridCol w="602661">
                  <a:extLst>
                    <a:ext uri="{9D8B030D-6E8A-4147-A177-3AD203B41FA5}">
                      <a16:colId xmlns:a16="http://schemas.microsoft.com/office/drawing/2014/main" val="2546363490"/>
                    </a:ext>
                  </a:extLst>
                </a:gridCol>
                <a:gridCol w="602661">
                  <a:extLst>
                    <a:ext uri="{9D8B030D-6E8A-4147-A177-3AD203B41FA5}">
                      <a16:colId xmlns:a16="http://schemas.microsoft.com/office/drawing/2014/main" val="3655992626"/>
                    </a:ext>
                  </a:extLst>
                </a:gridCol>
                <a:gridCol w="602661">
                  <a:extLst>
                    <a:ext uri="{9D8B030D-6E8A-4147-A177-3AD203B41FA5}">
                      <a16:colId xmlns:a16="http://schemas.microsoft.com/office/drawing/2014/main" val="939214238"/>
                    </a:ext>
                  </a:extLst>
                </a:gridCol>
                <a:gridCol w="1947058">
                  <a:extLst>
                    <a:ext uri="{9D8B030D-6E8A-4147-A177-3AD203B41FA5}">
                      <a16:colId xmlns:a16="http://schemas.microsoft.com/office/drawing/2014/main" val="414043947"/>
                    </a:ext>
                  </a:extLst>
                </a:gridCol>
                <a:gridCol w="591071">
                  <a:extLst>
                    <a:ext uri="{9D8B030D-6E8A-4147-A177-3AD203B41FA5}">
                      <a16:colId xmlns:a16="http://schemas.microsoft.com/office/drawing/2014/main" val="3197114410"/>
                    </a:ext>
                  </a:extLst>
                </a:gridCol>
              </a:tblGrid>
              <a:tr h="51589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Publisher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 Inst. Rep.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 Private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Emb. non com. Rep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 Inst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papers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609924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Fusion Engineering and Design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Elsevier B.V.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CC-BY-NC-ND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1228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10069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Nuclear Fusion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IOP Publishing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CC-BY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1039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09874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Plasma Physics and Controlled Fusion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IOP Publishing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716534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 of Plasmas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AIP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AIP licence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68457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Nuclear Materials and Energy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Elsevier LTD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CC-BY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129763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of Scientific Instruments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AIP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AIP licence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22134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 of Nuclear Materials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Elsevier B.V.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CC-BY-NC-ND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389573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Physica Scripta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Royal Swedish Academy of Sciences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041273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Journal of Instrumentation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IOP Publishing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04909"/>
                  </a:ext>
                </a:extLst>
              </a:tr>
              <a:tr h="257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Journal of Plasma Physics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Cambridge University Press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Cambridge- NC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681" marR="8681" marT="8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34287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D8F342C-43ED-C917-C7F8-30C556FD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39902"/>
            <a:ext cx="8219256" cy="7920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Nr of papers </a:t>
            </a:r>
            <a:r>
              <a:rPr lang="en-US" dirty="0" err="1"/>
              <a:t>analysed</a:t>
            </a:r>
            <a:r>
              <a:rPr lang="en-US" dirty="0"/>
              <a:t>: 6800</a:t>
            </a:r>
          </a:p>
          <a:p>
            <a:pPr marL="0" indent="0">
              <a:buNone/>
            </a:pPr>
            <a:r>
              <a:rPr lang="en-US" dirty="0"/>
              <a:t>Nr of papers within the first 10 journals 4500-&gt; 66%</a:t>
            </a:r>
          </a:p>
        </p:txBody>
      </p:sp>
    </p:spTree>
    <p:extLst>
      <p:ext uri="{BB962C8B-B14F-4D97-AF65-F5344CB8AC3E}">
        <p14:creationId xmlns:p14="http://schemas.microsoft.com/office/powerpoint/2010/main" val="363328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2074</TotalTime>
  <Words>582</Words>
  <Application>Microsoft Office PowerPoint</Application>
  <PresentationFormat>On-screen Show (16:9)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Publication compliance in FP9</vt:lpstr>
      <vt:lpstr>PowerPoint Presentation</vt:lpstr>
      <vt:lpstr>EC discussions: Publishing in Hybrid journals</vt:lpstr>
      <vt:lpstr>Nuclear Fusion</vt:lpstr>
      <vt:lpstr>Proposal</vt:lpstr>
      <vt:lpstr>Where to publish in classical journal?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lastModifiedBy>Kinga Gal</cp:lastModifiedBy>
  <cp:revision>107</cp:revision>
  <cp:lastPrinted>2022-02-01T09:54:23Z</cp:lastPrinted>
  <dcterms:created xsi:type="dcterms:W3CDTF">2021-12-22T14:29:37Z</dcterms:created>
  <dcterms:modified xsi:type="dcterms:W3CDTF">2022-11-22T18:36:56Z</dcterms:modified>
</cp:coreProperties>
</file>