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486" r:id="rId3"/>
    <p:sldId id="484" r:id="rId4"/>
    <p:sldId id="485" r:id="rId5"/>
    <p:sldId id="470" r:id="rId6"/>
    <p:sldId id="487"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e Tony" initials="DT" lastIdx="2" clrIdx="0">
    <p:extLst>
      <p:ext uri="{19B8F6BF-5375-455C-9EA6-DF929625EA0E}">
        <p15:presenceInfo xmlns:p15="http://schemas.microsoft.com/office/powerpoint/2012/main" userId="S-1-5-21-2787844074-428174326-3810525616-34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B3"/>
    <a:srgbClr val="0000FF"/>
    <a:srgbClr val="D9D9D9"/>
    <a:srgbClr val="FFC000"/>
    <a:srgbClr val="D6D65A"/>
    <a:srgbClr val="ADB9DD"/>
    <a:srgbClr val="E2E2E2"/>
    <a:srgbClr val="E4E4E4"/>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autoAdjust="0"/>
    <p:restoredTop sz="94660"/>
  </p:normalViewPr>
  <p:slideViewPr>
    <p:cSldViewPr snapToGrid="0">
      <p:cViewPr varScale="1">
        <p:scale>
          <a:sx n="109" d="100"/>
          <a:sy n="109" d="100"/>
        </p:scale>
        <p:origin x="126" y="24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12.12.2021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6921" indent="-236921">
              <a:buAutoNum type="arabicPeriod"/>
            </a:pPr>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2</a:t>
            </a:fld>
            <a:endParaRPr lang="en-GB" altLang="en-US"/>
          </a:p>
        </p:txBody>
      </p:sp>
    </p:spTree>
    <p:extLst>
      <p:ext uri="{BB962C8B-B14F-4D97-AF65-F5344CB8AC3E}">
        <p14:creationId xmlns:p14="http://schemas.microsoft.com/office/powerpoint/2010/main" val="354478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6921" indent="-236921">
              <a:buAutoNum type="arabicPeriod"/>
            </a:pPr>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3</a:t>
            </a:fld>
            <a:endParaRPr lang="en-GB" altLang="en-US"/>
          </a:p>
        </p:txBody>
      </p:sp>
    </p:spTree>
    <p:extLst>
      <p:ext uri="{BB962C8B-B14F-4D97-AF65-F5344CB8AC3E}">
        <p14:creationId xmlns:p14="http://schemas.microsoft.com/office/powerpoint/2010/main" val="176847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6921" indent="-236921">
              <a:buAutoNum type="arabicPeriod"/>
            </a:pPr>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4</a:t>
            </a:fld>
            <a:endParaRPr lang="en-GB" altLang="en-US"/>
          </a:p>
        </p:txBody>
      </p:sp>
    </p:spTree>
    <p:extLst>
      <p:ext uri="{BB962C8B-B14F-4D97-AF65-F5344CB8AC3E}">
        <p14:creationId xmlns:p14="http://schemas.microsoft.com/office/powerpoint/2010/main" val="2834420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6921" indent="-236921">
              <a:buAutoNum type="arabicPeriod"/>
            </a:pPr>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5</a:t>
            </a:fld>
            <a:endParaRPr lang="en-GB" altLang="en-US"/>
          </a:p>
        </p:txBody>
      </p:sp>
    </p:spTree>
    <p:extLst>
      <p:ext uri="{BB962C8B-B14F-4D97-AF65-F5344CB8AC3E}">
        <p14:creationId xmlns:p14="http://schemas.microsoft.com/office/powerpoint/2010/main" val="1088163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6921" indent="-236921">
              <a:buAutoNum type="arabicPeriod"/>
            </a:pPr>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6</a:t>
            </a:fld>
            <a:endParaRPr lang="en-GB" altLang="en-US"/>
          </a:p>
        </p:txBody>
      </p:sp>
    </p:spTree>
    <p:extLst>
      <p:ext uri="{BB962C8B-B14F-4D97-AF65-F5344CB8AC3E}">
        <p14:creationId xmlns:p14="http://schemas.microsoft.com/office/powerpoint/2010/main" val="15377225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wm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Title AUG w/ acknowledgement">
    <p:spTree>
      <p:nvGrpSpPr>
        <p:cNvPr id="1" name=""/>
        <p:cNvGrpSpPr/>
        <p:nvPr/>
      </p:nvGrpSpPr>
      <p:grpSpPr>
        <a:xfrm>
          <a:off x="0" y="0"/>
          <a:ext cx="0" cy="0"/>
          <a:chOff x="0" y="0"/>
          <a:chExt cx="0" cy="0"/>
        </a:xfrm>
      </p:grpSpPr>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2279" y="191103"/>
            <a:ext cx="576000" cy="512049"/>
          </a:xfrm>
          <a:prstGeom prst="rect">
            <a:avLst/>
          </a:prstGeom>
        </p:spPr>
      </p:pic>
      <p:sp>
        <p:nvSpPr>
          <p:cNvPr id="33" name="Titel 7"/>
          <p:cNvSpPr>
            <a:spLocks noGrp="1"/>
          </p:cNvSpPr>
          <p:nvPr userDrawn="1">
            <p:ph type="title"/>
          </p:nvPr>
        </p:nvSpPr>
        <p:spPr>
          <a:xfrm>
            <a:off x="1221325" y="448695"/>
            <a:ext cx="9144000" cy="2055378"/>
          </a:xfrm>
          <a:prstGeom prst="rect">
            <a:avLst/>
          </a:prstGeom>
        </p:spPr>
        <p:txBody>
          <a:bodyPr anchor="b"/>
          <a:lstStyle>
            <a:lvl1pPr algn="ctr">
              <a:defRPr b="1"/>
            </a:lvl1pPr>
          </a:lstStyle>
          <a:p>
            <a:r>
              <a:rPr lang="de-DE" dirty="0" smtClean="0"/>
              <a:t>Titelmasterformat durch Klicken bearbeiten</a:t>
            </a:r>
            <a:endParaRPr lang="de-DE" dirty="0"/>
          </a:p>
        </p:txBody>
      </p:sp>
      <p:grpSp>
        <p:nvGrpSpPr>
          <p:cNvPr id="34" name="Gruppierung 33"/>
          <p:cNvGrpSpPr/>
          <p:nvPr userDrawn="1"/>
        </p:nvGrpSpPr>
        <p:grpSpPr>
          <a:xfrm>
            <a:off x="2290666" y="2428089"/>
            <a:ext cx="7353189" cy="743526"/>
            <a:chOff x="2556095" y="5284515"/>
            <a:chExt cx="7353189" cy="743526"/>
          </a:xfrm>
        </p:grpSpPr>
        <p:pic>
          <p:nvPicPr>
            <p:cNvPr id="35" name="Picture 11"/>
            <p:cNvPicPr>
              <a:picLocks noChangeAspect="1" noChangeArrowheads="1"/>
            </p:cNvPicPr>
            <p:nvPr userDrawn="1"/>
          </p:nvPicPr>
          <p:blipFill>
            <a:blip r:embed="rId3" cstate="print"/>
            <a:srcRect/>
            <a:stretch>
              <a:fillRect/>
            </a:stretch>
          </p:blipFill>
          <p:spPr bwMode="auto">
            <a:xfrm>
              <a:off x="5602595" y="5284515"/>
              <a:ext cx="729332" cy="743526"/>
            </a:xfrm>
            <a:prstGeom prst="rect">
              <a:avLst/>
            </a:prstGeom>
            <a:noFill/>
          </p:spPr>
        </p:pic>
        <p:pic>
          <p:nvPicPr>
            <p:cNvPr id="36" name="Grafik 20"/>
            <p:cNvPicPr>
              <a:picLocks noChangeAspect="1"/>
            </p:cNvPicPr>
            <p:nvPr userDrawn="1"/>
          </p:nvPicPr>
          <p:blipFill rotWithShape="1">
            <a:blip r:embed="rId4" cstate="print">
              <a:extLst>
                <a:ext uri="{28A0092B-C50C-407E-A947-70E740481C1C}">
                  <a14:useLocalDpi xmlns:a14="http://schemas.microsoft.com/office/drawing/2010/main" val="0"/>
                </a:ext>
              </a:extLst>
            </a:blip>
            <a:srcRect l="11072" t="14016" r="11000" b="17144"/>
            <a:stretch/>
          </p:blipFill>
          <p:spPr>
            <a:xfrm>
              <a:off x="2556095" y="5432200"/>
              <a:ext cx="1452785" cy="495656"/>
            </a:xfrm>
            <a:prstGeom prst="rect">
              <a:avLst/>
            </a:prstGeom>
          </p:spPr>
        </p:pic>
        <p:pic>
          <p:nvPicPr>
            <p:cNvPr id="37" name="Grafik 21" descr="eurofusion_logo.png"/>
            <p:cNvPicPr>
              <a:picLocks noChangeAspect="1"/>
            </p:cNvPicPr>
            <p:nvPr userDrawn="1"/>
          </p:nvPicPr>
          <p:blipFill>
            <a:blip r:embed="rId5" cstate="print"/>
            <a:stretch>
              <a:fillRect/>
            </a:stretch>
          </p:blipFill>
          <p:spPr>
            <a:xfrm>
              <a:off x="7908396" y="5410028"/>
              <a:ext cx="2000888" cy="517828"/>
            </a:xfrm>
            <a:prstGeom prst="rect">
              <a:avLst/>
            </a:prstGeom>
          </p:spPr>
        </p:pic>
      </p:grpSp>
      <p:grpSp>
        <p:nvGrpSpPr>
          <p:cNvPr id="14" name="Gruppieren 13"/>
          <p:cNvGrpSpPr/>
          <p:nvPr userDrawn="1"/>
        </p:nvGrpSpPr>
        <p:grpSpPr>
          <a:xfrm>
            <a:off x="1930906" y="5892965"/>
            <a:ext cx="8434419" cy="566770"/>
            <a:chOff x="507813" y="5834863"/>
            <a:chExt cx="8135786" cy="566770"/>
          </a:xfrm>
        </p:grpSpPr>
        <p:pic>
          <p:nvPicPr>
            <p:cNvPr id="15" name="Grafik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7813" y="5834863"/>
              <a:ext cx="560411" cy="373742"/>
            </a:xfrm>
            <a:prstGeom prst="rect">
              <a:avLst/>
            </a:prstGeom>
          </p:spPr>
        </p:pic>
        <p:sp>
          <p:nvSpPr>
            <p:cNvPr id="17" name="Subtitle 2"/>
            <p:cNvSpPr txBox="1">
              <a:spLocks/>
            </p:cNvSpPr>
            <p:nvPr userDrawn="1"/>
          </p:nvSpPr>
          <p:spPr>
            <a:xfrm>
              <a:off x="1068224" y="5834863"/>
              <a:ext cx="7575375"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000" dirty="0" smtClean="0">
                  <a:latin typeface="Arial Narrow" panose="020B0606020202030204" pitchFamily="34" charset="0"/>
                </a:rPr>
                <a:t>This work has been carried out within the framework of the EUROfusion Consortium and has received funding from the Euratom research and training programme 2014-2018 and 2019-2020 under grant agreement No 633053. The views and opinions expressed herein do not necessarily reflect those of the European Commission.</a:t>
              </a:r>
              <a:endParaRPr lang="en-US" sz="1000" dirty="0">
                <a:latin typeface="Arial Narrow" panose="020B0606020202030204" pitchFamily="34" charset="0"/>
              </a:endParaRPr>
            </a:p>
          </p:txBody>
        </p:sp>
      </p:grpSp>
      <p:sp>
        <p:nvSpPr>
          <p:cNvPr id="3" name="Datumsplatzhalter 2"/>
          <p:cNvSpPr>
            <a:spLocks noGrp="1"/>
          </p:cNvSpPr>
          <p:nvPr>
            <p:ph type="dt" sz="half" idx="10"/>
          </p:nvPr>
        </p:nvSpPr>
        <p:spPr/>
        <p:txBody>
          <a:bodyPr/>
          <a:lstStyle>
            <a:lvl1pPr>
              <a:defRPr/>
            </a:lvl1pPr>
          </a:lstStyle>
          <a:p>
            <a:endParaRPr lang="de-DE" dirty="0"/>
          </a:p>
        </p:txBody>
      </p:sp>
      <p:sp>
        <p:nvSpPr>
          <p:cNvPr id="4" name="Fußzeilenplatzhalter 3"/>
          <p:cNvSpPr>
            <a:spLocks noGrp="1"/>
          </p:cNvSpPr>
          <p:nvPr>
            <p:ph type="ftr" sz="quarter" idx="11"/>
          </p:nvPr>
        </p:nvSpPr>
        <p:spPr/>
        <p:txBody>
          <a:bodyPr/>
          <a:lstStyle/>
          <a:p>
            <a:r>
              <a:rPr lang="en-GB" smtClean="0"/>
              <a:t>Tony Donné | GA | 13-14 October 2021</a:t>
            </a:r>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a:t>
            </a:fld>
            <a:endParaRPr lang="de-DE" dirty="0"/>
          </a:p>
        </p:txBody>
      </p:sp>
      <p:pic>
        <p:nvPicPr>
          <p:cNvPr id="16" name="Grafik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356035" y="193095"/>
            <a:ext cx="2385016" cy="511200"/>
          </a:xfrm>
          <a:prstGeom prst="rect">
            <a:avLst/>
          </a:prstGeom>
        </p:spPr>
      </p:pic>
    </p:spTree>
    <p:extLst>
      <p:ext uri="{BB962C8B-B14F-4D97-AF65-F5344CB8AC3E}">
        <p14:creationId xmlns:p14="http://schemas.microsoft.com/office/powerpoint/2010/main" val="341653046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AUG">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9"/>
            <a:ext cx="9502775" cy="640303"/>
          </a:xfrm>
          <a:prstGeom prst="rect">
            <a:avLst/>
          </a:prstGeom>
        </p:spPr>
        <p:txBody>
          <a:bodyPr anchor="b">
            <a:normAutofit/>
          </a:bodyPr>
          <a:lstStyle>
            <a:lvl1pPr>
              <a:defRPr sz="3200" b="1">
                <a:solidFill>
                  <a:srgbClr val="326CB3"/>
                </a:solidFill>
                <a:latin typeface="Arial Narrow" panose="020B0606020202030204" pitchFamily="34" charset="0"/>
              </a:defRPr>
            </a:lvl1pPr>
          </a:lstStyle>
          <a:p>
            <a:r>
              <a:rPr lang="de-DE" dirty="0" smtClean="0"/>
              <a:t>Titelmasterformat durch Klicken bearbeiten</a:t>
            </a:r>
            <a:endParaRPr lang="de-DE" dirty="0"/>
          </a:p>
        </p:txBody>
      </p:sp>
      <p:sp>
        <p:nvSpPr>
          <p:cNvPr id="14" name="Textplatzhalter 22"/>
          <p:cNvSpPr>
            <a:spLocks noGrp="1"/>
          </p:cNvSpPr>
          <p:nvPr>
            <p:ph type="body" sz="quarter" idx="13"/>
          </p:nvPr>
        </p:nvSpPr>
        <p:spPr>
          <a:xfrm>
            <a:off x="479425" y="1089025"/>
            <a:ext cx="11233150" cy="5111750"/>
          </a:xfrm>
          <a:prstGeom prst="rect">
            <a:avLst/>
          </a:prstGeom>
        </p:spPr>
        <p:txBody>
          <a:bodyPr/>
          <a:lstStyle>
            <a:lvl1pPr>
              <a:defRPr sz="2400" b="1">
                <a:solidFill>
                  <a:schemeClr val="tx1"/>
                </a:solidFill>
              </a:defRPr>
            </a:lvl1pPr>
            <a:lvl2pPr>
              <a:defRPr sz="2000" b="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12"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4" name="Datumsplatzhalter 3"/>
          <p:cNvSpPr>
            <a:spLocks noGrp="1"/>
          </p:cNvSpPr>
          <p:nvPr>
            <p:ph type="dt" sz="half" idx="14"/>
          </p:nvPr>
        </p:nvSpPr>
        <p:spPr/>
        <p:txBody>
          <a:bodyPr/>
          <a:lstStyle>
            <a:lvl1pPr>
              <a:defRPr/>
            </a:lvl1pPr>
          </a:lstStyle>
          <a:p>
            <a:endParaRPr lang="de-DE" dirty="0"/>
          </a:p>
        </p:txBody>
      </p:sp>
      <p:sp>
        <p:nvSpPr>
          <p:cNvPr id="5" name="Fußzeilenplatzhalter 4"/>
          <p:cNvSpPr>
            <a:spLocks noGrp="1"/>
          </p:cNvSpPr>
          <p:nvPr>
            <p:ph type="ftr" sz="quarter" idx="15"/>
          </p:nvPr>
        </p:nvSpPr>
        <p:spPr/>
        <p:txBody>
          <a:bodyPr/>
          <a:lstStyle/>
          <a:p>
            <a:r>
              <a:rPr lang="en-GB" smtClean="0"/>
              <a:t>Tony Donné | GA | 13-14 October 2021</a:t>
            </a:r>
            <a:endParaRPr lang="en-US" dirty="0"/>
          </a:p>
        </p:txBody>
      </p:sp>
      <p:sp>
        <p:nvSpPr>
          <p:cNvPr id="6" name="Foliennummernplatzhalter 5"/>
          <p:cNvSpPr>
            <a:spLocks noGrp="1"/>
          </p:cNvSpPr>
          <p:nvPr>
            <p:ph type="sldNum" sz="quarter" idx="16"/>
          </p:nvPr>
        </p:nvSpPr>
        <p:spPr/>
        <p:txBody>
          <a:bodyPr/>
          <a:lstStyle/>
          <a:p>
            <a:fld id="{31AA536C-85F5-4A1B-A111-7CE00A08BCBC}" type="slidenum">
              <a:rPr lang="de-DE" smtClean="0"/>
              <a:pPr/>
              <a:t>‹#›</a:t>
            </a:fld>
            <a:endParaRPr lang="de-DE" dirty="0"/>
          </a:p>
        </p:txBody>
      </p:sp>
      <p:pic>
        <p:nvPicPr>
          <p:cNvPr id="10"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1107953" y="186366"/>
            <a:ext cx="603910" cy="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01669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3337559" y="298"/>
            <a:ext cx="8854583" cy="936000"/>
          </a:xfrm>
          <a:prstGeom prst="rect">
            <a:avLst/>
          </a:prstGeom>
          <a:ln w="12700">
            <a:miter lim="400000"/>
          </a:ln>
        </p:spPr>
      </p:pic>
      <p:sp>
        <p:nvSpPr>
          <p:cNvPr id="3" name="Content Placeholder 2"/>
          <p:cNvSpPr>
            <a:spLocks noGrp="1"/>
          </p:cNvSpPr>
          <p:nvPr>
            <p:ph idx="1"/>
          </p:nvPr>
        </p:nvSpPr>
        <p:spPr>
          <a:xfrm>
            <a:off x="609600" y="1412776"/>
            <a:ext cx="109728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Footer Placeholder 4"/>
          <p:cNvSpPr>
            <a:spLocks noGrp="1"/>
          </p:cNvSpPr>
          <p:nvPr>
            <p:ph type="ftr" sz="quarter" idx="11"/>
          </p:nvPr>
        </p:nvSpPr>
        <p:spPr>
          <a:xfrm>
            <a:off x="623392" y="6545238"/>
            <a:ext cx="10986971"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smtClean="0"/>
              <a:t>Tony Donné | GA | 13-14 October 2021</a:t>
            </a:r>
            <a:endParaRPr lang="en-GB" dirty="0"/>
          </a:p>
        </p:txBody>
      </p:sp>
      <p:sp>
        <p:nvSpPr>
          <p:cNvPr id="4" name="Rectangle 3"/>
          <p:cNvSpPr/>
          <p:nvPr userDrawn="1"/>
        </p:nvSpPr>
        <p:spPr>
          <a:xfrm>
            <a:off x="0" y="0"/>
            <a:ext cx="3436620" cy="929640"/>
          </a:xfrm>
          <a:prstGeom prst="rect">
            <a:avLst/>
          </a:prstGeom>
          <a:solidFill>
            <a:srgbClr val="E4E4E4"/>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23392" y="205739"/>
            <a:ext cx="9889099" cy="495301"/>
          </a:xfrm>
        </p:spPr>
        <p:txBody>
          <a:bodyPr>
            <a:noAutofit/>
          </a:bodyPr>
          <a:lstStyle>
            <a:lvl1pPr algn="l">
              <a:defRPr sz="24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825631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Tony Donné | GA | 13-14 October 2021</a:t>
            </a:r>
            <a:endParaRPr lang="en-GB" dirty="0"/>
          </a:p>
        </p:txBody>
      </p:sp>
      <p:sp>
        <p:nvSpPr>
          <p:cNvPr id="6" name="Slide Number Placeholder 5"/>
          <p:cNvSpPr>
            <a:spLocks noGrp="1"/>
          </p:cNvSpPr>
          <p:nvPr>
            <p:ph type="sldNum" sz="quarter" idx="12"/>
          </p:nvPr>
        </p:nvSpPr>
        <p:spPr/>
        <p:txBody>
          <a:bodyPr/>
          <a:lstStyle/>
          <a:p>
            <a:fld id="{BFD529BC-F252-4E18-BA2B-43054179F1A8}" type="slidenum">
              <a:rPr lang="en-GB" smtClean="0"/>
              <a:t>‹#›</a:t>
            </a:fld>
            <a:endParaRPr lang="en-GB" dirty="0"/>
          </a:p>
        </p:txBody>
      </p:sp>
    </p:spTree>
    <p:extLst>
      <p:ext uri="{BB962C8B-B14F-4D97-AF65-F5344CB8AC3E}">
        <p14:creationId xmlns:p14="http://schemas.microsoft.com/office/powerpoint/2010/main" val="943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image1.png" descr="EUROFUSION PowerPoint MASTER DECKBLAT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60350"/>
            <a:ext cx="1219200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7" name="AutoShape 2" descr="https://idw-online.de/pages/de/institutionlogo921"/>
          <p:cNvSpPr>
            <a:spLocks noChangeAspect="1" noChangeArrowheads="1"/>
          </p:cNvSpPr>
          <p:nvPr userDrawn="1"/>
        </p:nvSpPr>
        <p:spPr bwMode="auto">
          <a:xfrm>
            <a:off x="207434" y="-457200"/>
            <a:ext cx="1435100" cy="952500"/>
          </a:xfrm>
          <a:prstGeom prst="rect">
            <a:avLst/>
          </a:prstGeom>
          <a:noFill/>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sz="1800"/>
          </a:p>
        </p:txBody>
      </p:sp>
      <p:sp>
        <p:nvSpPr>
          <p:cNvPr id="8" name="Rectangle 10"/>
          <p:cNvSpPr/>
          <p:nvPr userDrawn="1"/>
        </p:nvSpPr>
        <p:spPr>
          <a:xfrm>
            <a:off x="7632700" y="5661026"/>
            <a:ext cx="4224867" cy="936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GB" altLang="en-US" sz="1800">
              <a:solidFill>
                <a:srgbClr val="FFFFFF"/>
              </a:solidFill>
            </a:endParaRPr>
          </a:p>
        </p:txBody>
      </p:sp>
      <p:grpSp>
        <p:nvGrpSpPr>
          <p:cNvPr id="9" name="Group 8"/>
          <p:cNvGrpSpPr>
            <a:grpSpLocks/>
          </p:cNvGrpSpPr>
          <p:nvPr userDrawn="1"/>
        </p:nvGrpSpPr>
        <p:grpSpPr bwMode="auto">
          <a:xfrm>
            <a:off x="24307800" y="40252651"/>
            <a:ext cx="13233400" cy="1781175"/>
            <a:chOff x="18230283" y="40396912"/>
            <a:chExt cx="9924896" cy="1781641"/>
          </a:xfrm>
        </p:grpSpPr>
        <p:sp>
          <p:nvSpPr>
            <p:cNvPr id="10" name="Rectangle 9"/>
            <p:cNvSpPr/>
            <p:nvPr userDrawn="1"/>
          </p:nvSpPr>
          <p:spPr bwMode="auto">
            <a:xfrm>
              <a:off x="18230283" y="40400088"/>
              <a:ext cx="2574885" cy="1778465"/>
            </a:xfrm>
            <a:prstGeom prst="rect">
              <a:avLst/>
            </a:prstGeom>
            <a:solidFill>
              <a:srgbClr val="053991"/>
            </a:solidFill>
            <a:ln w="9525" cap="flat" cmpd="sng" algn="ctr">
              <a:noFill/>
              <a:prstDash val="solid"/>
              <a:round/>
              <a:headEnd type="none" w="med" len="med"/>
              <a:tailEnd type="none" w="med" len="med"/>
            </a:ln>
            <a:effectLst/>
            <a:extLst/>
          </p:spPr>
          <p:txBody>
            <a:bodyPr/>
            <a:lstStyle>
              <a:lvl1pPr defTabSz="4171950">
                <a:defRPr>
                  <a:solidFill>
                    <a:schemeClr val="tx1"/>
                  </a:solidFill>
                  <a:latin typeface="Calibri" pitchFamily="34" charset="0"/>
                </a:defRPr>
              </a:lvl1pPr>
              <a:lvl2pPr marL="742950" indent="-285750" defTabSz="4171950">
                <a:defRPr>
                  <a:solidFill>
                    <a:schemeClr val="tx1"/>
                  </a:solidFill>
                  <a:latin typeface="Calibri" pitchFamily="34" charset="0"/>
                </a:defRPr>
              </a:lvl2pPr>
              <a:lvl3pPr marL="1143000" indent="-228600" defTabSz="4171950">
                <a:defRPr>
                  <a:solidFill>
                    <a:schemeClr val="tx1"/>
                  </a:solidFill>
                  <a:latin typeface="Calibri" pitchFamily="34" charset="0"/>
                </a:defRPr>
              </a:lvl3pPr>
              <a:lvl4pPr marL="1600200" indent="-228600" defTabSz="4171950">
                <a:defRPr>
                  <a:solidFill>
                    <a:schemeClr val="tx1"/>
                  </a:solidFill>
                  <a:latin typeface="Calibri" pitchFamily="34" charset="0"/>
                </a:defRPr>
              </a:lvl4pPr>
              <a:lvl5pPr marL="2057400" indent="-228600" defTabSz="4171950">
                <a:defRPr>
                  <a:solidFill>
                    <a:schemeClr val="tx1"/>
                  </a:solidFill>
                  <a:latin typeface="Calibri" pitchFamily="34" charset="0"/>
                </a:defRPr>
              </a:lvl5pPr>
              <a:lvl6pPr marL="2514600" indent="-228600" defTabSz="4171950" fontAlgn="base">
                <a:spcBef>
                  <a:spcPct val="0"/>
                </a:spcBef>
                <a:spcAft>
                  <a:spcPct val="0"/>
                </a:spcAft>
                <a:defRPr>
                  <a:solidFill>
                    <a:schemeClr val="tx1"/>
                  </a:solidFill>
                  <a:latin typeface="Calibri" pitchFamily="34" charset="0"/>
                </a:defRPr>
              </a:lvl6pPr>
              <a:lvl7pPr marL="2971800" indent="-228600" defTabSz="4171950" fontAlgn="base">
                <a:spcBef>
                  <a:spcPct val="0"/>
                </a:spcBef>
                <a:spcAft>
                  <a:spcPct val="0"/>
                </a:spcAft>
                <a:defRPr>
                  <a:solidFill>
                    <a:schemeClr val="tx1"/>
                  </a:solidFill>
                  <a:latin typeface="Calibri" pitchFamily="34" charset="0"/>
                </a:defRPr>
              </a:lvl7pPr>
              <a:lvl8pPr marL="3429000" indent="-228600" defTabSz="4171950" fontAlgn="base">
                <a:spcBef>
                  <a:spcPct val="0"/>
                </a:spcBef>
                <a:spcAft>
                  <a:spcPct val="0"/>
                </a:spcAft>
                <a:defRPr>
                  <a:solidFill>
                    <a:schemeClr val="tx1"/>
                  </a:solidFill>
                  <a:latin typeface="Calibri" pitchFamily="34" charset="0"/>
                </a:defRPr>
              </a:lvl8pPr>
              <a:lvl9pPr marL="3886200" indent="-228600" defTabSz="4171950" fontAlgn="base">
                <a:spcBef>
                  <a:spcPct val="0"/>
                </a:spcBef>
                <a:spcAft>
                  <a:spcPct val="0"/>
                </a:spcAft>
                <a:defRPr>
                  <a:solidFill>
                    <a:schemeClr val="tx1"/>
                  </a:solidFill>
                  <a:latin typeface="Calibri" pitchFamily="34" charset="0"/>
                </a:defRPr>
              </a:lvl9pPr>
            </a:lstStyle>
            <a:p>
              <a:endParaRPr lang="en-GB" altLang="en-US" sz="8200">
                <a:latin typeface="Arial" charset="0"/>
              </a:endParaRPr>
            </a:p>
          </p:txBody>
        </p:sp>
        <p:pic>
          <p:nvPicPr>
            <p:cNvPr id="11"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01564" y="40396912"/>
              <a:ext cx="9353615" cy="178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13"/>
          <p:cNvGrpSpPr>
            <a:grpSpLocks/>
          </p:cNvGrpSpPr>
          <p:nvPr userDrawn="1"/>
        </p:nvGrpSpPr>
        <p:grpSpPr bwMode="auto">
          <a:xfrm>
            <a:off x="24511000" y="40405051"/>
            <a:ext cx="13233400" cy="1781175"/>
            <a:chOff x="18230283" y="40396912"/>
            <a:chExt cx="9924896" cy="1781641"/>
          </a:xfrm>
        </p:grpSpPr>
        <p:sp>
          <p:nvSpPr>
            <p:cNvPr id="13" name="Rectangle 14"/>
            <p:cNvSpPr/>
            <p:nvPr userDrawn="1"/>
          </p:nvSpPr>
          <p:spPr bwMode="auto">
            <a:xfrm>
              <a:off x="18230283" y="40400088"/>
              <a:ext cx="2574885" cy="1778465"/>
            </a:xfrm>
            <a:prstGeom prst="rect">
              <a:avLst/>
            </a:prstGeom>
            <a:solidFill>
              <a:srgbClr val="053991"/>
            </a:solidFill>
            <a:ln w="9525" cap="flat" cmpd="sng" algn="ctr">
              <a:noFill/>
              <a:prstDash val="solid"/>
              <a:round/>
              <a:headEnd type="none" w="med" len="med"/>
              <a:tailEnd type="none" w="med" len="med"/>
            </a:ln>
            <a:effectLst/>
            <a:extLst/>
          </p:spPr>
          <p:txBody>
            <a:bodyPr/>
            <a:lstStyle>
              <a:lvl1pPr defTabSz="4171950">
                <a:defRPr>
                  <a:solidFill>
                    <a:schemeClr val="tx1"/>
                  </a:solidFill>
                  <a:latin typeface="Calibri" pitchFamily="34" charset="0"/>
                </a:defRPr>
              </a:lvl1pPr>
              <a:lvl2pPr marL="742950" indent="-285750" defTabSz="4171950">
                <a:defRPr>
                  <a:solidFill>
                    <a:schemeClr val="tx1"/>
                  </a:solidFill>
                  <a:latin typeface="Calibri" pitchFamily="34" charset="0"/>
                </a:defRPr>
              </a:lvl2pPr>
              <a:lvl3pPr marL="1143000" indent="-228600" defTabSz="4171950">
                <a:defRPr>
                  <a:solidFill>
                    <a:schemeClr val="tx1"/>
                  </a:solidFill>
                  <a:latin typeface="Calibri" pitchFamily="34" charset="0"/>
                </a:defRPr>
              </a:lvl3pPr>
              <a:lvl4pPr marL="1600200" indent="-228600" defTabSz="4171950">
                <a:defRPr>
                  <a:solidFill>
                    <a:schemeClr val="tx1"/>
                  </a:solidFill>
                  <a:latin typeface="Calibri" pitchFamily="34" charset="0"/>
                </a:defRPr>
              </a:lvl4pPr>
              <a:lvl5pPr marL="2057400" indent="-228600" defTabSz="4171950">
                <a:defRPr>
                  <a:solidFill>
                    <a:schemeClr val="tx1"/>
                  </a:solidFill>
                  <a:latin typeface="Calibri" pitchFamily="34" charset="0"/>
                </a:defRPr>
              </a:lvl5pPr>
              <a:lvl6pPr marL="2514600" indent="-228600" defTabSz="4171950" fontAlgn="base">
                <a:spcBef>
                  <a:spcPct val="0"/>
                </a:spcBef>
                <a:spcAft>
                  <a:spcPct val="0"/>
                </a:spcAft>
                <a:defRPr>
                  <a:solidFill>
                    <a:schemeClr val="tx1"/>
                  </a:solidFill>
                  <a:latin typeface="Calibri" pitchFamily="34" charset="0"/>
                </a:defRPr>
              </a:lvl6pPr>
              <a:lvl7pPr marL="2971800" indent="-228600" defTabSz="4171950" fontAlgn="base">
                <a:spcBef>
                  <a:spcPct val="0"/>
                </a:spcBef>
                <a:spcAft>
                  <a:spcPct val="0"/>
                </a:spcAft>
                <a:defRPr>
                  <a:solidFill>
                    <a:schemeClr val="tx1"/>
                  </a:solidFill>
                  <a:latin typeface="Calibri" pitchFamily="34" charset="0"/>
                </a:defRPr>
              </a:lvl7pPr>
              <a:lvl8pPr marL="3429000" indent="-228600" defTabSz="4171950" fontAlgn="base">
                <a:spcBef>
                  <a:spcPct val="0"/>
                </a:spcBef>
                <a:spcAft>
                  <a:spcPct val="0"/>
                </a:spcAft>
                <a:defRPr>
                  <a:solidFill>
                    <a:schemeClr val="tx1"/>
                  </a:solidFill>
                  <a:latin typeface="Calibri" pitchFamily="34" charset="0"/>
                </a:defRPr>
              </a:lvl8pPr>
              <a:lvl9pPr marL="3886200" indent="-228600" defTabSz="4171950" fontAlgn="base">
                <a:spcBef>
                  <a:spcPct val="0"/>
                </a:spcBef>
                <a:spcAft>
                  <a:spcPct val="0"/>
                </a:spcAft>
                <a:defRPr>
                  <a:solidFill>
                    <a:schemeClr val="tx1"/>
                  </a:solidFill>
                  <a:latin typeface="Calibri" pitchFamily="34" charset="0"/>
                </a:defRPr>
              </a:lvl9pPr>
            </a:lstStyle>
            <a:p>
              <a:endParaRPr lang="en-GB" altLang="en-US" sz="8200">
                <a:latin typeface="Arial" charset="0"/>
              </a:endParaRPr>
            </a:p>
          </p:txBody>
        </p:sp>
        <p:pic>
          <p:nvPicPr>
            <p:cNvPr id="14"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01564" y="40396912"/>
              <a:ext cx="9353615" cy="178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6"/>
          <p:cNvGrpSpPr>
            <a:grpSpLocks/>
          </p:cNvGrpSpPr>
          <p:nvPr userDrawn="1"/>
        </p:nvGrpSpPr>
        <p:grpSpPr bwMode="auto">
          <a:xfrm>
            <a:off x="24714200" y="40557451"/>
            <a:ext cx="13233400" cy="1781175"/>
            <a:chOff x="18230283" y="40396912"/>
            <a:chExt cx="9924896" cy="1781641"/>
          </a:xfrm>
        </p:grpSpPr>
        <p:sp>
          <p:nvSpPr>
            <p:cNvPr id="16" name="Rectangle 17"/>
            <p:cNvSpPr/>
            <p:nvPr userDrawn="1"/>
          </p:nvSpPr>
          <p:spPr bwMode="auto">
            <a:xfrm>
              <a:off x="18230283" y="40400088"/>
              <a:ext cx="2574885" cy="1778465"/>
            </a:xfrm>
            <a:prstGeom prst="rect">
              <a:avLst/>
            </a:prstGeom>
            <a:solidFill>
              <a:srgbClr val="053991"/>
            </a:solidFill>
            <a:ln w="9525" cap="flat" cmpd="sng" algn="ctr">
              <a:noFill/>
              <a:prstDash val="solid"/>
              <a:round/>
              <a:headEnd type="none" w="med" len="med"/>
              <a:tailEnd type="none" w="med" len="med"/>
            </a:ln>
            <a:effectLst/>
            <a:extLst/>
          </p:spPr>
          <p:txBody>
            <a:bodyPr/>
            <a:lstStyle>
              <a:lvl1pPr defTabSz="4171950">
                <a:defRPr>
                  <a:solidFill>
                    <a:schemeClr val="tx1"/>
                  </a:solidFill>
                  <a:latin typeface="Calibri" pitchFamily="34" charset="0"/>
                </a:defRPr>
              </a:lvl1pPr>
              <a:lvl2pPr marL="742950" indent="-285750" defTabSz="4171950">
                <a:defRPr>
                  <a:solidFill>
                    <a:schemeClr val="tx1"/>
                  </a:solidFill>
                  <a:latin typeface="Calibri" pitchFamily="34" charset="0"/>
                </a:defRPr>
              </a:lvl2pPr>
              <a:lvl3pPr marL="1143000" indent="-228600" defTabSz="4171950">
                <a:defRPr>
                  <a:solidFill>
                    <a:schemeClr val="tx1"/>
                  </a:solidFill>
                  <a:latin typeface="Calibri" pitchFamily="34" charset="0"/>
                </a:defRPr>
              </a:lvl3pPr>
              <a:lvl4pPr marL="1600200" indent="-228600" defTabSz="4171950">
                <a:defRPr>
                  <a:solidFill>
                    <a:schemeClr val="tx1"/>
                  </a:solidFill>
                  <a:latin typeface="Calibri" pitchFamily="34" charset="0"/>
                </a:defRPr>
              </a:lvl4pPr>
              <a:lvl5pPr marL="2057400" indent="-228600" defTabSz="4171950">
                <a:defRPr>
                  <a:solidFill>
                    <a:schemeClr val="tx1"/>
                  </a:solidFill>
                  <a:latin typeface="Calibri" pitchFamily="34" charset="0"/>
                </a:defRPr>
              </a:lvl5pPr>
              <a:lvl6pPr marL="2514600" indent="-228600" defTabSz="4171950" fontAlgn="base">
                <a:spcBef>
                  <a:spcPct val="0"/>
                </a:spcBef>
                <a:spcAft>
                  <a:spcPct val="0"/>
                </a:spcAft>
                <a:defRPr>
                  <a:solidFill>
                    <a:schemeClr val="tx1"/>
                  </a:solidFill>
                  <a:latin typeface="Calibri" pitchFamily="34" charset="0"/>
                </a:defRPr>
              </a:lvl6pPr>
              <a:lvl7pPr marL="2971800" indent="-228600" defTabSz="4171950" fontAlgn="base">
                <a:spcBef>
                  <a:spcPct val="0"/>
                </a:spcBef>
                <a:spcAft>
                  <a:spcPct val="0"/>
                </a:spcAft>
                <a:defRPr>
                  <a:solidFill>
                    <a:schemeClr val="tx1"/>
                  </a:solidFill>
                  <a:latin typeface="Calibri" pitchFamily="34" charset="0"/>
                </a:defRPr>
              </a:lvl7pPr>
              <a:lvl8pPr marL="3429000" indent="-228600" defTabSz="4171950" fontAlgn="base">
                <a:spcBef>
                  <a:spcPct val="0"/>
                </a:spcBef>
                <a:spcAft>
                  <a:spcPct val="0"/>
                </a:spcAft>
                <a:defRPr>
                  <a:solidFill>
                    <a:schemeClr val="tx1"/>
                  </a:solidFill>
                  <a:latin typeface="Calibri" pitchFamily="34" charset="0"/>
                </a:defRPr>
              </a:lvl8pPr>
              <a:lvl9pPr marL="3886200" indent="-228600" defTabSz="4171950" fontAlgn="base">
                <a:spcBef>
                  <a:spcPct val="0"/>
                </a:spcBef>
                <a:spcAft>
                  <a:spcPct val="0"/>
                </a:spcAft>
                <a:defRPr>
                  <a:solidFill>
                    <a:schemeClr val="tx1"/>
                  </a:solidFill>
                  <a:latin typeface="Calibri" pitchFamily="34" charset="0"/>
                </a:defRPr>
              </a:lvl9pPr>
            </a:lstStyle>
            <a:p>
              <a:endParaRPr lang="en-GB" altLang="en-US" sz="8200">
                <a:latin typeface="Arial" charset="0"/>
              </a:endParaRPr>
            </a:p>
          </p:txBody>
        </p:sp>
        <p:pic>
          <p:nvPicPr>
            <p:cNvPr id="17"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01564" y="40396912"/>
              <a:ext cx="9353615" cy="178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9"/>
          <p:cNvGrpSpPr>
            <a:grpSpLocks/>
          </p:cNvGrpSpPr>
          <p:nvPr userDrawn="1"/>
        </p:nvGrpSpPr>
        <p:grpSpPr bwMode="auto">
          <a:xfrm>
            <a:off x="24917400" y="40709851"/>
            <a:ext cx="13233400" cy="1781175"/>
            <a:chOff x="18230283" y="40396912"/>
            <a:chExt cx="9924896" cy="1781641"/>
          </a:xfrm>
        </p:grpSpPr>
        <p:sp>
          <p:nvSpPr>
            <p:cNvPr id="19" name="Rectangle 20"/>
            <p:cNvSpPr/>
            <p:nvPr userDrawn="1"/>
          </p:nvSpPr>
          <p:spPr bwMode="auto">
            <a:xfrm>
              <a:off x="18230283" y="40400088"/>
              <a:ext cx="2574885" cy="1778465"/>
            </a:xfrm>
            <a:prstGeom prst="rect">
              <a:avLst/>
            </a:prstGeom>
            <a:solidFill>
              <a:srgbClr val="053991"/>
            </a:solidFill>
            <a:ln w="9525" cap="flat" cmpd="sng" algn="ctr">
              <a:noFill/>
              <a:prstDash val="solid"/>
              <a:round/>
              <a:headEnd type="none" w="med" len="med"/>
              <a:tailEnd type="none" w="med" len="med"/>
            </a:ln>
            <a:effectLst/>
            <a:extLst/>
          </p:spPr>
          <p:txBody>
            <a:bodyPr/>
            <a:lstStyle>
              <a:lvl1pPr defTabSz="4171950">
                <a:defRPr>
                  <a:solidFill>
                    <a:schemeClr val="tx1"/>
                  </a:solidFill>
                  <a:latin typeface="Calibri" pitchFamily="34" charset="0"/>
                </a:defRPr>
              </a:lvl1pPr>
              <a:lvl2pPr marL="742950" indent="-285750" defTabSz="4171950">
                <a:defRPr>
                  <a:solidFill>
                    <a:schemeClr val="tx1"/>
                  </a:solidFill>
                  <a:latin typeface="Calibri" pitchFamily="34" charset="0"/>
                </a:defRPr>
              </a:lvl2pPr>
              <a:lvl3pPr marL="1143000" indent="-228600" defTabSz="4171950">
                <a:defRPr>
                  <a:solidFill>
                    <a:schemeClr val="tx1"/>
                  </a:solidFill>
                  <a:latin typeface="Calibri" pitchFamily="34" charset="0"/>
                </a:defRPr>
              </a:lvl3pPr>
              <a:lvl4pPr marL="1600200" indent="-228600" defTabSz="4171950">
                <a:defRPr>
                  <a:solidFill>
                    <a:schemeClr val="tx1"/>
                  </a:solidFill>
                  <a:latin typeface="Calibri" pitchFamily="34" charset="0"/>
                </a:defRPr>
              </a:lvl4pPr>
              <a:lvl5pPr marL="2057400" indent="-228600" defTabSz="4171950">
                <a:defRPr>
                  <a:solidFill>
                    <a:schemeClr val="tx1"/>
                  </a:solidFill>
                  <a:latin typeface="Calibri" pitchFamily="34" charset="0"/>
                </a:defRPr>
              </a:lvl5pPr>
              <a:lvl6pPr marL="2514600" indent="-228600" defTabSz="4171950" fontAlgn="base">
                <a:spcBef>
                  <a:spcPct val="0"/>
                </a:spcBef>
                <a:spcAft>
                  <a:spcPct val="0"/>
                </a:spcAft>
                <a:defRPr>
                  <a:solidFill>
                    <a:schemeClr val="tx1"/>
                  </a:solidFill>
                  <a:latin typeface="Calibri" pitchFamily="34" charset="0"/>
                </a:defRPr>
              </a:lvl6pPr>
              <a:lvl7pPr marL="2971800" indent="-228600" defTabSz="4171950" fontAlgn="base">
                <a:spcBef>
                  <a:spcPct val="0"/>
                </a:spcBef>
                <a:spcAft>
                  <a:spcPct val="0"/>
                </a:spcAft>
                <a:defRPr>
                  <a:solidFill>
                    <a:schemeClr val="tx1"/>
                  </a:solidFill>
                  <a:latin typeface="Calibri" pitchFamily="34" charset="0"/>
                </a:defRPr>
              </a:lvl7pPr>
              <a:lvl8pPr marL="3429000" indent="-228600" defTabSz="4171950" fontAlgn="base">
                <a:spcBef>
                  <a:spcPct val="0"/>
                </a:spcBef>
                <a:spcAft>
                  <a:spcPct val="0"/>
                </a:spcAft>
                <a:defRPr>
                  <a:solidFill>
                    <a:schemeClr val="tx1"/>
                  </a:solidFill>
                  <a:latin typeface="Calibri" pitchFamily="34" charset="0"/>
                </a:defRPr>
              </a:lvl8pPr>
              <a:lvl9pPr marL="3886200" indent="-228600" defTabSz="4171950" fontAlgn="base">
                <a:spcBef>
                  <a:spcPct val="0"/>
                </a:spcBef>
                <a:spcAft>
                  <a:spcPct val="0"/>
                </a:spcAft>
                <a:defRPr>
                  <a:solidFill>
                    <a:schemeClr val="tx1"/>
                  </a:solidFill>
                  <a:latin typeface="Calibri" pitchFamily="34" charset="0"/>
                </a:defRPr>
              </a:lvl9pPr>
            </a:lstStyle>
            <a:p>
              <a:endParaRPr lang="en-GB" altLang="en-US" sz="8200">
                <a:latin typeface="Arial" charset="0"/>
              </a:endParaRPr>
            </a:p>
          </p:txBody>
        </p:sp>
        <p:pic>
          <p:nvPicPr>
            <p:cNvPr id="20"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801564" y="40396912"/>
              <a:ext cx="9353615" cy="178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2"/>
          <p:cNvGrpSpPr>
            <a:grpSpLocks/>
          </p:cNvGrpSpPr>
          <p:nvPr/>
        </p:nvGrpSpPr>
        <p:grpSpPr bwMode="auto">
          <a:xfrm>
            <a:off x="7056967" y="5805488"/>
            <a:ext cx="4813300" cy="647700"/>
            <a:chOff x="18230283" y="40396912"/>
            <a:chExt cx="9924896" cy="1781641"/>
          </a:xfrm>
        </p:grpSpPr>
        <p:sp>
          <p:nvSpPr>
            <p:cNvPr id="22" name="Rectangle 23"/>
            <p:cNvSpPr/>
            <p:nvPr/>
          </p:nvSpPr>
          <p:spPr bwMode="auto">
            <a:xfrm>
              <a:off x="18230283" y="40401277"/>
              <a:ext cx="2575061" cy="1777276"/>
            </a:xfrm>
            <a:prstGeom prst="rect">
              <a:avLst/>
            </a:prstGeom>
            <a:solidFill>
              <a:srgbClr val="053991"/>
            </a:solidFill>
            <a:ln w="9525" cap="flat" cmpd="sng" algn="ctr">
              <a:noFill/>
              <a:prstDash val="solid"/>
              <a:round/>
              <a:headEnd type="none" w="med" len="med"/>
              <a:tailEnd type="none" w="med" len="med"/>
            </a:ln>
            <a:effectLst/>
            <a:extLst/>
          </p:spPr>
          <p:txBody>
            <a:bodyPr/>
            <a:lstStyle>
              <a:lvl1pPr defTabSz="4171950">
                <a:defRPr>
                  <a:solidFill>
                    <a:schemeClr val="tx1"/>
                  </a:solidFill>
                  <a:latin typeface="Calibri" pitchFamily="34" charset="0"/>
                </a:defRPr>
              </a:lvl1pPr>
              <a:lvl2pPr marL="742950" indent="-285750" defTabSz="4171950">
                <a:defRPr>
                  <a:solidFill>
                    <a:schemeClr val="tx1"/>
                  </a:solidFill>
                  <a:latin typeface="Calibri" pitchFamily="34" charset="0"/>
                </a:defRPr>
              </a:lvl2pPr>
              <a:lvl3pPr marL="1143000" indent="-228600" defTabSz="4171950">
                <a:defRPr>
                  <a:solidFill>
                    <a:schemeClr val="tx1"/>
                  </a:solidFill>
                  <a:latin typeface="Calibri" pitchFamily="34" charset="0"/>
                </a:defRPr>
              </a:lvl3pPr>
              <a:lvl4pPr marL="1600200" indent="-228600" defTabSz="4171950">
                <a:defRPr>
                  <a:solidFill>
                    <a:schemeClr val="tx1"/>
                  </a:solidFill>
                  <a:latin typeface="Calibri" pitchFamily="34" charset="0"/>
                </a:defRPr>
              </a:lvl4pPr>
              <a:lvl5pPr marL="2057400" indent="-228600" defTabSz="4171950">
                <a:defRPr>
                  <a:solidFill>
                    <a:schemeClr val="tx1"/>
                  </a:solidFill>
                  <a:latin typeface="Calibri" pitchFamily="34" charset="0"/>
                </a:defRPr>
              </a:lvl5pPr>
              <a:lvl6pPr marL="2514600" indent="-228600" defTabSz="4171950" fontAlgn="base">
                <a:spcBef>
                  <a:spcPct val="0"/>
                </a:spcBef>
                <a:spcAft>
                  <a:spcPct val="0"/>
                </a:spcAft>
                <a:defRPr>
                  <a:solidFill>
                    <a:schemeClr val="tx1"/>
                  </a:solidFill>
                  <a:latin typeface="Calibri" pitchFamily="34" charset="0"/>
                </a:defRPr>
              </a:lvl6pPr>
              <a:lvl7pPr marL="2971800" indent="-228600" defTabSz="4171950" fontAlgn="base">
                <a:spcBef>
                  <a:spcPct val="0"/>
                </a:spcBef>
                <a:spcAft>
                  <a:spcPct val="0"/>
                </a:spcAft>
                <a:defRPr>
                  <a:solidFill>
                    <a:schemeClr val="tx1"/>
                  </a:solidFill>
                  <a:latin typeface="Calibri" pitchFamily="34" charset="0"/>
                </a:defRPr>
              </a:lvl7pPr>
              <a:lvl8pPr marL="3429000" indent="-228600" defTabSz="4171950" fontAlgn="base">
                <a:spcBef>
                  <a:spcPct val="0"/>
                </a:spcBef>
                <a:spcAft>
                  <a:spcPct val="0"/>
                </a:spcAft>
                <a:defRPr>
                  <a:solidFill>
                    <a:schemeClr val="tx1"/>
                  </a:solidFill>
                  <a:latin typeface="Calibri" pitchFamily="34" charset="0"/>
                </a:defRPr>
              </a:lvl8pPr>
              <a:lvl9pPr marL="3886200" indent="-228600" defTabSz="4171950" fontAlgn="base">
                <a:spcBef>
                  <a:spcPct val="0"/>
                </a:spcBef>
                <a:spcAft>
                  <a:spcPct val="0"/>
                </a:spcAft>
                <a:defRPr>
                  <a:solidFill>
                    <a:schemeClr val="tx1"/>
                  </a:solidFill>
                  <a:latin typeface="Calibri" pitchFamily="34" charset="0"/>
                </a:defRPr>
              </a:lvl9pPr>
            </a:lstStyle>
            <a:p>
              <a:endParaRPr lang="en-GB" altLang="en-US" sz="8200">
                <a:latin typeface="Arial" charset="0"/>
              </a:endParaRPr>
            </a:p>
          </p:txBody>
        </p:sp>
        <p:pic>
          <p:nvPicPr>
            <p:cNvPr id="23" name="Picture 24" descr="EuropeanFlag-stars.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801564" y="40396912"/>
              <a:ext cx="9353615" cy="178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527381" y="2348880"/>
            <a:ext cx="11329259"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527381" y="4293096"/>
            <a:ext cx="5856651"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6" name="Picture Placeholder 10"/>
          <p:cNvSpPr>
            <a:spLocks noGrp="1"/>
          </p:cNvSpPr>
          <p:nvPr>
            <p:ph type="pic" sz="quarter" idx="10"/>
          </p:nvPr>
        </p:nvSpPr>
        <p:spPr>
          <a:xfrm>
            <a:off x="527382" y="5691684"/>
            <a:ext cx="1727167" cy="905669"/>
          </a:xfrm>
        </p:spPr>
        <p:txBody>
          <a:bodyPr rtlCol="0">
            <a:normAutofit/>
          </a:bodyPr>
          <a:lstStyle>
            <a:lvl1pPr marL="0" indent="0" algn="ctr">
              <a:buFontTx/>
              <a:buNone/>
              <a:defRPr sz="1800">
                <a:latin typeface="Arial" panose="020B0604020202020204" pitchFamily="34" charset="0"/>
                <a:cs typeface="Arial" panose="020B0604020202020204" pitchFamily="34" charset="0"/>
              </a:defRPr>
            </a:lvl1p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185453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9144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en-GB" smtClean="0"/>
              <a:t>Tony Donné | GA | 13-14 October 2021</a:t>
            </a:r>
            <a:endParaRPr lang="en-US"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91440" tIns="45720" rIns="9144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a:t>
            </a:fld>
            <a:endParaRPr lang="de-DE" dirty="0"/>
          </a:p>
        </p:txBody>
      </p:sp>
    </p:spTree>
    <p:extLst>
      <p:ext uri="{BB962C8B-B14F-4D97-AF65-F5344CB8AC3E}">
        <p14:creationId xmlns:p14="http://schemas.microsoft.com/office/powerpoint/2010/main" val="3747171041"/>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4" r:id="rId3"/>
    <p:sldLayoutId id="2147483665" r:id="rId4"/>
    <p:sldLayoutId id="2147483666" r:id="rId5"/>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7378" userDrawn="1">
          <p15:clr>
            <a:srgbClr val="F26B43"/>
          </p15:clr>
        </p15:guide>
        <p15:guide id="3" pos="302" userDrawn="1">
          <p15:clr>
            <a:srgbClr val="F26B43"/>
          </p15:clr>
        </p15:guide>
        <p15:guide id="4" orient="horz" pos="119" userDrawn="1">
          <p15:clr>
            <a:srgbClr val="F26B43"/>
          </p15:clr>
        </p15:guide>
        <p15:guide id="5" orient="horz" pos="3997" userDrawn="1">
          <p15:clr>
            <a:srgbClr val="F26B43"/>
          </p15:clr>
        </p15:guide>
        <p15:guide id="6" orient="horz" pos="572" userDrawn="1">
          <p15:clr>
            <a:srgbClr val="F26B43"/>
          </p15:clr>
        </p15:guide>
        <p15:guide id="7" orient="horz" pos="686" userDrawn="1">
          <p15:clr>
            <a:srgbClr val="F26B43"/>
          </p15:clr>
        </p15:guide>
        <p15:guide id="8" orient="horz" pos="2273" userDrawn="1">
          <p15:clr>
            <a:srgbClr val="F26B43"/>
          </p15:clr>
        </p15:guide>
        <p15:guide id="9" orient="horz"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Publications</a:t>
            </a:r>
            <a:endParaRPr lang="en-US" dirty="0"/>
          </a:p>
        </p:txBody>
      </p:sp>
      <p:sp>
        <p:nvSpPr>
          <p:cNvPr id="3" name="Subtitle 2"/>
          <p:cNvSpPr>
            <a:spLocks noGrp="1"/>
          </p:cNvSpPr>
          <p:nvPr>
            <p:ph type="subTitle" idx="1"/>
          </p:nvPr>
        </p:nvSpPr>
        <p:spPr>
          <a:xfrm>
            <a:off x="704608" y="4221088"/>
            <a:ext cx="5544616" cy="720080"/>
          </a:xfrm>
        </p:spPr>
        <p:txBody>
          <a:bodyPr>
            <a:normAutofit/>
          </a:bodyPr>
          <a:lstStyle/>
          <a:p>
            <a:r>
              <a:rPr lang="en-US" sz="2000" dirty="0"/>
              <a:t>K. G</a:t>
            </a:r>
            <a:r>
              <a:rPr lang="hu-HU" sz="2000" dirty="0"/>
              <a:t>á</a:t>
            </a:r>
            <a:r>
              <a:rPr lang="en-US" sz="2000" dirty="0" smtClean="0"/>
              <a:t>l on behalf of the </a:t>
            </a:r>
            <a:r>
              <a:rPr lang="en-GB" sz="2000" dirty="0"/>
              <a:t>Working Group to assess publishing during Horizon Europe </a:t>
            </a:r>
            <a:endParaRPr lang="en-US" sz="2000" dirty="0"/>
          </a:p>
        </p:txBody>
      </p:sp>
    </p:spTree>
    <p:extLst>
      <p:ext uri="{BB962C8B-B14F-4D97-AF65-F5344CB8AC3E}">
        <p14:creationId xmlns:p14="http://schemas.microsoft.com/office/powerpoint/2010/main" val="4198115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103" y="1888378"/>
            <a:ext cx="9567853" cy="3556458"/>
          </a:xfrm>
          <a:ln w="25400">
            <a:solidFill>
              <a:srgbClr val="003399"/>
            </a:solidFill>
          </a:ln>
        </p:spPr>
        <p:txBody>
          <a:bodyPr>
            <a:normAutofit/>
          </a:bodyPr>
          <a:lstStyle/>
          <a:p>
            <a:pPr marL="0" indent="0">
              <a:buNone/>
            </a:pPr>
            <a:r>
              <a:rPr lang="en-US" sz="1900" b="1" dirty="0">
                <a:solidFill>
                  <a:srgbClr val="003399"/>
                </a:solidFill>
                <a:latin typeface="+mn-lt"/>
              </a:rPr>
              <a:t>EUROPEAN COMMISSION </a:t>
            </a:r>
            <a:r>
              <a:rPr lang="en-US" sz="1900" b="1" dirty="0">
                <a:latin typeface="+mn-lt"/>
              </a:rPr>
              <a:t>CLEAR Statements:</a:t>
            </a:r>
          </a:p>
          <a:p>
            <a:pPr>
              <a:buFontTx/>
              <a:buChar char="-"/>
            </a:pPr>
            <a:r>
              <a:rPr lang="en-US" sz="1900" b="1" dirty="0" smtClean="0">
                <a:latin typeface="+mn-lt"/>
              </a:rPr>
              <a:t>Publishing fee not eligible for </a:t>
            </a:r>
            <a:r>
              <a:rPr lang="en-US" sz="1900" b="1" dirty="0">
                <a:latin typeface="+mn-lt"/>
              </a:rPr>
              <a:t>Hybrid </a:t>
            </a:r>
            <a:r>
              <a:rPr lang="en-US" sz="1900" b="1" dirty="0" smtClean="0">
                <a:latin typeface="+mn-lt"/>
              </a:rPr>
              <a:t>journals</a:t>
            </a:r>
            <a:endParaRPr lang="en-US" sz="1500" b="1" dirty="0">
              <a:latin typeface="+mn-lt"/>
            </a:endParaRPr>
          </a:p>
          <a:p>
            <a:pPr>
              <a:buFontTx/>
              <a:buChar char="-"/>
            </a:pPr>
            <a:r>
              <a:rPr lang="en-US" sz="1900" b="1" dirty="0">
                <a:latin typeface="+mn-lt"/>
              </a:rPr>
              <a:t>No </a:t>
            </a:r>
            <a:r>
              <a:rPr lang="en-US" sz="1900" b="1" dirty="0" smtClean="0">
                <a:latin typeface="+mn-lt"/>
              </a:rPr>
              <a:t>embargo period </a:t>
            </a:r>
            <a:r>
              <a:rPr lang="en-US" sz="1900" b="1" dirty="0">
                <a:latin typeface="+mn-lt"/>
              </a:rPr>
              <a:t>for OA</a:t>
            </a:r>
          </a:p>
          <a:p>
            <a:pPr marL="0" indent="0">
              <a:buNone/>
            </a:pPr>
            <a:r>
              <a:rPr lang="en-US" sz="2000" b="1" dirty="0" smtClean="0">
                <a:solidFill>
                  <a:srgbClr val="C00000"/>
                </a:solidFill>
                <a:latin typeface="+mn-lt"/>
              </a:rPr>
              <a:t>Conclusion: </a:t>
            </a:r>
          </a:p>
          <a:p>
            <a:pPr marL="0" indent="0">
              <a:buNone/>
            </a:pPr>
            <a:r>
              <a:rPr lang="en-US" sz="2000" dirty="0" smtClean="0">
                <a:latin typeface="+mn-lt"/>
              </a:rPr>
              <a:t>- </a:t>
            </a:r>
            <a:r>
              <a:rPr lang="en-US" sz="2000" b="1" dirty="0" smtClean="0">
                <a:latin typeface="+mn-lt"/>
              </a:rPr>
              <a:t>We cannot comply with both requirements at the same time</a:t>
            </a:r>
          </a:p>
          <a:p>
            <a:pPr marL="0" indent="0">
              <a:buNone/>
            </a:pPr>
            <a:endParaRPr lang="en-US" sz="2000" b="1" dirty="0">
              <a:latin typeface="+mn-lt"/>
            </a:endParaRPr>
          </a:p>
          <a:p>
            <a:pPr>
              <a:buFontTx/>
              <a:buChar char="-"/>
            </a:pPr>
            <a:endParaRPr lang="en-GB" sz="2000" b="1" dirty="0">
              <a:solidFill>
                <a:srgbClr val="C00000"/>
              </a:solidFill>
              <a:latin typeface="+mn-lt"/>
            </a:endParaRPr>
          </a:p>
          <a:p>
            <a:endParaRPr lang="en-GB" sz="2000" dirty="0">
              <a:latin typeface="+mn-lt"/>
            </a:endParaRPr>
          </a:p>
        </p:txBody>
      </p:sp>
      <p:sp>
        <p:nvSpPr>
          <p:cNvPr id="3" name="Title 2"/>
          <p:cNvSpPr>
            <a:spLocks noGrp="1"/>
          </p:cNvSpPr>
          <p:nvPr>
            <p:ph type="title"/>
          </p:nvPr>
        </p:nvSpPr>
        <p:spPr>
          <a:xfrm>
            <a:off x="266103" y="265545"/>
            <a:ext cx="8668812" cy="457200"/>
          </a:xfrm>
        </p:spPr>
        <p:txBody>
          <a:bodyPr/>
          <a:lstStyle/>
          <a:p>
            <a:r>
              <a:rPr lang="en-US" b="1" dirty="0" smtClean="0"/>
              <a:t>Publications - requirements</a:t>
            </a:r>
            <a:endParaRPr lang="en-GB" b="1" dirty="0"/>
          </a:p>
        </p:txBody>
      </p:sp>
      <p:sp>
        <p:nvSpPr>
          <p:cNvPr id="36" name="Footer Placeholder 3">
            <a:extLst>
              <a:ext uri="{FF2B5EF4-FFF2-40B4-BE49-F238E27FC236}">
                <a16:creationId xmlns:a16="http://schemas.microsoft.com/office/drawing/2014/main" id="{AA4B6553-E3CE-4D1C-AE37-1D1365B95F9B}"/>
              </a:ext>
            </a:extLst>
          </p:cNvPr>
          <p:cNvSpPr>
            <a:spLocks noGrp="1"/>
          </p:cNvSpPr>
          <p:nvPr>
            <p:ph type="ftr" sz="quarter" idx="11"/>
          </p:nvPr>
        </p:nvSpPr>
        <p:spPr>
          <a:xfrm>
            <a:off x="623392" y="6545238"/>
            <a:ext cx="10986971" cy="268139"/>
          </a:xfrm>
        </p:spPr>
        <p:txBody>
          <a:bodyPr/>
          <a:lstStyle/>
          <a:p>
            <a:pPr algn="r"/>
            <a:r>
              <a:rPr lang="nb-NO" dirty="0" smtClean="0"/>
              <a:t>K. Gál WG Publications | GA  2021.12.14. | </a:t>
            </a:r>
            <a:r>
              <a:rPr lang="nb-NO" dirty="0"/>
              <a:t>Page </a:t>
            </a:r>
            <a:fld id="{D2948C8E-4EB0-4929-89F1-D8CC4F9AF5C5}" type="slidenum">
              <a:rPr lang="nb-NO" smtClean="0"/>
              <a:pPr algn="r"/>
              <a:t>2</a:t>
            </a:fld>
            <a:endParaRPr lang="en-GB" dirty="0"/>
          </a:p>
        </p:txBody>
      </p:sp>
    </p:spTree>
    <p:extLst>
      <p:ext uri="{BB962C8B-B14F-4D97-AF65-F5344CB8AC3E}">
        <p14:creationId xmlns:p14="http://schemas.microsoft.com/office/powerpoint/2010/main" val="239652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815" y="1088968"/>
            <a:ext cx="11970328" cy="5137265"/>
          </a:xfrm>
          <a:ln w="25400">
            <a:solidFill>
              <a:srgbClr val="003399"/>
            </a:solidFill>
          </a:ln>
        </p:spPr>
        <p:txBody>
          <a:bodyPr>
            <a:noAutofit/>
          </a:bodyPr>
          <a:lstStyle/>
          <a:p>
            <a:pPr marL="0" indent="0">
              <a:buNone/>
            </a:pPr>
            <a:r>
              <a:rPr lang="en-US" sz="2200" b="1" dirty="0" smtClean="0"/>
              <a:t>Hybrid journals with two parts:</a:t>
            </a:r>
          </a:p>
          <a:p>
            <a:pPr marL="857250" lvl="1" indent="-457200">
              <a:buAutoNum type="arabicPeriod"/>
            </a:pPr>
            <a:r>
              <a:rPr lang="en-US" sz="2200" b="1" dirty="0" smtClean="0"/>
              <a:t>Subscription based part:</a:t>
            </a:r>
          </a:p>
          <a:p>
            <a:pPr lvl="2">
              <a:buFontTx/>
              <a:buChar char="-"/>
            </a:pPr>
            <a:r>
              <a:rPr lang="en-US" sz="2200" dirty="0"/>
              <a:t>Payment: The readers pay a subscription fee </a:t>
            </a:r>
          </a:p>
          <a:p>
            <a:pPr lvl="2">
              <a:buFontTx/>
              <a:buChar char="-"/>
            </a:pPr>
            <a:r>
              <a:rPr lang="en-US" sz="2200" dirty="0"/>
              <a:t>Open access: authors are allowed to make </a:t>
            </a:r>
            <a:r>
              <a:rPr lang="en-US" sz="2200" dirty="0" smtClean="0"/>
              <a:t>openly publish </a:t>
            </a:r>
            <a:r>
              <a:rPr lang="en-US" sz="2200" dirty="0"/>
              <a:t>the peer reviewed manuscripts after </a:t>
            </a:r>
            <a:r>
              <a:rPr lang="en-US" sz="2200" dirty="0" smtClean="0"/>
              <a:t>an embargo time defined by the publisher:</a:t>
            </a:r>
            <a:endParaRPr lang="en-US" sz="2200" dirty="0"/>
          </a:p>
          <a:p>
            <a:pPr lvl="3">
              <a:buFontTx/>
              <a:buChar char="-"/>
            </a:pPr>
            <a:r>
              <a:rPr lang="en-US" sz="2200" b="1" dirty="0">
                <a:solidFill>
                  <a:srgbClr val="C00000"/>
                </a:solidFill>
              </a:rPr>
              <a:t>Papers with an </a:t>
            </a:r>
            <a:r>
              <a:rPr lang="en-US" sz="2200" b="1" dirty="0" smtClean="0">
                <a:solidFill>
                  <a:srgbClr val="C00000"/>
                </a:solidFill>
              </a:rPr>
              <a:t>embargo: </a:t>
            </a:r>
            <a:r>
              <a:rPr lang="en-US" sz="2200" b="1" u="sng" dirty="0" smtClean="0">
                <a:solidFill>
                  <a:srgbClr val="C00000"/>
                </a:solidFill>
              </a:rPr>
              <a:t>FED (1000 papers),</a:t>
            </a:r>
            <a:r>
              <a:rPr lang="en-US" sz="2200" b="1" dirty="0" smtClean="0">
                <a:solidFill>
                  <a:srgbClr val="C00000"/>
                </a:solidFill>
              </a:rPr>
              <a:t> PPCF, NF </a:t>
            </a:r>
            <a:r>
              <a:rPr lang="en-US" sz="2200" b="1" dirty="0">
                <a:solidFill>
                  <a:srgbClr val="C00000"/>
                </a:solidFill>
              </a:rPr>
              <a:t>&lt;-&gt; In contrast with the Grant Agreement</a:t>
            </a:r>
          </a:p>
          <a:p>
            <a:pPr lvl="3">
              <a:buFontTx/>
              <a:buChar char="-"/>
            </a:pPr>
            <a:r>
              <a:rPr lang="en-US" sz="2200" dirty="0"/>
              <a:t>Papers with 0 </a:t>
            </a:r>
            <a:r>
              <a:rPr lang="en-US" sz="2200" dirty="0" smtClean="0"/>
              <a:t>embargo time are usually the </a:t>
            </a:r>
            <a:r>
              <a:rPr lang="en-US" sz="2200" b="1" dirty="0" smtClean="0"/>
              <a:t>US papers</a:t>
            </a:r>
            <a:r>
              <a:rPr lang="en-US" sz="2200" dirty="0" smtClean="0"/>
              <a:t>: </a:t>
            </a:r>
            <a:r>
              <a:rPr lang="en-US" sz="2200" dirty="0" err="1"/>
              <a:t>PoP</a:t>
            </a:r>
            <a:r>
              <a:rPr lang="en-US" sz="2200" dirty="0"/>
              <a:t>, RSI, IEEE, PRL</a:t>
            </a:r>
            <a:r>
              <a:rPr lang="en-US" sz="2200" dirty="0" smtClean="0"/>
              <a:t>(?)</a:t>
            </a:r>
          </a:p>
          <a:p>
            <a:pPr lvl="2">
              <a:buFontTx/>
              <a:buChar char="-"/>
            </a:pPr>
            <a:r>
              <a:rPr lang="en-US" sz="2200" b="1" dirty="0" smtClean="0">
                <a:solidFill>
                  <a:srgbClr val="7030A0"/>
                </a:solidFill>
              </a:rPr>
              <a:t>Page charges are not eligible: Nuclear Fusion (1000 papers) related problem</a:t>
            </a:r>
          </a:p>
          <a:p>
            <a:pPr marL="857250" lvl="1" indent="-457200">
              <a:buAutoNum type="arabicPeriod"/>
            </a:pPr>
            <a:r>
              <a:rPr lang="en-US" sz="2200" b="1" dirty="0" smtClean="0"/>
              <a:t>Open access part</a:t>
            </a:r>
          </a:p>
          <a:p>
            <a:pPr lvl="2">
              <a:buFontTx/>
              <a:buChar char="-"/>
            </a:pPr>
            <a:r>
              <a:rPr lang="en-US" sz="2200" dirty="0" smtClean="0"/>
              <a:t>Payment: The readers pay a subscription fee and the authors pay an open access fee so that the paper is made freely available for everyone</a:t>
            </a:r>
          </a:p>
          <a:p>
            <a:pPr lvl="2">
              <a:buFontTx/>
              <a:buChar char="-"/>
            </a:pPr>
            <a:r>
              <a:rPr lang="en-US" sz="2200" dirty="0" smtClean="0"/>
              <a:t>Open access requirement is fulfilled, but </a:t>
            </a:r>
            <a:r>
              <a:rPr lang="en-US" sz="2200" dirty="0" smtClean="0">
                <a:solidFill>
                  <a:srgbClr val="0063B3"/>
                </a:solidFill>
              </a:rPr>
              <a:t>which license is applied is not clear</a:t>
            </a:r>
          </a:p>
          <a:p>
            <a:pPr lvl="2">
              <a:buFontTx/>
              <a:buChar char="-"/>
            </a:pPr>
            <a:r>
              <a:rPr lang="en-US" sz="2200" b="1" dirty="0" smtClean="0">
                <a:solidFill>
                  <a:srgbClr val="C00000"/>
                </a:solidFill>
              </a:rPr>
              <a:t>Open access charges are not eligible</a:t>
            </a:r>
          </a:p>
          <a:p>
            <a:pPr marL="0" indent="0">
              <a:buNone/>
            </a:pPr>
            <a:endParaRPr lang="en-US" sz="2200" dirty="0" smtClean="0">
              <a:latin typeface="+mn-lt"/>
            </a:endParaRPr>
          </a:p>
        </p:txBody>
      </p:sp>
      <p:sp>
        <p:nvSpPr>
          <p:cNvPr id="3" name="Title 2"/>
          <p:cNvSpPr>
            <a:spLocks noGrp="1"/>
          </p:cNvSpPr>
          <p:nvPr>
            <p:ph type="title"/>
          </p:nvPr>
        </p:nvSpPr>
        <p:spPr>
          <a:xfrm>
            <a:off x="61093" y="265545"/>
            <a:ext cx="8424936" cy="457200"/>
          </a:xfrm>
        </p:spPr>
        <p:txBody>
          <a:bodyPr/>
          <a:lstStyle/>
          <a:p>
            <a:r>
              <a:rPr lang="en-US" b="1" dirty="0" smtClean="0"/>
              <a:t>Hybrid journals</a:t>
            </a:r>
            <a:endParaRPr lang="en-GB" b="1" dirty="0"/>
          </a:p>
        </p:txBody>
      </p:sp>
      <p:sp>
        <p:nvSpPr>
          <p:cNvPr id="11" name="Footer Placeholder 3">
            <a:extLst>
              <a:ext uri="{FF2B5EF4-FFF2-40B4-BE49-F238E27FC236}">
                <a16:creationId xmlns:a16="http://schemas.microsoft.com/office/drawing/2014/main" id="{AA4B6553-E3CE-4D1C-AE37-1D1365B95F9B}"/>
              </a:ext>
            </a:extLst>
          </p:cNvPr>
          <p:cNvSpPr>
            <a:spLocks noGrp="1"/>
          </p:cNvSpPr>
          <p:nvPr>
            <p:ph type="ftr" sz="quarter" idx="11"/>
          </p:nvPr>
        </p:nvSpPr>
        <p:spPr>
          <a:xfrm>
            <a:off x="623392" y="6545238"/>
            <a:ext cx="10986971" cy="268139"/>
          </a:xfrm>
        </p:spPr>
        <p:txBody>
          <a:bodyPr/>
          <a:lstStyle/>
          <a:p>
            <a:pPr algn="r"/>
            <a:r>
              <a:rPr lang="nb-NO" dirty="0" smtClean="0"/>
              <a:t>K. Gál WG Publications | GA  2021.12.14. | </a:t>
            </a:r>
            <a:r>
              <a:rPr lang="nb-NO" dirty="0"/>
              <a:t>Page </a:t>
            </a:r>
            <a:fld id="{D2948C8E-4EB0-4929-89F1-D8CC4F9AF5C5}" type="slidenum">
              <a:rPr lang="nb-NO" smtClean="0"/>
              <a:pPr algn="r"/>
              <a:t>3</a:t>
            </a:fld>
            <a:endParaRPr lang="en-GB" dirty="0"/>
          </a:p>
        </p:txBody>
      </p:sp>
    </p:spTree>
    <p:extLst>
      <p:ext uri="{BB962C8B-B14F-4D97-AF65-F5344CB8AC3E}">
        <p14:creationId xmlns:p14="http://schemas.microsoft.com/office/powerpoint/2010/main" val="249229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815" y="1088968"/>
            <a:ext cx="11970328" cy="5137265"/>
          </a:xfrm>
          <a:ln w="25400">
            <a:solidFill>
              <a:srgbClr val="003399"/>
            </a:solidFill>
          </a:ln>
        </p:spPr>
        <p:txBody>
          <a:bodyPr>
            <a:normAutofit fontScale="92500" lnSpcReduction="10000"/>
          </a:bodyPr>
          <a:lstStyle/>
          <a:p>
            <a:pPr marL="0" indent="0">
              <a:buNone/>
            </a:pPr>
            <a:r>
              <a:rPr lang="en-US" sz="2200" b="1" dirty="0" smtClean="0"/>
              <a:t>Open access journals (same as for Hybrid journals in open access):</a:t>
            </a:r>
          </a:p>
          <a:p>
            <a:r>
              <a:rPr lang="en-US" sz="2200" dirty="0" smtClean="0"/>
              <a:t>Payment: the authors pay an open access fee so that the paper is made freely available for everyone</a:t>
            </a:r>
          </a:p>
          <a:p>
            <a:pPr lvl="0"/>
            <a:r>
              <a:rPr lang="en-US" sz="2200" dirty="0" smtClean="0"/>
              <a:t>Open access requirement is fulfilled by definition, but </a:t>
            </a:r>
            <a:r>
              <a:rPr lang="en-US" sz="2200" b="1" dirty="0" smtClean="0">
                <a:solidFill>
                  <a:srgbClr val="0063B3"/>
                </a:solidFill>
              </a:rPr>
              <a:t>which license is applied is not clear</a:t>
            </a:r>
          </a:p>
          <a:p>
            <a:pPr lvl="0"/>
            <a:r>
              <a:rPr lang="en-US" sz="2200" dirty="0" smtClean="0"/>
              <a:t>Publication fees are eligible </a:t>
            </a:r>
          </a:p>
          <a:p>
            <a:pPr marL="0" lvl="0" indent="0">
              <a:buNone/>
            </a:pPr>
            <a:endParaRPr lang="en-GB" sz="2200" b="1" dirty="0" smtClean="0"/>
          </a:p>
          <a:p>
            <a:pPr marL="0" lvl="0" indent="0">
              <a:buNone/>
            </a:pPr>
            <a:r>
              <a:rPr lang="en-GB" sz="2200" b="1" dirty="0" smtClean="0"/>
              <a:t>European </a:t>
            </a:r>
            <a:r>
              <a:rPr lang="en-GB" sz="2200" b="1" dirty="0"/>
              <a:t>journals (gold open access</a:t>
            </a:r>
            <a:r>
              <a:rPr lang="en-GB" sz="2200" b="1" dirty="0" smtClean="0"/>
              <a:t>); </a:t>
            </a:r>
            <a:r>
              <a:rPr lang="en-GB" sz="2200" dirty="0" smtClean="0"/>
              <a:t>accepted by the community</a:t>
            </a:r>
            <a:endParaRPr lang="en-GB" sz="2200" dirty="0"/>
          </a:p>
          <a:p>
            <a:pPr lvl="1"/>
            <a:r>
              <a:rPr lang="en-GB" sz="2200" dirty="0"/>
              <a:t>New journal of physics (IOP)</a:t>
            </a:r>
          </a:p>
          <a:p>
            <a:pPr lvl="1"/>
            <a:r>
              <a:rPr lang="en-GB" sz="2200" dirty="0"/>
              <a:t>Nuclear materials and energy (Elsevier)</a:t>
            </a:r>
          </a:p>
          <a:p>
            <a:pPr lvl="1"/>
            <a:r>
              <a:rPr lang="en-GB" sz="2200" dirty="0"/>
              <a:t>?EPJ Web of Science (Free of charge</a:t>
            </a:r>
            <a:r>
              <a:rPr lang="en-GB" sz="2200" dirty="0" smtClean="0"/>
              <a:t>)</a:t>
            </a:r>
          </a:p>
          <a:p>
            <a:pPr marL="457200" lvl="1" indent="0">
              <a:buNone/>
            </a:pPr>
            <a:endParaRPr lang="en-GB" sz="2200" dirty="0" smtClean="0"/>
          </a:p>
          <a:p>
            <a:pPr marL="0" lvl="0" indent="0">
              <a:buNone/>
            </a:pPr>
            <a:r>
              <a:rPr lang="en-US" sz="2200" b="1" dirty="0" smtClean="0"/>
              <a:t>“Predatory journals”; </a:t>
            </a:r>
            <a:r>
              <a:rPr lang="en-US" sz="2200" b="1" dirty="0" smtClean="0">
                <a:solidFill>
                  <a:srgbClr val="C00000"/>
                </a:solidFill>
              </a:rPr>
              <a:t>complying with the Grant Agreement, but NOT accepted by the community:</a:t>
            </a:r>
          </a:p>
          <a:p>
            <a:pPr lvl="1"/>
            <a:r>
              <a:rPr lang="en-GB" sz="2200" dirty="0" smtClean="0"/>
              <a:t>they </a:t>
            </a:r>
            <a:r>
              <a:rPr lang="en-GB" sz="2200" dirty="0"/>
              <a:t>have a very aggressive policy in searching editors, reviewers </a:t>
            </a:r>
          </a:p>
          <a:p>
            <a:pPr lvl="1"/>
            <a:r>
              <a:rPr lang="en-GB" sz="2200" dirty="0" smtClean="0"/>
              <a:t>the </a:t>
            </a:r>
            <a:r>
              <a:rPr lang="en-GB" sz="2200" dirty="0"/>
              <a:t>editorial boards are </a:t>
            </a:r>
            <a:r>
              <a:rPr lang="en-GB" sz="2200" dirty="0" smtClean="0"/>
              <a:t>misleading (many editors inactive)</a:t>
            </a:r>
            <a:endParaRPr lang="en-GB" sz="2200" dirty="0"/>
          </a:p>
          <a:p>
            <a:pPr lvl="1"/>
            <a:r>
              <a:rPr lang="en-GB" sz="2200" dirty="0" smtClean="0"/>
              <a:t>the </a:t>
            </a:r>
            <a:r>
              <a:rPr lang="en-GB" sz="2200" dirty="0"/>
              <a:t>editors are not </a:t>
            </a:r>
            <a:r>
              <a:rPr lang="en-GB" sz="2200" dirty="0" smtClean="0"/>
              <a:t>prepared (ex: finding referees)</a:t>
            </a:r>
            <a:endParaRPr lang="en-GB" sz="2200" dirty="0"/>
          </a:p>
          <a:p>
            <a:pPr lvl="1"/>
            <a:r>
              <a:rPr lang="en-GB" sz="2200" dirty="0" smtClean="0"/>
              <a:t>the </a:t>
            </a:r>
            <a:r>
              <a:rPr lang="en-GB" sz="2200" dirty="0"/>
              <a:t>time allocated for review is extremely </a:t>
            </a:r>
            <a:r>
              <a:rPr lang="en-GB" sz="2200" dirty="0" smtClean="0"/>
              <a:t>short</a:t>
            </a:r>
            <a:r>
              <a:rPr lang="en-GB" sz="2200" dirty="0"/>
              <a:t> </a:t>
            </a:r>
            <a:r>
              <a:rPr lang="en-GB" sz="2200" dirty="0" smtClean="0"/>
              <a:t>(not acceptable for experts)</a:t>
            </a:r>
          </a:p>
          <a:p>
            <a:pPr lvl="0"/>
            <a:endParaRPr lang="en-GB" sz="2200" dirty="0"/>
          </a:p>
          <a:p>
            <a:pPr marL="0" indent="0">
              <a:buNone/>
            </a:pPr>
            <a:endParaRPr lang="en-US" sz="2200" dirty="0" smtClean="0">
              <a:solidFill>
                <a:srgbClr val="0063B3"/>
              </a:solidFill>
            </a:endParaRPr>
          </a:p>
          <a:p>
            <a:pPr marL="0" indent="0">
              <a:buNone/>
            </a:pPr>
            <a:endParaRPr lang="en-US" sz="2000" dirty="0" smtClean="0">
              <a:latin typeface="+mn-lt"/>
            </a:endParaRPr>
          </a:p>
        </p:txBody>
      </p:sp>
      <p:sp>
        <p:nvSpPr>
          <p:cNvPr id="3" name="Title 2"/>
          <p:cNvSpPr>
            <a:spLocks noGrp="1"/>
          </p:cNvSpPr>
          <p:nvPr>
            <p:ph type="title"/>
          </p:nvPr>
        </p:nvSpPr>
        <p:spPr>
          <a:xfrm>
            <a:off x="185783" y="265545"/>
            <a:ext cx="8424936" cy="457200"/>
          </a:xfrm>
        </p:spPr>
        <p:txBody>
          <a:bodyPr/>
          <a:lstStyle/>
          <a:p>
            <a:r>
              <a:rPr lang="en-US" b="1" dirty="0" smtClean="0"/>
              <a:t>Open access journals</a:t>
            </a:r>
            <a:endParaRPr lang="en-GB" b="1" dirty="0"/>
          </a:p>
        </p:txBody>
      </p:sp>
      <p:sp>
        <p:nvSpPr>
          <p:cNvPr id="5" name="Footer Placeholder 3">
            <a:extLst>
              <a:ext uri="{FF2B5EF4-FFF2-40B4-BE49-F238E27FC236}">
                <a16:creationId xmlns:a16="http://schemas.microsoft.com/office/drawing/2014/main" id="{AA4B6553-E3CE-4D1C-AE37-1D1365B95F9B}"/>
              </a:ext>
            </a:extLst>
          </p:cNvPr>
          <p:cNvSpPr>
            <a:spLocks noGrp="1"/>
          </p:cNvSpPr>
          <p:nvPr>
            <p:ph type="ftr" sz="quarter" idx="11"/>
          </p:nvPr>
        </p:nvSpPr>
        <p:spPr>
          <a:xfrm>
            <a:off x="623392" y="6545238"/>
            <a:ext cx="10986971" cy="268139"/>
          </a:xfrm>
        </p:spPr>
        <p:txBody>
          <a:bodyPr/>
          <a:lstStyle/>
          <a:p>
            <a:pPr algn="r"/>
            <a:r>
              <a:rPr lang="nb-NO" dirty="0" smtClean="0"/>
              <a:t>K. Gál WG Publications | GA  2021.12.14. | </a:t>
            </a:r>
            <a:r>
              <a:rPr lang="nb-NO" dirty="0"/>
              <a:t>Page </a:t>
            </a:r>
            <a:fld id="{D2948C8E-4EB0-4929-89F1-D8CC4F9AF5C5}" type="slidenum">
              <a:rPr lang="nb-NO" smtClean="0"/>
              <a:pPr algn="r"/>
              <a:t>4</a:t>
            </a:fld>
            <a:endParaRPr lang="en-GB" dirty="0"/>
          </a:p>
        </p:txBody>
      </p:sp>
    </p:spTree>
    <p:extLst>
      <p:ext uri="{BB962C8B-B14F-4D97-AF65-F5344CB8AC3E}">
        <p14:creationId xmlns:p14="http://schemas.microsoft.com/office/powerpoint/2010/main" val="343304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1986" y="1306487"/>
            <a:ext cx="11205461" cy="4670364"/>
          </a:xfrm>
          <a:ln w="25400">
            <a:solidFill>
              <a:srgbClr val="003399"/>
            </a:solidFill>
          </a:ln>
        </p:spPr>
        <p:txBody>
          <a:bodyPr>
            <a:normAutofit/>
          </a:bodyPr>
          <a:lstStyle/>
          <a:p>
            <a:pPr marL="0" indent="0">
              <a:buNone/>
            </a:pPr>
            <a:r>
              <a:rPr lang="en-US" dirty="0" smtClean="0"/>
              <a:t>Papers originating from work performed</a:t>
            </a:r>
          </a:p>
          <a:p>
            <a:r>
              <a:rPr lang="en-US" dirty="0" smtClean="0"/>
              <a:t>During FP8</a:t>
            </a:r>
          </a:p>
          <a:p>
            <a:r>
              <a:rPr lang="en-US" dirty="0" smtClean="0"/>
              <a:t>During FP8/FP9</a:t>
            </a:r>
          </a:p>
          <a:p>
            <a:r>
              <a:rPr lang="en-US" dirty="0" smtClean="0"/>
              <a:t>During FP9 – the number of those papers is still negligible</a:t>
            </a:r>
          </a:p>
          <a:p>
            <a:pPr marL="0" indent="0">
              <a:buNone/>
            </a:pPr>
            <a:r>
              <a:rPr lang="en-US" dirty="0" smtClean="0"/>
              <a:t>Proposal:</a:t>
            </a:r>
          </a:p>
          <a:p>
            <a:r>
              <a:rPr lang="en-US" dirty="0" smtClean="0"/>
              <a:t>use </a:t>
            </a:r>
            <a:r>
              <a:rPr lang="en-US" dirty="0"/>
              <a:t>FP8 funds to pay the papers </a:t>
            </a:r>
            <a:r>
              <a:rPr lang="en-US" dirty="0" smtClean="0"/>
              <a:t>– mainly </a:t>
            </a:r>
            <a:r>
              <a:rPr lang="en-US" dirty="0"/>
              <a:t>NF page </a:t>
            </a:r>
            <a:r>
              <a:rPr lang="en-US" dirty="0" smtClean="0"/>
              <a:t>charges</a:t>
            </a:r>
          </a:p>
          <a:p>
            <a:r>
              <a:rPr lang="en-US" dirty="0" smtClean="0"/>
              <a:t>PMU </a:t>
            </a:r>
            <a:r>
              <a:rPr lang="en-US" dirty="0"/>
              <a:t>should centrally pay </a:t>
            </a:r>
            <a:r>
              <a:rPr lang="en-US" dirty="0" smtClean="0"/>
              <a:t>these </a:t>
            </a:r>
            <a:r>
              <a:rPr lang="en-US" dirty="0"/>
              <a:t>papers as previously. </a:t>
            </a:r>
            <a:endParaRPr lang="en-US" dirty="0" smtClean="0"/>
          </a:p>
          <a:p>
            <a:r>
              <a:rPr lang="en-US" dirty="0" smtClean="0"/>
              <a:t>Follow </a:t>
            </a:r>
            <a:r>
              <a:rPr lang="en-US" dirty="0"/>
              <a:t>green open access as </a:t>
            </a:r>
            <a:r>
              <a:rPr lang="en-US" dirty="0" smtClean="0"/>
              <a:t>for </a:t>
            </a:r>
            <a:r>
              <a:rPr lang="en-US" dirty="0"/>
              <a:t>FP8 papers. </a:t>
            </a:r>
            <a:endParaRPr lang="en-US" dirty="0" smtClean="0"/>
          </a:p>
          <a:p>
            <a:r>
              <a:rPr lang="en-US" dirty="0" smtClean="0"/>
              <a:t>For </a:t>
            </a:r>
            <a:r>
              <a:rPr lang="en-US" dirty="0"/>
              <a:t>solely FP9 papers one should handle the situation on </a:t>
            </a:r>
            <a:r>
              <a:rPr lang="en-US" dirty="0" smtClean="0"/>
              <a:t>a case </a:t>
            </a:r>
            <a:r>
              <a:rPr lang="en-US" dirty="0"/>
              <a:t>by case basis.</a:t>
            </a:r>
            <a:endParaRPr lang="en-GB" dirty="0"/>
          </a:p>
          <a:p>
            <a:pPr>
              <a:buFontTx/>
              <a:buChar char="-"/>
            </a:pPr>
            <a:endParaRPr lang="en-US" sz="2000" b="1" dirty="0">
              <a:solidFill>
                <a:srgbClr val="C00000"/>
              </a:solidFill>
              <a:latin typeface="+mn-lt"/>
            </a:endParaRPr>
          </a:p>
          <a:p>
            <a:pPr>
              <a:buFontTx/>
              <a:buChar char="-"/>
            </a:pPr>
            <a:endParaRPr lang="en-GB" sz="2000" b="1" dirty="0">
              <a:solidFill>
                <a:srgbClr val="C00000"/>
              </a:solidFill>
              <a:latin typeface="+mn-lt"/>
            </a:endParaRPr>
          </a:p>
          <a:p>
            <a:endParaRPr lang="en-GB" sz="2000" dirty="0">
              <a:latin typeface="+mn-lt"/>
            </a:endParaRPr>
          </a:p>
        </p:txBody>
      </p:sp>
      <p:sp>
        <p:nvSpPr>
          <p:cNvPr id="3" name="Title 2"/>
          <p:cNvSpPr>
            <a:spLocks noGrp="1"/>
          </p:cNvSpPr>
          <p:nvPr>
            <p:ph type="title"/>
          </p:nvPr>
        </p:nvSpPr>
        <p:spPr>
          <a:xfrm>
            <a:off x="509979" y="265545"/>
            <a:ext cx="8424936" cy="457200"/>
          </a:xfrm>
        </p:spPr>
        <p:txBody>
          <a:bodyPr/>
          <a:lstStyle/>
          <a:p>
            <a:r>
              <a:rPr lang="en-US" b="1" dirty="0" smtClean="0"/>
              <a:t>Short term solution</a:t>
            </a:r>
            <a:endParaRPr lang="en-GB" b="1" dirty="0"/>
          </a:p>
        </p:txBody>
      </p:sp>
      <p:sp>
        <p:nvSpPr>
          <p:cNvPr id="36" name="Footer Placeholder 3">
            <a:extLst>
              <a:ext uri="{FF2B5EF4-FFF2-40B4-BE49-F238E27FC236}">
                <a16:creationId xmlns:a16="http://schemas.microsoft.com/office/drawing/2014/main" id="{AA4B6553-E3CE-4D1C-AE37-1D1365B95F9B}"/>
              </a:ext>
            </a:extLst>
          </p:cNvPr>
          <p:cNvSpPr>
            <a:spLocks noGrp="1"/>
          </p:cNvSpPr>
          <p:nvPr>
            <p:ph type="ftr" sz="quarter" idx="11"/>
          </p:nvPr>
        </p:nvSpPr>
        <p:spPr>
          <a:xfrm>
            <a:off x="623392" y="6545238"/>
            <a:ext cx="10986971" cy="268139"/>
          </a:xfrm>
        </p:spPr>
        <p:txBody>
          <a:bodyPr/>
          <a:lstStyle/>
          <a:p>
            <a:pPr algn="r"/>
            <a:r>
              <a:rPr lang="nb-NO" dirty="0" smtClean="0"/>
              <a:t>K. Gál WG Publications | GA  2021.12.14. | </a:t>
            </a:r>
            <a:r>
              <a:rPr lang="nb-NO" dirty="0"/>
              <a:t>Page </a:t>
            </a:r>
            <a:fld id="{D2948C8E-4EB0-4929-89F1-D8CC4F9AF5C5}" type="slidenum">
              <a:rPr lang="nb-NO" smtClean="0"/>
              <a:pPr algn="r"/>
              <a:t>5</a:t>
            </a:fld>
            <a:endParaRPr lang="en-GB" dirty="0"/>
          </a:p>
        </p:txBody>
      </p:sp>
    </p:spTree>
    <p:extLst>
      <p:ext uri="{BB962C8B-B14F-4D97-AF65-F5344CB8AC3E}">
        <p14:creationId xmlns:p14="http://schemas.microsoft.com/office/powerpoint/2010/main" val="4063942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9980" y="1090246"/>
            <a:ext cx="10953272" cy="5327179"/>
          </a:xfrm>
          <a:ln w="25400">
            <a:solidFill>
              <a:srgbClr val="003399"/>
            </a:solidFill>
          </a:ln>
        </p:spPr>
        <p:txBody>
          <a:bodyPr>
            <a:normAutofit fontScale="70000" lnSpcReduction="20000"/>
          </a:bodyPr>
          <a:lstStyle/>
          <a:p>
            <a:pPr marL="0" indent="0">
              <a:buNone/>
            </a:pPr>
            <a:r>
              <a:rPr lang="en-US" b="1" dirty="0" smtClean="0"/>
              <a:t>Nuclear </a:t>
            </a:r>
            <a:r>
              <a:rPr lang="en-US" b="1" dirty="0"/>
              <a:t>Fusion</a:t>
            </a:r>
            <a:r>
              <a:rPr lang="en-US" dirty="0"/>
              <a:t>: </a:t>
            </a:r>
            <a:endParaRPr lang="en-US" dirty="0" smtClean="0"/>
          </a:p>
          <a:p>
            <a:r>
              <a:rPr lang="en-US" dirty="0" smtClean="0"/>
              <a:t>the </a:t>
            </a:r>
            <a:r>
              <a:rPr lang="en-US" dirty="0"/>
              <a:t>journal is very relevant for the community, therefore effort should be invested in order to keep the journal. </a:t>
            </a:r>
            <a:r>
              <a:rPr lang="en-US" dirty="0" smtClean="0"/>
              <a:t>This </a:t>
            </a:r>
            <a:r>
              <a:rPr lang="en-US" dirty="0"/>
              <a:t>effort should be coordinated at the level of the EC and IAEA. Both institutions are open to trigger the discussions.</a:t>
            </a:r>
            <a:endParaRPr lang="en-GB" dirty="0"/>
          </a:p>
          <a:p>
            <a:pPr marL="0" indent="0">
              <a:buNone/>
            </a:pPr>
            <a:r>
              <a:rPr lang="en-US" dirty="0"/>
              <a:t> </a:t>
            </a:r>
            <a:endParaRPr lang="en-GB" dirty="0"/>
          </a:p>
          <a:p>
            <a:pPr marL="0" indent="0">
              <a:buNone/>
            </a:pPr>
            <a:r>
              <a:rPr lang="en-US" b="1" dirty="0"/>
              <a:t>Hybrid </a:t>
            </a:r>
            <a:r>
              <a:rPr lang="en-US" b="1" dirty="0" smtClean="0"/>
              <a:t>journals</a:t>
            </a:r>
            <a:r>
              <a:rPr lang="en-US" dirty="0" smtClean="0"/>
              <a:t> </a:t>
            </a:r>
            <a:r>
              <a:rPr lang="en-US" dirty="0"/>
              <a:t>with non-zero embargo: the situation is quite difficult, and two bad options are at hand:</a:t>
            </a:r>
            <a:endParaRPr lang="en-GB" dirty="0"/>
          </a:p>
          <a:p>
            <a:pPr lvl="0"/>
            <a:r>
              <a:rPr lang="en-GB" b="1" dirty="0">
                <a:solidFill>
                  <a:srgbClr val="C00000"/>
                </a:solidFill>
              </a:rPr>
              <a:t>Do not respect the embargo </a:t>
            </a:r>
            <a:r>
              <a:rPr lang="en-GB" dirty="0"/>
              <a:t>and comply with the requests of the EC, however this could be a high risk option from a legal point of view</a:t>
            </a:r>
          </a:p>
          <a:p>
            <a:pPr lvl="0"/>
            <a:r>
              <a:rPr lang="en-GB" b="1" dirty="0">
                <a:solidFill>
                  <a:srgbClr val="C00000"/>
                </a:solidFill>
              </a:rPr>
              <a:t>Try to negotiate with the EC</a:t>
            </a:r>
            <a:r>
              <a:rPr lang="en-GB" dirty="0"/>
              <a:t>, that the </a:t>
            </a:r>
            <a:r>
              <a:rPr lang="en-GB" dirty="0" err="1"/>
              <a:t>EUROfusion</a:t>
            </a:r>
            <a:r>
              <a:rPr lang="en-GB" dirty="0"/>
              <a:t> community will comply with the collection and storage of the manuscripts on publication, but will only open them after 12, max 24 month embargo. This agreement should hold preferably up to the end of the grant, but nonetheless up to 2024, as Plan-S requires</a:t>
            </a:r>
            <a:r>
              <a:rPr lang="en-GB" dirty="0" smtClean="0"/>
              <a:t>.</a:t>
            </a:r>
          </a:p>
          <a:p>
            <a:pPr lvl="0"/>
            <a:r>
              <a:rPr lang="en-US" dirty="0" smtClean="0"/>
              <a:t>Special attention for: </a:t>
            </a:r>
            <a:r>
              <a:rPr lang="en-US" b="1" dirty="0" smtClean="0">
                <a:solidFill>
                  <a:srgbClr val="C00000"/>
                </a:solidFill>
              </a:rPr>
              <a:t>Fus</a:t>
            </a:r>
            <a:r>
              <a:rPr lang="en-US" b="1" dirty="0" smtClean="0">
                <a:solidFill>
                  <a:srgbClr val="C00000"/>
                </a:solidFill>
              </a:rPr>
              <a:t>ion Engineering and Design </a:t>
            </a:r>
            <a:r>
              <a:rPr lang="en-US" b="1" dirty="0" smtClean="0">
                <a:solidFill>
                  <a:srgbClr val="C00000"/>
                </a:solidFill>
              </a:rPr>
              <a:t>no transformative agreements planed </a:t>
            </a:r>
            <a:endParaRPr lang="en-GB" b="1" dirty="0" smtClean="0">
              <a:solidFill>
                <a:srgbClr val="C00000"/>
              </a:solidFill>
            </a:endParaRPr>
          </a:p>
          <a:p>
            <a:pPr marL="0" lvl="0" indent="0">
              <a:buNone/>
            </a:pPr>
            <a:r>
              <a:rPr lang="en-US" b="1" dirty="0" smtClean="0"/>
              <a:t>Relevant notes:</a:t>
            </a:r>
            <a:endParaRPr lang="en-GB" b="1" dirty="0"/>
          </a:p>
          <a:p>
            <a:r>
              <a:rPr lang="en-US" dirty="0" smtClean="0"/>
              <a:t>EC </a:t>
            </a:r>
            <a:r>
              <a:rPr lang="en-US" dirty="0"/>
              <a:t>should be informed that the publishers relevant for the fusion community, are not accepting to publish under the CC-BY license as Plan-S is suggesting/requiring. Furthermore, this license was only used by ~500 times which is negligible compared to the size of the whole European scientific community.</a:t>
            </a:r>
            <a:endParaRPr lang="en-GB" dirty="0"/>
          </a:p>
          <a:p>
            <a:pPr lvl="0"/>
            <a:r>
              <a:rPr lang="en-GB" dirty="0"/>
              <a:t>When ORE becomes available some tests submissions should be performed.  The assessment of this system can only be done after the pilot has been made available to </a:t>
            </a:r>
            <a:r>
              <a:rPr lang="en-GB" dirty="0" err="1"/>
              <a:t>EUROfusion</a:t>
            </a:r>
            <a:r>
              <a:rPr lang="en-GB" dirty="0"/>
              <a:t>. </a:t>
            </a:r>
            <a:endParaRPr lang="en-GB" dirty="0" smtClean="0"/>
          </a:p>
          <a:p>
            <a:pPr lvl="0"/>
            <a:r>
              <a:rPr lang="en-US" dirty="0" smtClean="0"/>
              <a:t>The fusion community is too small to perform pioneering work to free of charge open access</a:t>
            </a:r>
          </a:p>
          <a:p>
            <a:pPr lvl="0"/>
            <a:r>
              <a:rPr lang="en-US" dirty="0" smtClean="0"/>
              <a:t>The possibility to set up our own journal should be analyzed</a:t>
            </a:r>
            <a:endParaRPr lang="en-GB" dirty="0"/>
          </a:p>
          <a:p>
            <a:endParaRPr lang="en-GB" sz="2000" dirty="0">
              <a:latin typeface="+mn-lt"/>
            </a:endParaRPr>
          </a:p>
        </p:txBody>
      </p:sp>
      <p:sp>
        <p:nvSpPr>
          <p:cNvPr id="3" name="Title 2"/>
          <p:cNvSpPr>
            <a:spLocks noGrp="1"/>
          </p:cNvSpPr>
          <p:nvPr>
            <p:ph type="title"/>
          </p:nvPr>
        </p:nvSpPr>
        <p:spPr>
          <a:xfrm>
            <a:off x="509979" y="265545"/>
            <a:ext cx="8424936" cy="457200"/>
          </a:xfrm>
        </p:spPr>
        <p:txBody>
          <a:bodyPr/>
          <a:lstStyle/>
          <a:p>
            <a:r>
              <a:rPr lang="en-US" b="1" dirty="0" smtClean="0"/>
              <a:t>Long term solution</a:t>
            </a:r>
            <a:endParaRPr lang="en-GB" b="1" dirty="0"/>
          </a:p>
        </p:txBody>
      </p:sp>
      <p:sp>
        <p:nvSpPr>
          <p:cNvPr id="36" name="Footer Placeholder 3">
            <a:extLst>
              <a:ext uri="{FF2B5EF4-FFF2-40B4-BE49-F238E27FC236}">
                <a16:creationId xmlns:a16="http://schemas.microsoft.com/office/drawing/2014/main" id="{AA4B6553-E3CE-4D1C-AE37-1D1365B95F9B}"/>
              </a:ext>
            </a:extLst>
          </p:cNvPr>
          <p:cNvSpPr>
            <a:spLocks noGrp="1"/>
          </p:cNvSpPr>
          <p:nvPr>
            <p:ph type="ftr" sz="quarter" idx="11"/>
          </p:nvPr>
        </p:nvSpPr>
        <p:spPr>
          <a:xfrm>
            <a:off x="623392" y="6545238"/>
            <a:ext cx="10986971" cy="268139"/>
          </a:xfrm>
        </p:spPr>
        <p:txBody>
          <a:bodyPr/>
          <a:lstStyle/>
          <a:p>
            <a:pPr algn="r"/>
            <a:r>
              <a:rPr lang="nb-NO" dirty="0" smtClean="0"/>
              <a:t>K. Gál WG Publications | GA  2021.12.14. | </a:t>
            </a:r>
            <a:r>
              <a:rPr lang="nb-NO" dirty="0"/>
              <a:t>Page </a:t>
            </a:r>
            <a:fld id="{D2948C8E-4EB0-4929-89F1-D8CC4F9AF5C5}" type="slidenum">
              <a:rPr lang="nb-NO" smtClean="0"/>
              <a:pPr algn="r"/>
              <a:t>6</a:t>
            </a:fld>
            <a:endParaRPr lang="en-GB" dirty="0"/>
          </a:p>
        </p:txBody>
      </p:sp>
    </p:spTree>
    <p:extLst>
      <p:ext uri="{BB962C8B-B14F-4D97-AF65-F5344CB8AC3E}">
        <p14:creationId xmlns:p14="http://schemas.microsoft.com/office/powerpoint/2010/main" val="416259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5481</TotalTime>
  <Words>769</Words>
  <Application>Microsoft Office PowerPoint</Application>
  <PresentationFormat>Widescreen</PresentationFormat>
  <Paragraphs>72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Calibri</vt:lpstr>
      <vt:lpstr>Office</vt:lpstr>
      <vt:lpstr> Publications</vt:lpstr>
      <vt:lpstr>Publications - requirements</vt:lpstr>
      <vt:lpstr>Hybrid journals</vt:lpstr>
      <vt:lpstr>Open access journals</vt:lpstr>
      <vt:lpstr>Short term solution</vt:lpstr>
      <vt:lpstr>Long term solution</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Kurz</dc:creator>
  <cp:lastModifiedBy>Gal Kinga</cp:lastModifiedBy>
  <cp:revision>483</cp:revision>
  <dcterms:created xsi:type="dcterms:W3CDTF">2018-08-24T10:28:29Z</dcterms:created>
  <dcterms:modified xsi:type="dcterms:W3CDTF">2021-12-12T15:43:20Z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7X-KKS">
    <vt:lpwstr> </vt:lpwstr>
  </property>
  <property fmtid="{D5CDD505-2E9C-101B-9397-08002B2CF9AE}" pid="3" name="W7X-DOKKENZ">
    <vt:lpwstr> </vt:lpwstr>
  </property>
  <property fmtid="{D5CDD505-2E9C-101B-9397-08002B2CF9AE}" pid="4" name="STICHWORT">
    <vt:lpwstr> </vt:lpwstr>
  </property>
  <property fmtid="{D5CDD505-2E9C-101B-9397-08002B2CF9AE}" pid="5" name="VERSION_W7X">
    <vt:lpwstr> </vt:lpwstr>
  </property>
</Properties>
</file>