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20"/>
  </p:notesMasterIdLst>
  <p:sldIdLst>
    <p:sldId id="275" r:id="rId2"/>
    <p:sldId id="268" r:id="rId3"/>
    <p:sldId id="284" r:id="rId4"/>
    <p:sldId id="285" r:id="rId5"/>
    <p:sldId id="287" r:id="rId6"/>
    <p:sldId id="295" r:id="rId7"/>
    <p:sldId id="288" r:id="rId8"/>
    <p:sldId id="289" r:id="rId9"/>
    <p:sldId id="290" r:id="rId10"/>
    <p:sldId id="279" r:id="rId11"/>
    <p:sldId id="280" r:id="rId12"/>
    <p:sldId id="281" r:id="rId13"/>
    <p:sldId id="296" r:id="rId14"/>
    <p:sldId id="278" r:id="rId15"/>
    <p:sldId id="291" r:id="rId16"/>
    <p:sldId id="293" r:id="rId17"/>
    <p:sldId id="292" r:id="rId18"/>
    <p:sldId id="29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6CB3"/>
    <a:srgbClr val="005BAA"/>
    <a:srgbClr val="0063B3"/>
    <a:srgbClr val="3F7EC1"/>
    <a:srgbClr val="007C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1" autoAdjust="0"/>
    <p:restoredTop sz="86977" autoAdjust="0"/>
  </p:normalViewPr>
  <p:slideViewPr>
    <p:cSldViewPr snapToGrid="0">
      <p:cViewPr varScale="1">
        <p:scale>
          <a:sx n="96" d="100"/>
          <a:sy n="96" d="100"/>
        </p:scale>
        <p:origin x="1704" y="9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0716D5-ACEA-43FB-9282-292FC8262548}" type="datetimeFigureOut">
              <a:rPr lang="de-DE" smtClean="0"/>
              <a:t>18.10.2021</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546895-DAEF-47E5-8529-7A3EBD8431C8}" type="slidenum">
              <a:rPr lang="de-DE" smtClean="0"/>
              <a:t>‹#›</a:t>
            </a:fld>
            <a:endParaRPr lang="de-DE"/>
          </a:p>
        </p:txBody>
      </p:sp>
    </p:spTree>
    <p:extLst>
      <p:ext uri="{BB962C8B-B14F-4D97-AF65-F5344CB8AC3E}">
        <p14:creationId xmlns:p14="http://schemas.microsoft.com/office/powerpoint/2010/main" val="1915632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Detachment at W7-X can be achieved by increasing plasma</a:t>
            </a:r>
            <a:r>
              <a:rPr lang="en-GB" baseline="0" dirty="0" smtClean="0"/>
              <a:t> radiation to the level ca. 80% of total input power by raising the plasma density. This is very reliable mechanism. In fact, </a:t>
            </a:r>
            <a:r>
              <a:rPr lang="en-GB" dirty="0" smtClean="0"/>
              <a:t>the most successful detached discharge run on the uncooled W7-X divertor till now, remained stable, completely detached for 26s. The </a:t>
            </a:r>
            <a:r>
              <a:rPr lang="en-GB" b="1" u="sng" dirty="0" smtClean="0"/>
              <a:t>peak </a:t>
            </a:r>
            <a:r>
              <a:rPr lang="en-GB" dirty="0" smtClean="0"/>
              <a:t>power load was reduced to about 1/10</a:t>
            </a:r>
            <a:r>
              <a:rPr lang="en-GB" baseline="30000" dirty="0" smtClean="0"/>
              <a:t>th</a:t>
            </a:r>
            <a:r>
              <a:rPr lang="en-GB" dirty="0" smtClean="0"/>
              <a:t> such that </a:t>
            </a:r>
            <a:r>
              <a:rPr lang="en-GB" b="1" u="sng" dirty="0" smtClean="0"/>
              <a:t>without</a:t>
            </a:r>
            <a:r>
              <a:rPr lang="en-GB" dirty="0" smtClean="0"/>
              <a:t> rescaling of the colour code one can’t make out the strike line anymore. ….</a:t>
            </a:r>
            <a:endParaRPr lang="en-GB" dirty="0"/>
          </a:p>
        </p:txBody>
      </p:sp>
      <p:sp>
        <p:nvSpPr>
          <p:cNvPr id="4" name="Symbol zastępczy numeru slajdu 3"/>
          <p:cNvSpPr>
            <a:spLocks noGrp="1"/>
          </p:cNvSpPr>
          <p:nvPr>
            <p:ph type="sldNum" sz="quarter" idx="5"/>
          </p:nvPr>
        </p:nvSpPr>
        <p:spPr/>
        <p:txBody>
          <a:bodyPr/>
          <a:lstStyle/>
          <a:p>
            <a:fld id="{4E546895-DAEF-47E5-8529-7A3EBD8431C8}" type="slidenum">
              <a:rPr lang="de-DE" smtClean="0"/>
              <a:t>3</a:t>
            </a:fld>
            <a:endParaRPr lang="de-DE"/>
          </a:p>
        </p:txBody>
      </p:sp>
    </p:spTree>
    <p:extLst>
      <p:ext uri="{BB962C8B-B14F-4D97-AF65-F5344CB8AC3E}">
        <p14:creationId xmlns:p14="http://schemas.microsoft.com/office/powerpoint/2010/main" val="2201434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dirty="0" smtClean="0"/>
              <a:t>Also </a:t>
            </a:r>
            <a:r>
              <a:rPr lang="pl-PL" dirty="0"/>
              <a:t>CXRS processes of low energetic neutrals with higher temperature ions coming from the upstream lead  to trajectories change of neutrals and in the effect higher concentration of neutrals near the pumping gap. </a:t>
            </a:r>
            <a:r>
              <a:rPr lang="de-DE" dirty="0" err="1" smtClean="0"/>
              <a:t>To</a:t>
            </a:r>
            <a:r>
              <a:rPr lang="de-DE" dirty="0" smtClean="0"/>
              <a:t> </a:t>
            </a:r>
            <a:r>
              <a:rPr lang="de-DE" dirty="0" err="1" smtClean="0"/>
              <a:t>summarize</a:t>
            </a:r>
            <a:r>
              <a:rPr lang="de-DE" dirty="0" smtClean="0"/>
              <a:t>:</a:t>
            </a:r>
            <a:r>
              <a:rPr lang="de-DE" baseline="0" dirty="0" smtClean="0"/>
              <a:t> </a:t>
            </a:r>
            <a:r>
              <a:rPr lang="de-DE" baseline="0" dirty="0" err="1" smtClean="0"/>
              <a:t>longer</a:t>
            </a:r>
            <a:r>
              <a:rPr lang="de-DE" baseline="0" dirty="0" smtClean="0"/>
              <a:t> neutral </a:t>
            </a:r>
            <a:r>
              <a:rPr lang="de-DE" baseline="0" dirty="0" err="1" smtClean="0"/>
              <a:t>penetration</a:t>
            </a:r>
            <a:r>
              <a:rPr lang="de-DE" baseline="0" dirty="0" smtClean="0"/>
              <a:t> </a:t>
            </a:r>
            <a:r>
              <a:rPr lang="de-DE" baseline="0" dirty="0" err="1" smtClean="0"/>
              <a:t>length</a:t>
            </a:r>
            <a:r>
              <a:rPr lang="de-DE" baseline="0" dirty="0" smtClean="0"/>
              <a:t> </a:t>
            </a:r>
            <a:r>
              <a:rPr lang="de-DE" baseline="0" dirty="0" err="1" smtClean="0"/>
              <a:t>and</a:t>
            </a:r>
            <a:r>
              <a:rPr lang="de-DE" baseline="0" dirty="0" smtClean="0"/>
              <a:t> </a:t>
            </a:r>
            <a:r>
              <a:rPr lang="de-DE" baseline="0" dirty="0" err="1" smtClean="0"/>
              <a:t>charge</a:t>
            </a:r>
            <a:r>
              <a:rPr lang="de-DE" baseline="0" dirty="0" smtClean="0"/>
              <a:t> </a:t>
            </a:r>
            <a:r>
              <a:rPr lang="de-DE" baseline="0" dirty="0" err="1" smtClean="0"/>
              <a:t>exchange</a:t>
            </a:r>
            <a:r>
              <a:rPr lang="de-DE" baseline="0" dirty="0" smtClean="0"/>
              <a:t> </a:t>
            </a:r>
            <a:r>
              <a:rPr lang="de-DE" baseline="0" dirty="0" err="1" smtClean="0"/>
              <a:t>interaction</a:t>
            </a:r>
            <a:r>
              <a:rPr lang="de-DE" baseline="0" dirty="0" smtClean="0"/>
              <a:t> </a:t>
            </a:r>
            <a:r>
              <a:rPr lang="de-DE" baseline="0" dirty="0" err="1" smtClean="0"/>
              <a:t>with</a:t>
            </a:r>
            <a:r>
              <a:rPr lang="de-DE" baseline="0" dirty="0" smtClean="0"/>
              <a:t> </a:t>
            </a:r>
            <a:r>
              <a:rPr lang="de-DE" baseline="0" dirty="0" err="1" smtClean="0"/>
              <a:t>ions</a:t>
            </a:r>
            <a:r>
              <a:rPr lang="de-DE" baseline="0" dirty="0" smtClean="0"/>
              <a:t> </a:t>
            </a:r>
            <a:r>
              <a:rPr lang="de-DE" baseline="0" dirty="0" err="1" smtClean="0"/>
              <a:t>coming</a:t>
            </a:r>
            <a:r>
              <a:rPr lang="de-DE" baseline="0" dirty="0" smtClean="0"/>
              <a:t> </a:t>
            </a:r>
            <a:r>
              <a:rPr lang="de-DE" baseline="0" dirty="0" err="1" smtClean="0"/>
              <a:t>from</a:t>
            </a:r>
            <a:r>
              <a:rPr lang="de-DE" baseline="0" dirty="0" smtClean="0"/>
              <a:t> </a:t>
            </a:r>
            <a:r>
              <a:rPr lang="de-DE" baseline="0" dirty="0" err="1" smtClean="0"/>
              <a:t>upstreams</a:t>
            </a:r>
            <a:r>
              <a:rPr lang="de-DE" baseline="0" dirty="0" smtClean="0"/>
              <a:t> </a:t>
            </a:r>
            <a:r>
              <a:rPr lang="de-DE" baseline="0" dirty="0" err="1" smtClean="0"/>
              <a:t>allows</a:t>
            </a:r>
            <a:r>
              <a:rPr lang="de-DE" baseline="0" dirty="0" smtClean="0"/>
              <a:t> </a:t>
            </a:r>
            <a:r>
              <a:rPr lang="de-DE" baseline="0" dirty="0" err="1" smtClean="0"/>
              <a:t>to</a:t>
            </a:r>
            <a:r>
              <a:rPr lang="de-DE" baseline="0" dirty="0" smtClean="0"/>
              <a:t> </a:t>
            </a:r>
            <a:r>
              <a:rPr lang="de-DE" baseline="0" dirty="0" err="1" smtClean="0"/>
              <a:t>increase</a:t>
            </a:r>
            <a:r>
              <a:rPr lang="de-DE" baseline="0" dirty="0" smtClean="0"/>
              <a:t> </a:t>
            </a:r>
            <a:r>
              <a:rPr lang="de-DE" baseline="0" dirty="0" err="1" smtClean="0"/>
              <a:t>nuetral</a:t>
            </a:r>
            <a:r>
              <a:rPr lang="de-DE" baseline="0" dirty="0" smtClean="0"/>
              <a:t> </a:t>
            </a:r>
            <a:r>
              <a:rPr lang="de-DE" baseline="0" dirty="0" err="1" smtClean="0"/>
              <a:t>pressure</a:t>
            </a:r>
            <a:r>
              <a:rPr lang="de-DE" baseline="0" dirty="0" smtClean="0"/>
              <a:t> </a:t>
            </a:r>
            <a:r>
              <a:rPr lang="de-DE" baseline="0" dirty="0" err="1" smtClean="0"/>
              <a:t>although</a:t>
            </a:r>
            <a:r>
              <a:rPr lang="de-DE" baseline="0" dirty="0" smtClean="0"/>
              <a:t> </a:t>
            </a:r>
            <a:r>
              <a:rPr lang="de-DE" baseline="0" dirty="0" err="1" smtClean="0"/>
              <a:t>recycling</a:t>
            </a:r>
            <a:r>
              <a:rPr lang="de-DE" baseline="0" dirty="0" smtClean="0"/>
              <a:t> </a:t>
            </a:r>
            <a:r>
              <a:rPr lang="de-DE" baseline="0" dirty="0" err="1" smtClean="0"/>
              <a:t>flux</a:t>
            </a:r>
            <a:r>
              <a:rPr lang="de-DE" baseline="0" dirty="0" smtClean="0"/>
              <a:t> </a:t>
            </a:r>
            <a:r>
              <a:rPr lang="de-DE" baseline="0" dirty="0" err="1" smtClean="0"/>
              <a:t>decreases</a:t>
            </a:r>
            <a:r>
              <a:rPr lang="de-DE" baseline="0" dirty="0" smtClean="0"/>
              <a:t> </a:t>
            </a:r>
            <a:r>
              <a:rPr lang="de-DE" baseline="0" dirty="0" err="1" smtClean="0"/>
              <a:t>during</a:t>
            </a:r>
            <a:r>
              <a:rPr lang="de-DE" baseline="0" dirty="0" smtClean="0"/>
              <a:t> </a:t>
            </a:r>
            <a:r>
              <a:rPr lang="de-DE" baseline="0" dirty="0" err="1" smtClean="0"/>
              <a:t>detachment</a:t>
            </a:r>
            <a:r>
              <a:rPr lang="de-DE" baseline="0" dirty="0" smtClean="0"/>
              <a:t>.</a:t>
            </a:r>
            <a:endParaRPr lang="en-US" dirty="0"/>
          </a:p>
        </p:txBody>
      </p:sp>
      <p:sp>
        <p:nvSpPr>
          <p:cNvPr id="4" name="Slide Number Placeholder 3"/>
          <p:cNvSpPr>
            <a:spLocks noGrp="1"/>
          </p:cNvSpPr>
          <p:nvPr>
            <p:ph type="sldNum" sz="quarter" idx="10"/>
          </p:nvPr>
        </p:nvSpPr>
        <p:spPr/>
        <p:txBody>
          <a:bodyPr/>
          <a:lstStyle/>
          <a:p>
            <a:fld id="{4E546895-DAEF-47E5-8529-7A3EBD8431C8}" type="slidenum">
              <a:rPr lang="de-DE" smtClean="0"/>
              <a:t>12</a:t>
            </a:fld>
            <a:endParaRPr lang="de-DE"/>
          </a:p>
        </p:txBody>
      </p:sp>
    </p:spTree>
    <p:extLst>
      <p:ext uri="{BB962C8B-B14F-4D97-AF65-F5344CB8AC3E}">
        <p14:creationId xmlns:p14="http://schemas.microsoft.com/office/powerpoint/2010/main" val="3396166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After reducing the scaling by nearly an order of magnitude, one can just about see the remains of the strike lines. The discharge was run at 5.5 MW ECRH heating in O2-mode with </a:t>
            </a:r>
            <a:r>
              <a:rPr lang="en-GB" sz="1200" b="1" u="sng" kern="1200" dirty="0" smtClean="0">
                <a:solidFill>
                  <a:schemeClr val="tx1"/>
                </a:solidFill>
                <a:effectLst/>
                <a:latin typeface="+mn-lt"/>
                <a:ea typeface="+mn-ea"/>
                <a:cs typeface="+mn-cs"/>
              </a:rPr>
              <a:t>feedback</a:t>
            </a:r>
            <a:r>
              <a:rPr lang="en-GB" sz="1200" kern="1200" dirty="0" smtClean="0">
                <a:solidFill>
                  <a:schemeClr val="tx1"/>
                </a:solidFill>
                <a:effectLst/>
                <a:latin typeface="+mn-lt"/>
                <a:ea typeface="+mn-ea"/>
                <a:cs typeface="+mn-cs"/>
              </a:rPr>
              <a:t> controlled line integrated density of about 1 1020</a:t>
            </a:r>
            <a:r>
              <a:rPr lang="en-GB" sz="1200" b="1" u="sng"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m-2. </a:t>
            </a:r>
            <a:r>
              <a:rPr lang="en-GB" sz="1200" b="1" u="sng" kern="1200" dirty="0" err="1" smtClean="0">
                <a:solidFill>
                  <a:schemeClr val="tx1"/>
                </a:solidFill>
                <a:effectLst/>
                <a:latin typeface="+mn-lt"/>
                <a:ea typeface="+mn-ea"/>
                <a:cs typeface="+mn-cs"/>
              </a:rPr>
              <a:t>Zeff</a:t>
            </a:r>
            <a:r>
              <a:rPr lang="en-GB" sz="1200" b="1" u="sng"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remained constant at 1.5. </a:t>
            </a:r>
            <a:r>
              <a:rPr lang="en-GB" sz="1200" b="1" u="sng" kern="1200" dirty="0" smtClean="0">
                <a:solidFill>
                  <a:schemeClr val="tx1"/>
                </a:solidFill>
                <a:effectLst/>
                <a:latin typeface="+mn-lt"/>
                <a:ea typeface="+mn-ea"/>
                <a:cs typeface="+mn-cs"/>
              </a:rPr>
              <a:t>The</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radiated power fraction stayed at about 80-90 % </a:t>
            </a:r>
            <a:r>
              <a:rPr lang="en-GB" sz="1200" b="1" u="sng" kern="1200" dirty="0" smtClean="0">
                <a:solidFill>
                  <a:schemeClr val="tx1"/>
                </a:solidFill>
                <a:effectLst/>
                <a:latin typeface="+mn-lt"/>
                <a:ea typeface="+mn-ea"/>
                <a:cs typeface="+mn-cs"/>
              </a:rPr>
              <a:t>and </a:t>
            </a:r>
            <a:r>
              <a:rPr lang="en-GB" sz="1200" kern="1200" dirty="0" smtClean="0">
                <a:solidFill>
                  <a:schemeClr val="tx1"/>
                </a:solidFill>
                <a:effectLst/>
                <a:latin typeface="+mn-lt"/>
                <a:ea typeface="+mn-ea"/>
                <a:cs typeface="+mn-cs"/>
              </a:rPr>
              <a:t>the diamagnetic energy dropped only by about 10%. </a:t>
            </a:r>
            <a:r>
              <a:rPr lang="en-GB" sz="1200" b="1" u="sng" kern="1200" dirty="0" smtClean="0">
                <a:solidFill>
                  <a:schemeClr val="tx1"/>
                </a:solidFill>
                <a:effectLst/>
                <a:latin typeface="+mn-lt"/>
                <a:ea typeface="+mn-ea"/>
                <a:cs typeface="+mn-cs"/>
              </a:rPr>
              <a:t>The </a:t>
            </a:r>
            <a:r>
              <a:rPr lang="en-GB" sz="1200" kern="1200" dirty="0" smtClean="0">
                <a:solidFill>
                  <a:schemeClr val="tx1"/>
                </a:solidFill>
                <a:effectLst/>
                <a:latin typeface="+mn-lt"/>
                <a:ea typeface="+mn-ea"/>
                <a:cs typeface="+mn-cs"/>
              </a:rPr>
              <a:t>sub-divertor neutral pressure measured at  the entrance to the pumping</a:t>
            </a:r>
            <a:r>
              <a:rPr lang="en-GB" sz="1200" kern="1200" baseline="0" dirty="0" smtClean="0">
                <a:solidFill>
                  <a:schemeClr val="tx1"/>
                </a:solidFill>
                <a:effectLst/>
                <a:latin typeface="+mn-lt"/>
                <a:ea typeface="+mn-ea"/>
                <a:cs typeface="+mn-cs"/>
              </a:rPr>
              <a:t> gap </a:t>
            </a:r>
            <a:r>
              <a:rPr lang="en-GB" sz="1200" kern="1200" dirty="0" smtClean="0">
                <a:solidFill>
                  <a:schemeClr val="tx1"/>
                </a:solidFill>
                <a:effectLst/>
                <a:latin typeface="+mn-lt"/>
                <a:ea typeface="+mn-ea"/>
                <a:cs typeface="+mn-cs"/>
              </a:rPr>
              <a:t>rose slightly to comfortable 0.07 Pa with the compression factor between 20 and 30. This</a:t>
            </a:r>
            <a:r>
              <a:rPr lang="en-GB" sz="1200" kern="1200" baseline="0" dirty="0" smtClean="0">
                <a:solidFill>
                  <a:schemeClr val="tx1"/>
                </a:solidFill>
                <a:effectLst/>
                <a:latin typeface="+mn-lt"/>
                <a:ea typeface="+mn-ea"/>
                <a:cs typeface="+mn-cs"/>
              </a:rPr>
              <a:t> level of neutral compression enabled stable density control as shown in the next slide.</a:t>
            </a:r>
            <a:endParaRPr lang="en-GB" sz="1200" kern="1200" dirty="0" smtClean="0">
              <a:solidFill>
                <a:schemeClr val="tx1"/>
              </a:solidFill>
              <a:effectLst/>
              <a:latin typeface="+mn-lt"/>
              <a:ea typeface="+mn-ea"/>
              <a:cs typeface="+mn-cs"/>
            </a:endParaRPr>
          </a:p>
        </p:txBody>
      </p:sp>
      <p:sp>
        <p:nvSpPr>
          <p:cNvPr id="4" name="Symbol zastępczy numeru slajdu 3"/>
          <p:cNvSpPr>
            <a:spLocks noGrp="1"/>
          </p:cNvSpPr>
          <p:nvPr>
            <p:ph type="sldNum" sz="quarter" idx="5"/>
          </p:nvPr>
        </p:nvSpPr>
        <p:spPr/>
        <p:txBody>
          <a:bodyPr/>
          <a:lstStyle/>
          <a:p>
            <a:fld id="{4E546895-DAEF-47E5-8529-7A3EBD8431C8}" type="slidenum">
              <a:rPr lang="de-DE" smtClean="0"/>
              <a:t>4</a:t>
            </a:fld>
            <a:endParaRPr lang="de-DE"/>
          </a:p>
        </p:txBody>
      </p:sp>
    </p:spTree>
    <p:extLst>
      <p:ext uri="{BB962C8B-B14F-4D97-AF65-F5344CB8AC3E}">
        <p14:creationId xmlns:p14="http://schemas.microsoft.com/office/powerpoint/2010/main" val="469074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we plan to use pellet injection as a main tool to control plasma density in a steady-state discharges. Therefore, it was important to achieve stable detachment in plasmas fuelled with pellets. In the previous campaign our pellet injector could inject only </a:t>
            </a:r>
            <a:r>
              <a:rPr lang="de-DE" dirty="0" err="1" smtClean="0"/>
              <a:t>few</a:t>
            </a:r>
            <a:r>
              <a:rPr lang="de-DE" dirty="0" smtClean="0"/>
              <a:t> </a:t>
            </a:r>
            <a:r>
              <a:rPr lang="de-DE" dirty="0" err="1" smtClean="0"/>
              <a:t>tens</a:t>
            </a:r>
            <a:r>
              <a:rPr lang="de-DE" dirty="0" smtClean="0"/>
              <a:t> </a:t>
            </a:r>
            <a:r>
              <a:rPr lang="pl-PL" dirty="0" smtClean="0"/>
              <a:t>of pellets in one program as presented in this discharge. Here</a:t>
            </a:r>
            <a:r>
              <a:rPr lang="de-DE" dirty="0" smtClean="0"/>
              <a:t>, </a:t>
            </a:r>
            <a:r>
              <a:rPr lang="de-DE" dirty="0" err="1" smtClean="0"/>
              <a:t>the</a:t>
            </a:r>
            <a:r>
              <a:rPr lang="de-DE" dirty="0" smtClean="0"/>
              <a:t> </a:t>
            </a:r>
            <a:r>
              <a:rPr lang="de-DE" dirty="0" err="1" smtClean="0"/>
              <a:t>transition</a:t>
            </a:r>
            <a:r>
              <a:rPr lang="de-DE" dirty="0" smtClean="0"/>
              <a:t> </a:t>
            </a:r>
            <a:r>
              <a:rPr lang="de-DE" dirty="0" err="1" smtClean="0"/>
              <a:t>to</a:t>
            </a:r>
            <a:r>
              <a:rPr lang="de-DE" dirty="0" smtClean="0"/>
              <a:t> </a:t>
            </a:r>
            <a:r>
              <a:rPr lang="de-DE" dirty="0" err="1" smtClean="0"/>
              <a:t>detachment</a:t>
            </a:r>
            <a:r>
              <a:rPr lang="de-DE" dirty="0" smtClean="0"/>
              <a:t> </a:t>
            </a:r>
            <a:r>
              <a:rPr lang="de-DE" dirty="0" err="1" smtClean="0"/>
              <a:t>occurs</a:t>
            </a:r>
            <a:r>
              <a:rPr lang="de-DE" baseline="0" dirty="0" smtClean="0"/>
              <a:t> </a:t>
            </a:r>
            <a:r>
              <a:rPr lang="de-DE" baseline="0" dirty="0" err="1" smtClean="0"/>
              <a:t>between</a:t>
            </a:r>
            <a:r>
              <a:rPr lang="de-DE" baseline="0" dirty="0" smtClean="0"/>
              <a:t> 2 </a:t>
            </a:r>
            <a:r>
              <a:rPr lang="de-DE" baseline="0" dirty="0" err="1" smtClean="0"/>
              <a:t>and</a:t>
            </a:r>
            <a:r>
              <a:rPr lang="de-DE" baseline="0" dirty="0" smtClean="0"/>
              <a:t> 3 s. </a:t>
            </a:r>
            <a:r>
              <a:rPr lang="de-DE" dirty="0" smtClean="0"/>
              <a:t>S</a:t>
            </a:r>
            <a:r>
              <a:rPr lang="pl-PL" dirty="0" smtClean="0"/>
              <a:t>tarting from ca. 5 s 9 pellets were injected with 2 Hz frequency into the plasma. As you can each pellet increased plasma radation from ca. 70% to 80-90% and by that affected all downstream parameters, peak heat and recycling flux, bulk plasma flow, plasma temperature at the target</a:t>
            </a:r>
            <a:r>
              <a:rPr lang="de-DE" dirty="0" smtClean="0"/>
              <a:t>,</a:t>
            </a:r>
            <a:r>
              <a:rPr lang="de-DE" baseline="0" dirty="0" smtClean="0"/>
              <a:t> </a:t>
            </a:r>
            <a:r>
              <a:rPr lang="de-DE" baseline="0" dirty="0" err="1" smtClean="0"/>
              <a:t>which</a:t>
            </a:r>
            <a:r>
              <a:rPr lang="de-DE" baseline="0" dirty="0" smtClean="0"/>
              <a:t> </a:t>
            </a:r>
            <a:r>
              <a:rPr lang="de-DE" baseline="0" dirty="0" err="1" smtClean="0"/>
              <a:t>dropped</a:t>
            </a:r>
            <a:r>
              <a:rPr lang="de-DE" baseline="0" dirty="0" smtClean="0"/>
              <a:t> </a:t>
            </a:r>
            <a:r>
              <a:rPr lang="de-DE" baseline="0" dirty="0" err="1" smtClean="0"/>
              <a:t>to</a:t>
            </a:r>
            <a:r>
              <a:rPr lang="de-DE" baseline="0" dirty="0" smtClean="0"/>
              <a:t> ca. 5 eV </a:t>
            </a:r>
            <a:r>
              <a:rPr lang="pl-PL" dirty="0" smtClean="0"/>
              <a:t>and to only small extent neutral pressure at the divertor entrance</a:t>
            </a:r>
            <a:endParaRPr lang="en-US" dirty="0"/>
          </a:p>
        </p:txBody>
      </p:sp>
      <p:sp>
        <p:nvSpPr>
          <p:cNvPr id="4" name="Slide Number Placeholder 3"/>
          <p:cNvSpPr>
            <a:spLocks noGrp="1"/>
          </p:cNvSpPr>
          <p:nvPr>
            <p:ph type="sldNum" sz="quarter" idx="10"/>
          </p:nvPr>
        </p:nvSpPr>
        <p:spPr/>
        <p:txBody>
          <a:bodyPr/>
          <a:lstStyle/>
          <a:p>
            <a:fld id="{4E546895-DAEF-47E5-8529-7A3EBD8431C8}" type="slidenum">
              <a:rPr lang="de-DE" smtClean="0"/>
              <a:t>5</a:t>
            </a:fld>
            <a:endParaRPr lang="de-DE"/>
          </a:p>
        </p:txBody>
      </p:sp>
    </p:spTree>
    <p:extLst>
      <p:ext uri="{BB962C8B-B14F-4D97-AF65-F5344CB8AC3E}">
        <p14:creationId xmlns:p14="http://schemas.microsoft.com/office/powerpoint/2010/main" val="1476613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 This shows that neutral </a:t>
            </a:r>
            <a:r>
              <a:rPr lang="de-DE" dirty="0" err="1" smtClean="0"/>
              <a:t>density</a:t>
            </a:r>
            <a:r>
              <a:rPr lang="de-DE" dirty="0" smtClean="0"/>
              <a:t> </a:t>
            </a:r>
            <a:r>
              <a:rPr lang="de-DE" dirty="0" err="1" smtClean="0"/>
              <a:t>near</a:t>
            </a:r>
            <a:r>
              <a:rPr lang="de-DE" dirty="0" smtClean="0"/>
              <a:t> divertor</a:t>
            </a:r>
            <a:r>
              <a:rPr lang="de-DE" baseline="0" dirty="0" smtClean="0"/>
              <a:t> </a:t>
            </a:r>
            <a:r>
              <a:rPr lang="de-DE" baseline="0" dirty="0" err="1" smtClean="0"/>
              <a:t>target</a:t>
            </a:r>
            <a:r>
              <a:rPr lang="de-DE" baseline="0" dirty="0" smtClean="0"/>
              <a:t> </a:t>
            </a:r>
            <a:r>
              <a:rPr lang="pl-PL" dirty="0" smtClean="0"/>
              <a:t>is to large degree detached from the upstream plasma. This is encouraging and lead to the particle balance close to what we need in the next campaign. Namely total fueling rate, which in discharge consist of fueling rate by divertor </a:t>
            </a:r>
            <a:r>
              <a:rPr lang="de-DE" dirty="0" smtClean="0"/>
              <a:t>gas </a:t>
            </a:r>
            <a:r>
              <a:rPr lang="de-DE" dirty="0" err="1" smtClean="0"/>
              <a:t>injection</a:t>
            </a:r>
            <a:r>
              <a:rPr lang="de-DE" dirty="0" smtClean="0"/>
              <a:t> (</a:t>
            </a:r>
            <a:r>
              <a:rPr lang="de-DE" dirty="0" err="1" smtClean="0"/>
              <a:t>dashed</a:t>
            </a:r>
            <a:r>
              <a:rPr lang="de-DE" dirty="0" smtClean="0"/>
              <a:t> </a:t>
            </a:r>
            <a:r>
              <a:rPr lang="de-DE" dirty="0" err="1" smtClean="0"/>
              <a:t>line</a:t>
            </a:r>
            <a:r>
              <a:rPr lang="de-DE" dirty="0" smtClean="0"/>
              <a:t>)</a:t>
            </a:r>
            <a:r>
              <a:rPr lang="pl-PL" dirty="0" smtClean="0"/>
              <a:t> and pellet injector</a:t>
            </a:r>
            <a:r>
              <a:rPr lang="de-DE" dirty="0" smtClean="0"/>
              <a:t> (</a:t>
            </a:r>
            <a:r>
              <a:rPr lang="de-DE" dirty="0" err="1" smtClean="0"/>
              <a:t>each</a:t>
            </a:r>
            <a:r>
              <a:rPr lang="de-DE" dirty="0" smtClean="0"/>
              <a:t> pellet </a:t>
            </a:r>
            <a:r>
              <a:rPr lang="de-DE" dirty="0" err="1" smtClean="0"/>
              <a:t>is</a:t>
            </a:r>
            <a:r>
              <a:rPr lang="de-DE" dirty="0" smtClean="0"/>
              <a:t> </a:t>
            </a:r>
            <a:r>
              <a:rPr lang="de-DE" dirty="0" err="1" smtClean="0"/>
              <a:t>indicate</a:t>
            </a:r>
            <a:r>
              <a:rPr lang="de-DE" dirty="0" smtClean="0"/>
              <a:t> </a:t>
            </a:r>
            <a:r>
              <a:rPr lang="de-DE" dirty="0" err="1" smtClean="0"/>
              <a:t>as</a:t>
            </a:r>
            <a:r>
              <a:rPr lang="de-DE" dirty="0" smtClean="0"/>
              <a:t> a</a:t>
            </a:r>
            <a:r>
              <a:rPr lang="de-DE" baseline="0" dirty="0" smtClean="0"/>
              <a:t> </a:t>
            </a:r>
            <a:r>
              <a:rPr lang="de-DE" baseline="0" dirty="0" err="1" smtClean="0"/>
              <a:t>square</a:t>
            </a:r>
            <a:r>
              <a:rPr lang="de-DE" baseline="0" dirty="0" smtClean="0"/>
              <a:t> </a:t>
            </a:r>
            <a:r>
              <a:rPr lang="de-DE" baseline="0" dirty="0" err="1" smtClean="0"/>
              <a:t>point</a:t>
            </a:r>
            <a:r>
              <a:rPr lang="de-DE" baseline="0" dirty="0" smtClean="0"/>
              <a:t>)</a:t>
            </a:r>
            <a:r>
              <a:rPr lang="pl-PL" dirty="0" smtClean="0"/>
              <a:t> was </a:t>
            </a:r>
            <a:r>
              <a:rPr lang="de-DE" dirty="0" smtClean="0"/>
              <a:t>on </a:t>
            </a:r>
            <a:r>
              <a:rPr lang="de-DE" dirty="0" err="1" smtClean="0"/>
              <a:t>the</a:t>
            </a:r>
            <a:r>
              <a:rPr lang="de-DE" dirty="0" smtClean="0"/>
              <a:t> </a:t>
            </a:r>
            <a:r>
              <a:rPr lang="de-DE" dirty="0" err="1" smtClean="0"/>
              <a:t>level</a:t>
            </a:r>
            <a:r>
              <a:rPr lang="de-DE" dirty="0" smtClean="0"/>
              <a:t> </a:t>
            </a:r>
            <a:r>
              <a:rPr lang="de-DE" dirty="0" err="1" smtClean="0"/>
              <a:t>of</a:t>
            </a:r>
            <a:r>
              <a:rPr lang="de-DE" dirty="0" smtClean="0"/>
              <a:t> </a:t>
            </a:r>
            <a:r>
              <a:rPr lang="de-DE" dirty="0" err="1" smtClean="0"/>
              <a:t>the</a:t>
            </a:r>
            <a:r>
              <a:rPr lang="pl-PL" dirty="0" smtClean="0"/>
              <a:t> total pumping rate. In the next campaign we </a:t>
            </a:r>
            <a:r>
              <a:rPr lang="de-DE" dirty="0" smtClean="0"/>
              <a:t>plan </a:t>
            </a:r>
            <a:r>
              <a:rPr lang="de-DE" dirty="0" err="1" smtClean="0"/>
              <a:t>to</a:t>
            </a:r>
            <a:r>
              <a:rPr lang="de-DE" baseline="0" dirty="0" smtClean="0"/>
              <a:t> </a:t>
            </a:r>
            <a:r>
              <a:rPr lang="de-DE" baseline="0" dirty="0" err="1" smtClean="0"/>
              <a:t>increase</a:t>
            </a:r>
            <a:r>
              <a:rPr lang="de-DE" baseline="0" dirty="0" smtClean="0"/>
              <a:t> </a:t>
            </a:r>
            <a:r>
              <a:rPr lang="de-DE" baseline="0" dirty="0" err="1" smtClean="0"/>
              <a:t>our</a:t>
            </a:r>
            <a:r>
              <a:rPr lang="de-DE" baseline="0" dirty="0" smtClean="0"/>
              <a:t> </a:t>
            </a:r>
            <a:r>
              <a:rPr lang="de-DE" baseline="0" dirty="0" err="1" smtClean="0"/>
              <a:t>pumping</a:t>
            </a:r>
            <a:r>
              <a:rPr lang="de-DE" baseline="0" dirty="0" smtClean="0"/>
              <a:t> </a:t>
            </a:r>
            <a:r>
              <a:rPr lang="de-DE" baseline="0" dirty="0" err="1" smtClean="0"/>
              <a:t>capabilities</a:t>
            </a:r>
            <a:r>
              <a:rPr lang="de-DE" baseline="0" dirty="0" smtClean="0"/>
              <a:t> </a:t>
            </a:r>
            <a:r>
              <a:rPr lang="de-DE" baseline="0" dirty="0" err="1" smtClean="0"/>
              <a:t>by</a:t>
            </a:r>
            <a:r>
              <a:rPr lang="de-DE" baseline="0" dirty="0" smtClean="0"/>
              <a:t> </a:t>
            </a:r>
            <a:r>
              <a:rPr lang="de-DE" baseline="0" dirty="0" err="1" smtClean="0"/>
              <a:t>more</a:t>
            </a:r>
            <a:r>
              <a:rPr lang="de-DE" baseline="0" dirty="0" smtClean="0"/>
              <a:t> </a:t>
            </a:r>
            <a:r>
              <a:rPr lang="de-DE" baseline="0" dirty="0" err="1" smtClean="0"/>
              <a:t>than</a:t>
            </a:r>
            <a:r>
              <a:rPr lang="de-DE" baseline="0" dirty="0" smtClean="0"/>
              <a:t> a </a:t>
            </a:r>
            <a:r>
              <a:rPr lang="de-DE" baseline="0" dirty="0" err="1" smtClean="0"/>
              <a:t>factor</a:t>
            </a:r>
            <a:r>
              <a:rPr lang="de-DE" baseline="0" dirty="0" smtClean="0"/>
              <a:t> </a:t>
            </a:r>
            <a:r>
              <a:rPr lang="de-DE" baseline="0" dirty="0" err="1" smtClean="0"/>
              <a:t>of</a:t>
            </a:r>
            <a:r>
              <a:rPr lang="de-DE" baseline="0" dirty="0" smtClean="0"/>
              <a:t> </a:t>
            </a:r>
            <a:r>
              <a:rPr lang="de-DE" baseline="0" dirty="0" err="1" smtClean="0"/>
              <a:t>four</a:t>
            </a:r>
            <a:r>
              <a:rPr lang="de-DE" baseline="0" dirty="0" smtClean="0"/>
              <a:t> </a:t>
            </a:r>
            <a:r>
              <a:rPr lang="de-DE" baseline="0" dirty="0" err="1" smtClean="0"/>
              <a:t>by</a:t>
            </a:r>
            <a:r>
              <a:rPr lang="de-DE" baseline="0" dirty="0" smtClean="0"/>
              <a:t> </a:t>
            </a:r>
            <a:r>
              <a:rPr lang="de-DE" baseline="0" dirty="0" err="1" smtClean="0"/>
              <a:t>instaling</a:t>
            </a:r>
            <a:r>
              <a:rPr lang="de-DE" baseline="0" dirty="0" smtClean="0"/>
              <a:t> </a:t>
            </a:r>
            <a:r>
              <a:rPr lang="de-DE" baseline="0" dirty="0" err="1" smtClean="0"/>
              <a:t>cryo</a:t>
            </a:r>
            <a:r>
              <a:rPr lang="de-DE" baseline="0" dirty="0" smtClean="0"/>
              <a:t>-pumps</a:t>
            </a:r>
            <a:r>
              <a:rPr lang="pl-PL" dirty="0" smtClean="0"/>
              <a:t>.</a:t>
            </a:r>
            <a:r>
              <a:rPr lang="de-DE" dirty="0" smtClean="0"/>
              <a:t> This</a:t>
            </a:r>
            <a:r>
              <a:rPr lang="de-DE" baseline="0" dirty="0" smtClean="0"/>
              <a:t> will </a:t>
            </a:r>
            <a:r>
              <a:rPr lang="de-DE" baseline="0" dirty="0" err="1" smtClean="0"/>
              <a:t>give</a:t>
            </a:r>
            <a:r>
              <a:rPr lang="de-DE" baseline="0" dirty="0" smtClean="0"/>
              <a:t> </a:t>
            </a:r>
            <a:r>
              <a:rPr lang="de-DE" baseline="0" dirty="0" err="1" smtClean="0"/>
              <a:t>us</a:t>
            </a:r>
            <a:r>
              <a:rPr lang="de-DE" baseline="0" dirty="0" smtClean="0"/>
              <a:t> </a:t>
            </a:r>
            <a:r>
              <a:rPr lang="de-DE" baseline="0" dirty="0" err="1" smtClean="0"/>
              <a:t>more</a:t>
            </a:r>
            <a:r>
              <a:rPr lang="de-DE" baseline="0" dirty="0" smtClean="0"/>
              <a:t> </a:t>
            </a:r>
            <a:r>
              <a:rPr lang="de-DE" baseline="0" dirty="0" err="1" smtClean="0"/>
              <a:t>flexibility</a:t>
            </a:r>
            <a:r>
              <a:rPr lang="de-DE" baseline="0" dirty="0" smtClean="0"/>
              <a:t> </a:t>
            </a:r>
            <a:r>
              <a:rPr lang="de-DE" baseline="0" dirty="0" err="1" smtClean="0"/>
              <a:t>to</a:t>
            </a:r>
            <a:r>
              <a:rPr lang="de-DE" baseline="0" dirty="0" smtClean="0"/>
              <a:t> </a:t>
            </a:r>
            <a:r>
              <a:rPr lang="de-DE" baseline="0" dirty="0" err="1" smtClean="0"/>
              <a:t>develop</a:t>
            </a:r>
            <a:r>
              <a:rPr lang="de-DE" baseline="0" dirty="0" smtClean="0"/>
              <a:t> </a:t>
            </a:r>
            <a:r>
              <a:rPr lang="de-DE" baseline="0" dirty="0" err="1" smtClean="0"/>
              <a:t>steady-state</a:t>
            </a:r>
            <a:r>
              <a:rPr lang="de-DE" baseline="0" dirty="0" smtClean="0"/>
              <a:t> </a:t>
            </a:r>
            <a:r>
              <a:rPr lang="de-DE" baseline="0" dirty="0" err="1" smtClean="0"/>
              <a:t>detached</a:t>
            </a:r>
            <a:r>
              <a:rPr lang="de-DE" baseline="0" dirty="0" smtClean="0"/>
              <a:t> </a:t>
            </a:r>
            <a:r>
              <a:rPr lang="de-DE" baseline="0" dirty="0" err="1" smtClean="0"/>
              <a:t>scenarios</a:t>
            </a:r>
            <a:r>
              <a:rPr lang="de-DE" baseline="0" dirty="0" smtClean="0"/>
              <a:t>. </a:t>
            </a:r>
            <a:r>
              <a:rPr lang="de-DE" baseline="0" dirty="0" err="1" smtClean="0"/>
              <a:t>Now</a:t>
            </a:r>
            <a:r>
              <a:rPr lang="de-DE" dirty="0" smtClean="0"/>
              <a:t> </a:t>
            </a:r>
            <a:r>
              <a:rPr lang="de-DE" dirty="0" err="1" smtClean="0"/>
              <a:t>let‘s</a:t>
            </a:r>
            <a:r>
              <a:rPr lang="de-DE" dirty="0" smtClean="0"/>
              <a:t> </a:t>
            </a:r>
            <a:r>
              <a:rPr lang="de-DE" dirty="0" err="1" smtClean="0"/>
              <a:t>have</a:t>
            </a:r>
            <a:r>
              <a:rPr lang="de-DE" dirty="0" smtClean="0"/>
              <a:t> a </a:t>
            </a:r>
            <a:r>
              <a:rPr lang="de-DE" dirty="0" err="1" smtClean="0"/>
              <a:t>look</a:t>
            </a:r>
            <a:r>
              <a:rPr lang="de-DE" dirty="0" smtClean="0"/>
              <a:t> in </a:t>
            </a:r>
            <a:r>
              <a:rPr lang="de-DE" dirty="0" err="1" smtClean="0"/>
              <a:t>more</a:t>
            </a:r>
            <a:r>
              <a:rPr lang="de-DE" dirty="0" smtClean="0"/>
              <a:t> </a:t>
            </a:r>
            <a:r>
              <a:rPr lang="de-DE" dirty="0" err="1" smtClean="0"/>
              <a:t>details</a:t>
            </a:r>
            <a:r>
              <a:rPr lang="de-DE" dirty="0" smtClean="0"/>
              <a:t> </a:t>
            </a:r>
            <a:r>
              <a:rPr lang="de-DE" dirty="0" err="1" smtClean="0"/>
              <a:t>what</a:t>
            </a:r>
            <a:r>
              <a:rPr lang="de-DE" baseline="0" dirty="0" smtClean="0"/>
              <a:t> </a:t>
            </a:r>
            <a:r>
              <a:rPr lang="de-DE" baseline="0" dirty="0" err="1" smtClean="0"/>
              <a:t>happens</a:t>
            </a:r>
            <a:r>
              <a:rPr lang="de-DE" baseline="0" dirty="0" smtClean="0"/>
              <a:t> in SOL </a:t>
            </a:r>
            <a:r>
              <a:rPr lang="de-DE" baseline="0" dirty="0" err="1" smtClean="0"/>
              <a:t>as</a:t>
            </a:r>
            <a:r>
              <a:rPr lang="de-DE" baseline="0" dirty="0" smtClean="0"/>
              <a:t> </a:t>
            </a:r>
            <a:r>
              <a:rPr lang="de-DE" baseline="0" dirty="0" err="1" smtClean="0"/>
              <a:t>we</a:t>
            </a:r>
            <a:r>
              <a:rPr lang="de-DE" baseline="0" dirty="0" smtClean="0"/>
              <a:t> </a:t>
            </a:r>
            <a:r>
              <a:rPr lang="de-DE" baseline="0" dirty="0" err="1" smtClean="0"/>
              <a:t>transition</a:t>
            </a:r>
            <a:r>
              <a:rPr lang="de-DE" baseline="0" dirty="0" smtClean="0"/>
              <a:t> </a:t>
            </a:r>
            <a:r>
              <a:rPr lang="de-DE" baseline="0" dirty="0" err="1" smtClean="0"/>
              <a:t>to</a:t>
            </a:r>
            <a:r>
              <a:rPr lang="de-DE" baseline="0" dirty="0" smtClean="0"/>
              <a:t> </a:t>
            </a:r>
            <a:r>
              <a:rPr lang="de-DE" baseline="0" dirty="0" err="1" smtClean="0"/>
              <a:t>detachment</a:t>
            </a:r>
            <a:r>
              <a:rPr lang="de-DE" baseline="0" dirty="0" smtClean="0"/>
              <a:t>.</a:t>
            </a:r>
            <a:endParaRPr lang="en-US" dirty="0"/>
          </a:p>
        </p:txBody>
      </p:sp>
      <p:sp>
        <p:nvSpPr>
          <p:cNvPr id="4" name="Slide Number Placeholder 3"/>
          <p:cNvSpPr>
            <a:spLocks noGrp="1"/>
          </p:cNvSpPr>
          <p:nvPr>
            <p:ph type="sldNum" sz="quarter" idx="10"/>
          </p:nvPr>
        </p:nvSpPr>
        <p:spPr/>
        <p:txBody>
          <a:bodyPr/>
          <a:lstStyle/>
          <a:p>
            <a:fld id="{4E546895-DAEF-47E5-8529-7A3EBD8431C8}" type="slidenum">
              <a:rPr lang="de-DE" smtClean="0"/>
              <a:t>6</a:t>
            </a:fld>
            <a:endParaRPr lang="de-DE"/>
          </a:p>
        </p:txBody>
      </p:sp>
    </p:spTree>
    <p:extLst>
      <p:ext uri="{BB962C8B-B14F-4D97-AF65-F5344CB8AC3E}">
        <p14:creationId xmlns:p14="http://schemas.microsoft.com/office/powerpoint/2010/main" val="730912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The </a:t>
            </a:r>
            <a:r>
              <a:rPr lang="de-DE" dirty="0" err="1"/>
              <a:t>flow</a:t>
            </a:r>
            <a:r>
              <a:rPr lang="de-DE" dirty="0"/>
              <a:t> </a:t>
            </a:r>
            <a:r>
              <a:rPr lang="de-DE" dirty="0" err="1"/>
              <a:t>measurement</a:t>
            </a:r>
            <a:r>
              <a:rPr lang="de-DE" dirty="0"/>
              <a:t> at W7-X </a:t>
            </a:r>
            <a:r>
              <a:rPr lang="de-DE" dirty="0" err="1"/>
              <a:t>is</a:t>
            </a:r>
            <a:r>
              <a:rPr lang="de-DE" dirty="0"/>
              <a:t> </a:t>
            </a:r>
            <a:r>
              <a:rPr lang="de-DE" dirty="0" err="1"/>
              <a:t>perfrormed</a:t>
            </a:r>
            <a:r>
              <a:rPr lang="de-DE" baseline="0" dirty="0"/>
              <a:t> </a:t>
            </a:r>
            <a:r>
              <a:rPr lang="de-DE" baseline="0" dirty="0" err="1"/>
              <a:t>by</a:t>
            </a:r>
            <a:r>
              <a:rPr lang="de-DE" baseline="0" dirty="0"/>
              <a:t> </a:t>
            </a:r>
            <a:r>
              <a:rPr lang="de-DE" baseline="0" dirty="0" err="1"/>
              <a:t>coherence</a:t>
            </a:r>
            <a:r>
              <a:rPr lang="de-DE" baseline="0" dirty="0"/>
              <a:t> </a:t>
            </a:r>
            <a:r>
              <a:rPr lang="de-DE" baseline="0" dirty="0" err="1"/>
              <a:t>image</a:t>
            </a:r>
            <a:r>
              <a:rPr lang="de-DE" baseline="0" dirty="0"/>
              <a:t> </a:t>
            </a:r>
            <a:r>
              <a:rPr lang="de-DE" baseline="0" dirty="0" err="1"/>
              <a:t>spectroscopy</a:t>
            </a:r>
            <a:r>
              <a:rPr lang="de-DE" baseline="0" dirty="0"/>
              <a:t>. </a:t>
            </a:r>
            <a:r>
              <a:rPr lang="de-DE" b="0" i="0" dirty="0">
                <a:solidFill>
                  <a:schemeClr val="bg1">
                    <a:lumMod val="75000"/>
                  </a:schemeClr>
                </a:solidFill>
                <a:latin typeface="Times New Roman" panose="02020603050405020304" pitchFamily="18" charset="0"/>
                <a:cs typeface="Times New Roman" panose="02020603050405020304" pitchFamily="18" charset="0"/>
              </a:rPr>
              <a:t>In a </a:t>
            </a:r>
            <a:r>
              <a:rPr lang="de-DE" b="0" i="0" dirty="0" err="1">
                <a:solidFill>
                  <a:schemeClr val="bg1">
                    <a:lumMod val="75000"/>
                  </a:schemeClr>
                </a:solidFill>
                <a:latin typeface="Times New Roman" panose="02020603050405020304" pitchFamily="18" charset="0"/>
                <a:cs typeface="Times New Roman" panose="02020603050405020304" pitchFamily="18" charset="0"/>
              </a:rPr>
              <a:t>toroidal</a:t>
            </a:r>
            <a:r>
              <a:rPr lang="de-DE" b="0" i="0" dirty="0">
                <a:solidFill>
                  <a:schemeClr val="bg1">
                    <a:lumMod val="75000"/>
                  </a:schemeClr>
                </a:solidFill>
                <a:latin typeface="Times New Roman" panose="02020603050405020304" pitchFamily="18" charset="0"/>
                <a:cs typeface="Times New Roman" panose="02020603050405020304" pitchFamily="18" charset="0"/>
              </a:rPr>
              <a:t> </a:t>
            </a:r>
            <a:r>
              <a:rPr lang="de-DE" b="0" i="0" dirty="0" err="1">
                <a:solidFill>
                  <a:schemeClr val="bg1">
                    <a:lumMod val="75000"/>
                  </a:schemeClr>
                </a:solidFill>
                <a:latin typeface="Times New Roman" panose="02020603050405020304" pitchFamily="18" charset="0"/>
                <a:cs typeface="Times New Roman" panose="02020603050405020304" pitchFamily="18" charset="0"/>
              </a:rPr>
              <a:t>view</a:t>
            </a:r>
            <a:r>
              <a:rPr lang="de-DE" b="0" i="0" dirty="0">
                <a:solidFill>
                  <a:schemeClr val="bg1">
                    <a:lumMod val="75000"/>
                  </a:schemeClr>
                </a:solidFill>
                <a:latin typeface="Times New Roman" panose="02020603050405020304" pitchFamily="18" charset="0"/>
                <a:cs typeface="Times New Roman" panose="02020603050405020304" pitchFamily="18" charset="0"/>
              </a:rPr>
              <a:t>, </a:t>
            </a:r>
            <a:r>
              <a:rPr lang="de-DE" b="0" i="0" dirty="0" err="1">
                <a:solidFill>
                  <a:schemeClr val="bg1">
                    <a:lumMod val="75000"/>
                  </a:schemeClr>
                </a:solidFill>
                <a:latin typeface="Times New Roman" panose="02020603050405020304" pitchFamily="18" charset="0"/>
                <a:cs typeface="Times New Roman" panose="02020603050405020304" pitchFamily="18" charset="0"/>
              </a:rPr>
              <a:t>it</a:t>
            </a:r>
            <a:r>
              <a:rPr lang="de-DE" b="0" i="0" dirty="0">
                <a:solidFill>
                  <a:schemeClr val="bg1">
                    <a:lumMod val="75000"/>
                  </a:schemeClr>
                </a:solidFill>
                <a:latin typeface="Times New Roman" panose="02020603050405020304" pitchFamily="18" charset="0"/>
                <a:cs typeface="Times New Roman" panose="02020603050405020304" pitchFamily="18" charset="0"/>
              </a:rPr>
              <a:t> </a:t>
            </a:r>
            <a:r>
              <a:rPr lang="de-DE" b="0" i="0" dirty="0" err="1">
                <a:solidFill>
                  <a:schemeClr val="bg1">
                    <a:lumMod val="75000"/>
                  </a:schemeClr>
                </a:solidFill>
                <a:latin typeface="Times New Roman" panose="02020603050405020304" pitchFamily="18" charset="0"/>
                <a:cs typeface="Times New Roman" panose="02020603050405020304" pitchFamily="18" charset="0"/>
              </a:rPr>
              <a:t>measures</a:t>
            </a:r>
            <a:r>
              <a:rPr lang="de-DE" b="0" i="0" dirty="0">
                <a:solidFill>
                  <a:schemeClr val="bg1">
                    <a:lumMod val="75000"/>
                  </a:schemeClr>
                </a:solidFill>
                <a:latin typeface="Times New Roman" panose="02020603050405020304" pitchFamily="18" charset="0"/>
                <a:cs typeface="Times New Roman" panose="02020603050405020304" pitchFamily="18" charset="0"/>
              </a:rPr>
              <a:t> </a:t>
            </a:r>
            <a:r>
              <a:rPr lang="de-DE" b="0" i="0" dirty="0" err="1">
                <a:solidFill>
                  <a:schemeClr val="bg1">
                    <a:lumMod val="75000"/>
                  </a:schemeClr>
                </a:solidFill>
                <a:latin typeface="Times New Roman" panose="02020603050405020304" pitchFamily="18" charset="0"/>
                <a:cs typeface="Times New Roman" panose="02020603050405020304" pitchFamily="18" charset="0"/>
              </a:rPr>
              <a:t>the</a:t>
            </a:r>
            <a:r>
              <a:rPr lang="de-DE" b="0" i="0" dirty="0">
                <a:solidFill>
                  <a:schemeClr val="bg1">
                    <a:lumMod val="75000"/>
                  </a:schemeClr>
                </a:solidFill>
                <a:latin typeface="Times New Roman" panose="02020603050405020304" pitchFamily="18" charset="0"/>
                <a:cs typeface="Times New Roman" panose="02020603050405020304" pitchFamily="18" charset="0"/>
              </a:rPr>
              <a:t> Doppler shift </a:t>
            </a:r>
            <a:r>
              <a:rPr lang="de-DE" b="0" i="0" dirty="0" err="1">
                <a:solidFill>
                  <a:schemeClr val="bg1">
                    <a:lumMod val="75000"/>
                  </a:schemeClr>
                </a:solidFill>
                <a:latin typeface="Times New Roman" panose="02020603050405020304" pitchFamily="18" charset="0"/>
                <a:cs typeface="Times New Roman" panose="02020603050405020304" pitchFamily="18" charset="0"/>
              </a:rPr>
              <a:t>of</a:t>
            </a:r>
            <a:r>
              <a:rPr lang="de-DE" b="0" i="0" dirty="0">
                <a:solidFill>
                  <a:schemeClr val="bg1">
                    <a:lumMod val="75000"/>
                  </a:schemeClr>
                </a:solidFill>
                <a:latin typeface="Times New Roman" panose="02020603050405020304" pitchFamily="18" charset="0"/>
                <a:cs typeface="Times New Roman" panose="02020603050405020304" pitchFamily="18" charset="0"/>
              </a:rPr>
              <a:t> </a:t>
            </a:r>
            <a:r>
              <a:rPr lang="de-DE" b="0" i="0" dirty="0" err="1">
                <a:solidFill>
                  <a:schemeClr val="bg1">
                    <a:lumMod val="75000"/>
                  </a:schemeClr>
                </a:solidFill>
                <a:latin typeface="Times New Roman" panose="02020603050405020304" pitchFamily="18" charset="0"/>
                <a:cs typeface="Times New Roman" panose="02020603050405020304" pitchFamily="18" charset="0"/>
              </a:rPr>
              <a:t>carbon</a:t>
            </a:r>
            <a:r>
              <a:rPr lang="de-DE" b="0" i="0" dirty="0">
                <a:solidFill>
                  <a:schemeClr val="bg1">
                    <a:lumMod val="75000"/>
                  </a:schemeClr>
                </a:solidFill>
                <a:latin typeface="Times New Roman" panose="02020603050405020304" pitchFamily="18" charset="0"/>
                <a:cs typeface="Times New Roman" panose="02020603050405020304" pitchFamily="18" charset="0"/>
              </a:rPr>
              <a:t> </a:t>
            </a:r>
            <a:r>
              <a:rPr lang="de-DE" b="0" i="0" dirty="0" err="1">
                <a:solidFill>
                  <a:schemeClr val="bg1">
                    <a:lumMod val="75000"/>
                  </a:schemeClr>
                </a:solidFill>
                <a:latin typeface="Times New Roman" panose="02020603050405020304" pitchFamily="18" charset="0"/>
                <a:cs typeface="Times New Roman" panose="02020603050405020304" pitchFamily="18" charset="0"/>
              </a:rPr>
              <a:t>ions</a:t>
            </a:r>
            <a:r>
              <a:rPr lang="de-DE" b="0" i="0" dirty="0">
                <a:solidFill>
                  <a:schemeClr val="bg1">
                    <a:lumMod val="75000"/>
                  </a:schemeClr>
                </a:solidFill>
                <a:latin typeface="Times New Roman" panose="02020603050405020304" pitchFamily="18" charset="0"/>
                <a:cs typeface="Times New Roman" panose="02020603050405020304" pitchFamily="18" charset="0"/>
              </a:rPr>
              <a:t>, </a:t>
            </a:r>
            <a:r>
              <a:rPr lang="de-DE" b="0" i="0" dirty="0" err="1">
                <a:solidFill>
                  <a:schemeClr val="bg1">
                    <a:lumMod val="75000"/>
                  </a:schemeClr>
                </a:solidFill>
                <a:latin typeface="Times New Roman" panose="02020603050405020304" pitchFamily="18" charset="0"/>
                <a:cs typeface="Times New Roman" panose="02020603050405020304" pitchFamily="18" charset="0"/>
              </a:rPr>
              <a:t>which</a:t>
            </a:r>
            <a:r>
              <a:rPr lang="de-DE" b="0" i="0" dirty="0">
                <a:solidFill>
                  <a:schemeClr val="bg1">
                    <a:lumMod val="75000"/>
                  </a:schemeClr>
                </a:solidFill>
                <a:latin typeface="Times New Roman" panose="02020603050405020304" pitchFamily="18" charset="0"/>
                <a:cs typeface="Times New Roman" panose="02020603050405020304" pitchFamily="18" charset="0"/>
              </a:rPr>
              <a:t> </a:t>
            </a:r>
            <a:r>
              <a:rPr lang="de-DE" b="0" i="0" dirty="0" err="1">
                <a:solidFill>
                  <a:schemeClr val="bg1">
                    <a:lumMod val="75000"/>
                  </a:schemeClr>
                </a:solidFill>
                <a:latin typeface="Times New Roman" panose="02020603050405020304" pitchFamily="18" charset="0"/>
                <a:cs typeface="Times New Roman" panose="02020603050405020304" pitchFamily="18" charset="0"/>
              </a:rPr>
              <a:t>serve</a:t>
            </a:r>
            <a:r>
              <a:rPr lang="de-DE" b="0" i="0" dirty="0">
                <a:solidFill>
                  <a:schemeClr val="bg1">
                    <a:lumMod val="75000"/>
                  </a:schemeClr>
                </a:solidFill>
                <a:latin typeface="Times New Roman" panose="02020603050405020304" pitchFamily="18" charset="0"/>
                <a:cs typeface="Times New Roman" panose="02020603050405020304" pitchFamily="18" charset="0"/>
              </a:rPr>
              <a:t> </a:t>
            </a:r>
            <a:r>
              <a:rPr lang="de-DE" b="0" i="0" dirty="0" err="1">
                <a:solidFill>
                  <a:schemeClr val="bg1">
                    <a:lumMod val="75000"/>
                  </a:schemeClr>
                </a:solidFill>
                <a:latin typeface="Times New Roman" panose="02020603050405020304" pitchFamily="18" charset="0"/>
                <a:cs typeface="Times New Roman" panose="02020603050405020304" pitchFamily="18" charset="0"/>
              </a:rPr>
              <a:t>as</a:t>
            </a:r>
            <a:r>
              <a:rPr lang="de-DE" b="0" i="0" dirty="0">
                <a:solidFill>
                  <a:schemeClr val="bg1">
                    <a:lumMod val="75000"/>
                  </a:schemeClr>
                </a:solidFill>
                <a:latin typeface="Times New Roman" panose="02020603050405020304" pitchFamily="18" charset="0"/>
                <a:cs typeface="Times New Roman" panose="02020603050405020304" pitchFamily="18" charset="0"/>
              </a:rPr>
              <a:t> a </a:t>
            </a:r>
            <a:r>
              <a:rPr lang="de-DE" b="0" i="0" dirty="0" err="1">
                <a:solidFill>
                  <a:schemeClr val="bg1">
                    <a:lumMod val="75000"/>
                  </a:schemeClr>
                </a:solidFill>
                <a:latin typeface="Times New Roman" panose="02020603050405020304" pitchFamily="18" charset="0"/>
                <a:cs typeface="Times New Roman" panose="02020603050405020304" pitchFamily="18" charset="0"/>
              </a:rPr>
              <a:t>proxy</a:t>
            </a:r>
            <a:r>
              <a:rPr lang="de-DE" b="0" i="0" dirty="0">
                <a:solidFill>
                  <a:schemeClr val="bg1">
                    <a:lumMod val="75000"/>
                  </a:schemeClr>
                </a:solidFill>
                <a:latin typeface="Times New Roman" panose="02020603050405020304" pitchFamily="18" charset="0"/>
                <a:cs typeface="Times New Roman" panose="02020603050405020304" pitchFamily="18" charset="0"/>
              </a:rPr>
              <a:t> </a:t>
            </a:r>
            <a:r>
              <a:rPr lang="de-DE" b="0" i="0" dirty="0" err="1">
                <a:solidFill>
                  <a:schemeClr val="bg1">
                    <a:lumMod val="75000"/>
                  </a:schemeClr>
                </a:solidFill>
                <a:latin typeface="Times New Roman" panose="02020603050405020304" pitchFamily="18" charset="0"/>
                <a:cs typeface="Times New Roman" panose="02020603050405020304" pitchFamily="18" charset="0"/>
              </a:rPr>
              <a:t>for</a:t>
            </a:r>
            <a:r>
              <a:rPr lang="de-DE" b="0" i="0" dirty="0">
                <a:solidFill>
                  <a:schemeClr val="bg1">
                    <a:lumMod val="75000"/>
                  </a:schemeClr>
                </a:solidFill>
                <a:latin typeface="Times New Roman" panose="02020603050405020304" pitchFamily="18" charset="0"/>
                <a:cs typeface="Times New Roman" panose="02020603050405020304" pitchFamily="18" charset="0"/>
              </a:rPr>
              <a:t> </a:t>
            </a:r>
            <a:r>
              <a:rPr lang="de-DE" b="0" i="0" dirty="0" err="1">
                <a:solidFill>
                  <a:schemeClr val="bg1">
                    <a:lumMod val="75000"/>
                  </a:schemeClr>
                </a:solidFill>
                <a:latin typeface="Times New Roman" panose="02020603050405020304" pitchFamily="18" charset="0"/>
                <a:cs typeface="Times New Roman" panose="02020603050405020304" pitchFamily="18" charset="0"/>
              </a:rPr>
              <a:t>the</a:t>
            </a:r>
            <a:r>
              <a:rPr lang="de-DE" b="0" i="0" dirty="0">
                <a:solidFill>
                  <a:schemeClr val="bg1">
                    <a:lumMod val="75000"/>
                  </a:schemeClr>
                </a:solidFill>
                <a:latin typeface="Times New Roman" panose="02020603050405020304" pitchFamily="18" charset="0"/>
                <a:cs typeface="Times New Roman" panose="02020603050405020304" pitchFamily="18" charset="0"/>
              </a:rPr>
              <a:t> </a:t>
            </a:r>
            <a:r>
              <a:rPr lang="de-DE" b="0" i="0" dirty="0" err="1">
                <a:solidFill>
                  <a:schemeClr val="bg1">
                    <a:lumMod val="75000"/>
                  </a:schemeClr>
                </a:solidFill>
                <a:latin typeface="Times New Roman" panose="02020603050405020304" pitchFamily="18" charset="0"/>
                <a:cs typeface="Times New Roman" panose="02020603050405020304" pitchFamily="18" charset="0"/>
              </a:rPr>
              <a:t>bulk</a:t>
            </a:r>
            <a:r>
              <a:rPr lang="de-DE" b="0" i="0" dirty="0">
                <a:solidFill>
                  <a:schemeClr val="bg1">
                    <a:lumMod val="75000"/>
                  </a:schemeClr>
                </a:solidFill>
                <a:latin typeface="Times New Roman" panose="02020603050405020304" pitchFamily="18" charset="0"/>
                <a:cs typeface="Times New Roman" panose="02020603050405020304" pitchFamily="18" charset="0"/>
              </a:rPr>
              <a:t> </a:t>
            </a:r>
            <a:r>
              <a:rPr lang="de-DE" b="0" i="0" dirty="0" err="1">
                <a:solidFill>
                  <a:schemeClr val="bg1">
                    <a:lumMod val="75000"/>
                  </a:schemeClr>
                </a:solidFill>
                <a:latin typeface="Times New Roman" panose="02020603050405020304" pitchFamily="18" charset="0"/>
                <a:cs typeface="Times New Roman" panose="02020603050405020304" pitchFamily="18" charset="0"/>
              </a:rPr>
              <a:t>plasma</a:t>
            </a:r>
            <a:r>
              <a:rPr lang="de-DE" b="0" i="0" dirty="0">
                <a:solidFill>
                  <a:schemeClr val="bg1">
                    <a:lumMod val="75000"/>
                  </a:schemeClr>
                </a:solidFill>
                <a:latin typeface="Times New Roman" panose="02020603050405020304" pitchFamily="18" charset="0"/>
                <a:cs typeface="Times New Roman" panose="02020603050405020304" pitchFamily="18" charset="0"/>
              </a:rPr>
              <a:t> </a:t>
            </a:r>
            <a:r>
              <a:rPr lang="de-DE" b="0" i="0" dirty="0" err="1">
                <a:solidFill>
                  <a:schemeClr val="bg1">
                    <a:lumMod val="75000"/>
                  </a:schemeClr>
                </a:solidFill>
                <a:latin typeface="Times New Roman" panose="02020603050405020304" pitchFamily="18" charset="0"/>
                <a:cs typeface="Times New Roman" panose="02020603050405020304" pitchFamily="18" charset="0"/>
              </a:rPr>
              <a:t>flow</a:t>
            </a:r>
            <a:r>
              <a:rPr lang="de-DE" b="0" i="0" dirty="0">
                <a:solidFill>
                  <a:schemeClr val="bg1">
                    <a:lumMod val="75000"/>
                  </a:schemeClr>
                </a:solidFill>
                <a:latin typeface="Times New Roman" panose="02020603050405020304" pitchFamily="18" charset="0"/>
                <a:cs typeface="Times New Roman" panose="02020603050405020304" pitchFamily="18" charset="0"/>
              </a:rPr>
              <a:t>.</a:t>
            </a:r>
            <a:r>
              <a:rPr lang="pl-PL" b="0" i="0" dirty="0">
                <a:solidFill>
                  <a:schemeClr val="bg1">
                    <a:lumMod val="75000"/>
                  </a:schemeClr>
                </a:solidFill>
                <a:latin typeface="Times New Roman" panose="02020603050405020304" pitchFamily="18" charset="0"/>
                <a:cs typeface="Times New Roman" panose="02020603050405020304" pitchFamily="18" charset="0"/>
              </a:rPr>
              <a:t> A typical picture from CIS diagnostic shows a set of counter streaming flows, which are strongly realted to island </a:t>
            </a:r>
            <a:r>
              <a:rPr lang="pl-PL" b="0" i="0" dirty="0" smtClean="0">
                <a:solidFill>
                  <a:schemeClr val="bg1">
                    <a:lumMod val="75000"/>
                  </a:schemeClr>
                </a:solidFill>
                <a:latin typeface="Times New Roman" panose="02020603050405020304" pitchFamily="18" charset="0"/>
                <a:cs typeface="Times New Roman" panose="02020603050405020304" pitchFamily="18" charset="0"/>
              </a:rPr>
              <a:t>geometry</a:t>
            </a:r>
            <a:r>
              <a:rPr lang="de-DE" b="0" i="0" dirty="0" smtClean="0">
                <a:solidFill>
                  <a:schemeClr val="bg1">
                    <a:lumMod val="75000"/>
                  </a:schemeClr>
                </a:solidFill>
                <a:latin typeface="Times New Roman" panose="02020603050405020304" pitchFamily="18" charset="0"/>
                <a:cs typeface="Times New Roman" panose="02020603050405020304" pitchFamily="18" charset="0"/>
              </a:rPr>
              <a:t>. This</a:t>
            </a:r>
            <a:r>
              <a:rPr lang="de-DE" b="0" i="0" baseline="0" dirty="0" smtClean="0">
                <a:solidFill>
                  <a:schemeClr val="bg1">
                    <a:lumMod val="75000"/>
                  </a:schemeClr>
                </a:solidFill>
                <a:latin typeface="Times New Roman" panose="02020603050405020304" pitchFamily="18" charset="0"/>
                <a:cs typeface="Times New Roman" panose="02020603050405020304" pitchFamily="18" charset="0"/>
              </a:rPr>
              <a:t> </a:t>
            </a:r>
            <a:r>
              <a:rPr lang="de-DE" b="0" i="0" baseline="0" dirty="0" err="1" smtClean="0">
                <a:solidFill>
                  <a:schemeClr val="bg1">
                    <a:lumMod val="75000"/>
                  </a:schemeClr>
                </a:solidFill>
                <a:latin typeface="Times New Roman" panose="02020603050405020304" pitchFamily="18" charset="0"/>
                <a:cs typeface="Times New Roman" panose="02020603050405020304" pitchFamily="18" charset="0"/>
              </a:rPr>
              <a:t>is</a:t>
            </a:r>
            <a:r>
              <a:rPr lang="de-DE" b="0" i="0" baseline="0" dirty="0" smtClean="0">
                <a:solidFill>
                  <a:schemeClr val="bg1">
                    <a:lumMod val="75000"/>
                  </a:schemeClr>
                </a:solidFill>
                <a:latin typeface="Times New Roman" panose="02020603050405020304" pitchFamily="18" charset="0"/>
                <a:cs typeface="Times New Roman" panose="02020603050405020304" pitchFamily="18" charset="0"/>
              </a:rPr>
              <a:t> </a:t>
            </a:r>
            <a:r>
              <a:rPr lang="de-DE" b="0" i="0" baseline="0" dirty="0" err="1" smtClean="0">
                <a:solidFill>
                  <a:schemeClr val="bg1">
                    <a:lumMod val="75000"/>
                  </a:schemeClr>
                </a:solidFill>
                <a:latin typeface="Times New Roman" panose="02020603050405020304" pitchFamily="18" charset="0"/>
                <a:cs typeface="Times New Roman" panose="02020603050405020304" pitchFamily="18" charset="0"/>
              </a:rPr>
              <a:t>taken</a:t>
            </a:r>
            <a:r>
              <a:rPr lang="de-DE" b="0" i="0" baseline="0" dirty="0" smtClean="0">
                <a:solidFill>
                  <a:schemeClr val="bg1">
                    <a:lumMod val="75000"/>
                  </a:schemeClr>
                </a:solidFill>
                <a:latin typeface="Times New Roman" panose="02020603050405020304" pitchFamily="18" charset="0"/>
                <a:cs typeface="Times New Roman" panose="02020603050405020304" pitchFamily="18" charset="0"/>
              </a:rPr>
              <a:t> at t = 1 s, still in </a:t>
            </a:r>
            <a:r>
              <a:rPr lang="de-DE" b="0" i="0" baseline="0" dirty="0" err="1" smtClean="0">
                <a:solidFill>
                  <a:schemeClr val="bg1">
                    <a:lumMod val="75000"/>
                  </a:schemeClr>
                </a:solidFill>
                <a:latin typeface="Times New Roman" panose="02020603050405020304" pitchFamily="18" charset="0"/>
                <a:cs typeface="Times New Roman" panose="02020603050405020304" pitchFamily="18" charset="0"/>
              </a:rPr>
              <a:t>the</a:t>
            </a:r>
            <a:r>
              <a:rPr lang="de-DE" b="0" i="0" baseline="0" dirty="0" smtClean="0">
                <a:solidFill>
                  <a:schemeClr val="bg1">
                    <a:lumMod val="75000"/>
                  </a:schemeClr>
                </a:solidFill>
                <a:latin typeface="Times New Roman" panose="02020603050405020304" pitchFamily="18" charset="0"/>
                <a:cs typeface="Times New Roman" panose="02020603050405020304" pitchFamily="18" charset="0"/>
              </a:rPr>
              <a:t> </a:t>
            </a:r>
            <a:r>
              <a:rPr lang="de-DE" b="0" i="0" baseline="0" dirty="0" err="1" smtClean="0">
                <a:solidFill>
                  <a:schemeClr val="bg1">
                    <a:lumMod val="75000"/>
                  </a:schemeClr>
                </a:solidFill>
                <a:latin typeface="Times New Roman" panose="02020603050405020304" pitchFamily="18" charset="0"/>
                <a:cs typeface="Times New Roman" panose="02020603050405020304" pitchFamily="18" charset="0"/>
              </a:rPr>
              <a:t>attached</a:t>
            </a:r>
            <a:r>
              <a:rPr lang="de-DE" b="0" i="0" baseline="0" dirty="0" smtClean="0">
                <a:solidFill>
                  <a:schemeClr val="bg1">
                    <a:lumMod val="75000"/>
                  </a:schemeClr>
                </a:solidFill>
                <a:latin typeface="Times New Roman" panose="02020603050405020304" pitchFamily="18" charset="0"/>
                <a:cs typeface="Times New Roman" panose="02020603050405020304" pitchFamily="18" charset="0"/>
              </a:rPr>
              <a:t> </a:t>
            </a:r>
            <a:r>
              <a:rPr lang="de-DE" b="0" i="0" baseline="0" dirty="0" err="1" smtClean="0">
                <a:solidFill>
                  <a:schemeClr val="bg1">
                    <a:lumMod val="75000"/>
                  </a:schemeClr>
                </a:solidFill>
                <a:latin typeface="Times New Roman" panose="02020603050405020304" pitchFamily="18" charset="0"/>
                <a:cs typeface="Times New Roman" panose="02020603050405020304" pitchFamily="18" charset="0"/>
              </a:rPr>
              <a:t>phase</a:t>
            </a:r>
            <a:r>
              <a:rPr lang="de-DE" b="0" i="0" baseline="0" dirty="0" smtClean="0">
                <a:solidFill>
                  <a:schemeClr val="bg1">
                    <a:lumMod val="75000"/>
                  </a:schemeClr>
                </a:solidFill>
                <a:latin typeface="Times New Roman" panose="02020603050405020304" pitchFamily="18" charset="0"/>
                <a:cs typeface="Times New Roman" panose="02020603050405020304" pitchFamily="18" charset="0"/>
              </a:rPr>
              <a:t>. ….</a:t>
            </a:r>
            <a:endParaRPr lang="en-US" dirty="0"/>
          </a:p>
        </p:txBody>
      </p:sp>
      <p:sp>
        <p:nvSpPr>
          <p:cNvPr id="4" name="Symbol zastępczy numeru slajdu 3"/>
          <p:cNvSpPr>
            <a:spLocks noGrp="1"/>
          </p:cNvSpPr>
          <p:nvPr>
            <p:ph type="sldNum" sz="quarter" idx="5"/>
          </p:nvPr>
        </p:nvSpPr>
        <p:spPr/>
        <p:txBody>
          <a:bodyPr/>
          <a:lstStyle/>
          <a:p>
            <a:fld id="{4E546895-DAEF-47E5-8529-7A3EBD8431C8}" type="slidenum">
              <a:rPr lang="de-DE" smtClean="0"/>
              <a:t>7</a:t>
            </a:fld>
            <a:endParaRPr lang="de-DE"/>
          </a:p>
        </p:txBody>
      </p:sp>
    </p:spTree>
    <p:extLst>
      <p:ext uri="{BB962C8B-B14F-4D97-AF65-F5344CB8AC3E}">
        <p14:creationId xmlns:p14="http://schemas.microsoft.com/office/powerpoint/2010/main" val="4200746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 </a:t>
            </a:r>
            <a:r>
              <a:rPr lang="pl-PL" b="0" i="0" dirty="0" smtClean="0">
                <a:solidFill>
                  <a:schemeClr val="bg1">
                    <a:lumMod val="75000"/>
                  </a:schemeClr>
                </a:solidFill>
                <a:latin typeface="Times New Roman" panose="02020603050405020304" pitchFamily="18" charset="0"/>
                <a:cs typeface="Times New Roman" panose="02020603050405020304" pitchFamily="18" charset="0"/>
              </a:rPr>
              <a:t> </a:t>
            </a:r>
            <a:r>
              <a:rPr lang="de-DE" dirty="0" err="1" smtClean="0"/>
              <a:t>During</a:t>
            </a:r>
            <a:r>
              <a:rPr lang="de-DE" dirty="0" smtClean="0"/>
              <a:t> </a:t>
            </a:r>
            <a:r>
              <a:rPr lang="de-DE" dirty="0" err="1" smtClean="0"/>
              <a:t>transition</a:t>
            </a:r>
            <a:r>
              <a:rPr lang="de-DE" dirty="0" smtClean="0"/>
              <a:t> </a:t>
            </a:r>
            <a:r>
              <a:rPr lang="de-DE" dirty="0" err="1" smtClean="0"/>
              <a:t>to</a:t>
            </a:r>
            <a:r>
              <a:rPr lang="de-DE" dirty="0" smtClean="0"/>
              <a:t> </a:t>
            </a:r>
            <a:r>
              <a:rPr lang="de-DE" dirty="0" err="1" smtClean="0"/>
              <a:t>detachment</a:t>
            </a:r>
            <a:r>
              <a:rPr lang="pl-PL" dirty="0" smtClean="0"/>
              <a:t> </a:t>
            </a:r>
            <a:r>
              <a:rPr lang="de-DE" dirty="0" smtClean="0"/>
              <a:t>, </a:t>
            </a:r>
            <a:r>
              <a:rPr lang="de-DE" dirty="0" err="1" smtClean="0"/>
              <a:t>which</a:t>
            </a:r>
            <a:r>
              <a:rPr lang="de-DE" dirty="0" smtClean="0"/>
              <a:t> </a:t>
            </a:r>
            <a:r>
              <a:rPr lang="de-DE" dirty="0" err="1" smtClean="0"/>
              <a:t>happens</a:t>
            </a:r>
            <a:r>
              <a:rPr lang="de-DE" dirty="0" smtClean="0"/>
              <a:t> in </a:t>
            </a:r>
            <a:r>
              <a:rPr lang="de-DE" dirty="0" err="1" smtClean="0"/>
              <a:t>this</a:t>
            </a:r>
            <a:r>
              <a:rPr lang="de-DE" dirty="0" smtClean="0"/>
              <a:t> </a:t>
            </a:r>
            <a:r>
              <a:rPr lang="de-DE" dirty="0" err="1" smtClean="0"/>
              <a:t>discharge</a:t>
            </a:r>
            <a:r>
              <a:rPr lang="de-DE" dirty="0" smtClean="0"/>
              <a:t> at t ca. 3 s, </a:t>
            </a:r>
            <a:r>
              <a:rPr lang="de-DE" dirty="0" err="1" smtClean="0"/>
              <a:t>we</a:t>
            </a:r>
            <a:r>
              <a:rPr lang="de-DE" dirty="0" smtClean="0"/>
              <a:t> </a:t>
            </a:r>
            <a:r>
              <a:rPr lang="de-DE" dirty="0" err="1" smtClean="0"/>
              <a:t>have</a:t>
            </a:r>
            <a:r>
              <a:rPr lang="de-DE" dirty="0" smtClean="0"/>
              <a:t> </a:t>
            </a:r>
            <a:r>
              <a:rPr lang="de-DE" dirty="0" err="1" smtClean="0"/>
              <a:t>observed</a:t>
            </a:r>
            <a:r>
              <a:rPr lang="de-DE" baseline="0" dirty="0" smtClean="0"/>
              <a:t> </a:t>
            </a:r>
            <a:r>
              <a:rPr lang="de-DE" baseline="0" dirty="0" err="1" smtClean="0"/>
              <a:t>that</a:t>
            </a:r>
            <a:r>
              <a:rPr lang="de-DE" baseline="0" dirty="0" smtClean="0"/>
              <a:t> </a:t>
            </a:r>
            <a:r>
              <a:rPr lang="de-DE" baseline="0" dirty="0" err="1" smtClean="0"/>
              <a:t>the</a:t>
            </a:r>
            <a:r>
              <a:rPr lang="de-DE" baseline="0" dirty="0" smtClean="0"/>
              <a:t> </a:t>
            </a:r>
            <a:r>
              <a:rPr lang="de-DE" baseline="0" dirty="0" err="1" smtClean="0"/>
              <a:t>counter</a:t>
            </a:r>
            <a:r>
              <a:rPr lang="de-DE" baseline="0" dirty="0" smtClean="0"/>
              <a:t> </a:t>
            </a:r>
            <a:r>
              <a:rPr lang="de-DE" baseline="0" dirty="0" err="1" smtClean="0"/>
              <a:t>streaming</a:t>
            </a:r>
            <a:r>
              <a:rPr lang="de-DE" baseline="0" dirty="0" smtClean="0"/>
              <a:t> </a:t>
            </a:r>
            <a:r>
              <a:rPr lang="de-DE" baseline="0" dirty="0" err="1" smtClean="0"/>
              <a:t>flows</a:t>
            </a:r>
            <a:r>
              <a:rPr lang="de-DE" baseline="0" dirty="0" smtClean="0"/>
              <a:t> </a:t>
            </a:r>
            <a:r>
              <a:rPr lang="de-DE" baseline="0" dirty="0" err="1" smtClean="0"/>
              <a:t>are</a:t>
            </a:r>
            <a:r>
              <a:rPr lang="de-DE" baseline="0" dirty="0" smtClean="0"/>
              <a:t> </a:t>
            </a:r>
            <a:r>
              <a:rPr lang="de-DE" baseline="0" dirty="0" err="1" smtClean="0"/>
              <a:t>decreasing</a:t>
            </a:r>
            <a:r>
              <a:rPr lang="de-DE" baseline="0" dirty="0" smtClean="0"/>
              <a:t> (</a:t>
            </a:r>
            <a:r>
              <a:rPr lang="de-DE" baseline="0" dirty="0" err="1" smtClean="0"/>
              <a:t>as</a:t>
            </a:r>
            <a:r>
              <a:rPr lang="de-DE" baseline="0" dirty="0" smtClean="0"/>
              <a:t> </a:t>
            </a:r>
            <a:r>
              <a:rPr lang="de-DE" baseline="0" dirty="0" err="1" smtClean="0"/>
              <a:t>shown</a:t>
            </a:r>
            <a:r>
              <a:rPr lang="de-DE" baseline="0" dirty="0" smtClean="0"/>
              <a:t> in </a:t>
            </a:r>
            <a:r>
              <a:rPr lang="de-DE" baseline="0" dirty="0" err="1" smtClean="0"/>
              <a:t>this</a:t>
            </a:r>
            <a:r>
              <a:rPr lang="de-DE" baseline="0" dirty="0" smtClean="0"/>
              <a:t> </a:t>
            </a:r>
            <a:r>
              <a:rPr lang="de-DE" baseline="0" dirty="0" err="1" smtClean="0"/>
              <a:t>graph</a:t>
            </a:r>
            <a:r>
              <a:rPr lang="de-DE" baseline="0" dirty="0" smtClean="0"/>
              <a:t>)</a:t>
            </a:r>
            <a:r>
              <a:rPr lang="pl-PL" baseline="0" dirty="0" smtClean="0"/>
              <a:t>. </a:t>
            </a:r>
            <a:r>
              <a:rPr lang="de-DE" baseline="0" dirty="0" err="1" smtClean="0"/>
              <a:t>Please</a:t>
            </a:r>
            <a:r>
              <a:rPr lang="de-DE" baseline="0" dirty="0" smtClean="0"/>
              <a:t> </a:t>
            </a:r>
            <a:r>
              <a:rPr lang="de-DE" baseline="0" dirty="0" err="1" smtClean="0"/>
              <a:t>note</a:t>
            </a:r>
            <a:r>
              <a:rPr lang="de-DE" baseline="0" dirty="0" smtClean="0"/>
              <a:t> </a:t>
            </a:r>
            <a:r>
              <a:rPr lang="de-DE" baseline="0" dirty="0" err="1" smtClean="0"/>
              <a:t>that</a:t>
            </a:r>
            <a:r>
              <a:rPr lang="de-DE" baseline="0" dirty="0" smtClean="0"/>
              <a:t> </a:t>
            </a:r>
            <a:r>
              <a:rPr lang="de-DE" b="0" i="0" dirty="0" err="1" smtClean="0">
                <a:solidFill>
                  <a:schemeClr val="bg1">
                    <a:lumMod val="75000"/>
                  </a:schemeClr>
                </a:solidFill>
                <a:latin typeface="Times New Roman" panose="02020603050405020304" pitchFamily="18" charset="0"/>
                <a:cs typeface="Times New Roman" panose="02020603050405020304" pitchFamily="18" charset="0"/>
              </a:rPr>
              <a:t>the</a:t>
            </a:r>
            <a:r>
              <a:rPr lang="de-DE" b="0" i="0" dirty="0" smtClean="0">
                <a:solidFill>
                  <a:schemeClr val="bg1">
                    <a:lumMod val="75000"/>
                  </a:schemeClr>
                </a:solidFill>
                <a:latin typeface="Times New Roman" panose="02020603050405020304" pitchFamily="18" charset="0"/>
                <a:cs typeface="Times New Roman" panose="02020603050405020304" pitchFamily="18" charset="0"/>
              </a:rPr>
              <a:t> </a:t>
            </a:r>
            <a:r>
              <a:rPr lang="de-DE" b="0" i="0" dirty="0" err="1" smtClean="0">
                <a:solidFill>
                  <a:schemeClr val="bg1">
                    <a:lumMod val="75000"/>
                  </a:schemeClr>
                </a:solidFill>
                <a:latin typeface="Times New Roman" panose="02020603050405020304" pitchFamily="18" charset="0"/>
                <a:cs typeface="Times New Roman" panose="02020603050405020304" pitchFamily="18" charset="0"/>
              </a:rPr>
              <a:t>measurement</a:t>
            </a:r>
            <a:r>
              <a:rPr lang="de-DE" b="0" i="0" dirty="0" smtClean="0">
                <a:solidFill>
                  <a:schemeClr val="bg1">
                    <a:lumMod val="75000"/>
                  </a:schemeClr>
                </a:solidFill>
                <a:latin typeface="Times New Roman" panose="02020603050405020304" pitchFamily="18" charset="0"/>
                <a:cs typeface="Times New Roman" panose="02020603050405020304" pitchFamily="18" charset="0"/>
              </a:rPr>
              <a:t> </a:t>
            </a:r>
            <a:r>
              <a:rPr lang="de-DE" b="0" i="0" dirty="0" err="1" smtClean="0">
                <a:solidFill>
                  <a:schemeClr val="bg1">
                    <a:lumMod val="75000"/>
                  </a:schemeClr>
                </a:solidFill>
                <a:latin typeface="Times New Roman" panose="02020603050405020304" pitchFamily="18" charset="0"/>
                <a:cs typeface="Times New Roman" panose="02020603050405020304" pitchFamily="18" charset="0"/>
              </a:rPr>
              <a:t>follows</a:t>
            </a:r>
            <a:r>
              <a:rPr lang="de-DE" b="0" i="0" dirty="0" smtClean="0">
                <a:solidFill>
                  <a:schemeClr val="bg1">
                    <a:lumMod val="75000"/>
                  </a:schemeClr>
                </a:solidFill>
                <a:latin typeface="Times New Roman" panose="02020603050405020304" pitchFamily="18" charset="0"/>
                <a:cs typeface="Times New Roman" panose="02020603050405020304" pitchFamily="18" charset="0"/>
              </a:rPr>
              <a:t> C3 </a:t>
            </a:r>
            <a:r>
              <a:rPr lang="de-DE" b="0" i="0" dirty="0" err="1" smtClean="0">
                <a:solidFill>
                  <a:schemeClr val="bg1">
                    <a:lumMod val="75000"/>
                  </a:schemeClr>
                </a:solidFill>
                <a:latin typeface="Times New Roman" panose="02020603050405020304" pitchFamily="18" charset="0"/>
                <a:cs typeface="Times New Roman" panose="02020603050405020304" pitchFamily="18" charset="0"/>
              </a:rPr>
              <a:t>spectral</a:t>
            </a:r>
            <a:r>
              <a:rPr lang="pl-PL" b="0" i="0" dirty="0" smtClean="0">
                <a:solidFill>
                  <a:schemeClr val="bg1">
                    <a:lumMod val="75000"/>
                  </a:schemeClr>
                </a:solidFill>
                <a:latin typeface="Times New Roman" panose="02020603050405020304" pitchFamily="18" charset="0"/>
                <a:cs typeface="Times New Roman" panose="02020603050405020304" pitchFamily="18" charset="0"/>
              </a:rPr>
              <a:t> line</a:t>
            </a:r>
            <a:r>
              <a:rPr lang="de-DE" b="0" i="0" dirty="0" smtClean="0">
                <a:solidFill>
                  <a:schemeClr val="bg1">
                    <a:lumMod val="75000"/>
                  </a:schemeClr>
                </a:solidFill>
                <a:latin typeface="Times New Roman" panose="02020603050405020304" pitchFamily="18" charset="0"/>
                <a:cs typeface="Times New Roman" panose="02020603050405020304" pitchFamily="18" charset="0"/>
              </a:rPr>
              <a:t> </a:t>
            </a:r>
            <a:r>
              <a:rPr lang="de-DE" b="0" i="0" dirty="0" err="1" smtClean="0">
                <a:solidFill>
                  <a:schemeClr val="bg1">
                    <a:lumMod val="75000"/>
                  </a:schemeClr>
                </a:solidFill>
                <a:latin typeface="Times New Roman" panose="02020603050405020304" pitchFamily="18" charset="0"/>
                <a:cs typeface="Times New Roman" panose="02020603050405020304" pitchFamily="18" charset="0"/>
              </a:rPr>
              <a:t>intensity</a:t>
            </a:r>
            <a:r>
              <a:rPr lang="de-DE" b="0" i="0" baseline="0" dirty="0" smtClean="0">
                <a:solidFill>
                  <a:schemeClr val="bg1">
                    <a:lumMod val="75000"/>
                  </a:schemeClr>
                </a:solidFill>
                <a:latin typeface="Times New Roman" panose="02020603050405020304" pitchFamily="18" charset="0"/>
                <a:cs typeface="Times New Roman" panose="02020603050405020304" pitchFamily="18" charset="0"/>
              </a:rPr>
              <a:t> </a:t>
            </a:r>
            <a:r>
              <a:rPr lang="de-DE" b="0" i="0" baseline="0" dirty="0" err="1" smtClean="0">
                <a:solidFill>
                  <a:schemeClr val="bg1">
                    <a:lumMod val="75000"/>
                  </a:schemeClr>
                </a:solidFill>
                <a:latin typeface="Times New Roman" panose="02020603050405020304" pitchFamily="18" charset="0"/>
                <a:cs typeface="Times New Roman" panose="02020603050405020304" pitchFamily="18" charset="0"/>
              </a:rPr>
              <a:t>emitted</a:t>
            </a:r>
            <a:r>
              <a:rPr lang="de-DE" b="0" i="0" baseline="0" dirty="0" smtClean="0">
                <a:solidFill>
                  <a:schemeClr val="bg1">
                    <a:lumMod val="75000"/>
                  </a:schemeClr>
                </a:solidFill>
                <a:latin typeface="Times New Roman" panose="02020603050405020304" pitchFamily="18" charset="0"/>
                <a:cs typeface="Times New Roman" panose="02020603050405020304" pitchFamily="18" charset="0"/>
              </a:rPr>
              <a:t> in </a:t>
            </a:r>
            <a:r>
              <a:rPr lang="de-DE" b="0" i="0" baseline="0" dirty="0" err="1" smtClean="0">
                <a:solidFill>
                  <a:schemeClr val="bg1">
                    <a:lumMod val="75000"/>
                  </a:schemeClr>
                </a:solidFill>
                <a:latin typeface="Times New Roman" panose="02020603050405020304" pitchFamily="18" charset="0"/>
                <a:cs typeface="Times New Roman" panose="02020603050405020304" pitchFamily="18" charset="0"/>
              </a:rPr>
              <a:t>the</a:t>
            </a:r>
            <a:r>
              <a:rPr lang="de-DE" b="0" i="0" baseline="0" dirty="0" smtClean="0">
                <a:solidFill>
                  <a:schemeClr val="bg1">
                    <a:lumMod val="75000"/>
                  </a:schemeClr>
                </a:solidFill>
                <a:latin typeface="Times New Roman" panose="02020603050405020304" pitchFamily="18" charset="0"/>
                <a:cs typeface="Times New Roman" panose="02020603050405020304" pitchFamily="18" charset="0"/>
              </a:rPr>
              <a:t> </a:t>
            </a:r>
            <a:r>
              <a:rPr lang="de-DE" b="0" i="0" baseline="0" dirty="0" err="1" smtClean="0">
                <a:solidFill>
                  <a:schemeClr val="bg1">
                    <a:lumMod val="75000"/>
                  </a:schemeClr>
                </a:solidFill>
                <a:latin typeface="Times New Roman" panose="02020603050405020304" pitchFamily="18" charset="0"/>
                <a:cs typeface="Times New Roman" panose="02020603050405020304" pitchFamily="18" charset="0"/>
              </a:rPr>
              <a:t>electron</a:t>
            </a:r>
            <a:r>
              <a:rPr lang="de-DE" b="0" i="0" baseline="0" dirty="0" smtClean="0">
                <a:solidFill>
                  <a:schemeClr val="bg1">
                    <a:lumMod val="75000"/>
                  </a:schemeClr>
                </a:solidFill>
                <a:latin typeface="Times New Roman" panose="02020603050405020304" pitchFamily="18" charset="0"/>
                <a:cs typeface="Times New Roman" panose="02020603050405020304" pitchFamily="18" charset="0"/>
              </a:rPr>
              <a:t> </a:t>
            </a:r>
            <a:r>
              <a:rPr lang="de-DE" b="0" i="0" baseline="0" dirty="0" err="1" smtClean="0">
                <a:solidFill>
                  <a:schemeClr val="bg1">
                    <a:lumMod val="75000"/>
                  </a:schemeClr>
                </a:solidFill>
                <a:latin typeface="Times New Roman" panose="02020603050405020304" pitchFamily="18" charset="0"/>
                <a:cs typeface="Times New Roman" panose="02020603050405020304" pitchFamily="18" charset="0"/>
              </a:rPr>
              <a:t>temperature</a:t>
            </a:r>
            <a:r>
              <a:rPr lang="de-DE" b="0" i="0" baseline="0" dirty="0" smtClean="0">
                <a:solidFill>
                  <a:schemeClr val="bg1">
                    <a:lumMod val="75000"/>
                  </a:schemeClr>
                </a:solidFill>
                <a:latin typeface="Times New Roman" panose="02020603050405020304" pitchFamily="18" charset="0"/>
                <a:cs typeface="Times New Roman" panose="02020603050405020304" pitchFamily="18" charset="0"/>
              </a:rPr>
              <a:t> </a:t>
            </a:r>
            <a:r>
              <a:rPr lang="de-DE" b="0" i="0" baseline="0" dirty="0" err="1" smtClean="0">
                <a:solidFill>
                  <a:schemeClr val="bg1">
                    <a:lumMod val="75000"/>
                  </a:schemeClr>
                </a:solidFill>
                <a:latin typeface="Times New Roman" panose="02020603050405020304" pitchFamily="18" charset="0"/>
                <a:cs typeface="Times New Roman" panose="02020603050405020304" pitchFamily="18" charset="0"/>
              </a:rPr>
              <a:t>range</a:t>
            </a:r>
            <a:r>
              <a:rPr lang="de-DE" b="0" i="0" baseline="0" dirty="0" smtClean="0">
                <a:solidFill>
                  <a:schemeClr val="bg1">
                    <a:lumMod val="75000"/>
                  </a:schemeClr>
                </a:solidFill>
                <a:latin typeface="Times New Roman" panose="02020603050405020304" pitchFamily="18" charset="0"/>
                <a:cs typeface="Times New Roman" panose="02020603050405020304" pitchFamily="18" charset="0"/>
              </a:rPr>
              <a:t> </a:t>
            </a:r>
            <a:r>
              <a:rPr lang="de-DE" b="0" i="0" baseline="0" dirty="0" err="1" smtClean="0">
                <a:solidFill>
                  <a:schemeClr val="bg1">
                    <a:lumMod val="75000"/>
                  </a:schemeClr>
                </a:solidFill>
                <a:latin typeface="Times New Roman" panose="02020603050405020304" pitchFamily="18" charset="0"/>
                <a:cs typeface="Times New Roman" panose="02020603050405020304" pitchFamily="18" charset="0"/>
              </a:rPr>
              <a:t>between</a:t>
            </a:r>
            <a:r>
              <a:rPr lang="de-DE" b="0" i="0" baseline="0" dirty="0" smtClean="0">
                <a:solidFill>
                  <a:schemeClr val="bg1">
                    <a:lumMod val="75000"/>
                  </a:schemeClr>
                </a:solidFill>
                <a:latin typeface="Times New Roman" panose="02020603050405020304" pitchFamily="18" charset="0"/>
                <a:cs typeface="Times New Roman" panose="02020603050405020304" pitchFamily="18" charset="0"/>
              </a:rPr>
              <a:t> 10 </a:t>
            </a:r>
            <a:r>
              <a:rPr lang="de-DE" b="0" i="0" baseline="0" dirty="0" err="1" smtClean="0">
                <a:solidFill>
                  <a:schemeClr val="bg1">
                    <a:lumMod val="75000"/>
                  </a:schemeClr>
                </a:solidFill>
                <a:latin typeface="Times New Roman" panose="02020603050405020304" pitchFamily="18" charset="0"/>
                <a:cs typeface="Times New Roman" panose="02020603050405020304" pitchFamily="18" charset="0"/>
              </a:rPr>
              <a:t>and</a:t>
            </a:r>
            <a:r>
              <a:rPr lang="de-DE" b="0" i="0" baseline="0" dirty="0" smtClean="0">
                <a:solidFill>
                  <a:schemeClr val="bg1">
                    <a:lumMod val="75000"/>
                  </a:schemeClr>
                </a:solidFill>
                <a:latin typeface="Times New Roman" panose="02020603050405020304" pitchFamily="18" charset="0"/>
                <a:cs typeface="Times New Roman" panose="02020603050405020304" pitchFamily="18" charset="0"/>
              </a:rPr>
              <a:t> 20 </a:t>
            </a:r>
            <a:r>
              <a:rPr lang="de-DE" b="0" i="0" baseline="0" dirty="0" err="1" smtClean="0">
                <a:solidFill>
                  <a:schemeClr val="bg1">
                    <a:lumMod val="75000"/>
                  </a:schemeClr>
                </a:solidFill>
                <a:latin typeface="Times New Roman" panose="02020603050405020304" pitchFamily="18" charset="0"/>
                <a:cs typeface="Times New Roman" panose="02020603050405020304" pitchFamily="18" charset="0"/>
              </a:rPr>
              <a:t>eV.</a:t>
            </a:r>
            <a:r>
              <a:rPr lang="de-DE" b="0" i="0" baseline="0" dirty="0" smtClean="0">
                <a:solidFill>
                  <a:schemeClr val="bg1">
                    <a:lumMod val="75000"/>
                  </a:schemeClr>
                </a:solidFill>
                <a:latin typeface="Times New Roman" panose="02020603050405020304" pitchFamily="18" charset="0"/>
                <a:cs typeface="Times New Roman" panose="02020603050405020304" pitchFamily="18" charset="0"/>
              </a:rPr>
              <a:t>  This </a:t>
            </a:r>
            <a:r>
              <a:rPr lang="de-DE" b="0" i="0" baseline="0" dirty="0" err="1" smtClean="0">
                <a:solidFill>
                  <a:schemeClr val="bg1">
                    <a:lumMod val="75000"/>
                  </a:schemeClr>
                </a:solidFill>
                <a:latin typeface="Times New Roman" panose="02020603050405020304" pitchFamily="18" charset="0"/>
                <a:cs typeface="Times New Roman" panose="02020603050405020304" pitchFamily="18" charset="0"/>
              </a:rPr>
              <a:t>means</a:t>
            </a:r>
            <a:r>
              <a:rPr lang="de-DE" b="0" i="0" baseline="0" dirty="0" smtClean="0">
                <a:solidFill>
                  <a:schemeClr val="bg1">
                    <a:lumMod val="75000"/>
                  </a:schemeClr>
                </a:solidFill>
                <a:latin typeface="Times New Roman" panose="02020603050405020304" pitchFamily="18" charset="0"/>
                <a:cs typeface="Times New Roman" panose="02020603050405020304" pitchFamily="18" charset="0"/>
              </a:rPr>
              <a:t> </a:t>
            </a:r>
            <a:r>
              <a:rPr lang="de-DE" b="0" i="0" baseline="0" dirty="0" err="1" smtClean="0">
                <a:solidFill>
                  <a:schemeClr val="bg1">
                    <a:lumMod val="75000"/>
                  </a:schemeClr>
                </a:solidFill>
                <a:latin typeface="Times New Roman" panose="02020603050405020304" pitchFamily="18" charset="0"/>
                <a:cs typeface="Times New Roman" panose="02020603050405020304" pitchFamily="18" charset="0"/>
              </a:rPr>
              <a:t>that</a:t>
            </a:r>
            <a:r>
              <a:rPr lang="de-DE" b="0" i="0" baseline="0" dirty="0" smtClean="0">
                <a:solidFill>
                  <a:schemeClr val="bg1">
                    <a:lumMod val="75000"/>
                  </a:schemeClr>
                </a:solidFill>
                <a:latin typeface="Times New Roman" panose="02020603050405020304" pitchFamily="18" charset="0"/>
                <a:cs typeface="Times New Roman" panose="02020603050405020304" pitchFamily="18" charset="0"/>
              </a:rPr>
              <a:t> CIS </a:t>
            </a:r>
            <a:r>
              <a:rPr lang="de-DE" b="0" i="0" baseline="0" dirty="0" err="1" smtClean="0">
                <a:solidFill>
                  <a:schemeClr val="bg1">
                    <a:lumMod val="75000"/>
                  </a:schemeClr>
                </a:solidFill>
                <a:latin typeface="Times New Roman" panose="02020603050405020304" pitchFamily="18" charset="0"/>
                <a:cs typeface="Times New Roman" panose="02020603050405020304" pitchFamily="18" charset="0"/>
              </a:rPr>
              <a:t>image</a:t>
            </a:r>
            <a:r>
              <a:rPr lang="de-DE" b="0" i="0" baseline="0" dirty="0" smtClean="0">
                <a:solidFill>
                  <a:schemeClr val="bg1">
                    <a:lumMod val="75000"/>
                  </a:schemeClr>
                </a:solidFill>
                <a:latin typeface="Times New Roman" panose="02020603050405020304" pitchFamily="18" charset="0"/>
                <a:cs typeface="Times New Roman" panose="02020603050405020304" pitchFamily="18" charset="0"/>
              </a:rPr>
              <a:t> </a:t>
            </a:r>
            <a:r>
              <a:rPr lang="de-DE" b="0" i="0" baseline="0" dirty="0" err="1" smtClean="0">
                <a:solidFill>
                  <a:schemeClr val="bg1">
                    <a:lumMod val="75000"/>
                  </a:schemeClr>
                </a:solidFill>
                <a:latin typeface="Times New Roman" panose="02020603050405020304" pitchFamily="18" charset="0"/>
                <a:cs typeface="Times New Roman" panose="02020603050405020304" pitchFamily="18" charset="0"/>
              </a:rPr>
              <a:t>of</a:t>
            </a:r>
            <a:r>
              <a:rPr lang="de-DE" b="0" i="0" baseline="0" dirty="0" smtClean="0">
                <a:solidFill>
                  <a:schemeClr val="bg1">
                    <a:lumMod val="75000"/>
                  </a:schemeClr>
                </a:solidFill>
                <a:latin typeface="Times New Roman" panose="02020603050405020304" pitchFamily="18" charset="0"/>
                <a:cs typeface="Times New Roman" panose="02020603050405020304" pitchFamily="18" charset="0"/>
              </a:rPr>
              <a:t> </a:t>
            </a:r>
            <a:r>
              <a:rPr lang="de-DE" b="0" i="0" baseline="0" dirty="0" err="1" smtClean="0">
                <a:solidFill>
                  <a:schemeClr val="bg1">
                    <a:lumMod val="75000"/>
                  </a:schemeClr>
                </a:solidFill>
                <a:latin typeface="Times New Roman" panose="02020603050405020304" pitchFamily="18" charset="0"/>
                <a:cs typeface="Times New Roman" panose="02020603050405020304" pitchFamily="18" charset="0"/>
              </a:rPr>
              <a:t>flows</a:t>
            </a:r>
            <a:r>
              <a:rPr lang="de-DE" b="0" i="0" baseline="0" dirty="0" smtClean="0">
                <a:solidFill>
                  <a:schemeClr val="bg1">
                    <a:lumMod val="75000"/>
                  </a:schemeClr>
                </a:solidFill>
                <a:latin typeface="Times New Roman" panose="02020603050405020304" pitchFamily="18" charset="0"/>
                <a:cs typeface="Times New Roman" panose="02020603050405020304" pitchFamily="18" charset="0"/>
              </a:rPr>
              <a:t> </a:t>
            </a:r>
            <a:r>
              <a:rPr lang="de-DE" b="0" i="0" baseline="0" dirty="0" err="1" smtClean="0">
                <a:solidFill>
                  <a:schemeClr val="bg1">
                    <a:lumMod val="75000"/>
                  </a:schemeClr>
                </a:solidFill>
                <a:latin typeface="Times New Roman" panose="02020603050405020304" pitchFamily="18" charset="0"/>
                <a:cs typeface="Times New Roman" panose="02020603050405020304" pitchFamily="18" charset="0"/>
              </a:rPr>
              <a:t>during</a:t>
            </a:r>
            <a:r>
              <a:rPr lang="de-DE" b="0" i="0" baseline="0" dirty="0" smtClean="0">
                <a:solidFill>
                  <a:schemeClr val="bg1">
                    <a:lumMod val="75000"/>
                  </a:schemeClr>
                </a:solidFill>
                <a:latin typeface="Times New Roman" panose="02020603050405020304" pitchFamily="18" charset="0"/>
                <a:cs typeface="Times New Roman" panose="02020603050405020304" pitchFamily="18" charset="0"/>
              </a:rPr>
              <a:t> </a:t>
            </a:r>
            <a:r>
              <a:rPr lang="de-DE" b="0" i="0" baseline="0" dirty="0" err="1" smtClean="0">
                <a:solidFill>
                  <a:schemeClr val="bg1">
                    <a:lumMod val="75000"/>
                  </a:schemeClr>
                </a:solidFill>
                <a:latin typeface="Times New Roman" panose="02020603050405020304" pitchFamily="18" charset="0"/>
                <a:cs typeface="Times New Roman" panose="02020603050405020304" pitchFamily="18" charset="0"/>
              </a:rPr>
              <a:t>detachment</a:t>
            </a:r>
            <a:r>
              <a:rPr lang="de-DE" b="0" i="0" baseline="0" dirty="0" smtClean="0">
                <a:solidFill>
                  <a:schemeClr val="bg1">
                    <a:lumMod val="75000"/>
                  </a:schemeClr>
                </a:solidFill>
                <a:latin typeface="Times New Roman" panose="02020603050405020304" pitchFamily="18" charset="0"/>
                <a:cs typeface="Times New Roman" panose="02020603050405020304" pitchFamily="18" charset="0"/>
              </a:rPr>
              <a:t> </a:t>
            </a:r>
            <a:r>
              <a:rPr lang="de-DE" b="0" i="0" baseline="0" dirty="0" err="1" smtClean="0">
                <a:solidFill>
                  <a:schemeClr val="bg1">
                    <a:lumMod val="75000"/>
                  </a:schemeClr>
                </a:solidFill>
                <a:latin typeface="Times New Roman" panose="02020603050405020304" pitchFamily="18" charset="0"/>
                <a:cs typeface="Times New Roman" panose="02020603050405020304" pitchFamily="18" charset="0"/>
              </a:rPr>
              <a:t>shows</a:t>
            </a:r>
            <a:r>
              <a:rPr lang="de-DE" b="0" i="0" baseline="0" dirty="0" smtClean="0">
                <a:solidFill>
                  <a:schemeClr val="bg1">
                    <a:lumMod val="75000"/>
                  </a:schemeClr>
                </a:solidFill>
                <a:latin typeface="Times New Roman" panose="02020603050405020304" pitchFamily="18" charset="0"/>
                <a:cs typeface="Times New Roman" panose="02020603050405020304" pitchFamily="18" charset="0"/>
              </a:rPr>
              <a:t> </a:t>
            </a:r>
            <a:r>
              <a:rPr lang="de-DE" b="0" i="0" baseline="0" dirty="0" err="1" smtClean="0">
                <a:solidFill>
                  <a:schemeClr val="bg1">
                    <a:lumMod val="75000"/>
                  </a:schemeClr>
                </a:solidFill>
                <a:latin typeface="Times New Roman" panose="02020603050405020304" pitchFamily="18" charset="0"/>
                <a:cs typeface="Times New Roman" panose="02020603050405020304" pitchFamily="18" charset="0"/>
              </a:rPr>
              <a:t>region</a:t>
            </a:r>
            <a:r>
              <a:rPr lang="de-DE" b="0" i="0" baseline="0" dirty="0" smtClean="0">
                <a:solidFill>
                  <a:schemeClr val="bg1">
                    <a:lumMod val="75000"/>
                  </a:schemeClr>
                </a:solidFill>
                <a:latin typeface="Times New Roman" panose="02020603050405020304" pitchFamily="18" charset="0"/>
                <a:cs typeface="Times New Roman" panose="02020603050405020304" pitchFamily="18" charset="0"/>
              </a:rPr>
              <a:t> </a:t>
            </a:r>
            <a:r>
              <a:rPr lang="de-DE" b="0" i="0" baseline="0" dirty="0" err="1" smtClean="0">
                <a:solidFill>
                  <a:schemeClr val="bg1">
                    <a:lumMod val="75000"/>
                  </a:schemeClr>
                </a:solidFill>
                <a:latin typeface="Times New Roman" panose="02020603050405020304" pitchFamily="18" charset="0"/>
                <a:cs typeface="Times New Roman" panose="02020603050405020304" pitchFamily="18" charset="0"/>
              </a:rPr>
              <a:t>closer</a:t>
            </a:r>
            <a:r>
              <a:rPr lang="de-DE" b="0" i="0" baseline="0" dirty="0" smtClean="0">
                <a:solidFill>
                  <a:schemeClr val="bg1">
                    <a:lumMod val="75000"/>
                  </a:schemeClr>
                </a:solidFill>
                <a:latin typeface="Times New Roman" panose="02020603050405020304" pitchFamily="18" charset="0"/>
                <a:cs typeface="Times New Roman" panose="02020603050405020304" pitchFamily="18" charset="0"/>
              </a:rPr>
              <a:t> </a:t>
            </a:r>
            <a:r>
              <a:rPr lang="de-DE" b="0" i="0" baseline="0" dirty="0" err="1" smtClean="0">
                <a:solidFill>
                  <a:schemeClr val="bg1">
                    <a:lumMod val="75000"/>
                  </a:schemeClr>
                </a:solidFill>
                <a:latin typeface="Times New Roman" panose="02020603050405020304" pitchFamily="18" charset="0"/>
                <a:cs typeface="Times New Roman" panose="02020603050405020304" pitchFamily="18" charset="0"/>
              </a:rPr>
              <a:t>to</a:t>
            </a:r>
            <a:r>
              <a:rPr lang="de-DE" b="0" i="0" baseline="0" dirty="0" smtClean="0">
                <a:solidFill>
                  <a:schemeClr val="bg1">
                    <a:lumMod val="75000"/>
                  </a:schemeClr>
                </a:solidFill>
                <a:latin typeface="Times New Roman" panose="02020603050405020304" pitchFamily="18" charset="0"/>
                <a:cs typeface="Times New Roman" panose="02020603050405020304" pitchFamily="18" charset="0"/>
              </a:rPr>
              <a:t> </a:t>
            </a:r>
            <a:r>
              <a:rPr lang="de-DE" b="0" i="0" baseline="0" dirty="0" err="1" smtClean="0">
                <a:solidFill>
                  <a:schemeClr val="bg1">
                    <a:lumMod val="75000"/>
                  </a:schemeClr>
                </a:solidFill>
                <a:latin typeface="Times New Roman" panose="02020603050405020304" pitchFamily="18" charset="0"/>
                <a:cs typeface="Times New Roman" panose="02020603050405020304" pitchFamily="18" charset="0"/>
              </a:rPr>
              <a:t>the</a:t>
            </a:r>
            <a:r>
              <a:rPr lang="de-DE" b="0" i="0" baseline="0" dirty="0" smtClean="0">
                <a:solidFill>
                  <a:schemeClr val="bg1">
                    <a:lumMod val="75000"/>
                  </a:schemeClr>
                </a:solidFill>
                <a:latin typeface="Times New Roman" panose="02020603050405020304" pitchFamily="18" charset="0"/>
                <a:cs typeface="Times New Roman" panose="02020603050405020304" pitchFamily="18" charset="0"/>
              </a:rPr>
              <a:t> </a:t>
            </a:r>
            <a:r>
              <a:rPr lang="de-DE" b="0" i="0" baseline="0" dirty="0" err="1" smtClean="0">
                <a:solidFill>
                  <a:schemeClr val="bg1">
                    <a:lumMod val="75000"/>
                  </a:schemeClr>
                </a:solidFill>
                <a:latin typeface="Times New Roman" panose="02020603050405020304" pitchFamily="18" charset="0"/>
                <a:cs typeface="Times New Roman" panose="02020603050405020304" pitchFamily="18" charset="0"/>
              </a:rPr>
              <a:t>upstream</a:t>
            </a:r>
            <a:r>
              <a:rPr lang="de-DE" b="0" i="0" baseline="0" dirty="0" smtClean="0">
                <a:solidFill>
                  <a:schemeClr val="bg1">
                    <a:lumMod val="75000"/>
                  </a:schemeClr>
                </a:solidFill>
                <a:latin typeface="Times New Roman" panose="02020603050405020304" pitchFamily="18" charset="0"/>
                <a:cs typeface="Times New Roman" panose="02020603050405020304" pitchFamily="18" charset="0"/>
              </a:rPr>
              <a:t> </a:t>
            </a:r>
            <a:r>
              <a:rPr lang="de-DE" b="0" i="0" baseline="0" dirty="0" err="1" smtClean="0">
                <a:solidFill>
                  <a:schemeClr val="bg1">
                    <a:lumMod val="75000"/>
                  </a:schemeClr>
                </a:solidFill>
                <a:latin typeface="Times New Roman" panose="02020603050405020304" pitchFamily="18" charset="0"/>
                <a:cs typeface="Times New Roman" panose="02020603050405020304" pitchFamily="18" charset="0"/>
              </a:rPr>
              <a:t>region</a:t>
            </a:r>
            <a:r>
              <a:rPr lang="pl-PL" b="0" i="0" baseline="0" dirty="0" smtClean="0">
                <a:solidFill>
                  <a:schemeClr val="bg1">
                    <a:lumMod val="75000"/>
                  </a:schemeClr>
                </a:solidFill>
                <a:latin typeface="Times New Roman" panose="02020603050405020304" pitchFamily="18" charset="0"/>
                <a:cs typeface="Times New Roman" panose="02020603050405020304" pitchFamily="18" charset="0"/>
              </a:rPr>
              <a:t> folowing the region og hydrogen ionization</a:t>
            </a:r>
            <a:r>
              <a:rPr lang="de-DE" b="0" i="0" baseline="0" dirty="0" smtClean="0">
                <a:solidFill>
                  <a:schemeClr val="bg1">
                    <a:lumMod val="75000"/>
                  </a:schemeClr>
                </a:solidFill>
                <a:latin typeface="Times New Roman" panose="02020603050405020304" pitchFamily="18" charset="0"/>
                <a:cs typeface="Times New Roman" panose="02020603050405020304" pitchFamily="18" charset="0"/>
              </a:rPr>
              <a:t>. </a:t>
            </a:r>
            <a:r>
              <a:rPr lang="pl-PL" baseline="0" dirty="0" smtClean="0"/>
              <a:t>Contrary </a:t>
            </a:r>
            <a:r>
              <a:rPr lang="pl-PL" baseline="0" dirty="0" smtClean="0"/>
              <a:t>to our predecessor W7-AS, at W7-X </a:t>
            </a:r>
            <a:r>
              <a:rPr lang="de-DE" baseline="0" dirty="0" err="1" smtClean="0"/>
              <a:t>island</a:t>
            </a:r>
            <a:r>
              <a:rPr lang="pl-PL" baseline="0" dirty="0" smtClean="0"/>
              <a:t>s</a:t>
            </a:r>
            <a:r>
              <a:rPr lang="de-DE" baseline="0" dirty="0" smtClean="0"/>
              <a:t> </a:t>
            </a:r>
            <a:r>
              <a:rPr lang="pl-PL" baseline="0" dirty="0" smtClean="0"/>
              <a:t>are</a:t>
            </a:r>
            <a:r>
              <a:rPr lang="de-DE" baseline="0" dirty="0" smtClean="0"/>
              <a:t> large </a:t>
            </a:r>
            <a:r>
              <a:rPr lang="de-DE" baseline="0" dirty="0" err="1" smtClean="0"/>
              <a:t>enough</a:t>
            </a:r>
            <a:r>
              <a:rPr lang="de-DE" baseline="0" dirty="0" smtClean="0"/>
              <a:t> </a:t>
            </a:r>
            <a:r>
              <a:rPr lang="pl-PL" baseline="0" dirty="0" smtClean="0"/>
              <a:t>, therefore </a:t>
            </a:r>
            <a:r>
              <a:rPr lang="de-DE" baseline="0" dirty="0" err="1" smtClean="0"/>
              <a:t>those</a:t>
            </a:r>
            <a:r>
              <a:rPr lang="de-DE" baseline="0" dirty="0" smtClean="0"/>
              <a:t> counter-streaming </a:t>
            </a:r>
            <a:r>
              <a:rPr lang="de-DE" baseline="0" dirty="0" err="1" smtClean="0"/>
              <a:t>flows</a:t>
            </a:r>
            <a:r>
              <a:rPr lang="de-DE" baseline="0" dirty="0" smtClean="0"/>
              <a:t> do not </a:t>
            </a:r>
            <a:r>
              <a:rPr lang="de-DE" baseline="0" dirty="0" err="1" smtClean="0"/>
              <a:t>contribute</a:t>
            </a:r>
            <a:r>
              <a:rPr lang="de-DE" baseline="0" dirty="0" smtClean="0"/>
              <a:t>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momentum</a:t>
            </a:r>
            <a:r>
              <a:rPr lang="de-DE" baseline="0" dirty="0" smtClean="0"/>
              <a:t> </a:t>
            </a:r>
            <a:r>
              <a:rPr lang="de-DE" baseline="0" dirty="0" err="1" smtClean="0"/>
              <a:t>dissipation</a:t>
            </a:r>
            <a:r>
              <a:rPr lang="de-DE" baseline="0" dirty="0" smtClean="0"/>
              <a:t> in </a:t>
            </a:r>
            <a:r>
              <a:rPr lang="de-DE" baseline="0" dirty="0" err="1" smtClean="0"/>
              <a:t>the</a:t>
            </a:r>
            <a:r>
              <a:rPr lang="de-DE" baseline="0" dirty="0" smtClean="0"/>
              <a:t> </a:t>
            </a:r>
            <a:r>
              <a:rPr lang="de-DE" baseline="0" dirty="0" err="1" smtClean="0"/>
              <a:t>scrape</a:t>
            </a:r>
            <a:r>
              <a:rPr lang="de-DE" baseline="0" dirty="0" smtClean="0"/>
              <a:t>-off </a:t>
            </a:r>
            <a:r>
              <a:rPr lang="de-DE" baseline="0" dirty="0" err="1" smtClean="0"/>
              <a:t>layer</a:t>
            </a:r>
            <a:r>
              <a:rPr lang="de-DE" baseline="0" dirty="0" smtClean="0"/>
              <a:t>. </a:t>
            </a:r>
            <a:endParaRPr lang="en-US" dirty="0"/>
          </a:p>
        </p:txBody>
      </p:sp>
      <p:sp>
        <p:nvSpPr>
          <p:cNvPr id="4" name="Symbol zastępczy numeru slajdu 3"/>
          <p:cNvSpPr>
            <a:spLocks noGrp="1"/>
          </p:cNvSpPr>
          <p:nvPr>
            <p:ph type="sldNum" sz="quarter" idx="5"/>
          </p:nvPr>
        </p:nvSpPr>
        <p:spPr/>
        <p:txBody>
          <a:bodyPr/>
          <a:lstStyle/>
          <a:p>
            <a:fld id="{4E546895-DAEF-47E5-8529-7A3EBD8431C8}" type="slidenum">
              <a:rPr lang="de-DE" smtClean="0"/>
              <a:t>8</a:t>
            </a:fld>
            <a:endParaRPr lang="de-DE"/>
          </a:p>
        </p:txBody>
      </p:sp>
    </p:spTree>
    <p:extLst>
      <p:ext uri="{BB962C8B-B14F-4D97-AF65-F5344CB8AC3E}">
        <p14:creationId xmlns:p14="http://schemas.microsoft.com/office/powerpoint/2010/main" val="4177034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err="1"/>
              <a:t>This</a:t>
            </a:r>
            <a:r>
              <a:rPr lang="pl-PL" dirty="0"/>
              <a:t> </a:t>
            </a:r>
            <a:r>
              <a:rPr lang="de-DE" dirty="0"/>
              <a:t> </a:t>
            </a:r>
            <a:r>
              <a:rPr lang="de-DE" dirty="0" err="1"/>
              <a:t>enable</a:t>
            </a:r>
            <a:r>
              <a:rPr lang="pl-PL" dirty="0"/>
              <a:t>d</a:t>
            </a:r>
            <a:r>
              <a:rPr lang="de-DE" dirty="0"/>
              <a:t> </a:t>
            </a:r>
            <a:r>
              <a:rPr lang="pl-PL" dirty="0" err="1"/>
              <a:t>access</a:t>
            </a:r>
            <a:r>
              <a:rPr lang="pl-PL" dirty="0"/>
              <a:t> to </a:t>
            </a:r>
            <a:r>
              <a:rPr lang="de-DE" dirty="0"/>
              <a:t> </a:t>
            </a:r>
            <a:r>
              <a:rPr lang="de-DE" dirty="0" err="1"/>
              <a:t>hig</a:t>
            </a:r>
            <a:r>
              <a:rPr lang="pl-PL" dirty="0" err="1"/>
              <a:t>her</a:t>
            </a:r>
            <a:r>
              <a:rPr lang="pl-PL" dirty="0"/>
              <a:t> </a:t>
            </a:r>
            <a:r>
              <a:rPr lang="de-DE" dirty="0" err="1"/>
              <a:t>recycling</a:t>
            </a:r>
            <a:r>
              <a:rPr lang="de-DE" baseline="0" dirty="0"/>
              <a:t> en-route </a:t>
            </a:r>
            <a:r>
              <a:rPr lang="en-GB" dirty="0"/>
              <a:t>to detachment</a:t>
            </a:r>
            <a:r>
              <a:rPr lang="pl-PL" dirty="0"/>
              <a:t>. On </a:t>
            </a:r>
            <a:r>
              <a:rPr lang="pl-PL" dirty="0" err="1"/>
              <a:t>this</a:t>
            </a:r>
            <a:r>
              <a:rPr lang="pl-PL" dirty="0"/>
              <a:t> </a:t>
            </a:r>
            <a:r>
              <a:rPr lang="pl-PL" dirty="0" err="1"/>
              <a:t>graph</a:t>
            </a:r>
            <a:r>
              <a:rPr lang="pl-PL" dirty="0"/>
              <a:t> </a:t>
            </a:r>
            <a:r>
              <a:rPr lang="pl-PL" dirty="0" err="1"/>
              <a:t>downstream</a:t>
            </a:r>
            <a:r>
              <a:rPr lang="pl-PL" dirty="0"/>
              <a:t> </a:t>
            </a:r>
            <a:r>
              <a:rPr lang="pl-PL" dirty="0" err="1"/>
              <a:t>plasma</a:t>
            </a:r>
            <a:r>
              <a:rPr lang="pl-PL" dirty="0"/>
              <a:t> </a:t>
            </a:r>
            <a:r>
              <a:rPr lang="pl-PL" dirty="0" err="1"/>
              <a:t>density</a:t>
            </a:r>
            <a:r>
              <a:rPr lang="pl-PL" dirty="0"/>
              <a:t> </a:t>
            </a:r>
            <a:r>
              <a:rPr lang="pl-PL" dirty="0" err="1"/>
              <a:t>is</a:t>
            </a:r>
            <a:r>
              <a:rPr lang="pl-PL" dirty="0"/>
              <a:t> </a:t>
            </a:r>
            <a:r>
              <a:rPr lang="pl-PL" dirty="0" err="1"/>
              <a:t>plotted</a:t>
            </a:r>
            <a:r>
              <a:rPr lang="pl-PL" dirty="0"/>
              <a:t> </a:t>
            </a:r>
            <a:r>
              <a:rPr lang="pl-PL" dirty="0" err="1"/>
              <a:t>against</a:t>
            </a:r>
            <a:r>
              <a:rPr lang="pl-PL" dirty="0"/>
              <a:t> </a:t>
            </a:r>
            <a:r>
              <a:rPr lang="pl-PL" dirty="0" err="1"/>
              <a:t>separatrix</a:t>
            </a:r>
            <a:r>
              <a:rPr lang="pl-PL" dirty="0"/>
              <a:t> </a:t>
            </a:r>
            <a:r>
              <a:rPr lang="pl-PL" dirty="0" err="1"/>
              <a:t>density</a:t>
            </a:r>
            <a:r>
              <a:rPr lang="pl-PL" dirty="0"/>
              <a:t>. The data of </a:t>
            </a:r>
            <a:r>
              <a:rPr lang="pl-PL" dirty="0" err="1"/>
              <a:t>downstream</a:t>
            </a:r>
            <a:r>
              <a:rPr lang="pl-PL" dirty="0"/>
              <a:t> </a:t>
            </a:r>
            <a:r>
              <a:rPr lang="pl-PL" dirty="0" err="1"/>
              <a:t>density</a:t>
            </a:r>
            <a:r>
              <a:rPr lang="pl-PL" dirty="0"/>
              <a:t> was </a:t>
            </a:r>
            <a:r>
              <a:rPr lang="pl-PL" dirty="0" err="1"/>
              <a:t>obtained</a:t>
            </a:r>
            <a:r>
              <a:rPr lang="pl-PL" dirty="0"/>
              <a:t> from </a:t>
            </a:r>
            <a:r>
              <a:rPr lang="pl-PL" dirty="0" err="1"/>
              <a:t>spectroscopy</a:t>
            </a:r>
            <a:r>
              <a:rPr lang="pl-PL" dirty="0"/>
              <a:t> of </a:t>
            </a:r>
            <a:r>
              <a:rPr lang="pl-PL" dirty="0" err="1"/>
              <a:t>Balmer-alpha</a:t>
            </a:r>
            <a:r>
              <a:rPr lang="pl-PL" dirty="0"/>
              <a:t> </a:t>
            </a:r>
            <a:r>
              <a:rPr lang="pl-PL" dirty="0" err="1"/>
              <a:t>series</a:t>
            </a:r>
            <a:r>
              <a:rPr lang="pl-PL" dirty="0"/>
              <a:t> (for </a:t>
            </a:r>
            <a:r>
              <a:rPr lang="pl-PL" dirty="0" err="1"/>
              <a:t>more</a:t>
            </a:r>
            <a:r>
              <a:rPr lang="pl-PL" dirty="0"/>
              <a:t> </a:t>
            </a:r>
            <a:r>
              <a:rPr lang="pl-PL" dirty="0" err="1"/>
              <a:t>details</a:t>
            </a:r>
            <a:r>
              <a:rPr lang="pl-PL" dirty="0"/>
              <a:t> </a:t>
            </a:r>
            <a:r>
              <a:rPr lang="pl-PL" dirty="0" err="1"/>
              <a:t>visit</a:t>
            </a:r>
            <a:r>
              <a:rPr lang="pl-PL" dirty="0"/>
              <a:t> poster of Felix Reimold). Here we </a:t>
            </a:r>
            <a:r>
              <a:rPr lang="pl-PL" dirty="0" err="1"/>
              <a:t>see</a:t>
            </a:r>
            <a:r>
              <a:rPr lang="pl-PL" dirty="0"/>
              <a:t> </a:t>
            </a:r>
            <a:r>
              <a:rPr lang="pl-PL" dirty="0" err="1"/>
              <a:t>that</a:t>
            </a:r>
            <a:r>
              <a:rPr lang="pl-PL" dirty="0"/>
              <a:t> </a:t>
            </a:r>
            <a:r>
              <a:rPr lang="pl-PL" dirty="0" err="1"/>
              <a:t>downstream</a:t>
            </a:r>
            <a:r>
              <a:rPr lang="pl-PL" dirty="0"/>
              <a:t> </a:t>
            </a:r>
            <a:r>
              <a:rPr lang="pl-PL" dirty="0" err="1"/>
              <a:t>density</a:t>
            </a:r>
            <a:r>
              <a:rPr lang="pl-PL" dirty="0"/>
              <a:t> </a:t>
            </a:r>
            <a:r>
              <a:rPr lang="pl-PL" dirty="0" err="1"/>
              <a:t>is</a:t>
            </a:r>
            <a:r>
              <a:rPr lang="pl-PL" dirty="0"/>
              <a:t> </a:t>
            </a:r>
            <a:r>
              <a:rPr lang="pl-PL" dirty="0" err="1"/>
              <a:t>twice</a:t>
            </a:r>
            <a:r>
              <a:rPr lang="pl-PL" dirty="0"/>
              <a:t> as high as </a:t>
            </a:r>
            <a:r>
              <a:rPr lang="pl-PL" dirty="0" err="1"/>
              <a:t>compared</a:t>
            </a:r>
            <a:r>
              <a:rPr lang="pl-PL" dirty="0"/>
              <a:t> to </a:t>
            </a:r>
            <a:r>
              <a:rPr lang="pl-PL" dirty="0" err="1"/>
              <a:t>upstream</a:t>
            </a:r>
            <a:r>
              <a:rPr lang="pl-PL" dirty="0"/>
              <a:t>. Such behaviour has been well predicted by EMC3-Eirene a Monte Carlo 3D fluid transport code. </a:t>
            </a:r>
            <a:r>
              <a:rPr lang="en-GB" dirty="0"/>
              <a:t>The high divertor densities </a:t>
            </a:r>
            <a:r>
              <a:rPr lang="en-GB" dirty="0" smtClean="0"/>
              <a:t>are</a:t>
            </a:r>
            <a:r>
              <a:rPr lang="en-GB" baseline="0" dirty="0" smtClean="0"/>
              <a:t> </a:t>
            </a:r>
            <a:r>
              <a:rPr lang="en-GB" dirty="0" smtClean="0"/>
              <a:t> </a:t>
            </a:r>
            <a:r>
              <a:rPr lang="en-GB" dirty="0" err="1"/>
              <a:t>favorable</a:t>
            </a:r>
            <a:r>
              <a:rPr lang="en-GB" dirty="0"/>
              <a:t> for further power losses from impurity radiation.</a:t>
            </a:r>
          </a:p>
          <a:p>
            <a:r>
              <a:rPr lang="en-GB" sz="1200" kern="1200" dirty="0">
                <a:solidFill>
                  <a:schemeClr val="tx1"/>
                </a:solidFill>
                <a:effectLst/>
                <a:latin typeface="+mn-lt"/>
                <a:ea typeface="+mn-ea"/>
                <a:cs typeface="+mn-cs"/>
              </a:rPr>
              <a:t> </a:t>
            </a:r>
            <a:r>
              <a:rPr lang="pl-PL" sz="1200" kern="1200" dirty="0">
                <a:solidFill>
                  <a:schemeClr val="tx1"/>
                </a:solidFill>
                <a:effectLst/>
                <a:latin typeface="+mn-lt"/>
                <a:ea typeface="+mn-ea"/>
                <a:cs typeface="+mn-cs"/>
              </a:rPr>
              <a:t>At separatrix </a:t>
            </a:r>
            <a:r>
              <a:rPr lang="en-GB" sz="1200" kern="1200" dirty="0">
                <a:solidFill>
                  <a:schemeClr val="tx1"/>
                </a:solidFill>
                <a:effectLst/>
                <a:latin typeface="+mn-lt"/>
                <a:ea typeface="+mn-ea"/>
                <a:cs typeface="+mn-cs"/>
              </a:rPr>
              <a:t>density </a:t>
            </a:r>
            <a:r>
              <a:rPr lang="pl-PL" sz="1200" kern="1200" dirty="0" err="1">
                <a:solidFill>
                  <a:schemeClr val="tx1"/>
                </a:solidFill>
                <a:effectLst/>
                <a:latin typeface="+mn-lt"/>
                <a:ea typeface="+mn-ea"/>
                <a:cs typeface="+mn-cs"/>
              </a:rPr>
              <a:t>close</a:t>
            </a:r>
            <a:r>
              <a:rPr lang="pl-PL" sz="1200" kern="1200" dirty="0">
                <a:solidFill>
                  <a:schemeClr val="tx1"/>
                </a:solidFill>
                <a:effectLst/>
                <a:latin typeface="+mn-lt"/>
                <a:ea typeface="+mn-ea"/>
                <a:cs typeface="+mn-cs"/>
              </a:rPr>
              <a:t> to 5e19 m-3 </a:t>
            </a:r>
            <a:r>
              <a:rPr lang="en-GB" sz="1200" kern="1200" dirty="0">
                <a:solidFill>
                  <a:schemeClr val="tx1"/>
                </a:solidFill>
                <a:effectLst/>
                <a:latin typeface="+mn-lt"/>
                <a:ea typeface="+mn-ea"/>
                <a:cs typeface="+mn-cs"/>
              </a:rPr>
              <a:t>rollover and transition into detachment took </a:t>
            </a:r>
            <a:r>
              <a:rPr lang="pl-PL" sz="1200" kern="1200" dirty="0">
                <a:solidFill>
                  <a:schemeClr val="tx1"/>
                </a:solidFill>
                <a:effectLst/>
                <a:latin typeface="+mn-lt"/>
                <a:ea typeface="+mn-ea"/>
                <a:cs typeface="+mn-cs"/>
              </a:rPr>
              <a:t>place</a:t>
            </a:r>
            <a:r>
              <a:rPr lang="de-DE"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Line ratio analysis of the Balmer lines shows that the divertor plasma </a:t>
            </a:r>
            <a:r>
              <a:rPr lang="en-GB" sz="1200" kern="1200" dirty="0" smtClean="0">
                <a:solidFill>
                  <a:schemeClr val="tx1"/>
                </a:solidFill>
                <a:effectLst/>
                <a:latin typeface="+mn-lt"/>
                <a:ea typeface="+mn-ea"/>
                <a:cs typeface="+mn-cs"/>
              </a:rPr>
              <a:t>during  </a:t>
            </a:r>
            <a:r>
              <a:rPr lang="en-GB" sz="1200" kern="1200" dirty="0">
                <a:solidFill>
                  <a:schemeClr val="tx1"/>
                </a:solidFill>
                <a:effectLst/>
                <a:latin typeface="+mn-lt"/>
                <a:ea typeface="+mn-ea"/>
                <a:cs typeface="+mn-cs"/>
              </a:rPr>
              <a:t>detachment </a:t>
            </a:r>
            <a:r>
              <a:rPr lang="en-GB" sz="1200" kern="1200" dirty="0" smtClean="0">
                <a:solidFill>
                  <a:schemeClr val="tx1"/>
                </a:solidFill>
                <a:effectLst/>
                <a:latin typeface="+mn-lt"/>
                <a:ea typeface="+mn-ea"/>
                <a:cs typeface="+mn-cs"/>
              </a:rPr>
              <a:t>is </a:t>
            </a:r>
            <a:r>
              <a:rPr lang="en-GB" sz="1200" kern="1200" dirty="0">
                <a:solidFill>
                  <a:schemeClr val="tx1"/>
                </a:solidFill>
                <a:effectLst/>
                <a:latin typeface="+mn-lt"/>
                <a:ea typeface="+mn-ea"/>
                <a:cs typeface="+mn-cs"/>
              </a:rPr>
              <a:t>ionization dominated in virtually all </a:t>
            </a:r>
            <a:r>
              <a:rPr lang="en-GB" sz="1200" kern="1200" dirty="0" smtClean="0">
                <a:solidFill>
                  <a:schemeClr val="tx1"/>
                </a:solidFill>
                <a:effectLst/>
                <a:latin typeface="+mn-lt"/>
                <a:ea typeface="+mn-ea"/>
                <a:cs typeface="+mn-cs"/>
              </a:rPr>
              <a:t>cases. </a:t>
            </a:r>
            <a:endParaRPr lang="en-US" dirty="0"/>
          </a:p>
        </p:txBody>
      </p:sp>
      <p:sp>
        <p:nvSpPr>
          <p:cNvPr id="4" name="Symbol zastępczy numeru slajdu 3"/>
          <p:cNvSpPr>
            <a:spLocks noGrp="1"/>
          </p:cNvSpPr>
          <p:nvPr>
            <p:ph type="sldNum" sz="quarter" idx="5"/>
          </p:nvPr>
        </p:nvSpPr>
        <p:spPr/>
        <p:txBody>
          <a:bodyPr/>
          <a:lstStyle/>
          <a:p>
            <a:fld id="{4E546895-DAEF-47E5-8529-7A3EBD8431C8}" type="slidenum">
              <a:rPr lang="de-DE" smtClean="0"/>
              <a:t>9</a:t>
            </a:fld>
            <a:endParaRPr lang="de-DE"/>
          </a:p>
        </p:txBody>
      </p:sp>
    </p:spTree>
    <p:extLst>
      <p:ext uri="{BB962C8B-B14F-4D97-AF65-F5344CB8AC3E}">
        <p14:creationId xmlns:p14="http://schemas.microsoft.com/office/powerpoint/2010/main" val="2625597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Optimum divertor performance requires not only mitigating divertor heat loads, but also maximising sub-divertor neutral pressures and thereby particle exhaust. You see here </a:t>
            </a:r>
            <a:r>
              <a:rPr lang="pl-PL" dirty="0" smtClean="0"/>
              <a:t>experimental </a:t>
            </a:r>
            <a:r>
              <a:rPr lang="pl-PL" dirty="0"/>
              <a:t>data for neutral pressure at the pumping gap (</a:t>
            </a:r>
            <a:r>
              <a:rPr lang="pl-PL" dirty="0" smtClean="0"/>
              <a:t>blue</a:t>
            </a:r>
            <a:r>
              <a:rPr lang="de-DE" dirty="0" smtClean="0"/>
              <a:t> </a:t>
            </a:r>
            <a:r>
              <a:rPr lang="de-DE" dirty="0" err="1" smtClean="0"/>
              <a:t>points</a:t>
            </a:r>
            <a:r>
              <a:rPr lang="pl-PL" dirty="0" smtClean="0"/>
              <a:t>) </a:t>
            </a:r>
            <a:r>
              <a:rPr lang="pl-PL" dirty="0"/>
              <a:t>and ion saturation current measured by Langmuir probes (red points)</a:t>
            </a:r>
            <a:r>
              <a:rPr lang="en-GB" dirty="0"/>
              <a:t>. As one can see, the highest neutral pressure behind the pumping </a:t>
            </a:r>
            <a:r>
              <a:rPr lang="en-GB" b="1" u="sng" dirty="0"/>
              <a:t>gap</a:t>
            </a:r>
            <a:r>
              <a:rPr lang="en-GB" dirty="0"/>
              <a:t> is not reached at the maximum of the particle flux at </a:t>
            </a:r>
            <a:r>
              <a:rPr lang="en-GB" dirty="0" err="1"/>
              <a:t>frad</a:t>
            </a:r>
            <a:r>
              <a:rPr lang="en-GB" dirty="0"/>
              <a:t>=</a:t>
            </a:r>
            <a:r>
              <a:rPr lang="pl-PL" dirty="0"/>
              <a:t>0.5-0.6,</a:t>
            </a:r>
            <a:r>
              <a:rPr lang="en-GB" dirty="0"/>
              <a:t> but at</a:t>
            </a:r>
            <a:r>
              <a:rPr lang="en-GB" b="1" dirty="0"/>
              <a:t> </a:t>
            </a:r>
            <a:r>
              <a:rPr lang="en-GB" b="1" u="sng" dirty="0" err="1"/>
              <a:t>frad</a:t>
            </a:r>
            <a:r>
              <a:rPr lang="en-GB" dirty="0"/>
              <a:t> of 80% to </a:t>
            </a:r>
            <a:r>
              <a:rPr lang="pl-PL" dirty="0"/>
              <a:t>85</a:t>
            </a:r>
            <a:r>
              <a:rPr lang="en-GB" dirty="0"/>
              <a:t> %</a:t>
            </a:r>
            <a:r>
              <a:rPr lang="pl-PL" dirty="0"/>
              <a:t>. In order to understand that we need to look into simulation analysis. </a:t>
            </a:r>
            <a:endParaRPr lang="en-US" dirty="0"/>
          </a:p>
        </p:txBody>
      </p:sp>
      <p:sp>
        <p:nvSpPr>
          <p:cNvPr id="4" name="Slide Number Placeholder 3"/>
          <p:cNvSpPr>
            <a:spLocks noGrp="1"/>
          </p:cNvSpPr>
          <p:nvPr>
            <p:ph type="sldNum" sz="quarter" idx="10"/>
          </p:nvPr>
        </p:nvSpPr>
        <p:spPr/>
        <p:txBody>
          <a:bodyPr/>
          <a:lstStyle/>
          <a:p>
            <a:fld id="{4E546895-DAEF-47E5-8529-7A3EBD8431C8}" type="slidenum">
              <a:rPr lang="de-DE" smtClean="0"/>
              <a:t>10</a:t>
            </a:fld>
            <a:endParaRPr lang="de-DE"/>
          </a:p>
        </p:txBody>
      </p:sp>
    </p:spTree>
    <p:extLst>
      <p:ext uri="{BB962C8B-B14F-4D97-AF65-F5344CB8AC3E}">
        <p14:creationId xmlns:p14="http://schemas.microsoft.com/office/powerpoint/2010/main" val="420459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dirty="0" smtClean="0"/>
              <a:t>As </a:t>
            </a:r>
            <a:r>
              <a:rPr lang="pl-PL" dirty="0"/>
              <a:t>the temperatures near the divertor target drops to the level of ca. 5 </a:t>
            </a:r>
            <a:r>
              <a:rPr lang="pl-PL" dirty="0" err="1"/>
              <a:t>eV</a:t>
            </a:r>
            <a:r>
              <a:rPr lang="pl-PL" dirty="0"/>
              <a:t>, </a:t>
            </a:r>
            <a:r>
              <a:rPr lang="pl-PL" dirty="0" err="1"/>
              <a:t>neutral</a:t>
            </a:r>
            <a:r>
              <a:rPr lang="pl-PL" dirty="0"/>
              <a:t> </a:t>
            </a:r>
            <a:r>
              <a:rPr lang="pl-PL" dirty="0" err="1"/>
              <a:t>penetration</a:t>
            </a:r>
            <a:r>
              <a:rPr lang="pl-PL" dirty="0"/>
              <a:t> </a:t>
            </a:r>
            <a:r>
              <a:rPr lang="pl-PL" dirty="0" err="1"/>
              <a:t>length</a:t>
            </a:r>
            <a:r>
              <a:rPr lang="pl-PL" dirty="0"/>
              <a:t>, </a:t>
            </a:r>
            <a:r>
              <a:rPr lang="pl-PL" dirty="0" err="1"/>
              <a:t>which</a:t>
            </a:r>
            <a:r>
              <a:rPr lang="pl-PL" dirty="0"/>
              <a:t> </a:t>
            </a:r>
            <a:r>
              <a:rPr lang="pl-PL" dirty="0" err="1"/>
              <a:t>is</a:t>
            </a:r>
            <a:r>
              <a:rPr lang="pl-PL" dirty="0"/>
              <a:t> a </a:t>
            </a:r>
            <a:r>
              <a:rPr lang="pl-PL" dirty="0" err="1"/>
              <a:t>function</a:t>
            </a:r>
            <a:r>
              <a:rPr lang="pl-PL" dirty="0"/>
              <a:t> of</a:t>
            </a:r>
            <a:r>
              <a:rPr lang="en-GB" dirty="0"/>
              <a:t> </a:t>
            </a:r>
            <a:r>
              <a:rPr lang="pl-PL" dirty="0"/>
              <a:t>plasma parameters, but also cross sections for charge exchange and </a:t>
            </a:r>
            <a:r>
              <a:rPr lang="pl-PL" dirty="0" smtClean="0"/>
              <a:t>ionization</a:t>
            </a:r>
            <a:r>
              <a:rPr lang="de-DE" dirty="0" smtClean="0"/>
              <a:t> </a:t>
            </a:r>
            <a:r>
              <a:rPr lang="de-DE" dirty="0" err="1" smtClean="0"/>
              <a:t>is</a:t>
            </a:r>
            <a:r>
              <a:rPr lang="de-DE" dirty="0" smtClean="0"/>
              <a:t> </a:t>
            </a:r>
            <a:r>
              <a:rPr lang="de-DE" dirty="0" err="1" smtClean="0"/>
              <a:t>changed</a:t>
            </a:r>
            <a:r>
              <a:rPr lang="pl-PL" dirty="0" smtClean="0"/>
              <a:t>. </a:t>
            </a:r>
            <a:r>
              <a:rPr lang="de-DE" dirty="0" err="1" smtClean="0"/>
              <a:t>Results</a:t>
            </a:r>
            <a:r>
              <a:rPr lang="de-DE" dirty="0" smtClean="0"/>
              <a:t> </a:t>
            </a:r>
            <a:r>
              <a:rPr lang="de-DE" dirty="0" err="1" smtClean="0"/>
              <a:t>of</a:t>
            </a:r>
            <a:r>
              <a:rPr lang="de-DE" dirty="0" smtClean="0"/>
              <a:t> </a:t>
            </a:r>
            <a:r>
              <a:rPr lang="pl-PL" dirty="0" smtClean="0"/>
              <a:t>EMC3-Eirene show </a:t>
            </a:r>
            <a:r>
              <a:rPr lang="pl-PL" dirty="0"/>
              <a:t>that neutral penetration length near the </a:t>
            </a:r>
            <a:r>
              <a:rPr lang="pl-PL" dirty="0" smtClean="0"/>
              <a:t>target</a:t>
            </a:r>
            <a:r>
              <a:rPr lang="de-DE" dirty="0" smtClean="0"/>
              <a:t> </a:t>
            </a:r>
            <a:r>
              <a:rPr lang="de-DE" dirty="0" err="1" smtClean="0"/>
              <a:t>during</a:t>
            </a:r>
            <a:r>
              <a:rPr lang="de-DE" dirty="0" smtClean="0"/>
              <a:t> </a:t>
            </a:r>
            <a:r>
              <a:rPr lang="de-DE" dirty="0" err="1" smtClean="0"/>
              <a:t>detachment</a:t>
            </a:r>
            <a:r>
              <a:rPr lang="de-DE" baseline="0" dirty="0" smtClean="0"/>
              <a:t> </a:t>
            </a:r>
            <a:r>
              <a:rPr lang="de-DE" dirty="0" err="1" smtClean="0"/>
              <a:t>is</a:t>
            </a:r>
            <a:r>
              <a:rPr lang="pl-PL" dirty="0" smtClean="0"/>
              <a:t> </a:t>
            </a:r>
            <a:r>
              <a:rPr lang="pl-PL" dirty="0"/>
              <a:t>much longer when compared to attached state across whole target. </a:t>
            </a:r>
            <a:endParaRPr lang="en-US" dirty="0"/>
          </a:p>
        </p:txBody>
      </p:sp>
      <p:sp>
        <p:nvSpPr>
          <p:cNvPr id="4" name="Slide Number Placeholder 3"/>
          <p:cNvSpPr>
            <a:spLocks noGrp="1"/>
          </p:cNvSpPr>
          <p:nvPr>
            <p:ph type="sldNum" sz="quarter" idx="10"/>
          </p:nvPr>
        </p:nvSpPr>
        <p:spPr/>
        <p:txBody>
          <a:bodyPr/>
          <a:lstStyle/>
          <a:p>
            <a:fld id="{4E546895-DAEF-47E5-8529-7A3EBD8431C8}" type="slidenum">
              <a:rPr lang="de-DE" smtClean="0"/>
              <a:t>11</a:t>
            </a:fld>
            <a:endParaRPr lang="de-DE"/>
          </a:p>
        </p:txBody>
      </p:sp>
    </p:spTree>
    <p:extLst>
      <p:ext uri="{BB962C8B-B14F-4D97-AF65-F5344CB8AC3E}">
        <p14:creationId xmlns:p14="http://schemas.microsoft.com/office/powerpoint/2010/main" val="36669403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wmf"/><Relationship Id="rId7" Type="http://schemas.openxmlformats.org/officeDocument/2006/relationships/image" Target="../media/image6.jpe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7.jpeg"/><Relationship Id="rId2" Type="http://schemas.openxmlformats.org/officeDocument/2006/relationships/image" Target="../media/image1.w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W7-X w/o acknowledgement">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4652" y="189217"/>
            <a:ext cx="574223" cy="510470"/>
          </a:xfrm>
          <a:prstGeom prst="rect">
            <a:avLst/>
          </a:prstGeom>
        </p:spPr>
      </p:pic>
      <p:sp>
        <p:nvSpPr>
          <p:cNvPr id="3" name="Datumsplatzhalter 2"/>
          <p:cNvSpPr>
            <a:spLocks noGrp="1"/>
          </p:cNvSpPr>
          <p:nvPr>
            <p:ph type="dt" sz="half" idx="10"/>
          </p:nvPr>
        </p:nvSpPr>
        <p:spPr>
          <a:xfrm>
            <a:off x="358775" y="6356357"/>
            <a:ext cx="838179" cy="365125"/>
          </a:xfrm>
        </p:spPr>
        <p:txBody>
          <a:bodyPr/>
          <a:lstStyle>
            <a:lvl1pPr>
              <a:defRPr sz="1000" b="0">
                <a:solidFill>
                  <a:schemeClr val="tx1">
                    <a:lumMod val="65000"/>
                    <a:lumOff val="35000"/>
                  </a:schemeClr>
                </a:solidFill>
                <a:latin typeface="Arial Narrow" panose="020B0606020202030204" pitchFamily="34" charset="0"/>
              </a:defRPr>
            </a:lvl1pPr>
          </a:lstStyle>
          <a:p>
            <a:fld id="{DBD22C10-34BE-4C50-96D0-7CBCF87098AF}" type="datetime1">
              <a:rPr lang="de-DE" smtClean="0"/>
              <a:t>18.10.2021</a:t>
            </a:fld>
            <a:endParaRPr lang="de-DE" dirty="0"/>
          </a:p>
        </p:txBody>
      </p:sp>
      <p:sp>
        <p:nvSpPr>
          <p:cNvPr id="4" name="Fußzeilenplatzhalter 3"/>
          <p:cNvSpPr>
            <a:spLocks noGrp="1"/>
          </p:cNvSpPr>
          <p:nvPr>
            <p:ph type="ftr" sz="quarter" idx="11"/>
          </p:nvPr>
        </p:nvSpPr>
        <p:spPr>
          <a:xfrm>
            <a:off x="1360387" y="6356357"/>
            <a:ext cx="6423233" cy="365125"/>
          </a:xfrm>
        </p:spPr>
        <p:txBody>
          <a:bodyPr/>
          <a:lstStyle>
            <a:lvl1pPr>
              <a:defRPr lang="de-DE" sz="1000" b="0" kern="1200" dirty="0">
                <a:solidFill>
                  <a:schemeClr val="tx1">
                    <a:lumMod val="65000"/>
                    <a:lumOff val="35000"/>
                  </a:schemeClr>
                </a:solidFill>
                <a:latin typeface="Arial Narrow" panose="020B0606020202030204" pitchFamily="34" charset="0"/>
                <a:ea typeface="+mn-ea"/>
                <a:cs typeface="+mn-cs"/>
              </a:defRPr>
            </a:lvl1pPr>
          </a:lstStyle>
          <a:p>
            <a:endParaRPr lang="de-DE" dirty="0"/>
          </a:p>
        </p:txBody>
      </p:sp>
      <p:sp>
        <p:nvSpPr>
          <p:cNvPr id="5" name="Foliennummernplatzhalter 4"/>
          <p:cNvSpPr>
            <a:spLocks noGrp="1"/>
          </p:cNvSpPr>
          <p:nvPr>
            <p:ph type="sldNum" sz="quarter" idx="12"/>
          </p:nvPr>
        </p:nvSpPr>
        <p:spPr>
          <a:xfrm>
            <a:off x="7974431" y="6357600"/>
            <a:ext cx="810000" cy="365125"/>
          </a:xfrm>
        </p:spPr>
        <p:txBody>
          <a:bodyPr/>
          <a:lstStyle>
            <a:lvl1pPr>
              <a:defRPr lang="de-DE" sz="1000" b="0" kern="1200" smtClean="0">
                <a:solidFill>
                  <a:schemeClr val="tx1">
                    <a:lumMod val="65000"/>
                    <a:lumOff val="35000"/>
                  </a:schemeClr>
                </a:solidFill>
                <a:latin typeface="Arial Narrow" panose="020B0606020202030204" pitchFamily="34" charset="0"/>
                <a:ea typeface="+mn-ea"/>
                <a:cs typeface="+mn-cs"/>
              </a:defRPr>
            </a:lvl1pPr>
          </a:lstStyle>
          <a:p>
            <a:fld id="{31AA536C-85F5-4A1B-A111-7CE00A08BCBC}" type="slidenum">
              <a:rPr lang="de-DE" smtClean="0"/>
              <a:pPr/>
              <a:t>‹#›</a:t>
            </a:fld>
            <a:endParaRPr lang="de-DE" dirty="0"/>
          </a:p>
        </p:txBody>
      </p:sp>
      <p:pic>
        <p:nvPicPr>
          <p:cNvPr id="14" name="Grafik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31703" y="188913"/>
            <a:ext cx="2368219" cy="507600"/>
          </a:xfrm>
          <a:prstGeom prst="rect">
            <a:avLst/>
          </a:prstGeom>
        </p:spPr>
      </p:pic>
      <p:grpSp>
        <p:nvGrpSpPr>
          <p:cNvPr id="15" name="Gruppierung 14"/>
          <p:cNvGrpSpPr/>
          <p:nvPr userDrawn="1"/>
        </p:nvGrpSpPr>
        <p:grpSpPr>
          <a:xfrm>
            <a:off x="1032095" y="5284515"/>
            <a:ext cx="7353189" cy="743526"/>
            <a:chOff x="2556095" y="5284515"/>
            <a:chExt cx="7353189" cy="743526"/>
          </a:xfrm>
        </p:grpSpPr>
        <p:pic>
          <p:nvPicPr>
            <p:cNvPr id="16" name="Picture 11"/>
            <p:cNvPicPr>
              <a:picLocks noChangeAspect="1" noChangeArrowheads="1"/>
            </p:cNvPicPr>
            <p:nvPr userDrawn="1"/>
          </p:nvPicPr>
          <p:blipFill>
            <a:blip r:embed="rId4" cstate="print"/>
            <a:srcRect/>
            <a:stretch>
              <a:fillRect/>
            </a:stretch>
          </p:blipFill>
          <p:spPr bwMode="auto">
            <a:xfrm>
              <a:off x="5602595" y="5284515"/>
              <a:ext cx="729332" cy="743526"/>
            </a:xfrm>
            <a:prstGeom prst="rect">
              <a:avLst/>
            </a:prstGeom>
            <a:noFill/>
          </p:spPr>
        </p:pic>
        <p:pic>
          <p:nvPicPr>
            <p:cNvPr id="17" name="Grafik 20"/>
            <p:cNvPicPr>
              <a:picLocks noChangeAspect="1"/>
            </p:cNvPicPr>
            <p:nvPr userDrawn="1"/>
          </p:nvPicPr>
          <p:blipFill rotWithShape="1">
            <a:blip r:embed="rId5" cstate="print">
              <a:extLst>
                <a:ext uri="{28A0092B-C50C-407E-A947-70E740481C1C}">
                  <a14:useLocalDpi xmlns:a14="http://schemas.microsoft.com/office/drawing/2010/main" val="0"/>
                </a:ext>
              </a:extLst>
            </a:blip>
            <a:srcRect l="11072" t="14016" r="11000" b="17144"/>
            <a:stretch/>
          </p:blipFill>
          <p:spPr>
            <a:xfrm>
              <a:off x="2556095" y="5432200"/>
              <a:ext cx="1452785" cy="495656"/>
            </a:xfrm>
            <a:prstGeom prst="rect">
              <a:avLst/>
            </a:prstGeom>
          </p:spPr>
        </p:pic>
        <p:pic>
          <p:nvPicPr>
            <p:cNvPr id="18" name="Grafik 21" descr="eurofusion_logo.png"/>
            <p:cNvPicPr>
              <a:picLocks noChangeAspect="1"/>
            </p:cNvPicPr>
            <p:nvPr userDrawn="1"/>
          </p:nvPicPr>
          <p:blipFill>
            <a:blip r:embed="rId6" cstate="print"/>
            <a:stretch>
              <a:fillRect/>
            </a:stretch>
          </p:blipFill>
          <p:spPr>
            <a:xfrm>
              <a:off x="7908396" y="5410028"/>
              <a:ext cx="2000888" cy="517828"/>
            </a:xfrm>
            <a:prstGeom prst="rect">
              <a:avLst/>
            </a:prstGeom>
          </p:spPr>
        </p:pic>
      </p:grpSp>
      <p:sp>
        <p:nvSpPr>
          <p:cNvPr id="19" name="Untertitel 2"/>
          <p:cNvSpPr>
            <a:spLocks noGrp="1"/>
          </p:cNvSpPr>
          <p:nvPr>
            <p:ph type="subTitle" idx="1"/>
          </p:nvPr>
        </p:nvSpPr>
        <p:spPr>
          <a:xfrm>
            <a:off x="358776" y="3690256"/>
            <a:ext cx="8425656" cy="1194706"/>
          </a:xfrm>
          <a:prstGeom prst="rect">
            <a:avLst/>
          </a:prstGeom>
        </p:spPr>
        <p:txBody>
          <a:bodyPr/>
          <a:lstStyle>
            <a:lvl1pPr marL="0" indent="0" algn="ctr">
              <a:buNone/>
              <a:defRPr sz="2400" b="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de-DE" dirty="0"/>
          </a:p>
        </p:txBody>
      </p:sp>
      <p:sp>
        <p:nvSpPr>
          <p:cNvPr id="20" name="Titel 7"/>
          <p:cNvSpPr>
            <a:spLocks noGrp="1"/>
          </p:cNvSpPr>
          <p:nvPr>
            <p:ph type="title"/>
          </p:nvPr>
        </p:nvSpPr>
        <p:spPr>
          <a:xfrm>
            <a:off x="358776" y="1501919"/>
            <a:ext cx="8425656" cy="2055378"/>
          </a:xfrm>
          <a:prstGeom prst="rect">
            <a:avLst/>
          </a:prstGeom>
        </p:spPr>
        <p:txBody>
          <a:bodyPr anchor="b"/>
          <a:lstStyle>
            <a:lvl1pPr algn="ctr">
              <a:defRPr b="1"/>
            </a:lvl1pPr>
          </a:lstStyle>
          <a:p>
            <a:r>
              <a:rPr lang="en-US" smtClean="0"/>
              <a:t>Click to edit Master title style</a:t>
            </a:r>
            <a:endParaRPr lang="de-DE" dirty="0"/>
          </a:p>
        </p:txBody>
      </p:sp>
    </p:spTree>
    <p:extLst>
      <p:ext uri="{BB962C8B-B14F-4D97-AF65-F5344CB8AC3E}">
        <p14:creationId xmlns:p14="http://schemas.microsoft.com/office/powerpoint/2010/main" val="3123365811"/>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W7-X w/ acknowledgement">
    <p:spTree>
      <p:nvGrpSpPr>
        <p:cNvPr id="1" name=""/>
        <p:cNvGrpSpPr/>
        <p:nvPr/>
      </p:nvGrpSpPr>
      <p:grpSpPr>
        <a:xfrm>
          <a:off x="0" y="0"/>
          <a:ext cx="0" cy="0"/>
          <a:chOff x="0" y="0"/>
          <a:chExt cx="0" cy="0"/>
        </a:xfrm>
      </p:grpSpPr>
      <p:sp>
        <p:nvSpPr>
          <p:cNvPr id="3" name="Datumsplatzhalter 2"/>
          <p:cNvSpPr>
            <a:spLocks noGrp="1"/>
          </p:cNvSpPr>
          <p:nvPr>
            <p:ph type="dt" sz="half" idx="10"/>
          </p:nvPr>
        </p:nvSpPr>
        <p:spPr>
          <a:xfrm>
            <a:off x="358775" y="6356357"/>
            <a:ext cx="838179" cy="365125"/>
          </a:xfrm>
        </p:spPr>
        <p:txBody>
          <a:bodyPr/>
          <a:lstStyle>
            <a:lvl1pPr>
              <a:defRPr sz="1000" b="0">
                <a:solidFill>
                  <a:schemeClr val="tx1">
                    <a:lumMod val="65000"/>
                    <a:lumOff val="35000"/>
                  </a:schemeClr>
                </a:solidFill>
                <a:latin typeface="Arial Narrow" panose="020B0606020202030204" pitchFamily="34" charset="0"/>
              </a:defRPr>
            </a:lvl1pPr>
          </a:lstStyle>
          <a:p>
            <a:fld id="{935A8956-EB44-4E46-A048-08B02C4DC08D}" type="datetime1">
              <a:rPr lang="de-DE" smtClean="0"/>
              <a:t>18.10.2021</a:t>
            </a:fld>
            <a:endParaRPr lang="de-DE" dirty="0"/>
          </a:p>
        </p:txBody>
      </p:sp>
      <p:sp>
        <p:nvSpPr>
          <p:cNvPr id="4" name="Fußzeilenplatzhalter 3"/>
          <p:cNvSpPr>
            <a:spLocks noGrp="1"/>
          </p:cNvSpPr>
          <p:nvPr>
            <p:ph type="ftr" sz="quarter" idx="11"/>
          </p:nvPr>
        </p:nvSpPr>
        <p:spPr>
          <a:xfrm>
            <a:off x="1360387" y="6356357"/>
            <a:ext cx="6423233" cy="365125"/>
          </a:xfrm>
        </p:spPr>
        <p:txBody>
          <a:bodyPr/>
          <a:lstStyle>
            <a:lvl1pPr>
              <a:defRPr lang="de-DE" sz="1000" b="0" kern="1200" dirty="0">
                <a:solidFill>
                  <a:schemeClr val="tx1">
                    <a:lumMod val="65000"/>
                    <a:lumOff val="35000"/>
                  </a:schemeClr>
                </a:solidFill>
                <a:latin typeface="Arial Narrow" panose="020B0606020202030204" pitchFamily="34" charset="0"/>
                <a:ea typeface="+mn-ea"/>
                <a:cs typeface="+mn-cs"/>
              </a:defRPr>
            </a:lvl1pPr>
          </a:lstStyle>
          <a:p>
            <a:endParaRPr lang="de-DE" dirty="0"/>
          </a:p>
        </p:txBody>
      </p:sp>
      <p:sp>
        <p:nvSpPr>
          <p:cNvPr id="5" name="Foliennummernplatzhalter 4"/>
          <p:cNvSpPr>
            <a:spLocks noGrp="1"/>
          </p:cNvSpPr>
          <p:nvPr>
            <p:ph type="sldNum" sz="quarter" idx="12"/>
          </p:nvPr>
        </p:nvSpPr>
        <p:spPr>
          <a:xfrm>
            <a:off x="7974431" y="6357600"/>
            <a:ext cx="810000" cy="365125"/>
          </a:xfrm>
        </p:spPr>
        <p:txBody>
          <a:bodyPr/>
          <a:lstStyle>
            <a:lvl1pPr>
              <a:defRPr lang="de-DE" sz="1000" b="0" kern="1200" smtClean="0">
                <a:solidFill>
                  <a:schemeClr val="tx1">
                    <a:lumMod val="65000"/>
                    <a:lumOff val="35000"/>
                  </a:schemeClr>
                </a:solidFill>
                <a:latin typeface="Arial Narrow" panose="020B0606020202030204" pitchFamily="34" charset="0"/>
                <a:ea typeface="+mn-ea"/>
                <a:cs typeface="+mn-cs"/>
              </a:defRPr>
            </a:lvl1pPr>
          </a:lstStyle>
          <a:p>
            <a:fld id="{31AA536C-85F5-4A1B-A111-7CE00A08BCBC}" type="slidenum">
              <a:rPr lang="de-DE" smtClean="0"/>
              <a:pPr/>
              <a:t>‹#›</a:t>
            </a:fld>
            <a:endParaRPr lang="de-DE" dirty="0"/>
          </a:p>
        </p:txBody>
      </p:sp>
      <p:pic>
        <p:nvPicPr>
          <p:cNvPr id="23" name="Grafik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31703" y="188913"/>
            <a:ext cx="2368219" cy="507600"/>
          </a:xfrm>
          <a:prstGeom prst="rect">
            <a:avLst/>
          </a:prstGeom>
        </p:spPr>
      </p:pic>
      <p:pic>
        <p:nvPicPr>
          <p:cNvPr id="18" name="Grafik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64652" y="189215"/>
            <a:ext cx="575044" cy="511200"/>
          </a:xfrm>
          <a:prstGeom prst="rect">
            <a:avLst/>
          </a:prstGeom>
        </p:spPr>
      </p:pic>
      <p:sp>
        <p:nvSpPr>
          <p:cNvPr id="24" name="Untertitel 2"/>
          <p:cNvSpPr>
            <a:spLocks noGrp="1"/>
          </p:cNvSpPr>
          <p:nvPr>
            <p:ph type="subTitle" idx="1"/>
          </p:nvPr>
        </p:nvSpPr>
        <p:spPr>
          <a:xfrm>
            <a:off x="358776" y="3429000"/>
            <a:ext cx="8425656" cy="1194706"/>
          </a:xfrm>
          <a:prstGeom prst="rect">
            <a:avLst/>
          </a:prstGeom>
        </p:spPr>
        <p:txBody>
          <a:bodyPr/>
          <a:lstStyle>
            <a:lvl1pPr marL="0" indent="0" algn="ctr">
              <a:buNone/>
              <a:defRPr sz="2400" b="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de-DE" dirty="0"/>
          </a:p>
        </p:txBody>
      </p:sp>
      <p:sp>
        <p:nvSpPr>
          <p:cNvPr id="25" name="Titel 7"/>
          <p:cNvSpPr>
            <a:spLocks noGrp="1"/>
          </p:cNvSpPr>
          <p:nvPr>
            <p:ph type="title"/>
          </p:nvPr>
        </p:nvSpPr>
        <p:spPr>
          <a:xfrm>
            <a:off x="358776" y="1268413"/>
            <a:ext cx="8425656" cy="2027628"/>
          </a:xfrm>
          <a:prstGeom prst="rect">
            <a:avLst/>
          </a:prstGeom>
        </p:spPr>
        <p:txBody>
          <a:bodyPr anchor="b"/>
          <a:lstStyle>
            <a:lvl1pPr algn="ctr">
              <a:defRPr b="1"/>
            </a:lvl1pPr>
          </a:lstStyle>
          <a:p>
            <a:r>
              <a:rPr lang="en-US" smtClean="0"/>
              <a:t>Click to edit Master title style</a:t>
            </a:r>
            <a:endParaRPr lang="de-DE" dirty="0"/>
          </a:p>
        </p:txBody>
      </p:sp>
      <p:grpSp>
        <p:nvGrpSpPr>
          <p:cNvPr id="19" name="Gruppierung 18"/>
          <p:cNvGrpSpPr/>
          <p:nvPr userDrawn="1"/>
        </p:nvGrpSpPr>
        <p:grpSpPr>
          <a:xfrm>
            <a:off x="1032095" y="4979700"/>
            <a:ext cx="7353189" cy="743526"/>
            <a:chOff x="2556095" y="5284515"/>
            <a:chExt cx="7353189" cy="743526"/>
          </a:xfrm>
        </p:grpSpPr>
        <p:pic>
          <p:nvPicPr>
            <p:cNvPr id="20" name="Picture 11"/>
            <p:cNvPicPr>
              <a:picLocks noChangeAspect="1" noChangeArrowheads="1"/>
            </p:cNvPicPr>
            <p:nvPr userDrawn="1"/>
          </p:nvPicPr>
          <p:blipFill>
            <a:blip r:embed="rId4" cstate="print"/>
            <a:srcRect/>
            <a:stretch>
              <a:fillRect/>
            </a:stretch>
          </p:blipFill>
          <p:spPr bwMode="auto">
            <a:xfrm>
              <a:off x="5602595" y="5284515"/>
              <a:ext cx="729332" cy="743526"/>
            </a:xfrm>
            <a:prstGeom prst="rect">
              <a:avLst/>
            </a:prstGeom>
            <a:noFill/>
          </p:spPr>
        </p:pic>
        <p:pic>
          <p:nvPicPr>
            <p:cNvPr id="21" name="Grafik 20"/>
            <p:cNvPicPr>
              <a:picLocks noChangeAspect="1"/>
            </p:cNvPicPr>
            <p:nvPr userDrawn="1"/>
          </p:nvPicPr>
          <p:blipFill rotWithShape="1">
            <a:blip r:embed="rId5" cstate="print">
              <a:extLst>
                <a:ext uri="{28A0092B-C50C-407E-A947-70E740481C1C}">
                  <a14:useLocalDpi xmlns:a14="http://schemas.microsoft.com/office/drawing/2010/main" val="0"/>
                </a:ext>
              </a:extLst>
            </a:blip>
            <a:srcRect l="11072" t="14016" r="11000" b="17144"/>
            <a:stretch/>
          </p:blipFill>
          <p:spPr>
            <a:xfrm>
              <a:off x="2556095" y="5432200"/>
              <a:ext cx="1452785" cy="495656"/>
            </a:xfrm>
            <a:prstGeom prst="rect">
              <a:avLst/>
            </a:prstGeom>
          </p:spPr>
        </p:pic>
        <p:pic>
          <p:nvPicPr>
            <p:cNvPr id="22" name="Grafik 21" descr="eurofusion_logo.png"/>
            <p:cNvPicPr>
              <a:picLocks noChangeAspect="1"/>
            </p:cNvPicPr>
            <p:nvPr userDrawn="1"/>
          </p:nvPicPr>
          <p:blipFill>
            <a:blip r:embed="rId6" cstate="print"/>
            <a:stretch>
              <a:fillRect/>
            </a:stretch>
          </p:blipFill>
          <p:spPr>
            <a:xfrm>
              <a:off x="7908396" y="5410028"/>
              <a:ext cx="2000888" cy="517828"/>
            </a:xfrm>
            <a:prstGeom prst="rect">
              <a:avLst/>
            </a:prstGeom>
          </p:spPr>
        </p:pic>
      </p:grpSp>
      <p:grpSp>
        <p:nvGrpSpPr>
          <p:cNvPr id="26" name="Gruppieren 25"/>
          <p:cNvGrpSpPr/>
          <p:nvPr userDrawn="1"/>
        </p:nvGrpSpPr>
        <p:grpSpPr>
          <a:xfrm>
            <a:off x="418306" y="5843335"/>
            <a:ext cx="8366125" cy="566770"/>
            <a:chOff x="507814" y="5834863"/>
            <a:chExt cx="8171183" cy="566770"/>
          </a:xfrm>
        </p:grpSpPr>
        <p:pic>
          <p:nvPicPr>
            <p:cNvPr id="27" name="Grafik 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7814" y="5834863"/>
              <a:ext cx="524866" cy="350037"/>
            </a:xfrm>
            <a:prstGeom prst="rect">
              <a:avLst/>
            </a:prstGeom>
          </p:spPr>
        </p:pic>
        <p:sp>
          <p:nvSpPr>
            <p:cNvPr id="28" name="Subtitle 2"/>
            <p:cNvSpPr txBox="1">
              <a:spLocks/>
            </p:cNvSpPr>
            <p:nvPr userDrawn="1"/>
          </p:nvSpPr>
          <p:spPr>
            <a:xfrm>
              <a:off x="1032680" y="5834863"/>
              <a:ext cx="7646317" cy="5667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smtClean="0">
                  <a:latin typeface="Arial Narrow" panose="020B0606020202030204" pitchFamily="34" charset="0"/>
                </a:rPr>
                <a:t>This work has been carried out within the framework of the EUROfusion Consortium and has received funding from the </a:t>
              </a:r>
              <a:r>
                <a:rPr lang="en-US" sz="1000" dirty="0" err="1" smtClean="0">
                  <a:latin typeface="Arial Narrow" panose="020B0606020202030204" pitchFamily="34" charset="0"/>
                </a:rPr>
                <a:t>Euratom</a:t>
              </a:r>
              <a:r>
                <a:rPr lang="en-US" sz="1000" dirty="0" smtClean="0">
                  <a:latin typeface="Arial Narrow" panose="020B0606020202030204" pitchFamily="34" charset="0"/>
                </a:rPr>
                <a:t> research and training </a:t>
              </a:r>
              <a:r>
                <a:rPr lang="en-US" sz="1000" dirty="0" err="1" smtClean="0">
                  <a:latin typeface="Arial Narrow" panose="020B0606020202030204" pitchFamily="34" charset="0"/>
                </a:rPr>
                <a:t>programme</a:t>
              </a:r>
              <a:r>
                <a:rPr lang="en-US" sz="1000" dirty="0" smtClean="0">
                  <a:latin typeface="Arial Narrow" panose="020B0606020202030204" pitchFamily="34" charset="0"/>
                </a:rPr>
                <a:t> 2014-2018</a:t>
              </a:r>
              <a:r>
                <a:rPr lang="en-US" sz="1000" baseline="0" dirty="0" smtClean="0">
                  <a:latin typeface="Arial Narrow" panose="020B0606020202030204" pitchFamily="34" charset="0"/>
                </a:rPr>
                <a:t> and 2019-2020 </a:t>
              </a:r>
              <a:r>
                <a:rPr lang="en-US" sz="1000" dirty="0" smtClean="0">
                  <a:latin typeface="Arial Narrow" panose="020B0606020202030204" pitchFamily="34" charset="0"/>
                </a:rPr>
                <a:t>under grant agreement No 633053. The views and opinions expressed herein do not necessarily reflect those of the European Commission.</a:t>
              </a:r>
              <a:endParaRPr lang="en-US" sz="1000" dirty="0">
                <a:latin typeface="Arial Narrow" panose="020B0606020202030204" pitchFamily="34" charset="0"/>
              </a:endParaRPr>
            </a:p>
          </p:txBody>
        </p:sp>
      </p:grpSp>
    </p:spTree>
    <p:extLst>
      <p:ext uri="{BB962C8B-B14F-4D97-AF65-F5344CB8AC3E}">
        <p14:creationId xmlns:p14="http://schemas.microsoft.com/office/powerpoint/2010/main" val="317897776"/>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W7-X w/o acknowledgement w/ image">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4651" y="189217"/>
            <a:ext cx="575044" cy="511200"/>
          </a:xfrm>
          <a:prstGeom prst="rect">
            <a:avLst/>
          </a:prstGeom>
        </p:spPr>
      </p:pic>
      <p:sp>
        <p:nvSpPr>
          <p:cNvPr id="3" name="Datumsplatzhalter 2"/>
          <p:cNvSpPr>
            <a:spLocks noGrp="1"/>
          </p:cNvSpPr>
          <p:nvPr>
            <p:ph type="dt" sz="half" idx="10"/>
          </p:nvPr>
        </p:nvSpPr>
        <p:spPr>
          <a:xfrm>
            <a:off x="358775" y="6356357"/>
            <a:ext cx="838179" cy="365125"/>
          </a:xfrm>
        </p:spPr>
        <p:txBody>
          <a:bodyPr/>
          <a:lstStyle>
            <a:lvl1pPr>
              <a:defRPr sz="1000" b="0">
                <a:solidFill>
                  <a:schemeClr val="tx1">
                    <a:lumMod val="65000"/>
                    <a:lumOff val="35000"/>
                  </a:schemeClr>
                </a:solidFill>
                <a:latin typeface="Arial Narrow" panose="020B0606020202030204" pitchFamily="34" charset="0"/>
              </a:defRPr>
            </a:lvl1pPr>
          </a:lstStyle>
          <a:p>
            <a:fld id="{DBD22C10-34BE-4C50-96D0-7CBCF87098AF}" type="datetime1">
              <a:rPr lang="de-DE" smtClean="0"/>
              <a:t>18.10.2021</a:t>
            </a:fld>
            <a:endParaRPr lang="de-DE" dirty="0"/>
          </a:p>
        </p:txBody>
      </p:sp>
      <p:sp>
        <p:nvSpPr>
          <p:cNvPr id="4" name="Fußzeilenplatzhalter 3"/>
          <p:cNvSpPr>
            <a:spLocks noGrp="1"/>
          </p:cNvSpPr>
          <p:nvPr>
            <p:ph type="ftr" sz="quarter" idx="11"/>
          </p:nvPr>
        </p:nvSpPr>
        <p:spPr>
          <a:xfrm>
            <a:off x="1360387" y="6356357"/>
            <a:ext cx="6423233" cy="365125"/>
          </a:xfrm>
        </p:spPr>
        <p:txBody>
          <a:bodyPr/>
          <a:lstStyle>
            <a:lvl1pPr>
              <a:defRPr lang="de-DE" sz="1000" b="0" kern="1200" dirty="0">
                <a:solidFill>
                  <a:schemeClr val="tx1">
                    <a:lumMod val="65000"/>
                    <a:lumOff val="35000"/>
                  </a:schemeClr>
                </a:solidFill>
                <a:latin typeface="Arial Narrow" panose="020B0606020202030204" pitchFamily="34" charset="0"/>
                <a:ea typeface="+mn-ea"/>
                <a:cs typeface="+mn-cs"/>
              </a:defRPr>
            </a:lvl1pPr>
          </a:lstStyle>
          <a:p>
            <a:endParaRPr lang="de-DE" dirty="0"/>
          </a:p>
        </p:txBody>
      </p:sp>
      <p:sp>
        <p:nvSpPr>
          <p:cNvPr id="5" name="Foliennummernplatzhalter 4"/>
          <p:cNvSpPr>
            <a:spLocks noGrp="1"/>
          </p:cNvSpPr>
          <p:nvPr>
            <p:ph type="sldNum" sz="quarter" idx="12"/>
          </p:nvPr>
        </p:nvSpPr>
        <p:spPr>
          <a:xfrm>
            <a:off x="7974431" y="6357600"/>
            <a:ext cx="810000" cy="365125"/>
          </a:xfrm>
        </p:spPr>
        <p:txBody>
          <a:bodyPr/>
          <a:lstStyle>
            <a:lvl1pPr>
              <a:defRPr lang="de-DE" sz="1000" b="0" kern="1200" smtClean="0">
                <a:solidFill>
                  <a:schemeClr val="tx1">
                    <a:lumMod val="65000"/>
                    <a:lumOff val="35000"/>
                  </a:schemeClr>
                </a:solidFill>
                <a:latin typeface="Arial Narrow" panose="020B0606020202030204" pitchFamily="34" charset="0"/>
                <a:ea typeface="+mn-ea"/>
                <a:cs typeface="+mn-cs"/>
              </a:defRPr>
            </a:lvl1pPr>
          </a:lstStyle>
          <a:p>
            <a:fld id="{31AA536C-85F5-4A1B-A111-7CE00A08BCBC}" type="slidenum">
              <a:rPr lang="de-DE" smtClean="0"/>
              <a:pPr/>
              <a:t>‹#›</a:t>
            </a:fld>
            <a:endParaRPr lang="de-DE" dirty="0"/>
          </a:p>
        </p:txBody>
      </p:sp>
      <p:pic>
        <p:nvPicPr>
          <p:cNvPr id="14" name="Grafik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31730" y="188913"/>
            <a:ext cx="2368219" cy="507600"/>
          </a:xfrm>
          <a:prstGeom prst="rect">
            <a:avLst/>
          </a:prstGeom>
        </p:spPr>
      </p:pic>
      <p:sp>
        <p:nvSpPr>
          <p:cNvPr id="19" name="Untertitel 2"/>
          <p:cNvSpPr>
            <a:spLocks noGrp="1"/>
          </p:cNvSpPr>
          <p:nvPr>
            <p:ph type="subTitle" idx="1"/>
          </p:nvPr>
        </p:nvSpPr>
        <p:spPr>
          <a:xfrm>
            <a:off x="358776" y="2409914"/>
            <a:ext cx="8425656" cy="769122"/>
          </a:xfrm>
          <a:prstGeom prst="rect">
            <a:avLst/>
          </a:prstGeom>
        </p:spPr>
        <p:txBody>
          <a:bodyPr/>
          <a:lstStyle>
            <a:lvl1pPr marL="0" indent="0" algn="ctr">
              <a:buNone/>
              <a:defRPr sz="2400" b="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de-DE" dirty="0"/>
          </a:p>
        </p:txBody>
      </p:sp>
      <p:sp>
        <p:nvSpPr>
          <p:cNvPr id="20" name="Titel 7"/>
          <p:cNvSpPr>
            <a:spLocks noGrp="1"/>
          </p:cNvSpPr>
          <p:nvPr>
            <p:ph type="title"/>
          </p:nvPr>
        </p:nvSpPr>
        <p:spPr>
          <a:xfrm>
            <a:off x="358776" y="1008847"/>
            <a:ext cx="8425656" cy="1341246"/>
          </a:xfrm>
          <a:prstGeom prst="rect">
            <a:avLst/>
          </a:prstGeom>
        </p:spPr>
        <p:txBody>
          <a:bodyPr anchor="b"/>
          <a:lstStyle>
            <a:lvl1pPr algn="ctr">
              <a:defRPr b="1"/>
            </a:lvl1pPr>
          </a:lstStyle>
          <a:p>
            <a:r>
              <a:rPr lang="en-US" smtClean="0"/>
              <a:t>Click to edit Master title style</a:t>
            </a:r>
            <a:endParaRPr lang="de-DE" dirty="0"/>
          </a:p>
        </p:txBody>
      </p:sp>
      <p:grpSp>
        <p:nvGrpSpPr>
          <p:cNvPr id="13" name="Gruppierung 14"/>
          <p:cNvGrpSpPr/>
          <p:nvPr userDrawn="1"/>
        </p:nvGrpSpPr>
        <p:grpSpPr>
          <a:xfrm>
            <a:off x="1032095" y="3248809"/>
            <a:ext cx="7353189" cy="743526"/>
            <a:chOff x="2556095" y="5284515"/>
            <a:chExt cx="7353189" cy="743526"/>
          </a:xfrm>
        </p:grpSpPr>
        <p:pic>
          <p:nvPicPr>
            <p:cNvPr id="21" name="Picture 11"/>
            <p:cNvPicPr>
              <a:picLocks noChangeAspect="1" noChangeArrowheads="1"/>
            </p:cNvPicPr>
            <p:nvPr userDrawn="1"/>
          </p:nvPicPr>
          <p:blipFill>
            <a:blip r:embed="rId4" cstate="print"/>
            <a:srcRect/>
            <a:stretch>
              <a:fillRect/>
            </a:stretch>
          </p:blipFill>
          <p:spPr bwMode="auto">
            <a:xfrm>
              <a:off x="5688055" y="5284515"/>
              <a:ext cx="729332" cy="743526"/>
            </a:xfrm>
            <a:prstGeom prst="rect">
              <a:avLst/>
            </a:prstGeom>
            <a:noFill/>
          </p:spPr>
        </p:pic>
        <p:pic>
          <p:nvPicPr>
            <p:cNvPr id="22" name="Grafik 20"/>
            <p:cNvPicPr>
              <a:picLocks noChangeAspect="1"/>
            </p:cNvPicPr>
            <p:nvPr userDrawn="1"/>
          </p:nvPicPr>
          <p:blipFill rotWithShape="1">
            <a:blip r:embed="rId5" cstate="print">
              <a:extLst>
                <a:ext uri="{28A0092B-C50C-407E-A947-70E740481C1C}">
                  <a14:useLocalDpi xmlns:a14="http://schemas.microsoft.com/office/drawing/2010/main" val="0"/>
                </a:ext>
              </a:extLst>
            </a:blip>
            <a:srcRect l="11072" t="14016" r="11000" b="17144"/>
            <a:stretch/>
          </p:blipFill>
          <p:spPr>
            <a:xfrm>
              <a:off x="2556095" y="5432200"/>
              <a:ext cx="1452785" cy="495656"/>
            </a:xfrm>
            <a:prstGeom prst="rect">
              <a:avLst/>
            </a:prstGeom>
          </p:spPr>
        </p:pic>
        <p:pic>
          <p:nvPicPr>
            <p:cNvPr id="23" name="Grafik 21" descr="eurofusion_logo.png"/>
            <p:cNvPicPr>
              <a:picLocks noChangeAspect="1"/>
            </p:cNvPicPr>
            <p:nvPr userDrawn="1"/>
          </p:nvPicPr>
          <p:blipFill>
            <a:blip r:embed="rId6" cstate="print"/>
            <a:stretch>
              <a:fillRect/>
            </a:stretch>
          </p:blipFill>
          <p:spPr>
            <a:xfrm>
              <a:off x="7908396" y="5410028"/>
              <a:ext cx="2000888" cy="517828"/>
            </a:xfrm>
            <a:prstGeom prst="rect">
              <a:avLst/>
            </a:prstGeom>
          </p:spPr>
        </p:pic>
      </p:grpSp>
      <p:pic>
        <p:nvPicPr>
          <p:cNvPr id="24" name="Grafik 23"/>
          <p:cNvPicPr>
            <a:picLocks noChangeAspect="1"/>
          </p:cNvPicPr>
          <p:nvPr userDrawn="1"/>
        </p:nvPicPr>
        <p:blipFill rotWithShape="1">
          <a:blip r:embed="rId7" cstate="print">
            <a:extLst>
              <a:ext uri="{28A0092B-C50C-407E-A947-70E740481C1C}">
                <a14:useLocalDpi xmlns:a14="http://schemas.microsoft.com/office/drawing/2010/main" val="0"/>
              </a:ext>
            </a:extLst>
          </a:blip>
          <a:srcRect t="43228" b="20782"/>
          <a:stretch/>
        </p:blipFill>
        <p:spPr>
          <a:xfrm>
            <a:off x="0" y="4178708"/>
            <a:ext cx="9144000" cy="2194129"/>
          </a:xfrm>
          <a:prstGeom prst="rect">
            <a:avLst/>
          </a:prstGeom>
        </p:spPr>
      </p:pic>
    </p:spTree>
    <p:extLst>
      <p:ext uri="{BB962C8B-B14F-4D97-AF65-F5344CB8AC3E}">
        <p14:creationId xmlns:p14="http://schemas.microsoft.com/office/powerpoint/2010/main" val="765072064"/>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 W7-X">
    <p:spTree>
      <p:nvGrpSpPr>
        <p:cNvPr id="1" name=""/>
        <p:cNvGrpSpPr/>
        <p:nvPr/>
      </p:nvGrpSpPr>
      <p:grpSpPr>
        <a:xfrm>
          <a:off x="0" y="0"/>
          <a:ext cx="0" cy="0"/>
          <a:chOff x="0" y="0"/>
          <a:chExt cx="0" cy="0"/>
        </a:xfrm>
      </p:grpSpPr>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8024" y="191122"/>
            <a:ext cx="611063" cy="543221"/>
          </a:xfrm>
          <a:prstGeom prst="rect">
            <a:avLst/>
          </a:prstGeom>
        </p:spPr>
      </p:pic>
      <p:sp>
        <p:nvSpPr>
          <p:cNvPr id="13" name="Titel 12"/>
          <p:cNvSpPr>
            <a:spLocks noGrp="1"/>
          </p:cNvSpPr>
          <p:nvPr>
            <p:ph type="title"/>
          </p:nvPr>
        </p:nvSpPr>
        <p:spPr>
          <a:xfrm>
            <a:off x="358776" y="188639"/>
            <a:ext cx="6821604" cy="640303"/>
          </a:xfrm>
          <a:prstGeom prst="rect">
            <a:avLst/>
          </a:prstGeom>
        </p:spPr>
        <p:txBody>
          <a:bodyPr anchor="b">
            <a:normAutofit/>
          </a:bodyPr>
          <a:lstStyle>
            <a:lvl1pPr>
              <a:defRPr lang="de-DE" sz="2800" b="1" kern="1200" dirty="0">
                <a:solidFill>
                  <a:srgbClr val="326CB3"/>
                </a:solidFill>
                <a:latin typeface="Arial Narrow" panose="020B0606020202030204" pitchFamily="34" charset="0"/>
                <a:ea typeface="+mj-ea"/>
                <a:cs typeface="+mj-cs"/>
              </a:defRPr>
            </a:lvl1pPr>
          </a:lstStyle>
          <a:p>
            <a:r>
              <a:rPr lang="en-US" smtClean="0"/>
              <a:t>Click to edit Master title style</a:t>
            </a:r>
            <a:endParaRPr lang="de-DE" dirty="0"/>
          </a:p>
        </p:txBody>
      </p:sp>
      <p:sp>
        <p:nvSpPr>
          <p:cNvPr id="3" name="Datumsplatzhalter 2"/>
          <p:cNvSpPr>
            <a:spLocks noGrp="1"/>
          </p:cNvSpPr>
          <p:nvPr>
            <p:ph type="dt" sz="half" idx="10"/>
          </p:nvPr>
        </p:nvSpPr>
        <p:spPr>
          <a:xfrm>
            <a:off x="358775" y="6356357"/>
            <a:ext cx="838179" cy="365125"/>
          </a:xfrm>
        </p:spPr>
        <p:txBody>
          <a:bodyPr/>
          <a:lstStyle>
            <a:lvl1pPr>
              <a:defRPr lang="de-DE" sz="1000" b="0" kern="1200" smtClean="0">
                <a:solidFill>
                  <a:schemeClr val="tx1">
                    <a:lumMod val="65000"/>
                    <a:lumOff val="35000"/>
                  </a:schemeClr>
                </a:solidFill>
                <a:latin typeface="Arial Narrow" panose="020B0606020202030204" pitchFamily="34" charset="0"/>
                <a:ea typeface="+mn-ea"/>
                <a:cs typeface="+mn-cs"/>
              </a:defRPr>
            </a:lvl1pPr>
          </a:lstStyle>
          <a:p>
            <a:fld id="{CA4B7E51-DE58-47F6-9B39-900FEC190E77}" type="datetime1">
              <a:rPr lang="de-DE" smtClean="0"/>
              <a:t>18.10.2021</a:t>
            </a:fld>
            <a:endParaRPr lang="de-DE" dirty="0"/>
          </a:p>
        </p:txBody>
      </p:sp>
      <p:sp>
        <p:nvSpPr>
          <p:cNvPr id="4" name="Fußzeilenplatzhalter 3"/>
          <p:cNvSpPr>
            <a:spLocks noGrp="1"/>
          </p:cNvSpPr>
          <p:nvPr>
            <p:ph type="ftr" sz="quarter" idx="11"/>
          </p:nvPr>
        </p:nvSpPr>
        <p:spPr>
          <a:xfrm>
            <a:off x="1360387" y="6356357"/>
            <a:ext cx="6423233" cy="365125"/>
          </a:xfrm>
        </p:spPr>
        <p:txBody>
          <a:bodyPr/>
          <a:lstStyle>
            <a:lvl1pPr>
              <a:defRPr lang="de-DE" sz="1000" b="0" kern="1200" dirty="0">
                <a:solidFill>
                  <a:schemeClr val="tx1">
                    <a:lumMod val="65000"/>
                    <a:lumOff val="35000"/>
                  </a:schemeClr>
                </a:solidFill>
                <a:latin typeface="Arial Narrow" panose="020B0606020202030204" pitchFamily="34" charset="0"/>
                <a:ea typeface="+mn-ea"/>
                <a:cs typeface="+mn-cs"/>
              </a:defRPr>
            </a:lvl1pPr>
          </a:lstStyle>
          <a:p>
            <a:endParaRPr lang="de-DE" dirty="0"/>
          </a:p>
        </p:txBody>
      </p:sp>
      <p:sp>
        <p:nvSpPr>
          <p:cNvPr id="5" name="Foliennummernplatzhalter 4"/>
          <p:cNvSpPr>
            <a:spLocks noGrp="1"/>
          </p:cNvSpPr>
          <p:nvPr>
            <p:ph type="sldNum" sz="quarter" idx="12"/>
          </p:nvPr>
        </p:nvSpPr>
        <p:spPr>
          <a:xfrm>
            <a:off x="7974431" y="6357600"/>
            <a:ext cx="810000" cy="365125"/>
          </a:xfrm>
        </p:spPr>
        <p:txBody>
          <a:bodyPr/>
          <a:lstStyle>
            <a:lvl1pPr>
              <a:defRPr lang="de-DE" sz="1000" b="0" kern="1200" smtClean="0">
                <a:solidFill>
                  <a:schemeClr val="tx1">
                    <a:lumMod val="65000"/>
                    <a:lumOff val="35000"/>
                  </a:schemeClr>
                </a:solidFill>
                <a:latin typeface="Arial Narrow" panose="020B0606020202030204" pitchFamily="34" charset="0"/>
                <a:ea typeface="+mn-ea"/>
                <a:cs typeface="+mn-cs"/>
              </a:defRPr>
            </a:lvl1pPr>
          </a:lstStyle>
          <a:p>
            <a:fld id="{31AA536C-85F5-4A1B-A111-7CE00A08BCBC}" type="slidenum">
              <a:rPr lang="de-DE" smtClean="0"/>
              <a:pPr/>
              <a:t>‹#›</a:t>
            </a:fld>
            <a:endParaRPr lang="de-DE" dirty="0"/>
          </a:p>
        </p:txBody>
      </p:sp>
      <p:cxnSp>
        <p:nvCxnSpPr>
          <p:cNvPr id="11" name="Gerader Verbinder 10"/>
          <p:cNvCxnSpPr/>
          <p:nvPr userDrawn="1"/>
        </p:nvCxnSpPr>
        <p:spPr bwMode="auto">
          <a:xfrm>
            <a:off x="373261" y="908050"/>
            <a:ext cx="8397478"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17" name="Textplatzhalter 22"/>
          <p:cNvSpPr>
            <a:spLocks noGrp="1"/>
          </p:cNvSpPr>
          <p:nvPr>
            <p:ph type="body" sz="quarter" idx="13"/>
          </p:nvPr>
        </p:nvSpPr>
        <p:spPr>
          <a:xfrm>
            <a:off x="358775" y="1089026"/>
            <a:ext cx="8425657" cy="5188222"/>
          </a:xfrm>
          <a:prstGeom prst="rect">
            <a:avLst/>
          </a:prstGeom>
        </p:spPr>
        <p:txBody>
          <a:bodyPr/>
          <a:lstStyle>
            <a:lvl1pPr>
              <a:defRPr lang="de-DE" sz="2400" b="1" kern="1200" dirty="0" smtClean="0">
                <a:solidFill>
                  <a:schemeClr val="tx1"/>
                </a:solidFill>
                <a:latin typeface="+mn-lt"/>
                <a:ea typeface="+mn-ea"/>
                <a:cs typeface="+mn-cs"/>
              </a:defRPr>
            </a:lvl1pPr>
            <a:lvl2pPr>
              <a:defRPr sz="2000" b="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pic>
        <p:nvPicPr>
          <p:cNvPr id="10" name="Grafik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81895" y="188639"/>
            <a:ext cx="602373" cy="538451"/>
          </a:xfrm>
          <a:prstGeom prst="rect">
            <a:avLst/>
          </a:prstGeom>
        </p:spPr>
      </p:pic>
    </p:spTree>
    <p:extLst>
      <p:ext uri="{BB962C8B-B14F-4D97-AF65-F5344CB8AC3E}">
        <p14:creationId xmlns:p14="http://schemas.microsoft.com/office/powerpoint/2010/main" val="333080010"/>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el und Text">
    <p:spTree>
      <p:nvGrpSpPr>
        <p:cNvPr id="1" name=""/>
        <p:cNvGrpSpPr/>
        <p:nvPr/>
      </p:nvGrpSpPr>
      <p:grpSpPr>
        <a:xfrm>
          <a:off x="0" y="0"/>
          <a:ext cx="0" cy="0"/>
          <a:chOff x="0" y="0"/>
          <a:chExt cx="0" cy="0"/>
        </a:xfrm>
      </p:grpSpPr>
      <p:sp>
        <p:nvSpPr>
          <p:cNvPr id="4" name="Textplatzhalter 3"/>
          <p:cNvSpPr>
            <a:spLocks noGrp="1"/>
          </p:cNvSpPr>
          <p:nvPr>
            <p:ph type="body" sz="quarter" idx="13"/>
          </p:nvPr>
        </p:nvSpPr>
        <p:spPr>
          <a:xfrm>
            <a:off x="358775" y="1089025"/>
            <a:ext cx="8424863" cy="5187950"/>
          </a:xfrm>
          <a:prstGeom prst="rect">
            <a:avLst/>
          </a:prstGeom>
        </p:spPr>
        <p:txBody>
          <a:bodyPr lIns="0"/>
          <a:lstStyle>
            <a:lvl1pPr>
              <a:defRPr sz="2400" b="1"/>
            </a:lvl1pPr>
            <a:lvl2pPr>
              <a:defRPr sz="2000"/>
            </a:lvl2pPr>
            <a:lvl3pPr>
              <a:defRPr sz="18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dirty="0"/>
          </a:p>
        </p:txBody>
      </p:sp>
      <p:sp>
        <p:nvSpPr>
          <p:cNvPr id="13" name="Titel 12"/>
          <p:cNvSpPr>
            <a:spLocks noGrp="1"/>
          </p:cNvSpPr>
          <p:nvPr>
            <p:ph type="title"/>
          </p:nvPr>
        </p:nvSpPr>
        <p:spPr>
          <a:xfrm>
            <a:off x="358776" y="188638"/>
            <a:ext cx="6821604" cy="651600"/>
          </a:xfrm>
          <a:prstGeom prst="rect">
            <a:avLst/>
          </a:prstGeom>
        </p:spPr>
        <p:txBody>
          <a:bodyPr lIns="0" anchor="b">
            <a:normAutofit/>
          </a:bodyPr>
          <a:lstStyle>
            <a:lvl1pPr>
              <a:defRPr lang="de-DE" sz="2800" b="1" kern="1200" dirty="0">
                <a:solidFill>
                  <a:schemeClr val="accent1"/>
                </a:solidFill>
                <a:latin typeface="Arial Narrow" panose="020B0606020202030204" pitchFamily="34" charset="0"/>
                <a:ea typeface="+mj-ea"/>
                <a:cs typeface="+mj-cs"/>
              </a:defRPr>
            </a:lvl1pPr>
          </a:lstStyle>
          <a:p>
            <a:r>
              <a:rPr lang="en-GB"/>
              <a:t>Click to edit Master title style</a:t>
            </a:r>
            <a:endParaRPr lang="de-DE" dirty="0"/>
          </a:p>
        </p:txBody>
      </p:sp>
      <p:cxnSp>
        <p:nvCxnSpPr>
          <p:cNvPr id="11" name="Gerader Verbinder 10"/>
          <p:cNvCxnSpPr/>
          <p:nvPr userDrawn="1"/>
        </p:nvCxnSpPr>
        <p:spPr bwMode="auto">
          <a:xfrm>
            <a:off x="358775" y="900113"/>
            <a:ext cx="8425493" cy="11112"/>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2" name="Datumsplatzhalter 1"/>
          <p:cNvSpPr>
            <a:spLocks noGrp="1"/>
          </p:cNvSpPr>
          <p:nvPr>
            <p:ph type="dt" sz="half" idx="10"/>
          </p:nvPr>
        </p:nvSpPr>
        <p:spPr/>
        <p:txBody>
          <a:bodyPr/>
          <a:lstStyle/>
          <a:p>
            <a:r>
              <a:rPr lang="de-DE" smtClean="0"/>
              <a:t>14.05.2021</a:t>
            </a:r>
            <a:endParaRPr lang="de-DE"/>
          </a:p>
        </p:txBody>
      </p:sp>
      <p:sp>
        <p:nvSpPr>
          <p:cNvPr id="7" name="Fußzeilenplatzhalter 6"/>
          <p:cNvSpPr>
            <a:spLocks noGrp="1"/>
          </p:cNvSpPr>
          <p:nvPr>
            <p:ph type="ftr" sz="quarter" idx="11"/>
          </p:nvPr>
        </p:nvSpPr>
        <p:spPr/>
        <p:txBody>
          <a:bodyPr/>
          <a:lstStyle/>
          <a:p>
            <a:r>
              <a:rPr lang="de-DE" smtClean="0"/>
              <a:t>M.Jakubowski, et al. | Overview of divertor results at W7-X | IAEA-FEC EX/7-998 </a:t>
            </a:r>
            <a:endParaRPr lang="de-DE"/>
          </a:p>
        </p:txBody>
      </p:sp>
      <p:sp>
        <p:nvSpPr>
          <p:cNvPr id="8" name="Foliennummernplatzhalter 7"/>
          <p:cNvSpPr>
            <a:spLocks noGrp="1"/>
          </p:cNvSpPr>
          <p:nvPr>
            <p:ph type="sldNum" sz="quarter" idx="12"/>
          </p:nvPr>
        </p:nvSpPr>
        <p:spPr/>
        <p:txBody>
          <a:bodyPr/>
          <a:lstStyle/>
          <a:p>
            <a:fld id="{31AA536C-85F5-4A1B-A111-7CE00A08BCBC}" type="slidenum">
              <a:rPr lang="de-DE" smtClean="0"/>
              <a:pPr/>
              <a:t>‹#›</a:t>
            </a:fld>
            <a:endParaRPr lang="de-DE"/>
          </a:p>
        </p:txBody>
      </p:sp>
    </p:spTree>
    <p:extLst>
      <p:ext uri="{BB962C8B-B14F-4D97-AF65-F5344CB8AC3E}">
        <p14:creationId xmlns:p14="http://schemas.microsoft.com/office/powerpoint/2010/main" val="1973054918"/>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358774" y="6345238"/>
            <a:ext cx="810000" cy="365125"/>
          </a:xfrm>
          <a:prstGeom prst="rect">
            <a:avLst/>
          </a:prstGeom>
        </p:spPr>
        <p:txBody>
          <a:bodyPr vert="horz" lIns="91440" tIns="45720" rIns="91440" bIns="45720" rtlCol="0" anchor="ctr"/>
          <a:lstStyle>
            <a:lvl1pPr algn="l">
              <a:defRPr lang="de-DE" sz="1000" b="0" kern="1200" smtClean="0">
                <a:solidFill>
                  <a:schemeClr val="tx1">
                    <a:lumMod val="65000"/>
                    <a:lumOff val="35000"/>
                  </a:schemeClr>
                </a:solidFill>
                <a:latin typeface="Arial Narrow" panose="020B0606020202030204" pitchFamily="34" charset="0"/>
                <a:ea typeface="+mn-ea"/>
                <a:cs typeface="+mn-cs"/>
              </a:defRPr>
            </a:lvl1pPr>
          </a:lstStyle>
          <a:p>
            <a:fld id="{D82A78E0-EA51-4CA5-BCF0-4E375523AEDC}" type="datetime1">
              <a:rPr lang="de-DE" smtClean="0"/>
              <a:t>18.10.2021</a:t>
            </a:fld>
            <a:endParaRPr lang="de-DE" dirty="0"/>
          </a:p>
        </p:txBody>
      </p:sp>
      <p:sp>
        <p:nvSpPr>
          <p:cNvPr id="5" name="Footer Placeholder 4"/>
          <p:cNvSpPr>
            <a:spLocks noGrp="1"/>
          </p:cNvSpPr>
          <p:nvPr>
            <p:ph type="ftr" sz="quarter" idx="3"/>
          </p:nvPr>
        </p:nvSpPr>
        <p:spPr>
          <a:xfrm>
            <a:off x="1360187" y="6345238"/>
            <a:ext cx="6422400" cy="376238"/>
          </a:xfrm>
          <a:prstGeom prst="rect">
            <a:avLst/>
          </a:prstGeom>
        </p:spPr>
        <p:txBody>
          <a:bodyPr vert="horz" lIns="91440" tIns="45720" rIns="91440" bIns="45720" rtlCol="0" anchor="ctr"/>
          <a:lstStyle>
            <a:lvl1pPr algn="ctr">
              <a:defRPr lang="de-DE" sz="1000" b="0" kern="1200" dirty="0">
                <a:solidFill>
                  <a:schemeClr val="tx1">
                    <a:lumMod val="65000"/>
                    <a:lumOff val="35000"/>
                  </a:schemeClr>
                </a:solidFill>
                <a:latin typeface="Arial Narrow" panose="020B0606020202030204" pitchFamily="34" charset="0"/>
                <a:ea typeface="+mn-ea"/>
                <a:cs typeface="+mn-cs"/>
              </a:defRPr>
            </a:lvl1pPr>
          </a:lstStyle>
          <a:p>
            <a:endParaRPr lang="de-DE" dirty="0"/>
          </a:p>
        </p:txBody>
      </p:sp>
      <p:sp>
        <p:nvSpPr>
          <p:cNvPr id="6" name="Slide Number Placeholder 5"/>
          <p:cNvSpPr>
            <a:spLocks noGrp="1"/>
          </p:cNvSpPr>
          <p:nvPr>
            <p:ph type="sldNum" sz="quarter" idx="4"/>
          </p:nvPr>
        </p:nvSpPr>
        <p:spPr>
          <a:xfrm>
            <a:off x="7975225" y="6345238"/>
            <a:ext cx="810000" cy="365125"/>
          </a:xfrm>
          <a:prstGeom prst="rect">
            <a:avLst/>
          </a:prstGeom>
        </p:spPr>
        <p:txBody>
          <a:bodyPr vert="horz" lIns="91440" tIns="45720" rIns="91440" bIns="45720" rtlCol="0" anchor="ctr"/>
          <a:lstStyle>
            <a:lvl1pPr algn="r">
              <a:defRPr lang="de-DE" sz="1000" b="0" kern="1200" smtClean="0">
                <a:solidFill>
                  <a:schemeClr val="tx1">
                    <a:lumMod val="65000"/>
                    <a:lumOff val="35000"/>
                  </a:schemeClr>
                </a:solidFill>
                <a:latin typeface="Arial Narrow" panose="020B0606020202030204" pitchFamily="34" charset="0"/>
                <a:ea typeface="+mn-ea"/>
                <a:cs typeface="+mn-cs"/>
              </a:defRPr>
            </a:lvl1pPr>
          </a:lstStyle>
          <a:p>
            <a:fld id="{31AA536C-85F5-4A1B-A111-7CE00A08BCBC}" type="slidenum">
              <a:rPr lang="de-DE" smtClean="0"/>
              <a:pPr/>
              <a:t>‹#›</a:t>
            </a:fld>
            <a:endParaRPr lang="de-DE" dirty="0"/>
          </a:p>
        </p:txBody>
      </p:sp>
    </p:spTree>
    <p:extLst>
      <p:ext uri="{BB962C8B-B14F-4D97-AF65-F5344CB8AC3E}">
        <p14:creationId xmlns:p14="http://schemas.microsoft.com/office/powerpoint/2010/main" val="712968898"/>
      </p:ext>
    </p:extLst>
  </p:cSld>
  <p:clrMap bg1="lt1" tx1="dk1" bg2="lt2" tx2="dk2" accent1="accent1" accent2="accent2" accent3="accent3" accent4="accent4" accent5="accent5" accent6="accent6" hlink="hlink" folHlink="folHlink"/>
  <p:sldLayoutIdLst>
    <p:sldLayoutId id="2147483686" r:id="rId1"/>
    <p:sldLayoutId id="2147483682" r:id="rId2"/>
    <p:sldLayoutId id="2147483687" r:id="rId3"/>
    <p:sldLayoutId id="2147483661" r:id="rId4"/>
    <p:sldLayoutId id="2147483688" r:id="rId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orient="horz" pos="119" userDrawn="1">
          <p15:clr>
            <a:srgbClr val="F26B43"/>
          </p15:clr>
        </p15:guide>
        <p15:guide id="4" pos="5534" userDrawn="1">
          <p15:clr>
            <a:srgbClr val="F26B43"/>
          </p15:clr>
        </p15:guide>
        <p15:guide id="5" pos="226" userDrawn="1">
          <p15:clr>
            <a:srgbClr val="F26B43"/>
          </p15:clr>
        </p15:guide>
        <p15:guide id="7" orient="horz" pos="572" userDrawn="1">
          <p15:clr>
            <a:srgbClr val="F26B43"/>
          </p15:clr>
        </p15:guide>
        <p15:guide id="8" orient="horz" pos="687" userDrawn="1">
          <p15:clr>
            <a:srgbClr val="F26B43"/>
          </p15:clr>
        </p15:guide>
        <p15:guide id="9" orient="horz" pos="3997" userDrawn="1">
          <p15:clr>
            <a:srgbClr val="F26B43"/>
          </p15:clr>
        </p15:guide>
        <p15:guide id="10" orient="horz" pos="458" userDrawn="1">
          <p15:clr>
            <a:srgbClr val="F26B43"/>
          </p15:clr>
        </p15:guide>
        <p15:guide id="11" orient="horz" pos="43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1.emf"/><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1.emf"/><Relationship Id="rId5" Type="http://schemas.openxmlformats.org/officeDocument/2006/relationships/image" Target="../media/image23.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5.emf"/><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0E2AE3F-7EE6-4F03-BDD2-484553F11321}" type="datetime1">
              <a:rPr lang="de-DE" smtClean="0"/>
              <a:t>18.10.2021</a:t>
            </a:fld>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31AA536C-85F5-4A1B-A111-7CE00A08BCBC}" type="slidenum">
              <a:rPr lang="de-DE" smtClean="0"/>
              <a:pPr/>
              <a:t>1</a:t>
            </a:fld>
            <a:endParaRPr lang="de-DE" dirty="0"/>
          </a:p>
        </p:txBody>
      </p:sp>
      <p:sp>
        <p:nvSpPr>
          <p:cNvPr id="5" name="Untertitel 4"/>
          <p:cNvSpPr>
            <a:spLocks noGrp="1"/>
          </p:cNvSpPr>
          <p:nvPr>
            <p:ph type="subTitle" idx="1"/>
          </p:nvPr>
        </p:nvSpPr>
        <p:spPr/>
        <p:txBody>
          <a:bodyPr/>
          <a:lstStyle/>
          <a:p>
            <a:r>
              <a:rPr lang="de-DE" dirty="0" smtClean="0"/>
              <a:t>Kick-off </a:t>
            </a:r>
            <a:r>
              <a:rPr lang="de-DE" dirty="0" err="1" smtClean="0"/>
              <a:t>meeting</a:t>
            </a:r>
            <a:endParaRPr lang="de-DE" dirty="0"/>
          </a:p>
        </p:txBody>
      </p:sp>
      <p:sp>
        <p:nvSpPr>
          <p:cNvPr id="7" name="Titel 6"/>
          <p:cNvSpPr>
            <a:spLocks noGrp="1"/>
          </p:cNvSpPr>
          <p:nvPr>
            <p:ph type="title"/>
          </p:nvPr>
        </p:nvSpPr>
        <p:spPr>
          <a:prstGeom prst="rect">
            <a:avLst/>
          </a:prstGeom>
        </p:spPr>
        <p:txBody>
          <a:bodyPr/>
          <a:lstStyle/>
          <a:p>
            <a:r>
              <a:rPr lang="de-DE" dirty="0" err="1" smtClean="0"/>
              <a:t>Detachment</a:t>
            </a:r>
            <a:r>
              <a:rPr lang="de-DE" dirty="0" smtClean="0"/>
              <a:t> </a:t>
            </a:r>
            <a:r>
              <a:rPr lang="de-DE" dirty="0" err="1" smtClean="0"/>
              <a:t>subgroup</a:t>
            </a:r>
            <a:endParaRPr lang="de-DE" dirty="0"/>
          </a:p>
        </p:txBody>
      </p:sp>
    </p:spTree>
    <p:extLst>
      <p:ext uri="{BB962C8B-B14F-4D97-AF65-F5344CB8AC3E}">
        <p14:creationId xmlns:p14="http://schemas.microsoft.com/office/powerpoint/2010/main" val="24667951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Obraz 5">
            <a:extLst>
              <a:ext uri="{FF2B5EF4-FFF2-40B4-BE49-F238E27FC236}">
                <a16:creationId xmlns:a16="http://schemas.microsoft.com/office/drawing/2014/main" id="{4E5B053E-C3C8-43B8-8651-3F0FB9286F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9187" b="60115"/>
          <a:stretch/>
        </p:blipFill>
        <p:spPr>
          <a:xfrm>
            <a:off x="5527826" y="4352630"/>
            <a:ext cx="2964183" cy="1714884"/>
          </a:xfrm>
          <a:prstGeom prst="rect">
            <a:avLst/>
          </a:prstGeom>
        </p:spPr>
      </p:pic>
      <p:cxnSp>
        <p:nvCxnSpPr>
          <p:cNvPr id="30" name="Straight Arrow Connector 29"/>
          <p:cNvCxnSpPr/>
          <p:nvPr/>
        </p:nvCxnSpPr>
        <p:spPr>
          <a:xfrm flipH="1">
            <a:off x="6332434" y="2997326"/>
            <a:ext cx="2647010" cy="23352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ytuł 2">
            <a:extLst>
              <a:ext uri="{FF2B5EF4-FFF2-40B4-BE49-F238E27FC236}">
                <a16:creationId xmlns:a16="http://schemas.microsoft.com/office/drawing/2014/main" id="{D7EC0397-4FD3-4E49-AF36-28F5A3353745}"/>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Distribution of neutrals defines neutral influx </a:t>
            </a:r>
            <a:r>
              <a:rPr lang="en-US" dirty="0" smtClean="0">
                <a:latin typeface="Arial" panose="020B0604020202020204" pitchFamily="34" charset="0"/>
                <a:cs typeface="Arial" panose="020B0604020202020204" pitchFamily="34" charset="0"/>
              </a:rPr>
              <a:t>into </a:t>
            </a:r>
            <a:r>
              <a:rPr lang="en-US" dirty="0">
                <a:latin typeface="Arial" panose="020B0604020202020204" pitchFamily="34" charset="0"/>
                <a:cs typeface="Arial" panose="020B0604020202020204" pitchFamily="34" charset="0"/>
              </a:rPr>
              <a:t>pumping domain</a:t>
            </a:r>
            <a:endParaRPr lang="en-US" dirty="0"/>
          </a:p>
        </p:txBody>
      </p:sp>
      <p:sp>
        <p:nvSpPr>
          <p:cNvPr id="4" name="Symbol zastępczy daty 3">
            <a:extLst>
              <a:ext uri="{FF2B5EF4-FFF2-40B4-BE49-F238E27FC236}">
                <a16:creationId xmlns:a16="http://schemas.microsoft.com/office/drawing/2014/main" id="{5FA9AE9F-6A13-4ADC-8C6C-AA9300E9A6C8}"/>
              </a:ext>
            </a:extLst>
          </p:cNvPr>
          <p:cNvSpPr>
            <a:spLocks noGrp="1"/>
          </p:cNvSpPr>
          <p:nvPr>
            <p:ph type="dt" sz="half" idx="10"/>
          </p:nvPr>
        </p:nvSpPr>
        <p:spPr>
          <a:xfrm>
            <a:off x="212194" y="6345238"/>
            <a:ext cx="810000" cy="365125"/>
          </a:xfrm>
        </p:spPr>
        <p:txBody>
          <a:bodyPr/>
          <a:lstStyle/>
          <a:p>
            <a:r>
              <a:rPr lang="de-DE" dirty="0" smtClean="0"/>
              <a:t>14.05.2021</a:t>
            </a:r>
            <a:endParaRPr lang="de-DE" dirty="0"/>
          </a:p>
        </p:txBody>
      </p:sp>
      <p:sp>
        <p:nvSpPr>
          <p:cNvPr id="5" name="Symbol zastępczy stopki 4">
            <a:extLst>
              <a:ext uri="{FF2B5EF4-FFF2-40B4-BE49-F238E27FC236}">
                <a16:creationId xmlns:a16="http://schemas.microsoft.com/office/drawing/2014/main" id="{FE02BF84-CBE4-41AC-943F-C070EFDEF0A3}"/>
              </a:ext>
            </a:extLst>
          </p:cNvPr>
          <p:cNvSpPr>
            <a:spLocks noGrp="1"/>
          </p:cNvSpPr>
          <p:nvPr>
            <p:ph type="ftr" sz="quarter" idx="11"/>
          </p:nvPr>
        </p:nvSpPr>
        <p:spPr/>
        <p:txBody>
          <a:bodyPr/>
          <a:lstStyle/>
          <a:p>
            <a:r>
              <a:rPr lang="de-DE" smtClean="0"/>
              <a:t>M.Jakubowski, et al. | Overview of divertor results at W7-X | IAEA-FEC EX/7-998 </a:t>
            </a:r>
            <a:endParaRPr lang="de-DE"/>
          </a:p>
        </p:txBody>
      </p:sp>
      <p:sp>
        <p:nvSpPr>
          <p:cNvPr id="6" name="Symbol zastępczy numeru slajdu 5">
            <a:extLst>
              <a:ext uri="{FF2B5EF4-FFF2-40B4-BE49-F238E27FC236}">
                <a16:creationId xmlns:a16="http://schemas.microsoft.com/office/drawing/2014/main" id="{E6371C11-BAD2-4937-A7AF-B05423FFF4A4}"/>
              </a:ext>
            </a:extLst>
          </p:cNvPr>
          <p:cNvSpPr>
            <a:spLocks noGrp="1"/>
          </p:cNvSpPr>
          <p:nvPr>
            <p:ph type="sldNum" sz="quarter" idx="12"/>
          </p:nvPr>
        </p:nvSpPr>
        <p:spPr/>
        <p:txBody>
          <a:bodyPr/>
          <a:lstStyle/>
          <a:p>
            <a:fld id="{31AA536C-85F5-4A1B-A111-7CE00A08BCBC}" type="slidenum">
              <a:rPr lang="de-DE" smtClean="0"/>
              <a:pPr/>
              <a:t>10</a:t>
            </a:fld>
            <a:endParaRPr lang="de-DE"/>
          </a:p>
        </p:txBody>
      </p:sp>
      <p:sp>
        <p:nvSpPr>
          <p:cNvPr id="20" name="TextBox 19"/>
          <p:cNvSpPr txBox="1"/>
          <p:nvPr/>
        </p:nvSpPr>
        <p:spPr>
          <a:xfrm rot="5400000">
            <a:off x="8403882" y="2261175"/>
            <a:ext cx="1194558" cy="369332"/>
          </a:xfrm>
          <a:prstGeom prst="rect">
            <a:avLst/>
          </a:prstGeom>
          <a:noFill/>
        </p:spPr>
        <p:txBody>
          <a:bodyPr wrap="none" rtlCol="0">
            <a:spAutoFit/>
          </a:bodyPr>
          <a:lstStyle/>
          <a:p>
            <a:r>
              <a:rPr lang="pl-PL" b="1" i="1" dirty="0">
                <a:solidFill>
                  <a:srgbClr val="D95319"/>
                </a:solidFill>
              </a:rPr>
              <a:t>j</a:t>
            </a:r>
            <a:r>
              <a:rPr lang="pl-PL" b="1" baseline="-25000" dirty="0">
                <a:solidFill>
                  <a:srgbClr val="D95319"/>
                </a:solidFill>
              </a:rPr>
              <a:t>sat</a:t>
            </a:r>
            <a:r>
              <a:rPr lang="pl-PL" b="1" dirty="0">
                <a:solidFill>
                  <a:srgbClr val="D95319"/>
                </a:solidFill>
              </a:rPr>
              <a:t> [A/mm</a:t>
            </a:r>
            <a:r>
              <a:rPr lang="pl-PL" b="1" baseline="30000" dirty="0">
                <a:solidFill>
                  <a:srgbClr val="D95319"/>
                </a:solidFill>
              </a:rPr>
              <a:t>2</a:t>
            </a:r>
            <a:r>
              <a:rPr lang="pl-PL" b="1" dirty="0">
                <a:solidFill>
                  <a:srgbClr val="D95319"/>
                </a:solidFill>
              </a:rPr>
              <a:t>]</a:t>
            </a:r>
            <a:endParaRPr lang="en-US" b="1" dirty="0">
              <a:solidFill>
                <a:srgbClr val="D95319"/>
              </a:solidFill>
            </a:endParaRPr>
          </a:p>
        </p:txBody>
      </p:sp>
      <p:sp>
        <p:nvSpPr>
          <p:cNvPr id="25" name="TextBox 24"/>
          <p:cNvSpPr txBox="1"/>
          <p:nvPr/>
        </p:nvSpPr>
        <p:spPr>
          <a:xfrm>
            <a:off x="7438382" y="995796"/>
            <a:ext cx="1346843" cy="338554"/>
          </a:xfrm>
          <a:prstGeom prst="rect">
            <a:avLst/>
          </a:prstGeom>
          <a:noFill/>
        </p:spPr>
        <p:txBody>
          <a:bodyPr wrap="none" rtlCol="0">
            <a:spAutoFit/>
          </a:bodyPr>
          <a:lstStyle/>
          <a:p>
            <a:pPr algn="r"/>
            <a:r>
              <a:rPr lang="pl-PL" sz="1600" b="1" dirty="0"/>
              <a:t>#20180814.025</a:t>
            </a:r>
            <a:endParaRPr lang="en-US" sz="1600" b="1" dirty="0"/>
          </a:p>
        </p:txBody>
      </p:sp>
      <p:pic>
        <p:nvPicPr>
          <p:cNvPr id="26" name="Picture 25"/>
          <p:cNvPicPr>
            <a:picLocks noChangeAspect="1"/>
          </p:cNvPicPr>
          <p:nvPr/>
        </p:nvPicPr>
        <p:blipFill>
          <a:blip r:embed="rId4"/>
          <a:stretch>
            <a:fillRect/>
          </a:stretch>
        </p:blipFill>
        <p:spPr>
          <a:xfrm>
            <a:off x="5449594" y="1056229"/>
            <a:ext cx="3760444" cy="3221447"/>
          </a:xfrm>
          <a:prstGeom prst="rect">
            <a:avLst/>
          </a:prstGeom>
        </p:spPr>
      </p:pic>
      <p:cxnSp>
        <p:nvCxnSpPr>
          <p:cNvPr id="7" name="Straight Arrow Connector 6"/>
          <p:cNvCxnSpPr/>
          <p:nvPr/>
        </p:nvCxnSpPr>
        <p:spPr>
          <a:xfrm flipV="1">
            <a:off x="6346470" y="1496889"/>
            <a:ext cx="705079" cy="2943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093009" y="1550341"/>
            <a:ext cx="549695" cy="13879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403431" y="3316077"/>
            <a:ext cx="1379156" cy="23670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756824" y="1275254"/>
            <a:ext cx="968535" cy="307777"/>
          </a:xfrm>
          <a:prstGeom prst="rect">
            <a:avLst/>
          </a:prstGeom>
          <a:noFill/>
        </p:spPr>
        <p:txBody>
          <a:bodyPr wrap="none" rtlCol="0">
            <a:spAutoFit/>
          </a:bodyPr>
          <a:lstStyle/>
          <a:p>
            <a:r>
              <a:rPr lang="en-GB" sz="1400" b="1" dirty="0" smtClean="0">
                <a:solidFill>
                  <a:schemeClr val="bg2">
                    <a:lumMod val="50000"/>
                  </a:schemeClr>
                </a:solidFill>
                <a:latin typeface="Arial" panose="020B0604020202020204" pitchFamily="34" charset="0"/>
                <a:cs typeface="Arial" panose="020B0604020202020204" pitchFamily="34" charset="0"/>
              </a:rPr>
              <a:t>detached</a:t>
            </a:r>
            <a:endParaRPr lang="en-GB" sz="1400" b="1" dirty="0">
              <a:solidFill>
                <a:schemeClr val="bg2">
                  <a:lumMod val="50000"/>
                </a:schemeClr>
              </a:solidFill>
              <a:latin typeface="Arial" panose="020B0604020202020204" pitchFamily="34" charset="0"/>
              <a:cs typeface="Arial" panose="020B0604020202020204" pitchFamily="34" charset="0"/>
            </a:endParaRPr>
          </a:p>
        </p:txBody>
      </p:sp>
      <p:sp>
        <p:nvSpPr>
          <p:cNvPr id="21" name="Rectangle 20"/>
          <p:cNvSpPr/>
          <p:nvPr/>
        </p:nvSpPr>
        <p:spPr>
          <a:xfrm>
            <a:off x="7285906" y="1299990"/>
            <a:ext cx="1439454" cy="2478796"/>
          </a:xfrm>
          <a:prstGeom prst="rect">
            <a:avLst/>
          </a:prstGeom>
          <a:gradFill flip="none" rotWithShape="1">
            <a:gsLst>
              <a:gs pos="0">
                <a:schemeClr val="accent3">
                  <a:lumMod val="5000"/>
                  <a:lumOff val="95000"/>
                  <a:alpha val="25000"/>
                </a:schemeClr>
              </a:gs>
              <a:gs pos="64000">
                <a:schemeClr val="accent1">
                  <a:lumMod val="20000"/>
                  <a:lumOff val="80000"/>
                  <a:alpha val="28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2" name="Straight Arrow Connector 21"/>
          <p:cNvCxnSpPr/>
          <p:nvPr/>
        </p:nvCxnSpPr>
        <p:spPr>
          <a:xfrm flipV="1">
            <a:off x="8380225" y="1791237"/>
            <a:ext cx="0" cy="125188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636712" y="3434427"/>
            <a:ext cx="191520" cy="1846874"/>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055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a:extLst>
              <a:ext uri="{FF2B5EF4-FFF2-40B4-BE49-F238E27FC236}">
                <a16:creationId xmlns:a16="http://schemas.microsoft.com/office/drawing/2014/main" id="{69CAC3F3-781F-45FF-8D3D-D054986E32FB}"/>
              </a:ext>
            </a:extLst>
          </p:cNvPr>
          <p:cNvPicPr>
            <a:picLocks noChangeAspect="1"/>
          </p:cNvPicPr>
          <p:nvPr/>
        </p:nvPicPr>
        <p:blipFill>
          <a:blip r:embed="rId3"/>
          <a:stretch>
            <a:fillRect/>
          </a:stretch>
        </p:blipFill>
        <p:spPr>
          <a:xfrm>
            <a:off x="249772" y="1405769"/>
            <a:ext cx="5316638" cy="1637351"/>
          </a:xfrm>
          <a:prstGeom prst="rect">
            <a:avLst/>
          </a:prstGeom>
        </p:spPr>
      </p:pic>
      <p:sp>
        <p:nvSpPr>
          <p:cNvPr id="3" name="Tytuł 2">
            <a:extLst>
              <a:ext uri="{FF2B5EF4-FFF2-40B4-BE49-F238E27FC236}">
                <a16:creationId xmlns:a16="http://schemas.microsoft.com/office/drawing/2014/main" id="{D7EC0397-4FD3-4E49-AF36-28F5A3353745}"/>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Distribution of neutrals defines neutral influx </a:t>
            </a:r>
            <a:r>
              <a:rPr lang="en-US" dirty="0">
                <a:latin typeface="Symbol" pitchFamily="2" charset="2"/>
                <a:cs typeface="Arial" panose="020B0604020202020204" pitchFamily="34" charset="0"/>
              </a:rPr>
              <a:t>G</a:t>
            </a:r>
            <a:r>
              <a:rPr lang="en-US" baseline="-25000" dirty="0">
                <a:latin typeface="Arial" panose="020B0604020202020204" pitchFamily="34" charset="0"/>
                <a:cs typeface="Arial" panose="020B0604020202020204" pitchFamily="34" charset="0"/>
              </a:rPr>
              <a:t>in, H°</a:t>
            </a:r>
            <a:r>
              <a:rPr lang="en-US" dirty="0">
                <a:latin typeface="Arial" panose="020B0604020202020204" pitchFamily="34" charset="0"/>
                <a:cs typeface="Arial" panose="020B0604020202020204" pitchFamily="34" charset="0"/>
              </a:rPr>
              <a:t> into pumping domain</a:t>
            </a:r>
            <a:endParaRPr lang="en-US" dirty="0"/>
          </a:p>
        </p:txBody>
      </p:sp>
      <p:sp>
        <p:nvSpPr>
          <p:cNvPr id="4" name="Symbol zastępczy daty 3">
            <a:extLst>
              <a:ext uri="{FF2B5EF4-FFF2-40B4-BE49-F238E27FC236}">
                <a16:creationId xmlns:a16="http://schemas.microsoft.com/office/drawing/2014/main" id="{5FA9AE9F-6A13-4ADC-8C6C-AA9300E9A6C8}"/>
              </a:ext>
            </a:extLst>
          </p:cNvPr>
          <p:cNvSpPr>
            <a:spLocks noGrp="1"/>
          </p:cNvSpPr>
          <p:nvPr>
            <p:ph type="dt" sz="half" idx="10"/>
          </p:nvPr>
        </p:nvSpPr>
        <p:spPr>
          <a:xfrm>
            <a:off x="249772" y="6345238"/>
            <a:ext cx="810000" cy="365125"/>
          </a:xfrm>
        </p:spPr>
        <p:txBody>
          <a:bodyPr/>
          <a:lstStyle/>
          <a:p>
            <a:r>
              <a:rPr lang="de-DE" dirty="0" smtClean="0"/>
              <a:t>14.05.2021</a:t>
            </a:r>
            <a:endParaRPr lang="de-DE" dirty="0"/>
          </a:p>
        </p:txBody>
      </p:sp>
      <p:sp>
        <p:nvSpPr>
          <p:cNvPr id="5" name="Symbol zastępczy stopki 4">
            <a:extLst>
              <a:ext uri="{FF2B5EF4-FFF2-40B4-BE49-F238E27FC236}">
                <a16:creationId xmlns:a16="http://schemas.microsoft.com/office/drawing/2014/main" id="{FE02BF84-CBE4-41AC-943F-C070EFDEF0A3}"/>
              </a:ext>
            </a:extLst>
          </p:cNvPr>
          <p:cNvSpPr>
            <a:spLocks noGrp="1"/>
          </p:cNvSpPr>
          <p:nvPr>
            <p:ph type="ftr" sz="quarter" idx="11"/>
          </p:nvPr>
        </p:nvSpPr>
        <p:spPr/>
        <p:txBody>
          <a:bodyPr/>
          <a:lstStyle/>
          <a:p>
            <a:r>
              <a:rPr lang="de-DE" smtClean="0"/>
              <a:t>M.Jakubowski, et al. | Overview of divertor results at W7-X | IAEA-FEC EX/7-998 </a:t>
            </a:r>
            <a:endParaRPr lang="de-DE"/>
          </a:p>
        </p:txBody>
      </p:sp>
      <p:sp>
        <p:nvSpPr>
          <p:cNvPr id="6" name="Symbol zastępczy numeru slajdu 5">
            <a:extLst>
              <a:ext uri="{FF2B5EF4-FFF2-40B4-BE49-F238E27FC236}">
                <a16:creationId xmlns:a16="http://schemas.microsoft.com/office/drawing/2014/main" id="{E6371C11-BAD2-4937-A7AF-B05423FFF4A4}"/>
              </a:ext>
            </a:extLst>
          </p:cNvPr>
          <p:cNvSpPr>
            <a:spLocks noGrp="1"/>
          </p:cNvSpPr>
          <p:nvPr>
            <p:ph type="sldNum" sz="quarter" idx="12"/>
          </p:nvPr>
        </p:nvSpPr>
        <p:spPr/>
        <p:txBody>
          <a:bodyPr/>
          <a:lstStyle/>
          <a:p>
            <a:fld id="{31AA536C-85F5-4A1B-A111-7CE00A08BCBC}" type="slidenum">
              <a:rPr lang="de-DE" smtClean="0"/>
              <a:pPr/>
              <a:t>11</a:t>
            </a:fld>
            <a:endParaRPr lang="de-DE"/>
          </a:p>
        </p:txBody>
      </p:sp>
      <p:sp>
        <p:nvSpPr>
          <p:cNvPr id="9" name="pole tekstowe 8">
            <a:extLst>
              <a:ext uri="{FF2B5EF4-FFF2-40B4-BE49-F238E27FC236}">
                <a16:creationId xmlns:a16="http://schemas.microsoft.com/office/drawing/2014/main" id="{39626E0D-4A47-47C7-9543-1A5C09199DA7}"/>
              </a:ext>
            </a:extLst>
          </p:cNvPr>
          <p:cNvSpPr txBox="1"/>
          <p:nvPr/>
        </p:nvSpPr>
        <p:spPr>
          <a:xfrm>
            <a:off x="249772" y="948888"/>
            <a:ext cx="2705612" cy="307777"/>
          </a:xfrm>
          <a:prstGeom prst="rect">
            <a:avLst/>
          </a:prstGeom>
          <a:noFill/>
        </p:spPr>
        <p:txBody>
          <a:bodyPr wrap="none" rtlCol="0">
            <a:spAutoFit/>
          </a:bodyPr>
          <a:lstStyle/>
          <a:p>
            <a:r>
              <a:rPr lang="pl-PL" sz="1400" dirty="0"/>
              <a:t>EMC3-Eirene, Y. Feng, NF (</a:t>
            </a:r>
            <a:r>
              <a:rPr lang="pl-PL" sz="1400" dirty="0" err="1"/>
              <a:t>submitted</a:t>
            </a:r>
            <a:r>
              <a:rPr lang="pl-PL" sz="1400" dirty="0"/>
              <a:t>)</a:t>
            </a:r>
            <a:endParaRPr lang="en-US" sz="1400" dirty="0"/>
          </a:p>
        </p:txBody>
      </p:sp>
      <p:sp>
        <p:nvSpPr>
          <p:cNvPr id="16" name="Text Box 3">
            <a:extLst>
              <a:ext uri="{FF2B5EF4-FFF2-40B4-BE49-F238E27FC236}">
                <a16:creationId xmlns:a16="http://schemas.microsoft.com/office/drawing/2014/main" id="{C93C085F-209A-B54E-9C0F-1026D0ED6909}"/>
              </a:ext>
            </a:extLst>
          </p:cNvPr>
          <p:cNvSpPr txBox="1">
            <a:spLocks noChangeArrowheads="1"/>
          </p:cNvSpPr>
          <p:nvPr/>
        </p:nvSpPr>
        <p:spPr bwMode="auto">
          <a:xfrm>
            <a:off x="166475" y="5129523"/>
            <a:ext cx="8809823" cy="830997"/>
          </a:xfrm>
          <a:prstGeom prst="rect">
            <a:avLst/>
          </a:prstGeom>
          <a:solidFill>
            <a:schemeClr val="bg1">
              <a:lumMod val="95000"/>
            </a:schemeClr>
          </a:solidFill>
          <a:ln w="9525">
            <a:solidFill>
              <a:schemeClr val="bg1">
                <a:lumMod val="50000"/>
              </a:schemeClr>
            </a:solidFill>
            <a:tailEnd type="ova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marL="285750" indent="-285750">
              <a:buFont typeface="Arial" panose="020B0604020202020204" pitchFamily="34" charset="0"/>
              <a:buChar char="•"/>
              <a:defRPr>
                <a:latin typeface="Calibri" panose="020F0502020204030204" pitchFamily="34" charset="0"/>
                <a:cs typeface="Calibri" panose="020F0502020204030204" pitchFamily="34" charset="0"/>
              </a:defRPr>
            </a:lvl1pPr>
          </a:lstStyle>
          <a:p>
            <a:pPr marL="0" indent="0">
              <a:buNone/>
            </a:pPr>
            <a:r>
              <a:rPr lang="en-GB" dirty="0" smtClean="0"/>
              <a:t>Two effects increase neutral pressure:</a:t>
            </a:r>
          </a:p>
          <a:p>
            <a:pPr marL="342900" indent="-342900">
              <a:buFont typeface="+mj-lt"/>
              <a:buAutoNum type="arabicPeriod"/>
            </a:pPr>
            <a:r>
              <a:rPr lang="en-GB" dirty="0" smtClean="0"/>
              <a:t>Longer penetration length mainly due to lower plasma temperature (5 eV) in the islands</a:t>
            </a:r>
            <a:endParaRPr lang="pl-PL" dirty="0" smtClean="0"/>
          </a:p>
          <a:p>
            <a:pPr marL="342900" indent="-342900">
              <a:buFont typeface="+mj-lt"/>
              <a:buAutoNum type="arabicPeriod"/>
            </a:pPr>
            <a:endParaRPr lang="en-GB" baseline="-25000" dirty="0" smtClean="0"/>
          </a:p>
        </p:txBody>
      </p:sp>
      <p:sp>
        <p:nvSpPr>
          <p:cNvPr id="20" name="TextBox 19"/>
          <p:cNvSpPr txBox="1"/>
          <p:nvPr/>
        </p:nvSpPr>
        <p:spPr>
          <a:xfrm rot="5400000">
            <a:off x="8403882" y="2261175"/>
            <a:ext cx="1194558" cy="369332"/>
          </a:xfrm>
          <a:prstGeom prst="rect">
            <a:avLst/>
          </a:prstGeom>
          <a:noFill/>
        </p:spPr>
        <p:txBody>
          <a:bodyPr wrap="none" rtlCol="0">
            <a:spAutoFit/>
          </a:bodyPr>
          <a:lstStyle/>
          <a:p>
            <a:r>
              <a:rPr lang="pl-PL" b="1" i="1" dirty="0">
                <a:solidFill>
                  <a:srgbClr val="D95319"/>
                </a:solidFill>
              </a:rPr>
              <a:t>j</a:t>
            </a:r>
            <a:r>
              <a:rPr lang="pl-PL" b="1" baseline="-25000" dirty="0">
                <a:solidFill>
                  <a:srgbClr val="D95319"/>
                </a:solidFill>
              </a:rPr>
              <a:t>sat</a:t>
            </a:r>
            <a:r>
              <a:rPr lang="pl-PL" b="1" dirty="0">
                <a:solidFill>
                  <a:srgbClr val="D95319"/>
                </a:solidFill>
              </a:rPr>
              <a:t> [A/mm</a:t>
            </a:r>
            <a:r>
              <a:rPr lang="pl-PL" b="1" baseline="30000" dirty="0">
                <a:solidFill>
                  <a:srgbClr val="D95319"/>
                </a:solidFill>
              </a:rPr>
              <a:t>2</a:t>
            </a:r>
            <a:r>
              <a:rPr lang="pl-PL" b="1" dirty="0">
                <a:solidFill>
                  <a:srgbClr val="D95319"/>
                </a:solidFill>
              </a:rPr>
              <a:t>]</a:t>
            </a:r>
            <a:endParaRPr lang="en-US" b="1" dirty="0">
              <a:solidFill>
                <a:srgbClr val="D95319"/>
              </a:solidFill>
            </a:endParaRPr>
          </a:p>
        </p:txBody>
      </p:sp>
      <p:sp>
        <p:nvSpPr>
          <p:cNvPr id="23" name="TextBox 22"/>
          <p:cNvSpPr txBox="1"/>
          <p:nvPr/>
        </p:nvSpPr>
        <p:spPr>
          <a:xfrm>
            <a:off x="225224" y="1165073"/>
            <a:ext cx="4988866" cy="338554"/>
          </a:xfrm>
          <a:prstGeom prst="rect">
            <a:avLst/>
          </a:prstGeom>
          <a:noFill/>
        </p:spPr>
        <p:txBody>
          <a:bodyPr wrap="none" rtlCol="0">
            <a:spAutoFit/>
          </a:bodyPr>
          <a:lstStyle/>
          <a:p>
            <a:r>
              <a:rPr lang="pl-PL" sz="1600" b="1" dirty="0"/>
              <a:t>neutral penetration length at frad = 0.43 (left) and 0.75 (right)</a:t>
            </a:r>
            <a:endParaRPr lang="en-US" sz="1600" b="1" dirty="0"/>
          </a:p>
        </p:txBody>
      </p:sp>
      <p:sp>
        <p:nvSpPr>
          <p:cNvPr id="25" name="TextBox 24"/>
          <p:cNvSpPr txBox="1"/>
          <p:nvPr/>
        </p:nvSpPr>
        <p:spPr>
          <a:xfrm>
            <a:off x="7438382" y="995796"/>
            <a:ext cx="1346843" cy="338554"/>
          </a:xfrm>
          <a:prstGeom prst="rect">
            <a:avLst/>
          </a:prstGeom>
          <a:noFill/>
        </p:spPr>
        <p:txBody>
          <a:bodyPr wrap="none" rtlCol="0">
            <a:spAutoFit/>
          </a:bodyPr>
          <a:lstStyle/>
          <a:p>
            <a:pPr algn="r"/>
            <a:r>
              <a:rPr lang="pl-PL" sz="1600" b="1" dirty="0"/>
              <a:t>#20180814.025</a:t>
            </a:r>
            <a:endParaRPr lang="en-US" sz="1600" b="1" dirty="0"/>
          </a:p>
        </p:txBody>
      </p:sp>
      <p:pic>
        <p:nvPicPr>
          <p:cNvPr id="7" name="Obraz 6">
            <a:extLst>
              <a:ext uri="{FF2B5EF4-FFF2-40B4-BE49-F238E27FC236}">
                <a16:creationId xmlns:a16="http://schemas.microsoft.com/office/drawing/2014/main" id="{C463CF00-9DEA-467B-B7CD-24A456F355B3}"/>
              </a:ext>
            </a:extLst>
          </p:cNvPr>
          <p:cNvPicPr>
            <a:picLocks noChangeAspect="1"/>
          </p:cNvPicPr>
          <p:nvPr/>
        </p:nvPicPr>
        <p:blipFill>
          <a:blip r:embed="rId4"/>
          <a:stretch>
            <a:fillRect/>
          </a:stretch>
        </p:blipFill>
        <p:spPr>
          <a:xfrm>
            <a:off x="5653977" y="4463865"/>
            <a:ext cx="3052806" cy="376006"/>
          </a:xfrm>
          <a:prstGeom prst="rect">
            <a:avLst/>
          </a:prstGeom>
        </p:spPr>
      </p:pic>
      <p:pic>
        <p:nvPicPr>
          <p:cNvPr id="26" name="Picture 25"/>
          <p:cNvPicPr>
            <a:picLocks noChangeAspect="1"/>
          </p:cNvPicPr>
          <p:nvPr/>
        </p:nvPicPr>
        <p:blipFill>
          <a:blip r:embed="rId5"/>
          <a:stretch>
            <a:fillRect/>
          </a:stretch>
        </p:blipFill>
        <p:spPr>
          <a:xfrm>
            <a:off x="5449594" y="1056229"/>
            <a:ext cx="3760444" cy="3221447"/>
          </a:xfrm>
          <a:prstGeom prst="rect">
            <a:avLst/>
          </a:prstGeom>
        </p:spPr>
      </p:pic>
      <p:sp>
        <p:nvSpPr>
          <p:cNvPr id="17" name="Rectangle 16"/>
          <p:cNvSpPr/>
          <p:nvPr/>
        </p:nvSpPr>
        <p:spPr>
          <a:xfrm>
            <a:off x="7285906" y="1299990"/>
            <a:ext cx="1439454" cy="2478796"/>
          </a:xfrm>
          <a:prstGeom prst="rect">
            <a:avLst/>
          </a:prstGeom>
          <a:gradFill flip="none" rotWithShape="1">
            <a:gsLst>
              <a:gs pos="0">
                <a:schemeClr val="accent3">
                  <a:lumMod val="5000"/>
                  <a:lumOff val="95000"/>
                  <a:alpha val="25000"/>
                </a:schemeClr>
              </a:gs>
              <a:gs pos="64000">
                <a:schemeClr val="accent1">
                  <a:lumMod val="20000"/>
                  <a:lumOff val="80000"/>
                  <a:alpha val="28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p:cNvSpPr txBox="1"/>
          <p:nvPr/>
        </p:nvSpPr>
        <p:spPr>
          <a:xfrm>
            <a:off x="7756824" y="1275254"/>
            <a:ext cx="968535" cy="307777"/>
          </a:xfrm>
          <a:prstGeom prst="rect">
            <a:avLst/>
          </a:prstGeom>
          <a:noFill/>
        </p:spPr>
        <p:txBody>
          <a:bodyPr wrap="none" rtlCol="0">
            <a:spAutoFit/>
          </a:bodyPr>
          <a:lstStyle/>
          <a:p>
            <a:r>
              <a:rPr lang="en-GB" sz="1400" b="1" dirty="0" smtClean="0">
                <a:solidFill>
                  <a:schemeClr val="bg2">
                    <a:lumMod val="50000"/>
                  </a:schemeClr>
                </a:solidFill>
                <a:latin typeface="Arial" panose="020B0604020202020204" pitchFamily="34" charset="0"/>
                <a:cs typeface="Arial" panose="020B0604020202020204" pitchFamily="34" charset="0"/>
              </a:rPr>
              <a:t>detached</a:t>
            </a:r>
            <a:endParaRPr lang="en-GB" sz="1400" b="1" dirty="0">
              <a:solidFill>
                <a:schemeClr val="bg2">
                  <a:lumMod val="50000"/>
                </a:schemeClr>
              </a:solidFill>
              <a:latin typeface="Arial" panose="020B0604020202020204" pitchFamily="34" charset="0"/>
              <a:cs typeface="Arial" panose="020B0604020202020204" pitchFamily="34" charset="0"/>
            </a:endParaRPr>
          </a:p>
        </p:txBody>
      </p:sp>
      <p:cxnSp>
        <p:nvCxnSpPr>
          <p:cNvPr id="19" name="Straight Arrow Connector 18"/>
          <p:cNvCxnSpPr/>
          <p:nvPr/>
        </p:nvCxnSpPr>
        <p:spPr>
          <a:xfrm flipV="1">
            <a:off x="6346470" y="1496889"/>
            <a:ext cx="705079" cy="2943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093009" y="1550341"/>
            <a:ext cx="549695" cy="13879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6403431" y="3316077"/>
            <a:ext cx="1379156" cy="23670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8380225" y="1791237"/>
            <a:ext cx="0" cy="125188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655699" y="2666951"/>
            <a:ext cx="979755" cy="307777"/>
          </a:xfrm>
          <a:prstGeom prst="rect">
            <a:avLst/>
          </a:prstGeom>
          <a:noFill/>
        </p:spPr>
        <p:txBody>
          <a:bodyPr wrap="none" rtlCol="0">
            <a:spAutoFit/>
          </a:bodyPr>
          <a:lstStyle/>
          <a:p>
            <a:r>
              <a:rPr lang="en-GB" sz="1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attached</a:t>
            </a:r>
            <a:endParaRPr lang="en-GB"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4023126" y="2666951"/>
            <a:ext cx="1016625" cy="307777"/>
          </a:xfrm>
          <a:prstGeom prst="rect">
            <a:avLst/>
          </a:prstGeom>
          <a:noFill/>
        </p:spPr>
        <p:txBody>
          <a:bodyPr wrap="none" rtlCol="0">
            <a:spAutoFit/>
          </a:bodyPr>
          <a:lstStyle/>
          <a:p>
            <a:r>
              <a:rPr lang="en-GB" sz="1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detached</a:t>
            </a:r>
            <a:endParaRPr lang="en-GB"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027860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a:extLst>
              <a:ext uri="{FF2B5EF4-FFF2-40B4-BE49-F238E27FC236}">
                <a16:creationId xmlns:a16="http://schemas.microsoft.com/office/drawing/2014/main" id="{69CAC3F3-781F-45FF-8D3D-D054986E32FB}"/>
              </a:ext>
            </a:extLst>
          </p:cNvPr>
          <p:cNvPicPr>
            <a:picLocks noChangeAspect="1"/>
          </p:cNvPicPr>
          <p:nvPr/>
        </p:nvPicPr>
        <p:blipFill>
          <a:blip r:embed="rId3"/>
          <a:stretch>
            <a:fillRect/>
          </a:stretch>
        </p:blipFill>
        <p:spPr>
          <a:xfrm>
            <a:off x="249772" y="1405769"/>
            <a:ext cx="5316638" cy="1637351"/>
          </a:xfrm>
          <a:prstGeom prst="rect">
            <a:avLst/>
          </a:prstGeom>
        </p:spPr>
      </p:pic>
      <p:sp>
        <p:nvSpPr>
          <p:cNvPr id="3" name="Tytuł 2">
            <a:extLst>
              <a:ext uri="{FF2B5EF4-FFF2-40B4-BE49-F238E27FC236}">
                <a16:creationId xmlns:a16="http://schemas.microsoft.com/office/drawing/2014/main" id="{D7EC0397-4FD3-4E49-AF36-28F5A3353745}"/>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Distribution of neutrals defines neutral influx </a:t>
            </a:r>
            <a:r>
              <a:rPr lang="en-US" dirty="0">
                <a:latin typeface="Symbol" pitchFamily="2" charset="2"/>
                <a:cs typeface="Arial" panose="020B0604020202020204" pitchFamily="34" charset="0"/>
              </a:rPr>
              <a:t>G</a:t>
            </a:r>
            <a:r>
              <a:rPr lang="en-US" baseline="-25000" dirty="0">
                <a:latin typeface="Arial" panose="020B0604020202020204" pitchFamily="34" charset="0"/>
                <a:cs typeface="Arial" panose="020B0604020202020204" pitchFamily="34" charset="0"/>
              </a:rPr>
              <a:t>in, H°</a:t>
            </a:r>
            <a:r>
              <a:rPr lang="en-US" dirty="0">
                <a:latin typeface="Arial" panose="020B0604020202020204" pitchFamily="34" charset="0"/>
                <a:cs typeface="Arial" panose="020B0604020202020204" pitchFamily="34" charset="0"/>
              </a:rPr>
              <a:t> into pumping domain</a:t>
            </a:r>
            <a:endParaRPr lang="en-US" dirty="0"/>
          </a:p>
        </p:txBody>
      </p:sp>
      <p:sp>
        <p:nvSpPr>
          <p:cNvPr id="4" name="Symbol zastępczy daty 3">
            <a:extLst>
              <a:ext uri="{FF2B5EF4-FFF2-40B4-BE49-F238E27FC236}">
                <a16:creationId xmlns:a16="http://schemas.microsoft.com/office/drawing/2014/main" id="{5FA9AE9F-6A13-4ADC-8C6C-AA9300E9A6C8}"/>
              </a:ext>
            </a:extLst>
          </p:cNvPr>
          <p:cNvSpPr>
            <a:spLocks noGrp="1"/>
          </p:cNvSpPr>
          <p:nvPr>
            <p:ph type="dt" sz="half" idx="10"/>
          </p:nvPr>
        </p:nvSpPr>
        <p:spPr>
          <a:xfrm>
            <a:off x="249772" y="6345238"/>
            <a:ext cx="810000" cy="365125"/>
          </a:xfrm>
        </p:spPr>
        <p:txBody>
          <a:bodyPr/>
          <a:lstStyle/>
          <a:p>
            <a:r>
              <a:rPr lang="de-DE" dirty="0" smtClean="0"/>
              <a:t>14.05.2021</a:t>
            </a:r>
            <a:endParaRPr lang="de-DE" dirty="0"/>
          </a:p>
        </p:txBody>
      </p:sp>
      <p:sp>
        <p:nvSpPr>
          <p:cNvPr id="5" name="Symbol zastępczy stopki 4">
            <a:extLst>
              <a:ext uri="{FF2B5EF4-FFF2-40B4-BE49-F238E27FC236}">
                <a16:creationId xmlns:a16="http://schemas.microsoft.com/office/drawing/2014/main" id="{FE02BF84-CBE4-41AC-943F-C070EFDEF0A3}"/>
              </a:ext>
            </a:extLst>
          </p:cNvPr>
          <p:cNvSpPr>
            <a:spLocks noGrp="1"/>
          </p:cNvSpPr>
          <p:nvPr>
            <p:ph type="ftr" sz="quarter" idx="11"/>
          </p:nvPr>
        </p:nvSpPr>
        <p:spPr/>
        <p:txBody>
          <a:bodyPr/>
          <a:lstStyle/>
          <a:p>
            <a:r>
              <a:rPr lang="de-DE" smtClean="0"/>
              <a:t>M.Jakubowski, et al. | Overview of divertor results at W7-X | IAEA-FEC EX/7-998 </a:t>
            </a:r>
            <a:endParaRPr lang="de-DE"/>
          </a:p>
        </p:txBody>
      </p:sp>
      <p:sp>
        <p:nvSpPr>
          <p:cNvPr id="6" name="Symbol zastępczy numeru slajdu 5">
            <a:extLst>
              <a:ext uri="{FF2B5EF4-FFF2-40B4-BE49-F238E27FC236}">
                <a16:creationId xmlns:a16="http://schemas.microsoft.com/office/drawing/2014/main" id="{E6371C11-BAD2-4937-A7AF-B05423FFF4A4}"/>
              </a:ext>
            </a:extLst>
          </p:cNvPr>
          <p:cNvSpPr>
            <a:spLocks noGrp="1"/>
          </p:cNvSpPr>
          <p:nvPr>
            <p:ph type="sldNum" sz="quarter" idx="12"/>
          </p:nvPr>
        </p:nvSpPr>
        <p:spPr/>
        <p:txBody>
          <a:bodyPr/>
          <a:lstStyle/>
          <a:p>
            <a:fld id="{31AA536C-85F5-4A1B-A111-7CE00A08BCBC}" type="slidenum">
              <a:rPr lang="de-DE" smtClean="0"/>
              <a:pPr/>
              <a:t>12</a:t>
            </a:fld>
            <a:endParaRPr lang="de-DE"/>
          </a:p>
        </p:txBody>
      </p:sp>
      <p:sp>
        <p:nvSpPr>
          <p:cNvPr id="9" name="pole tekstowe 8">
            <a:extLst>
              <a:ext uri="{FF2B5EF4-FFF2-40B4-BE49-F238E27FC236}">
                <a16:creationId xmlns:a16="http://schemas.microsoft.com/office/drawing/2014/main" id="{39626E0D-4A47-47C7-9543-1A5C09199DA7}"/>
              </a:ext>
            </a:extLst>
          </p:cNvPr>
          <p:cNvSpPr txBox="1"/>
          <p:nvPr/>
        </p:nvSpPr>
        <p:spPr>
          <a:xfrm>
            <a:off x="249772" y="948888"/>
            <a:ext cx="2705612" cy="307777"/>
          </a:xfrm>
          <a:prstGeom prst="rect">
            <a:avLst/>
          </a:prstGeom>
          <a:noFill/>
        </p:spPr>
        <p:txBody>
          <a:bodyPr wrap="none" rtlCol="0">
            <a:spAutoFit/>
          </a:bodyPr>
          <a:lstStyle/>
          <a:p>
            <a:r>
              <a:rPr lang="pl-PL" sz="1400" dirty="0"/>
              <a:t>EMC3-Eirene, Y. Feng, NF (</a:t>
            </a:r>
            <a:r>
              <a:rPr lang="pl-PL" sz="1400" dirty="0" err="1"/>
              <a:t>submitted</a:t>
            </a:r>
            <a:r>
              <a:rPr lang="pl-PL" sz="1400" dirty="0"/>
              <a:t>)</a:t>
            </a:r>
            <a:endParaRPr lang="en-US" sz="1400" dirty="0"/>
          </a:p>
        </p:txBody>
      </p:sp>
      <p:sp>
        <p:nvSpPr>
          <p:cNvPr id="16" name="Text Box 3">
            <a:extLst>
              <a:ext uri="{FF2B5EF4-FFF2-40B4-BE49-F238E27FC236}">
                <a16:creationId xmlns:a16="http://schemas.microsoft.com/office/drawing/2014/main" id="{C93C085F-209A-B54E-9C0F-1026D0ED6909}"/>
              </a:ext>
            </a:extLst>
          </p:cNvPr>
          <p:cNvSpPr txBox="1">
            <a:spLocks noChangeArrowheads="1"/>
          </p:cNvSpPr>
          <p:nvPr/>
        </p:nvSpPr>
        <p:spPr bwMode="auto">
          <a:xfrm>
            <a:off x="166475" y="5129523"/>
            <a:ext cx="8809823" cy="1200329"/>
          </a:xfrm>
          <a:prstGeom prst="rect">
            <a:avLst/>
          </a:prstGeom>
          <a:solidFill>
            <a:schemeClr val="bg1">
              <a:lumMod val="95000"/>
            </a:schemeClr>
          </a:solidFill>
          <a:ln w="9525">
            <a:solidFill>
              <a:schemeClr val="bg1">
                <a:lumMod val="50000"/>
              </a:schemeClr>
            </a:solidFill>
            <a:tailEnd type="ova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marL="285750" indent="-285750">
              <a:buFont typeface="Arial" panose="020B0604020202020204" pitchFamily="34" charset="0"/>
              <a:buChar char="•"/>
              <a:defRPr>
                <a:latin typeface="Calibri" panose="020F0502020204030204" pitchFamily="34" charset="0"/>
                <a:cs typeface="Calibri" panose="020F0502020204030204" pitchFamily="34" charset="0"/>
              </a:defRPr>
            </a:lvl1pPr>
          </a:lstStyle>
          <a:p>
            <a:pPr marL="0" indent="0">
              <a:buNone/>
            </a:pPr>
            <a:r>
              <a:rPr lang="en-GB" dirty="0" smtClean="0"/>
              <a:t>Two effects increase neutral pressure:</a:t>
            </a:r>
          </a:p>
          <a:p>
            <a:pPr marL="342900" indent="-342900">
              <a:buFont typeface="+mj-lt"/>
              <a:buAutoNum type="arabicPeriod"/>
            </a:pPr>
            <a:r>
              <a:rPr lang="en-GB" dirty="0" smtClean="0"/>
              <a:t>Longer penetration length mainly due to lower plasma temperature (5 eV) in the islands</a:t>
            </a:r>
            <a:endParaRPr lang="en-GB" baseline="-25000" dirty="0" smtClean="0"/>
          </a:p>
          <a:p>
            <a:pPr marL="342900" indent="-342900">
              <a:buFont typeface="+mj-lt"/>
              <a:buAutoNum type="arabicPeriod"/>
            </a:pPr>
            <a:r>
              <a:rPr lang="en-GB" dirty="0" smtClean="0"/>
              <a:t>CXRS processes between fast ions coming from upstream and slow neutrals downstream</a:t>
            </a:r>
            <a:r>
              <a:rPr lang="en-GB" dirty="0" smtClean="0"/>
              <a:t>.</a:t>
            </a:r>
          </a:p>
          <a:p>
            <a:pPr marL="342900" indent="-342900">
              <a:buFont typeface="+mj-lt"/>
              <a:buAutoNum type="arabicPeriod"/>
            </a:pPr>
            <a:r>
              <a:rPr lang="en-GB" dirty="0" smtClean="0"/>
              <a:t>Question: can we trace molecules downstream?</a:t>
            </a:r>
            <a:r>
              <a:rPr lang="en-GB" dirty="0" smtClean="0"/>
              <a:t> </a:t>
            </a:r>
            <a:endParaRPr lang="en-GB" dirty="0"/>
          </a:p>
        </p:txBody>
      </p:sp>
      <p:sp>
        <p:nvSpPr>
          <p:cNvPr id="20" name="TextBox 19"/>
          <p:cNvSpPr txBox="1"/>
          <p:nvPr/>
        </p:nvSpPr>
        <p:spPr>
          <a:xfrm rot="5400000">
            <a:off x="8403882" y="2261175"/>
            <a:ext cx="1194558" cy="369332"/>
          </a:xfrm>
          <a:prstGeom prst="rect">
            <a:avLst/>
          </a:prstGeom>
          <a:noFill/>
        </p:spPr>
        <p:txBody>
          <a:bodyPr wrap="none" rtlCol="0">
            <a:spAutoFit/>
          </a:bodyPr>
          <a:lstStyle/>
          <a:p>
            <a:r>
              <a:rPr lang="pl-PL" b="1" i="1" dirty="0">
                <a:solidFill>
                  <a:srgbClr val="D95319"/>
                </a:solidFill>
              </a:rPr>
              <a:t>j</a:t>
            </a:r>
            <a:r>
              <a:rPr lang="pl-PL" b="1" baseline="-25000" dirty="0">
                <a:solidFill>
                  <a:srgbClr val="D95319"/>
                </a:solidFill>
              </a:rPr>
              <a:t>sat</a:t>
            </a:r>
            <a:r>
              <a:rPr lang="pl-PL" b="1" dirty="0">
                <a:solidFill>
                  <a:srgbClr val="D95319"/>
                </a:solidFill>
              </a:rPr>
              <a:t> [A/mm</a:t>
            </a:r>
            <a:r>
              <a:rPr lang="pl-PL" b="1" baseline="30000" dirty="0">
                <a:solidFill>
                  <a:srgbClr val="D95319"/>
                </a:solidFill>
              </a:rPr>
              <a:t>2</a:t>
            </a:r>
            <a:r>
              <a:rPr lang="pl-PL" b="1" dirty="0">
                <a:solidFill>
                  <a:srgbClr val="D95319"/>
                </a:solidFill>
              </a:rPr>
              <a:t>]</a:t>
            </a:r>
            <a:endParaRPr lang="en-US" b="1" dirty="0">
              <a:solidFill>
                <a:srgbClr val="D95319"/>
              </a:solidFill>
            </a:endParaRPr>
          </a:p>
        </p:txBody>
      </p:sp>
      <p:pic>
        <p:nvPicPr>
          <p:cNvPr id="22" name="Picture 21"/>
          <p:cNvPicPr>
            <a:picLocks noChangeAspect="1"/>
          </p:cNvPicPr>
          <p:nvPr/>
        </p:nvPicPr>
        <p:blipFill>
          <a:blip r:embed="rId4"/>
          <a:stretch>
            <a:fillRect/>
          </a:stretch>
        </p:blipFill>
        <p:spPr>
          <a:xfrm>
            <a:off x="126745" y="3212497"/>
            <a:ext cx="5432034" cy="1851655"/>
          </a:xfrm>
          <a:prstGeom prst="rect">
            <a:avLst/>
          </a:prstGeom>
        </p:spPr>
      </p:pic>
      <p:sp>
        <p:nvSpPr>
          <p:cNvPr id="23" name="TextBox 22"/>
          <p:cNvSpPr txBox="1"/>
          <p:nvPr/>
        </p:nvSpPr>
        <p:spPr>
          <a:xfrm>
            <a:off x="225224" y="1165073"/>
            <a:ext cx="4988866" cy="338554"/>
          </a:xfrm>
          <a:prstGeom prst="rect">
            <a:avLst/>
          </a:prstGeom>
          <a:noFill/>
        </p:spPr>
        <p:txBody>
          <a:bodyPr wrap="none" rtlCol="0">
            <a:spAutoFit/>
          </a:bodyPr>
          <a:lstStyle/>
          <a:p>
            <a:r>
              <a:rPr lang="pl-PL" sz="1600" b="1" dirty="0"/>
              <a:t>neutral penetration length at frad = 0.43 (left) and 0.75 (right)</a:t>
            </a:r>
            <a:endParaRPr lang="en-US" sz="1600" b="1" dirty="0"/>
          </a:p>
        </p:txBody>
      </p:sp>
      <p:sp>
        <p:nvSpPr>
          <p:cNvPr id="24" name="TextBox 23"/>
          <p:cNvSpPr txBox="1"/>
          <p:nvPr/>
        </p:nvSpPr>
        <p:spPr>
          <a:xfrm>
            <a:off x="117007" y="2996506"/>
            <a:ext cx="4764446" cy="338554"/>
          </a:xfrm>
          <a:prstGeom prst="rect">
            <a:avLst/>
          </a:prstGeom>
          <a:noFill/>
        </p:spPr>
        <p:txBody>
          <a:bodyPr wrap="none" rtlCol="0">
            <a:spAutoFit/>
          </a:bodyPr>
          <a:lstStyle/>
          <a:p>
            <a:r>
              <a:rPr lang="pl-PL" sz="1600" b="1" dirty="0"/>
              <a:t>neutral density with (left) and w/o (right) CXRS processes</a:t>
            </a:r>
            <a:endParaRPr lang="en-US" sz="1600" b="1" dirty="0"/>
          </a:p>
        </p:txBody>
      </p:sp>
      <p:sp>
        <p:nvSpPr>
          <p:cNvPr id="25" name="TextBox 24"/>
          <p:cNvSpPr txBox="1"/>
          <p:nvPr/>
        </p:nvSpPr>
        <p:spPr>
          <a:xfrm>
            <a:off x="7438382" y="995796"/>
            <a:ext cx="1346843" cy="338554"/>
          </a:xfrm>
          <a:prstGeom prst="rect">
            <a:avLst/>
          </a:prstGeom>
          <a:noFill/>
        </p:spPr>
        <p:txBody>
          <a:bodyPr wrap="none" rtlCol="0">
            <a:spAutoFit/>
          </a:bodyPr>
          <a:lstStyle/>
          <a:p>
            <a:pPr algn="r"/>
            <a:r>
              <a:rPr lang="pl-PL" sz="1600" b="1" dirty="0"/>
              <a:t>#20180814.025</a:t>
            </a:r>
            <a:endParaRPr lang="en-US" sz="1600" b="1" dirty="0"/>
          </a:p>
        </p:txBody>
      </p:sp>
      <p:pic>
        <p:nvPicPr>
          <p:cNvPr id="7" name="Obraz 6">
            <a:extLst>
              <a:ext uri="{FF2B5EF4-FFF2-40B4-BE49-F238E27FC236}">
                <a16:creationId xmlns:a16="http://schemas.microsoft.com/office/drawing/2014/main" id="{C463CF00-9DEA-467B-B7CD-24A456F355B3}"/>
              </a:ext>
            </a:extLst>
          </p:cNvPr>
          <p:cNvPicPr>
            <a:picLocks noChangeAspect="1"/>
          </p:cNvPicPr>
          <p:nvPr/>
        </p:nvPicPr>
        <p:blipFill>
          <a:blip r:embed="rId5"/>
          <a:stretch>
            <a:fillRect/>
          </a:stretch>
        </p:blipFill>
        <p:spPr>
          <a:xfrm>
            <a:off x="5653977" y="4463865"/>
            <a:ext cx="3052806" cy="376006"/>
          </a:xfrm>
          <a:prstGeom prst="rect">
            <a:avLst/>
          </a:prstGeom>
        </p:spPr>
      </p:pic>
      <p:pic>
        <p:nvPicPr>
          <p:cNvPr id="26" name="Picture 25"/>
          <p:cNvPicPr>
            <a:picLocks noChangeAspect="1"/>
          </p:cNvPicPr>
          <p:nvPr/>
        </p:nvPicPr>
        <p:blipFill>
          <a:blip r:embed="rId6"/>
          <a:stretch>
            <a:fillRect/>
          </a:stretch>
        </p:blipFill>
        <p:spPr>
          <a:xfrm>
            <a:off x="5449594" y="1056229"/>
            <a:ext cx="3760444" cy="3221447"/>
          </a:xfrm>
          <a:prstGeom prst="rect">
            <a:avLst/>
          </a:prstGeom>
        </p:spPr>
      </p:pic>
      <p:sp>
        <p:nvSpPr>
          <p:cNvPr id="17" name="Rectangle 16"/>
          <p:cNvSpPr/>
          <p:nvPr/>
        </p:nvSpPr>
        <p:spPr>
          <a:xfrm>
            <a:off x="7285906" y="1299990"/>
            <a:ext cx="1439454" cy="2478796"/>
          </a:xfrm>
          <a:prstGeom prst="rect">
            <a:avLst/>
          </a:prstGeom>
          <a:gradFill flip="none" rotWithShape="1">
            <a:gsLst>
              <a:gs pos="0">
                <a:schemeClr val="accent3">
                  <a:lumMod val="5000"/>
                  <a:lumOff val="95000"/>
                  <a:alpha val="25000"/>
                </a:schemeClr>
              </a:gs>
              <a:gs pos="64000">
                <a:schemeClr val="accent1">
                  <a:lumMod val="20000"/>
                  <a:lumOff val="80000"/>
                  <a:alpha val="28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p:cNvSpPr txBox="1"/>
          <p:nvPr/>
        </p:nvSpPr>
        <p:spPr>
          <a:xfrm>
            <a:off x="7756824" y="1275254"/>
            <a:ext cx="968535" cy="307777"/>
          </a:xfrm>
          <a:prstGeom prst="rect">
            <a:avLst/>
          </a:prstGeom>
          <a:noFill/>
        </p:spPr>
        <p:txBody>
          <a:bodyPr wrap="none" rtlCol="0">
            <a:spAutoFit/>
          </a:bodyPr>
          <a:lstStyle/>
          <a:p>
            <a:r>
              <a:rPr lang="en-GB" sz="1400" b="1" dirty="0" smtClean="0">
                <a:solidFill>
                  <a:schemeClr val="bg2">
                    <a:lumMod val="50000"/>
                  </a:schemeClr>
                </a:solidFill>
                <a:latin typeface="Arial" panose="020B0604020202020204" pitchFamily="34" charset="0"/>
                <a:cs typeface="Arial" panose="020B0604020202020204" pitchFamily="34" charset="0"/>
              </a:rPr>
              <a:t>detached</a:t>
            </a:r>
            <a:endParaRPr lang="en-GB" sz="1400" b="1" dirty="0">
              <a:solidFill>
                <a:schemeClr val="bg2">
                  <a:lumMod val="50000"/>
                </a:schemeClr>
              </a:solidFill>
              <a:latin typeface="Arial" panose="020B0604020202020204" pitchFamily="34" charset="0"/>
              <a:cs typeface="Arial" panose="020B0604020202020204" pitchFamily="34" charset="0"/>
            </a:endParaRPr>
          </a:p>
        </p:txBody>
      </p:sp>
      <p:cxnSp>
        <p:nvCxnSpPr>
          <p:cNvPr id="19" name="Straight Arrow Connector 18"/>
          <p:cNvCxnSpPr/>
          <p:nvPr/>
        </p:nvCxnSpPr>
        <p:spPr>
          <a:xfrm flipV="1">
            <a:off x="6346470" y="1496889"/>
            <a:ext cx="705079" cy="2943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093009" y="1550341"/>
            <a:ext cx="549695" cy="13879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6403431" y="3316077"/>
            <a:ext cx="1379156" cy="23670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8380225" y="1791237"/>
            <a:ext cx="0" cy="125188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655699" y="2666951"/>
            <a:ext cx="979755" cy="307777"/>
          </a:xfrm>
          <a:prstGeom prst="rect">
            <a:avLst/>
          </a:prstGeom>
          <a:noFill/>
        </p:spPr>
        <p:txBody>
          <a:bodyPr wrap="none" rtlCol="0">
            <a:spAutoFit/>
          </a:bodyPr>
          <a:lstStyle/>
          <a:p>
            <a:r>
              <a:rPr lang="en-GB" sz="1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attached</a:t>
            </a:r>
            <a:endParaRPr lang="en-GB"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p:cNvSpPr txBox="1"/>
          <p:nvPr/>
        </p:nvSpPr>
        <p:spPr>
          <a:xfrm>
            <a:off x="4023126" y="2666951"/>
            <a:ext cx="1016625" cy="307777"/>
          </a:xfrm>
          <a:prstGeom prst="rect">
            <a:avLst/>
          </a:prstGeom>
          <a:noFill/>
        </p:spPr>
        <p:txBody>
          <a:bodyPr wrap="none" rtlCol="0">
            <a:spAutoFit/>
          </a:bodyPr>
          <a:lstStyle/>
          <a:p>
            <a:r>
              <a:rPr lang="en-GB" sz="1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detached</a:t>
            </a:r>
            <a:endParaRPr lang="en-GB"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31"/>
          <p:cNvSpPr txBox="1"/>
          <p:nvPr/>
        </p:nvSpPr>
        <p:spPr>
          <a:xfrm>
            <a:off x="1619670" y="4683249"/>
            <a:ext cx="1016625" cy="307777"/>
          </a:xfrm>
          <a:prstGeom prst="rect">
            <a:avLst/>
          </a:prstGeom>
          <a:noFill/>
        </p:spPr>
        <p:txBody>
          <a:bodyPr wrap="none" rtlCol="0">
            <a:spAutoFit/>
          </a:bodyPr>
          <a:lstStyle/>
          <a:p>
            <a:r>
              <a:rPr lang="en-GB" sz="1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detached</a:t>
            </a:r>
            <a:endParaRPr lang="en-GB"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3" name="TextBox 32"/>
          <p:cNvSpPr txBox="1"/>
          <p:nvPr/>
        </p:nvSpPr>
        <p:spPr>
          <a:xfrm>
            <a:off x="4055803" y="4674050"/>
            <a:ext cx="1016625" cy="307777"/>
          </a:xfrm>
          <a:prstGeom prst="rect">
            <a:avLst/>
          </a:prstGeom>
          <a:noFill/>
        </p:spPr>
        <p:txBody>
          <a:bodyPr wrap="none" rtlCol="0">
            <a:spAutoFit/>
          </a:bodyPr>
          <a:lstStyle/>
          <a:p>
            <a:r>
              <a:rPr lang="en-GB" sz="1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detached</a:t>
            </a:r>
            <a:endParaRPr lang="en-GB"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60557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l="2481" t="5163" r="2951"/>
          <a:stretch/>
        </p:blipFill>
        <p:spPr>
          <a:xfrm>
            <a:off x="238005" y="960785"/>
            <a:ext cx="4534422" cy="3410492"/>
          </a:xfrm>
          <a:prstGeom prst="rect">
            <a:avLst/>
          </a:prstGeom>
        </p:spPr>
      </p:pic>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t="4409" r="7834"/>
          <a:stretch/>
        </p:blipFill>
        <p:spPr>
          <a:xfrm>
            <a:off x="4572003" y="960785"/>
            <a:ext cx="4280351" cy="3329548"/>
          </a:xfrm>
          <a:prstGeom prst="rect">
            <a:avLst/>
          </a:prstGeom>
        </p:spPr>
      </p:pic>
      <p:sp>
        <p:nvSpPr>
          <p:cNvPr id="2" name="Title 1"/>
          <p:cNvSpPr>
            <a:spLocks noGrp="1"/>
          </p:cNvSpPr>
          <p:nvPr>
            <p:ph type="title"/>
          </p:nvPr>
        </p:nvSpPr>
        <p:spPr/>
        <p:txBody>
          <a:bodyPr/>
          <a:lstStyle/>
          <a:p>
            <a:r>
              <a:rPr lang="en-GB" dirty="0" smtClean="0"/>
              <a:t>Intrinsic detachment</a:t>
            </a:r>
            <a:endParaRPr lang="en-GB" dirty="0"/>
          </a:p>
        </p:txBody>
      </p:sp>
      <p:sp>
        <p:nvSpPr>
          <p:cNvPr id="3" name="Date Placeholder 2"/>
          <p:cNvSpPr>
            <a:spLocks noGrp="1"/>
          </p:cNvSpPr>
          <p:nvPr>
            <p:ph type="dt" sz="half" idx="10"/>
          </p:nvPr>
        </p:nvSpPr>
        <p:spPr/>
        <p:txBody>
          <a:bodyPr/>
          <a:lstStyle/>
          <a:p>
            <a:fld id="{CA4B7E51-DE58-47F6-9B39-900FEC190E77}" type="datetime1">
              <a:rPr lang="de-DE" smtClean="0"/>
              <a:t>18.10.2021</a:t>
            </a:fld>
            <a:endParaRPr lang="de-DE" dirty="0"/>
          </a:p>
        </p:txBody>
      </p:sp>
      <p:sp>
        <p:nvSpPr>
          <p:cNvPr id="4" name="Footer Placeholder 3"/>
          <p:cNvSpPr>
            <a:spLocks noGrp="1"/>
          </p:cNvSpPr>
          <p:nvPr>
            <p:ph type="ftr" sz="quarter" idx="11"/>
          </p:nvPr>
        </p:nvSpPr>
        <p:spPr/>
        <p:txBody>
          <a:bodyPr/>
          <a:lstStyle/>
          <a:p>
            <a:endParaRPr lang="de-DE" dirty="0"/>
          </a:p>
        </p:txBody>
      </p:sp>
      <p:sp>
        <p:nvSpPr>
          <p:cNvPr id="5" name="Slide Number Placeholder 4"/>
          <p:cNvSpPr>
            <a:spLocks noGrp="1"/>
          </p:cNvSpPr>
          <p:nvPr>
            <p:ph type="sldNum" sz="quarter" idx="12"/>
          </p:nvPr>
        </p:nvSpPr>
        <p:spPr/>
        <p:txBody>
          <a:bodyPr/>
          <a:lstStyle/>
          <a:p>
            <a:fld id="{31AA536C-85F5-4A1B-A111-7CE00A08BCBC}" type="slidenum">
              <a:rPr lang="de-DE" smtClean="0"/>
              <a:pPr/>
              <a:t>13</a:t>
            </a:fld>
            <a:endParaRPr lang="de-DE" dirty="0"/>
          </a:p>
        </p:txBody>
      </p:sp>
      <p:sp>
        <p:nvSpPr>
          <p:cNvPr id="7" name="Text Box 3">
            <a:extLst>
              <a:ext uri="{FF2B5EF4-FFF2-40B4-BE49-F238E27FC236}">
                <a16:creationId xmlns:a16="http://schemas.microsoft.com/office/drawing/2014/main" id="{BF698ECF-0483-A64D-ADE3-E70E2AAD4728}"/>
              </a:ext>
            </a:extLst>
          </p:cNvPr>
          <p:cNvSpPr txBox="1">
            <a:spLocks noChangeArrowheads="1"/>
          </p:cNvSpPr>
          <p:nvPr/>
        </p:nvSpPr>
        <p:spPr bwMode="auto">
          <a:xfrm>
            <a:off x="358775" y="5279087"/>
            <a:ext cx="2352119" cy="492443"/>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1300" b="1" dirty="0">
                <a:latin typeface="Arial" panose="020B0604020202020204" pitchFamily="34" charset="0"/>
                <a:cs typeface="Arial" panose="020B0604020202020204" pitchFamily="34" charset="0"/>
              </a:rPr>
              <a:t>Input power level defines density,  </a:t>
            </a:r>
            <a:r>
              <a:rPr lang="en-US" sz="1300" b="1" dirty="0" err="1">
                <a:latin typeface="Symbol" pitchFamily="2" charset="2"/>
                <a:cs typeface="Arial" panose="020B0604020202020204" pitchFamily="34" charset="0"/>
              </a:rPr>
              <a:t>F</a:t>
            </a:r>
            <a:r>
              <a:rPr lang="en-US" sz="1300" b="1" baseline="-25000" dirty="0" err="1">
                <a:latin typeface="Arial" panose="020B0604020202020204" pitchFamily="34" charset="0"/>
                <a:cs typeface="Arial" panose="020B0604020202020204" pitchFamily="34" charset="0"/>
              </a:rPr>
              <a:t>rec</a:t>
            </a:r>
            <a:r>
              <a:rPr lang="en-US" sz="1300" b="1" baseline="-25000" dirty="0">
                <a:latin typeface="Arial" panose="020B0604020202020204" pitchFamily="34" charset="0"/>
                <a:cs typeface="Arial" panose="020B0604020202020204" pitchFamily="34" charset="0"/>
              </a:rPr>
              <a:t> </a:t>
            </a:r>
            <a:r>
              <a:rPr lang="en-US" sz="1300" b="1" dirty="0">
                <a:latin typeface="Arial" panose="020B0604020202020204" pitchFamily="34" charset="0"/>
                <a:cs typeface="Arial" panose="020B0604020202020204" pitchFamily="34" charset="0"/>
              </a:rPr>
              <a:t>and </a:t>
            </a:r>
            <a:r>
              <a:rPr lang="en-US" sz="1300" b="1" dirty="0" err="1">
                <a:latin typeface="Arial" panose="020B0604020202020204" pitchFamily="34" charset="0"/>
                <a:cs typeface="Arial" panose="020B0604020202020204" pitchFamily="34" charset="0"/>
              </a:rPr>
              <a:t>f</a:t>
            </a:r>
            <a:r>
              <a:rPr lang="en-US" sz="1300" b="1" baseline="-25000" dirty="0" err="1">
                <a:latin typeface="Arial" panose="020B0604020202020204" pitchFamily="34" charset="0"/>
                <a:cs typeface="Arial" panose="020B0604020202020204" pitchFamily="34" charset="0"/>
              </a:rPr>
              <a:t>rad</a:t>
            </a:r>
            <a:r>
              <a:rPr lang="en-US" sz="1300" b="1" baseline="-25000" dirty="0">
                <a:latin typeface="Arial" panose="020B0604020202020204" pitchFamily="34" charset="0"/>
                <a:cs typeface="Arial" panose="020B0604020202020204" pitchFamily="34" charset="0"/>
              </a:rPr>
              <a:t> </a:t>
            </a:r>
            <a:r>
              <a:rPr lang="en-US" sz="1300" b="1" dirty="0">
                <a:latin typeface="Arial" panose="020B0604020202020204" pitchFamily="34" charset="0"/>
                <a:cs typeface="Arial" panose="020B0604020202020204" pitchFamily="34" charset="0"/>
              </a:rPr>
              <a:t>level</a:t>
            </a:r>
            <a:endParaRPr lang="en-US" sz="1300" b="1" baseline="-25000" dirty="0">
              <a:latin typeface="Arial" panose="020B0604020202020204" pitchFamily="34" charset="0"/>
              <a:cs typeface="Arial" panose="020B0604020202020204" pitchFamily="34" charset="0"/>
            </a:endParaRPr>
          </a:p>
        </p:txBody>
      </p:sp>
      <p:sp>
        <p:nvSpPr>
          <p:cNvPr id="8" name="Down Arrow 7">
            <a:extLst>
              <a:ext uri="{FF2B5EF4-FFF2-40B4-BE49-F238E27FC236}">
                <a16:creationId xmlns:a16="http://schemas.microsoft.com/office/drawing/2014/main" id="{3F9F6CDA-A19B-7840-B8B9-07B23DECABBB}"/>
              </a:ext>
            </a:extLst>
          </p:cNvPr>
          <p:cNvSpPr/>
          <p:nvPr/>
        </p:nvSpPr>
        <p:spPr>
          <a:xfrm rot="16200000">
            <a:off x="2858898" y="5354485"/>
            <a:ext cx="442127" cy="341644"/>
          </a:xfrm>
          <a:prstGeom prst="downArrow">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Box 3">
            <a:extLst>
              <a:ext uri="{FF2B5EF4-FFF2-40B4-BE49-F238E27FC236}">
                <a16:creationId xmlns:a16="http://schemas.microsoft.com/office/drawing/2014/main" id="{63B02188-D83E-9B44-98DF-7E4CA23A05DF}"/>
              </a:ext>
            </a:extLst>
          </p:cNvPr>
          <p:cNvSpPr txBox="1">
            <a:spLocks noChangeArrowheads="1"/>
          </p:cNvSpPr>
          <p:nvPr/>
        </p:nvSpPr>
        <p:spPr bwMode="auto">
          <a:xfrm>
            <a:off x="3449029" y="5253928"/>
            <a:ext cx="1748363" cy="492443"/>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1300" b="1" dirty="0" err="1">
                <a:latin typeface="Symbol" pitchFamily="2" charset="2"/>
                <a:cs typeface="Arial" panose="020B0604020202020204" pitchFamily="34" charset="0"/>
              </a:rPr>
              <a:t>F</a:t>
            </a:r>
            <a:r>
              <a:rPr lang="en-US" sz="1300" b="1" baseline="-25000" dirty="0" err="1">
                <a:latin typeface="Arial" panose="020B0604020202020204" pitchFamily="34" charset="0"/>
                <a:cs typeface="Arial" panose="020B0604020202020204" pitchFamily="34" charset="0"/>
              </a:rPr>
              <a:t>rec</a:t>
            </a:r>
            <a:r>
              <a:rPr lang="en-US" sz="1300" b="1" baseline="-25000" dirty="0">
                <a:latin typeface="Arial" panose="020B0604020202020204" pitchFamily="34" charset="0"/>
                <a:cs typeface="Arial" panose="020B0604020202020204" pitchFamily="34" charset="0"/>
              </a:rPr>
              <a:t> </a:t>
            </a:r>
            <a:r>
              <a:rPr lang="en-US" sz="1300" b="1" dirty="0">
                <a:latin typeface="Arial" panose="020B0604020202020204" pitchFamily="34" charset="0"/>
                <a:cs typeface="Arial" panose="020B0604020202020204" pitchFamily="34" charset="0"/>
              </a:rPr>
              <a:t>builds </a:t>
            </a:r>
            <a:r>
              <a:rPr lang="en-US" sz="1300" b="1" dirty="0" err="1">
                <a:latin typeface="Arial" panose="020B0604020202020204" pitchFamily="34" charset="0"/>
                <a:cs typeface="Arial" panose="020B0604020202020204" pitchFamily="34" charset="0"/>
              </a:rPr>
              <a:t>p</a:t>
            </a:r>
            <a:r>
              <a:rPr lang="en-US" sz="1300" b="1" baseline="-25000" dirty="0" err="1">
                <a:latin typeface="Arial" panose="020B0604020202020204" pitchFamily="34" charset="0"/>
                <a:cs typeface="Arial" panose="020B0604020202020204" pitchFamily="34" charset="0"/>
              </a:rPr>
              <a:t>n</a:t>
            </a:r>
            <a:r>
              <a:rPr lang="en-US" sz="1300" b="1" baseline="-25000" dirty="0">
                <a:latin typeface="Arial" panose="020B0604020202020204" pitchFamily="34" charset="0"/>
                <a:cs typeface="Arial" panose="020B0604020202020204" pitchFamily="34" charset="0"/>
              </a:rPr>
              <a:t> </a:t>
            </a:r>
            <a:r>
              <a:rPr lang="en-US" sz="1300" b="1" dirty="0">
                <a:latin typeface="Arial" panose="020B0604020202020204" pitchFamily="34" charset="0"/>
                <a:cs typeface="Arial" panose="020B0604020202020204" pitchFamily="34" charset="0"/>
              </a:rPr>
              <a:t>with </a:t>
            </a:r>
            <a:r>
              <a:rPr lang="en-US" sz="1300" b="1" dirty="0">
                <a:latin typeface="Symbol" pitchFamily="2" charset="2"/>
                <a:cs typeface="Arial" panose="020B0604020202020204" pitchFamily="34" charset="0"/>
              </a:rPr>
              <a:t>l</a:t>
            </a:r>
            <a:r>
              <a:rPr lang="en-US" sz="1300" b="1" baseline="-25000" dirty="0">
                <a:latin typeface="Arial" panose="020B0604020202020204" pitchFamily="34" charset="0"/>
                <a:cs typeface="Arial" panose="020B0604020202020204" pitchFamily="34" charset="0"/>
              </a:rPr>
              <a:t>n</a:t>
            </a:r>
            <a:r>
              <a:rPr lang="en-US" sz="1300" b="1" dirty="0">
                <a:latin typeface="Arial" panose="020B0604020202020204" pitchFamily="34" charset="0"/>
                <a:cs typeface="Arial" panose="020B0604020202020204" pitchFamily="34" charset="0"/>
              </a:rPr>
              <a:t> tuned by local </a:t>
            </a:r>
            <a:r>
              <a:rPr lang="en-US" sz="1300" b="1" dirty="0" err="1">
                <a:latin typeface="Arial" panose="020B0604020202020204" pitchFamily="34" charset="0"/>
                <a:cs typeface="Arial" panose="020B0604020202020204" pitchFamily="34" charset="0"/>
              </a:rPr>
              <a:t>T</a:t>
            </a:r>
            <a:r>
              <a:rPr lang="en-US" sz="1300" b="1" baseline="-25000" dirty="0" err="1">
                <a:latin typeface="Arial" panose="020B0604020202020204" pitchFamily="34" charset="0"/>
                <a:cs typeface="Arial" panose="020B0604020202020204" pitchFamily="34" charset="0"/>
              </a:rPr>
              <a:t>e</a:t>
            </a:r>
            <a:endParaRPr lang="en-US" sz="1300" b="1" baseline="-25000" dirty="0">
              <a:latin typeface="Arial" panose="020B0604020202020204" pitchFamily="34" charset="0"/>
              <a:cs typeface="Arial" panose="020B0604020202020204" pitchFamily="34" charset="0"/>
            </a:endParaRPr>
          </a:p>
        </p:txBody>
      </p:sp>
      <p:sp>
        <p:nvSpPr>
          <p:cNvPr id="10" name="Down Arrow 9">
            <a:extLst>
              <a:ext uri="{FF2B5EF4-FFF2-40B4-BE49-F238E27FC236}">
                <a16:creationId xmlns:a16="http://schemas.microsoft.com/office/drawing/2014/main" id="{B2EF5A1B-26E6-BF4B-A6ED-6F5A089FBCDF}"/>
              </a:ext>
            </a:extLst>
          </p:cNvPr>
          <p:cNvSpPr/>
          <p:nvPr/>
        </p:nvSpPr>
        <p:spPr>
          <a:xfrm rot="16200000">
            <a:off x="5299147" y="5304169"/>
            <a:ext cx="442127" cy="341644"/>
          </a:xfrm>
          <a:prstGeom prst="downArrow">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Box 3">
            <a:extLst>
              <a:ext uri="{FF2B5EF4-FFF2-40B4-BE49-F238E27FC236}">
                <a16:creationId xmlns:a16="http://schemas.microsoft.com/office/drawing/2014/main" id="{17CFC887-6FAA-7244-A364-508906CA1950}"/>
              </a:ext>
            </a:extLst>
          </p:cNvPr>
          <p:cNvSpPr txBox="1">
            <a:spLocks noChangeArrowheads="1"/>
          </p:cNvSpPr>
          <p:nvPr/>
        </p:nvSpPr>
        <p:spPr bwMode="auto">
          <a:xfrm>
            <a:off x="777864" y="1243022"/>
            <a:ext cx="1379844" cy="492443"/>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1300" b="1" dirty="0" err="1">
                <a:latin typeface="Arial" panose="020B0604020202020204" pitchFamily="34" charset="0"/>
                <a:cs typeface="Arial" panose="020B0604020202020204" pitchFamily="34" charset="0"/>
              </a:rPr>
              <a:t>f</a:t>
            </a:r>
            <a:r>
              <a:rPr lang="en-US" sz="1300" b="1" baseline="-25000" dirty="0" err="1">
                <a:latin typeface="Arial" panose="020B0604020202020204" pitchFamily="34" charset="0"/>
                <a:cs typeface="Arial" panose="020B0604020202020204" pitchFamily="34" charset="0"/>
              </a:rPr>
              <a:t>rad</a:t>
            </a:r>
            <a:r>
              <a:rPr lang="en-US" sz="1300" b="1" baseline="-25000" dirty="0">
                <a:latin typeface="Arial" panose="020B0604020202020204" pitchFamily="34" charset="0"/>
                <a:cs typeface="Arial" panose="020B0604020202020204" pitchFamily="34" charset="0"/>
              </a:rPr>
              <a:t> </a:t>
            </a:r>
            <a:r>
              <a:rPr lang="en-US" sz="1300" b="1" dirty="0">
                <a:latin typeface="Arial" panose="020B0604020202020204" pitchFamily="34" charset="0"/>
                <a:cs typeface="Arial" panose="020B0604020202020204" pitchFamily="34" charset="0"/>
              </a:rPr>
              <a:t>&gt;0.8 yields detachment</a:t>
            </a:r>
            <a:endParaRPr lang="en-US" sz="1300" b="1" baseline="-25000" dirty="0">
              <a:latin typeface="Arial" panose="020B0604020202020204" pitchFamily="34" charset="0"/>
              <a:cs typeface="Arial" panose="020B0604020202020204" pitchFamily="34" charset="0"/>
            </a:endParaRPr>
          </a:p>
        </p:txBody>
      </p:sp>
      <p:sp>
        <p:nvSpPr>
          <p:cNvPr id="13" name="Text Box 3">
            <a:extLst>
              <a:ext uri="{FF2B5EF4-FFF2-40B4-BE49-F238E27FC236}">
                <a16:creationId xmlns:a16="http://schemas.microsoft.com/office/drawing/2014/main" id="{D2EEC006-FE5D-BB4A-8D3A-C515F02C4EA1}"/>
              </a:ext>
            </a:extLst>
          </p:cNvPr>
          <p:cNvSpPr txBox="1">
            <a:spLocks noChangeArrowheads="1"/>
          </p:cNvSpPr>
          <p:nvPr/>
        </p:nvSpPr>
        <p:spPr bwMode="auto">
          <a:xfrm>
            <a:off x="5843030" y="5035086"/>
            <a:ext cx="2787404" cy="89255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1300" b="1" dirty="0">
                <a:latin typeface="Arial" panose="020B0604020202020204" pitchFamily="34" charset="0"/>
                <a:cs typeface="Arial" panose="020B0604020202020204" pitchFamily="34" charset="0"/>
              </a:rPr>
              <a:t>Heat and particle flux detachment with large enough neutral source access to pump domain for steady state exhaust</a:t>
            </a:r>
            <a:endParaRPr lang="en-US" sz="1300" b="1" baseline="-25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44568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Experiments for OP2 (seeding)</a:t>
            </a:r>
            <a:endParaRPr lang="en-GB" dirty="0"/>
          </a:p>
        </p:txBody>
      </p:sp>
      <p:sp>
        <p:nvSpPr>
          <p:cNvPr id="3" name="Date Placeholder 2"/>
          <p:cNvSpPr>
            <a:spLocks noGrp="1"/>
          </p:cNvSpPr>
          <p:nvPr>
            <p:ph type="dt" sz="half" idx="10"/>
          </p:nvPr>
        </p:nvSpPr>
        <p:spPr/>
        <p:txBody>
          <a:bodyPr/>
          <a:lstStyle/>
          <a:p>
            <a:fld id="{CA4B7E51-DE58-47F6-9B39-900FEC190E77}" type="datetime1">
              <a:rPr lang="de-DE" smtClean="0"/>
              <a:t>18.10.2021</a:t>
            </a:fld>
            <a:endParaRPr lang="de-DE" dirty="0"/>
          </a:p>
        </p:txBody>
      </p:sp>
      <p:sp>
        <p:nvSpPr>
          <p:cNvPr id="4" name="Footer Placeholder 3"/>
          <p:cNvSpPr>
            <a:spLocks noGrp="1"/>
          </p:cNvSpPr>
          <p:nvPr>
            <p:ph type="ftr" sz="quarter" idx="11"/>
          </p:nvPr>
        </p:nvSpPr>
        <p:spPr/>
        <p:txBody>
          <a:bodyPr/>
          <a:lstStyle/>
          <a:p>
            <a:endParaRPr lang="de-DE" dirty="0"/>
          </a:p>
        </p:txBody>
      </p:sp>
      <p:sp>
        <p:nvSpPr>
          <p:cNvPr id="5" name="Slide Number Placeholder 4"/>
          <p:cNvSpPr>
            <a:spLocks noGrp="1"/>
          </p:cNvSpPr>
          <p:nvPr>
            <p:ph type="sldNum" sz="quarter" idx="12"/>
          </p:nvPr>
        </p:nvSpPr>
        <p:spPr/>
        <p:txBody>
          <a:bodyPr/>
          <a:lstStyle/>
          <a:p>
            <a:fld id="{31AA536C-85F5-4A1B-A111-7CE00A08BCBC}" type="slidenum">
              <a:rPr lang="de-DE" smtClean="0"/>
              <a:pPr/>
              <a:t>14</a:t>
            </a:fld>
            <a:endParaRPr lang="de-DE" dirty="0"/>
          </a:p>
        </p:txBody>
      </p:sp>
      <p:pic>
        <p:nvPicPr>
          <p:cNvPr id="7" name="Picture 6"/>
          <p:cNvPicPr>
            <a:picLocks noChangeAspect="1"/>
          </p:cNvPicPr>
          <p:nvPr/>
        </p:nvPicPr>
        <p:blipFill>
          <a:blip r:embed="rId2"/>
          <a:stretch>
            <a:fillRect/>
          </a:stretch>
        </p:blipFill>
        <p:spPr>
          <a:xfrm>
            <a:off x="195938" y="1033819"/>
            <a:ext cx="5083554" cy="2824197"/>
          </a:xfrm>
          <a:prstGeom prst="rect">
            <a:avLst/>
          </a:prstGeom>
        </p:spPr>
      </p:pic>
      <p:pic>
        <p:nvPicPr>
          <p:cNvPr id="8" name="Picture 7"/>
          <p:cNvPicPr>
            <a:picLocks noChangeAspect="1"/>
          </p:cNvPicPr>
          <p:nvPr/>
        </p:nvPicPr>
        <p:blipFill>
          <a:blip r:embed="rId3"/>
          <a:stretch>
            <a:fillRect/>
          </a:stretch>
        </p:blipFill>
        <p:spPr>
          <a:xfrm>
            <a:off x="5279492" y="1033819"/>
            <a:ext cx="3579652" cy="3348209"/>
          </a:xfrm>
          <a:prstGeom prst="rect">
            <a:avLst/>
          </a:prstGeom>
        </p:spPr>
      </p:pic>
      <p:sp>
        <p:nvSpPr>
          <p:cNvPr id="9" name="TextBox 8"/>
          <p:cNvSpPr txBox="1"/>
          <p:nvPr/>
        </p:nvSpPr>
        <p:spPr>
          <a:xfrm>
            <a:off x="576197" y="4409162"/>
            <a:ext cx="184731" cy="369332"/>
          </a:xfrm>
          <a:prstGeom prst="rect">
            <a:avLst/>
          </a:prstGeom>
          <a:noFill/>
        </p:spPr>
        <p:txBody>
          <a:bodyPr wrap="none" rtlCol="0">
            <a:spAutoFit/>
          </a:bodyPr>
          <a:lstStyle/>
          <a:p>
            <a:endParaRPr lang="en-GB" dirty="0"/>
          </a:p>
        </p:txBody>
      </p:sp>
      <p:sp>
        <p:nvSpPr>
          <p:cNvPr id="10" name="TextBox 9"/>
          <p:cNvSpPr txBox="1"/>
          <p:nvPr/>
        </p:nvSpPr>
        <p:spPr>
          <a:xfrm>
            <a:off x="358775" y="4409162"/>
            <a:ext cx="8334288" cy="1754326"/>
          </a:xfrm>
          <a:prstGeom prst="rect">
            <a:avLst/>
          </a:prstGeom>
          <a:noFill/>
        </p:spPr>
        <p:txBody>
          <a:bodyPr wrap="square" rtlCol="0">
            <a:spAutoFit/>
          </a:bodyPr>
          <a:lstStyle/>
          <a:p>
            <a:pPr marL="285750" indent="-285750">
              <a:buFont typeface="Arial" panose="020B0604020202020204" pitchFamily="34" charset="0"/>
              <a:buChar char="•"/>
            </a:pPr>
            <a:r>
              <a:rPr lang="en-GB" dirty="0" smtClean="0"/>
              <a:t>Experiments were made with neon </a:t>
            </a:r>
            <a:r>
              <a:rPr lang="en-GB" dirty="0"/>
              <a:t>(Ne) and nitrogen (N2). </a:t>
            </a:r>
            <a:endParaRPr lang="en-GB" dirty="0" smtClean="0"/>
          </a:p>
          <a:p>
            <a:pPr marL="285750" indent="-285750">
              <a:buFont typeface="Arial" panose="020B0604020202020204" pitchFamily="34" charset="0"/>
              <a:buChar char="•"/>
            </a:pPr>
            <a:r>
              <a:rPr lang="en-GB" dirty="0" smtClean="0"/>
              <a:t>High </a:t>
            </a:r>
            <a:r>
              <a:rPr lang="en-GB" dirty="0"/>
              <a:t>radiative power losses </a:t>
            </a:r>
            <a:r>
              <a:rPr lang="en-GB" dirty="0" smtClean="0"/>
              <a:t>(~80</a:t>
            </a:r>
            <a:r>
              <a:rPr lang="en-GB" dirty="0"/>
              <a:t>%) were found to reduce the divertor heat loads globally by 2/3 with both seeding gases injected at a single toroidal location into one of five magnetic islands. </a:t>
            </a:r>
            <a:endParaRPr lang="en-GB" dirty="0" smtClean="0"/>
          </a:p>
          <a:p>
            <a:pPr marL="285750" indent="-285750">
              <a:buFont typeface="Arial" panose="020B0604020202020204" pitchFamily="34" charset="0"/>
              <a:buChar char="•"/>
            </a:pPr>
            <a:r>
              <a:rPr lang="en-GB" dirty="0" smtClean="0"/>
              <a:t>Heat </a:t>
            </a:r>
            <a:r>
              <a:rPr lang="en-GB" dirty="0"/>
              <a:t>flux detachment was achieved for the price of a loss of </a:t>
            </a:r>
            <a:r>
              <a:rPr lang="en-GB" dirty="0" smtClean="0"/>
              <a:t>(~ </a:t>
            </a:r>
            <a:r>
              <a:rPr lang="en-GB" dirty="0"/>
              <a:t>−15%) in the stored energy.</a:t>
            </a:r>
          </a:p>
        </p:txBody>
      </p:sp>
    </p:spTree>
    <p:extLst>
      <p:ext uri="{BB962C8B-B14F-4D97-AF65-F5344CB8AC3E}">
        <p14:creationId xmlns:p14="http://schemas.microsoft.com/office/powerpoint/2010/main" val="686865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 of the experiments</a:t>
            </a:r>
            <a:endParaRPr lang="en-GB" dirty="0"/>
          </a:p>
        </p:txBody>
      </p:sp>
      <p:sp>
        <p:nvSpPr>
          <p:cNvPr id="3" name="Date Placeholder 2"/>
          <p:cNvSpPr>
            <a:spLocks noGrp="1"/>
          </p:cNvSpPr>
          <p:nvPr>
            <p:ph type="dt" sz="half" idx="10"/>
          </p:nvPr>
        </p:nvSpPr>
        <p:spPr/>
        <p:txBody>
          <a:bodyPr/>
          <a:lstStyle/>
          <a:p>
            <a:fld id="{CA4B7E51-DE58-47F6-9B39-900FEC190E77}" type="datetime1">
              <a:rPr lang="de-DE" smtClean="0"/>
              <a:t>18.10.2021</a:t>
            </a:fld>
            <a:endParaRPr lang="de-DE" dirty="0"/>
          </a:p>
        </p:txBody>
      </p:sp>
      <p:sp>
        <p:nvSpPr>
          <p:cNvPr id="4" name="Footer Placeholder 3"/>
          <p:cNvSpPr>
            <a:spLocks noGrp="1"/>
          </p:cNvSpPr>
          <p:nvPr>
            <p:ph type="ftr" sz="quarter" idx="11"/>
          </p:nvPr>
        </p:nvSpPr>
        <p:spPr/>
        <p:txBody>
          <a:bodyPr/>
          <a:lstStyle/>
          <a:p>
            <a:endParaRPr lang="de-DE" dirty="0"/>
          </a:p>
        </p:txBody>
      </p:sp>
      <p:sp>
        <p:nvSpPr>
          <p:cNvPr id="5" name="Slide Number Placeholder 4"/>
          <p:cNvSpPr>
            <a:spLocks noGrp="1"/>
          </p:cNvSpPr>
          <p:nvPr>
            <p:ph type="sldNum" sz="quarter" idx="12"/>
          </p:nvPr>
        </p:nvSpPr>
        <p:spPr/>
        <p:txBody>
          <a:bodyPr/>
          <a:lstStyle/>
          <a:p>
            <a:fld id="{31AA536C-85F5-4A1B-A111-7CE00A08BCBC}" type="slidenum">
              <a:rPr lang="de-DE" smtClean="0"/>
              <a:pPr/>
              <a:t>15</a:t>
            </a:fld>
            <a:endParaRPr lang="de-DE" dirty="0"/>
          </a:p>
        </p:txBody>
      </p:sp>
      <p:pic>
        <p:nvPicPr>
          <p:cNvPr id="8" name="Picture 7"/>
          <p:cNvPicPr>
            <a:picLocks noChangeAspect="1"/>
          </p:cNvPicPr>
          <p:nvPr/>
        </p:nvPicPr>
        <p:blipFill>
          <a:blip r:embed="rId2"/>
          <a:stretch>
            <a:fillRect/>
          </a:stretch>
        </p:blipFill>
        <p:spPr>
          <a:xfrm>
            <a:off x="4783725" y="1334909"/>
            <a:ext cx="4344006" cy="4877481"/>
          </a:xfrm>
          <a:prstGeom prst="rect">
            <a:avLst/>
          </a:prstGeom>
        </p:spPr>
      </p:pic>
      <p:sp>
        <p:nvSpPr>
          <p:cNvPr id="9" name="TextBox 8"/>
          <p:cNvSpPr txBox="1"/>
          <p:nvPr/>
        </p:nvSpPr>
        <p:spPr>
          <a:xfrm>
            <a:off x="7081815" y="1060343"/>
            <a:ext cx="1785232" cy="369332"/>
          </a:xfrm>
          <a:prstGeom prst="rect">
            <a:avLst/>
          </a:prstGeom>
          <a:noFill/>
        </p:spPr>
        <p:txBody>
          <a:bodyPr wrap="none" rtlCol="0">
            <a:spAutoFit/>
          </a:bodyPr>
          <a:lstStyle/>
          <a:p>
            <a:r>
              <a:rPr lang="en-GB" dirty="0" smtClean="0"/>
              <a:t>Nitrogen seeding</a:t>
            </a:r>
            <a:endParaRPr lang="en-GB" dirty="0"/>
          </a:p>
        </p:txBody>
      </p:sp>
      <p:pic>
        <p:nvPicPr>
          <p:cNvPr id="10" name="Picture 9"/>
          <p:cNvPicPr>
            <a:picLocks noChangeAspect="1"/>
          </p:cNvPicPr>
          <p:nvPr/>
        </p:nvPicPr>
        <p:blipFill>
          <a:blip r:embed="rId3"/>
          <a:stretch>
            <a:fillRect/>
          </a:stretch>
        </p:blipFill>
        <p:spPr>
          <a:xfrm>
            <a:off x="57979" y="1046975"/>
            <a:ext cx="4725746" cy="5021448"/>
          </a:xfrm>
          <a:prstGeom prst="rect">
            <a:avLst/>
          </a:prstGeom>
        </p:spPr>
      </p:pic>
      <p:sp>
        <p:nvSpPr>
          <p:cNvPr id="11" name="TextBox 10"/>
          <p:cNvSpPr txBox="1"/>
          <p:nvPr/>
        </p:nvSpPr>
        <p:spPr>
          <a:xfrm>
            <a:off x="467771" y="875677"/>
            <a:ext cx="1471878" cy="369332"/>
          </a:xfrm>
          <a:prstGeom prst="rect">
            <a:avLst/>
          </a:prstGeom>
          <a:noFill/>
        </p:spPr>
        <p:txBody>
          <a:bodyPr wrap="none" rtlCol="0">
            <a:spAutoFit/>
          </a:bodyPr>
          <a:lstStyle/>
          <a:p>
            <a:r>
              <a:rPr lang="en-GB" dirty="0" smtClean="0"/>
              <a:t>Neon seeding</a:t>
            </a:r>
            <a:endParaRPr lang="en-GB" dirty="0"/>
          </a:p>
        </p:txBody>
      </p:sp>
    </p:spTree>
    <p:extLst>
      <p:ext uri="{BB962C8B-B14F-4D97-AF65-F5344CB8AC3E}">
        <p14:creationId xmlns:p14="http://schemas.microsoft.com/office/powerpoint/2010/main" val="7468687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l="2481" t="5163" r="2951"/>
          <a:stretch/>
        </p:blipFill>
        <p:spPr>
          <a:xfrm>
            <a:off x="238005" y="960785"/>
            <a:ext cx="4534422" cy="3410492"/>
          </a:xfrm>
          <a:prstGeom prst="rect">
            <a:avLst/>
          </a:prstGeom>
        </p:spPr>
      </p:pic>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t="4409" r="7834"/>
          <a:stretch/>
        </p:blipFill>
        <p:spPr>
          <a:xfrm>
            <a:off x="4572003" y="960785"/>
            <a:ext cx="4280351" cy="3329548"/>
          </a:xfrm>
          <a:prstGeom prst="rect">
            <a:avLst/>
          </a:prstGeom>
        </p:spPr>
      </p:pic>
      <p:sp>
        <p:nvSpPr>
          <p:cNvPr id="2" name="Title 1"/>
          <p:cNvSpPr>
            <a:spLocks noGrp="1"/>
          </p:cNvSpPr>
          <p:nvPr>
            <p:ph type="title"/>
          </p:nvPr>
        </p:nvSpPr>
        <p:spPr/>
        <p:txBody>
          <a:bodyPr/>
          <a:lstStyle/>
          <a:p>
            <a:endParaRPr lang="en-GB" dirty="0"/>
          </a:p>
        </p:txBody>
      </p:sp>
      <p:sp>
        <p:nvSpPr>
          <p:cNvPr id="3" name="Date Placeholder 2"/>
          <p:cNvSpPr>
            <a:spLocks noGrp="1"/>
          </p:cNvSpPr>
          <p:nvPr>
            <p:ph type="dt" sz="half" idx="10"/>
          </p:nvPr>
        </p:nvSpPr>
        <p:spPr/>
        <p:txBody>
          <a:bodyPr/>
          <a:lstStyle/>
          <a:p>
            <a:fld id="{CA4B7E51-DE58-47F6-9B39-900FEC190E77}" type="datetime1">
              <a:rPr lang="de-DE" smtClean="0"/>
              <a:t>18.10.2021</a:t>
            </a:fld>
            <a:endParaRPr lang="de-DE" dirty="0"/>
          </a:p>
        </p:txBody>
      </p:sp>
      <p:sp>
        <p:nvSpPr>
          <p:cNvPr id="4" name="Footer Placeholder 3"/>
          <p:cNvSpPr>
            <a:spLocks noGrp="1"/>
          </p:cNvSpPr>
          <p:nvPr>
            <p:ph type="ftr" sz="quarter" idx="11"/>
          </p:nvPr>
        </p:nvSpPr>
        <p:spPr/>
        <p:txBody>
          <a:bodyPr/>
          <a:lstStyle/>
          <a:p>
            <a:endParaRPr lang="de-DE" dirty="0"/>
          </a:p>
        </p:txBody>
      </p:sp>
      <p:sp>
        <p:nvSpPr>
          <p:cNvPr id="5" name="Slide Number Placeholder 4"/>
          <p:cNvSpPr>
            <a:spLocks noGrp="1"/>
          </p:cNvSpPr>
          <p:nvPr>
            <p:ph type="sldNum" sz="quarter" idx="12"/>
          </p:nvPr>
        </p:nvSpPr>
        <p:spPr/>
        <p:txBody>
          <a:bodyPr/>
          <a:lstStyle/>
          <a:p>
            <a:fld id="{31AA536C-85F5-4A1B-A111-7CE00A08BCBC}" type="slidenum">
              <a:rPr lang="de-DE" smtClean="0"/>
              <a:pPr/>
              <a:t>16</a:t>
            </a:fld>
            <a:endParaRPr lang="de-DE" dirty="0"/>
          </a:p>
        </p:txBody>
      </p:sp>
      <p:sp>
        <p:nvSpPr>
          <p:cNvPr id="7" name="Text Box 3">
            <a:extLst>
              <a:ext uri="{FF2B5EF4-FFF2-40B4-BE49-F238E27FC236}">
                <a16:creationId xmlns:a16="http://schemas.microsoft.com/office/drawing/2014/main" id="{BF698ECF-0483-A64D-ADE3-E70E2AAD4728}"/>
              </a:ext>
            </a:extLst>
          </p:cNvPr>
          <p:cNvSpPr txBox="1">
            <a:spLocks noChangeArrowheads="1"/>
          </p:cNvSpPr>
          <p:nvPr/>
        </p:nvSpPr>
        <p:spPr bwMode="auto">
          <a:xfrm>
            <a:off x="358775" y="5279087"/>
            <a:ext cx="2352119" cy="492443"/>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1300" b="1" dirty="0">
                <a:latin typeface="Arial" panose="020B0604020202020204" pitchFamily="34" charset="0"/>
                <a:cs typeface="Arial" panose="020B0604020202020204" pitchFamily="34" charset="0"/>
              </a:rPr>
              <a:t>Input power level defines density,  </a:t>
            </a:r>
            <a:r>
              <a:rPr lang="en-US" sz="1300" b="1" dirty="0" err="1">
                <a:latin typeface="Symbol" pitchFamily="2" charset="2"/>
                <a:cs typeface="Arial" panose="020B0604020202020204" pitchFamily="34" charset="0"/>
              </a:rPr>
              <a:t>F</a:t>
            </a:r>
            <a:r>
              <a:rPr lang="en-US" sz="1300" b="1" baseline="-25000" dirty="0" err="1">
                <a:latin typeface="Arial" panose="020B0604020202020204" pitchFamily="34" charset="0"/>
                <a:cs typeface="Arial" panose="020B0604020202020204" pitchFamily="34" charset="0"/>
              </a:rPr>
              <a:t>rec</a:t>
            </a:r>
            <a:r>
              <a:rPr lang="en-US" sz="1300" b="1" baseline="-25000" dirty="0">
                <a:latin typeface="Arial" panose="020B0604020202020204" pitchFamily="34" charset="0"/>
                <a:cs typeface="Arial" panose="020B0604020202020204" pitchFamily="34" charset="0"/>
              </a:rPr>
              <a:t> </a:t>
            </a:r>
            <a:r>
              <a:rPr lang="en-US" sz="1300" b="1" dirty="0">
                <a:latin typeface="Arial" panose="020B0604020202020204" pitchFamily="34" charset="0"/>
                <a:cs typeface="Arial" panose="020B0604020202020204" pitchFamily="34" charset="0"/>
              </a:rPr>
              <a:t>and </a:t>
            </a:r>
            <a:r>
              <a:rPr lang="en-US" sz="1300" b="1" dirty="0" err="1">
                <a:latin typeface="Arial" panose="020B0604020202020204" pitchFamily="34" charset="0"/>
                <a:cs typeface="Arial" panose="020B0604020202020204" pitchFamily="34" charset="0"/>
              </a:rPr>
              <a:t>f</a:t>
            </a:r>
            <a:r>
              <a:rPr lang="en-US" sz="1300" b="1" baseline="-25000" dirty="0" err="1">
                <a:latin typeface="Arial" panose="020B0604020202020204" pitchFamily="34" charset="0"/>
                <a:cs typeface="Arial" panose="020B0604020202020204" pitchFamily="34" charset="0"/>
              </a:rPr>
              <a:t>rad</a:t>
            </a:r>
            <a:r>
              <a:rPr lang="en-US" sz="1300" b="1" baseline="-25000" dirty="0">
                <a:latin typeface="Arial" panose="020B0604020202020204" pitchFamily="34" charset="0"/>
                <a:cs typeface="Arial" panose="020B0604020202020204" pitchFamily="34" charset="0"/>
              </a:rPr>
              <a:t> </a:t>
            </a:r>
            <a:r>
              <a:rPr lang="en-US" sz="1300" b="1" dirty="0">
                <a:latin typeface="Arial" panose="020B0604020202020204" pitchFamily="34" charset="0"/>
                <a:cs typeface="Arial" panose="020B0604020202020204" pitchFamily="34" charset="0"/>
              </a:rPr>
              <a:t>level</a:t>
            </a:r>
            <a:endParaRPr lang="en-US" sz="1300" b="1" baseline="-25000" dirty="0">
              <a:latin typeface="Arial" panose="020B0604020202020204" pitchFamily="34" charset="0"/>
              <a:cs typeface="Arial" panose="020B0604020202020204" pitchFamily="34" charset="0"/>
            </a:endParaRPr>
          </a:p>
        </p:txBody>
      </p:sp>
      <p:sp>
        <p:nvSpPr>
          <p:cNvPr id="8" name="Down Arrow 7">
            <a:extLst>
              <a:ext uri="{FF2B5EF4-FFF2-40B4-BE49-F238E27FC236}">
                <a16:creationId xmlns:a16="http://schemas.microsoft.com/office/drawing/2014/main" id="{3F9F6CDA-A19B-7840-B8B9-07B23DECABBB}"/>
              </a:ext>
            </a:extLst>
          </p:cNvPr>
          <p:cNvSpPr/>
          <p:nvPr/>
        </p:nvSpPr>
        <p:spPr>
          <a:xfrm rot="16200000">
            <a:off x="2858898" y="5354485"/>
            <a:ext cx="442127" cy="341644"/>
          </a:xfrm>
          <a:prstGeom prst="downArrow">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Box 3">
            <a:extLst>
              <a:ext uri="{FF2B5EF4-FFF2-40B4-BE49-F238E27FC236}">
                <a16:creationId xmlns:a16="http://schemas.microsoft.com/office/drawing/2014/main" id="{63B02188-D83E-9B44-98DF-7E4CA23A05DF}"/>
              </a:ext>
            </a:extLst>
          </p:cNvPr>
          <p:cNvSpPr txBox="1">
            <a:spLocks noChangeArrowheads="1"/>
          </p:cNvSpPr>
          <p:nvPr/>
        </p:nvSpPr>
        <p:spPr bwMode="auto">
          <a:xfrm>
            <a:off x="3449029" y="5253928"/>
            <a:ext cx="1748363" cy="492443"/>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1300" b="1" dirty="0" err="1">
                <a:latin typeface="Symbol" pitchFamily="2" charset="2"/>
                <a:cs typeface="Arial" panose="020B0604020202020204" pitchFamily="34" charset="0"/>
              </a:rPr>
              <a:t>F</a:t>
            </a:r>
            <a:r>
              <a:rPr lang="en-US" sz="1300" b="1" baseline="-25000" dirty="0" err="1">
                <a:latin typeface="Arial" panose="020B0604020202020204" pitchFamily="34" charset="0"/>
                <a:cs typeface="Arial" panose="020B0604020202020204" pitchFamily="34" charset="0"/>
              </a:rPr>
              <a:t>rec</a:t>
            </a:r>
            <a:r>
              <a:rPr lang="en-US" sz="1300" b="1" baseline="-25000" dirty="0">
                <a:latin typeface="Arial" panose="020B0604020202020204" pitchFamily="34" charset="0"/>
                <a:cs typeface="Arial" panose="020B0604020202020204" pitchFamily="34" charset="0"/>
              </a:rPr>
              <a:t> </a:t>
            </a:r>
            <a:r>
              <a:rPr lang="en-US" sz="1300" b="1" dirty="0">
                <a:latin typeface="Arial" panose="020B0604020202020204" pitchFamily="34" charset="0"/>
                <a:cs typeface="Arial" panose="020B0604020202020204" pitchFamily="34" charset="0"/>
              </a:rPr>
              <a:t>builds </a:t>
            </a:r>
            <a:r>
              <a:rPr lang="en-US" sz="1300" b="1" dirty="0" err="1">
                <a:latin typeface="Arial" panose="020B0604020202020204" pitchFamily="34" charset="0"/>
                <a:cs typeface="Arial" panose="020B0604020202020204" pitchFamily="34" charset="0"/>
              </a:rPr>
              <a:t>p</a:t>
            </a:r>
            <a:r>
              <a:rPr lang="en-US" sz="1300" b="1" baseline="-25000" dirty="0" err="1">
                <a:latin typeface="Arial" panose="020B0604020202020204" pitchFamily="34" charset="0"/>
                <a:cs typeface="Arial" panose="020B0604020202020204" pitchFamily="34" charset="0"/>
              </a:rPr>
              <a:t>n</a:t>
            </a:r>
            <a:r>
              <a:rPr lang="en-US" sz="1300" b="1" baseline="-25000" dirty="0">
                <a:latin typeface="Arial" panose="020B0604020202020204" pitchFamily="34" charset="0"/>
                <a:cs typeface="Arial" panose="020B0604020202020204" pitchFamily="34" charset="0"/>
              </a:rPr>
              <a:t> </a:t>
            </a:r>
            <a:r>
              <a:rPr lang="en-US" sz="1300" b="1" dirty="0">
                <a:latin typeface="Arial" panose="020B0604020202020204" pitchFamily="34" charset="0"/>
                <a:cs typeface="Arial" panose="020B0604020202020204" pitchFamily="34" charset="0"/>
              </a:rPr>
              <a:t>with </a:t>
            </a:r>
            <a:r>
              <a:rPr lang="en-US" sz="1300" b="1" dirty="0">
                <a:latin typeface="Symbol" pitchFamily="2" charset="2"/>
                <a:cs typeface="Arial" panose="020B0604020202020204" pitchFamily="34" charset="0"/>
              </a:rPr>
              <a:t>l</a:t>
            </a:r>
            <a:r>
              <a:rPr lang="en-US" sz="1300" b="1" baseline="-25000" dirty="0">
                <a:latin typeface="Arial" panose="020B0604020202020204" pitchFamily="34" charset="0"/>
                <a:cs typeface="Arial" panose="020B0604020202020204" pitchFamily="34" charset="0"/>
              </a:rPr>
              <a:t>n</a:t>
            </a:r>
            <a:r>
              <a:rPr lang="en-US" sz="1300" b="1" dirty="0">
                <a:latin typeface="Arial" panose="020B0604020202020204" pitchFamily="34" charset="0"/>
                <a:cs typeface="Arial" panose="020B0604020202020204" pitchFamily="34" charset="0"/>
              </a:rPr>
              <a:t> tuned by local </a:t>
            </a:r>
            <a:r>
              <a:rPr lang="en-US" sz="1300" b="1" dirty="0" err="1">
                <a:latin typeface="Arial" panose="020B0604020202020204" pitchFamily="34" charset="0"/>
                <a:cs typeface="Arial" panose="020B0604020202020204" pitchFamily="34" charset="0"/>
              </a:rPr>
              <a:t>T</a:t>
            </a:r>
            <a:r>
              <a:rPr lang="en-US" sz="1300" b="1" baseline="-25000" dirty="0" err="1">
                <a:latin typeface="Arial" panose="020B0604020202020204" pitchFamily="34" charset="0"/>
                <a:cs typeface="Arial" panose="020B0604020202020204" pitchFamily="34" charset="0"/>
              </a:rPr>
              <a:t>e</a:t>
            </a:r>
            <a:endParaRPr lang="en-US" sz="1300" b="1" baseline="-25000" dirty="0">
              <a:latin typeface="Arial" panose="020B0604020202020204" pitchFamily="34" charset="0"/>
              <a:cs typeface="Arial" panose="020B0604020202020204" pitchFamily="34" charset="0"/>
            </a:endParaRPr>
          </a:p>
        </p:txBody>
      </p:sp>
      <p:sp>
        <p:nvSpPr>
          <p:cNvPr id="10" name="Down Arrow 9">
            <a:extLst>
              <a:ext uri="{FF2B5EF4-FFF2-40B4-BE49-F238E27FC236}">
                <a16:creationId xmlns:a16="http://schemas.microsoft.com/office/drawing/2014/main" id="{B2EF5A1B-26E6-BF4B-A6ED-6F5A089FBCDF}"/>
              </a:ext>
            </a:extLst>
          </p:cNvPr>
          <p:cNvSpPr/>
          <p:nvPr/>
        </p:nvSpPr>
        <p:spPr>
          <a:xfrm rot="16200000">
            <a:off x="5299147" y="5304169"/>
            <a:ext cx="442127" cy="341644"/>
          </a:xfrm>
          <a:prstGeom prst="downArrow">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Box 3">
            <a:extLst>
              <a:ext uri="{FF2B5EF4-FFF2-40B4-BE49-F238E27FC236}">
                <a16:creationId xmlns:a16="http://schemas.microsoft.com/office/drawing/2014/main" id="{17CFC887-6FAA-7244-A364-508906CA1950}"/>
              </a:ext>
            </a:extLst>
          </p:cNvPr>
          <p:cNvSpPr txBox="1">
            <a:spLocks noChangeArrowheads="1"/>
          </p:cNvSpPr>
          <p:nvPr/>
        </p:nvSpPr>
        <p:spPr bwMode="auto">
          <a:xfrm>
            <a:off x="777864" y="1243022"/>
            <a:ext cx="1379844" cy="492443"/>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1300" b="1" dirty="0" err="1">
                <a:latin typeface="Arial" panose="020B0604020202020204" pitchFamily="34" charset="0"/>
                <a:cs typeface="Arial" panose="020B0604020202020204" pitchFamily="34" charset="0"/>
              </a:rPr>
              <a:t>f</a:t>
            </a:r>
            <a:r>
              <a:rPr lang="en-US" sz="1300" b="1" baseline="-25000" dirty="0" err="1">
                <a:latin typeface="Arial" panose="020B0604020202020204" pitchFamily="34" charset="0"/>
                <a:cs typeface="Arial" panose="020B0604020202020204" pitchFamily="34" charset="0"/>
              </a:rPr>
              <a:t>rad</a:t>
            </a:r>
            <a:r>
              <a:rPr lang="en-US" sz="1300" b="1" baseline="-25000" dirty="0">
                <a:latin typeface="Arial" panose="020B0604020202020204" pitchFamily="34" charset="0"/>
                <a:cs typeface="Arial" panose="020B0604020202020204" pitchFamily="34" charset="0"/>
              </a:rPr>
              <a:t> </a:t>
            </a:r>
            <a:r>
              <a:rPr lang="en-US" sz="1300" b="1" dirty="0">
                <a:latin typeface="Arial" panose="020B0604020202020204" pitchFamily="34" charset="0"/>
                <a:cs typeface="Arial" panose="020B0604020202020204" pitchFamily="34" charset="0"/>
              </a:rPr>
              <a:t>&gt;0.8 yields detachment</a:t>
            </a:r>
            <a:endParaRPr lang="en-US" sz="1300" b="1" baseline="-25000" dirty="0">
              <a:latin typeface="Arial" panose="020B0604020202020204" pitchFamily="34" charset="0"/>
              <a:cs typeface="Arial" panose="020B0604020202020204" pitchFamily="34" charset="0"/>
            </a:endParaRPr>
          </a:p>
        </p:txBody>
      </p:sp>
      <p:sp>
        <p:nvSpPr>
          <p:cNvPr id="13" name="Text Box 3">
            <a:extLst>
              <a:ext uri="{FF2B5EF4-FFF2-40B4-BE49-F238E27FC236}">
                <a16:creationId xmlns:a16="http://schemas.microsoft.com/office/drawing/2014/main" id="{D2EEC006-FE5D-BB4A-8D3A-C515F02C4EA1}"/>
              </a:ext>
            </a:extLst>
          </p:cNvPr>
          <p:cNvSpPr txBox="1">
            <a:spLocks noChangeArrowheads="1"/>
          </p:cNvSpPr>
          <p:nvPr/>
        </p:nvSpPr>
        <p:spPr bwMode="auto">
          <a:xfrm>
            <a:off x="5843030" y="5035086"/>
            <a:ext cx="2787404" cy="89255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1300" b="1" dirty="0">
                <a:latin typeface="Arial" panose="020B0604020202020204" pitchFamily="34" charset="0"/>
                <a:cs typeface="Arial" panose="020B0604020202020204" pitchFamily="34" charset="0"/>
              </a:rPr>
              <a:t>Heat and particle flux detachment with large enough neutral source access to pump domain for steady state exhaust</a:t>
            </a:r>
            <a:endParaRPr lang="en-US" sz="1300" b="1" baseline="-25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26015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Performance in seeded discharges similar to intrinsic detachment.</a:t>
            </a:r>
            <a:endParaRPr lang="en-GB" dirty="0"/>
          </a:p>
        </p:txBody>
      </p:sp>
      <p:sp>
        <p:nvSpPr>
          <p:cNvPr id="3" name="Date Placeholder 2"/>
          <p:cNvSpPr>
            <a:spLocks noGrp="1"/>
          </p:cNvSpPr>
          <p:nvPr>
            <p:ph type="dt" sz="half" idx="10"/>
          </p:nvPr>
        </p:nvSpPr>
        <p:spPr/>
        <p:txBody>
          <a:bodyPr/>
          <a:lstStyle/>
          <a:p>
            <a:fld id="{CA4B7E51-DE58-47F6-9B39-900FEC190E77}" type="datetime1">
              <a:rPr lang="de-DE" smtClean="0"/>
              <a:t>18.10.2021</a:t>
            </a:fld>
            <a:endParaRPr lang="de-DE" dirty="0"/>
          </a:p>
        </p:txBody>
      </p:sp>
      <p:sp>
        <p:nvSpPr>
          <p:cNvPr id="4" name="Footer Placeholder 3"/>
          <p:cNvSpPr>
            <a:spLocks noGrp="1"/>
          </p:cNvSpPr>
          <p:nvPr>
            <p:ph type="ftr" sz="quarter" idx="11"/>
          </p:nvPr>
        </p:nvSpPr>
        <p:spPr/>
        <p:txBody>
          <a:bodyPr/>
          <a:lstStyle/>
          <a:p>
            <a:endParaRPr lang="de-DE" dirty="0"/>
          </a:p>
        </p:txBody>
      </p:sp>
      <p:sp>
        <p:nvSpPr>
          <p:cNvPr id="5" name="Slide Number Placeholder 4"/>
          <p:cNvSpPr>
            <a:spLocks noGrp="1"/>
          </p:cNvSpPr>
          <p:nvPr>
            <p:ph type="sldNum" sz="quarter" idx="12"/>
          </p:nvPr>
        </p:nvSpPr>
        <p:spPr/>
        <p:txBody>
          <a:bodyPr/>
          <a:lstStyle/>
          <a:p>
            <a:fld id="{31AA536C-85F5-4A1B-A111-7CE00A08BCBC}" type="slidenum">
              <a:rPr lang="de-DE" smtClean="0"/>
              <a:pPr/>
              <a:t>17</a:t>
            </a:fld>
            <a:endParaRPr lang="de-DE" dirty="0"/>
          </a:p>
        </p:txBody>
      </p:sp>
      <p:pic>
        <p:nvPicPr>
          <p:cNvPr id="17" name="Picture 16"/>
          <p:cNvPicPr>
            <a:picLocks noChangeAspect="1"/>
          </p:cNvPicPr>
          <p:nvPr/>
        </p:nvPicPr>
        <p:blipFill>
          <a:blip r:embed="rId2"/>
          <a:stretch>
            <a:fillRect/>
          </a:stretch>
        </p:blipFill>
        <p:spPr>
          <a:xfrm>
            <a:off x="25836" y="1218582"/>
            <a:ext cx="4213228" cy="3610672"/>
          </a:xfrm>
          <a:prstGeom prst="rect">
            <a:avLst/>
          </a:prstGeom>
        </p:spPr>
      </p:pic>
      <p:pic>
        <p:nvPicPr>
          <p:cNvPr id="18" name="Picture 17"/>
          <p:cNvPicPr>
            <a:picLocks noChangeAspect="1"/>
          </p:cNvPicPr>
          <p:nvPr/>
        </p:nvPicPr>
        <p:blipFill>
          <a:blip r:embed="rId3"/>
          <a:stretch>
            <a:fillRect/>
          </a:stretch>
        </p:blipFill>
        <p:spPr>
          <a:xfrm>
            <a:off x="4339272" y="1113497"/>
            <a:ext cx="4545367" cy="3820842"/>
          </a:xfrm>
          <a:prstGeom prst="rect">
            <a:avLst/>
          </a:prstGeom>
        </p:spPr>
      </p:pic>
      <p:sp>
        <p:nvSpPr>
          <p:cNvPr id="19" name="Freeform 18"/>
          <p:cNvSpPr/>
          <p:nvPr/>
        </p:nvSpPr>
        <p:spPr>
          <a:xfrm>
            <a:off x="563671" y="2818356"/>
            <a:ext cx="943789" cy="901874"/>
          </a:xfrm>
          <a:custGeom>
            <a:avLst/>
            <a:gdLst>
              <a:gd name="connsiteX0" fmla="*/ 501041 w 943789"/>
              <a:gd name="connsiteY0" fmla="*/ 789140 h 901874"/>
              <a:gd name="connsiteX1" fmla="*/ 538619 w 943789"/>
              <a:gd name="connsiteY1" fmla="*/ 638828 h 901874"/>
              <a:gd name="connsiteX2" fmla="*/ 551145 w 943789"/>
              <a:gd name="connsiteY2" fmla="*/ 601249 h 901874"/>
              <a:gd name="connsiteX3" fmla="*/ 626302 w 943789"/>
              <a:gd name="connsiteY3" fmla="*/ 551145 h 901874"/>
              <a:gd name="connsiteX4" fmla="*/ 701458 w 943789"/>
              <a:gd name="connsiteY4" fmla="*/ 526093 h 901874"/>
              <a:gd name="connsiteX5" fmla="*/ 739036 w 943789"/>
              <a:gd name="connsiteY5" fmla="*/ 513567 h 901874"/>
              <a:gd name="connsiteX6" fmla="*/ 776614 w 943789"/>
              <a:gd name="connsiteY6" fmla="*/ 488515 h 901874"/>
              <a:gd name="connsiteX7" fmla="*/ 801666 w 943789"/>
              <a:gd name="connsiteY7" fmla="*/ 450937 h 901874"/>
              <a:gd name="connsiteX8" fmla="*/ 839244 w 943789"/>
              <a:gd name="connsiteY8" fmla="*/ 425885 h 901874"/>
              <a:gd name="connsiteX9" fmla="*/ 851770 w 943789"/>
              <a:gd name="connsiteY9" fmla="*/ 388307 h 901874"/>
              <a:gd name="connsiteX10" fmla="*/ 889348 w 943789"/>
              <a:gd name="connsiteY10" fmla="*/ 375781 h 901874"/>
              <a:gd name="connsiteX11" fmla="*/ 926926 w 943789"/>
              <a:gd name="connsiteY11" fmla="*/ 350729 h 901874"/>
              <a:gd name="connsiteX12" fmla="*/ 926926 w 943789"/>
              <a:gd name="connsiteY12" fmla="*/ 175365 h 901874"/>
              <a:gd name="connsiteX13" fmla="*/ 914400 w 943789"/>
              <a:gd name="connsiteY13" fmla="*/ 137786 h 901874"/>
              <a:gd name="connsiteX14" fmla="*/ 876822 w 943789"/>
              <a:gd name="connsiteY14" fmla="*/ 112734 h 901874"/>
              <a:gd name="connsiteX15" fmla="*/ 751562 w 943789"/>
              <a:gd name="connsiteY15" fmla="*/ 25052 h 901874"/>
              <a:gd name="connsiteX16" fmla="*/ 651354 w 943789"/>
              <a:gd name="connsiteY16" fmla="*/ 0 h 901874"/>
              <a:gd name="connsiteX17" fmla="*/ 350729 w 943789"/>
              <a:gd name="connsiteY17" fmla="*/ 12526 h 901874"/>
              <a:gd name="connsiteX18" fmla="*/ 313151 w 943789"/>
              <a:gd name="connsiteY18" fmla="*/ 37578 h 901874"/>
              <a:gd name="connsiteX19" fmla="*/ 263047 w 943789"/>
              <a:gd name="connsiteY19" fmla="*/ 50104 h 901874"/>
              <a:gd name="connsiteX20" fmla="*/ 175365 w 943789"/>
              <a:gd name="connsiteY20" fmla="*/ 75156 h 901874"/>
              <a:gd name="connsiteX21" fmla="*/ 50104 w 943789"/>
              <a:gd name="connsiteY21" fmla="*/ 150312 h 901874"/>
              <a:gd name="connsiteX22" fmla="*/ 0 w 943789"/>
              <a:gd name="connsiteY22" fmla="*/ 212943 h 901874"/>
              <a:gd name="connsiteX23" fmla="*/ 12526 w 943789"/>
              <a:gd name="connsiteY23" fmla="*/ 375781 h 901874"/>
              <a:gd name="connsiteX24" fmla="*/ 25052 w 943789"/>
              <a:gd name="connsiteY24" fmla="*/ 626302 h 901874"/>
              <a:gd name="connsiteX25" fmla="*/ 37578 w 943789"/>
              <a:gd name="connsiteY25" fmla="*/ 676406 h 901874"/>
              <a:gd name="connsiteX26" fmla="*/ 50104 w 943789"/>
              <a:gd name="connsiteY26" fmla="*/ 751562 h 901874"/>
              <a:gd name="connsiteX27" fmla="*/ 125261 w 943789"/>
              <a:gd name="connsiteY27" fmla="*/ 851770 h 901874"/>
              <a:gd name="connsiteX28" fmla="*/ 162839 w 943789"/>
              <a:gd name="connsiteY28" fmla="*/ 876822 h 901874"/>
              <a:gd name="connsiteX29" fmla="*/ 237995 w 943789"/>
              <a:gd name="connsiteY29" fmla="*/ 901874 h 901874"/>
              <a:gd name="connsiteX30" fmla="*/ 388307 w 943789"/>
              <a:gd name="connsiteY30" fmla="*/ 889348 h 901874"/>
              <a:gd name="connsiteX31" fmla="*/ 438411 w 943789"/>
              <a:gd name="connsiteY31" fmla="*/ 876822 h 901874"/>
              <a:gd name="connsiteX32" fmla="*/ 475989 w 943789"/>
              <a:gd name="connsiteY32" fmla="*/ 801666 h 901874"/>
              <a:gd name="connsiteX33" fmla="*/ 501041 w 943789"/>
              <a:gd name="connsiteY33" fmla="*/ 789140 h 90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43789" h="901874">
                <a:moveTo>
                  <a:pt x="501041" y="789140"/>
                </a:moveTo>
                <a:cubicBezTo>
                  <a:pt x="511479" y="762000"/>
                  <a:pt x="505535" y="738080"/>
                  <a:pt x="538619" y="638828"/>
                </a:cubicBezTo>
                <a:cubicBezTo>
                  <a:pt x="542794" y="626302"/>
                  <a:pt x="540159" y="608573"/>
                  <a:pt x="551145" y="601249"/>
                </a:cubicBezTo>
                <a:cubicBezTo>
                  <a:pt x="576197" y="584548"/>
                  <a:pt x="597738" y="560666"/>
                  <a:pt x="626302" y="551145"/>
                </a:cubicBezTo>
                <a:lnTo>
                  <a:pt x="701458" y="526093"/>
                </a:lnTo>
                <a:cubicBezTo>
                  <a:pt x="713984" y="521918"/>
                  <a:pt x="728050" y="520891"/>
                  <a:pt x="739036" y="513567"/>
                </a:cubicBezTo>
                <a:lnTo>
                  <a:pt x="776614" y="488515"/>
                </a:lnTo>
                <a:cubicBezTo>
                  <a:pt x="784965" y="475989"/>
                  <a:pt x="791021" y="461582"/>
                  <a:pt x="801666" y="450937"/>
                </a:cubicBezTo>
                <a:cubicBezTo>
                  <a:pt x="812311" y="440292"/>
                  <a:pt x="829840" y="437640"/>
                  <a:pt x="839244" y="425885"/>
                </a:cubicBezTo>
                <a:cubicBezTo>
                  <a:pt x="847492" y="415575"/>
                  <a:pt x="842434" y="397643"/>
                  <a:pt x="851770" y="388307"/>
                </a:cubicBezTo>
                <a:cubicBezTo>
                  <a:pt x="861106" y="378971"/>
                  <a:pt x="877538" y="381686"/>
                  <a:pt x="889348" y="375781"/>
                </a:cubicBezTo>
                <a:cubicBezTo>
                  <a:pt x="902813" y="369048"/>
                  <a:pt x="914400" y="359080"/>
                  <a:pt x="926926" y="350729"/>
                </a:cubicBezTo>
                <a:cubicBezTo>
                  <a:pt x="952464" y="274114"/>
                  <a:pt x="946136" y="309835"/>
                  <a:pt x="926926" y="175365"/>
                </a:cubicBezTo>
                <a:cubicBezTo>
                  <a:pt x="925059" y="162294"/>
                  <a:pt x="922648" y="148097"/>
                  <a:pt x="914400" y="137786"/>
                </a:cubicBezTo>
                <a:cubicBezTo>
                  <a:pt x="904996" y="126030"/>
                  <a:pt x="889072" y="121484"/>
                  <a:pt x="876822" y="112734"/>
                </a:cubicBezTo>
                <a:cubicBezTo>
                  <a:pt x="851812" y="94869"/>
                  <a:pt x="773159" y="32251"/>
                  <a:pt x="751562" y="25052"/>
                </a:cubicBezTo>
                <a:cubicBezTo>
                  <a:pt x="693786" y="5793"/>
                  <a:pt x="726931" y="15115"/>
                  <a:pt x="651354" y="0"/>
                </a:cubicBezTo>
                <a:cubicBezTo>
                  <a:pt x="551146" y="4175"/>
                  <a:pt x="450411" y="1450"/>
                  <a:pt x="350729" y="12526"/>
                </a:cubicBezTo>
                <a:cubicBezTo>
                  <a:pt x="335767" y="14188"/>
                  <a:pt x="326988" y="31648"/>
                  <a:pt x="313151" y="37578"/>
                </a:cubicBezTo>
                <a:cubicBezTo>
                  <a:pt x="297328" y="44359"/>
                  <a:pt x="279600" y="45375"/>
                  <a:pt x="263047" y="50104"/>
                </a:cubicBezTo>
                <a:cubicBezTo>
                  <a:pt x="137257" y="86044"/>
                  <a:pt x="331998" y="35998"/>
                  <a:pt x="175365" y="75156"/>
                </a:cubicBezTo>
                <a:cubicBezTo>
                  <a:pt x="32910" y="181997"/>
                  <a:pt x="237774" y="33018"/>
                  <a:pt x="50104" y="150312"/>
                </a:cubicBezTo>
                <a:cubicBezTo>
                  <a:pt x="29707" y="163060"/>
                  <a:pt x="12099" y="194794"/>
                  <a:pt x="0" y="212943"/>
                </a:cubicBezTo>
                <a:cubicBezTo>
                  <a:pt x="4175" y="267222"/>
                  <a:pt x="9233" y="321441"/>
                  <a:pt x="12526" y="375781"/>
                </a:cubicBezTo>
                <a:cubicBezTo>
                  <a:pt x="17584" y="459239"/>
                  <a:pt x="18108" y="542979"/>
                  <a:pt x="25052" y="626302"/>
                </a:cubicBezTo>
                <a:cubicBezTo>
                  <a:pt x="26482" y="643458"/>
                  <a:pt x="34202" y="659525"/>
                  <a:pt x="37578" y="676406"/>
                </a:cubicBezTo>
                <a:cubicBezTo>
                  <a:pt x="42559" y="701310"/>
                  <a:pt x="44594" y="726769"/>
                  <a:pt x="50104" y="751562"/>
                </a:cubicBezTo>
                <a:cubicBezTo>
                  <a:pt x="60613" y="798853"/>
                  <a:pt x="78681" y="820716"/>
                  <a:pt x="125261" y="851770"/>
                </a:cubicBezTo>
                <a:cubicBezTo>
                  <a:pt x="137787" y="860121"/>
                  <a:pt x="149082" y="870708"/>
                  <a:pt x="162839" y="876822"/>
                </a:cubicBezTo>
                <a:cubicBezTo>
                  <a:pt x="186970" y="887547"/>
                  <a:pt x="237995" y="901874"/>
                  <a:pt x="237995" y="901874"/>
                </a:cubicBezTo>
                <a:cubicBezTo>
                  <a:pt x="288099" y="897699"/>
                  <a:pt x="338418" y="895584"/>
                  <a:pt x="388307" y="889348"/>
                </a:cubicBezTo>
                <a:cubicBezTo>
                  <a:pt x="405389" y="887213"/>
                  <a:pt x="424087" y="886371"/>
                  <a:pt x="438411" y="876822"/>
                </a:cubicBezTo>
                <a:cubicBezTo>
                  <a:pt x="457786" y="863905"/>
                  <a:pt x="470105" y="822261"/>
                  <a:pt x="475989" y="801666"/>
                </a:cubicBezTo>
                <a:cubicBezTo>
                  <a:pt x="480718" y="785113"/>
                  <a:pt x="490603" y="816280"/>
                  <a:pt x="501041" y="789140"/>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5072734" y="3695178"/>
            <a:ext cx="651673" cy="601249"/>
          </a:xfrm>
          <a:custGeom>
            <a:avLst/>
            <a:gdLst>
              <a:gd name="connsiteX0" fmla="*/ 307 w 651673"/>
              <a:gd name="connsiteY0" fmla="*/ 488515 h 601249"/>
              <a:gd name="connsiteX1" fmla="*/ 25359 w 651673"/>
              <a:gd name="connsiteY1" fmla="*/ 225469 h 601249"/>
              <a:gd name="connsiteX2" fmla="*/ 62937 w 651673"/>
              <a:gd name="connsiteY2" fmla="*/ 150312 h 601249"/>
              <a:gd name="connsiteX3" fmla="*/ 163145 w 651673"/>
              <a:gd name="connsiteY3" fmla="*/ 100208 h 601249"/>
              <a:gd name="connsiteX4" fmla="*/ 200724 w 651673"/>
              <a:gd name="connsiteY4" fmla="*/ 75156 h 601249"/>
              <a:gd name="connsiteX5" fmla="*/ 238302 w 651673"/>
              <a:gd name="connsiteY5" fmla="*/ 62630 h 601249"/>
              <a:gd name="connsiteX6" fmla="*/ 275880 w 651673"/>
              <a:gd name="connsiteY6" fmla="*/ 37578 h 601249"/>
              <a:gd name="connsiteX7" fmla="*/ 325984 w 651673"/>
              <a:gd name="connsiteY7" fmla="*/ 25052 h 601249"/>
              <a:gd name="connsiteX8" fmla="*/ 401140 w 651673"/>
              <a:gd name="connsiteY8" fmla="*/ 0 h 601249"/>
              <a:gd name="connsiteX9" fmla="*/ 601556 w 651673"/>
              <a:gd name="connsiteY9" fmla="*/ 37578 h 601249"/>
              <a:gd name="connsiteX10" fmla="*/ 639134 w 651673"/>
              <a:gd name="connsiteY10" fmla="*/ 50104 h 601249"/>
              <a:gd name="connsiteX11" fmla="*/ 651661 w 651673"/>
              <a:gd name="connsiteY11" fmla="*/ 87682 h 601249"/>
              <a:gd name="connsiteX12" fmla="*/ 626608 w 651673"/>
              <a:gd name="connsiteY12" fmla="*/ 288099 h 601249"/>
              <a:gd name="connsiteX13" fmla="*/ 601556 w 651673"/>
              <a:gd name="connsiteY13" fmla="*/ 325677 h 601249"/>
              <a:gd name="connsiteX14" fmla="*/ 563978 w 651673"/>
              <a:gd name="connsiteY14" fmla="*/ 363255 h 601249"/>
              <a:gd name="connsiteX15" fmla="*/ 526400 w 651673"/>
              <a:gd name="connsiteY15" fmla="*/ 388307 h 601249"/>
              <a:gd name="connsiteX16" fmla="*/ 488822 w 651673"/>
              <a:gd name="connsiteY16" fmla="*/ 438411 h 601249"/>
              <a:gd name="connsiteX17" fmla="*/ 413666 w 651673"/>
              <a:gd name="connsiteY17" fmla="*/ 501041 h 601249"/>
              <a:gd name="connsiteX18" fmla="*/ 376088 w 651673"/>
              <a:gd name="connsiteY18" fmla="*/ 513567 h 601249"/>
              <a:gd name="connsiteX19" fmla="*/ 300932 w 651673"/>
              <a:gd name="connsiteY19" fmla="*/ 563671 h 601249"/>
              <a:gd name="connsiteX20" fmla="*/ 225776 w 651673"/>
              <a:gd name="connsiteY20" fmla="*/ 601249 h 601249"/>
              <a:gd name="connsiteX21" fmla="*/ 87989 w 651673"/>
              <a:gd name="connsiteY21" fmla="*/ 576197 h 601249"/>
              <a:gd name="connsiteX22" fmla="*/ 50411 w 651673"/>
              <a:gd name="connsiteY22" fmla="*/ 551145 h 601249"/>
              <a:gd name="connsiteX23" fmla="*/ 12833 w 651673"/>
              <a:gd name="connsiteY23" fmla="*/ 513567 h 601249"/>
              <a:gd name="connsiteX24" fmla="*/ 307 w 651673"/>
              <a:gd name="connsiteY24" fmla="*/ 488515 h 60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51673" h="601249">
                <a:moveTo>
                  <a:pt x="307" y="488515"/>
                </a:moveTo>
                <a:cubicBezTo>
                  <a:pt x="2395" y="440499"/>
                  <a:pt x="-3310" y="325810"/>
                  <a:pt x="25359" y="225469"/>
                </a:cubicBezTo>
                <a:cubicBezTo>
                  <a:pt x="33509" y="196943"/>
                  <a:pt x="40977" y="172272"/>
                  <a:pt x="62937" y="150312"/>
                </a:cubicBezTo>
                <a:cubicBezTo>
                  <a:pt x="91957" y="121292"/>
                  <a:pt x="127262" y="118149"/>
                  <a:pt x="163145" y="100208"/>
                </a:cubicBezTo>
                <a:cubicBezTo>
                  <a:pt x="176610" y="93475"/>
                  <a:pt x="187259" y="81889"/>
                  <a:pt x="200724" y="75156"/>
                </a:cubicBezTo>
                <a:cubicBezTo>
                  <a:pt x="212534" y="69251"/>
                  <a:pt x="226492" y="68535"/>
                  <a:pt x="238302" y="62630"/>
                </a:cubicBezTo>
                <a:cubicBezTo>
                  <a:pt x="251767" y="55897"/>
                  <a:pt x="262043" y="43508"/>
                  <a:pt x="275880" y="37578"/>
                </a:cubicBezTo>
                <a:cubicBezTo>
                  <a:pt x="291703" y="30797"/>
                  <a:pt x="309495" y="29999"/>
                  <a:pt x="325984" y="25052"/>
                </a:cubicBezTo>
                <a:cubicBezTo>
                  <a:pt x="351277" y="17464"/>
                  <a:pt x="401140" y="0"/>
                  <a:pt x="401140" y="0"/>
                </a:cubicBezTo>
                <a:cubicBezTo>
                  <a:pt x="446643" y="7584"/>
                  <a:pt x="571523" y="27567"/>
                  <a:pt x="601556" y="37578"/>
                </a:cubicBezTo>
                <a:lnTo>
                  <a:pt x="639134" y="50104"/>
                </a:lnTo>
                <a:cubicBezTo>
                  <a:pt x="643310" y="62630"/>
                  <a:pt x="651661" y="74478"/>
                  <a:pt x="651661" y="87682"/>
                </a:cubicBezTo>
                <a:cubicBezTo>
                  <a:pt x="651661" y="113978"/>
                  <a:pt x="653066" y="235184"/>
                  <a:pt x="626608" y="288099"/>
                </a:cubicBezTo>
                <a:cubicBezTo>
                  <a:pt x="619875" y="301564"/>
                  <a:pt x="611194" y="314112"/>
                  <a:pt x="601556" y="325677"/>
                </a:cubicBezTo>
                <a:cubicBezTo>
                  <a:pt x="590215" y="339286"/>
                  <a:pt x="577587" y="351914"/>
                  <a:pt x="563978" y="363255"/>
                </a:cubicBezTo>
                <a:cubicBezTo>
                  <a:pt x="552413" y="372893"/>
                  <a:pt x="537045" y="377662"/>
                  <a:pt x="526400" y="388307"/>
                </a:cubicBezTo>
                <a:cubicBezTo>
                  <a:pt x="511638" y="403069"/>
                  <a:pt x="502408" y="422560"/>
                  <a:pt x="488822" y="438411"/>
                </a:cubicBezTo>
                <a:cubicBezTo>
                  <a:pt x="468045" y="462651"/>
                  <a:pt x="442659" y="486545"/>
                  <a:pt x="413666" y="501041"/>
                </a:cubicBezTo>
                <a:cubicBezTo>
                  <a:pt x="401856" y="506946"/>
                  <a:pt x="388614" y="509392"/>
                  <a:pt x="376088" y="513567"/>
                </a:cubicBezTo>
                <a:cubicBezTo>
                  <a:pt x="304853" y="584802"/>
                  <a:pt x="373443" y="527415"/>
                  <a:pt x="300932" y="563671"/>
                </a:cubicBezTo>
                <a:cubicBezTo>
                  <a:pt x="203804" y="612235"/>
                  <a:pt x="320229" y="569765"/>
                  <a:pt x="225776" y="601249"/>
                </a:cubicBezTo>
                <a:cubicBezTo>
                  <a:pt x="191233" y="596931"/>
                  <a:pt x="126608" y="595506"/>
                  <a:pt x="87989" y="576197"/>
                </a:cubicBezTo>
                <a:cubicBezTo>
                  <a:pt x="74524" y="569464"/>
                  <a:pt x="61976" y="560783"/>
                  <a:pt x="50411" y="551145"/>
                </a:cubicBezTo>
                <a:cubicBezTo>
                  <a:pt x="36802" y="539804"/>
                  <a:pt x="20755" y="529411"/>
                  <a:pt x="12833" y="513567"/>
                </a:cubicBezTo>
                <a:cubicBezTo>
                  <a:pt x="7231" y="502363"/>
                  <a:pt x="-1781" y="536531"/>
                  <a:pt x="307" y="488515"/>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5770655" y="3064255"/>
            <a:ext cx="293116" cy="330779"/>
          </a:xfrm>
          <a:custGeom>
            <a:avLst/>
            <a:gdLst>
              <a:gd name="connsiteX0" fmla="*/ 53948 w 293116"/>
              <a:gd name="connsiteY0" fmla="*/ 17148 h 330779"/>
              <a:gd name="connsiteX1" fmla="*/ 266890 w 293116"/>
              <a:gd name="connsiteY1" fmla="*/ 17148 h 330779"/>
              <a:gd name="connsiteX2" fmla="*/ 291942 w 293116"/>
              <a:gd name="connsiteY2" fmla="*/ 54726 h 330779"/>
              <a:gd name="connsiteX3" fmla="*/ 279416 w 293116"/>
              <a:gd name="connsiteY3" fmla="*/ 242616 h 330779"/>
              <a:gd name="connsiteX4" fmla="*/ 204260 w 293116"/>
              <a:gd name="connsiteY4" fmla="*/ 267668 h 330779"/>
              <a:gd name="connsiteX5" fmla="*/ 129104 w 293116"/>
              <a:gd name="connsiteY5" fmla="*/ 330298 h 330779"/>
              <a:gd name="connsiteX6" fmla="*/ 41422 w 293116"/>
              <a:gd name="connsiteY6" fmla="*/ 317772 h 330779"/>
              <a:gd name="connsiteX7" fmla="*/ 16370 w 293116"/>
              <a:gd name="connsiteY7" fmla="*/ 230090 h 330779"/>
              <a:gd name="connsiteX8" fmla="*/ 41422 w 293116"/>
              <a:gd name="connsiteY8" fmla="*/ 129882 h 330779"/>
              <a:gd name="connsiteX9" fmla="*/ 79000 w 293116"/>
              <a:gd name="connsiteY9" fmla="*/ 92304 h 330779"/>
              <a:gd name="connsiteX10" fmla="*/ 104052 w 293116"/>
              <a:gd name="connsiteY10" fmla="*/ 54726 h 330779"/>
              <a:gd name="connsiteX11" fmla="*/ 53948 w 293116"/>
              <a:gd name="connsiteY11" fmla="*/ 17148 h 33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116" h="330779">
                <a:moveTo>
                  <a:pt x="53948" y="17148"/>
                </a:moveTo>
                <a:cubicBezTo>
                  <a:pt x="135615" y="815"/>
                  <a:pt x="166832" y="-11440"/>
                  <a:pt x="266890" y="17148"/>
                </a:cubicBezTo>
                <a:cubicBezTo>
                  <a:pt x="281365" y="21284"/>
                  <a:pt x="283591" y="42200"/>
                  <a:pt x="291942" y="54726"/>
                </a:cubicBezTo>
                <a:cubicBezTo>
                  <a:pt x="287767" y="117356"/>
                  <a:pt x="303315" y="184575"/>
                  <a:pt x="279416" y="242616"/>
                </a:cubicBezTo>
                <a:cubicBezTo>
                  <a:pt x="269361" y="267034"/>
                  <a:pt x="204260" y="267668"/>
                  <a:pt x="204260" y="267668"/>
                </a:cubicBezTo>
                <a:cubicBezTo>
                  <a:pt x="194798" y="277130"/>
                  <a:pt x="148481" y="328360"/>
                  <a:pt x="129104" y="330298"/>
                </a:cubicBezTo>
                <a:cubicBezTo>
                  <a:pt x="99726" y="333236"/>
                  <a:pt x="70649" y="321947"/>
                  <a:pt x="41422" y="317772"/>
                </a:cubicBezTo>
                <a:cubicBezTo>
                  <a:pt x="-19595" y="297433"/>
                  <a:pt x="414" y="317850"/>
                  <a:pt x="16370" y="230090"/>
                </a:cubicBezTo>
                <a:cubicBezTo>
                  <a:pt x="17951" y="221395"/>
                  <a:pt x="30557" y="146179"/>
                  <a:pt x="41422" y="129882"/>
                </a:cubicBezTo>
                <a:cubicBezTo>
                  <a:pt x="51248" y="115143"/>
                  <a:pt x="67659" y="105913"/>
                  <a:pt x="79000" y="92304"/>
                </a:cubicBezTo>
                <a:cubicBezTo>
                  <a:pt x="88638" y="80739"/>
                  <a:pt x="95701" y="67252"/>
                  <a:pt x="104052" y="54726"/>
                </a:cubicBezTo>
                <a:lnTo>
                  <a:pt x="53948" y="17148"/>
                </a:ln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rot="19454018">
            <a:off x="4906316" y="3223317"/>
            <a:ext cx="864339" cy="369332"/>
          </a:xfrm>
          <a:prstGeom prst="rect">
            <a:avLst/>
          </a:prstGeom>
          <a:noFill/>
        </p:spPr>
        <p:txBody>
          <a:bodyPr wrap="none" rtlCol="0">
            <a:spAutoFit/>
          </a:bodyPr>
          <a:lstStyle/>
          <a:p>
            <a:r>
              <a:rPr lang="en-GB" dirty="0" smtClean="0">
                <a:solidFill>
                  <a:srgbClr val="C00000"/>
                </a:solidFill>
              </a:rPr>
              <a:t>seeded</a:t>
            </a:r>
            <a:endParaRPr lang="en-GB" dirty="0">
              <a:solidFill>
                <a:srgbClr val="C00000"/>
              </a:solidFill>
            </a:endParaRPr>
          </a:p>
        </p:txBody>
      </p:sp>
      <p:sp>
        <p:nvSpPr>
          <p:cNvPr id="23" name="TextBox 22"/>
          <p:cNvSpPr txBox="1"/>
          <p:nvPr/>
        </p:nvSpPr>
        <p:spPr>
          <a:xfrm>
            <a:off x="693225" y="2449024"/>
            <a:ext cx="864339" cy="369332"/>
          </a:xfrm>
          <a:prstGeom prst="rect">
            <a:avLst/>
          </a:prstGeom>
          <a:noFill/>
        </p:spPr>
        <p:txBody>
          <a:bodyPr wrap="none" rtlCol="0">
            <a:spAutoFit/>
          </a:bodyPr>
          <a:lstStyle/>
          <a:p>
            <a:r>
              <a:rPr lang="en-GB" dirty="0" smtClean="0">
                <a:solidFill>
                  <a:srgbClr val="C00000"/>
                </a:solidFill>
              </a:rPr>
              <a:t>seeded</a:t>
            </a:r>
            <a:endParaRPr lang="en-GB" dirty="0">
              <a:solidFill>
                <a:srgbClr val="C00000"/>
              </a:solidFill>
            </a:endParaRPr>
          </a:p>
        </p:txBody>
      </p:sp>
    </p:spTree>
    <p:extLst>
      <p:ext uri="{BB962C8B-B14F-4D97-AF65-F5344CB8AC3E}">
        <p14:creationId xmlns:p14="http://schemas.microsoft.com/office/powerpoint/2010/main" val="1467092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can I contribute?	</a:t>
            </a:r>
            <a:endParaRPr lang="en-GB" dirty="0"/>
          </a:p>
        </p:txBody>
      </p:sp>
      <p:sp>
        <p:nvSpPr>
          <p:cNvPr id="3" name="Date Placeholder 2"/>
          <p:cNvSpPr>
            <a:spLocks noGrp="1"/>
          </p:cNvSpPr>
          <p:nvPr>
            <p:ph type="dt" sz="half" idx="10"/>
          </p:nvPr>
        </p:nvSpPr>
        <p:spPr/>
        <p:txBody>
          <a:bodyPr/>
          <a:lstStyle/>
          <a:p>
            <a:fld id="{CA4B7E51-DE58-47F6-9B39-900FEC190E77}" type="datetime1">
              <a:rPr lang="de-DE" smtClean="0"/>
              <a:t>18.10.2021</a:t>
            </a:fld>
            <a:endParaRPr lang="de-DE" dirty="0"/>
          </a:p>
        </p:txBody>
      </p:sp>
      <p:sp>
        <p:nvSpPr>
          <p:cNvPr id="4" name="Footer Placeholder 3"/>
          <p:cNvSpPr>
            <a:spLocks noGrp="1"/>
          </p:cNvSpPr>
          <p:nvPr>
            <p:ph type="ftr" sz="quarter" idx="11"/>
          </p:nvPr>
        </p:nvSpPr>
        <p:spPr/>
        <p:txBody>
          <a:bodyPr/>
          <a:lstStyle/>
          <a:p>
            <a:endParaRPr lang="de-DE" dirty="0"/>
          </a:p>
        </p:txBody>
      </p:sp>
      <p:sp>
        <p:nvSpPr>
          <p:cNvPr id="5" name="Slide Number Placeholder 4"/>
          <p:cNvSpPr>
            <a:spLocks noGrp="1"/>
          </p:cNvSpPr>
          <p:nvPr>
            <p:ph type="sldNum" sz="quarter" idx="12"/>
          </p:nvPr>
        </p:nvSpPr>
        <p:spPr/>
        <p:txBody>
          <a:bodyPr/>
          <a:lstStyle/>
          <a:p>
            <a:fld id="{31AA536C-85F5-4A1B-A111-7CE00A08BCBC}" type="slidenum">
              <a:rPr lang="de-DE" smtClean="0"/>
              <a:pPr/>
              <a:t>18</a:t>
            </a:fld>
            <a:endParaRPr lang="de-DE" dirty="0"/>
          </a:p>
        </p:txBody>
      </p:sp>
      <p:sp>
        <p:nvSpPr>
          <p:cNvPr id="6" name="Text Placeholder 5"/>
          <p:cNvSpPr>
            <a:spLocks noGrp="1"/>
          </p:cNvSpPr>
          <p:nvPr>
            <p:ph type="body" sz="quarter" idx="13"/>
          </p:nvPr>
        </p:nvSpPr>
        <p:spPr/>
        <p:txBody>
          <a:bodyPr/>
          <a:lstStyle/>
          <a:p>
            <a:r>
              <a:rPr lang="en-GB" dirty="0" smtClean="0"/>
              <a:t>Write down your experimental idea and send it to me.</a:t>
            </a:r>
          </a:p>
          <a:p>
            <a:r>
              <a:rPr lang="en-GB" dirty="0" smtClean="0"/>
              <a:t>Write down your analysis capabilities (diagnostic, code runs,…)</a:t>
            </a:r>
          </a:p>
          <a:p>
            <a:r>
              <a:rPr lang="en-GB" dirty="0" smtClean="0"/>
              <a:t>We will discuss the experimental ideas during in the consecutive meetings and prepare the proposals.</a:t>
            </a:r>
          </a:p>
          <a:p>
            <a:r>
              <a:rPr lang="en-GB" dirty="0" smtClean="0"/>
              <a:t>Input from Task Forces important.</a:t>
            </a:r>
          </a:p>
          <a:p>
            <a:r>
              <a:rPr lang="en-GB" dirty="0" smtClean="0"/>
              <a:t>Mind map with </a:t>
            </a:r>
            <a:r>
              <a:rPr lang="en-GB" dirty="0"/>
              <a:t>the experimental ideas https://mm.tt/1918710383?t=3vVL0Ox9so</a:t>
            </a:r>
            <a:endParaRPr lang="en-GB" dirty="0" smtClean="0"/>
          </a:p>
          <a:p>
            <a:r>
              <a:rPr lang="en-GB" dirty="0" smtClean="0"/>
              <a:t>Where to start:</a:t>
            </a:r>
          </a:p>
          <a:p>
            <a:pPr lvl="1"/>
            <a:r>
              <a:rPr lang="en-GB" dirty="0"/>
              <a:t>F. Effenberg</a:t>
            </a:r>
            <a:r>
              <a:rPr lang="en-GB" i="1" dirty="0"/>
              <a:t> et al.</a:t>
            </a:r>
            <a:r>
              <a:rPr lang="en-GB" dirty="0"/>
              <a:t>, Nuclear Fusion </a:t>
            </a:r>
            <a:r>
              <a:rPr lang="en-GB" b="1" dirty="0"/>
              <a:t>59</a:t>
            </a:r>
            <a:r>
              <a:rPr lang="en-GB" dirty="0"/>
              <a:t>, 106020 (2019</a:t>
            </a:r>
            <a:r>
              <a:rPr lang="en-GB" dirty="0" smtClean="0"/>
              <a:t>). (seeding)</a:t>
            </a:r>
          </a:p>
          <a:p>
            <a:pPr lvl="1"/>
            <a:r>
              <a:rPr lang="en-GB" dirty="0"/>
              <a:t>O. Schmitz</a:t>
            </a:r>
            <a:r>
              <a:rPr lang="en-GB" i="1" dirty="0"/>
              <a:t> et al.</a:t>
            </a:r>
            <a:r>
              <a:rPr lang="en-GB" dirty="0"/>
              <a:t>, Nuclear Fusion  (2020</a:t>
            </a:r>
            <a:r>
              <a:rPr lang="en-GB" dirty="0" smtClean="0"/>
              <a:t>). (experimental detachment)</a:t>
            </a:r>
          </a:p>
          <a:p>
            <a:pPr lvl="1"/>
            <a:r>
              <a:rPr lang="en-GB" dirty="0"/>
              <a:t>Y. Feng</a:t>
            </a:r>
            <a:r>
              <a:rPr lang="en-GB" i="1" dirty="0"/>
              <a:t> et al.</a:t>
            </a:r>
            <a:r>
              <a:rPr lang="en-GB" dirty="0"/>
              <a:t>, Nuclear Fusion </a:t>
            </a:r>
            <a:r>
              <a:rPr lang="en-GB" b="1" dirty="0"/>
              <a:t>61</a:t>
            </a:r>
            <a:r>
              <a:rPr lang="en-GB" dirty="0"/>
              <a:t>, 086012 (2021</a:t>
            </a:r>
            <a:r>
              <a:rPr lang="en-GB" dirty="0" smtClean="0"/>
              <a:t>). (modelling detachment)</a:t>
            </a:r>
          </a:p>
          <a:p>
            <a:pPr lvl="1"/>
            <a:r>
              <a:rPr lang="en-GB" dirty="0"/>
              <a:t>M. Jakubowski</a:t>
            </a:r>
            <a:r>
              <a:rPr lang="en-GB" i="1" dirty="0"/>
              <a:t> et al.</a:t>
            </a:r>
            <a:r>
              <a:rPr lang="en-GB" dirty="0"/>
              <a:t>, Nuclear Fusion </a:t>
            </a:r>
            <a:r>
              <a:rPr lang="en-GB" b="1" dirty="0"/>
              <a:t>61</a:t>
            </a:r>
            <a:r>
              <a:rPr lang="en-GB" dirty="0"/>
              <a:t>, 106003 (2021</a:t>
            </a:r>
            <a:r>
              <a:rPr lang="en-GB" dirty="0" smtClean="0"/>
              <a:t>). (experimental detachment)</a:t>
            </a:r>
            <a:endParaRPr lang="en-GB" dirty="0"/>
          </a:p>
        </p:txBody>
      </p:sp>
    </p:spTree>
    <p:extLst>
      <p:ext uri="{BB962C8B-B14F-4D97-AF65-F5344CB8AC3E}">
        <p14:creationId xmlns:p14="http://schemas.microsoft.com/office/powerpoint/2010/main" val="2216267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pl-PL" dirty="0" smtClean="0"/>
              <a:t>Detachment</a:t>
            </a:r>
            <a:endParaRPr lang="de-DE" dirty="0"/>
          </a:p>
        </p:txBody>
      </p:sp>
      <p:sp>
        <p:nvSpPr>
          <p:cNvPr id="3" name="Datumsplatzhalter 2"/>
          <p:cNvSpPr>
            <a:spLocks noGrp="1"/>
          </p:cNvSpPr>
          <p:nvPr>
            <p:ph type="dt" sz="half" idx="10"/>
          </p:nvPr>
        </p:nvSpPr>
        <p:spPr/>
        <p:txBody>
          <a:bodyPr/>
          <a:lstStyle/>
          <a:p>
            <a:fld id="{E53C17EB-91D9-4371-B629-D778EECE4802}" type="datetime1">
              <a:rPr lang="de-DE" smtClean="0"/>
              <a:t>18.10.2021</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31AA536C-85F5-4A1B-A111-7CE00A08BCBC}" type="slidenum">
              <a:rPr lang="de-DE" smtClean="0"/>
              <a:pPr/>
              <a:t>2</a:t>
            </a:fld>
            <a:endParaRPr lang="de-DE" dirty="0"/>
          </a:p>
        </p:txBody>
      </p:sp>
      <p:sp>
        <p:nvSpPr>
          <p:cNvPr id="10" name="Textplatzhalter 9"/>
          <p:cNvSpPr>
            <a:spLocks noGrp="1"/>
          </p:cNvSpPr>
          <p:nvPr>
            <p:ph type="body" sz="quarter" idx="13"/>
          </p:nvPr>
        </p:nvSpPr>
        <p:spPr/>
        <p:txBody>
          <a:bodyPr/>
          <a:lstStyle/>
          <a:p>
            <a:r>
              <a:rPr lang="pl-PL" dirty="0" smtClean="0"/>
              <a:t>Status of the OP1.2 results</a:t>
            </a:r>
          </a:p>
          <a:p>
            <a:r>
              <a:rPr lang="pl-PL" dirty="0" smtClean="0"/>
              <a:t>Experiments for OP2</a:t>
            </a:r>
          </a:p>
          <a:p>
            <a:r>
              <a:rPr lang="pl-PL" dirty="0" smtClean="0"/>
              <a:t>Input for proposals</a:t>
            </a:r>
            <a:endParaRPr lang="de-DE" dirty="0"/>
          </a:p>
        </p:txBody>
      </p:sp>
    </p:spTree>
    <p:extLst>
      <p:ext uri="{BB962C8B-B14F-4D97-AF65-F5344CB8AC3E}">
        <p14:creationId xmlns:p14="http://schemas.microsoft.com/office/powerpoint/2010/main" val="1463446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A2E9C968-8154-4A94-BC0E-C3022F361394}"/>
              </a:ext>
            </a:extLst>
          </p:cNvPr>
          <p:cNvSpPr>
            <a:spLocks noGrp="1"/>
          </p:cNvSpPr>
          <p:nvPr>
            <p:ph type="title"/>
          </p:nvPr>
        </p:nvSpPr>
        <p:spPr/>
        <p:txBody>
          <a:bodyPr/>
          <a:lstStyle/>
          <a:p>
            <a:r>
              <a:rPr lang="de-DE" dirty="0" err="1" smtClean="0"/>
              <a:t>Stable</a:t>
            </a:r>
            <a:r>
              <a:rPr lang="de-DE" dirty="0" smtClean="0"/>
              <a:t> </a:t>
            </a:r>
            <a:r>
              <a:rPr lang="de-DE" dirty="0" err="1" smtClean="0"/>
              <a:t>detachment</a:t>
            </a:r>
            <a:r>
              <a:rPr lang="de-DE" dirty="0" smtClean="0"/>
              <a:t> </a:t>
            </a:r>
            <a:r>
              <a:rPr lang="de-DE" dirty="0" err="1" smtClean="0"/>
              <a:t>regime</a:t>
            </a:r>
            <a:endParaRPr lang="en-US" dirty="0"/>
          </a:p>
        </p:txBody>
      </p:sp>
      <p:sp>
        <p:nvSpPr>
          <p:cNvPr id="4" name="Symbol zastępczy daty 3">
            <a:extLst>
              <a:ext uri="{FF2B5EF4-FFF2-40B4-BE49-F238E27FC236}">
                <a16:creationId xmlns:a16="http://schemas.microsoft.com/office/drawing/2014/main" id="{77E4BDCF-656E-4282-8210-B8423D27830B}"/>
              </a:ext>
            </a:extLst>
          </p:cNvPr>
          <p:cNvSpPr>
            <a:spLocks noGrp="1"/>
          </p:cNvSpPr>
          <p:nvPr>
            <p:ph type="dt" sz="half" idx="10"/>
          </p:nvPr>
        </p:nvSpPr>
        <p:spPr/>
        <p:txBody>
          <a:bodyPr/>
          <a:lstStyle/>
          <a:p>
            <a:r>
              <a:rPr lang="de-DE" smtClean="0"/>
              <a:t>14.05.2021</a:t>
            </a:r>
            <a:endParaRPr lang="de-DE"/>
          </a:p>
        </p:txBody>
      </p:sp>
      <p:sp>
        <p:nvSpPr>
          <p:cNvPr id="5" name="Symbol zastępczy stopki 4">
            <a:extLst>
              <a:ext uri="{FF2B5EF4-FFF2-40B4-BE49-F238E27FC236}">
                <a16:creationId xmlns:a16="http://schemas.microsoft.com/office/drawing/2014/main" id="{AE2E3C4A-B24E-40F4-AC07-604C4E08A86B}"/>
              </a:ext>
            </a:extLst>
          </p:cNvPr>
          <p:cNvSpPr>
            <a:spLocks noGrp="1"/>
          </p:cNvSpPr>
          <p:nvPr>
            <p:ph type="ftr" sz="quarter" idx="11"/>
          </p:nvPr>
        </p:nvSpPr>
        <p:spPr/>
        <p:txBody>
          <a:bodyPr/>
          <a:lstStyle/>
          <a:p>
            <a:r>
              <a:rPr lang="de-DE" smtClean="0"/>
              <a:t>M.Jakubowski, et al. | Overview of divertor results at W7-X | IAEA-FEC EX/7-998 </a:t>
            </a:r>
            <a:endParaRPr lang="de-DE"/>
          </a:p>
        </p:txBody>
      </p:sp>
      <p:sp>
        <p:nvSpPr>
          <p:cNvPr id="6" name="Symbol zastępczy numeru slajdu 5">
            <a:extLst>
              <a:ext uri="{FF2B5EF4-FFF2-40B4-BE49-F238E27FC236}">
                <a16:creationId xmlns:a16="http://schemas.microsoft.com/office/drawing/2014/main" id="{3795DF74-7474-4C92-A41C-FA2FA5184273}"/>
              </a:ext>
            </a:extLst>
          </p:cNvPr>
          <p:cNvSpPr>
            <a:spLocks noGrp="1"/>
          </p:cNvSpPr>
          <p:nvPr>
            <p:ph type="sldNum" sz="quarter" idx="12"/>
          </p:nvPr>
        </p:nvSpPr>
        <p:spPr/>
        <p:txBody>
          <a:bodyPr/>
          <a:lstStyle/>
          <a:p>
            <a:fld id="{31AA536C-85F5-4A1B-A111-7CE00A08BCBC}" type="slidenum">
              <a:rPr lang="de-DE" smtClean="0"/>
              <a:pPr/>
              <a:t>3</a:t>
            </a:fld>
            <a:endParaRPr lang="de-DE"/>
          </a:p>
        </p:txBody>
      </p:sp>
      <p:pic>
        <p:nvPicPr>
          <p:cNvPr id="18" name="Obraz 37"/>
          <p:cNvPicPr/>
          <p:nvPr/>
        </p:nvPicPr>
        <p:blipFill rotWithShape="1">
          <a:blip r:embed="rId3" cstate="print">
            <a:extLst>
              <a:ext uri="{28A0092B-C50C-407E-A947-70E740481C1C}">
                <a14:useLocalDpi xmlns:a14="http://schemas.microsoft.com/office/drawing/2010/main" val="0"/>
              </a:ext>
            </a:extLst>
          </a:blip>
          <a:srcRect t="1499"/>
          <a:stretch/>
        </p:blipFill>
        <p:spPr bwMode="auto">
          <a:xfrm>
            <a:off x="2330606" y="937259"/>
            <a:ext cx="3750118" cy="3707016"/>
          </a:xfrm>
          <a:prstGeom prst="rect">
            <a:avLst/>
          </a:prstGeom>
          <a:noFill/>
          <a:ln>
            <a:noFill/>
          </a:ln>
        </p:spPr>
      </p:pic>
      <p:pic>
        <p:nvPicPr>
          <p:cNvPr id="19" name="Picture 18"/>
          <p:cNvPicPr/>
          <p:nvPr/>
        </p:nvPicPr>
        <p:blipFill rotWithShape="1">
          <a:blip r:embed="rId4" cstate="print">
            <a:extLst>
              <a:ext uri="{28A0092B-C50C-407E-A947-70E740481C1C}">
                <a14:useLocalDpi xmlns:a14="http://schemas.microsoft.com/office/drawing/2010/main" val="0"/>
              </a:ext>
            </a:extLst>
          </a:blip>
          <a:srcRect l="48523" t="3023" b="7145"/>
          <a:stretch/>
        </p:blipFill>
        <p:spPr>
          <a:xfrm>
            <a:off x="6080724" y="937259"/>
            <a:ext cx="2904875" cy="2453641"/>
          </a:xfrm>
          <a:prstGeom prst="rect">
            <a:avLst/>
          </a:prstGeom>
        </p:spPr>
      </p:pic>
      <p:sp>
        <p:nvSpPr>
          <p:cNvPr id="21" name="Rectangle 7"/>
          <p:cNvSpPr/>
          <p:nvPr/>
        </p:nvSpPr>
        <p:spPr>
          <a:xfrm>
            <a:off x="358774" y="3115438"/>
            <a:ext cx="1843716" cy="584775"/>
          </a:xfrm>
          <a:prstGeom prst="rect">
            <a:avLst/>
          </a:prstGeom>
          <a:solidFill>
            <a:schemeClr val="bg1">
              <a:lumMod val="95000"/>
            </a:schemeClr>
          </a:solidFill>
          <a:ln w="9525">
            <a:solidFill>
              <a:schemeClr val="bg1">
                <a:lumMod val="50000"/>
              </a:schemeClr>
            </a:solidFill>
            <a:tailEnd type="ova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wrap="square" rtlCol="0">
            <a:spAutoFit/>
          </a:bodyPr>
          <a:lstStyle/>
          <a:p>
            <a:r>
              <a:rPr lang="en-GB" sz="1600" dirty="0" smtClean="0">
                <a:latin typeface="Calibri" panose="020F0502020204030204" pitchFamily="34" charset="0"/>
                <a:cs typeface="Calibri" panose="020F0502020204030204" pitchFamily="34" charset="0"/>
                <a:sym typeface="Wingdings" panose="05000000000000000000" pitchFamily="2" charset="2"/>
              </a:rPr>
              <a:t>Sufficient sub-divertor pressure</a:t>
            </a:r>
            <a:endParaRPr lang="en-GB" sz="1600" dirty="0">
              <a:latin typeface="Calibri" panose="020F0502020204030204" pitchFamily="34" charset="0"/>
              <a:cs typeface="Calibri" panose="020F0502020204030204" pitchFamily="34" charset="0"/>
              <a:sym typeface="Wingdings" panose="05000000000000000000" pitchFamily="2" charset="2"/>
            </a:endParaRPr>
          </a:p>
        </p:txBody>
      </p:sp>
      <p:sp>
        <p:nvSpPr>
          <p:cNvPr id="2" name="Rectangle 1"/>
          <p:cNvSpPr/>
          <p:nvPr/>
        </p:nvSpPr>
        <p:spPr>
          <a:xfrm>
            <a:off x="358774" y="3813278"/>
            <a:ext cx="1843716" cy="830997"/>
          </a:xfrm>
          <a:prstGeom prst="rect">
            <a:avLst/>
          </a:prstGeom>
          <a:solidFill>
            <a:schemeClr val="bg1">
              <a:lumMod val="95000"/>
            </a:schemeClr>
          </a:solidFill>
          <a:ln w="9525">
            <a:solidFill>
              <a:schemeClr val="bg1">
                <a:lumMod val="50000"/>
              </a:schemeClr>
            </a:solidFill>
            <a:tailEnd type="ova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wrap="square" rtlCol="0">
            <a:spAutoFit/>
          </a:bodyPr>
          <a:lstStyle/>
          <a:p>
            <a:r>
              <a:rPr lang="en-GB" sz="1600" dirty="0">
                <a:latin typeface="Calibri" panose="020F0502020204030204" pitchFamily="34" charset="0"/>
                <a:cs typeface="Calibri" panose="020F0502020204030204" pitchFamily="34" charset="0"/>
              </a:rPr>
              <a:t>Virtually no convective loads to the target.</a:t>
            </a:r>
          </a:p>
        </p:txBody>
      </p:sp>
      <p:sp>
        <p:nvSpPr>
          <p:cNvPr id="7" name="Rectangle 6"/>
          <p:cNvSpPr/>
          <p:nvPr/>
        </p:nvSpPr>
        <p:spPr>
          <a:xfrm>
            <a:off x="358774" y="2675121"/>
            <a:ext cx="1843716" cy="338554"/>
          </a:xfrm>
          <a:prstGeom prst="rect">
            <a:avLst/>
          </a:prstGeom>
          <a:solidFill>
            <a:schemeClr val="bg1">
              <a:lumMod val="95000"/>
            </a:schemeClr>
          </a:solidFill>
          <a:ln w="9525">
            <a:solidFill>
              <a:schemeClr val="bg1">
                <a:lumMod val="50000"/>
              </a:schemeClr>
            </a:solidFill>
            <a:tailEnd type="ova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wrap="square" rtlCol="0">
            <a:spAutoFit/>
          </a:bodyPr>
          <a:lstStyle/>
          <a:p>
            <a:r>
              <a:rPr lang="en-GB" sz="1600" dirty="0">
                <a:latin typeface="Calibri" panose="020F0502020204030204" pitchFamily="34" charset="0"/>
                <a:cs typeface="Calibri" panose="020F0502020204030204" pitchFamily="34" charset="0"/>
              </a:rPr>
              <a:t>Constant </a:t>
            </a:r>
            <a:r>
              <a:rPr lang="en-GB" sz="1600" i="1" dirty="0" err="1">
                <a:latin typeface="Calibri" panose="020F0502020204030204" pitchFamily="34" charset="0"/>
                <a:cs typeface="Calibri" panose="020F0502020204030204" pitchFamily="34" charset="0"/>
              </a:rPr>
              <a:t>Z</a:t>
            </a:r>
            <a:r>
              <a:rPr lang="en-GB" sz="1600" baseline="-25000" dirty="0" err="1">
                <a:latin typeface="Calibri" panose="020F0502020204030204" pitchFamily="34" charset="0"/>
                <a:cs typeface="Calibri" panose="020F0502020204030204" pitchFamily="34" charset="0"/>
              </a:rPr>
              <a:t>eff</a:t>
            </a:r>
            <a:r>
              <a:rPr lang="en-GB" sz="1600" dirty="0">
                <a:latin typeface="Calibri" panose="020F0502020204030204" pitchFamily="34" charset="0"/>
                <a:cs typeface="Calibri" panose="020F0502020204030204" pitchFamily="34" charset="0"/>
              </a:rPr>
              <a:t> ≈ 1.5 </a:t>
            </a:r>
          </a:p>
        </p:txBody>
      </p:sp>
      <p:sp>
        <p:nvSpPr>
          <p:cNvPr id="8" name="Rectangle 7"/>
          <p:cNvSpPr/>
          <p:nvPr/>
        </p:nvSpPr>
        <p:spPr>
          <a:xfrm>
            <a:off x="358774" y="1074842"/>
            <a:ext cx="1843716" cy="584775"/>
          </a:xfrm>
          <a:prstGeom prst="rect">
            <a:avLst/>
          </a:prstGeom>
          <a:solidFill>
            <a:schemeClr val="bg1">
              <a:lumMod val="95000"/>
            </a:schemeClr>
          </a:solidFill>
          <a:ln w="9525">
            <a:solidFill>
              <a:schemeClr val="bg1">
                <a:lumMod val="50000"/>
              </a:schemeClr>
            </a:solidFill>
            <a:tailEnd type="ova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wrap="square" rtlCol="0">
            <a:spAutoFit/>
          </a:bodyPr>
          <a:lstStyle/>
          <a:p>
            <a:r>
              <a:rPr lang="en-GB" sz="1600" dirty="0">
                <a:latin typeface="Calibri" panose="020F0502020204030204" pitchFamily="34" charset="0"/>
                <a:cs typeface="Calibri" panose="020F0502020204030204" pitchFamily="34" charset="0"/>
              </a:rPr>
              <a:t>Radiated power fraction of 80-90%</a:t>
            </a:r>
          </a:p>
        </p:txBody>
      </p:sp>
      <p:sp>
        <p:nvSpPr>
          <p:cNvPr id="9" name="Rectangle 8"/>
          <p:cNvSpPr/>
          <p:nvPr/>
        </p:nvSpPr>
        <p:spPr>
          <a:xfrm>
            <a:off x="358775" y="1747153"/>
            <a:ext cx="1843716" cy="830997"/>
          </a:xfrm>
          <a:prstGeom prst="rect">
            <a:avLst/>
          </a:prstGeom>
          <a:solidFill>
            <a:schemeClr val="bg1">
              <a:lumMod val="95000"/>
            </a:schemeClr>
          </a:solidFill>
          <a:ln w="9525">
            <a:solidFill>
              <a:schemeClr val="bg1">
                <a:lumMod val="50000"/>
              </a:schemeClr>
            </a:solidFill>
            <a:tailEnd type="ova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wrap="square" rtlCol="0">
            <a:spAutoFit/>
          </a:bodyPr>
          <a:lstStyle/>
          <a:p>
            <a:r>
              <a:rPr lang="en-GB" sz="1600" dirty="0">
                <a:latin typeface="Calibri" panose="020F0502020204030204" pitchFamily="34" charset="0"/>
                <a:cs typeface="Calibri" panose="020F0502020204030204" pitchFamily="34" charset="0"/>
                <a:sym typeface="Wingdings" panose="05000000000000000000" pitchFamily="2" charset="2"/>
              </a:rPr>
              <a:t>Drop in diamagnetic energy ≲10 %</a:t>
            </a:r>
          </a:p>
        </p:txBody>
      </p:sp>
      <p:cxnSp>
        <p:nvCxnSpPr>
          <p:cNvPr id="23" name="Straight Arrow Connector 22"/>
          <p:cNvCxnSpPr/>
          <p:nvPr/>
        </p:nvCxnSpPr>
        <p:spPr>
          <a:xfrm>
            <a:off x="3109704" y="4656597"/>
            <a:ext cx="2567940" cy="1524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876325" y="4741296"/>
            <a:ext cx="1390124" cy="369332"/>
          </a:xfrm>
          <a:prstGeom prst="rect">
            <a:avLst/>
          </a:prstGeom>
          <a:noFill/>
        </p:spPr>
        <p:txBody>
          <a:bodyPr wrap="none" rtlCol="0">
            <a:spAutoFit/>
          </a:bodyPr>
          <a:lstStyle/>
          <a:p>
            <a:r>
              <a:rPr lang="en-US" dirty="0" smtClean="0">
                <a:solidFill>
                  <a:srgbClr val="00B050"/>
                </a:solidFill>
                <a:latin typeface="Helvetica" panose="020B0604020202020204" pitchFamily="34" charset="0"/>
                <a:cs typeface="Helvetica" panose="020B0604020202020204" pitchFamily="34" charset="0"/>
              </a:rPr>
              <a:t>detachment</a:t>
            </a:r>
            <a:endParaRPr lang="en-US" dirty="0">
              <a:solidFill>
                <a:srgbClr val="00B05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405164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A2E9C968-8154-4A94-BC0E-C3022F361394}"/>
              </a:ext>
            </a:extLst>
          </p:cNvPr>
          <p:cNvSpPr>
            <a:spLocks noGrp="1"/>
          </p:cNvSpPr>
          <p:nvPr>
            <p:ph type="title"/>
          </p:nvPr>
        </p:nvSpPr>
        <p:spPr/>
        <p:txBody>
          <a:bodyPr/>
          <a:lstStyle/>
          <a:p>
            <a:r>
              <a:rPr lang="de-DE" dirty="0" err="1" smtClean="0"/>
              <a:t>Stable</a:t>
            </a:r>
            <a:r>
              <a:rPr lang="de-DE" dirty="0" smtClean="0"/>
              <a:t> </a:t>
            </a:r>
            <a:r>
              <a:rPr lang="de-DE" dirty="0" err="1" smtClean="0"/>
              <a:t>detachment</a:t>
            </a:r>
            <a:r>
              <a:rPr lang="de-DE" dirty="0" smtClean="0"/>
              <a:t> </a:t>
            </a:r>
            <a:r>
              <a:rPr lang="de-DE" dirty="0" err="1" smtClean="0"/>
              <a:t>regime</a:t>
            </a:r>
            <a:endParaRPr lang="en-US" dirty="0"/>
          </a:p>
        </p:txBody>
      </p:sp>
      <p:sp>
        <p:nvSpPr>
          <p:cNvPr id="4" name="Symbol zastępczy daty 3">
            <a:extLst>
              <a:ext uri="{FF2B5EF4-FFF2-40B4-BE49-F238E27FC236}">
                <a16:creationId xmlns:a16="http://schemas.microsoft.com/office/drawing/2014/main" id="{77E4BDCF-656E-4282-8210-B8423D27830B}"/>
              </a:ext>
            </a:extLst>
          </p:cNvPr>
          <p:cNvSpPr>
            <a:spLocks noGrp="1"/>
          </p:cNvSpPr>
          <p:nvPr>
            <p:ph type="dt" sz="half" idx="10"/>
          </p:nvPr>
        </p:nvSpPr>
        <p:spPr/>
        <p:txBody>
          <a:bodyPr/>
          <a:lstStyle/>
          <a:p>
            <a:r>
              <a:rPr lang="de-DE" smtClean="0"/>
              <a:t>14.05.2021</a:t>
            </a:r>
            <a:endParaRPr lang="de-DE"/>
          </a:p>
        </p:txBody>
      </p:sp>
      <p:sp>
        <p:nvSpPr>
          <p:cNvPr id="5" name="Symbol zastępczy stopki 4">
            <a:extLst>
              <a:ext uri="{FF2B5EF4-FFF2-40B4-BE49-F238E27FC236}">
                <a16:creationId xmlns:a16="http://schemas.microsoft.com/office/drawing/2014/main" id="{AE2E3C4A-B24E-40F4-AC07-604C4E08A86B}"/>
              </a:ext>
            </a:extLst>
          </p:cNvPr>
          <p:cNvSpPr>
            <a:spLocks noGrp="1"/>
          </p:cNvSpPr>
          <p:nvPr>
            <p:ph type="ftr" sz="quarter" idx="11"/>
          </p:nvPr>
        </p:nvSpPr>
        <p:spPr/>
        <p:txBody>
          <a:bodyPr/>
          <a:lstStyle/>
          <a:p>
            <a:r>
              <a:rPr lang="de-DE" smtClean="0"/>
              <a:t>M.Jakubowski, et al. | Overview of divertor results at W7-X | IAEA-FEC EX/7-998 </a:t>
            </a:r>
            <a:endParaRPr lang="de-DE"/>
          </a:p>
        </p:txBody>
      </p:sp>
      <p:sp>
        <p:nvSpPr>
          <p:cNvPr id="6" name="Symbol zastępczy numeru slajdu 5">
            <a:extLst>
              <a:ext uri="{FF2B5EF4-FFF2-40B4-BE49-F238E27FC236}">
                <a16:creationId xmlns:a16="http://schemas.microsoft.com/office/drawing/2014/main" id="{3795DF74-7474-4C92-A41C-FA2FA5184273}"/>
              </a:ext>
            </a:extLst>
          </p:cNvPr>
          <p:cNvSpPr>
            <a:spLocks noGrp="1"/>
          </p:cNvSpPr>
          <p:nvPr>
            <p:ph type="sldNum" sz="quarter" idx="12"/>
          </p:nvPr>
        </p:nvSpPr>
        <p:spPr/>
        <p:txBody>
          <a:bodyPr/>
          <a:lstStyle/>
          <a:p>
            <a:fld id="{31AA536C-85F5-4A1B-A111-7CE00A08BCBC}" type="slidenum">
              <a:rPr lang="de-DE" smtClean="0"/>
              <a:pPr/>
              <a:t>4</a:t>
            </a:fld>
            <a:endParaRPr lang="de-DE"/>
          </a:p>
        </p:txBody>
      </p:sp>
      <p:pic>
        <p:nvPicPr>
          <p:cNvPr id="18" name="Obraz 37"/>
          <p:cNvPicPr/>
          <p:nvPr/>
        </p:nvPicPr>
        <p:blipFill rotWithShape="1">
          <a:blip r:embed="rId3" cstate="print">
            <a:extLst>
              <a:ext uri="{28A0092B-C50C-407E-A947-70E740481C1C}">
                <a14:useLocalDpi xmlns:a14="http://schemas.microsoft.com/office/drawing/2010/main" val="0"/>
              </a:ext>
            </a:extLst>
          </a:blip>
          <a:srcRect t="1499"/>
          <a:stretch/>
        </p:blipFill>
        <p:spPr bwMode="auto">
          <a:xfrm>
            <a:off x="2330606" y="937259"/>
            <a:ext cx="3750118" cy="3707016"/>
          </a:xfrm>
          <a:prstGeom prst="rect">
            <a:avLst/>
          </a:prstGeom>
          <a:noFill/>
          <a:ln>
            <a:noFill/>
          </a:ln>
        </p:spPr>
      </p:pic>
      <p:sp>
        <p:nvSpPr>
          <p:cNvPr id="21" name="Rectangle 7"/>
          <p:cNvSpPr/>
          <p:nvPr/>
        </p:nvSpPr>
        <p:spPr>
          <a:xfrm>
            <a:off x="358774" y="3115438"/>
            <a:ext cx="1843716" cy="584775"/>
          </a:xfrm>
          <a:prstGeom prst="rect">
            <a:avLst/>
          </a:prstGeom>
          <a:solidFill>
            <a:schemeClr val="bg1">
              <a:lumMod val="95000"/>
            </a:schemeClr>
          </a:solidFill>
          <a:ln w="9525">
            <a:solidFill>
              <a:schemeClr val="bg1">
                <a:lumMod val="50000"/>
              </a:schemeClr>
            </a:solidFill>
            <a:tailEnd type="ova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wrap="square" rtlCol="0">
            <a:spAutoFit/>
          </a:bodyPr>
          <a:lstStyle/>
          <a:p>
            <a:r>
              <a:rPr lang="en-GB" sz="1600" dirty="0" smtClean="0">
                <a:latin typeface="Calibri" panose="020F0502020204030204" pitchFamily="34" charset="0"/>
                <a:cs typeface="Calibri" panose="020F0502020204030204" pitchFamily="34" charset="0"/>
                <a:sym typeface="Wingdings" panose="05000000000000000000" pitchFamily="2" charset="2"/>
              </a:rPr>
              <a:t>Sufficient sub-divertor pressure</a:t>
            </a:r>
            <a:endParaRPr lang="en-GB" sz="1600" dirty="0">
              <a:latin typeface="Calibri" panose="020F0502020204030204" pitchFamily="34" charset="0"/>
              <a:cs typeface="Calibri" panose="020F0502020204030204" pitchFamily="34" charset="0"/>
              <a:sym typeface="Wingdings" panose="05000000000000000000" pitchFamily="2" charset="2"/>
            </a:endParaRPr>
          </a:p>
        </p:txBody>
      </p:sp>
      <p:sp>
        <p:nvSpPr>
          <p:cNvPr id="2" name="Rectangle 1"/>
          <p:cNvSpPr/>
          <p:nvPr/>
        </p:nvSpPr>
        <p:spPr>
          <a:xfrm>
            <a:off x="358774" y="3813278"/>
            <a:ext cx="1843716" cy="830997"/>
          </a:xfrm>
          <a:prstGeom prst="rect">
            <a:avLst/>
          </a:prstGeom>
          <a:solidFill>
            <a:schemeClr val="bg1">
              <a:lumMod val="95000"/>
            </a:schemeClr>
          </a:solidFill>
          <a:ln w="9525">
            <a:solidFill>
              <a:schemeClr val="bg1">
                <a:lumMod val="50000"/>
              </a:schemeClr>
            </a:solidFill>
            <a:tailEnd type="ova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wrap="square" rtlCol="0">
            <a:spAutoFit/>
          </a:bodyPr>
          <a:lstStyle/>
          <a:p>
            <a:r>
              <a:rPr lang="en-GB" sz="1600" dirty="0">
                <a:latin typeface="Calibri" panose="020F0502020204030204" pitchFamily="34" charset="0"/>
                <a:cs typeface="Calibri" panose="020F0502020204030204" pitchFamily="34" charset="0"/>
              </a:rPr>
              <a:t>Virtually no convective loads to the target.</a:t>
            </a:r>
          </a:p>
        </p:txBody>
      </p:sp>
      <p:sp>
        <p:nvSpPr>
          <p:cNvPr id="7" name="Rectangle 6"/>
          <p:cNvSpPr/>
          <p:nvPr/>
        </p:nvSpPr>
        <p:spPr>
          <a:xfrm>
            <a:off x="358774" y="2675121"/>
            <a:ext cx="1843716" cy="338554"/>
          </a:xfrm>
          <a:prstGeom prst="rect">
            <a:avLst/>
          </a:prstGeom>
          <a:solidFill>
            <a:schemeClr val="bg1">
              <a:lumMod val="95000"/>
            </a:schemeClr>
          </a:solidFill>
          <a:ln w="9525">
            <a:solidFill>
              <a:schemeClr val="bg1">
                <a:lumMod val="50000"/>
              </a:schemeClr>
            </a:solidFill>
            <a:tailEnd type="ova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wrap="square" rtlCol="0">
            <a:spAutoFit/>
          </a:bodyPr>
          <a:lstStyle/>
          <a:p>
            <a:r>
              <a:rPr lang="en-GB" sz="1600" dirty="0">
                <a:latin typeface="Calibri" panose="020F0502020204030204" pitchFamily="34" charset="0"/>
                <a:cs typeface="Calibri" panose="020F0502020204030204" pitchFamily="34" charset="0"/>
              </a:rPr>
              <a:t>Constant </a:t>
            </a:r>
            <a:r>
              <a:rPr lang="en-GB" sz="1600" i="1" dirty="0" err="1">
                <a:latin typeface="Calibri" panose="020F0502020204030204" pitchFamily="34" charset="0"/>
                <a:cs typeface="Calibri" panose="020F0502020204030204" pitchFamily="34" charset="0"/>
              </a:rPr>
              <a:t>Z</a:t>
            </a:r>
            <a:r>
              <a:rPr lang="en-GB" sz="1600" baseline="-25000" dirty="0" err="1">
                <a:latin typeface="Calibri" panose="020F0502020204030204" pitchFamily="34" charset="0"/>
                <a:cs typeface="Calibri" panose="020F0502020204030204" pitchFamily="34" charset="0"/>
              </a:rPr>
              <a:t>eff</a:t>
            </a:r>
            <a:r>
              <a:rPr lang="en-GB" sz="1600" dirty="0">
                <a:latin typeface="Calibri" panose="020F0502020204030204" pitchFamily="34" charset="0"/>
                <a:cs typeface="Calibri" panose="020F0502020204030204" pitchFamily="34" charset="0"/>
              </a:rPr>
              <a:t> ≈ 1.5 </a:t>
            </a:r>
          </a:p>
        </p:txBody>
      </p:sp>
      <p:sp>
        <p:nvSpPr>
          <p:cNvPr id="8" name="Rectangle 7"/>
          <p:cNvSpPr/>
          <p:nvPr/>
        </p:nvSpPr>
        <p:spPr>
          <a:xfrm>
            <a:off x="358774" y="1074842"/>
            <a:ext cx="1843716" cy="584775"/>
          </a:xfrm>
          <a:prstGeom prst="rect">
            <a:avLst/>
          </a:prstGeom>
          <a:solidFill>
            <a:schemeClr val="bg1">
              <a:lumMod val="95000"/>
            </a:schemeClr>
          </a:solidFill>
          <a:ln w="9525">
            <a:solidFill>
              <a:schemeClr val="bg1">
                <a:lumMod val="50000"/>
              </a:schemeClr>
            </a:solidFill>
            <a:tailEnd type="ova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wrap="square" rtlCol="0">
            <a:spAutoFit/>
          </a:bodyPr>
          <a:lstStyle/>
          <a:p>
            <a:r>
              <a:rPr lang="en-GB" sz="1600" dirty="0">
                <a:latin typeface="Calibri" panose="020F0502020204030204" pitchFamily="34" charset="0"/>
                <a:cs typeface="Calibri" panose="020F0502020204030204" pitchFamily="34" charset="0"/>
              </a:rPr>
              <a:t>Radiated power fraction of 80-90%</a:t>
            </a:r>
          </a:p>
        </p:txBody>
      </p:sp>
      <p:sp>
        <p:nvSpPr>
          <p:cNvPr id="9" name="Rectangle 8"/>
          <p:cNvSpPr/>
          <p:nvPr/>
        </p:nvSpPr>
        <p:spPr>
          <a:xfrm>
            <a:off x="358775" y="1747153"/>
            <a:ext cx="1843716" cy="830997"/>
          </a:xfrm>
          <a:prstGeom prst="rect">
            <a:avLst/>
          </a:prstGeom>
          <a:solidFill>
            <a:schemeClr val="bg1">
              <a:lumMod val="95000"/>
            </a:schemeClr>
          </a:solidFill>
          <a:ln w="9525">
            <a:solidFill>
              <a:schemeClr val="bg1">
                <a:lumMod val="50000"/>
              </a:schemeClr>
            </a:solidFill>
            <a:tailEnd type="ova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wrap="square" rtlCol="0">
            <a:spAutoFit/>
          </a:bodyPr>
          <a:lstStyle/>
          <a:p>
            <a:r>
              <a:rPr lang="en-GB" sz="1600" dirty="0">
                <a:latin typeface="Calibri" panose="020F0502020204030204" pitchFamily="34" charset="0"/>
                <a:cs typeface="Calibri" panose="020F0502020204030204" pitchFamily="34" charset="0"/>
                <a:sym typeface="Wingdings" panose="05000000000000000000" pitchFamily="2" charset="2"/>
              </a:rPr>
              <a:t>Drop in diamagnetic energy ≲10 %</a:t>
            </a:r>
          </a:p>
        </p:txBody>
      </p:sp>
      <p:cxnSp>
        <p:nvCxnSpPr>
          <p:cNvPr id="23" name="Straight Arrow Connector 22"/>
          <p:cNvCxnSpPr/>
          <p:nvPr/>
        </p:nvCxnSpPr>
        <p:spPr>
          <a:xfrm>
            <a:off x="3109704" y="4656597"/>
            <a:ext cx="2567940" cy="1524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876325" y="4741296"/>
            <a:ext cx="1390124" cy="369332"/>
          </a:xfrm>
          <a:prstGeom prst="rect">
            <a:avLst/>
          </a:prstGeom>
          <a:noFill/>
        </p:spPr>
        <p:txBody>
          <a:bodyPr wrap="none" rtlCol="0">
            <a:spAutoFit/>
          </a:bodyPr>
          <a:lstStyle/>
          <a:p>
            <a:r>
              <a:rPr lang="en-US" dirty="0" smtClean="0">
                <a:solidFill>
                  <a:srgbClr val="00B050"/>
                </a:solidFill>
                <a:latin typeface="Helvetica" panose="020B0604020202020204" pitchFamily="34" charset="0"/>
                <a:cs typeface="Helvetica" panose="020B0604020202020204" pitchFamily="34" charset="0"/>
              </a:rPr>
              <a:t>detachment</a:t>
            </a:r>
            <a:endParaRPr lang="en-US" dirty="0">
              <a:solidFill>
                <a:srgbClr val="00B050"/>
              </a:solidFill>
              <a:latin typeface="Helvetica" panose="020B0604020202020204" pitchFamily="34" charset="0"/>
              <a:cs typeface="Helvetica" panose="020B0604020202020204" pitchFamily="34" charset="0"/>
            </a:endParaRPr>
          </a:p>
        </p:txBody>
      </p:sp>
      <p:pic>
        <p:nvPicPr>
          <p:cNvPr id="15" name="Obraz 5">
            <a:extLst>
              <a:ext uri="{FF2B5EF4-FFF2-40B4-BE49-F238E27FC236}">
                <a16:creationId xmlns:a16="http://schemas.microsoft.com/office/drawing/2014/main" id="{4E5B053E-C3C8-43B8-8651-3F0FB9286F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7884" y="3583071"/>
            <a:ext cx="2567341" cy="2405657"/>
          </a:xfrm>
          <a:prstGeom prst="rect">
            <a:avLst/>
          </a:prstGeom>
        </p:spPr>
      </p:pic>
      <p:cxnSp>
        <p:nvCxnSpPr>
          <p:cNvPr id="16" name="Straight Arrow Connector 15"/>
          <p:cNvCxnSpPr/>
          <p:nvPr/>
        </p:nvCxnSpPr>
        <p:spPr>
          <a:xfrm>
            <a:off x="5699760" y="3435248"/>
            <a:ext cx="666206" cy="63165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554980" y="6013094"/>
            <a:ext cx="3499676" cy="307777"/>
          </a:xfrm>
          <a:prstGeom prst="rect">
            <a:avLst/>
          </a:prstGeom>
          <a:noFill/>
        </p:spPr>
        <p:txBody>
          <a:bodyPr wrap="none" rtlCol="0">
            <a:spAutoFit/>
          </a:bodyPr>
          <a:lstStyle/>
          <a:p>
            <a:r>
              <a:rPr lang="en-US" sz="1400" dirty="0" smtClean="0"/>
              <a:t>[O. Schmitz, et al., </a:t>
            </a:r>
            <a:r>
              <a:rPr lang="it-IT" sz="1400" dirty="0" err="1"/>
              <a:t>Nucl</a:t>
            </a:r>
            <a:r>
              <a:rPr lang="it-IT" sz="1400" dirty="0"/>
              <a:t>. Fusion 61 (2021) </a:t>
            </a:r>
            <a:r>
              <a:rPr lang="it-IT" sz="1400" dirty="0" smtClean="0"/>
              <a:t>016026]</a:t>
            </a:r>
            <a:endParaRPr lang="en-US" sz="1400" dirty="0"/>
          </a:p>
        </p:txBody>
      </p:sp>
      <p:pic>
        <p:nvPicPr>
          <p:cNvPr id="22" name="Picture 21"/>
          <p:cNvPicPr>
            <a:picLocks noChangeAspect="1"/>
          </p:cNvPicPr>
          <p:nvPr/>
        </p:nvPicPr>
        <p:blipFill rotWithShape="1">
          <a:blip r:embed="rId5"/>
          <a:srcRect l="46986" t="3551"/>
          <a:stretch/>
        </p:blipFill>
        <p:spPr>
          <a:xfrm>
            <a:off x="6080725" y="970649"/>
            <a:ext cx="2841006" cy="2491783"/>
          </a:xfrm>
          <a:prstGeom prst="rect">
            <a:avLst/>
          </a:prstGeom>
        </p:spPr>
      </p:pic>
      <p:sp>
        <p:nvSpPr>
          <p:cNvPr id="10" name="TextBox 9"/>
          <p:cNvSpPr txBox="1"/>
          <p:nvPr/>
        </p:nvSpPr>
        <p:spPr>
          <a:xfrm>
            <a:off x="7640876" y="1878905"/>
            <a:ext cx="862737" cy="276999"/>
          </a:xfrm>
          <a:prstGeom prst="rect">
            <a:avLst/>
          </a:prstGeom>
          <a:noFill/>
        </p:spPr>
        <p:txBody>
          <a:bodyPr wrap="none" rtlCol="0">
            <a:spAutoFit/>
          </a:bodyPr>
          <a:lstStyle/>
          <a:p>
            <a:r>
              <a:rPr lang="en-GB" sz="1200" b="1"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attached</a:t>
            </a:r>
            <a:endParaRPr lang="en-GB" sz="1200" b="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Box 23"/>
          <p:cNvSpPr txBox="1"/>
          <p:nvPr/>
        </p:nvSpPr>
        <p:spPr>
          <a:xfrm>
            <a:off x="7603297" y="2976938"/>
            <a:ext cx="894797" cy="276999"/>
          </a:xfrm>
          <a:prstGeom prst="rect">
            <a:avLst/>
          </a:prstGeom>
          <a:noFill/>
        </p:spPr>
        <p:txBody>
          <a:bodyPr wrap="none" rtlCol="0">
            <a:spAutoFit/>
          </a:bodyPr>
          <a:lstStyle/>
          <a:p>
            <a:r>
              <a:rPr lang="en-GB" sz="1200" b="1"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detached</a:t>
            </a:r>
            <a:endParaRPr lang="en-GB" sz="1200" b="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p:txBody>
      </p:sp>
      <p:cxnSp>
        <p:nvCxnSpPr>
          <p:cNvPr id="12" name="Straight Arrow Connector 11"/>
          <p:cNvCxnSpPr/>
          <p:nvPr/>
        </p:nvCxnSpPr>
        <p:spPr>
          <a:xfrm flipV="1">
            <a:off x="6927478" y="2907688"/>
            <a:ext cx="112734" cy="1385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7603297" y="2760162"/>
            <a:ext cx="112734" cy="1385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2754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38396" y="1197785"/>
            <a:ext cx="4249646" cy="5218021"/>
          </a:xfrm>
          <a:prstGeom prst="rect">
            <a:avLst/>
          </a:prstGeom>
        </p:spPr>
      </p:pic>
      <p:sp>
        <p:nvSpPr>
          <p:cNvPr id="3" name="Tytuł 2">
            <a:extLst>
              <a:ext uri="{FF2B5EF4-FFF2-40B4-BE49-F238E27FC236}">
                <a16:creationId xmlns:a16="http://schemas.microsoft.com/office/drawing/2014/main" id="{032CD96D-5741-4EC7-9B36-FB3F23FE0D46}"/>
              </a:ext>
            </a:extLst>
          </p:cNvPr>
          <p:cNvSpPr>
            <a:spLocks noGrp="1"/>
          </p:cNvSpPr>
          <p:nvPr>
            <p:ph type="title"/>
          </p:nvPr>
        </p:nvSpPr>
        <p:spPr/>
        <p:txBody>
          <a:bodyPr>
            <a:normAutofit fontScale="90000"/>
          </a:bodyPr>
          <a:lstStyle/>
          <a:p>
            <a:r>
              <a:rPr lang="de-DE" dirty="0" smtClean="0"/>
              <a:t>Neutral </a:t>
            </a:r>
            <a:r>
              <a:rPr lang="de-DE" dirty="0" err="1" smtClean="0"/>
              <a:t>pressure</a:t>
            </a:r>
            <a:r>
              <a:rPr lang="de-DE" dirty="0" smtClean="0"/>
              <a:t> </a:t>
            </a:r>
            <a:r>
              <a:rPr lang="de-DE" dirty="0" err="1" smtClean="0"/>
              <a:t>sufficient</a:t>
            </a:r>
            <a:r>
              <a:rPr lang="de-DE" dirty="0" smtClean="0"/>
              <a:t> </a:t>
            </a:r>
            <a:r>
              <a:rPr lang="de-DE" dirty="0" err="1" smtClean="0"/>
              <a:t>for</a:t>
            </a:r>
            <a:r>
              <a:rPr lang="de-DE" dirty="0" smtClean="0"/>
              <a:t> </a:t>
            </a:r>
            <a:r>
              <a:rPr lang="de-DE" dirty="0" err="1" smtClean="0"/>
              <a:t>steady-state</a:t>
            </a:r>
            <a:r>
              <a:rPr lang="de-DE" dirty="0" smtClean="0"/>
              <a:t> </a:t>
            </a:r>
            <a:r>
              <a:rPr lang="de-DE" dirty="0" err="1" smtClean="0"/>
              <a:t>density</a:t>
            </a:r>
            <a:r>
              <a:rPr lang="de-DE" dirty="0" smtClean="0"/>
              <a:t> </a:t>
            </a:r>
            <a:r>
              <a:rPr lang="de-DE" dirty="0" err="1" smtClean="0"/>
              <a:t>control</a:t>
            </a:r>
            <a:r>
              <a:rPr lang="de-DE" dirty="0" smtClean="0"/>
              <a:t> at W7-X</a:t>
            </a:r>
            <a:endParaRPr lang="en-US" dirty="0"/>
          </a:p>
        </p:txBody>
      </p:sp>
      <p:sp>
        <p:nvSpPr>
          <p:cNvPr id="4" name="Symbol zastępczy daty 3">
            <a:extLst>
              <a:ext uri="{FF2B5EF4-FFF2-40B4-BE49-F238E27FC236}">
                <a16:creationId xmlns:a16="http://schemas.microsoft.com/office/drawing/2014/main" id="{D1CF20A6-5332-4762-8D1E-C4DE04CD9A89}"/>
              </a:ext>
            </a:extLst>
          </p:cNvPr>
          <p:cNvSpPr>
            <a:spLocks noGrp="1"/>
          </p:cNvSpPr>
          <p:nvPr>
            <p:ph type="dt" sz="half" idx="10"/>
          </p:nvPr>
        </p:nvSpPr>
        <p:spPr/>
        <p:txBody>
          <a:bodyPr/>
          <a:lstStyle/>
          <a:p>
            <a:r>
              <a:rPr lang="de-DE" smtClean="0"/>
              <a:t>14.05.2021</a:t>
            </a:r>
            <a:endParaRPr lang="de-DE"/>
          </a:p>
        </p:txBody>
      </p:sp>
      <p:sp>
        <p:nvSpPr>
          <p:cNvPr id="6" name="Symbol zastępczy numeru slajdu 5">
            <a:extLst>
              <a:ext uri="{FF2B5EF4-FFF2-40B4-BE49-F238E27FC236}">
                <a16:creationId xmlns:a16="http://schemas.microsoft.com/office/drawing/2014/main" id="{34937460-4314-4ADA-AFA5-5F3C51FB1DC6}"/>
              </a:ext>
            </a:extLst>
          </p:cNvPr>
          <p:cNvSpPr>
            <a:spLocks noGrp="1"/>
          </p:cNvSpPr>
          <p:nvPr>
            <p:ph type="sldNum" sz="quarter" idx="12"/>
          </p:nvPr>
        </p:nvSpPr>
        <p:spPr/>
        <p:txBody>
          <a:bodyPr/>
          <a:lstStyle/>
          <a:p>
            <a:fld id="{31AA536C-85F5-4A1B-A111-7CE00A08BCBC}" type="slidenum">
              <a:rPr lang="de-DE" smtClean="0"/>
              <a:pPr/>
              <a:t>5</a:t>
            </a:fld>
            <a:endParaRPr lang="de-DE"/>
          </a:p>
        </p:txBody>
      </p:sp>
      <p:cxnSp>
        <p:nvCxnSpPr>
          <p:cNvPr id="9" name="Straight Arrow Connector 8"/>
          <p:cNvCxnSpPr/>
          <p:nvPr/>
        </p:nvCxnSpPr>
        <p:spPr>
          <a:xfrm>
            <a:off x="1783080" y="1069632"/>
            <a:ext cx="2689860" cy="1524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3774" y="921798"/>
            <a:ext cx="1047082" cy="276999"/>
          </a:xfrm>
          <a:prstGeom prst="rect">
            <a:avLst/>
          </a:prstGeom>
          <a:noFill/>
        </p:spPr>
        <p:txBody>
          <a:bodyPr wrap="none" rtlCol="0">
            <a:spAutoFit/>
          </a:bodyPr>
          <a:lstStyle/>
          <a:p>
            <a:r>
              <a:rPr lang="en-US" sz="1200" b="1" dirty="0" smtClean="0">
                <a:solidFill>
                  <a:srgbClr val="00B050"/>
                </a:solidFill>
                <a:latin typeface="Helvetica" panose="020B0604020202020204" pitchFamily="34" charset="0"/>
                <a:cs typeface="Helvetica" panose="020B0604020202020204" pitchFamily="34" charset="0"/>
              </a:rPr>
              <a:t>detachment</a:t>
            </a:r>
            <a:endParaRPr lang="en-US" sz="1200" b="1" dirty="0">
              <a:solidFill>
                <a:srgbClr val="00B05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378527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38396" y="1197785"/>
            <a:ext cx="4249646" cy="5218021"/>
          </a:xfrm>
          <a:prstGeom prst="rect">
            <a:avLst/>
          </a:prstGeom>
        </p:spPr>
      </p:pic>
      <p:sp>
        <p:nvSpPr>
          <p:cNvPr id="3" name="Tytuł 2">
            <a:extLst>
              <a:ext uri="{FF2B5EF4-FFF2-40B4-BE49-F238E27FC236}">
                <a16:creationId xmlns:a16="http://schemas.microsoft.com/office/drawing/2014/main" id="{032CD96D-5741-4EC7-9B36-FB3F23FE0D46}"/>
              </a:ext>
            </a:extLst>
          </p:cNvPr>
          <p:cNvSpPr>
            <a:spLocks noGrp="1"/>
          </p:cNvSpPr>
          <p:nvPr>
            <p:ph type="title"/>
          </p:nvPr>
        </p:nvSpPr>
        <p:spPr/>
        <p:txBody>
          <a:bodyPr>
            <a:normAutofit fontScale="90000"/>
          </a:bodyPr>
          <a:lstStyle/>
          <a:p>
            <a:r>
              <a:rPr lang="de-DE" dirty="0" smtClean="0"/>
              <a:t>Neutral </a:t>
            </a:r>
            <a:r>
              <a:rPr lang="de-DE" dirty="0" err="1" smtClean="0"/>
              <a:t>pressure</a:t>
            </a:r>
            <a:r>
              <a:rPr lang="de-DE" dirty="0" smtClean="0"/>
              <a:t> </a:t>
            </a:r>
            <a:r>
              <a:rPr lang="de-DE" dirty="0" err="1" smtClean="0"/>
              <a:t>sufficient</a:t>
            </a:r>
            <a:r>
              <a:rPr lang="de-DE" dirty="0" smtClean="0"/>
              <a:t> </a:t>
            </a:r>
            <a:r>
              <a:rPr lang="de-DE" dirty="0" err="1" smtClean="0"/>
              <a:t>for</a:t>
            </a:r>
            <a:r>
              <a:rPr lang="de-DE" dirty="0" smtClean="0"/>
              <a:t> </a:t>
            </a:r>
            <a:r>
              <a:rPr lang="de-DE" dirty="0" err="1" smtClean="0"/>
              <a:t>steady-state</a:t>
            </a:r>
            <a:r>
              <a:rPr lang="de-DE" dirty="0" smtClean="0"/>
              <a:t> </a:t>
            </a:r>
            <a:r>
              <a:rPr lang="de-DE" dirty="0" err="1" smtClean="0"/>
              <a:t>density</a:t>
            </a:r>
            <a:r>
              <a:rPr lang="de-DE" dirty="0" smtClean="0"/>
              <a:t> </a:t>
            </a:r>
            <a:r>
              <a:rPr lang="de-DE" dirty="0" err="1" smtClean="0"/>
              <a:t>control</a:t>
            </a:r>
            <a:r>
              <a:rPr lang="de-DE" dirty="0" smtClean="0"/>
              <a:t> at W7-X</a:t>
            </a:r>
            <a:endParaRPr lang="en-US" dirty="0"/>
          </a:p>
        </p:txBody>
      </p:sp>
      <p:sp>
        <p:nvSpPr>
          <p:cNvPr id="4" name="Symbol zastępczy daty 3">
            <a:extLst>
              <a:ext uri="{FF2B5EF4-FFF2-40B4-BE49-F238E27FC236}">
                <a16:creationId xmlns:a16="http://schemas.microsoft.com/office/drawing/2014/main" id="{D1CF20A6-5332-4762-8D1E-C4DE04CD9A89}"/>
              </a:ext>
            </a:extLst>
          </p:cNvPr>
          <p:cNvSpPr>
            <a:spLocks noGrp="1"/>
          </p:cNvSpPr>
          <p:nvPr>
            <p:ph type="dt" sz="half" idx="10"/>
          </p:nvPr>
        </p:nvSpPr>
        <p:spPr/>
        <p:txBody>
          <a:bodyPr/>
          <a:lstStyle/>
          <a:p>
            <a:r>
              <a:rPr lang="de-DE" smtClean="0"/>
              <a:t>14.05.2021</a:t>
            </a:r>
            <a:endParaRPr lang="de-DE"/>
          </a:p>
        </p:txBody>
      </p:sp>
      <p:sp>
        <p:nvSpPr>
          <p:cNvPr id="6" name="Symbol zastępczy numeru slajdu 5">
            <a:extLst>
              <a:ext uri="{FF2B5EF4-FFF2-40B4-BE49-F238E27FC236}">
                <a16:creationId xmlns:a16="http://schemas.microsoft.com/office/drawing/2014/main" id="{34937460-4314-4ADA-AFA5-5F3C51FB1DC6}"/>
              </a:ext>
            </a:extLst>
          </p:cNvPr>
          <p:cNvSpPr>
            <a:spLocks noGrp="1"/>
          </p:cNvSpPr>
          <p:nvPr>
            <p:ph type="sldNum" sz="quarter" idx="12"/>
          </p:nvPr>
        </p:nvSpPr>
        <p:spPr/>
        <p:txBody>
          <a:bodyPr/>
          <a:lstStyle/>
          <a:p>
            <a:fld id="{31AA536C-85F5-4A1B-A111-7CE00A08BCBC}" type="slidenum">
              <a:rPr lang="de-DE" smtClean="0"/>
              <a:pPr/>
              <a:t>6</a:t>
            </a:fld>
            <a:endParaRPr lang="de-DE"/>
          </a:p>
        </p:txBody>
      </p:sp>
      <p:cxnSp>
        <p:nvCxnSpPr>
          <p:cNvPr id="9" name="Straight Arrow Connector 8"/>
          <p:cNvCxnSpPr/>
          <p:nvPr/>
        </p:nvCxnSpPr>
        <p:spPr>
          <a:xfrm>
            <a:off x="1783080" y="1069632"/>
            <a:ext cx="2689860" cy="1524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3774" y="921798"/>
            <a:ext cx="1047082" cy="276999"/>
          </a:xfrm>
          <a:prstGeom prst="rect">
            <a:avLst/>
          </a:prstGeom>
          <a:noFill/>
        </p:spPr>
        <p:txBody>
          <a:bodyPr wrap="none" rtlCol="0">
            <a:spAutoFit/>
          </a:bodyPr>
          <a:lstStyle/>
          <a:p>
            <a:r>
              <a:rPr lang="en-US" sz="1200" b="1" dirty="0" smtClean="0">
                <a:solidFill>
                  <a:srgbClr val="00B050"/>
                </a:solidFill>
                <a:latin typeface="Helvetica" panose="020B0604020202020204" pitchFamily="34" charset="0"/>
                <a:cs typeface="Helvetica" panose="020B0604020202020204" pitchFamily="34" charset="0"/>
              </a:rPr>
              <a:t>detachment</a:t>
            </a:r>
            <a:endParaRPr lang="en-US" sz="1200" b="1" dirty="0">
              <a:solidFill>
                <a:srgbClr val="00B050"/>
              </a:solidFill>
              <a:latin typeface="Helvetica" panose="020B0604020202020204" pitchFamily="34" charset="0"/>
              <a:cs typeface="Helvetica" panose="020B0604020202020204" pitchFamily="34" charset="0"/>
            </a:endParaRPr>
          </a:p>
        </p:txBody>
      </p:sp>
      <p:pic>
        <p:nvPicPr>
          <p:cNvPr id="11" name="Obraz 5">
            <a:extLst>
              <a:ext uri="{FF2B5EF4-FFF2-40B4-BE49-F238E27FC236}">
                <a16:creationId xmlns:a16="http://schemas.microsoft.com/office/drawing/2014/main" id="{4E5B053E-C3C8-43B8-8651-3F0FB9286F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7843" y="3943350"/>
            <a:ext cx="2414190" cy="2262151"/>
          </a:xfrm>
          <a:prstGeom prst="rect">
            <a:avLst/>
          </a:prstGeom>
        </p:spPr>
      </p:pic>
      <p:cxnSp>
        <p:nvCxnSpPr>
          <p:cNvPr id="12" name="Straight Arrow Connector 11"/>
          <p:cNvCxnSpPr/>
          <p:nvPr/>
        </p:nvCxnSpPr>
        <p:spPr>
          <a:xfrm flipV="1">
            <a:off x="4308953" y="4410076"/>
            <a:ext cx="1063147" cy="412445"/>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5"/>
          <a:stretch>
            <a:fillRect/>
          </a:stretch>
        </p:blipFill>
        <p:spPr>
          <a:xfrm>
            <a:off x="4780680" y="936768"/>
            <a:ext cx="4004545" cy="3021552"/>
          </a:xfrm>
          <a:prstGeom prst="rect">
            <a:avLst/>
          </a:prstGeom>
        </p:spPr>
      </p:pic>
    </p:spTree>
    <p:extLst>
      <p:ext uri="{BB962C8B-B14F-4D97-AF65-F5344CB8AC3E}">
        <p14:creationId xmlns:p14="http://schemas.microsoft.com/office/powerpoint/2010/main" val="3291953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3139" t="8333" r="8025" b="5500"/>
          <a:stretch/>
        </p:blipFill>
        <p:spPr>
          <a:xfrm>
            <a:off x="121854" y="1096659"/>
            <a:ext cx="4666784" cy="4913906"/>
          </a:xfrm>
          <a:prstGeom prst="rect">
            <a:avLst/>
          </a:prstGeom>
        </p:spPr>
      </p:pic>
      <p:sp>
        <p:nvSpPr>
          <p:cNvPr id="3" name="Tytuł 2">
            <a:extLst>
              <a:ext uri="{FF2B5EF4-FFF2-40B4-BE49-F238E27FC236}">
                <a16:creationId xmlns:a16="http://schemas.microsoft.com/office/drawing/2014/main" id="{D62A485C-3455-4A46-8D8F-A28CCF06D22A}"/>
              </a:ext>
            </a:extLst>
          </p:cNvPr>
          <p:cNvSpPr>
            <a:spLocks noGrp="1"/>
          </p:cNvSpPr>
          <p:nvPr>
            <p:ph type="title"/>
          </p:nvPr>
        </p:nvSpPr>
        <p:spPr/>
        <p:txBody>
          <a:bodyPr/>
          <a:lstStyle/>
          <a:p>
            <a:r>
              <a:rPr lang="de-DE" dirty="0"/>
              <a:t>Plasma </a:t>
            </a:r>
            <a:r>
              <a:rPr lang="de-DE" dirty="0" err="1"/>
              <a:t>flows</a:t>
            </a:r>
            <a:r>
              <a:rPr lang="de-DE" dirty="0"/>
              <a:t> en-route </a:t>
            </a:r>
            <a:r>
              <a:rPr lang="de-DE" dirty="0" err="1"/>
              <a:t>to</a:t>
            </a:r>
            <a:r>
              <a:rPr lang="de-DE" dirty="0"/>
              <a:t> </a:t>
            </a:r>
            <a:r>
              <a:rPr lang="de-DE" dirty="0" err="1"/>
              <a:t>detachment</a:t>
            </a:r>
            <a:endParaRPr lang="en-US" dirty="0"/>
          </a:p>
        </p:txBody>
      </p:sp>
      <p:sp>
        <p:nvSpPr>
          <p:cNvPr id="4" name="Symbol zastępczy daty 3">
            <a:extLst>
              <a:ext uri="{FF2B5EF4-FFF2-40B4-BE49-F238E27FC236}">
                <a16:creationId xmlns:a16="http://schemas.microsoft.com/office/drawing/2014/main" id="{278B3699-7C8F-467D-B539-2BD8738AC3F0}"/>
              </a:ext>
            </a:extLst>
          </p:cNvPr>
          <p:cNvSpPr>
            <a:spLocks noGrp="1"/>
          </p:cNvSpPr>
          <p:nvPr>
            <p:ph type="dt" sz="half" idx="10"/>
          </p:nvPr>
        </p:nvSpPr>
        <p:spPr/>
        <p:txBody>
          <a:bodyPr/>
          <a:lstStyle/>
          <a:p>
            <a:r>
              <a:rPr lang="de-DE" smtClean="0"/>
              <a:t>14.05.2021</a:t>
            </a:r>
            <a:endParaRPr lang="de-DE"/>
          </a:p>
        </p:txBody>
      </p:sp>
      <p:sp>
        <p:nvSpPr>
          <p:cNvPr id="5" name="Symbol zastępczy stopki 4">
            <a:extLst>
              <a:ext uri="{FF2B5EF4-FFF2-40B4-BE49-F238E27FC236}">
                <a16:creationId xmlns:a16="http://schemas.microsoft.com/office/drawing/2014/main" id="{8AFC38F4-1E7D-4CD0-A7C3-4DF2B1DB2661}"/>
              </a:ext>
            </a:extLst>
          </p:cNvPr>
          <p:cNvSpPr>
            <a:spLocks noGrp="1"/>
          </p:cNvSpPr>
          <p:nvPr>
            <p:ph type="ftr" sz="quarter" idx="11"/>
          </p:nvPr>
        </p:nvSpPr>
        <p:spPr/>
        <p:txBody>
          <a:bodyPr/>
          <a:lstStyle/>
          <a:p>
            <a:r>
              <a:rPr lang="de-DE" smtClean="0"/>
              <a:t>M.Jakubowski, et al. | Overview of divertor results at W7-X | IAEA-FEC EX/7-998 </a:t>
            </a:r>
            <a:endParaRPr lang="de-DE"/>
          </a:p>
        </p:txBody>
      </p:sp>
      <p:sp>
        <p:nvSpPr>
          <p:cNvPr id="6" name="Symbol zastępczy numeru slajdu 5">
            <a:extLst>
              <a:ext uri="{FF2B5EF4-FFF2-40B4-BE49-F238E27FC236}">
                <a16:creationId xmlns:a16="http://schemas.microsoft.com/office/drawing/2014/main" id="{6BAE82F0-60B8-4A68-AB98-C79FAAEE0B69}"/>
              </a:ext>
            </a:extLst>
          </p:cNvPr>
          <p:cNvSpPr>
            <a:spLocks noGrp="1"/>
          </p:cNvSpPr>
          <p:nvPr>
            <p:ph type="sldNum" sz="quarter" idx="12"/>
          </p:nvPr>
        </p:nvSpPr>
        <p:spPr/>
        <p:txBody>
          <a:bodyPr/>
          <a:lstStyle/>
          <a:p>
            <a:fld id="{31AA536C-85F5-4A1B-A111-7CE00A08BCBC}" type="slidenum">
              <a:rPr lang="de-DE" smtClean="0"/>
              <a:pPr/>
              <a:t>7</a:t>
            </a:fld>
            <a:endParaRPr lang="de-DE"/>
          </a:p>
        </p:txBody>
      </p:sp>
      <p:pic>
        <p:nvPicPr>
          <p:cNvPr id="11" name="Obraz 10">
            <a:extLst>
              <a:ext uri="{FF2B5EF4-FFF2-40B4-BE49-F238E27FC236}">
                <a16:creationId xmlns:a16="http://schemas.microsoft.com/office/drawing/2014/main" id="{B13A4A5C-FD42-4183-9AB3-A2109D282D0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4319" y="961114"/>
            <a:ext cx="3842455" cy="2702542"/>
          </a:xfrm>
          <a:prstGeom prst="rect">
            <a:avLst/>
          </a:prstGeom>
          <a:noFill/>
          <a:ln>
            <a:noFill/>
          </a:ln>
        </p:spPr>
      </p:pic>
      <p:sp>
        <p:nvSpPr>
          <p:cNvPr id="19" name="pole tekstowe 18">
            <a:extLst>
              <a:ext uri="{FF2B5EF4-FFF2-40B4-BE49-F238E27FC236}">
                <a16:creationId xmlns:a16="http://schemas.microsoft.com/office/drawing/2014/main" id="{A2E572FD-E726-4AB0-A286-BB8768F7B9A7}"/>
              </a:ext>
            </a:extLst>
          </p:cNvPr>
          <p:cNvSpPr txBox="1"/>
          <p:nvPr/>
        </p:nvSpPr>
        <p:spPr>
          <a:xfrm>
            <a:off x="5468233" y="1194553"/>
            <a:ext cx="1955985" cy="369332"/>
          </a:xfrm>
          <a:prstGeom prst="rect">
            <a:avLst/>
          </a:prstGeom>
          <a:noFill/>
        </p:spPr>
        <p:txBody>
          <a:bodyPr wrap="none" rtlCol="0">
            <a:spAutoFit/>
          </a:bodyPr>
          <a:lstStyle/>
          <a:p>
            <a:r>
              <a:rPr lang="pl-PL" b="1" dirty="0" err="1">
                <a:solidFill>
                  <a:schemeClr val="bg1"/>
                </a:solidFill>
                <a:latin typeface="Calibri" panose="020F0502020204030204" pitchFamily="34" charset="0"/>
                <a:cs typeface="Calibri" panose="020F0502020204030204" pitchFamily="34" charset="0"/>
              </a:rPr>
              <a:t>attached</a:t>
            </a:r>
            <a:r>
              <a:rPr lang="pl-PL" b="1" dirty="0">
                <a:solidFill>
                  <a:schemeClr val="bg1"/>
                </a:solidFill>
                <a:latin typeface="Calibri" panose="020F0502020204030204" pitchFamily="34" charset="0"/>
                <a:cs typeface="Calibri" panose="020F0502020204030204" pitchFamily="34" charset="0"/>
              </a:rPr>
              <a:t>, C2+ </a:t>
            </a:r>
            <a:r>
              <a:rPr lang="pl-PL" b="1" dirty="0" err="1">
                <a:solidFill>
                  <a:schemeClr val="bg1"/>
                </a:solidFill>
                <a:latin typeface="Calibri" panose="020F0502020204030204" pitchFamily="34" charset="0"/>
                <a:cs typeface="Calibri" panose="020F0502020204030204" pitchFamily="34" charset="0"/>
              </a:rPr>
              <a:t>flow</a:t>
            </a:r>
            <a:endParaRPr lang="en-US" b="1" dirty="0">
              <a:solidFill>
                <a:schemeClr val="bg1"/>
              </a:solidFill>
              <a:latin typeface="Calibri" panose="020F0502020204030204" pitchFamily="34" charset="0"/>
              <a:cs typeface="Calibri" panose="020F0502020204030204" pitchFamily="34" charset="0"/>
            </a:endParaRPr>
          </a:p>
        </p:txBody>
      </p:sp>
      <p:sp>
        <p:nvSpPr>
          <p:cNvPr id="13" name="Rectangle 12"/>
          <p:cNvSpPr/>
          <p:nvPr/>
        </p:nvSpPr>
        <p:spPr>
          <a:xfrm>
            <a:off x="5144319" y="961114"/>
            <a:ext cx="3842455" cy="2592498"/>
          </a:xfrm>
          <a:prstGeom prst="rect">
            <a:avLst/>
          </a:prstGeom>
          <a:noFill/>
          <a:ln w="571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a:off x="1692315" y="1069631"/>
            <a:ext cx="2773005" cy="1524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45233" y="946372"/>
            <a:ext cx="1047082" cy="276999"/>
          </a:xfrm>
          <a:prstGeom prst="rect">
            <a:avLst/>
          </a:prstGeom>
          <a:noFill/>
        </p:spPr>
        <p:txBody>
          <a:bodyPr wrap="none" rtlCol="0">
            <a:spAutoFit/>
          </a:bodyPr>
          <a:lstStyle/>
          <a:p>
            <a:r>
              <a:rPr lang="en-US" sz="1200" b="1" dirty="0" smtClean="0">
                <a:solidFill>
                  <a:srgbClr val="00B050"/>
                </a:solidFill>
                <a:latin typeface="Helvetica" panose="020B0604020202020204" pitchFamily="34" charset="0"/>
                <a:cs typeface="Helvetica" panose="020B0604020202020204" pitchFamily="34" charset="0"/>
              </a:rPr>
              <a:t>detachment</a:t>
            </a:r>
            <a:endParaRPr lang="en-US" sz="1200" b="1" dirty="0">
              <a:solidFill>
                <a:srgbClr val="00B050"/>
              </a:solidFill>
              <a:latin typeface="Helvetica" panose="020B0604020202020204" pitchFamily="34" charset="0"/>
              <a:cs typeface="Helvetica" panose="020B0604020202020204" pitchFamily="34" charset="0"/>
            </a:endParaRPr>
          </a:p>
        </p:txBody>
      </p:sp>
      <p:cxnSp>
        <p:nvCxnSpPr>
          <p:cNvPr id="25" name="Straight Arrow Connector 24"/>
          <p:cNvCxnSpPr/>
          <p:nvPr/>
        </p:nvCxnSpPr>
        <p:spPr>
          <a:xfrm flipH="1" flipV="1">
            <a:off x="1014153" y="4383579"/>
            <a:ext cx="346034" cy="333201"/>
          </a:xfrm>
          <a:prstGeom prst="straightConnector1">
            <a:avLst/>
          </a:prstGeom>
          <a:ln w="57150">
            <a:solidFill>
              <a:schemeClr val="accent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pole tekstowe 21">
            <a:extLst>
              <a:ext uri="{FF2B5EF4-FFF2-40B4-BE49-F238E27FC236}">
                <a16:creationId xmlns:a16="http://schemas.microsoft.com/office/drawing/2014/main" id="{09E5E1FD-12CE-4987-AE5B-000C85B64372}"/>
              </a:ext>
            </a:extLst>
          </p:cNvPr>
          <p:cNvSpPr txBox="1"/>
          <p:nvPr/>
        </p:nvSpPr>
        <p:spPr>
          <a:xfrm>
            <a:off x="0" y="5839247"/>
            <a:ext cx="3625608" cy="523220"/>
          </a:xfrm>
          <a:prstGeom prst="rect">
            <a:avLst/>
          </a:prstGeom>
          <a:noFill/>
        </p:spPr>
        <p:txBody>
          <a:bodyPr wrap="none" rtlCol="0">
            <a:spAutoFit/>
          </a:bodyPr>
          <a:lstStyle/>
          <a:p>
            <a:r>
              <a:rPr lang="pl-PL" sz="1400" dirty="0"/>
              <a:t>V. Perseo, this </a:t>
            </a:r>
            <a:r>
              <a:rPr lang="pl-PL" sz="1400" dirty="0" smtClean="0"/>
              <a:t>conference</a:t>
            </a:r>
            <a:r>
              <a:rPr lang="de-DE" sz="1400" dirty="0" smtClean="0"/>
              <a:t>, </a:t>
            </a:r>
          </a:p>
          <a:p>
            <a:r>
              <a:rPr lang="de-DE" sz="1400" dirty="0" smtClean="0"/>
              <a:t>[</a:t>
            </a:r>
            <a:r>
              <a:rPr lang="en-US" sz="1400" dirty="0" smtClean="0"/>
              <a:t>V</a:t>
            </a:r>
            <a:r>
              <a:rPr lang="en-US" sz="1400" dirty="0"/>
              <a:t>. Perseo, </a:t>
            </a:r>
            <a:r>
              <a:rPr lang="en-US" sz="1400" dirty="0" smtClean="0"/>
              <a:t>et al., </a:t>
            </a:r>
            <a:r>
              <a:rPr lang="en-US" sz="1400" dirty="0"/>
              <a:t>Nuclear Fusion </a:t>
            </a:r>
            <a:r>
              <a:rPr lang="en-US" sz="1400" b="1" dirty="0"/>
              <a:t>59</a:t>
            </a:r>
            <a:r>
              <a:rPr lang="en-US" sz="1400" dirty="0"/>
              <a:t>, 124003 (2019</a:t>
            </a:r>
            <a:r>
              <a:rPr lang="en-US" sz="1400" dirty="0" smtClean="0"/>
              <a:t>)]</a:t>
            </a:r>
            <a:endParaRPr lang="en-US" sz="1400" dirty="0"/>
          </a:p>
        </p:txBody>
      </p:sp>
    </p:spTree>
    <p:extLst>
      <p:ext uri="{BB962C8B-B14F-4D97-AF65-F5344CB8AC3E}">
        <p14:creationId xmlns:p14="http://schemas.microsoft.com/office/powerpoint/2010/main" val="1882201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3139" t="8333" r="8025" b="5500"/>
          <a:stretch/>
        </p:blipFill>
        <p:spPr>
          <a:xfrm>
            <a:off x="121854" y="1096659"/>
            <a:ext cx="4666784" cy="4913906"/>
          </a:xfrm>
          <a:prstGeom prst="rect">
            <a:avLst/>
          </a:prstGeom>
        </p:spPr>
      </p:pic>
      <p:sp>
        <p:nvSpPr>
          <p:cNvPr id="3" name="Tytuł 2">
            <a:extLst>
              <a:ext uri="{FF2B5EF4-FFF2-40B4-BE49-F238E27FC236}">
                <a16:creationId xmlns:a16="http://schemas.microsoft.com/office/drawing/2014/main" id="{D62A485C-3455-4A46-8D8F-A28CCF06D22A}"/>
              </a:ext>
            </a:extLst>
          </p:cNvPr>
          <p:cNvSpPr>
            <a:spLocks noGrp="1"/>
          </p:cNvSpPr>
          <p:nvPr>
            <p:ph type="title"/>
          </p:nvPr>
        </p:nvSpPr>
        <p:spPr/>
        <p:txBody>
          <a:bodyPr/>
          <a:lstStyle/>
          <a:p>
            <a:r>
              <a:rPr lang="de-DE" dirty="0"/>
              <a:t>Plasma </a:t>
            </a:r>
            <a:r>
              <a:rPr lang="de-DE" dirty="0" err="1"/>
              <a:t>flows</a:t>
            </a:r>
            <a:r>
              <a:rPr lang="de-DE" dirty="0"/>
              <a:t> en-route </a:t>
            </a:r>
            <a:r>
              <a:rPr lang="de-DE" dirty="0" err="1"/>
              <a:t>to</a:t>
            </a:r>
            <a:r>
              <a:rPr lang="de-DE" dirty="0"/>
              <a:t> </a:t>
            </a:r>
            <a:r>
              <a:rPr lang="de-DE" dirty="0" err="1"/>
              <a:t>detachment</a:t>
            </a:r>
            <a:endParaRPr lang="en-US" dirty="0"/>
          </a:p>
        </p:txBody>
      </p:sp>
      <p:sp>
        <p:nvSpPr>
          <p:cNvPr id="4" name="Symbol zastępczy daty 3">
            <a:extLst>
              <a:ext uri="{FF2B5EF4-FFF2-40B4-BE49-F238E27FC236}">
                <a16:creationId xmlns:a16="http://schemas.microsoft.com/office/drawing/2014/main" id="{278B3699-7C8F-467D-B539-2BD8738AC3F0}"/>
              </a:ext>
            </a:extLst>
          </p:cNvPr>
          <p:cNvSpPr>
            <a:spLocks noGrp="1"/>
          </p:cNvSpPr>
          <p:nvPr>
            <p:ph type="dt" sz="half" idx="10"/>
          </p:nvPr>
        </p:nvSpPr>
        <p:spPr/>
        <p:txBody>
          <a:bodyPr/>
          <a:lstStyle/>
          <a:p>
            <a:r>
              <a:rPr lang="de-DE" smtClean="0"/>
              <a:t>14.05.2021</a:t>
            </a:r>
            <a:endParaRPr lang="de-DE"/>
          </a:p>
        </p:txBody>
      </p:sp>
      <p:sp>
        <p:nvSpPr>
          <p:cNvPr id="5" name="Symbol zastępczy stopki 4">
            <a:extLst>
              <a:ext uri="{FF2B5EF4-FFF2-40B4-BE49-F238E27FC236}">
                <a16:creationId xmlns:a16="http://schemas.microsoft.com/office/drawing/2014/main" id="{8AFC38F4-1E7D-4CD0-A7C3-4DF2B1DB2661}"/>
              </a:ext>
            </a:extLst>
          </p:cNvPr>
          <p:cNvSpPr>
            <a:spLocks noGrp="1"/>
          </p:cNvSpPr>
          <p:nvPr>
            <p:ph type="ftr" sz="quarter" idx="11"/>
          </p:nvPr>
        </p:nvSpPr>
        <p:spPr/>
        <p:txBody>
          <a:bodyPr/>
          <a:lstStyle/>
          <a:p>
            <a:r>
              <a:rPr lang="de-DE" smtClean="0"/>
              <a:t>M.Jakubowski, et al. | Overview of divertor results at W7-X | IAEA-FEC EX/7-998 </a:t>
            </a:r>
            <a:endParaRPr lang="de-DE"/>
          </a:p>
        </p:txBody>
      </p:sp>
      <p:sp>
        <p:nvSpPr>
          <p:cNvPr id="6" name="Symbol zastępczy numeru slajdu 5">
            <a:extLst>
              <a:ext uri="{FF2B5EF4-FFF2-40B4-BE49-F238E27FC236}">
                <a16:creationId xmlns:a16="http://schemas.microsoft.com/office/drawing/2014/main" id="{6BAE82F0-60B8-4A68-AB98-C79FAAEE0B69}"/>
              </a:ext>
            </a:extLst>
          </p:cNvPr>
          <p:cNvSpPr>
            <a:spLocks noGrp="1"/>
          </p:cNvSpPr>
          <p:nvPr>
            <p:ph type="sldNum" sz="quarter" idx="12"/>
          </p:nvPr>
        </p:nvSpPr>
        <p:spPr/>
        <p:txBody>
          <a:bodyPr/>
          <a:lstStyle/>
          <a:p>
            <a:fld id="{31AA536C-85F5-4A1B-A111-7CE00A08BCBC}" type="slidenum">
              <a:rPr lang="de-DE" smtClean="0"/>
              <a:pPr/>
              <a:t>8</a:t>
            </a:fld>
            <a:endParaRPr lang="de-DE"/>
          </a:p>
        </p:txBody>
      </p:sp>
      <p:pic>
        <p:nvPicPr>
          <p:cNvPr id="11" name="Obraz 10">
            <a:extLst>
              <a:ext uri="{FF2B5EF4-FFF2-40B4-BE49-F238E27FC236}">
                <a16:creationId xmlns:a16="http://schemas.microsoft.com/office/drawing/2014/main" id="{B13A4A5C-FD42-4183-9AB3-A2109D282D0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4319" y="961114"/>
            <a:ext cx="3842455" cy="2702542"/>
          </a:xfrm>
          <a:prstGeom prst="rect">
            <a:avLst/>
          </a:prstGeom>
          <a:noFill/>
          <a:ln>
            <a:noFill/>
          </a:ln>
        </p:spPr>
      </p:pic>
      <p:pic>
        <p:nvPicPr>
          <p:cNvPr id="12" name="Obraz 11">
            <a:extLst>
              <a:ext uri="{FF2B5EF4-FFF2-40B4-BE49-F238E27FC236}">
                <a16:creationId xmlns:a16="http://schemas.microsoft.com/office/drawing/2014/main" id="{E81A99A2-4495-4809-A45F-95FE8AABE3C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4320" y="3553612"/>
            <a:ext cx="3842454" cy="2702542"/>
          </a:xfrm>
          <a:prstGeom prst="rect">
            <a:avLst/>
          </a:prstGeom>
          <a:noFill/>
          <a:ln>
            <a:noFill/>
          </a:ln>
        </p:spPr>
      </p:pic>
      <p:sp>
        <p:nvSpPr>
          <p:cNvPr id="19" name="pole tekstowe 18">
            <a:extLst>
              <a:ext uri="{FF2B5EF4-FFF2-40B4-BE49-F238E27FC236}">
                <a16:creationId xmlns:a16="http://schemas.microsoft.com/office/drawing/2014/main" id="{A2E572FD-E726-4AB0-A286-BB8768F7B9A7}"/>
              </a:ext>
            </a:extLst>
          </p:cNvPr>
          <p:cNvSpPr txBox="1"/>
          <p:nvPr/>
        </p:nvSpPr>
        <p:spPr>
          <a:xfrm>
            <a:off x="5468233" y="1194553"/>
            <a:ext cx="1955985" cy="369332"/>
          </a:xfrm>
          <a:prstGeom prst="rect">
            <a:avLst/>
          </a:prstGeom>
          <a:noFill/>
        </p:spPr>
        <p:txBody>
          <a:bodyPr wrap="none" rtlCol="0">
            <a:spAutoFit/>
          </a:bodyPr>
          <a:lstStyle/>
          <a:p>
            <a:r>
              <a:rPr lang="pl-PL" b="1" dirty="0" err="1">
                <a:solidFill>
                  <a:schemeClr val="bg1"/>
                </a:solidFill>
                <a:latin typeface="Calibri" panose="020F0502020204030204" pitchFamily="34" charset="0"/>
                <a:cs typeface="Calibri" panose="020F0502020204030204" pitchFamily="34" charset="0"/>
              </a:rPr>
              <a:t>attached</a:t>
            </a:r>
            <a:r>
              <a:rPr lang="pl-PL" b="1" dirty="0">
                <a:solidFill>
                  <a:schemeClr val="bg1"/>
                </a:solidFill>
                <a:latin typeface="Calibri" panose="020F0502020204030204" pitchFamily="34" charset="0"/>
                <a:cs typeface="Calibri" panose="020F0502020204030204" pitchFamily="34" charset="0"/>
              </a:rPr>
              <a:t>, C2+ </a:t>
            </a:r>
            <a:r>
              <a:rPr lang="pl-PL" b="1" dirty="0" err="1">
                <a:solidFill>
                  <a:schemeClr val="bg1"/>
                </a:solidFill>
                <a:latin typeface="Calibri" panose="020F0502020204030204" pitchFamily="34" charset="0"/>
                <a:cs typeface="Calibri" panose="020F0502020204030204" pitchFamily="34" charset="0"/>
              </a:rPr>
              <a:t>flow</a:t>
            </a:r>
            <a:endParaRPr lang="en-US" b="1" dirty="0">
              <a:solidFill>
                <a:schemeClr val="bg1"/>
              </a:solidFill>
              <a:latin typeface="Calibri" panose="020F0502020204030204" pitchFamily="34" charset="0"/>
              <a:cs typeface="Calibri" panose="020F0502020204030204" pitchFamily="34" charset="0"/>
            </a:endParaRPr>
          </a:p>
        </p:txBody>
      </p:sp>
      <p:sp>
        <p:nvSpPr>
          <p:cNvPr id="20" name="pole tekstowe 19">
            <a:extLst>
              <a:ext uri="{FF2B5EF4-FFF2-40B4-BE49-F238E27FC236}">
                <a16:creationId xmlns:a16="http://schemas.microsoft.com/office/drawing/2014/main" id="{12204553-3316-4803-AC3E-B06049DB4241}"/>
              </a:ext>
            </a:extLst>
          </p:cNvPr>
          <p:cNvSpPr txBox="1"/>
          <p:nvPr/>
        </p:nvSpPr>
        <p:spPr>
          <a:xfrm>
            <a:off x="5468233" y="3839922"/>
            <a:ext cx="2068708" cy="369332"/>
          </a:xfrm>
          <a:prstGeom prst="rect">
            <a:avLst/>
          </a:prstGeom>
          <a:noFill/>
        </p:spPr>
        <p:txBody>
          <a:bodyPr wrap="none" rtlCol="0">
            <a:spAutoFit/>
          </a:bodyPr>
          <a:lstStyle/>
          <a:p>
            <a:r>
              <a:rPr lang="pl-PL" b="1" dirty="0" err="1">
                <a:solidFill>
                  <a:schemeClr val="bg1"/>
                </a:solidFill>
                <a:latin typeface="Calibri" panose="020F0502020204030204" pitchFamily="34" charset="0"/>
                <a:cs typeface="Calibri" panose="020F0502020204030204" pitchFamily="34" charset="0"/>
              </a:rPr>
              <a:t>detached</a:t>
            </a:r>
            <a:r>
              <a:rPr lang="pl-PL" b="1" dirty="0">
                <a:solidFill>
                  <a:schemeClr val="bg1"/>
                </a:solidFill>
                <a:latin typeface="Calibri" panose="020F0502020204030204" pitchFamily="34" charset="0"/>
                <a:cs typeface="Calibri" panose="020F0502020204030204" pitchFamily="34" charset="0"/>
              </a:rPr>
              <a:t> , C2+ </a:t>
            </a:r>
            <a:r>
              <a:rPr lang="pl-PL" b="1" dirty="0" err="1">
                <a:solidFill>
                  <a:schemeClr val="bg1"/>
                </a:solidFill>
                <a:latin typeface="Calibri" panose="020F0502020204030204" pitchFamily="34" charset="0"/>
                <a:cs typeface="Calibri" panose="020F0502020204030204" pitchFamily="34" charset="0"/>
              </a:rPr>
              <a:t>flow</a:t>
            </a:r>
            <a:endParaRPr lang="en-US" b="1" dirty="0">
              <a:solidFill>
                <a:schemeClr val="bg1"/>
              </a:solidFill>
              <a:latin typeface="Calibri" panose="020F0502020204030204" pitchFamily="34" charset="0"/>
              <a:cs typeface="Calibri" panose="020F0502020204030204" pitchFamily="34" charset="0"/>
            </a:endParaRPr>
          </a:p>
        </p:txBody>
      </p:sp>
      <p:sp>
        <p:nvSpPr>
          <p:cNvPr id="2" name="Rectangle 1"/>
          <p:cNvSpPr/>
          <p:nvPr/>
        </p:nvSpPr>
        <p:spPr>
          <a:xfrm>
            <a:off x="5144318" y="3609879"/>
            <a:ext cx="3842456" cy="2702542"/>
          </a:xfrm>
          <a:prstGeom prst="rect">
            <a:avLst/>
          </a:prstGeom>
          <a:noFill/>
          <a:ln w="571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144319" y="961114"/>
            <a:ext cx="3842455" cy="2592498"/>
          </a:xfrm>
          <a:prstGeom prst="rect">
            <a:avLst/>
          </a:prstGeom>
          <a:noFill/>
          <a:ln w="571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H="1" flipV="1">
            <a:off x="1014153" y="4383579"/>
            <a:ext cx="346034" cy="333201"/>
          </a:xfrm>
          <a:prstGeom prst="straightConnector1">
            <a:avLst/>
          </a:prstGeom>
          <a:ln w="57150">
            <a:solidFill>
              <a:schemeClr val="accent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3072938" y="4542104"/>
            <a:ext cx="272242" cy="342316"/>
          </a:xfrm>
          <a:prstGeom prst="straightConnector1">
            <a:avLst/>
          </a:prstGeom>
          <a:ln w="5715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pole tekstowe 21">
            <a:extLst>
              <a:ext uri="{FF2B5EF4-FFF2-40B4-BE49-F238E27FC236}">
                <a16:creationId xmlns:a16="http://schemas.microsoft.com/office/drawing/2014/main" id="{09E5E1FD-12CE-4987-AE5B-000C85B64372}"/>
              </a:ext>
            </a:extLst>
          </p:cNvPr>
          <p:cNvSpPr txBox="1"/>
          <p:nvPr/>
        </p:nvSpPr>
        <p:spPr>
          <a:xfrm>
            <a:off x="0" y="5839247"/>
            <a:ext cx="3940502" cy="307777"/>
          </a:xfrm>
          <a:prstGeom prst="rect">
            <a:avLst/>
          </a:prstGeom>
          <a:noFill/>
        </p:spPr>
        <p:txBody>
          <a:bodyPr wrap="none" rtlCol="0">
            <a:spAutoFit/>
          </a:bodyPr>
          <a:lstStyle/>
          <a:p>
            <a:r>
              <a:rPr lang="en-US" sz="1400" dirty="0" smtClean="0"/>
              <a:t>[V</a:t>
            </a:r>
            <a:r>
              <a:rPr lang="en-US" sz="1400" dirty="0"/>
              <a:t>. Perseo, </a:t>
            </a:r>
            <a:r>
              <a:rPr lang="en-US" sz="1400" dirty="0" smtClean="0"/>
              <a:t>et al., </a:t>
            </a:r>
            <a:r>
              <a:rPr lang="en-US" sz="1400" dirty="0"/>
              <a:t>Nuclear Fusion </a:t>
            </a:r>
            <a:r>
              <a:rPr lang="en-US" sz="1400" b="1" dirty="0"/>
              <a:t>59</a:t>
            </a:r>
            <a:r>
              <a:rPr lang="en-US" sz="1400" dirty="0"/>
              <a:t>, 124003 (2019</a:t>
            </a:r>
            <a:r>
              <a:rPr lang="en-US" sz="1400" dirty="0" smtClean="0"/>
              <a:t>)]</a:t>
            </a:r>
            <a:endParaRPr lang="en-US" sz="1400" dirty="0"/>
          </a:p>
        </p:txBody>
      </p:sp>
      <p:cxnSp>
        <p:nvCxnSpPr>
          <p:cNvPr id="18" name="Straight Arrow Connector 17"/>
          <p:cNvCxnSpPr/>
          <p:nvPr/>
        </p:nvCxnSpPr>
        <p:spPr>
          <a:xfrm>
            <a:off x="1692315" y="1069631"/>
            <a:ext cx="2773005" cy="1524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45233" y="946372"/>
            <a:ext cx="1047082" cy="276999"/>
          </a:xfrm>
          <a:prstGeom prst="rect">
            <a:avLst/>
          </a:prstGeom>
          <a:noFill/>
        </p:spPr>
        <p:txBody>
          <a:bodyPr wrap="none" rtlCol="0">
            <a:spAutoFit/>
          </a:bodyPr>
          <a:lstStyle/>
          <a:p>
            <a:r>
              <a:rPr lang="en-US" sz="1200" b="1" dirty="0" smtClean="0">
                <a:solidFill>
                  <a:srgbClr val="00B050"/>
                </a:solidFill>
                <a:latin typeface="Helvetica" panose="020B0604020202020204" pitchFamily="34" charset="0"/>
                <a:cs typeface="Helvetica" panose="020B0604020202020204" pitchFamily="34" charset="0"/>
              </a:rPr>
              <a:t>detachment</a:t>
            </a:r>
            <a:endParaRPr lang="en-US" sz="1200" b="1" dirty="0">
              <a:solidFill>
                <a:srgbClr val="00B05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31177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8807" y="948549"/>
            <a:ext cx="4184741" cy="3012382"/>
          </a:xfrm>
          <a:prstGeom prst="rect">
            <a:avLst/>
          </a:prstGeom>
        </p:spPr>
      </p:pic>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l="3139" t="8333" r="8025" b="5500"/>
          <a:stretch/>
        </p:blipFill>
        <p:spPr>
          <a:xfrm>
            <a:off x="121854" y="1096659"/>
            <a:ext cx="4666784" cy="4913906"/>
          </a:xfrm>
          <a:prstGeom prst="rect">
            <a:avLst/>
          </a:prstGeom>
        </p:spPr>
      </p:pic>
      <p:sp>
        <p:nvSpPr>
          <p:cNvPr id="3" name="Tytuł 2">
            <a:extLst>
              <a:ext uri="{FF2B5EF4-FFF2-40B4-BE49-F238E27FC236}">
                <a16:creationId xmlns:a16="http://schemas.microsoft.com/office/drawing/2014/main" id="{D62A485C-3455-4A46-8D8F-A28CCF06D22A}"/>
              </a:ext>
            </a:extLst>
          </p:cNvPr>
          <p:cNvSpPr>
            <a:spLocks noGrp="1"/>
          </p:cNvSpPr>
          <p:nvPr>
            <p:ph type="title"/>
          </p:nvPr>
        </p:nvSpPr>
        <p:spPr/>
        <p:txBody>
          <a:bodyPr/>
          <a:lstStyle/>
          <a:p>
            <a:r>
              <a:rPr lang="pl-PL" dirty="0"/>
              <a:t>Higher recycling on transition to detachment</a:t>
            </a:r>
            <a:endParaRPr lang="en-US" dirty="0"/>
          </a:p>
        </p:txBody>
      </p:sp>
      <p:sp>
        <p:nvSpPr>
          <p:cNvPr id="4" name="Symbol zastępczy daty 3">
            <a:extLst>
              <a:ext uri="{FF2B5EF4-FFF2-40B4-BE49-F238E27FC236}">
                <a16:creationId xmlns:a16="http://schemas.microsoft.com/office/drawing/2014/main" id="{278B3699-7C8F-467D-B539-2BD8738AC3F0}"/>
              </a:ext>
            </a:extLst>
          </p:cNvPr>
          <p:cNvSpPr>
            <a:spLocks noGrp="1"/>
          </p:cNvSpPr>
          <p:nvPr>
            <p:ph type="dt" sz="half" idx="10"/>
          </p:nvPr>
        </p:nvSpPr>
        <p:spPr/>
        <p:txBody>
          <a:bodyPr/>
          <a:lstStyle/>
          <a:p>
            <a:r>
              <a:rPr lang="de-DE" smtClean="0"/>
              <a:t>14.05.2021</a:t>
            </a:r>
            <a:endParaRPr lang="de-DE"/>
          </a:p>
        </p:txBody>
      </p:sp>
      <p:sp>
        <p:nvSpPr>
          <p:cNvPr id="5" name="Symbol zastępczy stopki 4">
            <a:extLst>
              <a:ext uri="{FF2B5EF4-FFF2-40B4-BE49-F238E27FC236}">
                <a16:creationId xmlns:a16="http://schemas.microsoft.com/office/drawing/2014/main" id="{8AFC38F4-1E7D-4CD0-A7C3-4DF2B1DB2661}"/>
              </a:ext>
            </a:extLst>
          </p:cNvPr>
          <p:cNvSpPr>
            <a:spLocks noGrp="1"/>
          </p:cNvSpPr>
          <p:nvPr>
            <p:ph type="ftr" sz="quarter" idx="11"/>
          </p:nvPr>
        </p:nvSpPr>
        <p:spPr/>
        <p:txBody>
          <a:bodyPr/>
          <a:lstStyle/>
          <a:p>
            <a:r>
              <a:rPr lang="de-DE" smtClean="0"/>
              <a:t>M.Jakubowski, et al. | Overview of divertor results at W7-X | IAEA-FEC EX/7-998 </a:t>
            </a:r>
            <a:endParaRPr lang="de-DE"/>
          </a:p>
        </p:txBody>
      </p:sp>
      <p:sp>
        <p:nvSpPr>
          <p:cNvPr id="6" name="Symbol zastępczy numeru slajdu 5">
            <a:extLst>
              <a:ext uri="{FF2B5EF4-FFF2-40B4-BE49-F238E27FC236}">
                <a16:creationId xmlns:a16="http://schemas.microsoft.com/office/drawing/2014/main" id="{6BAE82F0-60B8-4A68-AB98-C79FAAEE0B69}"/>
              </a:ext>
            </a:extLst>
          </p:cNvPr>
          <p:cNvSpPr>
            <a:spLocks noGrp="1"/>
          </p:cNvSpPr>
          <p:nvPr>
            <p:ph type="sldNum" sz="quarter" idx="12"/>
          </p:nvPr>
        </p:nvSpPr>
        <p:spPr/>
        <p:txBody>
          <a:bodyPr/>
          <a:lstStyle/>
          <a:p>
            <a:fld id="{31AA536C-85F5-4A1B-A111-7CE00A08BCBC}" type="slidenum">
              <a:rPr lang="de-DE" smtClean="0"/>
              <a:pPr/>
              <a:t>9</a:t>
            </a:fld>
            <a:endParaRPr lang="de-DE"/>
          </a:p>
        </p:txBody>
      </p:sp>
      <p:sp>
        <p:nvSpPr>
          <p:cNvPr id="21" name="pole tekstowe 20">
            <a:extLst>
              <a:ext uri="{FF2B5EF4-FFF2-40B4-BE49-F238E27FC236}">
                <a16:creationId xmlns:a16="http://schemas.microsoft.com/office/drawing/2014/main" id="{FBE01F0F-003D-4E00-B2F9-015EA7DA8A73}"/>
              </a:ext>
            </a:extLst>
          </p:cNvPr>
          <p:cNvSpPr txBox="1"/>
          <p:nvPr/>
        </p:nvSpPr>
        <p:spPr>
          <a:xfrm>
            <a:off x="186902" y="6004207"/>
            <a:ext cx="1963743" cy="307777"/>
          </a:xfrm>
          <a:prstGeom prst="rect">
            <a:avLst/>
          </a:prstGeom>
          <a:noFill/>
        </p:spPr>
        <p:txBody>
          <a:bodyPr wrap="none" rtlCol="0">
            <a:spAutoFit/>
          </a:bodyPr>
          <a:lstStyle/>
          <a:p>
            <a:r>
              <a:rPr lang="pl-PL" sz="1400" dirty="0"/>
              <a:t>F. Reimold, </a:t>
            </a:r>
            <a:r>
              <a:rPr lang="pl-PL" sz="1400" dirty="0" err="1"/>
              <a:t>this</a:t>
            </a:r>
            <a:r>
              <a:rPr lang="pl-PL" sz="1400" dirty="0"/>
              <a:t> </a:t>
            </a:r>
            <a:r>
              <a:rPr lang="pl-PL" sz="1400" dirty="0" err="1"/>
              <a:t>conference</a:t>
            </a:r>
            <a:endParaRPr lang="en-US" sz="1400" dirty="0"/>
          </a:p>
        </p:txBody>
      </p:sp>
      <p:cxnSp>
        <p:nvCxnSpPr>
          <p:cNvPr id="8" name="Straight Arrow Connector 7"/>
          <p:cNvCxnSpPr/>
          <p:nvPr/>
        </p:nvCxnSpPr>
        <p:spPr>
          <a:xfrm flipV="1">
            <a:off x="6140720" y="2035478"/>
            <a:ext cx="1077238" cy="134028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452574" y="1891430"/>
            <a:ext cx="522651" cy="11035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628351" y="1953699"/>
            <a:ext cx="346874" cy="50104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692315" y="1069631"/>
            <a:ext cx="2773005" cy="1524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45233" y="946372"/>
            <a:ext cx="1047082" cy="276999"/>
          </a:xfrm>
          <a:prstGeom prst="rect">
            <a:avLst/>
          </a:prstGeom>
          <a:noFill/>
        </p:spPr>
        <p:txBody>
          <a:bodyPr wrap="none" rtlCol="0">
            <a:spAutoFit/>
          </a:bodyPr>
          <a:lstStyle/>
          <a:p>
            <a:r>
              <a:rPr lang="en-US" sz="1200" b="1" dirty="0" smtClean="0">
                <a:solidFill>
                  <a:srgbClr val="00B050"/>
                </a:solidFill>
                <a:latin typeface="Helvetica" panose="020B0604020202020204" pitchFamily="34" charset="0"/>
                <a:cs typeface="Helvetica" panose="020B0604020202020204" pitchFamily="34" charset="0"/>
              </a:rPr>
              <a:t>detachment</a:t>
            </a:r>
            <a:endParaRPr lang="en-US" sz="1200" b="1" dirty="0">
              <a:solidFill>
                <a:srgbClr val="00B050"/>
              </a:solidFill>
              <a:latin typeface="Helvetica" panose="020B0604020202020204" pitchFamily="34" charset="0"/>
              <a:cs typeface="Helvetica" panose="020B0604020202020204" pitchFamily="34" charset="0"/>
            </a:endParaRPr>
          </a:p>
        </p:txBody>
      </p:sp>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l="27009" b="20626"/>
          <a:stretch/>
        </p:blipFill>
        <p:spPr>
          <a:xfrm>
            <a:off x="4935869" y="4019792"/>
            <a:ext cx="3789692" cy="2168066"/>
          </a:xfrm>
          <a:prstGeom prst="rect">
            <a:avLst/>
          </a:prstGeom>
        </p:spPr>
      </p:pic>
    </p:spTree>
    <p:extLst>
      <p:ext uri="{BB962C8B-B14F-4D97-AF65-F5344CB8AC3E}">
        <p14:creationId xmlns:p14="http://schemas.microsoft.com/office/powerpoint/2010/main" val="674899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tandard">
      <a:majorFont>
        <a:latin typeface="Arial Narrow"/>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_template_W7X_4_3" id="{94DFC2D8-609E-4694-9884-9993B116F998}" vid="{D27FB6A2-0E32-4D4F-B4A4-DA5DFD4B2F99}"/>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slide_template_W7X_4_3</Template>
  <TotalTime>0</TotalTime>
  <Words>1888</Words>
  <Application>Microsoft Office PowerPoint</Application>
  <PresentationFormat>On-screen Show (4:3)</PresentationFormat>
  <Paragraphs>164</Paragraphs>
  <Slides>18</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Arial Narrow</vt:lpstr>
      <vt:lpstr>Calibri</vt:lpstr>
      <vt:lpstr>Helvetica</vt:lpstr>
      <vt:lpstr>Symbol</vt:lpstr>
      <vt:lpstr>Tahoma</vt:lpstr>
      <vt:lpstr>Times New Roman</vt:lpstr>
      <vt:lpstr>Wingdings</vt:lpstr>
      <vt:lpstr>Office</vt:lpstr>
      <vt:lpstr>Detachment subgroup</vt:lpstr>
      <vt:lpstr>Detachment</vt:lpstr>
      <vt:lpstr>Stable detachment regime</vt:lpstr>
      <vt:lpstr>Stable detachment regime</vt:lpstr>
      <vt:lpstr>Neutral pressure sufficient for steady-state density control at W7-X</vt:lpstr>
      <vt:lpstr>Neutral pressure sufficient for steady-state density control at W7-X</vt:lpstr>
      <vt:lpstr>Plasma flows en-route to detachment</vt:lpstr>
      <vt:lpstr>Plasma flows en-route to detachment</vt:lpstr>
      <vt:lpstr>Higher recycling on transition to detachment</vt:lpstr>
      <vt:lpstr>Distribution of neutrals defines neutral influx into pumping domain</vt:lpstr>
      <vt:lpstr>Distribution of neutrals defines neutral influx Gin, H° into pumping domain</vt:lpstr>
      <vt:lpstr>Distribution of neutrals defines neutral influx Gin, H° into pumping domain</vt:lpstr>
      <vt:lpstr>Intrinsic detachment</vt:lpstr>
      <vt:lpstr>Experiments for OP2 (seeding)</vt:lpstr>
      <vt:lpstr>Results of the experiments</vt:lpstr>
      <vt:lpstr>PowerPoint Presentation</vt:lpstr>
      <vt:lpstr>Performance in seeded discharges similar to intrinsic detachment.</vt:lpstr>
      <vt:lpstr>How can I contribute? </vt:lpstr>
    </vt:vector>
  </TitlesOfParts>
  <Company>Max-Planck-Institut f. Plasmaphysik, Greifswald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 w/ W7-X logo w/o EUROfusion w/ image</dc:title>
  <dc:creator>Marcin Jakubowski</dc:creator>
  <cp:lastModifiedBy>Marcin Jakubowski</cp:lastModifiedBy>
  <cp:revision>14</cp:revision>
  <dcterms:created xsi:type="dcterms:W3CDTF">2021-10-18T06:58:06Z</dcterms:created>
  <dcterms:modified xsi:type="dcterms:W3CDTF">2021-10-18T14:44:39Z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7X-KKS">
    <vt:lpwstr> </vt:lpwstr>
  </property>
  <property fmtid="{D5CDD505-2E9C-101B-9397-08002B2CF9AE}" pid="3" name="W7X-DOKKENZ">
    <vt:lpwstr> </vt:lpwstr>
  </property>
  <property fmtid="{D5CDD505-2E9C-101B-9397-08002B2CF9AE}" pid="4" name="STICHWORT">
    <vt:lpwstr> </vt:lpwstr>
  </property>
  <property fmtid="{D5CDD505-2E9C-101B-9397-08002B2CF9AE}" pid="5" name="VERSION_W7X">
    <vt:lpwstr> </vt:lpwstr>
  </property>
</Properties>
</file>