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9" r:id="rId3"/>
    <p:sldId id="286" r:id="rId4"/>
    <p:sldId id="299" r:id="rId5"/>
    <p:sldId id="300" r:id="rId6"/>
    <p:sldId id="285" r:id="rId7"/>
    <p:sldId id="298" r:id="rId8"/>
    <p:sldId id="294" r:id="rId9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 showGuides="1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12/01/2022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12/01/2022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608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719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659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12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605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smtClean="0"/>
              <a:t>Name of presenter | Conference | Venue | Date </a:t>
            </a:r>
            <a:r>
              <a:rPr lang="en-GB" smtClean="0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12/01/2022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euro-fusion.org/images/0/0f/AC-TSVV.03.CEA-T001-D001_--_Annual_Report_%282021%2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conference/index.html#Document3128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s.euro-fusion.org/webapps/pinboard/EFDA-JET/journal/archived/2021/index.html#Document31009" TargetMode="External"/><Relationship Id="rId5" Type="http://schemas.openxmlformats.org/officeDocument/2006/relationships/hyperlink" Target="http://users.euro-fusion.org/webapps/pinboard/EFDA-JET/journal/archived/2021/index.html#Document31015" TargetMode="External"/><Relationship Id="rId4" Type="http://schemas.openxmlformats.org/officeDocument/2006/relationships/hyperlink" Target="http://users.euro-fusion.org/webapps/pinboard/EFDA-JET/journal/archived/2021/index.html#Document3120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48JRvyTQQp8nyvwJH8pYddQvh5zMKkzg/edit?usp=sharing&amp;ouid=116675827872058805499&amp;rtpof=true&amp;sd=tru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euro-fusion.org/event/1626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TSVV3 – Regular advancement meeting</a:t>
            </a:r>
            <a:br>
              <a:rPr lang="en-GB" dirty="0" smtClean="0"/>
            </a:br>
            <a:r>
              <a:rPr lang="en-GB" sz="2800" b="0" dirty="0" smtClean="0"/>
              <a:t>12</a:t>
            </a:r>
            <a:r>
              <a:rPr lang="en-GB" sz="2800" b="0" dirty="0" smtClean="0"/>
              <a:t>/01/2022 </a:t>
            </a:r>
            <a:r>
              <a:rPr lang="en-GB" sz="2800" b="0" dirty="0" smtClean="0"/>
              <a:t>– Task </a:t>
            </a:r>
            <a:r>
              <a:rPr lang="en-GB" sz="2800" b="0" dirty="0" smtClean="0"/>
              <a:t>6: impurities </a:t>
            </a:r>
            <a:r>
              <a:rPr lang="en-GB" sz="2800" b="0" dirty="0" smtClean="0"/>
              <a:t>physics</a:t>
            </a:r>
            <a:br>
              <a:rPr lang="en-GB" sz="2800" b="0" dirty="0" smtClean="0"/>
            </a:br>
            <a:r>
              <a:rPr lang="en-GB" sz="2800" b="0" i="1" dirty="0" smtClean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P. Tamain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627534"/>
            <a:ext cx="8168220" cy="410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Report 2021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Report submitted officially on IDM, thank you all for contribution!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b="1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Copy available on project’s </a:t>
            </a:r>
            <a:r>
              <a:rPr lang="en-US" dirty="0" smtClean="0"/>
              <a:t>wiki page:</a:t>
            </a:r>
          </a:p>
          <a:p>
            <a:pPr marL="0" lvl="1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://wiki.euro-fusion.org/images/0/0f/AC-TSVV.03.CEA-T001-D001_--_Annual_Report_%</a:t>
            </a:r>
            <a:r>
              <a:rPr lang="en-US" dirty="0" smtClean="0">
                <a:hlinkClick r:id="rId3"/>
              </a:rPr>
              <a:t>282021%29.pdf</a:t>
            </a:r>
            <a:endParaRPr lang="en-US" dirty="0" smtClean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 few milestones partially reached due to late start of TSVV project and ACH: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Fluid neutrals in FELTOR, EBC (tested in </a:t>
            </a:r>
            <a:r>
              <a:rPr lang="en-US" dirty="0" err="1" smtClean="0"/>
              <a:t>Soledge</a:t>
            </a:r>
            <a:r>
              <a:rPr lang="en-US" dirty="0" smtClean="0"/>
              <a:t>-HDG) and more advanced version in SOLEDGE3X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Reduced turbulence model in EBC</a:t>
            </a:r>
          </a:p>
          <a:p>
            <a:pPr marL="361950" lvl="2" indent="0">
              <a:spcBef>
                <a:spcPts val="600"/>
              </a:spcBef>
              <a:buClr>
                <a:schemeClr val="tx1"/>
              </a:buClr>
              <a:buSzPct val="100000"/>
              <a:buNone/>
            </a:pPr>
            <a:r>
              <a:rPr lang="en-US" dirty="0" smtClean="0"/>
              <a:t>To be considered as </a:t>
            </a:r>
            <a:r>
              <a:rPr lang="en-US" b="1" dirty="0" smtClean="0">
                <a:solidFill>
                  <a:srgbClr val="FF0000"/>
                </a:solidFill>
              </a:rPr>
              <a:t>high priority for beginning of 2022</a:t>
            </a:r>
            <a:r>
              <a:rPr lang="en-US" dirty="0" smtClean="0"/>
              <a:t>.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91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New publication rules (1)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576757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Letter from PMU forwarded yesterday 11/01/2022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New templates and acknowledgement phrase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New rules for peer-reviewed journal papers: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Publication fees paid by authors’ institution and refunded by PMU</a:t>
            </a:r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/>
              <a:t>Immediate open access should be provided for a machine-readable electronic </a:t>
            </a:r>
            <a:r>
              <a:rPr lang="en-US" sz="1600" dirty="0" smtClean="0"/>
              <a:t>copy of </a:t>
            </a:r>
            <a:r>
              <a:rPr lang="en-US" sz="1600" dirty="0"/>
              <a:t>the published version or for the final peer-reviewed manuscript accepted </a:t>
            </a:r>
            <a:r>
              <a:rPr lang="en-US" sz="1600" dirty="0" smtClean="0"/>
              <a:t>for publication</a:t>
            </a:r>
            <a:endParaRPr lang="en-US" sz="1600" dirty="0"/>
          </a:p>
          <a:p>
            <a:pPr marL="1162050" lvl="3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Only </a:t>
            </a:r>
            <a:r>
              <a:rPr lang="en-US" sz="1600" dirty="0"/>
              <a:t>publication fees in full open access venues for peer-reviewed </a:t>
            </a:r>
            <a:r>
              <a:rPr lang="en-US" sz="1600" dirty="0" smtClean="0"/>
              <a:t>scientific publications </a:t>
            </a:r>
            <a:r>
              <a:rPr lang="en-US" sz="1600" dirty="0"/>
              <a:t>are eligible for </a:t>
            </a:r>
            <a:r>
              <a:rPr lang="en-US" sz="1600" dirty="0" smtClean="0"/>
              <a:t>reimbursement</a:t>
            </a:r>
            <a:endParaRPr lang="en-US" sz="16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New acknowledgement: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0000FF"/>
                </a:solidFill>
              </a:rPr>
              <a:t>This work has been carried out within the framework of the </a:t>
            </a:r>
            <a:r>
              <a:rPr lang="en-US" sz="1400" dirty="0" err="1">
                <a:solidFill>
                  <a:srgbClr val="0000FF"/>
                </a:solidFill>
              </a:rPr>
              <a:t>EUROfusion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Consortium, funded </a:t>
            </a:r>
            <a:r>
              <a:rPr lang="en-US" sz="1400" dirty="0">
                <a:solidFill>
                  <a:srgbClr val="0000FF"/>
                </a:solidFill>
              </a:rPr>
              <a:t>by the European Union via the </a:t>
            </a:r>
            <a:r>
              <a:rPr lang="en-US" sz="1400" dirty="0" err="1">
                <a:solidFill>
                  <a:srgbClr val="0000FF"/>
                </a:solidFill>
              </a:rPr>
              <a:t>Euratom</a:t>
            </a:r>
            <a:r>
              <a:rPr lang="en-US" sz="1400" dirty="0">
                <a:solidFill>
                  <a:srgbClr val="0000FF"/>
                </a:solidFill>
              </a:rPr>
              <a:t> Research and Training </a:t>
            </a:r>
            <a:r>
              <a:rPr lang="en-US" sz="1400" dirty="0" err="1" smtClean="0">
                <a:solidFill>
                  <a:srgbClr val="0000FF"/>
                </a:solidFill>
              </a:rPr>
              <a:t>Programme</a:t>
            </a:r>
            <a:r>
              <a:rPr lang="en-US" sz="1400" dirty="0" smtClean="0">
                <a:solidFill>
                  <a:srgbClr val="0000FF"/>
                </a:solidFill>
              </a:rPr>
              <a:t> (Grant </a:t>
            </a:r>
            <a:r>
              <a:rPr lang="en-US" sz="1400" dirty="0">
                <a:solidFill>
                  <a:srgbClr val="0000FF"/>
                </a:solidFill>
              </a:rPr>
              <a:t>Agreement No 101052200 — </a:t>
            </a:r>
            <a:r>
              <a:rPr lang="en-US" sz="1400" dirty="0" err="1">
                <a:solidFill>
                  <a:srgbClr val="0000FF"/>
                </a:solidFill>
              </a:rPr>
              <a:t>EUROfusion</a:t>
            </a:r>
            <a:r>
              <a:rPr lang="en-US" sz="1400" dirty="0">
                <a:solidFill>
                  <a:srgbClr val="0000FF"/>
                </a:solidFill>
              </a:rPr>
              <a:t>). Views and opinions </a:t>
            </a:r>
            <a:r>
              <a:rPr lang="en-US" sz="1400" dirty="0" smtClean="0">
                <a:solidFill>
                  <a:srgbClr val="0000FF"/>
                </a:solidFill>
              </a:rPr>
              <a:t>expressed are </a:t>
            </a:r>
            <a:r>
              <a:rPr lang="en-US" sz="1400" dirty="0">
                <a:solidFill>
                  <a:srgbClr val="0000FF"/>
                </a:solidFill>
              </a:rPr>
              <a:t>however those of the author(s) only and do not necessarily reflect those of </a:t>
            </a:r>
            <a:r>
              <a:rPr lang="en-US" sz="1400" dirty="0" smtClean="0">
                <a:solidFill>
                  <a:srgbClr val="0000FF"/>
                </a:solidFill>
              </a:rPr>
              <a:t>the European </a:t>
            </a:r>
            <a:r>
              <a:rPr lang="en-US" sz="1400" dirty="0">
                <a:solidFill>
                  <a:srgbClr val="0000FF"/>
                </a:solidFill>
              </a:rPr>
              <a:t>Union or the European Commission. Neither the European Union nor </a:t>
            </a:r>
            <a:r>
              <a:rPr lang="en-US" sz="1400" dirty="0" smtClean="0">
                <a:solidFill>
                  <a:srgbClr val="0000FF"/>
                </a:solidFill>
              </a:rPr>
              <a:t>the European </a:t>
            </a:r>
            <a:r>
              <a:rPr lang="en-US" sz="1400" dirty="0">
                <a:solidFill>
                  <a:srgbClr val="0000FF"/>
                </a:solidFill>
              </a:rPr>
              <a:t>Commission can be held responsible for them</a:t>
            </a:r>
            <a:r>
              <a:rPr lang="en-US" sz="1400" dirty="0" smtClean="0">
                <a:solidFill>
                  <a:srgbClr val="0000FF"/>
                </a:solidFill>
              </a:rPr>
              <a:t>.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43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New publication rules (2)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576757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Transition from old to new rules: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Papers </a:t>
            </a:r>
            <a:r>
              <a:rPr lang="en-US" dirty="0"/>
              <a:t>c</a:t>
            </a:r>
            <a:r>
              <a:rPr lang="en-US" dirty="0" smtClean="0"/>
              <a:t>oncerning work both funded in FP8 and FP9 fall under FP8 rules (but should be submitted under both WP in the </a:t>
            </a:r>
            <a:r>
              <a:rPr lang="en-US" dirty="0" err="1" smtClean="0"/>
              <a:t>pinboard</a:t>
            </a:r>
            <a:r>
              <a:rPr lang="en-US" dirty="0" smtClean="0"/>
              <a:t>)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Papers concerning work funded only in FP9 fall under FP9 rules =&gt; contact Kinga Gal for a case by case assessment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47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Latest publications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413805"/>
              </p:ext>
            </p:extLst>
          </p:nvPr>
        </p:nvGraphicFramePr>
        <p:xfrm>
          <a:off x="107504" y="627539"/>
          <a:ext cx="8856984" cy="4068632"/>
        </p:xfrm>
        <a:graphic>
          <a:graphicData uri="http://schemas.openxmlformats.org/drawingml/2006/table">
            <a:tbl>
              <a:tblPr/>
              <a:tblGrid>
                <a:gridCol w="8856984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HDG method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for complex geometry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 Piraccini et al : 11th January 2022 | DocumentID : 31283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018351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Spatial </a:t>
                      </a:r>
                      <a:r>
                        <a:rPr lang="en-US" sz="11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adaptivity</a:t>
                      </a:r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 in SOLEDGE3X-HDG for edge plasma simulations in versatile magnetic and reactor geometries</a:t>
                      </a:r>
                      <a:endParaRPr lang="en-US" sz="11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86615"/>
                  </a:ext>
                </a:extLst>
              </a:tr>
              <a:tr h="400247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The 18th International Workshop on Plasma Edge Theory in Fusion Devices (PET21), Lausanne, Switzerland, 13th September 2021.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0722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endParaRPr lang="fr-FR" sz="11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r>
                        <a:rPr lang="fr-FR" sz="11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E 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Serre et al : 16th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December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2021 |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DocumentID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31202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185970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A </a:t>
                      </a:r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2D turbulent transport solver based on a hybrid discontinuous </a:t>
                      </a:r>
                      <a:r>
                        <a:rPr lang="en-US" sz="11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Galerkin</a:t>
                      </a:r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 method for the simulation of fusion plasma in tokamak</a:t>
                      </a:r>
                      <a:endParaRPr lang="en-US" sz="11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060485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0 - Please choose a journal,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69934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3D magnetic</a:t>
                      </a:r>
                      <a:r>
                        <a:rPr lang="it-IT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geometry</a:t>
                      </a:r>
                      <a:endParaRPr lang="it-IT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440901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A. J. Coelho et al : 24th November 2021 | DocumentID : 31015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729794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Global </a:t>
                      </a:r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fluid simulations of plasma turbulence in a </a:t>
                      </a:r>
                      <a:r>
                        <a:rPr lang="en-US" sz="11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stellarator</a:t>
                      </a:r>
                      <a:r>
                        <a:rPr lang="en-US" sz="1100" u="sng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 with an island </a:t>
                      </a:r>
                      <a:r>
                        <a:rPr lang="en-US" sz="1100" u="sng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divertor</a:t>
                      </a:r>
                      <a:endParaRPr lang="en-US" sz="11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886636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endParaRPr lang="pt-BR" sz="1100" dirty="0" smtClean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r>
                        <a:rPr lang="pt-BR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Gyro-fluid models</a:t>
                      </a:r>
                    </a:p>
                    <a:p>
                      <a:r>
                        <a:rPr lang="pt-BR" sz="1100" dirty="0" smtClean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R </a:t>
                      </a:r>
                      <a:r>
                        <a:rPr lang="pt-B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Gerru Miguelañez et al : 24th November 2021 | DocumentID : 31009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282488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: Conservation of currents in reduced full-F electromagnetic kinetic and fluid models</a:t>
                      </a:r>
                      <a:endParaRPr lang="en-US" sz="11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032795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Journal : Plasma Physics and Controlled Fusion, 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575881"/>
                  </a:ext>
                </a:extLst>
              </a:tr>
              <a:tr h="212871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Co-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authors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: M. Wiesenberger , M.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Held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, A. H. Nielsen, V.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Naulin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, J.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Juul</a:t>
                      </a:r>
                      <a:r>
                        <a:rPr lang="fr-FR" sz="11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 Rasmussen and H. </a:t>
                      </a:r>
                      <a:r>
                        <a:rPr lang="fr-FR" sz="1100" dirty="0" err="1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Järleblad</a:t>
                      </a:r>
                      <a:endParaRPr lang="fr-FR" sz="11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31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IMAS-</a:t>
            </a:r>
            <a:r>
              <a:rPr lang="en-US" dirty="0" err="1" smtClean="0"/>
              <a:t>ification</a:t>
            </a:r>
            <a:r>
              <a:rPr lang="en-US" dirty="0" smtClean="0"/>
              <a:t> of codes</a:t>
            </a:r>
            <a:endParaRPr lang="en-US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17646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Need to define </a:t>
            </a:r>
            <a:r>
              <a:rPr lang="en-US" b="1" dirty="0" smtClean="0">
                <a:solidFill>
                  <a:srgbClr val="FF0000"/>
                </a:solidFill>
              </a:rPr>
              <a:t>needs for common data storage format in IMAS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Shared file here: </a:t>
            </a:r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docs.google.com/spreadsheets/d/148JRvyTQQp8nyvwJH8pYddQvh5zMKkzg/edit?usp=sharing&amp;ouid=116675827872058805499&amp;rtpof=true&amp;sd=true</a:t>
            </a:r>
            <a:endParaRPr lang="en-US" dirty="0" smtClean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endParaRPr lang="en-US" b="1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Calendar: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FF0000"/>
                </a:solidFill>
              </a:rPr>
              <a:t>January 7</a:t>
            </a:r>
            <a:r>
              <a:rPr lang="en-US" b="1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/>
              <a:t>: first contributions by all users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End of January: review of contributions, convergence to common proposal</a:t>
            </a:r>
            <a:endParaRPr lang="en-US" dirty="0"/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 smtClean="0">
                <a:solidFill>
                  <a:srgbClr val="0000FF"/>
                </a:solidFill>
              </a:rPr>
              <a:t>February 9</a:t>
            </a:r>
            <a:r>
              <a:rPr lang="en-US" b="1" baseline="30000" dirty="0" smtClean="0">
                <a:solidFill>
                  <a:srgbClr val="0000FF"/>
                </a:solidFill>
              </a:rPr>
              <a:t>th </a:t>
            </a:r>
            <a:r>
              <a:rPr lang="en-US" b="1" dirty="0" smtClean="0">
                <a:solidFill>
                  <a:srgbClr val="0000FF"/>
                </a:solidFill>
              </a:rPr>
              <a:t>(tbc)</a:t>
            </a:r>
            <a:r>
              <a:rPr lang="en-US" dirty="0" smtClean="0"/>
              <a:t>: discussion of proposal with ACH Poznan colleagues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Please contribute to document urgently!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8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 smtClean="0"/>
              <a:t>Today’s meeting agenda</a:t>
            </a:r>
            <a:endParaRPr lang="en-US" dirty="0"/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 smtClean="0"/>
              <a:t>Patrick </a:t>
            </a:r>
            <a:r>
              <a:rPr lang="en-US" dirty="0" err="1" smtClean="0"/>
              <a:t>Tamain</a:t>
            </a:r>
            <a:r>
              <a:rPr lang="en-US" dirty="0" smtClean="0"/>
              <a:t> | </a:t>
            </a:r>
            <a:r>
              <a:rPr lang="en-US" dirty="0" smtClean="0"/>
              <a:t>TSVV3 regular advancement meeting – Task 6 | 12/01/2022 </a:t>
            </a:r>
            <a:r>
              <a:rPr lang="en-GB" dirty="0" smtClean="0"/>
              <a:t>| Page </a:t>
            </a:r>
            <a:fld id="{6A6D9FA1-99C7-4910-8E32-B85D378B0060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7276174" y="1563638"/>
            <a:ext cx="183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Upload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/>
              <a:t> on </a:t>
            </a:r>
            <a:r>
              <a:rPr lang="fr-FR" dirty="0">
                <a:hlinkClick r:id="rId3"/>
              </a:rPr>
              <a:t>https://indico.euro-fusion.org/event/1626</a:t>
            </a:r>
            <a:r>
              <a:rPr lang="fr-FR" dirty="0" smtClean="0">
                <a:hlinkClick r:id="rId3"/>
              </a:rPr>
              <a:t>/</a:t>
            </a:r>
            <a:r>
              <a:rPr lang="fr-FR" dirty="0" smtClean="0"/>
              <a:t> or </a:t>
            </a:r>
            <a:r>
              <a:rPr lang="fr-FR" dirty="0" err="1" smtClean="0"/>
              <a:t>send</a:t>
            </a:r>
            <a:r>
              <a:rPr lang="fr-FR" dirty="0" smtClean="0"/>
              <a:t> to me </a:t>
            </a:r>
            <a:r>
              <a:rPr lang="fr-FR" dirty="0" err="1" smtClean="0"/>
              <a:t>please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382" y="924440"/>
            <a:ext cx="7010504" cy="35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2618</TotalTime>
  <Words>700</Words>
  <Application>Microsoft Office PowerPoint</Application>
  <PresentationFormat>Affichage à l'écran (16:9)</PresentationFormat>
  <Paragraphs>72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</vt:lpstr>
      <vt:lpstr>Thème Office</vt:lpstr>
      <vt:lpstr>TSVV3 – Regular advancement meeting 12/01/2022 – Task 6: impurities physics Project news</vt:lpstr>
      <vt:lpstr>Today’s meeting agenda</vt:lpstr>
      <vt:lpstr>Report 2021</vt:lpstr>
      <vt:lpstr>New publication rules (1)</vt:lpstr>
      <vt:lpstr>New publication rules (2)</vt:lpstr>
      <vt:lpstr>Latest publications</vt:lpstr>
      <vt:lpstr>IMAS-ification of codes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146</cp:revision>
  <cp:lastPrinted>2014-10-16T14:51:28Z</cp:lastPrinted>
  <dcterms:created xsi:type="dcterms:W3CDTF">2021-03-22T08:41:36Z</dcterms:created>
  <dcterms:modified xsi:type="dcterms:W3CDTF">2022-01-12T11:11:19Z</dcterms:modified>
</cp:coreProperties>
</file>