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1" r:id="rId2"/>
    <p:sldMasterId id="2147483703" r:id="rId3"/>
    <p:sldMasterId id="2147483720" r:id="rId4"/>
    <p:sldMasterId id="2147483728" r:id="rId5"/>
    <p:sldMasterId id="2147483733" r:id="rId6"/>
    <p:sldMasterId id="2147483739" r:id="rId7"/>
    <p:sldMasterId id="2147483743" r:id="rId8"/>
    <p:sldMasterId id="2147483765" r:id="rId9"/>
  </p:sldMasterIdLst>
  <p:notesMasterIdLst>
    <p:notesMasterId r:id="rId56"/>
  </p:notesMasterIdLst>
  <p:sldIdLst>
    <p:sldId id="270" r:id="rId10"/>
    <p:sldId id="476" r:id="rId11"/>
    <p:sldId id="310" r:id="rId12"/>
    <p:sldId id="545" r:id="rId13"/>
    <p:sldId id="531" r:id="rId14"/>
    <p:sldId id="538" r:id="rId15"/>
    <p:sldId id="539" r:id="rId16"/>
    <p:sldId id="537" r:id="rId17"/>
    <p:sldId id="359" r:id="rId18"/>
    <p:sldId id="524" r:id="rId19"/>
    <p:sldId id="494" r:id="rId20"/>
    <p:sldId id="540" r:id="rId21"/>
    <p:sldId id="562" r:id="rId22"/>
    <p:sldId id="547" r:id="rId23"/>
    <p:sldId id="548" r:id="rId24"/>
    <p:sldId id="549" r:id="rId25"/>
    <p:sldId id="550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67" r:id="rId34"/>
    <p:sldId id="560" r:id="rId35"/>
    <p:sldId id="546" r:id="rId36"/>
    <p:sldId id="566" r:id="rId37"/>
    <p:sldId id="568" r:id="rId38"/>
    <p:sldId id="569" r:id="rId39"/>
    <p:sldId id="532" r:id="rId40"/>
    <p:sldId id="518" r:id="rId41"/>
    <p:sldId id="520" r:id="rId42"/>
    <p:sldId id="521" r:id="rId43"/>
    <p:sldId id="280" r:id="rId44"/>
    <p:sldId id="372" r:id="rId45"/>
    <p:sldId id="561" r:id="rId46"/>
    <p:sldId id="570" r:id="rId47"/>
    <p:sldId id="571" r:id="rId48"/>
    <p:sldId id="543" r:id="rId49"/>
    <p:sldId id="572" r:id="rId50"/>
    <p:sldId id="573" r:id="rId51"/>
    <p:sldId id="563" r:id="rId52"/>
    <p:sldId id="564" r:id="rId53"/>
    <p:sldId id="565" r:id="rId54"/>
    <p:sldId id="544" r:id="rId5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5"/>
    <a:srgbClr val="FCFCFC"/>
    <a:srgbClr val="0000CC"/>
    <a:srgbClr val="00B0F0"/>
    <a:srgbClr val="005BAA"/>
    <a:srgbClr val="FCFCFD"/>
    <a:srgbClr val="FCFDFD"/>
    <a:srgbClr val="FDFDFD"/>
    <a:srgbClr val="FDFDFE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7" autoAdjust="0"/>
    <p:restoredTop sz="78731" autoAdjust="0"/>
  </p:normalViewPr>
  <p:slideViewPr>
    <p:cSldViewPr snapToGrid="0">
      <p:cViewPr varScale="1">
        <p:scale>
          <a:sx n="86" d="100"/>
          <a:sy n="86" d="100"/>
        </p:scale>
        <p:origin x="1728" y="84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991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temperature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349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20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4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883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66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43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067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853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4B82-5053-499E-AD65-43B254ECD8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14B82-5053-499E-AD65-43B254ECD8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8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Theoretically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neoclassical</a:t>
            </a:r>
            <a:r>
              <a:rPr lang="de-DE" dirty="0"/>
              <a:t> </a:t>
            </a:r>
            <a:r>
              <a:rPr lang="de-DE" dirty="0" err="1"/>
              <a:t>optimization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W7-X </a:t>
            </a:r>
            <a:r>
              <a:rPr lang="de-DE" dirty="0" err="1"/>
              <a:t>modifies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turbulent </a:t>
            </a:r>
            <a:r>
              <a:rPr lang="de-DE" dirty="0" err="1"/>
              <a:t>transport</a:t>
            </a:r>
            <a:r>
              <a:rPr lang="de-DE" dirty="0"/>
              <a:t> in W7-X. </a:t>
            </a:r>
          </a:p>
          <a:p>
            <a:endParaRPr lang="de-DE" dirty="0"/>
          </a:p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I am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 and </a:t>
            </a:r>
            <a:r>
              <a:rPr lang="de-DE" dirty="0" err="1"/>
              <a:t>curvature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a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 in W7-X.  The </a:t>
            </a:r>
            <a:r>
              <a:rPr lang="de-DE" dirty="0" err="1"/>
              <a:t>trapping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deeply</a:t>
            </a:r>
            <a:r>
              <a:rPr lang="de-DE" dirty="0"/>
              <a:t> </a:t>
            </a:r>
            <a:r>
              <a:rPr lang="de-DE" dirty="0" err="1"/>
              <a:t>trapped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and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curvature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delocalized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High-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,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coincide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and high-</a:t>
            </a:r>
            <a:r>
              <a:rPr lang="de-DE" dirty="0" err="1"/>
              <a:t>iota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.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5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I am </a:t>
            </a: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 and </a:t>
            </a:r>
            <a:r>
              <a:rPr lang="de-DE" dirty="0" err="1"/>
              <a:t>curvature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distance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a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 in W7-X.  The </a:t>
            </a:r>
            <a:r>
              <a:rPr lang="de-DE" dirty="0" err="1"/>
              <a:t>trapping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deeply</a:t>
            </a:r>
            <a:r>
              <a:rPr lang="de-DE" dirty="0"/>
              <a:t> </a:t>
            </a:r>
            <a:r>
              <a:rPr lang="de-DE" dirty="0" err="1"/>
              <a:t>trapped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and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curvature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delocalized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High-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,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coincide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and high-</a:t>
            </a:r>
            <a:r>
              <a:rPr lang="de-DE" dirty="0" err="1"/>
              <a:t>iota</a:t>
            </a:r>
            <a:r>
              <a:rPr lang="de-DE" dirty="0"/>
              <a:t> </a:t>
            </a:r>
            <a:r>
              <a:rPr lang="de-DE" dirty="0" err="1"/>
              <a:t>configurations</a:t>
            </a:r>
            <a:r>
              <a:rPr lang="de-DE" dirty="0"/>
              <a:t>.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796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997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722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1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elongation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W7-X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Additionally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elongation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W7-X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significantly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transport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51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00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53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90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60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15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aappsdpp.org/DPP2020/pdf/MF1-I18.pdf" TargetMode="Externa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hyperlink" Target="http://aappsdpp.org/DPP2020/pdf/MF1-I18.pdf" TargetMode="External"/><Relationship Id="rId4" Type="http://schemas.openxmlformats.org/officeDocument/2006/relationships/image" Target="../media/image11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5.emf"/><Relationship Id="rId5" Type="http://schemas.openxmlformats.org/officeDocument/2006/relationships/image" Target="../media/image11.wmf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tif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hyperlink" Target="http://aappsdpp.org/DPP2020/pdf/MF1-I18.pdf" TargetMode="External"/><Relationship Id="rId4" Type="http://schemas.openxmlformats.org/officeDocument/2006/relationships/image" Target="../media/image11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hyperlink" Target="http://aappsdpp.org/DPP2020/pdf/MF1-I18.pdf" TargetMode="External"/><Relationship Id="rId4" Type="http://schemas.openxmlformats.org/officeDocument/2006/relationships/image" Target="../media/image11.w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5.emf"/><Relationship Id="rId5" Type="http://schemas.openxmlformats.org/officeDocument/2006/relationships/image" Target="../media/image11.wmf"/><Relationship Id="rId4" Type="http://schemas.openxmlformats.org/officeDocument/2006/relationships/image" Target="../media/image1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9.tiff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8" name="Gerader Verbinder 10">
            <a:extLst>
              <a:ext uri="{FF2B5EF4-FFF2-40B4-BE49-F238E27FC236}">
                <a16:creationId xmlns:a16="http://schemas.microsoft.com/office/drawing/2014/main" id="{0B05A4B6-237E-4BC8-A835-422EB6C00ADC}"/>
              </a:ext>
            </a:extLst>
          </p:cNvPr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55960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26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366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cxnSp>
        <p:nvCxnSpPr>
          <p:cNvPr id="9" name="Gerader Verbinder 10">
            <a:extLst>
              <a:ext uri="{FF2B5EF4-FFF2-40B4-BE49-F238E27FC236}">
                <a16:creationId xmlns:a16="http://schemas.microsoft.com/office/drawing/2014/main" id="{B7D546DE-9BB9-48DE-BFD4-77E6258E7CEE}"/>
              </a:ext>
            </a:extLst>
          </p:cNvPr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495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467F086-8C01-4DF7-BDC3-34162356DC13}"/>
              </a:ext>
            </a:extLst>
          </p:cNvPr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046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99" y="191123"/>
            <a:ext cx="814751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9095472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97682" y="908050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8368" y="1089026"/>
            <a:ext cx="11234209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94" y="18864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6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42" y="195141"/>
            <a:ext cx="607500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07" y="195141"/>
            <a:ext cx="607308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3" y="197598"/>
            <a:ext cx="607443" cy="540000"/>
          </a:xfrm>
          <a:prstGeom prst="rect">
            <a:avLst/>
          </a:prstGeom>
        </p:spPr>
      </p:pic>
      <p:sp>
        <p:nvSpPr>
          <p:cNvPr id="17" name="Datumsplatzhalter 1"/>
          <p:cNvSpPr txBox="1">
            <a:spLocks/>
          </p:cNvSpPr>
          <p:nvPr userDrawn="1"/>
        </p:nvSpPr>
        <p:spPr>
          <a:xfrm>
            <a:off x="466935" y="6531235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 N A Beurskens</a:t>
            </a:r>
          </a:p>
        </p:txBody>
      </p:sp>
      <p:sp>
        <p:nvSpPr>
          <p:cNvPr id="18" name="Fußzeilenplatzhalter 2"/>
          <p:cNvSpPr txBox="1">
            <a:spLocks/>
          </p:cNvSpPr>
          <p:nvPr userDrawn="1"/>
        </p:nvSpPr>
        <p:spPr>
          <a:xfrm>
            <a:off x="1799510" y="6531235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Core turbulence and configuration effects in OP1</a:t>
            </a:r>
            <a:endParaRPr lang="de-DE" dirty="0"/>
          </a:p>
        </p:txBody>
      </p:sp>
      <p:sp>
        <p:nvSpPr>
          <p:cNvPr id="19" name="Foliennummernplatzhalter 3"/>
          <p:cNvSpPr txBox="1">
            <a:spLocks/>
          </p:cNvSpPr>
          <p:nvPr userDrawn="1"/>
        </p:nvSpPr>
        <p:spPr>
          <a:xfrm>
            <a:off x="10621910" y="6531235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20" name="Gerader Verbinder 10"/>
          <p:cNvCxnSpPr/>
          <p:nvPr userDrawn="1"/>
        </p:nvCxnSpPr>
        <p:spPr bwMode="auto">
          <a:xfrm>
            <a:off x="479425" y="6636011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 userDrawn="1"/>
        </p:nvSpPr>
        <p:spPr>
          <a:xfrm>
            <a:off x="11285082" y="-48415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hlinkClick r:id="rId5"/>
              </a:rPr>
              <a:t>MF1-I18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059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983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850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865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PP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2203450" y="3272206"/>
            <a:ext cx="7791450" cy="663995"/>
            <a:chOff x="2203450" y="5279000"/>
            <a:chExt cx="7791450" cy="663995"/>
          </a:xfrm>
        </p:grpSpPr>
        <p:pic>
          <p:nvPicPr>
            <p:cNvPr id="32" name="Grafik 3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5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99" y="191123"/>
            <a:ext cx="814751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9095472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97682" y="908050"/>
            <a:ext cx="111966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8368" y="1089026"/>
            <a:ext cx="11234209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94" y="188640"/>
            <a:ext cx="803164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9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56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8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138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29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774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1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0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22" y="195141"/>
            <a:ext cx="607308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402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6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24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cxnSp>
        <p:nvCxnSpPr>
          <p:cNvPr id="15" name="Gerader Verbinder 10"/>
          <p:cNvCxnSpPr/>
          <p:nvPr/>
        </p:nvCxnSpPr>
        <p:spPr bwMode="auto">
          <a:xfrm>
            <a:off x="479426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1" y="1096930"/>
            <a:ext cx="11232439" cy="5104490"/>
          </a:xfrm>
          <a:prstGeom prst="rect">
            <a:avLst/>
          </a:prstGeom>
        </p:spPr>
        <p:txBody>
          <a:bodyPr lIns="0"/>
          <a:lstStyle>
            <a:lvl1pPr>
              <a:defRPr lang="de-DE" sz="18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15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35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2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8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983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42" y="195141"/>
            <a:ext cx="607500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07" y="195141"/>
            <a:ext cx="607308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3" y="197598"/>
            <a:ext cx="607443" cy="540000"/>
          </a:xfrm>
          <a:prstGeom prst="rect">
            <a:avLst/>
          </a:prstGeom>
        </p:spPr>
      </p:pic>
      <p:sp>
        <p:nvSpPr>
          <p:cNvPr id="21" name="Datumsplatzhalter 2">
            <a:extLst>
              <a:ext uri="{FF2B5EF4-FFF2-40B4-BE49-F238E27FC236}">
                <a16:creationId xmlns:a16="http://schemas.microsoft.com/office/drawing/2014/main" id="{673F6A60-813E-4585-B435-C23F9EA3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22" name="Fußzeilenplatzhalter 3">
            <a:extLst>
              <a:ext uri="{FF2B5EF4-FFF2-40B4-BE49-F238E27FC236}">
                <a16:creationId xmlns:a16="http://schemas.microsoft.com/office/drawing/2014/main" id="{6612A6DD-2636-4C28-95B8-A8A8C8DA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23" name="Foliennummernplatzhalter 4">
            <a:extLst>
              <a:ext uri="{FF2B5EF4-FFF2-40B4-BE49-F238E27FC236}">
                <a16:creationId xmlns:a16="http://schemas.microsoft.com/office/drawing/2014/main" id="{1BAA6E77-5B5A-4C6A-8DC0-C8ECAE7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763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42" y="195141"/>
            <a:ext cx="607500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07" y="195141"/>
            <a:ext cx="607308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3" y="197598"/>
            <a:ext cx="607443" cy="540000"/>
          </a:xfrm>
          <a:prstGeom prst="rect">
            <a:avLst/>
          </a:prstGeom>
        </p:spPr>
      </p:pic>
      <p:sp>
        <p:nvSpPr>
          <p:cNvPr id="17" name="Rechteck 16"/>
          <p:cNvSpPr/>
          <p:nvPr userDrawn="1"/>
        </p:nvSpPr>
        <p:spPr>
          <a:xfrm>
            <a:off x="11285082" y="-48415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hlinkClick r:id="rId5"/>
              </a:rPr>
              <a:t>MF1-I18</a:t>
            </a:r>
            <a:endParaRPr lang="en-GB" sz="1400" dirty="0"/>
          </a:p>
        </p:txBody>
      </p:sp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AB24D749-D587-408F-B737-D8634889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1A5BCDAE-ACDD-4806-A309-EAEDAE4E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23" name="Foliennummernplatzhalter 4">
            <a:extLst>
              <a:ext uri="{FF2B5EF4-FFF2-40B4-BE49-F238E27FC236}">
                <a16:creationId xmlns:a16="http://schemas.microsoft.com/office/drawing/2014/main" id="{4C64E9B2-9273-4E7C-BE06-D9ABEEF7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1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4"/>
            <a:ext cx="607443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94CB7EDE-D958-440A-A06F-599FF2C3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33AEC28-1EEA-4009-ABC1-A7FED0D8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EBB3C16B-42F7-49EA-B7FD-65B77130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728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756F1964-5812-4FE5-842D-B589ECFC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95A690E6-BD60-42A6-B71B-CA9EEC7D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73F7F86A-0476-4C2F-AF8B-CE246DFF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53385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C04EEE8-7A0F-4694-BD86-123079C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ACEC9DD0-9E44-4D8E-A30A-85066411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D0C1E55F-7D9E-4397-AF17-08FF6F9C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056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479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0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12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197598"/>
            <a:ext cx="607443" cy="540000"/>
          </a:xfrm>
          <a:prstGeom prst="rect">
            <a:avLst/>
          </a:prstGeom>
        </p:spPr>
      </p:pic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DF910BD1-38F3-417D-8A13-4C70C75B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" y="635864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7E99E262-FE7C-4EF6-8755-2D9977B8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45" y="635668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en-US" dirty="0"/>
          </a:p>
        </p:txBody>
      </p:sp>
      <p:sp>
        <p:nvSpPr>
          <p:cNvPr id="24" name="Foliennummernplatzhalter 4">
            <a:extLst>
              <a:ext uri="{FF2B5EF4-FFF2-40B4-BE49-F238E27FC236}">
                <a16:creationId xmlns:a16="http://schemas.microsoft.com/office/drawing/2014/main" id="{BC282F30-D0B5-40FD-AEB2-C33096EF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863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384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1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197598"/>
            <a:ext cx="607443" cy="540000"/>
          </a:xfrm>
          <a:prstGeom prst="rect">
            <a:avLst/>
          </a:prstGeom>
        </p:spPr>
      </p:pic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8A9CCF02-1AF7-4CA2-BCEE-0CB2B607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" y="635864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24" name="Fußzeilenplatzhalter 3">
            <a:extLst>
              <a:ext uri="{FF2B5EF4-FFF2-40B4-BE49-F238E27FC236}">
                <a16:creationId xmlns:a16="http://schemas.microsoft.com/office/drawing/2014/main" id="{7BD524D6-6BED-4590-AFC1-E5798161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45" y="635668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en-US" dirty="0"/>
          </a:p>
        </p:txBody>
      </p:sp>
      <p:sp>
        <p:nvSpPr>
          <p:cNvPr id="25" name="Foliennummernplatzhalter 4">
            <a:extLst>
              <a:ext uri="{FF2B5EF4-FFF2-40B4-BE49-F238E27FC236}">
                <a16:creationId xmlns:a16="http://schemas.microsoft.com/office/drawing/2014/main" id="{1B74253B-C00C-4884-A3AE-C4231227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863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0192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247260"/>
            <a:ext cx="12209760" cy="226918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4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8" name="Grafik 27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91104"/>
            <a:ext cx="576000" cy="5120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5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9" y="191103"/>
            <a:ext cx="576000" cy="512049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3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91104"/>
            <a:ext cx="576000" cy="51205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F3EE8C1-2A12-4E67-A715-A772C72C27E6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677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53956"/>
            <a:ext cx="12192001" cy="2262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00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5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15640" y="134140"/>
            <a:ext cx="9196496" cy="616565"/>
          </a:xfrm>
        </p:spPr>
        <p:txBody>
          <a:bodyPr/>
          <a:lstStyle>
            <a:lvl1pPr>
              <a:defRPr sz="2100" b="1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512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95577" y="191015"/>
            <a:ext cx="10656755" cy="914400"/>
          </a:xfrm>
        </p:spPr>
        <p:txBody>
          <a:bodyPr/>
          <a:lstStyle>
            <a:lvl1pPr>
              <a:buNone/>
              <a:defRPr sz="2880" b="1">
                <a:solidFill>
                  <a:srgbClr val="397EC1"/>
                </a:solidFill>
              </a:defRPr>
            </a:lvl1pPr>
            <a:lvl2pPr>
              <a:defRPr>
                <a:solidFill>
                  <a:srgbClr val="397EC1"/>
                </a:solidFill>
              </a:defRPr>
            </a:lvl2pPr>
            <a:lvl3pPr>
              <a:defRPr>
                <a:solidFill>
                  <a:srgbClr val="397EC1"/>
                </a:solidFill>
              </a:defRPr>
            </a:lvl3pPr>
            <a:lvl4pPr>
              <a:defRPr>
                <a:solidFill>
                  <a:srgbClr val="397EC1"/>
                </a:solidFill>
              </a:defRPr>
            </a:lvl4pPr>
            <a:lvl5pPr>
              <a:defRPr>
                <a:solidFill>
                  <a:srgbClr val="397EC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143339" y="971922"/>
            <a:ext cx="1190532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 noProof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78" y="194212"/>
            <a:ext cx="652784" cy="583200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73" y="194212"/>
            <a:ext cx="655568" cy="583200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AFEA8011-07B3-4136-8EA3-9B70DE2E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367" y="6356358"/>
            <a:ext cx="1117572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8F036057-4034-4818-A096-C7E23EF8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850" y="6356358"/>
            <a:ext cx="8564311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14" name="Foliennummernplatzhalter 4">
            <a:extLst>
              <a:ext uri="{FF2B5EF4-FFF2-40B4-BE49-F238E27FC236}">
                <a16:creationId xmlns:a16="http://schemas.microsoft.com/office/drawing/2014/main" id="{C5204995-CFC6-4D1F-B41F-C3BBCB8D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2575" y="6357601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19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mach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1046392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422" y="195141"/>
            <a:ext cx="607308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1322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42" y="195141"/>
            <a:ext cx="607500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11233150" cy="51092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07" y="195141"/>
            <a:ext cx="607308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3" y="197598"/>
            <a:ext cx="607443" cy="540000"/>
          </a:xfrm>
          <a:prstGeom prst="rect">
            <a:avLst/>
          </a:prstGeom>
        </p:spPr>
      </p:pic>
      <p:sp>
        <p:nvSpPr>
          <p:cNvPr id="17" name="Datumsplatzhalter 1"/>
          <p:cNvSpPr txBox="1">
            <a:spLocks/>
          </p:cNvSpPr>
          <p:nvPr userDrawn="1"/>
        </p:nvSpPr>
        <p:spPr>
          <a:xfrm>
            <a:off x="466935" y="6531235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 N A Beurskens</a:t>
            </a:r>
          </a:p>
        </p:txBody>
      </p:sp>
      <p:sp>
        <p:nvSpPr>
          <p:cNvPr id="18" name="Fußzeilenplatzhalter 2"/>
          <p:cNvSpPr txBox="1">
            <a:spLocks/>
          </p:cNvSpPr>
          <p:nvPr userDrawn="1"/>
        </p:nvSpPr>
        <p:spPr>
          <a:xfrm>
            <a:off x="1799510" y="6531235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4th Asia Pacific Conference on Plasma Physics, 26-31 October, 2020 (online-conference)</a:t>
            </a:r>
          </a:p>
        </p:txBody>
      </p:sp>
      <p:sp>
        <p:nvSpPr>
          <p:cNvPr id="19" name="Foliennummernplatzhalter 3"/>
          <p:cNvSpPr txBox="1">
            <a:spLocks/>
          </p:cNvSpPr>
          <p:nvPr userDrawn="1"/>
        </p:nvSpPr>
        <p:spPr>
          <a:xfrm>
            <a:off x="10621910" y="6531235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20" name="Gerader Verbinder 10"/>
          <p:cNvCxnSpPr/>
          <p:nvPr userDrawn="1"/>
        </p:nvCxnSpPr>
        <p:spPr bwMode="auto">
          <a:xfrm>
            <a:off x="479425" y="6636011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 userDrawn="1"/>
        </p:nvSpPr>
        <p:spPr>
          <a:xfrm>
            <a:off x="11285082" y="-48415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hlinkClick r:id="rId5"/>
              </a:rPr>
              <a:t>MF1-I18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93836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42" y="195141"/>
            <a:ext cx="607500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07" y="195141"/>
            <a:ext cx="607308" cy="54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63" y="197598"/>
            <a:ext cx="607443" cy="540000"/>
          </a:xfrm>
          <a:prstGeom prst="rect">
            <a:avLst/>
          </a:prstGeom>
        </p:spPr>
      </p:pic>
      <p:sp>
        <p:nvSpPr>
          <p:cNvPr id="14" name="Datumsplatzhalter 1"/>
          <p:cNvSpPr txBox="1">
            <a:spLocks/>
          </p:cNvSpPr>
          <p:nvPr userDrawn="1"/>
        </p:nvSpPr>
        <p:spPr>
          <a:xfrm>
            <a:off x="466935" y="6531235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 N A Beurskens</a:t>
            </a:r>
          </a:p>
        </p:txBody>
      </p:sp>
      <p:sp>
        <p:nvSpPr>
          <p:cNvPr id="20" name="Fußzeilenplatzhalter 2"/>
          <p:cNvSpPr txBox="1">
            <a:spLocks/>
          </p:cNvSpPr>
          <p:nvPr userDrawn="1"/>
        </p:nvSpPr>
        <p:spPr>
          <a:xfrm>
            <a:off x="1799510" y="6531235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4th Asia Pacific Conference on Plasma Physics, 26-31 October, 2020 (online-conference)</a:t>
            </a:r>
          </a:p>
        </p:txBody>
      </p:sp>
      <p:sp>
        <p:nvSpPr>
          <p:cNvPr id="21" name="Foliennummernplatzhalter 3"/>
          <p:cNvSpPr txBox="1">
            <a:spLocks/>
          </p:cNvSpPr>
          <p:nvPr userDrawn="1"/>
        </p:nvSpPr>
        <p:spPr>
          <a:xfrm>
            <a:off x="10621910" y="6531235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22" name="Gerader Verbinder 10"/>
          <p:cNvCxnSpPr/>
          <p:nvPr userDrawn="1"/>
        </p:nvCxnSpPr>
        <p:spPr bwMode="auto">
          <a:xfrm>
            <a:off x="479425" y="6636011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hteck 16"/>
          <p:cNvSpPr/>
          <p:nvPr userDrawn="1"/>
        </p:nvSpPr>
        <p:spPr>
          <a:xfrm>
            <a:off x="11285082" y="-48415"/>
            <a:ext cx="800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hlinkClick r:id="rId5"/>
              </a:rPr>
              <a:t>MF1-I18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9580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649" y="191124"/>
            <a:ext cx="607443" cy="540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5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466" y="147362"/>
            <a:ext cx="600317" cy="612000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9"/>
            <a:ext cx="9502775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5" y="1089026"/>
            <a:ext cx="11233150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39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71" y="277807"/>
            <a:ext cx="1110547" cy="33349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4" y="188639"/>
            <a:ext cx="8334933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>
                <a:solidFill>
                  <a:srgbClr val="326CB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479424" y="1089025"/>
            <a:ext cx="11233151" cy="51117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8AFB9D-F2E6-4BBA-83FA-69EC431EA825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52" y="190581"/>
            <a:ext cx="6075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8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grpSp>
        <p:nvGrpSpPr>
          <p:cNvPr id="2" name="Gruppierung 1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8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10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33144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7" name="Titel 7"/>
          <p:cNvSpPr>
            <a:spLocks noGrp="1"/>
          </p:cNvSpPr>
          <p:nvPr userDrawn="1">
            <p:ph type="title"/>
          </p:nvPr>
        </p:nvSpPr>
        <p:spPr>
          <a:xfrm>
            <a:off x="1533144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5" name="Gruppierung 1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20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11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09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197598"/>
            <a:ext cx="607443" cy="540000"/>
          </a:xfrm>
          <a:prstGeom prst="rect">
            <a:avLst/>
          </a:prstGeom>
        </p:spPr>
      </p:pic>
      <p:sp>
        <p:nvSpPr>
          <p:cNvPr id="25" name="Datumsplatzhalter 1"/>
          <p:cNvSpPr txBox="1">
            <a:spLocks/>
          </p:cNvSpPr>
          <p:nvPr userDrawn="1"/>
        </p:nvSpPr>
        <p:spPr>
          <a:xfrm>
            <a:off x="466935" y="6396325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 N A Beurskens</a:t>
            </a:r>
          </a:p>
        </p:txBody>
      </p:sp>
      <p:sp>
        <p:nvSpPr>
          <p:cNvPr id="26" name="Fußzeilenplatzhalter 2"/>
          <p:cNvSpPr txBox="1">
            <a:spLocks/>
          </p:cNvSpPr>
          <p:nvPr userDrawn="1"/>
        </p:nvSpPr>
        <p:spPr>
          <a:xfrm>
            <a:off x="1799510" y="6396325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4th Asia Pacific Conference on Plasma Physics, 26-31 October, 2020 (online-conference)</a:t>
            </a:r>
          </a:p>
        </p:txBody>
      </p:sp>
      <p:sp>
        <p:nvSpPr>
          <p:cNvPr id="27" name="Foliennummernplatzhalter 3"/>
          <p:cNvSpPr txBox="1">
            <a:spLocks/>
          </p:cNvSpPr>
          <p:nvPr userDrawn="1"/>
        </p:nvSpPr>
        <p:spPr>
          <a:xfrm>
            <a:off x="10621910" y="6396325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574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9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5" name="Gruppierung 34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6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7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8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197598"/>
            <a:ext cx="607443" cy="540000"/>
          </a:xfrm>
          <a:prstGeom prst="rect">
            <a:avLst/>
          </a:prstGeom>
        </p:spPr>
      </p:pic>
      <p:sp>
        <p:nvSpPr>
          <p:cNvPr id="21" name="Datumsplatzhalter 1"/>
          <p:cNvSpPr txBox="1">
            <a:spLocks/>
          </p:cNvSpPr>
          <p:nvPr userDrawn="1"/>
        </p:nvSpPr>
        <p:spPr>
          <a:xfrm>
            <a:off x="466935" y="6396325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M N A Beurskens</a:t>
            </a:r>
          </a:p>
        </p:txBody>
      </p:sp>
      <p:sp>
        <p:nvSpPr>
          <p:cNvPr id="22" name="Fußzeilenplatzhalter 2"/>
          <p:cNvSpPr txBox="1">
            <a:spLocks/>
          </p:cNvSpPr>
          <p:nvPr userDrawn="1"/>
        </p:nvSpPr>
        <p:spPr>
          <a:xfrm>
            <a:off x="1799510" y="6396325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4th Asia Pacific Conference on Plasma Physics, 26-31 October, 2020 (online-conference)</a:t>
            </a:r>
          </a:p>
        </p:txBody>
      </p:sp>
      <p:sp>
        <p:nvSpPr>
          <p:cNvPr id="23" name="Foliennummernplatzhalter 3"/>
          <p:cNvSpPr txBox="1">
            <a:spLocks/>
          </p:cNvSpPr>
          <p:nvPr userDrawn="1"/>
        </p:nvSpPr>
        <p:spPr>
          <a:xfrm>
            <a:off x="10621910" y="6396325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508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247260"/>
            <a:ext cx="12209760" cy="2269181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4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7" name="Grafi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8" name="Grafik 27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93" y="183189"/>
            <a:ext cx="60730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2556095" y="5284515"/>
            <a:ext cx="7353189" cy="743526"/>
            <a:chOff x="2556095" y="5284515"/>
            <a:chExt cx="7353189" cy="743526"/>
          </a:xfrm>
        </p:grpSpPr>
        <p:pic>
          <p:nvPicPr>
            <p:cNvPr id="18" name="Picture 1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0" y="191104"/>
            <a:ext cx="576000" cy="51204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0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79" y="191103"/>
            <a:ext cx="576000" cy="512049"/>
          </a:xfrm>
          <a:prstGeom prst="rect">
            <a:avLst/>
          </a:prstGeom>
        </p:spPr>
      </p:pic>
      <p:sp>
        <p:nvSpPr>
          <p:cNvPr id="32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33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2556095" y="4821379"/>
            <a:ext cx="7353189" cy="743526"/>
            <a:chOff x="2556095" y="5284515"/>
            <a:chExt cx="7353189" cy="74352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36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37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>
                  <a:latin typeface="Arial Narrow" panose="020B0606020202030204" pitchFamily="34" charset="0"/>
                </a:rPr>
                <a:t>Euratom</a:t>
              </a:r>
              <a:r>
                <a:rPr lang="en-US" sz="100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>
                  <a:latin typeface="Arial Narrow" panose="020B0606020202030204" pitchFamily="34" charset="0"/>
                </a:rPr>
                <a:t>programme</a:t>
              </a:r>
              <a:r>
                <a:rPr lang="en-US" sz="1000" dirty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90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UG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1" y="191104"/>
            <a:ext cx="576000" cy="51205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7F3EE8C1-2A12-4E67-A715-A772C72C27E6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677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2556644" y="3368453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078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253956"/>
            <a:ext cx="12192001" cy="226248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93095"/>
            <a:ext cx="2385016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90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92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15640" y="134140"/>
            <a:ext cx="9196496" cy="616565"/>
          </a:xfrm>
        </p:spPr>
        <p:txBody>
          <a:bodyPr/>
          <a:lstStyle>
            <a:lvl1pPr>
              <a:defRPr sz="2100" b="1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433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43339" y="6525344"/>
            <a:ext cx="11952650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 sz="1200"/>
          </a:p>
        </p:txBody>
      </p:sp>
      <p:sp>
        <p:nvSpPr>
          <p:cNvPr id="28" name="Rectangle 3"/>
          <p:cNvSpPr>
            <a:spLocks noGrp="1" noChangeArrowheads="1"/>
          </p:cNvSpPr>
          <p:nvPr>
            <p:ph type="dt" sz="half" idx="11"/>
          </p:nvPr>
        </p:nvSpPr>
        <p:spPr>
          <a:xfrm>
            <a:off x="143340" y="6576390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R C Wolf</a:t>
            </a:r>
            <a:endParaRPr lang="de-DE" dirty="0"/>
          </a:p>
        </p:txBody>
      </p:sp>
      <p:sp>
        <p:nvSpPr>
          <p:cNvPr id="29" name="Rectangle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437702" y="6576390"/>
            <a:ext cx="53166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 dirty="0" err="1" smtClean="0"/>
            </a:lvl1pPr>
          </a:lstStyle>
          <a:p>
            <a:pPr algn="ctr">
              <a:defRPr/>
            </a:pPr>
            <a:r>
              <a:rPr lang="en-US"/>
              <a:t>60th Annual Meeting of the APS Division of Plasma Physics, Portland, 6 Nov 2018</a:t>
            </a:r>
            <a:endParaRPr lang="de-DE"/>
          </a:p>
        </p:txBody>
      </p:sp>
      <p:sp>
        <p:nvSpPr>
          <p:cNvPr id="30" name="Rectangle 5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9264352" y="6576390"/>
            <a:ext cx="2844800" cy="276999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E0A457A7-2F34-4B67-AF6E-D0FF3829CD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95577" y="191015"/>
            <a:ext cx="10656755" cy="914400"/>
          </a:xfrm>
        </p:spPr>
        <p:txBody>
          <a:bodyPr/>
          <a:lstStyle>
            <a:lvl1pPr>
              <a:buNone/>
              <a:defRPr sz="2880" b="1">
                <a:solidFill>
                  <a:srgbClr val="397EC1"/>
                </a:solidFill>
              </a:defRPr>
            </a:lvl1pPr>
            <a:lvl2pPr>
              <a:defRPr>
                <a:solidFill>
                  <a:srgbClr val="397EC1"/>
                </a:solidFill>
              </a:defRPr>
            </a:lvl2pPr>
            <a:lvl3pPr>
              <a:defRPr>
                <a:solidFill>
                  <a:srgbClr val="397EC1"/>
                </a:solidFill>
              </a:defRPr>
            </a:lvl3pPr>
            <a:lvl4pPr>
              <a:defRPr>
                <a:solidFill>
                  <a:srgbClr val="397EC1"/>
                </a:solidFill>
              </a:defRPr>
            </a:lvl4pPr>
            <a:lvl5pPr>
              <a:defRPr>
                <a:solidFill>
                  <a:srgbClr val="397EC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143339" y="971922"/>
            <a:ext cx="11905322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 noProof="0"/>
          </a:p>
        </p:txBody>
      </p:sp>
      <p:pic>
        <p:nvPicPr>
          <p:cNvPr id="11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78" y="194212"/>
            <a:ext cx="652784" cy="583200"/>
          </a:xfrm>
          <a:prstGeom prst="rect">
            <a:avLst/>
          </a:prstGeom>
        </p:spPr>
      </p:pic>
      <p:pic>
        <p:nvPicPr>
          <p:cNvPr id="1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773" y="194212"/>
            <a:ext cx="655568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5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w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B10EA0EF-8409-4D5A-9A9A-9C7DFF6D31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6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41" r:id="rId6"/>
    <p:sldLayoutId id="214748376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96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4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14.01.2021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 dirty="0" err="1"/>
              <a:t>test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73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63.png"/><Relationship Id="rId7" Type="http://schemas.openxmlformats.org/officeDocument/2006/relationships/image" Target="../media/image570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560.png"/><Relationship Id="rId5" Type="http://schemas.openxmlformats.org/officeDocument/2006/relationships/image" Target="../media/image331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1.png"/><Relationship Id="rId5" Type="http://schemas.openxmlformats.org/officeDocument/2006/relationships/image" Target="../media/image611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21.png"/><Relationship Id="rId5" Type="http://schemas.openxmlformats.org/officeDocument/2006/relationships/image" Target="../media/image611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77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jpg"/><Relationship Id="rId4" Type="http://schemas.openxmlformats.org/officeDocument/2006/relationships/image" Target="../media/image5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8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6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23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6" Type="http://schemas.openxmlformats.org/officeDocument/2006/relationships/image" Target="../media/image221.png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5" Type="http://schemas.openxmlformats.org/officeDocument/2006/relationships/image" Target="../media/image450.png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0.png"/><Relationship Id="rId4" Type="http://schemas.openxmlformats.org/officeDocument/2006/relationships/image" Target="../media/image88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36.png"/><Relationship Id="rId7" Type="http://schemas.openxmlformats.org/officeDocument/2006/relationships/image" Target="../media/image4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8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Core turbulence and configuration effects in OP1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Gavin M. Weir, Marc </a:t>
            </a:r>
            <a:r>
              <a:rPr lang="en-US" dirty="0" err="1"/>
              <a:t>Beurskens</a:t>
            </a:r>
            <a:endParaRPr lang="en-US" dirty="0"/>
          </a:p>
          <a:p>
            <a:r>
              <a:rPr lang="en-US" dirty="0"/>
              <a:t>On behalf of the W7-X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Instabilities (ETG, ITG, TEM)</a:t>
            </a:r>
            <a:br>
              <a:rPr lang="en-US" dirty="0"/>
            </a:br>
            <a:r>
              <a:rPr lang="en-US" dirty="0"/>
              <a:t>and Configuration Effects</a:t>
            </a:r>
          </a:p>
        </p:txBody>
      </p:sp>
    </p:spTree>
    <p:extLst>
      <p:ext uri="{BB962C8B-B14F-4D97-AF65-F5344CB8AC3E}">
        <p14:creationId xmlns:p14="http://schemas.microsoft.com/office/powerpoint/2010/main" val="347160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9BC8E96-2C5B-4730-97AA-7265348EA085}"/>
              </a:ext>
            </a:extLst>
          </p:cNvPr>
          <p:cNvGrpSpPr/>
          <p:nvPr/>
        </p:nvGrpSpPr>
        <p:grpSpPr>
          <a:xfrm>
            <a:off x="6126373" y="2203621"/>
            <a:ext cx="4267209" cy="3299164"/>
            <a:chOff x="10776582" y="2158030"/>
            <a:chExt cx="4267209" cy="329916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AA56128-F0E6-48AD-8901-75DD1C803905}"/>
                </a:ext>
              </a:extLst>
            </p:cNvPr>
            <p:cNvGrpSpPr/>
            <p:nvPr/>
          </p:nvGrpSpPr>
          <p:grpSpPr>
            <a:xfrm>
              <a:off x="10776582" y="2158030"/>
              <a:ext cx="4267209" cy="3299164"/>
              <a:chOff x="10841143" y="2136103"/>
              <a:chExt cx="4267209" cy="329916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C492A57-4DD4-4AA1-AEB8-C04448DC57FB}"/>
                  </a:ext>
                </a:extLst>
              </p:cNvPr>
              <p:cNvGrpSpPr/>
              <p:nvPr/>
            </p:nvGrpSpPr>
            <p:grpSpPr>
              <a:xfrm>
                <a:off x="10841143" y="2136103"/>
                <a:ext cx="4267209" cy="3299164"/>
                <a:chOff x="10841143" y="2136103"/>
                <a:chExt cx="4267209" cy="3299164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44BA4AE-0AE6-4BD6-8C2B-F1B36D367097}"/>
                    </a:ext>
                  </a:extLst>
                </p:cNvPr>
                <p:cNvSpPr txBox="1"/>
                <p:nvPr/>
              </p:nvSpPr>
              <p:spPr>
                <a:xfrm>
                  <a:off x="11365289" y="4870978"/>
                  <a:ext cx="3651348" cy="258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de-DE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0.0        1.0       2.0        3.0        4.0</a:t>
                  </a:r>
                  <a:endParaRPr lang="en-DE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0744595-102D-404F-948B-AF4891D72A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325"/>
                <a:stretch/>
              </p:blipFill>
              <p:spPr>
                <a:xfrm>
                  <a:off x="10841143" y="2136103"/>
                  <a:ext cx="4267209" cy="2810548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590261B2-0DB5-4FFC-83E5-5ED50ACCD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9534"/>
                <a:stretch/>
              </p:blipFill>
              <p:spPr>
                <a:xfrm>
                  <a:off x="10841143" y="5083716"/>
                  <a:ext cx="4267209" cy="351551"/>
                </a:xfrm>
                <a:prstGeom prst="rect">
                  <a:avLst/>
                </a:prstGeom>
              </p:spPr>
            </p:pic>
          </p:grpSp>
          <p:sp>
            <p:nvSpPr>
              <p:cNvPr id="25" name="Content Placeholder 1">
                <a:extLst>
                  <a:ext uri="{FF2B5EF4-FFF2-40B4-BE49-F238E27FC236}">
                    <a16:creationId xmlns:a16="http://schemas.microsoft.com/office/drawing/2014/main" id="{A458DA90-CF53-4DA7-8DE2-23BA02AB65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57001" y="2974617"/>
                <a:ext cx="369332" cy="5667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lIns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de-DE" sz="2400" b="1" kern="1200" smtClean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de-DE" sz="2000" b="0" kern="1200" dirty="0" smtClean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de-DE" sz="1800" kern="1200" dirty="0" smtClean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de-DE" sz="1600" kern="1200" dirty="0" smtClean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0" dirty="0">
                    <a:cs typeface="Arial" panose="020B0604020202020204" pitchFamily="34" charset="0"/>
                  </a:rPr>
                  <a:t>[m/s]</a:t>
                </a:r>
                <a:endParaRPr lang="en-US" dirty="0"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C90D85-6E88-47AB-87C4-34D4BD9856E4}"/>
                    </a:ext>
                  </a:extLst>
                </p:cNvPr>
                <p:cNvSpPr txBox="1"/>
                <p:nvPr/>
              </p:nvSpPr>
              <p:spPr>
                <a:xfrm>
                  <a:off x="11732609" y="2471494"/>
                  <a:ext cx="2010102" cy="287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=∫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𝐻𝑃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C90D85-6E88-47AB-87C4-34D4BD985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2609" y="2471494"/>
                  <a:ext cx="2010102" cy="287515"/>
                </a:xfrm>
                <a:prstGeom prst="rect">
                  <a:avLst/>
                </a:prstGeom>
                <a:blipFill>
                  <a:blip r:embed="rId4"/>
                  <a:stretch>
                    <a:fillRect l="-4242" t="-12766" b="-4255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el 8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sz="2400" dirty="0">
                    <a:latin typeface="+mj-lt"/>
                  </a:rPr>
                  <a:t>The </a:t>
                </a:r>
                <a:r>
                  <a:rPr lang="de-DE" sz="2400" dirty="0" err="1">
                    <a:latin typeface="+mj-lt"/>
                  </a:rPr>
                  <a:t>electron</a:t>
                </a:r>
                <a:r>
                  <a:rPr lang="de-DE" sz="2400" dirty="0">
                    <a:latin typeface="+mj-lt"/>
                  </a:rPr>
                  <a:t> </a:t>
                </a:r>
                <a:r>
                  <a:rPr lang="de-DE" sz="2400" dirty="0" err="1">
                    <a:latin typeface="+mj-lt"/>
                  </a:rPr>
                  <a:t>heat</a:t>
                </a:r>
                <a:r>
                  <a:rPr lang="de-DE" sz="2400" dirty="0">
                    <a:latin typeface="+mj-lt"/>
                  </a:rPr>
                  <a:t> </a:t>
                </a:r>
                <a:r>
                  <a:rPr lang="de-DE" sz="2400" dirty="0" err="1">
                    <a:latin typeface="+mj-lt"/>
                  </a:rPr>
                  <a:t>transport</a:t>
                </a:r>
                <a:r>
                  <a:rPr lang="de-DE" sz="2400" dirty="0">
                    <a:latin typeface="+mj-lt"/>
                  </a:rPr>
                  <a:t> </a:t>
                </a:r>
                <a:r>
                  <a:rPr lang="de-DE" sz="2400" dirty="0" err="1">
                    <a:latin typeface="+mj-lt"/>
                  </a:rPr>
                  <a:t>is</a:t>
                </a:r>
                <a:r>
                  <a:rPr lang="de-DE" sz="2400" dirty="0">
                    <a:latin typeface="+mj-lt"/>
                  </a:rPr>
                  <a:t> not </a:t>
                </a:r>
                <a:r>
                  <a:rPr lang="de-DE" sz="2400" dirty="0" err="1">
                    <a:latin typeface="+mj-lt"/>
                  </a:rPr>
                  <a:t>stiff</a:t>
                </a:r>
                <a:r>
                  <a:rPr lang="de-DE" sz="2400" dirty="0">
                    <a:latin typeface="+mj-lt"/>
                  </a:rPr>
                  <a:t> i</a:t>
                </a:r>
                <a:r>
                  <a:rPr lang="en-US" sz="2400" dirty="0">
                    <a:latin typeface="+mj-lt"/>
                  </a:rPr>
                  <a:t>n low-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W7-X plasmas</a:t>
                </a:r>
                <a:endParaRPr lang="de-DE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itel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1988" b="-212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3AD3A04-89DF-4B80-B79C-65AEC0F010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1800" b="0" dirty="0"/>
                  <a:t>The electron heat transport is not stiff in low-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1800" b="0" dirty="0"/>
                  <a:t> W7-X plasmas, but it is dominated by anomalous sources</a:t>
                </a:r>
              </a:p>
              <a:p>
                <a:r>
                  <a:rPr lang="en-US" sz="1800" b="0" dirty="0"/>
                  <a:t>Measured stiffness is consistent with previous measurements in conventional stellarators,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𝐻𝑃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𝑃𝐵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sz="1800" b="0" dirty="0"/>
              </a:p>
              <a:p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</a:t>
                </a:r>
                <a:r>
                  <a:rPr lang="en-US" sz="1800" b="0" dirty="0"/>
                  <a:t>he heat flux scales linearly with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dirty="0"/>
                  <a:t> at low a/</a:t>
                </a:r>
                <a:r>
                  <a:rPr lang="en-US" sz="1800" b="0" dirty="0" err="1"/>
                  <a:t>L</a:t>
                </a:r>
                <a:r>
                  <a:rPr lang="en-US" sz="1800" b="0" baseline="-25000" dirty="0" err="1"/>
                  <a:t>Te</a:t>
                </a:r>
                <a:r>
                  <a:rPr lang="en-US" sz="1800" b="0" dirty="0"/>
                  <a:t>.  With on-axis, intense ECRH the apparent stiffness increases.</a:t>
                </a: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  <a:blipFill>
                <a:blip r:embed="rId6"/>
                <a:stretch>
                  <a:fillRect l="-326" t="-11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1F63E3-8237-4510-9DB5-2440CE109E38}"/>
              </a:ext>
            </a:extLst>
          </p:cNvPr>
          <p:cNvSpPr txBox="1"/>
          <p:nvPr/>
        </p:nvSpPr>
        <p:spPr>
          <a:xfrm>
            <a:off x="5101883" y="5387241"/>
            <a:ext cx="6749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et.al.</a:t>
            </a:r>
            <a:r>
              <a:rPr lang="de-DE" sz="1600" dirty="0"/>
              <a:t>, </a:t>
            </a:r>
            <a:r>
              <a:rPr lang="de-DE" sz="1600" dirty="0" err="1"/>
              <a:t>Presented</a:t>
            </a:r>
            <a:r>
              <a:rPr lang="de-DE" sz="1600" dirty="0"/>
              <a:t> at ISHW (2019)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180EA-364F-45F8-A2E4-2E5D97C08865}"/>
              </a:ext>
            </a:extLst>
          </p:cNvPr>
          <p:cNvGrpSpPr/>
          <p:nvPr/>
        </p:nvGrpSpPr>
        <p:grpSpPr>
          <a:xfrm>
            <a:off x="1916779" y="2194530"/>
            <a:ext cx="4302261" cy="3372619"/>
            <a:chOff x="1780675" y="2664430"/>
            <a:chExt cx="4302261" cy="337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675" y="2664430"/>
              <a:ext cx="4302261" cy="3372619"/>
            </a:xfrm>
            <a:prstGeom prst="rect">
              <a:avLst/>
            </a:prstGeom>
          </p:spPr>
        </p:pic>
        <p:sp>
          <p:nvSpPr>
            <p:cNvPr id="3" name="Content Placeholder 1">
              <a:extLst>
                <a:ext uri="{FF2B5EF4-FFF2-40B4-BE49-F238E27FC236}">
                  <a16:creationId xmlns:a16="http://schemas.microsoft.com/office/drawing/2014/main" id="{08AC81D0-75F5-487B-8863-F713C3ABE182}"/>
                </a:ext>
              </a:extLst>
            </p:cNvPr>
            <p:cNvSpPr txBox="1">
              <a:spLocks/>
            </p:cNvSpPr>
            <p:nvPr/>
          </p:nvSpPr>
          <p:spPr>
            <a:xfrm>
              <a:off x="1780675" y="3585029"/>
              <a:ext cx="369332" cy="69229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de-DE" sz="2400" b="1" kern="120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de-DE" sz="2000" b="0" kern="1200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de-DE" sz="1800" kern="1200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de-DE" sz="1600" kern="1200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0" dirty="0">
                  <a:cs typeface="Arial" panose="020B0604020202020204" pitchFamily="34" charset="0"/>
                </a:rPr>
                <a:t>[keV]</a:t>
              </a:r>
              <a:endParaRPr lang="en-US" dirty="0">
                <a:cs typeface="Arial" panose="020B0604020202020204" pitchFamily="34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F43D5-90E7-430F-A7FC-9B41AC40CE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AF83BE-5C2B-4F85-86A0-0168E05B6F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7630D1-3CDE-4412-945C-736EAF809DC7}"/>
              </a:ext>
            </a:extLst>
          </p:cNvPr>
          <p:cNvSpPr/>
          <p:nvPr/>
        </p:nvSpPr>
        <p:spPr>
          <a:xfrm>
            <a:off x="903249" y="4473612"/>
            <a:ext cx="1248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Electron</a:t>
            </a:r>
            <a:br>
              <a:rPr lang="en-US" dirty="0">
                <a:cs typeface="Arial" panose="020B0604020202020204" pitchFamily="34" charset="0"/>
                <a:sym typeface="Wingdings" pitchFamily="2" charset="2"/>
              </a:rPr>
            </a:b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Temperature</a:t>
            </a:r>
            <a:br>
              <a:rPr lang="en-US" dirty="0">
                <a:cs typeface="Arial" panose="020B0604020202020204" pitchFamily="34" charset="0"/>
                <a:sym typeface="Wingdings" pitchFamily="2" charset="2"/>
              </a:rPr>
            </a:b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Profiles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C41A22-B81A-4AED-8C17-DF73BA2AD940}"/>
              </a:ext>
            </a:extLst>
          </p:cNvPr>
          <p:cNvCxnSpPr>
            <a:cxnSpLocks/>
          </p:cNvCxnSpPr>
          <p:nvPr/>
        </p:nvCxnSpPr>
        <p:spPr>
          <a:xfrm flipV="1">
            <a:off x="1596835" y="4273918"/>
            <a:ext cx="513664" cy="299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3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TEM </a:t>
            </a:r>
            <a:r>
              <a:rPr lang="de-DE" sz="2400" dirty="0" err="1"/>
              <a:t>modes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stabilized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collisional</a:t>
            </a:r>
            <a:r>
              <a:rPr lang="de-DE" sz="2400" dirty="0"/>
              <a:t> </a:t>
            </a:r>
            <a:r>
              <a:rPr lang="de-DE" sz="2400" dirty="0" err="1"/>
              <a:t>detrapping</a:t>
            </a:r>
            <a:r>
              <a:rPr lang="de-DE" sz="2400" dirty="0"/>
              <a:t>, </a:t>
            </a: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ITG/ETG </a:t>
            </a:r>
            <a:r>
              <a:rPr lang="de-DE" sz="2400" dirty="0" err="1"/>
              <a:t>modes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unaffected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collisions</a:t>
            </a:r>
            <a:endParaRPr lang="de-DE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A28D-7FBC-47BE-8389-6C26408890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3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There is a change in stiffness versus effective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collisionality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: it is mostly due to a change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𝐻𝑃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𝑃𝐵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approximately constant),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𝑒𝑖</m:t>
                              </m:r>
                            </m:sub>
                          </m:s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𝜄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trend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𝑃𝐵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𝐻𝑃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versus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collisionality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similar in three magnetic configurations with varying levels of quasi-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isodynamicity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3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11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936745"/>
            <a:ext cx="4794514" cy="33421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25285" y="2934665"/>
            <a:ext cx="4794514" cy="3342139"/>
            <a:chOff x="1301485" y="2934665"/>
            <a:chExt cx="4794514" cy="334213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485" y="2934665"/>
              <a:ext cx="4794514" cy="334213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A20148-B8C2-40BA-BDD0-71D10BC1E1CE}"/>
                </a:ext>
              </a:extLst>
            </p:cNvPr>
            <p:cNvSpPr txBox="1"/>
            <p:nvPr/>
          </p:nvSpPr>
          <p:spPr>
            <a:xfrm>
              <a:off x="3617566" y="3852886"/>
              <a:ext cx="1942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DC903-13B6-4164-800D-45B9C1FE1D45}"/>
                </a:ext>
              </a:extLst>
            </p:cNvPr>
            <p:cNvSpPr txBox="1"/>
            <p:nvPr/>
          </p:nvSpPr>
          <p:spPr>
            <a:xfrm>
              <a:off x="2229465" y="3297358"/>
              <a:ext cx="1942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High-iota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F24BA0-377F-4E11-840E-62B3AB868DC5}"/>
                </a:ext>
              </a:extLst>
            </p:cNvPr>
            <p:cNvSpPr txBox="1"/>
            <p:nvPr/>
          </p:nvSpPr>
          <p:spPr>
            <a:xfrm>
              <a:off x="2984107" y="3549030"/>
              <a:ext cx="1942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High-mirror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8973680" y="3155702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(0.35&lt;r/a&lt;0.5)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278EE4-8515-4DE1-8A6B-8AD920B62395}"/>
              </a:ext>
            </a:extLst>
          </p:cNvPr>
          <p:cNvSpPr txBox="1"/>
          <p:nvPr/>
        </p:nvSpPr>
        <p:spPr>
          <a:xfrm>
            <a:off x="8642242" y="6157378"/>
            <a:ext cx="3294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94171" y="3155702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(0.35&lt;r/a&lt;0.5)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96706-9157-451D-9BF3-EAD5E02F7E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0FCF6-E0A4-4051-B710-7CB1F0890A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74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stiffness trends downwards with increasing </a:t>
            </a:r>
            <a:r>
              <a:rPr lang="en-US" sz="2400" dirty="0" err="1"/>
              <a:t>collisionality</a:t>
            </a:r>
            <a:r>
              <a:rPr lang="en-US" sz="2400" dirty="0"/>
              <a:t> in W7-X</a:t>
            </a:r>
            <a:endParaRPr lang="de-DE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D2C9CD-ABF2-43FF-BE60-85D0A1B39F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2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TEM mode is stabilized by collisional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detrapping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; ITG/ETG modes are unaffected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change in stiffness with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collisionality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mostly due to a change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𝐻𝑃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𝑃𝐵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approximately constant)</a:t>
                </a:r>
              </a:p>
              <a:p>
                <a:pPr marL="457200" lvl="1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:r>
                  <a:rPr lang="en-US" sz="1800" dirty="0">
                    <a:cs typeface="Arial" panose="020B0604020202020204" pitchFamily="34" charset="0"/>
                    <a:sym typeface="Wingdings" pitchFamily="2" charset="2"/>
                  </a:rPr>
                  <a:t> Attributed to a transition from TEM to ITG driven electron heat transport in similar experiments on ASDEX-Upgrade 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2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5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02"/>
          <a:stretch/>
        </p:blipFill>
        <p:spPr>
          <a:xfrm>
            <a:off x="7087633" y="2690912"/>
            <a:ext cx="3546767" cy="3291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A20148-B8C2-40BA-BDD0-71D10BC1E1CE}"/>
              </a:ext>
            </a:extLst>
          </p:cNvPr>
          <p:cNvSpPr txBox="1"/>
          <p:nvPr/>
        </p:nvSpPr>
        <p:spPr>
          <a:xfrm>
            <a:off x="8039859" y="2548168"/>
            <a:ext cx="194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ASDEX Upgrade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446E2B-1F83-4F41-9D07-C7711019CB2C}"/>
              </a:ext>
            </a:extLst>
          </p:cNvPr>
          <p:cNvGrpSpPr/>
          <p:nvPr/>
        </p:nvGrpSpPr>
        <p:grpSpPr>
          <a:xfrm>
            <a:off x="910337" y="2491213"/>
            <a:ext cx="4794514" cy="3491539"/>
            <a:chOff x="1187783" y="2863546"/>
            <a:chExt cx="4794514" cy="3491539"/>
          </a:xfrm>
        </p:grpSpPr>
        <p:grpSp>
          <p:nvGrpSpPr>
            <p:cNvPr id="6" name="Group 5"/>
            <p:cNvGrpSpPr/>
            <p:nvPr/>
          </p:nvGrpSpPr>
          <p:grpSpPr>
            <a:xfrm>
              <a:off x="1187783" y="3012946"/>
              <a:ext cx="4794514" cy="3342139"/>
              <a:chOff x="1187783" y="2936746"/>
              <a:chExt cx="4794514" cy="33421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783" y="2936746"/>
                <a:ext cx="4794514" cy="334213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A20148-B8C2-40BA-BDD0-71D10BC1E1CE}"/>
                  </a:ext>
                </a:extLst>
              </p:cNvPr>
              <p:cNvSpPr txBox="1"/>
              <p:nvPr/>
            </p:nvSpPr>
            <p:spPr>
              <a:xfrm>
                <a:off x="3617566" y="3852886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FDC903-13B6-4164-800D-45B9C1FE1D45}"/>
                  </a:ext>
                </a:extLst>
              </p:cNvPr>
              <p:cNvSpPr txBox="1"/>
              <p:nvPr/>
            </p:nvSpPr>
            <p:spPr>
              <a:xfrm>
                <a:off x="2229465" y="3297358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High-iota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24BA0-377F-4E11-840E-62B3AB868DC5}"/>
                  </a:ext>
                </a:extLst>
              </p:cNvPr>
              <p:cNvSpPr txBox="1"/>
              <p:nvPr/>
            </p:nvSpPr>
            <p:spPr>
              <a:xfrm>
                <a:off x="2984107" y="3549030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High-mirror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A20148-B8C2-40BA-BDD0-71D10BC1E1CE}"/>
                </a:ext>
              </a:extLst>
            </p:cNvPr>
            <p:cNvSpPr txBox="1"/>
            <p:nvPr/>
          </p:nvSpPr>
          <p:spPr>
            <a:xfrm>
              <a:off x="2698008" y="2863546"/>
              <a:ext cx="1942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Wendelstein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7-X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371405" y="3208617"/>
              <a:ext cx="1386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anose="020B0604020202020204" pitchFamily="34" charset="0"/>
                  <a:sym typeface="Wingdings" pitchFamily="2" charset="2"/>
                </a:rPr>
                <a:t>(0.35&lt;r/a&lt;0.5)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7278EE4-8515-4DE1-8A6B-8AD920B62395}"/>
              </a:ext>
            </a:extLst>
          </p:cNvPr>
          <p:cNvSpPr txBox="1"/>
          <p:nvPr/>
        </p:nvSpPr>
        <p:spPr>
          <a:xfrm>
            <a:off x="3073400" y="5971108"/>
            <a:ext cx="331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78EE4-8515-4DE1-8A6B-8AD920B62395}"/>
              </a:ext>
            </a:extLst>
          </p:cNvPr>
          <p:cNvSpPr txBox="1"/>
          <p:nvPr/>
        </p:nvSpPr>
        <p:spPr>
          <a:xfrm>
            <a:off x="9448800" y="5971108"/>
            <a:ext cx="235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F. Ryter </a:t>
            </a:r>
            <a:r>
              <a:rPr lang="de-DE" sz="1600" i="1" dirty="0"/>
              <a:t>et al.</a:t>
            </a:r>
            <a:r>
              <a:rPr lang="de-DE" sz="1600" dirty="0"/>
              <a:t>, PRL 95 (2005)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F124-4DA3-426A-AF43-B9402F1E52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EDE89-CB43-4231-9320-22C512FF0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26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200" dirty="0"/>
              <a:t>Ion turbulent heat transport </a:t>
            </a:r>
          </a:p>
          <a:p>
            <a:pPr marL="0" indent="0" algn="ctr">
              <a:buNone/>
            </a:pP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Ion temperature clamping </a:t>
            </a:r>
            <a:endParaRPr lang="en-GB" sz="3200" baseline="-25000" dirty="0"/>
          </a:p>
          <a:p>
            <a:pPr marL="0" indent="0" algn="ctr">
              <a:buNone/>
            </a:pPr>
            <a:r>
              <a:rPr lang="en-GB" sz="3200" dirty="0" err="1"/>
              <a:t>Wendelstein</a:t>
            </a:r>
            <a:r>
              <a:rPr lang="en-GB" sz="3200" dirty="0"/>
              <a:t> 7-X and ASDEX Upgrade</a:t>
            </a:r>
          </a:p>
        </p:txBody>
      </p:sp>
    </p:spTree>
    <p:extLst>
      <p:ext uri="{BB962C8B-B14F-4D97-AF65-F5344CB8AC3E}">
        <p14:creationId xmlns:p14="http://schemas.microsoft.com/office/powerpoint/2010/main" val="307563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84" y="2325189"/>
            <a:ext cx="9374929" cy="4244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Ion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clamping</a:t>
            </a:r>
            <a:r>
              <a:rPr lang="de-DE" sz="2400" dirty="0"/>
              <a:t> in </a:t>
            </a:r>
            <a:r>
              <a:rPr lang="de-DE" sz="2400" dirty="0" err="1"/>
              <a:t>electron</a:t>
            </a:r>
            <a:r>
              <a:rPr lang="de-DE" sz="2400" dirty="0"/>
              <a:t> </a:t>
            </a:r>
            <a:r>
              <a:rPr lang="de-DE" sz="2400" dirty="0" err="1"/>
              <a:t>heated</a:t>
            </a:r>
            <a:r>
              <a:rPr lang="de-DE" sz="2400" dirty="0"/>
              <a:t> W7-X </a:t>
            </a:r>
            <a:r>
              <a:rPr lang="de-DE" sz="2400" dirty="0" err="1"/>
              <a:t>plasmas</a:t>
            </a:r>
            <a:endParaRPr lang="de-DE" sz="2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786091" y="1092173"/>
            <a:ext cx="2343425" cy="119382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b="0" dirty="0"/>
              <a:t>P</a:t>
            </a:r>
            <a:r>
              <a:rPr lang="en-US" sz="2000" b="0" baseline="-25000" dirty="0"/>
              <a:t>ECRH</a:t>
            </a:r>
            <a:r>
              <a:rPr lang="en-US" sz="2000" b="0" dirty="0"/>
              <a:t> = 0.5-7 MW </a:t>
            </a:r>
          </a:p>
          <a:p>
            <a:r>
              <a:rPr lang="en-US" sz="2000" b="0" dirty="0"/>
              <a:t>n</a:t>
            </a:r>
            <a:r>
              <a:rPr lang="en-US" sz="2000" b="0" baseline="-25000" dirty="0"/>
              <a:t>e</a:t>
            </a:r>
            <a:r>
              <a:rPr lang="en-US" sz="2000" b="0" dirty="0"/>
              <a:t> = 1-14·10</a:t>
            </a:r>
            <a:r>
              <a:rPr lang="en-US" sz="2000" b="0" baseline="30000" dirty="0"/>
              <a:t>19 </a:t>
            </a:r>
            <a:r>
              <a:rPr lang="en-US" sz="2000" b="0" dirty="0"/>
              <a:t>m</a:t>
            </a:r>
            <a:r>
              <a:rPr lang="en-US" sz="2000" b="0" baseline="30000" dirty="0"/>
              <a:t>-3 </a:t>
            </a:r>
            <a:r>
              <a:rPr lang="en-US" sz="2000" b="0" baseline="-25000" dirty="0"/>
              <a:t> </a:t>
            </a:r>
          </a:p>
          <a:p>
            <a:r>
              <a:rPr lang="en-US" sz="2000" b="0" dirty="0" err="1"/>
              <a:t>T</a:t>
            </a:r>
            <a:r>
              <a:rPr lang="en-US" sz="2000" b="0" baseline="-25000" dirty="0" err="1"/>
              <a:t>e</a:t>
            </a:r>
            <a:r>
              <a:rPr lang="en-US" sz="2000" b="0" baseline="-25000" dirty="0"/>
              <a:t> </a:t>
            </a:r>
            <a:r>
              <a:rPr lang="en-US" sz="2000" b="0" dirty="0"/>
              <a:t>= 1-10 </a:t>
            </a:r>
            <a:r>
              <a:rPr lang="en-US" sz="2000" b="0" dirty="0" err="1"/>
              <a:t>keV</a:t>
            </a:r>
            <a:r>
              <a:rPr lang="en-US" sz="2000" b="0" dirty="0"/>
              <a:t> </a:t>
            </a:r>
            <a:endParaRPr lang="de-DE" sz="2000" b="0" dirty="0"/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sp>
        <p:nvSpPr>
          <p:cNvPr id="23" name="Textplatzhalter 5"/>
          <p:cNvSpPr txBox="1">
            <a:spLocks/>
          </p:cNvSpPr>
          <p:nvPr/>
        </p:nvSpPr>
        <p:spPr>
          <a:xfrm>
            <a:off x="4541975" y="1092173"/>
            <a:ext cx="6038940" cy="1193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Ion temperature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de-DE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i,0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clamped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~ 1.5keV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No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strong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configuration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dependence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Experimental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T</a:t>
            </a:r>
            <a:r>
              <a:rPr kumimoji="0" lang="de-DE" sz="20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i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well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below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neoclassical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predictions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948070" y="4810539"/>
            <a:ext cx="2687540" cy="2862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Gerader Verbinder 4"/>
          <p:cNvCxnSpPr>
            <a:endCxn id="3" idx="3"/>
          </p:cNvCxnSpPr>
          <p:nvPr/>
        </p:nvCxnSpPr>
        <p:spPr>
          <a:xfrm>
            <a:off x="1948070" y="4945711"/>
            <a:ext cx="2687540" cy="7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8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79"/>
    </mc:Choice>
    <mc:Fallback xmlns="">
      <p:transition spd="slow" advTm="1696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/>
          <a:stretch/>
        </p:blipFill>
        <p:spPr>
          <a:xfrm>
            <a:off x="1079232" y="2377441"/>
            <a:ext cx="9590891" cy="419239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Ion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clamping</a:t>
            </a:r>
            <a:r>
              <a:rPr lang="de-DE" sz="2400" dirty="0"/>
              <a:t> in AUG L-mode </a:t>
            </a:r>
            <a:r>
              <a:rPr lang="de-DE" sz="2400" dirty="0" err="1"/>
              <a:t>plasmas</a:t>
            </a:r>
            <a:r>
              <a:rPr lang="de-DE" sz="24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 Tokamak transport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50553" y="5273981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clamping</a:t>
            </a:r>
          </a:p>
        </p:txBody>
      </p:sp>
      <p:sp>
        <p:nvSpPr>
          <p:cNvPr id="19" name="Textplatzhalter 5"/>
          <p:cNvSpPr txBox="1">
            <a:spLocks/>
          </p:cNvSpPr>
          <p:nvPr/>
        </p:nvSpPr>
        <p:spPr>
          <a:xfrm>
            <a:off x="1786091" y="1092173"/>
            <a:ext cx="2343425" cy="1193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ECRH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0.5-5 MW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2-8·10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 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1-11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20" name="Textplatzhalter 5"/>
          <p:cNvSpPr txBox="1">
            <a:spLocks/>
          </p:cNvSpPr>
          <p:nvPr/>
        </p:nvSpPr>
        <p:spPr>
          <a:xfrm>
            <a:off x="4541975" y="1092173"/>
            <a:ext cx="6038940" cy="11938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Ion temperature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de-DE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i,0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clamped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&lt; 1.5keV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L-mode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weak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H-mode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plasmas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(0.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 MA, q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5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What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causes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the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clamping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both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devices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?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2115047" y="4810539"/>
            <a:ext cx="3514475" cy="46344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20"/>
    </mc:Choice>
    <mc:Fallback xmlns="">
      <p:transition spd="slow" advTm="488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42" y="2444370"/>
            <a:ext cx="4679999" cy="35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Expectations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turbulent </a:t>
            </a:r>
            <a:r>
              <a:rPr lang="de-DE" sz="2400" dirty="0" err="1"/>
              <a:t>heat</a:t>
            </a:r>
            <a:r>
              <a:rPr lang="de-DE" sz="2400" dirty="0"/>
              <a:t> </a:t>
            </a:r>
            <a:r>
              <a:rPr lang="de-DE" sz="2400" dirty="0" err="1"/>
              <a:t>transport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linear </a:t>
            </a:r>
            <a:r>
              <a:rPr lang="de-DE" sz="2400" dirty="0" err="1"/>
              <a:t>calculations</a:t>
            </a:r>
            <a:endParaRPr lang="en-GB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>
                <a:latin typeface="+mj-lt"/>
              </a:rPr>
              <a:t>Ion </a:t>
            </a:r>
            <a:r>
              <a:rPr lang="de-DE" sz="2000" dirty="0" err="1">
                <a:latin typeface="+mj-lt"/>
              </a:rPr>
              <a:t>heat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transport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largely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driven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by</a:t>
            </a:r>
            <a:r>
              <a:rPr lang="de-DE" sz="2000" dirty="0">
                <a:latin typeface="+mj-lt"/>
              </a:rPr>
              <a:t> Ion </a:t>
            </a:r>
            <a:r>
              <a:rPr lang="de-DE" sz="2000" dirty="0" err="1">
                <a:latin typeface="+mj-lt"/>
              </a:rPr>
              <a:t>Temperature</a:t>
            </a:r>
            <a:r>
              <a:rPr lang="de-DE" sz="2000" dirty="0">
                <a:latin typeface="+mj-lt"/>
              </a:rPr>
              <a:t> Gradient </a:t>
            </a:r>
            <a:r>
              <a:rPr lang="de-DE" sz="2000" dirty="0" err="1">
                <a:latin typeface="+mj-lt"/>
              </a:rPr>
              <a:t>driven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turbulence</a:t>
            </a:r>
            <a:r>
              <a:rPr lang="de-DE" sz="2000" dirty="0">
                <a:latin typeface="+mj-lt"/>
              </a:rPr>
              <a:t> (ITG)</a:t>
            </a:r>
            <a:endParaRPr lang="de-DE" sz="1100" dirty="0">
              <a:latin typeface="+mj-lt"/>
            </a:endParaRPr>
          </a:p>
          <a:p>
            <a:r>
              <a:rPr lang="de-DE" sz="2000" dirty="0" err="1">
                <a:latin typeface="+mj-lt"/>
              </a:rPr>
              <a:t>Both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devices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feature</a:t>
            </a:r>
            <a:r>
              <a:rPr lang="de-DE" sz="2000" dirty="0">
                <a:latin typeface="+mj-lt"/>
              </a:rPr>
              <a:t> a strong 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additional 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drive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for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de-DE" sz="2000" baseline="-25000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de-DE" sz="2000" dirty="0">
                <a:solidFill>
                  <a:srgbClr val="FF0000"/>
                </a:solidFill>
                <a:latin typeface="+mj-lt"/>
              </a:rPr>
              <a:t>/</a:t>
            </a:r>
            <a:r>
              <a:rPr lang="de-DE" sz="20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de-DE" sz="2000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-1407685" y="4892729"/>
            <a:ext cx="3288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Tokamak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1385943" y="1626311"/>
            <a:ext cx="32446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Stellarator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38" y="2381589"/>
            <a:ext cx="4374136" cy="3672624"/>
          </a:xfrm>
          <a:prstGeom prst="rect">
            <a:avLst/>
          </a:prstGeom>
        </p:spPr>
      </p:pic>
      <p:sp>
        <p:nvSpPr>
          <p:cNvPr id="9" name="Freihandform 8"/>
          <p:cNvSpPr/>
          <p:nvPr/>
        </p:nvSpPr>
        <p:spPr>
          <a:xfrm>
            <a:off x="2831690" y="3224981"/>
            <a:ext cx="1494504" cy="2192593"/>
          </a:xfrm>
          <a:custGeom>
            <a:avLst/>
            <a:gdLst>
              <a:gd name="connsiteX0" fmla="*/ 0 w 1494504"/>
              <a:gd name="connsiteY0" fmla="*/ 2192593 h 2192593"/>
              <a:gd name="connsiteX1" fmla="*/ 344129 w 1494504"/>
              <a:gd name="connsiteY1" fmla="*/ 1632154 h 2192593"/>
              <a:gd name="connsiteX2" fmla="*/ 914400 w 1494504"/>
              <a:gd name="connsiteY2" fmla="*/ 776748 h 2192593"/>
              <a:gd name="connsiteX3" fmla="*/ 1494504 w 1494504"/>
              <a:gd name="connsiteY3" fmla="*/ 0 h 21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504" h="2192593">
                <a:moveTo>
                  <a:pt x="0" y="2192593"/>
                </a:moveTo>
                <a:cubicBezTo>
                  <a:pt x="95864" y="2030360"/>
                  <a:pt x="191729" y="1868128"/>
                  <a:pt x="344129" y="1632154"/>
                </a:cubicBezTo>
                <a:cubicBezTo>
                  <a:pt x="496529" y="1396180"/>
                  <a:pt x="722671" y="1048774"/>
                  <a:pt x="914400" y="776748"/>
                </a:cubicBezTo>
                <a:cubicBezTo>
                  <a:pt x="1106129" y="504722"/>
                  <a:pt x="1300316" y="252361"/>
                  <a:pt x="1494504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510116" y="3628103"/>
            <a:ext cx="491613" cy="707923"/>
          </a:xfrm>
          <a:prstGeom prst="straightConnector1">
            <a:avLst/>
          </a:prstGeom>
          <a:ln w="47625">
            <a:solidFill>
              <a:srgbClr val="006EB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8792834" y="4635367"/>
            <a:ext cx="749520" cy="385873"/>
          </a:xfrm>
          <a:prstGeom prst="straightConnector1">
            <a:avLst/>
          </a:prstGeom>
          <a:ln w="47625">
            <a:solidFill>
              <a:srgbClr val="0063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258065" y="2588342"/>
            <a:ext cx="1008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Tokamak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713553" y="2649658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762145" y="5087228"/>
            <a:ext cx="63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(ITG)</a:t>
            </a:r>
          </a:p>
        </p:txBody>
      </p:sp>
      <p:sp>
        <p:nvSpPr>
          <p:cNvPr id="18" name="Rechteck 17"/>
          <p:cNvSpPr/>
          <p:nvPr/>
        </p:nvSpPr>
        <p:spPr>
          <a:xfrm>
            <a:off x="9747908" y="5087228"/>
            <a:ext cx="63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(ITG)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983701" y="2555438"/>
                <a:ext cx="664979" cy="13390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𝑻</m:t>
                            </m:r>
                          </m:e>
                          <m:sub>
                            <m:r>
                              <a:rPr kumimoji="0" lang="de-DE" sz="1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 0.7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701" y="2555438"/>
                <a:ext cx="664979" cy="1339085"/>
              </a:xfrm>
              <a:prstGeom prst="rect">
                <a:avLst/>
              </a:prstGeom>
              <a:blipFill>
                <a:blip r:embed="rId4"/>
                <a:stretch>
                  <a:fillRect t="-4545" r="-1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2075305" y="6014974"/>
            <a:ext cx="4012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Zocco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Xanthopoulos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JPP 84 (1), 2018]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706230" y="2115634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 calculations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709263" y="2115634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 calculations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27"/>
    </mc:Choice>
    <mc:Fallback xmlns="">
      <p:transition spd="slow" advTm="1039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11" y="1423156"/>
            <a:ext cx="4680000" cy="351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714409" y="1249531"/>
            <a:ext cx="233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Non-linear calculations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0365295" y="2543452"/>
            <a:ext cx="5905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10391986" y="1747028"/>
            <a:ext cx="0" cy="2063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ot</a:t>
            </a:r>
            <a:r>
              <a:rPr lang="de-DE" sz="2400" dirty="0"/>
              <a:t> </a:t>
            </a:r>
            <a:r>
              <a:rPr lang="de-DE" sz="2400" dirty="0" err="1"/>
              <a:t>T</a:t>
            </a:r>
            <a:r>
              <a:rPr lang="de-DE" sz="2400" baseline="-25000" dirty="0" err="1"/>
              <a:t>e</a:t>
            </a:r>
            <a:r>
              <a:rPr lang="de-DE" sz="2400" dirty="0"/>
              <a:t>/</a:t>
            </a:r>
            <a:r>
              <a:rPr lang="de-DE" sz="2400" dirty="0" err="1"/>
              <a:t>T</a:t>
            </a:r>
            <a:r>
              <a:rPr lang="de-DE" sz="2400" baseline="-25000" dirty="0" err="1"/>
              <a:t>i</a:t>
            </a:r>
            <a:r>
              <a:rPr lang="de-DE" sz="2400" dirty="0"/>
              <a:t> on </a:t>
            </a:r>
            <a:r>
              <a:rPr lang="de-DE" sz="2400" dirty="0" err="1"/>
              <a:t>profile</a:t>
            </a:r>
            <a:r>
              <a:rPr lang="de-DE" sz="2400" dirty="0"/>
              <a:t> </a:t>
            </a:r>
            <a:r>
              <a:rPr lang="de-DE" sz="2400" dirty="0" err="1"/>
              <a:t>stiffness</a:t>
            </a:r>
            <a:r>
              <a:rPr lang="de-DE" sz="2400" dirty="0"/>
              <a:t> in stellarators: W7-X</a:t>
            </a:r>
            <a:endParaRPr lang="en-GB" sz="2400" dirty="0"/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sp>
        <p:nvSpPr>
          <p:cNvPr id="20" name="Textplatzhalter 5"/>
          <p:cNvSpPr txBox="1">
            <a:spLocks/>
          </p:cNvSpPr>
          <p:nvPr/>
        </p:nvSpPr>
        <p:spPr>
          <a:xfrm>
            <a:off x="757336" y="5088264"/>
            <a:ext cx="11233150" cy="12342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1, no strong degree of stiffness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exacerbates transport stiffness stronger for nonlinear calculations than linear calculations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76229" y="16188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Grafik 21">
            <a:extLst>
              <a:ext uri="{FF2B5EF4-FFF2-40B4-BE49-F238E27FC236}">
                <a16:creationId xmlns:a16="http://schemas.microsoft.com/office/drawing/2014/main" id="{191902A9-9F35-4257-8BC4-8C52BE977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63" y="1372976"/>
            <a:ext cx="4679999" cy="3510000"/>
          </a:xfrm>
          <a:prstGeom prst="rect">
            <a:avLst/>
          </a:prstGeom>
        </p:spPr>
      </p:pic>
      <p:cxnSp>
        <p:nvCxnSpPr>
          <p:cNvPr id="24" name="Gerade Verbindung mit Pfeil 11">
            <a:extLst>
              <a:ext uri="{FF2B5EF4-FFF2-40B4-BE49-F238E27FC236}">
                <a16:creationId xmlns:a16="http://schemas.microsoft.com/office/drawing/2014/main" id="{3B4BA725-B6F0-4E37-A77E-696F7B7089F4}"/>
              </a:ext>
            </a:extLst>
          </p:cNvPr>
          <p:cNvCxnSpPr/>
          <p:nvPr/>
        </p:nvCxnSpPr>
        <p:spPr>
          <a:xfrm flipV="1">
            <a:off x="3705455" y="3563973"/>
            <a:ext cx="749520" cy="385873"/>
          </a:xfrm>
          <a:prstGeom prst="straightConnector1">
            <a:avLst/>
          </a:prstGeom>
          <a:ln w="47625">
            <a:solidFill>
              <a:srgbClr val="0063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15">
            <a:extLst>
              <a:ext uri="{FF2B5EF4-FFF2-40B4-BE49-F238E27FC236}">
                <a16:creationId xmlns:a16="http://schemas.microsoft.com/office/drawing/2014/main" id="{3439DC00-880A-464C-A4EA-921442DFE48B}"/>
              </a:ext>
            </a:extLst>
          </p:cNvPr>
          <p:cNvSpPr txBox="1"/>
          <p:nvPr/>
        </p:nvSpPr>
        <p:spPr>
          <a:xfrm>
            <a:off x="2626174" y="1578264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hteck 17">
            <a:extLst>
              <a:ext uri="{FF2B5EF4-FFF2-40B4-BE49-F238E27FC236}">
                <a16:creationId xmlns:a16="http://schemas.microsoft.com/office/drawing/2014/main" id="{DEB9AEE3-8C6A-4367-A903-857155A391D9}"/>
              </a:ext>
            </a:extLst>
          </p:cNvPr>
          <p:cNvSpPr/>
          <p:nvPr/>
        </p:nvSpPr>
        <p:spPr>
          <a:xfrm>
            <a:off x="4660529" y="4015834"/>
            <a:ext cx="63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(ITG)</a:t>
            </a:r>
          </a:p>
        </p:txBody>
      </p:sp>
      <p:sp>
        <p:nvSpPr>
          <p:cNvPr id="27" name="Rechteck 22">
            <a:extLst>
              <a:ext uri="{FF2B5EF4-FFF2-40B4-BE49-F238E27FC236}">
                <a16:creationId xmlns:a16="http://schemas.microsoft.com/office/drawing/2014/main" id="{CB190AE8-939C-4606-9457-4670C1BDA605}"/>
              </a:ext>
            </a:extLst>
          </p:cNvPr>
          <p:cNvSpPr/>
          <p:nvPr/>
        </p:nvSpPr>
        <p:spPr>
          <a:xfrm>
            <a:off x="2621884" y="1233808"/>
            <a:ext cx="1919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 calculations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2"/>
    </mc:Choice>
    <mc:Fallback xmlns="">
      <p:transition spd="slow" advTm="354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5099842" cy="5109247"/>
          </a:xfrm>
        </p:spPr>
        <p:txBody>
          <a:bodyPr/>
          <a:lstStyle/>
          <a:p>
            <a:pPr marL="0" indent="0">
              <a:buNone/>
            </a:pPr>
            <a:r>
              <a:rPr lang="de-DE" sz="2000" b="0" dirty="0">
                <a:latin typeface="+mj-lt"/>
              </a:rPr>
              <a:t>Power </a:t>
            </a:r>
            <a:r>
              <a:rPr lang="de-DE" sz="2000" b="0" dirty="0" err="1">
                <a:latin typeface="+mj-lt"/>
              </a:rPr>
              <a:t>scan</a:t>
            </a:r>
            <a:r>
              <a:rPr lang="de-DE" sz="2000" b="0" dirty="0">
                <a:latin typeface="+mj-lt"/>
              </a:rPr>
              <a:t> in </a:t>
            </a:r>
            <a:r>
              <a:rPr lang="de-DE" sz="2000" b="0" dirty="0" err="1">
                <a:latin typeface="+mj-lt"/>
              </a:rPr>
              <a:t>helium</a:t>
            </a:r>
            <a:r>
              <a:rPr lang="de-DE" sz="2000" b="0" dirty="0">
                <a:latin typeface="+mj-lt"/>
              </a:rPr>
              <a:t> </a:t>
            </a:r>
            <a:r>
              <a:rPr lang="de-DE" sz="2000" b="0" dirty="0" err="1">
                <a:latin typeface="+mj-lt"/>
              </a:rPr>
              <a:t>plasma</a:t>
            </a:r>
            <a:r>
              <a:rPr lang="de-DE" sz="2000" b="0" dirty="0">
                <a:latin typeface="+mj-lt"/>
              </a:rPr>
              <a:t> at n</a:t>
            </a:r>
            <a:r>
              <a:rPr lang="de-DE" sz="2000" b="0" baseline="-25000" dirty="0">
                <a:latin typeface="+mj-lt"/>
              </a:rPr>
              <a:t>e,0</a:t>
            </a:r>
            <a:r>
              <a:rPr lang="de-DE" sz="2000" b="0" dirty="0">
                <a:latin typeface="+mj-lt"/>
              </a:rPr>
              <a:t> = 8 10</a:t>
            </a:r>
            <a:r>
              <a:rPr lang="de-DE" sz="2000" b="0" baseline="30000" dirty="0">
                <a:latin typeface="+mj-lt"/>
              </a:rPr>
              <a:t>19</a:t>
            </a:r>
            <a:r>
              <a:rPr lang="de-DE" sz="2000" b="0" dirty="0">
                <a:latin typeface="+mj-lt"/>
              </a:rPr>
              <a:t> m</a:t>
            </a:r>
            <a:r>
              <a:rPr lang="de-DE" sz="2000" b="0" baseline="30000" dirty="0">
                <a:latin typeface="+mj-lt"/>
              </a:rPr>
              <a:t>-3</a:t>
            </a:r>
          </a:p>
          <a:p>
            <a:pPr marL="0" indent="0">
              <a:buNone/>
            </a:pPr>
            <a:endParaRPr lang="de-DE" sz="2000" b="0" dirty="0">
              <a:latin typeface="+mj-lt"/>
            </a:endParaRPr>
          </a:p>
          <a:p>
            <a:r>
              <a:rPr lang="de-DE" sz="2000" b="0" dirty="0" err="1">
                <a:latin typeface="+mj-lt"/>
              </a:rPr>
              <a:t>Vary</a:t>
            </a:r>
            <a:r>
              <a:rPr lang="de-DE" sz="2000" b="0" dirty="0">
                <a:latin typeface="+mj-lt"/>
              </a:rPr>
              <a:t> P</a:t>
            </a:r>
            <a:r>
              <a:rPr lang="de-DE" sz="2000" b="0" baseline="-25000" dirty="0">
                <a:latin typeface="+mj-lt"/>
              </a:rPr>
              <a:t>ECRH</a:t>
            </a:r>
            <a:r>
              <a:rPr lang="de-DE" sz="2000" b="0" dirty="0">
                <a:latin typeface="+mj-lt"/>
              </a:rPr>
              <a:t>: 1.2 </a:t>
            </a:r>
            <a:r>
              <a:rPr lang="de-DE" sz="2000" b="0" dirty="0" err="1">
                <a:latin typeface="+mj-lt"/>
              </a:rPr>
              <a:t>to</a:t>
            </a:r>
            <a:r>
              <a:rPr lang="de-DE" sz="2000" b="0" dirty="0">
                <a:latin typeface="+mj-lt"/>
              </a:rPr>
              <a:t> 3.9 MW </a:t>
            </a:r>
          </a:p>
          <a:p>
            <a:r>
              <a:rPr lang="de-DE" sz="2000" b="0" dirty="0">
                <a:latin typeface="+mj-lt"/>
              </a:rPr>
              <a:t>T</a:t>
            </a:r>
            <a:r>
              <a:rPr lang="de-DE" sz="2000" b="0" baseline="-25000" dirty="0">
                <a:latin typeface="+mj-lt"/>
              </a:rPr>
              <a:t>e,0</a:t>
            </a:r>
            <a:r>
              <a:rPr lang="de-DE" sz="2000" b="0" dirty="0">
                <a:latin typeface="+mj-lt"/>
              </a:rPr>
              <a:t> = 1.2 – 3 </a:t>
            </a:r>
            <a:r>
              <a:rPr lang="de-DE" sz="2000" b="0" dirty="0" err="1">
                <a:latin typeface="+mj-lt"/>
              </a:rPr>
              <a:t>keV</a:t>
            </a:r>
            <a:r>
              <a:rPr lang="de-DE" sz="2000" b="0" dirty="0">
                <a:latin typeface="+mj-lt"/>
              </a:rPr>
              <a:t> </a:t>
            </a:r>
          </a:p>
          <a:p>
            <a:r>
              <a:rPr lang="de-DE" sz="2000" b="0" dirty="0">
                <a:latin typeface="+mj-lt"/>
              </a:rPr>
              <a:t>T</a:t>
            </a:r>
            <a:r>
              <a:rPr lang="de-DE" sz="2000" b="0" baseline="-25000" dirty="0">
                <a:latin typeface="+mj-lt"/>
              </a:rPr>
              <a:t>i,0</a:t>
            </a:r>
            <a:r>
              <a:rPr lang="de-DE" sz="2000" b="0" dirty="0">
                <a:latin typeface="+mj-lt"/>
              </a:rPr>
              <a:t> = 1.2 – 1.8 </a:t>
            </a:r>
            <a:r>
              <a:rPr lang="de-DE" sz="2000" b="0" dirty="0" err="1">
                <a:latin typeface="+mj-lt"/>
              </a:rPr>
              <a:t>keV</a:t>
            </a:r>
            <a:r>
              <a:rPr lang="de-DE" sz="2000" b="0" dirty="0">
                <a:latin typeface="+mj-lt"/>
              </a:rPr>
              <a:t> </a:t>
            </a:r>
          </a:p>
          <a:p>
            <a:endParaRPr lang="de-DE" sz="2000" b="0" dirty="0">
              <a:latin typeface="+mj-lt"/>
              <a:sym typeface="Wingdings" panose="05000000000000000000" pitchFamily="2" charset="2"/>
            </a:endParaRPr>
          </a:p>
          <a:p>
            <a:r>
              <a:rPr lang="de-DE" sz="2000" b="0" dirty="0">
                <a:latin typeface="+mj-lt"/>
                <a:sym typeface="Wingdings" panose="05000000000000000000" pitchFamily="2" charset="2"/>
              </a:rPr>
              <a:t>Er &lt; 0 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ion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root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. </a:t>
            </a:r>
          </a:p>
          <a:p>
            <a:endParaRPr lang="de-DE" sz="2000" b="0" dirty="0">
              <a:latin typeface="+mj-lt"/>
              <a:sym typeface="Wingdings" panose="05000000000000000000" pitchFamily="2" charset="2"/>
            </a:endParaRPr>
          </a:p>
          <a:p>
            <a:r>
              <a:rPr lang="de-DE" sz="2000" b="0" dirty="0">
                <a:latin typeface="+mj-lt"/>
                <a:sym typeface="Wingdings" panose="05000000000000000000" pitchFamily="2" charset="2"/>
              </a:rPr>
              <a:t>Variation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of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Q</a:t>
            </a:r>
            <a:r>
              <a:rPr lang="de-DE" sz="2000" b="0" baseline="-25000" dirty="0">
                <a:latin typeface="+mj-lt"/>
                <a:sym typeface="Wingdings" panose="05000000000000000000" pitchFamily="2" charset="2"/>
              </a:rPr>
              <a:t>i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by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a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factor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8 in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this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single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power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step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experiment</a:t>
            </a:r>
            <a:endParaRPr lang="de-DE" sz="2000" b="0" dirty="0">
              <a:latin typeface="+mj-lt"/>
              <a:sym typeface="Wingdings" panose="05000000000000000000" pitchFamily="2" charset="2"/>
            </a:endParaRPr>
          </a:p>
          <a:p>
            <a:endParaRPr lang="de-DE" sz="2000" b="0" dirty="0">
              <a:latin typeface="+mj-lt"/>
              <a:sym typeface="Wingdings" panose="05000000000000000000" pitchFamily="2" charset="2"/>
            </a:endParaRPr>
          </a:p>
          <a:p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Q</a:t>
            </a:r>
            <a:r>
              <a:rPr lang="de-DE" sz="2000" b="0" baseline="-25000" dirty="0" err="1">
                <a:latin typeface="+mj-lt"/>
                <a:sym typeface="Wingdings" panose="05000000000000000000" pitchFamily="2" charset="2"/>
              </a:rPr>
              <a:t>i,anom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&gt;&gt; Q</a:t>
            </a:r>
            <a:r>
              <a:rPr lang="de-DE" sz="2000" b="0" baseline="-25000" dirty="0">
                <a:latin typeface="+mj-lt"/>
                <a:sym typeface="Wingdings" panose="05000000000000000000" pitchFamily="2" charset="2"/>
              </a:rPr>
              <a:t>i, NC 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(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Q</a:t>
            </a:r>
            <a:r>
              <a:rPr lang="de-DE" sz="2000" b="0" baseline="-25000" dirty="0" err="1">
                <a:latin typeface="+mj-lt"/>
                <a:sym typeface="Wingdings" panose="05000000000000000000" pitchFamily="2" charset="2"/>
              </a:rPr>
              <a:t>i,anom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= </a:t>
            </a:r>
            <a:r>
              <a:rPr lang="de-DE" sz="2000" b="0" dirty="0" err="1">
                <a:latin typeface="+mj-lt"/>
                <a:sym typeface="Wingdings" panose="05000000000000000000" pitchFamily="2" charset="2"/>
              </a:rPr>
              <a:t>Q</a:t>
            </a:r>
            <a:r>
              <a:rPr lang="de-DE" sz="2000" b="0" baseline="-25000" dirty="0" err="1">
                <a:latin typeface="+mj-lt"/>
                <a:sym typeface="Wingdings" panose="05000000000000000000" pitchFamily="2" charset="2"/>
              </a:rPr>
              <a:t>i,exp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- Q</a:t>
            </a:r>
            <a:r>
              <a:rPr lang="de-DE" sz="2000" b="0" baseline="-25000" dirty="0">
                <a:latin typeface="+mj-lt"/>
                <a:sym typeface="Wingdings" panose="05000000000000000000" pitchFamily="2" charset="2"/>
              </a:rPr>
              <a:t>i, NC</a:t>
            </a:r>
            <a:r>
              <a:rPr lang="de-DE" sz="2000" b="0" dirty="0">
                <a:latin typeface="+mj-lt"/>
                <a:sym typeface="Wingdings" panose="05000000000000000000" pitchFamily="2" charset="2"/>
              </a:rPr>
              <a:t> )</a:t>
            </a:r>
            <a:endParaRPr lang="de-DE" sz="2000" b="0" baseline="-25000" dirty="0">
              <a:latin typeface="+mj-lt"/>
              <a:sym typeface="Wingdings" panose="05000000000000000000" pitchFamily="2" charset="2"/>
            </a:endParaRPr>
          </a:p>
          <a:p>
            <a:endParaRPr lang="de-DE" sz="2000" b="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W7-X power </a:t>
            </a:r>
            <a:r>
              <a:rPr lang="de-DE" sz="2400" dirty="0" err="1"/>
              <a:t>balance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ECRH power-scan in Helium</a:t>
            </a:r>
            <a:endParaRPr lang="en-GB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42" y="1102005"/>
            <a:ext cx="6400813" cy="54864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892415" y="1650661"/>
            <a:ext cx="1877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e,0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1.2 – 3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i,0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1.2 – 1.8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keV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9678350" y="1727605"/>
            <a:ext cx="1475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e,0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8 10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</a:t>
            </a:r>
            <a:r>
              <a:rPr kumimoji="0" lang="de-DE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</a:t>
            </a:r>
          </a:p>
        </p:txBody>
      </p:sp>
      <p:sp>
        <p:nvSpPr>
          <p:cNvPr id="9" name="Rechteck 8"/>
          <p:cNvSpPr/>
          <p:nvPr/>
        </p:nvSpPr>
        <p:spPr>
          <a:xfrm>
            <a:off x="6487241" y="4260403"/>
            <a:ext cx="1616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Er &lt; 0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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ion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root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459795" y="4266414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Q</a:t>
            </a:r>
            <a:r>
              <a:rPr kumimoji="0" lang="de-DE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i,anom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&gt;&gt; Q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i, NC</a:t>
            </a:r>
            <a:r>
              <a:rPr kumimoji="0" lang="de-DE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</p:spTree>
    <p:extLst>
      <p:ext uri="{BB962C8B-B14F-4D97-AF65-F5344CB8AC3E}">
        <p14:creationId xmlns:p14="http://schemas.microsoft.com/office/powerpoint/2010/main" val="1766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4"/>
    </mc:Choice>
    <mc:Fallback xmlns="">
      <p:transition spd="slow" advTm="251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Interplay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heatflux</a:t>
            </a:r>
            <a:r>
              <a:rPr lang="de-DE" sz="2400" dirty="0"/>
              <a:t> Q</a:t>
            </a:r>
            <a:r>
              <a:rPr lang="de-DE" sz="2400" baseline="-25000" dirty="0"/>
              <a:t>i</a:t>
            </a:r>
            <a:r>
              <a:rPr lang="de-DE" sz="2400" dirty="0"/>
              <a:t>, </a:t>
            </a:r>
            <a:r>
              <a:rPr lang="de-DE" sz="2400" dirty="0" err="1"/>
              <a:t>ratio</a:t>
            </a:r>
            <a:r>
              <a:rPr lang="de-DE" sz="2400" dirty="0"/>
              <a:t> </a:t>
            </a:r>
            <a:r>
              <a:rPr lang="de-DE" sz="2400" dirty="0" err="1"/>
              <a:t>T</a:t>
            </a:r>
            <a:r>
              <a:rPr lang="de-DE" sz="2400" baseline="-25000" dirty="0" err="1"/>
              <a:t>e</a:t>
            </a:r>
            <a:r>
              <a:rPr lang="de-DE" sz="2400" dirty="0"/>
              <a:t>/</a:t>
            </a:r>
            <a:r>
              <a:rPr lang="de-DE" sz="2400" dirty="0" err="1"/>
              <a:t>T</a:t>
            </a:r>
            <a:r>
              <a:rPr lang="de-DE" sz="2400" baseline="-25000" dirty="0" err="1"/>
              <a:t>i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gradient</a:t>
            </a:r>
            <a:r>
              <a:rPr lang="de-DE" sz="2400" dirty="0"/>
              <a:t> 1/</a:t>
            </a:r>
            <a:r>
              <a:rPr lang="de-DE" sz="2400" dirty="0" err="1"/>
              <a:t>L</a:t>
            </a:r>
            <a:r>
              <a:rPr lang="de-DE" sz="2400" baseline="-25000" dirty="0" err="1"/>
              <a:t>Ti</a:t>
            </a:r>
            <a:endParaRPr lang="en-GB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platzhalt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4" y="1092173"/>
                <a:ext cx="5062603" cy="51092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Depending on plasmas radius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de-DE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000" dirty="0">
                    <a:latin typeface="+mj-lt"/>
                  </a:rPr>
                  <a:t> increases with P</a:t>
                </a:r>
                <a:r>
                  <a:rPr lang="en-GB" sz="2000" baseline="-25000" dirty="0">
                    <a:latin typeface="+mj-lt"/>
                  </a:rPr>
                  <a:t>ECRH</a:t>
                </a:r>
                <a:r>
                  <a:rPr lang="en-GB" sz="2000" dirty="0">
                    <a:latin typeface="+mj-lt"/>
                  </a:rPr>
                  <a:t> = 1.2 – 3.9 MW</a:t>
                </a:r>
              </a:p>
              <a:p>
                <a:pPr marL="0" indent="0">
                  <a:buNone/>
                </a:pPr>
                <a:r>
                  <a:rPr lang="de-DE" sz="2000" dirty="0">
                    <a:solidFill>
                      <a:srgbClr val="FF0000"/>
                    </a:solidFill>
                    <a:latin typeface="+mj-lt"/>
                  </a:rPr>
                  <a:t>r/a = 0.3:</a:t>
                </a:r>
              </a:p>
              <a:p>
                <a:pPr lvl="1">
                  <a:buFontTx/>
                  <a:buChar char="-"/>
                </a:pP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Q</a:t>
                </a:r>
                <a:r>
                  <a:rPr lang="de-DE" baseline="-25000" dirty="0" err="1">
                    <a:solidFill>
                      <a:srgbClr val="FF0000"/>
                    </a:solidFill>
                    <a:latin typeface="+mj-lt"/>
                  </a:rPr>
                  <a:t>i,anom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increases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rgbClr val="FF0000"/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endParaRPr lang="en-GB" dirty="0">
                  <a:latin typeface="+mj-lt"/>
                </a:endParaRP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increases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rgbClr val="FF0000"/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decreases </a:t>
                </a:r>
                <a:r>
                  <a:rPr lang="de-DE" dirty="0" err="1">
                    <a:solidFill>
                      <a:srgbClr val="FF0000"/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rgbClr val="FF0000"/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endParaRPr lang="de-DE" sz="2000" i="1" dirty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de-DE" sz="2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r/a = 0.66:</a:t>
                </a:r>
              </a:p>
              <a:p>
                <a:pPr lvl="1">
                  <a:buFontTx/>
                  <a:buChar char="-"/>
                </a:pP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Q</a:t>
                </a:r>
                <a:r>
                  <a:rPr lang="de-DE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i,anom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increases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=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constant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</a:p>
              <a:p>
                <a:pPr lvl="1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increases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with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P</a:t>
                </a:r>
                <a:r>
                  <a:rPr lang="de-DE" i="1" baseline="-250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ECRH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 </a:t>
                </a:r>
                <a:endParaRPr lang="en-GB" sz="2000" i="1" dirty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de-DE" sz="2000" dirty="0">
                  <a:latin typeface="+mj-lt"/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sz="2000" dirty="0"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de-DE" sz="2000" dirty="0" err="1">
                    <a:latin typeface="+mj-lt"/>
                  </a:rPr>
                  <a:t>Increasing</a:t>
                </a:r>
                <a:r>
                  <a:rPr lang="de-DE" sz="2000" dirty="0">
                    <a:latin typeface="+mj-lt"/>
                  </a:rPr>
                  <a:t> </a:t>
                </a:r>
                <a:r>
                  <a:rPr lang="de-DE" sz="2000" dirty="0" err="1">
                    <a:latin typeface="+mj-lt"/>
                  </a:rPr>
                  <a:t>T</a:t>
                </a:r>
                <a:r>
                  <a:rPr lang="de-DE" sz="2000" baseline="-25000" dirty="0" err="1">
                    <a:latin typeface="+mj-lt"/>
                  </a:rPr>
                  <a:t>e</a:t>
                </a:r>
                <a:r>
                  <a:rPr lang="de-DE" sz="2000" dirty="0">
                    <a:latin typeface="+mj-lt"/>
                  </a:rPr>
                  <a:t>/</a:t>
                </a:r>
                <a:r>
                  <a:rPr lang="de-DE" sz="2000" dirty="0" err="1">
                    <a:latin typeface="+mj-lt"/>
                  </a:rPr>
                  <a:t>T</a:t>
                </a:r>
                <a:r>
                  <a:rPr lang="de-DE" sz="2000" baseline="-25000" dirty="0" err="1">
                    <a:latin typeface="+mj-lt"/>
                  </a:rPr>
                  <a:t>i</a:t>
                </a:r>
                <a:r>
                  <a:rPr lang="de-DE" sz="2000" dirty="0">
                    <a:latin typeface="+mj-lt"/>
                  </a:rPr>
                  <a:t> </a:t>
                </a:r>
                <a:r>
                  <a:rPr lang="de-DE" sz="2000" dirty="0" err="1">
                    <a:latin typeface="+mj-lt"/>
                  </a:rPr>
                  <a:t>enhances</a:t>
                </a:r>
                <a:r>
                  <a:rPr lang="de-DE" sz="2000" dirty="0">
                    <a:latin typeface="+mj-lt"/>
                  </a:rPr>
                  <a:t> ITG </a:t>
                </a:r>
                <a:r>
                  <a:rPr lang="de-DE" sz="2000" dirty="0" err="1">
                    <a:latin typeface="+mj-lt"/>
                  </a:rPr>
                  <a:t>turbulence</a:t>
                </a:r>
                <a:endParaRPr lang="de-DE" sz="2000" dirty="0">
                  <a:latin typeface="+mj-lt"/>
                </a:endParaRPr>
              </a:p>
              <a:p>
                <a:pPr>
                  <a:buFontTx/>
                  <a:buChar char="-"/>
                </a:pPr>
                <a:endParaRPr lang="en-GB" dirty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GB" dirty="0">
                  <a:latin typeface="+mj-lt"/>
                </a:endParaRPr>
              </a:p>
              <a:p>
                <a:endParaRPr lang="en-GB" baseline="-25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4" y="1092173"/>
                <a:ext cx="5062603" cy="5109247"/>
              </a:xfrm>
              <a:blipFill>
                <a:blip r:embed="rId3"/>
                <a:stretch>
                  <a:fillRect l="-1325" t="-119" b="-95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74" y="1092173"/>
            <a:ext cx="6400813" cy="5486411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7779482" y="1602850"/>
            <a:ext cx="588302" cy="1700788"/>
            <a:chOff x="7779482" y="1602850"/>
            <a:chExt cx="588302" cy="1700788"/>
          </a:xfrm>
        </p:grpSpPr>
        <p:cxnSp>
          <p:nvCxnSpPr>
            <p:cNvPr id="17" name="Gerade Verbindung mit Pfeil 16"/>
            <p:cNvCxnSpPr/>
            <p:nvPr/>
          </p:nvCxnSpPr>
          <p:spPr>
            <a:xfrm>
              <a:off x="8116529" y="2231923"/>
              <a:ext cx="0" cy="1071715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none"/>
            </a:ln>
            <a:effectLst>
              <a:glow rad="228600">
                <a:schemeClr val="accent6">
                  <a:lumMod val="7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7779482" y="1602850"/>
              <a:ext cx="588302" cy="553998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de-DE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i,anom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x10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784200" y="1889184"/>
            <a:ext cx="588303" cy="1434119"/>
            <a:chOff x="6784200" y="1889184"/>
            <a:chExt cx="588303" cy="1434119"/>
          </a:xfrm>
        </p:grpSpPr>
        <p:cxnSp>
          <p:nvCxnSpPr>
            <p:cNvPr id="13" name="Gerade Verbindung mit Pfeil 12"/>
            <p:cNvCxnSpPr/>
            <p:nvPr/>
          </p:nvCxnSpPr>
          <p:spPr>
            <a:xfrm>
              <a:off x="7152967" y="2551469"/>
              <a:ext cx="0" cy="771834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none"/>
            </a:ln>
            <a:effectLst>
              <a:glow rad="228600">
                <a:srgbClr val="FF0000">
                  <a:alpha val="65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6784200" y="1889184"/>
              <a:ext cx="588303" cy="5539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</a:t>
              </a:r>
              <a:r>
                <a:rPr kumimoji="0" lang="de-DE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i,anom</a:t>
              </a:r>
              <a:endPara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x7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978723" y="1809360"/>
            <a:ext cx="1647439" cy="1602434"/>
            <a:chOff x="9978723" y="1809360"/>
            <a:chExt cx="1647439" cy="1602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9978723" y="1809360"/>
                  <a:ext cx="1647439" cy="4295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increases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with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r>
                    <a:rPr kumimoji="0" lang="de-DE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ECRH</a:t>
                  </a:r>
                  <a:r>
                    <a:rPr kumimoji="0" lang="de-DE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endPara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8723" y="1809360"/>
                  <a:ext cx="1647439" cy="429541"/>
                </a:xfrm>
                <a:prstGeom prst="rect">
                  <a:avLst/>
                </a:prstGeom>
                <a:blipFill>
                  <a:blip r:embed="rId5"/>
                  <a:stretch>
                    <a:fillRect l="-3309" t="-2778" r="-2206" b="-11111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Gerade Verbindung mit Pfeil 20"/>
            <p:cNvCxnSpPr/>
            <p:nvPr/>
          </p:nvCxnSpPr>
          <p:spPr>
            <a:xfrm>
              <a:off x="10200964" y="2472904"/>
              <a:ext cx="0" cy="938890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none"/>
            </a:ln>
            <a:effectLst>
              <a:glow rad="228600">
                <a:srgbClr val="FF0000">
                  <a:alpha val="65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10865503" y="2674782"/>
            <a:ext cx="579261" cy="737012"/>
            <a:chOff x="10865503" y="2674782"/>
            <a:chExt cx="579261" cy="737012"/>
          </a:xfrm>
        </p:grpSpPr>
        <p:cxnSp>
          <p:nvCxnSpPr>
            <p:cNvPr id="26" name="Gerade Verbindung mit Pfeil 25"/>
            <p:cNvCxnSpPr/>
            <p:nvPr/>
          </p:nvCxnSpPr>
          <p:spPr>
            <a:xfrm>
              <a:off x="11184195" y="3215148"/>
              <a:ext cx="0" cy="196646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none"/>
              <a:tailEnd type="none"/>
            </a:ln>
            <a:effectLst>
              <a:glow rad="228600">
                <a:schemeClr val="accent6">
                  <a:lumMod val="7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26"/>
                <p:cNvSpPr txBox="1"/>
                <p:nvPr/>
              </p:nvSpPr>
              <p:spPr>
                <a:xfrm>
                  <a:off x="10865503" y="2674782"/>
                  <a:ext cx="579261" cy="432875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de-D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𝑻</m:t>
                              </m:r>
                            </m:e>
                            <m:sub>
                              <m:r>
                                <a:rPr kumimoji="0" lang="de-DE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= 1 </a:t>
                  </a:r>
                  <a:endPara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feld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5503" y="2674782"/>
                  <a:ext cx="579261" cy="432875"/>
                </a:xfrm>
                <a:prstGeom prst="rect">
                  <a:avLst/>
                </a:prstGeom>
                <a:blipFill>
                  <a:blip r:embed="rId6"/>
                  <a:stretch>
                    <a:fillRect l="-9278" t="-1370" r="-23711" b="-9589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uppieren 35"/>
          <p:cNvGrpSpPr/>
          <p:nvPr/>
        </p:nvGrpSpPr>
        <p:grpSpPr>
          <a:xfrm>
            <a:off x="9105156" y="4098011"/>
            <a:ext cx="1785040" cy="1437550"/>
            <a:chOff x="9105156" y="4098011"/>
            <a:chExt cx="1785040" cy="1437550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10196051" y="4625528"/>
              <a:ext cx="0" cy="91003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  <a:effectLst>
              <a:glow rad="228600">
                <a:srgbClr val="FF0000">
                  <a:alpha val="65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hteck 28"/>
                <p:cNvSpPr/>
                <p:nvPr/>
              </p:nvSpPr>
              <p:spPr>
                <a:xfrm>
                  <a:off x="9105156" y="4098011"/>
                  <a:ext cx="1785040" cy="435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decreases </a:t>
                  </a:r>
                  <a:r>
                    <a:rPr kumimoji="0" lang="de-DE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with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r>
                    <a:rPr kumimoji="0" lang="de-DE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ECRH</a:t>
                  </a:r>
                  <a:r>
                    <a:rPr kumimoji="0" lang="de-DE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hteck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156" y="4098011"/>
                  <a:ext cx="1785040" cy="435184"/>
                </a:xfrm>
                <a:prstGeom prst="rect">
                  <a:avLst/>
                </a:prstGeom>
                <a:blipFill>
                  <a:blip r:embed="rId7"/>
                  <a:stretch>
                    <a:fillRect l="-3061" t="-1351" r="-2041" b="-9459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pieren 36"/>
          <p:cNvGrpSpPr/>
          <p:nvPr/>
        </p:nvGrpSpPr>
        <p:grpSpPr>
          <a:xfrm>
            <a:off x="10448638" y="4448474"/>
            <a:ext cx="1743362" cy="1130452"/>
            <a:chOff x="10448638" y="4448474"/>
            <a:chExt cx="1743362" cy="1130452"/>
          </a:xfrm>
        </p:grpSpPr>
        <p:cxnSp>
          <p:nvCxnSpPr>
            <p:cNvPr id="15" name="Gerade Verbindung mit Pfeil 14"/>
            <p:cNvCxnSpPr/>
            <p:nvPr/>
          </p:nvCxnSpPr>
          <p:spPr>
            <a:xfrm>
              <a:off x="11174362" y="4448474"/>
              <a:ext cx="0" cy="565978"/>
            </a:xfrm>
            <a:prstGeom prst="straightConnector1">
              <a:avLst/>
            </a:prstGeom>
            <a:ln w="31750">
              <a:solidFill>
                <a:schemeClr val="bg1"/>
              </a:solidFill>
              <a:headEnd type="triangle"/>
              <a:tailEnd type="none"/>
            </a:ln>
            <a:effectLst>
              <a:glow rad="228600">
                <a:schemeClr val="accent6">
                  <a:lumMod val="7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/>
                <p:cNvSpPr/>
                <p:nvPr/>
              </p:nvSpPr>
              <p:spPr>
                <a:xfrm>
                  <a:off x="10448638" y="5143742"/>
                  <a:ext cx="1743362" cy="4351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𝛻</m:t>
                              </m:r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de-DE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AD47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increases </a:t>
                  </a:r>
                  <a:r>
                    <a:rPr kumimoji="0" lang="de-DE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with</a:t>
                  </a:r>
                  <a:r>
                    <a:rPr kumimoji="0" lang="de-D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kumimoji="0" lang="de-DE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r>
                    <a:rPr kumimoji="0" lang="de-DE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ECRH</a:t>
                  </a:r>
                  <a:r>
                    <a:rPr kumimoji="0" lang="de-DE" sz="16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Rechteck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8638" y="5143742"/>
                  <a:ext cx="1743362" cy="435184"/>
                </a:xfrm>
                <a:prstGeom prst="rect">
                  <a:avLst/>
                </a:prstGeom>
                <a:blipFill>
                  <a:blip r:embed="rId8"/>
                  <a:stretch>
                    <a:fillRect l="-3125" t="-1370" r="-2431" b="-10959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feld 23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17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91"/>
    </mc:Choice>
    <mc:Fallback xmlns="">
      <p:transition spd="slow" advTm="12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Three dimensional magnetic geometry significantly modifies the stability properties of </a:t>
            </a:r>
            <a:r>
              <a:rPr lang="en-US" sz="2400" dirty="0" err="1"/>
              <a:t>microturbulence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1142F-9B1B-49FB-9BD2-C30E4D9439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1800" b="0" dirty="0"/>
                  <a:t>Quasi-isodynamic configurations with the maximum-J property are predicted to be theoretically resilient to </a:t>
                </a:r>
                <a:r>
                  <a:rPr lang="en-US" sz="1800" b="0" dirty="0" err="1"/>
                  <a:t>collisionless</a:t>
                </a:r>
                <a:r>
                  <a:rPr lang="en-US" sz="1800" b="0" dirty="0"/>
                  <a:t> trapped particle modes, such as the TEM </a:t>
                </a:r>
                <a:r>
                  <a:rPr lang="en-US" sz="1400" b="0" dirty="0">
                    <a:ea typeface="ＭＳ Ｐゴシック" pitchFamily="1" charset="-128"/>
                  </a:rPr>
                  <a:t>[J.H.E. Proll </a:t>
                </a:r>
                <a:r>
                  <a:rPr lang="en-US" sz="1400" b="0" i="1" dirty="0">
                    <a:ea typeface="ＭＳ Ｐゴシック" pitchFamily="1" charset="-128"/>
                  </a:rPr>
                  <a:t>PRL</a:t>
                </a:r>
                <a:r>
                  <a:rPr lang="en-US" sz="1400" b="0" dirty="0">
                    <a:ea typeface="ＭＳ Ｐゴシック" pitchFamily="1" charset="-128"/>
                  </a:rPr>
                  <a:t> 108 2012]</a:t>
                </a:r>
                <a:endParaRPr lang="en-US" sz="1400" b="0" dirty="0"/>
              </a:p>
              <a:p>
                <a:pPr marL="0" indent="0">
                  <a:buNone/>
                </a:pPr>
                <a:r>
                  <a:rPr lang="en-US" sz="1800" b="0" i="1" dirty="0"/>
                  <a:t>	Reason</a:t>
                </a:r>
                <a:r>
                  <a:rPr lang="en-US" sz="1800" b="0" dirty="0"/>
                  <a:t>: 	Delocalization of trapping regions and curvature drive: Trapped particles sample good curvature (on average)	</a:t>
                </a:r>
              </a:p>
              <a:p>
                <a:pPr marL="0" indent="0" algn="ctr">
                  <a:buNone/>
                </a:pPr>
                <a:endParaRPr lang="en-US" sz="1800" b="0" dirty="0"/>
              </a:p>
              <a:p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=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𝑇𝑒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, the heat transport driven by TE and ITG modes is expected to dominate over that from ETG modes in stellarators</a:t>
                </a:r>
                <a:r>
                  <a:rPr lang="en-US" sz="1800" b="0" dirty="0"/>
                  <a:t> </a:t>
                </a:r>
                <a:r>
                  <a:rPr lang="en-US" sz="1400" b="0" dirty="0">
                    <a:ea typeface="ＭＳ Ｐゴシック" pitchFamily="1" charset="-128"/>
                  </a:rPr>
                  <a:t>[</a:t>
                </a:r>
                <a:r>
                  <a:rPr lang="de-DE" sz="1400" dirty="0"/>
                  <a:t>G.G. </a:t>
                </a:r>
                <a:r>
                  <a:rPr lang="de-DE" sz="1400" dirty="0" err="1"/>
                  <a:t>Plunk</a:t>
                </a:r>
                <a:r>
                  <a:rPr lang="de-DE" sz="1400" dirty="0"/>
                  <a:t>, P. </a:t>
                </a:r>
                <a:r>
                  <a:rPr lang="de-DE" sz="1400" dirty="0" err="1"/>
                  <a:t>Xanthopoulos</a:t>
                </a:r>
                <a:r>
                  <a:rPr lang="de-DE" sz="1400" dirty="0"/>
                  <a:t>, G.M. Weir </a:t>
                </a:r>
                <a:r>
                  <a:rPr lang="de-DE" sz="1400" i="1" dirty="0"/>
                  <a:t>et.al.</a:t>
                </a:r>
                <a:r>
                  <a:rPr lang="de-DE" sz="1400" dirty="0"/>
                  <a:t>, PRL 122, 2019</a:t>
                </a:r>
                <a:r>
                  <a:rPr lang="en-US" sz="1400" b="0" dirty="0">
                    <a:ea typeface="ＭＳ Ｐゴシック" pitchFamily="1" charset="-128"/>
                  </a:rPr>
                  <a:t>]</a:t>
                </a: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0" i="1" dirty="0"/>
                  <a:t>	Reason: </a:t>
                </a:r>
                <a:r>
                  <a:rPr lang="en-US" sz="1800" b="0" dirty="0"/>
                  <a:t>	High variation in local shear prevents formation of large radially coherent structures in stellarators</a:t>
                </a:r>
              </a:p>
              <a:p>
                <a:pPr marL="0" indent="0">
                  <a:buNone/>
                </a:pPr>
                <a:endParaRPr lang="en-US" sz="1800" b="0" dirty="0"/>
              </a:p>
              <a:p>
                <a:r>
                  <a:rPr lang="en-US" sz="1800" b="0" dirty="0"/>
                  <a:t>The ITG mode is predicted to be highly localized along a thin strip on the outboard side of W7-X </a:t>
                </a:r>
                <a:r>
                  <a:rPr lang="en-US" sz="1400" b="0" dirty="0">
                    <a:ea typeface="ＭＳ Ｐゴシック" pitchFamily="1" charset="-128"/>
                  </a:rPr>
                  <a:t>[P. </a:t>
                </a:r>
                <a:r>
                  <a:rPr lang="en-US" sz="1400" b="0" dirty="0" err="1">
                    <a:ea typeface="ＭＳ Ｐゴシック" pitchFamily="1" charset="-128"/>
                  </a:rPr>
                  <a:t>Xanthopoulos</a:t>
                </a:r>
                <a:r>
                  <a:rPr lang="en-US" sz="1400" b="0" dirty="0">
                    <a:ea typeface="ＭＳ Ｐゴシック" pitchFamily="1" charset="-128"/>
                  </a:rPr>
                  <a:t> </a:t>
                </a:r>
                <a:r>
                  <a:rPr lang="en-US" sz="1400" b="0" i="1" dirty="0">
                    <a:ea typeface="ＭＳ Ｐゴシック" pitchFamily="1" charset="-128"/>
                  </a:rPr>
                  <a:t>PRL</a:t>
                </a:r>
                <a:r>
                  <a:rPr lang="en-US" sz="1400" b="0" dirty="0">
                    <a:ea typeface="ＭＳ Ｐゴシック" pitchFamily="1" charset="-128"/>
                  </a:rPr>
                  <a:t> 113 2014]</a:t>
                </a:r>
                <a:endParaRPr lang="en-US" sz="1800" b="0" dirty="0"/>
              </a:p>
              <a:p>
                <a:pPr marL="0" indent="0">
                  <a:buNone/>
                </a:pPr>
                <a:r>
                  <a:rPr lang="en-US" sz="1800" b="0" i="1" dirty="0"/>
                  <a:t>			Reason: </a:t>
                </a:r>
                <a:r>
                  <a:rPr lang="en-US" sz="1800" b="0" dirty="0"/>
                  <a:t>	Large variation in curvature perpendicular to magnetic field    </a:t>
                </a:r>
              </a:p>
              <a:p>
                <a:endParaRPr lang="en-US" sz="1800" b="0" dirty="0"/>
              </a:p>
              <a:p>
                <a:endParaRPr lang="en-US" sz="1800" b="0" dirty="0"/>
              </a:p>
              <a:p>
                <a:endParaRPr lang="en-US" sz="1800" b="0" dirty="0"/>
              </a:p>
              <a:p>
                <a:endParaRPr lang="en-US" sz="1800" b="0" dirty="0"/>
              </a:p>
              <a:p>
                <a:pPr marL="0" indent="0">
                  <a:buNone/>
                </a:pPr>
                <a:endParaRPr lang="en-US" sz="1800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11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5" y="4488670"/>
            <a:ext cx="4897120" cy="14427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3199385" y="5931390"/>
            <a:ext cx="4897120" cy="293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Arial" charset="0"/>
                <a:ea typeface="ＭＳ Ｐゴシック" pitchFamily="1" charset="-128"/>
              </a:rPr>
              <a:t>Courtesy P. </a:t>
            </a:r>
            <a:r>
              <a:rPr lang="en-US" sz="1100" dirty="0" err="1">
                <a:latin typeface="Arial" charset="0"/>
                <a:ea typeface="ＭＳ Ｐゴシック" pitchFamily="1" charset="-128"/>
              </a:rPr>
              <a:t>Xanthopoulos</a:t>
            </a:r>
            <a:endParaRPr lang="en-US" sz="11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96505" y="4690066"/>
            <a:ext cx="2327794" cy="10205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Arial" charset="0"/>
                <a:ea typeface="ＭＳ Ｐゴシック" pitchFamily="1" charset="-128"/>
              </a:rPr>
              <a:t>RMS potential fluctuations in W7-X,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Arial" charset="0"/>
                <a:ea typeface="ＭＳ Ｐゴシック" pitchFamily="1" charset="-128"/>
              </a:rPr>
              <a:t>driven non-linearly by the ITG mode.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83966-B61E-4AD6-973A-B6AF7BCD4D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CEC37-8817-4C9F-88BC-84CD40B166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93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W7-X </a:t>
            </a:r>
            <a:r>
              <a:rPr lang="de-DE" sz="2400" dirty="0" err="1"/>
              <a:t>achievable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gradient</a:t>
            </a:r>
            <a:r>
              <a:rPr lang="de-DE" sz="2400" dirty="0"/>
              <a:t> at r/a = 0.3</a:t>
            </a:r>
            <a:endParaRPr lang="en-GB" sz="24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1" y="1040962"/>
            <a:ext cx="11354295" cy="3027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platzhalt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62801" y="4667247"/>
                <a:ext cx="4318717" cy="7838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b="0" dirty="0" err="1">
                    <a:latin typeface="+mj-lt"/>
                  </a:rPr>
                  <a:t>T</a:t>
                </a:r>
                <a:r>
                  <a:rPr lang="de-DE" sz="2000" b="0" baseline="-25000" dirty="0" err="1">
                    <a:latin typeface="+mj-lt"/>
                  </a:rPr>
                  <a:t>e</a:t>
                </a:r>
                <a:r>
                  <a:rPr lang="de-DE" sz="2000" b="0" dirty="0">
                    <a:latin typeface="+mj-lt"/>
                  </a:rPr>
                  <a:t>/</a:t>
                </a:r>
                <a:r>
                  <a:rPr lang="de-DE" sz="2000" b="0" dirty="0" err="1">
                    <a:latin typeface="+mj-lt"/>
                  </a:rPr>
                  <a:t>T</a:t>
                </a:r>
                <a:r>
                  <a:rPr lang="de-DE" sz="2000" b="0" baseline="-25000" dirty="0" err="1">
                    <a:latin typeface="+mj-lt"/>
                  </a:rPr>
                  <a:t>i</a:t>
                </a:r>
                <a:r>
                  <a:rPr lang="de-DE" sz="2000" b="0" dirty="0">
                    <a:latin typeface="+mj-lt"/>
                  </a:rPr>
                  <a:t> </a:t>
                </a:r>
                <a:r>
                  <a:rPr lang="de-DE" sz="2000" b="0" dirty="0" err="1">
                    <a:latin typeface="+mj-lt"/>
                  </a:rPr>
                  <a:t>increase</a:t>
                </a:r>
                <a:r>
                  <a:rPr lang="de-DE" sz="2000" b="0" dirty="0">
                    <a:latin typeface="+mj-lt"/>
                  </a:rPr>
                  <a:t> </a:t>
                </a:r>
                <a:r>
                  <a:rPr lang="de-DE" sz="2000" b="0" dirty="0" err="1">
                    <a:latin typeface="+mj-lt"/>
                  </a:rPr>
                  <a:t>suppresses</a:t>
                </a:r>
                <a:r>
                  <a:rPr lang="de-DE" sz="2000" b="0" dirty="0">
                    <a:latin typeface="+mj-lt"/>
                  </a:rPr>
                  <a:t>  </a:t>
                </a:r>
              </a:p>
              <a:p>
                <a:pPr marL="0" indent="0">
                  <a:buNone/>
                </a:pPr>
                <a:r>
                  <a:rPr lang="de-DE" sz="2000" b="0" dirty="0" err="1">
                    <a:latin typeface="+mj-lt"/>
                  </a:rPr>
                  <a:t>gradient</a:t>
                </a:r>
                <a:r>
                  <a:rPr lang="de-DE" sz="2000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de-DE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GB" sz="2000" b="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62801" y="4667247"/>
                <a:ext cx="4318717" cy="783847"/>
              </a:xfrm>
              <a:blipFill>
                <a:blip r:embed="rId3"/>
                <a:stretch>
                  <a:fillRect l="-1554" t="-8594" b="-195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581" b="5457"/>
          <a:stretch/>
        </p:blipFill>
        <p:spPr>
          <a:xfrm>
            <a:off x="6422917" y="3985686"/>
            <a:ext cx="3210239" cy="2631424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166" r="-1383" b="52689"/>
          <a:stretch/>
        </p:blipFill>
        <p:spPr>
          <a:xfrm>
            <a:off x="3376398" y="4005350"/>
            <a:ext cx="3210239" cy="2586609"/>
          </a:xfrm>
          <a:prstGeom prst="rect">
            <a:avLst/>
          </a:prstGeom>
        </p:spPr>
      </p:pic>
      <p:cxnSp>
        <p:nvCxnSpPr>
          <p:cNvPr id="28" name="Gerade Verbindung mit Pfeil 27"/>
          <p:cNvCxnSpPr/>
          <p:nvPr/>
        </p:nvCxnSpPr>
        <p:spPr>
          <a:xfrm>
            <a:off x="4812886" y="5363588"/>
            <a:ext cx="0" cy="938890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none"/>
          </a:ln>
          <a:effectLst>
            <a:glow rad="228600">
              <a:srgbClr val="FF0000">
                <a:alpha val="6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7885470" y="5279923"/>
            <a:ext cx="0" cy="555613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  <a:effectLst>
            <a:glow rad="228600">
              <a:srgbClr val="FF0000">
                <a:alpha val="6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4533739" y="4709445"/>
                <a:ext cx="1647439" cy="42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739" y="4709445"/>
                <a:ext cx="1647439" cy="429541"/>
              </a:xfrm>
              <a:prstGeom prst="rect">
                <a:avLst/>
              </a:prstGeom>
              <a:blipFill>
                <a:blip r:embed="rId5"/>
                <a:stretch>
                  <a:fillRect l="-3309" t="-2778" r="-2206"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/>
              <p:cNvSpPr/>
              <p:nvPr/>
            </p:nvSpPr>
            <p:spPr>
              <a:xfrm>
                <a:off x="6828376" y="4699792"/>
                <a:ext cx="1785040" cy="435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𝛻</m:t>
                            </m:r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decreases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htec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376" y="4699792"/>
                <a:ext cx="1785040" cy="435184"/>
              </a:xfrm>
              <a:prstGeom prst="rect">
                <a:avLst/>
              </a:prstGeom>
              <a:blipFill>
                <a:blip r:embed="rId6"/>
                <a:stretch>
                  <a:fillRect l="-3051" t="-1370" r="-2034" b="-109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1"/>
    </mc:Choice>
    <mc:Fallback xmlns="">
      <p:transition spd="slow" advTm="1428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W7-X </a:t>
            </a:r>
            <a:r>
              <a:rPr lang="de-DE" sz="2400" dirty="0" err="1"/>
              <a:t>achievable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gradient</a:t>
            </a:r>
            <a:r>
              <a:rPr lang="de-DE" sz="2400" dirty="0"/>
              <a:t> at r/a = 0.4</a:t>
            </a:r>
            <a:endParaRPr lang="en-GB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6" y="1040962"/>
            <a:ext cx="11354400" cy="30278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platzhalter 5"/>
              <p:cNvSpPr txBox="1">
                <a:spLocks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/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increase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suppresses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gradient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24" name="Textplatzhalt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  <a:blipFill>
                <a:blip r:embed="rId3"/>
                <a:stretch>
                  <a:fillRect l="-1554" t="-8594" b="-195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581" b="5457"/>
          <a:stretch/>
        </p:blipFill>
        <p:spPr>
          <a:xfrm>
            <a:off x="6422917" y="3985686"/>
            <a:ext cx="3210239" cy="263142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166" r="-1383" b="52689"/>
          <a:stretch/>
        </p:blipFill>
        <p:spPr>
          <a:xfrm>
            <a:off x="3376398" y="4005350"/>
            <a:ext cx="3210239" cy="2586609"/>
          </a:xfrm>
          <a:prstGeom prst="rect">
            <a:avLst/>
          </a:prstGeom>
        </p:spPr>
      </p:pic>
      <p:cxnSp>
        <p:nvCxnSpPr>
          <p:cNvPr id="27" name="Gerade Verbindung mit Pfeil 26"/>
          <p:cNvCxnSpPr/>
          <p:nvPr/>
        </p:nvCxnSpPr>
        <p:spPr>
          <a:xfrm>
            <a:off x="5068518" y="5909187"/>
            <a:ext cx="0" cy="393291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none"/>
          </a:ln>
          <a:effectLst>
            <a:glow rad="228600">
              <a:srgbClr val="FF0000">
                <a:alpha val="6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8177002" y="5250426"/>
            <a:ext cx="0" cy="36049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  <a:effectLst>
            <a:glow rad="228600">
              <a:srgbClr val="FF0000">
                <a:alpha val="6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4533739" y="4709445"/>
                <a:ext cx="1647439" cy="42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739" y="4709445"/>
                <a:ext cx="1647439" cy="429541"/>
              </a:xfrm>
              <a:prstGeom prst="rect">
                <a:avLst/>
              </a:prstGeom>
              <a:blipFill>
                <a:blip r:embed="rId5"/>
                <a:stretch>
                  <a:fillRect l="-3309" t="-2778" r="-2206"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/>
              <p:cNvSpPr/>
              <p:nvPr/>
            </p:nvSpPr>
            <p:spPr>
              <a:xfrm>
                <a:off x="6828376" y="4699792"/>
                <a:ext cx="1785040" cy="435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𝛻</m:t>
                            </m:r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decreases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htec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376" y="4699792"/>
                <a:ext cx="1785040" cy="435184"/>
              </a:xfrm>
              <a:prstGeom prst="rect">
                <a:avLst/>
              </a:prstGeom>
              <a:blipFill>
                <a:blip r:embed="rId6"/>
                <a:stretch>
                  <a:fillRect l="-3051" t="-1370" r="-2034" b="-109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52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"/>
    </mc:Choice>
    <mc:Fallback xmlns="">
      <p:transition spd="slow" advTm="86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W7-X </a:t>
            </a:r>
            <a:r>
              <a:rPr lang="de-DE" sz="2400" dirty="0" err="1"/>
              <a:t>achievable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gradient</a:t>
            </a:r>
            <a:r>
              <a:rPr lang="de-DE" sz="2400" dirty="0"/>
              <a:t> at r/a = 0.5</a:t>
            </a:r>
            <a:endParaRPr lang="en-GB" sz="24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0" y="1092200"/>
            <a:ext cx="11233150" cy="510857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6" y="1039042"/>
            <a:ext cx="11361600" cy="3029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platzhalter 5"/>
              <p:cNvSpPr txBox="1">
                <a:spLocks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/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increase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suppresses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gradient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27" name="Textplatzhalt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  <a:blipFill>
                <a:blip r:embed="rId3"/>
                <a:stretch>
                  <a:fillRect l="-1554" t="-8594" b="-1953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581" b="5457"/>
          <a:stretch/>
        </p:blipFill>
        <p:spPr>
          <a:xfrm>
            <a:off x="6422917" y="3985686"/>
            <a:ext cx="3210239" cy="263142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166" r="-1383" b="52689"/>
          <a:stretch/>
        </p:blipFill>
        <p:spPr>
          <a:xfrm>
            <a:off x="3376398" y="4005350"/>
            <a:ext cx="3210239" cy="2586609"/>
          </a:xfrm>
          <a:prstGeom prst="rect">
            <a:avLst/>
          </a:prstGeom>
        </p:spPr>
      </p:pic>
      <p:cxnSp>
        <p:nvCxnSpPr>
          <p:cNvPr id="30" name="Gerade Verbindung mit Pfeil 29"/>
          <p:cNvCxnSpPr/>
          <p:nvPr/>
        </p:nvCxnSpPr>
        <p:spPr>
          <a:xfrm>
            <a:off x="5373325" y="6125497"/>
            <a:ext cx="0" cy="179484"/>
          </a:xfrm>
          <a:prstGeom prst="straightConnector1">
            <a:avLst/>
          </a:prstGeom>
          <a:ln w="31750">
            <a:solidFill>
              <a:schemeClr val="bg1"/>
            </a:solidFill>
            <a:headEnd type="none"/>
            <a:tailEnd type="none"/>
          </a:ln>
          <a:effectLst>
            <a:glow rad="228600">
              <a:schemeClr val="accent6">
                <a:lumMod val="75000"/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8467970" y="5115315"/>
            <a:ext cx="0" cy="171171"/>
          </a:xfrm>
          <a:prstGeom prst="straightConnector1">
            <a:avLst/>
          </a:prstGeom>
          <a:ln w="31750">
            <a:solidFill>
              <a:schemeClr val="bg1"/>
            </a:solidFill>
            <a:tailEnd type="none"/>
          </a:ln>
          <a:effectLst>
            <a:glow rad="228600">
              <a:schemeClr val="accent6">
                <a:lumMod val="75000"/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5209595" y="5591750"/>
                <a:ext cx="375937" cy="42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=1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95" y="5591750"/>
                <a:ext cx="375937" cy="429541"/>
              </a:xfrm>
              <a:prstGeom prst="rect">
                <a:avLst/>
              </a:prstGeom>
              <a:blipFill>
                <a:blip r:embed="rId5"/>
                <a:stretch>
                  <a:fillRect l="-14286" r="-22222" b="-958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8566323" y="5266082"/>
                <a:ext cx="1649426" cy="435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𝛻</m:t>
                            </m:r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~ const. </a:t>
                </a:r>
                <a:r>
                  <a:rPr kumimoji="0" lang="de-D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23" y="5266082"/>
                <a:ext cx="1649426" cy="435184"/>
              </a:xfrm>
              <a:prstGeom prst="rect">
                <a:avLst/>
              </a:prstGeom>
              <a:blipFill>
                <a:blip r:embed="rId6"/>
                <a:stretch>
                  <a:fillRect l="-3297" t="-1370" r="-2198" b="-1095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7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"/>
    </mc:Choice>
    <mc:Fallback xmlns="">
      <p:transition spd="slow" advTm="88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W7-X </a:t>
            </a:r>
            <a:r>
              <a:rPr lang="de-DE" sz="2400" dirty="0" err="1"/>
              <a:t>achievable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temperature</a:t>
            </a:r>
            <a:r>
              <a:rPr lang="de-DE" sz="2400" dirty="0"/>
              <a:t> </a:t>
            </a:r>
            <a:r>
              <a:rPr lang="de-DE" sz="2400" dirty="0" err="1"/>
              <a:t>gradient</a:t>
            </a:r>
            <a:r>
              <a:rPr lang="de-DE" sz="2400" dirty="0"/>
              <a:t> at r/a = 0.66</a:t>
            </a:r>
            <a:endParaRPr lang="en-GB" sz="240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8" y="1038082"/>
            <a:ext cx="11365200" cy="303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platzhalter 5"/>
              <p:cNvSpPr txBox="1">
                <a:spLocks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/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de-DE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increase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suppresses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gradient</a:t>
                </a:r>
                <a:r>
                  <a:rPr kumimoji="0" lang="de-D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num>
                      <m:den>
                        <m:r>
                          <a:rPr kumimoji="0" lang="de-DE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27" name="Textplatzhalt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01" y="4667247"/>
                <a:ext cx="4318717" cy="783847"/>
              </a:xfrm>
              <a:prstGeom prst="rect">
                <a:avLst/>
              </a:prstGeom>
              <a:blipFill>
                <a:blip r:embed="rId3"/>
                <a:stretch>
                  <a:fillRect l="-1554" t="-8594" b="-1875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581" b="5457"/>
          <a:stretch/>
        </p:blipFill>
        <p:spPr>
          <a:xfrm>
            <a:off x="6422917" y="3985686"/>
            <a:ext cx="3210239" cy="2631424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0" t="166" r="-1383" b="52689"/>
          <a:stretch/>
        </p:blipFill>
        <p:spPr>
          <a:xfrm>
            <a:off x="3376398" y="4005350"/>
            <a:ext cx="3210239" cy="2586609"/>
          </a:xfrm>
          <a:prstGeom prst="rect">
            <a:avLst/>
          </a:prstGeom>
        </p:spPr>
      </p:pic>
      <p:cxnSp>
        <p:nvCxnSpPr>
          <p:cNvPr id="34" name="Gerade Verbindung mit Pfeil 33"/>
          <p:cNvCxnSpPr/>
          <p:nvPr/>
        </p:nvCxnSpPr>
        <p:spPr>
          <a:xfrm>
            <a:off x="5845273" y="6125497"/>
            <a:ext cx="0" cy="179484"/>
          </a:xfrm>
          <a:prstGeom prst="straightConnector1">
            <a:avLst/>
          </a:prstGeom>
          <a:ln w="31750">
            <a:solidFill>
              <a:schemeClr val="bg1"/>
            </a:solidFill>
            <a:headEnd type="none"/>
            <a:tailEnd type="none"/>
          </a:ln>
          <a:effectLst>
            <a:glow rad="228600">
              <a:schemeClr val="accent6">
                <a:lumMod val="75000"/>
                <a:alpha val="6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681543" y="5591750"/>
                <a:ext cx="375937" cy="4295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=1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43" y="5591750"/>
                <a:ext cx="375937" cy="429541"/>
              </a:xfrm>
              <a:prstGeom prst="rect">
                <a:avLst/>
              </a:prstGeom>
              <a:blipFill>
                <a:blip r:embed="rId5"/>
                <a:stretch>
                  <a:fillRect l="-12500" r="-21875" b="-958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9228713" y="4735693"/>
                <a:ext cx="1430776" cy="4351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𝛻</m:t>
                            </m:r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AD47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 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de-DE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ECRH</a:t>
                </a:r>
                <a:r>
                  <a:rPr kumimoji="0" lang="de-DE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713" y="4735693"/>
                <a:ext cx="1430776" cy="435184"/>
              </a:xfrm>
              <a:prstGeom prst="rect">
                <a:avLst/>
              </a:prstGeom>
              <a:blipFill>
                <a:blip r:embed="rId6"/>
                <a:stretch>
                  <a:fillRect l="-3797" t="-1370" r="-2532" b="-1095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mit Pfeil 38"/>
          <p:cNvCxnSpPr/>
          <p:nvPr/>
        </p:nvCxnSpPr>
        <p:spPr>
          <a:xfrm>
            <a:off x="9011265" y="4670296"/>
            <a:ext cx="0" cy="565978"/>
          </a:xfrm>
          <a:prstGeom prst="straightConnector1">
            <a:avLst/>
          </a:prstGeom>
          <a:ln w="31750">
            <a:solidFill>
              <a:schemeClr val="bg1"/>
            </a:solidFill>
            <a:headEnd type="triangle"/>
            <a:tailEnd type="none"/>
          </a:ln>
          <a:effectLst>
            <a:glow rad="228600">
              <a:schemeClr val="accent6">
                <a:lumMod val="75000"/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"/>
    </mc:Choice>
    <mc:Fallback xmlns="">
      <p:transition spd="slow" advTm="198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may be behind the so-called clamping of 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en-GB" dirty="0"/>
              <a:t>? 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94532" y="2984768"/>
            <a:ext cx="1330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Heats electrons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bgerundetes Rechteck 8"/>
              <p:cNvSpPr/>
              <p:nvPr/>
            </p:nvSpPr>
            <p:spPr>
              <a:xfrm>
                <a:off x="4595307" y="2070368"/>
                <a:ext cx="2779654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Increases power exchange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en-GB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~ </m:t>
                    </m:r>
                    <m:r>
                      <m:rPr>
                        <m:sty m:val="p"/>
                      </m:rPr>
                      <a:rPr kumimoji="0" lang="de-D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  <m:r>
                      <a:rPr kumimoji="0" lang="de-DE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de-DE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de-DE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kumimoji="0" lang="de-DE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sub>
                          <m:sup>
                            <m:f>
                              <m:fPr>
                                <m:type m:val="lin"/>
                                <m:ctrlPr>
                                  <a:rPr kumimoji="0" lang="de-DE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den>
                    </m:f>
                  </m:oMath>
                </a14:m>
                <a:endParaRPr kumimoji="0" lang="en-GB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Abgerundetes 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7" y="2070368"/>
                <a:ext cx="2779654" cy="914400"/>
              </a:xfrm>
              <a:prstGeom prst="round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bgerundetes Rechteck 9"/>
              <p:cNvSpPr/>
              <p:nvPr/>
            </p:nvSpPr>
            <p:spPr>
              <a:xfrm>
                <a:off x="4595307" y="3787007"/>
                <a:ext cx="2779654" cy="106388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de-D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e-D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de-DE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de-D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de-DE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exacerbates turbulence: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Stiffness increases</a:t>
                </a:r>
              </a:p>
            </p:txBody>
          </p:sp>
        </mc:Choice>
        <mc:Fallback xmlns="">
          <p:sp>
            <p:nvSpPr>
              <p:cNvPr id="10" name="Abgerundetes 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7" y="3787007"/>
                <a:ext cx="2779654" cy="1063885"/>
              </a:xfrm>
              <a:prstGeom prst="roundRect">
                <a:avLst/>
              </a:prstGeom>
              <a:blipFill>
                <a:blip r:embed="rId3"/>
                <a:stretch>
                  <a:fillRect r="-13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/>
          <p:cNvSpPr/>
          <p:nvPr/>
        </p:nvSpPr>
        <p:spPr>
          <a:xfrm>
            <a:off x="2507210" y="2984768"/>
            <a:ext cx="1330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021323" y="3441968"/>
            <a:ext cx="4969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endCxn id="10" idx="1"/>
          </p:cNvCxnSpPr>
          <p:nvPr/>
        </p:nvCxnSpPr>
        <p:spPr>
          <a:xfrm>
            <a:off x="3837246" y="3441968"/>
            <a:ext cx="758061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9" idx="1"/>
          </p:cNvCxnSpPr>
          <p:nvPr/>
        </p:nvCxnSpPr>
        <p:spPr>
          <a:xfrm flipV="1">
            <a:off x="3823398" y="2527568"/>
            <a:ext cx="771909" cy="909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20"/>
          <p:cNvSpPr/>
          <p:nvPr/>
        </p:nvSpPr>
        <p:spPr>
          <a:xfrm>
            <a:off x="8144963" y="2977850"/>
            <a:ext cx="16129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Clamping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gradients</a:t>
            </a:r>
            <a:endParaRPr kumimoji="0" lang="en-GB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7379339" y="2527568"/>
            <a:ext cx="758061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7365491" y="3437356"/>
            <a:ext cx="771909" cy="909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10320402" y="2977850"/>
            <a:ext cx="161297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Clamping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9771961" y="3435050"/>
            <a:ext cx="548441" cy="69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 rot="16200000">
            <a:off x="-1407685" y="4892729"/>
            <a:ext cx="3288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Tokamak transport</a:t>
            </a: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85943" y="1626311"/>
            <a:ext cx="32446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Stellarator transport</a:t>
            </a:r>
          </a:p>
        </p:txBody>
      </p:sp>
    </p:spTree>
    <p:extLst>
      <p:ext uri="{BB962C8B-B14F-4D97-AF65-F5344CB8AC3E}">
        <p14:creationId xmlns:p14="http://schemas.microsoft.com/office/powerpoint/2010/main" val="1128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1"/>
    </mc:Choice>
    <mc:Fallback xmlns="">
      <p:transition spd="slow" advTm="2637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4" y="1315002"/>
            <a:ext cx="4680000" cy="3510000"/>
          </a:xfrm>
          <a:prstGeom prst="rect">
            <a:avLst/>
          </a:prstGeom>
        </p:spPr>
      </p:pic>
      <p:sp>
        <p:nvSpPr>
          <p:cNvPr id="36" name="Multiplizieren 35"/>
          <p:cNvSpPr/>
          <p:nvPr/>
        </p:nvSpPr>
        <p:spPr>
          <a:xfrm>
            <a:off x="1760554" y="2734871"/>
            <a:ext cx="1492898" cy="914400"/>
          </a:xfrm>
          <a:prstGeom prst="mathMultiply">
            <a:avLst>
              <a:gd name="adj1" fmla="val 6173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feld 39"/>
          <p:cNvSpPr txBox="1"/>
          <p:nvPr/>
        </p:nvSpPr>
        <p:spPr>
          <a:xfrm>
            <a:off x="1760554" y="2847940"/>
            <a:ext cx="14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T</a:t>
            </a:r>
            <a:r>
              <a:rPr lang="de-DE" baseline="-25000" dirty="0" err="1"/>
              <a:t>e</a:t>
            </a:r>
            <a:r>
              <a:rPr lang="de-DE" dirty="0"/>
              <a:t>/</a:t>
            </a:r>
            <a:r>
              <a:rPr lang="de-DE" dirty="0" err="1"/>
              <a:t>T</a:t>
            </a:r>
            <a:r>
              <a:rPr lang="de-DE" baseline="-25000" dirty="0" err="1"/>
              <a:t>i</a:t>
            </a:r>
            <a:r>
              <a:rPr lang="de-DE" dirty="0"/>
              <a:t> </a:t>
            </a:r>
            <a:r>
              <a:rPr lang="de-DE" dirty="0" err="1"/>
              <a:t>increase</a:t>
            </a:r>
            <a:endParaRPr lang="de-DE" dirty="0"/>
          </a:p>
          <a:p>
            <a:pPr algn="ctr"/>
            <a:r>
              <a:rPr lang="de-DE" dirty="0"/>
              <a:t>= </a:t>
            </a:r>
            <a:r>
              <a:rPr lang="de-DE" dirty="0" err="1"/>
              <a:t>clamping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(1)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raise</a:t>
            </a:r>
            <a:r>
              <a:rPr lang="de-DE" dirty="0"/>
              <a:t> T</a:t>
            </a:r>
            <a:r>
              <a:rPr lang="de-DE" baseline="-25000" dirty="0"/>
              <a:t>i,0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dominant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heating</a:t>
            </a:r>
            <a:r>
              <a:rPr lang="de-DE" dirty="0"/>
              <a:t>?</a:t>
            </a:r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1463110" y="1141377"/>
            <a:ext cx="407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Non-linear calculations (</a:t>
            </a:r>
            <a:r>
              <a:rPr lang="en-GB" dirty="0"/>
              <a:t>kinetic electrons)</a:t>
            </a: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W7-X Stellarator transport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79424" y="4967139"/>
            <a:ext cx="11712575" cy="1234281"/>
          </a:xfrm>
        </p:spPr>
        <p:txBody>
          <a:bodyPr/>
          <a:lstStyle/>
          <a:p>
            <a:r>
              <a:rPr lang="en-US" sz="2000" b="0" dirty="0"/>
              <a:t>increasing 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e</a:t>
            </a:r>
            <a:r>
              <a:rPr lang="en-US" sz="2000" b="0" dirty="0"/>
              <a:t>/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i</a:t>
            </a:r>
            <a:r>
              <a:rPr lang="en-US" sz="2000" b="0" dirty="0"/>
              <a:t> makes the ITG scaling jump to curves of apparent stiffness.</a:t>
            </a:r>
          </a:p>
          <a:p>
            <a:r>
              <a:rPr lang="de-DE" sz="2000" b="0" dirty="0"/>
              <a:t>Thus </a:t>
            </a:r>
            <a:r>
              <a:rPr lang="de-DE" sz="2000" b="0" dirty="0" err="1"/>
              <a:t>keeping</a:t>
            </a:r>
            <a:r>
              <a:rPr lang="de-DE" sz="2000" b="0" dirty="0"/>
              <a:t>  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e</a:t>
            </a:r>
            <a:r>
              <a:rPr lang="en-US" sz="2000" b="0" dirty="0"/>
              <a:t>/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i</a:t>
            </a:r>
            <a:r>
              <a:rPr lang="en-US" sz="2000" b="0" dirty="0"/>
              <a:t> = constant </a:t>
            </a:r>
            <a:r>
              <a:rPr lang="de-DE" sz="2000" b="0" dirty="0" err="1"/>
              <a:t>avoids</a:t>
            </a:r>
            <a:r>
              <a:rPr lang="de-DE" sz="2000" b="0" dirty="0"/>
              <a:t> </a:t>
            </a:r>
            <a:r>
              <a:rPr lang="de-DE" sz="2000" b="0" dirty="0" err="1"/>
              <a:t>clamping</a:t>
            </a:r>
            <a:r>
              <a:rPr lang="de-DE" sz="2000" b="0" dirty="0"/>
              <a:t> and </a:t>
            </a:r>
            <a:r>
              <a:rPr lang="de-DE" sz="2000" b="0" dirty="0" err="1"/>
              <a:t>keeps</a:t>
            </a:r>
            <a:r>
              <a:rPr lang="de-DE" sz="2000" b="0" dirty="0"/>
              <a:t> </a:t>
            </a:r>
            <a:r>
              <a:rPr lang="de-DE" sz="2000" b="0" dirty="0" err="1"/>
              <a:t>the</a:t>
            </a:r>
            <a:r>
              <a:rPr lang="de-DE" sz="2000" b="0" dirty="0"/>
              <a:t> </a:t>
            </a:r>
            <a:r>
              <a:rPr lang="de-DE" sz="2000" b="0" dirty="0" err="1"/>
              <a:t>degree</a:t>
            </a:r>
            <a:r>
              <a:rPr lang="de-DE" sz="2000" b="0" dirty="0"/>
              <a:t> </a:t>
            </a:r>
            <a:r>
              <a:rPr lang="de-DE" sz="2000" b="0" dirty="0" err="1"/>
              <a:t>of</a:t>
            </a:r>
            <a:r>
              <a:rPr lang="de-DE" sz="2000" b="0" dirty="0"/>
              <a:t> apparent </a:t>
            </a:r>
            <a:r>
              <a:rPr lang="de-DE" sz="2000" b="0" dirty="0" err="1"/>
              <a:t>stiffness</a:t>
            </a:r>
            <a:r>
              <a:rPr lang="de-DE" sz="2000" b="0" dirty="0"/>
              <a:t> </a:t>
            </a:r>
            <a:r>
              <a:rPr lang="de-DE" sz="2000" b="0" dirty="0" err="1"/>
              <a:t>low</a:t>
            </a:r>
            <a:r>
              <a:rPr lang="de-DE" sz="2000" b="0" dirty="0"/>
              <a:t>.</a:t>
            </a:r>
          </a:p>
          <a:p>
            <a:r>
              <a:rPr lang="de-DE" sz="2000" b="0" dirty="0" err="1"/>
              <a:t>Raise</a:t>
            </a:r>
            <a:r>
              <a:rPr lang="de-DE" sz="2000" b="0" dirty="0"/>
              <a:t> P</a:t>
            </a:r>
            <a:r>
              <a:rPr lang="de-DE" sz="2000" b="0" baseline="-25000" dirty="0"/>
              <a:t>ECRH </a:t>
            </a:r>
            <a:r>
              <a:rPr lang="de-DE" sz="2000" b="0" dirty="0"/>
              <a:t> </a:t>
            </a:r>
            <a:r>
              <a:rPr lang="de-DE" sz="2000" b="0" dirty="0" err="1"/>
              <a:t>and</a:t>
            </a:r>
            <a:r>
              <a:rPr lang="de-DE" sz="2000" b="0" dirty="0"/>
              <a:t> n</a:t>
            </a:r>
            <a:r>
              <a:rPr lang="de-DE" sz="2000" b="0" baseline="-25000" dirty="0"/>
              <a:t>e</a:t>
            </a:r>
            <a:r>
              <a:rPr lang="de-DE" sz="2000" b="0" dirty="0"/>
              <a:t> </a:t>
            </a:r>
            <a:r>
              <a:rPr lang="de-DE" sz="2000" b="0" dirty="0" err="1"/>
              <a:t>together</a:t>
            </a:r>
            <a:r>
              <a:rPr lang="de-DE" sz="2000" b="0" dirty="0"/>
              <a:t> </a:t>
            </a:r>
            <a:r>
              <a:rPr lang="de-DE" sz="2000" b="0" dirty="0" err="1"/>
              <a:t>whilst</a:t>
            </a:r>
            <a:r>
              <a:rPr lang="de-DE" sz="2000" b="0" dirty="0"/>
              <a:t> 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e</a:t>
            </a:r>
            <a:r>
              <a:rPr lang="en-US" sz="2000" b="0" dirty="0"/>
              <a:t>/</a:t>
            </a:r>
            <a:r>
              <a:rPr lang="en-US" sz="2000" b="0" dirty="0" err="1"/>
              <a:t>T</a:t>
            </a:r>
            <a:r>
              <a:rPr lang="en-US" sz="2000" b="0" baseline="-25000" dirty="0" err="1"/>
              <a:t>i</a:t>
            </a:r>
            <a:r>
              <a:rPr lang="en-US" sz="2000" b="0" dirty="0"/>
              <a:t> = constant (Recipe for ECRH enhancement) </a:t>
            </a:r>
            <a:r>
              <a:rPr lang="en-US" sz="2000" b="0" dirty="0">
                <a:sym typeface="Wingdings" panose="05000000000000000000" pitchFamily="2" charset="2"/>
              </a:rPr>
              <a:t> high density operation</a:t>
            </a:r>
            <a:endParaRPr lang="en-GB" sz="2000" b="0" baseline="-25000" dirty="0"/>
          </a:p>
        </p:txBody>
      </p:sp>
      <p:cxnSp>
        <p:nvCxnSpPr>
          <p:cNvPr id="37" name="Gerade Verbindung mit Pfeil 36"/>
          <p:cNvCxnSpPr/>
          <p:nvPr/>
        </p:nvCxnSpPr>
        <p:spPr>
          <a:xfrm flipH="1" flipV="1">
            <a:off x="2514616" y="3485635"/>
            <a:ext cx="970695" cy="427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2749792" y="3795572"/>
            <a:ext cx="763142" cy="145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/>
          <p:cNvGrpSpPr/>
          <p:nvPr/>
        </p:nvGrpSpPr>
        <p:grpSpPr>
          <a:xfrm>
            <a:off x="3532405" y="3113805"/>
            <a:ext cx="2260345" cy="800117"/>
            <a:chOff x="5958364" y="3113805"/>
            <a:chExt cx="2260345" cy="800117"/>
          </a:xfrm>
        </p:grpSpPr>
        <p:cxnSp>
          <p:nvCxnSpPr>
            <p:cNvPr id="41" name="Gerade Verbindung mit Pfeil 40"/>
            <p:cNvCxnSpPr/>
            <p:nvPr/>
          </p:nvCxnSpPr>
          <p:spPr>
            <a:xfrm flipV="1">
              <a:off x="5958364" y="3795572"/>
              <a:ext cx="1386333" cy="1183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/>
            <p:cNvSpPr txBox="1"/>
            <p:nvPr/>
          </p:nvSpPr>
          <p:spPr>
            <a:xfrm>
              <a:off x="6562422" y="3113805"/>
              <a:ext cx="16562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Low </a:t>
              </a:r>
              <a:r>
                <a:rPr lang="de-DE" dirty="0" err="1"/>
                <a:t>T</a:t>
              </a:r>
              <a:r>
                <a:rPr lang="de-DE" baseline="-25000" dirty="0" err="1"/>
                <a:t>e</a:t>
              </a:r>
              <a:r>
                <a:rPr lang="de-DE" dirty="0"/>
                <a:t>/</a:t>
              </a:r>
              <a:r>
                <a:rPr lang="de-DE" dirty="0" err="1"/>
                <a:t>T</a:t>
              </a:r>
              <a:r>
                <a:rPr lang="de-DE" baseline="-25000" dirty="0" err="1"/>
                <a:t>i</a:t>
              </a:r>
              <a:r>
                <a:rPr lang="de-DE" dirty="0"/>
                <a:t> </a:t>
              </a:r>
            </a:p>
            <a:p>
              <a:pPr algn="ctr"/>
              <a:r>
                <a:rPr lang="de-DE" dirty="0"/>
                <a:t>= Low </a:t>
              </a:r>
              <a:r>
                <a:rPr lang="de-DE" dirty="0" err="1"/>
                <a:t>Stiffness</a:t>
              </a:r>
              <a:r>
                <a:rPr lang="de-DE" dirty="0"/>
                <a:t>!</a:t>
              </a:r>
              <a:endParaRPr lang="en-GB" dirty="0"/>
            </a:p>
          </p:txBody>
        </p:sp>
      </p:grpSp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39" y="1326043"/>
            <a:ext cx="4680000" cy="3510000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6579351" y="3854747"/>
            <a:ext cx="3674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9982200" y="258458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</a:t>
            </a:r>
            <a:r>
              <a:rPr lang="de-DE" baseline="-25000" dirty="0" err="1"/>
              <a:t>turb</a:t>
            </a:r>
            <a:r>
              <a:rPr lang="de-DE" dirty="0"/>
              <a:t> ~ </a:t>
            </a:r>
            <a:r>
              <a:rPr lang="el-GR" dirty="0"/>
              <a:t>χ</a:t>
            </a:r>
            <a:r>
              <a:rPr lang="de-DE" baseline="-25000" dirty="0"/>
              <a:t>GB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7"/>
    </mc:Choice>
    <mc:Fallback xmlns="">
      <p:transition spd="slow" advTm="54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Conclusions</a:t>
            </a:r>
            <a:endParaRPr lang="en-GB" sz="2400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16BA1B8-FBBC-464B-8AD6-EFFE52F2B9CE}"/>
              </a:ext>
            </a:extLst>
          </p:cNvPr>
          <p:cNvSpPr txBox="1">
            <a:spLocks/>
          </p:cNvSpPr>
          <p:nvPr/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Jan. 14, 2021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C9D9104-83F3-468F-81A7-7EE2097BA85B}"/>
              </a:ext>
            </a:extLst>
          </p:cNvPr>
          <p:cNvSpPr txBox="1">
            <a:spLocks/>
          </p:cNvSpPr>
          <p:nvPr/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Core turbulence and configuration effects in OP1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076605-267A-4197-B69C-81DEF24896C5}"/>
              </a:ext>
            </a:extLst>
          </p:cNvPr>
          <p:cNvSpPr txBox="1">
            <a:spLocks/>
          </p:cNvSpPr>
          <p:nvPr/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A536C-85F5-4A1B-A111-7CE00A08BCBC}" type="slidenum">
              <a:rPr kumimoji="0" lang="en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4614A29-FE69-4A59-8179-8AA50CB5AE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143000"/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The stiffness decreases with </a:t>
                </a:r>
                <a:r>
                  <a:rPr lang="en-US" sz="1800" dirty="0" err="1">
                    <a:latin typeface="+mj-lt"/>
                    <a:cs typeface="Arial" panose="020B0604020202020204" pitchFamily="34" charset="0"/>
                  </a:rPr>
                  <a:t>collisionality</a:t>
                </a:r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 in W7-X (at low plasma beta); indicating stabilization of and/or transition to non-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 driven turbulence, with a stiffness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 2:</a:t>
                </a:r>
                <a:br>
                  <a:rPr lang="en-US" sz="1800" dirty="0">
                    <a:latin typeface="+mj-lt"/>
                    <a:cs typeface="Arial" panose="020B0604020202020204" pitchFamily="34" charset="0"/>
                  </a:rPr>
                </a:br>
                <a:r>
                  <a:rPr lang="en-US" sz="1800" i="1" dirty="0">
                    <a:latin typeface="+mj-lt"/>
                    <a:cs typeface="Arial" panose="020B0604020202020204" pitchFamily="34" charset="0"/>
                  </a:rPr>
                  <a:t>	-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i="1" dirty="0">
                    <a:latin typeface="+mj-lt"/>
                    <a:cs typeface="Arial" panose="020B0604020202020204" pitchFamily="34" charset="0"/>
                  </a:rPr>
                  <a:t> turbulence exists and is measurable in low-beta W7-X plasmas that is consistent 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i="1" dirty="0">
                    <a:latin typeface="+mj-lt"/>
                    <a:cs typeface="Arial" panose="020B0604020202020204" pitchFamily="34" charset="0"/>
                  </a:rPr>
                  <a:t>-TEM/ETG turbulence </a:t>
                </a:r>
                <a:endParaRPr lang="en-US" sz="1800" dirty="0">
                  <a:latin typeface="+mj-lt"/>
                  <a:cs typeface="Arial" panose="020B0604020202020204" pitchFamily="34" charset="0"/>
                </a:endParaRPr>
              </a:p>
              <a:p>
                <a:pPr marL="0" indent="0" defTabSz="571500">
                  <a:buFont typeface="Arial" panose="020B0604020202020204" pitchFamily="34" charset="0"/>
                  <a:buNone/>
                </a:pPr>
                <a:endParaRPr lang="en-US" sz="100" dirty="0">
                  <a:latin typeface="+mj-lt"/>
                  <a:sym typeface="Wingdings" panose="05000000000000000000" pitchFamily="2" charset="2"/>
                </a:endParaRPr>
              </a:p>
              <a:p>
                <a:pPr defTabSz="571500"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The characteristics of the turbulent electron heat transport are dependent on the dominant instability</a:t>
                </a:r>
              </a:p>
              <a:p>
                <a:pPr marL="0" indent="0" defTabSz="571500">
                  <a:buFont typeface="Arial" panose="020B0604020202020204" pitchFamily="34" charset="0"/>
                  <a:buNone/>
                  <a:defRPr/>
                </a:pPr>
                <a:r>
                  <a:rPr lang="en-US" sz="1800" i="1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en-US" sz="1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  <a:sym typeface="Wingdings" panose="05000000000000000000" pitchFamily="2" charset="2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𝛻</m:t>
                    </m:r>
                    <m:r>
                      <m:rPr>
                        <m:sty m:val="p"/>
                      </m:rP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+mj-lt"/>
                  </a:rPr>
                  <a:t>-</a:t>
                </a:r>
                <a:r>
                  <a:rPr lang="en-US" sz="1800" i="1" dirty="0">
                    <a:solidFill>
                      <a:prstClr val="black"/>
                    </a:solidFill>
                    <a:latin typeface="+mj-lt"/>
                  </a:rPr>
                  <a:t>TEM is thought dominant in the outer core region of W7-X (r/a&gt;0.7)</a:t>
                </a:r>
              </a:p>
              <a:p>
                <a:pPr marL="0" indent="0" defTabSz="571500">
                  <a:buFont typeface="Arial" panose="020B0604020202020204" pitchFamily="34" charset="0"/>
                  <a:buNone/>
                  <a:defRPr/>
                </a:pPr>
                <a:r>
                  <a:rPr lang="en-US" sz="1800" i="1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en-US" sz="1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  <a:sym typeface="Wingdings" panose="05000000000000000000" pitchFamily="2" charset="2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1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𝛻</m:t>
                    </m:r>
                    <m:r>
                      <a:rPr lang="de-DE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+mj-lt"/>
                  </a:rPr>
                  <a:t>-</a:t>
                </a:r>
                <a:r>
                  <a:rPr lang="en-US" sz="1800" i="1" dirty="0">
                    <a:solidFill>
                      <a:prstClr val="black"/>
                    </a:solidFill>
                    <a:latin typeface="+mj-lt"/>
                  </a:rPr>
                  <a:t>TEM/ETG appear to be dominant in the core of W7-X </a:t>
                </a:r>
                <a:r>
                  <a:rPr lang="en-US" sz="1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(at low plasma beta; r/a&lt;0.5)</a:t>
                </a:r>
              </a:p>
              <a:p>
                <a:pPr marL="0" indent="0" defTabSz="571500">
                  <a:buFont typeface="Arial" panose="020B0604020202020204" pitchFamily="34" charset="0"/>
                  <a:buNone/>
                  <a:defRPr/>
                </a:pPr>
                <a:r>
                  <a:rPr lang="en-US" sz="1800" i="1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		</a:t>
                </a:r>
                <a:r>
                  <a:rPr lang="en-US" sz="1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  <a:sym typeface="Wingdings" panose="05000000000000000000" pitchFamily="2" charset="2"/>
                  </a:rPr>
                  <a:t> - </a:t>
                </a:r>
                <a:r>
                  <a:rPr lang="en-US" sz="1800" i="1" dirty="0">
                    <a:solidFill>
                      <a:prstClr val="black"/>
                    </a:solidFill>
                    <a:latin typeface="+mj-lt"/>
                  </a:rPr>
                  <a:t>What is the effect of ITG on electron heat transport?  (work in progress)</a:t>
                </a:r>
                <a:endParaRPr lang="en-US" sz="1800" i="1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de-DE" sz="100" b="0" dirty="0">
                  <a:latin typeface="+mj-lt"/>
                </a:endParaRPr>
              </a:p>
              <a:p>
                <a:r>
                  <a:rPr lang="de-DE" sz="1800" b="0" dirty="0">
                    <a:latin typeface="+mj-lt"/>
                  </a:rPr>
                  <a:t>T</a:t>
                </a:r>
                <a:r>
                  <a:rPr lang="de-DE" sz="1800" b="0" baseline="-25000" dirty="0">
                    <a:latin typeface="+mj-lt"/>
                  </a:rPr>
                  <a:t>i,0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clamping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is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caused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by</a:t>
                </a:r>
                <a:r>
                  <a:rPr lang="de-DE" sz="1800" b="0" dirty="0">
                    <a:latin typeface="+mj-lt"/>
                  </a:rPr>
                  <a:t> strong </a:t>
                </a:r>
                <a:r>
                  <a:rPr lang="de-DE" sz="1800" b="0" dirty="0" err="1">
                    <a:latin typeface="+mj-lt"/>
                  </a:rPr>
                  <a:t>increase</a:t>
                </a:r>
                <a:r>
                  <a:rPr lang="de-DE" sz="1800" b="0" dirty="0">
                    <a:latin typeface="+mj-lt"/>
                  </a:rPr>
                  <a:t> in ITG </a:t>
                </a:r>
                <a:r>
                  <a:rPr lang="de-DE" sz="1800" b="0" dirty="0" err="1">
                    <a:latin typeface="+mj-lt"/>
                  </a:rPr>
                  <a:t>turbulence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as</a:t>
                </a:r>
                <a:r>
                  <a:rPr lang="de-DE" sz="1800" b="0" dirty="0">
                    <a:latin typeface="+mj-lt"/>
                  </a:rPr>
                  <a:t> T</a:t>
                </a:r>
                <a:r>
                  <a:rPr lang="de-DE" sz="1800" b="0" baseline="-25000" dirty="0">
                    <a:latin typeface="+mj-lt"/>
                  </a:rPr>
                  <a:t>e</a:t>
                </a:r>
                <a:r>
                  <a:rPr lang="de-DE" sz="1800" b="0" dirty="0">
                    <a:latin typeface="+mj-lt"/>
                  </a:rPr>
                  <a:t>/T</a:t>
                </a:r>
                <a:r>
                  <a:rPr lang="de-DE" sz="1800" b="0" baseline="-25000" dirty="0">
                    <a:latin typeface="+mj-lt"/>
                  </a:rPr>
                  <a:t>i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is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increased</a:t>
                </a:r>
                <a:r>
                  <a:rPr lang="de-DE" sz="1800" dirty="0">
                    <a:latin typeface="+mj-lt"/>
                  </a:rPr>
                  <a:t>; i</a:t>
                </a:r>
                <a:r>
                  <a:rPr lang="de-DE" sz="1800" b="0" dirty="0">
                    <a:latin typeface="+mj-lt"/>
                  </a:rPr>
                  <a:t>n ECRH </a:t>
                </a:r>
                <a:r>
                  <a:rPr lang="de-DE" sz="1800" b="0" dirty="0" err="1">
                    <a:latin typeface="+mj-lt"/>
                  </a:rPr>
                  <a:t>plasmas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the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drive</a:t>
                </a:r>
                <a:r>
                  <a:rPr lang="de-DE" sz="1800" b="0" dirty="0">
                    <a:latin typeface="+mj-lt"/>
                  </a:rPr>
                  <a:t> (</a:t>
                </a:r>
                <a:r>
                  <a:rPr lang="de-DE" sz="1800" b="0" dirty="0" err="1">
                    <a:latin typeface="+mj-lt"/>
                  </a:rPr>
                  <a:t>electron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heating</a:t>
                </a:r>
                <a:r>
                  <a:rPr lang="de-DE" sz="1800" b="0" dirty="0">
                    <a:latin typeface="+mj-lt"/>
                  </a:rPr>
                  <a:t>) </a:t>
                </a:r>
                <a:r>
                  <a:rPr lang="de-DE" sz="1800" b="0" dirty="0" err="1">
                    <a:latin typeface="+mj-lt"/>
                  </a:rPr>
                  <a:t>enhances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the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turbulence</a:t>
                </a:r>
                <a:r>
                  <a:rPr lang="de-DE" sz="1800" b="0" dirty="0">
                    <a:latin typeface="+mj-lt"/>
                  </a:rPr>
                  <a:t>.</a:t>
                </a:r>
              </a:p>
              <a:p>
                <a:pPr marL="0" indent="0" defTabSz="1143000">
                  <a:buNone/>
                  <a:tabLst>
                    <a:tab pos="1143000" algn="l"/>
                  </a:tabLst>
                </a:pPr>
                <a:r>
                  <a:rPr lang="de-DE" sz="1800" dirty="0">
                    <a:latin typeface="+mj-lt"/>
                    <a:sym typeface="Wingdings" panose="05000000000000000000" pitchFamily="2" charset="2"/>
                  </a:rPr>
                  <a:t>	- </a:t>
                </a:r>
                <a:r>
                  <a:rPr lang="de-DE" sz="1800" b="0" i="1" dirty="0" err="1">
                    <a:latin typeface="+mj-lt"/>
                  </a:rPr>
                  <a:t>Increasing</a:t>
                </a:r>
                <a:r>
                  <a:rPr lang="de-DE" sz="1800" b="0" i="1" dirty="0">
                    <a:latin typeface="+mj-lt"/>
                  </a:rPr>
                  <a:t> P</a:t>
                </a:r>
                <a:r>
                  <a:rPr lang="de-DE" sz="1800" b="0" i="1" baseline="-25000" dirty="0">
                    <a:latin typeface="+mj-lt"/>
                  </a:rPr>
                  <a:t>ECRH</a:t>
                </a:r>
                <a:r>
                  <a:rPr lang="de-DE" sz="1800" b="0" i="1" dirty="0">
                    <a:latin typeface="+mj-lt"/>
                  </a:rPr>
                  <a:t> and </a:t>
                </a:r>
                <a:r>
                  <a:rPr lang="de-DE" sz="1800" b="0" i="1" dirty="0" err="1">
                    <a:latin typeface="+mj-lt"/>
                  </a:rPr>
                  <a:t>density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simultaneously</a:t>
                </a:r>
                <a:r>
                  <a:rPr lang="de-DE" sz="1800" b="0" i="1" dirty="0">
                    <a:latin typeface="+mj-lt"/>
                  </a:rPr>
                  <a:t> such </a:t>
                </a:r>
                <a:r>
                  <a:rPr lang="de-DE" sz="1800" b="0" i="1" dirty="0" err="1">
                    <a:latin typeface="+mj-lt"/>
                  </a:rPr>
                  <a:t>that</a:t>
                </a:r>
                <a:r>
                  <a:rPr lang="de-DE" sz="1800" b="0" i="1" dirty="0">
                    <a:latin typeface="+mj-lt"/>
                  </a:rPr>
                  <a:t> T</a:t>
                </a:r>
                <a:r>
                  <a:rPr lang="de-DE" sz="1800" b="0" i="1" baseline="-25000" dirty="0">
                    <a:latin typeface="+mj-lt"/>
                  </a:rPr>
                  <a:t>e</a:t>
                </a:r>
                <a:r>
                  <a:rPr lang="de-DE" sz="1800" b="0" i="1" dirty="0">
                    <a:latin typeface="+mj-lt"/>
                  </a:rPr>
                  <a:t>/T</a:t>
                </a:r>
                <a:r>
                  <a:rPr lang="de-DE" sz="1800" b="0" i="1" baseline="-25000" dirty="0">
                    <a:latin typeface="+mj-lt"/>
                  </a:rPr>
                  <a:t>i </a:t>
                </a:r>
                <a:r>
                  <a:rPr lang="de-DE" sz="1800" b="0" i="1" dirty="0">
                    <a:latin typeface="+mj-lt"/>
                  </a:rPr>
                  <a:t>~ </a:t>
                </a:r>
                <a:r>
                  <a:rPr lang="de-DE" sz="1800" b="0" i="1" dirty="0" err="1">
                    <a:latin typeface="+mj-lt"/>
                  </a:rPr>
                  <a:t>constant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reduces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clamping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would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be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beneficial</a:t>
                </a:r>
                <a:r>
                  <a:rPr lang="de-DE" sz="1800" b="0" i="1" dirty="0">
                    <a:latin typeface="+mj-lt"/>
                  </a:rPr>
                  <a:t>.</a:t>
                </a:r>
                <a:endParaRPr lang="de-DE" sz="1800" i="1" dirty="0">
                  <a:latin typeface="+mj-lt"/>
                </a:endParaRPr>
              </a:p>
              <a:p>
                <a:pPr marL="0" indent="0" defTabSz="1143000">
                  <a:buNone/>
                  <a:tabLst>
                    <a:tab pos="1143000" algn="l"/>
                  </a:tabLst>
                </a:pPr>
                <a:endParaRPr lang="de-DE" sz="100" b="0" dirty="0">
                  <a:latin typeface="+mj-lt"/>
                </a:endParaRPr>
              </a:p>
              <a:p>
                <a:r>
                  <a:rPr lang="de-DE" sz="1800" b="0" dirty="0" err="1">
                    <a:latin typeface="+mj-lt"/>
                  </a:rPr>
                  <a:t>Predictive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modelling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dirty="0" err="1">
                    <a:latin typeface="+mj-lt"/>
                  </a:rPr>
                  <a:t>of</a:t>
                </a:r>
                <a:r>
                  <a:rPr lang="de-DE" sz="1800" dirty="0">
                    <a:latin typeface="+mj-lt"/>
                  </a:rPr>
                  <a:t> ITG </a:t>
                </a:r>
                <a:r>
                  <a:rPr lang="de-DE" sz="1800" dirty="0" err="1">
                    <a:latin typeface="+mj-lt"/>
                  </a:rPr>
                  <a:t>driven</a:t>
                </a:r>
                <a:r>
                  <a:rPr lang="de-DE" sz="1800" dirty="0">
                    <a:latin typeface="+mj-lt"/>
                  </a:rPr>
                  <a:t> </a:t>
                </a:r>
                <a:r>
                  <a:rPr lang="de-DE" sz="1800" dirty="0" err="1">
                    <a:latin typeface="+mj-lt"/>
                  </a:rPr>
                  <a:t>transport</a:t>
                </a:r>
                <a:r>
                  <a:rPr lang="de-DE" sz="1800" dirty="0">
                    <a:latin typeface="+mj-lt"/>
                  </a:rPr>
                  <a:t> (</a:t>
                </a:r>
                <a:r>
                  <a:rPr lang="de-DE" sz="1800" b="0" dirty="0" err="1">
                    <a:latin typeface="+mj-lt"/>
                  </a:rPr>
                  <a:t>as</a:t>
                </a:r>
                <a:r>
                  <a:rPr lang="de-DE" sz="1800" b="0" dirty="0">
                    <a:latin typeface="+mj-lt"/>
                  </a:rPr>
                  <a:t> in TGLF) </a:t>
                </a:r>
                <a:r>
                  <a:rPr lang="de-DE" sz="1800" b="0" dirty="0" err="1">
                    <a:latin typeface="+mj-lt"/>
                  </a:rPr>
                  <a:t>is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innacurate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b="0" dirty="0" err="1">
                    <a:latin typeface="+mj-lt"/>
                  </a:rPr>
                  <a:t>as</a:t>
                </a:r>
                <a:r>
                  <a:rPr lang="de-DE" sz="1800" b="0" dirty="0">
                    <a:latin typeface="+mj-lt"/>
                  </a:rPr>
                  <a:t> quasi-linear </a:t>
                </a:r>
                <a:r>
                  <a:rPr lang="de-DE" sz="1800" b="0" dirty="0" err="1">
                    <a:latin typeface="+mj-lt"/>
                  </a:rPr>
                  <a:t>models</a:t>
                </a:r>
                <a:r>
                  <a:rPr lang="de-DE" sz="1800" b="0" dirty="0">
                    <a:latin typeface="+mj-lt"/>
                  </a:rPr>
                  <a:t> </a:t>
                </a:r>
                <a:r>
                  <a:rPr lang="de-DE" sz="1800" dirty="0">
                    <a:latin typeface="+mj-lt"/>
                  </a:rPr>
                  <a:t>do</a:t>
                </a:r>
                <a:r>
                  <a:rPr lang="de-DE" sz="1800" b="0" dirty="0">
                    <a:latin typeface="+mj-lt"/>
                  </a:rPr>
                  <a:t> not </a:t>
                </a:r>
                <a:r>
                  <a:rPr lang="de-DE" sz="1800" b="0" dirty="0" err="1">
                    <a:latin typeface="+mj-lt"/>
                  </a:rPr>
                  <a:t>reproduce</a:t>
                </a:r>
                <a:r>
                  <a:rPr lang="de-DE" sz="1800" b="0" dirty="0">
                    <a:latin typeface="+mj-lt"/>
                  </a:rPr>
                  <a:t> non-linear </a:t>
                </a:r>
                <a:r>
                  <a:rPr lang="de-DE" sz="1800" b="0" dirty="0" err="1">
                    <a:latin typeface="+mj-lt"/>
                  </a:rPr>
                  <a:t>calculations</a:t>
                </a:r>
                <a:r>
                  <a:rPr lang="de-DE" sz="1800" b="0" dirty="0">
                    <a:latin typeface="+mj-lt"/>
                  </a:rPr>
                  <a:t> (</a:t>
                </a:r>
                <a:r>
                  <a:rPr lang="de-DE" sz="1800" b="0" dirty="0" err="1">
                    <a:latin typeface="+mj-lt"/>
                  </a:rPr>
                  <a:t>work</a:t>
                </a:r>
                <a:r>
                  <a:rPr lang="de-DE" sz="1800" b="0" dirty="0">
                    <a:latin typeface="+mj-lt"/>
                  </a:rPr>
                  <a:t> in </a:t>
                </a:r>
                <a:r>
                  <a:rPr lang="de-DE" sz="1800" b="0" dirty="0" err="1">
                    <a:latin typeface="+mj-lt"/>
                  </a:rPr>
                  <a:t>progress</a:t>
                </a:r>
                <a:r>
                  <a:rPr lang="de-DE" sz="1800" b="0" dirty="0">
                    <a:latin typeface="+mj-lt"/>
                  </a:rPr>
                  <a:t>).  </a:t>
                </a:r>
              </a:p>
              <a:p>
                <a:pPr marL="0" indent="0" defTabSz="1143000">
                  <a:buNone/>
                  <a:tabLst>
                    <a:tab pos="1143000" algn="l"/>
                  </a:tabLst>
                </a:pPr>
                <a:r>
                  <a:rPr lang="de-DE" sz="1800" dirty="0">
                    <a:latin typeface="+mj-lt"/>
                    <a:sym typeface="Wingdings" panose="05000000000000000000" pitchFamily="2" charset="2"/>
                  </a:rPr>
                  <a:t>	- </a:t>
                </a:r>
                <a:r>
                  <a:rPr lang="de-DE" sz="1800" b="0" i="1" dirty="0" err="1">
                    <a:latin typeface="+mj-lt"/>
                  </a:rPr>
                  <a:t>Increasing</a:t>
                </a:r>
                <a:r>
                  <a:rPr lang="de-DE" sz="1800" b="0" i="1" dirty="0">
                    <a:latin typeface="+mj-lt"/>
                  </a:rPr>
                  <a:t> T</a:t>
                </a:r>
                <a:r>
                  <a:rPr lang="de-DE" sz="1800" b="0" i="1" baseline="-25000" dirty="0">
                    <a:latin typeface="+mj-lt"/>
                  </a:rPr>
                  <a:t>e</a:t>
                </a:r>
                <a:r>
                  <a:rPr lang="de-DE" sz="1800" b="0" i="1" dirty="0">
                    <a:latin typeface="+mj-lt"/>
                  </a:rPr>
                  <a:t>/T</a:t>
                </a:r>
                <a:r>
                  <a:rPr lang="de-DE" sz="1800" b="0" i="1" baseline="-25000" dirty="0">
                    <a:latin typeface="+mj-lt"/>
                  </a:rPr>
                  <a:t>i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shows</a:t>
                </a:r>
                <a:r>
                  <a:rPr lang="de-DE" sz="1800" b="0" i="1" dirty="0">
                    <a:latin typeface="+mj-lt"/>
                  </a:rPr>
                  <a:t> a larger </a:t>
                </a:r>
                <a:r>
                  <a:rPr lang="de-DE" sz="1800" b="0" i="1" dirty="0" err="1">
                    <a:latin typeface="+mj-lt"/>
                  </a:rPr>
                  <a:t>disparity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between</a:t>
                </a:r>
                <a:r>
                  <a:rPr lang="de-DE" sz="1800" b="0" i="1" dirty="0">
                    <a:latin typeface="+mj-lt"/>
                  </a:rPr>
                  <a:t> linear and </a:t>
                </a:r>
                <a:r>
                  <a:rPr lang="de-DE" sz="1800" b="0" i="1" dirty="0" err="1">
                    <a:latin typeface="+mj-lt"/>
                  </a:rPr>
                  <a:t>nonlinear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simulations</a:t>
                </a:r>
                <a:endParaRPr lang="de-DE" sz="1800" b="0" i="1" dirty="0">
                  <a:latin typeface="+mj-lt"/>
                </a:endParaRPr>
              </a:p>
              <a:p>
                <a:pPr marL="0" indent="0" defTabSz="1143000">
                  <a:buNone/>
                  <a:tabLst>
                    <a:tab pos="1143000" algn="l"/>
                  </a:tabLst>
                </a:pPr>
                <a:r>
                  <a:rPr lang="de-DE" sz="1800" dirty="0">
                    <a:latin typeface="+mj-lt"/>
                    <a:sym typeface="Wingdings" panose="05000000000000000000" pitchFamily="2" charset="2"/>
                  </a:rPr>
                  <a:t>	- </a:t>
                </a:r>
                <a:r>
                  <a:rPr lang="de-DE" sz="1800" b="0" i="1" dirty="0">
                    <a:latin typeface="+mj-lt"/>
                  </a:rPr>
                  <a:t>The apparent </a:t>
                </a:r>
                <a:r>
                  <a:rPr lang="de-DE" sz="1800" b="0" i="1" dirty="0" err="1">
                    <a:latin typeface="+mj-lt"/>
                  </a:rPr>
                  <a:t>critical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gradient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for</a:t>
                </a:r>
                <a:r>
                  <a:rPr lang="de-DE" sz="1800" b="0" i="1" dirty="0">
                    <a:latin typeface="+mj-lt"/>
                  </a:rPr>
                  <a:t> ITG </a:t>
                </a:r>
                <a:r>
                  <a:rPr lang="de-DE" sz="1800" b="0" i="1" dirty="0" err="1">
                    <a:latin typeface="+mj-lt"/>
                  </a:rPr>
                  <a:t>driven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turbulence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is</a:t>
                </a:r>
                <a:r>
                  <a:rPr lang="de-DE" sz="1800" b="0" i="1" dirty="0">
                    <a:latin typeface="+mj-lt"/>
                  </a:rPr>
                  <a:t> larger </a:t>
                </a:r>
                <a:r>
                  <a:rPr lang="de-DE" sz="1800" b="0" i="1" dirty="0" err="1">
                    <a:latin typeface="+mj-lt"/>
                  </a:rPr>
                  <a:t>for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nonlinear</a:t>
                </a:r>
                <a:r>
                  <a:rPr lang="de-DE" sz="1800" b="0" i="1" dirty="0">
                    <a:latin typeface="+mj-lt"/>
                  </a:rPr>
                  <a:t> </a:t>
                </a:r>
                <a:r>
                  <a:rPr lang="de-DE" sz="1800" b="0" i="1" dirty="0" err="1">
                    <a:latin typeface="+mj-lt"/>
                  </a:rPr>
                  <a:t>than</a:t>
                </a:r>
                <a:r>
                  <a:rPr lang="de-DE" sz="1800" b="0" i="1" dirty="0">
                    <a:latin typeface="+mj-lt"/>
                  </a:rPr>
                  <a:t> linear </a:t>
                </a:r>
                <a:r>
                  <a:rPr lang="de-DE" sz="1800" b="0" i="1" dirty="0" err="1">
                    <a:latin typeface="+mj-lt"/>
                  </a:rPr>
                  <a:t>calculations</a:t>
                </a:r>
                <a:r>
                  <a:rPr lang="de-DE" sz="1800" b="0" i="1" dirty="0">
                    <a:latin typeface="+mj-lt"/>
                  </a:rPr>
                  <a:t> (</a:t>
                </a:r>
                <a:r>
                  <a:rPr lang="de-DE" sz="1800" b="0" i="1" dirty="0" err="1">
                    <a:latin typeface="+mj-lt"/>
                  </a:rPr>
                  <a:t>Dimits</a:t>
                </a:r>
                <a:r>
                  <a:rPr lang="de-DE" sz="1800" b="0" i="1" dirty="0">
                    <a:latin typeface="+mj-lt"/>
                  </a:rPr>
                  <a:t> shift)</a:t>
                </a:r>
              </a:p>
              <a:p>
                <a:pPr marL="0" indent="0" defTabSz="1143000">
                  <a:buNone/>
                  <a:tabLst>
                    <a:tab pos="1143000" algn="l"/>
                  </a:tabLst>
                </a:pPr>
                <a:endParaRPr lang="de-DE" sz="1800" b="0" i="1" dirty="0">
                  <a:latin typeface="+mj-lt"/>
                </a:endParaRPr>
              </a:p>
              <a:p>
                <a:endParaRPr lang="en-GB" sz="1800" dirty="0">
                  <a:latin typeface="+mj-lt"/>
                </a:endParaRPr>
              </a:p>
              <a:p>
                <a:endParaRPr lang="en-US" sz="180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F4614A29-FE69-4A59-8179-8AA50CB5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1175" r="-271" b="-4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2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13"/>
    </mc:Choice>
    <mc:Fallback xmlns="">
      <p:transition spd="slow" advTm="8511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DF7A-06E2-4EF3-AD94-4099A6DD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69C54B-3102-43E6-A8EB-E350A606F6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41BE3-E8D6-47E4-9131-39CA493F9A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983F2-6077-40BC-BC64-13F81CF22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37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76" y="946796"/>
            <a:ext cx="6300466" cy="54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saturation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9426" y="998863"/>
            <a:ext cx="5361538" cy="5109247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truncated</a:t>
            </a:r>
            <a:r>
              <a:rPr lang="de-DE" dirty="0"/>
              <a:t> </a:t>
            </a:r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err="1"/>
              <a:t>profiles</a:t>
            </a:r>
            <a:endParaRPr lang="de-DE" dirty="0"/>
          </a:p>
          <a:p>
            <a:r>
              <a:rPr lang="de-DE" dirty="0"/>
              <a:t>n</a:t>
            </a:r>
            <a:r>
              <a:rPr lang="de-DE" baseline="-25000" dirty="0"/>
              <a:t>e</a:t>
            </a:r>
            <a:r>
              <a:rPr lang="de-DE" dirty="0"/>
              <a:t> = 7x10</a:t>
            </a:r>
            <a:r>
              <a:rPr lang="de-DE" baseline="30000" dirty="0"/>
              <a:t>19</a:t>
            </a:r>
            <a:r>
              <a:rPr lang="de-DE" dirty="0"/>
              <a:t> m</a:t>
            </a:r>
            <a:r>
              <a:rPr lang="de-DE" baseline="30000" dirty="0"/>
              <a:t>-3</a:t>
            </a:r>
            <a:r>
              <a:rPr lang="de-DE" dirty="0"/>
              <a:t>, </a:t>
            </a:r>
            <a:r>
              <a:rPr lang="de-DE" dirty="0" err="1"/>
              <a:t>T</a:t>
            </a:r>
            <a:r>
              <a:rPr lang="de-DE" baseline="-25000" dirty="0" err="1"/>
              <a:t>i</a:t>
            </a:r>
            <a:r>
              <a:rPr lang="de-DE" dirty="0"/>
              <a:t> = 1.5 </a:t>
            </a:r>
            <a:r>
              <a:rPr lang="de-DE" dirty="0" err="1"/>
              <a:t>keV</a:t>
            </a:r>
            <a:endParaRPr lang="de-DE" dirty="0"/>
          </a:p>
          <a:p>
            <a:r>
              <a:rPr lang="de-DE" dirty="0" err="1"/>
              <a:t>T</a:t>
            </a:r>
            <a:r>
              <a:rPr lang="de-DE" baseline="-25000" dirty="0" err="1"/>
              <a:t>e</a:t>
            </a:r>
            <a:r>
              <a:rPr lang="de-DE" dirty="0"/>
              <a:t> = 2-6 </a:t>
            </a:r>
            <a:r>
              <a:rPr lang="de-DE" dirty="0" err="1"/>
              <a:t>keV</a:t>
            </a:r>
            <a:r>
              <a:rPr lang="de-DE" dirty="0"/>
              <a:t>, </a:t>
            </a:r>
            <a:r>
              <a:rPr lang="de-DE" dirty="0" err="1"/>
              <a:t>T</a:t>
            </a:r>
            <a:r>
              <a:rPr lang="de-DE" baseline="-25000" dirty="0" err="1"/>
              <a:t>e</a:t>
            </a:r>
            <a:r>
              <a:rPr lang="de-DE" dirty="0"/>
              <a:t>=</a:t>
            </a:r>
            <a:r>
              <a:rPr lang="de-DE" dirty="0" err="1"/>
              <a:t>T</a:t>
            </a:r>
            <a:r>
              <a:rPr lang="de-DE" baseline="-25000" dirty="0" err="1"/>
              <a:t>i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</a:t>
            </a:r>
            <a:r>
              <a:rPr lang="de-DE" baseline="-25000" dirty="0" err="1"/>
              <a:t>e</a:t>
            </a:r>
            <a:r>
              <a:rPr lang="de-DE" dirty="0"/>
              <a:t>&lt;</a:t>
            </a:r>
            <a:r>
              <a:rPr lang="de-DE" dirty="0" err="1"/>
              <a:t>T</a:t>
            </a:r>
            <a:r>
              <a:rPr lang="de-DE" baseline="-25000" dirty="0" err="1"/>
              <a:t>i</a:t>
            </a:r>
            <a:endParaRPr lang="de-DE" baseline="-250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p</a:t>
            </a:r>
            <a:r>
              <a:rPr lang="de-DE" baseline="-25000" dirty="0" err="1">
                <a:sym typeface="Wingdings" panose="05000000000000000000" pitchFamily="2" charset="2"/>
              </a:rPr>
              <a:t>ex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saturates</a:t>
            </a:r>
            <a:r>
              <a:rPr lang="de-DE" dirty="0">
                <a:sym typeface="Wingdings" panose="05000000000000000000" pitchFamily="2" charset="2"/>
              </a:rPr>
              <a:t> at </a:t>
            </a:r>
            <a:r>
              <a:rPr lang="de-DE" dirty="0" err="1">
                <a:sym typeface="Wingdings" panose="05000000000000000000" pitchFamily="2" charset="2"/>
              </a:rPr>
              <a:t>T</a:t>
            </a:r>
            <a:r>
              <a:rPr lang="de-DE" baseline="-25000" dirty="0" err="1"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~ 4 </a:t>
            </a:r>
            <a:r>
              <a:rPr lang="de-DE" dirty="0" err="1">
                <a:sym typeface="Wingdings" panose="05000000000000000000" pitchFamily="2" charset="2"/>
              </a:rPr>
              <a:t>keV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Q</a:t>
            </a:r>
            <a:r>
              <a:rPr lang="de-DE" baseline="-25000" dirty="0" err="1">
                <a:sym typeface="Wingdings" panose="05000000000000000000" pitchFamily="2" charset="2"/>
              </a:rPr>
              <a:t>ex</a:t>
            </a:r>
            <a:r>
              <a:rPr lang="de-DE" baseline="-25000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continues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rise</a:t>
            </a:r>
            <a:r>
              <a:rPr lang="de-DE" dirty="0">
                <a:sym typeface="Wingdings" panose="05000000000000000000" pitchFamily="2" charset="2"/>
              </a:rPr>
              <a:t> due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V </a:t>
            </a:r>
            <a:r>
              <a:rPr lang="de-DE" dirty="0" err="1">
                <a:sym typeface="Wingdings" panose="05000000000000000000" pitchFamily="2" charset="2"/>
              </a:rPr>
              <a:t>increase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Best </a:t>
            </a:r>
            <a:r>
              <a:rPr lang="de-DE" dirty="0" err="1">
                <a:sym typeface="Wingdings" panose="05000000000000000000" pitchFamily="2" charset="2"/>
              </a:rPr>
              <a:t>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through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exch</a:t>
            </a:r>
            <a:r>
              <a:rPr lang="de-DE" dirty="0">
                <a:sym typeface="Wingdings" panose="05000000000000000000" pitchFamily="2" charset="2"/>
              </a:rPr>
              <a:t>. at </a:t>
            </a:r>
            <a:r>
              <a:rPr lang="de-DE" dirty="0" err="1">
                <a:sym typeface="Wingdings" panose="05000000000000000000" pitchFamily="2" charset="2"/>
              </a:rPr>
              <a:t>T</a:t>
            </a:r>
            <a:r>
              <a:rPr lang="de-DE" baseline="-25000" dirty="0" err="1"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~ 3-4 </a:t>
            </a:r>
            <a:r>
              <a:rPr lang="de-DE" dirty="0" err="1">
                <a:sym typeface="Wingdings" panose="05000000000000000000" pitchFamily="2" charset="2"/>
              </a:rPr>
              <a:t>keV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</a:t>
            </a:r>
            <a:r>
              <a:rPr lang="de-DE" baseline="-25000" dirty="0" err="1">
                <a:sym typeface="Wingdings" panose="05000000000000000000" pitchFamily="2" charset="2"/>
              </a:rPr>
              <a:t>i</a:t>
            </a:r>
            <a:r>
              <a:rPr lang="de-DE" dirty="0">
                <a:sym typeface="Wingdings" panose="05000000000000000000" pitchFamily="2" charset="2"/>
              </a:rPr>
              <a:t> = 1.5 </a:t>
            </a:r>
            <a:r>
              <a:rPr lang="de-DE" dirty="0" err="1">
                <a:sym typeface="Wingdings" panose="05000000000000000000" pitchFamily="2" charset="2"/>
              </a:rPr>
              <a:t>keV</a:t>
            </a:r>
            <a:r>
              <a:rPr lang="de-DE" dirty="0">
                <a:sym typeface="Wingdings" panose="05000000000000000000" pitchFamily="2" charset="2"/>
              </a:rPr>
              <a:t>!).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(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benefit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from</a:t>
            </a:r>
            <a:r>
              <a:rPr lang="de-DE" dirty="0">
                <a:sym typeface="Wingdings" panose="05000000000000000000" pitchFamily="2" charset="2"/>
              </a:rPr>
              <a:t> additional e-</a:t>
            </a:r>
            <a:r>
              <a:rPr lang="de-DE" dirty="0" err="1">
                <a:sym typeface="Wingdings" panose="05000000000000000000" pitchFamily="2" charset="2"/>
              </a:rPr>
              <a:t>heating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n</a:t>
            </a:r>
            <a:r>
              <a:rPr lang="de-DE" baseline="-25000" dirty="0"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 </a:t>
            </a:r>
            <a:r>
              <a:rPr lang="de-DE" dirty="0" err="1">
                <a:sym typeface="Wingdings" panose="05000000000000000000" pitchFamily="2" charset="2"/>
              </a:rPr>
              <a:t>scan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shows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at n</a:t>
            </a:r>
            <a:r>
              <a:rPr lang="de-DE" baseline="-25000" dirty="0">
                <a:sym typeface="Wingdings" panose="05000000000000000000" pitchFamily="2" charset="2"/>
              </a:rPr>
              <a:t>e</a:t>
            </a:r>
            <a:r>
              <a:rPr lang="de-DE" dirty="0">
                <a:sym typeface="Wingdings" panose="05000000000000000000" pitchFamily="2" charset="2"/>
              </a:rPr>
              <a:t> ~ 1.5x10</a:t>
            </a:r>
            <a:r>
              <a:rPr lang="de-DE" baseline="30000" dirty="0">
                <a:sym typeface="Wingdings" panose="05000000000000000000" pitchFamily="2" charset="2"/>
              </a:rPr>
              <a:t>19</a:t>
            </a:r>
            <a:r>
              <a:rPr lang="de-DE" dirty="0">
                <a:sym typeface="Wingdings" panose="05000000000000000000" pitchFamily="2" charset="2"/>
              </a:rPr>
              <a:t>m</a:t>
            </a:r>
            <a:r>
              <a:rPr lang="de-DE" baseline="30000" dirty="0">
                <a:sym typeface="Wingdings" panose="05000000000000000000" pitchFamily="2" charset="2"/>
              </a:rPr>
              <a:t>-3</a:t>
            </a:r>
            <a:r>
              <a:rPr lang="de-DE" baseline="-25000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flux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~5MW at r/a ~ 0.3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901404" y="3564294"/>
            <a:ext cx="3165738" cy="2792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2901820" y="6083559"/>
            <a:ext cx="7716417" cy="545113"/>
          </a:xfrm>
          <a:custGeom>
            <a:avLst/>
            <a:gdLst>
              <a:gd name="connsiteX0" fmla="*/ 0 w 7716417"/>
              <a:gd name="connsiteY0" fmla="*/ 0 h 545113"/>
              <a:gd name="connsiteX1" fmla="*/ 1362270 w 7716417"/>
              <a:gd name="connsiteY1" fmla="*/ 401217 h 545113"/>
              <a:gd name="connsiteX2" fmla="*/ 6382139 w 7716417"/>
              <a:gd name="connsiteY2" fmla="*/ 541176 h 545113"/>
              <a:gd name="connsiteX3" fmla="*/ 7716417 w 7716417"/>
              <a:gd name="connsiteY3" fmla="*/ 270588 h 54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6417" h="545113">
                <a:moveTo>
                  <a:pt x="0" y="0"/>
                </a:moveTo>
                <a:cubicBezTo>
                  <a:pt x="149290" y="155510"/>
                  <a:pt x="298580" y="311021"/>
                  <a:pt x="1362270" y="401217"/>
                </a:cubicBezTo>
                <a:cubicBezTo>
                  <a:pt x="2425960" y="491413"/>
                  <a:pt x="5323115" y="562947"/>
                  <a:pt x="6382139" y="541176"/>
                </a:cubicBezTo>
                <a:cubicBezTo>
                  <a:pt x="7441163" y="519405"/>
                  <a:pt x="7578790" y="394996"/>
                  <a:pt x="7716417" y="270588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41104" y="3646796"/>
            <a:ext cx="5499859" cy="246131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/>
          <p:cNvCxnSpPr/>
          <p:nvPr/>
        </p:nvCxnSpPr>
        <p:spPr>
          <a:xfrm flipV="1">
            <a:off x="11172575" y="3965510"/>
            <a:ext cx="0" cy="173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 flipH="1">
            <a:off x="9489233" y="4739951"/>
            <a:ext cx="1683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6456784" y="5337110"/>
            <a:ext cx="6344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0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(2) 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stiffness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? </a:t>
            </a:r>
            <a:r>
              <a:rPr lang="de-DE" dirty="0" err="1"/>
              <a:t>Optimise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!</a:t>
            </a:r>
            <a:endParaRPr lang="en-GB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479425" y="1092173"/>
            <a:ext cx="5695232" cy="510924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Nonlinear </a:t>
            </a:r>
            <a:r>
              <a:rPr lang="en-GB" dirty="0" err="1">
                <a:latin typeface="Calibri" panose="020F0502020204030204" pitchFamily="34" charset="0"/>
              </a:rPr>
              <a:t>gyrokinetic</a:t>
            </a:r>
            <a:r>
              <a:rPr lang="en-GB" dirty="0">
                <a:latin typeface="Calibri" panose="020F0502020204030204" pitchFamily="34" charset="0"/>
              </a:rPr>
              <a:t> simulations (GENE)</a:t>
            </a:r>
          </a:p>
          <a:p>
            <a:r>
              <a:rPr lang="en-GB" sz="2000" b="0" dirty="0">
                <a:latin typeface="Calibri" panose="020F0502020204030204" pitchFamily="34" charset="0"/>
              </a:rPr>
              <a:t>Adiabatic electrons</a:t>
            </a:r>
          </a:p>
          <a:p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W7-X Stellarator transport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57" y="2531296"/>
            <a:ext cx="5638920" cy="2993046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7438867" y="3704653"/>
            <a:ext cx="361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31F20"/>
                </a:solidFill>
                <a:latin typeface="AdvOT483a8203"/>
              </a:rPr>
              <a:t>electrostatic potential fluctuations</a:t>
            </a:r>
          </a:p>
          <a:p>
            <a:pPr algn="ctr"/>
            <a:r>
              <a:rPr lang="en-GB" dirty="0">
                <a:solidFill>
                  <a:srgbClr val="231F20"/>
                </a:solidFill>
                <a:latin typeface="AdvOT483a8203"/>
              </a:rPr>
              <a:t>caused by ITG turbulence</a:t>
            </a:r>
            <a:endParaRPr lang="en-GB" dirty="0"/>
          </a:p>
        </p:txBody>
      </p:sp>
      <p:sp>
        <p:nvSpPr>
          <p:cNvPr id="19" name="Textplatzhalter 17"/>
          <p:cNvSpPr txBox="1">
            <a:spLocks/>
          </p:cNvSpPr>
          <p:nvPr/>
        </p:nvSpPr>
        <p:spPr>
          <a:xfrm>
            <a:off x="6233020" y="1092173"/>
            <a:ext cx="5695232" cy="5109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>
                <a:latin typeface="Calibri" panose="020F0502020204030204" pitchFamily="34" charset="0"/>
              </a:rPr>
              <a:t>Flux surface simulations, ITG radially local</a:t>
            </a:r>
          </a:p>
          <a:p>
            <a:r>
              <a:rPr lang="de-DE" sz="2000" b="0" dirty="0">
                <a:latin typeface="Calibri" panose="020F0502020204030204" pitchFamily="34" charset="0"/>
              </a:rPr>
              <a:t>Elongation </a:t>
            </a:r>
            <a:r>
              <a:rPr lang="de-DE" sz="2000" b="0" dirty="0" err="1">
                <a:latin typeface="Calibri" panose="020F0502020204030204" pitchFamily="34" charset="0"/>
              </a:rPr>
              <a:t>enhances</a:t>
            </a:r>
            <a:r>
              <a:rPr lang="de-DE" sz="2000" b="0" dirty="0">
                <a:latin typeface="Calibri" panose="020F0502020204030204" pitchFamily="34" charset="0"/>
              </a:rPr>
              <a:t> ITG </a:t>
            </a:r>
            <a:r>
              <a:rPr lang="de-DE" sz="2000" b="0" dirty="0" err="1">
                <a:latin typeface="Calibri" panose="020F0502020204030204" pitchFamily="34" charset="0"/>
              </a:rPr>
              <a:t>drive</a:t>
            </a:r>
            <a:endParaRPr lang="de-DE" sz="2000" b="0" dirty="0">
              <a:latin typeface="Calibri" panose="020F0502020204030204" pitchFamily="34" charset="0"/>
            </a:endParaRPr>
          </a:p>
          <a:p>
            <a:r>
              <a:rPr lang="de-DE" sz="2000" b="0" dirty="0">
                <a:latin typeface="Calibri" panose="020F0502020204030204" pitchFamily="34" charset="0"/>
              </a:rPr>
              <a:t>But </a:t>
            </a:r>
            <a:r>
              <a:rPr lang="de-DE" sz="2000" b="0" dirty="0" err="1">
                <a:latin typeface="Calibri" panose="020F0502020204030204" pitchFamily="34" charset="0"/>
              </a:rPr>
              <a:t>reduces</a:t>
            </a:r>
            <a:r>
              <a:rPr lang="de-DE" sz="2000" b="0" dirty="0">
                <a:latin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</a:rPr>
              <a:t>neoclassical</a:t>
            </a:r>
            <a:r>
              <a:rPr lang="de-DE" sz="2000" b="0" dirty="0">
                <a:latin typeface="Calibri" panose="020F0502020204030204" pitchFamily="34" charset="0"/>
              </a:rPr>
              <a:t> </a:t>
            </a:r>
            <a:r>
              <a:rPr lang="de-DE" sz="2000" b="0" dirty="0" err="1">
                <a:latin typeface="Calibri" panose="020F0502020204030204" pitchFamily="34" charset="0"/>
              </a:rPr>
              <a:t>transport</a:t>
            </a:r>
            <a:r>
              <a:rPr lang="de-DE" sz="2000" b="0" dirty="0">
                <a:latin typeface="Calibri" panose="020F0502020204030204" pitchFamily="34" charset="0"/>
              </a:rPr>
              <a:t> …</a:t>
            </a:r>
            <a:endParaRPr lang="en-GB" sz="2000" b="0" dirty="0"/>
          </a:p>
          <a:p>
            <a:endParaRPr lang="en-GB" sz="2000" b="0" dirty="0"/>
          </a:p>
        </p:txBody>
      </p:sp>
      <p:sp>
        <p:nvSpPr>
          <p:cNvPr id="32" name="Textfeld 31"/>
          <p:cNvSpPr txBox="1"/>
          <p:nvPr/>
        </p:nvSpPr>
        <p:spPr>
          <a:xfrm>
            <a:off x="7974077" y="5641275"/>
            <a:ext cx="25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[Xanthopoulos PRL 2014]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41054" y="2024678"/>
            <a:ext cx="5797798" cy="4432176"/>
            <a:chOff x="541054" y="2024678"/>
            <a:chExt cx="5797798" cy="443217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54" y="2024678"/>
              <a:ext cx="5797798" cy="4432176"/>
            </a:xfrm>
            <a:prstGeom prst="rect">
              <a:avLst/>
            </a:prstGeom>
          </p:spPr>
        </p:pic>
        <p:sp>
          <p:nvSpPr>
            <p:cNvPr id="4" name="Bogen 3"/>
            <p:cNvSpPr/>
            <p:nvPr/>
          </p:nvSpPr>
          <p:spPr>
            <a:xfrm>
              <a:off x="4539432" y="2531296"/>
              <a:ext cx="816428" cy="1173357"/>
            </a:xfrm>
            <a:prstGeom prst="arc">
              <a:avLst>
                <a:gd name="adj1" fmla="val 17438803"/>
                <a:gd name="adj2" fmla="val 2568568"/>
              </a:avLst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921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2"/>
    </mc:Choice>
    <mc:Fallback xmlns="">
      <p:transition spd="slow" advTm="55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neoclassical optimization of W7-X modifies the turbulent transport </a:t>
            </a:r>
            <a:endParaRPr lang="de-DE" sz="24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3877E2-1E9A-42C9-A2BC-02AC2A9419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F8D474-F72E-4CEE-8D2D-8A8DC2919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3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88912" y="1100138"/>
            <a:ext cx="11234737" cy="5187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Approximate quasi-</a:t>
            </a:r>
            <a:r>
              <a:rPr lang="en-US" sz="1800" b="0" dirty="0" err="1">
                <a:cs typeface="Arial" panose="020B0604020202020204" pitchFamily="34" charset="0"/>
                <a:sym typeface="Wingdings" pitchFamily="2" charset="2"/>
              </a:rPr>
              <a:t>isodynamicity</a:t>
            </a: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 (maximum-J) :</a:t>
            </a:r>
          </a:p>
          <a:p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"high-mirror", "high-iota" &gt; "standard" (within r/a&lt;0.7)</a:t>
            </a:r>
          </a:p>
          <a:p>
            <a:pPr marL="0" indent="0">
              <a:buNone/>
            </a:pPr>
            <a:endParaRPr lang="en-US" sz="1100" b="0" dirty="0">
              <a:solidFill>
                <a:srgbClr val="000000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Flux-surface compression (~Elongation):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Directly modifies neoclassical transport coefficients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Modifies real-space gradients (d/dx)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Highly correlated with rotational-transform in W7-X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Weakly correlated with trapped particle fraction</a:t>
            </a:r>
          </a:p>
          <a:p>
            <a:endParaRPr lang="en-US" sz="1800" b="0" dirty="0">
              <a:cs typeface="Arial" panose="020B0604020202020204" pitchFamily="34" charset="0"/>
            </a:endParaRPr>
          </a:p>
          <a:p>
            <a:endParaRPr lang="en-US" sz="1800" b="0" dirty="0">
              <a:cs typeface="Arial" panose="020B0604020202020204" pitchFamily="34" charset="0"/>
            </a:endParaRPr>
          </a:p>
          <a:p>
            <a:endParaRPr lang="en-US" sz="1800" b="0" dirty="0">
              <a:cs typeface="Arial" panose="020B0604020202020204" pitchFamily="34" charset="0"/>
            </a:endParaRPr>
          </a:p>
          <a:p>
            <a:endParaRPr lang="en-US" sz="1800" b="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15" y="3806531"/>
            <a:ext cx="3347101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22" y="3825856"/>
            <a:ext cx="3345194" cy="25603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7ECA5-57B6-41B1-AA02-C1EF0B45025A}"/>
              </a:ext>
            </a:extLst>
          </p:cNvPr>
          <p:cNvGrpSpPr>
            <a:grpSpLocks noChangeAspect="1"/>
          </p:cNvGrpSpPr>
          <p:nvPr/>
        </p:nvGrpSpPr>
        <p:grpSpPr>
          <a:xfrm>
            <a:off x="8633158" y="950507"/>
            <a:ext cx="2256246" cy="2926080"/>
            <a:chOff x="401968" y="1600818"/>
            <a:chExt cx="3358835" cy="4356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17194A-CB9E-4604-9460-B554CABA4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r="25208"/>
            <a:stretch/>
          </p:blipFill>
          <p:spPr>
            <a:xfrm>
              <a:off x="401968" y="1600818"/>
              <a:ext cx="3291200" cy="435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FDDAA0-834E-4195-AAF0-AA7B0926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50000" r="23958" b="-1"/>
            <a:stretch/>
          </p:blipFill>
          <p:spPr>
            <a:xfrm>
              <a:off x="457503" y="3778818"/>
              <a:ext cx="3303300" cy="21780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6DE630-B8D7-4721-BA14-92A4C2E7BF93}"/>
              </a:ext>
            </a:extLst>
          </p:cNvPr>
          <p:cNvSpPr txBox="1"/>
          <p:nvPr/>
        </p:nvSpPr>
        <p:spPr>
          <a:xfrm>
            <a:off x="9115228" y="1041449"/>
            <a:ext cx="1659655" cy="40011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de-DE" sz="2000" dirty="0">
                <a:solidFill>
                  <a:prstClr val="black"/>
                </a:solidFill>
              </a:rPr>
              <a:t>L</a:t>
            </a:r>
            <a:r>
              <a:rPr lang="de-DE" sz="2000" dirty="0" err="1">
                <a:solidFill>
                  <a:prstClr val="black"/>
                </a:solidFill>
              </a:rPr>
              <a:t>ow</a:t>
            </a:r>
            <a:r>
              <a:rPr lang="de-DE" sz="2000" dirty="0">
                <a:solidFill>
                  <a:prstClr val="black"/>
                </a:solidFill>
              </a:rPr>
              <a:t>-</a:t>
            </a:r>
            <a:r>
              <a:rPr lang="de-DE" sz="2000" dirty="0" err="1">
                <a:solidFill>
                  <a:prstClr val="black"/>
                </a:solidFill>
              </a:rPr>
              <a:t>iota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E076C-9F5B-4645-A102-A1A59485EA2C}"/>
              </a:ext>
            </a:extLst>
          </p:cNvPr>
          <p:cNvSpPr txBox="1"/>
          <p:nvPr/>
        </p:nvSpPr>
        <p:spPr>
          <a:xfrm>
            <a:off x="9097569" y="3440563"/>
            <a:ext cx="1677314" cy="40011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de-DE" sz="2000" dirty="0">
                <a:solidFill>
                  <a:prstClr val="black"/>
                </a:solidFill>
              </a:rPr>
              <a:t>High-</a:t>
            </a:r>
            <a:r>
              <a:rPr lang="de-DE" sz="2000" dirty="0" err="1">
                <a:solidFill>
                  <a:prstClr val="black"/>
                </a:solidFill>
              </a:rPr>
              <a:t>iota</a:t>
            </a:r>
            <a:endParaRPr lang="de-DE" sz="20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95" y="3797387"/>
            <a:ext cx="3326664" cy="2560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E37590-EAA8-4D29-BFD4-337CBAA0ED83}"/>
              </a:ext>
            </a:extLst>
          </p:cNvPr>
          <p:cNvSpPr txBox="1"/>
          <p:nvPr/>
        </p:nvSpPr>
        <p:spPr>
          <a:xfrm>
            <a:off x="5363391" y="1472951"/>
            <a:ext cx="3089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J.A. </a:t>
            </a:r>
            <a:r>
              <a:rPr lang="de-DE" sz="1600" dirty="0" err="1"/>
              <a:t>Alcusón</a:t>
            </a:r>
            <a:r>
              <a:rPr lang="de-DE" sz="1600" dirty="0"/>
              <a:t> </a:t>
            </a:r>
            <a:r>
              <a:rPr lang="de-DE" sz="1600" i="1" dirty="0"/>
              <a:t>et.al.</a:t>
            </a:r>
            <a:r>
              <a:rPr lang="de-DE" sz="1600" dirty="0"/>
              <a:t>, PPCF, 2019.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778494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(3) ITG </a:t>
            </a:r>
            <a:r>
              <a:rPr lang="de-DE" dirty="0" err="1"/>
              <a:t>supression</a:t>
            </a:r>
            <a:r>
              <a:rPr lang="de-DE" dirty="0"/>
              <a:t>: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affects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turbulence</a:t>
            </a:r>
            <a:r>
              <a:rPr lang="de-DE" dirty="0"/>
              <a:t> </a:t>
            </a:r>
            <a:r>
              <a:rPr lang="de-DE" dirty="0" err="1"/>
              <a:t>onset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279647" y="4883833"/>
            <a:ext cx="6135547" cy="1482725"/>
          </a:xfrm>
          <a:prstGeom prst="rect">
            <a:avLst/>
          </a:prstGeom>
        </p:spPr>
        <p:txBody>
          <a:bodyPr numCol="2"/>
          <a:lstStyle/>
          <a:p>
            <a:r>
              <a:rPr lang="de-DE" sz="1800" dirty="0">
                <a:solidFill>
                  <a:srgbClr val="FF0000"/>
                </a:solidFill>
              </a:rPr>
              <a:t>ITG</a:t>
            </a:r>
            <a:r>
              <a:rPr lang="de-DE" sz="1800" dirty="0"/>
              <a:t> </a:t>
            </a:r>
            <a:r>
              <a:rPr lang="de-DE" sz="1800" dirty="0" err="1"/>
              <a:t>grows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a/</a:t>
            </a:r>
            <a:r>
              <a:rPr lang="de-DE" sz="1800" dirty="0" err="1"/>
              <a:t>L</a:t>
            </a:r>
            <a:r>
              <a:rPr lang="de-DE" sz="1800" baseline="-25000" dirty="0" err="1"/>
              <a:t>Ti</a:t>
            </a:r>
            <a:endParaRPr lang="de-DE" sz="1800" baseline="-25000" dirty="0"/>
          </a:p>
          <a:p>
            <a:r>
              <a:rPr lang="de-DE" sz="1800" dirty="0">
                <a:solidFill>
                  <a:srgbClr val="FF0000"/>
                </a:solidFill>
              </a:rPr>
              <a:t>TEM</a:t>
            </a:r>
            <a:r>
              <a:rPr lang="de-DE" sz="1800" dirty="0"/>
              <a:t> </a:t>
            </a:r>
            <a:r>
              <a:rPr lang="de-DE" sz="1800" dirty="0" err="1"/>
              <a:t>grows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a/</a:t>
            </a:r>
            <a:r>
              <a:rPr lang="de-DE" sz="1800" dirty="0" err="1"/>
              <a:t>L</a:t>
            </a:r>
            <a:r>
              <a:rPr lang="de-DE" sz="1800" baseline="-25000" dirty="0" err="1"/>
              <a:t>n</a:t>
            </a:r>
            <a:endParaRPr lang="de-DE" sz="1800" baseline="-25000" dirty="0"/>
          </a:p>
          <a:p>
            <a:r>
              <a:rPr lang="de-DE" sz="1800" dirty="0" err="1">
                <a:solidFill>
                  <a:srgbClr val="FF0000"/>
                </a:solidFill>
              </a:rPr>
              <a:t>No</a:t>
            </a:r>
            <a:r>
              <a:rPr lang="de-DE" sz="1800" dirty="0">
                <a:solidFill>
                  <a:srgbClr val="FF0000"/>
                </a:solidFill>
              </a:rPr>
              <a:t> “</a:t>
            </a:r>
            <a:r>
              <a:rPr lang="de-DE" sz="1800" dirty="0" err="1">
                <a:solidFill>
                  <a:srgbClr val="FF0000"/>
                </a:solidFill>
              </a:rPr>
              <a:t>Stability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err="1">
                <a:solidFill>
                  <a:srgbClr val="FF0000"/>
                </a:solidFill>
              </a:rPr>
              <a:t>valley</a:t>
            </a:r>
            <a:r>
              <a:rPr lang="de-DE" sz="1800" dirty="0">
                <a:solidFill>
                  <a:srgbClr val="FF0000"/>
                </a:solidFill>
              </a:rPr>
              <a:t>“ </a:t>
            </a:r>
            <a:endParaRPr lang="de-DE" sz="1800" baseline="-25000" dirty="0"/>
          </a:p>
          <a:p>
            <a:pPr marL="0" indent="0">
              <a:buNone/>
            </a:pPr>
            <a:r>
              <a:rPr lang="de-DE" sz="1800" baseline="-25000" dirty="0"/>
              <a:t> </a:t>
            </a:r>
            <a:r>
              <a:rPr lang="de-DE" sz="1800" dirty="0"/>
              <a:t>    As </a:t>
            </a:r>
            <a:r>
              <a:rPr lang="de-DE" sz="1800" dirty="0" err="1"/>
              <a:t>no</a:t>
            </a:r>
            <a:r>
              <a:rPr lang="de-DE" sz="1800" dirty="0"/>
              <a:t> </a:t>
            </a:r>
            <a:r>
              <a:rPr lang="de-DE" sz="1800" dirty="0" err="1"/>
              <a:t>maximum</a:t>
            </a:r>
            <a:r>
              <a:rPr lang="de-DE" sz="1800" dirty="0"/>
              <a:t>-J </a:t>
            </a:r>
            <a:r>
              <a:rPr lang="de-DE" sz="1800" dirty="0" err="1"/>
              <a:t>property</a:t>
            </a:r>
            <a:endParaRPr lang="de-DE" sz="1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243" y="1254549"/>
            <a:ext cx="3558757" cy="351840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178675" y="1143666"/>
            <a:ext cx="25063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Tokamak</a:t>
            </a:r>
            <a:r>
              <a:rPr lang="de-DE" dirty="0"/>
              <a:t> (positive </a:t>
            </a:r>
            <a:r>
              <a:rPr lang="de-DE" dirty="0" err="1"/>
              <a:t>shear</a:t>
            </a:r>
            <a:r>
              <a:rPr lang="de-DE" dirty="0"/>
              <a:t>)</a:t>
            </a: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2" y="1648669"/>
            <a:ext cx="895398" cy="2020250"/>
          </a:xfrm>
          <a:prstGeom prst="rect">
            <a:avLst/>
          </a:prstGeom>
        </p:spPr>
      </p:pic>
      <p:sp>
        <p:nvSpPr>
          <p:cNvPr id="37" name="Freihandform 36"/>
          <p:cNvSpPr/>
          <p:nvPr/>
        </p:nvSpPr>
        <p:spPr>
          <a:xfrm>
            <a:off x="6967168" y="2792436"/>
            <a:ext cx="1599674" cy="1725617"/>
          </a:xfrm>
          <a:custGeom>
            <a:avLst/>
            <a:gdLst>
              <a:gd name="connsiteX0" fmla="*/ 1554480 w 1554480"/>
              <a:gd name="connsiteY0" fmla="*/ 1751427 h 1751427"/>
              <a:gd name="connsiteX1" fmla="*/ 1174652 w 1554480"/>
              <a:gd name="connsiteY1" fmla="*/ 1230923 h 1751427"/>
              <a:gd name="connsiteX2" fmla="*/ 787790 w 1554480"/>
              <a:gd name="connsiteY2" fmla="*/ 499403 h 1751427"/>
              <a:gd name="connsiteX3" fmla="*/ 457200 w 1554480"/>
              <a:gd name="connsiteY3" fmla="*/ 182880 h 1751427"/>
              <a:gd name="connsiteX4" fmla="*/ 0 w 1554480"/>
              <a:gd name="connsiteY4" fmla="*/ 0 h 1751427"/>
              <a:gd name="connsiteX0" fmla="*/ 1554480 w 1554480"/>
              <a:gd name="connsiteY0" fmla="*/ 1751427 h 1751427"/>
              <a:gd name="connsiteX1" fmla="*/ 1120916 w 1554480"/>
              <a:gd name="connsiteY1" fmla="*/ 1245279 h 1751427"/>
              <a:gd name="connsiteX2" fmla="*/ 787790 w 1554480"/>
              <a:gd name="connsiteY2" fmla="*/ 499403 h 1751427"/>
              <a:gd name="connsiteX3" fmla="*/ 457200 w 1554480"/>
              <a:gd name="connsiteY3" fmla="*/ 182880 h 1751427"/>
              <a:gd name="connsiteX4" fmla="*/ 0 w 1554480"/>
              <a:gd name="connsiteY4" fmla="*/ 0 h 1751427"/>
              <a:gd name="connsiteX0" fmla="*/ 1554480 w 1554480"/>
              <a:gd name="connsiteY0" fmla="*/ 1751427 h 1751427"/>
              <a:gd name="connsiteX1" fmla="*/ 1120916 w 1554480"/>
              <a:gd name="connsiteY1" fmla="*/ 1245279 h 1751427"/>
              <a:gd name="connsiteX2" fmla="*/ 646733 w 1554480"/>
              <a:gd name="connsiteY2" fmla="*/ 592717 h 1751427"/>
              <a:gd name="connsiteX3" fmla="*/ 457200 w 1554480"/>
              <a:gd name="connsiteY3" fmla="*/ 182880 h 1751427"/>
              <a:gd name="connsiteX4" fmla="*/ 0 w 1554480"/>
              <a:gd name="connsiteY4" fmla="*/ 0 h 1751427"/>
              <a:gd name="connsiteX0" fmla="*/ 1554480 w 1554480"/>
              <a:gd name="connsiteY0" fmla="*/ 1751427 h 1751427"/>
              <a:gd name="connsiteX1" fmla="*/ 1120916 w 1554480"/>
              <a:gd name="connsiteY1" fmla="*/ 1245279 h 1751427"/>
              <a:gd name="connsiteX2" fmla="*/ 646733 w 1554480"/>
              <a:gd name="connsiteY2" fmla="*/ 592717 h 1751427"/>
              <a:gd name="connsiteX3" fmla="*/ 349728 w 1554480"/>
              <a:gd name="connsiteY3" fmla="*/ 233126 h 1751427"/>
              <a:gd name="connsiteX4" fmla="*/ 0 w 1554480"/>
              <a:gd name="connsiteY4" fmla="*/ 0 h 1751427"/>
              <a:gd name="connsiteX0" fmla="*/ 1527612 w 1527612"/>
              <a:gd name="connsiteY0" fmla="*/ 1816029 h 1816029"/>
              <a:gd name="connsiteX1" fmla="*/ 1094048 w 1527612"/>
              <a:gd name="connsiteY1" fmla="*/ 1309881 h 1816029"/>
              <a:gd name="connsiteX2" fmla="*/ 619865 w 1527612"/>
              <a:gd name="connsiteY2" fmla="*/ 657319 h 1816029"/>
              <a:gd name="connsiteX3" fmla="*/ 322860 w 1527612"/>
              <a:gd name="connsiteY3" fmla="*/ 297728 h 1816029"/>
              <a:gd name="connsiteX4" fmla="*/ 0 w 1527612"/>
              <a:gd name="connsiteY4" fmla="*/ 0 h 1816029"/>
              <a:gd name="connsiteX0" fmla="*/ 1527612 w 1527612"/>
              <a:gd name="connsiteY0" fmla="*/ 1816029 h 1816029"/>
              <a:gd name="connsiteX1" fmla="*/ 1094048 w 1527612"/>
              <a:gd name="connsiteY1" fmla="*/ 1309881 h 1816029"/>
              <a:gd name="connsiteX2" fmla="*/ 619865 w 1527612"/>
              <a:gd name="connsiteY2" fmla="*/ 657319 h 1816029"/>
              <a:gd name="connsiteX3" fmla="*/ 0 w 1527612"/>
              <a:gd name="connsiteY3" fmla="*/ 0 h 181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612" h="1816029">
                <a:moveTo>
                  <a:pt x="1527612" y="1816029"/>
                </a:moveTo>
                <a:cubicBezTo>
                  <a:pt x="1401589" y="1660112"/>
                  <a:pt x="1245339" y="1502999"/>
                  <a:pt x="1094048" y="1309881"/>
                </a:cubicBezTo>
                <a:cubicBezTo>
                  <a:pt x="942757" y="1116763"/>
                  <a:pt x="802206" y="875632"/>
                  <a:pt x="619865" y="657319"/>
                </a:cubicBezTo>
                <a:cubicBezTo>
                  <a:pt x="437524" y="439006"/>
                  <a:pt x="129139" y="136942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r Verbinder 37"/>
          <p:cNvCxnSpPr>
            <a:stCxn id="37" idx="0"/>
          </p:cNvCxnSpPr>
          <p:nvPr/>
        </p:nvCxnSpPr>
        <p:spPr>
          <a:xfrm flipH="1" flipV="1">
            <a:off x="7012362" y="3659929"/>
            <a:ext cx="1554480" cy="858124"/>
          </a:xfrm>
          <a:prstGeom prst="line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7279647" y="4278905"/>
            <a:ext cx="597877" cy="309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 39"/>
          <p:cNvSpPr/>
          <p:nvPr/>
        </p:nvSpPr>
        <p:spPr>
          <a:xfrm>
            <a:off x="8580908" y="1767822"/>
            <a:ext cx="1589650" cy="2736166"/>
          </a:xfrm>
          <a:custGeom>
            <a:avLst/>
            <a:gdLst>
              <a:gd name="connsiteX0" fmla="*/ 0 w 1526345"/>
              <a:gd name="connsiteY0" fmla="*/ 2764302 h 2764302"/>
              <a:gd name="connsiteX1" fmla="*/ 773723 w 1526345"/>
              <a:gd name="connsiteY1" fmla="*/ 1786597 h 2764302"/>
              <a:gd name="connsiteX2" fmla="*/ 1526345 w 1526345"/>
              <a:gd name="connsiteY2" fmla="*/ 0 h 2764302"/>
              <a:gd name="connsiteX0" fmla="*/ 0 w 1526345"/>
              <a:gd name="connsiteY0" fmla="*/ 2764302 h 2764302"/>
              <a:gd name="connsiteX1" fmla="*/ 625141 w 1526345"/>
              <a:gd name="connsiteY1" fmla="*/ 1481031 h 2764302"/>
              <a:gd name="connsiteX2" fmla="*/ 1526345 w 1526345"/>
              <a:gd name="connsiteY2" fmla="*/ 0 h 276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345" h="2764302">
                <a:moveTo>
                  <a:pt x="0" y="2764302"/>
                </a:moveTo>
                <a:cubicBezTo>
                  <a:pt x="259666" y="2505808"/>
                  <a:pt x="370750" y="1941748"/>
                  <a:pt x="625141" y="1481031"/>
                </a:cubicBezTo>
                <a:cubicBezTo>
                  <a:pt x="879532" y="1020314"/>
                  <a:pt x="1362222" y="287215"/>
                  <a:pt x="1526345" y="0"/>
                </a:cubicBezTo>
              </a:path>
            </a:pathLst>
          </a:custGeom>
          <a:noFill/>
          <a:ln w="444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/>
          <p:cNvCxnSpPr>
            <a:endCxn id="40" idx="0"/>
          </p:cNvCxnSpPr>
          <p:nvPr/>
        </p:nvCxnSpPr>
        <p:spPr>
          <a:xfrm flipH="1">
            <a:off x="8580908" y="3744332"/>
            <a:ext cx="1462602" cy="759656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9312209" y="4278905"/>
            <a:ext cx="597877" cy="30948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148344" y="3371586"/>
            <a:ext cx="49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ITG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9375944" y="309524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</a:t>
            </a:r>
          </a:p>
        </p:txBody>
      </p:sp>
      <p:sp>
        <p:nvSpPr>
          <p:cNvPr id="7" name="Rechteck 6"/>
          <p:cNvSpPr/>
          <p:nvPr/>
        </p:nvSpPr>
        <p:spPr>
          <a:xfrm>
            <a:off x="9591965" y="3074275"/>
            <a:ext cx="3158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</a:rPr>
              <a:t>[Alcusón,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</a:rPr>
              <a:t> Xanthopoulos </a:t>
            </a:r>
            <a:r>
              <a:rPr lang="en-GB" sz="1600" i="1" dirty="0">
                <a:latin typeface="Arial" panose="020B0604020202020204" pitchFamily="34" charset="0"/>
              </a:rPr>
              <a:t>et al </a:t>
            </a:r>
          </a:p>
          <a:p>
            <a:pPr algn="ctr"/>
            <a:r>
              <a:rPr lang="en-GB" sz="1600" i="1" dirty="0">
                <a:latin typeface="Arial" panose="020B0604020202020204" pitchFamily="34" charset="0"/>
              </a:rPr>
              <a:t>Plasma Phys. </a:t>
            </a:r>
          </a:p>
          <a:p>
            <a:pPr algn="ctr"/>
            <a:r>
              <a:rPr lang="en-GB" sz="1600" i="1" dirty="0">
                <a:latin typeface="Arial" panose="020B0604020202020204" pitchFamily="34" charset="0"/>
              </a:rPr>
              <a:t>Control. Fusion </a:t>
            </a:r>
            <a:r>
              <a:rPr lang="en-GB" sz="1600" dirty="0">
                <a:latin typeface="Arial" panose="020B0604020202020204" pitchFamily="34" charset="0"/>
              </a:rPr>
              <a:t>2020] </a:t>
            </a:r>
            <a:endParaRPr lang="en-GB" sz="1600" dirty="0"/>
          </a:p>
        </p:txBody>
      </p:sp>
      <p:sp>
        <p:nvSpPr>
          <p:cNvPr id="43" name="Textfeld 42"/>
          <p:cNvSpPr txBox="1"/>
          <p:nvPr/>
        </p:nvSpPr>
        <p:spPr>
          <a:xfrm rot="16200000">
            <a:off x="-1407685" y="4892729"/>
            <a:ext cx="3288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Tokamak transport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1729" y="188639"/>
            <a:ext cx="9188556" cy="6177919"/>
            <a:chOff x="51729" y="188639"/>
            <a:chExt cx="9188556" cy="6177919"/>
          </a:xfrm>
        </p:grpSpPr>
        <p:cxnSp>
          <p:nvCxnSpPr>
            <p:cNvPr id="14" name="Gerade Verbindung mit Pfeil 13"/>
            <p:cNvCxnSpPr/>
            <p:nvPr/>
          </p:nvCxnSpPr>
          <p:spPr>
            <a:xfrm>
              <a:off x="1346012" y="5800598"/>
              <a:ext cx="691770" cy="1299"/>
            </a:xfrm>
            <a:prstGeom prst="straightConnector1">
              <a:avLst/>
            </a:prstGeom>
            <a:ln w="25400">
              <a:solidFill>
                <a:srgbClr val="326CB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ieren 3"/>
            <p:cNvGrpSpPr/>
            <p:nvPr/>
          </p:nvGrpSpPr>
          <p:grpSpPr>
            <a:xfrm>
              <a:off x="51729" y="188639"/>
              <a:ext cx="9188556" cy="6177919"/>
              <a:chOff x="51729" y="188639"/>
              <a:chExt cx="9188556" cy="6177919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409602" y="1143124"/>
                <a:ext cx="8830683" cy="5223434"/>
                <a:chOff x="409602" y="1143124"/>
                <a:chExt cx="8830683" cy="5223434"/>
              </a:xfrm>
            </p:grpSpPr>
            <p:pic>
              <p:nvPicPr>
                <p:cNvPr id="35" name="Grafik 3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5392" y="1519312"/>
                  <a:ext cx="895398" cy="2020250"/>
                </a:xfrm>
                <a:prstGeom prst="rect">
                  <a:avLst/>
                </a:prstGeom>
              </p:spPr>
            </p:pic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99287" y="1254549"/>
                  <a:ext cx="3480237" cy="3446578"/>
                </a:xfrm>
                <a:prstGeom prst="rect">
                  <a:avLst/>
                </a:prstGeom>
              </p:spPr>
            </p:pic>
            <p:sp>
              <p:nvSpPr>
                <p:cNvPr id="10" name="Textfeld 9"/>
                <p:cNvSpPr txBox="1"/>
                <p:nvPr/>
              </p:nvSpPr>
              <p:spPr>
                <a:xfrm>
                  <a:off x="2098881" y="1143124"/>
                  <a:ext cx="2878288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W7-X </a:t>
                  </a:r>
                  <a:r>
                    <a:rPr lang="de-DE" dirty="0" err="1"/>
                    <a:t>standard</a:t>
                  </a:r>
                  <a:r>
                    <a:rPr lang="de-DE" dirty="0"/>
                    <a:t> </a:t>
                  </a:r>
                  <a:r>
                    <a:rPr lang="de-DE" dirty="0" err="1"/>
                    <a:t>configuration</a:t>
                  </a:r>
                  <a:endParaRPr lang="de-DE" dirty="0"/>
                </a:p>
              </p:txBody>
            </p:sp>
            <p:sp>
              <p:nvSpPr>
                <p:cNvPr id="12" name="Textfeld 11"/>
                <p:cNvSpPr txBox="1"/>
                <p:nvPr/>
              </p:nvSpPr>
              <p:spPr>
                <a:xfrm>
                  <a:off x="409602" y="5077395"/>
                  <a:ext cx="153118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b="1" dirty="0">
                      <a:solidFill>
                        <a:srgbClr val="006EB4"/>
                      </a:solidFill>
                    </a:rPr>
                    <a:t>Seen in pellet </a:t>
                  </a:r>
                </a:p>
                <a:p>
                  <a:pPr algn="ctr"/>
                  <a:r>
                    <a:rPr lang="de-DE" b="1" dirty="0" err="1">
                      <a:solidFill>
                        <a:srgbClr val="006EB4"/>
                      </a:solidFill>
                    </a:rPr>
                    <a:t>experiments</a:t>
                  </a:r>
                  <a:endParaRPr lang="en-GB" b="1" dirty="0">
                    <a:solidFill>
                      <a:srgbClr val="006EB4"/>
                    </a:solidFill>
                  </a:endParaRPr>
                </a:p>
              </p:txBody>
            </p:sp>
            <p:sp>
              <p:nvSpPr>
                <p:cNvPr id="57" name="Textplatzhalter 5"/>
                <p:cNvSpPr txBox="1">
                  <a:spLocks/>
                </p:cNvSpPr>
                <p:nvPr/>
              </p:nvSpPr>
              <p:spPr>
                <a:xfrm>
                  <a:off x="2089617" y="4883833"/>
                  <a:ext cx="7150668" cy="1482725"/>
                </a:xfrm>
                <a:prstGeom prst="rect">
                  <a:avLst/>
                </a:prstGeom>
              </p:spPr>
              <p:txBody>
                <a:bodyPr numCol="2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800" dirty="0">
                      <a:solidFill>
                        <a:srgbClr val="FF0000"/>
                      </a:solidFill>
                    </a:rPr>
                    <a:t>ITG</a:t>
                  </a:r>
                  <a:r>
                    <a:rPr lang="de-DE" sz="1800" dirty="0"/>
                    <a:t> </a:t>
                  </a:r>
                  <a:r>
                    <a:rPr lang="de-DE" sz="1800" dirty="0" err="1"/>
                    <a:t>grows</a:t>
                  </a:r>
                  <a:r>
                    <a:rPr lang="de-DE" sz="1800" dirty="0"/>
                    <a:t> </a:t>
                  </a:r>
                  <a:r>
                    <a:rPr lang="de-DE" sz="1800" dirty="0" err="1"/>
                    <a:t>with</a:t>
                  </a:r>
                  <a:r>
                    <a:rPr lang="de-DE" sz="1800" dirty="0"/>
                    <a:t> a/</a:t>
                  </a:r>
                  <a:r>
                    <a:rPr lang="de-DE" sz="1800" dirty="0" err="1"/>
                    <a:t>L</a:t>
                  </a:r>
                  <a:r>
                    <a:rPr lang="de-DE" sz="1800" baseline="-25000" dirty="0" err="1"/>
                    <a:t>Ti</a:t>
                  </a:r>
                  <a:endParaRPr lang="de-DE" sz="1800" baseline="-25000" dirty="0"/>
                </a:p>
                <a:p>
                  <a:r>
                    <a:rPr lang="de-DE" sz="1800" dirty="0">
                      <a:solidFill>
                        <a:srgbClr val="FF0000"/>
                      </a:solidFill>
                    </a:rPr>
                    <a:t>TEM</a:t>
                  </a:r>
                  <a:r>
                    <a:rPr lang="de-DE" sz="1800" dirty="0"/>
                    <a:t> </a:t>
                  </a:r>
                  <a:r>
                    <a:rPr lang="de-DE" sz="1800" dirty="0" err="1"/>
                    <a:t>grows</a:t>
                  </a:r>
                  <a:r>
                    <a:rPr lang="de-DE" sz="1800" dirty="0"/>
                    <a:t> </a:t>
                  </a:r>
                  <a:r>
                    <a:rPr lang="de-DE" sz="1800" dirty="0" err="1"/>
                    <a:t>with</a:t>
                  </a:r>
                  <a:r>
                    <a:rPr lang="de-DE" sz="1800" dirty="0"/>
                    <a:t> a/</a:t>
                  </a:r>
                  <a:r>
                    <a:rPr lang="de-DE" sz="1800" dirty="0" err="1"/>
                    <a:t>L</a:t>
                  </a:r>
                  <a:r>
                    <a:rPr lang="de-DE" sz="1800" baseline="-25000" dirty="0" err="1"/>
                    <a:t>n</a:t>
                  </a:r>
                  <a:endParaRPr lang="de-DE" sz="1800" baseline="-25000" dirty="0"/>
                </a:p>
                <a:p>
                  <a:r>
                    <a:rPr lang="de-DE" sz="1800" dirty="0">
                      <a:solidFill>
                        <a:srgbClr val="FF0000"/>
                      </a:solidFill>
                    </a:rPr>
                    <a:t>“</a:t>
                  </a:r>
                  <a:r>
                    <a:rPr lang="de-DE" sz="1800" dirty="0" err="1">
                      <a:solidFill>
                        <a:srgbClr val="FF0000"/>
                      </a:solidFill>
                    </a:rPr>
                    <a:t>Stability</a:t>
                  </a:r>
                  <a:r>
                    <a:rPr lang="de-DE" sz="1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sz="1800" dirty="0" err="1">
                      <a:solidFill>
                        <a:srgbClr val="FF0000"/>
                      </a:solidFill>
                    </a:rPr>
                    <a:t>valley</a:t>
                  </a:r>
                  <a:r>
                    <a:rPr lang="de-DE" sz="1800" dirty="0">
                      <a:solidFill>
                        <a:srgbClr val="FF0000"/>
                      </a:solidFill>
                    </a:rPr>
                    <a:t>“ </a:t>
                  </a:r>
                  <a:r>
                    <a:rPr lang="de-DE" sz="1800" dirty="0" err="1"/>
                    <a:t>when</a:t>
                  </a:r>
                  <a:r>
                    <a:rPr lang="de-DE" sz="1800" dirty="0"/>
                    <a:t> a/</a:t>
                  </a:r>
                  <a:r>
                    <a:rPr lang="de-DE" sz="1800" dirty="0" err="1"/>
                    <a:t>L</a:t>
                  </a:r>
                  <a:r>
                    <a:rPr lang="de-DE" sz="1800" baseline="-25000" dirty="0" err="1"/>
                    <a:t>Ti</a:t>
                  </a:r>
                  <a:r>
                    <a:rPr lang="de-DE" sz="1800" baseline="-25000" dirty="0"/>
                    <a:t> </a:t>
                  </a:r>
                  <a:r>
                    <a:rPr lang="de-DE" sz="1800" dirty="0"/>
                    <a:t>~ a/</a:t>
                  </a:r>
                  <a:r>
                    <a:rPr lang="de-DE" sz="1800" dirty="0" err="1"/>
                    <a:t>L</a:t>
                  </a:r>
                  <a:r>
                    <a:rPr lang="de-DE" sz="1800" baseline="-25000" dirty="0" err="1"/>
                    <a:t>n</a:t>
                  </a:r>
                  <a:endParaRPr lang="de-DE" sz="1800" baseline="-25000" dirty="0"/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de-DE" sz="1800" baseline="-25000" dirty="0"/>
                    <a:t> </a:t>
                  </a:r>
                  <a:r>
                    <a:rPr lang="de-DE" sz="1800" dirty="0"/>
                    <a:t>    </a:t>
                  </a:r>
                  <a:r>
                    <a:rPr lang="de-DE" sz="1800" dirty="0" err="1"/>
                    <a:t>Thanks</a:t>
                  </a:r>
                  <a:r>
                    <a:rPr lang="de-DE" sz="1800" dirty="0"/>
                    <a:t> </a:t>
                  </a:r>
                  <a:r>
                    <a:rPr lang="de-DE" sz="1800" dirty="0" err="1"/>
                    <a:t>to</a:t>
                  </a:r>
                  <a:r>
                    <a:rPr lang="de-DE" sz="1800" dirty="0"/>
                    <a:t>  </a:t>
                  </a:r>
                  <a:r>
                    <a:rPr lang="de-DE" sz="1800" dirty="0" err="1"/>
                    <a:t>maximum</a:t>
                  </a:r>
                  <a:r>
                    <a:rPr lang="de-DE" sz="1800" dirty="0"/>
                    <a:t>-J </a:t>
                  </a:r>
                  <a:r>
                    <a:rPr lang="de-DE" sz="1800" dirty="0" err="1"/>
                    <a:t>property</a:t>
                  </a:r>
                  <a:endParaRPr lang="de-DE" sz="1800" dirty="0"/>
                </a:p>
              </p:txBody>
            </p:sp>
          </p:grpSp>
          <p:sp>
            <p:nvSpPr>
              <p:cNvPr id="21" name="Freihandform 20"/>
              <p:cNvSpPr/>
              <p:nvPr/>
            </p:nvSpPr>
            <p:spPr>
              <a:xfrm>
                <a:off x="1910216" y="2658794"/>
                <a:ext cx="1627809" cy="1716257"/>
              </a:xfrm>
              <a:custGeom>
                <a:avLst/>
                <a:gdLst>
                  <a:gd name="connsiteX0" fmla="*/ 1554480 w 1554480"/>
                  <a:gd name="connsiteY0" fmla="*/ 1751427 h 1751427"/>
                  <a:gd name="connsiteX1" fmla="*/ 1174652 w 1554480"/>
                  <a:gd name="connsiteY1" fmla="*/ 1230923 h 1751427"/>
                  <a:gd name="connsiteX2" fmla="*/ 787790 w 1554480"/>
                  <a:gd name="connsiteY2" fmla="*/ 499403 h 1751427"/>
                  <a:gd name="connsiteX3" fmla="*/ 457200 w 1554480"/>
                  <a:gd name="connsiteY3" fmla="*/ 182880 h 1751427"/>
                  <a:gd name="connsiteX4" fmla="*/ 0 w 1554480"/>
                  <a:gd name="connsiteY4" fmla="*/ 0 h 1751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4480" h="1751427">
                    <a:moveTo>
                      <a:pt x="1554480" y="1751427"/>
                    </a:moveTo>
                    <a:cubicBezTo>
                      <a:pt x="1428457" y="1595510"/>
                      <a:pt x="1302434" y="1439594"/>
                      <a:pt x="1174652" y="1230923"/>
                    </a:cubicBezTo>
                    <a:cubicBezTo>
                      <a:pt x="1046870" y="1022252"/>
                      <a:pt x="907365" y="674077"/>
                      <a:pt x="787790" y="499403"/>
                    </a:cubicBezTo>
                    <a:cubicBezTo>
                      <a:pt x="668215" y="324729"/>
                      <a:pt x="588498" y="266114"/>
                      <a:pt x="457200" y="182880"/>
                    </a:cubicBezTo>
                    <a:cubicBezTo>
                      <a:pt x="325902" y="99646"/>
                      <a:pt x="162951" y="49823"/>
                      <a:pt x="0" y="0"/>
                    </a:cubicBezTo>
                  </a:path>
                </a:pathLst>
              </a:custGeom>
              <a:noFill/>
              <a:ln w="444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3" name="Gerader Verbinder 22"/>
              <p:cNvCxnSpPr>
                <a:stCxn id="21" idx="0"/>
              </p:cNvCxnSpPr>
              <p:nvPr/>
            </p:nvCxnSpPr>
            <p:spPr>
              <a:xfrm flipH="1" flipV="1">
                <a:off x="1983545" y="3516925"/>
                <a:ext cx="1554480" cy="858126"/>
              </a:xfrm>
              <a:prstGeom prst="line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Ellipse 24"/>
              <p:cNvSpPr/>
              <p:nvPr/>
            </p:nvSpPr>
            <p:spPr>
              <a:xfrm>
                <a:off x="2229729" y="4135902"/>
                <a:ext cx="597877" cy="30948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Freihandform 25"/>
              <p:cNvSpPr/>
              <p:nvPr/>
            </p:nvSpPr>
            <p:spPr>
              <a:xfrm>
                <a:off x="3552092" y="1624819"/>
                <a:ext cx="1589650" cy="2736166"/>
              </a:xfrm>
              <a:custGeom>
                <a:avLst/>
                <a:gdLst>
                  <a:gd name="connsiteX0" fmla="*/ 0 w 1526345"/>
                  <a:gd name="connsiteY0" fmla="*/ 2764302 h 2764302"/>
                  <a:gd name="connsiteX1" fmla="*/ 773723 w 1526345"/>
                  <a:gd name="connsiteY1" fmla="*/ 1786597 h 2764302"/>
                  <a:gd name="connsiteX2" fmla="*/ 1526345 w 1526345"/>
                  <a:gd name="connsiteY2" fmla="*/ 0 h 276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6345" h="2764302">
                    <a:moveTo>
                      <a:pt x="0" y="2764302"/>
                    </a:moveTo>
                    <a:cubicBezTo>
                      <a:pt x="259666" y="2505808"/>
                      <a:pt x="519332" y="2247314"/>
                      <a:pt x="773723" y="1786597"/>
                    </a:cubicBezTo>
                    <a:cubicBezTo>
                      <a:pt x="1028114" y="1325880"/>
                      <a:pt x="1362222" y="287215"/>
                      <a:pt x="1526345" y="0"/>
                    </a:cubicBezTo>
                  </a:path>
                </a:pathLst>
              </a:custGeom>
              <a:noFill/>
              <a:ln w="444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8" name="Gerader Verbinder 27"/>
              <p:cNvCxnSpPr>
                <a:endCxn id="26" idx="0"/>
              </p:cNvCxnSpPr>
              <p:nvPr/>
            </p:nvCxnSpPr>
            <p:spPr>
              <a:xfrm flipH="1">
                <a:off x="3552092" y="3601329"/>
                <a:ext cx="1462602" cy="75965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/>
              <p:cNvSpPr/>
              <p:nvPr/>
            </p:nvSpPr>
            <p:spPr>
              <a:xfrm>
                <a:off x="4269325" y="4149970"/>
                <a:ext cx="597877" cy="30948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Freihandform 32"/>
              <p:cNvSpPr/>
              <p:nvPr/>
            </p:nvSpPr>
            <p:spPr>
              <a:xfrm>
                <a:off x="3558906" y="2349305"/>
                <a:ext cx="261299" cy="1955409"/>
              </a:xfrm>
              <a:custGeom>
                <a:avLst/>
                <a:gdLst>
                  <a:gd name="connsiteX0" fmla="*/ 0 w 289214"/>
                  <a:gd name="connsiteY0" fmla="*/ 1955409 h 1955409"/>
                  <a:gd name="connsiteX1" fmla="*/ 288387 w 289214"/>
                  <a:gd name="connsiteY1" fmla="*/ 942535 h 1955409"/>
                  <a:gd name="connsiteX2" fmla="*/ 70338 w 289214"/>
                  <a:gd name="connsiteY2" fmla="*/ 0 h 195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214" h="1955409">
                    <a:moveTo>
                      <a:pt x="0" y="1955409"/>
                    </a:moveTo>
                    <a:cubicBezTo>
                      <a:pt x="138332" y="1611922"/>
                      <a:pt x="276664" y="1268436"/>
                      <a:pt x="288387" y="942535"/>
                    </a:cubicBezTo>
                    <a:cubicBezTo>
                      <a:pt x="300110" y="616634"/>
                      <a:pt x="185224" y="308317"/>
                      <a:pt x="70338" y="0"/>
                    </a:cubicBezTo>
                  </a:path>
                </a:pathLst>
              </a:custGeom>
              <a:noFill/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2818470" y="1839295"/>
                <a:ext cx="1719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5"/>
                    </a:solidFill>
                  </a:rPr>
                  <a:t>“</a:t>
                </a:r>
                <a:r>
                  <a:rPr lang="de-DE" dirty="0" err="1">
                    <a:solidFill>
                      <a:schemeClr val="accent5"/>
                    </a:solidFill>
                  </a:rPr>
                  <a:t>Stability</a:t>
                </a:r>
                <a:r>
                  <a:rPr lang="de-DE" dirty="0">
                    <a:solidFill>
                      <a:schemeClr val="accent5"/>
                    </a:solidFill>
                  </a:rPr>
                  <a:t> </a:t>
                </a:r>
                <a:r>
                  <a:rPr lang="de-DE" dirty="0" err="1">
                    <a:solidFill>
                      <a:schemeClr val="accent5"/>
                    </a:solidFill>
                  </a:rPr>
                  <a:t>valley</a:t>
                </a:r>
                <a:r>
                  <a:rPr lang="de-DE" dirty="0">
                    <a:solidFill>
                      <a:schemeClr val="accent5"/>
                    </a:solidFill>
                  </a:rPr>
                  <a:t>“</a:t>
                </a: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2250829" y="3214468"/>
                <a:ext cx="493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ITG</a:t>
                </a: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4535486" y="3004689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TEM</a:t>
                </a:r>
              </a:p>
            </p:txBody>
          </p:sp>
          <p:sp>
            <p:nvSpPr>
              <p:cNvPr id="48" name="Textfeld 47"/>
              <p:cNvSpPr txBox="1"/>
              <p:nvPr/>
            </p:nvSpPr>
            <p:spPr>
              <a:xfrm rot="16200000">
                <a:off x="-1385943" y="1626311"/>
                <a:ext cx="3244676" cy="369332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Stellarator transport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76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59"/>
    </mc:Choice>
    <mc:Fallback xmlns="">
      <p:transition spd="slow" advTm="73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Sharp transitions to turbulent heat transport are a general observation in fluids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31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76799" y="6350007"/>
            <a:ext cx="24384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E6A1789F-F242-4083-97DF-15277C1760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0" y="1686629"/>
            <a:ext cx="5372709" cy="39319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BE5D9B-522D-4AE7-A3AE-539F8546B301}"/>
              </a:ext>
            </a:extLst>
          </p:cNvPr>
          <p:cNvSpPr txBox="1"/>
          <p:nvPr/>
        </p:nvSpPr>
        <p:spPr>
          <a:xfrm>
            <a:off x="489030" y="5831021"/>
            <a:ext cx="561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S. Chandrasekhar, </a:t>
            </a:r>
            <a:r>
              <a:rPr lang="en-US" sz="1400" i="1" dirty="0"/>
              <a:t>Hydrodynamic and Hydromagnetic Stability</a:t>
            </a:r>
            <a:r>
              <a:rPr lang="en-US" sz="1400" dirty="0"/>
              <a:t>. Dover Pub., 1961</a:t>
            </a:r>
          </a:p>
          <a:p>
            <a:r>
              <a:rPr lang="en-US" sz="1400" dirty="0"/>
              <a:t>U. </a:t>
            </a:r>
            <a:r>
              <a:rPr lang="en-US" sz="1400" dirty="0" err="1"/>
              <a:t>Stroth</a:t>
            </a:r>
            <a:r>
              <a:rPr lang="en-US" sz="1400" dirty="0"/>
              <a:t>, </a:t>
            </a:r>
            <a:r>
              <a:rPr lang="en-US" sz="1400" i="1" dirty="0"/>
              <a:t>PPCF</a:t>
            </a:r>
            <a:r>
              <a:rPr lang="en-US" sz="1400" dirty="0"/>
              <a:t> 40 (1998)</a:t>
            </a:r>
          </a:p>
        </p:txBody>
      </p:sp>
      <p:sp>
        <p:nvSpPr>
          <p:cNvPr id="21" name="Title 7">
            <a:extLst>
              <a:ext uri="{FF2B5EF4-FFF2-40B4-BE49-F238E27FC236}">
                <a16:creationId xmlns:a16="http://schemas.microsoft.com/office/drawing/2014/main" id="{130A4BF5-ACAA-447C-BA4B-9347D76E380D}"/>
              </a:ext>
            </a:extLst>
          </p:cNvPr>
          <p:cNvSpPr txBox="1">
            <a:spLocks/>
          </p:cNvSpPr>
          <p:nvPr/>
        </p:nvSpPr>
        <p:spPr>
          <a:xfrm>
            <a:off x="479425" y="5595768"/>
            <a:ext cx="5616575" cy="2215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  <a:latin typeface="+mj-lt"/>
              </a:rPr>
              <a:t>Reproduced from </a:t>
            </a:r>
            <a:r>
              <a:rPr lang="en-US" sz="1600" b="0" dirty="0" err="1">
                <a:solidFill>
                  <a:schemeClr val="tx1"/>
                </a:solidFill>
                <a:latin typeface="+mj-lt"/>
              </a:rPr>
              <a:t>Stroth</a:t>
            </a:r>
            <a:r>
              <a:rPr lang="en-US" sz="1600" b="0" dirty="0">
                <a:solidFill>
                  <a:schemeClr val="tx1"/>
                </a:solidFill>
                <a:latin typeface="+mj-lt"/>
              </a:rPr>
              <a:t> (1998), adapted from Chandrasekhar (1961)</a:t>
            </a:r>
            <a:endParaRPr lang="en-US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18C2D-45ED-4B80-AC14-A08D04903D87}"/>
              </a:ext>
            </a:extLst>
          </p:cNvPr>
          <p:cNvSpPr txBox="1"/>
          <p:nvPr/>
        </p:nvSpPr>
        <p:spPr>
          <a:xfrm>
            <a:off x="6156425" y="1558529"/>
            <a:ext cx="5791200" cy="37409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endParaRPr lang="en-US" b="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Onset of convection in a large tank heated from the bottom for a variety of neutral fluids </a:t>
            </a:r>
            <a:r>
              <a:rPr lang="en-US" sz="1400" b="0" dirty="0">
                <a:solidFill>
                  <a:schemeClr val="tx1"/>
                </a:solidFill>
                <a:latin typeface="+mj-lt"/>
              </a:rPr>
              <a:t>(silicone oils, ethylene, glycol, heptane and water)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  <a:p>
            <a:pPr lvl="2"/>
            <a:r>
              <a:rPr lang="en-US" dirty="0"/>
              <a:t>Nu ~ Convection / Conduction</a:t>
            </a:r>
          </a:p>
          <a:p>
            <a:pPr lvl="2"/>
            <a:r>
              <a:rPr lang="en-US" dirty="0"/>
              <a:t>Ra ~ Dimensionless temperature gradient</a:t>
            </a:r>
            <a:endParaRPr lang="en-DE" dirty="0"/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Critical gradients are a general characteristic of drift-wave driven turbulence and transport!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BCA4CD8-BDE9-4CC0-B1D7-C26F88F876E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FD8FFFD-16AD-4E41-B9FA-8C44972407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70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Electron temperature fluctuations in W7-X are consistent with expectations from drift wave driven turbulence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AF62-12D6-4B02-8FDA-0B4EE17DB9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32</a:t>
            </a:fld>
            <a:endParaRPr lang="de-DE" dirty="0"/>
          </a:p>
        </p:txBody>
      </p:sp>
      <p:grpSp>
        <p:nvGrpSpPr>
          <p:cNvPr id="72" name="Group 76">
            <a:extLst>
              <a:ext uri="{FF2B5EF4-FFF2-40B4-BE49-F238E27FC236}">
                <a16:creationId xmlns:a16="http://schemas.microsoft.com/office/drawing/2014/main" id="{9ED7FCF4-1295-4833-9EDF-1B00D40CBFA9}"/>
              </a:ext>
            </a:extLst>
          </p:cNvPr>
          <p:cNvGrpSpPr>
            <a:grpSpLocks noChangeAspect="1"/>
          </p:cNvGrpSpPr>
          <p:nvPr/>
        </p:nvGrpSpPr>
        <p:grpSpPr>
          <a:xfrm>
            <a:off x="9476139" y="1117972"/>
            <a:ext cx="2357089" cy="1160309"/>
            <a:chOff x="4372863" y="1533524"/>
            <a:chExt cx="4116205" cy="202625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E6DBE91-4AF5-41FF-A251-1BBAD7BC9B58}"/>
                </a:ext>
              </a:extLst>
            </p:cNvPr>
            <p:cNvSpPr>
              <a:spLocks/>
            </p:cNvSpPr>
            <p:nvPr/>
          </p:nvSpPr>
          <p:spPr>
            <a:xfrm>
              <a:off x="4372863" y="1687099"/>
              <a:ext cx="3176714" cy="127476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A4B9DC0-6A2B-428B-913C-7E437C70A26B}"/>
                </a:ext>
              </a:extLst>
            </p:cNvPr>
            <p:cNvCxnSpPr/>
            <p:nvPr/>
          </p:nvCxnSpPr>
          <p:spPr>
            <a:xfrm flipV="1">
              <a:off x="4426604" y="3098390"/>
              <a:ext cx="305943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13E0285-D170-409F-830F-7C8B3D6BD9B6}"/>
                </a:ext>
              </a:extLst>
            </p:cNvPr>
            <p:cNvCxnSpPr/>
            <p:nvPr/>
          </p:nvCxnSpPr>
          <p:spPr>
            <a:xfrm>
              <a:off x="7855816" y="1687099"/>
              <a:ext cx="0" cy="127476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">
              <a:extLst>
                <a:ext uri="{FF2B5EF4-FFF2-40B4-BE49-F238E27FC236}">
                  <a16:creationId xmlns:a16="http://schemas.microsoft.com/office/drawing/2014/main" id="{B972DDBD-8596-4DDF-9AF7-9B1B8BCC1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 flipH="1">
              <a:off x="7596675" y="2088933"/>
              <a:ext cx="1295401" cy="48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3485" tIns="41742" rIns="83485" bIns="41742">
              <a:noAutofit/>
            </a:bodyPr>
            <a:lstStyle/>
            <a:p>
              <a:pPr algn="ctr" defTabSz="835025">
                <a:defRPr/>
              </a:pPr>
              <a:r>
                <a:rPr lang="de-DE" dirty="0">
                  <a:solidFill>
                    <a:prstClr val="black"/>
                  </a:solidFill>
                  <a:latin typeface="Arial" charset="0"/>
                </a:rPr>
                <a:t>2.5 cm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CD8BC93-5CA6-47E4-BC5F-5174A40B2296}"/>
                </a:ext>
              </a:extLst>
            </p:cNvPr>
            <p:cNvSpPr>
              <a:spLocks/>
            </p:cNvSpPr>
            <p:nvPr/>
          </p:nvSpPr>
          <p:spPr>
            <a:xfrm>
              <a:off x="4372863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5F9E21A-F89F-4A77-9605-57A02368BE30}"/>
                </a:ext>
              </a:extLst>
            </p:cNvPr>
            <p:cNvSpPr>
              <a:spLocks/>
            </p:cNvSpPr>
            <p:nvPr/>
          </p:nvSpPr>
          <p:spPr>
            <a:xfrm>
              <a:off x="4580012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922A0BE-4AC2-450A-87F5-3CF6C853851E}"/>
                </a:ext>
              </a:extLst>
            </p:cNvPr>
            <p:cNvSpPr>
              <a:spLocks/>
            </p:cNvSpPr>
            <p:nvPr/>
          </p:nvSpPr>
          <p:spPr>
            <a:xfrm>
              <a:off x="4783742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EC4023B-8AFB-4F56-8855-7574DF4DB486}"/>
                </a:ext>
              </a:extLst>
            </p:cNvPr>
            <p:cNvSpPr>
              <a:spLocks/>
            </p:cNvSpPr>
            <p:nvPr/>
          </p:nvSpPr>
          <p:spPr>
            <a:xfrm>
              <a:off x="4996202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351CBB6-AA0D-4783-922A-BCDE38DC7C0D}"/>
                </a:ext>
              </a:extLst>
            </p:cNvPr>
            <p:cNvSpPr>
              <a:spLocks/>
            </p:cNvSpPr>
            <p:nvPr/>
          </p:nvSpPr>
          <p:spPr>
            <a:xfrm>
              <a:off x="5199811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F6F858E-7937-481F-AD64-2C036B42DAFE}"/>
                </a:ext>
              </a:extLst>
            </p:cNvPr>
            <p:cNvSpPr>
              <a:spLocks/>
            </p:cNvSpPr>
            <p:nvPr/>
          </p:nvSpPr>
          <p:spPr>
            <a:xfrm>
              <a:off x="5403419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1759465-423C-4044-8044-4D7FD10CACCD}"/>
                </a:ext>
              </a:extLst>
            </p:cNvPr>
            <p:cNvSpPr>
              <a:spLocks/>
            </p:cNvSpPr>
            <p:nvPr/>
          </p:nvSpPr>
          <p:spPr>
            <a:xfrm>
              <a:off x="5607913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AF3E7C0-195F-4832-B070-87BCB4E8F0FB}"/>
                </a:ext>
              </a:extLst>
            </p:cNvPr>
            <p:cNvSpPr>
              <a:spLocks/>
            </p:cNvSpPr>
            <p:nvPr/>
          </p:nvSpPr>
          <p:spPr>
            <a:xfrm>
              <a:off x="5811521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020A5CE-EEF3-4475-B783-1145FC8AB3C8}"/>
                </a:ext>
              </a:extLst>
            </p:cNvPr>
            <p:cNvSpPr>
              <a:spLocks/>
            </p:cNvSpPr>
            <p:nvPr/>
          </p:nvSpPr>
          <p:spPr>
            <a:xfrm>
              <a:off x="6015129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886C61-6ABD-4C43-9D40-64F770DFF6BE}"/>
                </a:ext>
              </a:extLst>
            </p:cNvPr>
            <p:cNvSpPr>
              <a:spLocks/>
            </p:cNvSpPr>
            <p:nvPr/>
          </p:nvSpPr>
          <p:spPr>
            <a:xfrm>
              <a:off x="6219623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C9A5B3-BFD6-48DD-8A42-0A162EDB5C78}"/>
                </a:ext>
              </a:extLst>
            </p:cNvPr>
            <p:cNvSpPr>
              <a:spLocks/>
            </p:cNvSpPr>
            <p:nvPr/>
          </p:nvSpPr>
          <p:spPr>
            <a:xfrm>
              <a:off x="6423231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A4097A8-61AA-406E-A59B-4BB98BB7D4D0}"/>
                </a:ext>
              </a:extLst>
            </p:cNvPr>
            <p:cNvSpPr>
              <a:spLocks/>
            </p:cNvSpPr>
            <p:nvPr/>
          </p:nvSpPr>
          <p:spPr>
            <a:xfrm>
              <a:off x="6627725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362D6FD-F70D-4E40-B0FC-DCE670D18971}"/>
                </a:ext>
              </a:extLst>
            </p:cNvPr>
            <p:cNvSpPr>
              <a:spLocks/>
            </p:cNvSpPr>
            <p:nvPr/>
          </p:nvSpPr>
          <p:spPr>
            <a:xfrm>
              <a:off x="6831333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3E3A8EF-8843-4EDA-9C8C-EF8CA658CD92}"/>
                </a:ext>
              </a:extLst>
            </p:cNvPr>
            <p:cNvSpPr>
              <a:spLocks/>
            </p:cNvSpPr>
            <p:nvPr/>
          </p:nvSpPr>
          <p:spPr>
            <a:xfrm>
              <a:off x="7034941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33E2320-4767-458B-9552-245B439764BA}"/>
                </a:ext>
              </a:extLst>
            </p:cNvPr>
            <p:cNvSpPr>
              <a:spLocks/>
            </p:cNvSpPr>
            <p:nvPr/>
          </p:nvSpPr>
          <p:spPr>
            <a:xfrm>
              <a:off x="7239434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Text Box 3">
              <a:extLst>
                <a:ext uri="{FF2B5EF4-FFF2-40B4-BE49-F238E27FC236}">
                  <a16:creationId xmlns:a16="http://schemas.microsoft.com/office/drawing/2014/main" id="{C1804FA4-A3A9-403F-B903-656D2994E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370" y="2982507"/>
              <a:ext cx="1283645" cy="577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3485" tIns="41742" rIns="83485" bIns="41742">
              <a:spAutoFit/>
            </a:bodyPr>
            <a:lstStyle/>
            <a:p>
              <a:pPr algn="ctr" defTabSz="835025">
                <a:defRPr/>
              </a:pPr>
              <a:r>
                <a:rPr lang="de-DE" dirty="0">
                  <a:solidFill>
                    <a:prstClr val="black"/>
                  </a:solidFill>
                  <a:latin typeface="Arial" charset="0"/>
                </a:rPr>
                <a:t>~6 cm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A2B7FA1-7725-4475-B32C-768AE058EDD3}"/>
                </a:ext>
              </a:extLst>
            </p:cNvPr>
            <p:cNvSpPr/>
            <p:nvPr/>
          </p:nvSpPr>
          <p:spPr>
            <a:xfrm>
              <a:off x="7656684" y="1690701"/>
              <a:ext cx="116616" cy="126755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553B616-A424-4C2E-B735-24E6F1CCFAC6}"/>
                </a:ext>
              </a:extLst>
            </p:cNvPr>
            <p:cNvSpPr>
              <a:spLocks/>
            </p:cNvSpPr>
            <p:nvPr/>
          </p:nvSpPr>
          <p:spPr>
            <a:xfrm>
              <a:off x="7642224" y="1533524"/>
              <a:ext cx="145536" cy="158191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5C438C8-B0C6-4611-A958-9A526B89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9161" y="2261102"/>
              <a:ext cx="11661" cy="1267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157A162-8A76-46FB-A2F0-C5A2BFBB41B1}"/>
                </a:ext>
              </a:extLst>
            </p:cNvPr>
            <p:cNvSpPr>
              <a:spLocks/>
            </p:cNvSpPr>
            <p:nvPr/>
          </p:nvSpPr>
          <p:spPr>
            <a:xfrm>
              <a:off x="7426046" y="1687099"/>
              <a:ext cx="117278" cy="1274762"/>
            </a:xfrm>
            <a:prstGeom prst="rect">
              <a:avLst/>
            </a:prstGeom>
            <a:solidFill>
              <a:schemeClr val="bg1">
                <a:lumMod val="75000"/>
                <a:alpha val="5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C0345C-6A61-486A-865F-EE54DB66B2B7}"/>
              </a:ext>
            </a:extLst>
          </p:cNvPr>
          <p:cNvSpPr txBox="1"/>
          <p:nvPr/>
        </p:nvSpPr>
        <p:spPr>
          <a:xfrm>
            <a:off x="763657" y="5227749"/>
            <a:ext cx="519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EPS (2016, 2017, 2018)</a:t>
            </a:r>
          </a:p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TTF (2018)</a:t>
            </a:r>
          </a:p>
          <a:p>
            <a:r>
              <a:rPr lang="de-DE" sz="1600" dirty="0"/>
              <a:t>M. Hirsch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Proc</a:t>
            </a:r>
            <a:r>
              <a:rPr lang="de-DE" sz="1600" dirty="0"/>
              <a:t>. ECE/ECRH Workshop EPJ </a:t>
            </a:r>
            <a:r>
              <a:rPr lang="de-DE" sz="1600" dirty="0" err="1"/>
              <a:t>WoC</a:t>
            </a:r>
            <a:r>
              <a:rPr lang="de-DE" sz="1600" dirty="0"/>
              <a:t> 203 (2019)</a:t>
            </a:r>
          </a:p>
          <a:p>
            <a:r>
              <a:rPr lang="de-DE" sz="1600" dirty="0"/>
              <a:t>U. </a:t>
            </a:r>
            <a:r>
              <a:rPr lang="de-DE" sz="1600" dirty="0" err="1"/>
              <a:t>Hoefel</a:t>
            </a:r>
            <a:r>
              <a:rPr lang="de-DE" sz="1600" dirty="0"/>
              <a:t> </a:t>
            </a:r>
            <a:r>
              <a:rPr lang="de-DE" sz="1600" i="1" dirty="0"/>
              <a:t>et al.</a:t>
            </a:r>
            <a:r>
              <a:rPr lang="de-DE" sz="1600" dirty="0"/>
              <a:t>, Rev. </a:t>
            </a:r>
            <a:r>
              <a:rPr lang="de-DE" sz="1600" dirty="0" err="1"/>
              <a:t>Sci</a:t>
            </a:r>
            <a:r>
              <a:rPr lang="de-DE" sz="1600" dirty="0"/>
              <a:t>. </a:t>
            </a:r>
            <a:r>
              <a:rPr lang="de-DE" sz="1600" dirty="0" err="1"/>
              <a:t>Instrum</a:t>
            </a:r>
            <a:r>
              <a:rPr lang="de-DE" sz="1600" dirty="0"/>
              <a:t>. 90 (2019) </a:t>
            </a:r>
          </a:p>
          <a:p>
            <a:endParaRPr lang="de-DE" sz="1600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B7DF5BE-4AF3-461E-AC18-100BDD4EB11B}"/>
              </a:ext>
            </a:extLst>
          </p:cNvPr>
          <p:cNvGrpSpPr>
            <a:grpSpLocks noChangeAspect="1"/>
          </p:cNvGrpSpPr>
          <p:nvPr/>
        </p:nvGrpSpPr>
        <p:grpSpPr>
          <a:xfrm>
            <a:off x="594458" y="1031439"/>
            <a:ext cx="4282262" cy="4206240"/>
            <a:chOff x="135498" y="1479786"/>
            <a:chExt cx="3760142" cy="3693381"/>
          </a:xfrm>
        </p:grpSpPr>
        <p:sp>
          <p:nvSpPr>
            <p:cNvPr id="114" name="Text Box 3">
              <a:extLst>
                <a:ext uri="{FF2B5EF4-FFF2-40B4-BE49-F238E27FC236}">
                  <a16:creationId xmlns:a16="http://schemas.microsoft.com/office/drawing/2014/main" id="{6BCBD14E-0AFE-454F-AD32-69B42D0F5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498" y="2906088"/>
              <a:ext cx="1026448" cy="36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3485" tIns="41742" rIns="83485" bIns="41742">
              <a:spAutoFit/>
            </a:bodyPr>
            <a:lstStyle/>
            <a:p>
              <a:pPr marL="0" marR="0" lvl="0" indent="0" algn="ctr" defTabSz="835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Z [m]</a:t>
              </a:r>
            </a:p>
          </p:txBody>
        </p:sp>
        <p:sp>
          <p:nvSpPr>
            <p:cNvPr id="115" name="Text Box 3">
              <a:extLst>
                <a:ext uri="{FF2B5EF4-FFF2-40B4-BE49-F238E27FC236}">
                  <a16:creationId xmlns:a16="http://schemas.microsoft.com/office/drawing/2014/main" id="{A0F38A12-F34B-4D44-84BB-A9DA8E6AF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173" y="1509731"/>
              <a:ext cx="1026448" cy="361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83485" tIns="41742" rIns="83485" bIns="41742">
              <a:spAutoFit/>
            </a:bodyPr>
            <a:lstStyle/>
            <a:p>
              <a:pPr marL="0" marR="0" lvl="0" indent="0" algn="ctr" defTabSz="835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|B| [T]</a:t>
              </a:r>
            </a:p>
          </p:txBody>
        </p:sp>
        <p:sp>
          <p:nvSpPr>
            <p:cNvPr id="118" name="Text Box 3">
              <a:extLst>
                <a:ext uri="{FF2B5EF4-FFF2-40B4-BE49-F238E27FC236}">
                  <a16:creationId xmlns:a16="http://schemas.microsoft.com/office/drawing/2014/main" id="{0DEDADD9-F53A-41E8-902F-74A0C64DB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351" y="4811869"/>
              <a:ext cx="1026448" cy="36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3485" tIns="41742" rIns="83485" bIns="41742">
              <a:spAutoFit/>
            </a:bodyPr>
            <a:lstStyle/>
            <a:p>
              <a:pPr marL="0" marR="0" lvl="0" indent="0" algn="ctr" defTabSz="83502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 [m]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0F0A9CD2-5D94-43F6-B662-59403AB1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13" y="1479786"/>
              <a:ext cx="3212127" cy="3350777"/>
            </a:xfrm>
            <a:prstGeom prst="rect">
              <a:avLst/>
            </a:prstGeom>
          </p:spPr>
        </p:pic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A3F9344-1C2E-444C-870D-20B5FBD4F64D}"/>
                </a:ext>
              </a:extLst>
            </p:cNvPr>
            <p:cNvSpPr>
              <a:spLocks/>
            </p:cNvSpPr>
            <p:nvPr/>
          </p:nvSpPr>
          <p:spPr>
            <a:xfrm rot="20807238">
              <a:off x="2033105" y="2974635"/>
              <a:ext cx="164769" cy="8238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1FF2F8B-0D09-4BED-AE02-77F62802A95B}"/>
                </a:ext>
              </a:extLst>
            </p:cNvPr>
            <p:cNvCxnSpPr>
              <a:cxnSpLocks/>
            </p:cNvCxnSpPr>
            <p:nvPr/>
          </p:nvCxnSpPr>
          <p:spPr>
            <a:xfrm>
              <a:off x="2730229" y="1872374"/>
              <a:ext cx="448846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9934BE71-40AC-46E5-9D39-2141C25D5361}"/>
              </a:ext>
            </a:extLst>
          </p:cNvPr>
          <p:cNvSpPr txBox="1">
            <a:spLocks/>
          </p:cNvSpPr>
          <p:nvPr/>
        </p:nvSpPr>
        <p:spPr>
          <a:xfrm>
            <a:off x="5550481" y="1078417"/>
            <a:ext cx="3885956" cy="1268898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cs typeface="Arial" panose="020B0604020202020204" pitchFamily="34" charset="0"/>
              </a:rPr>
              <a:t>The "ZOOM" device is a 16-channel, high-resolution extension to the ECE diagnostic</a:t>
            </a:r>
          </a:p>
          <a:p>
            <a:r>
              <a:rPr lang="en-US" sz="1800" b="0" dirty="0">
                <a:cs typeface="Arial" panose="020B0604020202020204" pitchFamily="34" charset="0"/>
              </a:rPr>
              <a:t>Adapted for use as a CECE diagnostic during turbulence studies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86B27-C76E-4529-8D8D-D7DF00EB5470}"/>
              </a:ext>
            </a:extLst>
          </p:cNvPr>
          <p:cNvGrpSpPr/>
          <p:nvPr/>
        </p:nvGrpSpPr>
        <p:grpSpPr>
          <a:xfrm>
            <a:off x="5563415" y="2355464"/>
            <a:ext cx="5874370" cy="3840478"/>
            <a:chOff x="5843448" y="2389166"/>
            <a:chExt cx="5874370" cy="3840478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2912C59-95AE-4291-96F1-5748BB5F34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3448" y="2389166"/>
              <a:ext cx="5874370" cy="3840478"/>
              <a:chOff x="-6543333" y="4323790"/>
              <a:chExt cx="5454774" cy="3566159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FEA68F1-6E8A-4E9E-ACAA-20CA80F4602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6543333" y="4323790"/>
                <a:ext cx="5214966" cy="3566159"/>
                <a:chOff x="11233299" y="32482386"/>
                <a:chExt cx="4700565" cy="3214404"/>
              </a:xfrm>
            </p:grpSpPr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3BD984A2-A6C1-482C-BF01-7116F35E0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58" t="2434" r="2883" b="53704"/>
                <a:stretch/>
              </p:blipFill>
              <p:spPr>
                <a:xfrm>
                  <a:off x="11233299" y="33916187"/>
                  <a:ext cx="4680520" cy="1636995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7CA29CE4-71F8-4105-B2C4-0E7EBBD965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80" t="3424" r="5559" b="57202"/>
                <a:stretch/>
              </p:blipFill>
              <p:spPr>
                <a:xfrm>
                  <a:off x="11314385" y="32482386"/>
                  <a:ext cx="4486657" cy="146304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58F64859-582F-4BCA-999B-6F8F0ACBBB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58" t="90506" r="2883" b="4700"/>
                <a:stretch/>
              </p:blipFill>
              <p:spPr>
                <a:xfrm>
                  <a:off x="11253344" y="35517876"/>
                  <a:ext cx="4680520" cy="178914"/>
                </a:xfrm>
                <a:prstGeom prst="rect">
                  <a:avLst/>
                </a:prstGeom>
              </p:spPr>
            </p:pic>
          </p:grpSp>
          <p:sp>
            <p:nvSpPr>
              <p:cNvPr id="103" name="Text Box 3">
                <a:extLst>
                  <a:ext uri="{FF2B5EF4-FFF2-40B4-BE49-F238E27FC236}">
                    <a16:creationId xmlns:a16="http://schemas.microsoft.com/office/drawing/2014/main" id="{F94BF8CF-75F5-4695-BE64-7248BF54A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827008" y="6510406"/>
                <a:ext cx="1716210" cy="361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485" tIns="41742" rIns="83485" bIns="41742">
                <a:spAutoFit/>
              </a:bodyPr>
              <a:lstStyle/>
              <a:p>
                <a:pPr defTabSz="835025">
                  <a:defRPr/>
                </a:pPr>
                <a:r>
                  <a:rPr lang="de-DE" dirty="0">
                    <a:solidFill>
                      <a:prstClr val="black"/>
                    </a:solidFill>
                    <a:latin typeface="Arial" charset="0"/>
                  </a:rPr>
                  <a:t>L</a:t>
                </a:r>
                <a:r>
                  <a:rPr lang="de-DE" baseline="-25000" dirty="0">
                    <a:solidFill>
                      <a:prstClr val="black"/>
                    </a:solidFill>
                    <a:latin typeface="Arial" charset="0"/>
                  </a:rPr>
                  <a:t>r</a:t>
                </a:r>
                <a:r>
                  <a:rPr lang="de-DE" dirty="0">
                    <a:solidFill>
                      <a:prstClr val="black"/>
                    </a:solidFill>
                    <a:latin typeface="Arial" charset="0"/>
                  </a:rPr>
                  <a:t>~7-9 mm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 Box 3">
                    <a:extLst>
                      <a:ext uri="{FF2B5EF4-FFF2-40B4-BE49-F238E27FC236}">
                        <a16:creationId xmlns:a16="http://schemas.microsoft.com/office/drawing/2014/main" id="{70D3F172-E947-42D8-8F5A-338222F655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804769" y="6788187"/>
                    <a:ext cx="1716210" cy="361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lIns="83485" tIns="41742" rIns="83485" bIns="41742">
                    <a:spAutoFit/>
                  </a:bodyPr>
                  <a:lstStyle/>
                  <a:p>
                    <a:pPr defTabSz="835025">
                      <a:defRPr/>
                    </a:pPr>
                    <a:r>
                      <a:rPr lang="de-DE" dirty="0">
                        <a:solidFill>
                          <a:prstClr val="black"/>
                        </a:solidFill>
                        <a:latin typeface="Arial" charset="0"/>
                      </a:rPr>
                      <a:t>L</a:t>
                    </a:r>
                    <a:r>
                      <a:rPr lang="de-DE" baseline="-25000" dirty="0">
                        <a:solidFill>
                          <a:prstClr val="black"/>
                        </a:solidFill>
                        <a:latin typeface="Arial" charset="0"/>
                      </a:rPr>
                      <a:t>r</a:t>
                    </a:r>
                    <a:r>
                      <a:rPr lang="de-DE" dirty="0">
                        <a:solidFill>
                          <a:prstClr val="black"/>
                        </a:solidFill>
                        <a:latin typeface="Arial" charset="0"/>
                      </a:rPr>
                      <a:t>~3-5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a14:m>
                    <a:endParaRPr lang="de-DE" dirty="0">
                      <a:solidFill>
                        <a:prstClr val="black"/>
                      </a:solidFill>
                      <a:latin typeface="Arial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 Box 3">
                    <a:extLst>
                      <a:ext uri="{FF2B5EF4-FFF2-40B4-BE49-F238E27FC236}">
                        <a16:creationId xmlns:a16="http://schemas.microsoft.com/office/drawing/2014/main" id="{70D3F172-E947-42D8-8F5A-338222F655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2804769" y="6788187"/>
                    <a:ext cx="1716210" cy="3612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300" t="-9375" b="-1718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Text Box 3">
                <a:extLst>
                  <a:ext uri="{FF2B5EF4-FFF2-40B4-BE49-F238E27FC236}">
                    <a16:creationId xmlns:a16="http://schemas.microsoft.com/office/drawing/2014/main" id="{3872A106-F45F-4467-A715-4C8E2C637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803806" y="5418040"/>
                <a:ext cx="1157940" cy="361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3485" tIns="41742" rIns="83485" bIns="41742">
                <a:spAutoFit/>
              </a:bodyPr>
              <a:lstStyle/>
              <a:p>
                <a:pPr defTabSz="835025">
                  <a:defRPr/>
                </a:pPr>
                <a:r>
                  <a:rPr lang="de-DE" dirty="0">
                    <a:solidFill>
                      <a:prstClr val="black"/>
                    </a:solidFill>
                    <a:latin typeface="Arial" charset="0"/>
                  </a:rPr>
                  <a:t>5-25 kHz</a:t>
                </a:r>
              </a:p>
            </p:txBody>
          </p:sp>
        </p:grp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736C3D12-2B37-4345-8AED-61BD270847D1}"/>
                </a:ext>
              </a:extLst>
            </p:cNvPr>
            <p:cNvCxnSpPr/>
            <p:nvPr/>
          </p:nvCxnSpPr>
          <p:spPr>
            <a:xfrm flipV="1">
              <a:off x="7091379" y="2794989"/>
              <a:ext cx="8229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4B4ED8-9022-4F4F-A597-99A93897BB59}"/>
                </a:ext>
              </a:extLst>
            </p:cNvPr>
            <p:cNvSpPr txBox="1"/>
            <p:nvPr/>
          </p:nvSpPr>
          <p:spPr>
            <a:xfrm>
              <a:off x="6695142" y="2610323"/>
              <a:ext cx="4787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  <a:latin typeface="Arial" charset="0"/>
                </a:rPr>
                <a:t>r/a</a:t>
              </a:r>
              <a:endParaRPr lang="en-DE" dirty="0"/>
            </a:p>
          </p:txBody>
        </p:sp>
      </p:grp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4071CDE-0406-4CDA-8B31-0D356013E9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9C21B69-1402-4166-B833-407C164CB4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708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09BD0C-C36E-4009-9044-DBE7848C6BEA}"/>
              </a:ext>
            </a:extLst>
          </p:cNvPr>
          <p:cNvGrpSpPr/>
          <p:nvPr/>
        </p:nvGrpSpPr>
        <p:grpSpPr>
          <a:xfrm>
            <a:off x="464460" y="778057"/>
            <a:ext cx="5673617" cy="5760720"/>
            <a:chOff x="464460" y="778057"/>
            <a:chExt cx="5673617" cy="5760720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ED0B519-EB98-4788-84EC-4EBC0B78B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89"/>
            <a:stretch/>
          </p:blipFill>
          <p:spPr>
            <a:xfrm>
              <a:off x="464460" y="778057"/>
              <a:ext cx="5673617" cy="576072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F1026C-36AA-44D6-8F57-9B5FDCF2B923}"/>
                </a:ext>
              </a:extLst>
            </p:cNvPr>
            <p:cNvSpPr txBox="1"/>
            <p:nvPr/>
          </p:nvSpPr>
          <p:spPr>
            <a:xfrm>
              <a:off x="3925229" y="1395911"/>
              <a:ext cx="713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CECE</a:t>
              </a:r>
              <a:endParaRPr lang="en-DE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0BD3D8-45AD-4A8C-9539-955573FEDCFD}"/>
                </a:ext>
              </a:extLst>
            </p:cNvPr>
            <p:cNvSpPr txBox="1"/>
            <p:nvPr/>
          </p:nvSpPr>
          <p:spPr>
            <a:xfrm>
              <a:off x="4434467" y="5664820"/>
              <a:ext cx="713678" cy="245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Looking forward 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B21F8-853B-42B6-9FD0-D1B810B4C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026CE63-1050-49FF-891D-16467CB37635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6096000" y="3428999"/>
                <a:ext cx="5616574" cy="284797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b="0" u="sng" dirty="0"/>
                  <a:t>Looking </a:t>
                </a:r>
                <a:r>
                  <a:rPr lang="de-DE" sz="1800" b="0" u="sng" dirty="0" err="1"/>
                  <a:t>past</a:t>
                </a:r>
                <a:r>
                  <a:rPr lang="de-DE" sz="1800" b="0" u="sng" dirty="0"/>
                  <a:t> OP2: </a:t>
                </a:r>
              </a:p>
              <a:p>
                <a:r>
                  <a:rPr lang="de-DE" sz="1800" dirty="0"/>
                  <a:t>Multi-dimensional </a:t>
                </a:r>
                <a:r>
                  <a:rPr lang="de-DE" sz="1800" dirty="0" err="1"/>
                  <a:t>plasma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density</a:t>
                </a:r>
                <a:r>
                  <a:rPr lang="de-DE" sz="1800" dirty="0"/>
                  <a:t> / </a:t>
                </a:r>
                <a:r>
                  <a:rPr lang="de-DE" sz="1800" dirty="0" err="1"/>
                  <a:t>electron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temperature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fluctuation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measurements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are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necessary</a:t>
                </a:r>
                <a:r>
                  <a:rPr lang="de-DE" sz="1800" dirty="0"/>
                  <a:t> in W7-X</a:t>
                </a:r>
              </a:p>
              <a:p>
                <a:endParaRPr lang="de-DE" sz="100" b="0" dirty="0"/>
              </a:p>
              <a:p>
                <a:r>
                  <a:rPr lang="de-DE" sz="1800" dirty="0"/>
                  <a:t>Further </a:t>
                </a:r>
                <a:r>
                  <a:rPr lang="de-DE" sz="1800" dirty="0" err="1"/>
                  <a:t>development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microwave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diagnostics</a:t>
                </a:r>
                <a:endParaRPr lang="de-DE" sz="1800" dirty="0"/>
              </a:p>
              <a:p>
                <a:pPr marL="0" indent="0" defTabSz="346075">
                  <a:buNone/>
                </a:pPr>
                <a:r>
                  <a:rPr lang="de-DE" sz="1800" b="0" dirty="0"/>
                  <a:t>	</a:t>
                </a:r>
                <a:r>
                  <a:rPr lang="de-DE" sz="1800" b="0" dirty="0" err="1"/>
                  <a:t>Near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edge</a:t>
                </a:r>
                <a:r>
                  <a:rPr lang="de-DE" sz="1800" b="0" dirty="0"/>
                  <a:t> </a:t>
                </a:r>
                <a:r>
                  <a:rPr lang="de-DE" sz="1800" b="0" dirty="0">
                    <a:sym typeface="Wingdings" panose="05000000000000000000" pitchFamily="2" charset="2"/>
                  </a:rPr>
                  <a:t></a:t>
                </a:r>
                <a:r>
                  <a:rPr lang="de-DE" sz="1800" b="0" dirty="0"/>
                  <a:t>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1800" b="0" dirty="0"/>
                  <a:t> </a:t>
                </a:r>
                <a:r>
                  <a:rPr lang="de-DE" sz="1800" b="0" dirty="0" err="1"/>
                  <a:t>driven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turbulence</a:t>
                </a:r>
                <a:r>
                  <a:rPr lang="de-DE" sz="1800" b="0" dirty="0"/>
                  <a:t> </a:t>
                </a:r>
              </a:p>
              <a:p>
                <a:pPr marL="0" indent="0" defTabSz="346075">
                  <a:buNone/>
                </a:pPr>
                <a:r>
                  <a:rPr lang="de-DE" sz="1800" b="0" dirty="0"/>
                  <a:t>	(&lt;</a:t>
                </a:r>
                <a:r>
                  <a:rPr lang="de-DE" sz="1800" b="0" dirty="0" err="1"/>
                  <a:t>nT</a:t>
                </a:r>
                <a:r>
                  <a:rPr lang="de-DE" sz="1800" b="0" dirty="0"/>
                  <a:t>&gt; </a:t>
                </a:r>
                <a:r>
                  <a:rPr lang="de-DE" sz="1800" b="0" dirty="0" err="1"/>
                  <a:t>cross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phase</a:t>
                </a:r>
                <a:r>
                  <a:rPr lang="de-DE" sz="1800" b="0" dirty="0"/>
                  <a:t> and </a:t>
                </a:r>
                <a:r>
                  <a:rPr lang="de-DE" sz="1800" b="0" dirty="0" err="1"/>
                  <a:t>correlation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reflectometry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meas</a:t>
                </a:r>
                <a:r>
                  <a:rPr lang="de-DE" sz="1800" b="0" dirty="0"/>
                  <a:t>.)</a:t>
                </a:r>
              </a:p>
              <a:p>
                <a:pPr marL="0" indent="0" defTabSz="346075">
                  <a:buNone/>
                </a:pPr>
                <a:r>
                  <a:rPr lang="de-DE" sz="1800" b="0" dirty="0"/>
                  <a:t>	Core </a:t>
                </a:r>
                <a:r>
                  <a:rPr lang="de-DE" sz="1800" b="0" dirty="0" err="1"/>
                  <a:t>region</a:t>
                </a:r>
                <a:r>
                  <a:rPr lang="de-DE" sz="1800" b="0" dirty="0"/>
                  <a:t> </a:t>
                </a:r>
                <a:r>
                  <a:rPr lang="de-DE" sz="1800" b="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de-DE" sz="1800" b="0" dirty="0"/>
                  <a:t> </a:t>
                </a:r>
                <a:r>
                  <a:rPr lang="de-DE" sz="1800" b="0" dirty="0" err="1"/>
                  <a:t>driven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turbulence</a:t>
                </a:r>
                <a:endParaRPr lang="de-DE" sz="1800" b="0" dirty="0"/>
              </a:p>
              <a:p>
                <a:pPr marL="0" indent="0" defTabSz="346075">
                  <a:buNone/>
                </a:pPr>
                <a:r>
                  <a:rPr lang="de-DE" sz="1800" b="0" dirty="0"/>
                  <a:t>	(multi-dimensional </a:t>
                </a:r>
                <a:r>
                  <a:rPr lang="de-DE" sz="1800" b="0" dirty="0" err="1"/>
                  <a:t>correlation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radiometry</a:t>
                </a:r>
                <a:r>
                  <a:rPr lang="de-DE" sz="1800" b="0" dirty="0"/>
                  <a:t> </a:t>
                </a:r>
                <a:r>
                  <a:rPr lang="de-DE" sz="1800" b="0" dirty="0" err="1"/>
                  <a:t>meas</a:t>
                </a:r>
                <a:r>
                  <a:rPr lang="de-DE" sz="1800" b="0" dirty="0"/>
                  <a:t>.)</a:t>
                </a:r>
                <a:endParaRPr lang="de-DE" sz="18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026CE63-1050-49FF-891D-16467CB376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6096000" y="3428999"/>
                <a:ext cx="5616574" cy="2847975"/>
              </a:xfrm>
              <a:prstGeom prst="rect">
                <a:avLst/>
              </a:prstGeom>
              <a:blipFill>
                <a:blip r:embed="rId4"/>
                <a:stretch>
                  <a:fillRect l="-869" t="-1923" b="-76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9D55D6A6-DE6D-4462-A8F8-A7180A270F85}"/>
              </a:ext>
            </a:extLst>
          </p:cNvPr>
          <p:cNvGrpSpPr/>
          <p:nvPr/>
        </p:nvGrpSpPr>
        <p:grpSpPr>
          <a:xfrm>
            <a:off x="6303875" y="908662"/>
            <a:ext cx="5494877" cy="2736773"/>
            <a:chOff x="6635765" y="809778"/>
            <a:chExt cx="5494877" cy="273677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2DD946-C4A9-4A12-8F12-F3463BA2E9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35765" y="809778"/>
              <a:ext cx="4901760" cy="2736773"/>
              <a:chOff x="3073998" y="2118359"/>
              <a:chExt cx="6306221" cy="352092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BD9F047-FEBA-4B8B-BFAD-E47228FE4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9" t="10453" r="94"/>
              <a:stretch/>
            </p:blipFill>
            <p:spPr bwMode="auto">
              <a:xfrm>
                <a:off x="3073998" y="2118359"/>
                <a:ext cx="6306221" cy="35209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4F44E1-90A4-49D2-939B-6604456FA6B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80774" y="4796200"/>
                <a:ext cx="2610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AEA21 Port Plug-in on W7-X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8015C77-77BF-47FD-9823-0CF0AE1C0D9F}"/>
                </a:ext>
              </a:extLst>
            </p:cNvPr>
            <p:cNvSpPr txBox="1"/>
            <p:nvPr/>
          </p:nvSpPr>
          <p:spPr>
            <a:xfrm>
              <a:off x="7821261" y="1028054"/>
              <a:ext cx="43093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de-DE" sz="1800" b="1" dirty="0" err="1"/>
                <a:t>For</a:t>
              </a:r>
              <a:r>
                <a:rPr lang="de-DE" sz="1800" b="1" dirty="0"/>
                <a:t> OP2: A </a:t>
              </a:r>
              <a:r>
                <a:rPr lang="de-DE" sz="1800" b="1" dirty="0" err="1"/>
                <a:t>new</a:t>
              </a:r>
              <a:r>
                <a:rPr lang="de-DE" sz="1800" b="1" dirty="0"/>
                <a:t> CECE </a:t>
              </a:r>
              <a:r>
                <a:rPr lang="de-DE" sz="1800" b="1" dirty="0" err="1"/>
                <a:t>radiometry</a:t>
              </a:r>
              <a:r>
                <a:rPr lang="de-DE" sz="1800" b="1" dirty="0"/>
                <a:t> </a:t>
              </a:r>
              <a:r>
                <a:rPr lang="de-DE" sz="1800" b="1" dirty="0" err="1"/>
                <a:t>diagnostic</a:t>
              </a:r>
              <a:endParaRPr lang="de-DE" sz="1800" b="1" dirty="0"/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60B014E-A7D9-4536-852E-6EA47C4D2B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3363B87-38D6-4C64-BF1C-BBDAD656A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856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Conclusions up to now: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1E66CE9-2130-4558-A368-192C23B645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1800" b="0" dirty="0">
                    <a:cs typeface="Arial" panose="020B0604020202020204" pitchFamily="34" charset="0"/>
                  </a:rPr>
                  <a:t>The stiffness decreases with </a:t>
                </a:r>
                <a:r>
                  <a:rPr lang="en-US" sz="1800" b="0" dirty="0" err="1">
                    <a:cs typeface="Arial" panose="020B0604020202020204" pitchFamily="34" charset="0"/>
                  </a:rPr>
                  <a:t>collisionality</a:t>
                </a:r>
                <a:r>
                  <a:rPr lang="en-US" sz="1800" b="0" dirty="0">
                    <a:cs typeface="Arial" panose="020B0604020202020204" pitchFamily="34" charset="0"/>
                  </a:rPr>
                  <a:t> in W7-X (at low plasma beta); indicating stabilization of and/or transition to non-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</a:rPr>
                  <a:t> driven turbulence, with a stiffness </a:t>
                </a:r>
                <a14:m>
                  <m:oMath xmlns:m="http://schemas.openxmlformats.org/officeDocument/2006/math">
                    <m:r>
                      <a:rPr lang="de-DE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1800" b="0" dirty="0">
                    <a:cs typeface="Arial" panose="020B0604020202020204" pitchFamily="34" charset="0"/>
                  </a:rPr>
                  <a:t> 2:</a:t>
                </a:r>
                <a:br>
                  <a:rPr lang="en-US" sz="1800" b="0" dirty="0">
                    <a:cs typeface="Arial" panose="020B0604020202020204" pitchFamily="34" charset="0"/>
                  </a:rPr>
                </a:br>
                <a:r>
                  <a:rPr lang="en-US" sz="1800" b="0" i="1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i="1" dirty="0">
                    <a:cs typeface="Arial" panose="020B0604020202020204" pitchFamily="34" charset="0"/>
                  </a:rPr>
                  <a:t> turbulence exists and is measurable in low-beta W7-X plasmas that is consistent with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𝛻</m:t>
                    </m:r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i="1" dirty="0">
                    <a:cs typeface="Arial" panose="020B0604020202020204" pitchFamily="34" charset="0"/>
                  </a:rPr>
                  <a:t>-TEM and ETG turbulence </a:t>
                </a:r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400" dirty="0"/>
              </a:p>
              <a:p>
                <a:r>
                  <a:rPr lang="en-US" sz="1800" b="0" dirty="0"/>
                  <a:t>Core electron temperature fluctuations are present in W7-X; further comparisons with modeling is necessary</a:t>
                </a:r>
              </a:p>
              <a:p>
                <a:pPr marL="0" indent="0" algn="ctr" defTabSz="57150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800" b="0" i="1" dirty="0"/>
                  <a:t>~ 3-5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b="0" i="1" dirty="0"/>
                  <a:t> in the core of W7-X</a:t>
                </a:r>
              </a:p>
              <a:p>
                <a:pPr marL="0" indent="0" defTabSz="571500">
                  <a:buNone/>
                </a:pPr>
                <a:endParaRPr lang="en-US" sz="1400" b="0" dirty="0">
                  <a:sym typeface="Wingdings" panose="05000000000000000000" pitchFamily="2" charset="2"/>
                </a:endParaRPr>
              </a:p>
              <a:p>
                <a:pPr marL="228600" marR="0" lvl="0" indent="-228600" algn="l" defTabSz="5715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The characteristics of the turbulent electron heat transport are dependent on the dominant instability</a:t>
                </a:r>
              </a:p>
              <a:p>
                <a:pPr marL="0" marR="0" lvl="0" indent="0" algn="l" defTabSz="5715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𝛻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n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</a:rPr>
                  <a:t>-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</a:rPr>
                  <a:t>TEM is thought dominant in the outer core region of W7-X (r/a&gt;0.7)</a:t>
                </a:r>
              </a:p>
              <a:p>
                <a:pPr marL="0" marR="0" lvl="0" indent="0" algn="l" defTabSz="5715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	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𝛻</m:t>
                    </m:r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-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TEM/ETG appear to be dominant in the core of W7-X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(at low plasma beta;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 r/a&lt;0.5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/>
                    <a:ea typeface="+mn-ea"/>
                    <a:cs typeface="Arial" panose="020B0604020202020204" pitchFamily="34" charset="0"/>
                  </a:rPr>
                  <a:t>)</a:t>
                </a: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/>
                  <a:ea typeface="+mn-ea"/>
                  <a:cs typeface="Arial" panose="020B0604020202020204" pitchFamily="34" charset="0"/>
                </a:endParaRPr>
              </a:p>
              <a:p>
                <a:pPr marL="0" indent="0" defTabSz="571500">
                  <a:buNone/>
                </a:pPr>
                <a:endParaRPr lang="en-US" sz="1400" b="0" dirty="0">
                  <a:sym typeface="Wingdings" panose="05000000000000000000" pitchFamily="2" charset="2"/>
                </a:endParaRPr>
              </a:p>
              <a:p>
                <a:pPr marL="457200" lvl="1" indent="0" algn="ctr">
                  <a:buNone/>
                </a:pPr>
                <a:r>
                  <a:rPr lang="en-US" sz="1800" b="1" dirty="0">
                    <a:sym typeface="Wingdings" panose="05000000000000000000" pitchFamily="2" charset="2"/>
                  </a:rPr>
                  <a:t>Multi-dimensional (non-invasive) fluctuation measurements are necessary to develop an understanding of the spatial distribution of turbulence and its dependencies in stellarators </a:t>
                </a:r>
                <a:endParaRPr lang="en-US" sz="1800" b="1" dirty="0"/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1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1175" r="-4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8847-66A9-4344-93A0-BC1CD172BF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F8657-0479-4269-A003-64B3F50F1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756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Maximum-J, quasi-isodynamic configurations are resilient to </a:t>
            </a:r>
            <a:r>
              <a:rPr lang="en-US" sz="2400" dirty="0" err="1"/>
              <a:t>collisionless</a:t>
            </a:r>
            <a:r>
              <a:rPr lang="en-US" sz="2400" dirty="0"/>
              <a:t> Trapped Electron Modes</a:t>
            </a:r>
            <a:endParaRPr lang="de-DE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F373-3DFC-4D70-9D5F-344445DA5F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1403F-6C84-4C60-8D8F-CC967FC763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35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90653" y="1089025"/>
            <a:ext cx="11234738" cy="5187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The neoclassical optimization of W7-X modifies the turbulent transport</a:t>
            </a:r>
          </a:p>
          <a:p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Trapped particles sample on-average good curvature due to delocalization of trapping regions and bad curvature regions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215518" y="2180205"/>
            <a:ext cx="4476880" cy="4193755"/>
            <a:chOff x="-4831668" y="3039525"/>
            <a:chExt cx="4476880" cy="4193755"/>
          </a:xfrm>
        </p:grpSpPr>
        <p:grpSp>
          <p:nvGrpSpPr>
            <p:cNvPr id="51" name="Group 50"/>
            <p:cNvGrpSpPr/>
            <p:nvPr/>
          </p:nvGrpSpPr>
          <p:grpSpPr>
            <a:xfrm>
              <a:off x="-4831668" y="3039525"/>
              <a:ext cx="4446118" cy="1381956"/>
              <a:chOff x="-4831668" y="3039525"/>
              <a:chExt cx="4446118" cy="138195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792"/>
              <a:stretch/>
            </p:blipFill>
            <p:spPr>
              <a:xfrm>
                <a:off x="-4831668" y="3324201"/>
                <a:ext cx="4446118" cy="1097280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2989ECA-066F-764A-AC33-833125DE20B1}"/>
                  </a:ext>
                </a:extLst>
              </p:cNvPr>
              <p:cNvSpPr/>
              <p:nvPr/>
            </p:nvSpPr>
            <p:spPr>
              <a:xfrm>
                <a:off x="-3772539" y="3039525"/>
                <a:ext cx="2517036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High-mirror Configuration</a:t>
                </a:r>
                <a:endParaRPr lang="de-DE" b="1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4831667" y="4388616"/>
              <a:ext cx="4476879" cy="1337799"/>
              <a:chOff x="-4831667" y="4388616"/>
              <a:chExt cx="4476879" cy="1337799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383"/>
              <a:stretch/>
            </p:blipFill>
            <p:spPr>
              <a:xfrm>
                <a:off x="-4831667" y="4629135"/>
                <a:ext cx="4476879" cy="1097280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35E1095-427B-044B-B24B-8A7B40A8DABB}"/>
                  </a:ext>
                </a:extLst>
              </p:cNvPr>
              <p:cNvSpPr/>
              <p:nvPr/>
            </p:nvSpPr>
            <p:spPr>
              <a:xfrm>
                <a:off x="-3562012" y="4388616"/>
                <a:ext cx="229742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Standard Configuration</a:t>
                </a:r>
                <a:endParaRPr lang="de-DE" b="1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-4831667" y="5668444"/>
              <a:ext cx="4471793" cy="1564836"/>
              <a:chOff x="-4831667" y="5668444"/>
              <a:chExt cx="4471793" cy="1564836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4831667" y="5953120"/>
                <a:ext cx="4471793" cy="1280160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35E1095-427B-044B-B24B-8A7B40A8DABB}"/>
                  </a:ext>
                </a:extLst>
              </p:cNvPr>
              <p:cNvSpPr/>
              <p:nvPr/>
            </p:nvSpPr>
            <p:spPr>
              <a:xfrm>
                <a:off x="-3626954" y="5668444"/>
                <a:ext cx="229582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High-iota Configuration</a:t>
                </a:r>
                <a:endParaRPr lang="de-DE" b="1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1106E00-DC2E-474A-ABD2-52CE6C2F2C8D}"/>
              </a:ext>
            </a:extLst>
          </p:cNvPr>
          <p:cNvGrpSpPr/>
          <p:nvPr/>
        </p:nvGrpSpPr>
        <p:grpSpPr>
          <a:xfrm>
            <a:off x="6289400" y="2079528"/>
            <a:ext cx="4686299" cy="3749040"/>
            <a:chOff x="4058550" y="2778999"/>
            <a:chExt cx="4686299" cy="374904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EFA6FB3-31E3-4710-AD44-833DD8A6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50" y="2778999"/>
              <a:ext cx="4686299" cy="374904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5242B37-8721-4D3D-A612-E9EEDEA6FAFF}"/>
                    </a:ext>
                  </a:extLst>
                </p:cNvPr>
                <p:cNvSpPr txBox="1"/>
                <p:nvPr/>
              </p:nvSpPr>
              <p:spPr>
                <a:xfrm>
                  <a:off x="5359835" y="3225363"/>
                  <a:ext cx="1208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de-DE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835" y="3225363"/>
                  <a:ext cx="120802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513" r="-4020" b="-152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1B9025-AF2B-4B9B-AE68-55B37797A8E1}"/>
                    </a:ext>
                  </a:extLst>
                </p:cNvPr>
                <p:cNvSpPr txBox="1"/>
                <p:nvPr/>
              </p:nvSpPr>
              <p:spPr>
                <a:xfrm>
                  <a:off x="5359835" y="5348129"/>
                  <a:ext cx="1208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de-DE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de-DE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F1B9025-AF2B-4B9B-AE68-55B37797A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835" y="5348129"/>
                  <a:ext cx="1208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525" r="-4040" b="-1777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99080A-96FB-4DE4-BCC8-25A025243621}"/>
                </a:ext>
              </a:extLst>
            </p:cNvPr>
            <p:cNvSpPr txBox="1"/>
            <p:nvPr/>
          </p:nvSpPr>
          <p:spPr>
            <a:xfrm>
              <a:off x="5469108" y="2950743"/>
              <a:ext cx="990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unstable</a:t>
              </a: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9E04AE-5D43-457C-8382-7412D1AD4E60}"/>
                </a:ext>
              </a:extLst>
            </p:cNvPr>
            <p:cNvSpPr txBox="1"/>
            <p:nvPr/>
          </p:nvSpPr>
          <p:spPr>
            <a:xfrm>
              <a:off x="5590474" y="5117296"/>
              <a:ext cx="746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stable</a:t>
              </a:r>
              <a:endParaRPr lang="de-DE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510E0A5-AF4A-41BF-A36D-2BD9A03D8D7E}"/>
              </a:ext>
            </a:extLst>
          </p:cNvPr>
          <p:cNvSpPr/>
          <p:nvPr/>
        </p:nvSpPr>
        <p:spPr>
          <a:xfrm>
            <a:off x="9395710" y="4358244"/>
            <a:ext cx="133882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6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algn="r"/>
            <a:r>
              <a:rPr lang="en-US" dirty="0">
                <a:solidFill>
                  <a:srgbClr val="F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High-iota</a:t>
            </a:r>
          </a:p>
          <a:p>
            <a:pPr algn="r"/>
            <a:r>
              <a:rPr lang="en-US" dirty="0">
                <a:solidFill>
                  <a:srgbClr val="0F0F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High-mirror</a:t>
            </a:r>
            <a:endParaRPr lang="de-DE" dirty="0">
              <a:solidFill>
                <a:srgbClr val="0F0FAA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B1B412-8E6F-4433-9737-106F96F444E3}"/>
              </a:ext>
            </a:extLst>
          </p:cNvPr>
          <p:cNvSpPr txBox="1"/>
          <p:nvPr/>
        </p:nvSpPr>
        <p:spPr>
          <a:xfrm>
            <a:off x="6538900" y="5759487"/>
            <a:ext cx="42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J.H.E. Proll </a:t>
            </a:r>
            <a:r>
              <a:rPr lang="de-DE" sz="1200" i="1" dirty="0"/>
              <a:t>et.al.</a:t>
            </a:r>
            <a:r>
              <a:rPr lang="de-DE" sz="1200" dirty="0"/>
              <a:t>, PRL 108, 2012</a:t>
            </a:r>
          </a:p>
          <a:p>
            <a:r>
              <a:rPr lang="de-DE" sz="1200" dirty="0"/>
              <a:t>G.G. </a:t>
            </a:r>
            <a:r>
              <a:rPr lang="de-DE" sz="1200" dirty="0" err="1"/>
              <a:t>Plunck</a:t>
            </a:r>
            <a:r>
              <a:rPr lang="de-DE" sz="1200" dirty="0"/>
              <a:t>, JW. Connor, P. Helander, J. Plasma Phys. 83, 2017</a:t>
            </a:r>
          </a:p>
          <a:p>
            <a:r>
              <a:rPr lang="de-DE" sz="1200" dirty="0"/>
              <a:t>J.A. </a:t>
            </a:r>
            <a:r>
              <a:rPr lang="de-DE" sz="1200" dirty="0" err="1"/>
              <a:t>Alcusón</a:t>
            </a:r>
            <a:r>
              <a:rPr lang="de-DE" sz="1200" dirty="0"/>
              <a:t> </a:t>
            </a:r>
            <a:r>
              <a:rPr lang="de-DE" sz="1200" i="1" dirty="0"/>
              <a:t>et.al.</a:t>
            </a:r>
            <a:r>
              <a:rPr lang="de-DE" sz="1200" dirty="0"/>
              <a:t>, PPCF, 2019. </a:t>
            </a:r>
            <a:endParaRPr lang="en-DE" sz="1200" dirty="0"/>
          </a:p>
        </p:txBody>
      </p:sp>
    </p:spTree>
    <p:extLst>
      <p:ext uri="{BB962C8B-B14F-4D97-AF65-F5344CB8AC3E}">
        <p14:creationId xmlns:p14="http://schemas.microsoft.com/office/powerpoint/2010/main" val="49167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Maximum-J, quasi-isodynamic configurations are resilient to </a:t>
            </a:r>
            <a:r>
              <a:rPr lang="en-US" sz="2400" dirty="0" err="1"/>
              <a:t>collisionless</a:t>
            </a:r>
            <a:r>
              <a:rPr lang="en-US" sz="2400" dirty="0"/>
              <a:t> Trapped Electron Modes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36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90651" y="1089025"/>
            <a:ext cx="11234738" cy="5187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The neoclassical optimization of W7-X modifies the turbulent transport</a:t>
            </a:r>
          </a:p>
          <a:p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Trapped particles sample on-average good curvature due to delocalization of trapping regions and bad curvature regions</a:t>
            </a:r>
          </a:p>
          <a:p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The maximum-J property of W7-X improves with plasma beta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290183" y="1931846"/>
            <a:ext cx="4686298" cy="3936079"/>
            <a:chOff x="4571602" y="1985183"/>
            <a:chExt cx="4932945" cy="4143243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571602" y="1985183"/>
              <a:ext cx="4932945" cy="4143243"/>
              <a:chOff x="4720949" y="2366585"/>
              <a:chExt cx="4565385" cy="383452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0949" y="2548798"/>
                <a:ext cx="4565385" cy="3652309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155737" y="2366585"/>
                <a:ext cx="2755271" cy="359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cs typeface="Arial" panose="020B0604020202020204" pitchFamily="34" charset="0"/>
                  </a:rPr>
                  <a:t>High-mirror configuration</a:t>
                </a:r>
                <a:endParaRPr lang="de-DE" b="1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689742" y="3189573"/>
              <a:ext cx="209841" cy="2264378"/>
              <a:chOff x="6689742" y="3189573"/>
              <a:chExt cx="209841" cy="2264378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6782217" y="3189573"/>
                <a:ext cx="7200" cy="19728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689742" y="5162373"/>
                    <a:ext cx="209841" cy="29157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9742" y="5162373"/>
                    <a:ext cx="209841" cy="29157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2424" r="-3636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7278EE4-8515-4DE1-8A6B-8AD920B62395}"/>
              </a:ext>
            </a:extLst>
          </p:cNvPr>
          <p:cNvSpPr txBox="1"/>
          <p:nvPr/>
        </p:nvSpPr>
        <p:spPr>
          <a:xfrm>
            <a:off x="6538900" y="5759487"/>
            <a:ext cx="42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J.H.E. Proll </a:t>
            </a:r>
            <a:r>
              <a:rPr lang="de-DE" sz="1200" i="1" dirty="0"/>
              <a:t>et.al.</a:t>
            </a:r>
            <a:r>
              <a:rPr lang="de-DE" sz="1200" dirty="0"/>
              <a:t>, PRL 108, 2012</a:t>
            </a:r>
          </a:p>
          <a:p>
            <a:r>
              <a:rPr lang="de-DE" sz="1200" dirty="0"/>
              <a:t>G.G. </a:t>
            </a:r>
            <a:r>
              <a:rPr lang="de-DE" sz="1200" dirty="0" err="1"/>
              <a:t>Plunck</a:t>
            </a:r>
            <a:r>
              <a:rPr lang="de-DE" sz="1200" dirty="0"/>
              <a:t>, JW. Connor, P. Helander, J. Plasma Phys. 83, 2017</a:t>
            </a:r>
          </a:p>
          <a:p>
            <a:r>
              <a:rPr lang="de-DE" sz="1200" dirty="0"/>
              <a:t>J.A. </a:t>
            </a:r>
            <a:r>
              <a:rPr lang="de-DE" sz="1200" dirty="0" err="1"/>
              <a:t>Alcusón</a:t>
            </a:r>
            <a:r>
              <a:rPr lang="de-DE" sz="1200" dirty="0"/>
              <a:t> </a:t>
            </a:r>
            <a:r>
              <a:rPr lang="de-DE" sz="1200" i="1" dirty="0"/>
              <a:t>et.al.</a:t>
            </a:r>
            <a:r>
              <a:rPr lang="de-DE" sz="1200" dirty="0"/>
              <a:t>, PPCF, 2019. </a:t>
            </a:r>
            <a:endParaRPr lang="en-DE" sz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65C22-F51A-49DC-9342-68C811D59D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CD703-9002-464C-A2F3-7C2B22B1D2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DDA530-43EF-4EA1-A278-BFEBB295BCE6}"/>
              </a:ext>
            </a:extLst>
          </p:cNvPr>
          <p:cNvGrpSpPr/>
          <p:nvPr/>
        </p:nvGrpSpPr>
        <p:grpSpPr>
          <a:xfrm>
            <a:off x="1215518" y="2180205"/>
            <a:ext cx="4476880" cy="4193755"/>
            <a:chOff x="-4831668" y="3039525"/>
            <a:chExt cx="4476880" cy="41937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FF8BBDA-7DCB-432E-BFDA-729F795F8087}"/>
                </a:ext>
              </a:extLst>
            </p:cNvPr>
            <p:cNvGrpSpPr/>
            <p:nvPr/>
          </p:nvGrpSpPr>
          <p:grpSpPr>
            <a:xfrm>
              <a:off x="-4831668" y="3039525"/>
              <a:ext cx="4446118" cy="1381956"/>
              <a:chOff x="-4831668" y="3039525"/>
              <a:chExt cx="4446118" cy="1381956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802418D-DE53-4E9C-8388-56ACDD740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792"/>
              <a:stretch/>
            </p:blipFill>
            <p:spPr>
              <a:xfrm>
                <a:off x="-4831668" y="3324201"/>
                <a:ext cx="4446118" cy="1097280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0C61D4C-77F6-4361-B6B2-1FDD4B65409A}"/>
                  </a:ext>
                </a:extLst>
              </p:cNvPr>
              <p:cNvSpPr/>
              <p:nvPr/>
            </p:nvSpPr>
            <p:spPr>
              <a:xfrm>
                <a:off x="-3772539" y="3039525"/>
                <a:ext cx="2517036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High-mirror Configuration</a:t>
                </a:r>
                <a:endParaRPr lang="de-DE" b="1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F0A0C11-3085-4822-BEBB-24BC5F27462D}"/>
                </a:ext>
              </a:extLst>
            </p:cNvPr>
            <p:cNvGrpSpPr/>
            <p:nvPr/>
          </p:nvGrpSpPr>
          <p:grpSpPr>
            <a:xfrm>
              <a:off x="-4831667" y="4388616"/>
              <a:ext cx="4476879" cy="1337799"/>
              <a:chOff x="-4831667" y="4388616"/>
              <a:chExt cx="4476879" cy="1337799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EEE8209-3C99-4B61-8EC8-F609E0D0A8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383"/>
              <a:stretch/>
            </p:blipFill>
            <p:spPr>
              <a:xfrm>
                <a:off x="-4831667" y="4629135"/>
                <a:ext cx="4476879" cy="1097280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CB8400F-B367-4324-87B3-BD07014E5926}"/>
                  </a:ext>
                </a:extLst>
              </p:cNvPr>
              <p:cNvSpPr/>
              <p:nvPr/>
            </p:nvSpPr>
            <p:spPr>
              <a:xfrm>
                <a:off x="-3562012" y="4388616"/>
                <a:ext cx="2297424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Standard Configuration</a:t>
                </a:r>
                <a:endParaRPr lang="de-DE" b="1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9595789-DC26-46BF-94B4-55F77F5D4170}"/>
                </a:ext>
              </a:extLst>
            </p:cNvPr>
            <p:cNvGrpSpPr/>
            <p:nvPr/>
          </p:nvGrpSpPr>
          <p:grpSpPr>
            <a:xfrm>
              <a:off x="-4831667" y="5668444"/>
              <a:ext cx="4471793" cy="1564836"/>
              <a:chOff x="-4831667" y="5668444"/>
              <a:chExt cx="4471793" cy="1564836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D7EBAA1-6413-4E9A-930A-7E673F54F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4831667" y="5953120"/>
                <a:ext cx="4471793" cy="1280160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11F21D-EA90-4FF8-A2B1-8E0E9F019BC0}"/>
                  </a:ext>
                </a:extLst>
              </p:cNvPr>
              <p:cNvSpPr/>
              <p:nvPr/>
            </p:nvSpPr>
            <p:spPr>
              <a:xfrm>
                <a:off x="-3626954" y="5668444"/>
                <a:ext cx="2295821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High-iota Configuration</a:t>
                </a:r>
                <a:endParaRPr lang="de-DE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28B2C0-2BBB-4D44-912D-631C7DD5EBC7}"/>
                  </a:ext>
                </a:extLst>
              </p:cNvPr>
              <p:cNvSpPr/>
              <p:nvPr/>
            </p:nvSpPr>
            <p:spPr>
              <a:xfrm>
                <a:off x="9730764" y="4427107"/>
                <a:ext cx="1050288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F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de-DE" b="1" i="1" smtClean="0">
                          <a:solidFill>
                            <a:srgbClr val="F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rgbClr val="F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de-DE" b="1" i="1" smtClean="0">
                          <a:solidFill>
                            <a:srgbClr val="F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rgbClr val="F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F0FA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de-DE" b="1" i="1" smtClean="0">
                          <a:solidFill>
                            <a:srgbClr val="0F0FA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rgbClr val="0F0FA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de-DE" b="1" i="1" smtClean="0">
                          <a:solidFill>
                            <a:srgbClr val="0F0FA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rgbClr val="0F0F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6E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de-DE" b="1" i="1" smtClean="0">
                          <a:solidFill>
                            <a:srgbClr val="006E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b="1" i="1" smtClean="0">
                          <a:solidFill>
                            <a:srgbClr val="006E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de-DE" b="1" i="1" smtClean="0">
                          <a:solidFill>
                            <a:srgbClr val="006E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rgbClr val="006E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28B2C0-2BBB-4D44-912D-631C7DD5E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764" y="4427107"/>
                <a:ext cx="1050288" cy="923330"/>
              </a:xfrm>
              <a:prstGeom prst="rect">
                <a:avLst/>
              </a:prstGeom>
              <a:blipFill>
                <a:blip r:embed="rId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7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2761087"/>
            <a:ext cx="9616119" cy="3846447"/>
          </a:xfrm>
          <a:prstGeom prst="rect">
            <a:avLst/>
          </a:prstGeom>
        </p:spPr>
      </p:pic>
      <p:sp>
        <p:nvSpPr>
          <p:cNvPr id="31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78367" y="977053"/>
            <a:ext cx="5811681" cy="195291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de-DE" sz="2000" dirty="0" err="1">
                <a:solidFill>
                  <a:srgbClr val="397EC1"/>
                </a:solidFill>
              </a:rPr>
              <a:t>Tokamak</a:t>
            </a:r>
            <a:r>
              <a:rPr lang="de-DE" sz="2000" dirty="0">
                <a:solidFill>
                  <a:srgbClr val="397EC1"/>
                </a:solidFill>
              </a:rPr>
              <a:t>: ITER </a:t>
            </a:r>
            <a:r>
              <a:rPr lang="de-DE" sz="2000" dirty="0" err="1">
                <a:solidFill>
                  <a:srgbClr val="397EC1"/>
                </a:solidFill>
              </a:rPr>
              <a:t>Physics</a:t>
            </a:r>
            <a:r>
              <a:rPr lang="de-DE" sz="2000" dirty="0">
                <a:solidFill>
                  <a:srgbClr val="397EC1"/>
                </a:solidFill>
              </a:rPr>
              <a:t> Basis 1998 (IPB98): </a:t>
            </a:r>
          </a:p>
          <a:p>
            <a:pPr marL="0" indent="0">
              <a:buNone/>
            </a:pPr>
            <a:endParaRPr lang="de-DE" sz="2000" b="0" dirty="0"/>
          </a:p>
          <a:p>
            <a:pPr marL="0" indent="0">
              <a:buNone/>
            </a:pPr>
            <a:endParaRPr lang="de-DE" sz="800" b="0" dirty="0"/>
          </a:p>
          <a:p>
            <a:pPr marL="0" indent="0">
              <a:buNone/>
            </a:pPr>
            <a:r>
              <a:rPr lang="de-DE" sz="2000" dirty="0">
                <a:solidFill>
                  <a:srgbClr val="397EC1"/>
                </a:solidFill>
              </a:rPr>
              <a:t>Stellarator: International Stellarator </a:t>
            </a:r>
            <a:r>
              <a:rPr lang="de-DE" sz="2000" dirty="0" err="1">
                <a:solidFill>
                  <a:srgbClr val="397EC1"/>
                </a:solidFill>
              </a:rPr>
              <a:t>Scaling</a:t>
            </a:r>
            <a:r>
              <a:rPr lang="de-DE" sz="2000" dirty="0">
                <a:solidFill>
                  <a:srgbClr val="397EC1"/>
                </a:solidFill>
              </a:rPr>
              <a:t> (ISS04)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j-lt"/>
              </a:rPr>
              <a:t>Turbulent transport in tokamak and stellarator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r="515"/>
          <a:stretch/>
        </p:blipFill>
        <p:spPr>
          <a:xfrm>
            <a:off x="611836" y="2367143"/>
            <a:ext cx="5239307" cy="5373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09" y="1417941"/>
            <a:ext cx="5439296" cy="482494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 rot="16200000">
            <a:off x="-1407685" y="4892729"/>
            <a:ext cx="3288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Tokamak transport</a:t>
            </a: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1385943" y="1626311"/>
            <a:ext cx="324467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Stellarator transport</a:t>
            </a:r>
          </a:p>
        </p:txBody>
      </p:sp>
      <p:sp>
        <p:nvSpPr>
          <p:cNvPr id="17" name="Textplatzhalter 2"/>
          <p:cNvSpPr txBox="1">
            <a:spLocks/>
          </p:cNvSpPr>
          <p:nvPr/>
        </p:nvSpPr>
        <p:spPr>
          <a:xfrm>
            <a:off x="6330881" y="977052"/>
            <a:ext cx="5811681" cy="1967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Both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scalings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indicate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  <a:sym typeface="Wingdings" panose="05000000000000000000" pitchFamily="2" charset="2"/>
              </a:rPr>
              <a:t>g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yroBohm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transport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due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to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microinstabilities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97EC1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χ</a:t>
            </a:r>
            <a:r>
              <a:rPr kumimoji="0" lang="de-DE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GB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~ T</a:t>
            </a:r>
            <a:r>
              <a:rPr kumimoji="0" lang="de-DE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3/2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397EC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4310742" y="5141003"/>
            <a:ext cx="0" cy="93152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7968343" y="5512526"/>
            <a:ext cx="0" cy="49638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752478" y="4754229"/>
                <a:ext cx="12826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Tokamak</a:t>
                </a: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𝑡𝑢𝑟𝑏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&gt; D</a:t>
                </a:r>
                <a:r>
                  <a:rPr kumimoji="0" lang="de-DE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NC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8" y="4754229"/>
                <a:ext cx="1282659" cy="646331"/>
              </a:xfrm>
              <a:prstGeom prst="rect">
                <a:avLst/>
              </a:prstGeom>
              <a:blipFill>
                <a:blip r:embed="rId6"/>
                <a:stretch>
                  <a:fillRect l="-3791" t="-6604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/>
              <p:cNvSpPr/>
              <p:nvPr/>
            </p:nvSpPr>
            <p:spPr>
              <a:xfrm>
                <a:off x="10081811" y="4754229"/>
                <a:ext cx="2050818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Stellarator: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𝑡𝑢𝑟𝑏</m:t>
                        </m:r>
                      </m:sub>
                    </m:sSub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&gt; D</a:t>
                </a:r>
                <a:r>
                  <a:rPr kumimoji="0" lang="de-DE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depending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on </a:t>
                </a:r>
                <a:r>
                  <a:rPr kumimoji="0" lang="de-DE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T,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</a:t>
                </a:r>
                <a:r>
                  <a:rPr kumimoji="0" lang="en-GB" sz="1800" b="1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/>
                  </a:rPr>
                  <a:t>eff</a:t>
                </a:r>
                <a:r>
                  <a:rPr kumimoji="0" lang="de-DE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GB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htec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811" y="4754229"/>
                <a:ext cx="2050818" cy="923330"/>
              </a:xfrm>
              <a:prstGeom prst="rect">
                <a:avLst/>
              </a:prstGeom>
              <a:blipFill>
                <a:blip r:embed="rId7"/>
                <a:stretch>
                  <a:fillRect l="-2381" t="-4636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>
            <a:stCxn id="9" idx="3"/>
          </p:cNvCxnSpPr>
          <p:nvPr/>
        </p:nvCxnSpPr>
        <p:spPr>
          <a:xfrm>
            <a:off x="2035137" y="5077395"/>
            <a:ext cx="2275605" cy="60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7968342" y="5215894"/>
            <a:ext cx="2345276" cy="54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221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7"/>
    </mc:Choice>
    <mc:Fallback xmlns="">
      <p:transition spd="slow" advTm="147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 animBg="1"/>
      <p:bldP spid="28" grpId="0" animBg="1"/>
      <p:bldP spid="17" grpId="0" uiExpand="1" build="p" animBg="1"/>
      <p:bldP spid="9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7868" r="51153"/>
          <a:stretch/>
        </p:blipFill>
        <p:spPr>
          <a:xfrm>
            <a:off x="6434560" y="1420207"/>
            <a:ext cx="3720976" cy="33698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5" y="1423156"/>
            <a:ext cx="4680000" cy="3510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428733" y="1249531"/>
            <a:ext cx="233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Non-linear calculations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079619" y="2543452"/>
            <a:ext cx="5905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5106310" y="1747028"/>
            <a:ext cx="0" cy="2063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ot</a:t>
            </a:r>
            <a:r>
              <a:rPr lang="de-DE" sz="2400" dirty="0"/>
              <a:t> </a:t>
            </a:r>
            <a:r>
              <a:rPr lang="de-DE" sz="2400" dirty="0" err="1"/>
              <a:t>T</a:t>
            </a:r>
            <a:r>
              <a:rPr lang="de-DE" sz="2400" baseline="-25000" dirty="0" err="1"/>
              <a:t>e</a:t>
            </a:r>
            <a:r>
              <a:rPr lang="de-DE" sz="2400" dirty="0"/>
              <a:t>/</a:t>
            </a:r>
            <a:r>
              <a:rPr lang="de-DE" sz="2400" dirty="0" err="1"/>
              <a:t>T</a:t>
            </a:r>
            <a:r>
              <a:rPr lang="de-DE" sz="2400" baseline="-25000" dirty="0" err="1"/>
              <a:t>i</a:t>
            </a:r>
            <a:r>
              <a:rPr lang="de-DE" sz="2400" dirty="0"/>
              <a:t> on </a:t>
            </a:r>
            <a:r>
              <a:rPr lang="de-DE" sz="2400" dirty="0" err="1"/>
              <a:t>profile</a:t>
            </a:r>
            <a:r>
              <a:rPr lang="de-DE" sz="2400" dirty="0"/>
              <a:t> </a:t>
            </a:r>
            <a:r>
              <a:rPr lang="de-DE" sz="2400" dirty="0" err="1"/>
              <a:t>stiffness</a:t>
            </a:r>
            <a:r>
              <a:rPr lang="de-DE" sz="2400" dirty="0"/>
              <a:t> in stellarators: W7-X</a:t>
            </a:r>
            <a:endParaRPr lang="en-GB" sz="2400" dirty="0"/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 Stellarator transport</a:t>
            </a:r>
          </a:p>
        </p:txBody>
      </p:sp>
      <p:sp>
        <p:nvSpPr>
          <p:cNvPr id="20" name="Textplatzhalter 5"/>
          <p:cNvSpPr txBox="1">
            <a:spLocks/>
          </p:cNvSpPr>
          <p:nvPr/>
        </p:nvSpPr>
        <p:spPr>
          <a:xfrm>
            <a:off x="1449809" y="5133991"/>
            <a:ext cx="11233150" cy="12342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1, no strong degree of stiffness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exacerbates transport stiffness ~(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Bogen 20"/>
          <p:cNvSpPr/>
          <p:nvPr/>
        </p:nvSpPr>
        <p:spPr>
          <a:xfrm rot="20892664">
            <a:off x="7506546" y="2336665"/>
            <a:ext cx="942391" cy="1045029"/>
          </a:xfrm>
          <a:prstGeom prst="arc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 rot="1646123">
            <a:off x="7776865" y="2082364"/>
            <a:ext cx="195771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Non-linear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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420365" y="1235541"/>
            <a:ext cx="20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stiffness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90553" y="16188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922355" y="16188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W7-X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82"/>
    </mc:Choice>
    <mc:Fallback xmlns="">
      <p:transition spd="slow" advTm="35482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3200" dirty="0"/>
              <a:t>Ion profile stiffness and its mitigation</a:t>
            </a:r>
          </a:p>
          <a:p>
            <a:pPr marL="0" indent="0" algn="ctr">
              <a:buNone/>
            </a:pPr>
            <a:r>
              <a:rPr lang="en-GB" sz="3200" dirty="0"/>
              <a:t>on ASDEX Upgrade</a:t>
            </a:r>
          </a:p>
          <a:p>
            <a:pPr marL="0" indent="0" algn="ctr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727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ITG driven transport is expected at low ion temperature gradient drive a/L</a:t>
            </a:r>
            <a:r>
              <a:rPr lang="en-US" sz="2400" baseline="-25000" dirty="0"/>
              <a:t>Ti</a:t>
            </a:r>
            <a:r>
              <a:rPr lang="en-US" sz="2400" dirty="0"/>
              <a:t>~1.4</a:t>
            </a:r>
            <a:endParaRPr lang="de-DE" sz="24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3877E2-1E9A-42C9-A2BC-02AC2A9419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F8D474-F72E-4CEE-8D2D-8A8DC2919B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4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7ECA5-57B6-41B1-AA02-C1EF0B45025A}"/>
              </a:ext>
            </a:extLst>
          </p:cNvPr>
          <p:cNvGrpSpPr>
            <a:grpSpLocks noChangeAspect="1"/>
          </p:cNvGrpSpPr>
          <p:nvPr/>
        </p:nvGrpSpPr>
        <p:grpSpPr>
          <a:xfrm>
            <a:off x="8633158" y="950507"/>
            <a:ext cx="2256246" cy="2926080"/>
            <a:chOff x="401968" y="1600818"/>
            <a:chExt cx="3358835" cy="4356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17194A-CB9E-4604-9460-B554CABA4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r="25208"/>
            <a:stretch/>
          </p:blipFill>
          <p:spPr>
            <a:xfrm>
              <a:off x="401968" y="1600818"/>
              <a:ext cx="3291200" cy="435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FDDAA0-834E-4195-AAF0-AA7B0926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7" t="50000" r="23958" b="-1"/>
            <a:stretch/>
          </p:blipFill>
          <p:spPr>
            <a:xfrm>
              <a:off x="457503" y="3778818"/>
              <a:ext cx="3303300" cy="21780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96DE630-B8D7-4721-BA14-92A4C2E7BF93}"/>
              </a:ext>
            </a:extLst>
          </p:cNvPr>
          <p:cNvSpPr txBox="1"/>
          <p:nvPr/>
        </p:nvSpPr>
        <p:spPr>
          <a:xfrm>
            <a:off x="9115228" y="1041449"/>
            <a:ext cx="1659655" cy="40011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de-DE" sz="2000" dirty="0">
                <a:solidFill>
                  <a:prstClr val="black"/>
                </a:solidFill>
              </a:rPr>
              <a:t>L</a:t>
            </a:r>
            <a:r>
              <a:rPr lang="de-DE" sz="2000" dirty="0" err="1">
                <a:solidFill>
                  <a:prstClr val="black"/>
                </a:solidFill>
              </a:rPr>
              <a:t>ow</a:t>
            </a:r>
            <a:r>
              <a:rPr lang="de-DE" sz="2000" dirty="0">
                <a:solidFill>
                  <a:prstClr val="black"/>
                </a:solidFill>
              </a:rPr>
              <a:t>-</a:t>
            </a:r>
            <a:r>
              <a:rPr lang="de-DE" sz="2000" dirty="0" err="1">
                <a:solidFill>
                  <a:prstClr val="black"/>
                </a:solidFill>
              </a:rPr>
              <a:t>iota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7E076C-9F5B-4645-A102-A1A59485EA2C}"/>
              </a:ext>
            </a:extLst>
          </p:cNvPr>
          <p:cNvSpPr txBox="1"/>
          <p:nvPr/>
        </p:nvSpPr>
        <p:spPr>
          <a:xfrm>
            <a:off x="9097569" y="3440563"/>
            <a:ext cx="1677314" cy="40011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de-DE" sz="2000" dirty="0">
                <a:solidFill>
                  <a:prstClr val="black"/>
                </a:solidFill>
              </a:rPr>
              <a:t>High-</a:t>
            </a:r>
            <a:r>
              <a:rPr lang="de-DE" sz="2000" dirty="0" err="1">
                <a:solidFill>
                  <a:prstClr val="black"/>
                </a:solidFill>
              </a:rPr>
              <a:t>iota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C95BDF-BAAA-4758-B167-7D945153249F}"/>
              </a:ext>
            </a:extLst>
          </p:cNvPr>
          <p:cNvSpPr txBox="1"/>
          <p:nvPr/>
        </p:nvSpPr>
        <p:spPr>
          <a:xfrm>
            <a:off x="5363391" y="1472951"/>
            <a:ext cx="3089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J.A. </a:t>
            </a:r>
            <a:r>
              <a:rPr lang="de-DE" sz="1600" dirty="0" err="1"/>
              <a:t>Alcusón</a:t>
            </a:r>
            <a:r>
              <a:rPr lang="de-DE" sz="1600" dirty="0"/>
              <a:t> </a:t>
            </a:r>
            <a:r>
              <a:rPr lang="de-DE" sz="1600" i="1" dirty="0"/>
              <a:t>et.al.</a:t>
            </a:r>
            <a:r>
              <a:rPr lang="de-DE" sz="1600" dirty="0"/>
              <a:t>, PPCF, 2019.</a:t>
            </a:r>
            <a:endParaRPr lang="en-DE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DC1187-F6CA-40A3-B500-1A8096E1DB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2950757"/>
            <a:ext cx="4457699" cy="35661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116442-A99F-418E-B372-76D0DF06F779}"/>
              </a:ext>
            </a:extLst>
          </p:cNvPr>
          <p:cNvSpPr/>
          <p:nvPr/>
        </p:nvSpPr>
        <p:spPr>
          <a:xfrm>
            <a:off x="6291929" y="6122084"/>
            <a:ext cx="5448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dirty="0"/>
              <a:t>The </a:t>
            </a:r>
            <a:r>
              <a:rPr lang="en-US" sz="1200" dirty="0" err="1"/>
              <a:t>Gyrokinetic</a:t>
            </a:r>
            <a:r>
              <a:rPr lang="en-US" sz="1200" dirty="0"/>
              <a:t> Electromagnetic Numerical Experiment [</a:t>
            </a:r>
            <a:r>
              <a:rPr lang="en-US" sz="1200" dirty="0" err="1"/>
              <a:t>Jenko</a:t>
            </a:r>
            <a:r>
              <a:rPr lang="en-US" sz="1200" dirty="0"/>
              <a:t> et al. PPCF 47 (2005)]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F1BA1-8F49-417A-8161-908502474902}"/>
              </a:ext>
            </a:extLst>
          </p:cNvPr>
          <p:cNvSpPr txBox="1"/>
          <p:nvPr/>
        </p:nvSpPr>
        <p:spPr>
          <a:xfrm>
            <a:off x="1691877" y="3230627"/>
            <a:ext cx="12833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16DED"/>
                </a:solidFill>
              </a:rPr>
              <a:t>High-iota</a:t>
            </a:r>
          </a:p>
          <a:p>
            <a:r>
              <a:rPr lang="en-US" dirty="0">
                <a:solidFill>
                  <a:srgbClr val="8D0404"/>
                </a:solidFill>
              </a:rPr>
              <a:t>Standard</a:t>
            </a:r>
          </a:p>
          <a:p>
            <a:r>
              <a:rPr lang="en-US" dirty="0">
                <a:solidFill>
                  <a:srgbClr val="036D00"/>
                </a:solidFill>
              </a:rPr>
              <a:t>High-mirror</a:t>
            </a:r>
            <a:endParaRPr lang="de-DE" dirty="0">
              <a:solidFill>
                <a:srgbClr val="036D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4013DF-5825-4A7E-9B52-FD7E4F79B8CD}"/>
              </a:ext>
            </a:extLst>
          </p:cNvPr>
          <p:cNvSpPr txBox="1"/>
          <p:nvPr/>
        </p:nvSpPr>
        <p:spPr>
          <a:xfrm>
            <a:off x="8471207" y="5668338"/>
            <a:ext cx="236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Courtesy</a:t>
            </a:r>
            <a:r>
              <a:rPr lang="de-DE" dirty="0"/>
              <a:t> P. </a:t>
            </a:r>
            <a:r>
              <a:rPr lang="de-DE" dirty="0" err="1"/>
              <a:t>Xanthopoulos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5BE7E6-253C-4821-B69E-591AE33C90C7}"/>
                  </a:ext>
                </a:extLst>
              </p:cNvPr>
              <p:cNvSpPr txBox="1"/>
              <p:nvPr/>
            </p:nvSpPr>
            <p:spPr>
              <a:xfrm>
                <a:off x="3195353" y="6259849"/>
                <a:ext cx="67531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𝑇𝑖</m:t>
                          </m:r>
                        </m:sub>
                      </m:sSub>
                    </m:oMath>
                  </m:oMathPara>
                </a14:m>
                <a:endParaRPr lang="en-DE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5BE7E6-253C-4821-B69E-591AE33C9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53" y="6259849"/>
                <a:ext cx="675313" cy="307777"/>
              </a:xfrm>
              <a:prstGeom prst="rect">
                <a:avLst/>
              </a:prstGeom>
              <a:blipFill>
                <a:blip r:embed="rId6"/>
                <a:stretch>
                  <a:fillRect l="-4505" r="-2703" b="-38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platzhalter 9">
                <a:extLst>
                  <a:ext uri="{FF2B5EF4-FFF2-40B4-BE49-F238E27FC236}">
                    <a16:creationId xmlns:a16="http://schemas.microsoft.com/office/drawing/2014/main" id="{CD73AD2E-2287-422B-8994-268351DFB4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4545" y="3908935"/>
                <a:ext cx="5496253" cy="23895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cs typeface="Arial" panose="020B0604020202020204" pitchFamily="34" charset="0"/>
                    <a:sym typeface="Wingdings" pitchFamily="2" charset="2"/>
                  </a:rPr>
                  <a:t>Nonlinear electrostatic gyrokinetic simulations (GENE):</a:t>
                </a:r>
              </a:p>
              <a:p>
                <a:r>
                  <a:rPr lang="en-US" sz="1800" dirty="0">
                    <a:cs typeface="Arial" panose="020B0604020202020204" pitchFamily="34" charset="0"/>
                    <a:sym typeface="Wingdings" pitchFamily="2" charset="2"/>
                  </a:rPr>
                  <a:t>Flux surface simulations, radially local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   </m:t>
                    </m:r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𝑇𝑒</m:t>
                        </m:r>
                      </m:sub>
                    </m:sSub>
                    <m:r>
                      <a:rPr lang="de-DE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r>
                  <a:rPr lang="en-US" sz="1800" dirty="0">
                    <a:cs typeface="Arial" panose="020B0604020202020204" pitchFamily="34" charset="0"/>
                    <a:sym typeface="Wingdings" pitchFamily="2" charset="2"/>
                  </a:rPr>
                  <a:t>Adiabatic electrons</a:t>
                </a:r>
              </a:p>
              <a:p>
                <a:r>
                  <a:rPr lang="en-US" sz="1800" dirty="0">
                    <a:cs typeface="Arial" panose="020B0604020202020204" pitchFamily="34" charset="0"/>
                    <a:sym typeface="Wingdings" pitchFamily="2" charset="2"/>
                  </a:rPr>
                  <a:t>Turbulent ion heat flux driven by ITG turbulence</a:t>
                </a:r>
                <a:endParaRPr lang="en-US" sz="1800" dirty="0">
                  <a:cs typeface="Arial" panose="020B0604020202020204" pitchFamily="34" charset="0"/>
                </a:endParaRPr>
              </a:p>
              <a:p>
                <a:endParaRPr lang="en-US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platzhalter 9">
                <a:extLst>
                  <a:ext uri="{FF2B5EF4-FFF2-40B4-BE49-F238E27FC236}">
                    <a16:creationId xmlns:a16="http://schemas.microsoft.com/office/drawing/2014/main" id="{CD73AD2E-2287-422B-8994-268351DFB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45" y="3908935"/>
                <a:ext cx="5496253" cy="2389538"/>
              </a:xfrm>
              <a:prstGeom prst="rect">
                <a:avLst/>
              </a:prstGeom>
              <a:blipFill>
                <a:blip r:embed="rId7"/>
                <a:stretch>
                  <a:fillRect l="-999" t="-22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5A3ADC30-8A9A-48FB-BA03-F396BDB9D509}"/>
              </a:ext>
            </a:extLst>
          </p:cNvPr>
          <p:cNvSpPr txBox="1">
            <a:spLocks/>
          </p:cNvSpPr>
          <p:nvPr/>
        </p:nvSpPr>
        <p:spPr>
          <a:xfrm>
            <a:off x="502767" y="1100138"/>
            <a:ext cx="11234737" cy="5187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Approximate quasi-</a:t>
            </a:r>
            <a:r>
              <a:rPr lang="en-US" sz="1800" dirty="0" err="1">
                <a:cs typeface="Arial" panose="020B0604020202020204" pitchFamily="34" charset="0"/>
                <a:sym typeface="Wingdings" pitchFamily="2" charset="2"/>
              </a:rPr>
              <a:t>isodynamicity</a:t>
            </a:r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 (maximum-J) :</a:t>
            </a:r>
          </a:p>
          <a:p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"high-mirror", "high-iota" &gt; "standard" (within r/a&lt;0.7)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solidFill>
                <a:srgbClr val="000000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  <a:sym typeface="Wingdings" pitchFamily="2" charset="2"/>
              </a:rPr>
              <a:t>Flux-surface compression (~Elongation):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Modifies real-space gradients (d/dx)</a:t>
            </a:r>
          </a:p>
          <a:p>
            <a:pPr lvl="1"/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Weakly correlated with trapped particle fraction</a:t>
            </a:r>
          </a:p>
        </p:txBody>
      </p:sp>
    </p:spTree>
    <p:extLst>
      <p:ext uri="{BB962C8B-B14F-4D97-AF65-F5344CB8AC3E}">
        <p14:creationId xmlns:p14="http://schemas.microsoft.com/office/powerpoint/2010/main" val="1649626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feld 42"/>
          <p:cNvSpPr txBox="1"/>
          <p:nvPr/>
        </p:nvSpPr>
        <p:spPr>
          <a:xfrm>
            <a:off x="8206767" y="2962310"/>
            <a:ext cx="11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/>
          <a:srcRect l="7385" t="6687" r="7872" b="4845"/>
          <a:stretch/>
        </p:blipFill>
        <p:spPr>
          <a:xfrm>
            <a:off x="1046104" y="2470019"/>
            <a:ext cx="4597893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100" y="188639"/>
            <a:ext cx="9805117" cy="640303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ASDEX Upgrade TGLF </a:t>
            </a:r>
            <a:r>
              <a:rPr lang="de-DE" dirty="0" err="1"/>
              <a:t>simulations</a:t>
            </a:r>
            <a:r>
              <a:rPr lang="de-DE" dirty="0"/>
              <a:t>: ECRH </a:t>
            </a:r>
            <a:r>
              <a:rPr lang="de-DE" dirty="0" err="1"/>
              <a:t>deposition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3"/>
          </p:nvPr>
        </p:nvSpPr>
        <p:spPr>
          <a:xfrm>
            <a:off x="479425" y="1092174"/>
            <a:ext cx="11233150" cy="1178156"/>
          </a:xfrm>
        </p:spPr>
        <p:txBody>
          <a:bodyPr/>
          <a:lstStyle/>
          <a:p>
            <a:r>
              <a:rPr lang="en-GB" sz="2000" b="0" dirty="0"/>
              <a:t>Simulations with Trapped gyro-Landau-fluid model (TGLF) [Kinsey et al, Phys. Pl. 2008]</a:t>
            </a:r>
          </a:p>
          <a:p>
            <a:r>
              <a:rPr lang="en-US" sz="2000" b="0" dirty="0"/>
              <a:t>The model solves for the linear </a:t>
            </a:r>
            <a:r>
              <a:rPr lang="en-US" sz="2000" b="0" dirty="0" err="1"/>
              <a:t>eigenmodes</a:t>
            </a:r>
            <a:r>
              <a:rPr lang="en-US" sz="2000" b="0" dirty="0"/>
              <a:t> of ITG, ETG, TEM, TIM and KBM turbulence</a:t>
            </a:r>
          </a:p>
          <a:p>
            <a:r>
              <a:rPr lang="en-US" sz="2000" b="0" dirty="0"/>
              <a:t>Simple quasilinear saturation rule for </a:t>
            </a:r>
            <a:r>
              <a:rPr lang="en-US" sz="2000" b="0" dirty="0" err="1"/>
              <a:t>eigenmodes</a:t>
            </a:r>
            <a:r>
              <a:rPr lang="en-US" sz="2000" b="0" dirty="0"/>
              <a:t>. Benchmarked on Gyro and experiments</a:t>
            </a:r>
            <a:endParaRPr lang="en-GB" sz="2000" b="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 Tokamak transport</a:t>
            </a:r>
          </a:p>
        </p:txBody>
      </p:sp>
      <p:sp>
        <p:nvSpPr>
          <p:cNvPr id="40" name="Rechteck 39"/>
          <p:cNvSpPr/>
          <p:nvPr/>
        </p:nvSpPr>
        <p:spPr>
          <a:xfrm>
            <a:off x="2758970" y="2921725"/>
            <a:ext cx="1789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ECRH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5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ECRH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deposition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/a= 0.1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 = 0.75 </a:t>
            </a:r>
          </a:p>
        </p:txBody>
      </p:sp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2584839" y="2846578"/>
          <a:ext cx="1961928" cy="219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72">
                  <a:extLst>
                    <a:ext uri="{9D8B030D-6E8A-4147-A177-3AD203B41FA5}">
                      <a16:colId xmlns:a16="http://schemas.microsoft.com/office/drawing/2014/main" val="2584190182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3878073621"/>
                    </a:ext>
                  </a:extLst>
                </a:gridCol>
                <a:gridCol w="627115">
                  <a:extLst>
                    <a:ext uri="{9D8B030D-6E8A-4147-A177-3AD203B41FA5}">
                      <a16:colId xmlns:a16="http://schemas.microsoft.com/office/drawing/2014/main" val="1496794623"/>
                    </a:ext>
                  </a:extLst>
                </a:gridCol>
              </a:tblGrid>
              <a:tr h="504228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 err="1"/>
                        <a:t>index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 r/a= 0.1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 </a:t>
                      </a:r>
                      <a:r>
                        <a:rPr lang="de-DE" sz="1400" baseline="0" dirty="0"/>
                        <a:t>r</a:t>
                      </a:r>
                      <a:r>
                        <a:rPr lang="de-DE" sz="1400" dirty="0"/>
                        <a:t>/a = 0.75 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04963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0%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 MW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0 MW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332894"/>
                  </a:ext>
                </a:extLst>
              </a:tr>
              <a:tr h="3571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3.75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1.25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00372"/>
                  </a:ext>
                </a:extLst>
              </a:tr>
              <a:tr h="3571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50%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2.5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661187"/>
                  </a:ext>
                </a:extLst>
              </a:tr>
              <a:tr h="3571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75%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1.25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3.75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172047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100%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31145"/>
                  </a:ext>
                </a:extLst>
              </a:tr>
            </a:tbl>
          </a:graphicData>
        </a:graphic>
      </p:graphicFrame>
      <p:sp>
        <p:nvSpPr>
          <p:cNvPr id="45" name="Rechteck 44"/>
          <p:cNvSpPr/>
          <p:nvPr/>
        </p:nvSpPr>
        <p:spPr>
          <a:xfrm>
            <a:off x="9043202" y="4265474"/>
            <a:ext cx="176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500 eV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454" y="2470019"/>
            <a:ext cx="4800000" cy="360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8359167" y="3114710"/>
            <a:ext cx="11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9195602" y="4417874"/>
            <a:ext cx="176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500 eV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28"/>
    </mc:Choice>
    <mc:Fallback xmlns="">
      <p:transition spd="slow" advTm="6052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54" y="2470019"/>
            <a:ext cx="4800600" cy="360045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/>
          <a:srcRect l="5918" t="5334" r="7641" b="3358"/>
          <a:stretch/>
        </p:blipFill>
        <p:spPr>
          <a:xfrm>
            <a:off x="1099943" y="2470019"/>
            <a:ext cx="4544054" cy="360000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2119586" y="3608640"/>
            <a:ext cx="16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heatflux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062" y="188639"/>
            <a:ext cx="9696962" cy="640303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ASDEX Upgrade TGLF </a:t>
            </a:r>
            <a:r>
              <a:rPr lang="de-DE" dirty="0" err="1"/>
              <a:t>simulations</a:t>
            </a:r>
            <a:r>
              <a:rPr lang="de-DE" dirty="0"/>
              <a:t>: ECRH </a:t>
            </a:r>
            <a:r>
              <a:rPr lang="de-DE" dirty="0" err="1"/>
              <a:t>deposition</a:t>
            </a:r>
            <a:r>
              <a:rPr lang="de-DE" dirty="0"/>
              <a:t> </a:t>
            </a:r>
            <a:r>
              <a:rPr lang="de-DE" dirty="0" err="1"/>
              <a:t>radius</a:t>
            </a:r>
            <a:r>
              <a:rPr lang="de-DE" dirty="0"/>
              <a:t> </a:t>
            </a:r>
            <a:r>
              <a:rPr lang="de-DE" dirty="0" err="1"/>
              <a:t>scan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 Tokamak transport</a:t>
            </a:r>
          </a:p>
        </p:txBody>
      </p:sp>
      <p:sp>
        <p:nvSpPr>
          <p:cNvPr id="28" name="Textplatzhalter 36"/>
          <p:cNvSpPr>
            <a:spLocks noGrp="1"/>
          </p:cNvSpPr>
          <p:nvPr>
            <p:ph type="body" sz="quarter" idx="13"/>
          </p:nvPr>
        </p:nvSpPr>
        <p:spPr>
          <a:xfrm>
            <a:off x="479425" y="1092174"/>
            <a:ext cx="11233150" cy="1178156"/>
          </a:xfrm>
        </p:spPr>
        <p:txBody>
          <a:bodyPr/>
          <a:lstStyle/>
          <a:p>
            <a:r>
              <a:rPr lang="en-GB" sz="2000" b="0" dirty="0"/>
              <a:t>Simulations with Trapped gyro-Landau-fluid model (TGLF) [Kinsey et al, Phys. Pl. 2008]</a:t>
            </a:r>
          </a:p>
          <a:p>
            <a:r>
              <a:rPr lang="de-DE" sz="2000" b="0" dirty="0"/>
              <a:t>T</a:t>
            </a:r>
            <a:r>
              <a:rPr lang="de-DE" sz="2000" b="0" baseline="-25000" dirty="0"/>
              <a:t>e,0</a:t>
            </a:r>
            <a:r>
              <a:rPr lang="de-DE" sz="2000" b="0" dirty="0"/>
              <a:t> </a:t>
            </a:r>
            <a:r>
              <a:rPr lang="de-DE" sz="2000" b="0" dirty="0" err="1"/>
              <a:t>varies</a:t>
            </a:r>
            <a:r>
              <a:rPr lang="de-DE" sz="2000" b="0" dirty="0"/>
              <a:t> </a:t>
            </a:r>
            <a:r>
              <a:rPr lang="de-DE" sz="2000" b="0" dirty="0" err="1"/>
              <a:t>widely</a:t>
            </a:r>
            <a:r>
              <a:rPr lang="de-DE" sz="2000" b="0" dirty="0"/>
              <a:t>, but T</a:t>
            </a:r>
            <a:r>
              <a:rPr lang="de-DE" sz="2000" b="0" baseline="-25000" dirty="0"/>
              <a:t>i,0</a:t>
            </a:r>
            <a:r>
              <a:rPr lang="de-DE" sz="2000" b="0" dirty="0"/>
              <a:t> </a:t>
            </a:r>
            <a:r>
              <a:rPr lang="de-DE" sz="2000" b="0" dirty="0" err="1"/>
              <a:t>saturates</a:t>
            </a:r>
            <a:r>
              <a:rPr lang="de-DE" sz="2000" b="0" dirty="0"/>
              <a:t>.</a:t>
            </a:r>
          </a:p>
          <a:p>
            <a:pPr marL="0" indent="0">
              <a:buNone/>
            </a:pPr>
            <a:r>
              <a:rPr lang="de-DE" sz="2000" b="0" dirty="0">
                <a:sym typeface="Wingdings" panose="05000000000000000000" pitchFamily="2" charset="2"/>
              </a:rPr>
              <a:t> </a:t>
            </a:r>
            <a:r>
              <a:rPr lang="de-DE" sz="2000" b="0" dirty="0" err="1">
                <a:sym typeface="Wingdings" panose="05000000000000000000" pitchFamily="2" charset="2"/>
              </a:rPr>
              <a:t>Typical</a:t>
            </a:r>
            <a:r>
              <a:rPr lang="de-DE" sz="2000" b="0" dirty="0">
                <a:sym typeface="Wingdings" panose="05000000000000000000" pitchFamily="2" charset="2"/>
              </a:rPr>
              <a:t> ITG </a:t>
            </a:r>
            <a:r>
              <a:rPr lang="de-DE" sz="2000" b="0" dirty="0" err="1">
                <a:sym typeface="Wingdings" panose="05000000000000000000" pitchFamily="2" charset="2"/>
              </a:rPr>
              <a:t>behaviour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sym typeface="Wingdings" panose="05000000000000000000" pitchFamily="2" charset="2"/>
              </a:rPr>
              <a:t>where</a:t>
            </a:r>
            <a:r>
              <a:rPr lang="de-DE" sz="2000" b="0" dirty="0">
                <a:sym typeface="Wingdings" panose="05000000000000000000" pitchFamily="2" charset="2"/>
              </a:rPr>
              <a:t> </a:t>
            </a:r>
            <a:r>
              <a:rPr lang="de-DE" sz="2000" b="0" dirty="0" err="1">
                <a:sym typeface="Wingdings" panose="05000000000000000000" pitchFamily="2" charset="2"/>
              </a:rPr>
              <a:t>Increase</a:t>
            </a:r>
            <a:r>
              <a:rPr lang="de-DE" sz="2000" b="0" dirty="0"/>
              <a:t> </a:t>
            </a:r>
            <a:r>
              <a:rPr lang="de-DE" sz="2000" b="0" dirty="0" err="1"/>
              <a:t>of</a:t>
            </a:r>
            <a:r>
              <a:rPr lang="de-DE" sz="2000" b="0" dirty="0"/>
              <a:t> </a:t>
            </a:r>
            <a:r>
              <a:rPr lang="de-DE" sz="2000" b="0" dirty="0" err="1"/>
              <a:t>T</a:t>
            </a:r>
            <a:r>
              <a:rPr lang="de-DE" sz="2000" b="0" baseline="-25000" dirty="0" err="1"/>
              <a:t>e</a:t>
            </a:r>
            <a:r>
              <a:rPr lang="de-DE" sz="2000" b="0" dirty="0"/>
              <a:t>/</a:t>
            </a:r>
            <a:r>
              <a:rPr lang="de-DE" sz="2000" b="0" dirty="0" err="1"/>
              <a:t>T</a:t>
            </a:r>
            <a:r>
              <a:rPr lang="de-DE" sz="2000" b="0" baseline="-25000" dirty="0" err="1"/>
              <a:t>i</a:t>
            </a:r>
            <a:r>
              <a:rPr lang="de-DE" sz="2000" b="0" dirty="0"/>
              <a:t> </a:t>
            </a:r>
            <a:r>
              <a:rPr lang="de-DE" sz="2000" b="0" dirty="0" err="1"/>
              <a:t>enhances</a:t>
            </a:r>
            <a:r>
              <a:rPr lang="de-DE" sz="2000" b="0" dirty="0"/>
              <a:t> </a:t>
            </a:r>
            <a:r>
              <a:rPr lang="de-DE" sz="2000" b="0" dirty="0" err="1"/>
              <a:t>turbulence</a:t>
            </a:r>
            <a:r>
              <a:rPr lang="de-DE" sz="2000" b="0" dirty="0"/>
              <a:t> </a:t>
            </a:r>
            <a:r>
              <a:rPr lang="de-DE" sz="2000" b="0" dirty="0" err="1"/>
              <a:t>and</a:t>
            </a:r>
            <a:r>
              <a:rPr lang="de-DE" sz="2000" b="0" dirty="0"/>
              <a:t> </a:t>
            </a:r>
            <a:r>
              <a:rPr lang="de-DE" sz="2000" b="0" dirty="0" err="1"/>
              <a:t>leads</a:t>
            </a:r>
            <a:r>
              <a:rPr lang="de-DE" sz="2000" b="0" dirty="0"/>
              <a:t> </a:t>
            </a:r>
            <a:r>
              <a:rPr lang="de-DE" sz="2000" b="0" dirty="0" err="1"/>
              <a:t>to</a:t>
            </a:r>
            <a:r>
              <a:rPr lang="de-DE" sz="2000" b="0" dirty="0"/>
              <a:t>  “</a:t>
            </a:r>
            <a:r>
              <a:rPr lang="de-DE" sz="2000" b="0" dirty="0" err="1"/>
              <a:t>T</a:t>
            </a:r>
            <a:r>
              <a:rPr lang="de-DE" sz="2000" b="0" baseline="-25000" dirty="0" err="1"/>
              <a:t>i</a:t>
            </a:r>
            <a:r>
              <a:rPr lang="de-DE" sz="2000" b="0" dirty="0" err="1"/>
              <a:t>-clamping</a:t>
            </a:r>
            <a:r>
              <a:rPr lang="de-DE" sz="2000" b="0" dirty="0"/>
              <a:t>“</a:t>
            </a:r>
            <a:endParaRPr lang="de-DE" sz="2000" b="0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8350642" y="3116537"/>
            <a:ext cx="118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endParaRPr kumimoji="0" lang="de-DE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4"/>
    </mc:Choice>
    <mc:Fallback xmlns="">
      <p:transition spd="slow" advTm="17704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30" y="1722460"/>
            <a:ext cx="3176291" cy="28775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790" y="259278"/>
            <a:ext cx="9502775" cy="64030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Mitigating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stiff</a:t>
            </a:r>
            <a:r>
              <a:rPr lang="de-DE" dirty="0"/>
              <a:t> </a:t>
            </a:r>
            <a:r>
              <a:rPr lang="de-DE" dirty="0" err="1"/>
              <a:t>profiles</a:t>
            </a:r>
            <a:r>
              <a:rPr lang="de-DE" dirty="0"/>
              <a:t> in </a:t>
            </a:r>
            <a:r>
              <a:rPr lang="de-DE" dirty="0" err="1"/>
              <a:t>tokamaks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</a:t>
            </a:r>
            <a:r>
              <a:rPr lang="de-DE" dirty="0" err="1"/>
              <a:t>pedestal</a:t>
            </a:r>
            <a:r>
              <a:rPr lang="de-DE" dirty="0"/>
              <a:t> versus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confinement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1160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EBBD8-A576-4697-90A8-A3A1DA1E14A9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14.01.2021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1112500" y="6356350"/>
            <a:ext cx="1079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A536C-85F5-4A1B-A111-7CE00A08BCBC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6000" y="1009285"/>
            <a:ext cx="5279923" cy="33454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en-US" sz="2200" dirty="0"/>
              <a:t>If pedestal is increased, </a:t>
            </a:r>
            <a:r>
              <a:rPr lang="en-GB" sz="2200" dirty="0">
                <a:solidFill>
                  <a:prstClr val="black"/>
                </a:solidFill>
              </a:rPr>
              <a:t>the core follows suit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601722" y="5160411"/>
            <a:ext cx="11233150" cy="12349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In H-mode </a:t>
            </a:r>
            <a:r>
              <a:rPr lang="de-DE" sz="2000" dirty="0" err="1"/>
              <a:t>plasmas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pedestal</a:t>
            </a:r>
            <a:r>
              <a:rPr lang="de-DE" sz="2000" dirty="0"/>
              <a:t> </a:t>
            </a:r>
            <a:r>
              <a:rPr lang="de-DE" sz="2000" dirty="0" err="1"/>
              <a:t>mostly</a:t>
            </a:r>
            <a:r>
              <a:rPr lang="de-DE" sz="2000" dirty="0"/>
              <a:t> </a:t>
            </a:r>
            <a:r>
              <a:rPr lang="de-DE" sz="2000" dirty="0" err="1"/>
              <a:t>sets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confinement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“</a:t>
            </a:r>
            <a:r>
              <a:rPr lang="de-DE" sz="2000" dirty="0" err="1"/>
              <a:t>stiff</a:t>
            </a:r>
            <a:r>
              <a:rPr lang="de-DE" sz="2000" dirty="0"/>
              <a:t>“ </a:t>
            </a:r>
            <a:r>
              <a:rPr lang="de-DE" sz="2000" dirty="0" err="1"/>
              <a:t>core</a:t>
            </a:r>
            <a:endParaRPr lang="de-DE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/>
              <a:t>In L-mode </a:t>
            </a:r>
            <a:r>
              <a:rPr lang="de-DE" sz="2000" dirty="0" err="1"/>
              <a:t>plasmas</a:t>
            </a:r>
            <a:r>
              <a:rPr lang="de-DE" sz="2000" dirty="0"/>
              <a:t> </a:t>
            </a:r>
            <a:r>
              <a:rPr lang="de-DE" sz="2000" dirty="0" err="1"/>
              <a:t>ion</a:t>
            </a:r>
            <a:r>
              <a:rPr lang="de-DE" sz="2000" dirty="0"/>
              <a:t> </a:t>
            </a:r>
            <a:r>
              <a:rPr lang="de-DE" sz="2000" dirty="0" err="1"/>
              <a:t>temperature</a:t>
            </a:r>
            <a:r>
              <a:rPr lang="de-DE" sz="2000" dirty="0"/>
              <a:t> </a:t>
            </a:r>
            <a:r>
              <a:rPr lang="de-DE" sz="2000" dirty="0" err="1"/>
              <a:t>clamping</a:t>
            </a:r>
            <a:r>
              <a:rPr lang="de-DE" sz="2000" dirty="0"/>
              <a:t> </a:t>
            </a:r>
            <a:r>
              <a:rPr lang="de-DE" sz="2000" dirty="0" err="1"/>
              <a:t>may</a:t>
            </a:r>
            <a:r>
              <a:rPr lang="de-DE" sz="2000" dirty="0"/>
              <a:t> </a:t>
            </a:r>
            <a:r>
              <a:rPr lang="de-DE" sz="2000" dirty="0" err="1"/>
              <a:t>occur</a:t>
            </a:r>
            <a:endParaRPr lang="de-DE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sz="2000" b="1" dirty="0">
                <a:solidFill>
                  <a:srgbClr val="0063B3"/>
                </a:solidFill>
              </a:rPr>
              <a:t>Fast </a:t>
            </a:r>
            <a:r>
              <a:rPr lang="de-DE" sz="2000" b="1" dirty="0" err="1">
                <a:solidFill>
                  <a:srgbClr val="0063B3"/>
                </a:solidFill>
              </a:rPr>
              <a:t>ions</a:t>
            </a:r>
            <a:r>
              <a:rPr lang="de-DE" sz="2000" b="1" dirty="0">
                <a:solidFill>
                  <a:srgbClr val="0063B3"/>
                </a:solidFill>
              </a:rPr>
              <a:t> </a:t>
            </a:r>
            <a:r>
              <a:rPr lang="de-DE" sz="2000" b="1" dirty="0" err="1">
                <a:solidFill>
                  <a:srgbClr val="0063B3"/>
                </a:solidFill>
              </a:rPr>
              <a:t>may</a:t>
            </a:r>
            <a:r>
              <a:rPr lang="de-DE" sz="2000" b="1" dirty="0">
                <a:solidFill>
                  <a:srgbClr val="0063B3"/>
                </a:solidFill>
              </a:rPr>
              <a:t> also </a:t>
            </a:r>
            <a:r>
              <a:rPr lang="de-DE" sz="2000" b="1" dirty="0" err="1">
                <a:solidFill>
                  <a:srgbClr val="0063B3"/>
                </a:solidFill>
              </a:rPr>
              <a:t>mitigate</a:t>
            </a:r>
            <a:r>
              <a:rPr lang="de-DE" sz="2000" b="1" dirty="0">
                <a:solidFill>
                  <a:srgbClr val="0063B3"/>
                </a:solidFill>
              </a:rPr>
              <a:t> </a:t>
            </a:r>
            <a:r>
              <a:rPr lang="de-DE" sz="2000" b="1" dirty="0" err="1">
                <a:solidFill>
                  <a:srgbClr val="0063B3"/>
                </a:solidFill>
              </a:rPr>
              <a:t>the</a:t>
            </a:r>
            <a:r>
              <a:rPr lang="de-DE" sz="2000" b="1" dirty="0">
                <a:solidFill>
                  <a:srgbClr val="0063B3"/>
                </a:solidFill>
              </a:rPr>
              <a:t> </a:t>
            </a:r>
            <a:r>
              <a:rPr lang="de-DE" sz="2000" b="1" dirty="0" err="1">
                <a:solidFill>
                  <a:srgbClr val="0063B3"/>
                </a:solidFill>
              </a:rPr>
              <a:t>core</a:t>
            </a:r>
            <a:r>
              <a:rPr lang="de-DE" sz="2000" b="1" dirty="0">
                <a:solidFill>
                  <a:srgbClr val="0063B3"/>
                </a:solidFill>
              </a:rPr>
              <a:t> </a:t>
            </a:r>
            <a:r>
              <a:rPr lang="de-DE" sz="2000" b="1" dirty="0" err="1">
                <a:solidFill>
                  <a:srgbClr val="0063B3"/>
                </a:solidFill>
              </a:rPr>
              <a:t>transport</a:t>
            </a:r>
            <a:r>
              <a:rPr lang="de-DE" sz="2000" b="1" dirty="0">
                <a:solidFill>
                  <a:srgbClr val="0063B3"/>
                </a:solidFill>
              </a:rPr>
              <a:t> </a:t>
            </a:r>
            <a:r>
              <a:rPr lang="de-DE" sz="2000" b="1" dirty="0" err="1">
                <a:solidFill>
                  <a:srgbClr val="0063B3"/>
                </a:solidFill>
              </a:rPr>
              <a:t>stiffness</a:t>
            </a:r>
            <a:endParaRPr lang="de-DE" sz="2000" b="1" dirty="0">
              <a:solidFill>
                <a:srgbClr val="0063B3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56801" y="1711718"/>
            <a:ext cx="4393440" cy="3280833"/>
            <a:chOff x="1103" y="2126"/>
            <a:chExt cx="2767" cy="2066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126"/>
              <a:ext cx="2767" cy="2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1506" y="2768"/>
              <a:ext cx="2104" cy="1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610" y="2345"/>
              <a:ext cx="11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86401" y="4684912"/>
            <a:ext cx="2420214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Total thermal pressure (β</a:t>
            </a:r>
            <a:r>
              <a:rPr kumimoji="0" lang="en-GB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-5400000">
            <a:off x="617197" y="2937226"/>
            <a:ext cx="3079369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pedestal normalised pressure (β</a:t>
            </a:r>
            <a:r>
              <a:rPr kumimoji="0" lang="en-GB" altLang="en-US" sz="16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cxnSp>
        <p:nvCxnSpPr>
          <p:cNvPr id="15" name="Straight Arrow Connector 3"/>
          <p:cNvCxnSpPr>
            <a:cxnSpLocks noChangeShapeType="1"/>
          </p:cNvCxnSpPr>
          <p:nvPr/>
        </p:nvCxnSpPr>
        <p:spPr bwMode="auto">
          <a:xfrm flipV="1">
            <a:off x="3231840" y="2603741"/>
            <a:ext cx="2226240" cy="11898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861761" y="1794871"/>
            <a:ext cx="986400" cy="101902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4593" tIns="42297" rIns="84593" bIns="42297" anchor="ctr"/>
          <a:lstStyle>
            <a:lvl1pPr defTabSz="9858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58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58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58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583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85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750881" y="1891633"/>
            <a:ext cx="3467416" cy="58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1" tIns="45671" rIns="91341" bIns="4567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Core and pedestal strongly coupled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a wide range of H-mode plasmas</a:t>
            </a:r>
          </a:p>
        </p:txBody>
      </p:sp>
      <p:sp>
        <p:nvSpPr>
          <p:cNvPr id="18" name="Rectangle 4"/>
          <p:cNvSpPr/>
          <p:nvPr/>
        </p:nvSpPr>
        <p:spPr>
          <a:xfrm>
            <a:off x="2861761" y="3892823"/>
            <a:ext cx="224640" cy="266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2696684" y="1324541"/>
            <a:ext cx="20006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Beurskens-NF-2013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820390" y="3512820"/>
            <a:ext cx="237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Tokamak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confinement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de-DE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</a:t>
            </a:r>
            <a:r>
              <a:rPr kumimoji="0" lang="de-DE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8779854" y="1714443"/>
                <a:ext cx="2291909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de-DE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de-DE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de-D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𝛻</m:t>
                        </m:r>
                        <m:r>
                          <m:rPr>
                            <m:sty m:val="p"/>
                          </m:rPr>
                          <a:rPr kumimoji="0" lang="de-D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T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de-DE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T</m:t>
                        </m:r>
                      </m:den>
                    </m:f>
                    <m:r>
                      <a:rPr kumimoji="0" lang="de-DE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1/L</a:t>
                </a:r>
                <a:r>
                  <a:rPr kumimoji="0" lang="de-DE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 </a:t>
                </a:r>
                <a:r>
                  <a:rPr kumimoji="0" lang="de-DE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constant</a:t>
                </a:r>
                <a:endPara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54" y="1714443"/>
                <a:ext cx="2291909" cy="489814"/>
              </a:xfrm>
              <a:prstGeom prst="rect">
                <a:avLst/>
              </a:prstGeom>
              <a:blipFill>
                <a:blip r:embed="rId5"/>
                <a:stretch>
                  <a:fillRect r="-2128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/>
          <p:cNvCxnSpPr/>
          <p:nvPr/>
        </p:nvCxnSpPr>
        <p:spPr>
          <a:xfrm flipH="1">
            <a:off x="8603228" y="2183971"/>
            <a:ext cx="589933" cy="16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 rot="16200000">
            <a:off x="-3030023" y="3270391"/>
            <a:ext cx="65328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Tokamak transport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err="1"/>
              <a:t>Conclusions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79425" y="1023347"/>
                <a:ext cx="11538404" cy="51092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b="0" dirty="0" err="1"/>
                  <a:t>Tokamaks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and</a:t>
                </a:r>
                <a:r>
                  <a:rPr lang="de-DE" sz="2000" b="0" dirty="0"/>
                  <a:t> Stellarators:</a:t>
                </a:r>
              </a:p>
              <a:p>
                <a:r>
                  <a:rPr lang="de-DE" sz="2000" b="0" dirty="0"/>
                  <a:t>T</a:t>
                </a:r>
                <a:r>
                  <a:rPr lang="de-DE" sz="2000" b="0" baseline="-25000" dirty="0"/>
                  <a:t>i,0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clamping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is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caused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by</a:t>
                </a:r>
                <a:r>
                  <a:rPr lang="de-DE" sz="2000" b="0" dirty="0"/>
                  <a:t> strong </a:t>
                </a:r>
                <a:r>
                  <a:rPr lang="de-DE" sz="2000" b="0" dirty="0" err="1"/>
                  <a:t>increase</a:t>
                </a:r>
                <a:r>
                  <a:rPr lang="de-DE" sz="2000" b="0" dirty="0"/>
                  <a:t> in ITG </a:t>
                </a:r>
                <a:r>
                  <a:rPr lang="de-DE" sz="2000" b="0" dirty="0" err="1"/>
                  <a:t>turbulence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</a:t>
                </a:r>
                <a:r>
                  <a:rPr lang="de-DE" sz="2000" b="0" baseline="-25000" dirty="0" err="1"/>
                  <a:t>e</a:t>
                </a:r>
                <a:r>
                  <a:rPr lang="de-DE" sz="2000" b="0" dirty="0"/>
                  <a:t>/</a:t>
                </a:r>
                <a:r>
                  <a:rPr lang="de-DE" sz="2000" b="0" dirty="0" err="1"/>
                  <a:t>T</a:t>
                </a:r>
                <a:r>
                  <a:rPr lang="de-DE" sz="2000" b="0" baseline="-25000" dirty="0" err="1"/>
                  <a:t>i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is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increased</a:t>
                </a:r>
                <a:r>
                  <a:rPr lang="de-DE" sz="2000" b="0" dirty="0"/>
                  <a:t>.</a:t>
                </a:r>
              </a:p>
              <a:p>
                <a:r>
                  <a:rPr lang="de-DE" sz="2000" b="0" dirty="0"/>
                  <a:t>In ECRH </a:t>
                </a:r>
                <a:r>
                  <a:rPr lang="de-DE" sz="2000" b="0" dirty="0" err="1"/>
                  <a:t>plasmas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the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drive</a:t>
                </a:r>
                <a:r>
                  <a:rPr lang="de-DE" sz="2000" b="0" dirty="0"/>
                  <a:t> (</a:t>
                </a:r>
                <a:r>
                  <a:rPr lang="de-DE" sz="2000" b="0" dirty="0" err="1"/>
                  <a:t>electron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heating</a:t>
                </a:r>
                <a:r>
                  <a:rPr lang="de-DE" sz="2000" b="0" dirty="0"/>
                  <a:t>) </a:t>
                </a:r>
                <a:r>
                  <a:rPr lang="de-DE" sz="2000" b="0" dirty="0" err="1"/>
                  <a:t>is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enhancing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the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turbulence</a:t>
                </a:r>
                <a:r>
                  <a:rPr lang="de-DE" sz="2000" b="0" dirty="0"/>
                  <a:t>.</a:t>
                </a:r>
              </a:p>
              <a:p>
                <a:pPr marL="0" indent="0">
                  <a:buNone/>
                </a:pPr>
                <a:r>
                  <a:rPr lang="de-DE" sz="2000" b="0" dirty="0">
                    <a:sym typeface="Wingdings" panose="05000000000000000000" pitchFamily="2" charset="2"/>
                  </a:rPr>
                  <a:t> </a:t>
                </a:r>
                <a:r>
                  <a:rPr lang="de-DE" sz="2000" b="0" dirty="0" err="1"/>
                  <a:t>Increase</a:t>
                </a:r>
                <a:r>
                  <a:rPr lang="de-DE" sz="2000" b="0" dirty="0"/>
                  <a:t> P</a:t>
                </a:r>
                <a:r>
                  <a:rPr lang="de-DE" sz="2000" b="0" baseline="-25000" dirty="0"/>
                  <a:t>ECRH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and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density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simultaneously</a:t>
                </a:r>
                <a:r>
                  <a:rPr lang="de-DE" sz="2000" b="0" dirty="0"/>
                  <a:t> such </a:t>
                </a:r>
                <a:r>
                  <a:rPr lang="de-DE" sz="2000" b="0" dirty="0" err="1"/>
                  <a:t>that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</a:t>
                </a:r>
                <a:r>
                  <a:rPr lang="de-DE" sz="2000" b="0" baseline="-25000" dirty="0" err="1"/>
                  <a:t>e</a:t>
                </a:r>
                <a:r>
                  <a:rPr lang="de-DE" sz="2000" b="0" dirty="0"/>
                  <a:t>/</a:t>
                </a:r>
                <a:r>
                  <a:rPr lang="de-DE" sz="2000" b="0" dirty="0" err="1"/>
                  <a:t>T</a:t>
                </a:r>
                <a:r>
                  <a:rPr lang="de-DE" sz="2000" b="0" baseline="-25000" dirty="0" err="1"/>
                  <a:t>i</a:t>
                </a:r>
                <a:r>
                  <a:rPr lang="de-DE" sz="2000" b="0" baseline="-25000" dirty="0"/>
                  <a:t> </a:t>
                </a:r>
                <a:r>
                  <a:rPr lang="de-DE" sz="2000" b="0" dirty="0"/>
                  <a:t>~ </a:t>
                </a:r>
                <a:r>
                  <a:rPr lang="de-DE" sz="2000" b="0" dirty="0" err="1"/>
                  <a:t>constant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reduces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clamping</a:t>
                </a:r>
                <a:r>
                  <a:rPr lang="de-DE" sz="2000" b="0" dirty="0"/>
                  <a:t>.</a:t>
                </a:r>
              </a:p>
              <a:p>
                <a:endParaRPr lang="de-DE" sz="2000" b="0" dirty="0"/>
              </a:p>
              <a:p>
                <a:pPr marL="0" indent="0">
                  <a:buNone/>
                </a:pPr>
                <a:r>
                  <a:rPr lang="de-DE" sz="2000" b="0" dirty="0" err="1"/>
                  <a:t>Tokamaks</a:t>
                </a:r>
                <a:r>
                  <a:rPr lang="de-DE" sz="2000" b="0" dirty="0"/>
                  <a:t>:</a:t>
                </a:r>
              </a:p>
              <a:p>
                <a:r>
                  <a:rPr lang="de-DE" sz="2000" b="0" dirty="0"/>
                  <a:t>The </a:t>
                </a:r>
                <a:r>
                  <a:rPr lang="de-DE" sz="2000" b="0" dirty="0" err="1"/>
                  <a:t>stiff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core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confinement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be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lifted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by</a:t>
                </a:r>
                <a:r>
                  <a:rPr lang="de-DE" sz="2000" b="0" dirty="0"/>
                  <a:t> a </a:t>
                </a:r>
                <a:r>
                  <a:rPr lang="de-DE" sz="2000" b="0" dirty="0" err="1"/>
                  <a:t>pedestal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P</a:t>
                </a:r>
                <a:r>
                  <a:rPr lang="de-DE" sz="2000" b="0" baseline="-25000" dirty="0" err="1"/>
                  <a:t>ped</a:t>
                </a:r>
                <a:r>
                  <a:rPr lang="de-DE" sz="2000" b="0" dirty="0"/>
                  <a:t>/</a:t>
                </a:r>
                <a:r>
                  <a:rPr lang="de-DE" sz="2000" b="0" dirty="0" err="1"/>
                  <a:t>P</a:t>
                </a:r>
                <a:r>
                  <a:rPr lang="de-DE" sz="2000" b="0" baseline="-25000" dirty="0" err="1"/>
                  <a:t>core</a:t>
                </a:r>
                <a:r>
                  <a:rPr lang="de-DE" sz="2000" b="0" dirty="0"/>
                  <a:t> ~ </a:t>
                </a:r>
                <a:r>
                  <a:rPr lang="de-DE" sz="2000" b="0" dirty="0" err="1"/>
                  <a:t>constant</a:t>
                </a:r>
                <a:r>
                  <a:rPr lang="de-DE" sz="2000" b="0" dirty="0"/>
                  <a:t> in H-mode.</a:t>
                </a:r>
              </a:p>
              <a:p>
                <a:r>
                  <a:rPr lang="de-DE" sz="2000" b="0" dirty="0" err="1"/>
                  <a:t>Predicitive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core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transport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modelling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possible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linear </a:t>
                </a:r>
                <a:r>
                  <a:rPr lang="de-DE" sz="2000" b="0" dirty="0" err="1"/>
                  <a:t>eigenmode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propagation</a:t>
                </a:r>
                <a:r>
                  <a:rPr lang="de-DE" sz="2000" b="0" dirty="0"/>
                  <a:t> (TGLF) </a:t>
                </a:r>
                <a:r>
                  <a:rPr lang="de-DE" sz="2000" b="0" dirty="0" err="1"/>
                  <a:t>matches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experiment</a:t>
                </a:r>
                <a:r>
                  <a:rPr lang="de-DE" sz="2000" b="0" dirty="0"/>
                  <a:t>. </a:t>
                </a:r>
              </a:p>
              <a:p>
                <a:endParaRPr lang="de-DE" sz="2000" b="0" dirty="0"/>
              </a:p>
              <a:p>
                <a:pPr marL="0" indent="0">
                  <a:buNone/>
                </a:pPr>
                <a:r>
                  <a:rPr lang="de-DE" sz="2000" b="0" dirty="0"/>
                  <a:t>Stellarators:</a:t>
                </a:r>
              </a:p>
              <a:p>
                <a:r>
                  <a:rPr lang="de-DE" sz="2000" b="0" dirty="0"/>
                  <a:t>3D </a:t>
                </a:r>
                <a:r>
                  <a:rPr lang="de-DE" sz="2000" b="0" dirty="0" err="1"/>
                  <a:t>configuration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be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optimised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by</a:t>
                </a:r>
                <a:r>
                  <a:rPr lang="de-DE" sz="2000" b="0" dirty="0"/>
                  <a:t> e.g. </a:t>
                </a:r>
                <a:r>
                  <a:rPr lang="de-DE" sz="2000" b="0" dirty="0" err="1"/>
                  <a:t>reducing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the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elongation</a:t>
                </a:r>
                <a:r>
                  <a:rPr lang="de-DE" sz="2000" b="0" dirty="0"/>
                  <a:t>, </a:t>
                </a:r>
                <a:r>
                  <a:rPr lang="de-DE" sz="2000" b="0" dirty="0" err="1"/>
                  <a:t>to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decrease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stiffness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further</a:t>
                </a:r>
                <a:r>
                  <a:rPr lang="de-DE" sz="2000" b="0" dirty="0"/>
                  <a:t>.</a:t>
                </a:r>
              </a:p>
              <a:p>
                <a:r>
                  <a:rPr lang="de-DE" sz="2000" b="0" dirty="0" err="1"/>
                  <a:t>Density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profile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control</a:t>
                </a:r>
                <a:r>
                  <a:rPr lang="de-DE" sz="2000" b="0" dirty="0"/>
                  <a:t> such </a:t>
                </a:r>
                <a:r>
                  <a:rPr lang="de-DE" sz="2000" b="0" dirty="0" err="1"/>
                  <a:t>that</a:t>
                </a:r>
                <a:r>
                  <a:rPr lang="de-DE" sz="2000" b="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2000" b="0" baseline="-25000" dirty="0"/>
                  <a:t> </a:t>
                </a:r>
                <a:r>
                  <a:rPr lang="en-GB" sz="2000" b="0" dirty="0"/>
                  <a:t>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de-DE" sz="20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de-DE" sz="2000" b="0" dirty="0"/>
                  <a:t> </a:t>
                </a:r>
                <a:r>
                  <a:rPr lang="de-DE" sz="2000" b="0" dirty="0" err="1"/>
                  <a:t>is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enhanced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can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supress</a:t>
                </a:r>
                <a:r>
                  <a:rPr lang="de-DE" sz="2000" b="0" dirty="0"/>
                  <a:t> ITG </a:t>
                </a:r>
                <a:r>
                  <a:rPr lang="de-DE" sz="2000" b="0" dirty="0" err="1"/>
                  <a:t>sustainably</a:t>
                </a:r>
                <a:r>
                  <a:rPr lang="de-DE" sz="2000" b="0" dirty="0"/>
                  <a:t>?</a:t>
                </a:r>
              </a:p>
              <a:p>
                <a:r>
                  <a:rPr lang="de-DE" sz="2000" b="0" dirty="0" err="1"/>
                  <a:t>Predictive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modelling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in TGLF  </a:t>
                </a:r>
                <a:r>
                  <a:rPr lang="de-DE" sz="2000" b="0" dirty="0" err="1"/>
                  <a:t>difficult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as</a:t>
                </a:r>
                <a:r>
                  <a:rPr lang="de-DE" sz="2000" b="0" dirty="0"/>
                  <a:t> linear </a:t>
                </a:r>
                <a:r>
                  <a:rPr lang="de-DE" sz="2000" b="0" dirty="0" err="1"/>
                  <a:t>eigenmode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propagation</a:t>
                </a:r>
                <a:r>
                  <a:rPr lang="de-DE" sz="2000" b="0" dirty="0"/>
                  <a:t> </a:t>
                </a:r>
                <a:r>
                  <a:rPr lang="de-DE" sz="2000" b="0" dirty="0" err="1"/>
                  <a:t>does</a:t>
                </a:r>
                <a:r>
                  <a:rPr lang="de-DE" sz="2000" b="0" dirty="0"/>
                  <a:t> not </a:t>
                </a:r>
                <a:r>
                  <a:rPr lang="de-DE" sz="2000" b="0" dirty="0" err="1"/>
                  <a:t>match</a:t>
                </a:r>
                <a:r>
                  <a:rPr lang="de-DE" sz="2000" b="0" dirty="0"/>
                  <a:t> non-linear </a:t>
                </a:r>
                <a:r>
                  <a:rPr lang="de-DE" sz="2000" b="0" dirty="0" err="1"/>
                  <a:t>calculations</a:t>
                </a:r>
                <a:r>
                  <a:rPr lang="de-DE" sz="2000" b="0" dirty="0"/>
                  <a:t> (</a:t>
                </a:r>
                <a:r>
                  <a:rPr lang="de-DE" sz="2000" b="0" dirty="0" err="1"/>
                  <a:t>work</a:t>
                </a:r>
                <a:r>
                  <a:rPr lang="de-DE" sz="2000" b="0" dirty="0"/>
                  <a:t> in </a:t>
                </a:r>
                <a:r>
                  <a:rPr lang="de-DE" sz="2000" b="0" dirty="0" err="1"/>
                  <a:t>progress</a:t>
                </a:r>
                <a:r>
                  <a:rPr lang="de-DE" sz="2000" b="0" dirty="0"/>
                  <a:t>).  </a:t>
                </a:r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79425" y="1023347"/>
                <a:ext cx="11538404" cy="5109247"/>
              </a:xfrm>
              <a:blipFill>
                <a:blip r:embed="rId2"/>
                <a:stretch>
                  <a:fillRect l="-581" t="-1313" r="-53" b="-1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13"/>
    </mc:Choice>
    <mc:Fallback xmlns="">
      <p:transition spd="slow" advTm="85113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  <a:sym typeface="Wingdings" pitchFamily="2" charset="2"/>
              </a:rPr>
              <a:t>ETG modes can become important in W7-X where the drive for TE and ITG modes is reduced</a:t>
            </a:r>
            <a:endParaRPr lang="de-DE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F373-3DFC-4D70-9D5F-344445DA5F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1403F-6C84-4C60-8D8F-CC967FC763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44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3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=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𝑇𝑒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de-DE" sz="1800" b="0" i="1">
                            <a:latin typeface="Cambria Math" panose="02040503050406030204" pitchFamily="18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, the heat transport driven by TE and ITG modes is expected to dominate over that from ETG modes in stellarators</a:t>
                </a:r>
              </a:p>
              <a:p>
                <a:pPr marL="0" indent="0">
                  <a:buNone/>
                </a:pPr>
                <a:endParaRPr lang="en-US" sz="16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  <a:p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3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117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6E901B17-8055-4442-88EC-0BF5206C7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577966"/>
                  </p:ext>
                </p:extLst>
              </p:nvPr>
            </p:nvGraphicFramePr>
            <p:xfrm>
              <a:off x="3579191" y="4249928"/>
              <a:ext cx="5419104" cy="1133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128">
                      <a:extLst>
                        <a:ext uri="{9D8B030D-6E8A-4147-A177-3AD203B41FA5}">
                          <a16:colId xmlns:a16="http://schemas.microsoft.com/office/drawing/2014/main" val="2260750857"/>
                        </a:ext>
                      </a:extLst>
                    </a:gridCol>
                    <a:gridCol w="1654302">
                      <a:extLst>
                        <a:ext uri="{9D8B030D-6E8A-4147-A177-3AD203B41FA5}">
                          <a16:colId xmlns:a16="http://schemas.microsoft.com/office/drawing/2014/main" val="593628676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833857032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40846132"/>
                        </a:ext>
                      </a:extLst>
                    </a:gridCol>
                    <a:gridCol w="567514">
                      <a:extLst>
                        <a:ext uri="{9D8B030D-6E8A-4147-A177-3AD203B41FA5}">
                          <a16:colId xmlns:a16="http://schemas.microsoft.com/office/drawing/2014/main" val="15270922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Configuration-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en-US" baseline="-25000" dirty="0" err="1">
                              <a:solidFill>
                                <a:schemeClr val="tx1"/>
                              </a:solidFill>
                            </a:rPr>
                            <a:t>ech</a:t>
                          </a:r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19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“Standard”-3.7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𝐸𝑇𝐺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[m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/s]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3248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“Standard”-2.0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𝐸𝑇𝐺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[m</a:t>
                          </a:r>
                          <a:r>
                            <a:rPr lang="en-US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/s]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118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6E901B17-8055-4442-88EC-0BF5206C76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577966"/>
                  </p:ext>
                </p:extLst>
              </p:nvPr>
            </p:nvGraphicFramePr>
            <p:xfrm>
              <a:off x="3579191" y="4249928"/>
              <a:ext cx="5419104" cy="1133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128">
                      <a:extLst>
                        <a:ext uri="{9D8B030D-6E8A-4147-A177-3AD203B41FA5}">
                          <a16:colId xmlns:a16="http://schemas.microsoft.com/office/drawing/2014/main" val="2260750857"/>
                        </a:ext>
                      </a:extLst>
                    </a:gridCol>
                    <a:gridCol w="1654302">
                      <a:extLst>
                        <a:ext uri="{9D8B030D-6E8A-4147-A177-3AD203B41FA5}">
                          <a16:colId xmlns:a16="http://schemas.microsoft.com/office/drawing/2014/main" val="593628676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833857032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140846132"/>
                        </a:ext>
                      </a:extLst>
                    </a:gridCol>
                    <a:gridCol w="567514">
                      <a:extLst>
                        <a:ext uri="{9D8B030D-6E8A-4147-A177-3AD203B41FA5}">
                          <a16:colId xmlns:a16="http://schemas.microsoft.com/office/drawing/2014/main" val="1527092238"/>
                        </a:ext>
                      </a:extLst>
                    </a:gridCol>
                  </a:tblGrid>
                  <a:tr h="391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Configuration-</a:t>
                          </a:r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</a:t>
                          </a:r>
                          <a:r>
                            <a:rPr lang="en-US" baseline="-25000" dirty="0" err="1">
                              <a:solidFill>
                                <a:schemeClr val="tx1"/>
                              </a:solidFill>
                            </a:rPr>
                            <a:t>ech</a:t>
                          </a:r>
                          <a:endParaRPr lang="en-US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6176" t="-6154" r="-11213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1.5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19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“Standard”-3.7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>
                          <a:blip r:embed="rId4"/>
                          <a:stretch>
                            <a:fillRect l="-116176" t="-113115" r="-1121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3248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“Standard”-2.0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16176" t="-213115" r="-11213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0.35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11878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8A42191-B55B-4621-A111-C91EFCCE14C7}"/>
              </a:ext>
            </a:extLst>
          </p:cNvPr>
          <p:cNvSpPr txBox="1"/>
          <p:nvPr/>
        </p:nvSpPr>
        <p:spPr>
          <a:xfrm>
            <a:off x="6569413" y="1541189"/>
            <a:ext cx="3935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G.G. </a:t>
            </a:r>
            <a:r>
              <a:rPr lang="de-DE" sz="1200" dirty="0" err="1"/>
              <a:t>Plunk</a:t>
            </a:r>
            <a:r>
              <a:rPr lang="de-DE" sz="1200" dirty="0"/>
              <a:t>, P. </a:t>
            </a:r>
            <a:r>
              <a:rPr lang="de-DE" sz="1200" dirty="0" err="1"/>
              <a:t>Xanthopoulos</a:t>
            </a:r>
            <a:r>
              <a:rPr lang="de-DE" sz="1200" dirty="0"/>
              <a:t>, G.M. Weir </a:t>
            </a:r>
            <a:r>
              <a:rPr lang="de-DE" sz="1200" i="1" dirty="0"/>
              <a:t>et.al.</a:t>
            </a:r>
            <a:r>
              <a:rPr lang="de-DE" sz="1200" dirty="0"/>
              <a:t>, PRL 122,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7E4B0-FECF-4316-85B2-1B3938EF12EA}"/>
                  </a:ext>
                </a:extLst>
              </p:cNvPr>
              <p:cNvSpPr txBox="1"/>
              <p:nvPr/>
            </p:nvSpPr>
            <p:spPr>
              <a:xfrm>
                <a:off x="1882777" y="2032357"/>
                <a:ext cx="8518211" cy="1499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cs typeface="Arial" panose="020B0604020202020204" pitchFamily="34" charset="0"/>
                  </a:rPr>
                  <a:t>Nonlinear </a:t>
                </a:r>
                <a:r>
                  <a:rPr lang="en-US" u="sng" dirty="0" err="1">
                    <a:cs typeface="Arial" panose="020B0604020202020204" pitchFamily="34" charset="0"/>
                  </a:rPr>
                  <a:t>gyrokinetic</a:t>
                </a:r>
                <a:r>
                  <a:rPr lang="en-US" u="sng" dirty="0">
                    <a:cs typeface="Arial" panose="020B0604020202020204" pitchFamily="34" charset="0"/>
                  </a:rPr>
                  <a:t> simulations (GENE)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cs typeface="Arial" panose="020B0604020202020204" pitchFamily="34" charset="0"/>
                  </a:rPr>
                  <a:t>Electrostatic simulations 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=0) assuming adiabatic ions and kinetic electrons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cs typeface="Arial" panose="020B0604020202020204" pitchFamily="34" charset="0"/>
                  </a:rPr>
                  <a:t>Flux tube simulations, radially local, “standard” magnetic configuration at r/a=0.4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cs typeface="Arial" panose="020B060402020202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𝑇𝑒</m:t>
                        </m:r>
                      </m:sub>
                    </m:sSub>
                  </m:oMath>
                </a14:m>
                <a:r>
                  <a:rPr lang="de-DE" dirty="0"/>
                  <a:t>= 3.6,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= 0,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= 0.  Varying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Tx/>
                  <a:buChar char="-"/>
                </a:pPr>
                <a:endParaRPr lang="de-DE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17E4B0-FECF-4316-85B2-1B3938EF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77" y="2032357"/>
                <a:ext cx="8518211" cy="1499578"/>
              </a:xfrm>
              <a:prstGeom prst="rect">
                <a:avLst/>
              </a:prstGeom>
              <a:blipFill>
                <a:blip r:embed="rId5"/>
                <a:stretch>
                  <a:fillRect l="-644" t="-162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FA41CFA-2974-4E83-BF3C-B6000ED89549}"/>
              </a:ext>
            </a:extLst>
          </p:cNvPr>
          <p:cNvSpPr txBox="1"/>
          <p:nvPr/>
        </p:nvSpPr>
        <p:spPr>
          <a:xfrm>
            <a:off x="6361176" y="3139113"/>
            <a:ext cx="4409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F. </a:t>
            </a:r>
            <a:r>
              <a:rPr lang="de-DE" sz="1200" dirty="0" err="1"/>
              <a:t>Jenko</a:t>
            </a:r>
            <a:r>
              <a:rPr lang="de-DE" sz="1200" dirty="0"/>
              <a:t> </a:t>
            </a:r>
            <a:r>
              <a:rPr lang="de-DE" sz="1200" i="1" dirty="0"/>
              <a:t>et.al.</a:t>
            </a:r>
            <a:r>
              <a:rPr lang="de-DE" sz="1200" dirty="0"/>
              <a:t>, Phys. Plasmas 7, 2000, F. </a:t>
            </a:r>
            <a:r>
              <a:rPr lang="de-DE" sz="1200" dirty="0" err="1"/>
              <a:t>Jenko</a:t>
            </a:r>
            <a:r>
              <a:rPr lang="de-DE" sz="1200" dirty="0"/>
              <a:t> </a:t>
            </a:r>
            <a:r>
              <a:rPr lang="de-DE" sz="1200" i="1" dirty="0"/>
              <a:t>et.al.</a:t>
            </a:r>
            <a:r>
              <a:rPr lang="de-DE" sz="1200" dirty="0"/>
              <a:t>, PPCF 47, 2005, </a:t>
            </a:r>
          </a:p>
          <a:p>
            <a:r>
              <a:rPr lang="de-DE" sz="1200" dirty="0"/>
              <a:t>P. </a:t>
            </a:r>
            <a:r>
              <a:rPr lang="de-DE" sz="1200" dirty="0" err="1"/>
              <a:t>Xanthopoulos</a:t>
            </a:r>
            <a:r>
              <a:rPr lang="de-DE" sz="1200" dirty="0"/>
              <a:t> </a:t>
            </a:r>
            <a:r>
              <a:rPr lang="de-DE" sz="1200" i="1" dirty="0"/>
              <a:t>et.al.</a:t>
            </a:r>
            <a:r>
              <a:rPr lang="de-DE" sz="1200" dirty="0"/>
              <a:t>, Phys. Plasmas 16, 2009 </a:t>
            </a:r>
          </a:p>
        </p:txBody>
      </p:sp>
    </p:spTree>
    <p:extLst>
      <p:ext uri="{BB962C8B-B14F-4D97-AF65-F5344CB8AC3E}">
        <p14:creationId xmlns:p14="http://schemas.microsoft.com/office/powerpoint/2010/main" val="1516840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9B79CF96-B1BC-4109-B163-429F93E80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9" y="2524765"/>
            <a:ext cx="4786296" cy="347472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543F017-CFDC-4BCA-9A6B-90C890742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6136" y="2550165"/>
            <a:ext cx="4786295" cy="347472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  <a:sym typeface="Wingdings" pitchFamily="2" charset="2"/>
              </a:rPr>
              <a:t>ETG modes can become important in W7-X where the drive for TE and ITG modes is reduced</a:t>
            </a:r>
            <a:endParaRPr lang="de-DE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9F373-3DFC-4D70-9D5F-344445DA5F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1403F-6C84-4C60-8D8F-CC967FC763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45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15D110-2C76-4F6C-8E8C-9BFBA3545040}"/>
              </a:ext>
            </a:extLst>
          </p:cNvPr>
          <p:cNvSpPr/>
          <p:nvPr/>
        </p:nvSpPr>
        <p:spPr>
          <a:xfrm>
            <a:off x="302092" y="5006999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Simulations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4BA76D3-992D-4C55-AC16-D53F474BC09B}"/>
              </a:ext>
            </a:extLst>
          </p:cNvPr>
          <p:cNvCxnSpPr>
            <a:cxnSpLocks/>
          </p:cNvCxnSpPr>
          <p:nvPr/>
        </p:nvCxnSpPr>
        <p:spPr>
          <a:xfrm flipV="1">
            <a:off x="995678" y="4948980"/>
            <a:ext cx="345181" cy="157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A3ADE0F-A762-456E-A555-965183DC470E}"/>
              </a:ext>
            </a:extLst>
          </p:cNvPr>
          <p:cNvGrpSpPr/>
          <p:nvPr/>
        </p:nvGrpSpPr>
        <p:grpSpPr>
          <a:xfrm>
            <a:off x="1512779" y="2708947"/>
            <a:ext cx="7692278" cy="2756331"/>
            <a:chOff x="3313465" y="3838781"/>
            <a:chExt cx="7692278" cy="275633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D4F841-F8DD-40C6-AF55-AE053E236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4000" y="3838781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446EF2A-48BE-4C4C-B72F-28CBD434B4CA}"/>
                </a:ext>
              </a:extLst>
            </p:cNvPr>
            <p:cNvCxnSpPr/>
            <p:nvPr/>
          </p:nvCxnSpPr>
          <p:spPr>
            <a:xfrm flipH="1" flipV="1">
              <a:off x="11005743" y="3851912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368AF1-4A42-40EB-B843-91161FFE65AC}"/>
                </a:ext>
              </a:extLst>
            </p:cNvPr>
            <p:cNvGrpSpPr/>
            <p:nvPr/>
          </p:nvGrpSpPr>
          <p:grpSpPr>
            <a:xfrm>
              <a:off x="3313465" y="4860445"/>
              <a:ext cx="7680900" cy="1602476"/>
              <a:chOff x="1761979" y="4387424"/>
              <a:chExt cx="7680900" cy="160247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F1D185B-C11E-48A1-8D83-3F20F4227B17}"/>
                  </a:ext>
                </a:extLst>
              </p:cNvPr>
              <p:cNvCxnSpPr/>
              <p:nvPr/>
            </p:nvCxnSpPr>
            <p:spPr>
              <a:xfrm flipH="1">
                <a:off x="1767773" y="5076060"/>
                <a:ext cx="25146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8636969-2972-45CF-92CB-2BFFE227BC9E}"/>
                  </a:ext>
                </a:extLst>
              </p:cNvPr>
              <p:cNvCxnSpPr/>
              <p:nvPr/>
            </p:nvCxnSpPr>
            <p:spPr>
              <a:xfrm flipH="1">
                <a:off x="1767773" y="5413326"/>
                <a:ext cx="25146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ED3F540-1393-4205-893A-CDCC030809AE}"/>
                  </a:ext>
                </a:extLst>
              </p:cNvPr>
              <p:cNvCxnSpPr/>
              <p:nvPr/>
            </p:nvCxnSpPr>
            <p:spPr>
              <a:xfrm flipH="1">
                <a:off x="1761979" y="5572089"/>
                <a:ext cx="25146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30D3B8-69AD-43C3-A0FC-FC3F01B55CE7}"/>
                      </a:ext>
                    </a:extLst>
                  </p:cNvPr>
                  <p:cNvSpPr/>
                  <p:nvPr/>
                </p:nvSpPr>
                <p:spPr>
                  <a:xfrm>
                    <a:off x="2080186" y="4387424"/>
                    <a:ext cx="3483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u="sng" dirty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u="sng" dirty="0"/>
                  </a:p>
                </p:txBody>
              </p:sp>
            </mc:Choice>
            <mc:Fallback xmlns="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0830D3B8-69AD-43C3-A0FC-FC3F01B55CE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0186" y="4387424"/>
                    <a:ext cx="3483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FC7968-0BB1-4F75-96E3-4933AC7153BC}"/>
                  </a:ext>
                </a:extLst>
              </p:cNvPr>
              <p:cNvSpPr/>
              <p:nvPr/>
            </p:nvSpPr>
            <p:spPr>
              <a:xfrm>
                <a:off x="2006599" y="4682553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1.0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EF4478-5C23-48C9-8C8A-03F295C2F5E5}"/>
                  </a:ext>
                </a:extLst>
              </p:cNvPr>
              <p:cNvSpPr/>
              <p:nvPr/>
            </p:nvSpPr>
            <p:spPr>
              <a:xfrm>
                <a:off x="1997455" y="5041092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1.5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D6C985-663F-4D48-BB25-F6CE51F68EF3}"/>
                  </a:ext>
                </a:extLst>
              </p:cNvPr>
              <p:cNvSpPr/>
              <p:nvPr/>
            </p:nvSpPr>
            <p:spPr>
              <a:xfrm>
                <a:off x="1989869" y="5514315"/>
                <a:ext cx="449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2.0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9167D98-6649-469D-97C2-086F69E5085F}"/>
                  </a:ext>
                </a:extLst>
              </p:cNvPr>
              <p:cNvCxnSpPr/>
              <p:nvPr/>
            </p:nvCxnSpPr>
            <p:spPr>
              <a:xfrm flipH="1">
                <a:off x="7476919" y="5636874"/>
                <a:ext cx="196596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A120FAF-8B8E-4A10-96B9-A50E32E1F1FD}"/>
                  </a:ext>
                </a:extLst>
              </p:cNvPr>
              <p:cNvCxnSpPr/>
              <p:nvPr/>
            </p:nvCxnSpPr>
            <p:spPr>
              <a:xfrm flipH="1">
                <a:off x="7476919" y="5781042"/>
                <a:ext cx="196596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1AA55D3-7DE3-4A3B-B330-5A96B6AAC143}"/>
                  </a:ext>
                </a:extLst>
              </p:cNvPr>
              <p:cNvCxnSpPr/>
              <p:nvPr/>
            </p:nvCxnSpPr>
            <p:spPr>
              <a:xfrm flipH="1">
                <a:off x="7476919" y="5869586"/>
                <a:ext cx="196596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19628792-C878-441A-A2F3-92B4C4F70159}"/>
                      </a:ext>
                    </a:extLst>
                  </p:cNvPr>
                  <p:cNvSpPr/>
                  <p:nvPr/>
                </p:nvSpPr>
                <p:spPr>
                  <a:xfrm>
                    <a:off x="7781497" y="5215603"/>
                    <a:ext cx="3483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u="sng" dirty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n-US" u="sng" dirty="0"/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19628792-C878-441A-A2F3-92B4C4F701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1497" y="5215603"/>
                    <a:ext cx="3483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3CBDB84-4F70-484F-91D0-BBE1DA490B6C}"/>
                  </a:ext>
                </a:extLst>
              </p:cNvPr>
              <p:cNvCxnSpPr/>
              <p:nvPr/>
            </p:nvCxnSpPr>
            <p:spPr>
              <a:xfrm>
                <a:off x="7961413" y="5532700"/>
                <a:ext cx="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3A0E02-C396-4DD0-AD41-43ADD804FB09}"/>
                </a:ext>
              </a:extLst>
            </p:cNvPr>
            <p:cNvGrpSpPr/>
            <p:nvPr/>
          </p:nvGrpSpPr>
          <p:grpSpPr>
            <a:xfrm>
              <a:off x="4735158" y="4023354"/>
              <a:ext cx="846835" cy="652135"/>
              <a:chOff x="3234017" y="3556783"/>
              <a:chExt cx="846835" cy="65213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FC53B0-C256-4E7A-9BDD-5A285260DC14}"/>
                  </a:ext>
                </a:extLst>
              </p:cNvPr>
              <p:cNvSpPr txBox="1"/>
              <p:nvPr/>
            </p:nvSpPr>
            <p:spPr>
              <a:xfrm>
                <a:off x="3234017" y="3556783"/>
                <a:ext cx="8468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&gt;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br>
                  <a:rPr lang="en-US" dirty="0"/>
                </a:br>
                <a:r>
                  <a:rPr lang="en-US" dirty="0"/>
                  <a:t>a/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Te</a:t>
                </a:r>
                <a:r>
                  <a:rPr lang="en-US" dirty="0"/>
                  <a:t>&gt;a/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Ti</a:t>
                </a:r>
                <a:endParaRPr lang="en-US" baseline="-25000" dirty="0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F6AAA76-BC19-41D6-AC63-A6AF5B937D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5711" y="4208918"/>
                <a:ext cx="5492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699F21-18B1-4732-AA31-89FE00D20030}"/>
                </a:ext>
              </a:extLst>
            </p:cNvPr>
            <p:cNvGrpSpPr/>
            <p:nvPr/>
          </p:nvGrpSpPr>
          <p:grpSpPr>
            <a:xfrm>
              <a:off x="9933938" y="4023354"/>
              <a:ext cx="846835" cy="652135"/>
              <a:chOff x="8432797" y="3556783"/>
              <a:chExt cx="846835" cy="65213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8827C5-ABAF-48D1-8BCA-EC78A29421EE}"/>
                  </a:ext>
                </a:extLst>
              </p:cNvPr>
              <p:cNvSpPr txBox="1"/>
              <p:nvPr/>
            </p:nvSpPr>
            <p:spPr>
              <a:xfrm>
                <a:off x="8432797" y="3556783"/>
                <a:ext cx="8468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dirty="0" err="1"/>
                  <a:t>T</a:t>
                </a:r>
                <a:r>
                  <a:rPr lang="en-US" baseline="-25000" dirty="0" err="1"/>
                  <a:t>e</a:t>
                </a:r>
                <a:r>
                  <a:rPr lang="en-US" dirty="0"/>
                  <a:t>&gt;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i</a:t>
                </a:r>
                <a:br>
                  <a:rPr lang="en-US" dirty="0"/>
                </a:br>
                <a:r>
                  <a:rPr lang="en-US" dirty="0"/>
                  <a:t>a/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Te</a:t>
                </a:r>
                <a:r>
                  <a:rPr lang="en-US" dirty="0"/>
                  <a:t>&gt;a/</a:t>
                </a:r>
                <a:r>
                  <a:rPr lang="en-US" dirty="0" err="1"/>
                  <a:t>L</a:t>
                </a:r>
                <a:r>
                  <a:rPr lang="en-US" baseline="-25000" dirty="0" err="1"/>
                  <a:t>Ti</a:t>
                </a:r>
                <a:endParaRPr lang="en-US" baseline="-25000" dirty="0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4519F87B-7B66-4E73-A212-9228727571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81570" y="4208918"/>
                <a:ext cx="5492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le 73">
                <a:extLst>
                  <a:ext uri="{FF2B5EF4-FFF2-40B4-BE49-F238E27FC236}">
                    <a16:creationId xmlns:a16="http://schemas.microsoft.com/office/drawing/2014/main" id="{C4877E25-EA42-4D39-948E-6A08E538EC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246844"/>
                  </p:ext>
                </p:extLst>
              </p:nvPr>
            </p:nvGraphicFramePr>
            <p:xfrm>
              <a:off x="6423660" y="1033020"/>
              <a:ext cx="5336031" cy="1133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7742">
                      <a:extLst>
                        <a:ext uri="{9D8B030D-6E8A-4147-A177-3AD203B41FA5}">
                          <a16:colId xmlns:a16="http://schemas.microsoft.com/office/drawing/2014/main" val="2260750857"/>
                        </a:ext>
                      </a:extLst>
                    </a:gridCol>
                    <a:gridCol w="1628943">
                      <a:extLst>
                        <a:ext uri="{9D8B030D-6E8A-4147-A177-3AD203B41FA5}">
                          <a16:colId xmlns:a16="http://schemas.microsoft.com/office/drawing/2014/main" val="593628676"/>
                        </a:ext>
                      </a:extLst>
                    </a:gridCol>
                    <a:gridCol w="630266">
                      <a:extLst>
                        <a:ext uri="{9D8B030D-6E8A-4147-A177-3AD203B41FA5}">
                          <a16:colId xmlns:a16="http://schemas.microsoft.com/office/drawing/2014/main" val="1833857032"/>
                        </a:ext>
                      </a:extLst>
                    </a:gridCol>
                    <a:gridCol w="630266">
                      <a:extLst>
                        <a:ext uri="{9D8B030D-6E8A-4147-A177-3AD203B41FA5}">
                          <a16:colId xmlns:a16="http://schemas.microsoft.com/office/drawing/2014/main" val="140846132"/>
                        </a:ext>
                      </a:extLst>
                    </a:gridCol>
                    <a:gridCol w="558814">
                      <a:extLst>
                        <a:ext uri="{9D8B030D-6E8A-4147-A177-3AD203B41FA5}">
                          <a16:colId xmlns:a16="http://schemas.microsoft.com/office/drawing/2014/main" val="15270922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Configuration-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r>
                            <a:rPr lang="en-US" sz="1800" baseline="-250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ech</a:t>
                          </a:r>
                          <a:endParaRPr lang="en-US" sz="1800" baseline="-250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1.5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195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“Standard”-3.7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𝐸𝑇𝐺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[m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/s]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3248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“Standard”-2.0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𝐸𝑇𝐺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[m</a:t>
                          </a:r>
                          <a:r>
                            <a:rPr lang="en-US" sz="1800" baseline="300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/s]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0.35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1187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le 73">
                <a:extLst>
                  <a:ext uri="{FF2B5EF4-FFF2-40B4-BE49-F238E27FC236}">
                    <a16:creationId xmlns:a16="http://schemas.microsoft.com/office/drawing/2014/main" id="{C4877E25-EA42-4D39-948E-6A08E538EC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1246844"/>
                  </p:ext>
                </p:extLst>
              </p:nvPr>
            </p:nvGraphicFramePr>
            <p:xfrm>
              <a:off x="6423660" y="1033020"/>
              <a:ext cx="5336031" cy="11355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7742">
                      <a:extLst>
                        <a:ext uri="{9D8B030D-6E8A-4147-A177-3AD203B41FA5}">
                          <a16:colId xmlns:a16="http://schemas.microsoft.com/office/drawing/2014/main" val="2260750857"/>
                        </a:ext>
                      </a:extLst>
                    </a:gridCol>
                    <a:gridCol w="1628943">
                      <a:extLst>
                        <a:ext uri="{9D8B030D-6E8A-4147-A177-3AD203B41FA5}">
                          <a16:colId xmlns:a16="http://schemas.microsoft.com/office/drawing/2014/main" val="593628676"/>
                        </a:ext>
                      </a:extLst>
                    </a:gridCol>
                    <a:gridCol w="630266">
                      <a:extLst>
                        <a:ext uri="{9D8B030D-6E8A-4147-A177-3AD203B41FA5}">
                          <a16:colId xmlns:a16="http://schemas.microsoft.com/office/drawing/2014/main" val="1833857032"/>
                        </a:ext>
                      </a:extLst>
                    </a:gridCol>
                    <a:gridCol w="630266">
                      <a:extLst>
                        <a:ext uri="{9D8B030D-6E8A-4147-A177-3AD203B41FA5}">
                          <a16:colId xmlns:a16="http://schemas.microsoft.com/office/drawing/2014/main" val="140846132"/>
                        </a:ext>
                      </a:extLst>
                    </a:gridCol>
                    <a:gridCol w="558814">
                      <a:extLst>
                        <a:ext uri="{9D8B030D-6E8A-4147-A177-3AD203B41FA5}">
                          <a16:colId xmlns:a16="http://schemas.microsoft.com/office/drawing/2014/main" val="1527092238"/>
                        </a:ext>
                      </a:extLst>
                    </a:gridCol>
                  </a:tblGrid>
                  <a:tr h="3917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Configuration-</a:t>
                          </a:r>
                          <a:r>
                            <a:rPr lang="en-US" sz="18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P</a:t>
                          </a:r>
                          <a:r>
                            <a:rPr lang="en-US" sz="1800" baseline="-25000" dirty="0" err="1">
                              <a:solidFill>
                                <a:schemeClr val="tx1"/>
                              </a:solidFill>
                              <a:latin typeface="+mj-lt"/>
                            </a:rPr>
                            <a:t>ech</a:t>
                          </a:r>
                          <a:endParaRPr lang="en-US" sz="1800" baseline="-250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6045" t="-6154" r="-112313" b="-2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1.5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2.0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195744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“Standard”-3.7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blipFill>
                          <a:blip r:embed="rId7"/>
                          <a:stretch>
                            <a:fillRect l="-116045" t="-113115" r="-112313" b="-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3248749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“Standard”-2.0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6045" t="-213115" r="-112313" b="-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0.35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0.2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1187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B57C36-7440-46FD-836F-36154EF130BA}"/>
                  </a:ext>
                </a:extLst>
              </p:cNvPr>
              <p:cNvSpPr txBox="1"/>
              <p:nvPr/>
            </p:nvSpPr>
            <p:spPr>
              <a:xfrm>
                <a:off x="456026" y="908950"/>
                <a:ext cx="7256163" cy="1780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latin typeface="+mj-lt"/>
                    <a:cs typeface="Arial" panose="020B0604020202020204" pitchFamily="34" charset="0"/>
                  </a:rPr>
                  <a:t>Nonlinear electrostatic 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u="sng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i="1" u="sng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u="sng" dirty="0">
                    <a:latin typeface="+mj-lt"/>
                    <a:cs typeface="Arial" panose="020B0604020202020204" pitchFamily="34" charset="0"/>
                  </a:rPr>
                  <a:t>=0) gyrokinetic simulations (GENE)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+mj-lt"/>
                    <a:cs typeface="Arial" panose="020B0604020202020204" pitchFamily="34" charset="0"/>
                  </a:rPr>
                  <a:t>Assuming adiabatic ions / kinetic electrons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+mj-lt"/>
                    <a:cs typeface="Arial" panose="020B0604020202020204" pitchFamily="34" charset="0"/>
                  </a:rPr>
                  <a:t>Radially local flux tube simulations,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+mj-lt"/>
                    <a:cs typeface="Arial" panose="020B0604020202020204" pitchFamily="34" charset="0"/>
                  </a:rPr>
                  <a:t>“standard” magnetic configuration (r/a=0.4)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latin typeface="+mj-lt"/>
                    <a:cs typeface="Arial" panose="020B0604020202020204" pitchFamily="34" charset="0"/>
                  </a:rPr>
                  <a:t>Setting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𝑇𝑒</m:t>
                        </m:r>
                      </m:sub>
                    </m:sSub>
                  </m:oMath>
                </a14:m>
                <a:r>
                  <a:rPr lang="de-DE" dirty="0">
                    <a:latin typeface="+mj-lt"/>
                  </a:rPr>
                  <a:t>= 3.6,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= 0,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𝑇𝑖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 = 0.  Varying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+mj-lt"/>
                </a:endParaRPr>
              </a:p>
              <a:p>
                <a:pPr marL="285750" indent="-285750">
                  <a:buFontTx/>
                  <a:buChar char="-"/>
                </a:pPr>
                <a:endParaRPr lang="de-DE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BB57C36-7440-46FD-836F-36154EF13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26" y="908950"/>
                <a:ext cx="7256163" cy="1780552"/>
              </a:xfrm>
              <a:prstGeom prst="rect">
                <a:avLst/>
              </a:prstGeom>
              <a:blipFill>
                <a:blip r:embed="rId8"/>
                <a:stretch>
                  <a:fillRect l="-756" t="-13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0C270F19-0312-426E-B7DC-21C1874B1F4B}"/>
              </a:ext>
            </a:extLst>
          </p:cNvPr>
          <p:cNvSpPr txBox="1"/>
          <p:nvPr/>
        </p:nvSpPr>
        <p:spPr>
          <a:xfrm>
            <a:off x="2430322" y="2380794"/>
            <a:ext cx="236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Standard </a:t>
            </a:r>
            <a:r>
              <a:rPr lang="de-DE" dirty="0"/>
              <a:t>/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>
                <a:solidFill>
                  <a:srgbClr val="43A243"/>
                </a:solidFill>
              </a:rPr>
              <a:t>High-</a:t>
            </a:r>
            <a:r>
              <a:rPr lang="de-DE" b="1" dirty="0" err="1">
                <a:solidFill>
                  <a:srgbClr val="43A243"/>
                </a:solidFill>
              </a:rPr>
              <a:t>mirror</a:t>
            </a:r>
            <a:endParaRPr lang="de-DE" b="1" dirty="0">
              <a:solidFill>
                <a:srgbClr val="43A243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1CEFD4-5D74-4293-BD73-8F5F37457D05}"/>
              </a:ext>
            </a:extLst>
          </p:cNvPr>
          <p:cNvSpPr txBox="1"/>
          <p:nvPr/>
        </p:nvSpPr>
        <p:spPr>
          <a:xfrm>
            <a:off x="8103115" y="2380794"/>
            <a:ext cx="215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Standard</a:t>
            </a:r>
            <a:r>
              <a:rPr lang="de-DE" dirty="0"/>
              <a:t> / </a:t>
            </a:r>
            <a:r>
              <a:rPr lang="de-DE" b="1" dirty="0">
                <a:solidFill>
                  <a:srgbClr val="FF0000"/>
                </a:solidFill>
              </a:rPr>
              <a:t>High-</a:t>
            </a:r>
            <a:r>
              <a:rPr lang="de-DE" b="1" dirty="0" err="1">
                <a:solidFill>
                  <a:srgbClr val="FF0000"/>
                </a:solidFill>
              </a:rPr>
              <a:t>iota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172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stiffness trends downwards with increasing </a:t>
            </a:r>
            <a:r>
              <a:rPr lang="en-US" sz="2400" dirty="0" err="1"/>
              <a:t>collisionality</a:t>
            </a:r>
            <a:r>
              <a:rPr lang="en-US" sz="2400" dirty="0"/>
              <a:t> in W7-X</a:t>
            </a:r>
            <a:endParaRPr lang="de-DE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D2C9CD-ABF2-43FF-BE60-85D0A1B39F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46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54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TEM mode is stabilized by collisional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detrapping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; ITG/ETG modes are unaffected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change in stiffness with </a:t>
                </a:r>
                <a:r>
                  <a:rPr lang="en-US" sz="1800" b="0" dirty="0" err="1">
                    <a:cs typeface="Arial" panose="020B0604020202020204" pitchFamily="34" charset="0"/>
                    <a:sym typeface="Wingdings" pitchFamily="2" charset="2"/>
                  </a:rPr>
                  <a:t>collisionality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mostly due to a change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𝐻𝑃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0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𝜒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𝑃𝐵</m:t>
                        </m:r>
                      </m:sup>
                    </m:sSubSup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is approximately constant)</a:t>
                </a:r>
              </a:p>
              <a:p>
                <a:pPr marL="0" indent="0">
                  <a:lnSpc>
                    <a:spcPct val="10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𝑒𝑖</m:t>
                              </m:r>
                            </m:sub>
                          </m:s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𝜄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DE" sz="14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54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5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83446E2B-1F83-4F41-9D07-C7711019CB2C}"/>
              </a:ext>
            </a:extLst>
          </p:cNvPr>
          <p:cNvGrpSpPr>
            <a:grpSpLocks noChangeAspect="1"/>
          </p:cNvGrpSpPr>
          <p:nvPr/>
        </p:nvGrpSpPr>
        <p:grpSpPr>
          <a:xfrm>
            <a:off x="3459163" y="2547573"/>
            <a:ext cx="5273674" cy="3676149"/>
            <a:chOff x="1187783" y="3012946"/>
            <a:chExt cx="4794514" cy="3342139"/>
          </a:xfrm>
        </p:grpSpPr>
        <p:grpSp>
          <p:nvGrpSpPr>
            <p:cNvPr id="6" name="Group 5"/>
            <p:cNvGrpSpPr/>
            <p:nvPr/>
          </p:nvGrpSpPr>
          <p:grpSpPr>
            <a:xfrm>
              <a:off x="1187783" y="3012946"/>
              <a:ext cx="4794514" cy="3342139"/>
              <a:chOff x="1187783" y="2936746"/>
              <a:chExt cx="4794514" cy="33421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783" y="2936746"/>
                <a:ext cx="4794514" cy="334213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A20148-B8C2-40BA-BDD0-71D10BC1E1CE}"/>
                  </a:ext>
                </a:extLst>
              </p:cNvPr>
              <p:cNvSpPr txBox="1"/>
              <p:nvPr/>
            </p:nvSpPr>
            <p:spPr>
              <a:xfrm>
                <a:off x="3617566" y="3852886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FDC903-13B6-4164-800D-45B9C1FE1D45}"/>
                  </a:ext>
                </a:extLst>
              </p:cNvPr>
              <p:cNvSpPr txBox="1"/>
              <p:nvPr/>
            </p:nvSpPr>
            <p:spPr>
              <a:xfrm>
                <a:off x="2229465" y="3297358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High-iota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F24BA0-377F-4E11-840E-62B3AB868DC5}"/>
                  </a:ext>
                </a:extLst>
              </p:cNvPr>
              <p:cNvSpPr txBox="1"/>
              <p:nvPr/>
            </p:nvSpPr>
            <p:spPr>
              <a:xfrm>
                <a:off x="2984107" y="3549030"/>
                <a:ext cx="19423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7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High-mirror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371405" y="3208617"/>
              <a:ext cx="1386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cs typeface="Arial" panose="020B0604020202020204" pitchFamily="34" charset="0"/>
                  <a:sym typeface="Wingdings" pitchFamily="2" charset="2"/>
                </a:rPr>
                <a:t>(0.35&lt;r/a&lt;0.5)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EC37021-ACB3-47E3-B60C-3515D878D7D5}"/>
              </a:ext>
            </a:extLst>
          </p:cNvPr>
          <p:cNvSpPr txBox="1"/>
          <p:nvPr/>
        </p:nvSpPr>
        <p:spPr>
          <a:xfrm>
            <a:off x="8581754" y="5916502"/>
            <a:ext cx="334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37491-3D80-43D9-9919-15141164C8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51747-7670-45E3-8A3E-A94131EF73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28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Profile resiliency is observed in tokamaks, but not in conventional stellarators</a:t>
            </a: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7200">
              <a:defRPr/>
            </a:pPr>
            <a:fld id="{31AA536C-85F5-4A1B-A111-7CE00A08BCBC}" type="slidenum">
              <a:rPr lang="de-DE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>
                <a:defRPr/>
              </a:pPr>
              <a:t>5</a:t>
            </a:fld>
            <a:endParaRPr lang="de-DE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90651" y="1089025"/>
            <a:ext cx="11234738" cy="5187950"/>
          </a:xfrm>
          <a:prstGeom prst="rect">
            <a:avLst/>
          </a:prstGeom>
        </p:spPr>
        <p:txBody>
          <a:bodyPr/>
          <a:lstStyle/>
          <a:p>
            <a:r>
              <a:rPr lang="en-US" sz="1800" b="0" dirty="0">
                <a:cs typeface="Arial" panose="020B0604020202020204" pitchFamily="34" charset="0"/>
              </a:rPr>
              <a:t>Profile resiliency is the manifestation of stiffness in the electron heat flux</a:t>
            </a:r>
          </a:p>
          <a:p>
            <a:pPr lvl="1"/>
            <a:r>
              <a:rPr lang="en-US" sz="1800" dirty="0">
                <a:cs typeface="Arial" panose="020B0604020202020204" pitchFamily="34" charset="0"/>
              </a:rPr>
              <a:t>The ratio of the heat pulse to power balance diffusivity quantifies profile resiliency: 	</a:t>
            </a: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lvl="1"/>
            <a:endParaRPr lang="en-US" sz="1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endParaRPr lang="en-US" sz="1800" b="0" dirty="0">
              <a:cs typeface="Arial" panose="020B0604020202020204" pitchFamily="34" charset="0"/>
            </a:endParaRPr>
          </a:p>
          <a:p>
            <a:r>
              <a:rPr lang="en-US" sz="1800" b="0" dirty="0">
                <a:cs typeface="Arial" panose="020B0604020202020204" pitchFamily="34" charset="0"/>
              </a:rPr>
              <a:t>Gyrokinetic modeling indicates that stiffness is driven by turbulent </a:t>
            </a:r>
            <a:r>
              <a:rPr lang="en-US" sz="1800" b="0" dirty="0" err="1">
                <a:cs typeface="Arial" panose="020B0604020202020204" pitchFamily="34" charset="0"/>
              </a:rPr>
              <a:t>microinstabilities</a:t>
            </a:r>
            <a:r>
              <a:rPr lang="en-US" sz="1800" b="0" dirty="0">
                <a:cs typeface="Arial" panose="020B0604020202020204" pitchFamily="34" charset="0"/>
              </a:rPr>
              <a:t> such as the ETG, ITG, and TEM</a:t>
            </a:r>
          </a:p>
          <a:p>
            <a:pPr marL="0" indent="0">
              <a:buNone/>
            </a:pPr>
            <a:r>
              <a:rPr lang="en-US" sz="1800" b="0" dirty="0">
                <a:cs typeface="Arial" panose="020B0604020202020204" pitchFamily="34" charset="0"/>
                <a:sym typeface="Wingdings" panose="05000000000000000000" pitchFamily="2" charset="2"/>
              </a:rPr>
              <a:t>	 Characterizing electron heat transport via heat pules propagation: 	Stiffness in the electron heat flux?</a:t>
            </a:r>
            <a:endParaRPr lang="en-US" sz="1800" b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dirty="0">
                <a:cs typeface="Arial" panose="020B0604020202020204" pitchFamily="34" charset="0"/>
                <a:sym typeface="Wingdings" panose="05000000000000000000" pitchFamily="2" charset="2"/>
              </a:rPr>
              <a:t>	 Characterizing ion heat transport via power balance measurements: 	Stiffness in the ion heat flux?</a:t>
            </a:r>
            <a:endParaRPr lang="en-US" sz="1800" b="0" dirty="0">
              <a:cs typeface="Arial" panose="020B0604020202020204" pitchFamily="34" charset="0"/>
            </a:endParaRPr>
          </a:p>
          <a:p>
            <a:endParaRPr lang="en-US" sz="1800" b="0" dirty="0"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6"/>
          <a:stretch/>
        </p:blipFill>
        <p:spPr bwMode="auto">
          <a:xfrm>
            <a:off x="1594800" y="1901743"/>
            <a:ext cx="271511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709160" y="6127757"/>
            <a:ext cx="24384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94799" y="4367362"/>
            <a:ext cx="2958569" cy="2420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Reproduced from </a:t>
            </a:r>
            <a:r>
              <a:rPr lang="en-US" sz="1200" dirty="0" err="1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Ryter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, 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PPCF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1" charset="-128"/>
              </a:rPr>
              <a:t> 52 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5925" y="2446152"/>
                <a:ext cx="1808316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𝑷𝑩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𝛁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25" y="2446152"/>
                <a:ext cx="1808316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125925" y="3051567"/>
                <a:ext cx="2112117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𝑯𝑷</m:t>
                          </m:r>
                        </m:sup>
                      </m:sSub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𝝏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𝛁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25" y="3051567"/>
                <a:ext cx="2112117" cy="6765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54F093-699C-491F-A10E-FCDD0B479856}"/>
                  </a:ext>
                </a:extLst>
              </p:cNvPr>
              <p:cNvSpPr txBox="1"/>
              <p:nvPr/>
            </p:nvSpPr>
            <p:spPr>
              <a:xfrm>
                <a:off x="6096001" y="2007573"/>
                <a:ext cx="5616218" cy="2491473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lvl="1" algn="ctr"/>
                <a:endParaRPr lang="en-US" sz="1800" dirty="0">
                  <a:cs typeface="Arial" panose="020B0604020202020204" pitchFamily="34" charset="0"/>
                </a:endParaRPr>
              </a:p>
              <a:p>
                <a:pPr marL="0" lvl="1" algn="ctr"/>
                <a:r>
                  <a:rPr lang="en-US" sz="1800" dirty="0">
                    <a:cs typeface="Arial" panose="020B0604020202020204" pitchFamily="34" charset="0"/>
                  </a:rPr>
                  <a:t>Tokamaks with profile resiliency</a:t>
                </a:r>
                <a:r>
                  <a:rPr lang="en-US" dirty="0">
                    <a:cs typeface="Arial" panose="020B0604020202020204" pitchFamily="34" charset="0"/>
                  </a:rPr>
                  <a:t>:</a:t>
                </a:r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𝐻𝑃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𝑃𝐵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 sz="1800" dirty="0">
                  <a:cs typeface="Arial" panose="020B0604020202020204" pitchFamily="34" charset="0"/>
                </a:endParaRPr>
              </a:p>
              <a:p>
                <a:pPr marL="0" lvl="1" algn="ctr"/>
                <a:endParaRPr lang="en-US" sz="1800" dirty="0">
                  <a:cs typeface="Arial" panose="020B0604020202020204" pitchFamily="34" charset="0"/>
                </a:endParaRPr>
              </a:p>
              <a:p>
                <a:pPr marL="0" lvl="1" algn="ctr"/>
                <a:r>
                  <a:rPr lang="en-US" sz="1800" dirty="0">
                    <a:cs typeface="Arial" panose="020B0604020202020204" pitchFamily="34" charset="0"/>
                  </a:rPr>
                  <a:t>Conventional stellarators: </a:t>
                </a:r>
              </a:p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𝐻𝑃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𝑃𝐵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8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54F093-699C-491F-A10E-FCDD0B479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2007573"/>
                <a:ext cx="5616218" cy="2491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6FCB-AF18-42F4-A997-EF0AE67B2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92DD-C13A-43A0-976C-02D6923EB1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99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Matched kinetic profile experiments in three configurations of W7-X with varying degrees of approximate quasi-</a:t>
            </a:r>
            <a:r>
              <a:rPr lang="en-US" sz="2400" dirty="0" err="1"/>
              <a:t>isodynamicity</a:t>
            </a:r>
            <a:endParaRPr lang="de-DE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D2C9CD-ABF2-43FF-BE60-85D0A1B39F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90651" y="1089025"/>
            <a:ext cx="11234738" cy="51879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Matched kinetic profile experiments are necessary to identify magnetic configuration effects on anomalous electron heat transport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Varied the ECRH power deposition location and launched power to match kinetic profiles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5B993-5D99-42D5-B29E-F5F6DB512CC8}"/>
              </a:ext>
            </a:extLst>
          </p:cNvPr>
          <p:cNvGrpSpPr/>
          <p:nvPr/>
        </p:nvGrpSpPr>
        <p:grpSpPr>
          <a:xfrm>
            <a:off x="1053458" y="2380794"/>
            <a:ext cx="10289789" cy="3640027"/>
            <a:chOff x="1053458" y="2304594"/>
            <a:chExt cx="10289789" cy="36400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6EDD01-CCBB-4543-9305-D8DED31B6CFA}"/>
                </a:ext>
              </a:extLst>
            </p:cNvPr>
            <p:cNvGrpSpPr/>
            <p:nvPr/>
          </p:nvGrpSpPr>
          <p:grpSpPr>
            <a:xfrm>
              <a:off x="6744883" y="2304594"/>
              <a:ext cx="4598364" cy="3640027"/>
              <a:chOff x="6744883" y="2304594"/>
              <a:chExt cx="4598364" cy="36400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0BFAFC6-8876-46B1-A22B-C2E8CC3F3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"/>
              <a:stretch/>
            </p:blipFill>
            <p:spPr>
              <a:xfrm>
                <a:off x="6744883" y="2524765"/>
                <a:ext cx="4598364" cy="341985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E5DFC-C099-4676-900F-239B670EF7CD}"/>
                  </a:ext>
                </a:extLst>
              </p:cNvPr>
              <p:cNvSpPr txBox="1"/>
              <p:nvPr/>
            </p:nvSpPr>
            <p:spPr>
              <a:xfrm>
                <a:off x="8103115" y="2304594"/>
                <a:ext cx="2150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</a:rPr>
                  <a:t>Standard</a:t>
                </a:r>
                <a:r>
                  <a:rPr lang="de-DE" dirty="0"/>
                  <a:t> / </a:t>
                </a:r>
                <a:r>
                  <a:rPr lang="de-DE" b="1" dirty="0">
                    <a:solidFill>
                      <a:srgbClr val="FF0000"/>
                    </a:solidFill>
                  </a:rPr>
                  <a:t>High-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iota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DDC034-0CA8-4085-838A-6980C5B8B6B7}"/>
                </a:ext>
              </a:extLst>
            </p:cNvPr>
            <p:cNvGrpSpPr/>
            <p:nvPr/>
          </p:nvGrpSpPr>
          <p:grpSpPr>
            <a:xfrm>
              <a:off x="1053458" y="2304594"/>
              <a:ext cx="4585397" cy="3596339"/>
              <a:chOff x="1053458" y="2304594"/>
              <a:chExt cx="4585397" cy="3596339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72C9289-B684-4BE1-968F-ED8295C680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9"/>
              <a:stretch/>
            </p:blipFill>
            <p:spPr>
              <a:xfrm>
                <a:off x="1053458" y="2499365"/>
                <a:ext cx="4585397" cy="340156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92A850-B511-4A1F-8598-8470E8B4B567}"/>
                  </a:ext>
                </a:extLst>
              </p:cNvPr>
              <p:cNvSpPr txBox="1"/>
              <p:nvPr/>
            </p:nvSpPr>
            <p:spPr>
              <a:xfrm>
                <a:off x="2430322" y="2304594"/>
                <a:ext cx="2364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</a:rPr>
                  <a:t>Standard </a:t>
                </a:r>
                <a:r>
                  <a:rPr lang="de-DE" dirty="0"/>
                  <a:t>/</a:t>
                </a:r>
                <a:r>
                  <a:rPr lang="de-DE" b="1" dirty="0">
                    <a:solidFill>
                      <a:srgbClr val="0000FF"/>
                    </a:solidFill>
                  </a:rPr>
                  <a:t> </a:t>
                </a:r>
                <a:r>
                  <a:rPr lang="de-DE" b="1" dirty="0">
                    <a:solidFill>
                      <a:srgbClr val="43A243"/>
                    </a:solidFill>
                  </a:rPr>
                  <a:t>High-</a:t>
                </a:r>
                <a:r>
                  <a:rPr lang="de-DE" b="1" dirty="0" err="1">
                    <a:solidFill>
                      <a:srgbClr val="43A243"/>
                    </a:solidFill>
                  </a:rPr>
                  <a:t>mirror</a:t>
                </a:r>
                <a:endParaRPr lang="de-DE" b="1" dirty="0">
                  <a:solidFill>
                    <a:srgbClr val="43A243"/>
                  </a:solidFill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B9889E-637F-4991-B489-DB694B3607AC}"/>
              </a:ext>
            </a:extLst>
          </p:cNvPr>
          <p:cNvSpPr txBox="1"/>
          <p:nvPr/>
        </p:nvSpPr>
        <p:spPr>
          <a:xfrm>
            <a:off x="8581754" y="5916502"/>
            <a:ext cx="334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A50E-B524-4451-BB67-5A65B38C31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F759B-FDDB-4D96-933B-472429C54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42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Matched kinetic profile experiments in three configurations of W7-X with varying degrees of approximate quasi-</a:t>
            </a:r>
            <a:r>
              <a:rPr lang="en-US" sz="2400" dirty="0" err="1"/>
              <a:t>isodynamicity</a:t>
            </a:r>
            <a:endParaRPr lang="de-DE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D2C9CD-ABF2-43FF-BE60-85D0A1B39F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EB323D27-86F4-444C-93D7-90334198688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0652" y="1089025"/>
            <a:ext cx="11234738" cy="51879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Matched kinetic profile experiments are necessary to identify magnetic configuration effects on anomalous electron heat transport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800" b="0" dirty="0">
                <a:cs typeface="Arial" panose="020B0604020202020204" pitchFamily="34" charset="0"/>
                <a:sym typeface="Wingdings" pitchFamily="2" charset="2"/>
              </a:rPr>
              <a:t>Varied the ECRH power deposition location and launched power to match kinetic profiles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>
                <a:cs typeface="Arial" panose="020B0604020202020204" pitchFamily="34" charset="0"/>
                <a:sym typeface="Wingdings" pitchFamily="2" charset="2"/>
              </a:rPr>
              <a:t>The off-axis heating location corresponds approximately to the peak in the neoclassical heat flux (Standard / High-mirror)</a:t>
            </a:r>
            <a:endParaRPr lang="en-US" sz="1800" b="0" dirty="0">
              <a:cs typeface="Arial" panose="020B0604020202020204" pitchFamily="34" charset="0"/>
              <a:sym typeface="Wingdings" pitchFamily="2" charset="2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800" b="0" dirty="0"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  <a:sym typeface="Wingdings" pitchFamily="2" charset="2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b="0" dirty="0"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1D52B3-BC09-4C2B-841E-942C5823EF29}"/>
              </a:ext>
            </a:extLst>
          </p:cNvPr>
          <p:cNvGrpSpPr/>
          <p:nvPr/>
        </p:nvGrpSpPr>
        <p:grpSpPr>
          <a:xfrm>
            <a:off x="1048810" y="2380794"/>
            <a:ext cx="10275942" cy="3643583"/>
            <a:chOff x="1048810" y="2304594"/>
            <a:chExt cx="10275942" cy="364358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660DC0-0728-45BA-A4DE-3DC71D17E50D}"/>
                </a:ext>
              </a:extLst>
            </p:cNvPr>
            <p:cNvGrpSpPr/>
            <p:nvPr/>
          </p:nvGrpSpPr>
          <p:grpSpPr>
            <a:xfrm>
              <a:off x="6744883" y="2304594"/>
              <a:ext cx="4579869" cy="3643583"/>
              <a:chOff x="6744883" y="2304594"/>
              <a:chExt cx="4579869" cy="3643583"/>
            </a:xfrm>
          </p:grpSpPr>
          <p:pic>
            <p:nvPicPr>
              <p:cNvPr id="14" name="Picture 13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96C9159E-E756-4303-A0EF-B11EF12D1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4883" y="2537465"/>
                <a:ext cx="4579869" cy="341071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E5DFC-C099-4676-900F-239B670EF7CD}"/>
                  </a:ext>
                </a:extLst>
              </p:cNvPr>
              <p:cNvSpPr txBox="1"/>
              <p:nvPr/>
            </p:nvSpPr>
            <p:spPr>
              <a:xfrm>
                <a:off x="8103115" y="2304594"/>
                <a:ext cx="2150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</a:rPr>
                  <a:t>Standard</a:t>
                </a:r>
                <a:r>
                  <a:rPr lang="de-DE" dirty="0"/>
                  <a:t> / </a:t>
                </a:r>
                <a:r>
                  <a:rPr lang="de-DE" b="1" dirty="0">
                    <a:solidFill>
                      <a:srgbClr val="FF0000"/>
                    </a:solidFill>
                  </a:rPr>
                  <a:t>High-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iota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9E29E7-0985-4662-827B-7A2B85632296}"/>
                </a:ext>
              </a:extLst>
            </p:cNvPr>
            <p:cNvGrpSpPr/>
            <p:nvPr/>
          </p:nvGrpSpPr>
          <p:grpSpPr>
            <a:xfrm>
              <a:off x="1048810" y="2304594"/>
              <a:ext cx="4579867" cy="3610732"/>
              <a:chOff x="1048810" y="2304594"/>
              <a:chExt cx="4579867" cy="3610732"/>
            </a:xfrm>
          </p:grpSpPr>
          <p:pic>
            <p:nvPicPr>
              <p:cNvPr id="5" name="Picture 4" descr="Chart&#10;&#10;Description automatically generated">
                <a:extLst>
                  <a:ext uri="{FF2B5EF4-FFF2-40B4-BE49-F238E27FC236}">
                    <a16:creationId xmlns:a16="http://schemas.microsoft.com/office/drawing/2014/main" id="{EF23C23E-4A49-488C-BE88-E669C57000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10" y="2504614"/>
                <a:ext cx="4579867" cy="3410712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92A850-B511-4A1F-8598-8470E8B4B567}"/>
                  </a:ext>
                </a:extLst>
              </p:cNvPr>
              <p:cNvSpPr txBox="1"/>
              <p:nvPr/>
            </p:nvSpPr>
            <p:spPr>
              <a:xfrm>
                <a:off x="2430322" y="2304594"/>
                <a:ext cx="2364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0000FF"/>
                    </a:solidFill>
                  </a:rPr>
                  <a:t>Standard </a:t>
                </a:r>
                <a:r>
                  <a:rPr lang="de-DE" dirty="0"/>
                  <a:t>/</a:t>
                </a:r>
                <a:r>
                  <a:rPr lang="de-DE" b="1" dirty="0">
                    <a:solidFill>
                      <a:srgbClr val="0000FF"/>
                    </a:solidFill>
                  </a:rPr>
                  <a:t> </a:t>
                </a:r>
                <a:r>
                  <a:rPr lang="de-DE" b="1" dirty="0">
                    <a:solidFill>
                      <a:srgbClr val="43A243"/>
                    </a:solidFill>
                  </a:rPr>
                  <a:t>High-</a:t>
                </a:r>
                <a:r>
                  <a:rPr lang="de-DE" b="1" dirty="0" err="1">
                    <a:solidFill>
                      <a:srgbClr val="43A243"/>
                    </a:solidFill>
                  </a:rPr>
                  <a:t>mirror</a:t>
                </a:r>
                <a:endParaRPr lang="de-DE" b="1" dirty="0">
                  <a:solidFill>
                    <a:srgbClr val="43A243"/>
                  </a:solidFill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B9889E-637F-4991-B489-DB694B3607AC}"/>
              </a:ext>
            </a:extLst>
          </p:cNvPr>
          <p:cNvSpPr txBox="1"/>
          <p:nvPr/>
        </p:nvSpPr>
        <p:spPr>
          <a:xfrm>
            <a:off x="8581754" y="5916502"/>
            <a:ext cx="334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F294D6-265C-48C1-92D9-23BA4DE425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745B0-EF0C-4E78-AFE3-56DC9DF407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04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Matched kinetic profile experiments in three configurations of W7-X with varying degrees of approximate quasi-</a:t>
            </a:r>
            <a:r>
              <a:rPr lang="en-US" sz="2400" dirty="0" err="1"/>
              <a:t>isodynamicity</a:t>
            </a:r>
            <a:endParaRPr lang="de-DE" sz="24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BD2C9CD-ABF2-43FF-BE60-85D0A1B39F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platzhalter 9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490649" y="1089025"/>
                <a:ext cx="11234738" cy="5187950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The anomalous core electron heat transport increases with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itchFamily="2" charset="2"/>
                      </a:rPr>
                      <m:t>𝛻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, with a stiffness </a:t>
                </a:r>
                <a14:m>
                  <m:oMath xmlns:m="http://schemas.openxmlformats.org/officeDocument/2006/math">
                    <m:r>
                      <a:rPr lang="de-DE" sz="1800" b="0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  <m:r>
                      <a:rPr lang="de-DE" sz="1800" b="0" dirty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sSubSup>
                      <m:sSubSup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𝐻𝑃</m:t>
                        </m:r>
                      </m:sup>
                    </m:sSubSup>
                    <m:r>
                      <a:rPr lang="en-US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𝐴𝑁𝑂</m:t>
                        </m:r>
                      </m:sup>
                    </m:sSubSup>
                    <m:r>
                      <a:rPr lang="de-DE" sz="1800" b="0" i="1" dirty="0">
                        <a:latin typeface="Cambria Math" panose="02040503050406030204" pitchFamily="18" charset="0"/>
                        <a:sym typeface="Wingdings" pitchFamily="2" charset="2"/>
                      </a:rPr>
                      <m:t>≤</m:t>
                    </m:r>
                    <m:r>
                      <a:rPr lang="de-DE" sz="1800" b="0" i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1.5</m:t>
                    </m:r>
                  </m:oMath>
                </a14:m>
                <a:endParaRPr lang="en-US" sz="1800" b="0" dirty="0">
                  <a:cs typeface="Arial" panose="020B0604020202020204" pitchFamily="34" charset="0"/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Core anomalous electron heat transport is quantitatively similar to non-linear gyrokinetic calculations of the ETG-driven heat transport where </a:t>
                </a:r>
                <a:r>
                  <a:rPr lang="en-US" sz="1800" b="0" dirty="0" err="1"/>
                  <a:t>T</a:t>
                </a:r>
                <a:r>
                  <a:rPr lang="en-US" sz="1800" b="0" baseline="-25000" dirty="0" err="1"/>
                  <a:t>e</a:t>
                </a:r>
                <a:r>
                  <a:rPr lang="en-US" sz="1800" b="0" dirty="0"/>
                  <a:t>&gt;</a:t>
                </a:r>
                <a:r>
                  <a:rPr lang="en-US" sz="1800" b="0" dirty="0" err="1"/>
                  <a:t>T</a:t>
                </a:r>
                <a:r>
                  <a:rPr lang="en-US" sz="1800" b="0" baseline="-25000" dirty="0" err="1"/>
                  <a:t>i</a:t>
                </a:r>
                <a:r>
                  <a:rPr lang="en-US" sz="1800" b="0" dirty="0"/>
                  <a:t> and a/</a:t>
                </a:r>
                <a:r>
                  <a:rPr lang="en-US" sz="1800" b="0" dirty="0" err="1"/>
                  <a:t>L</a:t>
                </a:r>
                <a:r>
                  <a:rPr lang="en-US" sz="1800" b="0" baseline="-25000" dirty="0" err="1"/>
                  <a:t>Te</a:t>
                </a:r>
                <a:r>
                  <a:rPr lang="en-US" sz="1800" b="0" dirty="0"/>
                  <a:t> &gt; a/</a:t>
                </a:r>
                <a:r>
                  <a:rPr lang="en-US" sz="1800" b="0" dirty="0" err="1"/>
                  <a:t>L</a:t>
                </a:r>
                <a:r>
                  <a:rPr lang="en-US" sz="1800" b="0" baseline="-25000" dirty="0" err="1"/>
                  <a:t>Ti</a:t>
                </a:r>
                <a:r>
                  <a:rPr lang="en-US" sz="1800" b="0" dirty="0">
                    <a:cs typeface="Arial" panose="020B0604020202020204" pitchFamily="34" charset="0"/>
                    <a:sym typeface="Wingdings" pitchFamily="2" charset="2"/>
                  </a:rPr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endParaRPr lang="en-US" sz="18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90649" y="1089025"/>
                <a:ext cx="11234738" cy="5187950"/>
              </a:xfrm>
              <a:prstGeom prst="rect">
                <a:avLst/>
              </a:prstGeom>
              <a:blipFill>
                <a:blip r:embed="rId3"/>
                <a:stretch>
                  <a:fillRect l="-326" t="-5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7278EE4-8515-4DE1-8A6B-8AD920B62395}"/>
              </a:ext>
            </a:extLst>
          </p:cNvPr>
          <p:cNvSpPr txBox="1"/>
          <p:nvPr/>
        </p:nvSpPr>
        <p:spPr>
          <a:xfrm>
            <a:off x="8581754" y="5916502"/>
            <a:ext cx="334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G.M. Weir </a:t>
            </a:r>
            <a:r>
              <a:rPr lang="de-DE" sz="1600" i="1" dirty="0"/>
              <a:t>et al.</a:t>
            </a:r>
            <a:r>
              <a:rPr lang="de-DE" sz="1600" dirty="0"/>
              <a:t>, </a:t>
            </a:r>
            <a:r>
              <a:rPr lang="de-DE" sz="1600" dirty="0" err="1"/>
              <a:t>Submitted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NF (2020)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7EEE4B-C92B-4314-A116-2F561212A0E3}"/>
              </a:ext>
            </a:extLst>
          </p:cNvPr>
          <p:cNvGrpSpPr/>
          <p:nvPr/>
        </p:nvGrpSpPr>
        <p:grpSpPr>
          <a:xfrm>
            <a:off x="849569" y="2380794"/>
            <a:ext cx="10492862" cy="3644091"/>
            <a:chOff x="849569" y="2304594"/>
            <a:chExt cx="10492862" cy="36440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902650-9796-4876-A6CA-EF90C8465275}"/>
                </a:ext>
              </a:extLst>
            </p:cNvPr>
            <p:cNvGrpSpPr/>
            <p:nvPr/>
          </p:nvGrpSpPr>
          <p:grpSpPr>
            <a:xfrm>
              <a:off x="849569" y="2304594"/>
              <a:ext cx="4786296" cy="3618691"/>
              <a:chOff x="849569" y="2304594"/>
              <a:chExt cx="4786296" cy="361869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45279F1-B156-4089-B6B6-569CAB7850B5}"/>
                  </a:ext>
                </a:extLst>
              </p:cNvPr>
              <p:cNvGrpSpPr/>
              <p:nvPr/>
            </p:nvGrpSpPr>
            <p:grpSpPr>
              <a:xfrm>
                <a:off x="849569" y="2304594"/>
                <a:ext cx="4786296" cy="3618691"/>
                <a:chOff x="849569" y="2304594"/>
                <a:chExt cx="4786296" cy="361869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C4E55AAB-1A61-48A9-91A7-A799BE13EAB9}"/>
                    </a:ext>
                  </a:extLst>
                </p:cNvPr>
                <p:cNvGrpSpPr/>
                <p:nvPr/>
              </p:nvGrpSpPr>
              <p:grpSpPr>
                <a:xfrm>
                  <a:off x="849569" y="2448565"/>
                  <a:ext cx="4786296" cy="3474720"/>
                  <a:chOff x="849569" y="2804165"/>
                  <a:chExt cx="4786296" cy="3474720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4A4B762F-0117-4F5D-AADD-31D521BB4A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49569" y="2804165"/>
                    <a:ext cx="4786296" cy="347472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F99A4C10-72E4-4BE3-BF61-3CF2217EF4D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21879" y="3375741"/>
                        <a:ext cx="1840119" cy="2778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𝐻𝑃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𝐴𝑁𝑂</m:t>
                                </m:r>
                              </m:sup>
                            </m:sSubSup>
                          </m:oMath>
                        </a14:m>
                        <a:r>
                          <a:rPr lang="en-US" dirty="0">
                            <a:solidFill>
                              <a:srgbClr val="00B050"/>
                            </a:solidFill>
                          </a:rPr>
                          <a:t>=1.5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oMath>
                        </a14:m>
                        <a:r>
                          <a:rPr lang="en-US" dirty="0">
                            <a:solidFill>
                              <a:srgbClr val="00B050"/>
                            </a:solidFill>
                          </a:rPr>
                          <a:t>0.2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F99A4C10-72E4-4BE3-BF61-3CF2217EF4D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21879" y="3375741"/>
                        <a:ext cx="1840119" cy="27789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4636" t="-26087" r="-6623" b="-5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C8A1D93F-96FB-446F-BF20-289EDBF14F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13244" y="3011193"/>
                        <a:ext cx="1840119" cy="2778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𝐻𝑃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5BAA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𝐴𝑁𝑂</m:t>
                                </m:r>
                              </m:sup>
                            </m:sSubSup>
                          </m:oMath>
                        </a14:m>
                        <a:r>
                          <a:rPr lang="en-US" dirty="0">
                            <a:solidFill>
                              <a:srgbClr val="005BAA"/>
                            </a:solidFill>
                          </a:rPr>
                          <a:t>=1.4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5BAA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oMath>
                        </a14:m>
                        <a:r>
                          <a:rPr lang="en-US" dirty="0">
                            <a:solidFill>
                              <a:srgbClr val="005BAA"/>
                            </a:solidFill>
                          </a:rPr>
                          <a:t>0.2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C8A1D93F-96FB-446F-BF20-289EDBF14F2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513244" y="3011193"/>
                        <a:ext cx="1840119" cy="27789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4305" t="-26087" r="-6954" b="-5217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9E42D19-4A2E-4C80-90E9-A5CD89C03E1F}"/>
                    </a:ext>
                  </a:extLst>
                </p:cNvPr>
                <p:cNvSpPr txBox="1"/>
                <p:nvPr/>
              </p:nvSpPr>
              <p:spPr>
                <a:xfrm>
                  <a:off x="2430322" y="2304594"/>
                  <a:ext cx="23640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>
                      <a:solidFill>
                        <a:srgbClr val="0000FF"/>
                      </a:solidFill>
                    </a:rPr>
                    <a:t>Standard </a:t>
                  </a:r>
                  <a:r>
                    <a:rPr lang="de-DE" dirty="0"/>
                    <a:t>/</a:t>
                  </a:r>
                  <a:r>
                    <a:rPr lang="de-DE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de-DE" b="1" dirty="0">
                      <a:solidFill>
                        <a:srgbClr val="43A243"/>
                      </a:solidFill>
                    </a:rPr>
                    <a:t>High-</a:t>
                  </a:r>
                  <a:r>
                    <a:rPr lang="de-DE" b="1" dirty="0" err="1">
                      <a:solidFill>
                        <a:srgbClr val="43A243"/>
                      </a:solidFill>
                    </a:rPr>
                    <a:t>mirror</a:t>
                  </a:r>
                  <a:endParaRPr lang="de-DE" b="1" dirty="0">
                    <a:solidFill>
                      <a:srgbClr val="43A243"/>
                    </a:solidFill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2FF7EB-BE81-4206-B4D1-0F414891784D}"/>
                  </a:ext>
                </a:extLst>
              </p:cNvPr>
              <p:cNvSpPr/>
              <p:nvPr/>
            </p:nvSpPr>
            <p:spPr>
              <a:xfrm>
                <a:off x="1551969" y="2620630"/>
                <a:ext cx="1386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anose="020B0604020202020204" pitchFamily="34" charset="0"/>
                    <a:sym typeface="Wingdings" pitchFamily="2" charset="2"/>
                  </a:rPr>
                  <a:t>(0.35&lt;r/a&lt;0.5)</a:t>
                </a:r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E579472-B855-4226-811C-263488AD944F}"/>
                </a:ext>
              </a:extLst>
            </p:cNvPr>
            <p:cNvGrpSpPr/>
            <p:nvPr/>
          </p:nvGrpSpPr>
          <p:grpSpPr>
            <a:xfrm>
              <a:off x="6556136" y="2304594"/>
              <a:ext cx="4786295" cy="3644091"/>
              <a:chOff x="6556136" y="2304594"/>
              <a:chExt cx="4786295" cy="364409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B6402D5-29E0-4FED-9EF4-589D264E9E6E}"/>
                  </a:ext>
                </a:extLst>
              </p:cNvPr>
              <p:cNvGrpSpPr/>
              <p:nvPr/>
            </p:nvGrpSpPr>
            <p:grpSpPr>
              <a:xfrm>
                <a:off x="6556136" y="2304594"/>
                <a:ext cx="4786295" cy="3644091"/>
                <a:chOff x="6556136" y="2304594"/>
                <a:chExt cx="4786295" cy="364409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1C0C8D3-A7DE-4CF5-93F1-18D4C4FD5AF0}"/>
                    </a:ext>
                  </a:extLst>
                </p:cNvPr>
                <p:cNvGrpSpPr/>
                <p:nvPr/>
              </p:nvGrpSpPr>
              <p:grpSpPr>
                <a:xfrm>
                  <a:off x="6556136" y="2473965"/>
                  <a:ext cx="4786295" cy="3474720"/>
                  <a:chOff x="6556136" y="2804165"/>
                  <a:chExt cx="4786295" cy="3474720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62D4B771-7D12-4950-827A-87C477B957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6556136" y="2804165"/>
                    <a:ext cx="4786295" cy="347472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46962D72-30E4-4DF2-987E-C62927485E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196923" y="3369496"/>
                        <a:ext cx="1840119" cy="2778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𝐻𝑃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𝐴𝑁𝑂</m:t>
                                </m:r>
                              </m:sup>
                            </m:sSubSup>
                          </m:oMath>
                        </a14:m>
                        <a:r>
                          <a:rPr lang="en-US" dirty="0">
                            <a:solidFill>
                              <a:srgbClr val="FF0000"/>
                            </a:solidFill>
                          </a:rPr>
                          <a:t>=1.3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oMath>
                        </a14:m>
                        <a:r>
                          <a:rPr lang="en-US" dirty="0">
                            <a:solidFill>
                              <a:srgbClr val="FF0000"/>
                            </a:solidFill>
                          </a:rPr>
                          <a:t>0.1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46962D72-30E4-4DF2-987E-C62927485E2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196923" y="3369496"/>
                        <a:ext cx="1840119" cy="27789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4636" t="-26087" r="-6623" b="-5217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74EE4A74-DA6D-47A5-8DFD-AABBDC6D78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188288" y="3004948"/>
                        <a:ext cx="1840119" cy="2778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𝐻𝑃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05BAA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5BAA"/>
                                    </a:solidFill>
                                    <a:latin typeface="Cambria Math" panose="02040503050406030204" pitchFamily="18" charset="0"/>
                                  </a:rPr>
                                  <m:t>𝐴𝑁𝑂</m:t>
                                </m:r>
                              </m:sup>
                            </m:sSubSup>
                          </m:oMath>
                        </a14:m>
                        <a:r>
                          <a:rPr lang="en-US" dirty="0">
                            <a:solidFill>
                              <a:srgbClr val="005BAA"/>
                            </a:solidFill>
                          </a:rPr>
                          <a:t>=1.0</a:t>
                        </a:r>
                        <a14:m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5BAA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oMath>
                        </a14:m>
                        <a:r>
                          <a:rPr lang="en-US" dirty="0">
                            <a:solidFill>
                              <a:srgbClr val="005BAA"/>
                            </a:solidFill>
                          </a:rPr>
                          <a:t>0.1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29" name="TextBox 28">
                        <a:extLst>
                          <a:ext uri="{FF2B5EF4-FFF2-40B4-BE49-F238E27FC236}">
                            <a16:creationId xmlns:a16="http://schemas.microsoft.com/office/drawing/2014/main" id="{74EE4A74-DA6D-47A5-8DFD-AABBDC6D78A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188288" y="3004948"/>
                        <a:ext cx="1840119" cy="277897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4305" t="-26087" r="-6954" b="-5217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1B54C8A-5146-4BAD-AB79-E68C3E5D6E56}"/>
                    </a:ext>
                  </a:extLst>
                </p:cNvPr>
                <p:cNvSpPr txBox="1"/>
                <p:nvPr/>
              </p:nvSpPr>
              <p:spPr>
                <a:xfrm>
                  <a:off x="8103115" y="2304594"/>
                  <a:ext cx="21505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b="1" dirty="0">
                      <a:solidFill>
                        <a:srgbClr val="0000FF"/>
                      </a:solidFill>
                    </a:rPr>
                    <a:t>Standard</a:t>
                  </a:r>
                  <a:r>
                    <a:rPr lang="de-DE" dirty="0"/>
                    <a:t> / </a:t>
                  </a:r>
                  <a:r>
                    <a:rPr lang="de-DE" b="1" dirty="0">
                      <a:solidFill>
                        <a:srgbClr val="FF0000"/>
                      </a:solidFill>
                    </a:rPr>
                    <a:t>High-</a:t>
                  </a:r>
                  <a:r>
                    <a:rPr lang="de-DE" b="1" dirty="0" err="1">
                      <a:solidFill>
                        <a:srgbClr val="FF0000"/>
                      </a:solidFill>
                    </a:rPr>
                    <a:t>iota</a:t>
                  </a:r>
                  <a:endParaRPr lang="de-DE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B7A02B-87F6-4C8C-8020-4062DD2E2E32}"/>
                  </a:ext>
                </a:extLst>
              </p:cNvPr>
              <p:cNvSpPr/>
              <p:nvPr/>
            </p:nvSpPr>
            <p:spPr>
              <a:xfrm>
                <a:off x="7234652" y="2658631"/>
                <a:ext cx="1386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cs typeface="Arial" panose="020B0604020202020204" pitchFamily="34" charset="0"/>
                    <a:sym typeface="Wingdings" pitchFamily="2" charset="2"/>
                  </a:rPr>
                  <a:t>(0.35&lt;r/a&lt;0.5)</a:t>
                </a:r>
                <a:endParaRPr lang="en-US" dirty="0"/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0DAB6-CE5E-45BB-98FF-81B8CD6BD8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3CD30-C969-45B6-B397-D1A2F9826E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9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heat pulse diffusivity is more sensitive to changes in turbulence drive than steady-state, power balance analysis</a:t>
            </a:r>
            <a:endParaRPr lang="de-DE" sz="240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045D8B1C-0BED-44AE-A7F7-2616BB608C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73" y="1125360"/>
            <a:ext cx="3470937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03" y="3733029"/>
            <a:ext cx="3266056" cy="256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17BEE-F906-4822-95EE-2C8E1186763A}"/>
              </a:ext>
            </a:extLst>
          </p:cNvPr>
          <p:cNvSpPr txBox="1"/>
          <p:nvPr/>
        </p:nvSpPr>
        <p:spPr>
          <a:xfrm>
            <a:off x="3041054" y="1247673"/>
            <a:ext cx="158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"Standard"-3.7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platzhalter 9">
                <a:extLst>
                  <a:ext uri="{FF2B5EF4-FFF2-40B4-BE49-F238E27FC236}">
                    <a16:creationId xmlns:a16="http://schemas.microsoft.com/office/drawing/2014/main" id="{555835FC-9908-4A1A-BC25-AC6D29123E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104900"/>
                <a:ext cx="5609685" cy="503417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de-DE" sz="24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𝑃𝐵</m:t>
                          </m:r>
                        </m:sup>
                      </m:sSub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𝐻𝑃</m:t>
                          </m:r>
                        </m:sup>
                      </m:sSub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dirty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+mj-lt"/>
                    <a:cs typeface="Arial" panose="020B0604020202020204" pitchFamily="34" charset="0"/>
                  </a:rPr>
                  <a:t>Square wave ECRH modulation </a:t>
                </a:r>
              </a:p>
              <a:p>
                <a:pPr lvl="1"/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17 Hz ECRH modulation</a:t>
                </a:r>
              </a:p>
              <a:p>
                <a:pPr lvl="1"/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67% duty cycle</a:t>
                </a:r>
              </a:p>
              <a:p>
                <a:pPr lvl="1"/>
                <a:r>
                  <a:rPr lang="en-US" sz="1800" dirty="0">
                    <a:latin typeface="+mj-lt"/>
                    <a:cs typeface="Arial" panose="020B0604020202020204" pitchFamily="34" charset="0"/>
                  </a:rPr>
                  <a:t>&lt;20% of total power</a:t>
                </a:r>
              </a:p>
              <a:p>
                <a:pPr lvl="1"/>
                <a:endParaRPr lang="en-US" sz="1800" dirty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1800" b="0" dirty="0">
                    <a:latin typeface="+mj-lt"/>
                    <a:cs typeface="Arial" panose="020B0604020202020204" pitchFamily="34" charset="0"/>
                  </a:rPr>
                  <a:t>The heat pulse diffusivity is determined from the perturbation amplitude-decay,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800" b="0" i="1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de-DE" sz="1800" b="0" dirty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800" b="0" dirty="0">
                    <a:latin typeface="+mj-lt"/>
                    <a:cs typeface="Arial" panose="020B0604020202020204" pitchFamily="34" charset="0"/>
                  </a:rPr>
                  <a:t>and phase-delay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0" i="1" dirty="0">
                  <a:latin typeface="+mj-lt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𝐻𝑃</m:t>
                        </m:r>
                      </m:sup>
                    </m:sSubSup>
                    <m:r>
                      <a:rPr lang="ar-AE" sz="20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sSubSup>
                          <m:sSubSupPr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</m:e>
                    </m:rad>
                  </m:oMath>
                </a14:m>
                <a:r>
                  <a:rPr lang="ar-AE" sz="2000" b="0" i="1" dirty="0">
                    <a:latin typeface="+mj-lt"/>
                    <a:cs typeface="Arial" panose="020B0604020202020204" pitchFamily="34" charset="0"/>
                  </a:rPr>
                  <a:t>,   </a:t>
                </a:r>
                <a:br>
                  <a:rPr lang="ar-AE" sz="2000" b="0" i="1" dirty="0">
                    <a:latin typeface="+mj-lt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ar-AE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  <m:t>𝛻𝜌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sSup>
                      <m:sSup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ar-AE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ar-AE" sz="2000" b="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r>
                              <a:rPr lang="ar-AE" sz="20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ar-AE" sz="20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000" b="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ar-AE" sz="2000" b="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func>
                              </m:num>
                              <m:den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000" b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AE" sz="2000" b="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ar-AE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000" b="0" i="1">
                                        <a:latin typeface="Cambria Math" panose="02040503050406030204" pitchFamily="18" charset="0"/>
                                      </a:rPr>
                                      <m:t>𝛻𝜌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  <m:sSup>
                      <m:sSupPr>
                        <m:ctrlPr>
                          <a:rPr lang="ar-AE" sz="2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ar-AE" sz="2000" b="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000" b="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  <a:p>
                <a:endParaRPr lang="ar-AE" sz="2000" b="0" dirty="0"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platzhalter 9">
                <a:extLst>
                  <a:ext uri="{FF2B5EF4-FFF2-40B4-BE49-F238E27FC236}">
                    <a16:creationId xmlns:a16="http://schemas.microsoft.com/office/drawing/2014/main" id="{555835FC-9908-4A1A-BC25-AC6D29123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04900"/>
                <a:ext cx="5609685" cy="5034177"/>
              </a:xfrm>
              <a:prstGeom prst="rect">
                <a:avLst/>
              </a:prstGeom>
              <a:blipFill>
                <a:blip r:embed="rId5"/>
                <a:stretch>
                  <a:fillRect l="-6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581B7DE1-3D61-4185-97B9-CDB346140465}"/>
              </a:ext>
            </a:extLst>
          </p:cNvPr>
          <p:cNvSpPr/>
          <p:nvPr/>
        </p:nvSpPr>
        <p:spPr>
          <a:xfrm>
            <a:off x="8839201" y="5939142"/>
            <a:ext cx="287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Jacchia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i="1" dirty="0"/>
              <a:t>Phys. Fluids</a:t>
            </a:r>
            <a:r>
              <a:rPr lang="en-US" sz="1600" dirty="0"/>
              <a:t> 3 (1991)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C97D7E3-429E-4817-9C3C-A4EC8C4F38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DE"/>
              <a:t>Jan. 14, 2021</a:t>
            </a:r>
            <a:endParaRPr lang="de-DE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E00FEBF-AF53-4C11-B37E-327F1EB43D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Core turbulence and configuration effects in OP1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81870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1|6.7|10.3|11.7|6.3|4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0_16_9.potx" id="{9A18FC8F-0758-4DF1-960E-8A5D868B899B}" vid="{558F84F2-70E3-4329-B956-AA3D293D615E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0_16_9.potx" id="{9A18FC8F-0758-4DF1-960E-8A5D868B899B}" vid="{56881008-11B5-4F67-A62E-9C835D5D5EF6}"/>
    </a:ext>
  </a:extLst>
</a:theme>
</file>

<file path=ppt/theme/theme3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IPP_2020_16_9.potx" id="{9A18FC8F-0758-4DF1-960E-8A5D868B899B}" vid="{A29C5407-58E7-46B2-971C-52438DAC4DB5}"/>
    </a:ext>
  </a:extLst>
</a:theme>
</file>

<file path=ppt/theme/theme4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3E90139D-A08E-47B0-8197-F9C92C7A6FC5}"/>
    </a:ext>
  </a:extLst>
</a:theme>
</file>

<file path=ppt/theme/theme5.xml><?xml version="1.0" encoding="utf-8"?>
<a:theme xmlns:a="http://schemas.openxmlformats.org/drawingml/2006/main" name="1_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1B989C9D-64A9-4BC2-B966-875824699FC8}"/>
    </a:ext>
  </a:extLst>
</a:theme>
</file>

<file path=ppt/theme/theme6.xml><?xml version="1.0" encoding="utf-8"?>
<a:theme xmlns:a="http://schemas.openxmlformats.org/drawingml/2006/main" name="1_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C3223EA-967B-4739-A1EF-90B977D007DC}"/>
    </a:ext>
  </a:extLst>
</a:theme>
</file>

<file path=ppt/theme/theme7.xml><?xml version="1.0" encoding="utf-8"?>
<a:theme xmlns:a="http://schemas.openxmlformats.org/drawingml/2006/main" name="1_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07FDB5F-F5DE-4759-9FCE-263B9EA25C3D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slide_template_IPP_16_9</Template>
  <TotalTime>122</TotalTime>
  <Words>4702</Words>
  <Application>Microsoft Office PowerPoint</Application>
  <PresentationFormat>Widescreen</PresentationFormat>
  <Paragraphs>745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AdvOT483a8203</vt:lpstr>
      <vt:lpstr>Arial</vt:lpstr>
      <vt:lpstr>Arial Narrow</vt:lpstr>
      <vt:lpstr>Calibri</vt:lpstr>
      <vt:lpstr>Cambria Math</vt:lpstr>
      <vt:lpstr>Times New Roman</vt:lpstr>
      <vt:lpstr>Wingdings</vt:lpstr>
      <vt:lpstr>Title</vt:lpstr>
      <vt:lpstr>IPP_only</vt:lpstr>
      <vt:lpstr>Blank</vt:lpstr>
      <vt:lpstr>Content</vt:lpstr>
      <vt:lpstr>1_Title</vt:lpstr>
      <vt:lpstr>1_IPP_only</vt:lpstr>
      <vt:lpstr>1_Blank</vt:lpstr>
      <vt:lpstr>Office</vt:lpstr>
      <vt:lpstr>1_Office</vt:lpstr>
      <vt:lpstr>Core Instabilities (ETG, ITG, TEM) and Configuration Effects</vt:lpstr>
      <vt:lpstr>Three dimensional magnetic geometry significantly modifies the stability properties of microturbulence</vt:lpstr>
      <vt:lpstr>The neoclassical optimization of W7-X modifies the turbulent transport </vt:lpstr>
      <vt:lpstr>ITG driven transport is expected at low ion temperature gradient drive a/LTi~1.4</vt:lpstr>
      <vt:lpstr>Profile resiliency is observed in tokamaks, but not in conventional stellarators</vt:lpstr>
      <vt:lpstr>Matched kinetic profile experiments in three configurations of W7-X with varying degrees of approximate quasi-isodynamicity</vt:lpstr>
      <vt:lpstr>Matched kinetic profile experiments in three configurations of W7-X with varying degrees of approximate quasi-isodynamicity</vt:lpstr>
      <vt:lpstr>Matched kinetic profile experiments in three configurations of W7-X with varying degrees of approximate quasi-isodynamicity</vt:lpstr>
      <vt:lpstr>The heat pulse diffusivity is more sensitive to changes in turbulence drive than steady-state, power balance analysis</vt:lpstr>
      <vt:lpstr>The electron heat transport is not stiff in low-⟨β⟩ W7-X plasmas</vt:lpstr>
      <vt:lpstr>TEM modes are stabilized by collisional detrapping, while the ITG/ETG modes are unaffected by collisions</vt:lpstr>
      <vt:lpstr>The stiffness trends downwards with increasing collisionality in W7-X</vt:lpstr>
      <vt:lpstr>PowerPoint Presentation</vt:lpstr>
      <vt:lpstr>Ion temperature clamping in electron heated W7-X plasmas</vt:lpstr>
      <vt:lpstr>Ion temperature clamping in AUG L-mode plasmas </vt:lpstr>
      <vt:lpstr>Expectations for ion turbulent heat transport from linear calculations</vt:lpstr>
      <vt:lpstr>Effect ot Te/Ti on profile stiffness in stellarators: W7-X</vt:lpstr>
      <vt:lpstr>W7-X power balance for ECRH power-scan in Helium</vt:lpstr>
      <vt:lpstr>Interplay between heatflux Qi, ratio Te/Ti and gradient 1/LTi</vt:lpstr>
      <vt:lpstr>W7-X achievable ion temperature gradient at r/a = 0.3</vt:lpstr>
      <vt:lpstr>W7-X achievable ion temperature gradient at r/a = 0.4</vt:lpstr>
      <vt:lpstr>W7-X achievable ion temperature gradient at r/a = 0.5</vt:lpstr>
      <vt:lpstr>W7-X achievable ion temperature gradient at r/a = 0.66</vt:lpstr>
      <vt:lpstr>So what may be behind the so-called clamping of Ti? </vt:lpstr>
      <vt:lpstr>(1) How can we raise Ti,0 with dominant electron heating?</vt:lpstr>
      <vt:lpstr>Conclusions</vt:lpstr>
      <vt:lpstr>PowerPoint Presentation</vt:lpstr>
      <vt:lpstr>Synthetic modelling of energy exchange and its saturation</vt:lpstr>
      <vt:lpstr>(2) Can we reduce the stiffness further? Optimise configuration!</vt:lpstr>
      <vt:lpstr>(3) ITG supression: geometry affects the turbulence onset</vt:lpstr>
      <vt:lpstr>Sharp transitions to turbulent heat transport are a general observation in fluids</vt:lpstr>
      <vt:lpstr>Electron temperature fluctuations in W7-X are consistent with expectations from drift wave driven turbulence</vt:lpstr>
      <vt:lpstr>Looking forward …</vt:lpstr>
      <vt:lpstr>Conclusions up to now:</vt:lpstr>
      <vt:lpstr>Maximum-J, quasi-isodynamic configurations are resilient to collisionless Trapped Electron Modes</vt:lpstr>
      <vt:lpstr>Maximum-J, quasi-isodynamic configurations are resilient to collisionless Trapped Electron Modes</vt:lpstr>
      <vt:lpstr>Turbulent transport in tokamak and stellarator</vt:lpstr>
      <vt:lpstr>Effect ot Te/Ti on profile stiffness in stellarators: W7-X</vt:lpstr>
      <vt:lpstr>PowerPoint Presentation</vt:lpstr>
      <vt:lpstr>ASDEX Upgrade TGLF simulations: ECRH deposition radius scan </vt:lpstr>
      <vt:lpstr>ASDEX Upgrade TGLF simulations: ECRH deposition radius scan </vt:lpstr>
      <vt:lpstr>Mitigating the effect of stiff profiles in tokamaks:  pedestal versus core confinement</vt:lpstr>
      <vt:lpstr>Conclusions</vt:lpstr>
      <vt:lpstr>ETG modes can become important in W7-X where the drive for TE and ITG modes is reduced</vt:lpstr>
      <vt:lpstr>ETG modes can become important in W7-X where the drive for TE and ITG modes is reduced</vt:lpstr>
      <vt:lpstr>The stiffness trends downwards with increasing collisionality in W7-X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Gavin Weir</dc:creator>
  <cp:lastModifiedBy>Weir</cp:lastModifiedBy>
  <cp:revision>688</cp:revision>
  <dcterms:created xsi:type="dcterms:W3CDTF">2020-11-03T15:53:58Z</dcterms:created>
  <dcterms:modified xsi:type="dcterms:W3CDTF">2021-01-14T13:19:00Z</dcterms:modified>
</cp:coreProperties>
</file>