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355" r:id="rId6"/>
    <p:sldId id="351" r:id="rId7"/>
    <p:sldId id="314" r:id="rId8"/>
    <p:sldId id="361" r:id="rId9"/>
    <p:sldId id="332" r:id="rId10"/>
    <p:sldId id="327" r:id="rId11"/>
    <p:sldId id="335" r:id="rId12"/>
    <p:sldId id="328" r:id="rId13"/>
    <p:sldId id="329" r:id="rId14"/>
    <p:sldId id="330" r:id="rId15"/>
    <p:sldId id="331" r:id="rId16"/>
    <p:sldId id="337" r:id="rId17"/>
    <p:sldId id="338" r:id="rId18"/>
    <p:sldId id="341" r:id="rId19"/>
    <p:sldId id="350" r:id="rId20"/>
    <p:sldId id="342" r:id="rId21"/>
    <p:sldId id="333" r:id="rId22"/>
    <p:sldId id="349" r:id="rId23"/>
    <p:sldId id="362" r:id="rId24"/>
    <p:sldId id="318" r:id="rId25"/>
    <p:sldId id="325" r:id="rId26"/>
    <p:sldId id="326" r:id="rId27"/>
    <p:sldId id="352" r:id="rId28"/>
    <p:sldId id="353" r:id="rId29"/>
    <p:sldId id="324" r:id="rId30"/>
    <p:sldId id="354" r:id="rId31"/>
    <p:sldId id="344" r:id="rId32"/>
    <p:sldId id="347" r:id="rId33"/>
    <p:sldId id="276" r:id="rId34"/>
    <p:sldId id="319" r:id="rId35"/>
    <p:sldId id="363" r:id="rId36"/>
    <p:sldId id="356" r:id="rId37"/>
    <p:sldId id="357" r:id="rId38"/>
    <p:sldId id="358" r:id="rId39"/>
    <p:sldId id="359" r:id="rId40"/>
    <p:sldId id="322" r:id="rId41"/>
    <p:sldId id="320" r:id="rId42"/>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ring" id="{D5F0ED87-7609-4B17-9190-EF089F0BC637}">
          <p14:sldIdLst>
            <p14:sldId id="256"/>
            <p14:sldId id="355"/>
            <p14:sldId id="351"/>
            <p14:sldId id="314"/>
            <p14:sldId id="361"/>
            <p14:sldId id="332"/>
            <p14:sldId id="327"/>
            <p14:sldId id="335"/>
            <p14:sldId id="328"/>
            <p14:sldId id="329"/>
            <p14:sldId id="330"/>
            <p14:sldId id="331"/>
            <p14:sldId id="337"/>
            <p14:sldId id="338"/>
            <p14:sldId id="341"/>
            <p14:sldId id="350"/>
            <p14:sldId id="342"/>
            <p14:sldId id="333"/>
            <p14:sldId id="349"/>
            <p14:sldId id="362"/>
            <p14:sldId id="318"/>
            <p14:sldId id="325"/>
            <p14:sldId id="326"/>
            <p14:sldId id="352"/>
            <p14:sldId id="353"/>
            <p14:sldId id="324"/>
            <p14:sldId id="354"/>
            <p14:sldId id="344"/>
            <p14:sldId id="347"/>
            <p14:sldId id="276"/>
            <p14:sldId id="319"/>
            <p14:sldId id="363"/>
            <p14:sldId id="356"/>
            <p14:sldId id="357"/>
            <p14:sldId id="358"/>
            <p14:sldId id="359"/>
            <p14:sldId id="322"/>
            <p14:sldId id="3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 de Andrés Sanchis" initials="CDAS" lastIdx="18" clrIdx="0">
    <p:extLst>
      <p:ext uri="{19B8F6BF-5375-455C-9EA6-DF929625EA0E}">
        <p15:presenceInfo xmlns:p15="http://schemas.microsoft.com/office/powerpoint/2012/main" userId="Carme de Andrés Sanch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3E3E3"/>
    <a:srgbClr val="3F8179"/>
    <a:srgbClr val="003399"/>
    <a:srgbClr val="489289"/>
    <a:srgbClr val="5DAFA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E9B5A-7E89-491A-8D19-A42FD142E736}" v="1085" dt="2022-03-03T10:37:24.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5" autoAdjust="0"/>
    <p:restoredTop sz="90150" autoAdjust="0"/>
  </p:normalViewPr>
  <p:slideViewPr>
    <p:cSldViewPr showGuides="1">
      <p:cViewPr varScale="1">
        <p:scale>
          <a:sx n="112" d="100"/>
          <a:sy n="112" d="100"/>
        </p:scale>
        <p:origin x="132" y="30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howGuides="1">
      <p:cViewPr varScale="1">
        <p:scale>
          <a:sx n="85" d="100"/>
          <a:sy n="85" d="100"/>
        </p:scale>
        <p:origin x="-3834" y="-96"/>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ria Falchetto" userId="S::gloria.falchetto_gmail.com#ext#@eurofusionpilot.onmicrosoft.com::6db4edd4-9c18-4362-92dc-42a37d37f423" providerId="AD" clId="Web-{9A6E9B5A-7E89-491A-8D19-A42FD142E736}"/>
    <pc:docChg chg="modSld">
      <pc:chgData name="Gloria Falchetto" userId="S::gloria.falchetto_gmail.com#ext#@eurofusionpilot.onmicrosoft.com::6db4edd4-9c18-4362-92dc-42a37d37f423" providerId="AD" clId="Web-{9A6E9B5A-7E89-491A-8D19-A42FD142E736}" dt="2022-03-03T10:26:58.271" v="962"/>
      <pc:docMkLst>
        <pc:docMk/>
      </pc:docMkLst>
      <pc:sldChg chg="modSp">
        <pc:chgData name="Gloria Falchetto" userId="S::gloria.falchetto_gmail.com#ext#@eurofusionpilot.onmicrosoft.com::6db4edd4-9c18-4362-92dc-42a37d37f423" providerId="AD" clId="Web-{9A6E9B5A-7E89-491A-8D19-A42FD142E736}" dt="2022-03-03T10:15:21.048" v="637" actId="1076"/>
        <pc:sldMkLst>
          <pc:docMk/>
          <pc:sldMk cId="2515601659" sldId="318"/>
        </pc:sldMkLst>
        <pc:spChg chg="mod">
          <ac:chgData name="Gloria Falchetto" userId="S::gloria.falchetto_gmail.com#ext#@eurofusionpilot.onmicrosoft.com::6db4edd4-9c18-4362-92dc-42a37d37f423" providerId="AD" clId="Web-{9A6E9B5A-7E89-491A-8D19-A42FD142E736}" dt="2022-03-03T10:15:21.048" v="637" actId="1076"/>
          <ac:spMkLst>
            <pc:docMk/>
            <pc:sldMk cId="2515601659" sldId="318"/>
            <ac:spMk id="8" creationId="{00000000-0000-0000-0000-000000000000}"/>
          </ac:spMkLst>
        </pc:spChg>
      </pc:sldChg>
      <pc:sldChg chg="modSp">
        <pc:chgData name="Gloria Falchetto" userId="S::gloria.falchetto_gmail.com#ext#@eurofusionpilot.onmicrosoft.com::6db4edd4-9c18-4362-92dc-42a37d37f423" providerId="AD" clId="Web-{9A6E9B5A-7E89-491A-8D19-A42FD142E736}" dt="2022-03-03T10:16:44.127" v="667" actId="14100"/>
        <pc:sldMkLst>
          <pc:docMk/>
          <pc:sldMk cId="4099960523" sldId="324"/>
        </pc:sldMkLst>
        <pc:spChg chg="mod">
          <ac:chgData name="Gloria Falchetto" userId="S::gloria.falchetto_gmail.com#ext#@eurofusionpilot.onmicrosoft.com::6db4edd4-9c18-4362-92dc-42a37d37f423" providerId="AD" clId="Web-{9A6E9B5A-7E89-491A-8D19-A42FD142E736}" dt="2022-03-03T10:16:44.127" v="667" actId="14100"/>
          <ac:spMkLst>
            <pc:docMk/>
            <pc:sldMk cId="4099960523" sldId="324"/>
            <ac:spMk id="6" creationId="{00000000-0000-0000-0000-000000000000}"/>
          </ac:spMkLst>
        </pc:spChg>
      </pc:sldChg>
      <pc:sldChg chg="modSp">
        <pc:chgData name="Gloria Falchetto" userId="S::gloria.falchetto_gmail.com#ext#@eurofusionpilot.onmicrosoft.com::6db4edd4-9c18-4362-92dc-42a37d37f423" providerId="AD" clId="Web-{9A6E9B5A-7E89-491A-8D19-A42FD142E736}" dt="2022-03-03T10:16:01.845" v="651" actId="1076"/>
        <pc:sldMkLst>
          <pc:docMk/>
          <pc:sldMk cId="2074600589" sldId="325"/>
        </pc:sldMkLst>
        <pc:spChg chg="mod">
          <ac:chgData name="Gloria Falchetto" userId="S::gloria.falchetto_gmail.com#ext#@eurofusionpilot.onmicrosoft.com::6db4edd4-9c18-4362-92dc-42a37d37f423" providerId="AD" clId="Web-{9A6E9B5A-7E89-491A-8D19-A42FD142E736}" dt="2022-03-03T10:16:01.845" v="651" actId="1076"/>
          <ac:spMkLst>
            <pc:docMk/>
            <pc:sldMk cId="2074600589" sldId="325"/>
            <ac:spMk id="7" creationId="{00000000-0000-0000-0000-000000000000}"/>
          </ac:spMkLst>
        </pc:spChg>
      </pc:sldChg>
      <pc:sldChg chg="modSp">
        <pc:chgData name="Gloria Falchetto" userId="S::gloria.falchetto_gmail.com#ext#@eurofusionpilot.onmicrosoft.com::6db4edd4-9c18-4362-92dc-42a37d37f423" providerId="AD" clId="Web-{9A6E9B5A-7E89-491A-8D19-A42FD142E736}" dt="2022-03-03T09:51:00.461" v="2" actId="1076"/>
        <pc:sldMkLst>
          <pc:docMk/>
          <pc:sldMk cId="646261872" sldId="341"/>
        </pc:sldMkLst>
        <pc:graphicFrameChg chg="mod">
          <ac:chgData name="Gloria Falchetto" userId="S::gloria.falchetto_gmail.com#ext#@eurofusionpilot.onmicrosoft.com::6db4edd4-9c18-4362-92dc-42a37d37f423" providerId="AD" clId="Web-{9A6E9B5A-7E89-491A-8D19-A42FD142E736}" dt="2022-03-03T09:51:00.461" v="2" actId="1076"/>
          <ac:graphicFrameMkLst>
            <pc:docMk/>
            <pc:sldMk cId="646261872" sldId="341"/>
            <ac:graphicFrameMk id="7" creationId="{00000000-0000-0000-0000-000000000000}"/>
          </ac:graphicFrameMkLst>
        </pc:graphicFrameChg>
      </pc:sldChg>
      <pc:sldChg chg="modSp">
        <pc:chgData name="Gloria Falchetto" userId="S::gloria.falchetto_gmail.com#ext#@eurofusionpilot.onmicrosoft.com::6db4edd4-9c18-4362-92dc-42a37d37f423" providerId="AD" clId="Web-{9A6E9B5A-7E89-491A-8D19-A42FD142E736}" dt="2022-03-03T10:26:58.271" v="962"/>
        <pc:sldMkLst>
          <pc:docMk/>
          <pc:sldMk cId="1738778709" sldId="349"/>
        </pc:sldMkLst>
        <pc:graphicFrameChg chg="mod modGraphic">
          <ac:chgData name="Gloria Falchetto" userId="S::gloria.falchetto_gmail.com#ext#@eurofusionpilot.onmicrosoft.com::6db4edd4-9c18-4362-92dc-42a37d37f423" providerId="AD" clId="Web-{9A6E9B5A-7E89-491A-8D19-A42FD142E736}" dt="2022-03-03T10:26:58.271" v="962"/>
          <ac:graphicFrameMkLst>
            <pc:docMk/>
            <pc:sldMk cId="1738778709" sldId="349"/>
            <ac:graphicFrameMk id="6" creationId="{00000000-0000-0000-0000-000000000000}"/>
          </ac:graphicFrameMkLst>
        </pc:graphicFrameChg>
      </pc:sldChg>
      <pc:sldChg chg="modSp">
        <pc:chgData name="Gloria Falchetto" userId="S::gloria.falchetto_gmail.com#ext#@eurofusionpilot.onmicrosoft.com::6db4edd4-9c18-4362-92dc-42a37d37f423" providerId="AD" clId="Web-{9A6E9B5A-7E89-491A-8D19-A42FD142E736}" dt="2022-03-03T09:49:18.555" v="1" actId="20577"/>
        <pc:sldMkLst>
          <pc:docMk/>
          <pc:sldMk cId="4115052923" sldId="355"/>
        </pc:sldMkLst>
        <pc:spChg chg="mod">
          <ac:chgData name="Gloria Falchetto" userId="S::gloria.falchetto_gmail.com#ext#@eurofusionpilot.onmicrosoft.com::6db4edd4-9c18-4362-92dc-42a37d37f423" providerId="AD" clId="Web-{9A6E9B5A-7E89-491A-8D19-A42FD142E736}" dt="2022-03-03T09:49:18.555" v="1" actId="20577"/>
          <ac:spMkLst>
            <pc:docMk/>
            <pc:sldMk cId="4115052923" sldId="355"/>
            <ac:spMk id="5" creationId="{00000000-0000-0000-0000-000000000000}"/>
          </ac:spMkLst>
        </pc:spChg>
      </pc:sldChg>
      <pc:sldChg chg="modSp">
        <pc:chgData name="Gloria Falchetto" userId="S::gloria.falchetto_gmail.com#ext#@eurofusionpilot.onmicrosoft.com::6db4edd4-9c18-4362-92dc-42a37d37f423" providerId="AD" clId="Web-{9A6E9B5A-7E89-491A-8D19-A42FD142E736}" dt="2022-03-03T10:25:17.958" v="926"/>
        <pc:sldMkLst>
          <pc:docMk/>
          <pc:sldMk cId="3932242454" sldId="356"/>
        </pc:sldMkLst>
        <pc:graphicFrameChg chg="mod modGraphic">
          <ac:chgData name="Gloria Falchetto" userId="S::gloria.falchetto_gmail.com#ext#@eurofusionpilot.onmicrosoft.com::6db4edd4-9c18-4362-92dc-42a37d37f423" providerId="AD" clId="Web-{9A6E9B5A-7E89-491A-8D19-A42FD142E736}" dt="2022-03-03T10:25:17.958" v="926"/>
          <ac:graphicFrameMkLst>
            <pc:docMk/>
            <pc:sldMk cId="3932242454" sldId="356"/>
            <ac:graphicFrameMk id="15"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4507" tIns="47254" rIns="94507" bIns="47254"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777609" y="2"/>
            <a:ext cx="2889938" cy="493633"/>
          </a:xfrm>
          <a:prstGeom prst="rect">
            <a:avLst/>
          </a:prstGeom>
        </p:spPr>
        <p:txBody>
          <a:bodyPr vert="horz" lIns="94507" tIns="47254" rIns="94507" bIns="47254" rtlCol="0"/>
          <a:lstStyle>
            <a:lvl1pPr algn="r">
              <a:defRPr sz="1200"/>
            </a:lvl1pPr>
          </a:lstStyle>
          <a:p>
            <a:fld id="{15B2C45A-E869-45FE-B529-AF49C0F3C669}" type="datetimeFigureOut">
              <a:rPr lang="en-GB" smtClean="0">
                <a:latin typeface="Arial" panose="020B0604020202020204" pitchFamily="34" charset="0"/>
              </a:rPr>
              <a:pPr/>
              <a:t>14/03/2022</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377318"/>
            <a:ext cx="2889938" cy="493633"/>
          </a:xfrm>
          <a:prstGeom prst="rect">
            <a:avLst/>
          </a:prstGeom>
        </p:spPr>
        <p:txBody>
          <a:bodyPr vert="horz" lIns="94507" tIns="47254" rIns="94507" bIns="47254"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777609" y="9377318"/>
            <a:ext cx="2889938" cy="493633"/>
          </a:xfrm>
          <a:prstGeom prst="rect">
            <a:avLst/>
          </a:prstGeom>
        </p:spPr>
        <p:txBody>
          <a:bodyPr vert="horz" lIns="94507" tIns="47254" rIns="94507" bIns="47254" rtlCol="0" anchor="b"/>
          <a:lstStyle>
            <a:lvl1pPr algn="r">
              <a:defRPr sz="12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3633"/>
          </a:xfrm>
          <a:prstGeom prst="rect">
            <a:avLst/>
          </a:prstGeom>
        </p:spPr>
        <p:txBody>
          <a:bodyPr vert="horz" lIns="94507" tIns="47254" rIns="94507" bIns="47254"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777609" y="2"/>
            <a:ext cx="2889938" cy="493633"/>
          </a:xfrm>
          <a:prstGeom prst="rect">
            <a:avLst/>
          </a:prstGeom>
        </p:spPr>
        <p:txBody>
          <a:bodyPr vert="horz" lIns="94507" tIns="47254" rIns="94507" bIns="47254" rtlCol="0"/>
          <a:lstStyle>
            <a:lvl1pPr algn="r">
              <a:defRPr sz="1200">
                <a:latin typeface="Arial" panose="020B0604020202020204" pitchFamily="34" charset="0"/>
              </a:defRPr>
            </a:lvl1pPr>
          </a:lstStyle>
          <a:p>
            <a:fld id="{F93E6C17-F35F-4654-8DE9-B693AC206066}" type="datetimeFigureOut">
              <a:rPr lang="en-GB" smtClean="0"/>
              <a:pPr/>
              <a:t>14/03/2022</a:t>
            </a:fld>
            <a:endParaRPr lang="en-GB" dirty="0"/>
          </a:p>
        </p:txBody>
      </p:sp>
      <p:sp>
        <p:nvSpPr>
          <p:cNvPr id="4" name="Slide Image Placeholder 3"/>
          <p:cNvSpPr>
            <a:spLocks noGrp="1" noRot="1" noChangeAspect="1"/>
          </p:cNvSpPr>
          <p:nvPr>
            <p:ph type="sldImg" idx="2"/>
          </p:nvPr>
        </p:nvSpPr>
        <p:spPr>
          <a:xfrm>
            <a:off x="46038" y="741363"/>
            <a:ext cx="6577012" cy="3700462"/>
          </a:xfrm>
          <a:prstGeom prst="rect">
            <a:avLst/>
          </a:prstGeom>
          <a:noFill/>
          <a:ln w="12700">
            <a:solidFill>
              <a:prstClr val="black"/>
            </a:solidFill>
          </a:ln>
        </p:spPr>
        <p:txBody>
          <a:bodyPr vert="horz" lIns="94507" tIns="47254" rIns="94507" bIns="47254" rtlCol="0" anchor="ctr"/>
          <a:lstStyle/>
          <a:p>
            <a:endParaRPr lang="en-GB" dirty="0"/>
          </a:p>
        </p:txBody>
      </p:sp>
      <p:sp>
        <p:nvSpPr>
          <p:cNvPr id="5" name="Notes Placeholder 4"/>
          <p:cNvSpPr>
            <a:spLocks noGrp="1"/>
          </p:cNvSpPr>
          <p:nvPr>
            <p:ph type="body" sz="quarter" idx="3"/>
          </p:nvPr>
        </p:nvSpPr>
        <p:spPr>
          <a:xfrm>
            <a:off x="666909" y="4689518"/>
            <a:ext cx="5335270" cy="4442698"/>
          </a:xfrm>
          <a:prstGeom prst="rect">
            <a:avLst/>
          </a:prstGeom>
        </p:spPr>
        <p:txBody>
          <a:bodyPr vert="horz" lIns="94507" tIns="47254" rIns="94507" bIns="4725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7318"/>
            <a:ext cx="2889938" cy="493633"/>
          </a:xfrm>
          <a:prstGeom prst="rect">
            <a:avLst/>
          </a:prstGeom>
        </p:spPr>
        <p:txBody>
          <a:bodyPr vert="horz" lIns="94507" tIns="47254" rIns="94507" bIns="47254"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777609" y="9377318"/>
            <a:ext cx="2889938" cy="493633"/>
          </a:xfrm>
          <a:prstGeom prst="rect">
            <a:avLst/>
          </a:prstGeom>
        </p:spPr>
        <p:txBody>
          <a:bodyPr vert="horz" lIns="94507" tIns="47254" rIns="94507" bIns="47254" rtlCol="0" anchor="b"/>
          <a:lstStyle>
            <a:lvl1pPr algn="r">
              <a:defRPr sz="12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027E0A-1465-4A40-B1D5-9126D49509FC}" type="slidenum">
              <a:rPr lang="en-GB" smtClean="0"/>
              <a:pPr/>
              <a:t>20</a:t>
            </a:fld>
            <a:endParaRPr lang="en-GB" dirty="0"/>
          </a:p>
        </p:txBody>
      </p:sp>
    </p:spTree>
    <p:extLst>
      <p:ext uri="{BB962C8B-B14F-4D97-AF65-F5344CB8AC3E}">
        <p14:creationId xmlns:p14="http://schemas.microsoft.com/office/powerpoint/2010/main" val="2862503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Bild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7348"/>
          <a:stretch/>
        </p:blipFill>
        <p:spPr>
          <a:xfrm>
            <a:off x="-1" y="0"/>
            <a:ext cx="12197925" cy="5570706"/>
          </a:xfrm>
          <a:prstGeom prst="rect">
            <a:avLst/>
          </a:prstGeom>
        </p:spPr>
      </p:pic>
      <p:grpSp>
        <p:nvGrpSpPr>
          <p:cNvPr id="4" name="Gruppieren 3"/>
          <p:cNvGrpSpPr/>
          <p:nvPr userDrawn="1"/>
        </p:nvGrpSpPr>
        <p:grpSpPr>
          <a:xfrm>
            <a:off x="5735960" y="5812522"/>
            <a:ext cx="6120680" cy="784830"/>
            <a:chOff x="5735960" y="5717361"/>
            <a:chExt cx="6120680" cy="784830"/>
          </a:xfrm>
        </p:grpSpPr>
        <p:pic>
          <p:nvPicPr>
            <p:cNvPr id="25" name="Grafik 24"/>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784830"/>
            </a:xfrm>
            <a:prstGeom prst="rect">
              <a:avLst/>
            </a:prstGeom>
          </p:spPr>
          <p:txBody>
            <a:bodyPr wrap="square">
              <a:spAutoFit/>
            </a:bodyPr>
            <a:lstStyle/>
            <a:p>
              <a:pPr algn="just">
                <a:lnSpc>
                  <a:spcPct val="90000"/>
                </a:lnSpc>
              </a:pPr>
              <a:r>
                <a:rPr lang="en-GB" sz="1000"/>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1">
                <a:latin typeface="+mn-lt"/>
                <a:cs typeface="Arial" panose="020B0604020202020204" pitchFamily="34" charset="0"/>
              </a:defRPr>
            </a:lvl1pPr>
          </a:lstStyle>
          <a:p>
            <a:r>
              <a:rPr lang="en-US" dirty="0"/>
              <a:t>Click to edit Master title style</a:t>
            </a:r>
            <a:endParaRPr lang="en-GB" dirty="0"/>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8" name="Footer Placeholder 7"/>
          <p:cNvSpPr>
            <a:spLocks noGrp="1"/>
          </p:cNvSpPr>
          <p:nvPr>
            <p:ph type="ftr" sz="quarter" idx="11"/>
          </p:nvPr>
        </p:nvSpPr>
        <p:spPr>
          <a:xfrm>
            <a:off x="609600" y="6528386"/>
            <a:ext cx="3470176" cy="329614"/>
          </a:xfrm>
        </p:spPr>
        <p:txBody>
          <a:bodyPr anchor="t"/>
          <a:lstStyle>
            <a:lvl1pPr>
              <a:defRPr sz="1100"/>
            </a:lvl1pPr>
          </a:lstStyle>
          <a:p>
            <a:r>
              <a:rPr lang="fr-FR" dirty="0"/>
              <a:t>X. LITAUDON |  PB Meeting  |  14 03 2022 </a:t>
            </a:r>
            <a:endParaRPr lang="en-GB" dirty="0"/>
          </a:p>
        </p:txBody>
      </p:sp>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‹N°›</a:t>
            </a:fld>
            <a:endParaRPr lang="en-GB" dirty="0"/>
          </a:p>
        </p:txBody>
      </p:sp>
      <p:sp>
        <p:nvSpPr>
          <p:cNvPr id="10" name="Content Placeholder 2"/>
          <p:cNvSpPr>
            <a:spLocks noGrp="1"/>
          </p:cNvSpPr>
          <p:nvPr>
            <p:ph idx="1"/>
          </p:nvPr>
        </p:nvSpPr>
        <p:spPr>
          <a:xfrm>
            <a:off x="609600" y="850846"/>
            <a:ext cx="11103024" cy="5571038"/>
          </a:xfrm>
        </p:spPr>
        <p:txBody>
          <a:bodyPr/>
          <a:lstStyle>
            <a:lvl1pPr marL="342900" indent="-342900">
              <a:lnSpc>
                <a:spcPct val="150000"/>
              </a:lnSpc>
              <a:spcAft>
                <a:spcPts val="600"/>
              </a:spcAft>
              <a:buFont typeface="Arial" panose="020B0604020202020204" pitchFamily="34" charset="0"/>
              <a:buChar char="•"/>
              <a:defRPr sz="2400" b="1">
                <a:latin typeface="+mj-lt"/>
                <a:cs typeface="Arial" panose="020B0604020202020204" pitchFamily="34" charset="0"/>
              </a:defRPr>
            </a:lvl1pPr>
            <a:lvl2pPr marL="742950" indent="-285750">
              <a:lnSpc>
                <a:spcPct val="150000"/>
              </a:lnSpc>
              <a:buFont typeface="Arial" panose="020B0604020202020204" pitchFamily="34" charset="0"/>
              <a:buChar char="−"/>
              <a:defRPr sz="2000">
                <a:solidFill>
                  <a:srgbClr val="002060"/>
                </a:solidFill>
                <a:latin typeface="+mj-lt"/>
                <a:cs typeface="Arial" panose="020B0604020202020204" pitchFamily="34" charset="0"/>
              </a:defRPr>
            </a:lvl2pPr>
            <a:lvl3pPr marL="1143000" indent="-228600">
              <a:lnSpc>
                <a:spcPct val="150000"/>
              </a:lnSpc>
              <a:buFont typeface="Courier New" panose="02070309020205020404" pitchFamily="49" charset="0"/>
              <a:buChar char="o"/>
              <a:defRPr sz="2000">
                <a:latin typeface="+mj-lt"/>
                <a:cs typeface="Arial" panose="020B0604020202020204" pitchFamily="34" charset="0"/>
              </a:defRPr>
            </a:lvl3pPr>
            <a:lvl4pPr marL="1714500" indent="-342900">
              <a:lnSpc>
                <a:spcPct val="150000"/>
              </a:lnSpc>
              <a:buFont typeface="Arial" panose="020B0604020202020204" pitchFamily="34" charset="0"/>
              <a:buChar char="•"/>
              <a:defRPr sz="2000" baseline="0">
                <a:solidFill>
                  <a:srgbClr val="002060"/>
                </a:solidFill>
                <a:latin typeface="+mj-lt"/>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969751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latin typeface="+mj-lt"/>
            </a:endParaRPr>
          </a:p>
        </p:txBody>
      </p:sp>
      <p:sp>
        <p:nvSpPr>
          <p:cNvPr id="2" name="Title 1"/>
          <p:cNvSpPr>
            <a:spLocks noGrp="1"/>
          </p:cNvSpPr>
          <p:nvPr>
            <p:ph type="title"/>
          </p:nvPr>
        </p:nvSpPr>
        <p:spPr>
          <a:xfrm>
            <a:off x="609600" y="116632"/>
            <a:ext cx="10058400" cy="457200"/>
          </a:xfrm>
        </p:spPr>
        <p:txBody>
          <a:bodyPr>
            <a:noAutofit/>
          </a:bodyPr>
          <a:lstStyle>
            <a:lvl1pPr algn="l">
              <a:lnSpc>
                <a:spcPts val="2400"/>
              </a:lnSpc>
              <a:defRPr sz="2400" b="1">
                <a:latin typeface="+mn-lt"/>
                <a:cs typeface="Arial" panose="020B0604020202020204" pitchFamily="34" charset="0"/>
              </a:defRPr>
            </a:lvl1pPr>
          </a:lstStyle>
          <a:p>
            <a:r>
              <a:rPr lang="en-US" dirty="0"/>
              <a:t>Click to edit Master title style</a:t>
            </a:r>
            <a:endParaRPr lang="en-GB" dirty="0"/>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6560" y="116632"/>
            <a:ext cx="466915" cy="465708"/>
          </a:xfrm>
          <a:prstGeom prst="rect">
            <a:avLst/>
          </a:prstGeom>
        </p:spPr>
      </p:pic>
      <p:sp>
        <p:nvSpPr>
          <p:cNvPr id="9" name="Slide Number Placeholder 8"/>
          <p:cNvSpPr>
            <a:spLocks noGrp="1"/>
          </p:cNvSpPr>
          <p:nvPr>
            <p:ph type="sldNum" sz="quarter" idx="12"/>
          </p:nvPr>
        </p:nvSpPr>
        <p:spPr>
          <a:xfrm>
            <a:off x="10992544" y="6525344"/>
            <a:ext cx="720080" cy="199174"/>
          </a:xfrm>
        </p:spPr>
        <p:txBody>
          <a:bodyPr anchor="t"/>
          <a:lstStyle>
            <a:lvl1pPr>
              <a:defRPr sz="1100"/>
            </a:lvl1pPr>
          </a:lstStyle>
          <a:p>
            <a:fld id="{6A6D9FA1-99C7-4910-8E32-B85D378B0060}" type="slidenum">
              <a:rPr lang="en-GB" smtClean="0"/>
              <a:pPr/>
              <a:t>‹N°›</a:t>
            </a:fld>
            <a:endParaRPr lang="en-GB" dirty="0"/>
          </a:p>
        </p:txBody>
      </p:sp>
      <p:sp>
        <p:nvSpPr>
          <p:cNvPr id="10" name="Content Placeholder 2"/>
          <p:cNvSpPr>
            <a:spLocks noGrp="1"/>
          </p:cNvSpPr>
          <p:nvPr>
            <p:ph idx="1"/>
          </p:nvPr>
        </p:nvSpPr>
        <p:spPr>
          <a:xfrm>
            <a:off x="609600" y="850846"/>
            <a:ext cx="11103024" cy="5571038"/>
          </a:xfrm>
        </p:spPr>
        <p:txBody>
          <a:bodyPr/>
          <a:lstStyle>
            <a:lvl1pPr marL="342900" indent="-342900">
              <a:lnSpc>
                <a:spcPct val="150000"/>
              </a:lnSpc>
              <a:spcAft>
                <a:spcPts val="600"/>
              </a:spcAft>
              <a:buFont typeface="Arial" panose="020B0604020202020204" pitchFamily="34" charset="0"/>
              <a:buChar char="•"/>
              <a:defRPr sz="2400" b="1">
                <a:latin typeface="+mj-lt"/>
                <a:cs typeface="Arial" panose="020B0604020202020204" pitchFamily="34" charset="0"/>
              </a:defRPr>
            </a:lvl1pPr>
            <a:lvl2pPr marL="742950" indent="-285750">
              <a:lnSpc>
                <a:spcPct val="150000"/>
              </a:lnSpc>
              <a:buFont typeface="Arial" panose="020B0604020202020204" pitchFamily="34" charset="0"/>
              <a:buChar char="−"/>
              <a:defRPr sz="2000">
                <a:solidFill>
                  <a:srgbClr val="002060"/>
                </a:solidFill>
                <a:latin typeface="+mj-lt"/>
                <a:cs typeface="Arial" panose="020B0604020202020204" pitchFamily="34" charset="0"/>
              </a:defRPr>
            </a:lvl2pPr>
            <a:lvl3pPr marL="1143000" indent="-228600">
              <a:lnSpc>
                <a:spcPct val="150000"/>
              </a:lnSpc>
              <a:buFont typeface="Courier New" panose="02070309020205020404" pitchFamily="49" charset="0"/>
              <a:buChar char="o"/>
              <a:defRPr sz="2000">
                <a:latin typeface="+mj-lt"/>
                <a:cs typeface="Arial" panose="020B0604020202020204" pitchFamily="34" charset="0"/>
              </a:defRPr>
            </a:lvl3pPr>
            <a:lvl4pPr marL="1714500" indent="-342900">
              <a:lnSpc>
                <a:spcPct val="150000"/>
              </a:lnSpc>
              <a:buFont typeface="Arial" panose="020B0604020202020204" pitchFamily="34" charset="0"/>
              <a:buChar char="•"/>
              <a:defRPr sz="2000" baseline="0">
                <a:solidFill>
                  <a:srgbClr val="002060"/>
                </a:solidFill>
                <a:latin typeface="+mj-lt"/>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727477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3392" y="6356353"/>
            <a:ext cx="3860800" cy="365125"/>
          </a:xfrm>
          <a:prstGeom prst="rect">
            <a:avLst/>
          </a:prstGeom>
        </p:spPr>
        <p:txBody>
          <a:bodyPr vert="horz" lIns="91440" tIns="45720" rIns="91440" bIns="45720" rtlCol="0" anchor="ctr"/>
          <a:lstStyle>
            <a:lvl1pPr algn="l">
              <a:defRPr sz="1000">
                <a:solidFill>
                  <a:schemeClr val="tx1">
                    <a:tint val="75000"/>
                  </a:schemeClr>
                </a:solidFill>
                <a:latin typeface="+mn-lt"/>
              </a:defRPr>
            </a:lvl1pPr>
          </a:lstStyle>
          <a:p>
            <a:r>
              <a:rPr lang="fr-FR"/>
              <a:t>A. Author  |  XYZ PB Meeting  |  dd Mth yyyy</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372848" y="2420888"/>
            <a:ext cx="11377264" cy="1296144"/>
          </a:xfrm>
        </p:spPr>
        <p:txBody>
          <a:bodyPr/>
          <a:lstStyle/>
          <a:p>
            <a:pPr lvl="0" algn="l">
              <a:defRPr sz="1800" b="0"/>
            </a:pPr>
            <a:r>
              <a:rPr lang="de-DE" sz="2700" b="1" dirty="0"/>
              <a:t>Status Report </a:t>
            </a:r>
            <a:r>
              <a:rPr lang="de-DE" sz="2700" b="1" dirty="0" err="1"/>
              <a:t>for</a:t>
            </a:r>
            <a:r>
              <a:rPr lang="de-DE" sz="2700" b="1" dirty="0"/>
              <a:t> </a:t>
            </a:r>
            <a:r>
              <a:rPr lang="en-US" sz="2800" b="1" dirty="0" err="1"/>
              <a:t>WPPrIO</a:t>
            </a:r>
            <a:r>
              <a:rPr lang="en-US" sz="2800" b="1" dirty="0"/>
              <a:t> </a:t>
            </a:r>
            <a:r>
              <a:rPr lang="en-US" sz="2800" b="1" dirty="0">
                <a:solidFill>
                  <a:srgbClr val="FF0000"/>
                </a:solidFill>
              </a:rPr>
              <a:t>Pr</a:t>
            </a:r>
            <a:r>
              <a:rPr lang="en-US" sz="2800" b="1" dirty="0"/>
              <a:t>eparation of </a:t>
            </a:r>
            <a:r>
              <a:rPr lang="en-US" sz="2800" b="1" dirty="0">
                <a:solidFill>
                  <a:srgbClr val="FF0000"/>
                </a:solidFill>
              </a:rPr>
              <a:t>I</a:t>
            </a:r>
            <a:r>
              <a:rPr lang="en-US" sz="2800" b="1" dirty="0"/>
              <a:t>TER </a:t>
            </a:r>
            <a:r>
              <a:rPr lang="en-US" sz="2800" b="1" dirty="0">
                <a:solidFill>
                  <a:srgbClr val="FF0000"/>
                </a:solidFill>
              </a:rPr>
              <a:t>O</a:t>
            </a:r>
            <a:r>
              <a:rPr lang="en-US" sz="2800" b="1" dirty="0"/>
              <a:t>peration </a:t>
            </a:r>
            <a:br>
              <a:rPr lang="en-US" sz="2800" b="1" dirty="0"/>
            </a:br>
            <a:r>
              <a:rPr lang="en-US" sz="2800" dirty="0"/>
              <a:t>Project Board#3 2022-03-14 </a:t>
            </a:r>
            <a:endParaRPr lang="en-GB" sz="2700" b="1" dirty="0"/>
          </a:p>
        </p:txBody>
      </p:sp>
      <p:pic>
        <p:nvPicPr>
          <p:cNvPr id="2" name="Image 1"/>
          <p:cNvPicPr>
            <a:picLocks noChangeAspect="1"/>
          </p:cNvPicPr>
          <p:nvPr/>
        </p:nvPicPr>
        <p:blipFill>
          <a:blip r:embed="rId2"/>
          <a:stretch>
            <a:fillRect/>
          </a:stretch>
        </p:blipFill>
        <p:spPr>
          <a:xfrm>
            <a:off x="428288" y="4509120"/>
            <a:ext cx="5633192" cy="688908"/>
          </a:xfrm>
          <a:prstGeom prst="rect">
            <a:avLst/>
          </a:prstGeom>
        </p:spPr>
      </p:pic>
      <p:pic>
        <p:nvPicPr>
          <p:cNvPr id="8" name="Image 16" descr="bandeau_titre.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82792" y="5654861"/>
            <a:ext cx="1620720" cy="1158515"/>
          </a:xfrm>
          <a:prstGeom prst="rect">
            <a:avLst/>
          </a:prstGeom>
        </p:spPr>
      </p:pic>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First wall/</a:t>
            </a:r>
            <a:r>
              <a:rPr lang="en-GB" dirty="0" err="1"/>
              <a:t>divertor</a:t>
            </a:r>
            <a:r>
              <a:rPr lang="en-GB" dirty="0"/>
              <a:t> hot-spots monitoring system for real time protection</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10</a:t>
            </a:fld>
            <a:endParaRPr lang="en-GB" dirty="0"/>
          </a:p>
        </p:txBody>
      </p:sp>
      <p:sp>
        <p:nvSpPr>
          <p:cNvPr id="5" name="Espace réservé du contenu 4"/>
          <p:cNvSpPr>
            <a:spLocks noGrp="1"/>
          </p:cNvSpPr>
          <p:nvPr>
            <p:ph idx="1"/>
          </p:nvPr>
        </p:nvSpPr>
        <p:spPr>
          <a:xfrm>
            <a:off x="609600" y="702849"/>
            <a:ext cx="11319048" cy="1210002"/>
          </a:xfrm>
        </p:spPr>
        <p:txBody>
          <a:bodyPr/>
          <a:lstStyle/>
          <a:p>
            <a:r>
              <a:rPr lang="en-GB" dirty="0"/>
              <a:t>Hot spot object detection algorithm, trained on infrared WEST data:  able to detect hot spots in simulated images from ITER </a:t>
            </a:r>
          </a:p>
        </p:txBody>
      </p:sp>
      <p:sp>
        <p:nvSpPr>
          <p:cNvPr id="6" name="Espace réservé du contenu 4"/>
          <p:cNvSpPr txBox="1">
            <a:spLocks/>
          </p:cNvSpPr>
          <p:nvPr/>
        </p:nvSpPr>
        <p:spPr>
          <a:xfrm>
            <a:off x="606928" y="5712317"/>
            <a:ext cx="11092439" cy="905493"/>
          </a:xfrm>
          <a:prstGeom prst="rect">
            <a:avLst/>
          </a:prstGeom>
        </p:spPr>
        <p:txBody>
          <a:bodyPr vert="horz" lIns="91440" tIns="45720" rIns="91440" bIns="45720" rtlCol="0">
            <a:normAutofit fontScale="85000" lnSpcReduction="20000"/>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dirty="0"/>
              <a:t>Good generalization performance, thanks to the use of a specific inference technique called test-time augmentation</a:t>
            </a:r>
            <a:endParaRPr lang="fr-FR" dirty="0"/>
          </a:p>
        </p:txBody>
      </p:sp>
      <p:pic>
        <p:nvPicPr>
          <p:cNvPr id="8" name="Image 7"/>
          <p:cNvPicPr/>
          <p:nvPr/>
        </p:nvPicPr>
        <p:blipFill rotWithShape="1">
          <a:blip r:embed="rId2">
            <a:extLst>
              <a:ext uri="{28A0092B-C50C-407E-A947-70E740481C1C}">
                <a14:useLocalDpi xmlns:a14="http://schemas.microsoft.com/office/drawing/2010/main" val="0"/>
              </a:ext>
            </a:extLst>
          </a:blip>
          <a:srcRect l="50984"/>
          <a:stretch/>
        </p:blipFill>
        <p:spPr bwMode="auto">
          <a:xfrm>
            <a:off x="4151784" y="1844824"/>
            <a:ext cx="3168352" cy="3867493"/>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7787680" y="2834102"/>
            <a:ext cx="2880320" cy="923330"/>
          </a:xfrm>
          <a:prstGeom prst="rect">
            <a:avLst/>
          </a:prstGeom>
        </p:spPr>
        <p:txBody>
          <a:bodyPr wrap="square">
            <a:spAutoFit/>
          </a:bodyPr>
          <a:lstStyle/>
          <a:p>
            <a:r>
              <a:rPr lang="en-GB" dirty="0">
                <a:solidFill>
                  <a:srgbClr val="000000"/>
                </a:solidFill>
                <a:latin typeface="Calibri" panose="020F0502020204030204" pitchFamily="34" charset="0"/>
                <a:ea typeface="Calibri" panose="020F0502020204030204" pitchFamily="34" charset="0"/>
              </a:rPr>
              <a:t>Automatic Hot-spot detection in simulated IR images from ITER</a:t>
            </a:r>
            <a:endParaRPr lang="fr-FR" dirty="0"/>
          </a:p>
        </p:txBody>
      </p:sp>
      <p:sp>
        <p:nvSpPr>
          <p:cNvPr id="11" name="ZoneTexte 10"/>
          <p:cNvSpPr txBox="1"/>
          <p:nvPr/>
        </p:nvSpPr>
        <p:spPr>
          <a:xfrm>
            <a:off x="6462323" y="1926801"/>
            <a:ext cx="601447" cy="369332"/>
          </a:xfrm>
          <a:prstGeom prst="rect">
            <a:avLst/>
          </a:prstGeom>
          <a:noFill/>
        </p:spPr>
        <p:txBody>
          <a:bodyPr wrap="none" rtlCol="0">
            <a:spAutoFit/>
          </a:bodyPr>
          <a:lstStyle/>
          <a:p>
            <a:r>
              <a:rPr lang="fr-FR" b="1" dirty="0">
                <a:solidFill>
                  <a:schemeClr val="bg1"/>
                </a:solidFill>
              </a:rPr>
              <a:t>ITER</a:t>
            </a:r>
          </a:p>
        </p:txBody>
      </p:sp>
    </p:spTree>
    <p:extLst>
      <p:ext uri="{BB962C8B-B14F-4D97-AF65-F5344CB8AC3E}">
        <p14:creationId xmlns:p14="http://schemas.microsoft.com/office/powerpoint/2010/main" val="86163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EUROfusion</a:t>
            </a:r>
            <a:r>
              <a:rPr lang="en-GB" dirty="0"/>
              <a:t> Operations Network (EON) </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11</a:t>
            </a:fld>
            <a:endParaRPr lang="en-GB" dirty="0"/>
          </a:p>
        </p:txBody>
      </p:sp>
      <p:sp>
        <p:nvSpPr>
          <p:cNvPr id="5" name="Espace réservé du contenu 4"/>
          <p:cNvSpPr>
            <a:spLocks noGrp="1"/>
          </p:cNvSpPr>
          <p:nvPr>
            <p:ph idx="1"/>
          </p:nvPr>
        </p:nvSpPr>
        <p:spPr>
          <a:xfrm>
            <a:off x="335360" y="573832"/>
            <a:ext cx="11665296" cy="2711151"/>
          </a:xfrm>
        </p:spPr>
        <p:txBody>
          <a:bodyPr>
            <a:normAutofit fontScale="85000" lnSpcReduction="10000"/>
          </a:bodyPr>
          <a:lstStyle/>
          <a:p>
            <a:r>
              <a:rPr lang="en-GB" dirty="0"/>
              <a:t>EON established in 2021 with 18 members from 9 </a:t>
            </a:r>
            <a:r>
              <a:rPr lang="en-GB" dirty="0" err="1"/>
              <a:t>EUROfusion</a:t>
            </a:r>
            <a:r>
              <a:rPr lang="en-GB" dirty="0"/>
              <a:t> beneficiaries with the long term objectives: </a:t>
            </a:r>
          </a:p>
          <a:p>
            <a:pPr lvl="1"/>
            <a:r>
              <a:rPr lang="en-GB" dirty="0"/>
              <a:t>(</a:t>
            </a:r>
            <a:r>
              <a:rPr lang="en-GB" dirty="0" err="1"/>
              <a:t>i</a:t>
            </a:r>
            <a:r>
              <a:rPr lang="en-GB" dirty="0"/>
              <a:t>) facilitate stronger connection between the operational groups of </a:t>
            </a:r>
            <a:r>
              <a:rPr lang="en-GB" dirty="0" err="1"/>
              <a:t>EUROfusion</a:t>
            </a:r>
            <a:r>
              <a:rPr lang="en-GB" dirty="0"/>
              <a:t> facilities; </a:t>
            </a:r>
          </a:p>
          <a:p>
            <a:pPr lvl="1"/>
            <a:r>
              <a:rPr lang="en-GB" dirty="0"/>
              <a:t>(ii) share operational experience; </a:t>
            </a:r>
          </a:p>
          <a:p>
            <a:pPr lvl="1"/>
            <a:r>
              <a:rPr lang="en-GB" dirty="0"/>
              <a:t>(iii) support development and training of operators, creation of a joint knowledge base; </a:t>
            </a:r>
          </a:p>
          <a:p>
            <a:pPr lvl="1"/>
            <a:r>
              <a:rPr lang="en-GB" dirty="0"/>
              <a:t>(iv) contribute to the (integrated) commissioning and operation of ITER. </a:t>
            </a:r>
            <a:endParaRPr lang="fr-FR" dirty="0"/>
          </a:p>
        </p:txBody>
      </p:sp>
      <p:pic>
        <p:nvPicPr>
          <p:cNvPr id="7" name="Image 6"/>
          <p:cNvPicPr>
            <a:picLocks noChangeAspect="1"/>
          </p:cNvPicPr>
          <p:nvPr/>
        </p:nvPicPr>
        <p:blipFill>
          <a:blip r:embed="rId2"/>
          <a:stretch>
            <a:fillRect/>
          </a:stretch>
        </p:blipFill>
        <p:spPr>
          <a:xfrm>
            <a:off x="3230026" y="2792790"/>
            <a:ext cx="8464405" cy="4164601"/>
          </a:xfrm>
          <a:prstGeom prst="rect">
            <a:avLst/>
          </a:prstGeom>
        </p:spPr>
      </p:pic>
      <p:sp>
        <p:nvSpPr>
          <p:cNvPr id="6" name="ZoneTexte 5"/>
          <p:cNvSpPr txBox="1"/>
          <p:nvPr/>
        </p:nvSpPr>
        <p:spPr>
          <a:xfrm>
            <a:off x="3279784" y="5661248"/>
            <a:ext cx="1599983" cy="646331"/>
          </a:xfrm>
          <a:prstGeom prst="rect">
            <a:avLst/>
          </a:prstGeom>
          <a:noFill/>
        </p:spPr>
        <p:txBody>
          <a:bodyPr wrap="square" rtlCol="0">
            <a:spAutoFit/>
          </a:bodyPr>
          <a:lstStyle/>
          <a:p>
            <a:r>
              <a:rPr lang="fr-FR" dirty="0" err="1"/>
              <a:t>Volontary</a:t>
            </a:r>
            <a:r>
              <a:rPr lang="fr-FR" dirty="0"/>
              <a:t> Contributions </a:t>
            </a:r>
          </a:p>
        </p:txBody>
      </p:sp>
    </p:spTree>
    <p:extLst>
      <p:ext uri="{BB962C8B-B14F-4D97-AF65-F5344CB8AC3E}">
        <p14:creationId xmlns:p14="http://schemas.microsoft.com/office/powerpoint/2010/main" val="32622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ITER Neutral Beam </a:t>
            </a:r>
            <a:r>
              <a:rPr lang="en-GB" dirty="0" smtClean="0"/>
              <a:t>Test </a:t>
            </a:r>
            <a:r>
              <a:rPr lang="en-GB" dirty="0"/>
              <a:t>Facility and R&amp;D for the ITER Neutral Beam</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12</a:t>
            </a:fld>
            <a:endParaRPr lang="en-GB" dirty="0"/>
          </a:p>
        </p:txBody>
      </p:sp>
      <p:sp>
        <p:nvSpPr>
          <p:cNvPr id="5" name="Espace réservé du contenu 4"/>
          <p:cNvSpPr>
            <a:spLocks noGrp="1"/>
          </p:cNvSpPr>
          <p:nvPr>
            <p:ph idx="1"/>
          </p:nvPr>
        </p:nvSpPr>
        <p:spPr>
          <a:xfrm>
            <a:off x="6419341" y="2375498"/>
            <a:ext cx="5854922" cy="5873672"/>
          </a:xfrm>
        </p:spPr>
        <p:txBody>
          <a:bodyPr>
            <a:normAutofit/>
          </a:bodyPr>
          <a:lstStyle/>
          <a:p>
            <a:r>
              <a:rPr lang="en-GB" dirty="0"/>
              <a:t>SPIDER ion source significant progress towards the first caesium injection and operation campaign</a:t>
            </a:r>
          </a:p>
          <a:p>
            <a:r>
              <a:rPr lang="en-GB" dirty="0"/>
              <a:t>MITICA integrated commissioning has started </a:t>
            </a:r>
          </a:p>
          <a:p>
            <a:pPr lvl="1"/>
            <a:r>
              <a:rPr lang="en-GB" dirty="0"/>
              <a:t>Difficulties occurred during the 1MV integrated tests due to HV breakdowns that damaged two components of the power supply system</a:t>
            </a:r>
          </a:p>
        </p:txBody>
      </p:sp>
      <p:sp>
        <p:nvSpPr>
          <p:cNvPr id="6" name="Espace réservé du contenu 4"/>
          <p:cNvSpPr txBox="1">
            <a:spLocks/>
          </p:cNvSpPr>
          <p:nvPr/>
        </p:nvSpPr>
        <p:spPr>
          <a:xfrm>
            <a:off x="247501" y="2375498"/>
            <a:ext cx="6312024" cy="1762016"/>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ELISE: new CW High Voltage power supply commissioned and first 110s long pulses</a:t>
            </a:r>
            <a:endParaRPr lang="fr-FR" dirty="0"/>
          </a:p>
        </p:txBody>
      </p:sp>
      <p:sp>
        <p:nvSpPr>
          <p:cNvPr id="7" name="Espace réservé du contenu 4"/>
          <p:cNvSpPr txBox="1">
            <a:spLocks/>
          </p:cNvSpPr>
          <p:nvPr/>
        </p:nvSpPr>
        <p:spPr>
          <a:xfrm>
            <a:off x="282525" y="620464"/>
            <a:ext cx="12000656" cy="2049637"/>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20 experts participate in an integrated manner to the operation, diagnostics design, operation, simulation programme, and engineering design of the facilities </a:t>
            </a:r>
          </a:p>
          <a:p>
            <a:pPr lvl="1"/>
            <a:r>
              <a:rPr lang="en-GB" dirty="0"/>
              <a:t>NBTF:  SPIDER and MITICA (14 professionals) and BATMAN Upgrade and ELISE (6 professionals) </a:t>
            </a:r>
          </a:p>
        </p:txBody>
      </p:sp>
      <p:pic>
        <p:nvPicPr>
          <p:cNvPr id="8"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294001" y="3501009"/>
            <a:ext cx="5161028" cy="3356992"/>
          </a:xfrm>
          <a:prstGeom prst="rect">
            <a:avLst/>
          </a:prstGeom>
          <a:noFill/>
        </p:spPr>
      </p:pic>
    </p:spTree>
    <p:extLst>
      <p:ext uri="{BB962C8B-B14F-4D97-AF65-F5344CB8AC3E}">
        <p14:creationId xmlns:p14="http://schemas.microsoft.com/office/powerpoint/2010/main" val="386378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Installation and commissioning of CW diagnostic calorimeter on ELISE</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13</a:t>
            </a:fld>
            <a:endParaRPr lang="en-GB" dirty="0"/>
          </a:p>
        </p:txBody>
      </p:sp>
      <p:sp>
        <p:nvSpPr>
          <p:cNvPr id="5" name="Espace réservé du contenu 4"/>
          <p:cNvSpPr>
            <a:spLocks noGrp="1"/>
          </p:cNvSpPr>
          <p:nvPr>
            <p:ph idx="1"/>
          </p:nvPr>
        </p:nvSpPr>
        <p:spPr>
          <a:xfrm>
            <a:off x="0" y="669268"/>
            <a:ext cx="9767900" cy="1885984"/>
          </a:xfrm>
        </p:spPr>
        <p:txBody>
          <a:bodyPr>
            <a:normAutofit fontScale="77500" lnSpcReduction="20000"/>
          </a:bodyPr>
          <a:lstStyle/>
          <a:p>
            <a:r>
              <a:rPr lang="en-GB" dirty="0"/>
              <a:t>Delivery of the CW calorimeter is delayed by about 3 months. This is caused by technical problems with the cooling cycle, very recent machining errors at the manufacturer´s premises and delays of subcontractors (due to the COVID-19 pandemic). </a:t>
            </a:r>
          </a:p>
          <a:p>
            <a:r>
              <a:rPr lang="en-GB" dirty="0"/>
              <a:t>The completion is now expected in March with the start of experiments in April.</a:t>
            </a:r>
            <a:endParaRPr lang="fr-FR" dirty="0"/>
          </a:p>
          <a:p>
            <a:endParaRPr lang="fr-FR" dirty="0"/>
          </a:p>
        </p:txBody>
      </p:sp>
      <p:pic>
        <p:nvPicPr>
          <p:cNvPr id="6" name="Picture 23"/>
          <p:cNvPicPr/>
          <p:nvPr/>
        </p:nvPicPr>
        <p:blipFill rotWithShape="1">
          <a:blip r:embed="rId2">
            <a:extLst>
              <a:ext uri="{28A0092B-C50C-407E-A947-70E740481C1C}">
                <a14:useLocalDpi xmlns:a14="http://schemas.microsoft.com/office/drawing/2010/main" val="0"/>
              </a:ext>
            </a:extLst>
          </a:blip>
          <a:srcRect r="17383"/>
          <a:stretch/>
        </p:blipFill>
        <p:spPr bwMode="auto">
          <a:xfrm>
            <a:off x="263352" y="2620094"/>
            <a:ext cx="5735320" cy="3905250"/>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6312024" y="2650688"/>
            <a:ext cx="5688632" cy="4247317"/>
          </a:xfrm>
          <a:prstGeom prst="rect">
            <a:avLst/>
          </a:prstGeom>
        </p:spPr>
        <p:txBody>
          <a:bodyPr wrap="square">
            <a:spAutoFit/>
          </a:bodyPr>
          <a:lstStyle/>
          <a:p>
            <a:pPr>
              <a:lnSpc>
                <a:spcPct val="150000"/>
              </a:lnSpc>
            </a:pPr>
            <a:r>
              <a:rPr lang="en-US" dirty="0"/>
              <a:t>CW calorimeter support structure and IR camera immersion tube being assembled. </a:t>
            </a:r>
          </a:p>
          <a:p>
            <a:pPr marL="342900" indent="-342900">
              <a:lnSpc>
                <a:spcPct val="150000"/>
              </a:lnSpc>
              <a:buAutoNum type="alphaLcParenR"/>
            </a:pPr>
            <a:r>
              <a:rPr lang="en-US" dirty="0"/>
              <a:t>Calorimeter flange of vacuum tank with the calorimeter support structure and cooling pipes, laying horizontally for easier assembly </a:t>
            </a:r>
          </a:p>
          <a:p>
            <a:pPr marL="342900" indent="-342900">
              <a:lnSpc>
                <a:spcPct val="150000"/>
              </a:lnSpc>
              <a:buAutoNum type="alphaLcParenR"/>
            </a:pPr>
            <a:r>
              <a:rPr lang="en-US" dirty="0"/>
              <a:t>side view of the calorimeter support structure and cooling pipes. </a:t>
            </a:r>
          </a:p>
          <a:p>
            <a:pPr marL="342900" indent="-342900">
              <a:lnSpc>
                <a:spcPct val="150000"/>
              </a:lnSpc>
              <a:buAutoNum type="alphaLcParenR"/>
            </a:pPr>
            <a:r>
              <a:rPr lang="en-US" dirty="0"/>
              <a:t>Top of immersion tube flange, with guides for IR camera</a:t>
            </a:r>
          </a:p>
          <a:p>
            <a:pPr marL="342900" indent="-342900">
              <a:lnSpc>
                <a:spcPct val="150000"/>
              </a:lnSpc>
              <a:buAutoNum type="alphaLcParenR"/>
            </a:pPr>
            <a:r>
              <a:rPr lang="en-US" dirty="0"/>
              <a:t>bottom view of immersion tube.</a:t>
            </a:r>
            <a:endParaRPr lang="fr-FR" dirty="0"/>
          </a:p>
        </p:txBody>
      </p:sp>
      <p:pic>
        <p:nvPicPr>
          <p:cNvPr id="9" name="Picture 21"/>
          <p:cNvPicPr/>
          <p:nvPr/>
        </p:nvPicPr>
        <p:blipFill rotWithShape="1">
          <a:blip r:embed="rId3">
            <a:extLst>
              <a:ext uri="{28A0092B-C50C-407E-A947-70E740481C1C}">
                <a14:useLocalDpi xmlns:a14="http://schemas.microsoft.com/office/drawing/2010/main" val="0"/>
              </a:ext>
            </a:extLst>
          </a:blip>
          <a:srcRect l="2836" r="60318"/>
          <a:stretch/>
        </p:blipFill>
        <p:spPr bwMode="auto">
          <a:xfrm>
            <a:off x="9876420" y="669268"/>
            <a:ext cx="2232248" cy="2119300"/>
          </a:xfrm>
          <a:prstGeom prst="rect">
            <a:avLst/>
          </a:prstGeom>
          <a:noFill/>
          <a:ln>
            <a:noFill/>
          </a:ln>
        </p:spPr>
      </p:pic>
    </p:spTree>
    <p:extLst>
      <p:ext uri="{BB962C8B-B14F-4D97-AF65-F5344CB8AC3E}">
        <p14:creationId xmlns:p14="http://schemas.microsoft.com/office/powerpoint/2010/main" val="62356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Neutronics</a:t>
            </a:r>
            <a:r>
              <a:rPr lang="fr-FR" dirty="0"/>
              <a:t> in support to ITER</a:t>
            </a:r>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14</a:t>
            </a:fld>
            <a:endParaRPr lang="en-GB" dirty="0"/>
          </a:p>
        </p:txBody>
      </p:sp>
      <p:sp>
        <p:nvSpPr>
          <p:cNvPr id="5" name="Espace réservé du contenu 4"/>
          <p:cNvSpPr>
            <a:spLocks noGrp="1"/>
          </p:cNvSpPr>
          <p:nvPr>
            <p:ph idx="1"/>
          </p:nvPr>
        </p:nvSpPr>
        <p:spPr>
          <a:xfrm>
            <a:off x="479376" y="850846"/>
            <a:ext cx="11233248" cy="5674498"/>
          </a:xfrm>
        </p:spPr>
        <p:txBody>
          <a:bodyPr>
            <a:normAutofit fontScale="77500" lnSpcReduction="20000"/>
          </a:bodyPr>
          <a:lstStyle/>
          <a:p>
            <a:r>
              <a:rPr lang="en-GB" dirty="0">
                <a:solidFill>
                  <a:srgbClr val="FF0000"/>
                </a:solidFill>
              </a:rPr>
              <a:t>Working Group to define the 2022-2025 activities in support to ITER with active participation of IO and F4E </a:t>
            </a:r>
          </a:p>
          <a:p>
            <a:pPr lvl="1"/>
            <a:r>
              <a:rPr lang="en-US" dirty="0"/>
              <a:t>R. </a:t>
            </a:r>
            <a:r>
              <a:rPr lang="en-US" dirty="0" err="1"/>
              <a:t>Villari</a:t>
            </a:r>
            <a:r>
              <a:rPr lang="en-US" dirty="0"/>
              <a:t>  (ENEA)  Chair, Y. </a:t>
            </a:r>
            <a:r>
              <a:rPr lang="en-US" dirty="0" err="1"/>
              <a:t>Peneliau</a:t>
            </a:r>
            <a:r>
              <a:rPr lang="en-US" dirty="0"/>
              <a:t> (CEA)</a:t>
            </a:r>
            <a:r>
              <a:rPr lang="fr-FR" dirty="0"/>
              <a:t>,  </a:t>
            </a:r>
            <a:r>
              <a:rPr lang="en-US" dirty="0"/>
              <a:t>L. Packer (CCFE), </a:t>
            </a:r>
            <a:r>
              <a:rPr lang="fr-FR" dirty="0"/>
              <a:t>R. </a:t>
            </a:r>
            <a:r>
              <a:rPr lang="fr-FR" dirty="0" smtClean="0"/>
              <a:t>Juarez</a:t>
            </a:r>
            <a:r>
              <a:rPr lang="fr-FR" dirty="0"/>
              <a:t>  (CIEMAT),  M. Angelone (ENEA), J. </a:t>
            </a:r>
            <a:r>
              <a:rPr lang="fr-FR" dirty="0" err="1"/>
              <a:t>Mietelski</a:t>
            </a:r>
            <a:r>
              <a:rPr lang="fr-FR" dirty="0"/>
              <a:t> (IPPLM) , L. </a:t>
            </a:r>
            <a:r>
              <a:rPr lang="fr-FR" dirty="0" err="1"/>
              <a:t>Snoj</a:t>
            </a:r>
            <a:r>
              <a:rPr lang="fr-FR" dirty="0"/>
              <a:t> (JSI), </a:t>
            </a:r>
            <a:r>
              <a:rPr lang="en-US" dirty="0"/>
              <a:t>D.  Leichtle (KIT) , Th. Vasilopoulou (NCSRD) , A. Hjalmarsson (VR), </a:t>
            </a:r>
            <a:r>
              <a:rPr lang="de-DE" dirty="0"/>
              <a:t>M. Loughlin (IO),   M. Fabbri (F4E)</a:t>
            </a:r>
          </a:p>
          <a:p>
            <a:r>
              <a:rPr lang="en-US" dirty="0"/>
              <a:t>great interest and active participation from IO and F4E </a:t>
            </a:r>
          </a:p>
          <a:p>
            <a:r>
              <a:rPr lang="en-US" dirty="0"/>
              <a:t>4 Workshops on 4 topics in sept 2021:  High participation and interest</a:t>
            </a:r>
          </a:p>
          <a:p>
            <a:pPr lvl="1"/>
            <a:r>
              <a:rPr lang="en-US" sz="2400" dirty="0" err="1"/>
              <a:t>Neutronics</a:t>
            </a:r>
            <a:r>
              <a:rPr lang="en-US" sz="2400" dirty="0"/>
              <a:t> code simulations and development </a:t>
            </a:r>
          </a:p>
          <a:p>
            <a:pPr lvl="1"/>
            <a:r>
              <a:rPr lang="en-US" sz="2400" dirty="0"/>
              <a:t>Neutron activation and damage in materials</a:t>
            </a:r>
          </a:p>
          <a:p>
            <a:pPr lvl="1"/>
            <a:r>
              <a:rPr lang="en-US" sz="2400" dirty="0"/>
              <a:t>Nuclear measurements and instrumentation </a:t>
            </a:r>
          </a:p>
          <a:p>
            <a:pPr lvl="1"/>
            <a:r>
              <a:rPr lang="en-US" sz="2400" dirty="0"/>
              <a:t>Nuclear safety and waste</a:t>
            </a:r>
          </a:p>
          <a:p>
            <a:r>
              <a:rPr lang="en-US" dirty="0">
                <a:solidFill>
                  <a:srgbClr val="FF0000"/>
                </a:solidFill>
              </a:rPr>
              <a:t>High interest from EU labs and oversubscription by a factor 5 vs SP-5 resources  : </a:t>
            </a:r>
            <a:r>
              <a:rPr lang="it-IT" dirty="0"/>
              <a:t>35 proposals  from EU beneficiaries– &gt; requested 705 PM+ hardware/facility 450 k€!!! </a:t>
            </a:r>
            <a:endParaRPr lang="fr-FR" dirty="0">
              <a:solidFill>
                <a:srgbClr val="FF0000"/>
              </a:solidFill>
            </a:endParaRPr>
          </a:p>
          <a:p>
            <a:endParaRPr lang="fr-FR" dirty="0"/>
          </a:p>
        </p:txBody>
      </p:sp>
    </p:spTree>
    <p:extLst>
      <p:ext uri="{BB962C8B-B14F-4D97-AF65-F5344CB8AC3E}">
        <p14:creationId xmlns:p14="http://schemas.microsoft.com/office/powerpoint/2010/main" val="223906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chemeClr val="bg2">
                    <a:lumMod val="10000"/>
                  </a:schemeClr>
                </a:solidFill>
              </a:rPr>
              <a:t>Status of Grant </a:t>
            </a:r>
            <a:r>
              <a:rPr lang="en-US" dirty="0"/>
              <a:t>Deliverables and </a:t>
            </a:r>
            <a:r>
              <a:rPr lang="en-US" dirty="0">
                <a:solidFill>
                  <a:schemeClr val="bg2">
                    <a:lumMod val="10000"/>
                  </a:schemeClr>
                </a:solidFill>
              </a:rPr>
              <a:t>Milestones </a:t>
            </a:r>
            <a:r>
              <a:rPr lang="en-US" dirty="0"/>
              <a:t>(</a:t>
            </a:r>
            <a:r>
              <a:rPr lang="en-US" u="sng" dirty="0"/>
              <a:t>2021</a:t>
            </a:r>
            <a:r>
              <a:rPr lang="en-US" dirty="0"/>
              <a:t>)</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15</a:t>
            </a:fld>
            <a:endParaRPr lang="en-GB" dirty="0"/>
          </a:p>
        </p:txBody>
      </p:sp>
      <p:graphicFrame>
        <p:nvGraphicFramePr>
          <p:cNvPr id="6" name="Tabelle 10"/>
          <p:cNvGraphicFramePr>
            <a:graphicFrameLocks noGrp="1"/>
          </p:cNvGraphicFramePr>
          <p:nvPr>
            <p:extLst>
              <p:ext uri="{D42A27DB-BD31-4B8C-83A1-F6EECF244321}">
                <p14:modId xmlns:p14="http://schemas.microsoft.com/office/powerpoint/2010/main" val="3769235868"/>
              </p:ext>
            </p:extLst>
          </p:nvPr>
        </p:nvGraphicFramePr>
        <p:xfrm>
          <a:off x="427609" y="836712"/>
          <a:ext cx="11305257" cy="1412850"/>
        </p:xfrm>
        <a:graphic>
          <a:graphicData uri="http://schemas.openxmlformats.org/drawingml/2006/table">
            <a:tbl>
              <a:tblPr firstRow="1" bandRow="1">
                <a:tableStyleId>{5940675A-B579-460E-94D1-54222C63F5DA}</a:tableStyleId>
              </a:tblPr>
              <a:tblGrid>
                <a:gridCol w="1131887">
                  <a:extLst>
                    <a:ext uri="{9D8B030D-6E8A-4147-A177-3AD203B41FA5}">
                      <a16:colId xmlns:a16="http://schemas.microsoft.com/office/drawing/2014/main" val="1580407220"/>
                    </a:ext>
                  </a:extLst>
                </a:gridCol>
                <a:gridCol w="4176464">
                  <a:extLst>
                    <a:ext uri="{9D8B030D-6E8A-4147-A177-3AD203B41FA5}">
                      <a16:colId xmlns:a16="http://schemas.microsoft.com/office/drawing/2014/main" val="196178669"/>
                    </a:ext>
                  </a:extLst>
                </a:gridCol>
                <a:gridCol w="1080120">
                  <a:extLst>
                    <a:ext uri="{9D8B030D-6E8A-4147-A177-3AD203B41FA5}">
                      <a16:colId xmlns:a16="http://schemas.microsoft.com/office/drawing/2014/main" val="1857523593"/>
                    </a:ext>
                  </a:extLst>
                </a:gridCol>
                <a:gridCol w="1008112">
                  <a:extLst>
                    <a:ext uri="{9D8B030D-6E8A-4147-A177-3AD203B41FA5}">
                      <a16:colId xmlns:a16="http://schemas.microsoft.com/office/drawing/2014/main" val="3564503718"/>
                    </a:ext>
                  </a:extLst>
                </a:gridCol>
                <a:gridCol w="3908674">
                  <a:extLst>
                    <a:ext uri="{9D8B030D-6E8A-4147-A177-3AD203B41FA5}">
                      <a16:colId xmlns:a16="http://schemas.microsoft.com/office/drawing/2014/main" val="956769672"/>
                    </a:ext>
                  </a:extLst>
                </a:gridCol>
              </a:tblGrid>
              <a:tr h="896639">
                <a:tc>
                  <a:txBody>
                    <a:bodyPr/>
                    <a:lstStyle/>
                    <a:p>
                      <a:pPr marL="0" algn="l" defTabSz="685800" rtl="0" eaLnBrk="1" latinLnBrk="0" hangingPunct="1"/>
                      <a:r>
                        <a:rPr lang="de-DE" sz="1350" b="1" kern="1200" dirty="0">
                          <a:solidFill>
                            <a:schemeClr val="tx1"/>
                          </a:solidFill>
                          <a:latin typeface="+mn-lt"/>
                          <a:ea typeface="+mn-ea"/>
                          <a:cs typeface="+mn-cs"/>
                        </a:rPr>
                        <a:t>GA Deliverable</a:t>
                      </a:r>
                      <a:endParaRPr lang="de-DE" sz="1350" b="1" kern="1200" baseline="0" dirty="0">
                        <a:solidFill>
                          <a:schemeClr val="tx1"/>
                        </a:solidFill>
                        <a:latin typeface="+mn-lt"/>
                        <a:ea typeface="+mn-ea"/>
                        <a:cs typeface="+mn-cs"/>
                      </a:endParaRPr>
                    </a:p>
                    <a:p>
                      <a:pPr marL="0" algn="l" defTabSz="685800" rtl="0" eaLnBrk="1" latinLnBrk="0" hangingPunct="1"/>
                      <a:r>
                        <a:rPr lang="de-DE" sz="1350" b="1" kern="1200" dirty="0">
                          <a:solidFill>
                            <a:schemeClr val="tx1"/>
                          </a:solidFill>
                          <a:latin typeface="+mn-lt"/>
                          <a:ea typeface="+mn-ea"/>
                          <a:cs typeface="+mn-cs"/>
                        </a:rPr>
                        <a:t>No.</a:t>
                      </a:r>
                      <a:endParaRPr lang="en-GB" sz="1350" b="1" kern="1200" dirty="0">
                        <a:solidFill>
                          <a:schemeClr val="tx1"/>
                        </a:solidFill>
                        <a:latin typeface="+mn-lt"/>
                        <a:ea typeface="+mn-ea"/>
                        <a:cs typeface="+mn-cs"/>
                      </a:endParaRPr>
                    </a:p>
                  </a:txBody>
                  <a:tcPr>
                    <a:solidFill>
                      <a:schemeClr val="bg1">
                        <a:lumMod val="85000"/>
                      </a:schemeClr>
                    </a:solidFill>
                  </a:tcPr>
                </a:tc>
                <a:tc>
                  <a:txBody>
                    <a:bodyPr/>
                    <a:lstStyle/>
                    <a:p>
                      <a:pPr marL="0" algn="l" defTabSz="685800" rtl="0" eaLnBrk="1" latinLnBrk="0" hangingPunct="1"/>
                      <a:r>
                        <a:rPr lang="de-DE" sz="1350" b="1" kern="1200" dirty="0">
                          <a:solidFill>
                            <a:schemeClr val="tx1"/>
                          </a:solidFill>
                          <a:latin typeface="+mn-lt"/>
                          <a:ea typeface="+mn-ea"/>
                          <a:cs typeface="+mn-cs"/>
                        </a:rPr>
                        <a:t>Title</a:t>
                      </a:r>
                      <a:endParaRPr lang="en-GB" sz="1350" b="1" kern="1200" dirty="0">
                        <a:solidFill>
                          <a:schemeClr val="tx1"/>
                        </a:solidFill>
                        <a:latin typeface="+mn-lt"/>
                        <a:ea typeface="+mn-ea"/>
                        <a:cs typeface="+mn-cs"/>
                      </a:endParaRPr>
                    </a:p>
                  </a:txBody>
                  <a:tcPr>
                    <a:solidFill>
                      <a:schemeClr val="bg1">
                        <a:lumMod val="85000"/>
                      </a:schemeClr>
                    </a:solidFill>
                  </a:tcPr>
                </a:tc>
                <a:tc>
                  <a:txBody>
                    <a:bodyPr/>
                    <a:lstStyle/>
                    <a:p>
                      <a:pPr marL="0" algn="l" defTabSz="685800" rtl="0" eaLnBrk="1" latinLnBrk="0" hangingPunct="1"/>
                      <a:r>
                        <a:rPr lang="de-DE" sz="1350" b="1" kern="1200">
                          <a:solidFill>
                            <a:schemeClr val="tx1"/>
                          </a:solidFill>
                          <a:latin typeface="+mn-lt"/>
                          <a:ea typeface="+mn-ea"/>
                          <a:cs typeface="+mn-cs"/>
                        </a:rPr>
                        <a:t>Due Date</a:t>
                      </a:r>
                      <a:endParaRPr lang="en-GB" sz="1350" b="1" kern="1200">
                        <a:solidFill>
                          <a:schemeClr val="tx1"/>
                        </a:solidFill>
                        <a:latin typeface="+mn-lt"/>
                        <a:ea typeface="+mn-ea"/>
                        <a:cs typeface="+mn-cs"/>
                      </a:endParaRPr>
                    </a:p>
                  </a:txBody>
                  <a:tcPr>
                    <a:solidFill>
                      <a:schemeClr val="bg1">
                        <a:lumMod val="85000"/>
                      </a:schemeClr>
                    </a:solidFill>
                  </a:tcPr>
                </a:tc>
                <a:tc>
                  <a:txBody>
                    <a:bodyPr/>
                    <a:lstStyle/>
                    <a:p>
                      <a:pPr marL="0" algn="l" defTabSz="685800" rtl="0" eaLnBrk="1" latinLnBrk="0" hangingPunct="1"/>
                      <a:r>
                        <a:rPr lang="de-DE" sz="1350" b="1" kern="1200">
                          <a:solidFill>
                            <a:schemeClr val="tx1"/>
                          </a:solidFill>
                          <a:latin typeface="+mn-lt"/>
                          <a:ea typeface="+mn-ea"/>
                          <a:cs typeface="+mn-cs"/>
                        </a:rPr>
                        <a:t>Status</a:t>
                      </a:r>
                      <a:endParaRPr lang="en-GB" sz="1350" b="1" kern="1200">
                        <a:solidFill>
                          <a:schemeClr val="tx1"/>
                        </a:solidFill>
                        <a:latin typeface="+mn-lt"/>
                        <a:ea typeface="+mn-ea"/>
                        <a:cs typeface="+mn-cs"/>
                      </a:endParaRPr>
                    </a:p>
                  </a:txBody>
                  <a:tcPr>
                    <a:solidFill>
                      <a:schemeClr val="bg1">
                        <a:lumMod val="85000"/>
                      </a:schemeClr>
                    </a:solidFill>
                  </a:tcPr>
                </a:tc>
                <a:tc>
                  <a:txBody>
                    <a:bodyPr/>
                    <a:lstStyle/>
                    <a:p>
                      <a:pPr marL="0" algn="l" defTabSz="685800" rtl="0" eaLnBrk="1" latinLnBrk="0" hangingPunct="1"/>
                      <a:r>
                        <a:rPr lang="de-DE" sz="1350" b="1" kern="1200" dirty="0">
                          <a:solidFill>
                            <a:schemeClr val="tx1"/>
                          </a:solidFill>
                          <a:latin typeface="+mn-lt"/>
                          <a:ea typeface="+mn-ea"/>
                          <a:cs typeface="+mn-cs"/>
                        </a:rPr>
                        <a:t>Details on Status </a:t>
                      </a:r>
                    </a:p>
                    <a:p>
                      <a:pPr marL="0" algn="l" defTabSz="685800" rtl="0" eaLnBrk="1" latinLnBrk="0" hangingPunct="1"/>
                      <a:r>
                        <a:rPr lang="de-DE" sz="1100" b="1" kern="1200" dirty="0">
                          <a:solidFill>
                            <a:schemeClr val="tx1"/>
                          </a:solidFill>
                          <a:latin typeface="+mn-lt"/>
                          <a:ea typeface="+mn-ea"/>
                          <a:cs typeface="+mn-cs"/>
                        </a:rPr>
                        <a:t>(in case of delays or issues)</a:t>
                      </a:r>
                      <a:endParaRPr lang="en-GB" sz="1100" b="1" kern="1200" dirty="0">
                        <a:solidFill>
                          <a:schemeClr val="tx1"/>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417204063"/>
                  </a:ext>
                </a:extLst>
              </a:tr>
              <a:tr h="516211">
                <a:tc>
                  <a:txBody>
                    <a:bodyPr/>
                    <a:lstStyle/>
                    <a:p>
                      <a:pPr algn="ctr" fontAlgn="b"/>
                      <a:r>
                        <a:rPr lang="en-GB" sz="1400" b="0" i="0" u="none" strike="noStrike" dirty="0">
                          <a:solidFill>
                            <a:srgbClr val="000000"/>
                          </a:solidFill>
                          <a:effectLst/>
                          <a:latin typeface="Calibri" panose="020F0502020204030204" pitchFamily="34" charset="0"/>
                        </a:rPr>
                        <a:t>D06.11</a:t>
                      </a:r>
                    </a:p>
                  </a:txBody>
                  <a:tcPr marL="6350" marR="6350" marT="6350" anchor="ctr"/>
                </a:tc>
                <a:tc>
                  <a:txBody>
                    <a:bodyPr/>
                    <a:lstStyle/>
                    <a:p>
                      <a:pPr algn="l" fontAlgn="b"/>
                      <a:r>
                        <a:rPr lang="en-GB" sz="1400" b="0" i="0" u="none" strike="noStrike" dirty="0">
                          <a:solidFill>
                            <a:srgbClr val="000000"/>
                          </a:solidFill>
                          <a:effectLst/>
                          <a:latin typeface="Calibri" panose="020F0502020204030204" pitchFamily="34" charset="0"/>
                        </a:rPr>
                        <a:t>Report on EUROfusion participation in ITER NBTF, ELISE and BUG activities </a:t>
                      </a:r>
                    </a:p>
                  </a:txBody>
                  <a:tcPr marL="6350" marR="6350" marT="6350" anchor="ctr"/>
                </a:tc>
                <a:tc>
                  <a:txBody>
                    <a:bodyPr/>
                    <a:lstStyle/>
                    <a:p>
                      <a:pPr algn="ctr" fontAlgn="b"/>
                      <a:r>
                        <a:rPr lang="en-GB" sz="1400" b="0" i="0" u="none" strike="noStrike" dirty="0">
                          <a:solidFill>
                            <a:srgbClr val="000000"/>
                          </a:solidFill>
                          <a:effectLst/>
                          <a:latin typeface="Calibri" panose="020F0502020204030204" pitchFamily="34" charset="0"/>
                        </a:rPr>
                        <a:t>31/12/2021</a:t>
                      </a:r>
                    </a:p>
                  </a:txBody>
                  <a:tcPr marL="6350" marR="6350" marT="6350" anchor="ctr"/>
                </a:tc>
                <a:tc>
                  <a:txBody>
                    <a:bodyPr/>
                    <a:lstStyle/>
                    <a:p>
                      <a:pPr algn="ctr" fontAlgn="b"/>
                      <a:r>
                        <a:rPr lang="en-GB" sz="1400" b="1" i="0" u="none" strike="noStrike" dirty="0">
                          <a:solidFill>
                            <a:srgbClr val="70AD47"/>
                          </a:solidFill>
                          <a:effectLst/>
                          <a:latin typeface="Calibri" panose="020F0502020204030204" pitchFamily="34" charset="0"/>
                        </a:rPr>
                        <a:t>Completed</a:t>
                      </a:r>
                    </a:p>
                  </a:txBody>
                  <a:tcPr marL="6350" marR="6350" marT="6350" anchor="ctr"/>
                </a:tc>
                <a:tc>
                  <a:txBody>
                    <a:bodyPr/>
                    <a:lstStyle/>
                    <a:p>
                      <a:pPr algn="l" fontAlgn="b"/>
                      <a:endParaRPr lang="en-GB" sz="1400" b="0" i="0" u="none" strike="noStrike" dirty="0">
                        <a:solidFill>
                          <a:srgbClr val="000000"/>
                        </a:solidFill>
                        <a:effectLst/>
                        <a:latin typeface="Calibri" panose="020F0502020204030204" pitchFamily="34" charset="0"/>
                      </a:endParaRPr>
                    </a:p>
                  </a:txBody>
                  <a:tcPr marL="6350" marR="6350" marT="6350">
                    <a:noFill/>
                  </a:tcPr>
                </a:tc>
                <a:extLst>
                  <a:ext uri="{0D108BD9-81ED-4DB2-BD59-A6C34878D82A}">
                    <a16:rowId xmlns:a16="http://schemas.microsoft.com/office/drawing/2014/main" val="2710778480"/>
                  </a:ext>
                </a:extLst>
              </a:tr>
            </a:tbl>
          </a:graphicData>
        </a:graphic>
      </p:graphicFrame>
      <p:graphicFrame>
        <p:nvGraphicFramePr>
          <p:cNvPr id="7" name="Tabelle 11"/>
          <p:cNvGraphicFramePr>
            <a:graphicFrameLocks noGrp="1"/>
          </p:cNvGraphicFramePr>
          <p:nvPr>
            <p:extLst>
              <p:ext uri="{D42A27DB-BD31-4B8C-83A1-F6EECF244321}">
                <p14:modId xmlns:p14="http://schemas.microsoft.com/office/powerpoint/2010/main" val="3496656518"/>
              </p:ext>
            </p:extLst>
          </p:nvPr>
        </p:nvGraphicFramePr>
        <p:xfrm>
          <a:off x="407368" y="2323813"/>
          <a:ext cx="11305256" cy="4301118"/>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1580407220"/>
                    </a:ext>
                  </a:extLst>
                </a:gridCol>
                <a:gridCol w="4176464">
                  <a:extLst>
                    <a:ext uri="{9D8B030D-6E8A-4147-A177-3AD203B41FA5}">
                      <a16:colId xmlns:a16="http://schemas.microsoft.com/office/drawing/2014/main" val="196178669"/>
                    </a:ext>
                  </a:extLst>
                </a:gridCol>
                <a:gridCol w="1059878">
                  <a:extLst>
                    <a:ext uri="{9D8B030D-6E8A-4147-A177-3AD203B41FA5}">
                      <a16:colId xmlns:a16="http://schemas.microsoft.com/office/drawing/2014/main" val="1857523593"/>
                    </a:ext>
                  </a:extLst>
                </a:gridCol>
                <a:gridCol w="1028354">
                  <a:extLst>
                    <a:ext uri="{9D8B030D-6E8A-4147-A177-3AD203B41FA5}">
                      <a16:colId xmlns:a16="http://schemas.microsoft.com/office/drawing/2014/main" val="3564503718"/>
                    </a:ext>
                  </a:extLst>
                </a:gridCol>
                <a:gridCol w="3888432">
                  <a:extLst>
                    <a:ext uri="{9D8B030D-6E8A-4147-A177-3AD203B41FA5}">
                      <a16:colId xmlns:a16="http://schemas.microsoft.com/office/drawing/2014/main" val="956769672"/>
                    </a:ext>
                  </a:extLst>
                </a:gridCol>
              </a:tblGrid>
              <a:tr h="154816">
                <a:tc>
                  <a:txBody>
                    <a:bodyPr/>
                    <a:lstStyle/>
                    <a:p>
                      <a:r>
                        <a:rPr lang="de-DE" b="1"/>
                        <a:t>GA Milestone No.</a:t>
                      </a:r>
                      <a:endParaRPr lang="en-GB" b="1"/>
                    </a:p>
                  </a:txBody>
                  <a:tcPr>
                    <a:solidFill>
                      <a:schemeClr val="bg1">
                        <a:lumMod val="85000"/>
                      </a:schemeClr>
                    </a:solidFill>
                  </a:tcPr>
                </a:tc>
                <a:tc>
                  <a:txBody>
                    <a:bodyPr/>
                    <a:lstStyle/>
                    <a:p>
                      <a:r>
                        <a:rPr lang="de-DE" b="1"/>
                        <a:t>Title</a:t>
                      </a:r>
                      <a:endParaRPr lang="en-GB" b="1"/>
                    </a:p>
                  </a:txBody>
                  <a:tcPr>
                    <a:solidFill>
                      <a:schemeClr val="bg1">
                        <a:lumMod val="85000"/>
                      </a:schemeClr>
                    </a:solidFill>
                  </a:tcPr>
                </a:tc>
                <a:tc>
                  <a:txBody>
                    <a:bodyPr/>
                    <a:lstStyle/>
                    <a:p>
                      <a:r>
                        <a:rPr lang="de-DE" b="1"/>
                        <a:t>Due Date</a:t>
                      </a:r>
                      <a:endParaRPr lang="en-GB" b="1"/>
                    </a:p>
                  </a:txBody>
                  <a:tcPr>
                    <a:solidFill>
                      <a:schemeClr val="bg1">
                        <a:lumMod val="85000"/>
                      </a:schemeClr>
                    </a:solidFill>
                  </a:tcPr>
                </a:tc>
                <a:tc>
                  <a:txBody>
                    <a:bodyPr/>
                    <a:lstStyle/>
                    <a:p>
                      <a:r>
                        <a:rPr lang="de-DE" b="1" baseline="0" dirty="0"/>
                        <a:t>Status</a:t>
                      </a:r>
                      <a:endParaRPr lang="en-GB" b="1" dirty="0"/>
                    </a:p>
                  </a:txBody>
                  <a:tcP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b="1" dirty="0"/>
                        <a:t>Details on Status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prstClr val="black"/>
                          </a:solidFill>
                          <a:effectLst/>
                          <a:uLnTx/>
                          <a:uFillTx/>
                          <a:latin typeface="+mn-lt"/>
                          <a:ea typeface="+mn-ea"/>
                          <a:cs typeface="+mn-cs"/>
                        </a:rPr>
                        <a:t>(in case of delays or issues)</a:t>
                      </a:r>
                      <a:endParaRPr lang="en-GB" b="1" dirty="0"/>
                    </a:p>
                  </a:txBody>
                  <a:tcPr>
                    <a:solidFill>
                      <a:schemeClr val="bg1">
                        <a:lumMod val="85000"/>
                      </a:schemeClr>
                    </a:solidFill>
                  </a:tcPr>
                </a:tc>
                <a:extLst>
                  <a:ext uri="{0D108BD9-81ED-4DB2-BD59-A6C34878D82A}">
                    <a16:rowId xmlns:a16="http://schemas.microsoft.com/office/drawing/2014/main" val="1417204063"/>
                  </a:ext>
                </a:extLst>
              </a:tr>
              <a:tr h="482476">
                <a:tc>
                  <a:txBody>
                    <a:bodyPr/>
                    <a:lstStyle/>
                    <a:p>
                      <a:pPr algn="ctr" fontAlgn="b"/>
                      <a:r>
                        <a:rPr lang="en-GB" sz="1200" b="0" i="0" u="none" strike="noStrike" dirty="0">
                          <a:solidFill>
                            <a:srgbClr val="000000"/>
                          </a:solidFill>
                          <a:effectLst/>
                          <a:latin typeface="Calibri" panose="020F0502020204030204" pitchFamily="34" charset="0"/>
                        </a:rPr>
                        <a:t>M06.08</a:t>
                      </a:r>
                    </a:p>
                  </a:txBody>
                  <a:tcPr marL="6350" marR="6350" marT="6350" anchor="ctr"/>
                </a:tc>
                <a:tc>
                  <a:txBody>
                    <a:bodyPr/>
                    <a:lstStyle/>
                    <a:p>
                      <a:pPr algn="l" fontAlgn="b"/>
                      <a:r>
                        <a:rPr lang="en-GB" sz="1200" b="0" i="0" u="none" strike="noStrike" dirty="0">
                          <a:solidFill>
                            <a:srgbClr val="000000"/>
                          </a:solidFill>
                          <a:effectLst/>
                          <a:latin typeface="Calibri" panose="020F0502020204030204" pitchFamily="34" charset="0"/>
                        </a:rPr>
                        <a:t>Assessment of the EUROfusion human resources requirements and their implementation for the efficient EUROfusion participation in the NBTF Completed</a:t>
                      </a:r>
                    </a:p>
                  </a:txBody>
                  <a:tcPr marL="6350" marR="6350" marT="6350" anchor="ctr"/>
                </a:tc>
                <a:tc>
                  <a:txBody>
                    <a:bodyPr/>
                    <a:lstStyle/>
                    <a:p>
                      <a:pPr algn="ctr" fontAlgn="b"/>
                      <a:r>
                        <a:rPr lang="en-GB" sz="1200" b="0" i="0" u="none" strike="noStrike" dirty="0">
                          <a:solidFill>
                            <a:srgbClr val="000000"/>
                          </a:solidFill>
                          <a:effectLst/>
                          <a:latin typeface="Calibri" panose="020F0502020204030204" pitchFamily="34" charset="0"/>
                        </a:rPr>
                        <a:t>30/06/2021</a:t>
                      </a:r>
                    </a:p>
                  </a:txBody>
                  <a:tcPr marL="6350" marR="6350" marT="6350" anchor="ctr"/>
                </a:tc>
                <a:tc>
                  <a:txBody>
                    <a:bodyPr/>
                    <a:lstStyle/>
                    <a:p>
                      <a:pPr algn="ctr" fontAlgn="b"/>
                      <a:r>
                        <a:rPr lang="en-GB" sz="1200" b="1" i="0" u="none" strike="noStrike" dirty="0">
                          <a:solidFill>
                            <a:srgbClr val="70AD47"/>
                          </a:solidFill>
                          <a:effectLst/>
                          <a:latin typeface="Calibri" panose="020F0502020204030204" pitchFamily="34" charset="0"/>
                        </a:rPr>
                        <a:t>Completed</a:t>
                      </a:r>
                    </a:p>
                  </a:txBody>
                  <a:tcPr marL="6350" marR="6350" marT="635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lumMod val="65000"/>
                          </a:schemeClr>
                        </a:solidFill>
                        <a:effectLst/>
                        <a:uLnTx/>
                        <a:uFillTx/>
                        <a:latin typeface="Calibri"/>
                        <a:ea typeface="+mn-ea"/>
                        <a:cs typeface="+mn-cs"/>
                      </a:endParaRPr>
                    </a:p>
                  </a:txBody>
                  <a:tcPr anchor="ctr"/>
                </a:tc>
                <a:extLst>
                  <a:ext uri="{0D108BD9-81ED-4DB2-BD59-A6C34878D82A}">
                    <a16:rowId xmlns:a16="http://schemas.microsoft.com/office/drawing/2014/main" val="2918801094"/>
                  </a:ext>
                </a:extLst>
              </a:tr>
              <a:tr h="482476">
                <a:tc>
                  <a:txBody>
                    <a:bodyPr/>
                    <a:lstStyle/>
                    <a:p>
                      <a:pPr algn="ctr" fontAlgn="b"/>
                      <a:r>
                        <a:rPr lang="en-GB" sz="1200" b="0" i="0" u="none" strike="noStrike" dirty="0">
                          <a:solidFill>
                            <a:srgbClr val="000000"/>
                          </a:solidFill>
                          <a:effectLst/>
                          <a:latin typeface="Calibri" panose="020F0502020204030204" pitchFamily="34" charset="0"/>
                        </a:rPr>
                        <a:t>M06.09</a:t>
                      </a:r>
                    </a:p>
                  </a:txBody>
                  <a:tcPr marL="6350" marR="6350" marT="6350" anchor="ctr"/>
                </a:tc>
                <a:tc>
                  <a:txBody>
                    <a:bodyPr/>
                    <a:lstStyle/>
                    <a:p>
                      <a:pPr algn="l" fontAlgn="b"/>
                      <a:r>
                        <a:rPr lang="en-GB" sz="1200" b="0" i="0" u="none" strike="noStrike" dirty="0">
                          <a:solidFill>
                            <a:srgbClr val="000000"/>
                          </a:solidFill>
                          <a:effectLst/>
                          <a:latin typeface="Calibri" panose="020F0502020204030204" pitchFamily="34" charset="0"/>
                        </a:rPr>
                        <a:t>Commissioning of the new CW power supply on ELISE facility Completed</a:t>
                      </a:r>
                    </a:p>
                  </a:txBody>
                  <a:tcPr marL="6350" marR="6350" marT="6350" anchor="ctr"/>
                </a:tc>
                <a:tc>
                  <a:txBody>
                    <a:bodyPr/>
                    <a:lstStyle/>
                    <a:p>
                      <a:pPr algn="ctr" fontAlgn="b"/>
                      <a:r>
                        <a:rPr lang="en-GB" sz="1200" b="0" i="0" u="none" strike="noStrike" dirty="0">
                          <a:solidFill>
                            <a:srgbClr val="000000"/>
                          </a:solidFill>
                          <a:effectLst/>
                          <a:latin typeface="Calibri" panose="020F0502020204030204" pitchFamily="34" charset="0"/>
                        </a:rPr>
                        <a:t>30/06/2021</a:t>
                      </a:r>
                    </a:p>
                  </a:txBody>
                  <a:tcPr marL="6350" marR="6350" marT="6350" anchor="ctr"/>
                </a:tc>
                <a:tc>
                  <a:txBody>
                    <a:bodyPr/>
                    <a:lstStyle/>
                    <a:p>
                      <a:pPr algn="ctr" fontAlgn="b"/>
                      <a:r>
                        <a:rPr lang="en-GB" sz="1200" b="1" i="0" u="none" strike="noStrike" dirty="0">
                          <a:solidFill>
                            <a:srgbClr val="70AD47"/>
                          </a:solidFill>
                          <a:effectLst/>
                          <a:latin typeface="Calibri" panose="020F0502020204030204" pitchFamily="34" charset="0"/>
                        </a:rPr>
                        <a:t>Completed</a:t>
                      </a:r>
                    </a:p>
                  </a:txBody>
                  <a:tcPr marL="6350" marR="6350" marT="635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lumMod val="65000"/>
                          </a:schemeClr>
                        </a:solidFill>
                        <a:effectLst/>
                        <a:uLnTx/>
                        <a:uFillTx/>
                        <a:latin typeface="Calibri"/>
                        <a:ea typeface="+mn-ea"/>
                        <a:cs typeface="+mn-cs"/>
                      </a:endParaRPr>
                    </a:p>
                  </a:txBody>
                  <a:tcPr anchor="ctr"/>
                </a:tc>
                <a:extLst>
                  <a:ext uri="{0D108BD9-81ED-4DB2-BD59-A6C34878D82A}">
                    <a16:rowId xmlns:a16="http://schemas.microsoft.com/office/drawing/2014/main" val="1110861807"/>
                  </a:ext>
                </a:extLst>
              </a:tr>
              <a:tr h="482476">
                <a:tc>
                  <a:txBody>
                    <a:bodyPr/>
                    <a:lstStyle/>
                    <a:p>
                      <a:pPr algn="ctr" fontAlgn="b"/>
                      <a:r>
                        <a:rPr lang="en-GB" sz="1200" b="0" i="0" u="none" strike="noStrike">
                          <a:solidFill>
                            <a:srgbClr val="000000"/>
                          </a:solidFill>
                          <a:effectLst/>
                          <a:latin typeface="Calibri" panose="020F0502020204030204" pitchFamily="34" charset="0"/>
                        </a:rPr>
                        <a:t>M06.01</a:t>
                      </a:r>
                    </a:p>
                  </a:txBody>
                  <a:tcPr marL="6350" marR="6350" marT="6350" anchor="ctr"/>
                </a:tc>
                <a:tc>
                  <a:txBody>
                    <a:bodyPr/>
                    <a:lstStyle/>
                    <a:p>
                      <a:pPr algn="l" fontAlgn="b"/>
                      <a:r>
                        <a:rPr lang="en-GB" sz="1200" b="0" i="0" u="none" strike="noStrike" dirty="0">
                          <a:solidFill>
                            <a:srgbClr val="000000"/>
                          </a:solidFill>
                          <a:effectLst/>
                          <a:latin typeface="Calibri" panose="020F0502020204030204" pitchFamily="34" charset="0"/>
                        </a:rPr>
                        <a:t>All existing  components of the European Plasma Simulator (Python workflow) hosted on the EUROfusion Git  (TSVV11 responsibility) </a:t>
                      </a:r>
                    </a:p>
                  </a:txBody>
                  <a:tcPr marL="6350" marR="6350" marT="6350" anchor="ctr"/>
                </a:tc>
                <a:tc>
                  <a:txBody>
                    <a:bodyPr/>
                    <a:lstStyle/>
                    <a:p>
                      <a:pPr algn="ctr" fontAlgn="b"/>
                      <a:r>
                        <a:rPr lang="en-GB" sz="1200" b="0" i="0" u="none" strike="noStrike">
                          <a:solidFill>
                            <a:srgbClr val="000000"/>
                          </a:solidFill>
                          <a:effectLst/>
                          <a:latin typeface="Calibri" panose="020F0502020204030204" pitchFamily="34" charset="0"/>
                        </a:rPr>
                        <a:t>31/12/2021</a:t>
                      </a:r>
                    </a:p>
                  </a:txBody>
                  <a:tcPr marL="6350" marR="6350" marT="6350" anchor="ctr"/>
                </a:tc>
                <a:tc>
                  <a:txBody>
                    <a:bodyPr/>
                    <a:lstStyle/>
                    <a:p>
                      <a:pPr algn="ctr" fontAlgn="b"/>
                      <a:r>
                        <a:rPr lang="en-GB" sz="1200" b="1" i="0" u="none" strike="noStrike" dirty="0">
                          <a:solidFill>
                            <a:srgbClr val="70AD47"/>
                          </a:solidFill>
                          <a:effectLst/>
                          <a:latin typeface="Calibri" panose="020F0502020204030204" pitchFamily="34" charset="0"/>
                        </a:rPr>
                        <a:t>completed</a:t>
                      </a:r>
                    </a:p>
                  </a:txBody>
                  <a:tcPr marL="6350" marR="6350" marT="635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lumMod val="65000"/>
                          </a:schemeClr>
                        </a:solidFill>
                        <a:effectLst/>
                        <a:uLnTx/>
                        <a:uFillTx/>
                        <a:latin typeface="Calibri"/>
                        <a:ea typeface="+mn-ea"/>
                        <a:cs typeface="+mn-cs"/>
                      </a:endParaRPr>
                    </a:p>
                  </a:txBody>
                  <a:tcPr anchor="ctr"/>
                </a:tc>
                <a:extLst>
                  <a:ext uri="{0D108BD9-81ED-4DB2-BD59-A6C34878D82A}">
                    <a16:rowId xmlns:a16="http://schemas.microsoft.com/office/drawing/2014/main" val="4107917245"/>
                  </a:ext>
                </a:extLst>
              </a:tr>
              <a:tr h="482476">
                <a:tc>
                  <a:txBody>
                    <a:bodyPr/>
                    <a:lstStyle/>
                    <a:p>
                      <a:pPr algn="ctr" fontAlgn="b"/>
                      <a:r>
                        <a:rPr lang="en-GB" sz="1200" b="0" i="0" u="none" strike="noStrike">
                          <a:solidFill>
                            <a:srgbClr val="000000"/>
                          </a:solidFill>
                          <a:effectLst/>
                          <a:latin typeface="Calibri" panose="020F0502020204030204" pitchFamily="34" charset="0"/>
                        </a:rPr>
                        <a:t>M06.02</a:t>
                      </a:r>
                    </a:p>
                  </a:txBody>
                  <a:tcPr marL="6350" marR="6350" marT="6350" anchor="ctr"/>
                </a:tc>
                <a:tc>
                  <a:txBody>
                    <a:bodyPr/>
                    <a:lstStyle/>
                    <a:p>
                      <a:pPr algn="l" fontAlgn="b"/>
                      <a:r>
                        <a:rPr lang="en-GB" sz="1200" b="0" i="0" u="none" strike="noStrike" dirty="0">
                          <a:solidFill>
                            <a:srgbClr val="000000"/>
                          </a:solidFill>
                          <a:effectLst/>
                          <a:latin typeface="Calibri" panose="020F0502020204030204" pitchFamily="34" charset="0"/>
                        </a:rPr>
                        <a:t>First release of a user friendly interface for the European Plasma Simulator (Python workflow) (ACH and TSVV11 responsibility)</a:t>
                      </a:r>
                    </a:p>
                  </a:txBody>
                  <a:tcPr marL="6350" marR="6350" marT="6350" anchor="ctr"/>
                </a:tc>
                <a:tc>
                  <a:txBody>
                    <a:bodyPr/>
                    <a:lstStyle/>
                    <a:p>
                      <a:pPr algn="ctr" fontAlgn="b"/>
                      <a:r>
                        <a:rPr lang="en-GB" sz="1200" b="0" i="0" u="none" strike="noStrike">
                          <a:solidFill>
                            <a:srgbClr val="000000"/>
                          </a:solidFill>
                          <a:effectLst/>
                          <a:latin typeface="Calibri" panose="020F0502020204030204" pitchFamily="34" charset="0"/>
                        </a:rPr>
                        <a:t>31/12/2021</a:t>
                      </a:r>
                    </a:p>
                  </a:txBody>
                  <a:tcPr marL="6350" marR="6350" marT="6350" anchor="ctr"/>
                </a:tc>
                <a:tc>
                  <a:txBody>
                    <a:bodyPr/>
                    <a:lstStyle/>
                    <a:p>
                      <a:pPr algn="ctr" fontAlgn="b"/>
                      <a:r>
                        <a:rPr lang="en-GB" sz="1200" b="1" i="0" u="none" strike="noStrike" dirty="0" smtClean="0">
                          <a:solidFill>
                            <a:srgbClr val="ED7D31"/>
                          </a:solidFill>
                          <a:effectLst/>
                          <a:latin typeface="Calibri" panose="020F0502020204030204" pitchFamily="34" charset="0"/>
                        </a:rPr>
                        <a:t>Delayed (30/06/2022)</a:t>
                      </a:r>
                      <a:endParaRPr lang="en-GB" sz="1200" b="1" i="0" u="none" strike="noStrike" dirty="0">
                        <a:solidFill>
                          <a:srgbClr val="ED7D31"/>
                        </a:solidFill>
                        <a:effectLst/>
                        <a:latin typeface="Calibri" panose="020F0502020204030204" pitchFamily="34" charset="0"/>
                      </a:endParaRPr>
                    </a:p>
                  </a:txBody>
                  <a:tcPr marL="6350" marR="6350" marT="6350" anchor="ctr"/>
                </a:tc>
                <a:tc>
                  <a:txBody>
                    <a:bodyPr/>
                    <a:lstStyle/>
                    <a:p>
                      <a:pPr algn="ctr" fontAlgn="t"/>
                      <a:r>
                        <a:rPr lang="en-GB" sz="1200" b="0" i="0" u="none" strike="noStrike" dirty="0">
                          <a:solidFill>
                            <a:srgbClr val="000000"/>
                          </a:solidFill>
                          <a:effectLst/>
                          <a:latin typeface="Calibri" panose="020F0502020204030204" pitchFamily="34" charset="0"/>
                        </a:rPr>
                        <a:t>The milestone is delayed due to the delayed start of the ACH. The User interface is available (identical to the JINTRAC one) and is being improved now to become more user friendly and be ready for a general EF training on the HFPS (pending on Gateway CPU resources though to launch such numerous runs). </a:t>
                      </a:r>
                    </a:p>
                  </a:txBody>
                  <a:tcPr marL="6350" marR="6350" marT="6350" anchor="ctr"/>
                </a:tc>
                <a:extLst>
                  <a:ext uri="{0D108BD9-81ED-4DB2-BD59-A6C34878D82A}">
                    <a16:rowId xmlns:a16="http://schemas.microsoft.com/office/drawing/2014/main" val="1566912097"/>
                  </a:ext>
                </a:extLst>
              </a:tr>
              <a:tr h="482476">
                <a:tc>
                  <a:txBody>
                    <a:bodyPr/>
                    <a:lstStyle/>
                    <a:p>
                      <a:pPr algn="ctr" fontAlgn="b"/>
                      <a:r>
                        <a:rPr lang="en-GB" sz="1200" b="0" i="0" u="none" strike="noStrike">
                          <a:solidFill>
                            <a:srgbClr val="000000"/>
                          </a:solidFill>
                          <a:effectLst/>
                          <a:latin typeface="Calibri" panose="020F0502020204030204" pitchFamily="34" charset="0"/>
                        </a:rPr>
                        <a:t>M06.10</a:t>
                      </a:r>
                    </a:p>
                  </a:txBody>
                  <a:tcPr marL="6350" marR="6350" marT="6350" anchor="ctr"/>
                </a:tc>
                <a:tc>
                  <a:txBody>
                    <a:bodyPr/>
                    <a:lstStyle/>
                    <a:p>
                      <a:pPr algn="l" fontAlgn="b"/>
                      <a:r>
                        <a:rPr lang="en-GB" sz="1200" b="0" i="0" u="none" strike="noStrike" dirty="0">
                          <a:solidFill>
                            <a:srgbClr val="000000"/>
                          </a:solidFill>
                          <a:effectLst/>
                          <a:latin typeface="Calibri" panose="020F0502020204030204" pitchFamily="34" charset="0"/>
                        </a:rPr>
                        <a:t>Installation and commissioning of CW diagnostic calorimeter on ELISE facility Completed</a:t>
                      </a:r>
                    </a:p>
                  </a:txBody>
                  <a:tcPr marL="6350" marR="6350" marT="6350" anchor="ctr"/>
                </a:tc>
                <a:tc>
                  <a:txBody>
                    <a:bodyPr/>
                    <a:lstStyle/>
                    <a:p>
                      <a:pPr algn="ctr" fontAlgn="b"/>
                      <a:r>
                        <a:rPr lang="en-GB" sz="1200" b="0" i="0" u="none" strike="noStrike">
                          <a:solidFill>
                            <a:srgbClr val="000000"/>
                          </a:solidFill>
                          <a:effectLst/>
                          <a:latin typeface="Calibri" panose="020F0502020204030204" pitchFamily="34" charset="0"/>
                        </a:rPr>
                        <a:t>31/12/2021</a:t>
                      </a:r>
                    </a:p>
                  </a:txBody>
                  <a:tcPr marL="6350" marR="6350" marT="6350" anchor="ctr"/>
                </a:tc>
                <a:tc>
                  <a:txBody>
                    <a:bodyPr/>
                    <a:lstStyle/>
                    <a:p>
                      <a:pPr algn="ctr" fontAlgn="b"/>
                      <a:r>
                        <a:rPr lang="en-GB" sz="1200" b="1" i="0" u="none" strike="noStrike" dirty="0" smtClean="0">
                          <a:solidFill>
                            <a:srgbClr val="ED7D31"/>
                          </a:solidFill>
                          <a:effectLst/>
                          <a:latin typeface="Calibri" panose="020F0502020204030204" pitchFamily="34" charset="0"/>
                        </a:rPr>
                        <a:t>Delayed (30/04/2022)</a:t>
                      </a:r>
                      <a:endParaRPr lang="en-GB" sz="1200" b="1" i="0" u="none" strike="noStrike" dirty="0">
                        <a:solidFill>
                          <a:srgbClr val="ED7D31"/>
                        </a:solidFill>
                        <a:effectLst/>
                        <a:latin typeface="Calibri" panose="020F0502020204030204" pitchFamily="34" charset="0"/>
                      </a:endParaRPr>
                    </a:p>
                  </a:txBody>
                  <a:tcPr marL="6350" marR="6350" marT="6350" anchor="ctr"/>
                </a:tc>
                <a:tc>
                  <a:txBody>
                    <a:bodyPr/>
                    <a:lstStyle/>
                    <a:p>
                      <a:pPr algn="ctr" fontAlgn="b"/>
                      <a:r>
                        <a:rPr lang="en-GB" sz="1200" b="0" i="0" u="none" strike="noStrike" dirty="0">
                          <a:solidFill>
                            <a:srgbClr val="000000"/>
                          </a:solidFill>
                          <a:effectLst/>
                          <a:latin typeface="Calibri" panose="020F0502020204030204" pitchFamily="34" charset="0"/>
                        </a:rPr>
                        <a:t>Delay is due to COVID.</a:t>
                      </a:r>
                    </a:p>
                  </a:txBody>
                  <a:tcPr marL="6350" marR="6350" marT="6350" anchor="ctr"/>
                </a:tc>
                <a:extLst>
                  <a:ext uri="{0D108BD9-81ED-4DB2-BD59-A6C34878D82A}">
                    <a16:rowId xmlns:a16="http://schemas.microsoft.com/office/drawing/2014/main" val="279052401"/>
                  </a:ext>
                </a:extLst>
              </a:tr>
              <a:tr h="482476">
                <a:tc>
                  <a:txBody>
                    <a:bodyPr/>
                    <a:lstStyle/>
                    <a:p>
                      <a:pPr algn="ctr" fontAlgn="b"/>
                      <a:r>
                        <a:rPr lang="en-GB" sz="1200" b="0" i="0" u="none" strike="noStrike" dirty="0">
                          <a:solidFill>
                            <a:srgbClr val="000000"/>
                          </a:solidFill>
                          <a:effectLst/>
                          <a:latin typeface="Calibri" panose="020F0502020204030204" pitchFamily="34" charset="0"/>
                        </a:rPr>
                        <a:t>M06.13</a:t>
                      </a:r>
                    </a:p>
                  </a:txBody>
                  <a:tcPr marL="6350" marR="6350" marT="6350" anchor="ctr"/>
                </a:tc>
                <a:tc>
                  <a:txBody>
                    <a:bodyPr/>
                    <a:lstStyle/>
                    <a:p>
                      <a:pPr algn="l" fontAlgn="b"/>
                      <a:r>
                        <a:rPr lang="en-GB" sz="1200" b="0" i="0" u="none" strike="noStrike" dirty="0">
                          <a:solidFill>
                            <a:srgbClr val="000000"/>
                          </a:solidFill>
                          <a:effectLst/>
                          <a:latin typeface="Calibri" panose="020F0502020204030204" pitchFamily="34" charset="0"/>
                        </a:rPr>
                        <a:t>Prioritisation programme  for 2022-2025 of activities in support of </a:t>
                      </a:r>
                      <a:r>
                        <a:rPr lang="en-GB" sz="1200" b="0" i="0" u="none" strike="noStrike" dirty="0" err="1">
                          <a:solidFill>
                            <a:srgbClr val="000000"/>
                          </a:solidFill>
                          <a:effectLst/>
                          <a:latin typeface="Calibri" panose="020F0502020204030204" pitchFamily="34" charset="0"/>
                        </a:rPr>
                        <a:t>neutronics</a:t>
                      </a:r>
                      <a:r>
                        <a:rPr lang="en-GB" sz="1200" b="0" i="0" u="none" strike="noStrike" dirty="0">
                          <a:solidFill>
                            <a:srgbClr val="000000"/>
                          </a:solidFill>
                          <a:effectLst/>
                          <a:latin typeface="Calibri" panose="020F0502020204030204" pitchFamily="34" charset="0"/>
                        </a:rPr>
                        <a:t> and safety for ITER </a:t>
                      </a:r>
                    </a:p>
                  </a:txBody>
                  <a:tcPr marL="6350" marR="6350" marT="6350" anchor="ctr"/>
                </a:tc>
                <a:tc>
                  <a:txBody>
                    <a:bodyPr/>
                    <a:lstStyle/>
                    <a:p>
                      <a:pPr algn="ctr" fontAlgn="b"/>
                      <a:r>
                        <a:rPr lang="en-GB" sz="1200" b="0" i="0" u="none" strike="noStrike" dirty="0">
                          <a:solidFill>
                            <a:srgbClr val="000000"/>
                          </a:solidFill>
                          <a:effectLst/>
                          <a:latin typeface="Calibri" panose="020F0502020204030204" pitchFamily="34" charset="0"/>
                        </a:rPr>
                        <a:t>31/12/2021</a:t>
                      </a:r>
                    </a:p>
                  </a:txBody>
                  <a:tcPr marL="6350" marR="6350" marT="6350" anchor="ctr"/>
                </a:tc>
                <a:tc>
                  <a:txBody>
                    <a:bodyPr/>
                    <a:lstStyle/>
                    <a:p>
                      <a:pPr algn="ctr" fontAlgn="b"/>
                      <a:r>
                        <a:rPr lang="en-GB" sz="1200" b="1" i="0" u="none" strike="noStrike" dirty="0">
                          <a:solidFill>
                            <a:srgbClr val="70AD47"/>
                          </a:solidFill>
                          <a:effectLst/>
                          <a:latin typeface="Calibri" panose="020F0502020204030204" pitchFamily="34" charset="0"/>
                        </a:rPr>
                        <a:t>completed</a:t>
                      </a:r>
                    </a:p>
                  </a:txBody>
                  <a:tcPr marL="6350" marR="6350" marT="635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lumMod val="65000"/>
                          </a:schemeClr>
                        </a:solidFill>
                        <a:effectLst/>
                        <a:uLnTx/>
                        <a:uFillTx/>
                        <a:latin typeface="Calibri"/>
                        <a:ea typeface="+mn-ea"/>
                        <a:cs typeface="+mn-cs"/>
                      </a:endParaRPr>
                    </a:p>
                  </a:txBody>
                  <a:tcPr anchor="ctr"/>
                </a:tc>
                <a:extLst>
                  <a:ext uri="{0D108BD9-81ED-4DB2-BD59-A6C34878D82A}">
                    <a16:rowId xmlns:a16="http://schemas.microsoft.com/office/drawing/2014/main" val="919225725"/>
                  </a:ext>
                </a:extLst>
              </a:tr>
            </a:tbl>
          </a:graphicData>
        </a:graphic>
      </p:graphicFrame>
    </p:spTree>
    <p:extLst>
      <p:ext uri="{BB962C8B-B14F-4D97-AF65-F5344CB8AC3E}">
        <p14:creationId xmlns:p14="http://schemas.microsoft.com/office/powerpoint/2010/main" val="64626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nvPr>
        </p:nvSpPr>
        <p:spPr>
          <a:xfrm>
            <a:off x="0" y="6527800"/>
            <a:ext cx="3470275" cy="330200"/>
          </a:xfrm>
        </p:spPr>
        <p:txBody>
          <a:bodyPr/>
          <a:lstStyle/>
          <a:p>
            <a:r>
              <a:rPr lang="fr-FR"/>
              <a:t>X. LITAUDON |  PB Meeting  |  14 03 2022 </a:t>
            </a:r>
            <a:endParaRPr lang="en-GB" dirty="0"/>
          </a:p>
        </p:txBody>
      </p:sp>
      <p:sp>
        <p:nvSpPr>
          <p:cNvPr id="4" name="Espace réservé du numéro de diapositive 3"/>
          <p:cNvSpPr>
            <a:spLocks noGrp="1"/>
          </p:cNvSpPr>
          <p:nvPr>
            <p:ph type="sldNum" sz="quarter" idx="4294967295"/>
          </p:nvPr>
        </p:nvSpPr>
        <p:spPr>
          <a:xfrm>
            <a:off x="11471275" y="6524625"/>
            <a:ext cx="720725" cy="200025"/>
          </a:xfrm>
        </p:spPr>
        <p:txBody>
          <a:bodyPr/>
          <a:lstStyle/>
          <a:p>
            <a:fld id="{6A6D9FA1-99C7-4910-8E32-B85D378B0060}" type="slidenum">
              <a:rPr lang="en-GB" smtClean="0"/>
              <a:pPr/>
              <a:t>16</a:t>
            </a:fld>
            <a:endParaRPr lang="en-GB" dirty="0"/>
          </a:p>
        </p:txBody>
      </p:sp>
      <p:sp>
        <p:nvSpPr>
          <p:cNvPr id="6" name="Title 1"/>
          <p:cNvSpPr txBox="1">
            <a:spLocks/>
          </p:cNvSpPr>
          <p:nvPr/>
        </p:nvSpPr>
        <p:spPr>
          <a:xfrm>
            <a:off x="372848" y="2420888"/>
            <a:ext cx="11377264" cy="1296144"/>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defRPr sz="1800" b="0"/>
            </a:pPr>
            <a:r>
              <a:rPr lang="fr-FR" sz="2700" b="1" dirty="0"/>
              <a:t>3. </a:t>
            </a:r>
            <a:r>
              <a:rPr lang="fr-FR" sz="2700" b="1" dirty="0" err="1"/>
              <a:t>Risk</a:t>
            </a:r>
            <a:r>
              <a:rPr lang="fr-FR" sz="2700" b="1" dirty="0"/>
              <a:t> &amp; Mitigation </a:t>
            </a:r>
            <a:r>
              <a:rPr lang="fr-FR" sz="2700" b="1" dirty="0" err="1"/>
              <a:t>Register</a:t>
            </a:r>
            <a:r>
              <a:rPr lang="fr-FR" sz="2700" b="1" dirty="0"/>
              <a:t>: </a:t>
            </a:r>
            <a:r>
              <a:rPr lang="fr-FR" sz="2700" b="1" dirty="0" err="1"/>
              <a:t>Current</a:t>
            </a:r>
            <a:r>
              <a:rPr lang="fr-FR" sz="2700" b="1" dirty="0"/>
              <a:t> </a:t>
            </a:r>
            <a:r>
              <a:rPr lang="fr-FR" sz="2700" b="1" dirty="0" err="1"/>
              <a:t>Status</a:t>
            </a:r>
            <a:endParaRPr lang="en-GB" sz="2700" b="1" dirty="0"/>
          </a:p>
        </p:txBody>
      </p:sp>
      <p:pic>
        <p:nvPicPr>
          <p:cNvPr id="7" name="Image 16" descr="bandeau_titre.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gray">
          <a:xfrm>
            <a:off x="82792" y="5654861"/>
            <a:ext cx="1620720" cy="1158515"/>
          </a:xfrm>
          <a:prstGeom prst="rect">
            <a:avLst/>
          </a:prstGeom>
        </p:spPr>
      </p:pic>
    </p:spTree>
    <p:extLst>
      <p:ext uri="{BB962C8B-B14F-4D97-AF65-F5344CB8AC3E}">
        <p14:creationId xmlns:p14="http://schemas.microsoft.com/office/powerpoint/2010/main" val="290313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solidFill>
                  <a:schemeClr val="bg2">
                    <a:lumMod val="10000"/>
                  </a:schemeClr>
                </a:solidFill>
              </a:rPr>
              <a:t>Risk &amp; Mitigation Register: Current Status</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17</a:t>
            </a:fld>
            <a:endParaRPr lang="en-GB" dirty="0"/>
          </a:p>
        </p:txBody>
      </p:sp>
      <p:graphicFrame>
        <p:nvGraphicFramePr>
          <p:cNvPr id="6" name="Tabelle 8"/>
          <p:cNvGraphicFramePr>
            <a:graphicFrameLocks noGrp="1"/>
          </p:cNvGraphicFramePr>
          <p:nvPr>
            <p:extLst>
              <p:ext uri="{D42A27DB-BD31-4B8C-83A1-F6EECF244321}">
                <p14:modId xmlns:p14="http://schemas.microsoft.com/office/powerpoint/2010/main" val="2406088522"/>
              </p:ext>
            </p:extLst>
          </p:nvPr>
        </p:nvGraphicFramePr>
        <p:xfrm>
          <a:off x="191344" y="1020327"/>
          <a:ext cx="11809311" cy="5055480"/>
        </p:xfrm>
        <a:graphic>
          <a:graphicData uri="http://schemas.openxmlformats.org/drawingml/2006/table">
            <a:tbl>
              <a:tblPr firstRow="1" bandRow="1">
                <a:tableStyleId>{5940675A-B579-460E-94D1-54222C63F5DA}</a:tableStyleId>
              </a:tblPr>
              <a:tblGrid>
                <a:gridCol w="2664296">
                  <a:extLst>
                    <a:ext uri="{9D8B030D-6E8A-4147-A177-3AD203B41FA5}">
                      <a16:colId xmlns:a16="http://schemas.microsoft.com/office/drawing/2014/main" val="1580407220"/>
                    </a:ext>
                  </a:extLst>
                </a:gridCol>
                <a:gridCol w="747171">
                  <a:extLst>
                    <a:ext uri="{9D8B030D-6E8A-4147-A177-3AD203B41FA5}">
                      <a16:colId xmlns:a16="http://schemas.microsoft.com/office/drawing/2014/main" val="196178669"/>
                    </a:ext>
                  </a:extLst>
                </a:gridCol>
                <a:gridCol w="620981">
                  <a:extLst>
                    <a:ext uri="{9D8B030D-6E8A-4147-A177-3AD203B41FA5}">
                      <a16:colId xmlns:a16="http://schemas.microsoft.com/office/drawing/2014/main" val="474754394"/>
                    </a:ext>
                  </a:extLst>
                </a:gridCol>
                <a:gridCol w="3384376">
                  <a:extLst>
                    <a:ext uri="{9D8B030D-6E8A-4147-A177-3AD203B41FA5}">
                      <a16:colId xmlns:a16="http://schemas.microsoft.com/office/drawing/2014/main" val="1857523593"/>
                    </a:ext>
                  </a:extLst>
                </a:gridCol>
                <a:gridCol w="1080120">
                  <a:extLst>
                    <a:ext uri="{9D8B030D-6E8A-4147-A177-3AD203B41FA5}">
                      <a16:colId xmlns:a16="http://schemas.microsoft.com/office/drawing/2014/main" val="3866157550"/>
                    </a:ext>
                  </a:extLst>
                </a:gridCol>
                <a:gridCol w="936104">
                  <a:extLst>
                    <a:ext uri="{9D8B030D-6E8A-4147-A177-3AD203B41FA5}">
                      <a16:colId xmlns:a16="http://schemas.microsoft.com/office/drawing/2014/main" val="1517257940"/>
                    </a:ext>
                  </a:extLst>
                </a:gridCol>
                <a:gridCol w="2376263">
                  <a:extLst>
                    <a:ext uri="{9D8B030D-6E8A-4147-A177-3AD203B41FA5}">
                      <a16:colId xmlns:a16="http://schemas.microsoft.com/office/drawing/2014/main" val="45826833"/>
                    </a:ext>
                  </a:extLst>
                </a:gridCol>
              </a:tblGrid>
              <a:tr h="576064">
                <a:tc>
                  <a:txBody>
                    <a:bodyPr/>
                    <a:lstStyle/>
                    <a:p>
                      <a:r>
                        <a:rPr lang="de-DE" b="1" dirty="0"/>
                        <a:t>Description of Risk</a:t>
                      </a:r>
                    </a:p>
                  </a:txBody>
                  <a:tcPr marL="72000" marR="72000" marT="36000" marB="36000">
                    <a:solidFill>
                      <a:schemeClr val="bg1">
                        <a:lumMod val="85000"/>
                      </a:schemeClr>
                    </a:solidFill>
                  </a:tcPr>
                </a:tc>
                <a:tc>
                  <a:txBody>
                    <a:bodyPr/>
                    <a:lstStyle/>
                    <a:p>
                      <a:pPr marL="0" indent="0">
                        <a:buFontTx/>
                        <a:buNone/>
                      </a:pPr>
                      <a:r>
                        <a:rPr lang="de-DE" b="1" strike="noStrike" baseline="0">
                          <a:solidFill>
                            <a:schemeClr val="tx1"/>
                          </a:solidFill>
                        </a:rPr>
                        <a:t>Severity</a:t>
                      </a:r>
                      <a:endParaRPr lang="en-GB" b="1" strike="noStrike">
                        <a:solidFill>
                          <a:schemeClr val="tx1"/>
                        </a:solidFill>
                      </a:endParaRPr>
                    </a:p>
                  </a:txBody>
                  <a:tcPr marL="72000" marR="72000" marT="36000" marB="36000">
                    <a:solidFill>
                      <a:schemeClr val="bg1">
                        <a:lumMod val="85000"/>
                      </a:schemeClr>
                    </a:solidFill>
                  </a:tcPr>
                </a:tc>
                <a:tc>
                  <a:txBody>
                    <a:bodyPr/>
                    <a:lstStyle/>
                    <a:p>
                      <a:pPr marL="0" indent="0">
                        <a:buFontTx/>
                        <a:buNone/>
                      </a:pPr>
                      <a:r>
                        <a:rPr lang="de-DE" b="1" strike="noStrike" dirty="0">
                          <a:solidFill>
                            <a:schemeClr val="tx1"/>
                          </a:solidFill>
                        </a:rPr>
                        <a:t>Likely</a:t>
                      </a:r>
                    </a:p>
                    <a:p>
                      <a:pPr marL="0" indent="0">
                        <a:buFontTx/>
                        <a:buNone/>
                      </a:pPr>
                      <a:r>
                        <a:rPr lang="de-DE" b="1" strike="noStrike" dirty="0">
                          <a:solidFill>
                            <a:schemeClr val="tx1"/>
                          </a:solidFill>
                        </a:rPr>
                        <a:t>hood</a:t>
                      </a:r>
                      <a:endParaRPr lang="en-GB" b="1" strike="noStrike" dirty="0">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Proposed Mitigation Action</a:t>
                      </a:r>
                      <a:endParaRPr lang="en-GB" b="1" strike="sngStrike">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Risk</a:t>
                      </a:r>
                      <a:r>
                        <a:rPr lang="de-DE" b="1" strike="noStrike" baseline="0">
                          <a:solidFill>
                            <a:schemeClr val="tx1"/>
                          </a:solidFill>
                        </a:rPr>
                        <a:t> materialized?</a:t>
                      </a:r>
                    </a:p>
                  </a:txBody>
                  <a:tcPr marL="72000" marR="72000" marT="36000" marB="36000">
                    <a:solidFill>
                      <a:schemeClr val="bg1">
                        <a:lumMod val="85000"/>
                      </a:schemeClr>
                    </a:solidFill>
                  </a:tcPr>
                </a:tc>
                <a:tc>
                  <a:txBody>
                    <a:bodyPr/>
                    <a:lstStyle/>
                    <a:p>
                      <a:r>
                        <a:rPr lang="de-DE" b="1" strike="noStrike">
                          <a:solidFill>
                            <a:schemeClr val="tx1"/>
                          </a:solidFill>
                        </a:rPr>
                        <a:t>Mitigating</a:t>
                      </a:r>
                      <a:r>
                        <a:rPr lang="de-DE" b="1" strike="noStrike" baseline="0">
                          <a:solidFill>
                            <a:schemeClr val="tx1"/>
                          </a:solidFill>
                        </a:rPr>
                        <a:t> Measures applied?</a:t>
                      </a:r>
                      <a:endParaRPr lang="en-GB" b="1" strike="noStrike">
                        <a:solidFill>
                          <a:schemeClr val="tx1"/>
                        </a:solidFill>
                      </a:endParaRPr>
                    </a:p>
                  </a:txBody>
                  <a:tcPr marL="72000" marR="72000" marT="36000" marB="36000">
                    <a:solidFill>
                      <a:schemeClr val="bg1">
                        <a:lumMod val="85000"/>
                      </a:schemeClr>
                    </a:solidFill>
                  </a:tcPr>
                </a:tc>
                <a:tc>
                  <a:txBody>
                    <a:bodyPr/>
                    <a:lstStyle/>
                    <a:p>
                      <a:r>
                        <a:rPr lang="de-DE" b="1" strike="noStrike">
                          <a:solidFill>
                            <a:schemeClr val="tx1"/>
                          </a:solidFill>
                        </a:rPr>
                        <a:t>Comments</a:t>
                      </a:r>
                      <a:endParaRPr lang="en-GB" b="1" strike="noStrike">
                        <a:solidFill>
                          <a:schemeClr val="tx1"/>
                        </a:solidFill>
                      </a:endParaRPr>
                    </a:p>
                  </a:txBody>
                  <a:tcPr marL="72000" marR="72000" marT="36000" marB="36000">
                    <a:solidFill>
                      <a:schemeClr val="bg1">
                        <a:lumMod val="85000"/>
                      </a:schemeClr>
                    </a:solidFill>
                  </a:tcPr>
                </a:tc>
                <a:extLst>
                  <a:ext uri="{0D108BD9-81ED-4DB2-BD59-A6C34878D82A}">
                    <a16:rowId xmlns:a16="http://schemas.microsoft.com/office/drawing/2014/main" val="1417204063"/>
                  </a:ext>
                </a:extLst>
              </a:tr>
              <a:tr h="370840">
                <a:tc>
                  <a:txBody>
                    <a:bodyPr/>
                    <a:lstStyle/>
                    <a:p>
                      <a:pPr algn="l" fontAlgn="ctr"/>
                      <a:r>
                        <a:rPr lang="en-GB" sz="1400" b="0" i="0" u="none" strike="noStrike" dirty="0">
                          <a:solidFill>
                            <a:srgbClr val="000000"/>
                          </a:solidFill>
                          <a:effectLst/>
                          <a:latin typeface="Calibri" panose="020F0502020204030204" pitchFamily="34" charset="0"/>
                        </a:rPr>
                        <a:t>European Plasma Simulator not sufficient to provide answers required for ITER</a:t>
                      </a:r>
                    </a:p>
                  </a:txBody>
                  <a:tcPr marL="6350" marR="6350" marT="6350" anchor="ctr"/>
                </a:tc>
                <a:tc>
                  <a:txBody>
                    <a:bodyPr/>
                    <a:lstStyle/>
                    <a:p>
                      <a:pPr algn="ctr" fontAlgn="ctr"/>
                      <a:r>
                        <a:rPr lang="en-GB" sz="1400" b="0" i="0" u="none" strike="noStrike" dirty="0">
                          <a:solidFill>
                            <a:srgbClr val="000000"/>
                          </a:solidFill>
                          <a:effectLst/>
                          <a:latin typeface="Calibri" panose="020F0502020204030204" pitchFamily="34" charset="0"/>
                        </a:rPr>
                        <a:t>H</a:t>
                      </a:r>
                    </a:p>
                  </a:txBody>
                  <a:tcPr marL="6350" marR="6350" marT="6350" anchor="ctr"/>
                </a:tc>
                <a:tc>
                  <a:txBody>
                    <a:bodyPr/>
                    <a:lstStyle/>
                    <a:p>
                      <a:pPr algn="ctr" fontAlgn="ctr"/>
                      <a:r>
                        <a:rPr lang="en-GB" sz="1400" b="0" i="0" u="none" strike="noStrike" dirty="0">
                          <a:solidFill>
                            <a:srgbClr val="000000"/>
                          </a:solidFill>
                          <a:effectLst/>
                          <a:latin typeface="Calibri" panose="020F0502020204030204" pitchFamily="34" charset="0"/>
                        </a:rPr>
                        <a:t>M</a:t>
                      </a:r>
                    </a:p>
                  </a:txBody>
                  <a:tcPr marL="6350" marR="6350" marT="6350" anchor="ctr"/>
                </a:tc>
                <a:tc>
                  <a:txBody>
                    <a:bodyPr/>
                    <a:lstStyle/>
                    <a:p>
                      <a:pPr algn="l" fontAlgn="ctr"/>
                      <a:r>
                        <a:rPr lang="en-GB" sz="1400" b="0" i="0" u="none" strike="noStrike" dirty="0">
                          <a:solidFill>
                            <a:srgbClr val="000000"/>
                          </a:solidFill>
                          <a:effectLst/>
                          <a:latin typeface="Calibri" panose="020F0502020204030204" pitchFamily="34" charset="0"/>
                        </a:rPr>
                        <a:t>Increase resources for code development</a:t>
                      </a:r>
                    </a:p>
                  </a:txBody>
                  <a:tcPr marL="6350" marR="6350" marT="6350" anchor="ct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1" dirty="0" err="1">
                          <a:solidFill>
                            <a:schemeClr val="tx1"/>
                          </a:solidFill>
                        </a:rPr>
                        <a:t>No</a:t>
                      </a:r>
                      <a:r>
                        <a:rPr lang="de-DE" sz="1400" b="1" dirty="0">
                          <a:solidFill>
                            <a:schemeClr val="tx1"/>
                          </a:solidFill>
                        </a:rPr>
                        <a:t> </a:t>
                      </a:r>
                      <a:endParaRPr lang="en-GB" sz="1400" b="1" kern="1200" noProof="0" dirty="0">
                        <a:solidFill>
                          <a:schemeClr val="tx1"/>
                        </a:solidFill>
                        <a:latin typeface="+mn-lt"/>
                        <a:ea typeface="+mn-ea"/>
                        <a:cs typeface="+mn-cs"/>
                      </a:endParaRPr>
                    </a:p>
                  </a:txBody>
                  <a:tcPr marL="72000" marR="72000" marT="36000" marB="36000">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b="1" dirty="0" err="1">
                          <a:solidFill>
                            <a:schemeClr val="tx1"/>
                          </a:solidFill>
                        </a:rPr>
                        <a:t>No</a:t>
                      </a:r>
                      <a:r>
                        <a:rPr lang="de-DE" sz="1400" b="1" dirty="0">
                          <a:solidFill>
                            <a:schemeClr val="tx1"/>
                          </a:solidFill>
                        </a:rPr>
                        <a:t> </a:t>
                      </a:r>
                      <a:endParaRPr lang="en-GB" sz="1400" b="1" dirty="0">
                        <a:solidFill>
                          <a:schemeClr val="tx1"/>
                        </a:solidFill>
                      </a:endParaRPr>
                    </a:p>
                  </a:txBody>
                  <a:tcPr marL="72000" marR="72000" marT="36000" marB="36000">
                    <a:solidFill>
                      <a:srgbClr val="FFFF00"/>
                    </a:solidFill>
                  </a:tcPr>
                </a:tc>
                <a:tc>
                  <a:txBody>
                    <a:bodyPr/>
                    <a:lstStyle/>
                    <a:p>
                      <a:pPr marL="0" indent="0">
                        <a:buFont typeface="Arial" panose="020B0604020202020204" pitchFamily="34" charset="0"/>
                        <a:buNone/>
                      </a:pPr>
                      <a:r>
                        <a:rPr lang="de-DE" sz="1400" b="1" kern="1200" noProof="0" dirty="0">
                          <a:solidFill>
                            <a:schemeClr val="tx1"/>
                          </a:solidFill>
                          <a:latin typeface="+mn-lt"/>
                          <a:ea typeface="+mn-ea"/>
                          <a:cs typeface="+mn-cs"/>
                        </a:rPr>
                        <a:t>Not relevant </a:t>
                      </a:r>
                      <a:r>
                        <a:rPr lang="de-DE" sz="1400" b="1" kern="1200" noProof="0" dirty="0" err="1">
                          <a:solidFill>
                            <a:schemeClr val="tx1"/>
                          </a:solidFill>
                          <a:latin typeface="+mn-lt"/>
                          <a:ea typeface="+mn-ea"/>
                          <a:cs typeface="+mn-cs"/>
                        </a:rPr>
                        <a:t>for</a:t>
                      </a:r>
                      <a:r>
                        <a:rPr lang="de-DE" sz="1400" b="1" kern="1200" noProof="0" dirty="0">
                          <a:solidFill>
                            <a:schemeClr val="tx1"/>
                          </a:solidFill>
                          <a:latin typeface="+mn-lt"/>
                          <a:ea typeface="+mn-ea"/>
                          <a:cs typeface="+mn-cs"/>
                        </a:rPr>
                        <a:t> 2021 </a:t>
                      </a:r>
                      <a:endParaRPr lang="en-GB" sz="1400" b="1" dirty="0">
                        <a:solidFill>
                          <a:schemeClr val="tx1"/>
                        </a:solidFill>
                      </a:endParaRPr>
                    </a:p>
                  </a:txBody>
                  <a:tcPr marL="72000" marR="72000" marT="36000" marB="36000">
                    <a:solidFill>
                      <a:srgbClr val="FFFF00"/>
                    </a:solidFill>
                  </a:tcPr>
                </a:tc>
                <a:extLst>
                  <a:ext uri="{0D108BD9-81ED-4DB2-BD59-A6C34878D82A}">
                    <a16:rowId xmlns:a16="http://schemas.microsoft.com/office/drawing/2014/main" val="2918801094"/>
                  </a:ext>
                </a:extLst>
              </a:tr>
              <a:tr h="370840">
                <a:tc>
                  <a:txBody>
                    <a:bodyPr/>
                    <a:lstStyle/>
                    <a:p>
                      <a:pPr algn="l" fontAlgn="ctr"/>
                      <a:r>
                        <a:rPr lang="en-GB" sz="1400" b="0" i="0" u="none" strike="noStrike">
                          <a:solidFill>
                            <a:srgbClr val="000000"/>
                          </a:solidFill>
                          <a:effectLst/>
                          <a:latin typeface="Calibri" panose="020F0502020204030204" pitchFamily="34" charset="0"/>
                        </a:rPr>
                        <a:t>Lack of EU involvement in the participation in the EUROfusion Operation Network</a:t>
                      </a:r>
                    </a:p>
                  </a:txBody>
                  <a:tcPr marL="6350" marR="6350" marT="6350" anchor="ctr"/>
                </a:tc>
                <a:tc>
                  <a:txBody>
                    <a:bodyPr/>
                    <a:lstStyle/>
                    <a:p>
                      <a:pPr algn="ctr" fontAlgn="ctr"/>
                      <a:r>
                        <a:rPr lang="en-GB" sz="1400" b="0" i="0" u="none" strike="noStrike">
                          <a:solidFill>
                            <a:srgbClr val="000000"/>
                          </a:solidFill>
                          <a:effectLst/>
                          <a:latin typeface="Calibri" panose="020F0502020204030204" pitchFamily="34" charset="0"/>
                        </a:rPr>
                        <a:t>M</a:t>
                      </a:r>
                    </a:p>
                  </a:txBody>
                  <a:tcPr marL="6350" marR="6350" marT="6350" anchor="ctr"/>
                </a:tc>
                <a:tc>
                  <a:txBody>
                    <a:bodyPr/>
                    <a:lstStyle/>
                    <a:p>
                      <a:pPr algn="ctr" fontAlgn="ctr"/>
                      <a:r>
                        <a:rPr lang="en-GB" sz="1400" b="0" i="0" u="none" strike="noStrike" dirty="0">
                          <a:solidFill>
                            <a:srgbClr val="000000"/>
                          </a:solidFill>
                          <a:effectLst/>
                          <a:latin typeface="Calibri" panose="020F0502020204030204" pitchFamily="34" charset="0"/>
                        </a:rPr>
                        <a:t>L</a:t>
                      </a:r>
                    </a:p>
                  </a:txBody>
                  <a:tcPr marL="6350" marR="6350" marT="6350" anchor="ctr"/>
                </a:tc>
                <a:tc>
                  <a:txBody>
                    <a:bodyPr/>
                    <a:lstStyle/>
                    <a:p>
                      <a:pPr algn="l" fontAlgn="ctr"/>
                      <a:r>
                        <a:rPr lang="en-GB" sz="1400" b="0" i="0" u="none" strike="noStrike" dirty="0">
                          <a:solidFill>
                            <a:srgbClr val="000000"/>
                          </a:solidFill>
                          <a:effectLst/>
                          <a:latin typeface="Calibri" panose="020F0502020204030204" pitchFamily="34" charset="0"/>
                        </a:rPr>
                        <a:t>Increase coordination and resources on specific funded tasks. Prioritise activities</a:t>
                      </a:r>
                    </a:p>
                  </a:txBody>
                  <a:tcPr marL="6350" marR="6350" marT="6350" anchor="ct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noProof="0" dirty="0">
                          <a:solidFill>
                            <a:schemeClr val="tx1"/>
                          </a:solidFill>
                          <a:latin typeface="+mn-lt"/>
                          <a:ea typeface="+mn-ea"/>
                          <a:cs typeface="+mn-cs"/>
                        </a:rPr>
                        <a:t>No </a:t>
                      </a:r>
                    </a:p>
                  </a:txBody>
                  <a:tcPr marL="72000" marR="72000" marT="36000" marB="36000">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chemeClr val="tx1"/>
                          </a:solidFill>
                        </a:rPr>
                        <a:t>No </a:t>
                      </a:r>
                    </a:p>
                  </a:txBody>
                  <a:tcPr marL="72000" marR="72000" marT="36000" marB="36000">
                    <a:solidFill>
                      <a:srgbClr val="FFFF00"/>
                    </a:solidFill>
                  </a:tcPr>
                </a:tc>
                <a:tc>
                  <a:txBody>
                    <a:bodyPr/>
                    <a:lstStyle/>
                    <a:p>
                      <a:pPr marL="0" indent="0">
                        <a:buFont typeface="Arial" panose="020B0604020202020204" pitchFamily="34" charset="0"/>
                        <a:buNone/>
                      </a:pPr>
                      <a:endParaRPr lang="en-GB" sz="1400" b="1" dirty="0">
                        <a:solidFill>
                          <a:schemeClr val="tx1"/>
                        </a:solidFill>
                      </a:endParaRPr>
                    </a:p>
                  </a:txBody>
                  <a:tcPr marL="72000" marR="72000" marT="36000" marB="36000">
                    <a:solidFill>
                      <a:srgbClr val="FFFF00"/>
                    </a:solidFill>
                  </a:tcPr>
                </a:tc>
                <a:extLst>
                  <a:ext uri="{0D108BD9-81ED-4DB2-BD59-A6C34878D82A}">
                    <a16:rowId xmlns:a16="http://schemas.microsoft.com/office/drawing/2014/main" val="3683473921"/>
                  </a:ext>
                </a:extLst>
              </a:tr>
              <a:tr h="370840">
                <a:tc>
                  <a:txBody>
                    <a:bodyPr/>
                    <a:lstStyle/>
                    <a:p>
                      <a:pPr algn="l" fontAlgn="ctr"/>
                      <a:r>
                        <a:rPr lang="en-GB" sz="1400" b="0" i="0" u="none" strike="noStrike">
                          <a:solidFill>
                            <a:srgbClr val="000000"/>
                          </a:solidFill>
                          <a:effectLst/>
                          <a:latin typeface="Calibri" panose="020F0502020204030204" pitchFamily="34" charset="0"/>
                        </a:rPr>
                        <a:t>Reduced EUROfusion participation in the NBTF and ELISE/ BATMAN Upgrade facilities</a:t>
                      </a:r>
                    </a:p>
                  </a:txBody>
                  <a:tcPr marL="6350" marR="6350" marT="6350" anchor="ctr"/>
                </a:tc>
                <a:tc>
                  <a:txBody>
                    <a:bodyPr/>
                    <a:lstStyle/>
                    <a:p>
                      <a:pPr algn="ctr" fontAlgn="ctr"/>
                      <a:r>
                        <a:rPr lang="en-GB" sz="1400" b="0" i="0" u="none" strike="noStrike">
                          <a:solidFill>
                            <a:srgbClr val="000000"/>
                          </a:solidFill>
                          <a:effectLst/>
                          <a:latin typeface="Calibri" panose="020F0502020204030204" pitchFamily="34" charset="0"/>
                        </a:rPr>
                        <a:t>M</a:t>
                      </a:r>
                    </a:p>
                  </a:txBody>
                  <a:tcPr marL="6350" marR="6350" marT="6350" anchor="ctr"/>
                </a:tc>
                <a:tc>
                  <a:txBody>
                    <a:bodyPr/>
                    <a:lstStyle/>
                    <a:p>
                      <a:pPr algn="ctr" fontAlgn="ctr"/>
                      <a:r>
                        <a:rPr lang="en-GB" sz="1400" b="0" i="0" u="none" strike="noStrike" dirty="0">
                          <a:solidFill>
                            <a:srgbClr val="000000"/>
                          </a:solidFill>
                          <a:effectLst/>
                          <a:latin typeface="Calibri" panose="020F0502020204030204" pitchFamily="34" charset="0"/>
                        </a:rPr>
                        <a:t>M</a:t>
                      </a:r>
                    </a:p>
                  </a:txBody>
                  <a:tcPr marL="6350" marR="6350" marT="6350" anchor="ctr"/>
                </a:tc>
                <a:tc>
                  <a:txBody>
                    <a:bodyPr/>
                    <a:lstStyle/>
                    <a:p>
                      <a:pPr algn="l" fontAlgn="ctr"/>
                      <a:r>
                        <a:rPr lang="en-GB" sz="1400" b="0" i="0" u="none" strike="noStrike" dirty="0">
                          <a:solidFill>
                            <a:srgbClr val="000000"/>
                          </a:solidFill>
                          <a:effectLst/>
                          <a:latin typeface="Calibri" panose="020F0502020204030204" pitchFamily="34" charset="0"/>
                        </a:rPr>
                        <a:t>Reprioritization, and reallocate resources to development of other sources </a:t>
                      </a:r>
                    </a:p>
                  </a:txBody>
                  <a:tcPr marL="6350" marR="6350" marT="6350" anchor="ct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noProof="0" dirty="0">
                          <a:solidFill>
                            <a:schemeClr val="tx1"/>
                          </a:solidFill>
                          <a:latin typeface="+mn-lt"/>
                          <a:ea typeface="+mn-ea"/>
                          <a:cs typeface="+mn-cs"/>
                        </a:rPr>
                        <a:t>No </a:t>
                      </a:r>
                    </a:p>
                  </a:txBody>
                  <a:tcPr marL="72000" marR="72000" marT="36000" marB="36000">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chemeClr val="tx1"/>
                          </a:solidFill>
                        </a:rPr>
                        <a:t>No </a:t>
                      </a:r>
                    </a:p>
                  </a:txBody>
                  <a:tcPr marL="72000" marR="72000" marT="36000" marB="36000">
                    <a:solidFill>
                      <a:srgbClr val="FFFF00"/>
                    </a:solidFill>
                  </a:tcPr>
                </a:tc>
                <a:tc>
                  <a:txBody>
                    <a:bodyPr/>
                    <a:lstStyle/>
                    <a:p>
                      <a:pPr marL="0" indent="0">
                        <a:buFont typeface="Arial" panose="020B0604020202020204" pitchFamily="34" charset="0"/>
                        <a:buNone/>
                      </a:pPr>
                      <a:r>
                        <a:rPr lang="en-GB" sz="1400" b="1" dirty="0">
                          <a:solidFill>
                            <a:schemeClr val="tx1"/>
                          </a:solidFill>
                        </a:rPr>
                        <a:t>Two Interviews took place in 2021 to select 3 candidates</a:t>
                      </a:r>
                      <a:r>
                        <a:rPr lang="en-GB" sz="1400" b="1" baseline="0" dirty="0">
                          <a:solidFill>
                            <a:schemeClr val="tx1"/>
                          </a:solidFill>
                        </a:rPr>
                        <a:t> </a:t>
                      </a:r>
                      <a:r>
                        <a:rPr lang="en-GB" sz="1400" b="1" dirty="0">
                          <a:solidFill>
                            <a:schemeClr val="tx1"/>
                          </a:solidFill>
                        </a:rPr>
                        <a:t> </a:t>
                      </a:r>
                    </a:p>
                  </a:txBody>
                  <a:tcPr marL="72000" marR="72000" marT="36000" marB="36000">
                    <a:solidFill>
                      <a:srgbClr val="FFFF00"/>
                    </a:solidFill>
                  </a:tcPr>
                </a:tc>
                <a:extLst>
                  <a:ext uri="{0D108BD9-81ED-4DB2-BD59-A6C34878D82A}">
                    <a16:rowId xmlns:a16="http://schemas.microsoft.com/office/drawing/2014/main" val="234606965"/>
                  </a:ext>
                </a:extLst>
              </a:tr>
              <a:tr h="370840">
                <a:tc>
                  <a:txBody>
                    <a:bodyPr/>
                    <a:lstStyle/>
                    <a:p>
                      <a:pPr algn="l" fontAlgn="ctr"/>
                      <a:r>
                        <a:rPr lang="en-GB" sz="1400" b="0" i="0" u="none" strike="noStrike" dirty="0">
                          <a:solidFill>
                            <a:srgbClr val="000000"/>
                          </a:solidFill>
                          <a:effectLst/>
                          <a:latin typeface="Calibri" panose="020F0502020204030204" pitchFamily="34" charset="0"/>
                        </a:rPr>
                        <a:t>Delay in the achievement of long pulse operation (up to 3600s) extraction on ELISE facility</a:t>
                      </a:r>
                    </a:p>
                  </a:txBody>
                  <a:tcPr marL="6350" marR="6350" marT="6350" anchor="ctr"/>
                </a:tc>
                <a:tc>
                  <a:txBody>
                    <a:bodyPr/>
                    <a:lstStyle/>
                    <a:p>
                      <a:pPr algn="ctr" fontAlgn="ctr"/>
                      <a:r>
                        <a:rPr lang="en-GB" sz="1400" b="0" i="0" u="none" strike="noStrike">
                          <a:solidFill>
                            <a:srgbClr val="000000"/>
                          </a:solidFill>
                          <a:effectLst/>
                          <a:latin typeface="Calibri" panose="020F0502020204030204" pitchFamily="34" charset="0"/>
                        </a:rPr>
                        <a:t>H</a:t>
                      </a:r>
                    </a:p>
                  </a:txBody>
                  <a:tcPr marL="6350" marR="6350" marT="6350" anchor="ctr"/>
                </a:tc>
                <a:tc>
                  <a:txBody>
                    <a:bodyPr/>
                    <a:lstStyle/>
                    <a:p>
                      <a:pPr algn="ctr" fontAlgn="ctr"/>
                      <a:r>
                        <a:rPr lang="en-GB" sz="1400" b="0" i="0" u="none" strike="noStrike" dirty="0">
                          <a:solidFill>
                            <a:srgbClr val="000000"/>
                          </a:solidFill>
                          <a:effectLst/>
                          <a:latin typeface="Calibri" panose="020F0502020204030204" pitchFamily="34" charset="0"/>
                        </a:rPr>
                        <a:t>M</a:t>
                      </a:r>
                    </a:p>
                  </a:txBody>
                  <a:tcPr marL="6350" marR="6350" marT="6350" anchor="ctr"/>
                </a:tc>
                <a:tc>
                  <a:txBody>
                    <a:bodyPr/>
                    <a:lstStyle/>
                    <a:p>
                      <a:pPr algn="l" fontAlgn="ctr"/>
                      <a:r>
                        <a:rPr lang="en-GB" sz="1400" b="0" i="0" u="none" strike="noStrike" dirty="0">
                          <a:solidFill>
                            <a:srgbClr val="000000"/>
                          </a:solidFill>
                          <a:effectLst/>
                          <a:latin typeface="Calibri" panose="020F0502020204030204" pitchFamily="34" charset="0"/>
                        </a:rPr>
                        <a:t>Focus EU effort to understanding (including modelling) the limiting factors and consequences for ITER</a:t>
                      </a:r>
                    </a:p>
                  </a:txBody>
                  <a:tcPr marL="6350" marR="6350" marT="6350" anchor="ct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noProof="0" dirty="0">
                          <a:solidFill>
                            <a:schemeClr val="tx1"/>
                          </a:solidFill>
                          <a:latin typeface="+mn-lt"/>
                          <a:ea typeface="+mn-ea"/>
                          <a:cs typeface="+mn-cs"/>
                        </a:rPr>
                        <a:t>No</a:t>
                      </a:r>
                    </a:p>
                  </a:txBody>
                  <a:tcPr marL="72000" marR="72000" marT="36000" marB="36000">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chemeClr val="tx1"/>
                          </a:solidFill>
                        </a:rPr>
                        <a:t>No </a:t>
                      </a:r>
                    </a:p>
                  </a:txBody>
                  <a:tcPr marL="72000" marR="72000" marT="36000" marB="36000">
                    <a:solidFill>
                      <a:srgbClr val="FFFF00"/>
                    </a:solidFill>
                  </a:tcPr>
                </a:tc>
                <a:tc>
                  <a:txBody>
                    <a:bodyPr/>
                    <a:lstStyle/>
                    <a:p>
                      <a:pPr marL="0" indent="0">
                        <a:buFont typeface="Arial" panose="020B0604020202020204" pitchFamily="34" charset="0"/>
                        <a:buNone/>
                      </a:pPr>
                      <a:endParaRPr lang="en-GB" sz="1400" b="1" dirty="0">
                        <a:solidFill>
                          <a:schemeClr val="tx1"/>
                        </a:solidFill>
                      </a:endParaRPr>
                    </a:p>
                  </a:txBody>
                  <a:tcPr marL="72000" marR="72000" marT="36000" marB="36000">
                    <a:solidFill>
                      <a:srgbClr val="FFFF00"/>
                    </a:solidFill>
                  </a:tcPr>
                </a:tc>
                <a:extLst>
                  <a:ext uri="{0D108BD9-81ED-4DB2-BD59-A6C34878D82A}">
                    <a16:rowId xmlns:a16="http://schemas.microsoft.com/office/drawing/2014/main" val="2855886966"/>
                  </a:ext>
                </a:extLst>
              </a:tr>
              <a:tr h="370840">
                <a:tc>
                  <a:txBody>
                    <a:bodyPr/>
                    <a:lstStyle/>
                    <a:p>
                      <a:pPr algn="l" fontAlgn="ctr"/>
                      <a:r>
                        <a:rPr lang="en-GB" sz="1400" b="0" i="0" u="none" strike="noStrike" dirty="0">
                          <a:solidFill>
                            <a:srgbClr val="000000"/>
                          </a:solidFill>
                          <a:effectLst/>
                          <a:latin typeface="Calibri" panose="020F0502020204030204" pitchFamily="34" charset="0"/>
                        </a:rPr>
                        <a:t>JET DT does not provide enough data for </a:t>
                      </a:r>
                      <a:r>
                        <a:rPr lang="en-GB" sz="1400" b="0" i="0" u="none" strike="noStrike" dirty="0" err="1">
                          <a:solidFill>
                            <a:srgbClr val="000000"/>
                          </a:solidFill>
                          <a:effectLst/>
                          <a:latin typeface="Calibri" panose="020F0502020204030204" pitchFamily="34" charset="0"/>
                        </a:rPr>
                        <a:t>neutronics</a:t>
                      </a:r>
                      <a:r>
                        <a:rPr lang="en-GB" sz="1400" b="0" i="0" u="none" strike="noStrike" dirty="0">
                          <a:solidFill>
                            <a:srgbClr val="000000"/>
                          </a:solidFill>
                          <a:effectLst/>
                          <a:latin typeface="Calibri" panose="020F0502020204030204" pitchFamily="34" charset="0"/>
                        </a:rPr>
                        <a:t> analysis</a:t>
                      </a:r>
                    </a:p>
                  </a:txBody>
                  <a:tcPr marL="6350" marR="6350" marT="6350" anchor="ctr"/>
                </a:tc>
                <a:tc>
                  <a:txBody>
                    <a:bodyPr/>
                    <a:lstStyle/>
                    <a:p>
                      <a:pPr algn="ctr" fontAlgn="ctr"/>
                      <a:r>
                        <a:rPr lang="en-GB" sz="1400" b="0" i="0" u="none" strike="noStrike">
                          <a:solidFill>
                            <a:srgbClr val="000000"/>
                          </a:solidFill>
                          <a:effectLst/>
                          <a:latin typeface="Calibri" panose="020F0502020204030204" pitchFamily="34" charset="0"/>
                        </a:rPr>
                        <a:t>H</a:t>
                      </a:r>
                    </a:p>
                  </a:txBody>
                  <a:tcPr marL="6350" marR="6350" marT="6350" anchor="ctr"/>
                </a:tc>
                <a:tc>
                  <a:txBody>
                    <a:bodyPr/>
                    <a:lstStyle/>
                    <a:p>
                      <a:pPr algn="ctr" fontAlgn="ctr"/>
                      <a:r>
                        <a:rPr lang="en-GB" sz="1400" b="0" i="0" u="none" strike="noStrike" dirty="0">
                          <a:solidFill>
                            <a:srgbClr val="000000"/>
                          </a:solidFill>
                          <a:effectLst/>
                          <a:latin typeface="Calibri" panose="020F0502020204030204" pitchFamily="34" charset="0"/>
                        </a:rPr>
                        <a:t>H</a:t>
                      </a:r>
                    </a:p>
                  </a:txBody>
                  <a:tcPr marL="6350" marR="6350" marT="6350" anchor="ctr"/>
                </a:tc>
                <a:tc>
                  <a:txBody>
                    <a:bodyPr/>
                    <a:lstStyle/>
                    <a:p>
                      <a:pPr algn="l" fontAlgn="ctr"/>
                      <a:r>
                        <a:rPr lang="en-GB" sz="1400" b="0" i="0" u="none" strike="noStrike" dirty="0">
                          <a:solidFill>
                            <a:srgbClr val="000000"/>
                          </a:solidFill>
                          <a:effectLst/>
                          <a:latin typeface="Calibri" panose="020F0502020204030204" pitchFamily="34" charset="0"/>
                        </a:rPr>
                        <a:t>Revise the objectives in terms of irradiation of ITER materials and radiation damage. Revise resources on the related modelling activities.</a:t>
                      </a:r>
                    </a:p>
                  </a:txBody>
                  <a:tcPr marL="6350" marR="6350" marT="6350" anchor="ct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noProof="0" dirty="0">
                          <a:solidFill>
                            <a:schemeClr val="tx1"/>
                          </a:solidFill>
                          <a:latin typeface="+mn-lt"/>
                          <a:ea typeface="+mn-ea"/>
                          <a:cs typeface="+mn-cs"/>
                        </a:rPr>
                        <a:t>No </a:t>
                      </a:r>
                    </a:p>
                  </a:txBody>
                  <a:tcPr marL="72000" marR="72000" marT="36000" marB="36000">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chemeClr val="tx1"/>
                          </a:solidFill>
                        </a:rPr>
                        <a:t>No </a:t>
                      </a:r>
                    </a:p>
                  </a:txBody>
                  <a:tcPr marL="72000" marR="72000" marT="36000" marB="36000">
                    <a:solidFill>
                      <a:srgbClr val="FFFF00"/>
                    </a:solidFill>
                  </a:tcPr>
                </a:tc>
                <a:tc>
                  <a:txBody>
                    <a:bodyPr/>
                    <a:lstStyle/>
                    <a:p>
                      <a:pPr marL="0" indent="0">
                        <a:buFont typeface="Arial" panose="020B0604020202020204" pitchFamily="34" charset="0"/>
                        <a:buNone/>
                      </a:pPr>
                      <a:r>
                        <a:rPr lang="en-GB" sz="1400" b="1" dirty="0">
                          <a:solidFill>
                            <a:schemeClr val="tx1"/>
                          </a:solidFill>
                        </a:rPr>
                        <a:t>DTE2</a:t>
                      </a:r>
                      <a:r>
                        <a:rPr lang="en-GB" sz="1400" b="1" baseline="0" dirty="0">
                          <a:solidFill>
                            <a:schemeClr val="tx1"/>
                          </a:solidFill>
                        </a:rPr>
                        <a:t> completion in 2021 </a:t>
                      </a:r>
                      <a:endParaRPr lang="en-GB" sz="1400" b="1" dirty="0">
                        <a:solidFill>
                          <a:schemeClr val="tx1"/>
                        </a:solidFill>
                      </a:endParaRPr>
                    </a:p>
                  </a:txBody>
                  <a:tcPr marL="72000" marR="72000" marT="36000" marB="36000">
                    <a:solidFill>
                      <a:srgbClr val="FFFF00"/>
                    </a:solidFill>
                  </a:tcPr>
                </a:tc>
                <a:extLst>
                  <a:ext uri="{0D108BD9-81ED-4DB2-BD59-A6C34878D82A}">
                    <a16:rowId xmlns:a16="http://schemas.microsoft.com/office/drawing/2014/main" val="102112742"/>
                  </a:ext>
                </a:extLst>
              </a:tr>
              <a:tr h="370840">
                <a:tc>
                  <a:txBody>
                    <a:bodyPr/>
                    <a:lstStyle/>
                    <a:p>
                      <a:pPr algn="l" fontAlgn="ctr"/>
                      <a:r>
                        <a:rPr lang="en-GB" sz="1400" b="0" i="0" u="none" strike="noStrike" dirty="0">
                          <a:solidFill>
                            <a:srgbClr val="000000"/>
                          </a:solidFill>
                          <a:effectLst/>
                          <a:latin typeface="Calibri" panose="020F0502020204030204" pitchFamily="34" charset="0"/>
                        </a:rPr>
                        <a:t>Low level of coordination between </a:t>
                      </a:r>
                      <a:r>
                        <a:rPr lang="en-GB" sz="1400" b="0" i="0" u="none" strike="noStrike" dirty="0" err="1">
                          <a:solidFill>
                            <a:srgbClr val="000000"/>
                          </a:solidFill>
                          <a:effectLst/>
                          <a:latin typeface="Calibri" panose="020F0502020204030204" pitchFamily="34" charset="0"/>
                        </a:rPr>
                        <a:t>WPPrIO</a:t>
                      </a:r>
                      <a:r>
                        <a:rPr lang="en-GB" sz="1400" b="0" i="0" u="none" strike="noStrike" dirty="0">
                          <a:solidFill>
                            <a:srgbClr val="000000"/>
                          </a:solidFill>
                          <a:effectLst/>
                          <a:latin typeface="Calibri" panose="020F0502020204030204" pitchFamily="34" charset="0"/>
                        </a:rPr>
                        <a:t> and ITER-IO on common topics (IMAS development, ITER simulation, </a:t>
                      </a:r>
                      <a:r>
                        <a:rPr lang="en-GB" sz="1400" b="0" i="0" u="none" strike="noStrike" dirty="0" err="1">
                          <a:solidFill>
                            <a:srgbClr val="000000"/>
                          </a:solidFill>
                          <a:effectLst/>
                          <a:latin typeface="Calibri" panose="020F0502020204030204" pitchFamily="34" charset="0"/>
                        </a:rPr>
                        <a:t>neutronics</a:t>
                      </a:r>
                      <a:r>
                        <a:rPr lang="en-GB" sz="1400" b="0" i="0" u="none" strike="noStrike" dirty="0">
                          <a:solidFill>
                            <a:srgbClr val="000000"/>
                          </a:solidFill>
                          <a:effectLst/>
                          <a:latin typeface="Calibri" panose="020F0502020204030204" pitchFamily="34" charset="0"/>
                        </a:rPr>
                        <a:t>, NBTF…)</a:t>
                      </a:r>
                    </a:p>
                  </a:txBody>
                  <a:tcPr marL="6350" marR="6350" marT="6350" anchor="ctr"/>
                </a:tc>
                <a:tc>
                  <a:txBody>
                    <a:bodyPr/>
                    <a:lstStyle/>
                    <a:p>
                      <a:pPr algn="ctr" fontAlgn="ctr"/>
                      <a:r>
                        <a:rPr lang="en-GB" sz="1400" b="0" i="0" u="none" strike="noStrike" dirty="0">
                          <a:solidFill>
                            <a:srgbClr val="000000"/>
                          </a:solidFill>
                          <a:effectLst/>
                          <a:latin typeface="Calibri" panose="020F0502020204030204" pitchFamily="34" charset="0"/>
                        </a:rPr>
                        <a:t>M</a:t>
                      </a:r>
                    </a:p>
                  </a:txBody>
                  <a:tcPr marL="6350" marR="6350" marT="6350" anchor="ctr"/>
                </a:tc>
                <a:tc>
                  <a:txBody>
                    <a:bodyPr/>
                    <a:lstStyle/>
                    <a:p>
                      <a:pPr algn="ctr" fontAlgn="ctr"/>
                      <a:r>
                        <a:rPr lang="en-GB" sz="1400" b="0" i="0" u="none" strike="noStrike" dirty="0">
                          <a:solidFill>
                            <a:srgbClr val="000000"/>
                          </a:solidFill>
                          <a:effectLst/>
                          <a:latin typeface="Calibri" panose="020F0502020204030204" pitchFamily="34" charset="0"/>
                        </a:rPr>
                        <a:t>M</a:t>
                      </a:r>
                    </a:p>
                  </a:txBody>
                  <a:tcPr marL="6350" marR="6350" marT="6350" anchor="ctr"/>
                </a:tc>
                <a:tc>
                  <a:txBody>
                    <a:bodyPr/>
                    <a:lstStyle/>
                    <a:p>
                      <a:pPr algn="l" fontAlgn="ctr"/>
                      <a:r>
                        <a:rPr lang="en-GB" sz="1400" b="0" i="0" u="none" strike="noStrike" dirty="0">
                          <a:solidFill>
                            <a:srgbClr val="000000"/>
                          </a:solidFill>
                          <a:effectLst/>
                          <a:latin typeface="Calibri" panose="020F0502020204030204" pitchFamily="34" charset="0"/>
                        </a:rPr>
                        <a:t>Increase the coordination level</a:t>
                      </a:r>
                      <a:br>
                        <a:rPr lang="en-GB" sz="1400" b="0" i="0" u="none" strike="noStrike" dirty="0">
                          <a:solidFill>
                            <a:srgbClr val="000000"/>
                          </a:solidFill>
                          <a:effectLst/>
                          <a:latin typeface="Calibri" panose="020F0502020204030204" pitchFamily="34" charset="0"/>
                        </a:rPr>
                      </a:br>
                      <a:r>
                        <a:rPr lang="en-GB" sz="1400" b="0" i="0" u="none" strike="noStrike" dirty="0">
                          <a:solidFill>
                            <a:srgbClr val="000000"/>
                          </a:solidFill>
                          <a:effectLst/>
                          <a:latin typeface="Calibri" panose="020F0502020204030204" pitchFamily="34" charset="0"/>
                        </a:rPr>
                        <a:t>between </a:t>
                      </a:r>
                      <a:r>
                        <a:rPr lang="en-GB" sz="1400" b="0" i="0" u="none" strike="noStrike" dirty="0" err="1">
                          <a:solidFill>
                            <a:srgbClr val="000000"/>
                          </a:solidFill>
                          <a:effectLst/>
                          <a:latin typeface="Calibri" panose="020F0502020204030204" pitchFamily="34" charset="0"/>
                        </a:rPr>
                        <a:t>WPPrIO</a:t>
                      </a:r>
                      <a:r>
                        <a:rPr lang="en-GB" sz="1400" b="0" i="0" u="none" strike="noStrike" dirty="0">
                          <a:solidFill>
                            <a:srgbClr val="000000"/>
                          </a:solidFill>
                          <a:effectLst/>
                          <a:latin typeface="Calibri" panose="020F0502020204030204" pitchFamily="34" charset="0"/>
                        </a:rPr>
                        <a:t> and ITER-IO/F4E by setting-up specific coordination meetings.</a:t>
                      </a:r>
                    </a:p>
                  </a:txBody>
                  <a:tcPr marL="6350" marR="6350" marT="6350" anchor="ct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noProof="0" dirty="0">
                          <a:solidFill>
                            <a:schemeClr val="tx1"/>
                          </a:solidFill>
                          <a:latin typeface="+mn-lt"/>
                          <a:ea typeface="+mn-ea"/>
                          <a:cs typeface="+mn-cs"/>
                        </a:rPr>
                        <a:t>No </a:t>
                      </a:r>
                    </a:p>
                  </a:txBody>
                  <a:tcPr marL="72000" marR="72000" marT="36000" marB="36000">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chemeClr val="tx1"/>
                          </a:solidFill>
                        </a:rPr>
                        <a:t>No </a:t>
                      </a:r>
                    </a:p>
                  </a:txBody>
                  <a:tcPr marL="72000" marR="72000" marT="36000" marB="36000">
                    <a:solidFill>
                      <a:srgbClr val="FFFF00"/>
                    </a:solidFill>
                  </a:tcPr>
                </a:tc>
                <a:tc>
                  <a:txBody>
                    <a:bodyPr/>
                    <a:lstStyle/>
                    <a:p>
                      <a:pPr marL="0" indent="0">
                        <a:buFont typeface="Arial" panose="020B0604020202020204" pitchFamily="34" charset="0"/>
                        <a:buNone/>
                      </a:pPr>
                      <a:r>
                        <a:rPr lang="en-GB" sz="1400" b="1" dirty="0">
                          <a:solidFill>
                            <a:schemeClr val="tx1"/>
                          </a:solidFill>
                        </a:rPr>
                        <a:t>Regular meetings with IO </a:t>
                      </a:r>
                    </a:p>
                  </a:txBody>
                  <a:tcPr marL="72000" marR="72000" marT="36000" marB="36000">
                    <a:solidFill>
                      <a:srgbClr val="FFFF00"/>
                    </a:solidFill>
                  </a:tcPr>
                </a:tc>
                <a:extLst>
                  <a:ext uri="{0D108BD9-81ED-4DB2-BD59-A6C34878D82A}">
                    <a16:rowId xmlns:a16="http://schemas.microsoft.com/office/drawing/2014/main" val="4049642735"/>
                  </a:ext>
                </a:extLst>
              </a:tr>
            </a:tbl>
          </a:graphicData>
        </a:graphic>
      </p:graphicFrame>
    </p:spTree>
    <p:extLst>
      <p:ext uri="{BB962C8B-B14F-4D97-AF65-F5344CB8AC3E}">
        <p14:creationId xmlns:p14="http://schemas.microsoft.com/office/powerpoint/2010/main" val="2260550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nvPr>
        </p:nvSpPr>
        <p:spPr>
          <a:xfrm>
            <a:off x="0" y="6527800"/>
            <a:ext cx="3470275" cy="330200"/>
          </a:xfrm>
        </p:spPr>
        <p:txBody>
          <a:bodyPr/>
          <a:lstStyle/>
          <a:p>
            <a:r>
              <a:rPr lang="fr-FR"/>
              <a:t>X. LITAUDON |  PB Meeting  |  14 03 2022 </a:t>
            </a:r>
            <a:endParaRPr lang="en-GB" dirty="0"/>
          </a:p>
        </p:txBody>
      </p:sp>
      <p:sp>
        <p:nvSpPr>
          <p:cNvPr id="4" name="Espace réservé du numéro de diapositive 3"/>
          <p:cNvSpPr>
            <a:spLocks noGrp="1"/>
          </p:cNvSpPr>
          <p:nvPr>
            <p:ph type="sldNum" sz="quarter" idx="4294967295"/>
          </p:nvPr>
        </p:nvSpPr>
        <p:spPr>
          <a:xfrm>
            <a:off x="11471275" y="6524625"/>
            <a:ext cx="720725" cy="200025"/>
          </a:xfrm>
        </p:spPr>
        <p:txBody>
          <a:bodyPr/>
          <a:lstStyle/>
          <a:p>
            <a:fld id="{6A6D9FA1-99C7-4910-8E32-B85D378B0060}" type="slidenum">
              <a:rPr lang="en-GB" smtClean="0"/>
              <a:pPr/>
              <a:t>18</a:t>
            </a:fld>
            <a:endParaRPr lang="en-GB" dirty="0"/>
          </a:p>
        </p:txBody>
      </p:sp>
      <p:sp>
        <p:nvSpPr>
          <p:cNvPr id="6" name="Title 1"/>
          <p:cNvSpPr txBox="1">
            <a:spLocks/>
          </p:cNvSpPr>
          <p:nvPr/>
        </p:nvSpPr>
        <p:spPr>
          <a:xfrm>
            <a:off x="372848" y="2420888"/>
            <a:ext cx="11377264" cy="1296144"/>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defRPr sz="1800" b="0"/>
            </a:pPr>
            <a:r>
              <a:rPr lang="en-US" sz="2700" b="1" dirty="0"/>
              <a:t>4. Project Change Requests &amp; Other Items for Decision/Approval by PB</a:t>
            </a:r>
            <a:endParaRPr lang="en-GB" sz="2700" b="1" dirty="0"/>
          </a:p>
        </p:txBody>
      </p:sp>
      <p:pic>
        <p:nvPicPr>
          <p:cNvPr id="7" name="Image 16" descr="bandeau_titre.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gray">
          <a:xfrm>
            <a:off x="82792" y="5654861"/>
            <a:ext cx="1620720" cy="1158515"/>
          </a:xfrm>
          <a:prstGeom prst="rect">
            <a:avLst/>
          </a:prstGeom>
        </p:spPr>
      </p:pic>
    </p:spTree>
    <p:extLst>
      <p:ext uri="{BB962C8B-B14F-4D97-AF65-F5344CB8AC3E}">
        <p14:creationId xmlns:p14="http://schemas.microsoft.com/office/powerpoint/2010/main" val="190770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solidFill>
                  <a:schemeClr val="bg2">
                    <a:lumMod val="10000"/>
                  </a:schemeClr>
                </a:solidFill>
              </a:rPr>
              <a:t>Project Change Requests &amp; Other Items for Decision/Approval by PB</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19</a:t>
            </a:fld>
            <a:endParaRPr lang="en-GB" dirty="0"/>
          </a:p>
        </p:txBody>
      </p:sp>
      <p:graphicFrame>
        <p:nvGraphicFramePr>
          <p:cNvPr id="6" name="Tabelle 8"/>
          <p:cNvGraphicFramePr>
            <a:graphicFrameLocks noGrp="1"/>
          </p:cNvGraphicFramePr>
          <p:nvPr>
            <p:extLst>
              <p:ext uri="{D42A27DB-BD31-4B8C-83A1-F6EECF244321}">
                <p14:modId xmlns:p14="http://schemas.microsoft.com/office/powerpoint/2010/main" val="3741456353"/>
              </p:ext>
            </p:extLst>
          </p:nvPr>
        </p:nvGraphicFramePr>
        <p:xfrm>
          <a:off x="230605" y="782052"/>
          <a:ext cx="11842070" cy="6155021"/>
        </p:xfrm>
        <a:graphic>
          <a:graphicData uri="http://schemas.openxmlformats.org/drawingml/2006/table">
            <a:tbl>
              <a:tblPr firstRow="1" bandRow="1">
                <a:tableStyleId>{5940675A-B579-460E-94D1-54222C63F5DA}</a:tableStyleId>
              </a:tblPr>
              <a:tblGrid>
                <a:gridCol w="1002631">
                  <a:extLst>
                    <a:ext uri="{9D8B030D-6E8A-4147-A177-3AD203B41FA5}">
                      <a16:colId xmlns:a16="http://schemas.microsoft.com/office/drawing/2014/main" val="1580407220"/>
                    </a:ext>
                  </a:extLst>
                </a:gridCol>
                <a:gridCol w="3809999">
                  <a:extLst>
                    <a:ext uri="{9D8B030D-6E8A-4147-A177-3AD203B41FA5}">
                      <a16:colId xmlns:a16="http://schemas.microsoft.com/office/drawing/2014/main" val="3866157550"/>
                    </a:ext>
                  </a:extLst>
                </a:gridCol>
                <a:gridCol w="3631159">
                  <a:extLst>
                    <a:ext uri="{9D8B030D-6E8A-4147-A177-3AD203B41FA5}">
                      <a16:colId xmlns:a16="http://schemas.microsoft.com/office/drawing/2014/main" val="1517257940"/>
                    </a:ext>
                  </a:extLst>
                </a:gridCol>
                <a:gridCol w="3398281">
                  <a:extLst>
                    <a:ext uri="{9D8B030D-6E8A-4147-A177-3AD203B41FA5}">
                      <a16:colId xmlns:a16="http://schemas.microsoft.com/office/drawing/2014/main" val="45826833"/>
                    </a:ext>
                  </a:extLst>
                </a:gridCol>
              </a:tblGrid>
              <a:tr h="660466">
                <a:tc>
                  <a:txBody>
                    <a:bodyPr/>
                    <a:lstStyle/>
                    <a:p>
                      <a:r>
                        <a:rPr lang="de-DE" sz="1800" b="1" dirty="0"/>
                        <a:t>PCR </a:t>
                      </a:r>
                      <a:r>
                        <a:rPr lang="de-DE" sz="1800" b="1" dirty="0" err="1"/>
                        <a:t>Number</a:t>
                      </a:r>
                      <a:endParaRPr lang="de-DE" sz="1800" b="1" dirty="0"/>
                    </a:p>
                  </a:txBody>
                  <a:tcPr>
                    <a:solidFill>
                      <a:schemeClr val="bg1">
                        <a:lumMod val="85000"/>
                      </a:schemeClr>
                    </a:solidFill>
                  </a:tcPr>
                </a:tc>
                <a:tc>
                  <a:txBody>
                    <a:bodyPr/>
                    <a:lstStyle/>
                    <a:p>
                      <a:r>
                        <a:rPr lang="de-DE" sz="1800" b="1" strike="noStrike" baseline="0" dirty="0">
                          <a:solidFill>
                            <a:schemeClr val="tx1"/>
                          </a:solidFill>
                        </a:rPr>
                        <a:t>PCR Title</a:t>
                      </a:r>
                    </a:p>
                  </a:txBody>
                  <a:tcPr>
                    <a:solidFill>
                      <a:schemeClr val="bg1">
                        <a:lumMod val="85000"/>
                      </a:schemeClr>
                    </a:solidFill>
                  </a:tcPr>
                </a:tc>
                <a:tc>
                  <a:txBody>
                    <a:bodyPr/>
                    <a:lstStyle/>
                    <a:p>
                      <a:r>
                        <a:rPr lang="de-DE" sz="1800" b="1" strike="noStrike" dirty="0">
                          <a:solidFill>
                            <a:schemeClr val="tx1"/>
                          </a:solidFill>
                        </a:rPr>
                        <a:t>PCR Status</a:t>
                      </a:r>
                      <a:endParaRPr lang="en-GB" sz="1800" b="1" strike="noStrike" dirty="0">
                        <a:solidFill>
                          <a:schemeClr val="tx1"/>
                        </a:solidFill>
                      </a:endParaRPr>
                    </a:p>
                  </a:txBody>
                  <a:tcPr>
                    <a:solidFill>
                      <a:schemeClr val="bg1">
                        <a:lumMod val="85000"/>
                      </a:schemeClr>
                    </a:solidFill>
                  </a:tcPr>
                </a:tc>
                <a:tc>
                  <a:txBody>
                    <a:bodyPr/>
                    <a:lstStyle/>
                    <a:p>
                      <a:r>
                        <a:rPr lang="de-DE" sz="1800" b="1" strike="noStrike" dirty="0">
                          <a:solidFill>
                            <a:schemeClr val="tx1"/>
                          </a:solidFill>
                        </a:rPr>
                        <a:t>Comments</a:t>
                      </a:r>
                      <a:endParaRPr lang="en-GB" sz="1800" b="1" strike="noStrike" dirty="0">
                        <a:solidFill>
                          <a:schemeClr val="tx1"/>
                        </a:solidFill>
                      </a:endParaRPr>
                    </a:p>
                  </a:txBody>
                  <a:tcPr>
                    <a:solidFill>
                      <a:schemeClr val="bg1">
                        <a:lumMod val="85000"/>
                      </a:schemeClr>
                    </a:solidFill>
                  </a:tcPr>
                </a:tc>
                <a:extLst>
                  <a:ext uri="{0D108BD9-81ED-4DB2-BD59-A6C34878D82A}">
                    <a16:rowId xmlns:a16="http://schemas.microsoft.com/office/drawing/2014/main" val="1417204063"/>
                  </a:ext>
                </a:extLst>
              </a:tr>
              <a:tr h="660466">
                <a:tc>
                  <a:txBody>
                    <a:bodyPr/>
                    <a:lstStyle/>
                    <a:p>
                      <a:pPr lvl="0">
                        <a:buNone/>
                      </a:pPr>
                      <a:r>
                        <a:rPr lang="en-GB" sz="1800" dirty="0">
                          <a:solidFill>
                            <a:schemeClr val="tx1"/>
                          </a:solidFill>
                        </a:rPr>
                        <a:t>2022-1a</a:t>
                      </a:r>
                    </a:p>
                  </a:txBody>
                  <a:tcPr/>
                </a:tc>
                <a:tc>
                  <a:txBody>
                    <a:bodyPr/>
                    <a:lstStyle/>
                    <a:p>
                      <a:pPr lvl="0">
                        <a:buNone/>
                      </a:pPr>
                      <a:r>
                        <a:rPr lang="en-US" sz="1800" kern="1200" dirty="0">
                          <a:solidFill>
                            <a:schemeClr val="tx1"/>
                          </a:solidFill>
                          <a:effectLst/>
                          <a:latin typeface="+mn-lt"/>
                          <a:ea typeface="+mn-ea"/>
                          <a:cs typeface="+mn-cs"/>
                        </a:rPr>
                        <a:t>ITER - FILD: simulations in support to ITER design and synthetic diagnostic   </a:t>
                      </a:r>
                      <a:endParaRPr lang="fr-FR" sz="1800" kern="1200">
                        <a:solidFill>
                          <a:schemeClr val="tx1"/>
                        </a:solidFill>
                        <a:effectLst/>
                        <a:latin typeface="+mn-lt"/>
                        <a:ea typeface="+mn-ea"/>
                        <a:cs typeface="+mn-cs"/>
                      </a:endParaRPr>
                    </a:p>
                  </a:txBody>
                  <a:tcPr/>
                </a:tc>
                <a:tc>
                  <a:txBody>
                    <a:bodyPr/>
                    <a:lstStyle/>
                    <a:p>
                      <a:pPr marL="0" marR="0" lvl="0" indent="0" algn="l" rtl="0">
                        <a:lnSpc>
                          <a:spcPct val="100000"/>
                        </a:lnSpc>
                        <a:spcBef>
                          <a:spcPts val="0"/>
                        </a:spcBef>
                        <a:spcAft>
                          <a:spcPts val="0"/>
                        </a:spcAft>
                        <a:buClrTx/>
                        <a:buSzTx/>
                        <a:buFont typeface="Arial" panose="020B0604020202020204" pitchFamily="34" charset="0"/>
                        <a:buNone/>
                      </a:pPr>
                      <a:r>
                        <a:rPr lang="de-DE" sz="1800" dirty="0" smtClean="0">
                          <a:solidFill>
                            <a:schemeClr val="tx1"/>
                          </a:solidFill>
                        </a:rPr>
                        <a:t>SP-2 </a:t>
                      </a:r>
                      <a:r>
                        <a:rPr lang="de-DE" sz="1800" dirty="0">
                          <a:solidFill>
                            <a:schemeClr val="tx1"/>
                          </a:solidFill>
                        </a:rPr>
                        <a:t>New</a:t>
                      </a:r>
                      <a:r>
                        <a:rPr lang="de-DE" sz="1800" baseline="0" dirty="0">
                          <a:solidFill>
                            <a:schemeClr val="tx1"/>
                          </a:solidFill>
                        </a:rPr>
                        <a:t> </a:t>
                      </a:r>
                      <a:r>
                        <a:rPr lang="de-DE" sz="1800" baseline="0" dirty="0" err="1">
                          <a:solidFill>
                            <a:schemeClr val="tx1"/>
                          </a:solidFill>
                        </a:rPr>
                        <a:t>task</a:t>
                      </a:r>
                      <a:r>
                        <a:rPr lang="de-DE" sz="1800" baseline="0" dirty="0">
                          <a:solidFill>
                            <a:schemeClr val="tx1"/>
                          </a:solidFill>
                        </a:rPr>
                        <a:t> (</a:t>
                      </a:r>
                      <a:r>
                        <a:rPr lang="de-DE" sz="1800" baseline="0" dirty="0" smtClean="0">
                          <a:solidFill>
                            <a:schemeClr val="tx1"/>
                          </a:solidFill>
                        </a:rPr>
                        <a:t>10.2PM +2.5PM UKAEA) </a:t>
                      </a:r>
                      <a:r>
                        <a:rPr lang="de-DE" sz="1800" baseline="0" dirty="0" err="1">
                          <a:solidFill>
                            <a:schemeClr val="tx1"/>
                          </a:solidFill>
                        </a:rPr>
                        <a:t>and</a:t>
                      </a:r>
                      <a:r>
                        <a:rPr lang="de-DE" sz="1800" baseline="0" dirty="0">
                          <a:solidFill>
                            <a:schemeClr val="tx1"/>
                          </a:solidFill>
                        </a:rPr>
                        <a:t> </a:t>
                      </a:r>
                      <a:r>
                        <a:rPr lang="de-DE" sz="1800" baseline="0" dirty="0" err="1" smtClean="0">
                          <a:solidFill>
                            <a:schemeClr val="tx1"/>
                          </a:solidFill>
                        </a:rPr>
                        <a:t>task</a:t>
                      </a:r>
                      <a:r>
                        <a:rPr lang="de-DE" sz="1800" baseline="0" dirty="0" smtClean="0">
                          <a:solidFill>
                            <a:schemeClr val="tx1"/>
                          </a:solidFill>
                        </a:rPr>
                        <a:t> </a:t>
                      </a:r>
                      <a:r>
                        <a:rPr lang="de-DE" sz="1800" baseline="0" dirty="0" err="1" smtClean="0">
                          <a:solidFill>
                            <a:schemeClr val="tx1"/>
                          </a:solidFill>
                        </a:rPr>
                        <a:t>coordinator</a:t>
                      </a:r>
                      <a:r>
                        <a:rPr lang="de-DE" sz="1800" baseline="0" dirty="0">
                          <a:solidFill>
                            <a:schemeClr val="tx1"/>
                          </a:solidFill>
                        </a:rPr>
                        <a:t>  </a:t>
                      </a:r>
                      <a:r>
                        <a:rPr lang="de-DE" sz="1800" baseline="0" dirty="0" err="1">
                          <a:solidFill>
                            <a:schemeClr val="tx1"/>
                          </a:solidFill>
                        </a:rPr>
                        <a:t>to</a:t>
                      </a:r>
                      <a:r>
                        <a:rPr lang="de-DE" sz="1800" baseline="0" dirty="0">
                          <a:solidFill>
                            <a:schemeClr val="tx1"/>
                          </a:solidFill>
                        </a:rPr>
                        <a:t> </a:t>
                      </a:r>
                      <a:r>
                        <a:rPr lang="de-DE" sz="1800" baseline="0" dirty="0" err="1">
                          <a:solidFill>
                            <a:schemeClr val="tx1"/>
                          </a:solidFill>
                        </a:rPr>
                        <a:t>be</a:t>
                      </a:r>
                      <a:r>
                        <a:rPr lang="de-DE" sz="1800" baseline="0" dirty="0">
                          <a:solidFill>
                            <a:schemeClr val="tx1"/>
                          </a:solidFill>
                        </a:rPr>
                        <a:t> </a:t>
                      </a:r>
                      <a:r>
                        <a:rPr lang="de-DE" sz="1800" baseline="0" dirty="0" err="1">
                          <a:solidFill>
                            <a:schemeClr val="tx1"/>
                          </a:solidFill>
                        </a:rPr>
                        <a:t>approved</a:t>
                      </a:r>
                      <a:r>
                        <a:rPr lang="de-DE" sz="1800" baseline="0" dirty="0">
                          <a:solidFill>
                            <a:schemeClr val="tx1"/>
                          </a:solidFill>
                        </a:rPr>
                        <a:t> </a:t>
                      </a:r>
                      <a:endParaRPr lang="en-GB" sz="1800" dirty="0">
                        <a:solidFill>
                          <a:schemeClr val="tx1"/>
                        </a:solidFill>
                      </a:endParaRPr>
                    </a:p>
                  </a:txBody>
                  <a:tcPr/>
                </a:tc>
                <a:tc>
                  <a:txBody>
                    <a:bodyPr/>
                    <a:lstStyle/>
                    <a:p>
                      <a:pPr marL="0" lvl="0" indent="0">
                        <a:buFont typeface="Arial" panose="020B0604020202020204" pitchFamily="34" charset="0"/>
                        <a:buNone/>
                      </a:pPr>
                      <a:r>
                        <a:rPr lang="en-GB" sz="1800" dirty="0"/>
                        <a:t>New task</a:t>
                      </a:r>
                      <a:r>
                        <a:rPr lang="en-GB" sz="1800" baseline="0" dirty="0"/>
                        <a:t> following IO decision in 2021. </a:t>
                      </a:r>
                    </a:p>
                  </a:txBody>
                  <a:tcPr/>
                </a:tc>
                <a:extLst>
                  <a:ext uri="{0D108BD9-81ED-4DB2-BD59-A6C34878D82A}">
                    <a16:rowId xmlns:a16="http://schemas.microsoft.com/office/drawing/2014/main" val="875941124"/>
                  </a:ext>
                </a:extLst>
              </a:tr>
              <a:tr h="648235">
                <a:tc>
                  <a:txBody>
                    <a:bodyPr/>
                    <a:lstStyle/>
                    <a:p>
                      <a:pPr lvl="0">
                        <a:buNone/>
                      </a:pPr>
                      <a:r>
                        <a:rPr lang="en-GB" sz="1800" dirty="0">
                          <a:solidFill>
                            <a:schemeClr val="tx1"/>
                          </a:solidFill>
                        </a:rPr>
                        <a:t>2022-1b</a:t>
                      </a:r>
                    </a:p>
                  </a:txBody>
                  <a:tcPr/>
                </a:tc>
                <a:tc>
                  <a:txBody>
                    <a:bodyPr/>
                    <a:lstStyle/>
                    <a:p>
                      <a:pPr lvl="0">
                        <a:buNone/>
                      </a:pPr>
                      <a:r>
                        <a:rPr lang="en-US" sz="1800" kern="1200" dirty="0" smtClean="0">
                          <a:solidFill>
                            <a:schemeClr val="tx1"/>
                          </a:solidFill>
                          <a:effectLst/>
                          <a:latin typeface="+mn-lt"/>
                          <a:ea typeface="+mn-ea"/>
                          <a:cs typeface="+mn-cs"/>
                        </a:rPr>
                        <a:t>Ind. Resources (IR) </a:t>
                      </a:r>
                      <a:r>
                        <a:rPr lang="en-US" sz="1800" kern="1200" dirty="0">
                          <a:solidFill>
                            <a:schemeClr val="tx1"/>
                          </a:solidFill>
                          <a:effectLst/>
                          <a:latin typeface="+mn-lt"/>
                          <a:ea typeface="+mn-ea"/>
                          <a:cs typeface="+mn-cs"/>
                        </a:rPr>
                        <a:t>2022 - 2024 NA FILD moved from PrIO-3 to PrIO-2</a:t>
                      </a:r>
                      <a:endParaRPr lang="fr-FR" dirty="0"/>
                    </a:p>
                  </a:txBody>
                  <a:tcPr/>
                </a:tc>
                <a:tc>
                  <a:txBody>
                    <a:bodyPr/>
                    <a:lstStyle/>
                    <a:p>
                      <a:pPr marL="0" lvl="0" indent="0" algn="l">
                        <a:lnSpc>
                          <a:spcPct val="100000"/>
                        </a:lnSpc>
                        <a:spcBef>
                          <a:spcPts val="0"/>
                        </a:spcBef>
                        <a:spcAft>
                          <a:spcPts val="0"/>
                        </a:spcAft>
                        <a:buNone/>
                      </a:pPr>
                      <a:r>
                        <a:rPr lang="de-DE" sz="1800" baseline="0" dirty="0">
                          <a:solidFill>
                            <a:schemeClr val="tx1"/>
                          </a:solidFill>
                        </a:rPr>
                        <a:t>Move IR NA FILD </a:t>
                      </a:r>
                      <a:r>
                        <a:rPr lang="de-DE" sz="1800" baseline="0" dirty="0" smtClean="0">
                          <a:solidFill>
                            <a:schemeClr val="tx1"/>
                          </a:solidFill>
                        </a:rPr>
                        <a:t>2022-2024</a:t>
                      </a:r>
                      <a:r>
                        <a:rPr lang="de-DE" sz="1800" baseline="0" dirty="0">
                          <a:solidFill>
                            <a:schemeClr val="tx1"/>
                          </a:solidFill>
                        </a:rPr>
                        <a:t> </a:t>
                      </a:r>
                      <a:r>
                        <a:rPr lang="de-DE" sz="1800" baseline="0" dirty="0" err="1">
                          <a:solidFill>
                            <a:schemeClr val="tx1"/>
                          </a:solidFill>
                        </a:rPr>
                        <a:t>from</a:t>
                      </a:r>
                      <a:r>
                        <a:rPr lang="de-DE" sz="1800" baseline="0" dirty="0">
                          <a:solidFill>
                            <a:schemeClr val="tx1"/>
                          </a:solidFill>
                        </a:rPr>
                        <a:t> </a:t>
                      </a:r>
                      <a:r>
                        <a:rPr lang="de-DE" sz="1800" baseline="0" dirty="0" smtClean="0">
                          <a:solidFill>
                            <a:schemeClr val="tx1"/>
                          </a:solidFill>
                        </a:rPr>
                        <a:t>SP-3 </a:t>
                      </a:r>
                      <a:r>
                        <a:rPr lang="de-DE" sz="1800" baseline="0" dirty="0" err="1">
                          <a:solidFill>
                            <a:schemeClr val="tx1"/>
                          </a:solidFill>
                        </a:rPr>
                        <a:t>to</a:t>
                      </a:r>
                      <a:r>
                        <a:rPr lang="de-DE" sz="1800" baseline="0" dirty="0">
                          <a:solidFill>
                            <a:schemeClr val="tx1"/>
                          </a:solidFill>
                        </a:rPr>
                        <a:t> </a:t>
                      </a:r>
                      <a:r>
                        <a:rPr lang="de-DE" sz="1800" baseline="0" dirty="0" smtClean="0">
                          <a:solidFill>
                            <a:schemeClr val="tx1"/>
                          </a:solidFill>
                        </a:rPr>
                        <a:t>SP-2</a:t>
                      </a:r>
                      <a:r>
                        <a:rPr lang="de-DE" sz="1800" baseline="0" dirty="0">
                          <a:solidFill>
                            <a:schemeClr val="tx1"/>
                          </a:solidFill>
                        </a:rPr>
                        <a:t> </a:t>
                      </a:r>
                      <a:endParaRPr lang="fr-FR" dirty="0"/>
                    </a:p>
                  </a:txBody>
                  <a:tcPr/>
                </a:tc>
                <a:tc>
                  <a:txBody>
                    <a:bodyPr/>
                    <a:lstStyle/>
                    <a:p>
                      <a:pPr lvl="0" algn="l">
                        <a:lnSpc>
                          <a:spcPct val="100000"/>
                        </a:lnSpc>
                        <a:spcBef>
                          <a:spcPts val="0"/>
                        </a:spcBef>
                        <a:spcAft>
                          <a:spcPts val="0"/>
                        </a:spcAft>
                        <a:buNone/>
                      </a:pPr>
                      <a:r>
                        <a:rPr lang="en-GB" sz="1800" b="0" i="0" u="none" strike="noStrike" baseline="0" noProof="0" dirty="0">
                          <a:latin typeface="Calibri"/>
                        </a:rPr>
                        <a:t>Task moved from </a:t>
                      </a:r>
                      <a:r>
                        <a:rPr lang="en-GB" sz="1800" b="0" i="0" u="none" strike="noStrike" baseline="0" noProof="0" dirty="0" smtClean="0">
                          <a:latin typeface="Calibri"/>
                        </a:rPr>
                        <a:t>SP-3 </a:t>
                      </a:r>
                      <a:r>
                        <a:rPr lang="en-GB" sz="1800" b="0" i="0" u="none" strike="noStrike" baseline="0" noProof="0" dirty="0">
                          <a:latin typeface="Calibri"/>
                        </a:rPr>
                        <a:t>to </a:t>
                      </a:r>
                      <a:r>
                        <a:rPr lang="en-GB" sz="1800" b="0" i="0" u="none" strike="noStrike" baseline="0" noProof="0" dirty="0" smtClean="0">
                          <a:latin typeface="Calibri"/>
                        </a:rPr>
                        <a:t>SP-2 </a:t>
                      </a:r>
                      <a:r>
                        <a:rPr lang="en-GB" sz="1800" b="0" i="0" u="none" strike="noStrike" baseline="0" noProof="0" dirty="0">
                          <a:latin typeface="Calibri"/>
                        </a:rPr>
                        <a:t>since focus on modelling</a:t>
                      </a:r>
                      <a:endParaRPr lang="fr-FR" dirty="0"/>
                    </a:p>
                  </a:txBody>
                  <a:tcPr/>
                </a:tc>
                <a:extLst>
                  <a:ext uri="{0D108BD9-81ED-4DB2-BD59-A6C34878D82A}">
                    <a16:rowId xmlns:a16="http://schemas.microsoft.com/office/drawing/2014/main" val="2197449668"/>
                  </a:ext>
                </a:extLst>
              </a:tr>
              <a:tr h="677781">
                <a:tc>
                  <a:txBody>
                    <a:bodyPr/>
                    <a:lstStyle/>
                    <a:p>
                      <a:r>
                        <a:rPr lang="en-GB" sz="1800" dirty="0" smtClean="0"/>
                        <a:t>2022-2a</a:t>
                      </a:r>
                      <a:endParaRPr lang="en-GB" sz="1800" dirty="0"/>
                    </a:p>
                  </a:txBody>
                  <a:tcPr/>
                </a:tc>
                <a:tc>
                  <a:txBody>
                    <a:bodyPr/>
                    <a:lstStyle/>
                    <a:p>
                      <a:r>
                        <a:rPr lang="fr-FR" sz="1800" dirty="0"/>
                        <a:t>JET DT </a:t>
                      </a:r>
                      <a:r>
                        <a:rPr lang="fr-FR" sz="1800" dirty="0" err="1"/>
                        <a:t>technological</a:t>
                      </a:r>
                      <a:r>
                        <a:rPr lang="fr-FR" sz="1800" dirty="0"/>
                        <a:t> </a:t>
                      </a:r>
                      <a:r>
                        <a:rPr lang="fr-FR" sz="1800" dirty="0" smtClean="0"/>
                        <a:t>exploitation</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1800" dirty="0" smtClean="0">
                          <a:solidFill>
                            <a:schemeClr val="tx1"/>
                          </a:solidFill>
                        </a:rPr>
                        <a:t>SP-5.3 </a:t>
                      </a:r>
                      <a:r>
                        <a:rPr lang="de-DE" sz="1800" dirty="0">
                          <a:solidFill>
                            <a:schemeClr val="tx1"/>
                          </a:solidFill>
                        </a:rPr>
                        <a:t>New</a:t>
                      </a:r>
                      <a:r>
                        <a:rPr lang="de-DE" sz="1800" baseline="0" dirty="0">
                          <a:solidFill>
                            <a:schemeClr val="tx1"/>
                          </a:solidFill>
                        </a:rPr>
                        <a:t> </a:t>
                      </a:r>
                      <a:r>
                        <a:rPr lang="de-DE" sz="1800" baseline="0" dirty="0" err="1">
                          <a:solidFill>
                            <a:schemeClr val="tx1"/>
                          </a:solidFill>
                        </a:rPr>
                        <a:t>tasks</a:t>
                      </a:r>
                      <a:r>
                        <a:rPr lang="de-DE" sz="1800" baseline="0" dirty="0">
                          <a:solidFill>
                            <a:schemeClr val="tx1"/>
                          </a:solidFill>
                        </a:rPr>
                        <a:t> (53.8PM </a:t>
                      </a:r>
                      <a:r>
                        <a:rPr lang="de-DE" sz="1800" i="0" baseline="0" dirty="0" smtClean="0">
                          <a:solidFill>
                            <a:schemeClr val="tx1"/>
                          </a:solidFill>
                        </a:rPr>
                        <a:t>+ 15.8 UKAEA</a:t>
                      </a:r>
                      <a:r>
                        <a:rPr lang="de-DE" sz="1800" baseline="0" dirty="0" smtClean="0">
                          <a:solidFill>
                            <a:schemeClr val="tx1"/>
                          </a:solidFill>
                        </a:rPr>
                        <a:t> PM in </a:t>
                      </a:r>
                      <a:r>
                        <a:rPr lang="de-DE" sz="1800" baseline="0" dirty="0">
                          <a:solidFill>
                            <a:schemeClr val="tx1"/>
                          </a:solidFill>
                        </a:rPr>
                        <a:t>2022) </a:t>
                      </a:r>
                      <a:r>
                        <a:rPr lang="de-DE" sz="1800" baseline="0" dirty="0" err="1">
                          <a:solidFill>
                            <a:schemeClr val="tx1"/>
                          </a:solidFill>
                        </a:rPr>
                        <a:t>and</a:t>
                      </a:r>
                      <a:r>
                        <a:rPr lang="de-DE" sz="1800" baseline="0" dirty="0">
                          <a:solidFill>
                            <a:schemeClr val="tx1"/>
                          </a:solidFill>
                        </a:rPr>
                        <a:t> </a:t>
                      </a:r>
                      <a:r>
                        <a:rPr lang="de-DE" sz="1800" baseline="0" dirty="0" err="1" smtClean="0">
                          <a:solidFill>
                            <a:schemeClr val="tx1"/>
                          </a:solidFill>
                        </a:rPr>
                        <a:t>task</a:t>
                      </a:r>
                      <a:r>
                        <a:rPr lang="de-DE" sz="1800" baseline="0" dirty="0" smtClean="0">
                          <a:solidFill>
                            <a:schemeClr val="tx1"/>
                          </a:solidFill>
                        </a:rPr>
                        <a:t> </a:t>
                      </a:r>
                      <a:r>
                        <a:rPr lang="de-DE" sz="1800" baseline="0" dirty="0" err="1" smtClean="0">
                          <a:solidFill>
                            <a:schemeClr val="tx1"/>
                          </a:solidFill>
                        </a:rPr>
                        <a:t>coordinators</a:t>
                      </a:r>
                      <a:r>
                        <a:rPr lang="de-DE" sz="1800" baseline="0" dirty="0">
                          <a:solidFill>
                            <a:schemeClr val="tx1"/>
                          </a:solidFill>
                        </a:rPr>
                        <a:t> </a:t>
                      </a:r>
                      <a:r>
                        <a:rPr lang="de-DE" sz="1800" baseline="0" dirty="0" err="1">
                          <a:solidFill>
                            <a:schemeClr val="tx1"/>
                          </a:solidFill>
                        </a:rPr>
                        <a:t>to</a:t>
                      </a:r>
                      <a:r>
                        <a:rPr lang="de-DE" sz="1800" baseline="0" dirty="0">
                          <a:solidFill>
                            <a:schemeClr val="tx1"/>
                          </a:solidFill>
                        </a:rPr>
                        <a:t> </a:t>
                      </a:r>
                      <a:r>
                        <a:rPr lang="de-DE" sz="1800" baseline="0" dirty="0" err="1">
                          <a:solidFill>
                            <a:schemeClr val="tx1"/>
                          </a:solidFill>
                        </a:rPr>
                        <a:t>be</a:t>
                      </a:r>
                      <a:r>
                        <a:rPr lang="de-DE" sz="1800" baseline="0" dirty="0">
                          <a:solidFill>
                            <a:schemeClr val="tx1"/>
                          </a:solidFill>
                        </a:rPr>
                        <a:t> </a:t>
                      </a:r>
                      <a:r>
                        <a:rPr lang="de-DE" sz="1800" baseline="0" dirty="0" err="1">
                          <a:solidFill>
                            <a:schemeClr val="tx1"/>
                          </a:solidFill>
                        </a:rPr>
                        <a:t>approved</a:t>
                      </a:r>
                      <a:endParaRPr lang="de-DE" sz="1800" baseline="0" dirty="0">
                        <a:solidFill>
                          <a:schemeClr val="tx1"/>
                        </a:solidFill>
                      </a:endParaRPr>
                    </a:p>
                  </a:txBody>
                  <a:tcPr/>
                </a:tc>
                <a:tc>
                  <a:txBody>
                    <a:bodyPr/>
                    <a:lstStyle/>
                    <a:p>
                      <a:r>
                        <a:rPr lang="en-GB" sz="1800" dirty="0"/>
                        <a:t>Follow-up of JET3</a:t>
                      </a:r>
                      <a:r>
                        <a:rPr lang="en-GB" sz="1800" baseline="0" dirty="0"/>
                        <a:t> following successful JET DTE2 </a:t>
                      </a:r>
                      <a:endParaRPr lang="fr-FR" dirty="0"/>
                    </a:p>
                  </a:txBody>
                  <a:tcPr/>
                </a:tc>
                <a:extLst>
                  <a:ext uri="{0D108BD9-81ED-4DB2-BD59-A6C34878D82A}">
                    <a16:rowId xmlns:a16="http://schemas.microsoft.com/office/drawing/2014/main" val="2091096684"/>
                  </a:ext>
                </a:extLst>
              </a:tr>
              <a:tr h="660466">
                <a:tc>
                  <a:txBody>
                    <a:bodyPr/>
                    <a:lstStyle/>
                    <a:p>
                      <a:pPr lvl="0">
                        <a:buNone/>
                      </a:pPr>
                      <a:r>
                        <a:rPr lang="en-GB" sz="1800" dirty="0" smtClean="0"/>
                        <a:t>2022-2b</a:t>
                      </a:r>
                      <a:endParaRPr lang="en-GB" sz="1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800" b="0" i="0" u="none" strike="noStrike" noProof="0" dirty="0">
                          <a:latin typeface="Calibri"/>
                        </a:rPr>
                        <a:t>PrIO-5.3 2022 </a:t>
                      </a:r>
                      <a:r>
                        <a:rPr lang="fr-FR" sz="1800" dirty="0" err="1"/>
                        <a:t>resources</a:t>
                      </a:r>
                      <a:r>
                        <a:rPr lang="fr-FR" sz="1800" dirty="0"/>
                        <a:t> </a:t>
                      </a:r>
                      <a:r>
                        <a:rPr lang="fr-FR" sz="1800" dirty="0" err="1"/>
                        <a:t>moved</a:t>
                      </a:r>
                      <a:r>
                        <a:rPr lang="fr-FR" sz="1800" dirty="0"/>
                        <a:t> to </a:t>
                      </a:r>
                      <a:r>
                        <a:rPr lang="fr-FR" sz="1800" dirty="0" smtClean="0"/>
                        <a:t>2023 (PRIO.M.14-M17 &amp; PRIO.D.22-D24 )</a:t>
                      </a:r>
                      <a:endParaRPr lang="en-GB" sz="1800" dirty="0" smtClean="0"/>
                    </a:p>
                  </a:txBody>
                  <a:tcPr/>
                </a:tc>
                <a:tc>
                  <a:txBody>
                    <a:bodyPr/>
                    <a:lstStyle/>
                    <a:p>
                      <a:pPr lvl="0">
                        <a:buNone/>
                      </a:pPr>
                      <a:r>
                        <a:rPr lang="en-GB" sz="1800" b="0" i="0" u="none" strike="noStrike" noProof="0" dirty="0">
                          <a:latin typeface="Calibri"/>
                        </a:rPr>
                        <a:t>Shift of resources (</a:t>
                      </a:r>
                      <a:r>
                        <a:rPr lang="en-GB" sz="1800" b="0" i="0" u="none" strike="noStrike" noProof="0" dirty="0" smtClean="0">
                          <a:latin typeface="Calibri"/>
                        </a:rPr>
                        <a:t>51.34PM) </a:t>
                      </a:r>
                      <a:r>
                        <a:rPr lang="en-GB" sz="1800" b="0" i="0" u="none" strike="noStrike" noProof="0" dirty="0">
                          <a:latin typeface="Calibri"/>
                        </a:rPr>
                        <a:t>to </a:t>
                      </a:r>
                      <a:r>
                        <a:rPr lang="en-GB" sz="1800" b="0" i="0" u="none" strike="noStrike" noProof="0" dirty="0" smtClean="0">
                          <a:latin typeface="Calibri"/>
                        </a:rPr>
                        <a:t>SP-5 </a:t>
                      </a:r>
                      <a:r>
                        <a:rPr lang="en-GB" sz="1800" b="0" i="0" u="none" strike="noStrike" noProof="0" dirty="0">
                          <a:latin typeface="Calibri"/>
                        </a:rPr>
                        <a:t>2023. </a:t>
                      </a:r>
                    </a:p>
                  </a:txBody>
                  <a:tcPr/>
                </a:tc>
                <a:tc>
                  <a:txBody>
                    <a:bodyPr/>
                    <a:lstStyle/>
                    <a:p>
                      <a:pPr lvl="0" algn="l">
                        <a:lnSpc>
                          <a:spcPct val="100000"/>
                        </a:lnSpc>
                        <a:spcBef>
                          <a:spcPts val="0"/>
                        </a:spcBef>
                        <a:spcAft>
                          <a:spcPts val="0"/>
                        </a:spcAft>
                        <a:buNone/>
                      </a:pPr>
                      <a:r>
                        <a:rPr lang="en-GB" sz="1800" b="0" i="0" u="none" strike="noStrike" baseline="0" noProof="0" dirty="0" smtClean="0">
                          <a:latin typeface="Calibri"/>
                        </a:rPr>
                        <a:t>Shift </a:t>
                      </a:r>
                      <a:r>
                        <a:rPr lang="en-GB" sz="1800" b="0" i="0" u="none" strike="noStrike" baseline="0" noProof="0" dirty="0">
                          <a:latin typeface="Calibri"/>
                        </a:rPr>
                        <a:t>of DTE2 &amp; analysis (initially foreseen to be initiated under JET3)</a:t>
                      </a:r>
                    </a:p>
                  </a:txBody>
                  <a:tcPr/>
                </a:tc>
                <a:extLst>
                  <a:ext uri="{0D108BD9-81ED-4DB2-BD59-A6C34878D82A}">
                    <a16:rowId xmlns:a16="http://schemas.microsoft.com/office/drawing/2014/main" val="3645872975"/>
                  </a:ext>
                </a:extLst>
              </a:tr>
              <a:tr h="689309">
                <a:tc>
                  <a:txBody>
                    <a:bodyPr/>
                    <a:lstStyle/>
                    <a:p>
                      <a:r>
                        <a:rPr lang="en-GB" sz="1800" dirty="0" smtClean="0"/>
                        <a:t>2022-3</a:t>
                      </a:r>
                      <a:endParaRPr lang="en-GB" sz="1800" dirty="0"/>
                    </a:p>
                  </a:txBody>
                  <a:tcPr/>
                </a:tc>
                <a:tc>
                  <a:txBody>
                    <a:bodyPr/>
                    <a:lstStyle/>
                    <a:p>
                      <a:r>
                        <a:rPr lang="en-US" sz="1800" dirty="0"/>
                        <a:t>Supporting </a:t>
                      </a:r>
                      <a:r>
                        <a:rPr lang="en-US" sz="1800" dirty="0" err="1" smtClean="0"/>
                        <a:t>neutronics</a:t>
                      </a:r>
                      <a:r>
                        <a:rPr lang="en-US" sz="1800" dirty="0" smtClean="0"/>
                        <a:t> activities </a:t>
                      </a:r>
                      <a:r>
                        <a:rPr lang="en-US" sz="1800" dirty="0"/>
                        <a:t>in preparation of ITER nuclear phase </a:t>
                      </a:r>
                      <a:endParaRPr lang="en-GB" sz="1800" dirty="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sz="1800" dirty="0">
                          <a:solidFill>
                            <a:schemeClr val="tx1"/>
                          </a:solidFill>
                        </a:rPr>
                        <a:t>PrIO-5.2 New</a:t>
                      </a:r>
                      <a:r>
                        <a:rPr lang="de-DE" sz="1800" baseline="0" dirty="0">
                          <a:solidFill>
                            <a:schemeClr val="tx1"/>
                          </a:solidFill>
                        </a:rPr>
                        <a:t> </a:t>
                      </a:r>
                      <a:r>
                        <a:rPr lang="de-DE" sz="1800" baseline="0" dirty="0" err="1">
                          <a:solidFill>
                            <a:schemeClr val="tx1"/>
                          </a:solidFill>
                        </a:rPr>
                        <a:t>tasks</a:t>
                      </a:r>
                      <a:r>
                        <a:rPr lang="de-DE" sz="1800" baseline="0" dirty="0">
                          <a:solidFill>
                            <a:schemeClr val="tx1"/>
                          </a:solidFill>
                        </a:rPr>
                        <a:t>  (35PM </a:t>
                      </a:r>
                      <a:r>
                        <a:rPr lang="en-GB" sz="1800" b="0" i="0" u="none" strike="noStrike" noProof="0" dirty="0" smtClean="0">
                          <a:latin typeface="+mn-lt"/>
                        </a:rPr>
                        <a:t>+ 5PM UKAEA </a:t>
                      </a:r>
                      <a:r>
                        <a:rPr lang="de-DE" sz="1800" baseline="0" dirty="0" smtClean="0">
                          <a:solidFill>
                            <a:schemeClr val="tx1"/>
                          </a:solidFill>
                        </a:rPr>
                        <a:t>in </a:t>
                      </a:r>
                      <a:r>
                        <a:rPr lang="de-DE" sz="1800" baseline="0" dirty="0">
                          <a:solidFill>
                            <a:schemeClr val="tx1"/>
                          </a:solidFill>
                        </a:rPr>
                        <a:t>2022) </a:t>
                      </a:r>
                      <a:r>
                        <a:rPr lang="de-DE" sz="1800" baseline="0" dirty="0" err="1">
                          <a:solidFill>
                            <a:schemeClr val="tx1"/>
                          </a:solidFill>
                        </a:rPr>
                        <a:t>and</a:t>
                      </a:r>
                      <a:r>
                        <a:rPr lang="de-DE" sz="1800" baseline="0" dirty="0">
                          <a:solidFill>
                            <a:schemeClr val="tx1"/>
                          </a:solidFill>
                        </a:rPr>
                        <a:t> </a:t>
                      </a:r>
                      <a:r>
                        <a:rPr lang="de-DE" sz="1800" baseline="0" dirty="0" err="1" smtClean="0">
                          <a:solidFill>
                            <a:schemeClr val="tx1"/>
                          </a:solidFill>
                        </a:rPr>
                        <a:t>tasks</a:t>
                      </a:r>
                      <a:r>
                        <a:rPr lang="de-DE" sz="1800" baseline="0" dirty="0" smtClean="0">
                          <a:solidFill>
                            <a:schemeClr val="tx1"/>
                          </a:solidFill>
                        </a:rPr>
                        <a:t> </a:t>
                      </a:r>
                      <a:r>
                        <a:rPr lang="de-DE" sz="1800" baseline="0" dirty="0" err="1" smtClean="0">
                          <a:solidFill>
                            <a:schemeClr val="tx1"/>
                          </a:solidFill>
                        </a:rPr>
                        <a:t>coordinators</a:t>
                      </a:r>
                      <a:r>
                        <a:rPr lang="de-DE" sz="1800" baseline="0" dirty="0">
                          <a:solidFill>
                            <a:schemeClr val="tx1"/>
                          </a:solidFill>
                        </a:rPr>
                        <a:t>  </a:t>
                      </a:r>
                      <a:r>
                        <a:rPr lang="de-DE" sz="1800" baseline="0" dirty="0" err="1">
                          <a:solidFill>
                            <a:schemeClr val="tx1"/>
                          </a:solidFill>
                        </a:rPr>
                        <a:t>to</a:t>
                      </a:r>
                      <a:r>
                        <a:rPr lang="de-DE" sz="1800" baseline="0" dirty="0">
                          <a:solidFill>
                            <a:schemeClr val="tx1"/>
                          </a:solidFill>
                        </a:rPr>
                        <a:t> </a:t>
                      </a:r>
                      <a:r>
                        <a:rPr lang="de-DE" sz="1800" baseline="0" dirty="0" err="1">
                          <a:solidFill>
                            <a:schemeClr val="tx1"/>
                          </a:solidFill>
                        </a:rPr>
                        <a:t>be</a:t>
                      </a:r>
                      <a:r>
                        <a:rPr lang="de-DE" sz="1800" baseline="0" dirty="0">
                          <a:solidFill>
                            <a:schemeClr val="tx1"/>
                          </a:solidFill>
                        </a:rPr>
                        <a:t> </a:t>
                      </a:r>
                      <a:r>
                        <a:rPr lang="de-DE" sz="1800" baseline="0" dirty="0" err="1">
                          <a:solidFill>
                            <a:schemeClr val="tx1"/>
                          </a:solidFill>
                        </a:rPr>
                        <a:t>approved</a:t>
                      </a:r>
                      <a:r>
                        <a:rPr lang="de-DE" sz="1800" baseline="0" dirty="0">
                          <a:solidFill>
                            <a:schemeClr val="tx1"/>
                          </a:solidFill>
                        </a:rPr>
                        <a:t> </a:t>
                      </a:r>
                      <a:endParaRPr lang="en-GB" sz="1800" dirty="0">
                        <a:solidFill>
                          <a:schemeClr val="tx1"/>
                        </a:solidFill>
                      </a:endParaRPr>
                    </a:p>
                  </a:txBody>
                  <a:tcPr/>
                </a:tc>
                <a:tc>
                  <a:txBody>
                    <a:bodyPr/>
                    <a:lstStyle/>
                    <a:p>
                      <a:r>
                        <a:rPr lang="en-GB" sz="1800" dirty="0"/>
                        <a:t>Following 2021</a:t>
                      </a:r>
                      <a:r>
                        <a:rPr lang="en-GB" sz="1800" baseline="0" dirty="0"/>
                        <a:t> working group proposal  </a:t>
                      </a:r>
                      <a:endParaRPr lang="en-GB" sz="1800" dirty="0"/>
                    </a:p>
                  </a:txBody>
                  <a:tcPr/>
                </a:tc>
                <a:extLst>
                  <a:ext uri="{0D108BD9-81ED-4DB2-BD59-A6C34878D82A}">
                    <a16:rowId xmlns:a16="http://schemas.microsoft.com/office/drawing/2014/main" val="1826809296"/>
                  </a:ext>
                </a:extLst>
              </a:tr>
              <a:tr h="1174161">
                <a:tc>
                  <a:txBody>
                    <a:bodyPr/>
                    <a:lstStyle/>
                    <a:p>
                      <a:r>
                        <a:rPr lang="en-GB" sz="1800" dirty="0" smtClean="0"/>
                        <a:t>2022-4</a:t>
                      </a:r>
                      <a:endParaRPr lang="en-GB" sz="1800" dirty="0"/>
                    </a:p>
                  </a:txBody>
                  <a:tcPr/>
                </a:tc>
                <a:tc>
                  <a:txBody>
                    <a:bodyPr/>
                    <a:lstStyle/>
                    <a:p>
                      <a:r>
                        <a:rPr lang="en-GB" sz="1800" dirty="0"/>
                        <a:t>2022 preparation of water activation JET experiment </a:t>
                      </a:r>
                      <a:r>
                        <a:rPr lang="en-GB" sz="1800" dirty="0" smtClean="0"/>
                        <a:t>(DTE3)</a:t>
                      </a:r>
                      <a:endParaRPr lang="en-GB" sz="1800" dirty="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1800" dirty="0" err="1" smtClean="0"/>
                        <a:t>Pending</a:t>
                      </a:r>
                      <a:r>
                        <a:rPr lang="fr-FR" sz="1800" dirty="0" smtClean="0"/>
                        <a:t> </a:t>
                      </a:r>
                      <a:r>
                        <a:rPr lang="fr-FR" sz="1800" dirty="0"/>
                        <a:t>extra-</a:t>
                      </a:r>
                      <a:r>
                        <a:rPr lang="fr-FR" sz="1800" dirty="0" err="1"/>
                        <a:t>resources</a:t>
                      </a:r>
                      <a:r>
                        <a:rPr lang="fr-FR" sz="1800" dirty="0"/>
                        <a:t> </a:t>
                      </a:r>
                      <a:r>
                        <a:rPr lang="fr-FR" sz="1800" dirty="0" smtClean="0"/>
                        <a:t>- WTE call has been </a:t>
                      </a:r>
                      <a:r>
                        <a:rPr lang="fr-FR" sz="1800" dirty="0" err="1" smtClean="0"/>
                        <a:t>issued</a:t>
                      </a:r>
                      <a:r>
                        <a:rPr lang="fr-FR" sz="1800" dirty="0" smtClean="0"/>
                        <a:t>.  </a:t>
                      </a:r>
                      <a:endParaRPr lang="fr-FR" sz="1800" dirty="0"/>
                    </a:p>
                  </a:txBody>
                  <a:tcPr/>
                </a:tc>
                <a:tc>
                  <a:txBody>
                    <a:bodyPr/>
                    <a:lstStyle/>
                    <a:p>
                      <a:r>
                        <a:rPr lang="en-GB" sz="1800" dirty="0"/>
                        <a:t>Following 2017 feasibility study</a:t>
                      </a:r>
                      <a:r>
                        <a:rPr lang="en-GB" sz="1800" baseline="0" dirty="0"/>
                        <a:t>.</a:t>
                      </a:r>
                    </a:p>
                    <a:p>
                      <a:pPr lvl="0">
                        <a:buNone/>
                      </a:pPr>
                      <a:r>
                        <a:rPr lang="fr-FR" sz="1800" b="0" i="0" u="none" strike="noStrike" baseline="0" noProof="0" dirty="0">
                          <a:latin typeface="Calibri"/>
                        </a:rPr>
                        <a:t>To support the </a:t>
                      </a:r>
                      <a:r>
                        <a:rPr lang="fr-FR" sz="1800" b="0" i="0" u="none" strike="noStrike" baseline="0" noProof="0" dirty="0" err="1">
                          <a:latin typeface="Calibri"/>
                        </a:rPr>
                        <a:t>EUROfusion</a:t>
                      </a:r>
                      <a:r>
                        <a:rPr lang="fr-FR" sz="1800" b="0" i="0" u="none" strike="noStrike" baseline="0" noProof="0" dirty="0">
                          <a:latin typeface="Calibri"/>
                        </a:rPr>
                        <a:t> </a:t>
                      </a:r>
                    </a:p>
                    <a:p>
                      <a:pPr lvl="0">
                        <a:buNone/>
                      </a:pPr>
                      <a:r>
                        <a:rPr lang="fr-FR" sz="1800" b="0" i="0" u="none" strike="noStrike" baseline="0" noProof="0" dirty="0" err="1">
                          <a:latin typeface="Calibri"/>
                        </a:rPr>
                        <a:t>preparation</a:t>
                      </a:r>
                      <a:r>
                        <a:rPr lang="fr-FR" sz="1800" b="0" i="0" u="none" strike="noStrike" baseline="0" noProof="0" dirty="0">
                          <a:latin typeface="Calibri"/>
                        </a:rPr>
                        <a:t> of the </a:t>
                      </a:r>
                      <a:r>
                        <a:rPr lang="fr-FR" sz="1800" b="0" i="0" u="none" strike="noStrike" baseline="0" noProof="0" dirty="0" err="1">
                          <a:latin typeface="Calibri"/>
                        </a:rPr>
                        <a:t>experiment</a:t>
                      </a:r>
                      <a:r>
                        <a:rPr lang="fr-FR" sz="1800" b="0" i="0" u="none" strike="noStrike" baseline="0" noProof="0" dirty="0">
                          <a:latin typeface="Calibri"/>
                        </a:rPr>
                        <a:t> </a:t>
                      </a:r>
                      <a:endParaRPr lang="fr-FR" dirty="0"/>
                    </a:p>
                    <a:p>
                      <a:pPr lvl="0">
                        <a:buNone/>
                      </a:pPr>
                      <a:r>
                        <a:rPr lang="fr-FR" sz="1800" b="0" i="0" u="none" strike="noStrike" baseline="0" noProof="0" dirty="0">
                          <a:latin typeface="Calibri"/>
                        </a:rPr>
                        <a:t>in 2022 </a:t>
                      </a:r>
                      <a:endParaRPr lang="fr-FR" dirty="0"/>
                    </a:p>
                  </a:txBody>
                  <a:tcPr/>
                </a:tc>
                <a:extLst>
                  <a:ext uri="{0D108BD9-81ED-4DB2-BD59-A6C34878D82A}">
                    <a16:rowId xmlns:a16="http://schemas.microsoft.com/office/drawing/2014/main" val="2980327022"/>
                  </a:ext>
                </a:extLst>
              </a:tr>
            </a:tbl>
          </a:graphicData>
        </a:graphic>
      </p:graphicFrame>
    </p:spTree>
    <p:extLst>
      <p:ext uri="{BB962C8B-B14F-4D97-AF65-F5344CB8AC3E}">
        <p14:creationId xmlns:p14="http://schemas.microsoft.com/office/powerpoint/2010/main" val="1738778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a:t>Project Board </a:t>
            </a:r>
            <a:r>
              <a:rPr lang="de-DE" dirty="0" err="1"/>
              <a:t>presentation</a:t>
            </a:r>
            <a:r>
              <a:rPr lang="de-DE" dirty="0"/>
              <a:t> </a:t>
            </a:r>
            <a:r>
              <a:rPr lang="de-DE" dirty="0" err="1"/>
              <a:t>topics</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2</a:t>
            </a:fld>
            <a:endParaRPr lang="en-GB" dirty="0"/>
          </a:p>
        </p:txBody>
      </p:sp>
      <p:sp>
        <p:nvSpPr>
          <p:cNvPr id="5" name="Espace réservé du contenu 4"/>
          <p:cNvSpPr>
            <a:spLocks noGrp="1"/>
          </p:cNvSpPr>
          <p:nvPr>
            <p:ph idx="1"/>
          </p:nvPr>
        </p:nvSpPr>
        <p:spPr/>
        <p:txBody>
          <a:bodyPr vert="horz" lIns="91440" tIns="45720" rIns="91440" bIns="45720" rtlCol="0" anchor="t">
            <a:normAutofit/>
          </a:bodyPr>
          <a:lstStyle/>
          <a:p>
            <a:pPr marL="0" indent="0">
              <a:buNone/>
            </a:pPr>
            <a:r>
              <a:rPr lang="en-GB" dirty="0"/>
              <a:t>1. WP main objectives and Organization</a:t>
            </a:r>
          </a:p>
          <a:p>
            <a:pPr marL="0" indent="0">
              <a:buNone/>
            </a:pPr>
            <a:r>
              <a:rPr lang="fr-FR" dirty="0">
                <a:cs typeface="Arial"/>
              </a:rPr>
              <a:t>2. 2021 main </a:t>
            </a:r>
            <a:r>
              <a:rPr lang="fr-FR">
                <a:cs typeface="Arial"/>
              </a:rPr>
              <a:t>achievements</a:t>
            </a:r>
            <a:r>
              <a:rPr lang="fr-FR" dirty="0">
                <a:cs typeface="Arial"/>
              </a:rPr>
              <a:t>, </a:t>
            </a:r>
            <a:r>
              <a:rPr lang="en-US" dirty="0">
                <a:cs typeface="Arial"/>
              </a:rPr>
              <a:t>Status of Grant Milestones &amp; Grant Deliverables </a:t>
            </a:r>
            <a:endParaRPr lang="fr-FR" dirty="0"/>
          </a:p>
          <a:p>
            <a:pPr marL="0" indent="0">
              <a:buNone/>
            </a:pPr>
            <a:r>
              <a:rPr lang="fr-FR" dirty="0">
                <a:cs typeface="Arial"/>
              </a:rPr>
              <a:t>3. Risk &amp; Mitigation </a:t>
            </a:r>
            <a:r>
              <a:rPr lang="fr-FR" dirty="0" err="1">
                <a:cs typeface="Arial"/>
              </a:rPr>
              <a:t>Register</a:t>
            </a:r>
            <a:r>
              <a:rPr lang="fr-FR" dirty="0">
                <a:cs typeface="Arial"/>
              </a:rPr>
              <a:t>: </a:t>
            </a:r>
            <a:r>
              <a:rPr lang="fr-FR" dirty="0" err="1">
                <a:cs typeface="Arial"/>
              </a:rPr>
              <a:t>Current</a:t>
            </a:r>
            <a:r>
              <a:rPr lang="fr-FR" dirty="0">
                <a:cs typeface="Arial"/>
              </a:rPr>
              <a:t> </a:t>
            </a:r>
            <a:r>
              <a:rPr lang="fr-FR" dirty="0" err="1">
                <a:cs typeface="Arial"/>
              </a:rPr>
              <a:t>Status</a:t>
            </a:r>
            <a:endParaRPr lang="fr-FR" dirty="0">
              <a:cs typeface="Arial"/>
            </a:endParaRPr>
          </a:p>
          <a:p>
            <a:pPr marL="0" indent="0">
              <a:buNone/>
            </a:pPr>
            <a:r>
              <a:rPr lang="en-US" dirty="0"/>
              <a:t>4. Project Change Requests &amp; Other Items for Decision/Approval by PB</a:t>
            </a:r>
          </a:p>
          <a:p>
            <a:pPr marL="0" indent="0">
              <a:buNone/>
            </a:pPr>
            <a:r>
              <a:rPr lang="en-US" dirty="0"/>
              <a:t>5. AOB: </a:t>
            </a:r>
          </a:p>
          <a:p>
            <a:pPr lvl="1"/>
            <a:r>
              <a:rPr lang="en-US" dirty="0"/>
              <a:t>Requests for Advanced Computing hubs support </a:t>
            </a:r>
          </a:p>
          <a:p>
            <a:pPr lvl="1"/>
            <a:r>
              <a:rPr lang="en-US" dirty="0">
                <a:cs typeface="Arial"/>
              </a:rPr>
              <a:t>2022 International Collaboration </a:t>
            </a:r>
            <a:endParaRPr lang="en-GB" dirty="0"/>
          </a:p>
          <a:p>
            <a:endParaRPr lang="en-GB" dirty="0"/>
          </a:p>
          <a:p>
            <a:endParaRPr lang="en-GB" dirty="0"/>
          </a:p>
          <a:p>
            <a:endParaRPr lang="en-GB" dirty="0"/>
          </a:p>
          <a:p>
            <a:endParaRPr lang="fr-FR" dirty="0"/>
          </a:p>
        </p:txBody>
      </p:sp>
    </p:spTree>
    <p:extLst>
      <p:ext uri="{BB962C8B-B14F-4D97-AF65-F5344CB8AC3E}">
        <p14:creationId xmlns:p14="http://schemas.microsoft.com/office/powerpoint/2010/main" val="4115052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0235" y="0"/>
            <a:ext cx="10058400" cy="457200"/>
          </a:xfrm>
        </p:spPr>
        <p:txBody>
          <a:bodyPr/>
          <a:lstStyle/>
          <a:p>
            <a:r>
              <a:rPr lang="fr-FR" dirty="0" err="1" smtClean="0"/>
              <a:t>Deliverables</a:t>
            </a:r>
            <a:r>
              <a:rPr lang="fr-FR" dirty="0" smtClean="0"/>
              <a:t>, </a:t>
            </a:r>
            <a:r>
              <a:rPr lang="fr-FR" dirty="0" err="1" smtClean="0"/>
              <a:t>resources</a:t>
            </a:r>
            <a:r>
              <a:rPr lang="fr-FR" dirty="0" smtClean="0"/>
              <a:t> and </a:t>
            </a:r>
            <a:r>
              <a:rPr lang="fr-FR" dirty="0" err="1" smtClean="0"/>
              <a:t>PCRs</a:t>
            </a:r>
            <a:r>
              <a:rPr lang="fr-FR" dirty="0" smtClean="0"/>
              <a:t> (all </a:t>
            </a:r>
            <a:r>
              <a:rPr lang="fr-FR" dirty="0" err="1" smtClean="0"/>
              <a:t>beneficiaries</a:t>
            </a:r>
            <a:r>
              <a:rPr lang="fr-FR" dirty="0" smtClean="0"/>
              <a:t>, IMS </a:t>
            </a:r>
            <a:r>
              <a:rPr lang="fr-FR" dirty="0"/>
              <a:t>01/03/2022)</a:t>
            </a:r>
          </a:p>
        </p:txBody>
      </p:sp>
      <p:graphicFrame>
        <p:nvGraphicFramePr>
          <p:cNvPr id="11" name="Tableau 10"/>
          <p:cNvGraphicFramePr>
            <a:graphicFrameLocks noGrp="1"/>
          </p:cNvGraphicFramePr>
          <p:nvPr>
            <p:extLst>
              <p:ext uri="{D42A27DB-BD31-4B8C-83A1-F6EECF244321}">
                <p14:modId xmlns:p14="http://schemas.microsoft.com/office/powerpoint/2010/main" val="2232966522"/>
              </p:ext>
            </p:extLst>
          </p:nvPr>
        </p:nvGraphicFramePr>
        <p:xfrm>
          <a:off x="282310" y="357707"/>
          <a:ext cx="11377264" cy="6509042"/>
        </p:xfrm>
        <a:graphic>
          <a:graphicData uri="http://schemas.openxmlformats.org/drawingml/2006/table">
            <a:tbl>
              <a:tblPr/>
              <a:tblGrid>
                <a:gridCol w="5833117">
                  <a:extLst>
                    <a:ext uri="{9D8B030D-6E8A-4147-A177-3AD203B41FA5}">
                      <a16:colId xmlns:a16="http://schemas.microsoft.com/office/drawing/2014/main" val="2943889689"/>
                    </a:ext>
                  </a:extLst>
                </a:gridCol>
                <a:gridCol w="1330596">
                  <a:extLst>
                    <a:ext uri="{9D8B030D-6E8A-4147-A177-3AD203B41FA5}">
                      <a16:colId xmlns:a16="http://schemas.microsoft.com/office/drawing/2014/main" val="2014340167"/>
                    </a:ext>
                  </a:extLst>
                </a:gridCol>
                <a:gridCol w="2046293">
                  <a:extLst>
                    <a:ext uri="{9D8B030D-6E8A-4147-A177-3AD203B41FA5}">
                      <a16:colId xmlns:a16="http://schemas.microsoft.com/office/drawing/2014/main" val="16152442"/>
                    </a:ext>
                  </a:extLst>
                </a:gridCol>
                <a:gridCol w="2167258">
                  <a:extLst>
                    <a:ext uri="{9D8B030D-6E8A-4147-A177-3AD203B41FA5}">
                      <a16:colId xmlns:a16="http://schemas.microsoft.com/office/drawing/2014/main" val="1031148461"/>
                    </a:ext>
                  </a:extLst>
                </a:gridCol>
              </a:tblGrid>
              <a:tr h="189013">
                <a:tc>
                  <a:txBody>
                    <a:bodyPr/>
                    <a:lstStyle/>
                    <a:p>
                      <a:pPr algn="l" fontAlgn="t"/>
                      <a:endParaRPr lang="fr-FR" sz="1200" b="1" i="0" u="none" strike="noStrike" dirty="0">
                        <a:solidFill>
                          <a:srgbClr val="FFFFFF"/>
                        </a:solidFill>
                        <a:effectLst/>
                        <a:latin typeface="Calibri" panose="020F0502020204030204" pitchFamily="34" charset="0"/>
                      </a:endParaRPr>
                    </a:p>
                  </a:txBody>
                  <a:tcPr marL="5732" marR="5732" marT="5732"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t"/>
                      <a:r>
                        <a:rPr lang="fr-FR" sz="1200" b="1" i="0" u="none" strike="noStrike" dirty="0">
                          <a:solidFill>
                            <a:srgbClr val="FFFFFF"/>
                          </a:solidFill>
                          <a:effectLst/>
                          <a:latin typeface="Calibri" panose="020F0502020204030204" pitchFamily="34" charset="0"/>
                        </a:rPr>
                        <a:t>Total PM</a:t>
                      </a:r>
                    </a:p>
                  </a:txBody>
                  <a:tcPr marL="5732" marR="5732" marT="5732"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t"/>
                      <a:r>
                        <a:rPr lang="fr-FR" sz="1200" b="1" i="0" u="none" strike="noStrike" dirty="0">
                          <a:solidFill>
                            <a:srgbClr val="FFFFFF"/>
                          </a:solidFill>
                          <a:effectLst/>
                          <a:latin typeface="Calibri" panose="020F0502020204030204" pitchFamily="34" charset="0"/>
                        </a:rPr>
                        <a:t>Total </a:t>
                      </a:r>
                      <a:r>
                        <a:rPr lang="fr-FR" sz="1200" b="1" i="0" u="none" strike="noStrike" dirty="0" err="1">
                          <a:solidFill>
                            <a:srgbClr val="FFFFFF"/>
                          </a:solidFill>
                          <a:effectLst/>
                          <a:latin typeface="Calibri" panose="020F0502020204030204" pitchFamily="34" charset="0"/>
                        </a:rPr>
                        <a:t>Resources</a:t>
                      </a:r>
                      <a:r>
                        <a:rPr lang="fr-FR" sz="1200" b="1" i="0" u="none" strike="noStrike" dirty="0">
                          <a:solidFill>
                            <a:srgbClr val="FFFFFF"/>
                          </a:solidFill>
                          <a:effectLst/>
                          <a:latin typeface="Calibri" panose="020F0502020204030204" pitchFamily="34" charset="0"/>
                        </a:rPr>
                        <a:t> [k€]</a:t>
                      </a:r>
                    </a:p>
                  </a:txBody>
                  <a:tcPr marL="5732" marR="5732" marT="5732"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t"/>
                      <a:r>
                        <a:rPr lang="fr-FR" sz="1200" b="1" i="0" u="none" strike="noStrike" dirty="0">
                          <a:solidFill>
                            <a:srgbClr val="FFFFFF"/>
                          </a:solidFill>
                          <a:effectLst/>
                          <a:latin typeface="Calibri" panose="020F0502020204030204" pitchFamily="34" charset="0"/>
                        </a:rPr>
                        <a:t>Total Cons. </a:t>
                      </a:r>
                      <a:r>
                        <a:rPr lang="fr-FR" sz="1200" b="1" i="0" u="none" strike="noStrike" dirty="0" err="1">
                          <a:solidFill>
                            <a:srgbClr val="FFFFFF"/>
                          </a:solidFill>
                          <a:effectLst/>
                          <a:latin typeface="Calibri" panose="020F0502020204030204" pitchFamily="34" charset="0"/>
                        </a:rPr>
                        <a:t>Contr</a:t>
                      </a:r>
                      <a:r>
                        <a:rPr lang="fr-FR" sz="1200" b="1" i="0" u="none" strike="noStrike" dirty="0">
                          <a:solidFill>
                            <a:srgbClr val="FFFFFF"/>
                          </a:solidFill>
                          <a:effectLst/>
                          <a:latin typeface="Calibri" panose="020F0502020204030204" pitchFamily="34" charset="0"/>
                        </a:rPr>
                        <a:t>. [k€]</a:t>
                      </a:r>
                    </a:p>
                  </a:txBody>
                  <a:tcPr marL="5732" marR="5732" marT="5732"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extLst>
                  <a:ext uri="{0D108BD9-81ED-4DB2-BD59-A6C34878D82A}">
                    <a16:rowId xmlns:a16="http://schemas.microsoft.com/office/drawing/2014/main" val="1299251598"/>
                  </a:ext>
                </a:extLst>
              </a:tr>
              <a:tr h="189013">
                <a:tc>
                  <a:txBody>
                    <a:bodyPr/>
                    <a:lstStyle/>
                    <a:p>
                      <a:pPr algn="l" fontAlgn="b"/>
                      <a:r>
                        <a:rPr lang="fr-FR" sz="1200" b="1" i="0" u="none" strike="noStrike" dirty="0">
                          <a:solidFill>
                            <a:srgbClr val="000000"/>
                          </a:solidFill>
                          <a:effectLst/>
                          <a:latin typeface="Calibri" panose="020F0502020204030204" pitchFamily="34" charset="0"/>
                        </a:rPr>
                        <a:t>PrIO-1</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12.4</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181.2</a:t>
                      </a:r>
                    </a:p>
                  </a:txBody>
                  <a:tcPr marL="5732" marR="5732" marT="5732" marB="0" anchor="b">
                    <a:lnL>
                      <a:noFill/>
                    </a:lnL>
                    <a:lnR>
                      <a:noFill/>
                    </a:lnR>
                    <a:lnT>
                      <a:noFill/>
                    </a:lnT>
                    <a:lnB>
                      <a:noFill/>
                    </a:lnB>
                    <a:solidFill>
                      <a:schemeClr val="accent1">
                        <a:lumMod val="20000"/>
                        <a:lumOff val="80000"/>
                      </a:schemeClr>
                    </a:solidFill>
                  </a:tcPr>
                </a:tc>
                <a:tc>
                  <a:txBody>
                    <a:bodyPr/>
                    <a:lstStyle/>
                    <a:p>
                      <a:pPr algn="l" fontAlgn="b"/>
                      <a:r>
                        <a:rPr lang="fr-FR" sz="1200" b="1" i="0" u="none" strike="noStrike">
                          <a:solidFill>
                            <a:srgbClr val="000000"/>
                          </a:solidFill>
                          <a:effectLst/>
                          <a:latin typeface="Calibri" panose="020F0502020204030204" pitchFamily="34" charset="0"/>
                        </a:rPr>
                        <a:t>126.8</a:t>
                      </a:r>
                    </a:p>
                  </a:txBody>
                  <a:tcPr marL="5732" marR="5732" marT="5732" marB="0" anchor="b">
                    <a:lnL>
                      <a:noFill/>
                    </a:lnL>
                    <a:lnR>
                      <a:noFill/>
                    </a:lnR>
                    <a:lnT>
                      <a:noFill/>
                    </a:lnT>
                    <a:lnB>
                      <a:noFill/>
                    </a:lnB>
                    <a:solidFill>
                      <a:srgbClr val="DCE6F1"/>
                    </a:solidFill>
                  </a:tcPr>
                </a:tc>
                <a:extLst>
                  <a:ext uri="{0D108BD9-81ED-4DB2-BD59-A6C34878D82A}">
                    <a16:rowId xmlns:a16="http://schemas.microsoft.com/office/drawing/2014/main" val="4144194827"/>
                  </a:ext>
                </a:extLst>
              </a:tr>
              <a:tr h="189013">
                <a:tc>
                  <a:txBody>
                    <a:bodyPr/>
                    <a:lstStyle/>
                    <a:p>
                      <a:pPr algn="l" fontAlgn="b"/>
                      <a:r>
                        <a:rPr lang="fr-FR" sz="1200" b="0" i="0" u="none" strike="noStrike" dirty="0">
                          <a:solidFill>
                            <a:srgbClr val="000000"/>
                          </a:solidFill>
                          <a:effectLst/>
                          <a:latin typeface="Calibri" panose="020F0502020204030204" pitchFamily="34" charset="0"/>
                        </a:rPr>
                        <a:t>Management </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12.4</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118.7</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83.1</a:t>
                      </a:r>
                    </a:p>
                  </a:txBody>
                  <a:tcPr marL="5732" marR="5732" marT="5732" marB="0" anchor="b">
                    <a:lnL>
                      <a:noFill/>
                    </a:lnL>
                    <a:lnR>
                      <a:noFill/>
                    </a:lnR>
                    <a:lnT>
                      <a:noFill/>
                    </a:lnT>
                    <a:lnB>
                      <a:noFill/>
                    </a:lnB>
                  </a:tcPr>
                </a:tc>
                <a:extLst>
                  <a:ext uri="{0D108BD9-81ED-4DB2-BD59-A6C34878D82A}">
                    <a16:rowId xmlns:a16="http://schemas.microsoft.com/office/drawing/2014/main" val="651852362"/>
                  </a:ext>
                </a:extLst>
              </a:tr>
              <a:tr h="189013">
                <a:tc>
                  <a:txBody>
                    <a:bodyPr/>
                    <a:lstStyle/>
                    <a:p>
                      <a:pPr algn="l" fontAlgn="b"/>
                      <a:r>
                        <a:rPr lang="fr-FR" sz="1200" b="0" i="0" u="none" strike="noStrike" dirty="0">
                          <a:solidFill>
                            <a:srgbClr val="000000"/>
                          </a:solidFill>
                          <a:effectLst/>
                          <a:latin typeface="Calibri" panose="020F0502020204030204" pitchFamily="34" charset="0"/>
                        </a:rPr>
                        <a:t>Missions (EU + Int.) 46.9k€</a:t>
                      </a:r>
                      <a:r>
                        <a:rPr lang="fr-FR" sz="1200" b="0" i="0" u="none" strike="noStrike" baseline="0" dirty="0">
                          <a:solidFill>
                            <a:srgbClr val="000000"/>
                          </a:solidFill>
                          <a:effectLst/>
                          <a:latin typeface="Calibri" panose="020F0502020204030204" pitchFamily="34" charset="0"/>
                        </a:rPr>
                        <a:t> for Inter. Collaboration total </a:t>
                      </a:r>
                      <a:r>
                        <a:rPr lang="fr-FR" sz="1200" b="0" i="0" u="none" strike="noStrike" baseline="0" dirty="0" err="1">
                          <a:solidFill>
                            <a:srgbClr val="000000"/>
                          </a:solidFill>
                          <a:effectLst/>
                          <a:latin typeface="Calibri" panose="020F0502020204030204" pitchFamily="34" charset="0"/>
                        </a:rPr>
                        <a:t>resources</a:t>
                      </a:r>
                      <a:r>
                        <a:rPr lang="fr-FR" sz="1200" b="0" i="0" u="none" strike="noStrike" baseline="0" dirty="0">
                          <a:solidFill>
                            <a:srgbClr val="000000"/>
                          </a:solidFill>
                          <a:effectLst/>
                          <a:latin typeface="Calibri" panose="020F0502020204030204" pitchFamily="34" charset="0"/>
                        </a:rPr>
                        <a:t> </a:t>
                      </a:r>
                      <a:endParaRPr lang="fr-FR" sz="1200" b="0" i="0" u="none" strike="noStrike" dirty="0">
                        <a:solidFill>
                          <a:srgbClr val="000000"/>
                        </a:solidFill>
                        <a:effectLst/>
                        <a:latin typeface="Calibri" panose="020F0502020204030204" pitchFamily="34" charset="0"/>
                      </a:endParaRP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0.0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62.5</a:t>
                      </a:r>
                    </a:p>
                  </a:txBody>
                  <a:tcPr marL="5732" marR="5732" marT="5732" marB="0" anchor="b">
                    <a:lnL>
                      <a:noFill/>
                    </a:lnL>
                    <a:lnR>
                      <a:noFill/>
                    </a:lnR>
                    <a:lnT>
                      <a:noFill/>
                    </a:lnT>
                    <a:lnB>
                      <a:noFill/>
                    </a:lnB>
                    <a:solidFill>
                      <a:schemeClr val="bg1"/>
                    </a:solidFill>
                  </a:tcPr>
                </a:tc>
                <a:tc>
                  <a:txBody>
                    <a:bodyPr/>
                    <a:lstStyle/>
                    <a:p>
                      <a:pPr algn="l" fontAlgn="b"/>
                      <a:r>
                        <a:rPr lang="fr-FR" sz="1200" b="0" i="0" u="none" strike="noStrike" dirty="0">
                          <a:solidFill>
                            <a:srgbClr val="000000"/>
                          </a:solidFill>
                          <a:effectLst/>
                          <a:latin typeface="Calibri" panose="020F0502020204030204" pitchFamily="34" charset="0"/>
                        </a:rPr>
                        <a:t>43.8</a:t>
                      </a:r>
                    </a:p>
                  </a:txBody>
                  <a:tcPr marL="5732" marR="5732" marT="5732" marB="0" anchor="b">
                    <a:lnL>
                      <a:noFill/>
                    </a:lnL>
                    <a:lnR>
                      <a:noFill/>
                    </a:lnR>
                    <a:lnT>
                      <a:noFill/>
                    </a:lnT>
                    <a:lnB>
                      <a:noFill/>
                    </a:lnB>
                  </a:tcPr>
                </a:tc>
                <a:extLst>
                  <a:ext uri="{0D108BD9-81ED-4DB2-BD59-A6C34878D82A}">
                    <a16:rowId xmlns:a16="http://schemas.microsoft.com/office/drawing/2014/main" val="407936666"/>
                  </a:ext>
                </a:extLst>
              </a:tr>
              <a:tr h="189013">
                <a:tc>
                  <a:txBody>
                    <a:bodyPr/>
                    <a:lstStyle/>
                    <a:p>
                      <a:pPr algn="l" fontAlgn="b"/>
                      <a:r>
                        <a:rPr lang="fr-FR" sz="1200" b="1" i="0" u="none" strike="noStrike" dirty="0" smtClean="0">
                          <a:solidFill>
                            <a:srgbClr val="000000"/>
                          </a:solidFill>
                          <a:effectLst/>
                          <a:latin typeface="Calibri" panose="020F0502020204030204" pitchFamily="34" charset="0"/>
                        </a:rPr>
                        <a:t>PrIO2</a:t>
                      </a:r>
                      <a:endParaRPr lang="fr-FR" sz="1200" b="1" i="0" u="none" strike="noStrike" dirty="0">
                        <a:solidFill>
                          <a:srgbClr val="000000"/>
                        </a:solidFill>
                        <a:effectLst/>
                        <a:latin typeface="Calibri" panose="020F0502020204030204" pitchFamily="34" charset="0"/>
                      </a:endParaRP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54.2</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425.0</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212.5</a:t>
                      </a:r>
                    </a:p>
                  </a:txBody>
                  <a:tcPr marL="5732" marR="5732" marT="5732" marB="0" anchor="b">
                    <a:lnL>
                      <a:noFill/>
                    </a:lnL>
                    <a:lnR>
                      <a:noFill/>
                    </a:lnR>
                    <a:lnT>
                      <a:noFill/>
                    </a:lnT>
                    <a:lnB>
                      <a:noFill/>
                    </a:lnB>
                    <a:solidFill>
                      <a:srgbClr val="DCE6F1"/>
                    </a:solidFill>
                  </a:tcPr>
                </a:tc>
                <a:extLst>
                  <a:ext uri="{0D108BD9-81ED-4DB2-BD59-A6C34878D82A}">
                    <a16:rowId xmlns:a16="http://schemas.microsoft.com/office/drawing/2014/main" val="2770927899"/>
                  </a:ext>
                </a:extLst>
              </a:tr>
              <a:tr h="207938">
                <a:tc>
                  <a:txBody>
                    <a:bodyPr/>
                    <a:lstStyle/>
                    <a:p>
                      <a:pPr algn="l" fontAlgn="b"/>
                      <a:r>
                        <a:rPr lang="fr-FR" sz="1200" b="0" i="0" u="none" strike="noStrike" dirty="0">
                          <a:solidFill>
                            <a:srgbClr val="000000"/>
                          </a:solidFill>
                          <a:effectLst/>
                          <a:latin typeface="Calibri" panose="020F0502020204030204" pitchFamily="34" charset="0"/>
                        </a:rPr>
                        <a:t>Breakdown/</a:t>
                      </a:r>
                      <a:r>
                        <a:rPr lang="fr-FR" sz="1200" b="0" i="0" u="none" strike="noStrike" dirty="0" err="1">
                          <a:solidFill>
                            <a:srgbClr val="000000"/>
                          </a:solidFill>
                          <a:effectLst/>
                          <a:latin typeface="Calibri" panose="020F0502020204030204" pitchFamily="34" charset="0"/>
                        </a:rPr>
                        <a:t>burn-through</a:t>
                      </a:r>
                      <a:endParaRPr lang="fr-FR" sz="1200" b="0" i="0" u="none" strike="noStrike" dirty="0">
                        <a:solidFill>
                          <a:srgbClr val="000000"/>
                        </a:solidFill>
                        <a:effectLst/>
                        <a:latin typeface="Calibri" panose="020F0502020204030204" pitchFamily="34" charset="0"/>
                      </a:endParaRP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8.5</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67.9</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33.9</a:t>
                      </a:r>
                    </a:p>
                  </a:txBody>
                  <a:tcPr marL="5732" marR="5732" marT="5732" marB="0" anchor="b">
                    <a:lnL>
                      <a:noFill/>
                    </a:lnL>
                    <a:lnR>
                      <a:noFill/>
                    </a:lnR>
                    <a:lnT>
                      <a:noFill/>
                    </a:lnT>
                    <a:lnB>
                      <a:noFill/>
                    </a:lnB>
                  </a:tcPr>
                </a:tc>
                <a:extLst>
                  <a:ext uri="{0D108BD9-81ED-4DB2-BD59-A6C34878D82A}">
                    <a16:rowId xmlns:a16="http://schemas.microsoft.com/office/drawing/2014/main" val="4279016244"/>
                  </a:ext>
                </a:extLst>
              </a:tr>
              <a:tr h="189013">
                <a:tc>
                  <a:txBody>
                    <a:bodyPr/>
                    <a:lstStyle/>
                    <a:p>
                      <a:pPr algn="l" fontAlgn="b"/>
                      <a:r>
                        <a:rPr lang="fr-FR" sz="1200" b="0" i="0" u="none" strike="noStrike">
                          <a:solidFill>
                            <a:srgbClr val="000000"/>
                          </a:solidFill>
                          <a:effectLst/>
                          <a:latin typeface="Calibri" panose="020F0502020204030204" pitchFamily="34" charset="0"/>
                        </a:rPr>
                        <a:t>EUROfusion multi-machines database </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6.0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56.2</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28.1</a:t>
                      </a:r>
                    </a:p>
                  </a:txBody>
                  <a:tcPr marL="5732" marR="5732" marT="5732" marB="0" anchor="b">
                    <a:lnL>
                      <a:noFill/>
                    </a:lnL>
                    <a:lnR>
                      <a:noFill/>
                    </a:lnR>
                    <a:lnT>
                      <a:noFill/>
                    </a:lnT>
                    <a:lnB>
                      <a:noFill/>
                    </a:lnB>
                  </a:tcPr>
                </a:tc>
                <a:extLst>
                  <a:ext uri="{0D108BD9-81ED-4DB2-BD59-A6C34878D82A}">
                    <a16:rowId xmlns:a16="http://schemas.microsoft.com/office/drawing/2014/main" val="2917607260"/>
                  </a:ext>
                </a:extLst>
              </a:tr>
              <a:tr h="207938">
                <a:tc>
                  <a:txBody>
                    <a:bodyPr/>
                    <a:lstStyle/>
                    <a:p>
                      <a:pPr algn="l" fontAlgn="b"/>
                      <a:r>
                        <a:rPr lang="en-US" sz="1200" b="0" i="0" u="none" strike="noStrike" dirty="0">
                          <a:solidFill>
                            <a:srgbClr val="000000"/>
                          </a:solidFill>
                          <a:effectLst/>
                          <a:latin typeface="Calibri" panose="020F0502020204030204" pitchFamily="34" charset="0"/>
                        </a:rPr>
                        <a:t>FILD support to ITER design and synthetic diagnostics</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12.7</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85.2</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42.6</a:t>
                      </a:r>
                    </a:p>
                  </a:txBody>
                  <a:tcPr marL="5732" marR="5732" marT="5732" marB="0" anchor="b">
                    <a:lnL>
                      <a:noFill/>
                    </a:lnL>
                    <a:lnR>
                      <a:noFill/>
                    </a:lnR>
                    <a:lnT>
                      <a:noFill/>
                    </a:lnT>
                    <a:lnB>
                      <a:noFill/>
                    </a:lnB>
                  </a:tcPr>
                </a:tc>
                <a:extLst>
                  <a:ext uri="{0D108BD9-81ED-4DB2-BD59-A6C34878D82A}">
                    <a16:rowId xmlns:a16="http://schemas.microsoft.com/office/drawing/2014/main" val="779276793"/>
                  </a:ext>
                </a:extLst>
              </a:tr>
              <a:tr h="207938">
                <a:tc>
                  <a:txBody>
                    <a:bodyPr/>
                    <a:lstStyle/>
                    <a:p>
                      <a:pPr algn="l" fontAlgn="b"/>
                      <a:r>
                        <a:rPr lang="fr-FR" sz="1200" b="0" i="0" u="none" strike="noStrike" dirty="0">
                          <a:solidFill>
                            <a:srgbClr val="000000"/>
                          </a:solidFill>
                          <a:effectLst/>
                          <a:latin typeface="Calibri" panose="020F0502020204030204" pitchFamily="34" charset="0"/>
                        </a:rPr>
                        <a:t>FOCS </a:t>
                      </a:r>
                      <a:r>
                        <a:rPr lang="fr-FR" sz="1200" b="0" i="0" u="none" strike="noStrike" dirty="0" err="1">
                          <a:solidFill>
                            <a:srgbClr val="000000"/>
                          </a:solidFill>
                          <a:effectLst/>
                          <a:latin typeface="Calibri" panose="020F0502020204030204" pitchFamily="34" charset="0"/>
                        </a:rPr>
                        <a:t>synthetic</a:t>
                      </a:r>
                      <a:r>
                        <a:rPr lang="fr-FR" sz="1200" b="0" i="0" u="none" strike="noStrike" dirty="0">
                          <a:solidFill>
                            <a:srgbClr val="000000"/>
                          </a:solidFill>
                          <a:effectLst/>
                          <a:latin typeface="Calibri" panose="020F0502020204030204" pitchFamily="34" charset="0"/>
                        </a:rPr>
                        <a:t> diagnostics</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19.3</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9.6</a:t>
                      </a:r>
                    </a:p>
                  </a:txBody>
                  <a:tcPr marL="5732" marR="5732" marT="5732" marB="0" anchor="b">
                    <a:lnL>
                      <a:noFill/>
                    </a:lnL>
                    <a:lnR>
                      <a:noFill/>
                    </a:lnR>
                    <a:lnT>
                      <a:noFill/>
                    </a:lnT>
                    <a:lnB>
                      <a:noFill/>
                    </a:lnB>
                  </a:tcPr>
                </a:tc>
                <a:extLst>
                  <a:ext uri="{0D108BD9-81ED-4DB2-BD59-A6C34878D82A}">
                    <a16:rowId xmlns:a16="http://schemas.microsoft.com/office/drawing/2014/main" val="2664743358"/>
                  </a:ext>
                </a:extLst>
              </a:tr>
              <a:tr h="207938">
                <a:tc>
                  <a:txBody>
                    <a:bodyPr/>
                    <a:lstStyle/>
                    <a:p>
                      <a:pPr algn="l" fontAlgn="b"/>
                      <a:r>
                        <a:rPr lang="fr-FR" sz="1200" b="0" i="0" u="none" strike="noStrike" dirty="0">
                          <a:solidFill>
                            <a:srgbClr val="000000"/>
                          </a:solidFill>
                          <a:effectLst/>
                          <a:latin typeface="Calibri" panose="020F0502020204030204" pitchFamily="34" charset="0"/>
                        </a:rPr>
                        <a:t>IR </a:t>
                      </a:r>
                      <a:r>
                        <a:rPr lang="fr-FR" sz="1200" b="0" i="0" u="none" strike="noStrike" dirty="0" err="1">
                          <a:solidFill>
                            <a:srgbClr val="000000"/>
                          </a:solidFill>
                          <a:effectLst/>
                          <a:latin typeface="Calibri" panose="020F0502020204030204" pitchFamily="34" charset="0"/>
                        </a:rPr>
                        <a:t>synthetic</a:t>
                      </a:r>
                      <a:r>
                        <a:rPr lang="fr-FR" sz="1200" b="0" i="0" u="none" strike="noStrike" dirty="0">
                          <a:solidFill>
                            <a:srgbClr val="000000"/>
                          </a:solidFill>
                          <a:effectLst/>
                          <a:latin typeface="Calibri" panose="020F0502020204030204" pitchFamily="34" charset="0"/>
                        </a:rPr>
                        <a:t> diagnostics</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22.0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167.8</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83.9</a:t>
                      </a:r>
                    </a:p>
                  </a:txBody>
                  <a:tcPr marL="5732" marR="5732" marT="5732" marB="0" anchor="b">
                    <a:lnL>
                      <a:noFill/>
                    </a:lnL>
                    <a:lnR>
                      <a:noFill/>
                    </a:lnR>
                    <a:lnT>
                      <a:noFill/>
                    </a:lnT>
                    <a:lnB>
                      <a:noFill/>
                    </a:lnB>
                  </a:tcPr>
                </a:tc>
                <a:extLst>
                  <a:ext uri="{0D108BD9-81ED-4DB2-BD59-A6C34878D82A}">
                    <a16:rowId xmlns:a16="http://schemas.microsoft.com/office/drawing/2014/main" val="3384206295"/>
                  </a:ext>
                </a:extLst>
              </a:tr>
              <a:tr h="207938">
                <a:tc>
                  <a:txBody>
                    <a:bodyPr/>
                    <a:lstStyle/>
                    <a:p>
                      <a:pPr algn="l" fontAlgn="b"/>
                      <a:r>
                        <a:rPr lang="en-US" sz="1200" b="0" i="0" u="none" strike="noStrike" dirty="0">
                          <a:solidFill>
                            <a:srgbClr val="000000"/>
                          </a:solidFill>
                          <a:effectLst/>
                          <a:latin typeface="Calibri" panose="020F0502020204030204" pitchFamily="34" charset="0"/>
                        </a:rPr>
                        <a:t>IR Wall events &amp; hot spot monitoring</a:t>
                      </a:r>
                    </a:p>
                  </a:txBody>
                  <a:tcPr marL="51588"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3.0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28.7</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14.4</a:t>
                      </a:r>
                    </a:p>
                  </a:txBody>
                  <a:tcPr marL="5732" marR="5732" marT="5732" marB="0" anchor="b">
                    <a:lnL>
                      <a:noFill/>
                    </a:lnL>
                    <a:lnR>
                      <a:noFill/>
                    </a:lnR>
                    <a:lnT>
                      <a:noFill/>
                    </a:lnT>
                    <a:lnB>
                      <a:noFill/>
                    </a:lnB>
                  </a:tcPr>
                </a:tc>
                <a:extLst>
                  <a:ext uri="{0D108BD9-81ED-4DB2-BD59-A6C34878D82A}">
                    <a16:rowId xmlns:a16="http://schemas.microsoft.com/office/drawing/2014/main" val="1448168672"/>
                  </a:ext>
                </a:extLst>
              </a:tr>
              <a:tr h="309226">
                <a:tc>
                  <a:txBody>
                    <a:bodyPr/>
                    <a:lstStyle/>
                    <a:p>
                      <a:pPr algn="l" fontAlgn="b"/>
                      <a:r>
                        <a:rPr lang="fr-FR" sz="1200" b="1" i="0" u="none" strike="noStrike">
                          <a:solidFill>
                            <a:srgbClr val="000000"/>
                          </a:solidFill>
                          <a:effectLst/>
                          <a:latin typeface="Calibri" panose="020F0502020204030204" pitchFamily="34" charset="0"/>
                        </a:rPr>
                        <a:t>PrIO-3</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2.0</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15.5</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7.7</a:t>
                      </a:r>
                    </a:p>
                  </a:txBody>
                  <a:tcPr marL="5732" marR="5732" marT="5732" marB="0" anchor="b">
                    <a:lnL>
                      <a:noFill/>
                    </a:lnL>
                    <a:lnR>
                      <a:noFill/>
                    </a:lnR>
                    <a:lnT>
                      <a:noFill/>
                    </a:lnT>
                    <a:lnB>
                      <a:noFill/>
                    </a:lnB>
                    <a:solidFill>
                      <a:srgbClr val="DCE6F1"/>
                    </a:solidFill>
                  </a:tcPr>
                </a:tc>
                <a:extLst>
                  <a:ext uri="{0D108BD9-81ED-4DB2-BD59-A6C34878D82A}">
                    <a16:rowId xmlns:a16="http://schemas.microsoft.com/office/drawing/2014/main" val="681937117"/>
                  </a:ext>
                </a:extLst>
              </a:tr>
              <a:tr h="189013">
                <a:tc>
                  <a:txBody>
                    <a:bodyPr/>
                    <a:lstStyle/>
                    <a:p>
                      <a:pPr algn="l" fontAlgn="b"/>
                      <a:r>
                        <a:rPr lang="fr-FR" sz="1200" b="0" i="0" u="none" strike="noStrike">
                          <a:solidFill>
                            <a:srgbClr val="000000"/>
                          </a:solidFill>
                          <a:effectLst/>
                          <a:latin typeface="Calibri" panose="020F0502020204030204" pitchFamily="34" charset="0"/>
                        </a:rPr>
                        <a:t>EUROfusion operation network &amp; coord.</a:t>
                      </a:r>
                    </a:p>
                  </a:txBody>
                  <a:tcPr marL="51588"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2.0</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15.5</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7.7</a:t>
                      </a:r>
                    </a:p>
                  </a:txBody>
                  <a:tcPr marL="5732" marR="5732" marT="5732" marB="0" anchor="b">
                    <a:lnL>
                      <a:noFill/>
                    </a:lnL>
                    <a:lnR>
                      <a:noFill/>
                    </a:lnR>
                    <a:lnT>
                      <a:noFill/>
                    </a:lnT>
                    <a:lnB>
                      <a:noFill/>
                    </a:lnB>
                  </a:tcPr>
                </a:tc>
                <a:extLst>
                  <a:ext uri="{0D108BD9-81ED-4DB2-BD59-A6C34878D82A}">
                    <a16:rowId xmlns:a16="http://schemas.microsoft.com/office/drawing/2014/main" val="256848316"/>
                  </a:ext>
                </a:extLst>
              </a:tr>
              <a:tr h="189013">
                <a:tc>
                  <a:txBody>
                    <a:bodyPr/>
                    <a:lstStyle/>
                    <a:p>
                      <a:pPr algn="l" fontAlgn="b"/>
                      <a:r>
                        <a:rPr lang="fr-FR" sz="1200" b="1" i="0" u="none" strike="noStrike">
                          <a:solidFill>
                            <a:srgbClr val="000000"/>
                          </a:solidFill>
                          <a:effectLst/>
                          <a:latin typeface="Calibri" panose="020F0502020204030204" pitchFamily="34" charset="0"/>
                        </a:rPr>
                        <a:t>PrIO-4</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249.6</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2692.1</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1550.1</a:t>
                      </a:r>
                    </a:p>
                  </a:txBody>
                  <a:tcPr marL="5732" marR="5732" marT="5732" marB="0" anchor="b">
                    <a:lnL>
                      <a:noFill/>
                    </a:lnL>
                    <a:lnR>
                      <a:noFill/>
                    </a:lnR>
                    <a:lnT>
                      <a:noFill/>
                    </a:lnT>
                    <a:lnB>
                      <a:noFill/>
                    </a:lnB>
                    <a:solidFill>
                      <a:srgbClr val="DCE6F1"/>
                    </a:solidFill>
                  </a:tcPr>
                </a:tc>
                <a:extLst>
                  <a:ext uri="{0D108BD9-81ED-4DB2-BD59-A6C34878D82A}">
                    <a16:rowId xmlns:a16="http://schemas.microsoft.com/office/drawing/2014/main" val="1633682004"/>
                  </a:ext>
                </a:extLst>
              </a:tr>
              <a:tr h="189013">
                <a:tc>
                  <a:txBody>
                    <a:bodyPr/>
                    <a:lstStyle/>
                    <a:p>
                      <a:pPr algn="l" fontAlgn="b"/>
                      <a:r>
                        <a:rPr lang="fr-FR" sz="1200" b="0" i="0" u="none" strike="noStrike">
                          <a:solidFill>
                            <a:srgbClr val="000000"/>
                          </a:solidFill>
                          <a:effectLst/>
                          <a:latin typeface="Calibri" panose="020F0502020204030204" pitchFamily="34" charset="0"/>
                        </a:rPr>
                        <a:t>Secondment </a:t>
                      </a:r>
                    </a:p>
                  </a:txBody>
                  <a:tcPr marL="51588"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0.0</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495.0</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495.0</a:t>
                      </a:r>
                    </a:p>
                  </a:txBody>
                  <a:tcPr marL="5732" marR="5732" marT="5732" marB="0" anchor="b">
                    <a:lnL>
                      <a:noFill/>
                    </a:lnL>
                    <a:lnR>
                      <a:noFill/>
                    </a:lnR>
                    <a:lnT>
                      <a:noFill/>
                    </a:lnT>
                    <a:lnB>
                      <a:noFill/>
                    </a:lnB>
                  </a:tcPr>
                </a:tc>
                <a:extLst>
                  <a:ext uri="{0D108BD9-81ED-4DB2-BD59-A6C34878D82A}">
                    <a16:rowId xmlns:a16="http://schemas.microsoft.com/office/drawing/2014/main" val="1304347544"/>
                  </a:ext>
                </a:extLst>
              </a:tr>
              <a:tr h="189013">
                <a:tc>
                  <a:txBody>
                    <a:bodyPr/>
                    <a:lstStyle/>
                    <a:p>
                      <a:pPr algn="l" fontAlgn="b"/>
                      <a:r>
                        <a:rPr lang="fr-FR" sz="1200" b="0" i="0" u="none" strike="noStrike" dirty="0">
                          <a:solidFill>
                            <a:srgbClr val="000000"/>
                          </a:solidFill>
                          <a:effectLst/>
                          <a:latin typeface="Calibri" panose="020F0502020204030204" pitchFamily="34" charset="0"/>
                        </a:rPr>
                        <a:t>Support </a:t>
                      </a:r>
                      <a:r>
                        <a:rPr lang="fr-FR" sz="1200" b="0" i="0" u="none" strike="noStrike" dirty="0" err="1">
                          <a:solidFill>
                            <a:srgbClr val="000000"/>
                          </a:solidFill>
                          <a:effectLst/>
                          <a:latin typeface="Calibri" panose="020F0502020204030204" pitchFamily="34" charset="0"/>
                        </a:rPr>
                        <a:t>EUROfusion</a:t>
                      </a:r>
                      <a:r>
                        <a:rPr lang="fr-FR" sz="1200" b="0" i="0" u="none" strike="noStrike" dirty="0">
                          <a:solidFill>
                            <a:srgbClr val="000000"/>
                          </a:solidFill>
                          <a:effectLst/>
                          <a:latin typeface="Calibri" panose="020F0502020204030204" pitchFamily="34" charset="0"/>
                        </a:rPr>
                        <a:t> experts at ELISE/BUG</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72.0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902.5</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425.9</a:t>
                      </a:r>
                    </a:p>
                  </a:txBody>
                  <a:tcPr marL="5732" marR="5732" marT="5732" marB="0" anchor="b">
                    <a:lnL>
                      <a:noFill/>
                    </a:lnL>
                    <a:lnR>
                      <a:noFill/>
                    </a:lnR>
                    <a:lnT>
                      <a:noFill/>
                    </a:lnT>
                    <a:lnB>
                      <a:noFill/>
                    </a:lnB>
                  </a:tcPr>
                </a:tc>
                <a:extLst>
                  <a:ext uri="{0D108BD9-81ED-4DB2-BD59-A6C34878D82A}">
                    <a16:rowId xmlns:a16="http://schemas.microsoft.com/office/drawing/2014/main" val="2512536383"/>
                  </a:ext>
                </a:extLst>
              </a:tr>
              <a:tr h="189013">
                <a:tc>
                  <a:txBody>
                    <a:bodyPr/>
                    <a:lstStyle/>
                    <a:p>
                      <a:pPr algn="l" fontAlgn="b"/>
                      <a:r>
                        <a:rPr lang="fr-FR" sz="1200" b="0" i="0" u="none" strike="noStrike" dirty="0">
                          <a:solidFill>
                            <a:srgbClr val="000000"/>
                          </a:solidFill>
                          <a:effectLst/>
                          <a:latin typeface="Calibri" panose="020F0502020204030204" pitchFamily="34" charset="0"/>
                        </a:rPr>
                        <a:t>Support </a:t>
                      </a:r>
                      <a:r>
                        <a:rPr lang="fr-FR" sz="1200" b="0" i="0" u="none" strike="noStrike" dirty="0" err="1">
                          <a:solidFill>
                            <a:srgbClr val="000000"/>
                          </a:solidFill>
                          <a:effectLst/>
                          <a:latin typeface="Calibri" panose="020F0502020204030204" pitchFamily="34" charset="0"/>
                        </a:rPr>
                        <a:t>EUROfusion</a:t>
                      </a:r>
                      <a:r>
                        <a:rPr lang="fr-FR" sz="1200" b="0" i="0" u="none" strike="noStrike" dirty="0">
                          <a:solidFill>
                            <a:srgbClr val="000000"/>
                          </a:solidFill>
                          <a:effectLst/>
                          <a:latin typeface="Calibri" panose="020F0502020204030204" pitchFamily="34" charset="0"/>
                        </a:rPr>
                        <a:t> experts at NBTF</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177.6</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1294.6</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629.3</a:t>
                      </a:r>
                    </a:p>
                  </a:txBody>
                  <a:tcPr marL="5732" marR="5732" marT="5732" marB="0" anchor="b">
                    <a:lnL>
                      <a:noFill/>
                    </a:lnL>
                    <a:lnR>
                      <a:noFill/>
                    </a:lnR>
                    <a:lnT>
                      <a:noFill/>
                    </a:lnT>
                    <a:lnB>
                      <a:noFill/>
                    </a:lnB>
                    <a:solidFill>
                      <a:schemeClr val="bg1"/>
                    </a:solidFill>
                  </a:tcPr>
                </a:tc>
                <a:extLst>
                  <a:ext uri="{0D108BD9-81ED-4DB2-BD59-A6C34878D82A}">
                    <a16:rowId xmlns:a16="http://schemas.microsoft.com/office/drawing/2014/main" val="2234392187"/>
                  </a:ext>
                </a:extLst>
              </a:tr>
              <a:tr h="189013">
                <a:tc>
                  <a:txBody>
                    <a:bodyPr/>
                    <a:lstStyle/>
                    <a:p>
                      <a:pPr algn="l" fontAlgn="b"/>
                      <a:r>
                        <a:rPr lang="fr-FR" sz="1200" b="1" i="0" u="none" strike="noStrike">
                          <a:solidFill>
                            <a:srgbClr val="000000"/>
                          </a:solidFill>
                          <a:effectLst/>
                          <a:latin typeface="Calibri" panose="020F0502020204030204" pitchFamily="34" charset="0"/>
                        </a:rPr>
                        <a:t>PrIO-5</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111.6</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767.7</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362.3</a:t>
                      </a:r>
                    </a:p>
                  </a:txBody>
                  <a:tcPr marL="5732" marR="5732" marT="5732" marB="0" anchor="b">
                    <a:lnL>
                      <a:noFill/>
                    </a:lnL>
                    <a:lnR>
                      <a:noFill/>
                    </a:lnR>
                    <a:lnT>
                      <a:noFill/>
                    </a:lnT>
                    <a:lnB>
                      <a:noFill/>
                    </a:lnB>
                    <a:solidFill>
                      <a:srgbClr val="DCE6F1"/>
                    </a:solidFill>
                  </a:tcPr>
                </a:tc>
                <a:extLst>
                  <a:ext uri="{0D108BD9-81ED-4DB2-BD59-A6C34878D82A}">
                    <a16:rowId xmlns:a16="http://schemas.microsoft.com/office/drawing/2014/main" val="2337578273"/>
                  </a:ext>
                </a:extLst>
              </a:tr>
              <a:tr h="189013">
                <a:tc>
                  <a:txBody>
                    <a:bodyPr/>
                    <a:lstStyle/>
                    <a:p>
                      <a:pPr algn="l" fontAlgn="b"/>
                      <a:r>
                        <a:rPr lang="fr-FR" sz="1200" b="0" i="0" u="none" strike="noStrike">
                          <a:solidFill>
                            <a:srgbClr val="000000"/>
                          </a:solidFill>
                          <a:effectLst/>
                          <a:latin typeface="Calibri" panose="020F0502020204030204" pitchFamily="34" charset="0"/>
                        </a:rPr>
                        <a:t>Management SP-5</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14.2</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7.1</a:t>
                      </a:r>
                    </a:p>
                  </a:txBody>
                  <a:tcPr marL="5732" marR="5732" marT="5732" marB="0" anchor="b">
                    <a:lnL>
                      <a:noFill/>
                    </a:lnL>
                    <a:lnR>
                      <a:noFill/>
                    </a:lnR>
                    <a:lnT>
                      <a:noFill/>
                    </a:lnT>
                    <a:lnB>
                      <a:noFill/>
                    </a:lnB>
                  </a:tcPr>
                </a:tc>
                <a:extLst>
                  <a:ext uri="{0D108BD9-81ED-4DB2-BD59-A6C34878D82A}">
                    <a16:rowId xmlns:a16="http://schemas.microsoft.com/office/drawing/2014/main" val="117796719"/>
                  </a:ext>
                </a:extLst>
              </a:tr>
              <a:tr h="189013">
                <a:tc>
                  <a:txBody>
                    <a:bodyPr/>
                    <a:lstStyle/>
                    <a:p>
                      <a:pPr algn="l" fontAlgn="b"/>
                      <a:r>
                        <a:rPr lang="en-US" sz="1200" b="0" i="0" u="none" strike="noStrike">
                          <a:solidFill>
                            <a:srgbClr val="000000"/>
                          </a:solidFill>
                          <a:effectLst/>
                          <a:latin typeface="Calibri" panose="020F0502020204030204" pitchFamily="34" charset="0"/>
                        </a:rPr>
                        <a:t>ITER:Activated corrosion products tools development &amp; exp</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5.0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40.5</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20.2</a:t>
                      </a:r>
                    </a:p>
                  </a:txBody>
                  <a:tcPr marL="5732" marR="5732" marT="5732" marB="0" anchor="b">
                    <a:lnL>
                      <a:noFill/>
                    </a:lnL>
                    <a:lnR>
                      <a:noFill/>
                    </a:lnR>
                    <a:lnT>
                      <a:noFill/>
                    </a:lnT>
                    <a:lnB>
                      <a:noFill/>
                    </a:lnB>
                  </a:tcPr>
                </a:tc>
                <a:extLst>
                  <a:ext uri="{0D108BD9-81ED-4DB2-BD59-A6C34878D82A}">
                    <a16:rowId xmlns:a16="http://schemas.microsoft.com/office/drawing/2014/main" val="1897930429"/>
                  </a:ext>
                </a:extLst>
              </a:tr>
              <a:tr h="189013">
                <a:tc>
                  <a:txBody>
                    <a:bodyPr/>
                    <a:lstStyle/>
                    <a:p>
                      <a:pPr algn="l" fontAlgn="b"/>
                      <a:r>
                        <a:rPr lang="en-US" sz="1200" b="0" i="0" u="none" strike="noStrike">
                          <a:solidFill>
                            <a:srgbClr val="000000"/>
                          </a:solidFill>
                          <a:effectLst/>
                          <a:latin typeface="Calibri" panose="020F0502020204030204" pitchFamily="34" charset="0"/>
                        </a:rPr>
                        <a:t>ITER: Activated corrosion products tools development &amp; exp</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7.7</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3.9</a:t>
                      </a:r>
                    </a:p>
                  </a:txBody>
                  <a:tcPr marL="5732" marR="5732" marT="5732" marB="0" anchor="b">
                    <a:lnL>
                      <a:noFill/>
                    </a:lnL>
                    <a:lnR>
                      <a:noFill/>
                    </a:lnR>
                    <a:lnT>
                      <a:noFill/>
                    </a:lnT>
                    <a:lnB>
                      <a:noFill/>
                    </a:lnB>
                  </a:tcPr>
                </a:tc>
                <a:extLst>
                  <a:ext uri="{0D108BD9-81ED-4DB2-BD59-A6C34878D82A}">
                    <a16:rowId xmlns:a16="http://schemas.microsoft.com/office/drawing/2014/main" val="3507285155"/>
                  </a:ext>
                </a:extLst>
              </a:tr>
              <a:tr h="207938">
                <a:tc>
                  <a:txBody>
                    <a:bodyPr/>
                    <a:lstStyle/>
                    <a:p>
                      <a:pPr algn="l" fontAlgn="b"/>
                      <a:r>
                        <a:rPr lang="en-US" sz="1200" b="0" i="0" u="none" strike="noStrike" dirty="0">
                          <a:solidFill>
                            <a:srgbClr val="000000"/>
                          </a:solidFill>
                          <a:effectLst/>
                          <a:latin typeface="Calibri" panose="020F0502020204030204" pitchFamily="34" charset="0"/>
                        </a:rPr>
                        <a:t>ITER: Fluid activation tools development and experiment </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15.0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97.0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48.5</a:t>
                      </a:r>
                    </a:p>
                  </a:txBody>
                  <a:tcPr marL="5732" marR="5732" marT="5732" marB="0" anchor="b">
                    <a:lnL>
                      <a:noFill/>
                    </a:lnL>
                    <a:lnR>
                      <a:noFill/>
                    </a:lnR>
                    <a:lnT>
                      <a:noFill/>
                    </a:lnT>
                    <a:lnB>
                      <a:noFill/>
                    </a:lnB>
                  </a:tcPr>
                </a:tc>
                <a:extLst>
                  <a:ext uri="{0D108BD9-81ED-4DB2-BD59-A6C34878D82A}">
                    <a16:rowId xmlns:a16="http://schemas.microsoft.com/office/drawing/2014/main" val="1805855065"/>
                  </a:ext>
                </a:extLst>
              </a:tr>
              <a:tr h="207938">
                <a:tc>
                  <a:txBody>
                    <a:bodyPr/>
                    <a:lstStyle/>
                    <a:p>
                      <a:pPr algn="l" fontAlgn="b"/>
                      <a:r>
                        <a:rPr lang="fr-FR" sz="1200" b="0" i="0" u="none" strike="noStrike" dirty="0">
                          <a:solidFill>
                            <a:srgbClr val="000000"/>
                          </a:solidFill>
                          <a:effectLst/>
                          <a:latin typeface="Calibri" panose="020F0502020204030204" pitchFamily="34" charset="0"/>
                        </a:rPr>
                        <a:t>ITER: Radiation source model (FPO, Be-photo neutrons &amp; NBI source)</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13.0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82.2</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41.1</a:t>
                      </a:r>
                    </a:p>
                  </a:txBody>
                  <a:tcPr marL="5732" marR="5732" marT="5732" marB="0" anchor="b">
                    <a:lnL>
                      <a:noFill/>
                    </a:lnL>
                    <a:lnR>
                      <a:noFill/>
                    </a:lnR>
                    <a:lnT>
                      <a:noFill/>
                    </a:lnT>
                    <a:lnB>
                      <a:noFill/>
                    </a:lnB>
                  </a:tcPr>
                </a:tc>
                <a:extLst>
                  <a:ext uri="{0D108BD9-81ED-4DB2-BD59-A6C34878D82A}">
                    <a16:rowId xmlns:a16="http://schemas.microsoft.com/office/drawing/2014/main" val="1033085786"/>
                  </a:ext>
                </a:extLst>
              </a:tr>
              <a:tr h="189013">
                <a:tc>
                  <a:txBody>
                    <a:bodyPr/>
                    <a:lstStyle/>
                    <a:p>
                      <a:pPr algn="l" fontAlgn="b"/>
                      <a:r>
                        <a:rPr lang="en-US" sz="1200" b="0" i="0" u="none" strike="noStrike" dirty="0">
                          <a:solidFill>
                            <a:srgbClr val="000000"/>
                          </a:solidFill>
                          <a:effectLst/>
                          <a:latin typeface="Calibri" panose="020F0502020204030204" pitchFamily="34" charset="0"/>
                        </a:rPr>
                        <a:t>ITER</a:t>
                      </a:r>
                      <a:r>
                        <a:rPr lang="en-US" sz="1200" b="0" i="0" u="none" strike="noStrike" dirty="0" smtClean="0">
                          <a:solidFill>
                            <a:srgbClr val="000000"/>
                          </a:solidFill>
                          <a:effectLst/>
                          <a:latin typeface="Calibri" panose="020F0502020204030204" pitchFamily="34" charset="0"/>
                        </a:rPr>
                        <a:t>: Techniques </a:t>
                      </a:r>
                      <a:r>
                        <a:rPr lang="en-US" sz="1200" b="0" i="0" u="none" strike="noStrike" dirty="0">
                          <a:solidFill>
                            <a:srgbClr val="000000"/>
                          </a:solidFill>
                          <a:effectLst/>
                          <a:latin typeface="Calibri" panose="020F0502020204030204" pitchFamily="34" charset="0"/>
                        </a:rPr>
                        <a:t>for low radiation dose level measurement </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3.0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20.4</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10.2</a:t>
                      </a:r>
                    </a:p>
                  </a:txBody>
                  <a:tcPr marL="5732" marR="5732" marT="5732" marB="0" anchor="b">
                    <a:lnL>
                      <a:noFill/>
                    </a:lnL>
                    <a:lnR>
                      <a:noFill/>
                    </a:lnR>
                    <a:lnT>
                      <a:noFill/>
                    </a:lnT>
                    <a:lnB>
                      <a:noFill/>
                    </a:lnB>
                  </a:tcPr>
                </a:tc>
                <a:extLst>
                  <a:ext uri="{0D108BD9-81ED-4DB2-BD59-A6C34878D82A}">
                    <a16:rowId xmlns:a16="http://schemas.microsoft.com/office/drawing/2014/main" val="1391231233"/>
                  </a:ext>
                </a:extLst>
              </a:tr>
              <a:tr h="189013">
                <a:tc>
                  <a:txBody>
                    <a:bodyPr/>
                    <a:lstStyle/>
                    <a:p>
                      <a:pPr algn="l" fontAlgn="b"/>
                      <a:r>
                        <a:rPr lang="en-US" sz="1200" b="0" i="0" u="none" strike="noStrike">
                          <a:solidFill>
                            <a:srgbClr val="000000"/>
                          </a:solidFill>
                          <a:effectLst/>
                          <a:latin typeface="Calibri" panose="020F0502020204030204" pitchFamily="34" charset="0"/>
                        </a:rPr>
                        <a:t>ITER: Neutronics</a:t>
                      </a:r>
                      <a:r>
                        <a:rPr lang="en-US" sz="1200" b="0" i="0" u="none" strike="noStrike" dirty="0">
                          <a:solidFill>
                            <a:srgbClr val="000000"/>
                          </a:solidFill>
                          <a:effectLst/>
                          <a:latin typeface="Calibri" panose="020F0502020204030204" pitchFamily="34" charset="0"/>
                        </a:rPr>
                        <a:t> and Virtual Reality coupling for maintenance operations</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3.0</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26.9</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13.4</a:t>
                      </a:r>
                    </a:p>
                  </a:txBody>
                  <a:tcPr marL="5732" marR="5732" marT="5732" marB="0" anchor="b">
                    <a:lnL>
                      <a:noFill/>
                    </a:lnL>
                    <a:lnR>
                      <a:noFill/>
                    </a:lnR>
                    <a:lnT>
                      <a:noFill/>
                    </a:lnT>
                    <a:lnB>
                      <a:noFill/>
                    </a:lnB>
                  </a:tcPr>
                </a:tc>
                <a:extLst>
                  <a:ext uri="{0D108BD9-81ED-4DB2-BD59-A6C34878D82A}">
                    <a16:rowId xmlns:a16="http://schemas.microsoft.com/office/drawing/2014/main" val="2237683745"/>
                  </a:ext>
                </a:extLst>
              </a:tr>
              <a:tr h="189013">
                <a:tc>
                  <a:txBody>
                    <a:bodyPr/>
                    <a:lstStyle/>
                    <a:p>
                      <a:pPr algn="l" fontAlgn="b"/>
                      <a:r>
                        <a:rPr lang="en-US" sz="1200" b="0" i="0" u="none" strike="noStrike">
                          <a:solidFill>
                            <a:srgbClr val="000000"/>
                          </a:solidFill>
                          <a:effectLst/>
                          <a:latin typeface="Calibri" panose="020F0502020204030204" pitchFamily="34" charset="0"/>
                        </a:rPr>
                        <a:t>JET-ACT-Activation measurements for ITER material &amp; data validation</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25.6</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157.6</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60.3</a:t>
                      </a:r>
                    </a:p>
                  </a:txBody>
                  <a:tcPr marL="5732" marR="5732" marT="5732" marB="0" anchor="b">
                    <a:lnL>
                      <a:noFill/>
                    </a:lnL>
                    <a:lnR>
                      <a:noFill/>
                    </a:lnR>
                    <a:lnT>
                      <a:noFill/>
                    </a:lnT>
                    <a:lnB>
                      <a:noFill/>
                    </a:lnB>
                  </a:tcPr>
                </a:tc>
                <a:extLst>
                  <a:ext uri="{0D108BD9-81ED-4DB2-BD59-A6C34878D82A}">
                    <a16:rowId xmlns:a16="http://schemas.microsoft.com/office/drawing/2014/main" val="3319391101"/>
                  </a:ext>
                </a:extLst>
              </a:tr>
              <a:tr h="189013">
                <a:tc>
                  <a:txBody>
                    <a:bodyPr/>
                    <a:lstStyle/>
                    <a:p>
                      <a:pPr algn="l" fontAlgn="b"/>
                      <a:r>
                        <a:rPr lang="en-US" sz="1200" b="0" i="0" u="none" strike="noStrike">
                          <a:solidFill>
                            <a:srgbClr val="000000"/>
                          </a:solidFill>
                          <a:effectLst/>
                          <a:latin typeface="Calibri" panose="020F0502020204030204" pitchFamily="34" charset="0"/>
                        </a:rPr>
                        <a:t>JET-NC14 - Calibration of neutron detectors at 14-MeV neutron energy</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2.0</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15.5</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7.7</a:t>
                      </a:r>
                    </a:p>
                  </a:txBody>
                  <a:tcPr marL="5732" marR="5732" marT="5732" marB="0" anchor="b">
                    <a:lnL>
                      <a:noFill/>
                    </a:lnL>
                    <a:lnR>
                      <a:noFill/>
                    </a:lnR>
                    <a:lnT>
                      <a:noFill/>
                    </a:lnT>
                    <a:lnB>
                      <a:noFill/>
                    </a:lnB>
                  </a:tcPr>
                </a:tc>
                <a:extLst>
                  <a:ext uri="{0D108BD9-81ED-4DB2-BD59-A6C34878D82A}">
                    <a16:rowId xmlns:a16="http://schemas.microsoft.com/office/drawing/2014/main" val="1751273983"/>
                  </a:ext>
                </a:extLst>
              </a:tr>
              <a:tr h="189013">
                <a:tc>
                  <a:txBody>
                    <a:bodyPr/>
                    <a:lstStyle/>
                    <a:p>
                      <a:pPr algn="l" fontAlgn="b"/>
                      <a:r>
                        <a:rPr lang="en-US" sz="1200" b="0" i="0" u="none" strike="noStrike">
                          <a:solidFill>
                            <a:srgbClr val="000000"/>
                          </a:solidFill>
                          <a:effectLst/>
                          <a:latin typeface="Calibri" panose="020F0502020204030204" pitchFamily="34" charset="0"/>
                        </a:rPr>
                        <a:t>JET-NEXP-Neutron streaming and shutdown dose rate experiments for code validation</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25.0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186.0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90.3</a:t>
                      </a:r>
                    </a:p>
                  </a:txBody>
                  <a:tcPr marL="5732" marR="5732" marT="5732" marB="0" anchor="b">
                    <a:lnL>
                      <a:noFill/>
                    </a:lnL>
                    <a:lnR>
                      <a:noFill/>
                    </a:lnR>
                    <a:lnT>
                      <a:noFill/>
                    </a:lnT>
                    <a:lnB>
                      <a:noFill/>
                    </a:lnB>
                  </a:tcPr>
                </a:tc>
                <a:extLst>
                  <a:ext uri="{0D108BD9-81ED-4DB2-BD59-A6C34878D82A}">
                    <a16:rowId xmlns:a16="http://schemas.microsoft.com/office/drawing/2014/main" val="71336838"/>
                  </a:ext>
                </a:extLst>
              </a:tr>
              <a:tr h="189013">
                <a:tc>
                  <a:txBody>
                    <a:bodyPr/>
                    <a:lstStyle/>
                    <a:p>
                      <a:pPr algn="l" fontAlgn="b"/>
                      <a:r>
                        <a:rPr lang="fr-FR" sz="1200" b="0" i="0" u="none" strike="noStrike">
                          <a:solidFill>
                            <a:srgbClr val="000000"/>
                          </a:solidFill>
                          <a:effectLst/>
                          <a:latin typeface="Calibri" panose="020F0502020204030204" pitchFamily="34" charset="0"/>
                        </a:rPr>
                        <a:t>JET-ORE - Occupational Radiation Exposure</a:t>
                      </a:r>
                    </a:p>
                  </a:txBody>
                  <a:tcPr marL="51588"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4.0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29.7</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14.8</a:t>
                      </a:r>
                    </a:p>
                  </a:txBody>
                  <a:tcPr marL="5732" marR="5732" marT="5732" marB="0" anchor="b">
                    <a:lnL>
                      <a:noFill/>
                    </a:lnL>
                    <a:lnR>
                      <a:noFill/>
                    </a:lnR>
                    <a:lnT>
                      <a:noFill/>
                    </a:lnT>
                    <a:lnB>
                      <a:noFill/>
                    </a:lnB>
                  </a:tcPr>
                </a:tc>
                <a:extLst>
                  <a:ext uri="{0D108BD9-81ED-4DB2-BD59-A6C34878D82A}">
                    <a16:rowId xmlns:a16="http://schemas.microsoft.com/office/drawing/2014/main" val="2050672529"/>
                  </a:ext>
                </a:extLst>
              </a:tr>
              <a:tr h="189013">
                <a:tc>
                  <a:txBody>
                    <a:bodyPr/>
                    <a:lstStyle/>
                    <a:p>
                      <a:pPr algn="l" fontAlgn="b"/>
                      <a:r>
                        <a:rPr lang="fr-FR" sz="1200" b="0" i="0" u="none" strike="noStrike">
                          <a:solidFill>
                            <a:srgbClr val="000000"/>
                          </a:solidFill>
                          <a:effectLst/>
                          <a:latin typeface="Calibri" panose="020F0502020204030204" pitchFamily="34" charset="0"/>
                        </a:rPr>
                        <a:t>JET-RADA - Functional material damage studies</a:t>
                      </a:r>
                    </a:p>
                  </a:txBody>
                  <a:tcPr marL="51588"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5.0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30.0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14.7</a:t>
                      </a:r>
                    </a:p>
                  </a:txBody>
                  <a:tcPr marL="5732" marR="5732" marT="5732" marB="0" anchor="b">
                    <a:lnL>
                      <a:noFill/>
                    </a:lnL>
                    <a:lnR>
                      <a:noFill/>
                    </a:lnR>
                    <a:lnT>
                      <a:noFill/>
                    </a:lnT>
                    <a:lnB>
                      <a:noFill/>
                    </a:lnB>
                  </a:tcPr>
                </a:tc>
                <a:extLst>
                  <a:ext uri="{0D108BD9-81ED-4DB2-BD59-A6C34878D82A}">
                    <a16:rowId xmlns:a16="http://schemas.microsoft.com/office/drawing/2014/main" val="4086102912"/>
                  </a:ext>
                </a:extLst>
              </a:tr>
              <a:tr h="189013">
                <a:tc>
                  <a:txBody>
                    <a:bodyPr/>
                    <a:lstStyle/>
                    <a:p>
                      <a:pPr algn="l" fontAlgn="b"/>
                      <a:r>
                        <a:rPr lang="fr-FR" sz="1200" b="0" i="0" u="none" strike="noStrike" dirty="0">
                          <a:solidFill>
                            <a:srgbClr val="000000"/>
                          </a:solidFill>
                          <a:effectLst/>
                          <a:latin typeface="Calibri" panose="020F0502020204030204" pitchFamily="34" charset="0"/>
                        </a:rPr>
                        <a:t>JET-TBMD - n/T detectors </a:t>
                      </a:r>
                      <a:r>
                        <a:rPr lang="fr-FR" sz="1200" b="0" i="0" u="none" strike="noStrike" dirty="0" err="1">
                          <a:solidFill>
                            <a:srgbClr val="000000"/>
                          </a:solidFill>
                          <a:effectLst/>
                          <a:latin typeface="Calibri" panose="020F0502020204030204" pitchFamily="34" charset="0"/>
                        </a:rPr>
                        <a:t>testing</a:t>
                      </a:r>
                      <a:r>
                        <a:rPr lang="fr-FR" sz="1200" b="0" i="0" u="none" strike="noStrike" dirty="0">
                          <a:solidFill>
                            <a:srgbClr val="000000"/>
                          </a:solidFill>
                          <a:effectLst/>
                          <a:latin typeface="Calibri" panose="020F0502020204030204" pitchFamily="34" charset="0"/>
                        </a:rPr>
                        <a:t> for Test </a:t>
                      </a:r>
                      <a:r>
                        <a:rPr lang="fr-FR" sz="1200" b="0" i="0" u="none" strike="noStrike" dirty="0" err="1">
                          <a:solidFill>
                            <a:srgbClr val="000000"/>
                          </a:solidFill>
                          <a:effectLst/>
                          <a:latin typeface="Calibri" panose="020F0502020204030204" pitchFamily="34" charset="0"/>
                        </a:rPr>
                        <a:t>Blanket</a:t>
                      </a:r>
                      <a:r>
                        <a:rPr lang="fr-FR" sz="1200" b="0" i="0" u="none" strike="noStrike" dirty="0">
                          <a:solidFill>
                            <a:srgbClr val="000000"/>
                          </a:solidFill>
                          <a:effectLst/>
                          <a:latin typeface="Calibri" panose="020F0502020204030204" pitchFamily="34" charset="0"/>
                        </a:rPr>
                        <a:t> Module</a:t>
                      </a:r>
                    </a:p>
                  </a:txBody>
                  <a:tcPr marL="51588"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5.0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36.8</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18.4</a:t>
                      </a:r>
                    </a:p>
                  </a:txBody>
                  <a:tcPr marL="5732" marR="5732" marT="5732" marB="0" anchor="b">
                    <a:lnL>
                      <a:noFill/>
                    </a:lnL>
                    <a:lnR>
                      <a:noFill/>
                    </a:lnR>
                    <a:lnT>
                      <a:noFill/>
                    </a:lnT>
                    <a:lnB>
                      <a:noFill/>
                    </a:lnB>
                  </a:tcPr>
                </a:tc>
                <a:extLst>
                  <a:ext uri="{0D108BD9-81ED-4DB2-BD59-A6C34878D82A}">
                    <a16:rowId xmlns:a16="http://schemas.microsoft.com/office/drawing/2014/main" val="3786453422"/>
                  </a:ext>
                </a:extLst>
              </a:tr>
              <a:tr h="207938">
                <a:tc>
                  <a:txBody>
                    <a:bodyPr/>
                    <a:lstStyle/>
                    <a:p>
                      <a:pPr algn="l" fontAlgn="b"/>
                      <a:r>
                        <a:rPr lang="fr-FR" sz="1200" b="0" i="0" u="none" strike="noStrike" dirty="0">
                          <a:solidFill>
                            <a:srgbClr val="000000"/>
                          </a:solidFill>
                          <a:effectLst/>
                          <a:latin typeface="Calibri" panose="020F0502020204030204" pitchFamily="34" charset="0"/>
                        </a:rPr>
                        <a:t>JET-WPC </a:t>
                      </a:r>
                      <a:r>
                        <a:rPr lang="fr-FR" sz="1200" b="0" i="0" u="none" strike="noStrike" dirty="0" err="1">
                          <a:solidFill>
                            <a:srgbClr val="000000"/>
                          </a:solidFill>
                          <a:effectLst/>
                          <a:latin typeface="Calibri" panose="020F0502020204030204" pitchFamily="34" charset="0"/>
                        </a:rPr>
                        <a:t>Waste</a:t>
                      </a:r>
                      <a:r>
                        <a:rPr lang="fr-FR" sz="1200" b="0" i="0" u="none" strike="noStrike" dirty="0">
                          <a:solidFill>
                            <a:srgbClr val="000000"/>
                          </a:solidFill>
                          <a:effectLst/>
                          <a:latin typeface="Calibri" panose="020F0502020204030204" pitchFamily="34" charset="0"/>
                        </a:rPr>
                        <a:t> production </a:t>
                      </a:r>
                      <a:r>
                        <a:rPr lang="fr-FR" sz="1200" b="0" i="0" u="none" strike="noStrike" dirty="0" err="1">
                          <a:solidFill>
                            <a:srgbClr val="000000"/>
                          </a:solidFill>
                          <a:effectLst/>
                          <a:latin typeface="Calibri" panose="020F0502020204030204" pitchFamily="34" charset="0"/>
                        </a:rPr>
                        <a:t>charac</a:t>
                      </a:r>
                      <a:r>
                        <a:rPr lang="fr-FR" sz="1200" b="0" i="0" u="none" strike="noStrike" dirty="0">
                          <a:solidFill>
                            <a:srgbClr val="000000"/>
                          </a:solidFill>
                          <a:effectLst/>
                          <a:latin typeface="Calibri" panose="020F0502020204030204" pitchFamily="34" charset="0"/>
                        </a:rPr>
                        <a:t>. </a:t>
                      </a:r>
                    </a:p>
                  </a:txBody>
                  <a:tcPr marL="51588" marR="5732" marT="5732"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3.0</a:t>
                      </a:r>
                    </a:p>
                  </a:txBody>
                  <a:tcPr marL="5732" marR="5732" marT="5732"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23.2</a:t>
                      </a:r>
                    </a:p>
                  </a:txBody>
                  <a:tcPr marL="5732" marR="5732" marT="5732"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11.6</a:t>
                      </a:r>
                    </a:p>
                  </a:txBody>
                  <a:tcPr marL="5732" marR="5732" marT="5732" marB="0" anchor="b">
                    <a:lnL>
                      <a:noFill/>
                    </a:lnL>
                    <a:lnR>
                      <a:noFill/>
                    </a:lnR>
                    <a:lnT>
                      <a:noFill/>
                    </a:lnT>
                    <a:lnB w="6350" cap="flat" cmpd="sng" algn="ctr">
                      <a:solidFill>
                        <a:srgbClr val="366092"/>
                      </a:solidFill>
                      <a:prstDash val="solid"/>
                      <a:round/>
                      <a:headEnd type="none" w="med" len="med"/>
                      <a:tailEnd type="none" w="med" len="med"/>
                    </a:lnB>
                  </a:tcPr>
                </a:tc>
                <a:extLst>
                  <a:ext uri="{0D108BD9-81ED-4DB2-BD59-A6C34878D82A}">
                    <a16:rowId xmlns:a16="http://schemas.microsoft.com/office/drawing/2014/main" val="760776300"/>
                  </a:ext>
                </a:extLst>
              </a:tr>
              <a:tr h="189013">
                <a:tc>
                  <a:txBody>
                    <a:bodyPr/>
                    <a:lstStyle/>
                    <a:p>
                      <a:pPr algn="l" fontAlgn="b"/>
                      <a:r>
                        <a:rPr lang="fr-FR" sz="1200" b="1" i="0" u="none" strike="noStrike" dirty="0" err="1" smtClean="0">
                          <a:solidFill>
                            <a:srgbClr val="000000"/>
                          </a:solidFill>
                          <a:effectLst/>
                          <a:latin typeface="Calibri" panose="020F0502020204030204" pitchFamily="34" charset="0"/>
                        </a:rPr>
                        <a:t>Sum</a:t>
                      </a:r>
                      <a:r>
                        <a:rPr lang="fr-FR" sz="1200" b="1" i="0" u="none" strike="noStrike" baseline="0" dirty="0" smtClean="0">
                          <a:solidFill>
                            <a:srgbClr val="000000"/>
                          </a:solidFill>
                          <a:effectLst/>
                          <a:latin typeface="Calibri" panose="020F0502020204030204" pitchFamily="34" charset="0"/>
                        </a:rPr>
                        <a:t> </a:t>
                      </a:r>
                      <a:endParaRPr lang="fr-FR" sz="1200" b="1" i="0" u="none" strike="noStrike" dirty="0">
                        <a:solidFill>
                          <a:srgbClr val="000000"/>
                        </a:solidFill>
                        <a:effectLst/>
                        <a:latin typeface="Calibri" panose="020F0502020204030204" pitchFamily="34" charset="0"/>
                      </a:endParaRPr>
                    </a:p>
                  </a:txBody>
                  <a:tcPr marL="5732" marR="5732" marT="5732"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solidFill>
                      <a:schemeClr val="tx2">
                        <a:lumMod val="20000"/>
                        <a:lumOff val="80000"/>
                      </a:schemeClr>
                    </a:solidFill>
                  </a:tcPr>
                </a:tc>
                <a:tc>
                  <a:txBody>
                    <a:bodyPr/>
                    <a:lstStyle/>
                    <a:p>
                      <a:pPr algn="l" fontAlgn="b"/>
                      <a:r>
                        <a:rPr lang="fr-FR" sz="1200" b="1" i="0" u="none" strike="noStrike" dirty="0">
                          <a:solidFill>
                            <a:srgbClr val="000000"/>
                          </a:solidFill>
                          <a:effectLst/>
                          <a:latin typeface="Calibri" panose="020F0502020204030204" pitchFamily="34" charset="0"/>
                        </a:rPr>
                        <a:t>429.8</a:t>
                      </a:r>
                    </a:p>
                  </a:txBody>
                  <a:tcPr marL="5732" marR="5732" marT="5732"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solidFill>
                      <a:schemeClr val="tx2">
                        <a:lumMod val="20000"/>
                        <a:lumOff val="80000"/>
                      </a:schemeClr>
                    </a:solidFill>
                  </a:tcPr>
                </a:tc>
                <a:tc>
                  <a:txBody>
                    <a:bodyPr/>
                    <a:lstStyle/>
                    <a:p>
                      <a:pPr algn="l" fontAlgn="b"/>
                      <a:r>
                        <a:rPr lang="fr-FR" sz="1200" b="1" i="0" u="none" strike="noStrike" dirty="0">
                          <a:solidFill>
                            <a:srgbClr val="000000"/>
                          </a:solidFill>
                          <a:effectLst/>
                          <a:latin typeface="Calibri" panose="020F0502020204030204" pitchFamily="34" charset="0"/>
                        </a:rPr>
                        <a:t>4081.4</a:t>
                      </a:r>
                    </a:p>
                  </a:txBody>
                  <a:tcPr marL="5732" marR="5732" marT="5732"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solidFill>
                      <a:schemeClr val="tx2">
                        <a:lumMod val="20000"/>
                        <a:lumOff val="80000"/>
                      </a:schemeClr>
                    </a:solidFill>
                  </a:tcPr>
                </a:tc>
                <a:tc>
                  <a:txBody>
                    <a:bodyPr/>
                    <a:lstStyle/>
                    <a:p>
                      <a:pPr algn="l" fontAlgn="b"/>
                      <a:r>
                        <a:rPr lang="fr-FR" sz="1200" b="1" i="0" u="none" strike="noStrike" dirty="0">
                          <a:solidFill>
                            <a:srgbClr val="000000"/>
                          </a:solidFill>
                          <a:effectLst/>
                          <a:latin typeface="Calibri" panose="020F0502020204030204" pitchFamily="34" charset="0"/>
                        </a:rPr>
                        <a:t>2259.5</a:t>
                      </a:r>
                    </a:p>
                  </a:txBody>
                  <a:tcPr marL="5732" marR="5732" marT="5732"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95377382"/>
                  </a:ext>
                </a:extLst>
              </a:tr>
            </a:tbl>
          </a:graphicData>
        </a:graphic>
      </p:graphicFrame>
      <p:sp>
        <p:nvSpPr>
          <p:cNvPr id="6" name="Rectangle 5"/>
          <p:cNvSpPr/>
          <p:nvPr/>
        </p:nvSpPr>
        <p:spPr>
          <a:xfrm>
            <a:off x="311637" y="1700808"/>
            <a:ext cx="1131861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11637" y="4149080"/>
            <a:ext cx="11318610" cy="11521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11637" y="5301206"/>
            <a:ext cx="11318610" cy="1371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 name="Groupe 14"/>
          <p:cNvGrpSpPr/>
          <p:nvPr/>
        </p:nvGrpSpPr>
        <p:grpSpPr>
          <a:xfrm rot="16200000">
            <a:off x="11561686" y="1624154"/>
            <a:ext cx="623762" cy="369332"/>
            <a:chOff x="-312712" y="2708920"/>
            <a:chExt cx="623762" cy="369332"/>
          </a:xfrm>
        </p:grpSpPr>
        <p:sp>
          <p:nvSpPr>
            <p:cNvPr id="13" name="ZoneTexte 12"/>
            <p:cNvSpPr txBox="1"/>
            <p:nvPr/>
          </p:nvSpPr>
          <p:spPr>
            <a:xfrm>
              <a:off x="-240704" y="2708920"/>
              <a:ext cx="551754" cy="369332"/>
            </a:xfrm>
            <a:prstGeom prst="rect">
              <a:avLst/>
            </a:prstGeom>
            <a:noFill/>
          </p:spPr>
          <p:txBody>
            <a:bodyPr wrap="none" rtlCol="0">
              <a:spAutoFit/>
            </a:bodyPr>
            <a:lstStyle/>
            <a:p>
              <a:r>
                <a:rPr lang="fr-FR" dirty="0" smtClean="0">
                  <a:solidFill>
                    <a:srgbClr val="FF0000"/>
                  </a:solidFill>
                </a:rPr>
                <a:t>PCR</a:t>
              </a:r>
              <a:endParaRPr lang="fr-FR" dirty="0">
                <a:solidFill>
                  <a:srgbClr val="FF0000"/>
                </a:solidFill>
              </a:endParaRPr>
            </a:p>
          </p:txBody>
        </p:sp>
        <p:sp>
          <p:nvSpPr>
            <p:cNvPr id="14" name="Rectangle 13"/>
            <p:cNvSpPr/>
            <p:nvPr/>
          </p:nvSpPr>
          <p:spPr>
            <a:xfrm>
              <a:off x="-312712" y="2708920"/>
              <a:ext cx="59502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grpSp>
      <p:grpSp>
        <p:nvGrpSpPr>
          <p:cNvPr id="16" name="Groupe 15"/>
          <p:cNvGrpSpPr/>
          <p:nvPr/>
        </p:nvGrpSpPr>
        <p:grpSpPr>
          <a:xfrm rot="16200000">
            <a:off x="11561686" y="4540477"/>
            <a:ext cx="623762" cy="369332"/>
            <a:chOff x="-312712" y="2708920"/>
            <a:chExt cx="623762" cy="369332"/>
          </a:xfrm>
        </p:grpSpPr>
        <p:sp>
          <p:nvSpPr>
            <p:cNvPr id="17" name="ZoneTexte 16"/>
            <p:cNvSpPr txBox="1"/>
            <p:nvPr/>
          </p:nvSpPr>
          <p:spPr>
            <a:xfrm>
              <a:off x="-240704" y="2708920"/>
              <a:ext cx="551754" cy="369332"/>
            </a:xfrm>
            <a:prstGeom prst="rect">
              <a:avLst/>
            </a:prstGeom>
            <a:noFill/>
          </p:spPr>
          <p:txBody>
            <a:bodyPr wrap="none" rtlCol="0">
              <a:spAutoFit/>
            </a:bodyPr>
            <a:lstStyle/>
            <a:p>
              <a:r>
                <a:rPr lang="fr-FR" dirty="0" smtClean="0">
                  <a:solidFill>
                    <a:srgbClr val="FF0000"/>
                  </a:solidFill>
                </a:rPr>
                <a:t>PCR</a:t>
              </a:r>
              <a:endParaRPr lang="fr-FR" dirty="0">
                <a:solidFill>
                  <a:srgbClr val="FF0000"/>
                </a:solidFill>
              </a:endParaRPr>
            </a:p>
          </p:txBody>
        </p:sp>
        <p:sp>
          <p:nvSpPr>
            <p:cNvPr id="18" name="Rectangle 17"/>
            <p:cNvSpPr/>
            <p:nvPr/>
          </p:nvSpPr>
          <p:spPr>
            <a:xfrm>
              <a:off x="-312712" y="2708920"/>
              <a:ext cx="59502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grpSp>
      <p:grpSp>
        <p:nvGrpSpPr>
          <p:cNvPr id="19" name="Groupe 18"/>
          <p:cNvGrpSpPr/>
          <p:nvPr/>
        </p:nvGrpSpPr>
        <p:grpSpPr>
          <a:xfrm rot="16200000">
            <a:off x="11562789" y="5802261"/>
            <a:ext cx="623762" cy="369332"/>
            <a:chOff x="-312712" y="2708920"/>
            <a:chExt cx="623762" cy="369332"/>
          </a:xfrm>
        </p:grpSpPr>
        <p:sp>
          <p:nvSpPr>
            <p:cNvPr id="20" name="ZoneTexte 19"/>
            <p:cNvSpPr txBox="1"/>
            <p:nvPr/>
          </p:nvSpPr>
          <p:spPr>
            <a:xfrm>
              <a:off x="-240704" y="2708920"/>
              <a:ext cx="551754" cy="369332"/>
            </a:xfrm>
            <a:prstGeom prst="rect">
              <a:avLst/>
            </a:prstGeom>
            <a:noFill/>
          </p:spPr>
          <p:txBody>
            <a:bodyPr wrap="none" rtlCol="0">
              <a:spAutoFit/>
            </a:bodyPr>
            <a:lstStyle/>
            <a:p>
              <a:r>
                <a:rPr lang="fr-FR" dirty="0" smtClean="0">
                  <a:solidFill>
                    <a:srgbClr val="FF0000"/>
                  </a:solidFill>
                </a:rPr>
                <a:t>PCR</a:t>
              </a:r>
              <a:endParaRPr lang="fr-FR" dirty="0">
                <a:solidFill>
                  <a:srgbClr val="FF0000"/>
                </a:solidFill>
              </a:endParaRPr>
            </a:p>
          </p:txBody>
        </p:sp>
        <p:sp>
          <p:nvSpPr>
            <p:cNvPr id="21" name="Rectangle 20"/>
            <p:cNvSpPr/>
            <p:nvPr/>
          </p:nvSpPr>
          <p:spPr>
            <a:xfrm>
              <a:off x="-312712" y="2708920"/>
              <a:ext cx="59502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grpSp>
    </p:spTree>
    <p:extLst>
      <p:ext uri="{BB962C8B-B14F-4D97-AF65-F5344CB8AC3E}">
        <p14:creationId xmlns:p14="http://schemas.microsoft.com/office/powerpoint/2010/main" val="2625904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396" y="116632"/>
            <a:ext cx="11103024" cy="535040"/>
          </a:xfrm>
        </p:spPr>
        <p:txBody>
          <a:bodyPr/>
          <a:lstStyle/>
          <a:p>
            <a:r>
              <a:rPr lang="en-US" dirty="0"/>
              <a:t>FILD: simulations in support to ITER design and synthetic </a:t>
            </a:r>
            <a:r>
              <a:rPr lang="en-US" dirty="0" smtClean="0"/>
              <a:t>diagnostics (</a:t>
            </a:r>
            <a:r>
              <a:rPr lang="en-US" sz="2000" dirty="0" smtClean="0"/>
              <a:t>PCR 2022-1a&amp;1b)</a:t>
            </a:r>
            <a:endParaRPr lang="fr-FR" sz="2000"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21</a:t>
            </a:fld>
            <a:endParaRPr lang="en-GB" dirty="0"/>
          </a:p>
        </p:txBody>
      </p:sp>
      <p:sp>
        <p:nvSpPr>
          <p:cNvPr id="5" name="Espace réservé du contenu 4"/>
          <p:cNvSpPr>
            <a:spLocks noGrp="1"/>
          </p:cNvSpPr>
          <p:nvPr>
            <p:ph idx="1"/>
          </p:nvPr>
        </p:nvSpPr>
        <p:spPr>
          <a:xfrm>
            <a:off x="551384" y="679446"/>
            <a:ext cx="11233248" cy="6178554"/>
          </a:xfrm>
        </p:spPr>
        <p:txBody>
          <a:bodyPr>
            <a:normAutofit fontScale="85000" lnSpcReduction="10000"/>
          </a:bodyPr>
          <a:lstStyle/>
          <a:p>
            <a:pPr>
              <a:spcBef>
                <a:spcPts val="0"/>
              </a:spcBef>
              <a:spcAft>
                <a:spcPts val="0"/>
              </a:spcAft>
            </a:pPr>
            <a:r>
              <a:rPr lang="en-US" dirty="0"/>
              <a:t>Coordinator: Manuel Garcia-Munoz (CIEMAT-</a:t>
            </a:r>
            <a:r>
              <a:rPr lang="en-US" dirty="0" err="1"/>
              <a:t>UoS</a:t>
            </a:r>
            <a:r>
              <a:rPr lang="en-US" dirty="0"/>
              <a:t>) </a:t>
            </a:r>
          </a:p>
          <a:p>
            <a:pPr marL="0" indent="0">
              <a:spcBef>
                <a:spcPts val="0"/>
              </a:spcBef>
              <a:spcAft>
                <a:spcPts val="0"/>
              </a:spcAft>
              <a:buNone/>
            </a:pPr>
            <a:r>
              <a:rPr lang="en-US" dirty="0"/>
              <a:t>	                   with Antti Snicker (VTT) &amp; Michael Fitzgerald (UKAEA)</a:t>
            </a:r>
          </a:p>
          <a:p>
            <a:pPr lvl="1"/>
            <a:r>
              <a:rPr lang="en-US" dirty="0"/>
              <a:t>Define ITER reference scenarios jointly with IO</a:t>
            </a:r>
            <a:endParaRPr lang="fr-FR" dirty="0"/>
          </a:p>
          <a:p>
            <a:pPr lvl="1"/>
            <a:r>
              <a:rPr lang="en-US" dirty="0"/>
              <a:t>Thermal plasma loads on FILD probe (SMITER)</a:t>
            </a:r>
          </a:p>
          <a:p>
            <a:pPr lvl="1"/>
            <a:r>
              <a:rPr lang="en-US" dirty="0"/>
              <a:t>Fast ion losses  (ASCOT code and UKAEA tools) </a:t>
            </a:r>
          </a:p>
          <a:p>
            <a:pPr lvl="2"/>
            <a:r>
              <a:rPr lang="en-US" dirty="0"/>
              <a:t>improve ASCOT with “backwards method” starting from FILD location</a:t>
            </a:r>
          </a:p>
          <a:p>
            <a:pPr lvl="2"/>
            <a:r>
              <a:rPr lang="en-US" dirty="0"/>
              <a:t>fast ion losses induced by MHD (AE) modes</a:t>
            </a:r>
            <a:endParaRPr lang="fr-FR" dirty="0"/>
          </a:p>
          <a:p>
            <a:pPr lvl="1"/>
            <a:r>
              <a:rPr lang="en-US" dirty="0"/>
              <a:t>Simulate FILD measurements (FILDSIM) for design </a:t>
            </a:r>
            <a:r>
              <a:rPr lang="en-US" dirty="0" err="1"/>
              <a:t>optimisation</a:t>
            </a:r>
            <a:endParaRPr lang="en-US" dirty="0"/>
          </a:p>
          <a:p>
            <a:pPr lvl="2"/>
            <a:r>
              <a:rPr lang="en-US" dirty="0"/>
              <a:t>scintillators and Faraday cups, optics, new materials, detectors and photo-multipliers, head geometry, radial position, nuclear noise. </a:t>
            </a:r>
            <a:endParaRPr lang="fr-FR" dirty="0"/>
          </a:p>
          <a:p>
            <a:pPr lvl="1"/>
            <a:r>
              <a:rPr lang="en-US" dirty="0"/>
              <a:t>Assess activity for reading FILDSIM’s inputs and outputs into IMAS format</a:t>
            </a:r>
          </a:p>
          <a:p>
            <a:r>
              <a:rPr lang="en-US" dirty="0"/>
              <a:t>Activity under SP2 instead of SP3 </a:t>
            </a:r>
          </a:p>
          <a:p>
            <a:pPr lvl="1"/>
            <a:r>
              <a:rPr lang="en-US" dirty="0"/>
              <a:t>focus is on the simulation  rather than engineering activities under IO responsibilities </a:t>
            </a:r>
          </a:p>
          <a:p>
            <a:r>
              <a:rPr lang="en-US" dirty="0"/>
              <a:t>Issue: resources limited for 3 years (2022-2024) to be extended to 2025 </a:t>
            </a:r>
            <a:endParaRPr lang="fr-FR" dirty="0"/>
          </a:p>
          <a:p>
            <a:endParaRPr lang="fr-FR" dirty="0"/>
          </a:p>
        </p:txBody>
      </p:sp>
      <p:sp>
        <p:nvSpPr>
          <p:cNvPr id="8" name="ZoneTexte 7"/>
          <p:cNvSpPr txBox="1"/>
          <p:nvPr/>
        </p:nvSpPr>
        <p:spPr>
          <a:xfrm>
            <a:off x="9192345" y="880465"/>
            <a:ext cx="272294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t">
            <a:spAutoFit/>
          </a:bodyPr>
          <a:lstStyle/>
          <a:p>
            <a:r>
              <a:rPr lang="en-US" sz="2800" b="1" dirty="0"/>
              <a:t>10.2 PM in 2022 + </a:t>
            </a:r>
            <a:r>
              <a:rPr lang="en-US" sz="2800" b="1" dirty="0" smtClean="0"/>
              <a:t>2.5 PM UKAEA</a:t>
            </a:r>
            <a:endParaRPr lang="en-US" sz="2800" b="1" dirty="0"/>
          </a:p>
        </p:txBody>
      </p:sp>
    </p:spTree>
    <p:extLst>
      <p:ext uri="{BB962C8B-B14F-4D97-AF65-F5344CB8AC3E}">
        <p14:creationId xmlns:p14="http://schemas.microsoft.com/office/powerpoint/2010/main" val="2515601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6632"/>
            <a:ext cx="10526960" cy="457200"/>
          </a:xfrm>
        </p:spPr>
        <p:txBody>
          <a:bodyPr/>
          <a:lstStyle/>
          <a:p>
            <a:r>
              <a:rPr lang="fr-FR" dirty="0"/>
              <a:t>DTE2 analyses and code validation [1/2] as a </a:t>
            </a:r>
            <a:r>
              <a:rPr lang="fr-FR" dirty="0" err="1"/>
              <a:t>follow</a:t>
            </a:r>
            <a:r>
              <a:rPr lang="fr-FR" dirty="0"/>
              <a:t>-up of </a:t>
            </a:r>
            <a:r>
              <a:rPr lang="fr-FR" dirty="0" smtClean="0"/>
              <a:t>JET3 </a:t>
            </a:r>
            <a:r>
              <a:rPr lang="en-US" sz="2000" dirty="0"/>
              <a:t>(PCR </a:t>
            </a:r>
            <a:r>
              <a:rPr lang="en-US" sz="2000" dirty="0" smtClean="0"/>
              <a:t>2022-2a&amp;2b)</a:t>
            </a:r>
            <a:endParaRPr lang="fr-FR" sz="2000"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22</a:t>
            </a:fld>
            <a:endParaRPr lang="en-GB" dirty="0"/>
          </a:p>
        </p:txBody>
      </p:sp>
      <p:sp>
        <p:nvSpPr>
          <p:cNvPr id="5" name="Espace réservé du contenu 4"/>
          <p:cNvSpPr>
            <a:spLocks noGrp="1"/>
          </p:cNvSpPr>
          <p:nvPr>
            <p:ph idx="1"/>
          </p:nvPr>
        </p:nvSpPr>
        <p:spPr>
          <a:xfrm>
            <a:off x="1199456" y="630946"/>
            <a:ext cx="7776864" cy="777954"/>
          </a:xfrm>
        </p:spPr>
        <p:txBody>
          <a:bodyPr>
            <a:normAutofit/>
          </a:bodyPr>
          <a:lstStyle/>
          <a:p>
            <a:pPr marL="0" indent="0">
              <a:buNone/>
            </a:pPr>
            <a:r>
              <a:rPr lang="fr-FR" dirty="0" err="1"/>
              <a:t>Resources</a:t>
            </a:r>
            <a:r>
              <a:rPr lang="fr-FR" dirty="0"/>
              <a:t> </a:t>
            </a:r>
            <a:r>
              <a:rPr lang="fr-FR" dirty="0" err="1"/>
              <a:t>assuming</a:t>
            </a:r>
            <a:r>
              <a:rPr lang="fr-FR" dirty="0"/>
              <a:t> JET </a:t>
            </a:r>
            <a:r>
              <a:rPr lang="fr-FR" dirty="0" err="1"/>
              <a:t>operation</a:t>
            </a:r>
            <a:r>
              <a:rPr lang="fr-FR" dirty="0"/>
              <a:t> ends in 2021 </a:t>
            </a:r>
            <a:r>
              <a:rPr lang="fr-FR" dirty="0" err="1"/>
              <a:t>with</a:t>
            </a:r>
            <a:r>
              <a:rPr lang="fr-FR" dirty="0"/>
              <a:t> DTE2 </a:t>
            </a:r>
          </a:p>
          <a:p>
            <a:endParaRPr lang="fr-FR" dirty="0"/>
          </a:p>
        </p:txBody>
      </p:sp>
      <p:sp>
        <p:nvSpPr>
          <p:cNvPr id="6" name="Espace réservé du contenu 4"/>
          <p:cNvSpPr txBox="1">
            <a:spLocks/>
          </p:cNvSpPr>
          <p:nvPr/>
        </p:nvSpPr>
        <p:spPr>
          <a:xfrm>
            <a:off x="407368" y="1397541"/>
            <a:ext cx="11784632" cy="4983787"/>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2000" dirty="0"/>
              <a:t>ACT Activation measurements for ITER material &amp; data validation </a:t>
            </a:r>
            <a:r>
              <a:rPr lang="en-US" sz="1200" b="0" dirty="0"/>
              <a:t>(UKAEA, ENEA, IPPLM, JSI, NCSRD)</a:t>
            </a:r>
            <a:r>
              <a:rPr lang="en-US" sz="1200" dirty="0"/>
              <a:t> </a:t>
            </a:r>
          </a:p>
          <a:p>
            <a:pPr lvl="1"/>
            <a:r>
              <a:rPr lang="en-US" sz="1800" dirty="0" smtClean="0"/>
              <a:t>Retrieval </a:t>
            </a:r>
            <a:r>
              <a:rPr lang="en-US" sz="1800" dirty="0"/>
              <a:t>of sample materials dosimetry foils and detectors in long-term irradiation station (Sept. 22)</a:t>
            </a:r>
          </a:p>
          <a:p>
            <a:pPr lvl="1"/>
            <a:r>
              <a:rPr lang="en-US" sz="1800" dirty="0"/>
              <a:t>Distribution to EU labs and analyses Gamma spectrometry; Cross-checking </a:t>
            </a:r>
            <a:r>
              <a:rPr lang="en-US" sz="1800" dirty="0" smtClean="0"/>
              <a:t>measurements</a:t>
            </a:r>
          </a:p>
          <a:p>
            <a:pPr lvl="1"/>
            <a:r>
              <a:rPr lang="en-US" sz="1800" dirty="0"/>
              <a:t>Calculation of sample activities on real neutron irradiation history  </a:t>
            </a:r>
            <a:endParaRPr lang="en-US" sz="1800" dirty="0"/>
          </a:p>
          <a:p>
            <a:r>
              <a:rPr lang="en-US" sz="2000" dirty="0"/>
              <a:t>RADA Functional material damage studies </a:t>
            </a:r>
            <a:r>
              <a:rPr lang="en-US" sz="1200" b="0" dirty="0"/>
              <a:t>(CIEMAT, NCSRD, JSI)</a:t>
            </a:r>
          </a:p>
          <a:p>
            <a:pPr lvl="1"/>
            <a:r>
              <a:rPr lang="en-US" sz="1800" dirty="0" smtClean="0"/>
              <a:t>Assess </a:t>
            </a:r>
            <a:r>
              <a:rPr lang="en-US" sz="1800" dirty="0"/>
              <a:t>the degradation of the physical properties in optical </a:t>
            </a:r>
            <a:r>
              <a:rPr lang="en-US" sz="1800" dirty="0" smtClean="0"/>
              <a:t>fibers </a:t>
            </a:r>
            <a:r>
              <a:rPr lang="en-US" sz="1800" dirty="0"/>
              <a:t>and in insulator materials due to fast neutrons</a:t>
            </a:r>
          </a:p>
          <a:p>
            <a:r>
              <a:rPr lang="en-US" sz="2000" dirty="0"/>
              <a:t>NC14 Calibration of neutron detectors at 14-MeV neutron energy </a:t>
            </a:r>
            <a:r>
              <a:rPr lang="en-US" sz="1200" b="0" dirty="0"/>
              <a:t>(</a:t>
            </a:r>
            <a:r>
              <a:rPr lang="fr-FR" sz="1200" b="0" dirty="0"/>
              <a:t>UKAEA)</a:t>
            </a:r>
          </a:p>
          <a:p>
            <a:pPr lvl="1"/>
            <a:r>
              <a:rPr lang="en-GB" sz="1800" dirty="0"/>
              <a:t>Final assessment of 14 MeV calibration factors and operational relevance</a:t>
            </a:r>
            <a:endParaRPr lang="en-US" sz="1800" dirty="0"/>
          </a:p>
          <a:p>
            <a:pPr lvl="1"/>
            <a:r>
              <a:rPr lang="en-US" sz="1800" dirty="0"/>
              <a:t>Lesson learnt from the in-vessel calibration and their suitability for ITER calibrations </a:t>
            </a:r>
            <a:endParaRPr lang="fr-FR" sz="800" b="0" dirty="0"/>
          </a:p>
        </p:txBody>
      </p:sp>
      <p:sp>
        <p:nvSpPr>
          <p:cNvPr id="7" name="ZoneTexte 6"/>
          <p:cNvSpPr txBox="1"/>
          <p:nvPr/>
        </p:nvSpPr>
        <p:spPr>
          <a:xfrm>
            <a:off x="9262924" y="4581128"/>
            <a:ext cx="2929076" cy="1384995"/>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t">
            <a:spAutoFit/>
          </a:bodyPr>
          <a:lstStyle/>
          <a:p>
            <a:r>
              <a:rPr lang="en-US" sz="2800" b="1" dirty="0" smtClean="0"/>
              <a:t>2022: 45.4PM + 8.4PM </a:t>
            </a:r>
            <a:r>
              <a:rPr lang="en-US" sz="2800" b="1" dirty="0" smtClean="0"/>
              <a:t>AR-IPPLM </a:t>
            </a:r>
            <a:r>
              <a:rPr lang="en-US" sz="2800" b="1" dirty="0" smtClean="0">
                <a:cs typeface="Calibri"/>
              </a:rPr>
              <a:t>+ 15.8PM UKAEA</a:t>
            </a:r>
            <a:endParaRPr lang="en-US" sz="2800" b="1" dirty="0">
              <a:cs typeface="Calibri"/>
            </a:endParaRPr>
          </a:p>
        </p:txBody>
      </p:sp>
    </p:spTree>
    <p:extLst>
      <p:ext uri="{BB962C8B-B14F-4D97-AF65-F5344CB8AC3E}">
        <p14:creationId xmlns:p14="http://schemas.microsoft.com/office/powerpoint/2010/main" val="2074600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DTE2 analyses and code validation [2/2] as a </a:t>
            </a:r>
            <a:r>
              <a:rPr lang="fr-FR" dirty="0" err="1"/>
              <a:t>follow</a:t>
            </a:r>
            <a:r>
              <a:rPr lang="fr-FR" dirty="0"/>
              <a:t>-up of </a:t>
            </a:r>
            <a:r>
              <a:rPr lang="fr-FR" dirty="0" smtClean="0"/>
              <a:t>JET3 </a:t>
            </a:r>
            <a:r>
              <a:rPr lang="en-US" sz="2000" dirty="0"/>
              <a:t>(PCR </a:t>
            </a:r>
            <a:r>
              <a:rPr lang="en-US" sz="2000" dirty="0" smtClean="0"/>
              <a:t>2022-2a&amp;2b)</a:t>
            </a:r>
            <a:r>
              <a:rPr lang="fr-FR" sz="2000" dirty="0" smtClean="0"/>
              <a:t> </a:t>
            </a:r>
            <a:endParaRPr lang="fr-FR" sz="2000"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23</a:t>
            </a:fld>
            <a:endParaRPr lang="en-GB" dirty="0"/>
          </a:p>
        </p:txBody>
      </p:sp>
      <p:sp>
        <p:nvSpPr>
          <p:cNvPr id="6" name="Espace réservé du contenu 4"/>
          <p:cNvSpPr txBox="1">
            <a:spLocks/>
          </p:cNvSpPr>
          <p:nvPr/>
        </p:nvSpPr>
        <p:spPr>
          <a:xfrm>
            <a:off x="407368" y="573832"/>
            <a:ext cx="11665296" cy="6617670"/>
          </a:xfrm>
          <a:prstGeom prst="rect">
            <a:avLst/>
          </a:prstGeom>
        </p:spPr>
        <p:txBody>
          <a:bodyPr vert="horz" lIns="91440" tIns="45720" rIns="91440" bIns="45720" rtlCol="0">
            <a:normAutofit fontScale="85000" lnSpcReduction="10000"/>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NEXP Neutron streaming and shutdown dose rate experiments for code validation </a:t>
            </a:r>
            <a:r>
              <a:rPr lang="en-US" sz="1600" b="0" dirty="0"/>
              <a:t>(ENEA, CIEMAT, CEA, IPPLM, JSI, KIT, NCSRD, UKAEA)</a:t>
            </a:r>
          </a:p>
          <a:p>
            <a:pPr lvl="1"/>
            <a:r>
              <a:rPr lang="en-US" dirty="0"/>
              <a:t>Analysis and calculations of TT and DTE2 neutron streaming and shutdown dose rates experiment </a:t>
            </a:r>
          </a:p>
          <a:p>
            <a:pPr lvl="1"/>
            <a:r>
              <a:rPr lang="en-US" dirty="0" smtClean="0"/>
              <a:t>Validate </a:t>
            </a:r>
            <a:r>
              <a:rPr lang="en-US" dirty="0"/>
              <a:t>the state-of-art </a:t>
            </a:r>
            <a:r>
              <a:rPr lang="en-US" dirty="0" smtClean="0"/>
              <a:t>codes, nuclear </a:t>
            </a:r>
            <a:r>
              <a:rPr lang="en-US" dirty="0"/>
              <a:t>data </a:t>
            </a:r>
            <a:r>
              <a:rPr lang="en-US" dirty="0" smtClean="0"/>
              <a:t>and tools used </a:t>
            </a:r>
            <a:r>
              <a:rPr lang="en-US" dirty="0"/>
              <a:t>in ITER nuclear </a:t>
            </a:r>
            <a:r>
              <a:rPr lang="en-US" dirty="0" smtClean="0"/>
              <a:t>analyses</a:t>
            </a:r>
          </a:p>
          <a:p>
            <a:pPr lvl="1"/>
            <a:r>
              <a:rPr lang="en-US" dirty="0"/>
              <a:t>Model and analysis of gas baking plant activation due to a water leak</a:t>
            </a:r>
          </a:p>
          <a:p>
            <a:r>
              <a:rPr lang="en-US" dirty="0" smtClean="0"/>
              <a:t>ORE </a:t>
            </a:r>
            <a:r>
              <a:rPr lang="en-US" dirty="0"/>
              <a:t>Occupational Radiation Exposure </a:t>
            </a:r>
            <a:r>
              <a:rPr lang="en-US" sz="1600" b="0" dirty="0"/>
              <a:t>(ENEA, CIEMAT, JSI, NCSRD UKAEA)</a:t>
            </a:r>
          </a:p>
          <a:p>
            <a:pPr lvl="1"/>
            <a:r>
              <a:rPr lang="en-GB" dirty="0"/>
              <a:t>Collect and process JET ORE data corresponding to specific activities and operations to meet specific ITER safety </a:t>
            </a:r>
            <a:r>
              <a:rPr lang="en-GB" dirty="0" smtClean="0"/>
              <a:t>needs </a:t>
            </a:r>
            <a:endParaRPr lang="en-GB" dirty="0"/>
          </a:p>
          <a:p>
            <a:pPr lvl="1"/>
            <a:r>
              <a:rPr lang="en-GB" dirty="0" smtClean="0"/>
              <a:t>Develop well-structured </a:t>
            </a:r>
            <a:r>
              <a:rPr lang="en-GB" dirty="0" smtClean="0"/>
              <a:t>work-effort </a:t>
            </a:r>
            <a:r>
              <a:rPr lang="en-GB" dirty="0"/>
              <a:t>database for ITER-like ORE applications </a:t>
            </a:r>
          </a:p>
          <a:p>
            <a:r>
              <a:rPr lang="en-US" dirty="0"/>
              <a:t>TBMD n/T detectors testing for Test Blanket Module </a:t>
            </a:r>
            <a:r>
              <a:rPr lang="en-US" sz="1600" b="0" dirty="0"/>
              <a:t>(ENEA, UKAEA)</a:t>
            </a:r>
          </a:p>
          <a:p>
            <a:pPr lvl="1"/>
            <a:r>
              <a:rPr lang="en-US" sz="1900" dirty="0">
                <a:latin typeface="+mn-lt"/>
              </a:rPr>
              <a:t>Analysis of the measurements with diamond detectors in vertical port and TBM mock-up and activation foils in KN2 following DTE2 and TT campaigns</a:t>
            </a:r>
          </a:p>
          <a:p>
            <a:r>
              <a:rPr lang="en-US" dirty="0" smtClean="0"/>
              <a:t>WPC</a:t>
            </a:r>
            <a:r>
              <a:rPr lang="en-US" dirty="0"/>
              <a:t> Waste production and characterization </a:t>
            </a:r>
            <a:r>
              <a:rPr lang="en-US" sz="1600" b="0" dirty="0"/>
              <a:t>(</a:t>
            </a:r>
            <a:r>
              <a:rPr lang="fr-FR" sz="1600" b="0" dirty="0"/>
              <a:t>UKAEA)</a:t>
            </a:r>
          </a:p>
          <a:p>
            <a:pPr lvl="1"/>
            <a:r>
              <a:rPr lang="en-US" dirty="0"/>
              <a:t>Analysis of the production and </a:t>
            </a:r>
            <a:r>
              <a:rPr lang="en-US" dirty="0" err="1"/>
              <a:t>characterisation</a:t>
            </a:r>
            <a:r>
              <a:rPr lang="en-US" dirty="0"/>
              <a:t> of solid and soft waste following DTE2 for validation of tools and processes required by ITER</a:t>
            </a:r>
            <a:r>
              <a:rPr lang="en-GB" dirty="0" smtClean="0"/>
              <a:t> </a:t>
            </a:r>
            <a:endParaRPr lang="en-US" sz="1000" dirty="0" smtClean="0"/>
          </a:p>
          <a:p>
            <a:endParaRPr lang="en-US" dirty="0"/>
          </a:p>
          <a:p>
            <a:endParaRPr lang="en-US" dirty="0"/>
          </a:p>
          <a:p>
            <a:endParaRPr lang="en-US" dirty="0"/>
          </a:p>
          <a:p>
            <a:endParaRPr lang="fr-FR" dirty="0"/>
          </a:p>
        </p:txBody>
      </p:sp>
    </p:spTree>
    <p:extLst>
      <p:ext uri="{BB962C8B-B14F-4D97-AF65-F5344CB8AC3E}">
        <p14:creationId xmlns:p14="http://schemas.microsoft.com/office/powerpoint/2010/main" val="3153452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368" y="116632"/>
            <a:ext cx="10297144" cy="627712"/>
          </a:xfrm>
        </p:spPr>
        <p:txBody>
          <a:bodyPr/>
          <a:lstStyle/>
          <a:p>
            <a:r>
              <a:rPr lang="fr-FR" dirty="0"/>
              <a:t> JET Water </a:t>
            </a:r>
            <a:r>
              <a:rPr lang="fr-FR" dirty="0" smtClean="0"/>
              <a:t>Activation </a:t>
            </a:r>
            <a:r>
              <a:rPr lang="fr-FR" dirty="0" err="1" smtClean="0"/>
              <a:t>Experiment</a:t>
            </a:r>
            <a:r>
              <a:rPr lang="fr-FR" dirty="0" smtClean="0"/>
              <a:t> DTE3, </a:t>
            </a:r>
            <a:r>
              <a:rPr lang="en-US" dirty="0" smtClean="0"/>
              <a:t>supported </a:t>
            </a:r>
            <a:r>
              <a:rPr lang="en-US" dirty="0"/>
              <a:t>by </a:t>
            </a:r>
            <a:r>
              <a:rPr lang="en-US" dirty="0" smtClean="0"/>
              <a:t>ITER </a:t>
            </a:r>
            <a:r>
              <a:rPr lang="en-US" sz="2000" dirty="0"/>
              <a:t>(PCR </a:t>
            </a:r>
            <a:r>
              <a:rPr lang="en-US" sz="2000" dirty="0" smtClean="0"/>
              <a:t>2022-4) </a:t>
            </a:r>
            <a:endParaRPr lang="fr-FR" sz="2000"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24</a:t>
            </a:fld>
            <a:endParaRPr lang="en-GB" dirty="0"/>
          </a:p>
        </p:txBody>
      </p:sp>
      <p:sp>
        <p:nvSpPr>
          <p:cNvPr id="5" name="Espace réservé du contenu 4"/>
          <p:cNvSpPr>
            <a:spLocks noGrp="1"/>
          </p:cNvSpPr>
          <p:nvPr>
            <p:ph idx="1"/>
          </p:nvPr>
        </p:nvSpPr>
        <p:spPr/>
        <p:txBody>
          <a:bodyPr>
            <a:normAutofit fontScale="92500" lnSpcReduction="20000"/>
          </a:bodyPr>
          <a:lstStyle/>
          <a:p>
            <a:r>
              <a:rPr lang="en-US" dirty="0" smtClean="0"/>
              <a:t>Validate </a:t>
            </a:r>
            <a:r>
              <a:rPr lang="en-US" dirty="0"/>
              <a:t>of the full methodology for water activation assessment for ITER</a:t>
            </a:r>
            <a:endParaRPr lang="fr-FR" dirty="0"/>
          </a:p>
          <a:p>
            <a:r>
              <a:rPr lang="en-US" dirty="0" smtClean="0"/>
              <a:t>Reduce </a:t>
            </a:r>
            <a:r>
              <a:rPr lang="en-US" dirty="0"/>
              <a:t>the safety factors applied to the calculations which have large impact on schedule, commissioning and </a:t>
            </a:r>
            <a:r>
              <a:rPr lang="en-US" dirty="0" smtClean="0"/>
              <a:t>licensing</a:t>
            </a:r>
            <a:r>
              <a:rPr lang="fr-FR" dirty="0" smtClean="0"/>
              <a:t> </a:t>
            </a:r>
            <a:endParaRPr lang="fr-FR" dirty="0"/>
          </a:p>
          <a:p>
            <a:r>
              <a:rPr lang="en-GB" dirty="0"/>
              <a:t>IO (Michael LOUGHLIN)</a:t>
            </a:r>
          </a:p>
          <a:p>
            <a:pPr lvl="1"/>
            <a:r>
              <a:rPr lang="en-GB" dirty="0"/>
              <a:t>  “It is  </a:t>
            </a:r>
            <a:r>
              <a:rPr lang="en-GB" dirty="0">
                <a:solidFill>
                  <a:srgbClr val="FF0000"/>
                </a:solidFill>
              </a:rPr>
              <a:t>essential to the success of the ITER program that the strength and spatial distribution is predicted as well as possible</a:t>
            </a:r>
            <a:r>
              <a:rPr lang="en-GB" dirty="0"/>
              <a:t>. It is also </a:t>
            </a:r>
            <a:r>
              <a:rPr lang="en-GB" dirty="0">
                <a:solidFill>
                  <a:srgbClr val="FF0000"/>
                </a:solidFill>
              </a:rPr>
              <a:t>crucial for the safety case of ITER </a:t>
            </a:r>
            <a:r>
              <a:rPr lang="en-GB" dirty="0"/>
              <a:t>that this source is well understood to ensure the protection of the public and the environment. It will have an </a:t>
            </a:r>
            <a:r>
              <a:rPr lang="en-GB" dirty="0">
                <a:solidFill>
                  <a:srgbClr val="FF0000"/>
                </a:solidFill>
              </a:rPr>
              <a:t>impact on the licensing process</a:t>
            </a:r>
            <a:r>
              <a:rPr lang="en-GB" dirty="0"/>
              <a:t>.</a:t>
            </a:r>
            <a:r>
              <a:rPr lang="fr-FR" dirty="0"/>
              <a:t> </a:t>
            </a:r>
            <a:r>
              <a:rPr lang="en-GB" dirty="0"/>
              <a:t>The radiation from activated water could affect the </a:t>
            </a:r>
            <a:r>
              <a:rPr lang="en-GB" dirty="0">
                <a:solidFill>
                  <a:srgbClr val="FF0000"/>
                </a:solidFill>
              </a:rPr>
              <a:t>performance of the superconducting magnets </a:t>
            </a:r>
            <a:r>
              <a:rPr lang="en-GB" dirty="0"/>
              <a:t>(as a source of nuclear heating), could render </a:t>
            </a:r>
            <a:r>
              <a:rPr lang="en-GB" dirty="0">
                <a:solidFill>
                  <a:srgbClr val="FF0000"/>
                </a:solidFill>
              </a:rPr>
              <a:t>safety electronics </a:t>
            </a:r>
            <a:r>
              <a:rPr lang="en-GB" dirty="0"/>
              <a:t>inoperable (because of neutrons from </a:t>
            </a:r>
            <a:r>
              <a:rPr lang="en-GB" baseline="30000" dirty="0"/>
              <a:t>17</a:t>
            </a:r>
            <a:r>
              <a:rPr lang="en-GB" dirty="0"/>
              <a:t>N), or </a:t>
            </a:r>
            <a:r>
              <a:rPr lang="en-GB" dirty="0">
                <a:solidFill>
                  <a:srgbClr val="FF0000"/>
                </a:solidFill>
              </a:rPr>
              <a:t>damage the tokamak cooling water system </a:t>
            </a:r>
            <a:r>
              <a:rPr lang="en-GB" dirty="0"/>
              <a:t>itself, unless suitable amelioration steps are not taken. All these could severely limit the ITER operation program. </a:t>
            </a:r>
            <a:r>
              <a:rPr lang="en-GB" dirty="0">
                <a:solidFill>
                  <a:srgbClr val="FF0000"/>
                </a:solidFill>
              </a:rPr>
              <a:t>A thorough knowledge of this source term is therefore of paramount importance</a:t>
            </a:r>
            <a:r>
              <a:rPr lang="en-GB" dirty="0"/>
              <a:t>.”</a:t>
            </a:r>
            <a:endParaRPr lang="en-US" dirty="0"/>
          </a:p>
        </p:txBody>
      </p:sp>
    </p:spTree>
    <p:extLst>
      <p:ext uri="{BB962C8B-B14F-4D97-AF65-F5344CB8AC3E}">
        <p14:creationId xmlns:p14="http://schemas.microsoft.com/office/powerpoint/2010/main" val="1161742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Preparation</a:t>
            </a:r>
            <a:r>
              <a:rPr lang="fr-FR" dirty="0"/>
              <a:t> of JET </a:t>
            </a:r>
            <a:r>
              <a:rPr lang="fr-FR" dirty="0" smtClean="0"/>
              <a:t>water </a:t>
            </a:r>
            <a:r>
              <a:rPr lang="fr-FR" dirty="0"/>
              <a:t>activation </a:t>
            </a:r>
            <a:r>
              <a:rPr lang="fr-FR" dirty="0" err="1" smtClean="0"/>
              <a:t>exp</a:t>
            </a:r>
            <a:r>
              <a:rPr lang="fr-FR" dirty="0" smtClean="0"/>
              <a:t>. </a:t>
            </a:r>
            <a:r>
              <a:rPr lang="fr-FR" dirty="0" err="1" smtClean="0"/>
              <a:t>should</a:t>
            </a:r>
            <a:r>
              <a:rPr lang="fr-FR" dirty="0" smtClean="0"/>
              <a:t> </a:t>
            </a:r>
            <a:r>
              <a:rPr lang="fr-FR" dirty="0" err="1"/>
              <a:t>take</a:t>
            </a:r>
            <a:r>
              <a:rPr lang="fr-FR" dirty="0"/>
              <a:t> place in </a:t>
            </a:r>
            <a:r>
              <a:rPr lang="fr-FR" dirty="0" smtClean="0"/>
              <a:t>2022 </a:t>
            </a:r>
            <a:r>
              <a:rPr lang="en-US" sz="2000" dirty="0"/>
              <a:t>(PCR </a:t>
            </a:r>
            <a:r>
              <a:rPr lang="en-US" sz="2000" dirty="0" smtClean="0"/>
              <a:t>2022-4)</a:t>
            </a:r>
            <a:endParaRPr lang="fr-FR" sz="2000"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25</a:t>
            </a:fld>
            <a:endParaRPr lang="en-GB" dirty="0"/>
          </a:p>
        </p:txBody>
      </p:sp>
      <p:sp>
        <p:nvSpPr>
          <p:cNvPr id="5" name="Espace réservé du contenu 4"/>
          <p:cNvSpPr>
            <a:spLocks noGrp="1"/>
          </p:cNvSpPr>
          <p:nvPr>
            <p:ph idx="1"/>
          </p:nvPr>
        </p:nvSpPr>
        <p:spPr>
          <a:xfrm>
            <a:off x="609600" y="850846"/>
            <a:ext cx="11103024" cy="5873672"/>
          </a:xfrm>
        </p:spPr>
        <p:txBody>
          <a:bodyPr>
            <a:normAutofit fontScale="92500" lnSpcReduction="10000"/>
          </a:bodyPr>
          <a:lstStyle/>
          <a:p>
            <a:r>
              <a:rPr lang="en-US" dirty="0"/>
              <a:t>Water activation measurement in NBI scraper cooling loop following </a:t>
            </a:r>
            <a:r>
              <a:rPr lang="en-US" dirty="0" smtClean="0"/>
              <a:t>feasibility </a:t>
            </a:r>
            <a:r>
              <a:rPr lang="en-US" dirty="0"/>
              <a:t>study</a:t>
            </a:r>
          </a:p>
          <a:p>
            <a:pPr lvl="1"/>
            <a:r>
              <a:rPr lang="en-US" dirty="0"/>
              <a:t>Estimated resources are limited for 2022- </a:t>
            </a:r>
            <a:r>
              <a:rPr lang="en-US" dirty="0" smtClean="0"/>
              <a:t>2025:  </a:t>
            </a:r>
            <a:r>
              <a:rPr lang="en-US" dirty="0"/>
              <a:t>2.5 -3.5 </a:t>
            </a:r>
            <a:r>
              <a:rPr lang="en-US" dirty="0" err="1"/>
              <a:t>ppy</a:t>
            </a:r>
            <a:r>
              <a:rPr lang="en-US" dirty="0"/>
              <a:t> and 50k€ </a:t>
            </a:r>
            <a:r>
              <a:rPr lang="en-US" dirty="0" err="1"/>
              <a:t>Eurofusion</a:t>
            </a:r>
            <a:r>
              <a:rPr lang="en-US" dirty="0"/>
              <a:t> resources. JET operator  144 </a:t>
            </a:r>
            <a:r>
              <a:rPr lang="en-US" dirty="0" err="1"/>
              <a:t>ppd</a:t>
            </a:r>
            <a:r>
              <a:rPr lang="en-US" dirty="0"/>
              <a:t> and 20k£ </a:t>
            </a:r>
            <a:r>
              <a:rPr lang="en-US" dirty="0" smtClean="0"/>
              <a:t>for </a:t>
            </a:r>
            <a:r>
              <a:rPr lang="en-US" dirty="0" smtClean="0"/>
              <a:t>goods. A real opportunity  </a:t>
            </a:r>
            <a:endParaRPr lang="en-US" dirty="0" smtClean="0"/>
          </a:p>
          <a:p>
            <a:r>
              <a:rPr lang="en-US" dirty="0" smtClean="0"/>
              <a:t>Preparation </a:t>
            </a:r>
            <a:r>
              <a:rPr lang="en-US" dirty="0"/>
              <a:t>should take place NOW in </a:t>
            </a:r>
            <a:r>
              <a:rPr lang="en-US" dirty="0" smtClean="0"/>
              <a:t>2022: </a:t>
            </a:r>
            <a:endParaRPr lang="en-US" dirty="0"/>
          </a:p>
          <a:p>
            <a:pPr lvl="1"/>
            <a:r>
              <a:rPr lang="en-US" dirty="0"/>
              <a:t>2022 Pre-analysis, design of experimental assembly </a:t>
            </a:r>
          </a:p>
          <a:p>
            <a:pPr lvl="1"/>
            <a:r>
              <a:rPr lang="en-US" dirty="0"/>
              <a:t>2023 Installation &amp; Measurements </a:t>
            </a:r>
          </a:p>
          <a:p>
            <a:pPr lvl="1"/>
            <a:r>
              <a:rPr lang="en-US" dirty="0"/>
              <a:t>2024-2025 </a:t>
            </a:r>
            <a:r>
              <a:rPr lang="en-US" dirty="0" smtClean="0"/>
              <a:t>Post-analyses, conclusions </a:t>
            </a:r>
            <a:r>
              <a:rPr lang="en-US" dirty="0"/>
              <a:t>and implications to ITER</a:t>
            </a:r>
          </a:p>
          <a:p>
            <a:r>
              <a:rPr lang="fr-FR" dirty="0"/>
              <a:t>A call for </a:t>
            </a:r>
            <a:r>
              <a:rPr lang="fr-FR" dirty="0" err="1"/>
              <a:t>Implementation</a:t>
            </a:r>
            <a:r>
              <a:rPr lang="fr-FR" dirty="0"/>
              <a:t> of </a:t>
            </a:r>
            <a:r>
              <a:rPr lang="fr-FR" dirty="0" err="1"/>
              <a:t>Enhancements</a:t>
            </a:r>
            <a:r>
              <a:rPr lang="fr-FR" dirty="0"/>
              <a:t> has been </a:t>
            </a:r>
            <a:r>
              <a:rPr lang="fr-FR" dirty="0" err="1"/>
              <a:t>issued</a:t>
            </a:r>
            <a:r>
              <a:rPr lang="fr-FR" dirty="0"/>
              <a:t> </a:t>
            </a:r>
            <a:r>
              <a:rPr lang="fr-FR" dirty="0" err="1"/>
              <a:t>within</a:t>
            </a:r>
            <a:r>
              <a:rPr lang="fr-FR" dirty="0"/>
              <a:t> WPTE on 02/03 </a:t>
            </a:r>
            <a:r>
              <a:rPr lang="fr-FR" dirty="0" err="1"/>
              <a:t>with</a:t>
            </a:r>
            <a:r>
              <a:rPr lang="fr-FR" dirty="0"/>
              <a:t> a deadline 23 March </a:t>
            </a:r>
          </a:p>
          <a:p>
            <a:r>
              <a:rPr lang="fr-FR" dirty="0"/>
              <a:t>PB to support the </a:t>
            </a:r>
            <a:r>
              <a:rPr lang="fr-FR" dirty="0" err="1"/>
              <a:t>EUROfusion</a:t>
            </a:r>
            <a:r>
              <a:rPr lang="fr-FR" dirty="0"/>
              <a:t> </a:t>
            </a:r>
            <a:r>
              <a:rPr lang="fr-FR" dirty="0" err="1"/>
              <a:t>preparation</a:t>
            </a:r>
            <a:r>
              <a:rPr lang="fr-FR" dirty="0"/>
              <a:t> of the </a:t>
            </a:r>
            <a:r>
              <a:rPr lang="fr-FR" dirty="0" smtClean="0"/>
              <a:t>Water activation </a:t>
            </a:r>
            <a:r>
              <a:rPr lang="fr-FR" dirty="0" err="1" smtClean="0"/>
              <a:t>experiment</a:t>
            </a:r>
            <a:r>
              <a:rPr lang="fr-FR" dirty="0" smtClean="0"/>
              <a:t> </a:t>
            </a:r>
            <a:r>
              <a:rPr lang="fr-FR" dirty="0"/>
              <a:t>in </a:t>
            </a:r>
            <a:r>
              <a:rPr lang="fr-FR" dirty="0" smtClean="0"/>
              <a:t>2022 </a:t>
            </a:r>
            <a:r>
              <a:rPr lang="fr-FR" dirty="0" err="1" smtClean="0"/>
              <a:t>within</a:t>
            </a:r>
            <a:r>
              <a:rPr lang="fr-FR" dirty="0" smtClean="0"/>
              <a:t> </a:t>
            </a:r>
            <a:r>
              <a:rPr lang="fr-FR" dirty="0" err="1" smtClean="0"/>
              <a:t>PrIO</a:t>
            </a:r>
            <a:r>
              <a:rPr lang="fr-FR" dirty="0" smtClean="0"/>
              <a:t> </a:t>
            </a:r>
            <a:endParaRPr lang="fr-FR" dirty="0"/>
          </a:p>
        </p:txBody>
      </p:sp>
    </p:spTree>
    <p:extLst>
      <p:ext uri="{BB962C8B-B14F-4D97-AF65-F5344CB8AC3E}">
        <p14:creationId xmlns:p14="http://schemas.microsoft.com/office/powerpoint/2010/main" val="3386619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6632"/>
            <a:ext cx="10382944" cy="457200"/>
          </a:xfrm>
        </p:spPr>
        <p:txBody>
          <a:bodyPr/>
          <a:lstStyle/>
          <a:p>
            <a:r>
              <a:rPr lang="fr-FR" dirty="0"/>
              <a:t>Neutronics </a:t>
            </a:r>
            <a:r>
              <a:rPr lang="fr-FR" dirty="0" err="1"/>
              <a:t>tools</a:t>
            </a:r>
            <a:r>
              <a:rPr lang="fr-FR" dirty="0"/>
              <a:t> </a:t>
            </a:r>
            <a:r>
              <a:rPr lang="fr-FR" dirty="0" err="1"/>
              <a:t>development</a:t>
            </a:r>
            <a:r>
              <a:rPr lang="fr-FR" dirty="0"/>
              <a:t> &amp; validation for </a:t>
            </a:r>
            <a:r>
              <a:rPr lang="fr-FR" dirty="0" smtClean="0"/>
              <a:t>ITER/DEMO </a:t>
            </a:r>
            <a:r>
              <a:rPr lang="en-US" dirty="0"/>
              <a:t>(PCR </a:t>
            </a:r>
            <a:r>
              <a:rPr lang="en-US" dirty="0" smtClean="0"/>
              <a:t>2022-3)</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26</a:t>
            </a:fld>
            <a:endParaRPr lang="en-GB" dirty="0"/>
          </a:p>
        </p:txBody>
      </p:sp>
      <p:sp>
        <p:nvSpPr>
          <p:cNvPr id="5" name="Espace réservé du contenu 4"/>
          <p:cNvSpPr>
            <a:spLocks noGrp="1"/>
          </p:cNvSpPr>
          <p:nvPr>
            <p:ph idx="1"/>
          </p:nvPr>
        </p:nvSpPr>
        <p:spPr>
          <a:xfrm>
            <a:off x="292460" y="703751"/>
            <a:ext cx="11443854" cy="5688632"/>
          </a:xfrm>
        </p:spPr>
        <p:txBody>
          <a:bodyPr>
            <a:normAutofit fontScale="70000" lnSpcReduction="20000"/>
          </a:bodyPr>
          <a:lstStyle/>
          <a:p>
            <a:r>
              <a:rPr lang="en-US" dirty="0"/>
              <a:t>Activated corrosion products tools development and experiments </a:t>
            </a:r>
            <a:r>
              <a:rPr lang="en-US" sz="2000" b="0" dirty="0"/>
              <a:t>(</a:t>
            </a:r>
            <a:r>
              <a:rPr lang="it-IT" sz="2000" b="0" dirty="0"/>
              <a:t>ENEA</a:t>
            </a:r>
            <a:r>
              <a:rPr lang="fr-FR" sz="2000" b="0" dirty="0"/>
              <a:t>, </a:t>
            </a:r>
            <a:r>
              <a:rPr lang="it-IT" sz="2000" b="0" dirty="0"/>
              <a:t>CCFE</a:t>
            </a:r>
            <a:r>
              <a:rPr lang="fr-FR" sz="2000" b="0" dirty="0"/>
              <a:t>, </a:t>
            </a:r>
            <a:r>
              <a:rPr lang="it-IT" sz="2000" b="0" dirty="0"/>
              <a:t>CEA</a:t>
            </a:r>
            <a:r>
              <a:rPr lang="fr-FR" sz="2000" b="0" dirty="0"/>
              <a:t>, </a:t>
            </a:r>
            <a:r>
              <a:rPr lang="it-IT" sz="2000" b="0" dirty="0"/>
              <a:t>CIEMAT-UNED)</a:t>
            </a:r>
          </a:p>
          <a:p>
            <a:pPr lvl="1"/>
            <a:r>
              <a:rPr lang="en-US" dirty="0" smtClean="0"/>
              <a:t>Develop methodology </a:t>
            </a:r>
            <a:r>
              <a:rPr lang="en-US" dirty="0"/>
              <a:t>for assessment of dose contribution due to ACP</a:t>
            </a:r>
          </a:p>
          <a:p>
            <a:pPr lvl="1"/>
            <a:r>
              <a:rPr lang="en-US" dirty="0" smtClean="0"/>
              <a:t>Design (2022), </a:t>
            </a:r>
            <a:r>
              <a:rPr lang="en-US" dirty="0"/>
              <a:t>carry-out and </a:t>
            </a:r>
            <a:r>
              <a:rPr lang="en-US" dirty="0" err="1"/>
              <a:t>analyse</a:t>
            </a:r>
            <a:r>
              <a:rPr lang="en-US" dirty="0"/>
              <a:t> experiments at FNG to validate OSCAR-Fusion and  the methodological approach for ITER estimates of the radiation field due to the </a:t>
            </a:r>
            <a:r>
              <a:rPr lang="en-US" dirty="0" smtClean="0"/>
              <a:t>ACPs</a:t>
            </a:r>
          </a:p>
          <a:p>
            <a:r>
              <a:rPr lang="en-US" dirty="0" smtClean="0"/>
              <a:t>Fluid </a:t>
            </a:r>
            <a:r>
              <a:rPr lang="en-US" dirty="0"/>
              <a:t>activation tools development and experiments </a:t>
            </a:r>
            <a:r>
              <a:rPr lang="en-US" sz="2000" b="0" dirty="0"/>
              <a:t>(</a:t>
            </a:r>
            <a:r>
              <a:rPr lang="it-IT" sz="2000" b="0" dirty="0"/>
              <a:t>ENEA</a:t>
            </a:r>
            <a:r>
              <a:rPr lang="fr-FR" sz="2000" b="0" dirty="0"/>
              <a:t>, </a:t>
            </a:r>
            <a:r>
              <a:rPr lang="it-IT" sz="2000" b="0" dirty="0"/>
              <a:t>CCFE</a:t>
            </a:r>
            <a:r>
              <a:rPr lang="fr-FR" sz="2000" b="0" dirty="0"/>
              <a:t>, </a:t>
            </a:r>
            <a:r>
              <a:rPr lang="it-IT" sz="2000" b="0" dirty="0"/>
              <a:t>IPPLM-IPPLM</a:t>
            </a:r>
            <a:r>
              <a:rPr lang="fr-FR" sz="2000" b="0" dirty="0"/>
              <a:t>, </a:t>
            </a:r>
            <a:r>
              <a:rPr lang="it-IT" sz="2000" b="0" dirty="0"/>
              <a:t>CEA</a:t>
            </a:r>
            <a:r>
              <a:rPr lang="fr-FR" sz="2000" b="0" dirty="0"/>
              <a:t>, </a:t>
            </a:r>
            <a:r>
              <a:rPr lang="it-IT" sz="2000" b="0" dirty="0"/>
              <a:t>CIEMAT-UNED</a:t>
            </a:r>
            <a:r>
              <a:rPr lang="fr-FR" sz="2000" b="0" dirty="0"/>
              <a:t>, </a:t>
            </a:r>
            <a:r>
              <a:rPr lang="it-IT" sz="2000" b="0" dirty="0"/>
              <a:t>JSI</a:t>
            </a:r>
            <a:r>
              <a:rPr lang="fr-FR" sz="2000" b="0" dirty="0"/>
              <a:t>, </a:t>
            </a:r>
            <a:r>
              <a:rPr lang="it-IT" sz="2000" b="0" dirty="0"/>
              <a:t>VR</a:t>
            </a:r>
            <a:r>
              <a:rPr lang="fr-FR" sz="2000" b="0" dirty="0"/>
              <a:t>, </a:t>
            </a:r>
            <a:r>
              <a:rPr lang="it-IT" sz="2000" b="0" dirty="0"/>
              <a:t>NCSRD</a:t>
            </a:r>
            <a:r>
              <a:rPr lang="fr-FR" sz="2000" b="0" dirty="0"/>
              <a:t>, </a:t>
            </a:r>
            <a:r>
              <a:rPr lang="it-IT" sz="2000" b="0" dirty="0"/>
              <a:t>KIT)</a:t>
            </a:r>
          </a:p>
          <a:p>
            <a:pPr lvl="1"/>
            <a:r>
              <a:rPr lang="en-US" dirty="0"/>
              <a:t>Develop of simulation tools for the determination of water activation considering complex flow pattern </a:t>
            </a:r>
          </a:p>
          <a:p>
            <a:pPr lvl="1"/>
            <a:r>
              <a:rPr lang="en-US" dirty="0" smtClean="0"/>
              <a:t>Design (2022) </a:t>
            </a:r>
            <a:r>
              <a:rPr lang="en-US" dirty="0"/>
              <a:t>and perform water activation experiments at JSI TRIGA fission reactor to validate ITER prediction</a:t>
            </a:r>
          </a:p>
          <a:p>
            <a:r>
              <a:rPr lang="en-US" dirty="0" smtClean="0"/>
              <a:t>Radiation </a:t>
            </a:r>
            <a:r>
              <a:rPr lang="en-US" dirty="0"/>
              <a:t>source model development and simulation of the radiation field  </a:t>
            </a:r>
            <a:r>
              <a:rPr lang="en-US" sz="1800" b="0" dirty="0"/>
              <a:t>(</a:t>
            </a:r>
            <a:r>
              <a:rPr lang="it-IT" sz="1800" b="0" dirty="0"/>
              <a:t>CIEMAT-UNED</a:t>
            </a:r>
            <a:r>
              <a:rPr lang="fr-FR" sz="1800" b="0" dirty="0"/>
              <a:t>,  </a:t>
            </a:r>
            <a:r>
              <a:rPr lang="it-IT" sz="1800" b="0" dirty="0"/>
              <a:t>JSI</a:t>
            </a:r>
            <a:r>
              <a:rPr lang="fr-FR" sz="1800" b="0" dirty="0"/>
              <a:t>,  </a:t>
            </a:r>
            <a:r>
              <a:rPr lang="it-IT" sz="1800" b="0" dirty="0"/>
              <a:t>VR)</a:t>
            </a:r>
          </a:p>
          <a:p>
            <a:pPr lvl="1"/>
            <a:r>
              <a:rPr lang="en-US" dirty="0"/>
              <a:t>Develop neutron and gamma sources for Monte Carlo </a:t>
            </a:r>
            <a:r>
              <a:rPr lang="en-US" dirty="0" err="1"/>
              <a:t>neutronic</a:t>
            </a:r>
            <a:r>
              <a:rPr lang="en-US" dirty="0"/>
              <a:t> calculations of the radiation fields in early ITER phase (PFPO</a:t>
            </a:r>
            <a:r>
              <a:rPr lang="en-US" dirty="0" smtClean="0"/>
              <a:t>) </a:t>
            </a:r>
            <a:endParaRPr lang="en-US" dirty="0"/>
          </a:p>
          <a:p>
            <a:pPr lvl="1"/>
            <a:r>
              <a:rPr lang="en-US" dirty="0"/>
              <a:t>Develop source of </a:t>
            </a:r>
            <a:r>
              <a:rPr lang="en-US" dirty="0" err="1"/>
              <a:t>photoneutrons</a:t>
            </a:r>
            <a:r>
              <a:rPr lang="en-US" dirty="0"/>
              <a:t> from Be and perform Shutdown Dose rate assessment  in ITER</a:t>
            </a:r>
          </a:p>
          <a:p>
            <a:pPr lvl="1"/>
            <a:r>
              <a:rPr lang="en-US" dirty="0"/>
              <a:t>Develop DD and DT neutron sources in NBI and perform calculation of nuclear responses due to neutrons produced in ITER NB cell</a:t>
            </a:r>
          </a:p>
          <a:p>
            <a:r>
              <a:rPr lang="en-US" dirty="0" smtClean="0"/>
              <a:t>Techniques </a:t>
            </a:r>
            <a:r>
              <a:rPr lang="en-US" dirty="0"/>
              <a:t>for low radiation dose level measurements </a:t>
            </a:r>
            <a:r>
              <a:rPr lang="en-US" sz="2000" b="0" dirty="0"/>
              <a:t>(</a:t>
            </a:r>
            <a:r>
              <a:rPr lang="it-IT" sz="2000" b="0" dirty="0"/>
              <a:t>ENEA</a:t>
            </a:r>
            <a:r>
              <a:rPr lang="fr-FR" sz="2000" b="0" dirty="0"/>
              <a:t>, </a:t>
            </a:r>
            <a:r>
              <a:rPr lang="it-IT" sz="2000" b="0" dirty="0"/>
              <a:t>CEA</a:t>
            </a:r>
            <a:r>
              <a:rPr lang="fr-FR" sz="2000" b="0" dirty="0"/>
              <a:t>,  </a:t>
            </a:r>
            <a:r>
              <a:rPr lang="it-IT" sz="2000" b="0" dirty="0"/>
              <a:t>IPPLM-IFJ)</a:t>
            </a:r>
          </a:p>
          <a:p>
            <a:pPr lvl="1"/>
            <a:r>
              <a:rPr lang="en-US" dirty="0" smtClean="0"/>
              <a:t>Develop methodology </a:t>
            </a:r>
            <a:r>
              <a:rPr lang="en-US" dirty="0"/>
              <a:t>for low dose measurements during </a:t>
            </a:r>
            <a:r>
              <a:rPr lang="en-US" dirty="0" smtClean="0"/>
              <a:t>ITER operation </a:t>
            </a:r>
            <a:r>
              <a:rPr lang="en-US" dirty="0"/>
              <a:t>and shutdown</a:t>
            </a:r>
            <a:endParaRPr lang="en-US" sz="1600" b="0" dirty="0"/>
          </a:p>
          <a:p>
            <a:r>
              <a:rPr lang="en-US" dirty="0" err="1"/>
              <a:t>Neutronics</a:t>
            </a:r>
            <a:r>
              <a:rPr lang="en-US" dirty="0"/>
              <a:t> and virtual reality coupling for maintenance operations </a:t>
            </a:r>
            <a:r>
              <a:rPr lang="en-US" sz="1800" b="0" dirty="0"/>
              <a:t>(CEA, CCFE)</a:t>
            </a:r>
          </a:p>
          <a:p>
            <a:pPr lvl="1"/>
            <a:r>
              <a:rPr lang="en-US" dirty="0" smtClean="0"/>
              <a:t>Develop </a:t>
            </a:r>
            <a:r>
              <a:rPr lang="en-US" dirty="0"/>
              <a:t>of  Virtual Reality (VR) tool coupled with on-line dose rate calculation</a:t>
            </a:r>
            <a:endParaRPr lang="en-US" sz="1400" b="0" dirty="0"/>
          </a:p>
        </p:txBody>
      </p:sp>
      <p:sp>
        <p:nvSpPr>
          <p:cNvPr id="6" name="ZoneTexte 5"/>
          <p:cNvSpPr txBox="1"/>
          <p:nvPr/>
        </p:nvSpPr>
        <p:spPr>
          <a:xfrm>
            <a:off x="9912424" y="548456"/>
            <a:ext cx="227957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rtlCol="0" anchor="t">
            <a:spAutoFit/>
          </a:bodyPr>
          <a:lstStyle/>
          <a:p>
            <a:r>
              <a:rPr lang="en-US" sz="2800" b="1" dirty="0" smtClean="0"/>
              <a:t>2002: 35 </a:t>
            </a:r>
            <a:r>
              <a:rPr lang="en-US" sz="2800" b="1" dirty="0"/>
              <a:t>PM </a:t>
            </a:r>
            <a:r>
              <a:rPr lang="en-US" sz="2800" b="1" dirty="0" smtClean="0"/>
              <a:t>+ 5PM </a:t>
            </a:r>
            <a:r>
              <a:rPr lang="en-US" sz="2800" b="1" dirty="0"/>
              <a:t>UKAEA</a:t>
            </a:r>
          </a:p>
        </p:txBody>
      </p:sp>
    </p:spTree>
    <p:extLst>
      <p:ext uri="{BB962C8B-B14F-4D97-AF65-F5344CB8AC3E}">
        <p14:creationId xmlns:p14="http://schemas.microsoft.com/office/powerpoint/2010/main" val="4099960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nvPr>
        </p:nvSpPr>
        <p:spPr>
          <a:xfrm>
            <a:off x="0" y="6527800"/>
            <a:ext cx="3470275" cy="330200"/>
          </a:xfrm>
        </p:spPr>
        <p:txBody>
          <a:bodyPr/>
          <a:lstStyle/>
          <a:p>
            <a:r>
              <a:rPr lang="fr-FR"/>
              <a:t>X. LITAUDON |  PB Meeting  |  14 03 2022 </a:t>
            </a:r>
            <a:endParaRPr lang="en-GB" dirty="0"/>
          </a:p>
        </p:txBody>
      </p:sp>
      <p:sp>
        <p:nvSpPr>
          <p:cNvPr id="4" name="Espace réservé du numéro de diapositive 3"/>
          <p:cNvSpPr>
            <a:spLocks noGrp="1"/>
          </p:cNvSpPr>
          <p:nvPr>
            <p:ph type="sldNum" sz="quarter" idx="4294967295"/>
          </p:nvPr>
        </p:nvSpPr>
        <p:spPr>
          <a:xfrm>
            <a:off x="11471275" y="6524625"/>
            <a:ext cx="720725" cy="200025"/>
          </a:xfrm>
        </p:spPr>
        <p:txBody>
          <a:bodyPr/>
          <a:lstStyle/>
          <a:p>
            <a:fld id="{6A6D9FA1-99C7-4910-8E32-B85D378B0060}" type="slidenum">
              <a:rPr lang="en-GB" smtClean="0"/>
              <a:pPr/>
              <a:t>27</a:t>
            </a:fld>
            <a:endParaRPr lang="en-GB" dirty="0"/>
          </a:p>
        </p:txBody>
      </p:sp>
      <p:sp>
        <p:nvSpPr>
          <p:cNvPr id="6" name="Title 1"/>
          <p:cNvSpPr txBox="1">
            <a:spLocks/>
          </p:cNvSpPr>
          <p:nvPr/>
        </p:nvSpPr>
        <p:spPr>
          <a:xfrm>
            <a:off x="372848" y="2420888"/>
            <a:ext cx="11377264" cy="1296144"/>
          </a:xfrm>
          <a:prstGeom prst="rect">
            <a:avLst/>
          </a:prstGeom>
        </p:spPr>
        <p:txBody>
          <a:bodyPr vert="horz" lIns="91440" tIns="45720" rIns="91440" bIns="45720" rtlCol="0" anchor="ctr">
            <a:normAutofit lnSpcReduction="1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defRPr sz="1800" b="0"/>
            </a:pPr>
            <a:r>
              <a:rPr lang="en-US" sz="2700" b="1" dirty="0"/>
              <a:t>5. AOB: </a:t>
            </a:r>
          </a:p>
          <a:p>
            <a:pPr algn="l">
              <a:defRPr sz="1800" b="0"/>
            </a:pPr>
            <a:r>
              <a:rPr lang="fr-FR" sz="2800" dirty="0" err="1"/>
              <a:t>Requests</a:t>
            </a:r>
            <a:r>
              <a:rPr lang="fr-FR" sz="2800" dirty="0"/>
              <a:t> for Advanced </a:t>
            </a:r>
            <a:r>
              <a:rPr lang="fr-FR" sz="2800" dirty="0" err="1"/>
              <a:t>Computing</a:t>
            </a:r>
            <a:r>
              <a:rPr lang="fr-FR" sz="2800" dirty="0"/>
              <a:t> Hubs support </a:t>
            </a:r>
          </a:p>
          <a:p>
            <a:pPr algn="l">
              <a:defRPr sz="1800" b="0"/>
            </a:pPr>
            <a:r>
              <a:rPr lang="fr-FR" sz="2800" dirty="0"/>
              <a:t>2022 International collaboration </a:t>
            </a:r>
            <a:r>
              <a:rPr lang="en-US" sz="2700" b="1" dirty="0"/>
              <a:t> </a:t>
            </a:r>
            <a:endParaRPr lang="en-GB" sz="2700" b="1" dirty="0"/>
          </a:p>
        </p:txBody>
      </p:sp>
      <p:pic>
        <p:nvPicPr>
          <p:cNvPr id="7" name="Image 16" descr="bandeau_titre.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gray">
          <a:xfrm>
            <a:off x="82792" y="5654861"/>
            <a:ext cx="1620720" cy="1158515"/>
          </a:xfrm>
          <a:prstGeom prst="rect">
            <a:avLst/>
          </a:prstGeom>
        </p:spPr>
      </p:pic>
    </p:spTree>
    <p:extLst>
      <p:ext uri="{BB962C8B-B14F-4D97-AF65-F5344CB8AC3E}">
        <p14:creationId xmlns:p14="http://schemas.microsoft.com/office/powerpoint/2010/main" val="39965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Requests</a:t>
            </a:r>
            <a:r>
              <a:rPr lang="fr-FR" dirty="0"/>
              <a:t> for Advanced </a:t>
            </a:r>
            <a:r>
              <a:rPr lang="fr-FR" dirty="0" err="1"/>
              <a:t>Computing</a:t>
            </a:r>
            <a:r>
              <a:rPr lang="fr-FR" dirty="0"/>
              <a:t> Hubs support </a:t>
            </a:r>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28</a:t>
            </a:fld>
            <a:endParaRPr lang="en-GB" dirty="0"/>
          </a:p>
        </p:txBody>
      </p:sp>
      <p:sp>
        <p:nvSpPr>
          <p:cNvPr id="5" name="Espace réservé du contenu 4"/>
          <p:cNvSpPr>
            <a:spLocks noGrp="1"/>
          </p:cNvSpPr>
          <p:nvPr>
            <p:ph idx="1"/>
          </p:nvPr>
        </p:nvSpPr>
        <p:spPr>
          <a:xfrm>
            <a:off x="609600" y="850846"/>
            <a:ext cx="11103024" cy="5674498"/>
          </a:xfrm>
        </p:spPr>
        <p:txBody>
          <a:bodyPr>
            <a:normAutofit fontScale="85000" lnSpcReduction="10000"/>
          </a:bodyPr>
          <a:lstStyle/>
          <a:p>
            <a:r>
              <a:rPr lang="fr-FR" dirty="0"/>
              <a:t>Cat. 1 </a:t>
            </a:r>
            <a:r>
              <a:rPr lang="en-GB" dirty="0"/>
              <a:t>High Performance Computing: </a:t>
            </a:r>
            <a:r>
              <a:rPr lang="fr-FR" dirty="0">
                <a:solidFill>
                  <a:srgbClr val="002060"/>
                </a:solidFill>
              </a:rPr>
              <a:t>Breakdown/</a:t>
            </a:r>
            <a:r>
              <a:rPr lang="en-GB" dirty="0">
                <a:solidFill>
                  <a:srgbClr val="002060"/>
                </a:solidFill>
              </a:rPr>
              <a:t>burn-through </a:t>
            </a:r>
            <a:r>
              <a:rPr lang="fr-FR" dirty="0">
                <a:solidFill>
                  <a:srgbClr val="002060"/>
                </a:solidFill>
              </a:rPr>
              <a:t> DYON code </a:t>
            </a:r>
            <a:r>
              <a:rPr lang="fr-FR" dirty="0" smtClean="0">
                <a:solidFill>
                  <a:srgbClr val="002060"/>
                </a:solidFill>
              </a:rPr>
              <a:t>~3PM</a:t>
            </a:r>
            <a:endParaRPr lang="fr-FR" dirty="0">
              <a:solidFill>
                <a:srgbClr val="002060"/>
              </a:solidFill>
            </a:endParaRPr>
          </a:p>
          <a:p>
            <a:pPr lvl="1"/>
            <a:r>
              <a:rPr lang="en-GB" dirty="0"/>
              <a:t>parallelizing DYON to shorten the computation time and improve application for ITER parameter scan predictions</a:t>
            </a:r>
          </a:p>
          <a:p>
            <a:r>
              <a:rPr lang="fr-FR" dirty="0"/>
              <a:t>Cat. 2 </a:t>
            </a:r>
            <a:r>
              <a:rPr lang="en-GB" dirty="0"/>
              <a:t>Integrated Modelling and Control:  </a:t>
            </a:r>
            <a:r>
              <a:rPr lang="fr-FR" dirty="0" err="1">
                <a:solidFill>
                  <a:srgbClr val="002060"/>
                </a:solidFill>
              </a:rPr>
              <a:t>EUROfusion</a:t>
            </a:r>
            <a:r>
              <a:rPr lang="fr-FR" dirty="0">
                <a:solidFill>
                  <a:srgbClr val="002060"/>
                </a:solidFill>
              </a:rPr>
              <a:t> </a:t>
            </a:r>
            <a:r>
              <a:rPr lang="fr-FR" dirty="0" err="1">
                <a:solidFill>
                  <a:srgbClr val="002060"/>
                </a:solidFill>
              </a:rPr>
              <a:t>databases</a:t>
            </a:r>
            <a:r>
              <a:rPr lang="fr-FR" dirty="0">
                <a:solidFill>
                  <a:srgbClr val="002060"/>
                </a:solidFill>
              </a:rPr>
              <a:t> </a:t>
            </a:r>
            <a:r>
              <a:rPr lang="fr-FR" dirty="0" smtClean="0">
                <a:solidFill>
                  <a:srgbClr val="002060"/>
                </a:solidFill>
              </a:rPr>
              <a:t>~2-4PM</a:t>
            </a:r>
            <a:endParaRPr lang="fr-FR" dirty="0">
              <a:solidFill>
                <a:srgbClr val="002060"/>
              </a:solidFill>
            </a:endParaRPr>
          </a:p>
          <a:p>
            <a:pPr lvl="1"/>
            <a:r>
              <a:rPr lang="en-US" dirty="0"/>
              <a:t>Support Extend python’s scripts to include 1D profiles.</a:t>
            </a:r>
          </a:p>
          <a:p>
            <a:pPr lvl="1"/>
            <a:r>
              <a:rPr lang="en-US" dirty="0"/>
              <a:t>Develop/update a GUI to download the </a:t>
            </a:r>
            <a:r>
              <a:rPr lang="en-US" dirty="0" err="1"/>
              <a:t>EUROfusion</a:t>
            </a:r>
            <a:r>
              <a:rPr lang="en-US" dirty="0"/>
              <a:t> databases from IMAS in specific user-friendly formats</a:t>
            </a:r>
          </a:p>
          <a:p>
            <a:pPr lvl="1"/>
            <a:r>
              <a:rPr lang="en-GB" dirty="0"/>
              <a:t>Support to version control project (on Git/</a:t>
            </a:r>
            <a:r>
              <a:rPr lang="en-GB" dirty="0" err="1"/>
              <a:t>Gitlab</a:t>
            </a:r>
            <a:r>
              <a:rPr lang="en-GB" dirty="0"/>
              <a:t>) with all the various Gateway routines </a:t>
            </a:r>
          </a:p>
          <a:p>
            <a:pPr lvl="1"/>
            <a:r>
              <a:rPr lang="en-US" dirty="0">
                <a:solidFill>
                  <a:srgbClr val="FF0000"/>
                </a:solidFill>
              </a:rPr>
              <a:t>Common for all databases including the ones in the TSVVs</a:t>
            </a:r>
            <a:endParaRPr lang="en-US" dirty="0"/>
          </a:p>
          <a:p>
            <a:r>
              <a:rPr lang="en-GB" dirty="0"/>
              <a:t>Cat. 3 Data management:  </a:t>
            </a:r>
            <a:r>
              <a:rPr lang="fr-FR" dirty="0" err="1">
                <a:solidFill>
                  <a:srgbClr val="002060"/>
                </a:solidFill>
              </a:rPr>
              <a:t>EUROfusion</a:t>
            </a:r>
            <a:r>
              <a:rPr lang="fr-FR" dirty="0">
                <a:solidFill>
                  <a:srgbClr val="002060"/>
                </a:solidFill>
              </a:rPr>
              <a:t> </a:t>
            </a:r>
            <a:r>
              <a:rPr lang="fr-FR" dirty="0" err="1">
                <a:solidFill>
                  <a:srgbClr val="002060"/>
                </a:solidFill>
              </a:rPr>
              <a:t>databases</a:t>
            </a:r>
            <a:r>
              <a:rPr lang="fr-FR" dirty="0">
                <a:solidFill>
                  <a:srgbClr val="002060"/>
                </a:solidFill>
              </a:rPr>
              <a:t>  &amp; </a:t>
            </a:r>
            <a:r>
              <a:rPr lang="en-GB" dirty="0">
                <a:solidFill>
                  <a:srgbClr val="002060"/>
                </a:solidFill>
              </a:rPr>
              <a:t>IR Wall monitoring - </a:t>
            </a:r>
            <a:r>
              <a:rPr lang="fr-FR" dirty="0">
                <a:solidFill>
                  <a:srgbClr val="002060"/>
                </a:solidFill>
              </a:rPr>
              <a:t>Hot spot </a:t>
            </a:r>
            <a:r>
              <a:rPr lang="fr-FR" dirty="0" err="1">
                <a:solidFill>
                  <a:srgbClr val="002060"/>
                </a:solidFill>
              </a:rPr>
              <a:t>database</a:t>
            </a:r>
            <a:r>
              <a:rPr lang="fr-FR" dirty="0">
                <a:solidFill>
                  <a:srgbClr val="002060"/>
                </a:solidFill>
              </a:rPr>
              <a:t> ~</a:t>
            </a:r>
            <a:r>
              <a:rPr lang="fr-FR" dirty="0" smtClean="0">
                <a:solidFill>
                  <a:srgbClr val="002060"/>
                </a:solidFill>
              </a:rPr>
              <a:t>4PM </a:t>
            </a:r>
            <a:endParaRPr lang="fr-FR" dirty="0">
              <a:solidFill>
                <a:srgbClr val="002060"/>
              </a:solidFill>
            </a:endParaRPr>
          </a:p>
          <a:p>
            <a:pPr lvl="1"/>
            <a:r>
              <a:rPr lang="en-US" dirty="0"/>
              <a:t>IA for automatic clustering of the data allowing the user to extract specific parts of the DB satisfying "not trivial" criteria in terms of the parameter space. </a:t>
            </a:r>
          </a:p>
          <a:p>
            <a:pPr lvl="1"/>
            <a:r>
              <a:rPr lang="en-GB" dirty="0"/>
              <a:t>Optimising the data process for wall hot spots database as recorded by infrared diagnostic system with IA technics</a:t>
            </a:r>
          </a:p>
          <a:p>
            <a:pPr lvl="1"/>
            <a:r>
              <a:rPr lang="en-US" dirty="0">
                <a:solidFill>
                  <a:srgbClr val="FF0000"/>
                </a:solidFill>
              </a:rPr>
              <a:t>Common for all databases including the ones in the TSVVs </a:t>
            </a:r>
            <a:endParaRPr lang="en-GB" dirty="0"/>
          </a:p>
          <a:p>
            <a:endParaRPr lang="en-GB" dirty="0"/>
          </a:p>
          <a:p>
            <a:endParaRPr lang="fr-FR" dirty="0"/>
          </a:p>
        </p:txBody>
      </p:sp>
    </p:spTree>
    <p:extLst>
      <p:ext uri="{BB962C8B-B14F-4D97-AF65-F5344CB8AC3E}">
        <p14:creationId xmlns:p14="http://schemas.microsoft.com/office/powerpoint/2010/main" val="950852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2022 International collaboration </a:t>
            </a:r>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29</a:t>
            </a:fld>
            <a:endParaRPr lang="en-GB" dirty="0"/>
          </a:p>
        </p:txBody>
      </p:sp>
      <p:sp>
        <p:nvSpPr>
          <p:cNvPr id="5" name="Espace réservé du contenu 4"/>
          <p:cNvSpPr>
            <a:spLocks noGrp="1"/>
          </p:cNvSpPr>
          <p:nvPr>
            <p:ph idx="1"/>
          </p:nvPr>
        </p:nvSpPr>
        <p:spPr/>
        <p:txBody>
          <a:bodyPr>
            <a:normAutofit fontScale="92500" lnSpcReduction="20000"/>
          </a:bodyPr>
          <a:lstStyle/>
          <a:p>
            <a:r>
              <a:rPr lang="en-US" dirty="0"/>
              <a:t>South Korea,  Seoul National University (SNU), Korea Institute of Fusion Energy</a:t>
            </a:r>
          </a:p>
          <a:p>
            <a:pPr lvl="1"/>
            <a:r>
              <a:rPr lang="en-US" dirty="0"/>
              <a:t>DYON code development and validation with KSTAR data and VEST (SNU)</a:t>
            </a:r>
          </a:p>
          <a:p>
            <a:r>
              <a:rPr lang="fr-FR" dirty="0" err="1"/>
              <a:t>Japan</a:t>
            </a:r>
            <a:r>
              <a:rPr lang="fr-FR" dirty="0"/>
              <a:t> QST and NIFS</a:t>
            </a:r>
          </a:p>
          <a:p>
            <a:pPr lvl="1"/>
            <a:r>
              <a:rPr lang="en-US" dirty="0"/>
              <a:t>test facilities of Negative Neutral Beam,  </a:t>
            </a:r>
            <a:r>
              <a:rPr lang="fr-FR" dirty="0" err="1"/>
              <a:t>Negative</a:t>
            </a:r>
            <a:r>
              <a:rPr lang="fr-FR" dirty="0"/>
              <a:t> </a:t>
            </a:r>
            <a:r>
              <a:rPr lang="fr-FR" dirty="0" err="1"/>
              <a:t>Neutral</a:t>
            </a:r>
            <a:r>
              <a:rPr lang="fr-FR" dirty="0"/>
              <a:t> </a:t>
            </a:r>
            <a:r>
              <a:rPr lang="fr-FR" dirty="0" err="1"/>
              <a:t>Beam</a:t>
            </a:r>
            <a:r>
              <a:rPr lang="fr-FR" dirty="0"/>
              <a:t> </a:t>
            </a:r>
            <a:r>
              <a:rPr lang="fr-FR" dirty="0" err="1"/>
              <a:t>operation</a:t>
            </a:r>
            <a:r>
              <a:rPr lang="fr-FR" dirty="0"/>
              <a:t> </a:t>
            </a:r>
          </a:p>
          <a:p>
            <a:r>
              <a:rPr lang="fr-FR" dirty="0"/>
              <a:t>US DOE,  </a:t>
            </a:r>
            <a:r>
              <a:rPr lang="en-US" dirty="0"/>
              <a:t>ORNL</a:t>
            </a:r>
            <a:endParaRPr lang="fr-FR" dirty="0"/>
          </a:p>
          <a:p>
            <a:pPr lvl="1"/>
            <a:r>
              <a:rPr lang="fr-FR" dirty="0"/>
              <a:t>Benchmark and validation of  </a:t>
            </a:r>
            <a:r>
              <a:rPr lang="fr-FR" dirty="0" err="1"/>
              <a:t>Neutronics</a:t>
            </a:r>
            <a:r>
              <a:rPr lang="fr-FR" dirty="0"/>
              <a:t> Simulation Computer Codes</a:t>
            </a:r>
          </a:p>
          <a:p>
            <a:pPr lvl="1"/>
            <a:r>
              <a:rPr lang="fr-FR" dirty="0" err="1"/>
              <a:t>Existing</a:t>
            </a:r>
            <a:r>
              <a:rPr lang="fr-FR" dirty="0"/>
              <a:t> agreement to </a:t>
            </a:r>
            <a:r>
              <a:rPr lang="fr-FR" dirty="0" err="1"/>
              <a:t>be</a:t>
            </a:r>
            <a:r>
              <a:rPr lang="fr-FR" dirty="0"/>
              <a:t> </a:t>
            </a:r>
            <a:r>
              <a:rPr lang="fr-FR" dirty="0" err="1"/>
              <a:t>extended</a:t>
            </a:r>
            <a:r>
              <a:rPr lang="fr-FR" dirty="0"/>
              <a:t> in 2022 </a:t>
            </a:r>
          </a:p>
          <a:p>
            <a:r>
              <a:rPr lang="fr-FR" dirty="0"/>
              <a:t>ITPA </a:t>
            </a:r>
          </a:p>
          <a:p>
            <a:pPr lvl="1"/>
            <a:r>
              <a:rPr lang="en-US" dirty="0" err="1"/>
              <a:t>WPrIO</a:t>
            </a:r>
            <a:r>
              <a:rPr lang="en-US" dirty="0"/>
              <a:t> is taking initiative to develop the link between EU members of the ITPA Topical Group (TG) and the </a:t>
            </a:r>
            <a:r>
              <a:rPr lang="en-US" dirty="0" err="1"/>
              <a:t>EUROfusion</a:t>
            </a:r>
            <a:r>
              <a:rPr lang="en-US" dirty="0"/>
              <a:t> </a:t>
            </a:r>
            <a:r>
              <a:rPr lang="en-US" dirty="0" err="1"/>
              <a:t>programme</a:t>
            </a:r>
            <a:endParaRPr lang="en-US" dirty="0"/>
          </a:p>
          <a:p>
            <a:pPr lvl="1"/>
            <a:r>
              <a:rPr lang="en-US" dirty="0"/>
              <a:t>Meeting organized with the PL/TFLs and EU ITPA-TG </a:t>
            </a:r>
            <a:endParaRPr lang="fr-FR" dirty="0"/>
          </a:p>
        </p:txBody>
      </p:sp>
    </p:spTree>
    <p:extLst>
      <p:ext uri="{BB962C8B-B14F-4D97-AF65-F5344CB8AC3E}">
        <p14:creationId xmlns:p14="http://schemas.microsoft.com/office/powerpoint/2010/main" val="372715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nvPr>
        </p:nvSpPr>
        <p:spPr>
          <a:xfrm>
            <a:off x="0" y="6527800"/>
            <a:ext cx="3470275" cy="330200"/>
          </a:xfrm>
        </p:spPr>
        <p:txBody>
          <a:bodyPr/>
          <a:lstStyle/>
          <a:p>
            <a:r>
              <a:rPr lang="fr-FR"/>
              <a:t>X. LITAUDON |  PB Meeting  |  14 03 2022 </a:t>
            </a:r>
            <a:endParaRPr lang="en-GB" dirty="0"/>
          </a:p>
        </p:txBody>
      </p:sp>
      <p:sp>
        <p:nvSpPr>
          <p:cNvPr id="4" name="Espace réservé du numéro de diapositive 3"/>
          <p:cNvSpPr>
            <a:spLocks noGrp="1"/>
          </p:cNvSpPr>
          <p:nvPr>
            <p:ph type="sldNum" sz="quarter" idx="4294967295"/>
          </p:nvPr>
        </p:nvSpPr>
        <p:spPr>
          <a:xfrm>
            <a:off x="11471275" y="6524625"/>
            <a:ext cx="720725" cy="200025"/>
          </a:xfrm>
        </p:spPr>
        <p:txBody>
          <a:bodyPr/>
          <a:lstStyle/>
          <a:p>
            <a:fld id="{6A6D9FA1-99C7-4910-8E32-B85D378B0060}" type="slidenum">
              <a:rPr lang="en-GB" smtClean="0"/>
              <a:pPr/>
              <a:t>3</a:t>
            </a:fld>
            <a:endParaRPr lang="en-GB" dirty="0"/>
          </a:p>
        </p:txBody>
      </p:sp>
      <p:sp>
        <p:nvSpPr>
          <p:cNvPr id="6" name="Title 1"/>
          <p:cNvSpPr txBox="1">
            <a:spLocks/>
          </p:cNvSpPr>
          <p:nvPr/>
        </p:nvSpPr>
        <p:spPr>
          <a:xfrm>
            <a:off x="372848" y="2420888"/>
            <a:ext cx="11377264" cy="1296144"/>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defRPr sz="1800" b="0"/>
            </a:pPr>
            <a:r>
              <a:rPr lang="en-GB" sz="2700" b="1" dirty="0"/>
              <a:t>1. WP main objectives and Organization</a:t>
            </a:r>
          </a:p>
        </p:txBody>
      </p:sp>
      <p:pic>
        <p:nvPicPr>
          <p:cNvPr id="7" name="Image 16" descr="bandeau_titre.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gray">
          <a:xfrm>
            <a:off x="82792" y="5654861"/>
            <a:ext cx="1620720" cy="1158515"/>
          </a:xfrm>
          <a:prstGeom prst="rect">
            <a:avLst/>
          </a:prstGeom>
        </p:spPr>
      </p:pic>
    </p:spTree>
    <p:extLst>
      <p:ext uri="{BB962C8B-B14F-4D97-AF65-F5344CB8AC3E}">
        <p14:creationId xmlns:p14="http://schemas.microsoft.com/office/powerpoint/2010/main" val="342959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fr-FR"/>
              <a:t>A. Author  |  XYZ PB Meeting  |  dd Mth yyyy</a:t>
            </a:r>
            <a:endParaRPr lang="en-GB" dirty="0"/>
          </a:p>
        </p:txBody>
      </p:sp>
      <p:sp>
        <p:nvSpPr>
          <p:cNvPr id="5" name="Foliennummernplatzhalter 4"/>
          <p:cNvSpPr>
            <a:spLocks noGrp="1"/>
          </p:cNvSpPr>
          <p:nvPr>
            <p:ph type="sldNum" sz="quarter" idx="12"/>
          </p:nvPr>
        </p:nvSpPr>
        <p:spPr/>
        <p:txBody>
          <a:bodyPr/>
          <a:lstStyle/>
          <a:p>
            <a:fld id="{6A6D9FA1-99C7-4910-8E32-B85D378B0060}" type="slidenum">
              <a:rPr lang="en-GB" smtClean="0"/>
              <a:pPr/>
              <a:t>30</a:t>
            </a:fld>
            <a:endParaRPr lang="en-GB" dirty="0"/>
          </a:p>
        </p:txBody>
      </p:sp>
      <p:sp>
        <p:nvSpPr>
          <p:cNvPr id="6" name="Textfeld 5"/>
          <p:cNvSpPr txBox="1"/>
          <p:nvPr/>
        </p:nvSpPr>
        <p:spPr>
          <a:xfrm>
            <a:off x="3816280" y="2924944"/>
            <a:ext cx="4537011" cy="523220"/>
          </a:xfrm>
          <a:prstGeom prst="rect">
            <a:avLst/>
          </a:prstGeom>
          <a:noFill/>
        </p:spPr>
        <p:txBody>
          <a:bodyPr wrap="none" rtlCol="0">
            <a:spAutoFit/>
          </a:bodyPr>
          <a:lstStyle/>
          <a:p>
            <a:pPr algn="ctr"/>
            <a:r>
              <a:rPr lang="de-DE" sz="2800" b="1" dirty="0"/>
              <a:t>End of PB-Presentation slides</a:t>
            </a:r>
          </a:p>
        </p:txBody>
      </p:sp>
    </p:spTree>
    <p:extLst>
      <p:ext uri="{BB962C8B-B14F-4D97-AF65-F5344CB8AC3E}">
        <p14:creationId xmlns:p14="http://schemas.microsoft.com/office/powerpoint/2010/main" val="97586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Back-up </a:t>
            </a:r>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31</a:t>
            </a:fld>
            <a:endParaRPr lang="en-GB" dirty="0"/>
          </a:p>
        </p:txBody>
      </p:sp>
      <p:sp>
        <p:nvSpPr>
          <p:cNvPr id="5" name="Espace réservé du contenu 4"/>
          <p:cNvSpPr>
            <a:spLocks noGrp="1"/>
          </p:cNvSpPr>
          <p:nvPr>
            <p:ph idx="1"/>
          </p:nvPr>
        </p:nvSpPr>
        <p:spPr/>
        <p:txBody>
          <a:bodyPr/>
          <a:lstStyle/>
          <a:p>
            <a:endParaRPr lang="fr-FR"/>
          </a:p>
        </p:txBody>
      </p:sp>
    </p:spTree>
    <p:extLst>
      <p:ext uri="{BB962C8B-B14F-4D97-AF65-F5344CB8AC3E}">
        <p14:creationId xmlns:p14="http://schemas.microsoft.com/office/powerpoint/2010/main" val="2423864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Recommendations</a:t>
            </a:r>
            <a:r>
              <a:rPr lang="en-GB" baseline="30000" dirty="0"/>
              <a:t> </a:t>
            </a:r>
            <a:r>
              <a:rPr lang="en-GB" dirty="0"/>
              <a:t>on “</a:t>
            </a:r>
            <a:r>
              <a:rPr lang="en-GB" dirty="0" err="1"/>
              <a:t>EUROfusion</a:t>
            </a:r>
            <a:r>
              <a:rPr lang="en-GB" dirty="0"/>
              <a:t> role in ITER op. &amp; scientific exploitation”</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32</a:t>
            </a:fld>
            <a:endParaRPr lang="en-GB" dirty="0"/>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5456" t="5394" r="1891" b="2683"/>
          <a:stretch/>
        </p:blipFill>
        <p:spPr>
          <a:xfrm>
            <a:off x="623392" y="692696"/>
            <a:ext cx="10585176" cy="6165303"/>
          </a:xfrm>
          <a:prstGeom prst="rect">
            <a:avLst/>
          </a:prstGeom>
        </p:spPr>
      </p:pic>
    </p:spTree>
    <p:extLst>
      <p:ext uri="{BB962C8B-B14F-4D97-AF65-F5344CB8AC3E}">
        <p14:creationId xmlns:p14="http://schemas.microsoft.com/office/powerpoint/2010/main" val="73491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4624"/>
            <a:ext cx="10058400" cy="457200"/>
          </a:xfrm>
        </p:spPr>
        <p:txBody>
          <a:bodyPr/>
          <a:lstStyle/>
          <a:p>
            <a:r>
              <a:rPr lang="fr-FR" dirty="0" err="1" smtClean="0"/>
              <a:t>Deliverables</a:t>
            </a:r>
            <a:r>
              <a:rPr lang="fr-FR" dirty="0" smtClean="0"/>
              <a:t> and  </a:t>
            </a:r>
            <a:r>
              <a:rPr lang="fr-FR" dirty="0" err="1"/>
              <a:t>resources</a:t>
            </a:r>
            <a:r>
              <a:rPr lang="fr-FR" dirty="0"/>
              <a:t> all </a:t>
            </a:r>
            <a:r>
              <a:rPr lang="fr-FR" dirty="0" err="1"/>
              <a:t>beneficiaries</a:t>
            </a:r>
            <a:r>
              <a:rPr lang="fr-FR" dirty="0"/>
              <a:t>  (IMS 01/03/2022)</a:t>
            </a:r>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33</a:t>
            </a:fld>
            <a:endParaRPr lang="en-GB" dirty="0"/>
          </a:p>
        </p:txBody>
      </p:sp>
      <p:graphicFrame>
        <p:nvGraphicFramePr>
          <p:cNvPr id="11" name="Tableau 10"/>
          <p:cNvGraphicFramePr>
            <a:graphicFrameLocks noGrp="1"/>
          </p:cNvGraphicFramePr>
          <p:nvPr>
            <p:extLst>
              <p:ext uri="{D42A27DB-BD31-4B8C-83A1-F6EECF244321}">
                <p14:modId xmlns:p14="http://schemas.microsoft.com/office/powerpoint/2010/main" val="756435149"/>
              </p:ext>
            </p:extLst>
          </p:nvPr>
        </p:nvGraphicFramePr>
        <p:xfrm>
          <a:off x="335360" y="455163"/>
          <a:ext cx="11377264" cy="6388829"/>
        </p:xfrm>
        <a:graphic>
          <a:graphicData uri="http://schemas.openxmlformats.org/drawingml/2006/table">
            <a:tbl>
              <a:tblPr/>
              <a:tblGrid>
                <a:gridCol w="5833117">
                  <a:extLst>
                    <a:ext uri="{9D8B030D-6E8A-4147-A177-3AD203B41FA5}">
                      <a16:colId xmlns:a16="http://schemas.microsoft.com/office/drawing/2014/main" val="2943889689"/>
                    </a:ext>
                  </a:extLst>
                </a:gridCol>
                <a:gridCol w="1330596">
                  <a:extLst>
                    <a:ext uri="{9D8B030D-6E8A-4147-A177-3AD203B41FA5}">
                      <a16:colId xmlns:a16="http://schemas.microsoft.com/office/drawing/2014/main" val="2014340167"/>
                    </a:ext>
                  </a:extLst>
                </a:gridCol>
                <a:gridCol w="2046293">
                  <a:extLst>
                    <a:ext uri="{9D8B030D-6E8A-4147-A177-3AD203B41FA5}">
                      <a16:colId xmlns:a16="http://schemas.microsoft.com/office/drawing/2014/main" val="16152442"/>
                    </a:ext>
                  </a:extLst>
                </a:gridCol>
                <a:gridCol w="2167258">
                  <a:extLst>
                    <a:ext uri="{9D8B030D-6E8A-4147-A177-3AD203B41FA5}">
                      <a16:colId xmlns:a16="http://schemas.microsoft.com/office/drawing/2014/main" val="1031148461"/>
                    </a:ext>
                  </a:extLst>
                </a:gridCol>
              </a:tblGrid>
              <a:tr h="189013">
                <a:tc>
                  <a:txBody>
                    <a:bodyPr/>
                    <a:lstStyle/>
                    <a:p>
                      <a:pPr algn="l" fontAlgn="t"/>
                      <a:endParaRPr lang="fr-FR" sz="1200" b="1" i="0" u="none" strike="noStrike" dirty="0">
                        <a:solidFill>
                          <a:srgbClr val="FFFFFF"/>
                        </a:solidFill>
                        <a:effectLst/>
                        <a:latin typeface="Calibri" panose="020F0502020204030204" pitchFamily="34" charset="0"/>
                      </a:endParaRPr>
                    </a:p>
                  </a:txBody>
                  <a:tcPr marL="5732" marR="5732" marT="5732"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t"/>
                      <a:r>
                        <a:rPr lang="fr-FR" sz="1200" b="1" i="0" u="none" strike="noStrike" dirty="0">
                          <a:solidFill>
                            <a:srgbClr val="FFFFFF"/>
                          </a:solidFill>
                          <a:effectLst/>
                          <a:latin typeface="Calibri" panose="020F0502020204030204" pitchFamily="34" charset="0"/>
                        </a:rPr>
                        <a:t>Total PM</a:t>
                      </a:r>
                    </a:p>
                  </a:txBody>
                  <a:tcPr marL="5732" marR="5732" marT="5732"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t"/>
                      <a:r>
                        <a:rPr lang="fr-FR" sz="1200" b="1" i="0" u="none" strike="noStrike" dirty="0">
                          <a:solidFill>
                            <a:srgbClr val="FFFFFF"/>
                          </a:solidFill>
                          <a:effectLst/>
                          <a:latin typeface="Calibri" panose="020F0502020204030204" pitchFamily="34" charset="0"/>
                        </a:rPr>
                        <a:t>Total </a:t>
                      </a:r>
                      <a:r>
                        <a:rPr lang="fr-FR" sz="1200" b="1" i="0" u="none" strike="noStrike" dirty="0" err="1">
                          <a:solidFill>
                            <a:srgbClr val="FFFFFF"/>
                          </a:solidFill>
                          <a:effectLst/>
                          <a:latin typeface="Calibri" panose="020F0502020204030204" pitchFamily="34" charset="0"/>
                        </a:rPr>
                        <a:t>Resources</a:t>
                      </a:r>
                      <a:r>
                        <a:rPr lang="fr-FR" sz="1200" b="1" i="0" u="none" strike="noStrike" dirty="0">
                          <a:solidFill>
                            <a:srgbClr val="FFFFFF"/>
                          </a:solidFill>
                          <a:effectLst/>
                          <a:latin typeface="Calibri" panose="020F0502020204030204" pitchFamily="34" charset="0"/>
                        </a:rPr>
                        <a:t> [k€]</a:t>
                      </a:r>
                    </a:p>
                  </a:txBody>
                  <a:tcPr marL="5732" marR="5732" marT="5732"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t"/>
                      <a:r>
                        <a:rPr lang="fr-FR" sz="1200" b="1" i="0" u="none" strike="noStrike" dirty="0">
                          <a:solidFill>
                            <a:srgbClr val="FFFFFF"/>
                          </a:solidFill>
                          <a:effectLst/>
                          <a:latin typeface="Calibri" panose="020F0502020204030204" pitchFamily="34" charset="0"/>
                        </a:rPr>
                        <a:t>Total Cons. </a:t>
                      </a:r>
                      <a:r>
                        <a:rPr lang="fr-FR" sz="1200" b="1" i="0" u="none" strike="noStrike" dirty="0" err="1">
                          <a:solidFill>
                            <a:srgbClr val="FFFFFF"/>
                          </a:solidFill>
                          <a:effectLst/>
                          <a:latin typeface="Calibri" panose="020F0502020204030204" pitchFamily="34" charset="0"/>
                        </a:rPr>
                        <a:t>Contr</a:t>
                      </a:r>
                      <a:r>
                        <a:rPr lang="fr-FR" sz="1200" b="1" i="0" u="none" strike="noStrike" dirty="0">
                          <a:solidFill>
                            <a:srgbClr val="FFFFFF"/>
                          </a:solidFill>
                          <a:effectLst/>
                          <a:latin typeface="Calibri" panose="020F0502020204030204" pitchFamily="34" charset="0"/>
                        </a:rPr>
                        <a:t>. [k€]</a:t>
                      </a:r>
                    </a:p>
                  </a:txBody>
                  <a:tcPr marL="5732" marR="5732" marT="5732"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extLst>
                  <a:ext uri="{0D108BD9-81ED-4DB2-BD59-A6C34878D82A}">
                    <a16:rowId xmlns:a16="http://schemas.microsoft.com/office/drawing/2014/main" val="1299251598"/>
                  </a:ext>
                </a:extLst>
              </a:tr>
              <a:tr h="189013">
                <a:tc>
                  <a:txBody>
                    <a:bodyPr/>
                    <a:lstStyle/>
                    <a:p>
                      <a:pPr algn="l" fontAlgn="b"/>
                      <a:r>
                        <a:rPr lang="fr-FR" sz="1200" b="1" i="0" u="none" strike="noStrike" dirty="0">
                          <a:solidFill>
                            <a:srgbClr val="000000"/>
                          </a:solidFill>
                          <a:effectLst/>
                          <a:latin typeface="Calibri" panose="020F0502020204030204" pitchFamily="34" charset="0"/>
                        </a:rPr>
                        <a:t>PrIO-1</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12.4</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181.2</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126.8</a:t>
                      </a:r>
                    </a:p>
                  </a:txBody>
                  <a:tcPr marL="5732" marR="5732" marT="5732" marB="0" anchor="b">
                    <a:lnL>
                      <a:noFill/>
                    </a:lnL>
                    <a:lnR>
                      <a:noFill/>
                    </a:lnR>
                    <a:lnT>
                      <a:noFill/>
                    </a:lnT>
                    <a:lnB>
                      <a:noFill/>
                    </a:lnB>
                    <a:solidFill>
                      <a:srgbClr val="DCE6F1"/>
                    </a:solidFill>
                  </a:tcPr>
                </a:tc>
                <a:extLst>
                  <a:ext uri="{0D108BD9-81ED-4DB2-BD59-A6C34878D82A}">
                    <a16:rowId xmlns:a16="http://schemas.microsoft.com/office/drawing/2014/main" val="4144194827"/>
                  </a:ext>
                </a:extLst>
              </a:tr>
              <a:tr h="189013">
                <a:tc>
                  <a:txBody>
                    <a:bodyPr/>
                    <a:lstStyle/>
                    <a:p>
                      <a:pPr algn="l" fontAlgn="b"/>
                      <a:r>
                        <a:rPr lang="fr-FR" sz="1200" b="0" i="0" u="none" strike="noStrike" dirty="0">
                          <a:solidFill>
                            <a:srgbClr val="000000"/>
                          </a:solidFill>
                          <a:effectLst/>
                          <a:latin typeface="Calibri" panose="020F0502020204030204" pitchFamily="34" charset="0"/>
                        </a:rPr>
                        <a:t>Management </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12.4</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118.7</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83.1</a:t>
                      </a:r>
                    </a:p>
                  </a:txBody>
                  <a:tcPr marL="5732" marR="5732" marT="5732" marB="0" anchor="b">
                    <a:lnL>
                      <a:noFill/>
                    </a:lnL>
                    <a:lnR>
                      <a:noFill/>
                    </a:lnR>
                    <a:lnT>
                      <a:noFill/>
                    </a:lnT>
                    <a:lnB>
                      <a:noFill/>
                    </a:lnB>
                  </a:tcPr>
                </a:tc>
                <a:extLst>
                  <a:ext uri="{0D108BD9-81ED-4DB2-BD59-A6C34878D82A}">
                    <a16:rowId xmlns:a16="http://schemas.microsoft.com/office/drawing/2014/main" val="651852362"/>
                  </a:ext>
                </a:extLst>
              </a:tr>
              <a:tr h="189013">
                <a:tc>
                  <a:txBody>
                    <a:bodyPr/>
                    <a:lstStyle/>
                    <a:p>
                      <a:pPr algn="l" fontAlgn="b"/>
                      <a:r>
                        <a:rPr lang="fr-FR" sz="1200" b="0" i="0" u="none" strike="noStrike" dirty="0">
                          <a:solidFill>
                            <a:srgbClr val="000000"/>
                          </a:solidFill>
                          <a:effectLst/>
                          <a:latin typeface="Calibri" panose="020F0502020204030204" pitchFamily="34" charset="0"/>
                        </a:rPr>
                        <a:t>Missions (EU + Int.) 46.9k€</a:t>
                      </a:r>
                      <a:r>
                        <a:rPr lang="fr-FR" sz="1200" b="0" i="0" u="none" strike="noStrike" baseline="0" dirty="0">
                          <a:solidFill>
                            <a:srgbClr val="000000"/>
                          </a:solidFill>
                          <a:effectLst/>
                          <a:latin typeface="Calibri" panose="020F0502020204030204" pitchFamily="34" charset="0"/>
                        </a:rPr>
                        <a:t> for Inter. Collaboration total </a:t>
                      </a:r>
                      <a:r>
                        <a:rPr lang="fr-FR" sz="1200" b="0" i="0" u="none" strike="noStrike" baseline="0" dirty="0" err="1">
                          <a:solidFill>
                            <a:srgbClr val="000000"/>
                          </a:solidFill>
                          <a:effectLst/>
                          <a:latin typeface="Calibri" panose="020F0502020204030204" pitchFamily="34" charset="0"/>
                        </a:rPr>
                        <a:t>resources</a:t>
                      </a:r>
                      <a:r>
                        <a:rPr lang="fr-FR" sz="1200" b="0" i="0" u="none" strike="noStrike" baseline="0" dirty="0">
                          <a:solidFill>
                            <a:srgbClr val="000000"/>
                          </a:solidFill>
                          <a:effectLst/>
                          <a:latin typeface="Calibri" panose="020F0502020204030204" pitchFamily="34" charset="0"/>
                        </a:rPr>
                        <a:t> </a:t>
                      </a:r>
                      <a:endParaRPr lang="fr-FR" sz="1200" b="0" i="0" u="none" strike="noStrike" dirty="0">
                        <a:solidFill>
                          <a:srgbClr val="000000"/>
                        </a:solidFill>
                        <a:effectLst/>
                        <a:latin typeface="Calibri" panose="020F0502020204030204" pitchFamily="34" charset="0"/>
                      </a:endParaRP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0.0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62.5</a:t>
                      </a:r>
                    </a:p>
                  </a:txBody>
                  <a:tcPr marL="5732" marR="5732" marT="5732" marB="0" anchor="b">
                    <a:lnL>
                      <a:noFill/>
                    </a:lnL>
                    <a:lnR>
                      <a:noFill/>
                    </a:lnR>
                    <a:lnT>
                      <a:noFill/>
                    </a:lnT>
                    <a:lnB>
                      <a:noFill/>
                    </a:lnB>
                    <a:solidFill>
                      <a:schemeClr val="bg1"/>
                    </a:solidFill>
                  </a:tcPr>
                </a:tc>
                <a:tc>
                  <a:txBody>
                    <a:bodyPr/>
                    <a:lstStyle/>
                    <a:p>
                      <a:pPr algn="l" fontAlgn="b"/>
                      <a:r>
                        <a:rPr lang="fr-FR" sz="1200" b="0" i="0" u="none" strike="noStrike" dirty="0">
                          <a:solidFill>
                            <a:srgbClr val="000000"/>
                          </a:solidFill>
                          <a:effectLst/>
                          <a:latin typeface="Calibri" panose="020F0502020204030204" pitchFamily="34" charset="0"/>
                        </a:rPr>
                        <a:t>43.8</a:t>
                      </a:r>
                    </a:p>
                  </a:txBody>
                  <a:tcPr marL="5732" marR="5732" marT="5732" marB="0" anchor="b">
                    <a:lnL>
                      <a:noFill/>
                    </a:lnL>
                    <a:lnR>
                      <a:noFill/>
                    </a:lnR>
                    <a:lnT>
                      <a:noFill/>
                    </a:lnT>
                    <a:lnB>
                      <a:noFill/>
                    </a:lnB>
                  </a:tcPr>
                </a:tc>
                <a:extLst>
                  <a:ext uri="{0D108BD9-81ED-4DB2-BD59-A6C34878D82A}">
                    <a16:rowId xmlns:a16="http://schemas.microsoft.com/office/drawing/2014/main" val="407936666"/>
                  </a:ext>
                </a:extLst>
              </a:tr>
              <a:tr h="189013">
                <a:tc>
                  <a:txBody>
                    <a:bodyPr/>
                    <a:lstStyle/>
                    <a:p>
                      <a:pPr algn="l" fontAlgn="b"/>
                      <a:r>
                        <a:rPr lang="fr-FR" sz="1200" b="1" i="0" u="none" strike="noStrike">
                          <a:solidFill>
                            <a:srgbClr val="000000"/>
                          </a:solidFill>
                          <a:effectLst/>
                          <a:latin typeface="Calibri" panose="020F0502020204030204" pitchFamily="34" charset="0"/>
                        </a:rPr>
                        <a:t>PrIO-2</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54.2</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425.0</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212.5</a:t>
                      </a:r>
                    </a:p>
                  </a:txBody>
                  <a:tcPr marL="5732" marR="5732" marT="5732" marB="0" anchor="b">
                    <a:lnL>
                      <a:noFill/>
                    </a:lnL>
                    <a:lnR>
                      <a:noFill/>
                    </a:lnR>
                    <a:lnT>
                      <a:noFill/>
                    </a:lnT>
                    <a:lnB>
                      <a:noFill/>
                    </a:lnB>
                    <a:solidFill>
                      <a:srgbClr val="DCE6F1"/>
                    </a:solidFill>
                  </a:tcPr>
                </a:tc>
                <a:extLst>
                  <a:ext uri="{0D108BD9-81ED-4DB2-BD59-A6C34878D82A}">
                    <a16:rowId xmlns:a16="http://schemas.microsoft.com/office/drawing/2014/main" val="2770927899"/>
                  </a:ext>
                </a:extLst>
              </a:tr>
              <a:tr h="207938">
                <a:tc>
                  <a:txBody>
                    <a:bodyPr/>
                    <a:lstStyle/>
                    <a:p>
                      <a:pPr algn="l" fontAlgn="b"/>
                      <a:r>
                        <a:rPr lang="fr-FR" sz="1200" b="0" i="0" u="none" strike="noStrike" dirty="0">
                          <a:solidFill>
                            <a:srgbClr val="000000"/>
                          </a:solidFill>
                          <a:effectLst/>
                          <a:latin typeface="Calibri" panose="020F0502020204030204" pitchFamily="34" charset="0"/>
                        </a:rPr>
                        <a:t>Breakdown/</a:t>
                      </a:r>
                      <a:r>
                        <a:rPr lang="fr-FR" sz="1200" b="0" i="0" u="none" strike="noStrike" dirty="0" err="1">
                          <a:solidFill>
                            <a:srgbClr val="000000"/>
                          </a:solidFill>
                          <a:effectLst/>
                          <a:latin typeface="Calibri" panose="020F0502020204030204" pitchFamily="34" charset="0"/>
                        </a:rPr>
                        <a:t>burn-through</a:t>
                      </a:r>
                      <a:endParaRPr lang="fr-FR" sz="1200" b="0" i="0" u="none" strike="noStrike" dirty="0">
                        <a:solidFill>
                          <a:srgbClr val="000000"/>
                        </a:solidFill>
                        <a:effectLst/>
                        <a:latin typeface="Calibri" panose="020F0502020204030204" pitchFamily="34" charset="0"/>
                      </a:endParaRP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8.5</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67.9</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33.9</a:t>
                      </a:r>
                    </a:p>
                  </a:txBody>
                  <a:tcPr marL="5732" marR="5732" marT="5732" marB="0" anchor="b">
                    <a:lnL>
                      <a:noFill/>
                    </a:lnL>
                    <a:lnR>
                      <a:noFill/>
                    </a:lnR>
                    <a:lnT>
                      <a:noFill/>
                    </a:lnT>
                    <a:lnB>
                      <a:noFill/>
                    </a:lnB>
                  </a:tcPr>
                </a:tc>
                <a:extLst>
                  <a:ext uri="{0D108BD9-81ED-4DB2-BD59-A6C34878D82A}">
                    <a16:rowId xmlns:a16="http://schemas.microsoft.com/office/drawing/2014/main" val="4279016244"/>
                  </a:ext>
                </a:extLst>
              </a:tr>
              <a:tr h="189013">
                <a:tc>
                  <a:txBody>
                    <a:bodyPr/>
                    <a:lstStyle/>
                    <a:p>
                      <a:pPr algn="l" fontAlgn="b"/>
                      <a:r>
                        <a:rPr lang="fr-FR" sz="1200" b="0" i="0" u="none" strike="noStrike">
                          <a:solidFill>
                            <a:srgbClr val="000000"/>
                          </a:solidFill>
                          <a:effectLst/>
                          <a:latin typeface="Calibri" panose="020F0502020204030204" pitchFamily="34" charset="0"/>
                        </a:rPr>
                        <a:t>EUROfusion multi-machines database </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6.0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56.2</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28.1</a:t>
                      </a:r>
                    </a:p>
                  </a:txBody>
                  <a:tcPr marL="5732" marR="5732" marT="5732" marB="0" anchor="b">
                    <a:lnL>
                      <a:noFill/>
                    </a:lnL>
                    <a:lnR>
                      <a:noFill/>
                    </a:lnR>
                    <a:lnT>
                      <a:noFill/>
                    </a:lnT>
                    <a:lnB>
                      <a:noFill/>
                    </a:lnB>
                  </a:tcPr>
                </a:tc>
                <a:extLst>
                  <a:ext uri="{0D108BD9-81ED-4DB2-BD59-A6C34878D82A}">
                    <a16:rowId xmlns:a16="http://schemas.microsoft.com/office/drawing/2014/main" val="2917607260"/>
                  </a:ext>
                </a:extLst>
              </a:tr>
              <a:tr h="207938">
                <a:tc>
                  <a:txBody>
                    <a:bodyPr/>
                    <a:lstStyle/>
                    <a:p>
                      <a:pPr algn="l" fontAlgn="b"/>
                      <a:r>
                        <a:rPr lang="en-US" sz="1200" b="0" i="0" u="none" strike="noStrike" dirty="0">
                          <a:solidFill>
                            <a:srgbClr val="000000"/>
                          </a:solidFill>
                          <a:effectLst/>
                          <a:latin typeface="Calibri" panose="020F0502020204030204" pitchFamily="34" charset="0"/>
                        </a:rPr>
                        <a:t>FILD support to ITER design and synthetic diagnostics</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12.7</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85.2</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42.6</a:t>
                      </a:r>
                    </a:p>
                  </a:txBody>
                  <a:tcPr marL="5732" marR="5732" marT="5732" marB="0" anchor="b">
                    <a:lnL>
                      <a:noFill/>
                    </a:lnL>
                    <a:lnR>
                      <a:noFill/>
                    </a:lnR>
                    <a:lnT>
                      <a:noFill/>
                    </a:lnT>
                    <a:lnB>
                      <a:noFill/>
                    </a:lnB>
                  </a:tcPr>
                </a:tc>
                <a:extLst>
                  <a:ext uri="{0D108BD9-81ED-4DB2-BD59-A6C34878D82A}">
                    <a16:rowId xmlns:a16="http://schemas.microsoft.com/office/drawing/2014/main" val="779276793"/>
                  </a:ext>
                </a:extLst>
              </a:tr>
              <a:tr h="207938">
                <a:tc>
                  <a:txBody>
                    <a:bodyPr/>
                    <a:lstStyle/>
                    <a:p>
                      <a:pPr algn="l" fontAlgn="b"/>
                      <a:r>
                        <a:rPr lang="fr-FR" sz="1200" b="0" i="0" u="none" strike="noStrike" dirty="0">
                          <a:solidFill>
                            <a:srgbClr val="000000"/>
                          </a:solidFill>
                          <a:effectLst/>
                          <a:latin typeface="Calibri" panose="020F0502020204030204" pitchFamily="34" charset="0"/>
                        </a:rPr>
                        <a:t>FOCS </a:t>
                      </a:r>
                      <a:r>
                        <a:rPr lang="fr-FR" sz="1200" b="0" i="0" u="none" strike="noStrike" dirty="0" err="1">
                          <a:solidFill>
                            <a:srgbClr val="000000"/>
                          </a:solidFill>
                          <a:effectLst/>
                          <a:latin typeface="Calibri" panose="020F0502020204030204" pitchFamily="34" charset="0"/>
                        </a:rPr>
                        <a:t>synthetic</a:t>
                      </a:r>
                      <a:r>
                        <a:rPr lang="fr-FR" sz="1200" b="0" i="0" u="none" strike="noStrike" dirty="0">
                          <a:solidFill>
                            <a:srgbClr val="000000"/>
                          </a:solidFill>
                          <a:effectLst/>
                          <a:latin typeface="Calibri" panose="020F0502020204030204" pitchFamily="34" charset="0"/>
                        </a:rPr>
                        <a:t> diagnostics</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19.3</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9.6</a:t>
                      </a:r>
                    </a:p>
                  </a:txBody>
                  <a:tcPr marL="5732" marR="5732" marT="5732" marB="0" anchor="b">
                    <a:lnL>
                      <a:noFill/>
                    </a:lnL>
                    <a:lnR>
                      <a:noFill/>
                    </a:lnR>
                    <a:lnT>
                      <a:noFill/>
                    </a:lnT>
                    <a:lnB>
                      <a:noFill/>
                    </a:lnB>
                  </a:tcPr>
                </a:tc>
                <a:extLst>
                  <a:ext uri="{0D108BD9-81ED-4DB2-BD59-A6C34878D82A}">
                    <a16:rowId xmlns:a16="http://schemas.microsoft.com/office/drawing/2014/main" val="2664743358"/>
                  </a:ext>
                </a:extLst>
              </a:tr>
              <a:tr h="207938">
                <a:tc>
                  <a:txBody>
                    <a:bodyPr/>
                    <a:lstStyle/>
                    <a:p>
                      <a:pPr algn="l" fontAlgn="b"/>
                      <a:r>
                        <a:rPr lang="fr-FR" sz="1200" b="0" i="0" u="none" strike="noStrike" dirty="0">
                          <a:solidFill>
                            <a:srgbClr val="000000"/>
                          </a:solidFill>
                          <a:effectLst/>
                          <a:latin typeface="Calibri" panose="020F0502020204030204" pitchFamily="34" charset="0"/>
                        </a:rPr>
                        <a:t>IR </a:t>
                      </a:r>
                      <a:r>
                        <a:rPr lang="fr-FR" sz="1200" b="0" i="0" u="none" strike="noStrike" dirty="0" err="1">
                          <a:solidFill>
                            <a:srgbClr val="000000"/>
                          </a:solidFill>
                          <a:effectLst/>
                          <a:latin typeface="Calibri" panose="020F0502020204030204" pitchFamily="34" charset="0"/>
                        </a:rPr>
                        <a:t>synthetic</a:t>
                      </a:r>
                      <a:r>
                        <a:rPr lang="fr-FR" sz="1200" b="0" i="0" u="none" strike="noStrike" dirty="0">
                          <a:solidFill>
                            <a:srgbClr val="000000"/>
                          </a:solidFill>
                          <a:effectLst/>
                          <a:latin typeface="Calibri" panose="020F0502020204030204" pitchFamily="34" charset="0"/>
                        </a:rPr>
                        <a:t> diagnostics</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22.0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167.8</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83.9</a:t>
                      </a:r>
                    </a:p>
                  </a:txBody>
                  <a:tcPr marL="5732" marR="5732" marT="5732" marB="0" anchor="b">
                    <a:lnL>
                      <a:noFill/>
                    </a:lnL>
                    <a:lnR>
                      <a:noFill/>
                    </a:lnR>
                    <a:lnT>
                      <a:noFill/>
                    </a:lnT>
                    <a:lnB>
                      <a:noFill/>
                    </a:lnB>
                  </a:tcPr>
                </a:tc>
                <a:extLst>
                  <a:ext uri="{0D108BD9-81ED-4DB2-BD59-A6C34878D82A}">
                    <a16:rowId xmlns:a16="http://schemas.microsoft.com/office/drawing/2014/main" val="3384206295"/>
                  </a:ext>
                </a:extLst>
              </a:tr>
              <a:tr h="207938">
                <a:tc>
                  <a:txBody>
                    <a:bodyPr/>
                    <a:lstStyle/>
                    <a:p>
                      <a:pPr algn="l" fontAlgn="b"/>
                      <a:r>
                        <a:rPr lang="en-US" sz="1200" b="0" i="0" u="none" strike="noStrike" dirty="0">
                          <a:solidFill>
                            <a:srgbClr val="000000"/>
                          </a:solidFill>
                          <a:effectLst/>
                          <a:latin typeface="Calibri" panose="020F0502020204030204" pitchFamily="34" charset="0"/>
                        </a:rPr>
                        <a:t>IR Wall events &amp; hot spot monitoring</a:t>
                      </a:r>
                    </a:p>
                  </a:txBody>
                  <a:tcPr marL="51588"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3.0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28.7</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14.4</a:t>
                      </a:r>
                    </a:p>
                  </a:txBody>
                  <a:tcPr marL="5732" marR="5732" marT="5732" marB="0" anchor="b">
                    <a:lnL>
                      <a:noFill/>
                    </a:lnL>
                    <a:lnR>
                      <a:noFill/>
                    </a:lnR>
                    <a:lnT>
                      <a:noFill/>
                    </a:lnT>
                    <a:lnB>
                      <a:noFill/>
                    </a:lnB>
                  </a:tcPr>
                </a:tc>
                <a:extLst>
                  <a:ext uri="{0D108BD9-81ED-4DB2-BD59-A6C34878D82A}">
                    <a16:rowId xmlns:a16="http://schemas.microsoft.com/office/drawing/2014/main" val="1448168672"/>
                  </a:ext>
                </a:extLst>
              </a:tr>
              <a:tr h="189013">
                <a:tc>
                  <a:txBody>
                    <a:bodyPr/>
                    <a:lstStyle/>
                    <a:p>
                      <a:pPr algn="l" fontAlgn="b"/>
                      <a:r>
                        <a:rPr lang="fr-FR" sz="1200" b="1" i="0" u="none" strike="noStrike">
                          <a:solidFill>
                            <a:srgbClr val="000000"/>
                          </a:solidFill>
                          <a:effectLst/>
                          <a:latin typeface="Calibri" panose="020F0502020204030204" pitchFamily="34" charset="0"/>
                        </a:rPr>
                        <a:t>PrIO-3</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2.0</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15.5</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7.7</a:t>
                      </a:r>
                    </a:p>
                  </a:txBody>
                  <a:tcPr marL="5732" marR="5732" marT="5732" marB="0" anchor="b">
                    <a:lnL>
                      <a:noFill/>
                    </a:lnL>
                    <a:lnR>
                      <a:noFill/>
                    </a:lnR>
                    <a:lnT>
                      <a:noFill/>
                    </a:lnT>
                    <a:lnB>
                      <a:noFill/>
                    </a:lnB>
                    <a:solidFill>
                      <a:srgbClr val="DCE6F1"/>
                    </a:solidFill>
                  </a:tcPr>
                </a:tc>
                <a:extLst>
                  <a:ext uri="{0D108BD9-81ED-4DB2-BD59-A6C34878D82A}">
                    <a16:rowId xmlns:a16="http://schemas.microsoft.com/office/drawing/2014/main" val="681937117"/>
                  </a:ext>
                </a:extLst>
              </a:tr>
              <a:tr h="189013">
                <a:tc>
                  <a:txBody>
                    <a:bodyPr/>
                    <a:lstStyle/>
                    <a:p>
                      <a:pPr algn="l" fontAlgn="b"/>
                      <a:r>
                        <a:rPr lang="fr-FR" sz="1200" b="0" i="0" u="none" strike="noStrike">
                          <a:solidFill>
                            <a:srgbClr val="000000"/>
                          </a:solidFill>
                          <a:effectLst/>
                          <a:latin typeface="Calibri" panose="020F0502020204030204" pitchFamily="34" charset="0"/>
                        </a:rPr>
                        <a:t>EUROfusion operation network &amp; coord.</a:t>
                      </a:r>
                    </a:p>
                  </a:txBody>
                  <a:tcPr marL="51588"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2.0</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15.5</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7.7</a:t>
                      </a:r>
                    </a:p>
                  </a:txBody>
                  <a:tcPr marL="5732" marR="5732" marT="5732" marB="0" anchor="b">
                    <a:lnL>
                      <a:noFill/>
                    </a:lnL>
                    <a:lnR>
                      <a:noFill/>
                    </a:lnR>
                    <a:lnT>
                      <a:noFill/>
                    </a:lnT>
                    <a:lnB>
                      <a:noFill/>
                    </a:lnB>
                  </a:tcPr>
                </a:tc>
                <a:extLst>
                  <a:ext uri="{0D108BD9-81ED-4DB2-BD59-A6C34878D82A}">
                    <a16:rowId xmlns:a16="http://schemas.microsoft.com/office/drawing/2014/main" val="256848316"/>
                  </a:ext>
                </a:extLst>
              </a:tr>
              <a:tr h="189013">
                <a:tc>
                  <a:txBody>
                    <a:bodyPr/>
                    <a:lstStyle/>
                    <a:p>
                      <a:pPr algn="l" fontAlgn="b"/>
                      <a:r>
                        <a:rPr lang="fr-FR" sz="1200" b="1" i="0" u="none" strike="noStrike">
                          <a:solidFill>
                            <a:srgbClr val="000000"/>
                          </a:solidFill>
                          <a:effectLst/>
                          <a:latin typeface="Calibri" panose="020F0502020204030204" pitchFamily="34" charset="0"/>
                        </a:rPr>
                        <a:t>PrIO-4</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249.6</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2692.1</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1550.1</a:t>
                      </a:r>
                    </a:p>
                  </a:txBody>
                  <a:tcPr marL="5732" marR="5732" marT="5732" marB="0" anchor="b">
                    <a:lnL>
                      <a:noFill/>
                    </a:lnL>
                    <a:lnR>
                      <a:noFill/>
                    </a:lnR>
                    <a:lnT>
                      <a:noFill/>
                    </a:lnT>
                    <a:lnB>
                      <a:noFill/>
                    </a:lnB>
                    <a:solidFill>
                      <a:srgbClr val="DCE6F1"/>
                    </a:solidFill>
                  </a:tcPr>
                </a:tc>
                <a:extLst>
                  <a:ext uri="{0D108BD9-81ED-4DB2-BD59-A6C34878D82A}">
                    <a16:rowId xmlns:a16="http://schemas.microsoft.com/office/drawing/2014/main" val="1633682004"/>
                  </a:ext>
                </a:extLst>
              </a:tr>
              <a:tr h="189013">
                <a:tc>
                  <a:txBody>
                    <a:bodyPr/>
                    <a:lstStyle/>
                    <a:p>
                      <a:pPr algn="l" fontAlgn="b"/>
                      <a:r>
                        <a:rPr lang="fr-FR" sz="1200" b="0" i="0" u="none" strike="noStrike">
                          <a:solidFill>
                            <a:srgbClr val="000000"/>
                          </a:solidFill>
                          <a:effectLst/>
                          <a:latin typeface="Calibri" panose="020F0502020204030204" pitchFamily="34" charset="0"/>
                        </a:rPr>
                        <a:t>Secondment </a:t>
                      </a:r>
                    </a:p>
                  </a:txBody>
                  <a:tcPr marL="51588"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0.0</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495.0</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495.0</a:t>
                      </a:r>
                    </a:p>
                  </a:txBody>
                  <a:tcPr marL="5732" marR="5732" marT="5732" marB="0" anchor="b">
                    <a:lnL>
                      <a:noFill/>
                    </a:lnL>
                    <a:lnR>
                      <a:noFill/>
                    </a:lnR>
                    <a:lnT>
                      <a:noFill/>
                    </a:lnT>
                    <a:lnB>
                      <a:noFill/>
                    </a:lnB>
                  </a:tcPr>
                </a:tc>
                <a:extLst>
                  <a:ext uri="{0D108BD9-81ED-4DB2-BD59-A6C34878D82A}">
                    <a16:rowId xmlns:a16="http://schemas.microsoft.com/office/drawing/2014/main" val="1304347544"/>
                  </a:ext>
                </a:extLst>
              </a:tr>
              <a:tr h="189013">
                <a:tc>
                  <a:txBody>
                    <a:bodyPr/>
                    <a:lstStyle/>
                    <a:p>
                      <a:pPr algn="l" fontAlgn="b"/>
                      <a:r>
                        <a:rPr lang="fr-FR" sz="1200" b="0" i="0" u="none" strike="noStrike">
                          <a:solidFill>
                            <a:srgbClr val="000000"/>
                          </a:solidFill>
                          <a:effectLst/>
                          <a:latin typeface="Calibri" panose="020F0502020204030204" pitchFamily="34" charset="0"/>
                        </a:rPr>
                        <a:t>Support EUROfusion experts at ELISE/BUG</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72.0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902.5</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425.9</a:t>
                      </a:r>
                    </a:p>
                  </a:txBody>
                  <a:tcPr marL="5732" marR="5732" marT="5732" marB="0" anchor="b">
                    <a:lnL>
                      <a:noFill/>
                    </a:lnL>
                    <a:lnR>
                      <a:noFill/>
                    </a:lnR>
                    <a:lnT>
                      <a:noFill/>
                    </a:lnT>
                    <a:lnB>
                      <a:noFill/>
                    </a:lnB>
                  </a:tcPr>
                </a:tc>
                <a:extLst>
                  <a:ext uri="{0D108BD9-81ED-4DB2-BD59-A6C34878D82A}">
                    <a16:rowId xmlns:a16="http://schemas.microsoft.com/office/drawing/2014/main" val="2512536383"/>
                  </a:ext>
                </a:extLst>
              </a:tr>
              <a:tr h="189013">
                <a:tc>
                  <a:txBody>
                    <a:bodyPr/>
                    <a:lstStyle/>
                    <a:p>
                      <a:pPr algn="l" fontAlgn="b"/>
                      <a:r>
                        <a:rPr lang="fr-FR" sz="1200" b="0" i="0" u="none" strike="noStrike" dirty="0">
                          <a:solidFill>
                            <a:srgbClr val="000000"/>
                          </a:solidFill>
                          <a:effectLst/>
                          <a:latin typeface="Calibri" panose="020F0502020204030204" pitchFamily="34" charset="0"/>
                        </a:rPr>
                        <a:t>Support </a:t>
                      </a:r>
                      <a:r>
                        <a:rPr lang="fr-FR" sz="1200" b="0" i="0" u="none" strike="noStrike" dirty="0" err="1">
                          <a:solidFill>
                            <a:srgbClr val="000000"/>
                          </a:solidFill>
                          <a:effectLst/>
                          <a:latin typeface="Calibri" panose="020F0502020204030204" pitchFamily="34" charset="0"/>
                        </a:rPr>
                        <a:t>EUROfusion</a:t>
                      </a:r>
                      <a:r>
                        <a:rPr lang="fr-FR" sz="1200" b="0" i="0" u="none" strike="noStrike" dirty="0">
                          <a:solidFill>
                            <a:srgbClr val="000000"/>
                          </a:solidFill>
                          <a:effectLst/>
                          <a:latin typeface="Calibri" panose="020F0502020204030204" pitchFamily="34" charset="0"/>
                        </a:rPr>
                        <a:t> experts at NBTF</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177.6</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1294.6</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629.3</a:t>
                      </a:r>
                    </a:p>
                  </a:txBody>
                  <a:tcPr marL="5732" marR="5732" marT="5732" marB="0" anchor="b">
                    <a:lnL>
                      <a:noFill/>
                    </a:lnL>
                    <a:lnR>
                      <a:noFill/>
                    </a:lnR>
                    <a:lnT>
                      <a:noFill/>
                    </a:lnT>
                    <a:lnB>
                      <a:noFill/>
                    </a:lnB>
                  </a:tcPr>
                </a:tc>
                <a:extLst>
                  <a:ext uri="{0D108BD9-81ED-4DB2-BD59-A6C34878D82A}">
                    <a16:rowId xmlns:a16="http://schemas.microsoft.com/office/drawing/2014/main" val="2234392187"/>
                  </a:ext>
                </a:extLst>
              </a:tr>
              <a:tr h="189013">
                <a:tc>
                  <a:txBody>
                    <a:bodyPr/>
                    <a:lstStyle/>
                    <a:p>
                      <a:pPr algn="l" fontAlgn="b"/>
                      <a:r>
                        <a:rPr lang="fr-FR" sz="1200" b="1" i="0" u="none" strike="noStrike">
                          <a:solidFill>
                            <a:srgbClr val="000000"/>
                          </a:solidFill>
                          <a:effectLst/>
                          <a:latin typeface="Calibri" panose="020F0502020204030204" pitchFamily="34" charset="0"/>
                        </a:rPr>
                        <a:t>PrIO-5</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111.6</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dirty="0">
                          <a:solidFill>
                            <a:srgbClr val="000000"/>
                          </a:solidFill>
                          <a:effectLst/>
                          <a:latin typeface="Calibri" panose="020F0502020204030204" pitchFamily="34" charset="0"/>
                        </a:rPr>
                        <a:t>767.7</a:t>
                      </a:r>
                    </a:p>
                  </a:txBody>
                  <a:tcPr marL="5732" marR="5732" marT="5732" marB="0" anchor="b">
                    <a:lnL>
                      <a:noFill/>
                    </a:lnL>
                    <a:lnR>
                      <a:noFill/>
                    </a:lnR>
                    <a:lnT>
                      <a:noFill/>
                    </a:lnT>
                    <a:lnB>
                      <a:noFill/>
                    </a:lnB>
                    <a:solidFill>
                      <a:srgbClr val="DCE6F1"/>
                    </a:solidFill>
                  </a:tcPr>
                </a:tc>
                <a:tc>
                  <a:txBody>
                    <a:bodyPr/>
                    <a:lstStyle/>
                    <a:p>
                      <a:pPr algn="l" fontAlgn="b"/>
                      <a:r>
                        <a:rPr lang="fr-FR" sz="1200" b="1" i="0" u="none" strike="noStrike">
                          <a:solidFill>
                            <a:srgbClr val="000000"/>
                          </a:solidFill>
                          <a:effectLst/>
                          <a:latin typeface="Calibri" panose="020F0502020204030204" pitchFamily="34" charset="0"/>
                        </a:rPr>
                        <a:t>362.3</a:t>
                      </a:r>
                    </a:p>
                  </a:txBody>
                  <a:tcPr marL="5732" marR="5732" marT="5732" marB="0" anchor="b">
                    <a:lnL>
                      <a:noFill/>
                    </a:lnL>
                    <a:lnR>
                      <a:noFill/>
                    </a:lnR>
                    <a:lnT>
                      <a:noFill/>
                    </a:lnT>
                    <a:lnB>
                      <a:noFill/>
                    </a:lnB>
                    <a:solidFill>
                      <a:srgbClr val="DCE6F1"/>
                    </a:solidFill>
                  </a:tcPr>
                </a:tc>
                <a:extLst>
                  <a:ext uri="{0D108BD9-81ED-4DB2-BD59-A6C34878D82A}">
                    <a16:rowId xmlns:a16="http://schemas.microsoft.com/office/drawing/2014/main" val="2337578273"/>
                  </a:ext>
                </a:extLst>
              </a:tr>
              <a:tr h="189013">
                <a:tc>
                  <a:txBody>
                    <a:bodyPr/>
                    <a:lstStyle/>
                    <a:p>
                      <a:pPr algn="l" fontAlgn="b"/>
                      <a:r>
                        <a:rPr lang="fr-FR" sz="1200" b="0" i="0" u="none" strike="noStrike">
                          <a:solidFill>
                            <a:srgbClr val="000000"/>
                          </a:solidFill>
                          <a:effectLst/>
                          <a:latin typeface="Calibri" panose="020F0502020204030204" pitchFamily="34" charset="0"/>
                        </a:rPr>
                        <a:t>Management SP-5</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14.2</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7.1</a:t>
                      </a:r>
                    </a:p>
                  </a:txBody>
                  <a:tcPr marL="5732" marR="5732" marT="5732" marB="0" anchor="b">
                    <a:lnL>
                      <a:noFill/>
                    </a:lnL>
                    <a:lnR>
                      <a:noFill/>
                    </a:lnR>
                    <a:lnT>
                      <a:noFill/>
                    </a:lnT>
                    <a:lnB>
                      <a:noFill/>
                    </a:lnB>
                  </a:tcPr>
                </a:tc>
                <a:extLst>
                  <a:ext uri="{0D108BD9-81ED-4DB2-BD59-A6C34878D82A}">
                    <a16:rowId xmlns:a16="http://schemas.microsoft.com/office/drawing/2014/main" val="117796719"/>
                  </a:ext>
                </a:extLst>
              </a:tr>
              <a:tr h="189013">
                <a:tc>
                  <a:txBody>
                    <a:bodyPr/>
                    <a:lstStyle/>
                    <a:p>
                      <a:pPr algn="l" fontAlgn="b"/>
                      <a:r>
                        <a:rPr lang="en-US" sz="1200" b="0" i="0" u="none" strike="noStrike">
                          <a:solidFill>
                            <a:srgbClr val="000000"/>
                          </a:solidFill>
                          <a:effectLst/>
                          <a:latin typeface="Calibri" panose="020F0502020204030204" pitchFamily="34" charset="0"/>
                        </a:rPr>
                        <a:t>ITER:Activated corrosion products tools development &amp; exp</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5.0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40.5</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20.2</a:t>
                      </a:r>
                    </a:p>
                  </a:txBody>
                  <a:tcPr marL="5732" marR="5732" marT="5732" marB="0" anchor="b">
                    <a:lnL>
                      <a:noFill/>
                    </a:lnL>
                    <a:lnR>
                      <a:noFill/>
                    </a:lnR>
                    <a:lnT>
                      <a:noFill/>
                    </a:lnT>
                    <a:lnB>
                      <a:noFill/>
                    </a:lnB>
                  </a:tcPr>
                </a:tc>
                <a:extLst>
                  <a:ext uri="{0D108BD9-81ED-4DB2-BD59-A6C34878D82A}">
                    <a16:rowId xmlns:a16="http://schemas.microsoft.com/office/drawing/2014/main" val="1897930429"/>
                  </a:ext>
                </a:extLst>
              </a:tr>
              <a:tr h="189013">
                <a:tc>
                  <a:txBody>
                    <a:bodyPr/>
                    <a:lstStyle/>
                    <a:p>
                      <a:pPr algn="l" fontAlgn="b"/>
                      <a:r>
                        <a:rPr lang="en-US" sz="1200" b="0" i="0" u="none" strike="noStrike">
                          <a:solidFill>
                            <a:srgbClr val="000000"/>
                          </a:solidFill>
                          <a:effectLst/>
                          <a:latin typeface="Calibri" panose="020F0502020204030204" pitchFamily="34" charset="0"/>
                        </a:rPr>
                        <a:t>ITER: Activated corrosion products tools development &amp; exp</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7.7</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3.9</a:t>
                      </a:r>
                    </a:p>
                  </a:txBody>
                  <a:tcPr marL="5732" marR="5732" marT="5732" marB="0" anchor="b">
                    <a:lnL>
                      <a:noFill/>
                    </a:lnL>
                    <a:lnR>
                      <a:noFill/>
                    </a:lnR>
                    <a:lnT>
                      <a:noFill/>
                    </a:lnT>
                    <a:lnB>
                      <a:noFill/>
                    </a:lnB>
                  </a:tcPr>
                </a:tc>
                <a:extLst>
                  <a:ext uri="{0D108BD9-81ED-4DB2-BD59-A6C34878D82A}">
                    <a16:rowId xmlns:a16="http://schemas.microsoft.com/office/drawing/2014/main" val="3507285155"/>
                  </a:ext>
                </a:extLst>
              </a:tr>
              <a:tr h="207938">
                <a:tc>
                  <a:txBody>
                    <a:bodyPr/>
                    <a:lstStyle/>
                    <a:p>
                      <a:pPr algn="l" fontAlgn="b"/>
                      <a:r>
                        <a:rPr lang="en-US" sz="1200" b="0" i="0" u="none" strike="noStrike" dirty="0">
                          <a:solidFill>
                            <a:srgbClr val="000000"/>
                          </a:solidFill>
                          <a:effectLst/>
                          <a:latin typeface="Calibri" panose="020F0502020204030204" pitchFamily="34" charset="0"/>
                        </a:rPr>
                        <a:t>ITER: Fluid activation tools development and experiment </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15.0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97.0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48.5</a:t>
                      </a:r>
                    </a:p>
                  </a:txBody>
                  <a:tcPr marL="5732" marR="5732" marT="5732" marB="0" anchor="b">
                    <a:lnL>
                      <a:noFill/>
                    </a:lnL>
                    <a:lnR>
                      <a:noFill/>
                    </a:lnR>
                    <a:lnT>
                      <a:noFill/>
                    </a:lnT>
                    <a:lnB>
                      <a:noFill/>
                    </a:lnB>
                  </a:tcPr>
                </a:tc>
                <a:extLst>
                  <a:ext uri="{0D108BD9-81ED-4DB2-BD59-A6C34878D82A}">
                    <a16:rowId xmlns:a16="http://schemas.microsoft.com/office/drawing/2014/main" val="1805855065"/>
                  </a:ext>
                </a:extLst>
              </a:tr>
              <a:tr h="207938">
                <a:tc>
                  <a:txBody>
                    <a:bodyPr/>
                    <a:lstStyle/>
                    <a:p>
                      <a:pPr algn="l" fontAlgn="b"/>
                      <a:r>
                        <a:rPr lang="fr-FR" sz="1200" b="0" i="0" u="none" strike="noStrike" dirty="0">
                          <a:solidFill>
                            <a:srgbClr val="000000"/>
                          </a:solidFill>
                          <a:effectLst/>
                          <a:latin typeface="Calibri" panose="020F0502020204030204" pitchFamily="34" charset="0"/>
                        </a:rPr>
                        <a:t>ITER: Radiation source model (FPO, Be-photo neutrons &amp; NBI source)</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13.0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82.2</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41.1</a:t>
                      </a:r>
                    </a:p>
                  </a:txBody>
                  <a:tcPr marL="5732" marR="5732" marT="5732" marB="0" anchor="b">
                    <a:lnL>
                      <a:noFill/>
                    </a:lnL>
                    <a:lnR>
                      <a:noFill/>
                    </a:lnR>
                    <a:lnT>
                      <a:noFill/>
                    </a:lnT>
                    <a:lnB>
                      <a:noFill/>
                    </a:lnB>
                  </a:tcPr>
                </a:tc>
                <a:extLst>
                  <a:ext uri="{0D108BD9-81ED-4DB2-BD59-A6C34878D82A}">
                    <a16:rowId xmlns:a16="http://schemas.microsoft.com/office/drawing/2014/main" val="1033085786"/>
                  </a:ext>
                </a:extLst>
              </a:tr>
              <a:tr h="189013">
                <a:tc>
                  <a:txBody>
                    <a:bodyPr/>
                    <a:lstStyle/>
                    <a:p>
                      <a:pPr algn="l" fontAlgn="b"/>
                      <a:r>
                        <a:rPr lang="en-US" sz="1200" b="0" i="0" u="none" strike="noStrike" dirty="0">
                          <a:solidFill>
                            <a:srgbClr val="000000"/>
                          </a:solidFill>
                          <a:effectLst/>
                          <a:latin typeface="Calibri" panose="020F0502020204030204" pitchFamily="34" charset="0"/>
                        </a:rPr>
                        <a:t>ITER</a:t>
                      </a:r>
                      <a:r>
                        <a:rPr lang="en-US" sz="1200" b="0" i="0" u="none" strike="noStrike" dirty="0" smtClean="0">
                          <a:solidFill>
                            <a:srgbClr val="000000"/>
                          </a:solidFill>
                          <a:effectLst/>
                          <a:latin typeface="Calibri" panose="020F0502020204030204" pitchFamily="34" charset="0"/>
                        </a:rPr>
                        <a:t>: Techniques </a:t>
                      </a:r>
                      <a:r>
                        <a:rPr lang="en-US" sz="1200" b="0" i="0" u="none" strike="noStrike" dirty="0">
                          <a:solidFill>
                            <a:srgbClr val="000000"/>
                          </a:solidFill>
                          <a:effectLst/>
                          <a:latin typeface="Calibri" panose="020F0502020204030204" pitchFamily="34" charset="0"/>
                        </a:rPr>
                        <a:t>for low radiation dose level measurement </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3.0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20.4</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10.2</a:t>
                      </a:r>
                    </a:p>
                  </a:txBody>
                  <a:tcPr marL="5732" marR="5732" marT="5732" marB="0" anchor="b">
                    <a:lnL>
                      <a:noFill/>
                    </a:lnL>
                    <a:lnR>
                      <a:noFill/>
                    </a:lnR>
                    <a:lnT>
                      <a:noFill/>
                    </a:lnT>
                    <a:lnB>
                      <a:noFill/>
                    </a:lnB>
                  </a:tcPr>
                </a:tc>
                <a:extLst>
                  <a:ext uri="{0D108BD9-81ED-4DB2-BD59-A6C34878D82A}">
                    <a16:rowId xmlns:a16="http://schemas.microsoft.com/office/drawing/2014/main" val="1391231233"/>
                  </a:ext>
                </a:extLst>
              </a:tr>
              <a:tr h="189013">
                <a:tc>
                  <a:txBody>
                    <a:bodyPr/>
                    <a:lstStyle/>
                    <a:p>
                      <a:pPr algn="l" fontAlgn="b"/>
                      <a:r>
                        <a:rPr lang="en-US" sz="1200" b="0" i="0" u="none" strike="noStrike">
                          <a:solidFill>
                            <a:srgbClr val="000000"/>
                          </a:solidFill>
                          <a:effectLst/>
                          <a:latin typeface="Calibri" panose="020F0502020204030204" pitchFamily="34" charset="0"/>
                        </a:rPr>
                        <a:t>ITER: Neutronics</a:t>
                      </a:r>
                      <a:r>
                        <a:rPr lang="en-US" sz="1200" b="0" i="0" u="none" strike="noStrike" dirty="0">
                          <a:solidFill>
                            <a:srgbClr val="000000"/>
                          </a:solidFill>
                          <a:effectLst/>
                          <a:latin typeface="Calibri" panose="020F0502020204030204" pitchFamily="34" charset="0"/>
                        </a:rPr>
                        <a:t> and Virtual Reality coupling for maintenance operations</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3.0</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26.9</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13.4</a:t>
                      </a:r>
                    </a:p>
                  </a:txBody>
                  <a:tcPr marL="5732" marR="5732" marT="5732" marB="0" anchor="b">
                    <a:lnL>
                      <a:noFill/>
                    </a:lnL>
                    <a:lnR>
                      <a:noFill/>
                    </a:lnR>
                    <a:lnT>
                      <a:noFill/>
                    </a:lnT>
                    <a:lnB>
                      <a:noFill/>
                    </a:lnB>
                  </a:tcPr>
                </a:tc>
                <a:extLst>
                  <a:ext uri="{0D108BD9-81ED-4DB2-BD59-A6C34878D82A}">
                    <a16:rowId xmlns:a16="http://schemas.microsoft.com/office/drawing/2014/main" val="2237683745"/>
                  </a:ext>
                </a:extLst>
              </a:tr>
              <a:tr h="189013">
                <a:tc>
                  <a:txBody>
                    <a:bodyPr/>
                    <a:lstStyle/>
                    <a:p>
                      <a:pPr algn="l" fontAlgn="b"/>
                      <a:r>
                        <a:rPr lang="en-US" sz="1200" b="0" i="0" u="none" strike="noStrike">
                          <a:solidFill>
                            <a:srgbClr val="000000"/>
                          </a:solidFill>
                          <a:effectLst/>
                          <a:latin typeface="Calibri" panose="020F0502020204030204" pitchFamily="34" charset="0"/>
                        </a:rPr>
                        <a:t>JET-ACT-Activation measurements for ITER material &amp; data validation</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25.6</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157.6</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60.3</a:t>
                      </a:r>
                    </a:p>
                  </a:txBody>
                  <a:tcPr marL="5732" marR="5732" marT="5732" marB="0" anchor="b">
                    <a:lnL>
                      <a:noFill/>
                    </a:lnL>
                    <a:lnR>
                      <a:noFill/>
                    </a:lnR>
                    <a:lnT>
                      <a:noFill/>
                    </a:lnT>
                    <a:lnB>
                      <a:noFill/>
                    </a:lnB>
                  </a:tcPr>
                </a:tc>
                <a:extLst>
                  <a:ext uri="{0D108BD9-81ED-4DB2-BD59-A6C34878D82A}">
                    <a16:rowId xmlns:a16="http://schemas.microsoft.com/office/drawing/2014/main" val="3319391101"/>
                  </a:ext>
                </a:extLst>
              </a:tr>
              <a:tr h="189013">
                <a:tc>
                  <a:txBody>
                    <a:bodyPr/>
                    <a:lstStyle/>
                    <a:p>
                      <a:pPr algn="l" fontAlgn="b"/>
                      <a:r>
                        <a:rPr lang="en-US" sz="1200" b="0" i="0" u="none" strike="noStrike">
                          <a:solidFill>
                            <a:srgbClr val="000000"/>
                          </a:solidFill>
                          <a:effectLst/>
                          <a:latin typeface="Calibri" panose="020F0502020204030204" pitchFamily="34" charset="0"/>
                        </a:rPr>
                        <a:t>JET-NC14 - Calibration of neutron detectors at 14-MeV neutron energy</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2.0</a:t>
                      </a:r>
                    </a:p>
                  </a:txBody>
                  <a:tcPr marL="5732"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15.5</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7.7</a:t>
                      </a:r>
                    </a:p>
                  </a:txBody>
                  <a:tcPr marL="5732" marR="5732" marT="5732" marB="0" anchor="b">
                    <a:lnL>
                      <a:noFill/>
                    </a:lnL>
                    <a:lnR>
                      <a:noFill/>
                    </a:lnR>
                    <a:lnT>
                      <a:noFill/>
                    </a:lnT>
                    <a:lnB>
                      <a:noFill/>
                    </a:lnB>
                  </a:tcPr>
                </a:tc>
                <a:extLst>
                  <a:ext uri="{0D108BD9-81ED-4DB2-BD59-A6C34878D82A}">
                    <a16:rowId xmlns:a16="http://schemas.microsoft.com/office/drawing/2014/main" val="1751273983"/>
                  </a:ext>
                </a:extLst>
              </a:tr>
              <a:tr h="189013">
                <a:tc>
                  <a:txBody>
                    <a:bodyPr/>
                    <a:lstStyle/>
                    <a:p>
                      <a:pPr algn="l" fontAlgn="b"/>
                      <a:r>
                        <a:rPr lang="en-US" sz="1200" b="0" i="0" u="none" strike="noStrike">
                          <a:solidFill>
                            <a:srgbClr val="000000"/>
                          </a:solidFill>
                          <a:effectLst/>
                          <a:latin typeface="Calibri" panose="020F0502020204030204" pitchFamily="34" charset="0"/>
                        </a:rPr>
                        <a:t>JET-NEXP-Neutron streaming and shutdown dose rate experiments for code validation</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25.0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186.0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90.3</a:t>
                      </a:r>
                    </a:p>
                  </a:txBody>
                  <a:tcPr marL="5732" marR="5732" marT="5732" marB="0" anchor="b">
                    <a:lnL>
                      <a:noFill/>
                    </a:lnL>
                    <a:lnR>
                      <a:noFill/>
                    </a:lnR>
                    <a:lnT>
                      <a:noFill/>
                    </a:lnT>
                    <a:lnB>
                      <a:noFill/>
                    </a:lnB>
                  </a:tcPr>
                </a:tc>
                <a:extLst>
                  <a:ext uri="{0D108BD9-81ED-4DB2-BD59-A6C34878D82A}">
                    <a16:rowId xmlns:a16="http://schemas.microsoft.com/office/drawing/2014/main" val="71336838"/>
                  </a:ext>
                </a:extLst>
              </a:tr>
              <a:tr h="189013">
                <a:tc>
                  <a:txBody>
                    <a:bodyPr/>
                    <a:lstStyle/>
                    <a:p>
                      <a:pPr algn="l" fontAlgn="b"/>
                      <a:r>
                        <a:rPr lang="fr-FR" sz="1200" b="0" i="0" u="none" strike="noStrike">
                          <a:solidFill>
                            <a:srgbClr val="000000"/>
                          </a:solidFill>
                          <a:effectLst/>
                          <a:latin typeface="Calibri" panose="020F0502020204030204" pitchFamily="34" charset="0"/>
                        </a:rPr>
                        <a:t>JET-ORE - Occupational Radiation Exposure</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4.0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29.7</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14.8</a:t>
                      </a:r>
                    </a:p>
                  </a:txBody>
                  <a:tcPr marL="5732" marR="5732" marT="5732" marB="0" anchor="b">
                    <a:lnL>
                      <a:noFill/>
                    </a:lnL>
                    <a:lnR>
                      <a:noFill/>
                    </a:lnR>
                    <a:lnT>
                      <a:noFill/>
                    </a:lnT>
                    <a:lnB>
                      <a:noFill/>
                    </a:lnB>
                  </a:tcPr>
                </a:tc>
                <a:extLst>
                  <a:ext uri="{0D108BD9-81ED-4DB2-BD59-A6C34878D82A}">
                    <a16:rowId xmlns:a16="http://schemas.microsoft.com/office/drawing/2014/main" val="2050672529"/>
                  </a:ext>
                </a:extLst>
              </a:tr>
              <a:tr h="189013">
                <a:tc>
                  <a:txBody>
                    <a:bodyPr/>
                    <a:lstStyle/>
                    <a:p>
                      <a:pPr algn="l" fontAlgn="b"/>
                      <a:r>
                        <a:rPr lang="fr-FR" sz="1200" b="0" i="0" u="none" strike="noStrike">
                          <a:solidFill>
                            <a:srgbClr val="000000"/>
                          </a:solidFill>
                          <a:effectLst/>
                          <a:latin typeface="Calibri" panose="020F0502020204030204" pitchFamily="34" charset="0"/>
                        </a:rPr>
                        <a:t>JET-RADA - Functional material damage studies</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5.0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30.0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14.7</a:t>
                      </a:r>
                    </a:p>
                  </a:txBody>
                  <a:tcPr marL="5732" marR="5732" marT="5732" marB="0" anchor="b">
                    <a:lnL>
                      <a:noFill/>
                    </a:lnL>
                    <a:lnR>
                      <a:noFill/>
                    </a:lnR>
                    <a:lnT>
                      <a:noFill/>
                    </a:lnT>
                    <a:lnB>
                      <a:noFill/>
                    </a:lnB>
                  </a:tcPr>
                </a:tc>
                <a:extLst>
                  <a:ext uri="{0D108BD9-81ED-4DB2-BD59-A6C34878D82A}">
                    <a16:rowId xmlns:a16="http://schemas.microsoft.com/office/drawing/2014/main" val="4086102912"/>
                  </a:ext>
                </a:extLst>
              </a:tr>
              <a:tr h="189013">
                <a:tc>
                  <a:txBody>
                    <a:bodyPr/>
                    <a:lstStyle/>
                    <a:p>
                      <a:pPr algn="l" fontAlgn="b"/>
                      <a:r>
                        <a:rPr lang="fr-FR" sz="1200" b="0" i="0" u="none" strike="noStrike" dirty="0">
                          <a:solidFill>
                            <a:srgbClr val="000000"/>
                          </a:solidFill>
                          <a:effectLst/>
                          <a:latin typeface="Calibri" panose="020F0502020204030204" pitchFamily="34" charset="0"/>
                        </a:rPr>
                        <a:t>JET-TBMD - n/T detectors </a:t>
                      </a:r>
                      <a:r>
                        <a:rPr lang="fr-FR" sz="1200" b="0" i="0" u="none" strike="noStrike" dirty="0" err="1">
                          <a:solidFill>
                            <a:srgbClr val="000000"/>
                          </a:solidFill>
                          <a:effectLst/>
                          <a:latin typeface="Calibri" panose="020F0502020204030204" pitchFamily="34" charset="0"/>
                        </a:rPr>
                        <a:t>testing</a:t>
                      </a:r>
                      <a:r>
                        <a:rPr lang="fr-FR" sz="1200" b="0" i="0" u="none" strike="noStrike" dirty="0">
                          <a:solidFill>
                            <a:srgbClr val="000000"/>
                          </a:solidFill>
                          <a:effectLst/>
                          <a:latin typeface="Calibri" panose="020F0502020204030204" pitchFamily="34" charset="0"/>
                        </a:rPr>
                        <a:t> for Test </a:t>
                      </a:r>
                      <a:r>
                        <a:rPr lang="fr-FR" sz="1200" b="0" i="0" u="none" strike="noStrike" dirty="0" err="1">
                          <a:solidFill>
                            <a:srgbClr val="000000"/>
                          </a:solidFill>
                          <a:effectLst/>
                          <a:latin typeface="Calibri" panose="020F0502020204030204" pitchFamily="34" charset="0"/>
                        </a:rPr>
                        <a:t>Blanket</a:t>
                      </a:r>
                      <a:r>
                        <a:rPr lang="fr-FR" sz="1200" b="0" i="0" u="none" strike="noStrike" dirty="0">
                          <a:solidFill>
                            <a:srgbClr val="000000"/>
                          </a:solidFill>
                          <a:effectLst/>
                          <a:latin typeface="Calibri" panose="020F0502020204030204" pitchFamily="34" charset="0"/>
                        </a:rPr>
                        <a:t> Module</a:t>
                      </a:r>
                    </a:p>
                  </a:txBody>
                  <a:tcPr marL="51588" marR="5732" marT="5732" marB="0" anchor="b">
                    <a:lnL>
                      <a:noFill/>
                    </a:lnL>
                    <a:lnR>
                      <a:noFill/>
                    </a:lnR>
                    <a:lnT>
                      <a:noFill/>
                    </a:lnT>
                    <a:lnB>
                      <a:noFill/>
                    </a:lnB>
                  </a:tcPr>
                </a:tc>
                <a:tc>
                  <a:txBody>
                    <a:bodyPr/>
                    <a:lstStyle/>
                    <a:p>
                      <a:pPr algn="l" fontAlgn="b"/>
                      <a:r>
                        <a:rPr lang="fr-FR" sz="1200" b="0" i="0" u="none" strike="noStrike">
                          <a:solidFill>
                            <a:srgbClr val="000000"/>
                          </a:solidFill>
                          <a:effectLst/>
                          <a:latin typeface="Calibri" panose="020F0502020204030204" pitchFamily="34" charset="0"/>
                        </a:rPr>
                        <a:t>5.0</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36.8</a:t>
                      </a:r>
                    </a:p>
                  </a:txBody>
                  <a:tcPr marL="5732" marR="5732" marT="5732" marB="0" anchor="b">
                    <a:lnL>
                      <a:noFill/>
                    </a:lnL>
                    <a:lnR>
                      <a:noFill/>
                    </a:lnR>
                    <a:lnT>
                      <a:noFill/>
                    </a:lnT>
                    <a:lnB>
                      <a:noFill/>
                    </a:lnB>
                  </a:tcPr>
                </a:tc>
                <a:tc>
                  <a:txBody>
                    <a:bodyPr/>
                    <a:lstStyle/>
                    <a:p>
                      <a:pPr algn="l" fontAlgn="b"/>
                      <a:r>
                        <a:rPr lang="fr-FR" sz="1200" b="0" i="0" u="none" strike="noStrike" dirty="0">
                          <a:solidFill>
                            <a:srgbClr val="000000"/>
                          </a:solidFill>
                          <a:effectLst/>
                          <a:latin typeface="Calibri" panose="020F0502020204030204" pitchFamily="34" charset="0"/>
                        </a:rPr>
                        <a:t>18.4</a:t>
                      </a:r>
                    </a:p>
                  </a:txBody>
                  <a:tcPr marL="5732" marR="5732" marT="5732" marB="0" anchor="b">
                    <a:lnL>
                      <a:noFill/>
                    </a:lnL>
                    <a:lnR>
                      <a:noFill/>
                    </a:lnR>
                    <a:lnT>
                      <a:noFill/>
                    </a:lnT>
                    <a:lnB>
                      <a:noFill/>
                    </a:lnB>
                  </a:tcPr>
                </a:tc>
                <a:extLst>
                  <a:ext uri="{0D108BD9-81ED-4DB2-BD59-A6C34878D82A}">
                    <a16:rowId xmlns:a16="http://schemas.microsoft.com/office/drawing/2014/main" val="3786453422"/>
                  </a:ext>
                </a:extLst>
              </a:tr>
              <a:tr h="207938">
                <a:tc>
                  <a:txBody>
                    <a:bodyPr/>
                    <a:lstStyle/>
                    <a:p>
                      <a:pPr algn="l" fontAlgn="b"/>
                      <a:r>
                        <a:rPr lang="fr-FR" sz="1200" b="0" i="0" u="none" strike="noStrike" dirty="0">
                          <a:solidFill>
                            <a:srgbClr val="000000"/>
                          </a:solidFill>
                          <a:effectLst/>
                          <a:latin typeface="Calibri" panose="020F0502020204030204" pitchFamily="34" charset="0"/>
                        </a:rPr>
                        <a:t>JET-WPC </a:t>
                      </a:r>
                      <a:r>
                        <a:rPr lang="fr-FR" sz="1200" b="0" i="0" u="none" strike="noStrike" dirty="0" err="1">
                          <a:solidFill>
                            <a:srgbClr val="000000"/>
                          </a:solidFill>
                          <a:effectLst/>
                          <a:latin typeface="Calibri" panose="020F0502020204030204" pitchFamily="34" charset="0"/>
                        </a:rPr>
                        <a:t>Waste</a:t>
                      </a:r>
                      <a:r>
                        <a:rPr lang="fr-FR" sz="1200" b="0" i="0" u="none" strike="noStrike" dirty="0">
                          <a:solidFill>
                            <a:srgbClr val="000000"/>
                          </a:solidFill>
                          <a:effectLst/>
                          <a:latin typeface="Calibri" panose="020F0502020204030204" pitchFamily="34" charset="0"/>
                        </a:rPr>
                        <a:t> production </a:t>
                      </a:r>
                      <a:r>
                        <a:rPr lang="fr-FR" sz="1200" b="0" i="0" u="none" strike="noStrike" dirty="0" err="1">
                          <a:solidFill>
                            <a:srgbClr val="000000"/>
                          </a:solidFill>
                          <a:effectLst/>
                          <a:latin typeface="Calibri" panose="020F0502020204030204" pitchFamily="34" charset="0"/>
                        </a:rPr>
                        <a:t>charac</a:t>
                      </a:r>
                      <a:r>
                        <a:rPr lang="fr-FR" sz="1200" b="0" i="0" u="none" strike="noStrike" dirty="0">
                          <a:solidFill>
                            <a:srgbClr val="000000"/>
                          </a:solidFill>
                          <a:effectLst/>
                          <a:latin typeface="Calibri" panose="020F0502020204030204" pitchFamily="34" charset="0"/>
                        </a:rPr>
                        <a:t>. </a:t>
                      </a:r>
                    </a:p>
                  </a:txBody>
                  <a:tcPr marL="51588" marR="5732" marT="5732"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l" fontAlgn="b"/>
                      <a:r>
                        <a:rPr lang="fr-FR" sz="1200" b="0" i="0" u="none" strike="noStrike">
                          <a:solidFill>
                            <a:srgbClr val="000000"/>
                          </a:solidFill>
                          <a:effectLst/>
                          <a:latin typeface="Calibri" panose="020F0502020204030204" pitchFamily="34" charset="0"/>
                        </a:rPr>
                        <a:t>3.0</a:t>
                      </a:r>
                    </a:p>
                  </a:txBody>
                  <a:tcPr marL="5732" marR="5732" marT="5732"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23.2</a:t>
                      </a:r>
                    </a:p>
                  </a:txBody>
                  <a:tcPr marL="5732" marR="5732" marT="5732"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Calibri" panose="020F0502020204030204" pitchFamily="34" charset="0"/>
                        </a:rPr>
                        <a:t>11.6</a:t>
                      </a:r>
                    </a:p>
                  </a:txBody>
                  <a:tcPr marL="5732" marR="5732" marT="5732" marB="0" anchor="b">
                    <a:lnL>
                      <a:noFill/>
                    </a:lnL>
                    <a:lnR>
                      <a:noFill/>
                    </a:lnR>
                    <a:lnT>
                      <a:noFill/>
                    </a:lnT>
                    <a:lnB w="6350" cap="flat" cmpd="sng" algn="ctr">
                      <a:solidFill>
                        <a:srgbClr val="366092"/>
                      </a:solidFill>
                      <a:prstDash val="solid"/>
                      <a:round/>
                      <a:headEnd type="none" w="med" len="med"/>
                      <a:tailEnd type="none" w="med" len="med"/>
                    </a:lnB>
                  </a:tcPr>
                </a:tc>
                <a:extLst>
                  <a:ext uri="{0D108BD9-81ED-4DB2-BD59-A6C34878D82A}">
                    <a16:rowId xmlns:a16="http://schemas.microsoft.com/office/drawing/2014/main" val="760776300"/>
                  </a:ext>
                </a:extLst>
              </a:tr>
              <a:tr h="189013">
                <a:tc>
                  <a:txBody>
                    <a:bodyPr/>
                    <a:lstStyle/>
                    <a:p>
                      <a:pPr algn="l" fontAlgn="b"/>
                      <a:r>
                        <a:rPr lang="fr-FR" sz="1200" b="1" i="0" u="none" strike="noStrike" dirty="0" err="1" smtClean="0">
                          <a:solidFill>
                            <a:srgbClr val="000000"/>
                          </a:solidFill>
                          <a:effectLst/>
                          <a:latin typeface="Calibri" panose="020F0502020204030204" pitchFamily="34" charset="0"/>
                        </a:rPr>
                        <a:t>Sum</a:t>
                      </a:r>
                      <a:r>
                        <a:rPr lang="fr-FR" sz="1200" b="1" i="0" u="none" strike="noStrike" baseline="0" dirty="0" smtClean="0">
                          <a:solidFill>
                            <a:srgbClr val="000000"/>
                          </a:solidFill>
                          <a:effectLst/>
                          <a:latin typeface="Calibri" panose="020F0502020204030204" pitchFamily="34" charset="0"/>
                        </a:rPr>
                        <a:t> </a:t>
                      </a:r>
                      <a:endParaRPr lang="fr-FR" sz="1200" b="1" i="0" u="none" strike="noStrike" dirty="0">
                        <a:solidFill>
                          <a:srgbClr val="000000"/>
                        </a:solidFill>
                        <a:effectLst/>
                        <a:latin typeface="Calibri" panose="020F0502020204030204" pitchFamily="34" charset="0"/>
                      </a:endParaRPr>
                    </a:p>
                  </a:txBody>
                  <a:tcPr marL="5732" marR="5732" marT="5732"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429.8</a:t>
                      </a:r>
                    </a:p>
                  </a:txBody>
                  <a:tcPr marL="5732" marR="5732" marT="5732"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l" fontAlgn="b"/>
                      <a:r>
                        <a:rPr lang="fr-FR" sz="1200" b="1" i="0" u="none" strike="noStrike" dirty="0">
                          <a:solidFill>
                            <a:srgbClr val="000000"/>
                          </a:solidFill>
                          <a:effectLst/>
                          <a:latin typeface="Calibri" panose="020F0502020204030204" pitchFamily="34" charset="0"/>
                        </a:rPr>
                        <a:t>4081.4</a:t>
                      </a:r>
                    </a:p>
                  </a:txBody>
                  <a:tcPr marL="5732" marR="5732" marT="5732"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l" fontAlgn="b"/>
                      <a:r>
                        <a:rPr lang="fr-FR" sz="1200" b="1" i="0" u="none" strike="noStrike" dirty="0">
                          <a:solidFill>
                            <a:srgbClr val="000000"/>
                          </a:solidFill>
                          <a:effectLst/>
                          <a:latin typeface="Calibri" panose="020F0502020204030204" pitchFamily="34" charset="0"/>
                        </a:rPr>
                        <a:t>2259.5</a:t>
                      </a:r>
                    </a:p>
                  </a:txBody>
                  <a:tcPr marL="5732" marR="5732" marT="5732"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extLst>
                  <a:ext uri="{0D108BD9-81ED-4DB2-BD59-A6C34878D82A}">
                    <a16:rowId xmlns:a16="http://schemas.microsoft.com/office/drawing/2014/main" val="3995377382"/>
                  </a:ext>
                </a:extLst>
              </a:tr>
            </a:tbl>
          </a:graphicData>
        </a:graphic>
      </p:graphicFrame>
    </p:spTree>
    <p:extLst>
      <p:ext uri="{BB962C8B-B14F-4D97-AF65-F5344CB8AC3E}">
        <p14:creationId xmlns:p14="http://schemas.microsoft.com/office/powerpoint/2010/main" val="1096672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6632"/>
            <a:ext cx="10742984" cy="457200"/>
          </a:xfrm>
        </p:spPr>
        <p:txBody>
          <a:bodyPr/>
          <a:lstStyle/>
          <a:p>
            <a:r>
              <a:rPr lang="fr-FR" dirty="0" err="1"/>
              <a:t>Deliverables</a:t>
            </a:r>
            <a:r>
              <a:rPr lang="fr-FR" dirty="0"/>
              <a:t> and </a:t>
            </a:r>
            <a:r>
              <a:rPr lang="fr-FR" dirty="0" err="1" smtClean="0"/>
              <a:t>resources</a:t>
            </a:r>
            <a:r>
              <a:rPr lang="fr-FR" dirty="0" smtClean="0"/>
              <a:t> </a:t>
            </a:r>
            <a:r>
              <a:rPr lang="fr-FR" dirty="0" err="1"/>
              <a:t>without</a:t>
            </a:r>
            <a:r>
              <a:rPr lang="fr-FR" dirty="0"/>
              <a:t> UKAEA and EPFL (IMS 01/03/2022) </a:t>
            </a:r>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34</a:t>
            </a:fld>
            <a:endParaRPr lang="en-GB" dirty="0"/>
          </a:p>
        </p:txBody>
      </p:sp>
      <p:graphicFrame>
        <p:nvGraphicFramePr>
          <p:cNvPr id="9" name="Tableau 8"/>
          <p:cNvGraphicFramePr>
            <a:graphicFrameLocks noGrp="1"/>
          </p:cNvGraphicFramePr>
          <p:nvPr>
            <p:extLst/>
          </p:nvPr>
        </p:nvGraphicFramePr>
        <p:xfrm>
          <a:off x="191344" y="583789"/>
          <a:ext cx="11881320" cy="5986831"/>
        </p:xfrm>
        <a:graphic>
          <a:graphicData uri="http://schemas.openxmlformats.org/drawingml/2006/table">
            <a:tbl>
              <a:tblPr/>
              <a:tblGrid>
                <a:gridCol w="8465442">
                  <a:extLst>
                    <a:ext uri="{9D8B030D-6E8A-4147-A177-3AD203B41FA5}">
                      <a16:colId xmlns:a16="http://schemas.microsoft.com/office/drawing/2014/main" val="1436501376"/>
                    </a:ext>
                  </a:extLst>
                </a:gridCol>
                <a:gridCol w="1039615">
                  <a:extLst>
                    <a:ext uri="{9D8B030D-6E8A-4147-A177-3AD203B41FA5}">
                      <a16:colId xmlns:a16="http://schemas.microsoft.com/office/drawing/2014/main" val="4049313342"/>
                    </a:ext>
                  </a:extLst>
                </a:gridCol>
                <a:gridCol w="1485165">
                  <a:extLst>
                    <a:ext uri="{9D8B030D-6E8A-4147-A177-3AD203B41FA5}">
                      <a16:colId xmlns:a16="http://schemas.microsoft.com/office/drawing/2014/main" val="3777563582"/>
                    </a:ext>
                  </a:extLst>
                </a:gridCol>
                <a:gridCol w="891098">
                  <a:extLst>
                    <a:ext uri="{9D8B030D-6E8A-4147-A177-3AD203B41FA5}">
                      <a16:colId xmlns:a16="http://schemas.microsoft.com/office/drawing/2014/main" val="3358806831"/>
                    </a:ext>
                  </a:extLst>
                </a:gridCol>
              </a:tblGrid>
              <a:tr h="324931">
                <a:tc>
                  <a:txBody>
                    <a:bodyPr/>
                    <a:lstStyle/>
                    <a:p>
                      <a:pPr algn="l" fontAlgn="b"/>
                      <a:endParaRPr lang="fr-FR" sz="1200" b="1" i="0" u="none" strike="noStrike" dirty="0">
                        <a:solidFill>
                          <a:srgbClr val="FFFFFF"/>
                        </a:solidFill>
                        <a:effectLst/>
                        <a:latin typeface="Calibri" panose="020F0502020204030204" pitchFamily="34" charset="0"/>
                      </a:endParaRPr>
                    </a:p>
                  </a:txBody>
                  <a:tcPr marL="6721" marR="6721" marT="6721" marB="0" anchor="b">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b"/>
                      <a:r>
                        <a:rPr lang="fr-FR" sz="1200" b="1" i="0" u="none" strike="noStrike" dirty="0">
                          <a:solidFill>
                            <a:srgbClr val="FFFFFF"/>
                          </a:solidFill>
                          <a:effectLst/>
                          <a:latin typeface="Calibri" panose="020F0502020204030204" pitchFamily="34" charset="0"/>
                        </a:rPr>
                        <a:t>Total PM</a:t>
                      </a:r>
                    </a:p>
                  </a:txBody>
                  <a:tcPr marL="6721" marR="6721" marT="6721" marB="0" anchor="b">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b"/>
                      <a:r>
                        <a:rPr lang="fr-FR" sz="1200" b="1" i="0" u="none" strike="noStrike" dirty="0">
                          <a:solidFill>
                            <a:srgbClr val="FFFFFF"/>
                          </a:solidFill>
                          <a:effectLst/>
                          <a:latin typeface="Calibri" panose="020F0502020204030204" pitchFamily="34" charset="0"/>
                        </a:rPr>
                        <a:t>Total </a:t>
                      </a:r>
                      <a:r>
                        <a:rPr lang="fr-FR" sz="1200" b="1" i="0" u="none" strike="noStrike" dirty="0" err="1">
                          <a:solidFill>
                            <a:srgbClr val="FFFFFF"/>
                          </a:solidFill>
                          <a:effectLst/>
                          <a:latin typeface="Calibri" panose="020F0502020204030204" pitchFamily="34" charset="0"/>
                        </a:rPr>
                        <a:t>Resources</a:t>
                      </a:r>
                      <a:r>
                        <a:rPr lang="fr-FR" sz="1200" b="1" i="0" u="none" strike="noStrike" dirty="0">
                          <a:solidFill>
                            <a:srgbClr val="FFFFFF"/>
                          </a:solidFill>
                          <a:effectLst/>
                          <a:latin typeface="Calibri" panose="020F0502020204030204" pitchFamily="34" charset="0"/>
                        </a:rPr>
                        <a:t> [k€]</a:t>
                      </a:r>
                    </a:p>
                  </a:txBody>
                  <a:tcPr marL="6721" marR="6721" marT="6721" marB="0" anchor="b">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b"/>
                      <a:r>
                        <a:rPr lang="fr-FR" sz="1200" b="1" i="0" u="none" strike="noStrike" dirty="0">
                          <a:solidFill>
                            <a:srgbClr val="FFFFFF"/>
                          </a:solidFill>
                          <a:effectLst/>
                          <a:latin typeface="Calibri" panose="020F0502020204030204" pitchFamily="34" charset="0"/>
                        </a:rPr>
                        <a:t>Total Cons. </a:t>
                      </a:r>
                      <a:r>
                        <a:rPr lang="fr-FR" sz="1200" b="1" i="0" u="none" strike="noStrike" dirty="0" err="1">
                          <a:solidFill>
                            <a:srgbClr val="FFFFFF"/>
                          </a:solidFill>
                          <a:effectLst/>
                          <a:latin typeface="Calibri" panose="020F0502020204030204" pitchFamily="34" charset="0"/>
                        </a:rPr>
                        <a:t>Contr</a:t>
                      </a:r>
                      <a:r>
                        <a:rPr lang="fr-FR" sz="1200" b="1" i="0" u="none" strike="noStrike" dirty="0">
                          <a:solidFill>
                            <a:srgbClr val="FFFFFF"/>
                          </a:solidFill>
                          <a:effectLst/>
                          <a:latin typeface="Calibri" panose="020F0502020204030204" pitchFamily="34" charset="0"/>
                        </a:rPr>
                        <a:t>. [k€]</a:t>
                      </a:r>
                    </a:p>
                  </a:txBody>
                  <a:tcPr marL="6721" marR="6721" marT="6721" marB="0" anchor="b">
                    <a:lnL>
                      <a:noFill/>
                    </a:lnL>
                    <a:lnR>
                      <a:noFill/>
                    </a:lnR>
                    <a:lnT w="12700" cap="flat" cmpd="sng" algn="ctr">
                      <a:solidFill>
                        <a:srgbClr val="366092"/>
                      </a:solidFill>
                      <a:prstDash val="solid"/>
                      <a:round/>
                      <a:headEnd type="none" w="med" len="med"/>
                      <a:tailEnd type="none" w="med" len="med"/>
                    </a:lnT>
                    <a:lnB>
                      <a:noFill/>
                    </a:lnB>
                    <a:solidFill>
                      <a:srgbClr val="4F81BD"/>
                    </a:solidFill>
                  </a:tcPr>
                </a:tc>
                <a:extLst>
                  <a:ext uri="{0D108BD9-81ED-4DB2-BD59-A6C34878D82A}">
                    <a16:rowId xmlns:a16="http://schemas.microsoft.com/office/drawing/2014/main" val="2845699588"/>
                  </a:ext>
                </a:extLst>
              </a:tr>
              <a:tr h="197228">
                <a:tc>
                  <a:txBody>
                    <a:bodyPr/>
                    <a:lstStyle/>
                    <a:p>
                      <a:pPr algn="l" fontAlgn="b"/>
                      <a:r>
                        <a:rPr lang="fr-FR" sz="1200" b="1" i="0" u="none" strike="noStrike" dirty="0">
                          <a:solidFill>
                            <a:srgbClr val="000000"/>
                          </a:solidFill>
                          <a:effectLst/>
                          <a:latin typeface="Calibri" panose="020F0502020204030204" pitchFamily="34" charset="0"/>
                        </a:rPr>
                        <a:t>PrIO-1</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a:solidFill>
                            <a:srgbClr val="000000"/>
                          </a:solidFill>
                          <a:effectLst/>
                          <a:latin typeface="Calibri" panose="020F0502020204030204" pitchFamily="34" charset="0"/>
                        </a:rPr>
                        <a:t>12.40</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a:solidFill>
                            <a:srgbClr val="000000"/>
                          </a:solidFill>
                          <a:effectLst/>
                          <a:latin typeface="Calibri" panose="020F0502020204030204" pitchFamily="34" charset="0"/>
                        </a:rPr>
                        <a:t>169.02</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a:solidFill>
                            <a:srgbClr val="000000"/>
                          </a:solidFill>
                          <a:effectLst/>
                          <a:latin typeface="Calibri" panose="020F0502020204030204" pitchFamily="34" charset="0"/>
                        </a:rPr>
                        <a:t>118.31</a:t>
                      </a:r>
                    </a:p>
                  </a:txBody>
                  <a:tcPr marL="6721" marR="6721" marT="6721" marB="0" anchor="b">
                    <a:lnL>
                      <a:noFill/>
                    </a:lnL>
                    <a:lnR>
                      <a:noFill/>
                    </a:lnR>
                    <a:lnT>
                      <a:noFill/>
                    </a:lnT>
                    <a:lnB>
                      <a:noFill/>
                    </a:lnB>
                    <a:solidFill>
                      <a:srgbClr val="DCE6F1"/>
                    </a:solidFill>
                  </a:tcPr>
                </a:tc>
                <a:extLst>
                  <a:ext uri="{0D108BD9-81ED-4DB2-BD59-A6C34878D82A}">
                    <a16:rowId xmlns:a16="http://schemas.microsoft.com/office/drawing/2014/main" val="241540211"/>
                  </a:ext>
                </a:extLst>
              </a:tr>
              <a:tr h="197228">
                <a:tc>
                  <a:txBody>
                    <a:bodyPr/>
                    <a:lstStyle/>
                    <a:p>
                      <a:pPr algn="l" fontAlgn="b"/>
                      <a:r>
                        <a:rPr lang="fr-FR" sz="1200" b="0" i="0" u="none" strike="noStrike" dirty="0">
                          <a:solidFill>
                            <a:srgbClr val="000000"/>
                          </a:solidFill>
                          <a:effectLst/>
                          <a:latin typeface="Calibri" panose="020F0502020204030204" pitchFamily="34" charset="0"/>
                        </a:rPr>
                        <a:t>Management </a:t>
                      </a:r>
                    </a:p>
                  </a:txBody>
                  <a:tcPr marL="60490"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12.40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118.70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83.09</a:t>
                      </a:r>
                    </a:p>
                  </a:txBody>
                  <a:tcPr marL="6721" marR="6721" marT="6721" marB="0" anchor="b">
                    <a:lnL>
                      <a:noFill/>
                    </a:lnL>
                    <a:lnR>
                      <a:noFill/>
                    </a:lnR>
                    <a:lnT>
                      <a:noFill/>
                    </a:lnT>
                    <a:lnB>
                      <a:noFill/>
                    </a:lnB>
                  </a:tcPr>
                </a:tc>
                <a:extLst>
                  <a:ext uri="{0D108BD9-81ED-4DB2-BD59-A6C34878D82A}">
                    <a16:rowId xmlns:a16="http://schemas.microsoft.com/office/drawing/2014/main" val="3074743814"/>
                  </a:ext>
                </a:extLst>
              </a:tr>
              <a:tr h="197228">
                <a:tc>
                  <a:txBody>
                    <a:bodyPr/>
                    <a:lstStyle/>
                    <a:p>
                      <a:pPr algn="l" fontAlgn="b"/>
                      <a:r>
                        <a:rPr lang="fr-FR" sz="1200" b="0" i="0" u="none" strike="noStrike" dirty="0">
                          <a:solidFill>
                            <a:srgbClr val="000000"/>
                          </a:solidFill>
                          <a:effectLst/>
                          <a:latin typeface="Calibri" panose="020F0502020204030204" pitchFamily="34" charset="0"/>
                        </a:rPr>
                        <a:t>Missions (EU + Int.)</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0.00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50.31</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35.22</a:t>
                      </a:r>
                    </a:p>
                  </a:txBody>
                  <a:tcPr marL="6721" marR="6721" marT="6721" marB="0" anchor="b">
                    <a:lnL>
                      <a:noFill/>
                    </a:lnL>
                    <a:lnR>
                      <a:noFill/>
                    </a:lnR>
                    <a:lnT>
                      <a:noFill/>
                    </a:lnT>
                    <a:lnB>
                      <a:noFill/>
                    </a:lnB>
                  </a:tcPr>
                </a:tc>
                <a:extLst>
                  <a:ext uri="{0D108BD9-81ED-4DB2-BD59-A6C34878D82A}">
                    <a16:rowId xmlns:a16="http://schemas.microsoft.com/office/drawing/2014/main" val="149356949"/>
                  </a:ext>
                </a:extLst>
              </a:tr>
              <a:tr h="197228">
                <a:tc>
                  <a:txBody>
                    <a:bodyPr/>
                    <a:lstStyle/>
                    <a:p>
                      <a:pPr algn="l" fontAlgn="b"/>
                      <a:r>
                        <a:rPr lang="fr-FR" sz="1200" b="1" i="0" u="none" strike="noStrike" dirty="0">
                          <a:solidFill>
                            <a:srgbClr val="000000"/>
                          </a:solidFill>
                          <a:effectLst/>
                          <a:latin typeface="Calibri" panose="020F0502020204030204" pitchFamily="34" charset="0"/>
                        </a:rPr>
                        <a:t>PrIO-2</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a:solidFill>
                            <a:srgbClr val="000000"/>
                          </a:solidFill>
                          <a:effectLst/>
                          <a:latin typeface="Calibri" panose="020F0502020204030204" pitchFamily="34" charset="0"/>
                        </a:rPr>
                        <a:t>44.70</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a:solidFill>
                            <a:srgbClr val="000000"/>
                          </a:solidFill>
                          <a:effectLst/>
                          <a:latin typeface="Calibri" panose="020F0502020204030204" pitchFamily="34" charset="0"/>
                        </a:rPr>
                        <a:t>336.66</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dirty="0">
                          <a:solidFill>
                            <a:srgbClr val="000000"/>
                          </a:solidFill>
                          <a:effectLst/>
                          <a:latin typeface="Calibri" panose="020F0502020204030204" pitchFamily="34" charset="0"/>
                        </a:rPr>
                        <a:t>168.33</a:t>
                      </a:r>
                    </a:p>
                  </a:txBody>
                  <a:tcPr marL="6721" marR="6721" marT="6721" marB="0" anchor="b">
                    <a:lnL>
                      <a:noFill/>
                    </a:lnL>
                    <a:lnR>
                      <a:noFill/>
                    </a:lnR>
                    <a:lnT>
                      <a:noFill/>
                    </a:lnT>
                    <a:lnB>
                      <a:noFill/>
                    </a:lnB>
                    <a:solidFill>
                      <a:srgbClr val="DCE6F1"/>
                    </a:solidFill>
                  </a:tcPr>
                </a:tc>
                <a:extLst>
                  <a:ext uri="{0D108BD9-81ED-4DB2-BD59-A6C34878D82A}">
                    <a16:rowId xmlns:a16="http://schemas.microsoft.com/office/drawing/2014/main" val="3780339387"/>
                  </a:ext>
                </a:extLst>
              </a:tr>
              <a:tr h="292718">
                <a:tc>
                  <a:txBody>
                    <a:bodyPr/>
                    <a:lstStyle/>
                    <a:p>
                      <a:pPr algn="l" fontAlgn="b"/>
                      <a:r>
                        <a:rPr lang="fr-FR" sz="1200" b="0" i="0" u="none" strike="noStrike" dirty="0">
                          <a:solidFill>
                            <a:srgbClr val="000000"/>
                          </a:solidFill>
                          <a:effectLst/>
                          <a:latin typeface="Calibri" panose="020F0502020204030204" pitchFamily="34" charset="0"/>
                        </a:rPr>
                        <a:t>Breakdown/</a:t>
                      </a:r>
                      <a:r>
                        <a:rPr lang="fr-FR" sz="1200" b="0" i="0" u="none" strike="noStrike" dirty="0" err="1">
                          <a:solidFill>
                            <a:srgbClr val="000000"/>
                          </a:solidFill>
                          <a:effectLst/>
                          <a:latin typeface="Calibri" panose="020F0502020204030204" pitchFamily="34" charset="0"/>
                        </a:rPr>
                        <a:t>burn-through</a:t>
                      </a:r>
                      <a:endParaRPr lang="fr-FR" sz="1200" b="0" i="0" u="none" strike="noStrike" dirty="0">
                        <a:solidFill>
                          <a:srgbClr val="000000"/>
                        </a:solidFill>
                        <a:effectLst/>
                        <a:latin typeface="Calibri" panose="020F0502020204030204" pitchFamily="34" charset="0"/>
                      </a:endParaRP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4.50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31.97</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15.98</a:t>
                      </a:r>
                    </a:p>
                  </a:txBody>
                  <a:tcPr marL="6721" marR="6721" marT="6721" marB="0" anchor="b">
                    <a:lnL>
                      <a:noFill/>
                    </a:lnL>
                    <a:lnR>
                      <a:noFill/>
                    </a:lnR>
                    <a:lnT>
                      <a:noFill/>
                    </a:lnT>
                    <a:lnB>
                      <a:noFill/>
                    </a:lnB>
                  </a:tcPr>
                </a:tc>
                <a:extLst>
                  <a:ext uri="{0D108BD9-81ED-4DB2-BD59-A6C34878D82A}">
                    <a16:rowId xmlns:a16="http://schemas.microsoft.com/office/drawing/2014/main" val="1003802789"/>
                  </a:ext>
                </a:extLst>
              </a:tr>
              <a:tr h="197228">
                <a:tc>
                  <a:txBody>
                    <a:bodyPr/>
                    <a:lstStyle/>
                    <a:p>
                      <a:pPr algn="l" fontAlgn="b"/>
                      <a:r>
                        <a:rPr lang="fr-FR" sz="1200" b="0" i="0" u="none" strike="noStrike" dirty="0" err="1">
                          <a:solidFill>
                            <a:srgbClr val="000000"/>
                          </a:solidFill>
                          <a:effectLst/>
                          <a:latin typeface="Calibri" panose="020F0502020204030204" pitchFamily="34" charset="0"/>
                        </a:rPr>
                        <a:t>EUROfusion</a:t>
                      </a:r>
                      <a:r>
                        <a:rPr lang="fr-FR" sz="1200" b="0" i="0" u="none" strike="noStrike" dirty="0">
                          <a:solidFill>
                            <a:srgbClr val="000000"/>
                          </a:solidFill>
                          <a:effectLst/>
                          <a:latin typeface="Calibri" panose="020F0502020204030204" pitchFamily="34" charset="0"/>
                        </a:rPr>
                        <a:t> multi-machines </a:t>
                      </a:r>
                      <a:r>
                        <a:rPr lang="fr-FR" sz="1200" b="0" i="0" u="none" strike="noStrike" dirty="0" err="1">
                          <a:solidFill>
                            <a:srgbClr val="000000"/>
                          </a:solidFill>
                          <a:effectLst/>
                          <a:latin typeface="Calibri" panose="020F0502020204030204" pitchFamily="34" charset="0"/>
                        </a:rPr>
                        <a:t>database</a:t>
                      </a:r>
                      <a:r>
                        <a:rPr lang="fr-FR" sz="1200" b="0" i="0" u="none" strike="noStrike" dirty="0">
                          <a:solidFill>
                            <a:srgbClr val="000000"/>
                          </a:solidFill>
                          <a:effectLst/>
                          <a:latin typeface="Calibri" panose="020F0502020204030204" pitchFamily="34" charset="0"/>
                        </a:rPr>
                        <a:t> </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4.00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30.83</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15.42</a:t>
                      </a:r>
                    </a:p>
                  </a:txBody>
                  <a:tcPr marL="6721" marR="6721" marT="6721" marB="0" anchor="b">
                    <a:lnL>
                      <a:noFill/>
                    </a:lnL>
                    <a:lnR>
                      <a:noFill/>
                    </a:lnR>
                    <a:lnT>
                      <a:noFill/>
                    </a:lnT>
                    <a:lnB>
                      <a:noFill/>
                    </a:lnB>
                  </a:tcPr>
                </a:tc>
                <a:extLst>
                  <a:ext uri="{0D108BD9-81ED-4DB2-BD59-A6C34878D82A}">
                    <a16:rowId xmlns:a16="http://schemas.microsoft.com/office/drawing/2014/main" val="1934229251"/>
                  </a:ext>
                </a:extLst>
              </a:tr>
              <a:tr h="185760">
                <a:tc>
                  <a:txBody>
                    <a:bodyPr/>
                    <a:lstStyle/>
                    <a:p>
                      <a:pPr algn="l" fontAlgn="b"/>
                      <a:r>
                        <a:rPr lang="en-US" sz="1200" b="0" i="0" u="none" strike="noStrike" dirty="0">
                          <a:solidFill>
                            <a:srgbClr val="000000"/>
                          </a:solidFill>
                          <a:effectLst/>
                          <a:latin typeface="Calibri" panose="020F0502020204030204" pitchFamily="34" charset="0"/>
                        </a:rPr>
                        <a:t>FILD support to ITER design and synthetic diagnostics</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10.20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65.80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32.90</a:t>
                      </a:r>
                    </a:p>
                  </a:txBody>
                  <a:tcPr marL="6721" marR="6721" marT="6721" marB="0" anchor="b">
                    <a:lnL>
                      <a:noFill/>
                    </a:lnL>
                    <a:lnR>
                      <a:noFill/>
                    </a:lnR>
                    <a:lnT>
                      <a:noFill/>
                    </a:lnT>
                    <a:lnB>
                      <a:noFill/>
                    </a:lnB>
                  </a:tcPr>
                </a:tc>
                <a:extLst>
                  <a:ext uri="{0D108BD9-81ED-4DB2-BD59-A6C34878D82A}">
                    <a16:rowId xmlns:a16="http://schemas.microsoft.com/office/drawing/2014/main" val="3003110847"/>
                  </a:ext>
                </a:extLst>
              </a:tr>
              <a:tr h="212183">
                <a:tc>
                  <a:txBody>
                    <a:bodyPr/>
                    <a:lstStyle/>
                    <a:p>
                      <a:pPr algn="l" fontAlgn="b"/>
                      <a:r>
                        <a:rPr lang="fr-FR" sz="1200" b="0" i="0" u="none" strike="noStrike" dirty="0">
                          <a:solidFill>
                            <a:srgbClr val="000000"/>
                          </a:solidFill>
                          <a:effectLst/>
                          <a:latin typeface="Calibri" panose="020F0502020204030204" pitchFamily="34" charset="0"/>
                        </a:rPr>
                        <a:t>FOCS </a:t>
                      </a:r>
                      <a:r>
                        <a:rPr lang="fr-FR" sz="1200" b="0" i="0" u="none" strike="noStrike" dirty="0" err="1">
                          <a:solidFill>
                            <a:srgbClr val="000000"/>
                          </a:solidFill>
                          <a:effectLst/>
                          <a:latin typeface="Calibri" panose="020F0502020204030204" pitchFamily="34" charset="0"/>
                        </a:rPr>
                        <a:t>synthetic</a:t>
                      </a:r>
                      <a:r>
                        <a:rPr lang="fr-FR" sz="1200" b="0" i="0" u="none" strike="noStrike" dirty="0">
                          <a:solidFill>
                            <a:srgbClr val="000000"/>
                          </a:solidFill>
                          <a:effectLst/>
                          <a:latin typeface="Calibri" panose="020F0502020204030204" pitchFamily="34" charset="0"/>
                        </a:rPr>
                        <a:t> diagnostics</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2.00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19.27</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9.64</a:t>
                      </a:r>
                    </a:p>
                  </a:txBody>
                  <a:tcPr marL="6721" marR="6721" marT="6721" marB="0" anchor="b">
                    <a:lnL>
                      <a:noFill/>
                    </a:lnL>
                    <a:lnR>
                      <a:noFill/>
                    </a:lnR>
                    <a:lnT>
                      <a:noFill/>
                    </a:lnT>
                    <a:lnB>
                      <a:noFill/>
                    </a:lnB>
                  </a:tcPr>
                </a:tc>
                <a:extLst>
                  <a:ext uri="{0D108BD9-81ED-4DB2-BD59-A6C34878D82A}">
                    <a16:rowId xmlns:a16="http://schemas.microsoft.com/office/drawing/2014/main" val="3330855339"/>
                  </a:ext>
                </a:extLst>
              </a:tr>
              <a:tr h="216024">
                <a:tc>
                  <a:txBody>
                    <a:bodyPr/>
                    <a:lstStyle/>
                    <a:p>
                      <a:pPr algn="l" fontAlgn="b"/>
                      <a:r>
                        <a:rPr lang="fr-FR" sz="1200" b="0" i="0" u="none" strike="noStrike" dirty="0">
                          <a:solidFill>
                            <a:srgbClr val="000000"/>
                          </a:solidFill>
                          <a:effectLst/>
                          <a:latin typeface="Calibri" panose="020F0502020204030204" pitchFamily="34" charset="0"/>
                        </a:rPr>
                        <a:t>IR </a:t>
                      </a:r>
                      <a:r>
                        <a:rPr lang="fr-FR" sz="1200" b="0" i="0" u="none" strike="noStrike" dirty="0" err="1">
                          <a:solidFill>
                            <a:srgbClr val="000000"/>
                          </a:solidFill>
                          <a:effectLst/>
                          <a:latin typeface="Calibri" panose="020F0502020204030204" pitchFamily="34" charset="0"/>
                        </a:rPr>
                        <a:t>synthetic</a:t>
                      </a:r>
                      <a:r>
                        <a:rPr lang="fr-FR" sz="1200" b="0" i="0" u="none" strike="noStrike" dirty="0">
                          <a:solidFill>
                            <a:srgbClr val="000000"/>
                          </a:solidFill>
                          <a:effectLst/>
                          <a:latin typeface="Calibri" panose="020F0502020204030204" pitchFamily="34" charset="0"/>
                        </a:rPr>
                        <a:t> diagnostics</a:t>
                      </a:r>
                    </a:p>
                  </a:txBody>
                  <a:tcPr marL="60490"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21.00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160.06</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80.03</a:t>
                      </a:r>
                    </a:p>
                  </a:txBody>
                  <a:tcPr marL="6721" marR="6721" marT="6721" marB="0" anchor="b">
                    <a:lnL>
                      <a:noFill/>
                    </a:lnL>
                    <a:lnR>
                      <a:noFill/>
                    </a:lnR>
                    <a:lnT>
                      <a:noFill/>
                    </a:lnT>
                    <a:lnB>
                      <a:noFill/>
                    </a:lnB>
                  </a:tcPr>
                </a:tc>
                <a:extLst>
                  <a:ext uri="{0D108BD9-81ED-4DB2-BD59-A6C34878D82A}">
                    <a16:rowId xmlns:a16="http://schemas.microsoft.com/office/drawing/2014/main" val="3206672076"/>
                  </a:ext>
                </a:extLst>
              </a:tr>
              <a:tr h="253088">
                <a:tc>
                  <a:txBody>
                    <a:bodyPr/>
                    <a:lstStyle/>
                    <a:p>
                      <a:pPr algn="l" fontAlgn="b"/>
                      <a:r>
                        <a:rPr lang="en-US" sz="1200" b="0" i="0" u="none" strike="noStrike" dirty="0">
                          <a:solidFill>
                            <a:srgbClr val="000000"/>
                          </a:solidFill>
                          <a:effectLst/>
                          <a:latin typeface="Calibri" panose="020F0502020204030204" pitchFamily="34" charset="0"/>
                        </a:rPr>
                        <a:t>IR Wall events &amp; hot spot monitoring</a:t>
                      </a:r>
                    </a:p>
                  </a:txBody>
                  <a:tcPr marL="60490"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3.00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28.72</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14.36</a:t>
                      </a:r>
                    </a:p>
                  </a:txBody>
                  <a:tcPr marL="6721" marR="6721" marT="6721" marB="0" anchor="b">
                    <a:lnL>
                      <a:noFill/>
                    </a:lnL>
                    <a:lnR>
                      <a:noFill/>
                    </a:lnR>
                    <a:lnT>
                      <a:noFill/>
                    </a:lnT>
                    <a:lnB>
                      <a:noFill/>
                    </a:lnB>
                  </a:tcPr>
                </a:tc>
                <a:extLst>
                  <a:ext uri="{0D108BD9-81ED-4DB2-BD59-A6C34878D82A}">
                    <a16:rowId xmlns:a16="http://schemas.microsoft.com/office/drawing/2014/main" val="1831120087"/>
                  </a:ext>
                </a:extLst>
              </a:tr>
              <a:tr h="197228">
                <a:tc>
                  <a:txBody>
                    <a:bodyPr/>
                    <a:lstStyle/>
                    <a:p>
                      <a:pPr algn="l" fontAlgn="b"/>
                      <a:r>
                        <a:rPr lang="fr-FR" sz="1200" b="1" i="0" u="none" strike="noStrike" dirty="0">
                          <a:solidFill>
                            <a:srgbClr val="000000"/>
                          </a:solidFill>
                          <a:effectLst/>
                          <a:latin typeface="Calibri" panose="020F0502020204030204" pitchFamily="34" charset="0"/>
                        </a:rPr>
                        <a:t>PrIO-4</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a:solidFill>
                            <a:srgbClr val="000000"/>
                          </a:solidFill>
                          <a:effectLst/>
                          <a:latin typeface="Calibri" panose="020F0502020204030204" pitchFamily="34" charset="0"/>
                        </a:rPr>
                        <a:t>213.60</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a:solidFill>
                            <a:srgbClr val="000000"/>
                          </a:solidFill>
                          <a:effectLst/>
                          <a:latin typeface="Calibri" panose="020F0502020204030204" pitchFamily="34" charset="0"/>
                        </a:rPr>
                        <a:t>2295.23</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dirty="0">
                          <a:solidFill>
                            <a:srgbClr val="000000"/>
                          </a:solidFill>
                          <a:effectLst/>
                          <a:latin typeface="Calibri" panose="020F0502020204030204" pitchFamily="34" charset="0"/>
                        </a:rPr>
                        <a:t>1351.69</a:t>
                      </a:r>
                    </a:p>
                  </a:txBody>
                  <a:tcPr marL="6721" marR="6721" marT="6721" marB="0" anchor="b">
                    <a:lnL>
                      <a:noFill/>
                    </a:lnL>
                    <a:lnR>
                      <a:noFill/>
                    </a:lnR>
                    <a:lnT>
                      <a:noFill/>
                    </a:lnT>
                    <a:lnB>
                      <a:noFill/>
                    </a:lnB>
                    <a:solidFill>
                      <a:srgbClr val="DCE6F1"/>
                    </a:solidFill>
                  </a:tcPr>
                </a:tc>
                <a:extLst>
                  <a:ext uri="{0D108BD9-81ED-4DB2-BD59-A6C34878D82A}">
                    <a16:rowId xmlns:a16="http://schemas.microsoft.com/office/drawing/2014/main" val="1686293865"/>
                  </a:ext>
                </a:extLst>
              </a:tr>
              <a:tr h="197228">
                <a:tc>
                  <a:txBody>
                    <a:bodyPr/>
                    <a:lstStyle/>
                    <a:p>
                      <a:pPr algn="l" fontAlgn="b"/>
                      <a:r>
                        <a:rPr lang="fr-FR" sz="1200" b="0" i="0" u="none" strike="noStrike">
                          <a:solidFill>
                            <a:srgbClr val="000000"/>
                          </a:solidFill>
                          <a:effectLst/>
                          <a:latin typeface="Calibri" panose="020F0502020204030204" pitchFamily="34" charset="0"/>
                        </a:rPr>
                        <a:t>Secondment </a:t>
                      </a:r>
                    </a:p>
                  </a:txBody>
                  <a:tcPr marL="60490"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0.00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495.00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495.00</a:t>
                      </a:r>
                    </a:p>
                  </a:txBody>
                  <a:tcPr marL="6721" marR="6721" marT="6721" marB="0" anchor="b">
                    <a:lnL>
                      <a:noFill/>
                    </a:lnL>
                    <a:lnR>
                      <a:noFill/>
                    </a:lnR>
                    <a:lnT>
                      <a:noFill/>
                    </a:lnT>
                    <a:lnB>
                      <a:noFill/>
                    </a:lnB>
                  </a:tcPr>
                </a:tc>
                <a:extLst>
                  <a:ext uri="{0D108BD9-81ED-4DB2-BD59-A6C34878D82A}">
                    <a16:rowId xmlns:a16="http://schemas.microsoft.com/office/drawing/2014/main" val="4159614530"/>
                  </a:ext>
                </a:extLst>
              </a:tr>
              <a:tr h="197228">
                <a:tc>
                  <a:txBody>
                    <a:bodyPr/>
                    <a:lstStyle/>
                    <a:p>
                      <a:pPr algn="l" fontAlgn="b"/>
                      <a:r>
                        <a:rPr lang="fr-FR" sz="1200" b="0" i="0" u="none" strike="noStrike">
                          <a:solidFill>
                            <a:srgbClr val="000000"/>
                          </a:solidFill>
                          <a:effectLst/>
                          <a:latin typeface="Calibri" panose="020F0502020204030204" pitchFamily="34" charset="0"/>
                        </a:rPr>
                        <a:t>Support EUROfusion experts at ELISE/BUG</a:t>
                      </a:r>
                    </a:p>
                  </a:txBody>
                  <a:tcPr marL="60490"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72.00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902.50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425.88</a:t>
                      </a:r>
                    </a:p>
                  </a:txBody>
                  <a:tcPr marL="6721" marR="6721" marT="6721" marB="0" anchor="b">
                    <a:lnL>
                      <a:noFill/>
                    </a:lnL>
                    <a:lnR>
                      <a:noFill/>
                    </a:lnR>
                    <a:lnT>
                      <a:noFill/>
                    </a:lnT>
                    <a:lnB>
                      <a:noFill/>
                    </a:lnB>
                  </a:tcPr>
                </a:tc>
                <a:extLst>
                  <a:ext uri="{0D108BD9-81ED-4DB2-BD59-A6C34878D82A}">
                    <a16:rowId xmlns:a16="http://schemas.microsoft.com/office/drawing/2014/main" val="2718544119"/>
                  </a:ext>
                </a:extLst>
              </a:tr>
              <a:tr h="197228">
                <a:tc>
                  <a:txBody>
                    <a:bodyPr/>
                    <a:lstStyle/>
                    <a:p>
                      <a:pPr algn="l" fontAlgn="b"/>
                      <a:r>
                        <a:rPr lang="fr-FR" sz="1200" b="0" i="0" u="none" strike="noStrike" dirty="0">
                          <a:solidFill>
                            <a:srgbClr val="000000"/>
                          </a:solidFill>
                          <a:effectLst/>
                          <a:latin typeface="Calibri" panose="020F0502020204030204" pitchFamily="34" charset="0"/>
                        </a:rPr>
                        <a:t>Support </a:t>
                      </a:r>
                      <a:r>
                        <a:rPr lang="fr-FR" sz="1200" b="0" i="0" u="none" strike="noStrike" dirty="0" err="1">
                          <a:solidFill>
                            <a:srgbClr val="000000"/>
                          </a:solidFill>
                          <a:effectLst/>
                          <a:latin typeface="Calibri" panose="020F0502020204030204" pitchFamily="34" charset="0"/>
                        </a:rPr>
                        <a:t>EUROfusion</a:t>
                      </a:r>
                      <a:r>
                        <a:rPr lang="fr-FR" sz="1200" b="0" i="0" u="none" strike="noStrike" dirty="0">
                          <a:solidFill>
                            <a:srgbClr val="000000"/>
                          </a:solidFill>
                          <a:effectLst/>
                          <a:latin typeface="Calibri" panose="020F0502020204030204" pitchFamily="34" charset="0"/>
                        </a:rPr>
                        <a:t> experts at NBTF</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141.60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897.73</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430.81</a:t>
                      </a:r>
                    </a:p>
                  </a:txBody>
                  <a:tcPr marL="6721" marR="6721" marT="6721" marB="0" anchor="b">
                    <a:lnL>
                      <a:noFill/>
                    </a:lnL>
                    <a:lnR>
                      <a:noFill/>
                    </a:lnR>
                    <a:lnT>
                      <a:noFill/>
                    </a:lnT>
                    <a:lnB>
                      <a:noFill/>
                    </a:lnB>
                  </a:tcPr>
                </a:tc>
                <a:extLst>
                  <a:ext uri="{0D108BD9-81ED-4DB2-BD59-A6C34878D82A}">
                    <a16:rowId xmlns:a16="http://schemas.microsoft.com/office/drawing/2014/main" val="749729286"/>
                  </a:ext>
                </a:extLst>
              </a:tr>
              <a:tr h="197228">
                <a:tc>
                  <a:txBody>
                    <a:bodyPr/>
                    <a:lstStyle/>
                    <a:p>
                      <a:pPr algn="l" fontAlgn="b"/>
                      <a:r>
                        <a:rPr lang="fr-FR" sz="1200" b="1" i="0" u="none" strike="noStrike">
                          <a:solidFill>
                            <a:srgbClr val="000000"/>
                          </a:solidFill>
                          <a:effectLst/>
                          <a:latin typeface="Calibri" panose="020F0502020204030204" pitchFamily="34" charset="0"/>
                        </a:rPr>
                        <a:t>PrIO-5</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a:solidFill>
                            <a:srgbClr val="000000"/>
                          </a:solidFill>
                          <a:effectLst/>
                          <a:latin typeface="Calibri" panose="020F0502020204030204" pitchFamily="34" charset="0"/>
                        </a:rPr>
                        <a:t>90.80</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a:solidFill>
                            <a:srgbClr val="000000"/>
                          </a:solidFill>
                          <a:effectLst/>
                          <a:latin typeface="Calibri" panose="020F0502020204030204" pitchFamily="34" charset="0"/>
                        </a:rPr>
                        <a:t>600.43</a:t>
                      </a:r>
                    </a:p>
                  </a:txBody>
                  <a:tcPr marL="6721" marR="6721" marT="6721" marB="0" anchor="b">
                    <a:lnL>
                      <a:noFill/>
                    </a:lnL>
                    <a:lnR>
                      <a:noFill/>
                    </a:lnR>
                    <a:lnT>
                      <a:noFill/>
                    </a:lnT>
                    <a:lnB>
                      <a:noFill/>
                    </a:lnB>
                    <a:solidFill>
                      <a:srgbClr val="DCE6F1"/>
                    </a:solidFill>
                  </a:tcPr>
                </a:tc>
                <a:tc>
                  <a:txBody>
                    <a:bodyPr/>
                    <a:lstStyle/>
                    <a:p>
                      <a:pPr algn="r" fontAlgn="b"/>
                      <a:r>
                        <a:rPr lang="fr-FR" sz="1200" b="1" i="0" u="none" strike="noStrike" dirty="0">
                          <a:solidFill>
                            <a:srgbClr val="000000"/>
                          </a:solidFill>
                          <a:effectLst/>
                          <a:latin typeface="Calibri" panose="020F0502020204030204" pitchFamily="34" charset="0"/>
                        </a:rPr>
                        <a:t>279.30</a:t>
                      </a:r>
                    </a:p>
                  </a:txBody>
                  <a:tcPr marL="6721" marR="6721" marT="6721" marB="0" anchor="b">
                    <a:lnL>
                      <a:noFill/>
                    </a:lnL>
                    <a:lnR>
                      <a:noFill/>
                    </a:lnR>
                    <a:lnT>
                      <a:noFill/>
                    </a:lnT>
                    <a:lnB>
                      <a:noFill/>
                    </a:lnB>
                    <a:solidFill>
                      <a:srgbClr val="DCE6F1"/>
                    </a:solidFill>
                  </a:tcPr>
                </a:tc>
                <a:extLst>
                  <a:ext uri="{0D108BD9-81ED-4DB2-BD59-A6C34878D82A}">
                    <a16:rowId xmlns:a16="http://schemas.microsoft.com/office/drawing/2014/main" val="2048980313"/>
                  </a:ext>
                </a:extLst>
              </a:tr>
              <a:tr h="197228">
                <a:tc>
                  <a:txBody>
                    <a:bodyPr/>
                    <a:lstStyle/>
                    <a:p>
                      <a:pPr algn="l" fontAlgn="b"/>
                      <a:r>
                        <a:rPr lang="fr-FR" sz="1200" b="0" i="0" u="none" strike="noStrike" dirty="0">
                          <a:solidFill>
                            <a:srgbClr val="000000"/>
                          </a:solidFill>
                          <a:effectLst/>
                          <a:latin typeface="Calibri" panose="020F0502020204030204" pitchFamily="34" charset="0"/>
                        </a:rPr>
                        <a:t>Management SP-5</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2.00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14.21</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7.10</a:t>
                      </a:r>
                    </a:p>
                  </a:txBody>
                  <a:tcPr marL="6721" marR="6721" marT="6721" marB="0" anchor="b">
                    <a:lnL>
                      <a:noFill/>
                    </a:lnL>
                    <a:lnR>
                      <a:noFill/>
                    </a:lnR>
                    <a:lnT>
                      <a:noFill/>
                    </a:lnT>
                    <a:lnB>
                      <a:noFill/>
                    </a:lnB>
                  </a:tcPr>
                </a:tc>
                <a:extLst>
                  <a:ext uri="{0D108BD9-81ED-4DB2-BD59-A6C34878D82A}">
                    <a16:rowId xmlns:a16="http://schemas.microsoft.com/office/drawing/2014/main" val="868222940"/>
                  </a:ext>
                </a:extLst>
              </a:tr>
              <a:tr h="197228">
                <a:tc>
                  <a:txBody>
                    <a:bodyPr/>
                    <a:lstStyle/>
                    <a:p>
                      <a:pPr algn="l" fontAlgn="b"/>
                      <a:r>
                        <a:rPr lang="en-US" sz="1200" b="0" i="0" u="none" strike="noStrike">
                          <a:solidFill>
                            <a:srgbClr val="000000"/>
                          </a:solidFill>
                          <a:effectLst/>
                          <a:latin typeface="Calibri" panose="020F0502020204030204" pitchFamily="34" charset="0"/>
                        </a:rPr>
                        <a:t>ITER:Activated corrosion products tools development &amp; exp</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5.00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40.46</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20.23</a:t>
                      </a:r>
                    </a:p>
                  </a:txBody>
                  <a:tcPr marL="6721" marR="6721" marT="6721" marB="0" anchor="b">
                    <a:lnL>
                      <a:noFill/>
                    </a:lnL>
                    <a:lnR>
                      <a:noFill/>
                    </a:lnR>
                    <a:lnT>
                      <a:noFill/>
                    </a:lnT>
                    <a:lnB>
                      <a:noFill/>
                    </a:lnB>
                  </a:tcPr>
                </a:tc>
                <a:extLst>
                  <a:ext uri="{0D108BD9-81ED-4DB2-BD59-A6C34878D82A}">
                    <a16:rowId xmlns:a16="http://schemas.microsoft.com/office/drawing/2014/main" val="2290765384"/>
                  </a:ext>
                </a:extLst>
              </a:tr>
              <a:tr h="253088">
                <a:tc>
                  <a:txBody>
                    <a:bodyPr/>
                    <a:lstStyle/>
                    <a:p>
                      <a:pPr algn="l" fontAlgn="b"/>
                      <a:r>
                        <a:rPr lang="en-US" sz="1200" b="0" i="0" u="none" strike="noStrike" dirty="0">
                          <a:solidFill>
                            <a:srgbClr val="000000"/>
                          </a:solidFill>
                          <a:effectLst/>
                          <a:latin typeface="Calibri" panose="020F0502020204030204" pitchFamily="34" charset="0"/>
                        </a:rPr>
                        <a:t>ITER: Fluid activation tools development and experiment </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13.00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81.55</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40.78</a:t>
                      </a:r>
                    </a:p>
                  </a:txBody>
                  <a:tcPr marL="6721" marR="6721" marT="6721" marB="0" anchor="b">
                    <a:lnL>
                      <a:noFill/>
                    </a:lnL>
                    <a:lnR>
                      <a:noFill/>
                    </a:lnR>
                    <a:lnT>
                      <a:noFill/>
                    </a:lnT>
                    <a:lnB>
                      <a:noFill/>
                    </a:lnB>
                  </a:tcPr>
                </a:tc>
                <a:extLst>
                  <a:ext uri="{0D108BD9-81ED-4DB2-BD59-A6C34878D82A}">
                    <a16:rowId xmlns:a16="http://schemas.microsoft.com/office/drawing/2014/main" val="924571151"/>
                  </a:ext>
                </a:extLst>
              </a:tr>
              <a:tr h="253088">
                <a:tc>
                  <a:txBody>
                    <a:bodyPr/>
                    <a:lstStyle/>
                    <a:p>
                      <a:pPr algn="l" fontAlgn="b"/>
                      <a:r>
                        <a:rPr lang="fr-FR" sz="1200" b="0" i="0" u="none" strike="noStrike" dirty="0">
                          <a:solidFill>
                            <a:srgbClr val="000000"/>
                          </a:solidFill>
                          <a:effectLst/>
                          <a:latin typeface="Calibri" panose="020F0502020204030204" pitchFamily="34" charset="0"/>
                        </a:rPr>
                        <a:t>ITER: Radiation source model (FPO, Be-photo neutrons &amp; NBI source)</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12.00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74.42</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37.21</a:t>
                      </a:r>
                    </a:p>
                  </a:txBody>
                  <a:tcPr marL="6721" marR="6721" marT="6721" marB="0" anchor="b">
                    <a:lnL>
                      <a:noFill/>
                    </a:lnL>
                    <a:lnR>
                      <a:noFill/>
                    </a:lnR>
                    <a:lnT>
                      <a:noFill/>
                    </a:lnT>
                    <a:lnB>
                      <a:noFill/>
                    </a:lnB>
                  </a:tcPr>
                </a:tc>
                <a:extLst>
                  <a:ext uri="{0D108BD9-81ED-4DB2-BD59-A6C34878D82A}">
                    <a16:rowId xmlns:a16="http://schemas.microsoft.com/office/drawing/2014/main" val="1765531105"/>
                  </a:ext>
                </a:extLst>
              </a:tr>
              <a:tr h="197228">
                <a:tc>
                  <a:txBody>
                    <a:bodyPr/>
                    <a:lstStyle/>
                    <a:p>
                      <a:pPr algn="l" fontAlgn="b"/>
                      <a:r>
                        <a:rPr lang="en-US" sz="1200" b="0" i="0" u="none" strike="noStrike">
                          <a:solidFill>
                            <a:srgbClr val="000000"/>
                          </a:solidFill>
                          <a:effectLst/>
                          <a:latin typeface="Calibri" panose="020F0502020204030204" pitchFamily="34" charset="0"/>
                        </a:rPr>
                        <a:t>ITER:Techniques for low radiation dose level measurement </a:t>
                      </a:r>
                    </a:p>
                  </a:txBody>
                  <a:tcPr marL="60490"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3.00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20.44</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10.22</a:t>
                      </a:r>
                    </a:p>
                  </a:txBody>
                  <a:tcPr marL="6721" marR="6721" marT="6721" marB="0" anchor="b">
                    <a:lnL>
                      <a:noFill/>
                    </a:lnL>
                    <a:lnR>
                      <a:noFill/>
                    </a:lnR>
                    <a:lnT>
                      <a:noFill/>
                    </a:lnT>
                    <a:lnB>
                      <a:noFill/>
                    </a:lnB>
                  </a:tcPr>
                </a:tc>
                <a:extLst>
                  <a:ext uri="{0D108BD9-81ED-4DB2-BD59-A6C34878D82A}">
                    <a16:rowId xmlns:a16="http://schemas.microsoft.com/office/drawing/2014/main" val="1266369614"/>
                  </a:ext>
                </a:extLst>
              </a:tr>
              <a:tr h="197228">
                <a:tc>
                  <a:txBody>
                    <a:bodyPr/>
                    <a:lstStyle/>
                    <a:p>
                      <a:pPr algn="l" fontAlgn="b"/>
                      <a:r>
                        <a:rPr lang="en-US" sz="1200" b="0" i="0" u="none" strike="noStrike">
                          <a:solidFill>
                            <a:srgbClr val="000000"/>
                          </a:solidFill>
                          <a:effectLst/>
                          <a:latin typeface="Calibri" panose="020F0502020204030204" pitchFamily="34" charset="0"/>
                        </a:rPr>
                        <a:t>ITER: Neutronics and Virtual Reality coupling for maintenance operations</a:t>
                      </a:r>
                    </a:p>
                  </a:txBody>
                  <a:tcPr marL="60490"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2.00</a:t>
                      </a:r>
                    </a:p>
                  </a:txBody>
                  <a:tcPr marL="6721"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19.15</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9.57</a:t>
                      </a:r>
                    </a:p>
                  </a:txBody>
                  <a:tcPr marL="6721" marR="6721" marT="6721" marB="0" anchor="b">
                    <a:lnL>
                      <a:noFill/>
                    </a:lnL>
                    <a:lnR>
                      <a:noFill/>
                    </a:lnR>
                    <a:lnT>
                      <a:noFill/>
                    </a:lnT>
                    <a:lnB>
                      <a:noFill/>
                    </a:lnB>
                  </a:tcPr>
                </a:tc>
                <a:extLst>
                  <a:ext uri="{0D108BD9-81ED-4DB2-BD59-A6C34878D82A}">
                    <a16:rowId xmlns:a16="http://schemas.microsoft.com/office/drawing/2014/main" val="782815128"/>
                  </a:ext>
                </a:extLst>
              </a:tr>
              <a:tr h="197228">
                <a:tc>
                  <a:txBody>
                    <a:bodyPr/>
                    <a:lstStyle/>
                    <a:p>
                      <a:pPr algn="l" fontAlgn="b"/>
                      <a:r>
                        <a:rPr lang="en-US" sz="1200" b="0" i="0" u="none" strike="noStrike">
                          <a:solidFill>
                            <a:srgbClr val="000000"/>
                          </a:solidFill>
                          <a:effectLst/>
                          <a:latin typeface="Calibri" panose="020F0502020204030204" pitchFamily="34" charset="0"/>
                        </a:rPr>
                        <a:t>JET-ACT-Activation measurements for ITER material &amp; data validation</a:t>
                      </a:r>
                    </a:p>
                  </a:txBody>
                  <a:tcPr marL="60490"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20.80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114.19</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39.18</a:t>
                      </a:r>
                    </a:p>
                  </a:txBody>
                  <a:tcPr marL="6721" marR="6721" marT="6721" marB="0" anchor="b">
                    <a:lnL>
                      <a:noFill/>
                    </a:lnL>
                    <a:lnR>
                      <a:noFill/>
                    </a:lnR>
                    <a:lnT>
                      <a:noFill/>
                    </a:lnT>
                    <a:lnB>
                      <a:noFill/>
                    </a:lnB>
                  </a:tcPr>
                </a:tc>
                <a:extLst>
                  <a:ext uri="{0D108BD9-81ED-4DB2-BD59-A6C34878D82A}">
                    <a16:rowId xmlns:a16="http://schemas.microsoft.com/office/drawing/2014/main" val="2452103251"/>
                  </a:ext>
                </a:extLst>
              </a:tr>
              <a:tr h="197228">
                <a:tc>
                  <a:txBody>
                    <a:bodyPr/>
                    <a:lstStyle/>
                    <a:p>
                      <a:pPr algn="l" fontAlgn="b"/>
                      <a:r>
                        <a:rPr lang="en-US" sz="1200" b="0" i="0" u="none" strike="noStrike">
                          <a:solidFill>
                            <a:srgbClr val="000000"/>
                          </a:solidFill>
                          <a:effectLst/>
                          <a:latin typeface="Calibri" panose="020F0502020204030204" pitchFamily="34" charset="0"/>
                        </a:rPr>
                        <a:t>JET-NEXP-Neutron streaming and shutdown dose rate experiments for code validation</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23.00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170.53</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82.52</a:t>
                      </a:r>
                    </a:p>
                  </a:txBody>
                  <a:tcPr marL="6721" marR="6721" marT="6721" marB="0" anchor="b">
                    <a:lnL>
                      <a:noFill/>
                    </a:lnL>
                    <a:lnR>
                      <a:noFill/>
                    </a:lnR>
                    <a:lnT>
                      <a:noFill/>
                    </a:lnT>
                    <a:lnB>
                      <a:noFill/>
                    </a:lnB>
                  </a:tcPr>
                </a:tc>
                <a:extLst>
                  <a:ext uri="{0D108BD9-81ED-4DB2-BD59-A6C34878D82A}">
                    <a16:rowId xmlns:a16="http://schemas.microsoft.com/office/drawing/2014/main" val="3048502196"/>
                  </a:ext>
                </a:extLst>
              </a:tr>
              <a:tr h="197228">
                <a:tc>
                  <a:txBody>
                    <a:bodyPr/>
                    <a:lstStyle/>
                    <a:p>
                      <a:pPr algn="l" fontAlgn="b"/>
                      <a:r>
                        <a:rPr lang="fr-FR" sz="1200" b="0" i="0" u="none" strike="noStrike">
                          <a:solidFill>
                            <a:srgbClr val="000000"/>
                          </a:solidFill>
                          <a:effectLst/>
                          <a:latin typeface="Calibri" panose="020F0502020204030204" pitchFamily="34" charset="0"/>
                        </a:rPr>
                        <a:t>JET-ORE - Occupational Radiation Exposure</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2.00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14.21</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7.10</a:t>
                      </a:r>
                    </a:p>
                  </a:txBody>
                  <a:tcPr marL="6721" marR="6721" marT="6721" marB="0" anchor="b">
                    <a:lnL>
                      <a:noFill/>
                    </a:lnL>
                    <a:lnR>
                      <a:noFill/>
                    </a:lnR>
                    <a:lnT>
                      <a:noFill/>
                    </a:lnT>
                    <a:lnB>
                      <a:noFill/>
                    </a:lnB>
                  </a:tcPr>
                </a:tc>
                <a:extLst>
                  <a:ext uri="{0D108BD9-81ED-4DB2-BD59-A6C34878D82A}">
                    <a16:rowId xmlns:a16="http://schemas.microsoft.com/office/drawing/2014/main" val="1577912288"/>
                  </a:ext>
                </a:extLst>
              </a:tr>
              <a:tr h="197228">
                <a:tc>
                  <a:txBody>
                    <a:bodyPr/>
                    <a:lstStyle/>
                    <a:p>
                      <a:pPr algn="l" fontAlgn="b"/>
                      <a:r>
                        <a:rPr lang="fr-FR" sz="1200" b="0" i="0" u="none" strike="noStrike">
                          <a:solidFill>
                            <a:srgbClr val="000000"/>
                          </a:solidFill>
                          <a:effectLst/>
                          <a:latin typeface="Calibri" panose="020F0502020204030204" pitchFamily="34" charset="0"/>
                        </a:rPr>
                        <a:t>JET-RADA - Functional material damage studies</a:t>
                      </a:r>
                    </a:p>
                  </a:txBody>
                  <a:tcPr marL="60490" marR="6721" marT="6721" marB="0" anchor="b">
                    <a:lnL>
                      <a:noFill/>
                    </a:lnL>
                    <a:lnR>
                      <a:noFill/>
                    </a:lnR>
                    <a:lnT>
                      <a:noFill/>
                    </a:lnT>
                    <a:lnB>
                      <a:noFill/>
                    </a:lnB>
                  </a:tcPr>
                </a:tc>
                <a:tc>
                  <a:txBody>
                    <a:bodyPr/>
                    <a:lstStyle/>
                    <a:p>
                      <a:pPr algn="r" fontAlgn="b"/>
                      <a:r>
                        <a:rPr lang="fr-FR" sz="1200" b="0" i="0" u="none" strike="noStrike">
                          <a:solidFill>
                            <a:srgbClr val="000000"/>
                          </a:solidFill>
                          <a:effectLst/>
                          <a:latin typeface="Calibri" panose="020F0502020204030204" pitchFamily="34" charset="0"/>
                        </a:rPr>
                        <a:t>5.00</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29.97</a:t>
                      </a:r>
                    </a:p>
                  </a:txBody>
                  <a:tcPr marL="6721" marR="6721" marT="6721" marB="0" anchor="b">
                    <a:lnL>
                      <a:noFill/>
                    </a:lnL>
                    <a:lnR>
                      <a:noFill/>
                    </a:lnR>
                    <a:lnT>
                      <a:noFill/>
                    </a:lnT>
                    <a:lnB>
                      <a:noFill/>
                    </a:lnB>
                  </a:tcPr>
                </a:tc>
                <a:tc>
                  <a:txBody>
                    <a:bodyPr/>
                    <a:lstStyle/>
                    <a:p>
                      <a:pPr algn="r" fontAlgn="b"/>
                      <a:r>
                        <a:rPr lang="fr-FR" sz="1200" b="0" i="0" u="none" strike="noStrike" dirty="0">
                          <a:solidFill>
                            <a:srgbClr val="000000"/>
                          </a:solidFill>
                          <a:effectLst/>
                          <a:latin typeface="Calibri" panose="020F0502020204030204" pitchFamily="34" charset="0"/>
                        </a:rPr>
                        <a:t>14.73</a:t>
                      </a:r>
                    </a:p>
                  </a:txBody>
                  <a:tcPr marL="6721" marR="6721" marT="6721" marB="0" anchor="b">
                    <a:lnL>
                      <a:noFill/>
                    </a:lnL>
                    <a:lnR>
                      <a:noFill/>
                    </a:lnR>
                    <a:lnT>
                      <a:noFill/>
                    </a:lnT>
                    <a:lnB>
                      <a:noFill/>
                    </a:lnB>
                  </a:tcPr>
                </a:tc>
                <a:extLst>
                  <a:ext uri="{0D108BD9-81ED-4DB2-BD59-A6C34878D82A}">
                    <a16:rowId xmlns:a16="http://schemas.microsoft.com/office/drawing/2014/main" val="604735756"/>
                  </a:ext>
                </a:extLst>
              </a:tr>
              <a:tr h="197228">
                <a:tc>
                  <a:txBody>
                    <a:bodyPr/>
                    <a:lstStyle/>
                    <a:p>
                      <a:pPr algn="l" fontAlgn="b"/>
                      <a:r>
                        <a:rPr lang="fr-FR" sz="1200" b="0" i="0" u="none" strike="noStrike" dirty="0">
                          <a:solidFill>
                            <a:srgbClr val="000000"/>
                          </a:solidFill>
                          <a:effectLst/>
                          <a:latin typeface="Calibri" panose="020F0502020204030204" pitchFamily="34" charset="0"/>
                        </a:rPr>
                        <a:t>JET-TBMD - n/T detectors </a:t>
                      </a:r>
                      <a:r>
                        <a:rPr lang="fr-FR" sz="1200" b="0" i="0" u="none" strike="noStrike" dirty="0" err="1">
                          <a:solidFill>
                            <a:srgbClr val="000000"/>
                          </a:solidFill>
                          <a:effectLst/>
                          <a:latin typeface="Calibri" panose="020F0502020204030204" pitchFamily="34" charset="0"/>
                        </a:rPr>
                        <a:t>testing</a:t>
                      </a:r>
                      <a:r>
                        <a:rPr lang="fr-FR" sz="1200" b="0" i="0" u="none" strike="noStrike" dirty="0">
                          <a:solidFill>
                            <a:srgbClr val="000000"/>
                          </a:solidFill>
                          <a:effectLst/>
                          <a:latin typeface="Calibri" panose="020F0502020204030204" pitchFamily="34" charset="0"/>
                        </a:rPr>
                        <a:t> for Test </a:t>
                      </a:r>
                      <a:r>
                        <a:rPr lang="fr-FR" sz="1200" b="0" i="0" u="none" strike="noStrike" dirty="0" err="1">
                          <a:solidFill>
                            <a:srgbClr val="000000"/>
                          </a:solidFill>
                          <a:effectLst/>
                          <a:latin typeface="Calibri" panose="020F0502020204030204" pitchFamily="34" charset="0"/>
                        </a:rPr>
                        <a:t>Blanket</a:t>
                      </a:r>
                      <a:r>
                        <a:rPr lang="fr-FR" sz="1200" b="0" i="0" u="none" strike="noStrike" dirty="0">
                          <a:solidFill>
                            <a:srgbClr val="000000"/>
                          </a:solidFill>
                          <a:effectLst/>
                          <a:latin typeface="Calibri" panose="020F0502020204030204" pitchFamily="34" charset="0"/>
                        </a:rPr>
                        <a:t> Module</a:t>
                      </a:r>
                    </a:p>
                  </a:txBody>
                  <a:tcPr marL="60490" marR="6721" marT="6721"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r" fontAlgn="b"/>
                      <a:r>
                        <a:rPr lang="fr-FR" sz="1200" b="0" i="0" u="none" strike="noStrike">
                          <a:solidFill>
                            <a:srgbClr val="000000"/>
                          </a:solidFill>
                          <a:effectLst/>
                          <a:latin typeface="Calibri" panose="020F0502020204030204" pitchFamily="34" charset="0"/>
                        </a:rPr>
                        <a:t>3.00</a:t>
                      </a:r>
                    </a:p>
                  </a:txBody>
                  <a:tcPr marL="6721" marR="6721" marT="6721"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21.31</a:t>
                      </a:r>
                    </a:p>
                  </a:txBody>
                  <a:tcPr marL="6721" marR="6721" marT="6721"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r" fontAlgn="b"/>
                      <a:r>
                        <a:rPr lang="fr-FR" sz="1200" b="0" i="0" u="none" strike="noStrike" dirty="0">
                          <a:solidFill>
                            <a:srgbClr val="000000"/>
                          </a:solidFill>
                          <a:effectLst/>
                          <a:latin typeface="Calibri" panose="020F0502020204030204" pitchFamily="34" charset="0"/>
                        </a:rPr>
                        <a:t>10.66</a:t>
                      </a:r>
                    </a:p>
                  </a:txBody>
                  <a:tcPr marL="6721" marR="6721" marT="6721" marB="0" anchor="b">
                    <a:lnL>
                      <a:noFill/>
                    </a:lnL>
                    <a:lnR>
                      <a:noFill/>
                    </a:lnR>
                    <a:lnT>
                      <a:noFill/>
                    </a:lnT>
                    <a:lnB w="6350" cap="flat" cmpd="sng" algn="ctr">
                      <a:solidFill>
                        <a:srgbClr val="366092"/>
                      </a:solidFill>
                      <a:prstDash val="solid"/>
                      <a:round/>
                      <a:headEnd type="none" w="med" len="med"/>
                      <a:tailEnd type="none" w="med" len="med"/>
                    </a:lnB>
                  </a:tcPr>
                </a:tc>
                <a:extLst>
                  <a:ext uri="{0D108BD9-81ED-4DB2-BD59-A6C34878D82A}">
                    <a16:rowId xmlns:a16="http://schemas.microsoft.com/office/drawing/2014/main" val="1061046304"/>
                  </a:ext>
                </a:extLst>
              </a:tr>
              <a:tr h="197228">
                <a:tc>
                  <a:txBody>
                    <a:bodyPr/>
                    <a:lstStyle/>
                    <a:p>
                      <a:pPr algn="l" fontAlgn="b"/>
                      <a:r>
                        <a:rPr lang="fr-FR" sz="1200" b="1" i="0" u="none" strike="noStrike" dirty="0" err="1" smtClean="0">
                          <a:solidFill>
                            <a:srgbClr val="000000"/>
                          </a:solidFill>
                          <a:effectLst/>
                          <a:latin typeface="Calibri" panose="020F0502020204030204" pitchFamily="34" charset="0"/>
                        </a:rPr>
                        <a:t>Sum</a:t>
                      </a:r>
                      <a:r>
                        <a:rPr lang="fr-FR" sz="1200" b="1" i="0" u="none" strike="noStrike" baseline="0" dirty="0" smtClean="0">
                          <a:solidFill>
                            <a:srgbClr val="000000"/>
                          </a:solidFill>
                          <a:effectLst/>
                          <a:latin typeface="Calibri" panose="020F0502020204030204" pitchFamily="34" charset="0"/>
                        </a:rPr>
                        <a:t> </a:t>
                      </a:r>
                      <a:endParaRPr lang="fr-FR" sz="1200" b="1" i="0" u="none" strike="noStrike" dirty="0">
                        <a:solidFill>
                          <a:srgbClr val="000000"/>
                        </a:solidFill>
                        <a:effectLst/>
                        <a:latin typeface="Calibri" panose="020F0502020204030204" pitchFamily="34" charset="0"/>
                      </a:endParaRPr>
                    </a:p>
                  </a:txBody>
                  <a:tcPr marL="6721" marR="6721" marT="6721"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r" fontAlgn="b"/>
                      <a:r>
                        <a:rPr lang="fr-FR" sz="1200" b="1" i="0" u="none" strike="noStrike" dirty="0">
                          <a:solidFill>
                            <a:srgbClr val="000000"/>
                          </a:solidFill>
                          <a:effectLst/>
                          <a:latin typeface="Calibri" panose="020F0502020204030204" pitchFamily="34" charset="0"/>
                        </a:rPr>
                        <a:t>361.50</a:t>
                      </a:r>
                    </a:p>
                  </a:txBody>
                  <a:tcPr marL="6721" marR="6721" marT="6721"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r" fontAlgn="b"/>
                      <a:r>
                        <a:rPr lang="fr-FR" sz="1200" b="1" i="0" u="none" strike="noStrike" dirty="0">
                          <a:solidFill>
                            <a:srgbClr val="000000"/>
                          </a:solidFill>
                          <a:effectLst/>
                          <a:latin typeface="Calibri" panose="020F0502020204030204" pitchFamily="34" charset="0"/>
                        </a:rPr>
                        <a:t>3401.33</a:t>
                      </a:r>
                    </a:p>
                  </a:txBody>
                  <a:tcPr marL="6721" marR="6721" marT="6721"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r" fontAlgn="b"/>
                      <a:r>
                        <a:rPr lang="fr-FR" sz="1200" b="1" i="0" u="none" strike="noStrike" dirty="0">
                          <a:solidFill>
                            <a:srgbClr val="000000"/>
                          </a:solidFill>
                          <a:effectLst/>
                          <a:latin typeface="Calibri" panose="020F0502020204030204" pitchFamily="34" charset="0"/>
                        </a:rPr>
                        <a:t>1917.63</a:t>
                      </a:r>
                    </a:p>
                  </a:txBody>
                  <a:tcPr marL="6721" marR="6721" marT="6721"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extLst>
                  <a:ext uri="{0D108BD9-81ED-4DB2-BD59-A6C34878D82A}">
                    <a16:rowId xmlns:a16="http://schemas.microsoft.com/office/drawing/2014/main" val="4145305726"/>
                  </a:ext>
                </a:extLst>
              </a:tr>
            </a:tbl>
          </a:graphicData>
        </a:graphic>
      </p:graphicFrame>
    </p:spTree>
    <p:extLst>
      <p:ext uri="{BB962C8B-B14F-4D97-AF65-F5344CB8AC3E}">
        <p14:creationId xmlns:p14="http://schemas.microsoft.com/office/powerpoint/2010/main" val="3686475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UKAEA and EPFL </a:t>
            </a:r>
            <a:r>
              <a:rPr lang="fr-FR" dirty="0" smtClean="0"/>
              <a:t> (IMS 01/03/2022)</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35</a:t>
            </a:fld>
            <a:endParaRPr lang="en-GB" dirty="0"/>
          </a:p>
        </p:txBody>
      </p:sp>
      <p:graphicFrame>
        <p:nvGraphicFramePr>
          <p:cNvPr id="7" name="Tableau 6"/>
          <p:cNvGraphicFramePr>
            <a:graphicFrameLocks noGrp="1"/>
          </p:cNvGraphicFramePr>
          <p:nvPr>
            <p:extLst/>
          </p:nvPr>
        </p:nvGraphicFramePr>
        <p:xfrm>
          <a:off x="336908" y="980728"/>
          <a:ext cx="11017224" cy="5382972"/>
        </p:xfrm>
        <a:graphic>
          <a:graphicData uri="http://schemas.openxmlformats.org/drawingml/2006/table">
            <a:tbl>
              <a:tblPr/>
              <a:tblGrid>
                <a:gridCol w="6408712">
                  <a:extLst>
                    <a:ext uri="{9D8B030D-6E8A-4147-A177-3AD203B41FA5}">
                      <a16:colId xmlns:a16="http://schemas.microsoft.com/office/drawing/2014/main" val="2234503712"/>
                    </a:ext>
                  </a:extLst>
                </a:gridCol>
                <a:gridCol w="1152128">
                  <a:extLst>
                    <a:ext uri="{9D8B030D-6E8A-4147-A177-3AD203B41FA5}">
                      <a16:colId xmlns:a16="http://schemas.microsoft.com/office/drawing/2014/main" val="3764060525"/>
                    </a:ext>
                  </a:extLst>
                </a:gridCol>
                <a:gridCol w="1872208">
                  <a:extLst>
                    <a:ext uri="{9D8B030D-6E8A-4147-A177-3AD203B41FA5}">
                      <a16:colId xmlns:a16="http://schemas.microsoft.com/office/drawing/2014/main" val="2113162948"/>
                    </a:ext>
                  </a:extLst>
                </a:gridCol>
                <a:gridCol w="1584176">
                  <a:extLst>
                    <a:ext uri="{9D8B030D-6E8A-4147-A177-3AD203B41FA5}">
                      <a16:colId xmlns:a16="http://schemas.microsoft.com/office/drawing/2014/main" val="2018496978"/>
                    </a:ext>
                  </a:extLst>
                </a:gridCol>
              </a:tblGrid>
              <a:tr h="156825">
                <a:tc>
                  <a:txBody>
                    <a:bodyPr/>
                    <a:lstStyle/>
                    <a:p>
                      <a:pPr algn="l" fontAlgn="b"/>
                      <a:endParaRPr lang="fr-FR" sz="1400" b="1" i="0" u="none" strike="noStrike" dirty="0">
                        <a:solidFill>
                          <a:srgbClr val="FFFFFF"/>
                        </a:solidFill>
                        <a:effectLst/>
                        <a:latin typeface="Calibri" panose="020F0502020204030204" pitchFamily="34" charset="0"/>
                      </a:endParaRPr>
                    </a:p>
                  </a:txBody>
                  <a:tcPr marL="7841" marR="7841" marT="7841"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b"/>
                      <a:r>
                        <a:rPr lang="fr-FR" sz="1400" b="1" i="0" u="none" strike="noStrike" dirty="0">
                          <a:solidFill>
                            <a:srgbClr val="FFFFFF"/>
                          </a:solidFill>
                          <a:effectLst/>
                          <a:latin typeface="Calibri" panose="020F0502020204030204" pitchFamily="34" charset="0"/>
                        </a:rPr>
                        <a:t>Total PM</a:t>
                      </a:r>
                    </a:p>
                  </a:txBody>
                  <a:tcPr marL="7841" marR="7841" marT="7841"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b"/>
                      <a:r>
                        <a:rPr lang="fr-FR" sz="1400" b="1" i="0" u="none" strike="noStrike" dirty="0" err="1">
                          <a:solidFill>
                            <a:srgbClr val="FFFFFF"/>
                          </a:solidFill>
                          <a:effectLst/>
                          <a:latin typeface="Calibri" panose="020F0502020204030204" pitchFamily="34" charset="0"/>
                        </a:rPr>
                        <a:t>Resources</a:t>
                      </a:r>
                      <a:r>
                        <a:rPr lang="fr-FR" sz="1400" b="1" i="0" u="none" strike="noStrike" dirty="0">
                          <a:solidFill>
                            <a:srgbClr val="FFFFFF"/>
                          </a:solidFill>
                          <a:effectLst/>
                          <a:latin typeface="Calibri" panose="020F0502020204030204" pitchFamily="34" charset="0"/>
                        </a:rPr>
                        <a:t> [k€]</a:t>
                      </a:r>
                    </a:p>
                  </a:txBody>
                  <a:tcPr marL="7841" marR="7841" marT="7841"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b"/>
                      <a:r>
                        <a:rPr lang="fr-FR" sz="1400" b="1" i="0" u="none" strike="noStrike" dirty="0">
                          <a:solidFill>
                            <a:srgbClr val="FFFFFF"/>
                          </a:solidFill>
                          <a:effectLst/>
                          <a:latin typeface="Calibri" panose="020F0502020204030204" pitchFamily="34" charset="0"/>
                        </a:rPr>
                        <a:t> Cons. </a:t>
                      </a:r>
                      <a:r>
                        <a:rPr lang="fr-FR" sz="1400" b="1" i="0" u="none" strike="noStrike" dirty="0" err="1">
                          <a:solidFill>
                            <a:srgbClr val="FFFFFF"/>
                          </a:solidFill>
                          <a:effectLst/>
                          <a:latin typeface="Calibri" panose="020F0502020204030204" pitchFamily="34" charset="0"/>
                        </a:rPr>
                        <a:t>Contr</a:t>
                      </a:r>
                      <a:r>
                        <a:rPr lang="fr-FR" sz="1400" b="1" i="0" u="none" strike="noStrike" dirty="0">
                          <a:solidFill>
                            <a:srgbClr val="FFFFFF"/>
                          </a:solidFill>
                          <a:effectLst/>
                          <a:latin typeface="Calibri" panose="020F0502020204030204" pitchFamily="34" charset="0"/>
                        </a:rPr>
                        <a:t>. [k€]</a:t>
                      </a:r>
                    </a:p>
                  </a:txBody>
                  <a:tcPr marL="7841" marR="7841" marT="7841" marB="0">
                    <a:lnL>
                      <a:noFill/>
                    </a:lnL>
                    <a:lnR>
                      <a:noFill/>
                    </a:lnR>
                    <a:lnT w="12700" cap="flat" cmpd="sng" algn="ctr">
                      <a:solidFill>
                        <a:srgbClr val="366092"/>
                      </a:solidFill>
                      <a:prstDash val="solid"/>
                      <a:round/>
                      <a:headEnd type="none" w="med" len="med"/>
                      <a:tailEnd type="none" w="med" len="med"/>
                    </a:lnT>
                    <a:lnB>
                      <a:noFill/>
                    </a:lnB>
                    <a:solidFill>
                      <a:srgbClr val="4F81BD"/>
                    </a:solidFill>
                  </a:tcPr>
                </a:tc>
                <a:extLst>
                  <a:ext uri="{0D108BD9-81ED-4DB2-BD59-A6C34878D82A}">
                    <a16:rowId xmlns:a16="http://schemas.microsoft.com/office/drawing/2014/main" val="290381803"/>
                  </a:ext>
                </a:extLst>
              </a:tr>
              <a:tr h="156825">
                <a:tc>
                  <a:txBody>
                    <a:bodyPr/>
                    <a:lstStyle/>
                    <a:p>
                      <a:pPr algn="l" fontAlgn="b"/>
                      <a:r>
                        <a:rPr lang="fr-FR" sz="1400" b="1" i="0" u="none" strike="noStrike" dirty="0">
                          <a:solidFill>
                            <a:srgbClr val="000000"/>
                          </a:solidFill>
                          <a:effectLst/>
                          <a:latin typeface="Calibri" panose="020F0502020204030204" pitchFamily="34" charset="0"/>
                        </a:rPr>
                        <a:t>PrIO-1</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0.00</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12.19</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8.53</a:t>
                      </a:r>
                    </a:p>
                  </a:txBody>
                  <a:tcPr marL="7841" marR="7841" marT="7841" marB="0">
                    <a:lnL>
                      <a:noFill/>
                    </a:lnL>
                    <a:lnR>
                      <a:noFill/>
                    </a:lnR>
                    <a:lnT>
                      <a:noFill/>
                    </a:lnT>
                    <a:lnB>
                      <a:noFill/>
                    </a:lnB>
                    <a:solidFill>
                      <a:srgbClr val="DCE6F1"/>
                    </a:solidFill>
                  </a:tcPr>
                </a:tc>
                <a:extLst>
                  <a:ext uri="{0D108BD9-81ED-4DB2-BD59-A6C34878D82A}">
                    <a16:rowId xmlns:a16="http://schemas.microsoft.com/office/drawing/2014/main" val="355311224"/>
                  </a:ext>
                </a:extLst>
              </a:tr>
              <a:tr h="156825">
                <a:tc>
                  <a:txBody>
                    <a:bodyPr/>
                    <a:lstStyle/>
                    <a:p>
                      <a:pPr algn="l" fontAlgn="b"/>
                      <a:r>
                        <a:rPr lang="fr-FR" sz="1400" b="0" i="0" u="none" strike="noStrike" dirty="0">
                          <a:solidFill>
                            <a:srgbClr val="000000"/>
                          </a:solidFill>
                          <a:effectLst/>
                          <a:latin typeface="Calibri" panose="020F0502020204030204" pitchFamily="34" charset="0"/>
                        </a:rPr>
                        <a:t>Missions (EU + Int.)</a:t>
                      </a:r>
                    </a:p>
                  </a:txBody>
                  <a:tcPr marL="7057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0.00</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12.19</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8.53</a:t>
                      </a:r>
                    </a:p>
                  </a:txBody>
                  <a:tcPr marL="7841" marR="7841" marT="7841" marB="0">
                    <a:lnL>
                      <a:noFill/>
                    </a:lnL>
                    <a:lnR>
                      <a:noFill/>
                    </a:lnR>
                    <a:lnT>
                      <a:noFill/>
                    </a:lnT>
                    <a:lnB>
                      <a:noFill/>
                    </a:lnB>
                  </a:tcPr>
                </a:tc>
                <a:extLst>
                  <a:ext uri="{0D108BD9-81ED-4DB2-BD59-A6C34878D82A}">
                    <a16:rowId xmlns:a16="http://schemas.microsoft.com/office/drawing/2014/main" val="1938364066"/>
                  </a:ext>
                </a:extLst>
              </a:tr>
              <a:tr h="156825">
                <a:tc>
                  <a:txBody>
                    <a:bodyPr/>
                    <a:lstStyle/>
                    <a:p>
                      <a:pPr algn="l" fontAlgn="b"/>
                      <a:r>
                        <a:rPr lang="fr-FR" sz="1400" b="1" i="0" u="none" strike="noStrike" dirty="0">
                          <a:solidFill>
                            <a:srgbClr val="000000"/>
                          </a:solidFill>
                          <a:effectLst/>
                          <a:latin typeface="Calibri" panose="020F0502020204030204" pitchFamily="34" charset="0"/>
                        </a:rPr>
                        <a:t>PrIO-2</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9.50</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88.31</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44.15</a:t>
                      </a:r>
                    </a:p>
                  </a:txBody>
                  <a:tcPr marL="7841" marR="7841" marT="7841" marB="0">
                    <a:lnL>
                      <a:noFill/>
                    </a:lnL>
                    <a:lnR>
                      <a:noFill/>
                    </a:lnR>
                    <a:lnT>
                      <a:noFill/>
                    </a:lnT>
                    <a:lnB>
                      <a:noFill/>
                    </a:lnB>
                    <a:solidFill>
                      <a:srgbClr val="DCE6F1"/>
                    </a:solidFill>
                  </a:tcPr>
                </a:tc>
                <a:extLst>
                  <a:ext uri="{0D108BD9-81ED-4DB2-BD59-A6C34878D82A}">
                    <a16:rowId xmlns:a16="http://schemas.microsoft.com/office/drawing/2014/main" val="3168318981"/>
                  </a:ext>
                </a:extLst>
              </a:tr>
              <a:tr h="202392">
                <a:tc>
                  <a:txBody>
                    <a:bodyPr/>
                    <a:lstStyle/>
                    <a:p>
                      <a:pPr algn="l" fontAlgn="b"/>
                      <a:r>
                        <a:rPr lang="fr-FR" sz="1400" b="0" i="0" u="none" strike="noStrike" dirty="0">
                          <a:solidFill>
                            <a:srgbClr val="000000"/>
                          </a:solidFill>
                          <a:effectLst/>
                          <a:latin typeface="Calibri" panose="020F0502020204030204" pitchFamily="34" charset="0"/>
                        </a:rPr>
                        <a:t>Breakdown/</a:t>
                      </a:r>
                      <a:r>
                        <a:rPr lang="fr-FR" sz="1400" b="0" i="0" u="none" strike="noStrike" dirty="0" err="1">
                          <a:solidFill>
                            <a:srgbClr val="000000"/>
                          </a:solidFill>
                          <a:effectLst/>
                          <a:latin typeface="Calibri" panose="020F0502020204030204" pitchFamily="34" charset="0"/>
                        </a:rPr>
                        <a:t>burn-through</a:t>
                      </a:r>
                      <a:endParaRPr lang="fr-FR" sz="1400" b="0" i="0" u="none" strike="noStrike" dirty="0">
                        <a:solidFill>
                          <a:srgbClr val="000000"/>
                        </a:solidFill>
                        <a:effectLst/>
                        <a:latin typeface="Calibri" panose="020F0502020204030204" pitchFamily="34" charset="0"/>
                      </a:endParaRPr>
                    </a:p>
                  </a:txBody>
                  <a:tcPr marL="7057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4.00</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35.89</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17.94</a:t>
                      </a:r>
                    </a:p>
                  </a:txBody>
                  <a:tcPr marL="7841" marR="7841" marT="7841" marB="0">
                    <a:lnL>
                      <a:noFill/>
                    </a:lnL>
                    <a:lnR>
                      <a:noFill/>
                    </a:lnR>
                    <a:lnT>
                      <a:noFill/>
                    </a:lnT>
                    <a:lnB>
                      <a:noFill/>
                    </a:lnB>
                  </a:tcPr>
                </a:tc>
                <a:extLst>
                  <a:ext uri="{0D108BD9-81ED-4DB2-BD59-A6C34878D82A}">
                    <a16:rowId xmlns:a16="http://schemas.microsoft.com/office/drawing/2014/main" val="2668711801"/>
                  </a:ext>
                </a:extLst>
              </a:tr>
              <a:tr h="156825">
                <a:tc>
                  <a:txBody>
                    <a:bodyPr/>
                    <a:lstStyle/>
                    <a:p>
                      <a:pPr algn="l" fontAlgn="b"/>
                      <a:r>
                        <a:rPr lang="fr-FR" sz="1400" b="0" i="0" u="none" strike="noStrike" dirty="0" err="1">
                          <a:solidFill>
                            <a:srgbClr val="000000"/>
                          </a:solidFill>
                          <a:effectLst/>
                          <a:latin typeface="Calibri" panose="020F0502020204030204" pitchFamily="34" charset="0"/>
                        </a:rPr>
                        <a:t>EUROfusion</a:t>
                      </a:r>
                      <a:r>
                        <a:rPr lang="fr-FR" sz="1400" b="0" i="0" u="none" strike="noStrike" dirty="0">
                          <a:solidFill>
                            <a:srgbClr val="000000"/>
                          </a:solidFill>
                          <a:effectLst/>
                          <a:latin typeface="Calibri" panose="020F0502020204030204" pitchFamily="34" charset="0"/>
                        </a:rPr>
                        <a:t> multi-machines </a:t>
                      </a:r>
                      <a:r>
                        <a:rPr lang="fr-FR" sz="1400" b="0" i="0" u="none" strike="noStrike" dirty="0" err="1">
                          <a:solidFill>
                            <a:srgbClr val="000000"/>
                          </a:solidFill>
                          <a:effectLst/>
                          <a:latin typeface="Calibri" panose="020F0502020204030204" pitchFamily="34" charset="0"/>
                        </a:rPr>
                        <a:t>database</a:t>
                      </a:r>
                      <a:r>
                        <a:rPr lang="fr-FR" sz="1400" b="0" i="0" u="none" strike="noStrike" dirty="0">
                          <a:solidFill>
                            <a:srgbClr val="000000"/>
                          </a:solidFill>
                          <a:effectLst/>
                          <a:latin typeface="Calibri" panose="020F0502020204030204" pitchFamily="34" charset="0"/>
                        </a:rPr>
                        <a:t> </a:t>
                      </a:r>
                    </a:p>
                  </a:txBody>
                  <a:tcPr marL="7057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2.00</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25.33</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12.67</a:t>
                      </a:r>
                    </a:p>
                  </a:txBody>
                  <a:tcPr marL="7841" marR="7841" marT="7841" marB="0">
                    <a:lnL>
                      <a:noFill/>
                    </a:lnL>
                    <a:lnR>
                      <a:noFill/>
                    </a:lnR>
                    <a:lnT>
                      <a:noFill/>
                    </a:lnT>
                    <a:lnB>
                      <a:noFill/>
                    </a:lnB>
                  </a:tcPr>
                </a:tc>
                <a:extLst>
                  <a:ext uri="{0D108BD9-81ED-4DB2-BD59-A6C34878D82A}">
                    <a16:rowId xmlns:a16="http://schemas.microsoft.com/office/drawing/2014/main" val="331404842"/>
                  </a:ext>
                </a:extLst>
              </a:tr>
              <a:tr h="209778">
                <a:tc>
                  <a:txBody>
                    <a:bodyPr/>
                    <a:lstStyle/>
                    <a:p>
                      <a:pPr algn="l" fontAlgn="b"/>
                      <a:r>
                        <a:rPr lang="en-US" sz="1400" b="0" i="0" u="none" strike="noStrike" dirty="0">
                          <a:solidFill>
                            <a:srgbClr val="000000"/>
                          </a:solidFill>
                          <a:effectLst/>
                          <a:latin typeface="Calibri" panose="020F0502020204030204" pitchFamily="34" charset="0"/>
                        </a:rPr>
                        <a:t>FILD support to ITER design and synthetic diagnostics</a:t>
                      </a:r>
                    </a:p>
                  </a:txBody>
                  <a:tcPr marL="7057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2.50</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19.35</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9.67</a:t>
                      </a:r>
                    </a:p>
                  </a:txBody>
                  <a:tcPr marL="7841" marR="7841" marT="7841" marB="0">
                    <a:lnL>
                      <a:noFill/>
                    </a:lnL>
                    <a:lnR>
                      <a:noFill/>
                    </a:lnR>
                    <a:lnT>
                      <a:noFill/>
                    </a:lnT>
                    <a:lnB>
                      <a:noFill/>
                    </a:lnB>
                  </a:tcPr>
                </a:tc>
                <a:extLst>
                  <a:ext uri="{0D108BD9-81ED-4DB2-BD59-A6C34878D82A}">
                    <a16:rowId xmlns:a16="http://schemas.microsoft.com/office/drawing/2014/main" val="1530165366"/>
                  </a:ext>
                </a:extLst>
              </a:tr>
              <a:tr h="213957">
                <a:tc>
                  <a:txBody>
                    <a:bodyPr/>
                    <a:lstStyle/>
                    <a:p>
                      <a:pPr algn="l" fontAlgn="b"/>
                      <a:r>
                        <a:rPr lang="fr-FR" sz="1400" b="0" i="0" u="none" strike="noStrike" dirty="0">
                          <a:solidFill>
                            <a:srgbClr val="000000"/>
                          </a:solidFill>
                          <a:effectLst/>
                          <a:latin typeface="Calibri" panose="020F0502020204030204" pitchFamily="34" charset="0"/>
                        </a:rPr>
                        <a:t>IR </a:t>
                      </a:r>
                      <a:r>
                        <a:rPr lang="fr-FR" sz="1400" b="0" i="0" u="none" strike="noStrike" dirty="0" err="1">
                          <a:solidFill>
                            <a:srgbClr val="000000"/>
                          </a:solidFill>
                          <a:effectLst/>
                          <a:latin typeface="Calibri" panose="020F0502020204030204" pitchFamily="34" charset="0"/>
                        </a:rPr>
                        <a:t>synthetic</a:t>
                      </a:r>
                      <a:r>
                        <a:rPr lang="fr-FR" sz="1400" b="0" i="0" u="none" strike="noStrike" dirty="0">
                          <a:solidFill>
                            <a:srgbClr val="000000"/>
                          </a:solidFill>
                          <a:effectLst/>
                          <a:latin typeface="Calibri" panose="020F0502020204030204" pitchFamily="34" charset="0"/>
                        </a:rPr>
                        <a:t> diagnostics</a:t>
                      </a:r>
                    </a:p>
                  </a:txBody>
                  <a:tcPr marL="7057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1.00</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7.74</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3.87</a:t>
                      </a:r>
                    </a:p>
                  </a:txBody>
                  <a:tcPr marL="7841" marR="7841" marT="7841" marB="0">
                    <a:lnL>
                      <a:noFill/>
                    </a:lnL>
                    <a:lnR>
                      <a:noFill/>
                    </a:lnR>
                    <a:lnT>
                      <a:noFill/>
                    </a:lnT>
                    <a:lnB>
                      <a:noFill/>
                    </a:lnB>
                  </a:tcPr>
                </a:tc>
                <a:extLst>
                  <a:ext uri="{0D108BD9-81ED-4DB2-BD59-A6C34878D82A}">
                    <a16:rowId xmlns:a16="http://schemas.microsoft.com/office/drawing/2014/main" val="1828150611"/>
                  </a:ext>
                </a:extLst>
              </a:tr>
              <a:tr h="156825">
                <a:tc>
                  <a:txBody>
                    <a:bodyPr/>
                    <a:lstStyle/>
                    <a:p>
                      <a:pPr algn="l" fontAlgn="b"/>
                      <a:r>
                        <a:rPr lang="fr-FR" sz="1400" b="1" i="0" u="none" strike="noStrike" dirty="0">
                          <a:solidFill>
                            <a:srgbClr val="000000"/>
                          </a:solidFill>
                          <a:effectLst/>
                          <a:latin typeface="Calibri" panose="020F0502020204030204" pitchFamily="34" charset="0"/>
                        </a:rPr>
                        <a:t>PrIO-3</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2.00</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15.48</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7.74</a:t>
                      </a:r>
                    </a:p>
                  </a:txBody>
                  <a:tcPr marL="7841" marR="7841" marT="7841" marB="0">
                    <a:lnL>
                      <a:noFill/>
                    </a:lnL>
                    <a:lnR>
                      <a:noFill/>
                    </a:lnR>
                    <a:lnT>
                      <a:noFill/>
                    </a:lnT>
                    <a:lnB>
                      <a:noFill/>
                    </a:lnB>
                    <a:solidFill>
                      <a:srgbClr val="DCE6F1"/>
                    </a:solidFill>
                  </a:tcPr>
                </a:tc>
                <a:extLst>
                  <a:ext uri="{0D108BD9-81ED-4DB2-BD59-A6C34878D82A}">
                    <a16:rowId xmlns:a16="http://schemas.microsoft.com/office/drawing/2014/main" val="4121248768"/>
                  </a:ext>
                </a:extLst>
              </a:tr>
              <a:tr h="156825">
                <a:tc>
                  <a:txBody>
                    <a:bodyPr/>
                    <a:lstStyle/>
                    <a:p>
                      <a:pPr algn="l" fontAlgn="b"/>
                      <a:r>
                        <a:rPr lang="fr-FR" sz="1400" b="0" i="0" u="none" strike="noStrike" dirty="0" err="1">
                          <a:solidFill>
                            <a:srgbClr val="000000"/>
                          </a:solidFill>
                          <a:effectLst/>
                          <a:latin typeface="Calibri" panose="020F0502020204030204" pitchFamily="34" charset="0"/>
                        </a:rPr>
                        <a:t>EUROfusion</a:t>
                      </a:r>
                      <a:r>
                        <a:rPr lang="fr-FR" sz="1400" b="0" i="0" u="none" strike="noStrike" dirty="0">
                          <a:solidFill>
                            <a:srgbClr val="000000"/>
                          </a:solidFill>
                          <a:effectLst/>
                          <a:latin typeface="Calibri" panose="020F0502020204030204" pitchFamily="34" charset="0"/>
                        </a:rPr>
                        <a:t> </a:t>
                      </a:r>
                      <a:r>
                        <a:rPr lang="fr-FR" sz="1400" b="0" i="0" u="none" strike="noStrike" dirty="0" err="1">
                          <a:solidFill>
                            <a:srgbClr val="000000"/>
                          </a:solidFill>
                          <a:effectLst/>
                          <a:latin typeface="Calibri" panose="020F0502020204030204" pitchFamily="34" charset="0"/>
                        </a:rPr>
                        <a:t>operation</a:t>
                      </a:r>
                      <a:r>
                        <a:rPr lang="fr-FR" sz="1400" b="0" i="0" u="none" strike="noStrike" dirty="0">
                          <a:solidFill>
                            <a:srgbClr val="000000"/>
                          </a:solidFill>
                          <a:effectLst/>
                          <a:latin typeface="Calibri" panose="020F0502020204030204" pitchFamily="34" charset="0"/>
                        </a:rPr>
                        <a:t> network &amp; </a:t>
                      </a:r>
                      <a:r>
                        <a:rPr lang="fr-FR" sz="1400" b="0" i="0" u="none" strike="noStrike" dirty="0" err="1">
                          <a:solidFill>
                            <a:srgbClr val="000000"/>
                          </a:solidFill>
                          <a:effectLst/>
                          <a:latin typeface="Calibri" panose="020F0502020204030204" pitchFamily="34" charset="0"/>
                        </a:rPr>
                        <a:t>coord</a:t>
                      </a:r>
                      <a:r>
                        <a:rPr lang="fr-FR" sz="1400" b="0" i="0" u="none" strike="noStrike" dirty="0">
                          <a:solidFill>
                            <a:srgbClr val="000000"/>
                          </a:solidFill>
                          <a:effectLst/>
                          <a:latin typeface="Calibri" panose="020F0502020204030204" pitchFamily="34" charset="0"/>
                        </a:rPr>
                        <a:t>.</a:t>
                      </a:r>
                    </a:p>
                  </a:txBody>
                  <a:tcPr marL="7057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2.00</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15.48</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7.74</a:t>
                      </a:r>
                    </a:p>
                  </a:txBody>
                  <a:tcPr marL="7841" marR="7841" marT="7841" marB="0">
                    <a:lnL>
                      <a:noFill/>
                    </a:lnL>
                    <a:lnR>
                      <a:noFill/>
                    </a:lnR>
                    <a:lnT>
                      <a:noFill/>
                    </a:lnT>
                    <a:lnB>
                      <a:noFill/>
                    </a:lnB>
                  </a:tcPr>
                </a:tc>
                <a:extLst>
                  <a:ext uri="{0D108BD9-81ED-4DB2-BD59-A6C34878D82A}">
                    <a16:rowId xmlns:a16="http://schemas.microsoft.com/office/drawing/2014/main" val="685803314"/>
                  </a:ext>
                </a:extLst>
              </a:tr>
              <a:tr h="156825">
                <a:tc>
                  <a:txBody>
                    <a:bodyPr/>
                    <a:lstStyle/>
                    <a:p>
                      <a:pPr algn="l" fontAlgn="b"/>
                      <a:r>
                        <a:rPr lang="fr-FR" sz="1400" b="1" i="0" u="none" strike="noStrike" dirty="0">
                          <a:solidFill>
                            <a:srgbClr val="000000"/>
                          </a:solidFill>
                          <a:effectLst/>
                          <a:latin typeface="Calibri" panose="020F0502020204030204" pitchFamily="34" charset="0"/>
                        </a:rPr>
                        <a:t>PrIO-4</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36.00</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396.88</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198.44</a:t>
                      </a:r>
                    </a:p>
                  </a:txBody>
                  <a:tcPr marL="7841" marR="7841" marT="7841" marB="0">
                    <a:lnL>
                      <a:noFill/>
                    </a:lnL>
                    <a:lnR>
                      <a:noFill/>
                    </a:lnR>
                    <a:lnT>
                      <a:noFill/>
                    </a:lnT>
                    <a:lnB>
                      <a:noFill/>
                    </a:lnB>
                    <a:solidFill>
                      <a:srgbClr val="DCE6F1"/>
                    </a:solidFill>
                  </a:tcPr>
                </a:tc>
                <a:extLst>
                  <a:ext uri="{0D108BD9-81ED-4DB2-BD59-A6C34878D82A}">
                    <a16:rowId xmlns:a16="http://schemas.microsoft.com/office/drawing/2014/main" val="309536957"/>
                  </a:ext>
                </a:extLst>
              </a:tr>
              <a:tr h="156825">
                <a:tc>
                  <a:txBody>
                    <a:bodyPr/>
                    <a:lstStyle/>
                    <a:p>
                      <a:pPr algn="l" fontAlgn="b"/>
                      <a:r>
                        <a:rPr lang="fr-FR" sz="1400" b="0" i="0" u="none" strike="noStrike" dirty="0">
                          <a:solidFill>
                            <a:srgbClr val="000000"/>
                          </a:solidFill>
                          <a:effectLst/>
                          <a:latin typeface="Calibri" panose="020F0502020204030204" pitchFamily="34" charset="0"/>
                        </a:rPr>
                        <a:t>Support </a:t>
                      </a:r>
                      <a:r>
                        <a:rPr lang="fr-FR" sz="1400" b="0" i="0" u="none" strike="noStrike" dirty="0" err="1">
                          <a:solidFill>
                            <a:srgbClr val="000000"/>
                          </a:solidFill>
                          <a:effectLst/>
                          <a:latin typeface="Calibri" panose="020F0502020204030204" pitchFamily="34" charset="0"/>
                        </a:rPr>
                        <a:t>EUROfusion</a:t>
                      </a:r>
                      <a:r>
                        <a:rPr lang="fr-FR" sz="1400" b="0" i="0" u="none" strike="noStrike" dirty="0">
                          <a:solidFill>
                            <a:srgbClr val="000000"/>
                          </a:solidFill>
                          <a:effectLst/>
                          <a:latin typeface="Calibri" panose="020F0502020204030204" pitchFamily="34" charset="0"/>
                        </a:rPr>
                        <a:t> experts at NBTF</a:t>
                      </a:r>
                    </a:p>
                  </a:txBody>
                  <a:tcPr marL="7057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36.00</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396.88</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198.44</a:t>
                      </a:r>
                    </a:p>
                  </a:txBody>
                  <a:tcPr marL="7841" marR="7841" marT="7841" marB="0">
                    <a:lnL>
                      <a:noFill/>
                    </a:lnL>
                    <a:lnR>
                      <a:noFill/>
                    </a:lnR>
                    <a:lnT>
                      <a:noFill/>
                    </a:lnT>
                    <a:lnB>
                      <a:noFill/>
                    </a:lnB>
                  </a:tcPr>
                </a:tc>
                <a:extLst>
                  <a:ext uri="{0D108BD9-81ED-4DB2-BD59-A6C34878D82A}">
                    <a16:rowId xmlns:a16="http://schemas.microsoft.com/office/drawing/2014/main" val="3292842728"/>
                  </a:ext>
                </a:extLst>
              </a:tr>
              <a:tr h="156825">
                <a:tc>
                  <a:txBody>
                    <a:bodyPr/>
                    <a:lstStyle/>
                    <a:p>
                      <a:pPr algn="l" fontAlgn="b"/>
                      <a:r>
                        <a:rPr lang="fr-FR" sz="1400" b="1" i="0" u="none" strike="noStrike" dirty="0">
                          <a:solidFill>
                            <a:srgbClr val="000000"/>
                          </a:solidFill>
                          <a:effectLst/>
                          <a:latin typeface="Calibri" panose="020F0502020204030204" pitchFamily="34" charset="0"/>
                        </a:rPr>
                        <a:t>PrIO-5</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20.80</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167.23</a:t>
                      </a:r>
                    </a:p>
                  </a:txBody>
                  <a:tcPr marL="7841" marR="7841" marT="7841" marB="0">
                    <a:lnL>
                      <a:noFill/>
                    </a:lnL>
                    <a:lnR>
                      <a:noFill/>
                    </a:lnR>
                    <a:lnT>
                      <a:noFill/>
                    </a:lnT>
                    <a:lnB>
                      <a:noFill/>
                    </a:lnB>
                    <a:solidFill>
                      <a:srgbClr val="DCE6F1"/>
                    </a:solidFill>
                  </a:tcPr>
                </a:tc>
                <a:tc>
                  <a:txBody>
                    <a:bodyPr/>
                    <a:lstStyle/>
                    <a:p>
                      <a:pPr algn="r" fontAlgn="b"/>
                      <a:r>
                        <a:rPr lang="fr-FR" sz="1400" b="1" i="0" u="none" strike="noStrike">
                          <a:solidFill>
                            <a:srgbClr val="000000"/>
                          </a:solidFill>
                          <a:effectLst/>
                          <a:latin typeface="Calibri" panose="020F0502020204030204" pitchFamily="34" charset="0"/>
                        </a:rPr>
                        <a:t>82.99</a:t>
                      </a:r>
                    </a:p>
                  </a:txBody>
                  <a:tcPr marL="7841" marR="7841" marT="7841" marB="0">
                    <a:lnL>
                      <a:noFill/>
                    </a:lnL>
                    <a:lnR>
                      <a:noFill/>
                    </a:lnR>
                    <a:lnT>
                      <a:noFill/>
                    </a:lnT>
                    <a:lnB>
                      <a:noFill/>
                    </a:lnB>
                    <a:solidFill>
                      <a:srgbClr val="DCE6F1"/>
                    </a:solidFill>
                  </a:tcPr>
                </a:tc>
                <a:extLst>
                  <a:ext uri="{0D108BD9-81ED-4DB2-BD59-A6C34878D82A}">
                    <a16:rowId xmlns:a16="http://schemas.microsoft.com/office/drawing/2014/main" val="2980892881"/>
                  </a:ext>
                </a:extLst>
              </a:tr>
              <a:tr h="156825">
                <a:tc>
                  <a:txBody>
                    <a:bodyPr/>
                    <a:lstStyle/>
                    <a:p>
                      <a:pPr algn="l" fontAlgn="b"/>
                      <a:r>
                        <a:rPr lang="en-US" sz="1400" b="0" i="0" u="none" strike="noStrike" dirty="0">
                          <a:solidFill>
                            <a:srgbClr val="000000"/>
                          </a:solidFill>
                          <a:effectLst/>
                          <a:latin typeface="Calibri" panose="020F0502020204030204" pitchFamily="34" charset="0"/>
                        </a:rPr>
                        <a:t>ITER: Activated corrosion products tools development &amp; </a:t>
                      </a:r>
                      <a:r>
                        <a:rPr lang="en-US" sz="1400" b="0" i="0" u="none" strike="noStrike" dirty="0" err="1">
                          <a:solidFill>
                            <a:srgbClr val="000000"/>
                          </a:solidFill>
                          <a:effectLst/>
                          <a:latin typeface="Calibri" panose="020F0502020204030204" pitchFamily="34" charset="0"/>
                        </a:rPr>
                        <a:t>exp</a:t>
                      </a:r>
                      <a:endParaRPr lang="en-US" sz="1400" b="0" i="0" u="none" strike="noStrike" dirty="0">
                        <a:solidFill>
                          <a:srgbClr val="000000"/>
                        </a:solidFill>
                        <a:effectLst/>
                        <a:latin typeface="Calibri" panose="020F0502020204030204" pitchFamily="34" charset="0"/>
                      </a:endParaRPr>
                    </a:p>
                  </a:txBody>
                  <a:tcPr marL="7057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1.00</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7.74</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3.87</a:t>
                      </a:r>
                    </a:p>
                  </a:txBody>
                  <a:tcPr marL="7841" marR="7841" marT="7841" marB="0">
                    <a:lnL>
                      <a:noFill/>
                    </a:lnL>
                    <a:lnR>
                      <a:noFill/>
                    </a:lnR>
                    <a:lnT>
                      <a:noFill/>
                    </a:lnT>
                    <a:lnB>
                      <a:noFill/>
                    </a:lnB>
                  </a:tcPr>
                </a:tc>
                <a:extLst>
                  <a:ext uri="{0D108BD9-81ED-4DB2-BD59-A6C34878D82A}">
                    <a16:rowId xmlns:a16="http://schemas.microsoft.com/office/drawing/2014/main" val="1511098301"/>
                  </a:ext>
                </a:extLst>
              </a:tr>
              <a:tr h="225893">
                <a:tc>
                  <a:txBody>
                    <a:bodyPr/>
                    <a:lstStyle/>
                    <a:p>
                      <a:pPr algn="l" fontAlgn="b"/>
                      <a:r>
                        <a:rPr lang="en-US" sz="1400" b="0" i="0" u="none" strike="noStrike" dirty="0">
                          <a:solidFill>
                            <a:srgbClr val="000000"/>
                          </a:solidFill>
                          <a:effectLst/>
                          <a:latin typeface="Calibri" panose="020F0502020204030204" pitchFamily="34" charset="0"/>
                        </a:rPr>
                        <a:t>ITER: Fluid activation tools development and experiment </a:t>
                      </a:r>
                    </a:p>
                  </a:txBody>
                  <a:tcPr marL="7057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2.00</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15.48</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7.74</a:t>
                      </a:r>
                    </a:p>
                  </a:txBody>
                  <a:tcPr marL="7841" marR="7841" marT="7841" marB="0">
                    <a:lnL>
                      <a:noFill/>
                    </a:lnL>
                    <a:lnR>
                      <a:noFill/>
                    </a:lnR>
                    <a:lnT>
                      <a:noFill/>
                    </a:lnT>
                    <a:lnB>
                      <a:noFill/>
                    </a:lnB>
                  </a:tcPr>
                </a:tc>
                <a:extLst>
                  <a:ext uri="{0D108BD9-81ED-4DB2-BD59-A6C34878D82A}">
                    <a16:rowId xmlns:a16="http://schemas.microsoft.com/office/drawing/2014/main" val="2651341124"/>
                  </a:ext>
                </a:extLst>
              </a:tr>
              <a:tr h="283853">
                <a:tc>
                  <a:txBody>
                    <a:bodyPr/>
                    <a:lstStyle/>
                    <a:p>
                      <a:pPr algn="l" fontAlgn="b"/>
                      <a:r>
                        <a:rPr lang="fr-FR" sz="1400" b="0" i="0" u="none" strike="noStrike" dirty="0">
                          <a:solidFill>
                            <a:srgbClr val="000000"/>
                          </a:solidFill>
                          <a:effectLst/>
                          <a:latin typeface="Calibri" panose="020F0502020204030204" pitchFamily="34" charset="0"/>
                        </a:rPr>
                        <a:t>ITER: Radiation source model (FPO, Be-photo neutrons &amp; NBI source)</a:t>
                      </a:r>
                    </a:p>
                  </a:txBody>
                  <a:tcPr marL="7057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1.00</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7.74</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3.87</a:t>
                      </a:r>
                    </a:p>
                  </a:txBody>
                  <a:tcPr marL="7841" marR="7841" marT="7841" marB="0">
                    <a:lnL>
                      <a:noFill/>
                    </a:lnL>
                    <a:lnR>
                      <a:noFill/>
                    </a:lnR>
                    <a:lnT>
                      <a:noFill/>
                    </a:lnT>
                    <a:lnB>
                      <a:noFill/>
                    </a:lnB>
                  </a:tcPr>
                </a:tc>
                <a:extLst>
                  <a:ext uri="{0D108BD9-81ED-4DB2-BD59-A6C34878D82A}">
                    <a16:rowId xmlns:a16="http://schemas.microsoft.com/office/drawing/2014/main" val="2592666946"/>
                  </a:ext>
                </a:extLst>
              </a:tr>
              <a:tr h="156825">
                <a:tc>
                  <a:txBody>
                    <a:bodyPr/>
                    <a:lstStyle/>
                    <a:p>
                      <a:pPr algn="l" fontAlgn="b"/>
                      <a:r>
                        <a:rPr lang="en-US" sz="1400" b="0" i="0" u="none" strike="noStrike">
                          <a:solidFill>
                            <a:srgbClr val="000000"/>
                          </a:solidFill>
                          <a:effectLst/>
                          <a:latin typeface="Calibri" panose="020F0502020204030204" pitchFamily="34" charset="0"/>
                        </a:rPr>
                        <a:t>ITER: Neutronics and Virtual Reality coupling for maintenance operations</a:t>
                      </a:r>
                    </a:p>
                  </a:txBody>
                  <a:tcPr marL="7057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1.00</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7.74</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3.87</a:t>
                      </a:r>
                    </a:p>
                  </a:txBody>
                  <a:tcPr marL="7841" marR="7841" marT="7841" marB="0">
                    <a:lnL>
                      <a:noFill/>
                    </a:lnL>
                    <a:lnR>
                      <a:noFill/>
                    </a:lnR>
                    <a:lnT>
                      <a:noFill/>
                    </a:lnT>
                    <a:lnB>
                      <a:noFill/>
                    </a:lnB>
                  </a:tcPr>
                </a:tc>
                <a:extLst>
                  <a:ext uri="{0D108BD9-81ED-4DB2-BD59-A6C34878D82A}">
                    <a16:rowId xmlns:a16="http://schemas.microsoft.com/office/drawing/2014/main" val="3203850818"/>
                  </a:ext>
                </a:extLst>
              </a:tr>
              <a:tr h="156825">
                <a:tc>
                  <a:txBody>
                    <a:bodyPr/>
                    <a:lstStyle/>
                    <a:p>
                      <a:pPr algn="l" fontAlgn="b"/>
                      <a:r>
                        <a:rPr lang="en-US" sz="1400" b="0" i="0" u="none" strike="noStrike">
                          <a:solidFill>
                            <a:srgbClr val="000000"/>
                          </a:solidFill>
                          <a:effectLst/>
                          <a:latin typeface="Calibri" panose="020F0502020204030204" pitchFamily="34" charset="0"/>
                        </a:rPr>
                        <a:t>JET-ACT-Activation measurements for ITER material &amp; data validation</a:t>
                      </a:r>
                    </a:p>
                  </a:txBody>
                  <a:tcPr marL="7057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4.80</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43.40</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21.08</a:t>
                      </a:r>
                    </a:p>
                  </a:txBody>
                  <a:tcPr marL="7841" marR="7841" marT="7841" marB="0">
                    <a:lnL>
                      <a:noFill/>
                    </a:lnL>
                    <a:lnR>
                      <a:noFill/>
                    </a:lnR>
                    <a:lnT>
                      <a:noFill/>
                    </a:lnT>
                    <a:lnB>
                      <a:noFill/>
                    </a:lnB>
                  </a:tcPr>
                </a:tc>
                <a:extLst>
                  <a:ext uri="{0D108BD9-81ED-4DB2-BD59-A6C34878D82A}">
                    <a16:rowId xmlns:a16="http://schemas.microsoft.com/office/drawing/2014/main" val="2786806729"/>
                  </a:ext>
                </a:extLst>
              </a:tr>
              <a:tr h="156825">
                <a:tc>
                  <a:txBody>
                    <a:bodyPr/>
                    <a:lstStyle/>
                    <a:p>
                      <a:pPr algn="l" fontAlgn="b"/>
                      <a:r>
                        <a:rPr lang="en-US" sz="1400" b="0" i="0" u="none" strike="noStrike">
                          <a:solidFill>
                            <a:srgbClr val="000000"/>
                          </a:solidFill>
                          <a:effectLst/>
                          <a:latin typeface="Calibri" panose="020F0502020204030204" pitchFamily="34" charset="0"/>
                        </a:rPr>
                        <a:t>JET-NEXP-Neutron streaming and shutdown dose rate experiments for code validation</a:t>
                      </a:r>
                    </a:p>
                  </a:txBody>
                  <a:tcPr marL="7057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2.00</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15.48</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7.74</a:t>
                      </a:r>
                    </a:p>
                  </a:txBody>
                  <a:tcPr marL="7841" marR="7841" marT="7841" marB="0">
                    <a:lnL>
                      <a:noFill/>
                    </a:lnL>
                    <a:lnR>
                      <a:noFill/>
                    </a:lnR>
                    <a:lnT>
                      <a:noFill/>
                    </a:lnT>
                    <a:lnB>
                      <a:noFill/>
                    </a:lnB>
                  </a:tcPr>
                </a:tc>
                <a:extLst>
                  <a:ext uri="{0D108BD9-81ED-4DB2-BD59-A6C34878D82A}">
                    <a16:rowId xmlns:a16="http://schemas.microsoft.com/office/drawing/2014/main" val="2135665597"/>
                  </a:ext>
                </a:extLst>
              </a:tr>
              <a:tr h="156825">
                <a:tc>
                  <a:txBody>
                    <a:bodyPr/>
                    <a:lstStyle/>
                    <a:p>
                      <a:pPr algn="l" fontAlgn="b"/>
                      <a:r>
                        <a:rPr lang="fr-FR" sz="1400" b="0" i="0" u="none" strike="noStrike">
                          <a:solidFill>
                            <a:srgbClr val="000000"/>
                          </a:solidFill>
                          <a:effectLst/>
                          <a:latin typeface="Calibri" panose="020F0502020204030204" pitchFamily="34" charset="0"/>
                        </a:rPr>
                        <a:t>JET-ORE - Occupational Radiation Exposure</a:t>
                      </a:r>
                    </a:p>
                  </a:txBody>
                  <a:tcPr marL="7057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2.00</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15.48</a:t>
                      </a:r>
                    </a:p>
                  </a:txBody>
                  <a:tcPr marL="784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7.74</a:t>
                      </a:r>
                    </a:p>
                  </a:txBody>
                  <a:tcPr marL="7841" marR="7841" marT="7841" marB="0">
                    <a:lnL>
                      <a:noFill/>
                    </a:lnL>
                    <a:lnR>
                      <a:noFill/>
                    </a:lnR>
                    <a:lnT>
                      <a:noFill/>
                    </a:lnT>
                    <a:lnB>
                      <a:noFill/>
                    </a:lnB>
                  </a:tcPr>
                </a:tc>
                <a:extLst>
                  <a:ext uri="{0D108BD9-81ED-4DB2-BD59-A6C34878D82A}">
                    <a16:rowId xmlns:a16="http://schemas.microsoft.com/office/drawing/2014/main" val="1352578236"/>
                  </a:ext>
                </a:extLst>
              </a:tr>
              <a:tr h="156825">
                <a:tc>
                  <a:txBody>
                    <a:bodyPr/>
                    <a:lstStyle/>
                    <a:p>
                      <a:pPr algn="l" fontAlgn="b"/>
                      <a:r>
                        <a:rPr lang="fr-FR" sz="1400" b="0" i="0" u="none" strike="noStrike">
                          <a:solidFill>
                            <a:srgbClr val="000000"/>
                          </a:solidFill>
                          <a:effectLst/>
                          <a:latin typeface="Calibri" panose="020F0502020204030204" pitchFamily="34" charset="0"/>
                        </a:rPr>
                        <a:t>JET-TBMD - n/T detectors testing for Test Blanket Module</a:t>
                      </a:r>
                    </a:p>
                  </a:txBody>
                  <a:tcPr marL="7057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2.00</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15.48</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7.74</a:t>
                      </a:r>
                    </a:p>
                  </a:txBody>
                  <a:tcPr marL="7841" marR="7841" marT="7841" marB="0">
                    <a:lnL>
                      <a:noFill/>
                    </a:lnL>
                    <a:lnR>
                      <a:noFill/>
                    </a:lnR>
                    <a:lnT>
                      <a:noFill/>
                    </a:lnT>
                    <a:lnB>
                      <a:noFill/>
                    </a:lnB>
                  </a:tcPr>
                </a:tc>
                <a:extLst>
                  <a:ext uri="{0D108BD9-81ED-4DB2-BD59-A6C34878D82A}">
                    <a16:rowId xmlns:a16="http://schemas.microsoft.com/office/drawing/2014/main" val="2309575898"/>
                  </a:ext>
                </a:extLst>
              </a:tr>
              <a:tr h="156825">
                <a:tc>
                  <a:txBody>
                    <a:bodyPr/>
                    <a:lstStyle/>
                    <a:p>
                      <a:pPr algn="l" fontAlgn="b"/>
                      <a:r>
                        <a:rPr lang="en-US" sz="1400" b="0" i="0" u="none" strike="noStrike">
                          <a:solidFill>
                            <a:srgbClr val="000000"/>
                          </a:solidFill>
                          <a:effectLst/>
                          <a:latin typeface="Calibri" panose="020F0502020204030204" pitchFamily="34" charset="0"/>
                        </a:rPr>
                        <a:t>JET-NC14 - Calibration of neutron detectors at 14-MeV neutron energy</a:t>
                      </a:r>
                    </a:p>
                  </a:txBody>
                  <a:tcPr marL="70571" marR="7841" marT="7841" marB="0">
                    <a:lnL>
                      <a:noFill/>
                    </a:lnL>
                    <a:lnR>
                      <a:noFill/>
                    </a:lnR>
                    <a:lnT>
                      <a:noFill/>
                    </a:lnT>
                    <a:lnB>
                      <a:noFill/>
                    </a:lnB>
                  </a:tcPr>
                </a:tc>
                <a:tc>
                  <a:txBody>
                    <a:bodyPr/>
                    <a:lstStyle/>
                    <a:p>
                      <a:pPr algn="r" fontAlgn="b"/>
                      <a:r>
                        <a:rPr lang="fr-FR" sz="1400" b="0" i="0" u="none" strike="noStrike">
                          <a:solidFill>
                            <a:srgbClr val="000000"/>
                          </a:solidFill>
                          <a:effectLst/>
                          <a:latin typeface="Calibri" panose="020F0502020204030204" pitchFamily="34" charset="0"/>
                        </a:rPr>
                        <a:t>2.00</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15.48</a:t>
                      </a:r>
                    </a:p>
                  </a:txBody>
                  <a:tcPr marL="7841" marR="7841" marT="7841" marB="0">
                    <a:lnL>
                      <a:noFill/>
                    </a:lnL>
                    <a:lnR>
                      <a:noFill/>
                    </a:lnR>
                    <a:lnT>
                      <a:noFill/>
                    </a:lnT>
                    <a:lnB>
                      <a:noFill/>
                    </a:lnB>
                  </a:tcPr>
                </a:tc>
                <a:tc>
                  <a:txBody>
                    <a:bodyPr/>
                    <a:lstStyle/>
                    <a:p>
                      <a:pPr algn="r" fontAlgn="b"/>
                      <a:r>
                        <a:rPr lang="fr-FR" sz="1400" b="0" i="0" u="none" strike="noStrike" dirty="0">
                          <a:solidFill>
                            <a:srgbClr val="000000"/>
                          </a:solidFill>
                          <a:effectLst/>
                          <a:latin typeface="Calibri" panose="020F0502020204030204" pitchFamily="34" charset="0"/>
                        </a:rPr>
                        <a:t>7.74</a:t>
                      </a:r>
                    </a:p>
                  </a:txBody>
                  <a:tcPr marL="7841" marR="7841" marT="7841" marB="0">
                    <a:lnL>
                      <a:noFill/>
                    </a:lnL>
                    <a:lnR>
                      <a:noFill/>
                    </a:lnR>
                    <a:lnT>
                      <a:noFill/>
                    </a:lnT>
                    <a:lnB>
                      <a:noFill/>
                    </a:lnB>
                  </a:tcPr>
                </a:tc>
                <a:extLst>
                  <a:ext uri="{0D108BD9-81ED-4DB2-BD59-A6C34878D82A}">
                    <a16:rowId xmlns:a16="http://schemas.microsoft.com/office/drawing/2014/main" val="2033391769"/>
                  </a:ext>
                </a:extLst>
              </a:tr>
              <a:tr h="228005">
                <a:tc>
                  <a:txBody>
                    <a:bodyPr/>
                    <a:lstStyle/>
                    <a:p>
                      <a:pPr algn="l" fontAlgn="b"/>
                      <a:r>
                        <a:rPr lang="fr-FR" sz="1400" b="0" i="0" u="none" strike="noStrike" dirty="0">
                          <a:solidFill>
                            <a:srgbClr val="000000"/>
                          </a:solidFill>
                          <a:effectLst/>
                          <a:latin typeface="Calibri" panose="020F0502020204030204" pitchFamily="34" charset="0"/>
                        </a:rPr>
                        <a:t>JET-WPC </a:t>
                      </a:r>
                      <a:r>
                        <a:rPr lang="fr-FR" sz="1400" b="0" i="0" u="none" strike="noStrike" dirty="0" err="1">
                          <a:solidFill>
                            <a:srgbClr val="000000"/>
                          </a:solidFill>
                          <a:effectLst/>
                          <a:latin typeface="Calibri" panose="020F0502020204030204" pitchFamily="34" charset="0"/>
                        </a:rPr>
                        <a:t>Waste</a:t>
                      </a:r>
                      <a:r>
                        <a:rPr lang="fr-FR" sz="1400" b="0" i="0" u="none" strike="noStrike" dirty="0">
                          <a:solidFill>
                            <a:srgbClr val="000000"/>
                          </a:solidFill>
                          <a:effectLst/>
                          <a:latin typeface="Calibri" panose="020F0502020204030204" pitchFamily="34" charset="0"/>
                        </a:rPr>
                        <a:t> production </a:t>
                      </a:r>
                      <a:r>
                        <a:rPr lang="fr-FR" sz="1400" b="0" i="0" u="none" strike="noStrike" dirty="0" err="1">
                          <a:solidFill>
                            <a:srgbClr val="000000"/>
                          </a:solidFill>
                          <a:effectLst/>
                          <a:latin typeface="Calibri" panose="020F0502020204030204" pitchFamily="34" charset="0"/>
                        </a:rPr>
                        <a:t>charac</a:t>
                      </a:r>
                      <a:r>
                        <a:rPr lang="fr-FR" sz="1400" b="0" i="0" u="none" strike="noStrike" dirty="0">
                          <a:solidFill>
                            <a:srgbClr val="000000"/>
                          </a:solidFill>
                          <a:effectLst/>
                          <a:latin typeface="Calibri" panose="020F0502020204030204" pitchFamily="34" charset="0"/>
                        </a:rPr>
                        <a:t>. </a:t>
                      </a:r>
                    </a:p>
                  </a:txBody>
                  <a:tcPr marL="70571" marR="7841" marT="7841" marB="0">
                    <a:lnL>
                      <a:noFill/>
                    </a:lnL>
                    <a:lnR>
                      <a:noFill/>
                    </a:lnR>
                    <a:lnT>
                      <a:noFill/>
                    </a:lnT>
                    <a:lnB w="6350" cap="flat" cmpd="sng" algn="ctr">
                      <a:solidFill>
                        <a:srgbClr val="366092"/>
                      </a:solidFill>
                      <a:prstDash val="solid"/>
                      <a:round/>
                      <a:headEnd type="none" w="med" len="med"/>
                      <a:tailEnd type="none" w="med" len="med"/>
                    </a:lnB>
                  </a:tcPr>
                </a:tc>
                <a:tc>
                  <a:txBody>
                    <a:bodyPr/>
                    <a:lstStyle/>
                    <a:p>
                      <a:pPr algn="r" fontAlgn="b"/>
                      <a:r>
                        <a:rPr lang="fr-FR" sz="1400" b="0" i="0" u="none" strike="noStrike" dirty="0">
                          <a:solidFill>
                            <a:srgbClr val="000000"/>
                          </a:solidFill>
                          <a:effectLst/>
                          <a:latin typeface="Calibri" panose="020F0502020204030204" pitchFamily="34" charset="0"/>
                        </a:rPr>
                        <a:t>3.00</a:t>
                      </a:r>
                    </a:p>
                  </a:txBody>
                  <a:tcPr marL="7841" marR="7841" marT="7841" marB="0">
                    <a:lnL>
                      <a:noFill/>
                    </a:lnL>
                    <a:lnR>
                      <a:noFill/>
                    </a:lnR>
                    <a:lnT>
                      <a:noFill/>
                    </a:lnT>
                    <a:lnB w="6350" cap="flat" cmpd="sng" algn="ctr">
                      <a:solidFill>
                        <a:srgbClr val="366092"/>
                      </a:solidFill>
                      <a:prstDash val="solid"/>
                      <a:round/>
                      <a:headEnd type="none" w="med" len="med"/>
                      <a:tailEnd type="none" w="med" len="med"/>
                    </a:lnB>
                  </a:tcPr>
                </a:tc>
                <a:tc>
                  <a:txBody>
                    <a:bodyPr/>
                    <a:lstStyle/>
                    <a:p>
                      <a:pPr algn="r" fontAlgn="b"/>
                      <a:r>
                        <a:rPr lang="fr-FR" sz="1400" b="0" i="0" u="none" strike="noStrike" dirty="0">
                          <a:solidFill>
                            <a:srgbClr val="000000"/>
                          </a:solidFill>
                          <a:effectLst/>
                          <a:latin typeface="Calibri" panose="020F0502020204030204" pitchFamily="34" charset="0"/>
                        </a:rPr>
                        <a:t>23.22</a:t>
                      </a:r>
                    </a:p>
                  </a:txBody>
                  <a:tcPr marL="7841" marR="7841" marT="7841" marB="0">
                    <a:lnL>
                      <a:noFill/>
                    </a:lnL>
                    <a:lnR>
                      <a:noFill/>
                    </a:lnR>
                    <a:lnT>
                      <a:noFill/>
                    </a:lnT>
                    <a:lnB w="6350" cap="flat" cmpd="sng" algn="ctr">
                      <a:solidFill>
                        <a:srgbClr val="366092"/>
                      </a:solidFill>
                      <a:prstDash val="solid"/>
                      <a:round/>
                      <a:headEnd type="none" w="med" len="med"/>
                      <a:tailEnd type="none" w="med" len="med"/>
                    </a:lnB>
                  </a:tcPr>
                </a:tc>
                <a:tc>
                  <a:txBody>
                    <a:bodyPr/>
                    <a:lstStyle/>
                    <a:p>
                      <a:pPr algn="r" fontAlgn="b"/>
                      <a:r>
                        <a:rPr lang="fr-FR" sz="1400" b="0" i="0" u="none" strike="noStrike" dirty="0">
                          <a:solidFill>
                            <a:srgbClr val="000000"/>
                          </a:solidFill>
                          <a:effectLst/>
                          <a:latin typeface="Calibri" panose="020F0502020204030204" pitchFamily="34" charset="0"/>
                        </a:rPr>
                        <a:t>11.61</a:t>
                      </a:r>
                    </a:p>
                  </a:txBody>
                  <a:tcPr marL="7841" marR="7841" marT="7841" marB="0">
                    <a:lnL>
                      <a:noFill/>
                    </a:lnL>
                    <a:lnR>
                      <a:noFill/>
                    </a:lnR>
                    <a:lnT>
                      <a:noFill/>
                    </a:lnT>
                    <a:lnB w="6350" cap="flat" cmpd="sng" algn="ctr">
                      <a:solidFill>
                        <a:srgbClr val="366092"/>
                      </a:solidFill>
                      <a:prstDash val="solid"/>
                      <a:round/>
                      <a:headEnd type="none" w="med" len="med"/>
                      <a:tailEnd type="none" w="med" len="med"/>
                    </a:lnB>
                  </a:tcPr>
                </a:tc>
                <a:extLst>
                  <a:ext uri="{0D108BD9-81ED-4DB2-BD59-A6C34878D82A}">
                    <a16:rowId xmlns:a16="http://schemas.microsoft.com/office/drawing/2014/main" val="3359418054"/>
                  </a:ext>
                </a:extLst>
              </a:tr>
              <a:tr h="156825">
                <a:tc>
                  <a:txBody>
                    <a:bodyPr/>
                    <a:lstStyle/>
                    <a:p>
                      <a:pPr algn="l" fontAlgn="b"/>
                      <a:r>
                        <a:rPr lang="fr-FR" sz="1400" b="1" i="0" u="none" strike="noStrike" dirty="0" err="1" smtClean="0">
                          <a:solidFill>
                            <a:srgbClr val="000000"/>
                          </a:solidFill>
                          <a:effectLst/>
                          <a:latin typeface="Calibri" panose="020F0502020204030204" pitchFamily="34" charset="0"/>
                        </a:rPr>
                        <a:t>Sum</a:t>
                      </a:r>
                      <a:r>
                        <a:rPr lang="fr-FR" sz="1400" b="1" i="0" u="none" strike="noStrike" baseline="0" dirty="0" smtClean="0">
                          <a:solidFill>
                            <a:srgbClr val="000000"/>
                          </a:solidFill>
                          <a:effectLst/>
                          <a:latin typeface="Calibri" panose="020F0502020204030204" pitchFamily="34" charset="0"/>
                        </a:rPr>
                        <a:t> </a:t>
                      </a:r>
                      <a:endParaRPr lang="fr-FR" sz="1400" b="1" i="0" u="none" strike="noStrike" dirty="0">
                        <a:solidFill>
                          <a:srgbClr val="000000"/>
                        </a:solidFill>
                        <a:effectLst/>
                        <a:latin typeface="Calibri" panose="020F0502020204030204" pitchFamily="34" charset="0"/>
                      </a:endParaRPr>
                    </a:p>
                  </a:txBody>
                  <a:tcPr marL="7841" marR="7841" marT="7841" marB="0">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r" fontAlgn="b"/>
                      <a:r>
                        <a:rPr lang="fr-FR" sz="1400" b="1" i="0" u="none" strike="noStrike">
                          <a:solidFill>
                            <a:srgbClr val="000000"/>
                          </a:solidFill>
                          <a:effectLst/>
                          <a:latin typeface="Calibri" panose="020F0502020204030204" pitchFamily="34" charset="0"/>
                        </a:rPr>
                        <a:t>68.30</a:t>
                      </a:r>
                    </a:p>
                  </a:txBody>
                  <a:tcPr marL="7841" marR="7841" marT="7841" marB="0">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r" fontAlgn="b"/>
                      <a:r>
                        <a:rPr lang="fr-FR" sz="1400" b="1" i="0" u="none" strike="noStrike">
                          <a:solidFill>
                            <a:srgbClr val="000000"/>
                          </a:solidFill>
                          <a:effectLst/>
                          <a:latin typeface="Calibri" panose="020F0502020204030204" pitchFamily="34" charset="0"/>
                        </a:rPr>
                        <a:t>680.08</a:t>
                      </a:r>
                    </a:p>
                  </a:txBody>
                  <a:tcPr marL="7841" marR="7841" marT="7841" marB="0">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r" fontAlgn="b"/>
                      <a:r>
                        <a:rPr lang="fr-FR" sz="1400" b="1" i="0" u="none" strike="noStrike" dirty="0">
                          <a:solidFill>
                            <a:srgbClr val="000000"/>
                          </a:solidFill>
                          <a:effectLst/>
                          <a:latin typeface="Calibri" panose="020F0502020204030204" pitchFamily="34" charset="0"/>
                        </a:rPr>
                        <a:t>341.85</a:t>
                      </a:r>
                    </a:p>
                  </a:txBody>
                  <a:tcPr marL="7841" marR="7841" marT="7841" marB="0">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extLst>
                  <a:ext uri="{0D108BD9-81ED-4DB2-BD59-A6C34878D82A}">
                    <a16:rowId xmlns:a16="http://schemas.microsoft.com/office/drawing/2014/main" val="3372270182"/>
                  </a:ext>
                </a:extLst>
              </a:tr>
            </a:tbl>
          </a:graphicData>
        </a:graphic>
      </p:graphicFrame>
    </p:spTree>
    <p:extLst>
      <p:ext uri="{BB962C8B-B14F-4D97-AF65-F5344CB8AC3E}">
        <p14:creationId xmlns:p14="http://schemas.microsoft.com/office/powerpoint/2010/main" val="215391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Overview</a:t>
            </a:r>
            <a:r>
              <a:rPr lang="fr-FR" dirty="0" smtClean="0"/>
              <a:t> per </a:t>
            </a:r>
            <a:r>
              <a:rPr lang="fr-FR" dirty="0" err="1" smtClean="0"/>
              <a:t>Beneficiaries</a:t>
            </a:r>
            <a:r>
              <a:rPr lang="fr-FR" dirty="0" smtClean="0"/>
              <a:t> (IMS 01/03/2022)</a:t>
            </a:r>
            <a:endParaRPr lang="fr-FR" dirty="0"/>
          </a:p>
        </p:txBody>
      </p:sp>
      <p:sp>
        <p:nvSpPr>
          <p:cNvPr id="3" name="Espace réservé du pied de page 2"/>
          <p:cNvSpPr>
            <a:spLocks noGrp="1"/>
          </p:cNvSpPr>
          <p:nvPr>
            <p:ph type="ftr" sz="quarter" idx="11"/>
          </p:nvPr>
        </p:nvSpPr>
        <p:spPr/>
        <p:txBody>
          <a:bodyPr/>
          <a:lstStyle/>
          <a:p>
            <a:r>
              <a:rPr lang="fr-FR" smtClean="0"/>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36</a:t>
            </a:fld>
            <a:endParaRPr lang="en-GB" dirty="0"/>
          </a:p>
        </p:txBody>
      </p:sp>
      <p:graphicFrame>
        <p:nvGraphicFramePr>
          <p:cNvPr id="8" name="Tableau 7"/>
          <p:cNvGraphicFramePr>
            <a:graphicFrameLocks noGrp="1"/>
          </p:cNvGraphicFramePr>
          <p:nvPr/>
        </p:nvGraphicFramePr>
        <p:xfrm>
          <a:off x="1055440" y="1124744"/>
          <a:ext cx="10225137" cy="5099685"/>
        </p:xfrm>
        <a:graphic>
          <a:graphicData uri="http://schemas.openxmlformats.org/drawingml/2006/table">
            <a:tbl>
              <a:tblPr/>
              <a:tblGrid>
                <a:gridCol w="2726704">
                  <a:extLst>
                    <a:ext uri="{9D8B030D-6E8A-4147-A177-3AD203B41FA5}">
                      <a16:colId xmlns:a16="http://schemas.microsoft.com/office/drawing/2014/main" val="680939293"/>
                    </a:ext>
                  </a:extLst>
                </a:gridCol>
                <a:gridCol w="1366286">
                  <a:extLst>
                    <a:ext uri="{9D8B030D-6E8A-4147-A177-3AD203B41FA5}">
                      <a16:colId xmlns:a16="http://schemas.microsoft.com/office/drawing/2014/main" val="835480339"/>
                    </a:ext>
                  </a:extLst>
                </a:gridCol>
                <a:gridCol w="2978052">
                  <a:extLst>
                    <a:ext uri="{9D8B030D-6E8A-4147-A177-3AD203B41FA5}">
                      <a16:colId xmlns:a16="http://schemas.microsoft.com/office/drawing/2014/main" val="663109260"/>
                    </a:ext>
                  </a:extLst>
                </a:gridCol>
                <a:gridCol w="3154095">
                  <a:extLst>
                    <a:ext uri="{9D8B030D-6E8A-4147-A177-3AD203B41FA5}">
                      <a16:colId xmlns:a16="http://schemas.microsoft.com/office/drawing/2014/main" val="1869693908"/>
                    </a:ext>
                  </a:extLst>
                </a:gridCol>
              </a:tblGrid>
              <a:tr h="190500">
                <a:tc>
                  <a:txBody>
                    <a:bodyPr/>
                    <a:lstStyle/>
                    <a:p>
                      <a:pPr algn="l" fontAlgn="b"/>
                      <a:r>
                        <a:rPr lang="fr-FR" sz="1800" b="1" i="0" u="none" strike="noStrike" dirty="0" err="1" smtClean="0">
                          <a:solidFill>
                            <a:srgbClr val="FFFFFF"/>
                          </a:solidFill>
                          <a:effectLst/>
                          <a:latin typeface="Calibri" panose="020F0502020204030204" pitchFamily="34" charset="0"/>
                        </a:rPr>
                        <a:t>Beneficiaries</a:t>
                      </a:r>
                      <a:endParaRPr lang="fr-FR" sz="1800" b="1" i="0" u="none" strike="noStrike" dirty="0">
                        <a:solidFill>
                          <a:srgbClr val="FFFFFF"/>
                        </a:solidFill>
                        <a:effectLst/>
                        <a:latin typeface="Calibri" panose="020F0502020204030204" pitchFamily="34" charset="0"/>
                      </a:endParaRPr>
                    </a:p>
                  </a:txBody>
                  <a:tcPr marL="9525" marR="9525" marT="9525" marB="0" anchor="b">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b"/>
                      <a:r>
                        <a:rPr lang="fr-FR" sz="1800" b="1" i="0" u="none" strike="noStrike" dirty="0" smtClean="0">
                          <a:solidFill>
                            <a:srgbClr val="FFFFFF"/>
                          </a:solidFill>
                          <a:effectLst/>
                          <a:latin typeface="Calibri" panose="020F0502020204030204" pitchFamily="34" charset="0"/>
                        </a:rPr>
                        <a:t>Total </a:t>
                      </a:r>
                      <a:r>
                        <a:rPr lang="fr-FR" sz="1800" b="1" i="0" u="none" strike="noStrike" dirty="0">
                          <a:solidFill>
                            <a:srgbClr val="FFFFFF"/>
                          </a:solidFill>
                          <a:effectLst/>
                          <a:latin typeface="Calibri" panose="020F0502020204030204" pitchFamily="34" charset="0"/>
                        </a:rPr>
                        <a:t>PM</a:t>
                      </a:r>
                    </a:p>
                  </a:txBody>
                  <a:tcPr marL="9525" marR="9525" marT="9525" marB="0" anchor="b">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b"/>
                      <a:r>
                        <a:rPr lang="fr-FR" sz="1800" b="1" i="0" u="none" strike="noStrike" dirty="0" smtClean="0">
                          <a:solidFill>
                            <a:srgbClr val="FFFFFF"/>
                          </a:solidFill>
                          <a:effectLst/>
                          <a:latin typeface="Calibri" panose="020F0502020204030204" pitchFamily="34" charset="0"/>
                        </a:rPr>
                        <a:t>Total </a:t>
                      </a:r>
                      <a:r>
                        <a:rPr lang="fr-FR" sz="1800" b="1" i="0" u="none" strike="noStrike" dirty="0" err="1">
                          <a:solidFill>
                            <a:srgbClr val="FFFFFF"/>
                          </a:solidFill>
                          <a:effectLst/>
                          <a:latin typeface="Calibri" panose="020F0502020204030204" pitchFamily="34" charset="0"/>
                        </a:rPr>
                        <a:t>Resources</a:t>
                      </a:r>
                      <a:r>
                        <a:rPr lang="fr-FR" sz="1800" b="1" i="0" u="none" strike="noStrike" dirty="0">
                          <a:solidFill>
                            <a:srgbClr val="FFFFFF"/>
                          </a:solidFill>
                          <a:effectLst/>
                          <a:latin typeface="Calibri" panose="020F0502020204030204" pitchFamily="34" charset="0"/>
                        </a:rPr>
                        <a:t> [k€]</a:t>
                      </a:r>
                    </a:p>
                  </a:txBody>
                  <a:tcPr marL="9525" marR="9525" marT="9525" marB="0" anchor="b">
                    <a:lnL>
                      <a:noFill/>
                    </a:lnL>
                    <a:lnR>
                      <a:noFill/>
                    </a:lnR>
                    <a:lnT w="12700" cap="flat" cmpd="sng" algn="ctr">
                      <a:solidFill>
                        <a:srgbClr val="366092"/>
                      </a:solidFill>
                      <a:prstDash val="solid"/>
                      <a:round/>
                      <a:headEnd type="none" w="med" len="med"/>
                      <a:tailEnd type="none" w="med" len="med"/>
                    </a:lnT>
                    <a:lnB>
                      <a:noFill/>
                    </a:lnB>
                    <a:solidFill>
                      <a:srgbClr val="4F81BD"/>
                    </a:solidFill>
                  </a:tcPr>
                </a:tc>
                <a:tc>
                  <a:txBody>
                    <a:bodyPr/>
                    <a:lstStyle/>
                    <a:p>
                      <a:pPr algn="l" fontAlgn="b"/>
                      <a:r>
                        <a:rPr lang="fr-FR" sz="1800" b="1" i="0" u="none" strike="noStrike" dirty="0" smtClean="0">
                          <a:solidFill>
                            <a:srgbClr val="FFFFFF"/>
                          </a:solidFill>
                          <a:effectLst/>
                          <a:latin typeface="Calibri" panose="020F0502020204030204" pitchFamily="34" charset="0"/>
                        </a:rPr>
                        <a:t>Total </a:t>
                      </a:r>
                      <a:r>
                        <a:rPr lang="fr-FR" sz="1800" b="1" i="0" u="none" strike="noStrike" dirty="0">
                          <a:solidFill>
                            <a:srgbClr val="FFFFFF"/>
                          </a:solidFill>
                          <a:effectLst/>
                          <a:latin typeface="Calibri" panose="020F0502020204030204" pitchFamily="34" charset="0"/>
                        </a:rPr>
                        <a:t>Cons. </a:t>
                      </a:r>
                      <a:r>
                        <a:rPr lang="fr-FR" sz="1800" b="1" i="0" u="none" strike="noStrike" dirty="0" err="1">
                          <a:solidFill>
                            <a:srgbClr val="FFFFFF"/>
                          </a:solidFill>
                          <a:effectLst/>
                          <a:latin typeface="Calibri" panose="020F0502020204030204" pitchFamily="34" charset="0"/>
                        </a:rPr>
                        <a:t>Contr</a:t>
                      </a:r>
                      <a:r>
                        <a:rPr lang="fr-FR" sz="1800" b="1" i="0" u="none" strike="noStrike" dirty="0">
                          <a:solidFill>
                            <a:srgbClr val="FFFFFF"/>
                          </a:solidFill>
                          <a:effectLst/>
                          <a:latin typeface="Calibri" panose="020F0502020204030204" pitchFamily="34" charset="0"/>
                        </a:rPr>
                        <a:t>. [k€]</a:t>
                      </a:r>
                    </a:p>
                  </a:txBody>
                  <a:tcPr marL="9525" marR="9525" marT="9525" marB="0" anchor="b">
                    <a:lnL>
                      <a:noFill/>
                    </a:lnL>
                    <a:lnR>
                      <a:noFill/>
                    </a:lnR>
                    <a:lnT w="12700" cap="flat" cmpd="sng" algn="ctr">
                      <a:solidFill>
                        <a:srgbClr val="366092"/>
                      </a:solidFill>
                      <a:prstDash val="solid"/>
                      <a:round/>
                      <a:headEnd type="none" w="med" len="med"/>
                      <a:tailEnd type="none" w="med" len="med"/>
                    </a:lnT>
                    <a:lnB>
                      <a:noFill/>
                    </a:lnB>
                    <a:solidFill>
                      <a:srgbClr val="4F81BD"/>
                    </a:solidFill>
                  </a:tcPr>
                </a:tc>
                <a:extLst>
                  <a:ext uri="{0D108BD9-81ED-4DB2-BD59-A6C34878D82A}">
                    <a16:rowId xmlns:a16="http://schemas.microsoft.com/office/drawing/2014/main" val="4136765946"/>
                  </a:ext>
                </a:extLst>
              </a:tr>
              <a:tr h="190500">
                <a:tc>
                  <a:txBody>
                    <a:bodyPr/>
                    <a:lstStyle/>
                    <a:p>
                      <a:pPr algn="l" fontAlgn="b"/>
                      <a:r>
                        <a:rPr lang="fr-FR" sz="1800" b="0" i="0" u="none" strike="noStrike" dirty="0">
                          <a:solidFill>
                            <a:srgbClr val="000000"/>
                          </a:solidFill>
                          <a:effectLst/>
                          <a:latin typeface="Calibri" panose="020F0502020204030204" pitchFamily="34" charset="0"/>
                        </a:rPr>
                        <a:t>CEA</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35.4</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338.9</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193.2</a:t>
                      </a:r>
                    </a:p>
                  </a:txBody>
                  <a:tcPr marL="9525" marR="9525" marT="9525" marB="0" anchor="b">
                    <a:lnL>
                      <a:noFill/>
                    </a:lnL>
                    <a:lnR>
                      <a:noFill/>
                    </a:lnR>
                    <a:lnT>
                      <a:noFill/>
                    </a:lnT>
                    <a:lnB>
                      <a:noFill/>
                    </a:lnB>
                  </a:tcPr>
                </a:tc>
                <a:extLst>
                  <a:ext uri="{0D108BD9-81ED-4DB2-BD59-A6C34878D82A}">
                    <a16:rowId xmlns:a16="http://schemas.microsoft.com/office/drawing/2014/main" val="631274602"/>
                  </a:ext>
                </a:extLst>
              </a:tr>
              <a:tr h="190500">
                <a:tc>
                  <a:txBody>
                    <a:bodyPr/>
                    <a:lstStyle/>
                    <a:p>
                      <a:pPr algn="l" fontAlgn="b"/>
                      <a:r>
                        <a:rPr lang="fr-FR" sz="1800" b="0" i="0" u="none" strike="noStrike" dirty="0">
                          <a:solidFill>
                            <a:srgbClr val="000000"/>
                          </a:solidFill>
                          <a:effectLst/>
                          <a:latin typeface="Calibri" panose="020F0502020204030204" pitchFamily="34" charset="0"/>
                        </a:rPr>
                        <a:t>CIEMAT</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40.7</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244.2</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122.0</a:t>
                      </a:r>
                    </a:p>
                  </a:txBody>
                  <a:tcPr marL="9525" marR="9525" marT="9525" marB="0" anchor="b">
                    <a:lnL>
                      <a:noFill/>
                    </a:lnL>
                    <a:lnR>
                      <a:noFill/>
                    </a:lnR>
                    <a:lnT>
                      <a:noFill/>
                    </a:lnT>
                    <a:lnB>
                      <a:noFill/>
                    </a:lnB>
                  </a:tcPr>
                </a:tc>
                <a:extLst>
                  <a:ext uri="{0D108BD9-81ED-4DB2-BD59-A6C34878D82A}">
                    <a16:rowId xmlns:a16="http://schemas.microsoft.com/office/drawing/2014/main" val="2198306088"/>
                  </a:ext>
                </a:extLst>
              </a:tr>
              <a:tr h="190500">
                <a:tc>
                  <a:txBody>
                    <a:bodyPr/>
                    <a:lstStyle/>
                    <a:p>
                      <a:pPr algn="l" fontAlgn="b"/>
                      <a:r>
                        <a:rPr lang="fr-FR" sz="1800" b="0" i="0" u="none" strike="noStrike">
                          <a:solidFill>
                            <a:srgbClr val="000000"/>
                          </a:solidFill>
                          <a:effectLst/>
                          <a:latin typeface="Calibri" panose="020F0502020204030204" pitchFamily="34" charset="0"/>
                        </a:rPr>
                        <a:t>ENEA</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122.9</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894.4</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445.1</a:t>
                      </a:r>
                    </a:p>
                  </a:txBody>
                  <a:tcPr marL="9525" marR="9525" marT="9525" marB="0" anchor="b">
                    <a:lnL>
                      <a:noFill/>
                    </a:lnL>
                    <a:lnR>
                      <a:noFill/>
                    </a:lnR>
                    <a:lnT>
                      <a:noFill/>
                    </a:lnT>
                    <a:lnB>
                      <a:noFill/>
                    </a:lnB>
                  </a:tcPr>
                </a:tc>
                <a:extLst>
                  <a:ext uri="{0D108BD9-81ED-4DB2-BD59-A6C34878D82A}">
                    <a16:rowId xmlns:a16="http://schemas.microsoft.com/office/drawing/2014/main" val="3711959539"/>
                  </a:ext>
                </a:extLst>
              </a:tr>
              <a:tr h="190500">
                <a:tc>
                  <a:txBody>
                    <a:bodyPr/>
                    <a:lstStyle/>
                    <a:p>
                      <a:pPr algn="l" fontAlgn="b"/>
                      <a:r>
                        <a:rPr lang="fr-FR" sz="1800" b="0" i="0" u="none" strike="noStrike">
                          <a:solidFill>
                            <a:srgbClr val="000000"/>
                          </a:solidFill>
                          <a:effectLst/>
                          <a:latin typeface="Calibri" panose="020F0502020204030204" pitchFamily="34" charset="0"/>
                        </a:rPr>
                        <a:t>EPFL</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27.0</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342.0</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171.0</a:t>
                      </a:r>
                    </a:p>
                  </a:txBody>
                  <a:tcPr marL="9525" marR="9525" marT="9525" marB="0" anchor="b">
                    <a:lnL>
                      <a:noFill/>
                    </a:lnL>
                    <a:lnR>
                      <a:noFill/>
                    </a:lnR>
                    <a:lnT>
                      <a:noFill/>
                    </a:lnT>
                    <a:lnB>
                      <a:noFill/>
                    </a:lnB>
                  </a:tcPr>
                </a:tc>
                <a:extLst>
                  <a:ext uri="{0D108BD9-81ED-4DB2-BD59-A6C34878D82A}">
                    <a16:rowId xmlns:a16="http://schemas.microsoft.com/office/drawing/2014/main" val="2298748516"/>
                  </a:ext>
                </a:extLst>
              </a:tr>
              <a:tr h="190500">
                <a:tc>
                  <a:txBody>
                    <a:bodyPr/>
                    <a:lstStyle/>
                    <a:p>
                      <a:pPr algn="l" fontAlgn="b"/>
                      <a:r>
                        <a:rPr lang="fr-FR" sz="1800" b="0" i="0" u="none" strike="noStrike">
                          <a:solidFill>
                            <a:srgbClr val="000000"/>
                          </a:solidFill>
                          <a:effectLst/>
                          <a:latin typeface="Calibri" panose="020F0502020204030204" pitchFamily="34" charset="0"/>
                        </a:rPr>
                        <a:t>IPPLM</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39.0</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225.4</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104.7</a:t>
                      </a:r>
                    </a:p>
                  </a:txBody>
                  <a:tcPr marL="9525" marR="9525" marT="9525" marB="0" anchor="b">
                    <a:lnL>
                      <a:noFill/>
                    </a:lnL>
                    <a:lnR>
                      <a:noFill/>
                    </a:lnR>
                    <a:lnT>
                      <a:noFill/>
                    </a:lnT>
                    <a:lnB>
                      <a:noFill/>
                    </a:lnB>
                  </a:tcPr>
                </a:tc>
                <a:extLst>
                  <a:ext uri="{0D108BD9-81ED-4DB2-BD59-A6C34878D82A}">
                    <a16:rowId xmlns:a16="http://schemas.microsoft.com/office/drawing/2014/main" val="545420500"/>
                  </a:ext>
                </a:extLst>
              </a:tr>
              <a:tr h="190500">
                <a:tc>
                  <a:txBody>
                    <a:bodyPr/>
                    <a:lstStyle/>
                    <a:p>
                      <a:pPr algn="l" fontAlgn="b"/>
                      <a:r>
                        <a:rPr lang="fr-FR" sz="1800" b="0" i="0" u="none" strike="noStrike">
                          <a:solidFill>
                            <a:srgbClr val="000000"/>
                          </a:solidFill>
                          <a:effectLst/>
                          <a:latin typeface="Calibri" panose="020F0502020204030204" pitchFamily="34" charset="0"/>
                        </a:rPr>
                        <a:t>IST</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12.0</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119.1</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87.7</a:t>
                      </a:r>
                    </a:p>
                  </a:txBody>
                  <a:tcPr marL="9525" marR="9525" marT="9525" marB="0" anchor="b">
                    <a:lnL>
                      <a:noFill/>
                    </a:lnL>
                    <a:lnR>
                      <a:noFill/>
                    </a:lnR>
                    <a:lnT>
                      <a:noFill/>
                    </a:lnT>
                    <a:lnB>
                      <a:noFill/>
                    </a:lnB>
                  </a:tcPr>
                </a:tc>
                <a:extLst>
                  <a:ext uri="{0D108BD9-81ED-4DB2-BD59-A6C34878D82A}">
                    <a16:rowId xmlns:a16="http://schemas.microsoft.com/office/drawing/2014/main" val="465103239"/>
                  </a:ext>
                </a:extLst>
              </a:tr>
              <a:tr h="190500">
                <a:tc>
                  <a:txBody>
                    <a:bodyPr/>
                    <a:lstStyle/>
                    <a:p>
                      <a:pPr algn="l" fontAlgn="b"/>
                      <a:r>
                        <a:rPr lang="fr-FR" sz="1800" b="0" i="0" u="none" strike="noStrike">
                          <a:solidFill>
                            <a:srgbClr val="000000"/>
                          </a:solidFill>
                          <a:effectLst/>
                          <a:latin typeface="Calibri" panose="020F0502020204030204" pitchFamily="34" charset="0"/>
                        </a:rPr>
                        <a:t>JSI</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19.4</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97.4</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48.7</a:t>
                      </a:r>
                    </a:p>
                  </a:txBody>
                  <a:tcPr marL="9525" marR="9525" marT="9525" marB="0" anchor="b">
                    <a:lnL>
                      <a:noFill/>
                    </a:lnL>
                    <a:lnR>
                      <a:noFill/>
                    </a:lnR>
                    <a:lnT>
                      <a:noFill/>
                    </a:lnT>
                    <a:lnB>
                      <a:noFill/>
                    </a:lnB>
                  </a:tcPr>
                </a:tc>
                <a:extLst>
                  <a:ext uri="{0D108BD9-81ED-4DB2-BD59-A6C34878D82A}">
                    <a16:rowId xmlns:a16="http://schemas.microsoft.com/office/drawing/2014/main" val="2521342378"/>
                  </a:ext>
                </a:extLst>
              </a:tr>
              <a:tr h="190500">
                <a:tc>
                  <a:txBody>
                    <a:bodyPr/>
                    <a:lstStyle/>
                    <a:p>
                      <a:pPr algn="l" fontAlgn="b"/>
                      <a:r>
                        <a:rPr lang="fr-FR" sz="1800" b="0" i="0" u="none" strike="noStrike">
                          <a:solidFill>
                            <a:srgbClr val="000000"/>
                          </a:solidFill>
                          <a:effectLst/>
                          <a:latin typeface="Calibri" panose="020F0502020204030204" pitchFamily="34" charset="0"/>
                        </a:rPr>
                        <a:t>KIT</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3.0</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26.9</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13.5</a:t>
                      </a:r>
                    </a:p>
                  </a:txBody>
                  <a:tcPr marL="9525" marR="9525" marT="9525" marB="0" anchor="b">
                    <a:lnL>
                      <a:noFill/>
                    </a:lnL>
                    <a:lnR>
                      <a:noFill/>
                    </a:lnR>
                    <a:lnT>
                      <a:noFill/>
                    </a:lnT>
                    <a:lnB>
                      <a:noFill/>
                    </a:lnB>
                  </a:tcPr>
                </a:tc>
                <a:extLst>
                  <a:ext uri="{0D108BD9-81ED-4DB2-BD59-A6C34878D82A}">
                    <a16:rowId xmlns:a16="http://schemas.microsoft.com/office/drawing/2014/main" val="2970583469"/>
                  </a:ext>
                </a:extLst>
              </a:tr>
              <a:tr h="190500">
                <a:tc>
                  <a:txBody>
                    <a:bodyPr/>
                    <a:lstStyle/>
                    <a:p>
                      <a:pPr algn="l" fontAlgn="b"/>
                      <a:r>
                        <a:rPr lang="fr-FR" sz="1800" b="0" i="0" u="none" strike="noStrike">
                          <a:solidFill>
                            <a:srgbClr val="000000"/>
                          </a:solidFill>
                          <a:effectLst/>
                          <a:latin typeface="Calibri" panose="020F0502020204030204" pitchFamily="34" charset="0"/>
                        </a:rPr>
                        <a:t>LPP-ERM-KMS</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19.3</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9.6</a:t>
                      </a:r>
                    </a:p>
                  </a:txBody>
                  <a:tcPr marL="9525" marR="9525" marT="9525" marB="0" anchor="b">
                    <a:lnL>
                      <a:noFill/>
                    </a:lnL>
                    <a:lnR>
                      <a:noFill/>
                    </a:lnR>
                    <a:lnT>
                      <a:noFill/>
                    </a:lnT>
                    <a:lnB>
                      <a:noFill/>
                    </a:lnB>
                  </a:tcPr>
                </a:tc>
                <a:extLst>
                  <a:ext uri="{0D108BD9-81ED-4DB2-BD59-A6C34878D82A}">
                    <a16:rowId xmlns:a16="http://schemas.microsoft.com/office/drawing/2014/main" val="2372345351"/>
                  </a:ext>
                </a:extLst>
              </a:tr>
              <a:tr h="190500">
                <a:tc>
                  <a:txBody>
                    <a:bodyPr/>
                    <a:lstStyle/>
                    <a:p>
                      <a:pPr algn="l" fontAlgn="b"/>
                      <a:r>
                        <a:rPr lang="fr-FR" sz="1800" b="0" i="0" u="none" strike="noStrike">
                          <a:solidFill>
                            <a:srgbClr val="000000"/>
                          </a:solidFill>
                          <a:effectLst/>
                          <a:latin typeface="Calibri" panose="020F0502020204030204" pitchFamily="34" charset="0"/>
                        </a:rPr>
                        <a:t>MPG</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72.0</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902.5</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425.9</a:t>
                      </a:r>
                    </a:p>
                  </a:txBody>
                  <a:tcPr marL="9525" marR="9525" marT="9525" marB="0" anchor="b">
                    <a:lnL>
                      <a:noFill/>
                    </a:lnL>
                    <a:lnR>
                      <a:noFill/>
                    </a:lnR>
                    <a:lnT>
                      <a:noFill/>
                    </a:lnT>
                    <a:lnB>
                      <a:noFill/>
                    </a:lnB>
                  </a:tcPr>
                </a:tc>
                <a:extLst>
                  <a:ext uri="{0D108BD9-81ED-4DB2-BD59-A6C34878D82A}">
                    <a16:rowId xmlns:a16="http://schemas.microsoft.com/office/drawing/2014/main" val="2596197767"/>
                  </a:ext>
                </a:extLst>
              </a:tr>
              <a:tr h="190500">
                <a:tc>
                  <a:txBody>
                    <a:bodyPr/>
                    <a:lstStyle/>
                    <a:p>
                      <a:pPr algn="l" fontAlgn="b"/>
                      <a:r>
                        <a:rPr lang="fr-FR" sz="1800" b="0" i="0" u="none" strike="noStrike">
                          <a:solidFill>
                            <a:srgbClr val="000000"/>
                          </a:solidFill>
                          <a:effectLst/>
                          <a:latin typeface="Calibri" panose="020F0502020204030204" pitchFamily="34" charset="0"/>
                        </a:rPr>
                        <a:t>NCSRD</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8.6</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47.4</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23.1</a:t>
                      </a:r>
                    </a:p>
                  </a:txBody>
                  <a:tcPr marL="9525" marR="9525" marT="9525" marB="0" anchor="b">
                    <a:lnL>
                      <a:noFill/>
                    </a:lnL>
                    <a:lnR>
                      <a:noFill/>
                    </a:lnR>
                    <a:lnT>
                      <a:noFill/>
                    </a:lnT>
                    <a:lnB>
                      <a:noFill/>
                    </a:lnB>
                  </a:tcPr>
                </a:tc>
                <a:extLst>
                  <a:ext uri="{0D108BD9-81ED-4DB2-BD59-A6C34878D82A}">
                    <a16:rowId xmlns:a16="http://schemas.microsoft.com/office/drawing/2014/main" val="1559169653"/>
                  </a:ext>
                </a:extLst>
              </a:tr>
              <a:tr h="190500">
                <a:tc>
                  <a:txBody>
                    <a:bodyPr/>
                    <a:lstStyle/>
                    <a:p>
                      <a:pPr algn="l" fontAlgn="b"/>
                      <a:r>
                        <a:rPr lang="fr-FR" sz="1800" b="0" i="0" u="none" strike="noStrike" dirty="0">
                          <a:solidFill>
                            <a:srgbClr val="000000"/>
                          </a:solidFill>
                          <a:effectLst/>
                          <a:latin typeface="Calibri" panose="020F0502020204030204" pitchFamily="34" charset="0"/>
                        </a:rPr>
                        <a:t>Not </a:t>
                      </a:r>
                      <a:r>
                        <a:rPr lang="fr-FR" sz="1800" b="0" i="0" u="none" strike="noStrike" dirty="0" err="1" smtClean="0">
                          <a:solidFill>
                            <a:srgbClr val="000000"/>
                          </a:solidFill>
                          <a:effectLst/>
                          <a:latin typeface="Calibri" panose="020F0502020204030204" pitchFamily="34" charset="0"/>
                        </a:rPr>
                        <a:t>Allocated</a:t>
                      </a:r>
                      <a:r>
                        <a:rPr lang="fr-FR" sz="1800" b="0" i="0" u="none" strike="noStrike" dirty="0" smtClean="0">
                          <a:solidFill>
                            <a:srgbClr val="000000"/>
                          </a:solidFill>
                          <a:effectLst/>
                          <a:latin typeface="Calibri" panose="020F0502020204030204" pitchFamily="34" charset="0"/>
                        </a:rPr>
                        <a:t> (missions/</a:t>
                      </a:r>
                      <a:r>
                        <a:rPr lang="fr-FR" sz="1800" b="0" i="0" u="none" strike="noStrike" dirty="0" err="1" smtClean="0">
                          <a:solidFill>
                            <a:srgbClr val="000000"/>
                          </a:solidFill>
                          <a:effectLst/>
                          <a:latin typeface="Calibri" panose="020F0502020204030204" pitchFamily="34" charset="0"/>
                        </a:rPr>
                        <a:t>secondment</a:t>
                      </a:r>
                      <a:r>
                        <a:rPr lang="fr-FR" sz="1800" b="0" i="0" u="none" strike="noStrike" dirty="0" smtClean="0">
                          <a:solidFill>
                            <a:srgbClr val="000000"/>
                          </a:solidFill>
                          <a:effectLst/>
                          <a:latin typeface="Calibri" panose="020F0502020204030204" pitchFamily="34" charset="0"/>
                        </a:rPr>
                        <a:t>)</a:t>
                      </a:r>
                      <a:endParaRPr lang="fr-FR"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0.0</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432.9</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417.8</a:t>
                      </a:r>
                    </a:p>
                  </a:txBody>
                  <a:tcPr marL="9525" marR="9525" marT="9525" marB="0" anchor="b">
                    <a:lnL>
                      <a:noFill/>
                    </a:lnL>
                    <a:lnR>
                      <a:noFill/>
                    </a:lnR>
                    <a:lnT>
                      <a:noFill/>
                    </a:lnT>
                    <a:lnB>
                      <a:noFill/>
                    </a:lnB>
                  </a:tcPr>
                </a:tc>
                <a:extLst>
                  <a:ext uri="{0D108BD9-81ED-4DB2-BD59-A6C34878D82A}">
                    <a16:rowId xmlns:a16="http://schemas.microsoft.com/office/drawing/2014/main" val="275509800"/>
                  </a:ext>
                </a:extLst>
              </a:tr>
              <a:tr h="190500">
                <a:tc>
                  <a:txBody>
                    <a:bodyPr/>
                    <a:lstStyle/>
                    <a:p>
                      <a:pPr algn="l" fontAlgn="b"/>
                      <a:r>
                        <a:rPr lang="fr-FR" sz="1800" b="0" i="0" u="none" strike="noStrike">
                          <a:solidFill>
                            <a:srgbClr val="000000"/>
                          </a:solidFill>
                          <a:effectLst/>
                          <a:latin typeface="Calibri" panose="020F0502020204030204" pitchFamily="34" charset="0"/>
                        </a:rPr>
                        <a:t>UKAEA</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41.3</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338.1</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170.9</a:t>
                      </a:r>
                    </a:p>
                  </a:txBody>
                  <a:tcPr marL="9525" marR="9525" marT="9525" marB="0" anchor="b">
                    <a:lnL>
                      <a:noFill/>
                    </a:lnL>
                    <a:lnR>
                      <a:noFill/>
                    </a:lnR>
                    <a:lnT>
                      <a:noFill/>
                    </a:lnT>
                    <a:lnB>
                      <a:noFill/>
                    </a:lnB>
                  </a:tcPr>
                </a:tc>
                <a:extLst>
                  <a:ext uri="{0D108BD9-81ED-4DB2-BD59-A6C34878D82A}">
                    <a16:rowId xmlns:a16="http://schemas.microsoft.com/office/drawing/2014/main" val="2785931931"/>
                  </a:ext>
                </a:extLst>
              </a:tr>
              <a:tr h="190500">
                <a:tc>
                  <a:txBody>
                    <a:bodyPr/>
                    <a:lstStyle/>
                    <a:p>
                      <a:pPr algn="l" fontAlgn="b"/>
                      <a:r>
                        <a:rPr lang="fr-FR" sz="1800" b="0" i="0" u="none" strike="noStrike">
                          <a:solidFill>
                            <a:srgbClr val="000000"/>
                          </a:solidFill>
                          <a:effectLst/>
                          <a:latin typeface="Calibri" panose="020F0502020204030204" pitchFamily="34" charset="0"/>
                        </a:rPr>
                        <a:t>VR</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4.0</a:t>
                      </a:r>
                    </a:p>
                  </a:txBody>
                  <a:tcPr marL="9525" marR="9525" marT="9525" marB="0" anchor="b">
                    <a:lnL>
                      <a:noFill/>
                    </a:lnL>
                    <a:lnR>
                      <a:noFill/>
                    </a:lnR>
                    <a:lnT>
                      <a:noFill/>
                    </a:lnT>
                    <a:lnB>
                      <a:noFill/>
                    </a:lnB>
                  </a:tcPr>
                </a:tc>
                <a:tc>
                  <a:txBody>
                    <a:bodyPr/>
                    <a:lstStyle/>
                    <a:p>
                      <a:pPr algn="l" fontAlgn="b"/>
                      <a:r>
                        <a:rPr lang="fr-FR" sz="1800" b="0" i="0" u="none" strike="noStrike">
                          <a:solidFill>
                            <a:srgbClr val="000000"/>
                          </a:solidFill>
                          <a:effectLst/>
                          <a:latin typeface="Calibri" panose="020F0502020204030204" pitchFamily="34" charset="0"/>
                        </a:rPr>
                        <a:t>33.3</a:t>
                      </a:r>
                    </a:p>
                  </a:txBody>
                  <a:tcPr marL="9525" marR="9525" marT="9525" marB="0" anchor="b">
                    <a:lnL>
                      <a:noFill/>
                    </a:lnL>
                    <a:lnR>
                      <a:noFill/>
                    </a:lnR>
                    <a:lnT>
                      <a:noFill/>
                    </a:lnT>
                    <a:lnB>
                      <a:noFill/>
                    </a:lnB>
                  </a:tcPr>
                </a:tc>
                <a:tc>
                  <a:txBody>
                    <a:bodyPr/>
                    <a:lstStyle/>
                    <a:p>
                      <a:pPr algn="l" fontAlgn="b"/>
                      <a:r>
                        <a:rPr lang="fr-FR" sz="1800" b="0" i="0" u="none" strike="noStrike" dirty="0">
                          <a:solidFill>
                            <a:srgbClr val="000000"/>
                          </a:solidFill>
                          <a:effectLst/>
                          <a:latin typeface="Calibri" panose="020F0502020204030204" pitchFamily="34" charset="0"/>
                        </a:rPr>
                        <a:t>16.6</a:t>
                      </a:r>
                    </a:p>
                  </a:txBody>
                  <a:tcPr marL="9525" marR="9525" marT="9525" marB="0" anchor="b">
                    <a:lnL>
                      <a:noFill/>
                    </a:lnL>
                    <a:lnR>
                      <a:noFill/>
                    </a:lnR>
                    <a:lnT>
                      <a:noFill/>
                    </a:lnT>
                    <a:lnB>
                      <a:noFill/>
                    </a:lnB>
                  </a:tcPr>
                </a:tc>
                <a:extLst>
                  <a:ext uri="{0D108BD9-81ED-4DB2-BD59-A6C34878D82A}">
                    <a16:rowId xmlns:a16="http://schemas.microsoft.com/office/drawing/2014/main" val="525778001"/>
                  </a:ext>
                </a:extLst>
              </a:tr>
              <a:tr h="190500">
                <a:tc>
                  <a:txBody>
                    <a:bodyPr/>
                    <a:lstStyle/>
                    <a:p>
                      <a:pPr algn="l" fontAlgn="b"/>
                      <a:r>
                        <a:rPr lang="fr-FR" sz="1800" b="0" i="0" u="none" strike="noStrike">
                          <a:solidFill>
                            <a:srgbClr val="000000"/>
                          </a:solidFill>
                          <a:effectLst/>
                          <a:latin typeface="Calibri" panose="020F0502020204030204" pitchFamily="34" charset="0"/>
                        </a:rPr>
                        <a:t>VTT</a:t>
                      </a:r>
                    </a:p>
                  </a:txBody>
                  <a:tcPr marL="9525" marR="9525" marT="9525"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l" fontAlgn="b"/>
                      <a:r>
                        <a:rPr lang="fr-FR" sz="1800" b="0"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l" fontAlgn="b"/>
                      <a:r>
                        <a:rPr lang="fr-FR" sz="1800" b="0" i="0" u="none" strike="noStrike">
                          <a:solidFill>
                            <a:srgbClr val="000000"/>
                          </a:solidFill>
                          <a:effectLst/>
                          <a:latin typeface="Calibri" panose="020F0502020204030204" pitchFamily="34" charset="0"/>
                        </a:rPr>
                        <a:t>19.8</a:t>
                      </a:r>
                    </a:p>
                  </a:txBody>
                  <a:tcPr marL="9525" marR="9525" marT="9525" marB="0" anchor="b">
                    <a:lnL>
                      <a:noFill/>
                    </a:lnL>
                    <a:lnR>
                      <a:noFill/>
                    </a:lnR>
                    <a:lnT>
                      <a:noFill/>
                    </a:lnT>
                    <a:lnB w="6350" cap="flat" cmpd="sng" algn="ctr">
                      <a:solidFill>
                        <a:srgbClr val="366092"/>
                      </a:solidFill>
                      <a:prstDash val="solid"/>
                      <a:round/>
                      <a:headEnd type="none" w="med" len="med"/>
                      <a:tailEnd type="none" w="med" len="med"/>
                    </a:lnB>
                  </a:tcPr>
                </a:tc>
                <a:tc>
                  <a:txBody>
                    <a:bodyPr/>
                    <a:lstStyle/>
                    <a:p>
                      <a:pPr algn="l" fontAlgn="b"/>
                      <a:r>
                        <a:rPr lang="fr-FR" sz="1800" b="0" i="0" u="none" strike="noStrike" dirty="0">
                          <a:solidFill>
                            <a:srgbClr val="000000"/>
                          </a:solidFill>
                          <a:effectLst/>
                          <a:latin typeface="Calibri" panose="020F0502020204030204" pitchFamily="34" charset="0"/>
                        </a:rPr>
                        <a:t>9.9</a:t>
                      </a:r>
                    </a:p>
                  </a:txBody>
                  <a:tcPr marL="9525" marR="9525" marT="9525" marB="0" anchor="b">
                    <a:lnL>
                      <a:noFill/>
                    </a:lnL>
                    <a:lnR>
                      <a:noFill/>
                    </a:lnR>
                    <a:lnT>
                      <a:noFill/>
                    </a:lnT>
                    <a:lnB w="6350" cap="flat" cmpd="sng" algn="ctr">
                      <a:solidFill>
                        <a:srgbClr val="366092"/>
                      </a:solidFill>
                      <a:prstDash val="solid"/>
                      <a:round/>
                      <a:headEnd type="none" w="med" len="med"/>
                      <a:tailEnd type="none" w="med" len="med"/>
                    </a:lnB>
                  </a:tcPr>
                </a:tc>
                <a:extLst>
                  <a:ext uri="{0D108BD9-81ED-4DB2-BD59-A6C34878D82A}">
                    <a16:rowId xmlns:a16="http://schemas.microsoft.com/office/drawing/2014/main" val="980628093"/>
                  </a:ext>
                </a:extLst>
              </a:tr>
              <a:tr h="190500">
                <a:tc>
                  <a:txBody>
                    <a:bodyPr/>
                    <a:lstStyle/>
                    <a:p>
                      <a:pPr algn="l" fontAlgn="b"/>
                      <a:r>
                        <a:rPr lang="fr-FR" sz="1800" b="1" i="0" u="none" strike="noStrike" dirty="0" err="1" smtClean="0">
                          <a:solidFill>
                            <a:srgbClr val="000000"/>
                          </a:solidFill>
                          <a:effectLst/>
                          <a:latin typeface="Calibri" panose="020F0502020204030204" pitchFamily="34" charset="0"/>
                        </a:rPr>
                        <a:t>Sum</a:t>
                      </a:r>
                      <a:endParaRPr lang="fr-FR" sz="1800" b="1"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l" fontAlgn="b"/>
                      <a:r>
                        <a:rPr lang="fr-FR" sz="1800" b="1" i="0" u="none" strike="noStrike">
                          <a:solidFill>
                            <a:srgbClr val="000000"/>
                          </a:solidFill>
                          <a:effectLst/>
                          <a:latin typeface="Calibri" panose="020F0502020204030204" pitchFamily="34" charset="0"/>
                        </a:rPr>
                        <a:t>429.8</a:t>
                      </a:r>
                    </a:p>
                  </a:txBody>
                  <a:tcPr marL="9525" marR="9525" marT="9525"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l" fontAlgn="b"/>
                      <a:r>
                        <a:rPr lang="fr-FR" sz="1800" b="1" i="0" u="none" strike="noStrike">
                          <a:solidFill>
                            <a:srgbClr val="000000"/>
                          </a:solidFill>
                          <a:effectLst/>
                          <a:latin typeface="Calibri" panose="020F0502020204030204" pitchFamily="34" charset="0"/>
                        </a:rPr>
                        <a:t>4081.4</a:t>
                      </a:r>
                    </a:p>
                  </a:txBody>
                  <a:tcPr marL="9525" marR="9525" marT="9525"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tc>
                  <a:txBody>
                    <a:bodyPr/>
                    <a:lstStyle/>
                    <a:p>
                      <a:pPr algn="l" fontAlgn="b"/>
                      <a:r>
                        <a:rPr lang="fr-FR" sz="1800" b="1" i="0" u="none" strike="noStrike" dirty="0">
                          <a:solidFill>
                            <a:srgbClr val="000000"/>
                          </a:solidFill>
                          <a:effectLst/>
                          <a:latin typeface="Calibri" panose="020F0502020204030204" pitchFamily="34" charset="0"/>
                        </a:rPr>
                        <a:t>2259.5</a:t>
                      </a:r>
                    </a:p>
                  </a:txBody>
                  <a:tcPr marL="9525" marR="9525" marT="9525" marB="0" anchor="b">
                    <a:lnL>
                      <a:noFill/>
                    </a:lnL>
                    <a:lnR>
                      <a:noFill/>
                    </a:lnR>
                    <a:lnT w="6350" cap="flat" cmpd="sng" algn="ctr">
                      <a:solidFill>
                        <a:srgbClr val="366092"/>
                      </a:solidFill>
                      <a:prstDash val="solid"/>
                      <a:round/>
                      <a:headEnd type="none" w="med" len="med"/>
                      <a:tailEnd type="none" w="med" len="med"/>
                    </a:lnT>
                    <a:lnB w="12700" cap="flat" cmpd="sng" algn="ctr">
                      <a:solidFill>
                        <a:srgbClr val="366092"/>
                      </a:solidFill>
                      <a:prstDash val="solid"/>
                      <a:round/>
                      <a:headEnd type="none" w="med" len="med"/>
                      <a:tailEnd type="none" w="med" len="med"/>
                    </a:lnB>
                  </a:tcPr>
                </a:tc>
                <a:extLst>
                  <a:ext uri="{0D108BD9-81ED-4DB2-BD59-A6C34878D82A}">
                    <a16:rowId xmlns:a16="http://schemas.microsoft.com/office/drawing/2014/main" val="3771556008"/>
                  </a:ext>
                </a:extLst>
              </a:tr>
            </a:tbl>
          </a:graphicData>
        </a:graphic>
      </p:graphicFrame>
    </p:spTree>
    <p:extLst>
      <p:ext uri="{BB962C8B-B14F-4D97-AF65-F5344CB8AC3E}">
        <p14:creationId xmlns:p14="http://schemas.microsoft.com/office/powerpoint/2010/main" val="26386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cap="all" dirty="0"/>
              <a:t>Work Breakdown Structure as in IMS </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37</a:t>
            </a:fld>
            <a:endParaRPr lang="en-GB"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144" y="967081"/>
            <a:ext cx="10058400" cy="5657850"/>
          </a:xfrm>
          <a:prstGeom prst="rect">
            <a:avLst/>
          </a:prstGeom>
        </p:spPr>
      </p:pic>
    </p:spTree>
    <p:extLst>
      <p:ext uri="{BB962C8B-B14F-4D97-AF65-F5344CB8AC3E}">
        <p14:creationId xmlns:p14="http://schemas.microsoft.com/office/powerpoint/2010/main" val="2507838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ITER FILD diagnostic design – Background </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38</a:t>
            </a:fld>
            <a:endParaRPr lang="en-GB" dirty="0"/>
          </a:p>
        </p:txBody>
      </p:sp>
      <p:sp>
        <p:nvSpPr>
          <p:cNvPr id="6" name="Espace réservé du contenu 1"/>
          <p:cNvSpPr>
            <a:spLocks noGrp="1"/>
          </p:cNvSpPr>
          <p:nvPr>
            <p:ph idx="1"/>
          </p:nvPr>
        </p:nvSpPr>
        <p:spPr/>
        <p:txBody>
          <a:bodyPr>
            <a:normAutofit fontScale="85000" lnSpcReduction="20000"/>
          </a:bodyPr>
          <a:lstStyle/>
          <a:p>
            <a:r>
              <a:rPr lang="fr-FR" dirty="0" err="1"/>
              <a:t>Following</a:t>
            </a:r>
            <a:r>
              <a:rPr lang="fr-FR" dirty="0"/>
              <a:t> IO </a:t>
            </a:r>
            <a:r>
              <a:rPr lang="fr-FR" dirty="0" err="1"/>
              <a:t>review</a:t>
            </a:r>
            <a:r>
              <a:rPr lang="fr-FR" dirty="0"/>
              <a:t> : </a:t>
            </a:r>
          </a:p>
          <a:p>
            <a:pPr lvl="1"/>
            <a:r>
              <a:rPr lang="fr-FR" dirty="0"/>
              <a:t>select </a:t>
            </a:r>
            <a:r>
              <a:rPr lang="en-GB" dirty="0"/>
              <a:t>reciprocating scintillator detector vs dedicated IR based solution  </a:t>
            </a:r>
          </a:p>
          <a:p>
            <a:r>
              <a:rPr lang="en-GB" dirty="0"/>
              <a:t>Design activity will be initiated by IO in 2022 </a:t>
            </a:r>
          </a:p>
          <a:p>
            <a:pPr lvl="1"/>
            <a:r>
              <a:rPr lang="en-US" dirty="0"/>
              <a:t>Q2/2022: design team forming</a:t>
            </a:r>
          </a:p>
          <a:p>
            <a:pPr lvl="1"/>
            <a:r>
              <a:rPr lang="en-US" dirty="0"/>
              <a:t>10/2022: CDR</a:t>
            </a:r>
            <a:r>
              <a:rPr lang="en-GB" dirty="0"/>
              <a:t> </a:t>
            </a:r>
          </a:p>
          <a:p>
            <a:r>
              <a:rPr lang="en-GB" dirty="0"/>
              <a:t>Proposal: </a:t>
            </a:r>
            <a:r>
              <a:rPr lang="en-GB" dirty="0" err="1"/>
              <a:t>EUROfusion</a:t>
            </a:r>
            <a:r>
              <a:rPr lang="en-GB" dirty="0"/>
              <a:t> takes responsibility of the development of the ITER FILD simulation programme </a:t>
            </a:r>
          </a:p>
          <a:p>
            <a:pPr lvl="1"/>
            <a:r>
              <a:rPr lang="en-US" dirty="0"/>
              <a:t>Simulation of fast ion flux to ITER FILD detector </a:t>
            </a:r>
          </a:p>
          <a:p>
            <a:pPr lvl="1"/>
            <a:r>
              <a:rPr lang="en-US" dirty="0"/>
              <a:t>Synthetic ITER FILD signal &amp; scintillator images including collimator geometry, optical transfer system and camera sensor</a:t>
            </a:r>
            <a:endParaRPr lang="en-GB" b="1" dirty="0"/>
          </a:p>
          <a:p>
            <a:r>
              <a:rPr lang="en-GB" b="1" dirty="0"/>
              <a:t>While IO leads </a:t>
            </a:r>
            <a:r>
              <a:rPr lang="en-GB" dirty="0"/>
              <a:t>the engineering </a:t>
            </a:r>
            <a:r>
              <a:rPr lang="en-GB" b="1" dirty="0"/>
              <a:t>design</a:t>
            </a:r>
          </a:p>
          <a:p>
            <a:r>
              <a:rPr lang="en-GB" dirty="0">
                <a:solidFill>
                  <a:srgbClr val="FF0000"/>
                </a:solidFill>
              </a:rPr>
              <a:t>Shift by one year the 2021-2023 pre-allocated </a:t>
            </a:r>
            <a:r>
              <a:rPr lang="en-GB" dirty="0" err="1">
                <a:solidFill>
                  <a:srgbClr val="FF0000"/>
                </a:solidFill>
              </a:rPr>
              <a:t>EUROfusion</a:t>
            </a:r>
            <a:r>
              <a:rPr lang="en-GB" dirty="0">
                <a:solidFill>
                  <a:srgbClr val="FF0000"/>
                </a:solidFill>
              </a:rPr>
              <a:t> resources and develop synergy with SA </a:t>
            </a:r>
            <a:endParaRPr lang="en-GB" b="1" dirty="0"/>
          </a:p>
          <a:p>
            <a:pPr lvl="1"/>
            <a:endParaRPr lang="en-US" b="1" dirty="0"/>
          </a:p>
          <a:p>
            <a:endParaRPr lang="fr-FR" dirty="0"/>
          </a:p>
        </p:txBody>
      </p:sp>
    </p:spTree>
    <p:extLst>
      <p:ext uri="{BB962C8B-B14F-4D97-AF65-F5344CB8AC3E}">
        <p14:creationId xmlns:p14="http://schemas.microsoft.com/office/powerpoint/2010/main" val="9065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Implementation</a:t>
            </a:r>
            <a:r>
              <a:rPr lang="fr-FR" dirty="0" smtClean="0"/>
              <a:t> </a:t>
            </a:r>
            <a:r>
              <a:rPr lang="fr-FR" dirty="0"/>
              <a:t>in 5 </a:t>
            </a:r>
            <a:r>
              <a:rPr lang="fr-FR" dirty="0" err="1"/>
              <a:t>Sub-Projects</a:t>
            </a:r>
            <a:r>
              <a:rPr lang="fr-FR" dirty="0"/>
              <a:t> </a:t>
            </a:r>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4</a:t>
            </a:fld>
            <a:endParaRPr lang="en-GB" dirty="0"/>
          </a:p>
        </p:txBody>
      </p:sp>
      <p:sp>
        <p:nvSpPr>
          <p:cNvPr id="5" name="Espace réservé du contenu 4"/>
          <p:cNvSpPr>
            <a:spLocks noGrp="1"/>
          </p:cNvSpPr>
          <p:nvPr>
            <p:ph idx="1"/>
          </p:nvPr>
        </p:nvSpPr>
        <p:spPr/>
        <p:txBody>
          <a:bodyPr>
            <a:normAutofit/>
          </a:bodyPr>
          <a:lstStyle/>
          <a:p>
            <a:pPr>
              <a:lnSpc>
                <a:spcPct val="110000"/>
              </a:lnSpc>
            </a:pPr>
            <a:r>
              <a:rPr lang="fr-FR" dirty="0" smtClean="0"/>
              <a:t> </a:t>
            </a:r>
            <a:r>
              <a:rPr lang="en-GB" dirty="0" smtClean="0"/>
              <a:t>Implement </a:t>
            </a:r>
            <a:r>
              <a:rPr lang="en-GB" dirty="0"/>
              <a:t>some of the </a:t>
            </a:r>
            <a:r>
              <a:rPr lang="en-GB" dirty="0" smtClean="0"/>
              <a:t>recommendations from 2020 GA report on  </a:t>
            </a:r>
            <a:r>
              <a:rPr lang="en-GB" dirty="0"/>
              <a:t>“</a:t>
            </a:r>
            <a:r>
              <a:rPr lang="en-GB" dirty="0" err="1"/>
              <a:t>EUROfusion</a:t>
            </a:r>
            <a:r>
              <a:rPr lang="en-GB" dirty="0"/>
              <a:t> role in ITER operation and scientific exploitation</a:t>
            </a:r>
            <a:r>
              <a:rPr lang="en-GB" dirty="0" smtClean="0"/>
              <a:t>”</a:t>
            </a:r>
          </a:p>
          <a:p>
            <a:pPr>
              <a:lnSpc>
                <a:spcPct val="110000"/>
              </a:lnSpc>
            </a:pPr>
            <a:r>
              <a:rPr lang="fr-FR" dirty="0"/>
              <a:t>5 </a:t>
            </a:r>
            <a:r>
              <a:rPr lang="fr-FR" dirty="0" err="1"/>
              <a:t>Sub-Projects</a:t>
            </a:r>
            <a:endParaRPr lang="en-US" dirty="0"/>
          </a:p>
          <a:p>
            <a:pPr lvl="1"/>
            <a:r>
              <a:rPr lang="en-US" dirty="0"/>
              <a:t>SP-1.	Project management</a:t>
            </a:r>
            <a:endParaRPr lang="fr-FR" dirty="0"/>
          </a:p>
          <a:p>
            <a:pPr lvl="1"/>
            <a:r>
              <a:rPr lang="en-US" dirty="0"/>
              <a:t>SP-2.	Preparation of ITER first experimental campaigns </a:t>
            </a:r>
            <a:endParaRPr lang="fr-FR" dirty="0"/>
          </a:p>
          <a:p>
            <a:pPr lvl="1"/>
            <a:r>
              <a:rPr lang="en-US" dirty="0"/>
              <a:t>SP-3.	Plant systems and plasma operation</a:t>
            </a:r>
            <a:endParaRPr lang="fr-FR" dirty="0"/>
          </a:p>
          <a:p>
            <a:pPr lvl="1"/>
            <a:r>
              <a:rPr lang="en-US" dirty="0"/>
              <a:t>SP-4.	ITER Neutral Beam Test Facility and R&amp;D </a:t>
            </a:r>
            <a:endParaRPr lang="fr-FR" dirty="0"/>
          </a:p>
          <a:p>
            <a:pPr lvl="1"/>
            <a:r>
              <a:rPr lang="en-US" dirty="0"/>
              <a:t>SP-5.	</a:t>
            </a:r>
            <a:r>
              <a:rPr lang="en-US" dirty="0" err="1"/>
              <a:t>Neutronics</a:t>
            </a:r>
            <a:r>
              <a:rPr lang="en-US" dirty="0"/>
              <a:t>, Nuclear waste and Safety</a:t>
            </a:r>
            <a:endParaRPr lang="fr-FR" dirty="0"/>
          </a:p>
          <a:p>
            <a:endParaRPr lang="fr-FR" dirty="0"/>
          </a:p>
        </p:txBody>
      </p:sp>
    </p:spTree>
    <p:extLst>
      <p:ext uri="{BB962C8B-B14F-4D97-AF65-F5344CB8AC3E}">
        <p14:creationId xmlns:p14="http://schemas.microsoft.com/office/powerpoint/2010/main" val="42997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9" y="628406"/>
            <a:ext cx="11669855" cy="6229594"/>
          </a:xfrm>
          <a:prstGeom prst="rect">
            <a:avLst/>
          </a:prstGeom>
        </p:spPr>
      </p:pic>
      <p:sp>
        <p:nvSpPr>
          <p:cNvPr id="2" name="Titre 1"/>
          <p:cNvSpPr>
            <a:spLocks noGrp="1"/>
          </p:cNvSpPr>
          <p:nvPr>
            <p:ph type="title"/>
          </p:nvPr>
        </p:nvSpPr>
        <p:spPr/>
        <p:txBody>
          <a:bodyPr/>
          <a:lstStyle/>
          <a:p>
            <a:r>
              <a:rPr lang="fr-FR" dirty="0" err="1"/>
              <a:t>PrIO</a:t>
            </a:r>
            <a:r>
              <a:rPr lang="fr-FR" dirty="0"/>
              <a:t> organisation and </a:t>
            </a:r>
            <a:r>
              <a:rPr lang="fr-FR" dirty="0" err="1"/>
              <a:t>coordinators</a:t>
            </a:r>
            <a:r>
              <a:rPr lang="fr-FR" dirty="0"/>
              <a:t> as in </a:t>
            </a:r>
            <a:r>
              <a:rPr lang="fr-FR" dirty="0" err="1"/>
              <a:t>Feb</a:t>
            </a:r>
            <a:r>
              <a:rPr lang="fr-FR" dirty="0"/>
              <a:t>. 2022  </a:t>
            </a:r>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5</a:t>
            </a:fld>
            <a:endParaRPr lang="en-GB" dirty="0"/>
          </a:p>
        </p:txBody>
      </p:sp>
      <p:sp>
        <p:nvSpPr>
          <p:cNvPr id="7" name="Ellipse 6"/>
          <p:cNvSpPr/>
          <p:nvPr/>
        </p:nvSpPr>
        <p:spPr>
          <a:xfrm>
            <a:off x="191344" y="4293096"/>
            <a:ext cx="3600400"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8718964" y="1708621"/>
            <a:ext cx="3473035" cy="52039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654003" y="5736288"/>
            <a:ext cx="3395994" cy="369332"/>
          </a:xfrm>
          <a:prstGeom prst="rect">
            <a:avLst/>
          </a:prstGeom>
          <a:noFill/>
        </p:spPr>
        <p:txBody>
          <a:bodyPr wrap="none" rtlCol="0">
            <a:spAutoFit/>
          </a:bodyPr>
          <a:lstStyle/>
          <a:p>
            <a:r>
              <a:rPr lang="fr-FR" dirty="0"/>
              <a:t>Project Change </a:t>
            </a:r>
            <a:r>
              <a:rPr lang="fr-FR" dirty="0" err="1"/>
              <a:t>Requests</a:t>
            </a:r>
            <a:r>
              <a:rPr lang="fr-FR" dirty="0"/>
              <a:t> for 2022 </a:t>
            </a:r>
          </a:p>
        </p:txBody>
      </p:sp>
      <p:cxnSp>
        <p:nvCxnSpPr>
          <p:cNvPr id="12" name="Connecteur droit avec flèche 11"/>
          <p:cNvCxnSpPr/>
          <p:nvPr/>
        </p:nvCxnSpPr>
        <p:spPr>
          <a:xfrm flipH="1" flipV="1">
            <a:off x="3983088" y="4797152"/>
            <a:ext cx="2368912" cy="905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6325028" y="4966264"/>
            <a:ext cx="2323064" cy="736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64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nvPr>
        </p:nvSpPr>
        <p:spPr>
          <a:xfrm>
            <a:off x="0" y="6527800"/>
            <a:ext cx="3470275" cy="330200"/>
          </a:xfrm>
        </p:spPr>
        <p:txBody>
          <a:bodyPr/>
          <a:lstStyle/>
          <a:p>
            <a:r>
              <a:rPr lang="fr-FR"/>
              <a:t>X. LITAUDON |  PB Meeting  |  14 03 2022 </a:t>
            </a:r>
            <a:endParaRPr lang="en-GB" dirty="0"/>
          </a:p>
        </p:txBody>
      </p:sp>
      <p:sp>
        <p:nvSpPr>
          <p:cNvPr id="4" name="Espace réservé du numéro de diapositive 3"/>
          <p:cNvSpPr>
            <a:spLocks noGrp="1"/>
          </p:cNvSpPr>
          <p:nvPr>
            <p:ph type="sldNum" sz="quarter" idx="4294967295"/>
          </p:nvPr>
        </p:nvSpPr>
        <p:spPr>
          <a:xfrm>
            <a:off x="11471275" y="6524625"/>
            <a:ext cx="720725" cy="200025"/>
          </a:xfrm>
        </p:spPr>
        <p:txBody>
          <a:bodyPr/>
          <a:lstStyle/>
          <a:p>
            <a:fld id="{6A6D9FA1-99C7-4910-8E32-B85D378B0060}" type="slidenum">
              <a:rPr lang="en-GB" smtClean="0"/>
              <a:pPr/>
              <a:t>6</a:t>
            </a:fld>
            <a:endParaRPr lang="en-GB" dirty="0"/>
          </a:p>
        </p:txBody>
      </p:sp>
      <p:sp>
        <p:nvSpPr>
          <p:cNvPr id="6" name="Title 1"/>
          <p:cNvSpPr txBox="1">
            <a:spLocks/>
          </p:cNvSpPr>
          <p:nvPr/>
        </p:nvSpPr>
        <p:spPr>
          <a:xfrm>
            <a:off x="372848" y="2420888"/>
            <a:ext cx="11377264" cy="1296144"/>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defRPr sz="1800" b="0"/>
            </a:pPr>
            <a:r>
              <a:rPr lang="fr-FR" sz="2700" b="1" dirty="0"/>
              <a:t>2. 2021 main </a:t>
            </a:r>
            <a:r>
              <a:rPr lang="fr-FR" sz="2700" b="1" dirty="0" err="1"/>
              <a:t>achievements</a:t>
            </a:r>
            <a:r>
              <a:rPr lang="fr-FR" sz="2700" b="1" dirty="0"/>
              <a:t> </a:t>
            </a:r>
            <a:endParaRPr lang="en-GB" sz="2700" b="1" dirty="0"/>
          </a:p>
        </p:txBody>
      </p:sp>
      <p:pic>
        <p:nvPicPr>
          <p:cNvPr id="7" name="Image 16" descr="bandeau_titre.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gray">
          <a:xfrm>
            <a:off x="82792" y="5654861"/>
            <a:ext cx="1620720" cy="1158515"/>
          </a:xfrm>
          <a:prstGeom prst="rect">
            <a:avLst/>
          </a:prstGeom>
        </p:spPr>
      </p:pic>
    </p:spTree>
    <p:extLst>
      <p:ext uri="{BB962C8B-B14F-4D97-AF65-F5344CB8AC3E}">
        <p14:creationId xmlns:p14="http://schemas.microsoft.com/office/powerpoint/2010/main" val="1881047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Plasma </a:t>
            </a:r>
            <a:r>
              <a:rPr lang="en-GB" dirty="0"/>
              <a:t>breakdown/burn-through simulation tools </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7</a:t>
            </a:fld>
            <a:endParaRPr lang="en-GB" dirty="0"/>
          </a:p>
        </p:txBody>
      </p:sp>
      <p:sp>
        <p:nvSpPr>
          <p:cNvPr id="5" name="Espace réservé du contenu 4"/>
          <p:cNvSpPr>
            <a:spLocks noGrp="1"/>
          </p:cNvSpPr>
          <p:nvPr>
            <p:ph idx="1"/>
          </p:nvPr>
        </p:nvSpPr>
        <p:spPr>
          <a:xfrm>
            <a:off x="0" y="548680"/>
            <a:ext cx="11496600" cy="1807775"/>
          </a:xfrm>
        </p:spPr>
        <p:txBody>
          <a:bodyPr>
            <a:normAutofit fontScale="85000" lnSpcReduction="10000"/>
          </a:bodyPr>
          <a:lstStyle/>
          <a:p>
            <a:r>
              <a:rPr lang="en-GB" dirty="0"/>
              <a:t>A complete set of tools for simulation of ITER plasma start-up</a:t>
            </a:r>
          </a:p>
          <a:p>
            <a:pPr lvl="1"/>
            <a:r>
              <a:rPr lang="en-GB" dirty="0"/>
              <a:t>DYON Upgraded with full circuit equation system  </a:t>
            </a:r>
          </a:p>
          <a:p>
            <a:pPr lvl="1"/>
            <a:r>
              <a:rPr lang="en-GB" dirty="0"/>
              <a:t>Simulation of initial magnetic scenario (CREATE-BD), the EC beam reflection models in GRAY for and the BKD0 code for time evolution of the main plasma parameters in IMAS </a:t>
            </a:r>
            <a:endParaRPr lang="fr-FR" dirty="0"/>
          </a:p>
        </p:txBody>
      </p:sp>
      <p:sp>
        <p:nvSpPr>
          <p:cNvPr id="6" name="Rectangle 5"/>
          <p:cNvSpPr/>
          <p:nvPr/>
        </p:nvSpPr>
        <p:spPr>
          <a:xfrm>
            <a:off x="0" y="2356455"/>
            <a:ext cx="4583832" cy="369332"/>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Upgraded DYON simulation for MAST #27512</a:t>
            </a:r>
            <a:endParaRPr lang="fr-FR" dirty="0"/>
          </a:p>
        </p:txBody>
      </p:sp>
      <p:pic>
        <p:nvPicPr>
          <p:cNvPr id="7" name="Picture 82"/>
          <p:cNvPicPr/>
          <p:nvPr/>
        </p:nvPicPr>
        <p:blipFill rotWithShape="1">
          <a:blip r:embed="rId2"/>
          <a:srcRect r="26227"/>
          <a:stretch/>
        </p:blipFill>
        <p:spPr>
          <a:xfrm>
            <a:off x="47328" y="2381607"/>
            <a:ext cx="5256584" cy="4431770"/>
          </a:xfrm>
          <a:prstGeom prst="rect">
            <a:avLst/>
          </a:prstGeom>
        </p:spPr>
      </p:pic>
      <p:pic>
        <p:nvPicPr>
          <p:cNvPr id="8" name="Picture 26"/>
          <p:cNvPicPr/>
          <p:nvPr/>
        </p:nvPicPr>
        <p:blipFill>
          <a:blip r:embed="rId3">
            <a:extLst>
              <a:ext uri="{28A0092B-C50C-407E-A947-70E740481C1C}">
                <a14:useLocalDpi xmlns:a14="http://schemas.microsoft.com/office/drawing/2010/main" val="0"/>
              </a:ext>
            </a:extLst>
          </a:blip>
          <a:stretch>
            <a:fillRect/>
          </a:stretch>
        </p:blipFill>
        <p:spPr>
          <a:xfrm>
            <a:off x="6312024" y="2132856"/>
            <a:ext cx="5746848" cy="4680520"/>
          </a:xfrm>
          <a:prstGeom prst="rect">
            <a:avLst/>
          </a:prstGeom>
        </p:spPr>
      </p:pic>
    </p:spTree>
    <p:extLst>
      <p:ext uri="{BB962C8B-B14F-4D97-AF65-F5344CB8AC3E}">
        <p14:creationId xmlns:p14="http://schemas.microsoft.com/office/powerpoint/2010/main" val="462043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Absorption of EC waves in  ITER first plasma start-up conditions </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8</a:t>
            </a:fld>
            <a:endParaRPr lang="en-GB" dirty="0"/>
          </a:p>
        </p:txBody>
      </p:sp>
      <p:sp>
        <p:nvSpPr>
          <p:cNvPr id="5" name="Espace réservé du contenu 4"/>
          <p:cNvSpPr>
            <a:spLocks noGrp="1"/>
          </p:cNvSpPr>
          <p:nvPr>
            <p:ph idx="1"/>
          </p:nvPr>
        </p:nvSpPr>
        <p:spPr>
          <a:xfrm>
            <a:off x="263352" y="706480"/>
            <a:ext cx="11665296" cy="993978"/>
          </a:xfrm>
        </p:spPr>
        <p:txBody>
          <a:bodyPr>
            <a:normAutofit fontScale="92500" lnSpcReduction="20000"/>
          </a:bodyPr>
          <a:lstStyle/>
          <a:p>
            <a:r>
              <a:rPr lang="en-US" dirty="0"/>
              <a:t>GRAY code implemented in IMAS has been upgraded to include multi-pass EC absorption via a simple reflection model at the first wall</a:t>
            </a:r>
            <a:endParaRPr lang="en-GB" dirty="0"/>
          </a:p>
        </p:txBody>
      </p:sp>
      <p:grpSp>
        <p:nvGrpSpPr>
          <p:cNvPr id="6" name="Group 29"/>
          <p:cNvGrpSpPr/>
          <p:nvPr/>
        </p:nvGrpSpPr>
        <p:grpSpPr>
          <a:xfrm>
            <a:off x="444708" y="2987294"/>
            <a:ext cx="3635068" cy="3737224"/>
            <a:chOff x="0" y="0"/>
            <a:chExt cx="2136140" cy="2583180"/>
          </a:xfrm>
        </p:grpSpPr>
        <p:pic>
          <p:nvPicPr>
            <p:cNvPr id="7" name="Picture 2064" descr="Ken Shiro:Users:alessandro:Desktop:Screen Shot 2018-12-01 at 22.12.5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36140" cy="2583180"/>
            </a:xfrm>
            <a:prstGeom prst="rect">
              <a:avLst/>
            </a:prstGeom>
            <a:noFill/>
            <a:ln>
              <a:noFill/>
            </a:ln>
          </p:spPr>
        </p:pic>
        <p:sp>
          <p:nvSpPr>
            <p:cNvPr id="8" name="Rectangle 7"/>
            <p:cNvSpPr/>
            <p:nvPr/>
          </p:nvSpPr>
          <p:spPr>
            <a:xfrm>
              <a:off x="1778220" y="6372"/>
              <a:ext cx="316357" cy="237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9" name="Espace réservé du contenu 4"/>
          <p:cNvSpPr txBox="1">
            <a:spLocks/>
          </p:cNvSpPr>
          <p:nvPr/>
        </p:nvSpPr>
        <p:spPr>
          <a:xfrm>
            <a:off x="263352" y="1613242"/>
            <a:ext cx="5832648" cy="1702959"/>
          </a:xfrm>
          <a:prstGeom prst="rect">
            <a:avLst/>
          </a:prstGeom>
        </p:spPr>
        <p:txBody>
          <a:bodyPr vert="horz" lIns="91440" tIns="45720" rIns="91440" bIns="45720" rtlCol="0">
            <a:normAutofit fontScale="85000" lnSpcReduction="10000"/>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GB" b="0" dirty="0"/>
              <a:t>EC beam injected from the UL is redirected towards the null region by means of dedicated mirrors of the First Plasma Protection Components </a:t>
            </a:r>
            <a:endParaRPr lang="fr-FR" b="0" dirty="0"/>
          </a:p>
        </p:txBody>
      </p:sp>
      <p:sp>
        <p:nvSpPr>
          <p:cNvPr id="11" name="Espace réservé du contenu 4"/>
          <p:cNvSpPr txBox="1">
            <a:spLocks/>
          </p:cNvSpPr>
          <p:nvPr/>
        </p:nvSpPr>
        <p:spPr>
          <a:xfrm>
            <a:off x="6442248" y="1587085"/>
            <a:ext cx="5651292" cy="1399392"/>
          </a:xfrm>
          <a:prstGeom prst="rect">
            <a:avLst/>
          </a:prstGeom>
        </p:spPr>
        <p:txBody>
          <a:bodyPr vert="horz" lIns="91440" tIns="45720" rIns="91440" bIns="45720" rtlCol="0">
            <a:normAutofit lnSpcReduction="10000"/>
          </a:bodyPr>
          <a:lstStyle>
            <a:lvl1pPr marL="342900" indent="-342900" algn="l" defTabSz="685800" rtl="0" eaLnBrk="1" latinLnBrk="0" hangingPunct="1">
              <a:lnSpc>
                <a:spcPct val="150000"/>
              </a:lnSpc>
              <a:spcBef>
                <a:spcPct val="20000"/>
              </a:spcBef>
              <a:spcAft>
                <a:spcPts val="600"/>
              </a:spcAft>
              <a:buFont typeface="Arial" panose="020B0604020202020204" pitchFamily="34" charset="0"/>
              <a:buChar char="•"/>
              <a:defRPr sz="2400" b="1" kern="1200">
                <a:solidFill>
                  <a:schemeClr val="tx1"/>
                </a:solidFill>
                <a:latin typeface="+mj-lt"/>
                <a:ea typeface="+mn-ea"/>
                <a:cs typeface="Arial" panose="020B0604020202020204" pitchFamily="34" charset="0"/>
              </a:defRPr>
            </a:lvl1pPr>
            <a:lvl2pPr marL="742950" indent="-285750" algn="l" defTabSz="685800" rtl="0" eaLnBrk="1" latinLnBrk="0" hangingPunct="1">
              <a:lnSpc>
                <a:spcPct val="150000"/>
              </a:lnSpc>
              <a:spcBef>
                <a:spcPct val="20000"/>
              </a:spcBef>
              <a:buFont typeface="Arial" panose="020B0604020202020204" pitchFamily="34" charset="0"/>
              <a:buChar char="−"/>
              <a:defRPr sz="2000" kern="1200">
                <a:solidFill>
                  <a:srgbClr val="002060"/>
                </a:solidFill>
                <a:latin typeface="+mj-lt"/>
                <a:ea typeface="+mn-ea"/>
                <a:cs typeface="Arial" panose="020B0604020202020204" pitchFamily="34" charset="0"/>
              </a:defRPr>
            </a:lvl2pPr>
            <a:lvl3pPr marL="1143000" indent="-228600" algn="l" defTabSz="685800" rtl="0" eaLnBrk="1" latinLnBrk="0" hangingPunct="1">
              <a:lnSpc>
                <a:spcPct val="150000"/>
              </a:lnSpc>
              <a:spcBef>
                <a:spcPct val="20000"/>
              </a:spcBef>
              <a:buFont typeface="Courier New" panose="02070309020205020404" pitchFamily="49" charset="0"/>
              <a:buChar char="o"/>
              <a:defRPr sz="2000" kern="1200">
                <a:solidFill>
                  <a:schemeClr val="tx1"/>
                </a:solidFill>
                <a:latin typeface="+mj-lt"/>
                <a:ea typeface="+mn-ea"/>
                <a:cs typeface="Arial" panose="020B0604020202020204" pitchFamily="34" charset="0"/>
              </a:defRPr>
            </a:lvl3pPr>
            <a:lvl4pPr marL="1714500" indent="-342900" algn="l" defTabSz="685800" rtl="0" eaLnBrk="1" latinLnBrk="0" hangingPunct="1">
              <a:lnSpc>
                <a:spcPct val="150000"/>
              </a:lnSpc>
              <a:spcBef>
                <a:spcPct val="20000"/>
              </a:spcBef>
              <a:buFont typeface="Arial" panose="020B0604020202020204" pitchFamily="34" charset="0"/>
              <a:buChar char="•"/>
              <a:defRPr sz="2000" kern="1200" baseline="0">
                <a:solidFill>
                  <a:srgbClr val="002060"/>
                </a:solidFill>
                <a:latin typeface="+mj-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2000" b="0" dirty="0"/>
              <a:t>Fraction of absorbed EC power as a function of ne and </a:t>
            </a:r>
            <a:r>
              <a:rPr lang="en-US" sz="2000" b="0" dirty="0" err="1"/>
              <a:t>Te</a:t>
            </a:r>
            <a:r>
              <a:rPr lang="en-US" sz="2000" b="0" dirty="0"/>
              <a:t> , for O and X  polarization modes for ITER first plasmas start-up conditions </a:t>
            </a:r>
          </a:p>
        </p:txBody>
      </p:sp>
      <p:pic>
        <p:nvPicPr>
          <p:cNvPr id="13" name="Picture 32"/>
          <p:cNvPicPr/>
          <p:nvPr/>
        </p:nvPicPr>
        <p:blipFill>
          <a:blip r:embed="rId3" cstate="print">
            <a:extLst>
              <a:ext uri="{28A0092B-C50C-407E-A947-70E740481C1C}">
                <a14:useLocalDpi xmlns:a14="http://schemas.microsoft.com/office/drawing/2010/main" val="0"/>
              </a:ext>
            </a:extLst>
          </a:blip>
          <a:stretch>
            <a:fillRect/>
          </a:stretch>
        </p:blipFill>
        <p:spPr>
          <a:xfrm>
            <a:off x="6528048" y="2852936"/>
            <a:ext cx="5565492" cy="4248472"/>
          </a:xfrm>
          <a:prstGeom prst="rect">
            <a:avLst/>
          </a:prstGeom>
        </p:spPr>
      </p:pic>
      <p:pic>
        <p:nvPicPr>
          <p:cNvPr id="10" name="Image 9"/>
          <p:cNvPicPr>
            <a:picLocks noChangeAspect="1"/>
          </p:cNvPicPr>
          <p:nvPr/>
        </p:nvPicPr>
        <p:blipFill>
          <a:blip r:embed="rId4"/>
          <a:stretch>
            <a:fillRect/>
          </a:stretch>
        </p:blipFill>
        <p:spPr>
          <a:xfrm>
            <a:off x="26504" y="6107813"/>
            <a:ext cx="1438275" cy="723900"/>
          </a:xfrm>
          <a:prstGeom prst="rect">
            <a:avLst/>
          </a:prstGeom>
        </p:spPr>
      </p:pic>
    </p:spTree>
    <p:extLst>
      <p:ext uri="{BB962C8B-B14F-4D97-AF65-F5344CB8AC3E}">
        <p14:creationId xmlns:p14="http://schemas.microsoft.com/office/powerpoint/2010/main" val="1450256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IR temperature synthetic diagnostic</a:t>
            </a:r>
            <a:endParaRPr lang="fr-FR" dirty="0"/>
          </a:p>
        </p:txBody>
      </p:sp>
      <p:sp>
        <p:nvSpPr>
          <p:cNvPr id="3" name="Espace réservé du pied de page 2"/>
          <p:cNvSpPr>
            <a:spLocks noGrp="1"/>
          </p:cNvSpPr>
          <p:nvPr>
            <p:ph type="ftr" sz="quarter" idx="11"/>
          </p:nvPr>
        </p:nvSpPr>
        <p:spPr/>
        <p:txBody>
          <a:bodyPr/>
          <a:lstStyle/>
          <a:p>
            <a:r>
              <a:rPr lang="fr-FR"/>
              <a:t>X. LITAUDON |  PB Meeting  |  14 03 2022 </a:t>
            </a:r>
            <a:endParaRPr lang="en-GB" dirty="0"/>
          </a:p>
        </p:txBody>
      </p:sp>
      <p:sp>
        <p:nvSpPr>
          <p:cNvPr id="4" name="Espace réservé du numéro de diapositive 3"/>
          <p:cNvSpPr>
            <a:spLocks noGrp="1"/>
          </p:cNvSpPr>
          <p:nvPr>
            <p:ph type="sldNum" sz="quarter" idx="12"/>
          </p:nvPr>
        </p:nvSpPr>
        <p:spPr/>
        <p:txBody>
          <a:bodyPr/>
          <a:lstStyle/>
          <a:p>
            <a:fld id="{6A6D9FA1-99C7-4910-8E32-B85D378B0060}" type="slidenum">
              <a:rPr lang="en-GB" smtClean="0"/>
              <a:pPr/>
              <a:t>9</a:t>
            </a:fld>
            <a:endParaRPr lang="en-GB" dirty="0"/>
          </a:p>
        </p:txBody>
      </p:sp>
      <p:sp>
        <p:nvSpPr>
          <p:cNvPr id="5" name="Espace réservé du contenu 4"/>
          <p:cNvSpPr>
            <a:spLocks noGrp="1"/>
          </p:cNvSpPr>
          <p:nvPr>
            <p:ph idx="1"/>
          </p:nvPr>
        </p:nvSpPr>
        <p:spPr>
          <a:xfrm>
            <a:off x="335360" y="850846"/>
            <a:ext cx="11377264" cy="1354018"/>
          </a:xfrm>
        </p:spPr>
        <p:txBody>
          <a:bodyPr>
            <a:normAutofit/>
          </a:bodyPr>
          <a:lstStyle/>
          <a:p>
            <a:pPr marL="0" indent="0" algn="ctr">
              <a:buNone/>
            </a:pPr>
            <a:r>
              <a:rPr lang="en-GB" dirty="0"/>
              <a:t>Benchmark of two ray-tracing codes </a:t>
            </a:r>
            <a:r>
              <a:rPr lang="en-GB" dirty="0" err="1"/>
              <a:t>RaySect</a:t>
            </a:r>
            <a:r>
              <a:rPr lang="en-GB" dirty="0"/>
              <a:t> versus ANSYS-SPEOS </a:t>
            </a:r>
          </a:p>
          <a:p>
            <a:pPr marL="0" indent="0" algn="ctr">
              <a:buNone/>
            </a:pPr>
            <a:r>
              <a:rPr lang="en-GB" dirty="0"/>
              <a:t>comparing radiative power on plasma facing components</a:t>
            </a:r>
            <a:endParaRPr lang="fr-FR" dirty="0"/>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488" y="2425168"/>
            <a:ext cx="8568952" cy="3884151"/>
          </a:xfrm>
          <a:prstGeom prst="rect">
            <a:avLst/>
          </a:prstGeom>
          <a:noFill/>
        </p:spPr>
      </p:pic>
      <p:sp>
        <p:nvSpPr>
          <p:cNvPr id="8" name="ZoneTexte 7"/>
          <p:cNvSpPr txBox="1"/>
          <p:nvPr/>
        </p:nvSpPr>
        <p:spPr>
          <a:xfrm>
            <a:off x="1487488" y="2549406"/>
            <a:ext cx="725199" cy="369332"/>
          </a:xfrm>
          <a:prstGeom prst="rect">
            <a:avLst/>
          </a:prstGeom>
          <a:noFill/>
        </p:spPr>
        <p:txBody>
          <a:bodyPr wrap="none" rtlCol="0">
            <a:spAutoFit/>
          </a:bodyPr>
          <a:lstStyle/>
          <a:p>
            <a:r>
              <a:rPr lang="fr-FR" b="1" dirty="0">
                <a:solidFill>
                  <a:schemeClr val="bg1"/>
                </a:solidFill>
              </a:rPr>
              <a:t>WEST</a:t>
            </a:r>
          </a:p>
        </p:txBody>
      </p:sp>
    </p:spTree>
    <p:extLst>
      <p:ext uri="{BB962C8B-B14F-4D97-AF65-F5344CB8AC3E}">
        <p14:creationId xmlns:p14="http://schemas.microsoft.com/office/powerpoint/2010/main" val="2243211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ceebf156-3aa6-4a56-9fae-c541f08b09ff">Project Board</Category>
    <Subproject xmlns="ceebf156-3aa6-4a56-9fae-c541f08b09ff" xsi:nil="true"/>
    <Status xmlns="ceebf156-3aa6-4a56-9fae-c541f08b09ff">Ongoing</Status>
    <Comment xmlns="ceebf156-3aa6-4a56-9fae-c541f08b09ff" xsi:nil="true"/>
    <FirstAuthor xmlns="ceebf156-3aa6-4a56-9fae-c541f08b09ff">
      <UserInfo>
        <DisplayName>xavier.litaudon</DisplayName>
        <AccountId>16</AccountId>
        <AccountType/>
      </UserInfo>
    </FirstAuthor>
    <Deadline xmlns="ceebf156-3aa6-4a56-9fae-c541f08b09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D887D8CEF3174EBF1C10D6E8BD86BB" ma:contentTypeVersion="10" ma:contentTypeDescription="Create a new document." ma:contentTypeScope="" ma:versionID="15e74c89c48643791f4ed0f0dceaf4cc">
  <xsd:schema xmlns:xsd="http://www.w3.org/2001/XMLSchema" xmlns:xs="http://www.w3.org/2001/XMLSchema" xmlns:p="http://schemas.microsoft.com/office/2006/metadata/properties" xmlns:ns2="ceebf156-3aa6-4a56-9fae-c541f08b09ff" targetNamespace="http://schemas.microsoft.com/office/2006/metadata/properties" ma:root="true" ma:fieldsID="fffb55230f81639db2bf79d6b7fc176e" ns2:_="">
    <xsd:import namespace="ceebf156-3aa6-4a56-9fae-c541f08b09ff"/>
    <xsd:element name="properties">
      <xsd:complexType>
        <xsd:sequence>
          <xsd:element name="documentManagement">
            <xsd:complexType>
              <xsd:all>
                <xsd:element ref="ns2:Category" minOccurs="0"/>
                <xsd:element ref="ns2:Deadline" minOccurs="0"/>
                <xsd:element ref="ns2:FirstAuthor" minOccurs="0"/>
                <xsd:element ref="ns2:Status" minOccurs="0"/>
                <xsd:element ref="ns2:MediaServiceMetadata" minOccurs="0"/>
                <xsd:element ref="ns2:MediaServiceFastMetadata" minOccurs="0"/>
                <xsd:element ref="ns2:Comment" minOccurs="0"/>
                <xsd:element ref="ns2:MediaServiceAutoKeyPoints" minOccurs="0"/>
                <xsd:element ref="ns2:MediaServiceKeyPoints" minOccurs="0"/>
                <xsd:element ref="ns2:Sub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ebf156-3aa6-4a56-9fae-c541f08b09ff"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Financial"/>
          <xsd:enumeration value="PMP"/>
          <xsd:enumeration value="Project Board"/>
          <xsd:enumeration value="Resources"/>
          <xsd:enumeration value="Other"/>
        </xsd:restriction>
      </xsd:simpleType>
    </xsd:element>
    <xsd:element name="Deadline" ma:index="9" nillable="true" ma:displayName="Deadline" ma:format="DateOnly" ma:internalName="Deadline">
      <xsd:simpleType>
        <xsd:restriction base="dms:DateTime"/>
      </xsd:simpleType>
    </xsd:element>
    <xsd:element name="FirstAuthor" ma:index="10" nillable="true" ma:displayName="First Author" ma:format="Dropdown" ma:list="UserInfo" ma:SharePointGroup="0" ma:internalName="Firs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11" nillable="true" ma:displayName="Status" ma:format="Dropdown" ma:internalName="Status">
      <xsd:simpleType>
        <xsd:restriction base="dms:Choice">
          <xsd:enumeration value="Trash"/>
          <xsd:enumeration value="Final"/>
          <xsd:enumeration value="Ongoing"/>
          <xsd:enumeration value="Reference"/>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Comment" ma:index="14" nillable="true" ma:displayName="Comment" ma:format="Dropdown" ma:internalName="Comment">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Subproject" ma:index="17" nillable="true" ma:displayName="Subproject" ma:format="Dropdown" ma:internalName="Subproject">
      <xsd:simpleType>
        <xsd:restriction base="dms:Choice">
          <xsd:enumeration value="SP1"/>
          <xsd:enumeration value="SP2"/>
          <xsd:enumeration value="SP3"/>
          <xsd:enumeration value="SP4"/>
          <xsd:enumeration value="SP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2A168E-A114-44BE-B383-DFE104A77FD5}">
  <ds:schemaRefs>
    <ds:schemaRef ds:uri="http://schemas.microsoft.com/sharepoint/v3/contenttype/forms"/>
  </ds:schemaRefs>
</ds:datastoreItem>
</file>

<file path=customXml/itemProps2.xml><?xml version="1.0" encoding="utf-8"?>
<ds:datastoreItem xmlns:ds="http://schemas.openxmlformats.org/officeDocument/2006/customXml" ds:itemID="{80CDE988-15BF-4E33-95B9-B7948E53D32C}">
  <ds:schemaRefs>
    <ds:schemaRef ds:uri="http://purl.org/dc/elements/1.1/"/>
    <ds:schemaRef ds:uri="http://schemas.microsoft.com/office/2006/documentManagement/types"/>
    <ds:schemaRef ds:uri="ceebf156-3aa6-4a56-9fae-c541f08b09f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2C258A6-6A10-4279-AA2B-49E9599A7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ebf156-3aa6-4a56-9fae-c541f08b09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EUROfusion.1line_5_3_2019</Template>
  <TotalTime>5475</TotalTime>
  <Words>4654</Words>
  <Application>Microsoft Office PowerPoint</Application>
  <PresentationFormat>Grand écran</PresentationFormat>
  <Paragraphs>928</Paragraphs>
  <Slides>38</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Calibri</vt:lpstr>
      <vt:lpstr>Courier New</vt:lpstr>
      <vt:lpstr>Times New Roman</vt:lpstr>
      <vt:lpstr>EUROfusion.1line_5_3_2019</vt:lpstr>
      <vt:lpstr>Status Report for WPPrIO Preparation of ITER Operation  Project Board#3 2022-03-14 </vt:lpstr>
      <vt:lpstr>Project Board presentation topics</vt:lpstr>
      <vt:lpstr>Présentation PowerPoint</vt:lpstr>
      <vt:lpstr>Implementation in 5 Sub-Projects </vt:lpstr>
      <vt:lpstr>PrIO organisation and coordinators as in Feb. 2022  </vt:lpstr>
      <vt:lpstr>Présentation PowerPoint</vt:lpstr>
      <vt:lpstr>Plasma breakdown/burn-through simulation tools </vt:lpstr>
      <vt:lpstr>Absorption of EC waves in  ITER first plasma start-up conditions </vt:lpstr>
      <vt:lpstr>IR temperature synthetic diagnostic</vt:lpstr>
      <vt:lpstr>First wall/divertor hot-spots monitoring system for real time protection</vt:lpstr>
      <vt:lpstr>EUROfusion Operations Network (EON) </vt:lpstr>
      <vt:lpstr>ITER Neutral Beam Test Facility and R&amp;D for the ITER Neutral Beam</vt:lpstr>
      <vt:lpstr>Installation and commissioning of CW diagnostic calorimeter on ELISE</vt:lpstr>
      <vt:lpstr>Neutronics in support to ITER</vt:lpstr>
      <vt:lpstr>Status of Grant Deliverables and Milestones (2021)</vt:lpstr>
      <vt:lpstr>Présentation PowerPoint</vt:lpstr>
      <vt:lpstr>Risk &amp; Mitigation Register: Current Status</vt:lpstr>
      <vt:lpstr>Présentation PowerPoint</vt:lpstr>
      <vt:lpstr>Project Change Requests &amp; Other Items for Decision/Approval by PB</vt:lpstr>
      <vt:lpstr>Deliverables, resources and PCRs (all beneficiaries, IMS 01/03/2022)</vt:lpstr>
      <vt:lpstr>FILD: simulations in support to ITER design and synthetic diagnostics (PCR 2022-1a&amp;1b)</vt:lpstr>
      <vt:lpstr>DTE2 analyses and code validation [1/2] as a follow-up of JET3 (PCR 2022-2a&amp;2b)</vt:lpstr>
      <vt:lpstr>DTE2 analyses and code validation [2/2] as a follow-up of JET3 (PCR 2022-2a&amp;2b) </vt:lpstr>
      <vt:lpstr> JET Water Activation Experiment DTE3, supported by ITER (PCR 2022-4) </vt:lpstr>
      <vt:lpstr>Preparation of JET water activation exp. should take place in 2022 (PCR 2022-4)</vt:lpstr>
      <vt:lpstr>Neutronics tools development &amp; validation for ITER/DEMO (PCR 2022-3)</vt:lpstr>
      <vt:lpstr>Présentation PowerPoint</vt:lpstr>
      <vt:lpstr>Requests for Advanced Computing Hubs support </vt:lpstr>
      <vt:lpstr>2022 International collaboration </vt:lpstr>
      <vt:lpstr>Présentation PowerPoint</vt:lpstr>
      <vt:lpstr>Back-up </vt:lpstr>
      <vt:lpstr>Recommendations on “EUROfusion role in ITER op. &amp; scientific exploitation”</vt:lpstr>
      <vt:lpstr>Deliverables and  resources all beneficiaries  (IMS 01/03/2022)</vt:lpstr>
      <vt:lpstr>Deliverables and resources without UKAEA and EPFL (IMS 01/03/2022) </vt:lpstr>
      <vt:lpstr>UKAEA and EPFL  (IMS 01/03/2022)</vt:lpstr>
      <vt:lpstr>Overview per Beneficiaries (IMS 01/03/2022)</vt:lpstr>
      <vt:lpstr>Work Breakdown Structure as in IMS </vt:lpstr>
      <vt:lpstr>ITER FILD diagnostic design – Background </vt:lpstr>
    </vt:vector>
  </TitlesOfParts>
  <Company>Windows User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PB-Presentation Template</dc:title>
  <dc:creator>juergen.gafert@kit.edu</dc:creator>
  <cp:lastModifiedBy>LITAUDON Xavier 124529</cp:lastModifiedBy>
  <cp:revision>706</cp:revision>
  <cp:lastPrinted>2022-03-14T07:20:07Z</cp:lastPrinted>
  <dcterms:created xsi:type="dcterms:W3CDTF">2019-04-02T13:59:54Z</dcterms:created>
  <dcterms:modified xsi:type="dcterms:W3CDTF">2022-03-14T08:16:36Z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0x010100ECD887D8CEF3174EBF1C10D6E8BD86BB</vt:lpwstr>
  </property>
</Properties>
</file>