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27.wmf" ContentType="image/x-wmf"/>
  <Override PartName="/ppt/media/image24.png" ContentType="image/png"/>
  <Override PartName="/ppt/media/image11.jpeg" ContentType="image/jpeg"/>
  <Override PartName="/ppt/media/image21.jpeg" ContentType="image/jpeg"/>
  <Override PartName="/ppt/media/image29.wmf" ContentType="image/x-wmf"/>
  <Override PartName="/ppt/media/image31.png" ContentType="image/png"/>
  <Override PartName="/ppt/media/image19.jpeg" ContentType="image/jpeg"/>
  <Override PartName="/ppt/media/image20.png" ContentType="image/png"/>
  <Override PartName="/ppt/media/image18.png" ContentType="image/png"/>
  <Override PartName="/ppt/media/image37.png" ContentType="image/png"/>
  <Override PartName="/ppt/media/image7.png" ContentType="image/png"/>
  <Override PartName="/ppt/media/image22.jpeg" ContentType="image/jpeg"/>
  <Override PartName="/ppt/media/image12.png" ContentType="image/png"/>
  <Override PartName="/ppt/media/image9.jpeg" ContentType="image/jpeg"/>
  <Override PartName="/ppt/media/image23.png" ContentType="image/png"/>
  <Override PartName="/ppt/media/image13.jpeg" ContentType="image/jpeg"/>
  <Override PartName="/ppt/media/image30.wmf" ContentType="image/x-wmf"/>
  <Override PartName="/ppt/media/image1.jpeg" ContentType="image/jpeg"/>
  <Override PartName="/ppt/media/image10.png" ContentType="image/png"/>
  <Override PartName="/ppt/media/image38.png" ContentType="image/png"/>
  <Override PartName="/ppt/media/image8.jpeg" ContentType="image/jpeg"/>
  <Override PartName="/ppt/media/image35.png" ContentType="image/png"/>
  <Override PartName="/ppt/media/image5.png" ContentType="image/png"/>
  <Override PartName="/ppt/media/image33.png" ContentType="image/png"/>
  <Override PartName="/ppt/media/image14.jpeg" ContentType="image/jpeg"/>
  <Override PartName="/ppt/media/image34.png" ContentType="image/png"/>
  <Override PartName="/ppt/media/image36.png" ContentType="image/png"/>
  <Override PartName="/ppt/media/image6.png" ContentType="image/png"/>
  <Override PartName="/ppt/media/image4.jpeg" ContentType="image/jpeg"/>
  <Override PartName="/ppt/media/image32.png" ContentType="image/png"/>
  <Override PartName="/ppt/media/image2.png" ContentType="image/png"/>
  <Override PartName="/ppt/media/image25.jpeg" ContentType="image/jpeg"/>
  <Override PartName="/ppt/media/image15.png" ContentType="image/png"/>
  <Override PartName="/ppt/media/image28.wmf" ContentType="image/x-wmf"/>
  <Override PartName="/ppt/media/image3.jpeg" ContentType="image/jpeg"/>
  <Override PartName="/ppt/media/image16.jpeg" ContentType="image/jpeg"/>
  <Override PartName="/ppt/media/image17.jpeg" ContentType="image/jpeg"/>
  <Override PartName="/ppt/media/image26.png" ContentType="image/png"/>
  <Override PartName="/ppt/slideLayouts/_rels/slideLayout3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2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3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94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" name="CustomShape 4" hidden="1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" name="CustomShape 6" hidden="1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" name="CustomShape 8" hidden="1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1" name="CustomShape 10" hidden="1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" name="CustomShape 12" hidden="1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5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" name="CustomShape 18" hidden="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" name="CustomShape 20" hidden="1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3" name="CustomShape 22" hidden="1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5" name="CustomShape 24" hidden="1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7" name="CustomShape 26" hidden="1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7" hidden="1"/>
          <p:cNvSpPr/>
          <p:nvPr/>
        </p:nvSpPr>
        <p:spPr>
          <a:xfrm>
            <a:off x="11420280" y="6073200"/>
            <a:ext cx="484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9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" name="CustomShape 29" hidden="1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" name="Afbeelding 28" descr="Afbeelding met vrouw, natuur&#10;&#10;Automatisch gegenereerde beschrijving"/>
          <p:cNvPicPr/>
          <p:nvPr/>
        </p:nvPicPr>
        <p:blipFill>
          <a:blip r:embed="rId4"/>
          <a:srcRect l="21174" t="0" r="19225" b="445"/>
          <a:stretch/>
        </p:blipFill>
        <p:spPr>
          <a:xfrm>
            <a:off x="0" y="0"/>
            <a:ext cx="7440840" cy="6865200"/>
          </a:xfrm>
          <a:prstGeom prst="rect">
            <a:avLst/>
          </a:prstGeom>
          <a:ln w="0">
            <a:noFill/>
          </a:ln>
        </p:spPr>
      </p:pic>
      <p:pic>
        <p:nvPicPr>
          <p:cNvPr id="32" name="Afbeelding 22" descr="Afbeelding met persoon, man, binnen, muziek&#10;&#10;Automatisch gegenereerde beschrijving"/>
          <p:cNvPicPr/>
          <p:nvPr/>
        </p:nvPicPr>
        <p:blipFill>
          <a:blip r:embed="rId5"/>
          <a:srcRect l="0" t="127" r="0" b="0"/>
          <a:stretch/>
        </p:blipFill>
        <p:spPr>
          <a:xfrm>
            <a:off x="7442640" y="0"/>
            <a:ext cx="4747680" cy="6865200"/>
          </a:xfrm>
          <a:prstGeom prst="rect">
            <a:avLst/>
          </a:prstGeom>
          <a:ln w="0">
            <a:noFill/>
          </a:ln>
        </p:spPr>
      </p:pic>
      <p:pic>
        <p:nvPicPr>
          <p:cNvPr id="33" name="Afbeelding 4" descr=""/>
          <p:cNvPicPr/>
          <p:nvPr/>
        </p:nvPicPr>
        <p:blipFill>
          <a:blip r:embed="rId6"/>
          <a:stretch/>
        </p:blipFill>
        <p:spPr>
          <a:xfrm>
            <a:off x="7006320" y="2991600"/>
            <a:ext cx="875520" cy="87300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18" descr=""/>
          <p:cNvPicPr/>
          <p:nvPr/>
        </p:nvPicPr>
        <p:blipFill>
          <a:blip r:embed="rId7"/>
          <a:stretch/>
        </p:blipFill>
        <p:spPr>
          <a:xfrm>
            <a:off x="6765840" y="5862240"/>
            <a:ext cx="398160" cy="646200"/>
          </a:xfrm>
          <a:prstGeom prst="rect">
            <a:avLst/>
          </a:prstGeom>
          <a:ln w="0">
            <a:noFill/>
          </a:ln>
        </p:spPr>
      </p:pic>
      <p:pic>
        <p:nvPicPr>
          <p:cNvPr id="35" name="Afbeelding 20" descr=""/>
          <p:cNvPicPr/>
          <p:nvPr/>
        </p:nvPicPr>
        <p:blipFill>
          <a:blip r:embed="rId8"/>
          <a:stretch/>
        </p:blipFill>
        <p:spPr>
          <a:xfrm>
            <a:off x="408960" y="5812920"/>
            <a:ext cx="2856240" cy="71100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7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2" hidden="1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9" name="CustomShape 4" hidden="1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1" name="CustomShape 6" hidden="1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3" name="CustomShape 8" hidden="1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9" hidden="1"/>
          <p:cNvSpPr/>
          <p:nvPr/>
        </p:nvSpPr>
        <p:spPr>
          <a:xfrm>
            <a:off x="11420280" y="6073200"/>
            <a:ext cx="529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85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6" name="CustomShape 11" hidden="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88" name="CustomShape 13" hidden="1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0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91" name="CustomShape 16" hidden="1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7" hidden="1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8" hidden="1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9" hidden="1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0" hidden="1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9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1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2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3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4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05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14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9"/>
          <p:cNvSpPr/>
          <p:nvPr/>
        </p:nvSpPr>
        <p:spPr>
          <a:xfrm>
            <a:off x="11420280" y="6073200"/>
            <a:ext cx="529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0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7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8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9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0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6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0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1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2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3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4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214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2" hidden="1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8" name="CustomShape 4" hidden="1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0" name="CustomShape 6" hidden="1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2" name="CustomShape 8" hidden="1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9" hidden="1"/>
          <p:cNvSpPr/>
          <p:nvPr/>
        </p:nvSpPr>
        <p:spPr>
          <a:xfrm>
            <a:off x="11420280" y="6073200"/>
            <a:ext cx="4554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24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5" name="CustomShape 11" hidden="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7" name="CustomShape 13" hidden="1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29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30" name="CustomShape 16" hidden="1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7" hidden="1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8" hidden="1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9" hidden="1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0" hidden="1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5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236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9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0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1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2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3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44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284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5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286" name="CustomShape 2" hidden="1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88" name="CustomShape 4" hidden="1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90" name="CustomShape 6" hidden="1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92" name="CustomShape 8" hidden="1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9" hidden="1"/>
          <p:cNvSpPr/>
          <p:nvPr/>
        </p:nvSpPr>
        <p:spPr>
          <a:xfrm>
            <a:off x="11420280" y="6073200"/>
            <a:ext cx="48204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94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95" name="CustomShape 11" hidden="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97" name="CustomShape 13" hidden="1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99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00" name="CustomShape 16" hidden="1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17" hidden="1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8" hidden="1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19" hidden="1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20" hidden="1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5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06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9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0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1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2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3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14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8760" cy="1329840"/>
          </a:xfrm>
          <a:prstGeom prst="rect">
            <a:avLst/>
          </a:prstGeom>
          <a:ln w="0">
            <a:noFill/>
          </a:ln>
        </p:spPr>
      </p:pic>
      <p:sp>
        <p:nvSpPr>
          <p:cNvPr id="354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55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500040" cy="492120"/>
          </a:xfrm>
          <a:prstGeom prst="rect">
            <a:avLst/>
          </a:prstGeom>
          <a:ln w="0">
            <a:noFill/>
          </a:ln>
        </p:spPr>
      </p:pic>
      <p:sp>
        <p:nvSpPr>
          <p:cNvPr id="356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7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8" name="CustomShape 4" hidden="1"/>
          <p:cNvSpPr/>
          <p:nvPr/>
        </p:nvSpPr>
        <p:spPr>
          <a:xfrm>
            <a:off x="-2053080" y="790560"/>
            <a:ext cx="213120" cy="2131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0" name="CustomShape 6" hidden="1"/>
          <p:cNvSpPr/>
          <p:nvPr/>
        </p:nvSpPr>
        <p:spPr>
          <a:xfrm>
            <a:off x="-2053080" y="1149480"/>
            <a:ext cx="213120" cy="2131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2" name="CustomShape 8" hidden="1"/>
          <p:cNvSpPr/>
          <p:nvPr/>
        </p:nvSpPr>
        <p:spPr>
          <a:xfrm>
            <a:off x="-2053080" y="1508400"/>
            <a:ext cx="213120" cy="2131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4" name="CustomShape 10" hidden="1"/>
          <p:cNvSpPr/>
          <p:nvPr/>
        </p:nvSpPr>
        <p:spPr>
          <a:xfrm>
            <a:off x="-2053080" y="1867320"/>
            <a:ext cx="213120" cy="2131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66" name="CustomShape 12" hidden="1"/>
          <p:cNvSpPr/>
          <p:nvPr/>
        </p:nvSpPr>
        <p:spPr>
          <a:xfrm>
            <a:off x="-2053080" y="2226240"/>
            <a:ext cx="213120" cy="2131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67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68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1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2" name="CustomShape 18" hidden="1"/>
          <p:cNvSpPr/>
          <p:nvPr/>
        </p:nvSpPr>
        <p:spPr>
          <a:xfrm rot="16200000">
            <a:off x="12305880" y="582228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4" name="CustomShape 20" hidden="1"/>
          <p:cNvSpPr/>
          <p:nvPr/>
        </p:nvSpPr>
        <p:spPr>
          <a:xfrm>
            <a:off x="314568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6" name="CustomShape 22" hidden="1"/>
          <p:cNvSpPr/>
          <p:nvPr/>
        </p:nvSpPr>
        <p:spPr>
          <a:xfrm rot="16200000">
            <a:off x="12305880" y="16779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78" name="CustomShape 24" hidden="1"/>
          <p:cNvSpPr/>
          <p:nvPr/>
        </p:nvSpPr>
        <p:spPr>
          <a:xfrm>
            <a:off x="1120104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0" name="CustomShape 26" hidden="1"/>
          <p:cNvSpPr/>
          <p:nvPr/>
        </p:nvSpPr>
        <p:spPr>
          <a:xfrm>
            <a:off x="1058760" y="701856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27" hidden="1"/>
          <p:cNvSpPr/>
          <p:nvPr/>
        </p:nvSpPr>
        <p:spPr>
          <a:xfrm>
            <a:off x="11420280" y="6073200"/>
            <a:ext cx="484200" cy="36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382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83" name="CustomShape 29" hidden="1"/>
          <p:cNvSpPr/>
          <p:nvPr/>
        </p:nvSpPr>
        <p:spPr>
          <a:xfrm rot="16200000">
            <a:off x="12305880" y="6313320"/>
            <a:ext cx="215280" cy="1854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84" name="Afbeelding 12" descr="Afbeelding met vrouw, natuur&#10;&#10;Automatisch gegenereerde beschrijving"/>
          <p:cNvPicPr/>
          <p:nvPr/>
        </p:nvPicPr>
        <p:blipFill>
          <a:blip r:embed="rId4"/>
          <a:srcRect l="9299" t="53" r="22955" b="0"/>
          <a:stretch/>
        </p:blipFill>
        <p:spPr>
          <a:xfrm flipH="1" rot="10800000">
            <a:off x="3782520" y="0"/>
            <a:ext cx="8412480" cy="6856200"/>
          </a:xfrm>
          <a:prstGeom prst="rect">
            <a:avLst/>
          </a:prstGeom>
          <a:ln w="0">
            <a:noFill/>
          </a:ln>
        </p:spPr>
      </p:pic>
      <p:pic>
        <p:nvPicPr>
          <p:cNvPr id="385" name="Afbeelding 22" descr="Afbeelding met persoon, man, binnen, muziek&#10;&#10;Automatisch gegenereerde beschrijving"/>
          <p:cNvPicPr/>
          <p:nvPr/>
        </p:nvPicPr>
        <p:blipFill>
          <a:blip r:embed="rId5"/>
          <a:srcRect l="12586" t="127" r="5954" b="127"/>
          <a:stretch/>
        </p:blipFill>
        <p:spPr>
          <a:xfrm>
            <a:off x="-86400" y="0"/>
            <a:ext cx="3867120" cy="6856200"/>
          </a:xfrm>
          <a:prstGeom prst="rect">
            <a:avLst/>
          </a:prstGeom>
          <a:ln w="0">
            <a:noFill/>
          </a:ln>
        </p:spPr>
      </p:pic>
      <p:pic>
        <p:nvPicPr>
          <p:cNvPr id="386" name="Afbeelding 14" descr=""/>
          <p:cNvPicPr/>
          <p:nvPr/>
        </p:nvPicPr>
        <p:blipFill>
          <a:blip r:embed="rId6"/>
          <a:stretch/>
        </p:blipFill>
        <p:spPr>
          <a:xfrm>
            <a:off x="3345120" y="2826360"/>
            <a:ext cx="875520" cy="873000"/>
          </a:xfrm>
          <a:prstGeom prst="rect">
            <a:avLst/>
          </a:prstGeom>
          <a:ln w="0">
            <a:noFill/>
          </a:ln>
        </p:spPr>
      </p:pic>
      <p:pic>
        <p:nvPicPr>
          <p:cNvPr id="387" name="Afbeelding 20" descr=""/>
          <p:cNvPicPr/>
          <p:nvPr/>
        </p:nvPicPr>
        <p:blipFill>
          <a:blip r:embed="rId7"/>
          <a:stretch/>
        </p:blipFill>
        <p:spPr>
          <a:xfrm>
            <a:off x="4692240" y="5812920"/>
            <a:ext cx="2856240" cy="711000"/>
          </a:xfrm>
          <a:prstGeom prst="rect">
            <a:avLst/>
          </a:prstGeom>
          <a:ln w="0">
            <a:noFill/>
          </a:ln>
        </p:spPr>
      </p:pic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47960" cy="1319040"/>
          </a:xfrm>
          <a:prstGeom prst="rect">
            <a:avLst/>
          </a:prstGeom>
          <a:ln w="0">
            <a:noFill/>
          </a:ln>
        </p:spPr>
      </p:pic>
      <p:sp>
        <p:nvSpPr>
          <p:cNvPr id="427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28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89240" cy="481320"/>
          </a:xfrm>
          <a:prstGeom prst="rect">
            <a:avLst/>
          </a:prstGeom>
          <a:ln w="0">
            <a:noFill/>
          </a:ln>
        </p:spPr>
      </p:pic>
      <p:sp>
        <p:nvSpPr>
          <p:cNvPr id="429" name="CustomShape 2"/>
          <p:cNvSpPr/>
          <p:nvPr/>
        </p:nvSpPr>
        <p:spPr>
          <a:xfrm>
            <a:off x="314568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31" name="CustomShape 4"/>
          <p:cNvSpPr/>
          <p:nvPr/>
        </p:nvSpPr>
        <p:spPr>
          <a:xfrm rot="16200000">
            <a:off x="12305880" y="16887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33" name="CustomShape 6"/>
          <p:cNvSpPr/>
          <p:nvPr/>
        </p:nvSpPr>
        <p:spPr>
          <a:xfrm>
            <a:off x="1120104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35" name="CustomShape 8"/>
          <p:cNvSpPr/>
          <p:nvPr/>
        </p:nvSpPr>
        <p:spPr>
          <a:xfrm>
            <a:off x="1058760" y="701856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9"/>
          <p:cNvSpPr/>
          <p:nvPr/>
        </p:nvSpPr>
        <p:spPr>
          <a:xfrm>
            <a:off x="11420280" y="6073200"/>
            <a:ext cx="518400" cy="3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437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38" name="CustomShape 11"/>
          <p:cNvSpPr/>
          <p:nvPr/>
        </p:nvSpPr>
        <p:spPr>
          <a:xfrm rot="16200000">
            <a:off x="12305880" y="583308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0" name="CustomShape 13"/>
          <p:cNvSpPr/>
          <p:nvPr/>
        </p:nvSpPr>
        <p:spPr>
          <a:xfrm rot="16200000">
            <a:off x="12305880" y="6324120"/>
            <a:ext cx="204480" cy="1746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2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43" name="CustomShape 16"/>
          <p:cNvSpPr/>
          <p:nvPr/>
        </p:nvSpPr>
        <p:spPr>
          <a:xfrm>
            <a:off x="-2053080" y="790560"/>
            <a:ext cx="202320" cy="2023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4" name="CustomShape 17"/>
          <p:cNvSpPr/>
          <p:nvPr/>
        </p:nvSpPr>
        <p:spPr>
          <a:xfrm>
            <a:off x="-2053080" y="1149480"/>
            <a:ext cx="202320" cy="2023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5" name="CustomShape 18"/>
          <p:cNvSpPr/>
          <p:nvPr/>
        </p:nvSpPr>
        <p:spPr>
          <a:xfrm>
            <a:off x="-2053080" y="1508400"/>
            <a:ext cx="202320" cy="2023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6" name="CustomShape 19"/>
          <p:cNvSpPr/>
          <p:nvPr/>
        </p:nvSpPr>
        <p:spPr>
          <a:xfrm>
            <a:off x="-2053080" y="1867320"/>
            <a:ext cx="202320" cy="2023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7" name="CustomShape 20"/>
          <p:cNvSpPr/>
          <p:nvPr/>
        </p:nvSpPr>
        <p:spPr>
          <a:xfrm>
            <a:off x="-2053080" y="2226240"/>
            <a:ext cx="202320" cy="2023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8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449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52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3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4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5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6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Relationship Id="rId3" Type="http://schemas.openxmlformats.org/officeDocument/2006/relationships/image" Target="../media/image29.wmf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357120" y="824760"/>
            <a:ext cx="6954480" cy="14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>
            <a:normAutofit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TSVV-5: DIFFER 2021 report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357120" y="4230360"/>
            <a:ext cx="69544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nl-NL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Gonzalez, E. Westerhof; 22-12-2021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_0"/>
          <p:cNvSpPr/>
          <p:nvPr/>
        </p:nvSpPr>
        <p:spPr>
          <a:xfrm>
            <a:off x="358560" y="1746720"/>
            <a:ext cx="1051380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nl-NL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Reference cases of Magnum-PSI solved with SOLPS-ITER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498" name="CustomShape 2_0"/>
          <p:cNvSpPr/>
          <p:nvPr/>
        </p:nvSpPr>
        <p:spPr>
          <a:xfrm>
            <a:off x="358560" y="2333880"/>
            <a:ext cx="1051380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CustomShape 1_2"/>
          <p:cNvSpPr/>
          <p:nvPr/>
        </p:nvSpPr>
        <p:spPr>
          <a:xfrm>
            <a:off x="360000" y="76680"/>
            <a:ext cx="10945080" cy="11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Similar plasma solutions in low and high density cases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500" name="CustomShape 2_2"/>
          <p:cNvSpPr/>
          <p:nvPr/>
        </p:nvSpPr>
        <p:spPr>
          <a:xfrm>
            <a:off x="1146600" y="1538640"/>
            <a:ext cx="10158480" cy="18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SOLPS-ITER can produce results close to experimental data (and previous B2.5-Eunomia simulations) in high a low density Magnum-PSI cases.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01" name="CustomShape 5_1"/>
          <p:cNvSpPr/>
          <p:nvPr/>
        </p:nvSpPr>
        <p:spPr>
          <a:xfrm>
            <a:off x="10800720" y="6073200"/>
            <a:ext cx="7858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83A340B-1DA5-4D4F-A57D-56417DD6986E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3</a:t>
            </a:fld>
            <a:endParaRPr b="0" lang="en-US" sz="1100" spc="-1" strike="noStrike">
              <a:latin typeface="Arial"/>
            </a:endParaRPr>
          </a:p>
        </p:txBody>
      </p:sp>
      <p:pic>
        <p:nvPicPr>
          <p:cNvPr id="502" name="" descr=""/>
          <p:cNvPicPr/>
          <p:nvPr/>
        </p:nvPicPr>
        <p:blipFill>
          <a:blip r:embed="rId1"/>
          <a:stretch/>
        </p:blipFill>
        <p:spPr>
          <a:xfrm>
            <a:off x="5018760" y="2095560"/>
            <a:ext cx="3059640" cy="1878480"/>
          </a:xfrm>
          <a:prstGeom prst="rect">
            <a:avLst/>
          </a:prstGeom>
          <a:ln w="0">
            <a:noFill/>
          </a:ln>
        </p:spPr>
      </p:pic>
      <p:pic>
        <p:nvPicPr>
          <p:cNvPr id="503" name="" descr=""/>
          <p:cNvPicPr/>
          <p:nvPr/>
        </p:nvPicPr>
        <p:blipFill>
          <a:blip r:embed="rId2"/>
          <a:stretch/>
        </p:blipFill>
        <p:spPr>
          <a:xfrm>
            <a:off x="8078760" y="2095560"/>
            <a:ext cx="3059640" cy="1878480"/>
          </a:xfrm>
          <a:prstGeom prst="rect">
            <a:avLst/>
          </a:prstGeom>
          <a:ln w="0">
            <a:noFill/>
          </a:ln>
        </p:spPr>
      </p:pic>
      <p:sp>
        <p:nvSpPr>
          <p:cNvPr id="504" name=""/>
          <p:cNvSpPr/>
          <p:nvPr/>
        </p:nvSpPr>
        <p:spPr>
          <a:xfrm>
            <a:off x="576000" y="2745720"/>
            <a:ext cx="45766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High Density Case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Comparison with TS profiles near the target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05" name="" descr=""/>
          <p:cNvPicPr/>
          <p:nvPr/>
        </p:nvPicPr>
        <p:blipFill>
          <a:blip r:embed="rId3"/>
          <a:stretch/>
        </p:blipFill>
        <p:spPr>
          <a:xfrm>
            <a:off x="5004000" y="3988800"/>
            <a:ext cx="3059640" cy="1878480"/>
          </a:xfrm>
          <a:prstGeom prst="rect">
            <a:avLst/>
          </a:prstGeom>
          <a:ln w="0">
            <a:noFill/>
          </a:ln>
        </p:spPr>
      </p:pic>
      <p:pic>
        <p:nvPicPr>
          <p:cNvPr id="506" name="" descr=""/>
          <p:cNvPicPr/>
          <p:nvPr/>
        </p:nvPicPr>
        <p:blipFill>
          <a:blip r:embed="rId4"/>
          <a:stretch/>
        </p:blipFill>
        <p:spPr>
          <a:xfrm>
            <a:off x="8100000" y="3988800"/>
            <a:ext cx="3059640" cy="1878480"/>
          </a:xfrm>
          <a:prstGeom prst="rect">
            <a:avLst/>
          </a:prstGeom>
          <a:ln w="0">
            <a:noFill/>
          </a:ln>
        </p:spPr>
      </p:pic>
      <p:sp>
        <p:nvSpPr>
          <p:cNvPr id="507" name=""/>
          <p:cNvSpPr/>
          <p:nvPr/>
        </p:nvSpPr>
        <p:spPr>
          <a:xfrm>
            <a:off x="576360" y="4546080"/>
            <a:ext cx="4576680" cy="60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Low Density Case</a:t>
            </a:r>
            <a:br/>
            <a:r>
              <a:rPr b="0" lang="en-GB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Comparison with TS profiles near the target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_1"/>
          <p:cNvSpPr/>
          <p:nvPr/>
        </p:nvSpPr>
        <p:spPr>
          <a:xfrm>
            <a:off x="360000" y="76680"/>
            <a:ext cx="10945080" cy="11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Difference in implementation of processes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509" name="CustomShape 2_1"/>
          <p:cNvSpPr/>
          <p:nvPr/>
        </p:nvSpPr>
        <p:spPr>
          <a:xfrm>
            <a:off x="1146600" y="1538640"/>
            <a:ext cx="10158480" cy="18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 significant number of differences between Eunomia and Eirene regarding the implementation of collision processes have been identified.</a:t>
            </a:r>
            <a:endParaRPr b="0" lang="en-US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These include EI, MAR and plasma-neutral elastic interaction.</a:t>
            </a:r>
            <a:endParaRPr b="0" lang="en-US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These results in completely different neutral distribution between the two codes.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10" name="CustomShape 5_0"/>
          <p:cNvSpPr/>
          <p:nvPr/>
        </p:nvSpPr>
        <p:spPr>
          <a:xfrm>
            <a:off x="10800720" y="6073200"/>
            <a:ext cx="7858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F5E995C-0005-4FBE-A167-D9E45DBE2E02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4</a:t>
            </a:fld>
            <a:endParaRPr b="0" lang="en-US" sz="1100" spc="-1" strike="noStrike">
              <a:latin typeface="Arial"/>
            </a:endParaRPr>
          </a:p>
        </p:txBody>
      </p:sp>
      <p:grpSp>
        <p:nvGrpSpPr>
          <p:cNvPr id="511" name="Group 6"/>
          <p:cNvGrpSpPr/>
          <p:nvPr/>
        </p:nvGrpSpPr>
        <p:grpSpPr>
          <a:xfrm>
            <a:off x="1327320" y="2919960"/>
            <a:ext cx="2367360" cy="3486240"/>
            <a:chOff x="1327320" y="2919960"/>
            <a:chExt cx="2367360" cy="3486240"/>
          </a:xfrm>
        </p:grpSpPr>
        <p:pic>
          <p:nvPicPr>
            <p:cNvPr id="512" name="" descr=""/>
            <p:cNvPicPr/>
            <p:nvPr/>
          </p:nvPicPr>
          <p:blipFill>
            <a:blip r:embed="rId1"/>
            <a:srcRect l="0" t="5485" r="35187" b="4055"/>
            <a:stretch/>
          </p:blipFill>
          <p:spPr>
            <a:xfrm>
              <a:off x="1327680" y="2919960"/>
              <a:ext cx="1171800" cy="309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3" name="" descr=""/>
            <p:cNvPicPr/>
            <p:nvPr/>
          </p:nvPicPr>
          <p:blipFill>
            <a:blip r:embed="rId2"/>
            <a:srcRect l="4720" t="2856" r="68309" b="9148"/>
            <a:stretch/>
          </p:blipFill>
          <p:spPr>
            <a:xfrm>
              <a:off x="2599560" y="2919960"/>
              <a:ext cx="989640" cy="3097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4" name="CustomShape 7_0"/>
            <p:cNvSpPr/>
            <p:nvPr/>
          </p:nvSpPr>
          <p:spPr>
            <a:xfrm>
              <a:off x="1327320" y="6012000"/>
              <a:ext cx="236736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3: 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H density for Eirene (left) and Eunomia (right).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515" name="Group 8"/>
          <p:cNvGrpSpPr/>
          <p:nvPr/>
        </p:nvGrpSpPr>
        <p:grpSpPr>
          <a:xfrm>
            <a:off x="3745800" y="2919960"/>
            <a:ext cx="2376360" cy="3486240"/>
            <a:chOff x="3745800" y="2919960"/>
            <a:chExt cx="2376360" cy="3486240"/>
          </a:xfrm>
        </p:grpSpPr>
        <p:pic>
          <p:nvPicPr>
            <p:cNvPr id="516" name="" descr=""/>
            <p:cNvPicPr/>
            <p:nvPr/>
          </p:nvPicPr>
          <p:blipFill>
            <a:blip r:embed="rId3"/>
            <a:srcRect l="0" t="5464" r="33209" b="4077"/>
            <a:stretch/>
          </p:blipFill>
          <p:spPr>
            <a:xfrm>
              <a:off x="3750120" y="2919960"/>
              <a:ext cx="1208520" cy="309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17" name="" descr=""/>
            <p:cNvPicPr/>
            <p:nvPr/>
          </p:nvPicPr>
          <p:blipFill>
            <a:blip r:embed="rId4"/>
            <a:srcRect l="3299" t="3476" r="67027" b="9854"/>
            <a:stretch/>
          </p:blipFill>
          <p:spPr>
            <a:xfrm>
              <a:off x="5015880" y="2919960"/>
              <a:ext cx="1106280" cy="3097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18" name="CustomShape 9"/>
            <p:cNvSpPr/>
            <p:nvPr/>
          </p:nvSpPr>
          <p:spPr>
            <a:xfrm>
              <a:off x="3745800" y="6012000"/>
              <a:ext cx="2367360" cy="39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4: 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H temperature for Eirene (left) and Eunomia (right).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519" name="Group 10"/>
          <p:cNvGrpSpPr/>
          <p:nvPr/>
        </p:nvGrpSpPr>
        <p:grpSpPr>
          <a:xfrm>
            <a:off x="6696360" y="2919960"/>
            <a:ext cx="2351880" cy="3517200"/>
            <a:chOff x="6696360" y="2919960"/>
            <a:chExt cx="2351880" cy="3517200"/>
          </a:xfrm>
        </p:grpSpPr>
        <p:pic>
          <p:nvPicPr>
            <p:cNvPr id="520" name="" descr=""/>
            <p:cNvPicPr/>
            <p:nvPr/>
          </p:nvPicPr>
          <p:blipFill>
            <a:blip r:embed="rId5"/>
            <a:srcRect l="0" t="4858" r="34432" b="4683"/>
            <a:stretch/>
          </p:blipFill>
          <p:spPr>
            <a:xfrm>
              <a:off x="6696360" y="2919960"/>
              <a:ext cx="1186920" cy="309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1" name="" descr=""/>
            <p:cNvPicPr/>
            <p:nvPr/>
          </p:nvPicPr>
          <p:blipFill>
            <a:blip r:embed="rId6"/>
            <a:srcRect l="3843" t="3813" r="67839" b="9513"/>
            <a:stretch/>
          </p:blipFill>
          <p:spPr>
            <a:xfrm>
              <a:off x="7932960" y="2919960"/>
              <a:ext cx="1057680" cy="3097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2" name="CustomShape 11"/>
            <p:cNvSpPr/>
            <p:nvPr/>
          </p:nvSpPr>
          <p:spPr>
            <a:xfrm>
              <a:off x="6696360" y="6012000"/>
              <a:ext cx="235188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5: 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H</a:t>
              </a:r>
              <a:r>
                <a:rPr b="0" lang="en-US" sz="1000" spc="-1" strike="noStrike" baseline="-33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density for Eirene (left) and Eunomia (right).</a:t>
              </a:r>
              <a:endParaRPr b="0" lang="en-US" sz="1000" spc="-1" strike="noStrike">
                <a:latin typeface="Arial"/>
              </a:endParaRPr>
            </a:p>
          </p:txBody>
        </p:sp>
      </p:grpSp>
      <p:grpSp>
        <p:nvGrpSpPr>
          <p:cNvPr id="523" name="Group 12"/>
          <p:cNvGrpSpPr/>
          <p:nvPr/>
        </p:nvGrpSpPr>
        <p:grpSpPr>
          <a:xfrm>
            <a:off x="9219240" y="2919960"/>
            <a:ext cx="2367360" cy="3517200"/>
            <a:chOff x="9219240" y="2919960"/>
            <a:chExt cx="2367360" cy="3517200"/>
          </a:xfrm>
        </p:grpSpPr>
        <p:pic>
          <p:nvPicPr>
            <p:cNvPr id="524" name="" descr=""/>
            <p:cNvPicPr/>
            <p:nvPr/>
          </p:nvPicPr>
          <p:blipFill>
            <a:blip r:embed="rId7"/>
            <a:srcRect l="0" t="5831" r="34092" b="5060"/>
            <a:stretch/>
          </p:blipFill>
          <p:spPr>
            <a:xfrm>
              <a:off x="9219240" y="2919960"/>
              <a:ext cx="1208520" cy="3097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5" name="" descr=""/>
            <p:cNvPicPr/>
            <p:nvPr/>
          </p:nvPicPr>
          <p:blipFill>
            <a:blip r:embed="rId8"/>
            <a:srcRect l="3414" t="3617" r="67290" b="9713"/>
            <a:stretch/>
          </p:blipFill>
          <p:spPr>
            <a:xfrm>
              <a:off x="10423800" y="2919960"/>
              <a:ext cx="1094760" cy="3097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6" name="CustomShape 13"/>
            <p:cNvSpPr/>
            <p:nvPr/>
          </p:nvSpPr>
          <p:spPr>
            <a:xfrm>
              <a:off x="9219240" y="6012000"/>
              <a:ext cx="2367360" cy="425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Fig. 6: 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H</a:t>
              </a:r>
              <a:r>
                <a:rPr b="0" lang="en-US" sz="1000" spc="-1" strike="noStrike" baseline="-33000">
                  <a:solidFill>
                    <a:srgbClr val="000000"/>
                  </a:solidFill>
                  <a:latin typeface="Arial"/>
                  <a:ea typeface="DejaVu Sans"/>
                </a:rPr>
                <a:t>2</a:t>
              </a:r>
              <a:r>
                <a:rPr b="0" lang="en-US" sz="1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 density for Eirene (left) and Eunomia (right).</a:t>
              </a:r>
              <a:endParaRPr b="0" lang="en-US" sz="10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_3"/>
          <p:cNvSpPr/>
          <p:nvPr/>
        </p:nvSpPr>
        <p:spPr>
          <a:xfrm>
            <a:off x="360000" y="76680"/>
            <a:ext cx="10945080" cy="112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Future works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528" name="CustomShape 2_3"/>
          <p:cNvSpPr/>
          <p:nvPr/>
        </p:nvSpPr>
        <p:spPr>
          <a:xfrm>
            <a:off x="1146600" y="1538640"/>
            <a:ext cx="10158480" cy="44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Analyse the relevance of collision process in high target pressure (detachment).</a:t>
            </a:r>
            <a:endParaRPr b="0" lang="en-US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Reduce the free parameters to simulate Magnum-PSI: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Potential boundary condition at the source (experiments)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Transport coefficients for low density cases (kinetic simulations)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Distribution of neutrals (experiments)</a:t>
            </a:r>
            <a:endParaRPr b="0" lang="en-US" sz="1800" spc="-1" strike="noStrike"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Axial plasma profiles (experiments)</a:t>
            </a:r>
            <a:endParaRPr b="0" lang="en-US" sz="1800" spc="-1" strike="noStrike">
              <a:latin typeface="Arial"/>
            </a:endParaRPr>
          </a:p>
          <a:p>
            <a:pPr marL="203040" indent="-2012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Time-dependent simulations.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529" name="CustomShape 5_2"/>
          <p:cNvSpPr/>
          <p:nvPr/>
        </p:nvSpPr>
        <p:spPr>
          <a:xfrm>
            <a:off x="10800720" y="6073200"/>
            <a:ext cx="7858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D072F1A-8F3B-40F4-A87C-6EF839FE5E4C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5</a:t>
            </a:fld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358560" y="1746720"/>
            <a:ext cx="10513800" cy="67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Coupling SOLPS-ITER with Finite Element Wall Model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531" name="CustomShape 2"/>
          <p:cNvSpPr/>
          <p:nvPr/>
        </p:nvSpPr>
        <p:spPr>
          <a:xfrm>
            <a:off x="358560" y="2333880"/>
            <a:ext cx="10513800" cy="14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5"/>
          <p:cNvSpPr/>
          <p:nvPr/>
        </p:nvSpPr>
        <p:spPr>
          <a:xfrm>
            <a:off x="11404440" y="6073920"/>
            <a:ext cx="78552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9EECECD-2563-4745-936F-19D3084152B6}" type="slidenum"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5</a:t>
            </a:fld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ustomShape 1_10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Developing of new Finite Element Wall model coupled with SOLPS-ITER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534" name="CustomShape 2_5"/>
          <p:cNvSpPr/>
          <p:nvPr/>
        </p:nvSpPr>
        <p:spPr>
          <a:xfrm>
            <a:off x="1146600" y="1538640"/>
            <a:ext cx="10147680" cy="42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Currently being developed with the collaboration of Giuseppe Nallo (Politecnico di Torino).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Only takes into account B2.5 fluxes, but extension to Eirene neutral fluxes is in development.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will self-consistently solve the target temperature and overwrite Eirene input parameters for recycling, evaporation, surface temperature…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Currently the exchange of information is being done in plain text files. Plans to move towards IMAS structure and (possibly) HDF5.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First steps to make the FEW model to communicate with B2.5 and Eirene.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Iterative coupling in the next months.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35" name="CustomShape 3_1"/>
          <p:cNvSpPr/>
          <p:nvPr/>
        </p:nvSpPr>
        <p:spPr>
          <a:xfrm>
            <a:off x="1146600" y="6318000"/>
            <a:ext cx="173520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2021-12-10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36" name="CustomShape 4_1"/>
          <p:cNvSpPr/>
          <p:nvPr/>
        </p:nvSpPr>
        <p:spPr>
          <a:xfrm>
            <a:off x="1146600" y="6073200"/>
            <a:ext cx="474876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TSVV VC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37" name="CustomShape 5_4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36563DD-CFC1-4226-B4C3-17A310C7FEA8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7</a:t>
            </a:fld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_14"/>
          <p:cNvSpPr/>
          <p:nvPr/>
        </p:nvSpPr>
        <p:spPr>
          <a:xfrm>
            <a:off x="360000" y="76680"/>
            <a:ext cx="10934280" cy="111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Planning for FEW model</a:t>
            </a:r>
            <a:endParaRPr b="0" lang="en-US" sz="2700" spc="-1" strike="noStrike">
              <a:latin typeface="Arial"/>
            </a:endParaRPr>
          </a:p>
        </p:txBody>
      </p:sp>
      <p:sp>
        <p:nvSpPr>
          <p:cNvPr id="539" name="CustomShape 2_6"/>
          <p:cNvSpPr/>
          <p:nvPr/>
        </p:nvSpPr>
        <p:spPr>
          <a:xfrm>
            <a:off x="1146600" y="1538640"/>
            <a:ext cx="10147680" cy="42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Aria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Extract relevant neutral fluxes from Eirene and pass them to the wall model.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Aria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Use a tungsten simplified 2D axial-symmetrical model to check that plasma and neutral fluxes are being correctly read.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Aria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Check overwriting of Eirene/B.25 parameters.</a:t>
            </a:r>
            <a:endParaRPr b="0" lang="en-US" sz="1800" spc="-1" strike="noStrike">
              <a:latin typeface="Arial"/>
            </a:endParaRPr>
          </a:p>
          <a:p>
            <a:pPr marL="203040" indent="-1904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Aria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Simple coupled run with Magnum-PSI based on ITER’s Monoblock: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Self-consistent temperature and sputtering.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Implement absorption and outgassing.</a:t>
            </a:r>
            <a:endParaRPr b="0" lang="en-US" sz="1800" spc="-1" strike="noStrike">
              <a:latin typeface="Arial"/>
            </a:endParaRPr>
          </a:p>
          <a:p>
            <a:pPr lvl="1" marL="432000" indent="-2156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Involved recycling could be implemented too.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40" name="CustomShape 3_0"/>
          <p:cNvSpPr/>
          <p:nvPr/>
        </p:nvSpPr>
        <p:spPr>
          <a:xfrm>
            <a:off x="1146600" y="6318000"/>
            <a:ext cx="173520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2021-12-10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41" name="CustomShape 4_0"/>
          <p:cNvSpPr/>
          <p:nvPr/>
        </p:nvSpPr>
        <p:spPr>
          <a:xfrm>
            <a:off x="1146600" y="6073200"/>
            <a:ext cx="474876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TSVV VC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542" name="CustomShape 5_5"/>
          <p:cNvSpPr/>
          <p:nvPr/>
        </p:nvSpPr>
        <p:spPr>
          <a:xfrm>
            <a:off x="10800720" y="6073200"/>
            <a:ext cx="775080" cy="35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3BEF0AB-DE85-4C0C-A5AA-9D0666270F9E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8</a:t>
            </a:fld>
            <a:endParaRPr b="0" lang="en-US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4664160" y="1173960"/>
            <a:ext cx="7009920" cy="140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>
            <a:normAutofit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Thank you for your attention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664160" y="2658960"/>
            <a:ext cx="7009920" cy="106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3"/>
          <p:cNvSpPr/>
          <p:nvPr/>
        </p:nvSpPr>
        <p:spPr>
          <a:xfrm>
            <a:off x="4674600" y="4156200"/>
            <a:ext cx="699948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Gonzalez, E. Westerhof |  TSVV-5 2021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presentation template (16x9)</Template>
  <TotalTime>979</TotalTime>
  <Application>LibreOffice/7.1.7.2$Linux_X86_64 LibreOffice_project/10$Build-2</Application>
  <AppVersion>15.0000</AppVersion>
  <Words>875</Words>
  <Paragraphs>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2021-05-01T13:48:18Z</dcterms:created>
  <dc:creator>Jorge Gonzalez Munoz</dc:creator>
  <dc:description/>
  <dc:language>en-US</dc:language>
  <cp:lastModifiedBy>J Gonzalez</cp:lastModifiedBy>
  <dcterms:modified xsi:type="dcterms:W3CDTF">2021-12-16T11:11:45Z</dcterms:modified>
  <cp:revision>164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14</vt:i4>
  </property>
</Properties>
</file>