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3" r:id="rId3"/>
    <p:sldId id="274" r:id="rId4"/>
    <p:sldId id="275" r:id="rId5"/>
    <p:sldId id="276" r:id="rId6"/>
    <p:sldId id="278" r:id="rId7"/>
    <p:sldId id="279" r:id="rId8"/>
    <p:sldId id="277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66"/>
    <a:srgbClr val="CC0099"/>
    <a:srgbClr val="006600"/>
    <a:srgbClr val="7E542A"/>
    <a:srgbClr val="996633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5055" autoAdjust="0"/>
  </p:normalViewPr>
  <p:slideViewPr>
    <p:cSldViewPr showGuides="1">
      <p:cViewPr>
        <p:scale>
          <a:sx n="114" d="100"/>
          <a:sy n="114" d="100"/>
        </p:scale>
        <p:origin x="136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10/01/2022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Mathias </a:t>
            </a:r>
            <a:r>
              <a:rPr lang="en-GB" dirty="0" err="1"/>
              <a:t>Groth</a:t>
            </a:r>
            <a:r>
              <a:rPr lang="en-GB" dirty="0"/>
              <a:t> | </a:t>
            </a:r>
            <a:r>
              <a:rPr lang="en-GB" dirty="0" err="1"/>
              <a:t>EUROfusion</a:t>
            </a:r>
            <a:r>
              <a:rPr lang="en-GB" dirty="0"/>
              <a:t> TSVV-5 Reporting 2021 – Plan 2022 | Jan 10, 2022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892480" cy="1296144"/>
          </a:xfrm>
        </p:spPr>
        <p:txBody>
          <a:bodyPr/>
          <a:lstStyle/>
          <a:p>
            <a:r>
              <a:rPr lang="fi-FI" sz="3000" dirty="0" err="1"/>
              <a:t>EUROfusion</a:t>
            </a:r>
            <a:r>
              <a:rPr lang="fi-FI" sz="3000" dirty="0"/>
              <a:t> TSVV-5</a:t>
            </a:r>
            <a:br>
              <a:rPr lang="fi-FI" sz="3000" dirty="0"/>
            </a:br>
            <a:r>
              <a:rPr lang="fi-FI" sz="3000" dirty="0"/>
              <a:t>VTT/Aalto University – </a:t>
            </a:r>
            <a:r>
              <a:rPr lang="en-US" sz="3000" dirty="0"/>
              <a:t>Report 2021 / Plan 2022</a:t>
            </a:r>
            <a:endParaRPr lang="fi-FI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7776864" cy="864096"/>
          </a:xfrm>
        </p:spPr>
        <p:txBody>
          <a:bodyPr>
            <a:noAutofit/>
          </a:bodyPr>
          <a:lstStyle/>
          <a:p>
            <a:r>
              <a:rPr lang="fi-FI" sz="1800" dirty="0"/>
              <a:t>Andreas Holm, Mathias Groth </a:t>
            </a:r>
          </a:p>
          <a:p>
            <a:r>
              <a:rPr lang="fi-FI" sz="1800" dirty="0"/>
              <a:t>– Aalto University</a:t>
            </a:r>
          </a:p>
        </p:txBody>
      </p:sp>
    </p:spTree>
    <p:extLst>
      <p:ext uri="{BB962C8B-B14F-4D97-AF65-F5344CB8AC3E}">
        <p14:creationId xmlns:p14="http://schemas.microsoft.com/office/powerpoint/2010/main" val="137770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172400" cy="869776"/>
          </a:xfrm>
        </p:spPr>
        <p:txBody>
          <a:bodyPr/>
          <a:lstStyle/>
          <a:p>
            <a:r>
              <a:rPr lang="en-GB" sz="2600" dirty="0"/>
              <a:t>List of deliverables in 2021 and their status</a:t>
            </a:r>
            <a:endParaRPr lang="en-US" sz="2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17E2A-C952-5D4F-AE2B-BAC31DC1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384244" cy="5256584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GB" sz="2000" dirty="0"/>
              <a:t>Assessment of collisional-radiative models for hydrogen molecules</a:t>
            </a:r>
          </a:p>
          <a:p>
            <a:pPr>
              <a:spcBef>
                <a:spcPts val="1800"/>
              </a:spcBef>
              <a:buFont typeface=".Hiragino Kaku Gothic Interface W3"/>
              <a:buChar char="⇒"/>
            </a:pPr>
            <a:r>
              <a:rPr lang="en-GB" sz="2000" dirty="0">
                <a:solidFill>
                  <a:srgbClr val="0000FF"/>
                </a:solidFill>
              </a:rPr>
              <a:t>Comparison CRM CRUMPET using </a:t>
            </a:r>
            <a:r>
              <a:rPr lang="en-GB" sz="2000" dirty="0" err="1">
                <a:solidFill>
                  <a:srgbClr val="0000FF"/>
                </a:solidFill>
              </a:rPr>
              <a:t>Forschungszentrum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 err="1">
                <a:solidFill>
                  <a:srgbClr val="0000FF"/>
                </a:solidFill>
              </a:rPr>
              <a:t>Jülich</a:t>
            </a:r>
            <a:r>
              <a:rPr lang="en-GB" sz="2000" dirty="0">
                <a:solidFill>
                  <a:srgbClr val="0000FF"/>
                </a:solidFill>
              </a:rPr>
              <a:t> AMJUEL and H2VIBR databased versus CRM YACORA using IPP-</a:t>
            </a:r>
            <a:r>
              <a:rPr lang="en-GB" sz="2000" dirty="0" err="1">
                <a:solidFill>
                  <a:srgbClr val="0000FF"/>
                </a:solidFill>
              </a:rPr>
              <a:t>Garching</a:t>
            </a:r>
            <a:r>
              <a:rPr lang="en-GB" sz="2000" dirty="0">
                <a:solidFill>
                  <a:srgbClr val="0000FF"/>
                </a:solidFill>
              </a:rPr>
              <a:t> AM databases (Andreas Holm et al., PET 2021)</a:t>
            </a:r>
          </a:p>
          <a:p>
            <a:pPr>
              <a:spcBef>
                <a:spcPts val="1800"/>
              </a:spcBef>
              <a:buFont typeface=".Hiragino Kaku Gothic Interface W3"/>
              <a:buChar char="⇒"/>
            </a:pPr>
            <a:r>
              <a:rPr lang="en-GB" sz="2000" dirty="0">
                <a:solidFill>
                  <a:srgbClr val="0000FF"/>
                </a:solidFill>
              </a:rPr>
              <a:t>Vibrationally resolving H</a:t>
            </a:r>
            <a:r>
              <a:rPr lang="en-GB" sz="2000" baseline="-25000" dirty="0">
                <a:solidFill>
                  <a:srgbClr val="0000FF"/>
                </a:solidFill>
              </a:rPr>
              <a:t>2</a:t>
            </a:r>
            <a:r>
              <a:rPr lang="en-GB" sz="2000" dirty="0">
                <a:solidFill>
                  <a:srgbClr val="0000FF"/>
                </a:solidFill>
              </a:rPr>
              <a:t> in 1D Eirene simulations reduces the effective dissociation rate by up to a factor of 2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Initial testing of EIRENE with vibrational resolved states for JET benchmark case</a:t>
            </a:r>
          </a:p>
          <a:p>
            <a:pPr>
              <a:spcBef>
                <a:spcPts val="1800"/>
              </a:spcBef>
              <a:buFont typeface=".Hiragino Kaku Gothic Interface W3"/>
              <a:buChar char="⇒"/>
            </a:pPr>
            <a:r>
              <a:rPr lang="en-GB" sz="2000" dirty="0">
                <a:solidFill>
                  <a:srgbClr val="0000FF"/>
                </a:solidFill>
              </a:rPr>
              <a:t>Plotting of individual </a:t>
            </a:r>
            <a:r>
              <a:rPr lang="en-GB" sz="2000" dirty="0" err="1">
                <a:solidFill>
                  <a:srgbClr val="0000FF"/>
                </a:solidFill>
              </a:rPr>
              <a:t>vib</a:t>
            </a:r>
            <a:r>
              <a:rPr lang="en-GB" sz="2000" dirty="0">
                <a:solidFill>
                  <a:srgbClr val="0000FF"/>
                </a:solidFill>
              </a:rPr>
              <a:t>. states and tracking of states of particles transitioning from one </a:t>
            </a:r>
            <a:r>
              <a:rPr lang="en-GB" sz="2000" dirty="0" err="1">
                <a:solidFill>
                  <a:srgbClr val="0000FF"/>
                </a:solidFill>
              </a:rPr>
              <a:t>vib</a:t>
            </a:r>
            <a:r>
              <a:rPr lang="en-GB" sz="2000" dirty="0">
                <a:solidFill>
                  <a:srgbClr val="0000FF"/>
                </a:solidFill>
              </a:rPr>
              <a:t>. state to another  </a:t>
            </a:r>
            <a:endParaRPr lang="en-GB" sz="2000" dirty="0"/>
          </a:p>
          <a:p>
            <a:pPr>
              <a:spcBef>
                <a:spcPts val="1800"/>
              </a:spcBef>
            </a:pPr>
            <a:r>
              <a:rPr lang="en-GB" sz="2000" dirty="0"/>
              <a:t>Measurements of T2 and D-T Fulcher bands (JET experiments M18-27 and M21-15), and discussion of spectroscopic analyses for H</a:t>
            </a:r>
            <a:r>
              <a:rPr lang="en-GB" sz="2000" baseline="-25000" dirty="0"/>
              <a:t>2</a:t>
            </a:r>
            <a:r>
              <a:rPr lang="en-GB" sz="2000" dirty="0"/>
              <a:t>, D</a:t>
            </a:r>
            <a:r>
              <a:rPr lang="en-GB" sz="2000" baseline="-25000" dirty="0"/>
              <a:t>2</a:t>
            </a:r>
            <a:r>
              <a:rPr lang="en-GB" sz="2000" dirty="0"/>
              <a:t> and T</a:t>
            </a:r>
            <a:r>
              <a:rPr lang="en-GB" sz="2000" baseline="-25000" dirty="0"/>
              <a:t>2</a:t>
            </a:r>
            <a:r>
              <a:rPr lang="en-GB" sz="2000" dirty="0"/>
              <a:t> Fulcher band measurements (JET experiments M18-27 and B18-09) </a:t>
            </a:r>
            <a:r>
              <a:rPr lang="en-GB" sz="2000" dirty="0">
                <a:sym typeface="Symbol"/>
              </a:rPr>
              <a:t>for comparison to EIRENE predictions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974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Re-assessment of H2VIBR: Up to 60% decrease in effective H</a:t>
            </a:r>
            <a:r>
              <a:rPr lang="en-GB" sz="2200" baseline="-25000" dirty="0"/>
              <a:t>2</a:t>
            </a:r>
            <a:r>
              <a:rPr lang="en-GB" sz="2200" dirty="0"/>
              <a:t> diss. rate observed for </a:t>
            </a:r>
            <a:r>
              <a:rPr lang="en-GB" sz="2200" dirty="0" err="1"/>
              <a:t>vib</a:t>
            </a:r>
            <a:r>
              <a:rPr lang="en-GB" sz="2200" dirty="0"/>
              <a:t>-resolved H2VIBR vs AMJUEL rates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17E2A-C952-5D4F-AE2B-BAC31DC1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24" y="1196752"/>
            <a:ext cx="4104456" cy="51125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Effective dissociation rates evaluated in transport-free Eirene simulations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US" sz="1800" dirty="0"/>
              <a:t>Eirene simulations in agreement with collisional-radiative (CR) </a:t>
            </a:r>
            <a:r>
              <a:rPr lang="en-US" sz="1800" dirty="0" err="1"/>
              <a:t>Yacora</a:t>
            </a:r>
            <a:r>
              <a:rPr lang="en-US" sz="1800" dirty="0"/>
              <a:t> simulations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H2VIBR rates do not include all the CR processes considered in AMJUEL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AMJUEL and H2VIBR consider different CR processes </a:t>
            </a:r>
            <a:r>
              <a:rPr lang="en-US" sz="2000" dirty="0">
                <a:sym typeface="Wingdings" pitchFamily="2" charset="2"/>
              </a:rPr>
              <a:t> different effective rates for the same processes between the databases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A4B9D0-B7D7-284A-B924-4A1AC9C7A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4027573" cy="34084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414107-2D8F-CC46-9854-A39E5171A771}"/>
              </a:ext>
            </a:extLst>
          </p:cNvPr>
          <p:cNvSpPr/>
          <p:nvPr/>
        </p:nvSpPr>
        <p:spPr>
          <a:xfrm>
            <a:off x="1896963" y="1236771"/>
            <a:ext cx="2363596" cy="3002808"/>
          </a:xfrm>
          <a:prstGeom prst="rect">
            <a:avLst/>
          </a:prstGeom>
          <a:solidFill>
            <a:schemeClr val="tx1">
              <a:lumMod val="50000"/>
              <a:lumOff val="50000"/>
              <a:alpha val="3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1DBC12-DFE0-1F44-83EE-EC905F7FDFD2}"/>
              </a:ext>
            </a:extLst>
          </p:cNvPr>
          <p:cNvSpPr/>
          <p:nvPr/>
        </p:nvSpPr>
        <p:spPr>
          <a:xfrm>
            <a:off x="439350" y="4314644"/>
            <a:ext cx="126582" cy="155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617AAE-C234-5B46-A5C7-84B22B800D11}"/>
              </a:ext>
            </a:extLst>
          </p:cNvPr>
          <p:cNvSpPr/>
          <p:nvPr/>
        </p:nvSpPr>
        <p:spPr>
          <a:xfrm>
            <a:off x="723694" y="1236771"/>
            <a:ext cx="182824" cy="3002808"/>
          </a:xfrm>
          <a:prstGeom prst="rect">
            <a:avLst/>
          </a:prstGeom>
          <a:solidFill>
            <a:schemeClr val="tx1">
              <a:lumMod val="50000"/>
              <a:lumOff val="50000"/>
              <a:alpha val="3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9DE991-B8C7-7E48-8635-B4CD0BAF5B79}"/>
              </a:ext>
            </a:extLst>
          </p:cNvPr>
          <p:cNvCxnSpPr>
            <a:cxnSpLocks/>
          </p:cNvCxnSpPr>
          <p:nvPr/>
        </p:nvCxnSpPr>
        <p:spPr>
          <a:xfrm flipH="1">
            <a:off x="711339" y="1502385"/>
            <a:ext cx="3549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DDE9BD-8BF7-1645-BD90-CE12566BCC47}"/>
              </a:ext>
            </a:extLst>
          </p:cNvPr>
          <p:cNvSpPr txBox="1"/>
          <p:nvPr/>
        </p:nvSpPr>
        <p:spPr>
          <a:xfrm>
            <a:off x="2485949" y="354007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=10</a:t>
            </a:r>
            <a:r>
              <a:rPr lang="en-US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lang="en-US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-3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C00727-2860-DC45-A5AE-384736324CCB}"/>
              </a:ext>
            </a:extLst>
          </p:cNvPr>
          <p:cNvSpPr/>
          <p:nvPr/>
        </p:nvSpPr>
        <p:spPr>
          <a:xfrm>
            <a:off x="251520" y="6021584"/>
            <a:ext cx="3549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Andreas Holm, PET 2021, CPP 2021</a:t>
            </a:r>
          </a:p>
        </p:txBody>
      </p:sp>
    </p:spTree>
    <p:extLst>
      <p:ext uri="{BB962C8B-B14F-4D97-AF65-F5344CB8AC3E}">
        <p14:creationId xmlns:p14="http://schemas.microsoft.com/office/powerpoint/2010/main" val="120551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Vibrationally resolving H</a:t>
            </a:r>
            <a:r>
              <a:rPr lang="en-GB" sz="2200" baseline="-25000" dirty="0"/>
              <a:t>2</a:t>
            </a:r>
            <a:r>
              <a:rPr lang="en-GB" sz="2200" dirty="0"/>
              <a:t> in 1D Eirene simulations reduces the effective dissociation rate by up to a factor of 2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17E2A-C952-5D4F-AE2B-BAC31DC1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032" y="1052736"/>
            <a:ext cx="4176464" cy="51125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60% of reduction attributed to difference in rates </a:t>
            </a:r>
            <a:r>
              <a:rPr lang="en-US" sz="2000" dirty="0">
                <a:sym typeface="Wingdings" pitchFamily="2" charset="2"/>
              </a:rPr>
              <a:t> r</a:t>
            </a:r>
            <a:r>
              <a:rPr lang="en-US" sz="2000" dirty="0"/>
              <a:t>emaining difference due to transport of vibrationally excited states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Up to 40% reduction in effective dissociation rate due to transport of vibrational states</a:t>
            </a:r>
          </a:p>
          <a:p>
            <a:pPr>
              <a:spcBef>
                <a:spcPts val="1200"/>
              </a:spcBef>
              <a:buFont typeface=".Hiragino Kaku Gothic Interface W3"/>
              <a:buChar char="⇒"/>
            </a:pPr>
            <a:r>
              <a:rPr lang="en-US" sz="2000" dirty="0">
                <a:sym typeface="Wingdings" pitchFamily="2" charset="2"/>
              </a:rPr>
              <a:t>Effect cannot be directly assessed due to differences in the H2VIBR and AMJUEL rates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sym typeface="Wingdings" pitchFamily="2" charset="2"/>
              </a:rPr>
              <a:t>By evaluating a H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CR model in Eirene during simulations, all CR effects could be considered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2085BB-5FCF-4840-8305-6CB25F7B93F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504" y="1150317"/>
            <a:ext cx="4393491" cy="37492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CCAA31-4BE8-0347-AB06-707F8AB0A5C5}"/>
                  </a:ext>
                </a:extLst>
              </p:cNvPr>
              <p:cNvSpPr txBox="1"/>
              <p:nvPr/>
            </p:nvSpPr>
            <p:spPr>
              <a:xfrm>
                <a:off x="969396" y="2644666"/>
                <a:ext cx="1334853" cy="380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i-FI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i-FI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fi-FI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i-FI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fi-FI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fi-FI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VIBR</m:t>
                          </m:r>
                        </m:sup>
                      </m:sSubSup>
                      <m:r>
                        <a:rPr lang="fi-F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fi-F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CCAA31-4BE8-0347-AB06-707F8AB0A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396" y="2644666"/>
                <a:ext cx="1334853" cy="380297"/>
              </a:xfrm>
              <a:prstGeom prst="rect">
                <a:avLst/>
              </a:prstGeom>
              <a:blipFill>
                <a:blip r:embed="rId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4F58E-EE9A-8D43-8F5C-7EA3DDB6DD3A}"/>
                  </a:ext>
                </a:extLst>
              </p:cNvPr>
              <p:cNvSpPr txBox="1"/>
              <p:nvPr/>
            </p:nvSpPr>
            <p:spPr>
              <a:xfrm>
                <a:off x="1729025" y="1221836"/>
                <a:ext cx="1051122" cy="425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i-FI" i="1" smtClean="0">
                              <a:solidFill>
                                <a:srgbClr val="FB15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i="0" smtClean="0">
                              <a:solidFill>
                                <a:srgbClr val="FB15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fi-FI" b="0" i="0" smtClean="0">
                              <a:solidFill>
                                <a:srgbClr val="FB15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i-FI" b="0" i="0" smtClean="0">
                              <a:solidFill>
                                <a:srgbClr val="FB15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AMJUEL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FB15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C4F58E-EE9A-8D43-8F5C-7EA3DDB6D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025" y="1221836"/>
                <a:ext cx="1051122" cy="425501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A9CE46-52C8-F647-9387-ABCABA818AE0}"/>
                  </a:ext>
                </a:extLst>
              </p:cNvPr>
              <p:cNvSpPr txBox="1"/>
              <p:nvPr/>
            </p:nvSpPr>
            <p:spPr>
              <a:xfrm>
                <a:off x="3312890" y="1219143"/>
                <a:ext cx="112806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  <m:r>
                          <a:rPr lang="fi-FI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en-US" b="1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eff. diss</a:t>
                </a:r>
                <a:endParaRPr lang="en-US" b="1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A9CE46-52C8-F647-9387-ABCABA818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890" y="1219143"/>
                <a:ext cx="1128066" cy="362984"/>
              </a:xfrm>
              <a:prstGeom prst="rect">
                <a:avLst/>
              </a:prstGeom>
              <a:blipFill>
                <a:blip r:embed="rId5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39D191FC-C713-804F-965A-83AC44048122}"/>
              </a:ext>
            </a:extLst>
          </p:cNvPr>
          <p:cNvSpPr/>
          <p:nvPr/>
        </p:nvSpPr>
        <p:spPr>
          <a:xfrm>
            <a:off x="251520" y="6021584"/>
            <a:ext cx="3549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Andreas Holm, PET 2021, CPP 2021</a:t>
            </a:r>
          </a:p>
        </p:txBody>
      </p:sp>
    </p:spTree>
    <p:extLst>
      <p:ext uri="{BB962C8B-B14F-4D97-AF65-F5344CB8AC3E}">
        <p14:creationId xmlns:p14="http://schemas.microsoft.com/office/powerpoint/2010/main" val="91691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Previous capability of obtaining vibrationally resolved molecular densities with EIRENE recovered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17E2A-C952-5D4F-AE2B-BAC31DC1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40" y="1196752"/>
            <a:ext cx="8460432" cy="51125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000" dirty="0"/>
              <a:t>Background plasma obtained from EDGE2D-EIRENE pure-D run </a:t>
            </a:r>
            <a:r>
              <a:rPr lang="en-GB" sz="2000" dirty="0" err="1"/>
              <a:t>bloman</a:t>
            </a:r>
            <a:r>
              <a:rPr lang="en-GB" sz="2000" dirty="0"/>
              <a:t>/jet/81472/oct1017/seq#1 for JET-ILW benchmark case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Settings of EIRENE adapted from SOLPS4.0/EIRENE run for AUG from 1998 (</a:t>
            </a:r>
            <a:r>
              <a:rPr lang="en-GB" sz="2000" dirty="0" err="1"/>
              <a:t>Fantz</a:t>
            </a:r>
            <a:r>
              <a:rPr lang="en-GB" sz="2000" dirty="0"/>
              <a:t> et al., PSI 2000, JNM 2001)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Standalone EIRENE runs without and with vibrationally resolved D</a:t>
            </a:r>
            <a:r>
              <a:rPr lang="en-GB" sz="2000" baseline="-25000" dirty="0"/>
              <a:t>2</a:t>
            </a:r>
            <a:r>
              <a:rPr lang="en-GB" sz="2000" dirty="0"/>
              <a:t> molecules for JET benchmark case</a:t>
            </a:r>
          </a:p>
          <a:p>
            <a:pPr>
              <a:spcBef>
                <a:spcPts val="1800"/>
              </a:spcBef>
              <a:buFont typeface=".Hiragino Kaku Gothic Interface W3"/>
              <a:buChar char="⇒"/>
            </a:pPr>
            <a:r>
              <a:rPr lang="en-GB" sz="2000" dirty="0">
                <a:solidFill>
                  <a:srgbClr val="0000FF"/>
                </a:solidFill>
              </a:rPr>
              <a:t>Initial plotting of molecular densities of individual </a:t>
            </a:r>
            <a:r>
              <a:rPr lang="en-GB" sz="2000" dirty="0" err="1">
                <a:solidFill>
                  <a:srgbClr val="0000FF"/>
                </a:solidFill>
              </a:rPr>
              <a:t>vib</a:t>
            </a:r>
            <a:r>
              <a:rPr lang="en-GB" sz="2000" dirty="0">
                <a:solidFill>
                  <a:srgbClr val="0000FF"/>
                </a:solidFill>
              </a:rPr>
              <a:t>. states + tracking of states of particles transitioning from one </a:t>
            </a:r>
            <a:r>
              <a:rPr lang="en-GB" sz="2000" dirty="0" err="1">
                <a:solidFill>
                  <a:srgbClr val="0000FF"/>
                </a:solidFill>
              </a:rPr>
              <a:t>vib</a:t>
            </a:r>
            <a:r>
              <a:rPr lang="en-GB" sz="2000" dirty="0">
                <a:solidFill>
                  <a:srgbClr val="0000FF"/>
                </a:solidFill>
              </a:rPr>
              <a:t>. state to another  </a:t>
            </a:r>
            <a:endParaRPr lang="en-GB" sz="2000" dirty="0"/>
          </a:p>
          <a:p>
            <a:pPr>
              <a:spcBef>
                <a:spcPts val="180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271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Previous capability of obtaining vibrationally resolved molecular densities with EIRENE recovered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E029BA-4DAF-2746-AA84-EBCCBA10F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84" y="1079297"/>
            <a:ext cx="3962806" cy="54659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D72FDF-378E-354E-9E4C-372103D68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79297"/>
            <a:ext cx="3962807" cy="54659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36E994A-688A-304E-AAA5-F643971526BB}"/>
              </a:ext>
            </a:extLst>
          </p:cNvPr>
          <p:cNvSpPr/>
          <p:nvPr/>
        </p:nvSpPr>
        <p:spPr>
          <a:xfrm>
            <a:off x="611560" y="1146230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(v=0)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265681-4183-ED4B-895B-25CD9EC83F02}"/>
              </a:ext>
            </a:extLst>
          </p:cNvPr>
          <p:cNvSpPr/>
          <p:nvPr/>
        </p:nvSpPr>
        <p:spPr>
          <a:xfrm>
            <a:off x="3225919" y="1118980"/>
            <a:ext cx="914033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3DF85E-A5E8-C04B-909F-CC10E920A498}"/>
              </a:ext>
            </a:extLst>
          </p:cNvPr>
          <p:cNvSpPr/>
          <p:nvPr/>
        </p:nvSpPr>
        <p:spPr>
          <a:xfrm>
            <a:off x="3293245" y="6107821"/>
            <a:ext cx="846707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BAF294-65CB-7940-B6E6-90303F60C139}"/>
              </a:ext>
            </a:extLst>
          </p:cNvPr>
          <p:cNvSpPr/>
          <p:nvPr/>
        </p:nvSpPr>
        <p:spPr>
          <a:xfrm>
            <a:off x="5004048" y="110654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(v=1)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186FA7-2B5D-C241-8247-0F61012D4B5D}"/>
              </a:ext>
            </a:extLst>
          </p:cNvPr>
          <p:cNvSpPr/>
          <p:nvPr/>
        </p:nvSpPr>
        <p:spPr>
          <a:xfrm>
            <a:off x="7618407" y="1079297"/>
            <a:ext cx="914033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AD4636-A78F-4445-8E3F-C681B7218FB0}"/>
              </a:ext>
            </a:extLst>
          </p:cNvPr>
          <p:cNvSpPr/>
          <p:nvPr/>
        </p:nvSpPr>
        <p:spPr>
          <a:xfrm>
            <a:off x="7685733" y="6068138"/>
            <a:ext cx="846707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147144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Previous capability of obtaining vibrationally resolved molecular densities with EIRENE recovered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D31441-82DE-A846-A9E5-5FD441510E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5" r="5159"/>
          <a:stretch/>
        </p:blipFill>
        <p:spPr>
          <a:xfrm rot="16200000">
            <a:off x="1637135" y="-404887"/>
            <a:ext cx="5437681" cy="835292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1D1FFFC-F80F-7944-9BDD-799187583426}"/>
              </a:ext>
            </a:extLst>
          </p:cNvPr>
          <p:cNvSpPr/>
          <p:nvPr/>
        </p:nvSpPr>
        <p:spPr>
          <a:xfrm>
            <a:off x="6732240" y="3933056"/>
            <a:ext cx="22322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Tracks of D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molecules transitioning from ground state to v=5 vibrationally excited state</a:t>
            </a:r>
          </a:p>
        </p:txBody>
      </p:sp>
    </p:spTree>
    <p:extLst>
      <p:ext uri="{BB962C8B-B14F-4D97-AF65-F5344CB8AC3E}">
        <p14:creationId xmlns:p14="http://schemas.microsoft.com/office/powerpoint/2010/main" val="379933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2B7-5617-EC4D-B48B-F802551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460432" cy="869776"/>
          </a:xfrm>
        </p:spPr>
        <p:txBody>
          <a:bodyPr/>
          <a:lstStyle/>
          <a:p>
            <a:r>
              <a:rPr lang="en-GB" sz="2200" dirty="0"/>
              <a:t>Plans for 2022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E173-F2C7-354B-A653-552447F2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Mathias Groth | EUROfusion TSVV-5 Reporting 2021 – Plan 2022 | Jan 10, 2022 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17E2A-C952-5D4F-AE2B-BAC31DC1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1"/>
            <a:ext cx="8384244" cy="534848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000" dirty="0"/>
              <a:t>Comparison of H</a:t>
            </a:r>
            <a:r>
              <a:rPr lang="en-GB" sz="2000" baseline="-25000" dirty="0"/>
              <a:t>2</a:t>
            </a:r>
            <a:r>
              <a:rPr lang="en-GB" sz="2000" dirty="0"/>
              <a:t> fundamental data in AMJUEL and H2VIBR to IPP </a:t>
            </a:r>
            <a:r>
              <a:rPr lang="en-GB" sz="2000" dirty="0" err="1"/>
              <a:t>Garching</a:t>
            </a:r>
            <a:r>
              <a:rPr lang="en-GB" sz="2000" dirty="0"/>
              <a:t> H</a:t>
            </a:r>
            <a:r>
              <a:rPr lang="en-GB" sz="2000" baseline="-25000" dirty="0"/>
              <a:t>2</a:t>
            </a:r>
            <a:r>
              <a:rPr lang="en-GB" sz="2000" dirty="0"/>
              <a:t> database (Dirk </a:t>
            </a:r>
            <a:r>
              <a:rPr lang="en-GB" sz="2000" dirty="0" err="1"/>
              <a:t>Wünderlich</a:t>
            </a:r>
            <a:r>
              <a:rPr lang="en-GB" sz="2000" dirty="0"/>
              <a:t>, </a:t>
            </a:r>
            <a:r>
              <a:rPr lang="en-GB" sz="2000" dirty="0" err="1"/>
              <a:t>Ursel</a:t>
            </a:r>
            <a:r>
              <a:rPr lang="en-GB" sz="2000" dirty="0"/>
              <a:t> </a:t>
            </a:r>
            <a:r>
              <a:rPr lang="en-GB" sz="2000" dirty="0" err="1"/>
              <a:t>Fantz</a:t>
            </a:r>
            <a:r>
              <a:rPr lang="en-GB" sz="2000" dirty="0"/>
              <a:t>, Richard </a:t>
            </a:r>
            <a:r>
              <a:rPr lang="en-GB" sz="2000" dirty="0" err="1"/>
              <a:t>Bergmair</a:t>
            </a:r>
            <a:r>
              <a:rPr lang="en-GB" sz="2000" dirty="0"/>
              <a:t>)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Comparison of vibrational populations predicted by EIRENE H2_COLRAD, CRUMPET and YACORA with AMJUEL/H2VIBR and IPP </a:t>
            </a:r>
            <a:r>
              <a:rPr lang="en-GB" sz="2000" dirty="0" err="1"/>
              <a:t>Garching</a:t>
            </a:r>
            <a:r>
              <a:rPr lang="en-GB" sz="2000" dirty="0"/>
              <a:t> H</a:t>
            </a:r>
            <a:r>
              <a:rPr lang="en-GB" sz="2000" baseline="-25000" dirty="0"/>
              <a:t>2</a:t>
            </a:r>
            <a:r>
              <a:rPr lang="en-GB" sz="2000" dirty="0"/>
              <a:t> database</a:t>
            </a:r>
          </a:p>
          <a:p>
            <a:pPr>
              <a:spcBef>
                <a:spcPts val="1800"/>
              </a:spcBef>
              <a:buFont typeface=".Hiragino Kaku Gothic Interface W3"/>
              <a:buChar char="⇒"/>
            </a:pPr>
            <a:r>
              <a:rPr lang="en-GB" sz="2000" dirty="0">
                <a:solidFill>
                  <a:srgbClr val="0000FF"/>
                </a:solidFill>
              </a:rPr>
              <a:t>Development of optionally running internal H</a:t>
            </a:r>
            <a:r>
              <a:rPr lang="en-GB" sz="2000" baseline="-25000" dirty="0">
                <a:solidFill>
                  <a:srgbClr val="0000FF"/>
                </a:solidFill>
              </a:rPr>
              <a:t>2</a:t>
            </a:r>
            <a:r>
              <a:rPr lang="en-GB" sz="2000" dirty="0">
                <a:solidFill>
                  <a:srgbClr val="0000FF"/>
                </a:solidFill>
              </a:rPr>
              <a:t> CRM in EIRENE versus pre-calculated tables ⇒ assessment of its impact</a:t>
            </a:r>
            <a:endParaRPr lang="en-GB" sz="2000" dirty="0"/>
          </a:p>
          <a:p>
            <a:pPr>
              <a:spcBef>
                <a:spcPts val="1800"/>
              </a:spcBef>
            </a:pPr>
            <a:r>
              <a:rPr lang="en-GB" sz="2000" dirty="0"/>
              <a:t>Testing of coupled SOLPS-ITER runs with vibrationally resolved H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SOLPS-ITER runs for H, D and T plasmas, EDGE2D-EIRENE for D-T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Discussion of spectroscopic analyses for H</a:t>
            </a:r>
            <a:r>
              <a:rPr lang="en-GB" sz="2000" baseline="-25000" dirty="0"/>
              <a:t>2</a:t>
            </a:r>
            <a:r>
              <a:rPr lang="en-GB" sz="2000" dirty="0"/>
              <a:t>, D</a:t>
            </a:r>
            <a:r>
              <a:rPr lang="en-GB" sz="2000" baseline="-25000" dirty="0"/>
              <a:t>2</a:t>
            </a:r>
            <a:r>
              <a:rPr lang="en-GB" sz="2000" dirty="0"/>
              <a:t>, T</a:t>
            </a:r>
            <a:r>
              <a:rPr lang="en-GB" sz="2000" baseline="-25000" dirty="0"/>
              <a:t>2</a:t>
            </a:r>
            <a:r>
              <a:rPr lang="en-GB" sz="2000" dirty="0"/>
              <a:t> and D-T Fulcher band measurements and preparation of comparison to EIRENE predictions</a:t>
            </a:r>
          </a:p>
        </p:txBody>
      </p:sp>
    </p:spTree>
    <p:extLst>
      <p:ext uri="{BB962C8B-B14F-4D97-AF65-F5344CB8AC3E}">
        <p14:creationId xmlns:p14="http://schemas.microsoft.com/office/powerpoint/2010/main" val="181722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726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.Hiragino Kaku Gothic Interface W3</vt:lpstr>
      <vt:lpstr>Arial</vt:lpstr>
      <vt:lpstr>Calibri</vt:lpstr>
      <vt:lpstr>Cambria Math</vt:lpstr>
      <vt:lpstr>System Font Regular</vt:lpstr>
      <vt:lpstr>Office Theme</vt:lpstr>
      <vt:lpstr>EUROfusion TSVV-5 VTT/Aalto University – Report 2021 / Plan 2022</vt:lpstr>
      <vt:lpstr>List of deliverables in 2021 and their status</vt:lpstr>
      <vt:lpstr>Re-assessment of H2VIBR: Up to 60% decrease in effective H2 diss. rate observed for vib-resolved H2VIBR vs AMJUEL rates</vt:lpstr>
      <vt:lpstr>Vibrationally resolving H2 in 1D Eirene simulations reduces the effective dissociation rate by up to a factor of 2</vt:lpstr>
      <vt:lpstr>Previous capability of obtaining vibrationally resolved molecular densities with EIRENE recovered</vt:lpstr>
      <vt:lpstr>Previous capability of obtaining vibrationally resolved molecular densities with EIRENE recovered</vt:lpstr>
      <vt:lpstr>Previous capability of obtaining vibrationally resolved molecular densities with EIRENE recovered</vt:lpstr>
      <vt:lpstr>Plans for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Groth Mathias</cp:lastModifiedBy>
  <cp:revision>188</cp:revision>
  <cp:lastPrinted>2015-04-08T14:35:28Z</cp:lastPrinted>
  <dcterms:created xsi:type="dcterms:W3CDTF">2014-10-27T16:36:40Z</dcterms:created>
  <dcterms:modified xsi:type="dcterms:W3CDTF">2022-01-10T10:02:53Z</dcterms:modified>
</cp:coreProperties>
</file>