
<file path=[Content_Types].xml><?xml version="1.0" encoding="utf-8"?>
<Types xmlns="http://schemas.openxmlformats.org/package/2006/content-types">
  <Default Extension="bin" ContentType="application/vnd.openxmlformats-officedocument.oleObject"/>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311" r:id="rId3"/>
    <p:sldId id="318" r:id="rId4"/>
    <p:sldId id="261" r:id="rId5"/>
    <p:sldId id="320" r:id="rId6"/>
    <p:sldId id="321" r:id="rId7"/>
    <p:sldId id="262" r:id="rId8"/>
    <p:sldId id="359" r:id="rId9"/>
    <p:sldId id="357" r:id="rId10"/>
    <p:sldId id="361" r:id="rId11"/>
    <p:sldId id="363" r:id="rId12"/>
    <p:sldId id="364" r:id="rId13"/>
    <p:sldId id="366" r:id="rId14"/>
    <p:sldId id="375" r:id="rId15"/>
    <p:sldId id="367" r:id="rId16"/>
    <p:sldId id="369" r:id="rId17"/>
    <p:sldId id="372" r:id="rId18"/>
    <p:sldId id="373" r:id="rId19"/>
    <p:sldId id="374" r:id="rId20"/>
    <p:sldId id="376" r:id="rId21"/>
    <p:sldId id="377" r:id="rId22"/>
    <p:sldId id="264" r:id="rId23"/>
    <p:sldId id="271" r:id="rId24"/>
    <p:sldId id="312" r:id="rId25"/>
    <p:sldId id="313" r:id="rId26"/>
    <p:sldId id="272" r:id="rId27"/>
    <p:sldId id="274" r:id="rId28"/>
    <p:sldId id="371" r:id="rId29"/>
    <p:sldId id="316" r:id="rId30"/>
    <p:sldId id="356" r:id="rId31"/>
    <p:sldId id="345" r:id="rId32"/>
    <p:sldId id="327" r:id="rId33"/>
    <p:sldId id="379" r:id="rId34"/>
    <p:sldId id="380" r:id="rId35"/>
    <p:sldId id="378" r:id="rId36"/>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me de Andrés Sanchis" initials="CDAS" lastIdx="18" clrIdx="0">
    <p:extLst>
      <p:ext uri="{19B8F6BF-5375-455C-9EA6-DF929625EA0E}">
        <p15:presenceInfo xmlns:p15="http://schemas.microsoft.com/office/powerpoint/2012/main" userId="Carme de Andrés Sanch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E3E3E3"/>
    <a:srgbClr val="3F8179"/>
    <a:srgbClr val="003399"/>
    <a:srgbClr val="489289"/>
    <a:srgbClr val="5DAFA5"/>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15" autoAdjust="0"/>
    <p:restoredTop sz="90397" autoAdjust="0"/>
  </p:normalViewPr>
  <p:slideViewPr>
    <p:cSldViewPr showGuides="1">
      <p:cViewPr varScale="1">
        <p:scale>
          <a:sx n="80" d="100"/>
          <a:sy n="80" d="100"/>
        </p:scale>
        <p:origin x="883" y="67"/>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3786"/>
    </p:cViewPr>
  </p:sorterViewPr>
  <p:notesViewPr>
    <p:cSldViewPr showGuides="1">
      <p:cViewPr varScale="1">
        <p:scale>
          <a:sx n="85" d="100"/>
          <a:sy n="85" d="100"/>
        </p:scale>
        <p:origin x="-3834" y="-96"/>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511731"/>
          </a:xfrm>
          <a:prstGeom prst="rect">
            <a:avLst/>
          </a:prstGeom>
        </p:spPr>
        <p:txBody>
          <a:bodyPr vert="horz" lIns="99043" tIns="49522" rIns="99043" bIns="49522" rtlCol="0"/>
          <a:lstStyle>
            <a:lvl1pPr algn="l">
              <a:defRPr sz="1300"/>
            </a:lvl1pPr>
          </a:lstStyle>
          <a:p>
            <a:endParaRPr lang="en-GB" dirty="0">
              <a:latin typeface="Arial" panose="020B0604020202020204" pitchFamily="34" charset="0"/>
            </a:endParaRPr>
          </a:p>
        </p:txBody>
      </p:sp>
      <p:sp>
        <p:nvSpPr>
          <p:cNvPr id="3" name="Date Placeholder 2"/>
          <p:cNvSpPr>
            <a:spLocks noGrp="1"/>
          </p:cNvSpPr>
          <p:nvPr>
            <p:ph type="dt" sz="quarter" idx="1"/>
          </p:nvPr>
        </p:nvSpPr>
        <p:spPr>
          <a:xfrm>
            <a:off x="4021296" y="1"/>
            <a:ext cx="3076363" cy="511731"/>
          </a:xfrm>
          <a:prstGeom prst="rect">
            <a:avLst/>
          </a:prstGeom>
        </p:spPr>
        <p:txBody>
          <a:bodyPr vert="horz" lIns="99043" tIns="49522" rIns="99043" bIns="49522" rtlCol="0"/>
          <a:lstStyle>
            <a:lvl1pPr algn="r">
              <a:defRPr sz="1300"/>
            </a:lvl1pPr>
          </a:lstStyle>
          <a:p>
            <a:fld id="{15B2C45A-E869-45FE-B529-AF49C0F3C669}" type="datetimeFigureOut">
              <a:rPr lang="en-GB" smtClean="0">
                <a:latin typeface="Arial" panose="020B0604020202020204" pitchFamily="34" charset="0"/>
              </a:rPr>
              <a:pPr/>
              <a:t>14/03/2022</a:t>
            </a:fld>
            <a:endParaRPr lang="en-GB" dirty="0">
              <a:latin typeface="Arial" panose="020B0604020202020204" pitchFamily="34" charset="0"/>
            </a:endParaRPr>
          </a:p>
        </p:txBody>
      </p:sp>
      <p:sp>
        <p:nvSpPr>
          <p:cNvPr id="4" name="Footer Placeholder 3"/>
          <p:cNvSpPr>
            <a:spLocks noGrp="1"/>
          </p:cNvSpPr>
          <p:nvPr>
            <p:ph type="ftr" sz="quarter" idx="2"/>
          </p:nvPr>
        </p:nvSpPr>
        <p:spPr>
          <a:xfrm>
            <a:off x="0" y="9721107"/>
            <a:ext cx="3076363" cy="511731"/>
          </a:xfrm>
          <a:prstGeom prst="rect">
            <a:avLst/>
          </a:prstGeom>
        </p:spPr>
        <p:txBody>
          <a:bodyPr vert="horz" lIns="99043" tIns="49522" rIns="99043" bIns="49522" rtlCol="0" anchor="b"/>
          <a:lstStyle>
            <a:lvl1pPr algn="l">
              <a:defRPr sz="1300"/>
            </a:lvl1pPr>
          </a:lstStyle>
          <a:p>
            <a:endParaRPr lang="en-GB" dirty="0">
              <a:latin typeface="Arial" panose="020B0604020202020204" pitchFamily="34" charset="0"/>
            </a:endParaRPr>
          </a:p>
        </p:txBody>
      </p:sp>
      <p:sp>
        <p:nvSpPr>
          <p:cNvPr id="5" name="Slide Number Placeholder 4"/>
          <p:cNvSpPr>
            <a:spLocks noGrp="1"/>
          </p:cNvSpPr>
          <p:nvPr>
            <p:ph type="sldNum" sz="quarter" idx="3"/>
          </p:nvPr>
        </p:nvSpPr>
        <p:spPr>
          <a:xfrm>
            <a:off x="4021296" y="9721107"/>
            <a:ext cx="3076363" cy="511731"/>
          </a:xfrm>
          <a:prstGeom prst="rect">
            <a:avLst/>
          </a:prstGeom>
        </p:spPr>
        <p:txBody>
          <a:bodyPr vert="horz" lIns="99043" tIns="49522" rIns="99043" bIns="49522" rtlCol="0" anchor="b"/>
          <a:lstStyle>
            <a:lvl1pPr algn="r">
              <a:defRPr sz="1300"/>
            </a:lvl1pPr>
          </a:lstStyle>
          <a:p>
            <a:fld id="{A1166760-0E69-430F-A97F-08802152DB5E}" type="slidenum">
              <a:rPr lang="en-GB" smtClean="0">
                <a:latin typeface="Arial" panose="020B0604020202020204" pitchFamily="34" charset="0"/>
              </a:rPr>
              <a:pPr/>
              <a:t>‹Nr.›</a:t>
            </a:fld>
            <a:endParaRPr lang="en-GB" dirty="0">
              <a:latin typeface="Arial" panose="020B0604020202020204" pitchFamily="34" charset="0"/>
            </a:endParaRPr>
          </a:p>
        </p:txBody>
      </p:sp>
    </p:spTree>
    <p:extLst>
      <p:ext uri="{BB962C8B-B14F-4D97-AF65-F5344CB8AC3E}">
        <p14:creationId xmlns:p14="http://schemas.microsoft.com/office/powerpoint/2010/main" val="2943649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511731"/>
          </a:xfrm>
          <a:prstGeom prst="rect">
            <a:avLst/>
          </a:prstGeom>
        </p:spPr>
        <p:txBody>
          <a:bodyPr vert="horz" lIns="99043" tIns="49522" rIns="99043" bIns="49522" rtlCol="0"/>
          <a:lstStyle>
            <a:lvl1pPr algn="l">
              <a:defRPr sz="13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4021296" y="1"/>
            <a:ext cx="3076363" cy="511731"/>
          </a:xfrm>
          <a:prstGeom prst="rect">
            <a:avLst/>
          </a:prstGeom>
        </p:spPr>
        <p:txBody>
          <a:bodyPr vert="horz" lIns="99043" tIns="49522" rIns="99043" bIns="49522" rtlCol="0"/>
          <a:lstStyle>
            <a:lvl1pPr algn="r">
              <a:defRPr sz="1300">
                <a:latin typeface="Arial" panose="020B0604020202020204" pitchFamily="34" charset="0"/>
              </a:defRPr>
            </a:lvl1pPr>
          </a:lstStyle>
          <a:p>
            <a:fld id="{F93E6C17-F35F-4654-8DE9-B693AC206066}" type="datetimeFigureOut">
              <a:rPr lang="en-GB" smtClean="0"/>
              <a:pPr/>
              <a:t>14/03/2022</a:t>
            </a:fld>
            <a:endParaRPr lang="en-GB"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3" tIns="49522" rIns="99043" bIns="49522" rtlCol="0" anchor="ctr"/>
          <a:lstStyle/>
          <a:p>
            <a:endParaRPr lang="en-GB" dirty="0"/>
          </a:p>
        </p:txBody>
      </p:sp>
      <p:sp>
        <p:nvSpPr>
          <p:cNvPr id="5" name="Notes Placeholder 4"/>
          <p:cNvSpPr>
            <a:spLocks noGrp="1"/>
          </p:cNvSpPr>
          <p:nvPr>
            <p:ph type="body" sz="quarter" idx="3"/>
          </p:nvPr>
        </p:nvSpPr>
        <p:spPr>
          <a:xfrm>
            <a:off x="709930" y="4861444"/>
            <a:ext cx="5679440" cy="4605576"/>
          </a:xfrm>
          <a:prstGeom prst="rect">
            <a:avLst/>
          </a:prstGeom>
        </p:spPr>
        <p:txBody>
          <a:bodyPr vert="horz" lIns="99043" tIns="49522" rIns="99043" bIns="4952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721107"/>
            <a:ext cx="3076363" cy="511731"/>
          </a:xfrm>
          <a:prstGeom prst="rect">
            <a:avLst/>
          </a:prstGeom>
        </p:spPr>
        <p:txBody>
          <a:bodyPr vert="horz" lIns="99043" tIns="49522" rIns="99043" bIns="49522" rtlCol="0" anchor="b"/>
          <a:lstStyle>
            <a:lvl1pPr algn="l">
              <a:defRPr sz="13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4021296" y="9721107"/>
            <a:ext cx="3076363" cy="511731"/>
          </a:xfrm>
          <a:prstGeom prst="rect">
            <a:avLst/>
          </a:prstGeom>
        </p:spPr>
        <p:txBody>
          <a:bodyPr vert="horz" lIns="99043" tIns="49522" rIns="99043" bIns="49522" rtlCol="0" anchor="b"/>
          <a:lstStyle>
            <a:lvl1pPr algn="r">
              <a:defRPr sz="1300">
                <a:latin typeface="Arial" panose="020B0604020202020204" pitchFamily="34" charset="0"/>
              </a:defRPr>
            </a:lvl1pPr>
          </a:lstStyle>
          <a:p>
            <a:fld id="{49027E0A-1465-4A40-B1D5-9126D49509FC}" type="slidenum">
              <a:rPr lang="en-GB" smtClean="0"/>
              <a:pPr/>
              <a:t>‹Nr.›</a:t>
            </a:fld>
            <a:endParaRPr lang="en-GB" dirty="0"/>
          </a:p>
        </p:txBody>
      </p:sp>
    </p:spTree>
    <p:extLst>
      <p:ext uri="{BB962C8B-B14F-4D97-AF65-F5344CB8AC3E}">
        <p14:creationId xmlns:p14="http://schemas.microsoft.com/office/powerpoint/2010/main" val="251334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9027E0A-1465-4A40-B1D5-9126D49509FC}" type="slidenum">
              <a:rPr lang="en-GB" smtClean="0"/>
              <a:pPr/>
              <a:t>5</a:t>
            </a:fld>
            <a:endParaRPr lang="en-GB" dirty="0"/>
          </a:p>
        </p:txBody>
      </p:sp>
    </p:spTree>
    <p:extLst>
      <p:ext uri="{BB962C8B-B14F-4D97-AF65-F5344CB8AC3E}">
        <p14:creationId xmlns:p14="http://schemas.microsoft.com/office/powerpoint/2010/main" val="128207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9027E0A-1465-4A40-B1D5-9126D49509FC}" type="slidenum">
              <a:rPr lang="en-GB" smtClean="0"/>
              <a:pPr/>
              <a:t>6</a:t>
            </a:fld>
            <a:endParaRPr lang="en-GB" dirty="0"/>
          </a:p>
        </p:txBody>
      </p:sp>
    </p:spTree>
    <p:extLst>
      <p:ext uri="{BB962C8B-B14F-4D97-AF65-F5344CB8AC3E}">
        <p14:creationId xmlns:p14="http://schemas.microsoft.com/office/powerpoint/2010/main" val="627214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sz="1100">
              <a:solidFill>
                <a:srgbClr val="C00000"/>
              </a:solidFill>
            </a:endParaRPr>
          </a:p>
        </p:txBody>
      </p:sp>
      <p:sp>
        <p:nvSpPr>
          <p:cNvPr id="4" name="Foliennummernplatzhalter 3"/>
          <p:cNvSpPr>
            <a:spLocks noGrp="1"/>
          </p:cNvSpPr>
          <p:nvPr>
            <p:ph type="sldNum" sz="quarter" idx="10"/>
          </p:nvPr>
        </p:nvSpPr>
        <p:spPr/>
        <p:txBody>
          <a:bodyPr/>
          <a:lstStyle/>
          <a:p>
            <a:fld id="{49027E0A-1465-4A40-B1D5-9126D49509FC}" type="slidenum">
              <a:rPr lang="en-GB" smtClean="0"/>
              <a:pPr/>
              <a:t>23</a:t>
            </a:fld>
            <a:endParaRPr lang="en-GB" dirty="0"/>
          </a:p>
        </p:txBody>
      </p:sp>
    </p:spTree>
    <p:extLst>
      <p:ext uri="{BB962C8B-B14F-4D97-AF65-F5344CB8AC3E}">
        <p14:creationId xmlns:p14="http://schemas.microsoft.com/office/powerpoint/2010/main" val="931414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sz="1100">
              <a:solidFill>
                <a:srgbClr val="C00000"/>
              </a:solidFill>
            </a:endParaRPr>
          </a:p>
        </p:txBody>
      </p:sp>
      <p:sp>
        <p:nvSpPr>
          <p:cNvPr id="4" name="Foliennummernplatzhalter 3"/>
          <p:cNvSpPr>
            <a:spLocks noGrp="1"/>
          </p:cNvSpPr>
          <p:nvPr>
            <p:ph type="sldNum" sz="quarter" idx="10"/>
          </p:nvPr>
        </p:nvSpPr>
        <p:spPr/>
        <p:txBody>
          <a:bodyPr/>
          <a:lstStyle/>
          <a:p>
            <a:fld id="{49027E0A-1465-4A40-B1D5-9126D49509FC}" type="slidenum">
              <a:rPr lang="en-GB" smtClean="0"/>
              <a:pPr/>
              <a:t>24</a:t>
            </a:fld>
            <a:endParaRPr lang="en-GB" dirty="0"/>
          </a:p>
        </p:txBody>
      </p:sp>
    </p:spTree>
    <p:extLst>
      <p:ext uri="{BB962C8B-B14F-4D97-AF65-F5344CB8AC3E}">
        <p14:creationId xmlns:p14="http://schemas.microsoft.com/office/powerpoint/2010/main" val="180841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sz="1100">
              <a:solidFill>
                <a:srgbClr val="C00000"/>
              </a:solidFill>
            </a:endParaRPr>
          </a:p>
        </p:txBody>
      </p:sp>
      <p:sp>
        <p:nvSpPr>
          <p:cNvPr id="4" name="Foliennummernplatzhalter 3"/>
          <p:cNvSpPr>
            <a:spLocks noGrp="1"/>
          </p:cNvSpPr>
          <p:nvPr>
            <p:ph type="sldNum" sz="quarter" idx="10"/>
          </p:nvPr>
        </p:nvSpPr>
        <p:spPr/>
        <p:txBody>
          <a:bodyPr/>
          <a:lstStyle/>
          <a:p>
            <a:fld id="{49027E0A-1465-4A40-B1D5-9126D49509FC}" type="slidenum">
              <a:rPr lang="en-GB" smtClean="0"/>
              <a:pPr/>
              <a:t>25</a:t>
            </a:fld>
            <a:endParaRPr lang="en-GB" dirty="0"/>
          </a:p>
        </p:txBody>
      </p:sp>
    </p:spTree>
    <p:extLst>
      <p:ext uri="{BB962C8B-B14F-4D97-AF65-F5344CB8AC3E}">
        <p14:creationId xmlns:p14="http://schemas.microsoft.com/office/powerpoint/2010/main" val="462905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sz="1100" dirty="0">
              <a:solidFill>
                <a:srgbClr val="C00000"/>
              </a:solidFill>
            </a:endParaRPr>
          </a:p>
        </p:txBody>
      </p:sp>
      <p:sp>
        <p:nvSpPr>
          <p:cNvPr id="4" name="Foliennummernplatzhalter 3"/>
          <p:cNvSpPr>
            <a:spLocks noGrp="1"/>
          </p:cNvSpPr>
          <p:nvPr>
            <p:ph type="sldNum" sz="quarter" idx="10"/>
          </p:nvPr>
        </p:nvSpPr>
        <p:spPr/>
        <p:txBody>
          <a:bodyPr/>
          <a:lstStyle/>
          <a:p>
            <a:fld id="{49027E0A-1465-4A40-B1D5-9126D49509FC}" type="slidenum">
              <a:rPr lang="en-GB" smtClean="0"/>
              <a:pPr/>
              <a:t>26</a:t>
            </a:fld>
            <a:endParaRPr lang="en-GB" dirty="0"/>
          </a:p>
        </p:txBody>
      </p:sp>
    </p:spTree>
    <p:extLst>
      <p:ext uri="{BB962C8B-B14F-4D97-AF65-F5344CB8AC3E}">
        <p14:creationId xmlns:p14="http://schemas.microsoft.com/office/powerpoint/2010/main" val="2337132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sz="1100">
              <a:solidFill>
                <a:srgbClr val="C00000"/>
              </a:solidFill>
            </a:endParaRPr>
          </a:p>
        </p:txBody>
      </p:sp>
      <p:sp>
        <p:nvSpPr>
          <p:cNvPr id="4" name="Foliennummernplatzhalter 3"/>
          <p:cNvSpPr>
            <a:spLocks noGrp="1"/>
          </p:cNvSpPr>
          <p:nvPr>
            <p:ph type="sldNum" sz="quarter" idx="10"/>
          </p:nvPr>
        </p:nvSpPr>
        <p:spPr/>
        <p:txBody>
          <a:bodyPr/>
          <a:lstStyle/>
          <a:p>
            <a:fld id="{49027E0A-1465-4A40-B1D5-9126D49509FC}" type="slidenum">
              <a:rPr lang="en-GB" smtClean="0"/>
              <a:pPr/>
              <a:t>27</a:t>
            </a:fld>
            <a:endParaRPr lang="en-GB" dirty="0"/>
          </a:p>
        </p:txBody>
      </p:sp>
    </p:spTree>
    <p:extLst>
      <p:ext uri="{BB962C8B-B14F-4D97-AF65-F5344CB8AC3E}">
        <p14:creationId xmlns:p14="http://schemas.microsoft.com/office/powerpoint/2010/main" val="4283527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sz="1100">
              <a:solidFill>
                <a:srgbClr val="C00000"/>
              </a:solidFill>
            </a:endParaRPr>
          </a:p>
        </p:txBody>
      </p:sp>
      <p:sp>
        <p:nvSpPr>
          <p:cNvPr id="4" name="Foliennummernplatzhalter 3"/>
          <p:cNvSpPr>
            <a:spLocks noGrp="1"/>
          </p:cNvSpPr>
          <p:nvPr>
            <p:ph type="sldNum" sz="quarter" idx="10"/>
          </p:nvPr>
        </p:nvSpPr>
        <p:spPr/>
        <p:txBody>
          <a:bodyPr/>
          <a:lstStyle/>
          <a:p>
            <a:fld id="{49027E0A-1465-4A40-B1D5-9126D49509FC}" type="slidenum">
              <a:rPr lang="en-GB" smtClean="0"/>
              <a:pPr/>
              <a:t>29</a:t>
            </a:fld>
            <a:endParaRPr lang="en-GB" dirty="0"/>
          </a:p>
        </p:txBody>
      </p:sp>
    </p:spTree>
    <p:extLst>
      <p:ext uri="{BB962C8B-B14F-4D97-AF65-F5344CB8AC3E}">
        <p14:creationId xmlns:p14="http://schemas.microsoft.com/office/powerpoint/2010/main" val="2663572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4" name="Bild 7"/>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27348"/>
          <a:stretch/>
        </p:blipFill>
        <p:spPr>
          <a:xfrm>
            <a:off x="-1" y="0"/>
            <a:ext cx="12197925" cy="5570706"/>
          </a:xfrm>
          <a:prstGeom prst="rect">
            <a:avLst/>
          </a:prstGeom>
        </p:spPr>
      </p:pic>
      <p:grpSp>
        <p:nvGrpSpPr>
          <p:cNvPr id="4" name="Gruppieren 3"/>
          <p:cNvGrpSpPr/>
          <p:nvPr userDrawn="1"/>
        </p:nvGrpSpPr>
        <p:grpSpPr>
          <a:xfrm>
            <a:off x="5735960" y="5812522"/>
            <a:ext cx="6120680" cy="784830"/>
            <a:chOff x="5735960" y="5717361"/>
            <a:chExt cx="6120680" cy="784830"/>
          </a:xfrm>
        </p:grpSpPr>
        <p:pic>
          <p:nvPicPr>
            <p:cNvPr id="25" name="Grafik 24"/>
            <p:cNvPicPr preferRelativeResize="0">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784830"/>
            </a:xfrm>
            <a:prstGeom prst="rect">
              <a:avLst/>
            </a:prstGeom>
          </p:spPr>
          <p:txBody>
            <a:bodyPr wrap="square">
              <a:spAutoFit/>
            </a:bodyPr>
            <a:lstStyle/>
            <a:p>
              <a:pPr algn="just">
                <a:lnSpc>
                  <a:spcPct val="90000"/>
                </a:lnSpc>
              </a:pPr>
              <a:r>
                <a:rPr lang="en-GB" sz="1000"/>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Tree>
    <p:extLst>
      <p:ext uri="{BB962C8B-B14F-4D97-AF65-F5344CB8AC3E}">
        <p14:creationId xmlns:p14="http://schemas.microsoft.com/office/powerpoint/2010/main" val="169429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userDrawn="1"/>
        </p:nvSpPr>
        <p:spPr>
          <a:xfrm>
            <a:off x="0" y="0"/>
            <a:ext cx="12192000" cy="6858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n>
                <a:noFill/>
              </a:ln>
              <a:effectLst/>
              <a:latin typeface="+mj-lt"/>
            </a:endParaRPr>
          </a:p>
        </p:txBody>
      </p:sp>
      <p:sp>
        <p:nvSpPr>
          <p:cNvPr id="2" name="Title 1"/>
          <p:cNvSpPr>
            <a:spLocks noGrp="1"/>
          </p:cNvSpPr>
          <p:nvPr>
            <p:ph type="title"/>
          </p:nvPr>
        </p:nvSpPr>
        <p:spPr>
          <a:xfrm>
            <a:off x="609600" y="116632"/>
            <a:ext cx="10058400" cy="457200"/>
          </a:xfrm>
        </p:spPr>
        <p:txBody>
          <a:bodyPr>
            <a:noAutofit/>
          </a:bodyPr>
          <a:lstStyle>
            <a:lvl1pPr algn="l">
              <a:lnSpc>
                <a:spcPts val="2400"/>
              </a:lnSpc>
              <a:defRPr sz="2400" b="0">
                <a:latin typeface="+mn-lt"/>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lstStyle>
            <a:lvl1pPr marL="257175" indent="-257175">
              <a:buFont typeface="Arial" panose="020B0604020202020204" pitchFamily="34" charset="0"/>
              <a:buChar char="•"/>
              <a:defRPr sz="1800">
                <a:latin typeface="+mn-lt"/>
                <a:cs typeface="Arial" panose="020B0604020202020204" pitchFamily="34" charset="0"/>
              </a:defRPr>
            </a:lvl1pPr>
            <a:lvl2pPr marL="557213" indent="-214313">
              <a:buFont typeface="Arial" panose="020B0604020202020204" pitchFamily="34" charset="0"/>
              <a:buChar char="•"/>
              <a:defRPr sz="1500">
                <a:latin typeface="+mn-lt"/>
                <a:cs typeface="Arial" panose="020B0604020202020204" pitchFamily="34" charset="0"/>
              </a:defRPr>
            </a:lvl2pPr>
            <a:lvl3pPr marL="857250" indent="-171450">
              <a:buFont typeface="Arial" panose="020B0604020202020204" pitchFamily="34" charset="0"/>
              <a:buChar char="•"/>
              <a:defRPr sz="135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pic>
        <p:nvPicPr>
          <p:cNvPr id="4" name="Picture 3"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36560" y="116632"/>
            <a:ext cx="466915" cy="465708"/>
          </a:xfrm>
          <a:prstGeom prst="rect">
            <a:avLst/>
          </a:prstGeom>
        </p:spPr>
      </p:pic>
      <p:sp>
        <p:nvSpPr>
          <p:cNvPr id="8" name="Footer Placeholder 7"/>
          <p:cNvSpPr>
            <a:spLocks noGrp="1"/>
          </p:cNvSpPr>
          <p:nvPr>
            <p:ph type="ftr" sz="quarter" idx="11"/>
          </p:nvPr>
        </p:nvSpPr>
        <p:spPr>
          <a:xfrm>
            <a:off x="609600" y="6528386"/>
            <a:ext cx="3470176" cy="329614"/>
          </a:xfrm>
        </p:spPr>
        <p:txBody>
          <a:bodyPr anchor="t"/>
          <a:lstStyle>
            <a:lvl1pPr>
              <a:defRPr sz="1100"/>
            </a:lvl1pPr>
          </a:lstStyle>
          <a:p>
            <a:r>
              <a:rPr lang="fr-FR"/>
              <a:t>A. Author  |  XYZ PB Meeting  |  dd Mth yyyy</a:t>
            </a:r>
            <a:endParaRPr lang="en-GB" dirty="0"/>
          </a:p>
        </p:txBody>
      </p:sp>
      <p:sp>
        <p:nvSpPr>
          <p:cNvPr id="9" name="Slide Number Placeholder 8"/>
          <p:cNvSpPr>
            <a:spLocks noGrp="1"/>
          </p:cNvSpPr>
          <p:nvPr>
            <p:ph type="sldNum" sz="quarter" idx="12"/>
          </p:nvPr>
        </p:nvSpPr>
        <p:spPr>
          <a:xfrm>
            <a:off x="10992544" y="6525344"/>
            <a:ext cx="720080" cy="199174"/>
          </a:xfrm>
        </p:spPr>
        <p:txBody>
          <a:bodyPr anchor="t"/>
          <a:lstStyle>
            <a:lvl1pPr>
              <a:defRPr sz="1100"/>
            </a:lvl1pPr>
          </a:lstStyle>
          <a:p>
            <a:fld id="{6A6D9FA1-99C7-4910-8E32-B85D378B0060}" type="slidenum">
              <a:rPr lang="en-GB" smtClean="0"/>
              <a:pPr/>
              <a:t>‹Nr.›</a:t>
            </a:fld>
            <a:endParaRPr lang="en-GB" dirty="0"/>
          </a:p>
        </p:txBody>
      </p:sp>
    </p:spTree>
    <p:extLst>
      <p:ext uri="{BB962C8B-B14F-4D97-AF65-F5344CB8AC3E}">
        <p14:creationId xmlns:p14="http://schemas.microsoft.com/office/powerpoint/2010/main" val="19969751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623392" y="6356353"/>
            <a:ext cx="3860800" cy="36512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r>
              <a:rPr lang="fr-FR"/>
              <a:t>A. Author  |  XYZ PB Meeting  |  dd Mth yyyy</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fld id="{6A6D9FA1-99C7-4910-8E32-B85D378B0060}" type="slidenum">
              <a:rPr lang="en-GB" smtClean="0"/>
              <a:pPr/>
              <a:t>‹Nr.›</a:t>
            </a:fld>
            <a:endParaRPr lang="en-GB" dirty="0"/>
          </a:p>
        </p:txBody>
      </p:sp>
    </p:spTree>
    <p:extLst>
      <p:ext uri="{BB962C8B-B14F-4D97-AF65-F5344CB8AC3E}">
        <p14:creationId xmlns:p14="http://schemas.microsoft.com/office/powerpoint/2010/main" val="886642047"/>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2.tmp"/><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tm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tmp"/><Relationship Id="rId5" Type="http://schemas.openxmlformats.org/officeDocument/2006/relationships/image" Target="../media/image10.tm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idx="4294967295"/>
          </p:nvPr>
        </p:nvSpPr>
        <p:spPr>
          <a:xfrm>
            <a:off x="527381" y="2348880"/>
            <a:ext cx="11329259" cy="1296144"/>
          </a:xfrm>
        </p:spPr>
        <p:txBody>
          <a:bodyPr/>
          <a:lstStyle/>
          <a:p>
            <a:pPr lvl="0" algn="l">
              <a:defRPr sz="1800" b="0"/>
            </a:pPr>
            <a:r>
              <a:rPr lang="de-DE" sz="2700" b="1" dirty="0"/>
              <a:t>Status Report for WPPWIE</a:t>
            </a:r>
            <a:endParaRPr lang="en-GB" sz="2700" b="1" dirty="0"/>
          </a:p>
        </p:txBody>
      </p:sp>
      <p:sp>
        <p:nvSpPr>
          <p:cNvPr id="4" name="Subtitle 2"/>
          <p:cNvSpPr>
            <a:spLocks noGrp="1"/>
          </p:cNvSpPr>
          <p:nvPr>
            <p:ph type="subTitle" idx="4294967295"/>
          </p:nvPr>
        </p:nvSpPr>
        <p:spPr>
          <a:xfrm>
            <a:off x="479376" y="4205060"/>
            <a:ext cx="11377264" cy="1058751"/>
          </a:xfrm>
        </p:spPr>
        <p:txBody>
          <a:bodyPr wrap="square">
            <a:spAutoFit/>
          </a:bodyPr>
          <a:lstStyle/>
          <a:p>
            <a:pPr marL="0" indent="0">
              <a:spcAft>
                <a:spcPts val="1200"/>
              </a:spcAft>
              <a:buNone/>
            </a:pPr>
            <a:r>
              <a:rPr lang="en-US" dirty="0">
                <a:solidFill>
                  <a:schemeClr val="bg1"/>
                </a:solidFill>
              </a:rPr>
              <a:t>S. Brezinsek (PL), M. Reinhart (PSO)</a:t>
            </a:r>
          </a:p>
          <a:p>
            <a:pPr marL="0" indent="0">
              <a:spcAft>
                <a:spcPts val="1200"/>
              </a:spcAft>
              <a:buNone/>
            </a:pPr>
            <a:r>
              <a:rPr lang="en-US" dirty="0">
                <a:solidFill>
                  <a:schemeClr val="bg1"/>
                </a:solidFill>
              </a:rPr>
              <a:t>J.W. </a:t>
            </a:r>
            <a:r>
              <a:rPr lang="en-US" dirty="0" err="1">
                <a:solidFill>
                  <a:schemeClr val="bg1"/>
                </a:solidFill>
              </a:rPr>
              <a:t>Coenen</a:t>
            </a:r>
            <a:r>
              <a:rPr lang="en-US" dirty="0">
                <a:solidFill>
                  <a:schemeClr val="bg1"/>
                </a:solidFill>
              </a:rPr>
              <a:t>, A. Hakola, K. </a:t>
            </a:r>
            <a:r>
              <a:rPr lang="en-US" dirty="0" err="1">
                <a:solidFill>
                  <a:schemeClr val="bg1"/>
                </a:solidFill>
              </a:rPr>
              <a:t>Schmid</a:t>
            </a:r>
            <a:r>
              <a:rPr lang="en-US" dirty="0">
                <a:solidFill>
                  <a:schemeClr val="bg1"/>
                </a:solidFill>
              </a:rPr>
              <a:t>, A. Kirschner, </a:t>
            </a:r>
            <a:r>
              <a:rPr lang="en-US" dirty="0" err="1">
                <a:solidFill>
                  <a:schemeClr val="bg1"/>
                </a:solidFill>
              </a:rPr>
              <a:t>H.v</a:t>
            </a:r>
            <a:r>
              <a:rPr lang="en-US" dirty="0">
                <a:solidFill>
                  <a:schemeClr val="bg1"/>
                </a:solidFill>
              </a:rPr>
              <a:t>. Meiden, J. </a:t>
            </a:r>
            <a:r>
              <a:rPr lang="en-US" dirty="0" err="1">
                <a:solidFill>
                  <a:schemeClr val="bg1"/>
                </a:solidFill>
              </a:rPr>
              <a:t>Likonen</a:t>
            </a:r>
            <a:r>
              <a:rPr lang="en-US" dirty="0">
                <a:solidFill>
                  <a:schemeClr val="bg1"/>
                </a:solidFill>
              </a:rPr>
              <a:t>, G. Calabro</a:t>
            </a:r>
          </a:p>
        </p:txBody>
      </p:sp>
      <p:sp>
        <p:nvSpPr>
          <p:cNvPr id="11" name="TextBox 10"/>
          <p:cNvSpPr txBox="1"/>
          <p:nvPr/>
        </p:nvSpPr>
        <p:spPr>
          <a:xfrm>
            <a:off x="527381" y="3356992"/>
            <a:ext cx="3957750" cy="369332"/>
          </a:xfrm>
          <a:prstGeom prst="rect">
            <a:avLst/>
          </a:prstGeom>
          <a:noFill/>
        </p:spPr>
        <p:txBody>
          <a:bodyPr wrap="none" rtlCol="0">
            <a:spAutoFit/>
          </a:bodyPr>
          <a:lstStyle/>
          <a:p>
            <a:r>
              <a:rPr lang="en-GB" dirty="0">
                <a:latin typeface="+mj-lt"/>
                <a:cs typeface="Arial" panose="020B0604020202020204" pitchFamily="34" charset="0"/>
              </a:rPr>
              <a:t>3</a:t>
            </a:r>
            <a:r>
              <a:rPr lang="en-GB" baseline="30000" dirty="0">
                <a:latin typeface="+mj-lt"/>
                <a:cs typeface="Arial" panose="020B0604020202020204" pitchFamily="34" charset="0"/>
              </a:rPr>
              <a:t>rd</a:t>
            </a:r>
            <a:r>
              <a:rPr lang="en-GB" dirty="0">
                <a:latin typeface="+mj-lt"/>
                <a:cs typeface="Arial" panose="020B0604020202020204" pitchFamily="34" charset="0"/>
              </a:rPr>
              <a:t> WPPWIE Project Board | 15.03.2022</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92" y="5823847"/>
            <a:ext cx="2723456" cy="792088"/>
          </a:xfrm>
          <a:prstGeom prst="rect">
            <a:avLst/>
          </a:prstGeom>
        </p:spPr>
      </p:pic>
    </p:spTree>
    <p:extLst>
      <p:ext uri="{BB962C8B-B14F-4D97-AF65-F5344CB8AC3E}">
        <p14:creationId xmlns:p14="http://schemas.microsoft.com/office/powerpoint/2010/main" val="697402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
          <p:cNvSpPr>
            <a:spLocks noGrp="1"/>
          </p:cNvSpPr>
          <p:nvPr>
            <p:ph type="title"/>
          </p:nvPr>
        </p:nvSpPr>
        <p:spPr>
          <a:xfrm>
            <a:off x="596271" y="91480"/>
            <a:ext cx="10526283" cy="457200"/>
          </a:xfrm>
        </p:spPr>
        <p:txBody>
          <a:bodyPr/>
          <a:lstStyle/>
          <a:p>
            <a:r>
              <a:rPr lang="en-GB" dirty="0" smtClean="0">
                <a:solidFill>
                  <a:schemeClr val="bg2">
                    <a:lumMod val="10000"/>
                  </a:schemeClr>
                </a:solidFill>
              </a:rPr>
              <a:t>2 – WPPWIE  Summary of Achievements: SP B </a:t>
            </a:r>
            <a:br>
              <a:rPr lang="en-GB" dirty="0" smtClean="0">
                <a:solidFill>
                  <a:schemeClr val="bg2">
                    <a:lumMod val="10000"/>
                  </a:schemeClr>
                </a:solidFill>
              </a:rPr>
            </a:br>
            <a:r>
              <a:rPr lang="en-US" dirty="0">
                <a:latin typeface="Calibri" panose="020F0502020204030204" pitchFamily="34" charset="0"/>
                <a:ea typeface="SimSun" panose="02010600030101010101" pitchFamily="2" charset="-122"/>
              </a:rPr>
              <a:t>Experiments on erosion, deposition and material migration</a:t>
            </a:r>
          </a:p>
        </p:txBody>
      </p:sp>
      <p:sp>
        <p:nvSpPr>
          <p:cNvPr id="20" name="Foliennummernplatzhalter 4"/>
          <p:cNvSpPr>
            <a:spLocks noGrp="1"/>
          </p:cNvSpPr>
          <p:nvPr>
            <p:ph type="sldNum" sz="quarter" idx="12"/>
          </p:nvPr>
        </p:nvSpPr>
        <p:spPr>
          <a:xfrm>
            <a:off x="10992544" y="6525344"/>
            <a:ext cx="720080" cy="199174"/>
          </a:xfrm>
        </p:spPr>
        <p:txBody>
          <a:bodyPr/>
          <a:lstStyle/>
          <a:p>
            <a:fld id="{6A6D9FA1-99C7-4910-8E32-B85D378B0060}" type="slidenum">
              <a:rPr lang="en-GB" smtClean="0"/>
              <a:pPr/>
              <a:t>10</a:t>
            </a:fld>
            <a:endParaRPr lang="en-GB" dirty="0"/>
          </a:p>
        </p:txBody>
      </p:sp>
      <p:sp>
        <p:nvSpPr>
          <p:cNvPr id="21" name="Fußzeilenplatzhalter 3"/>
          <p:cNvSpPr>
            <a:spLocks noGrp="1"/>
          </p:cNvSpPr>
          <p:nvPr>
            <p:ph type="ftr" sz="quarter" idx="11"/>
          </p:nvPr>
        </p:nvSpPr>
        <p:spPr>
          <a:xfrm>
            <a:off x="609600" y="6528386"/>
            <a:ext cx="3470176" cy="329614"/>
          </a:xfrm>
        </p:spPr>
        <p:txBody>
          <a:bodyPr/>
          <a:lstStyle/>
          <a:p>
            <a:pPr algn="l"/>
            <a:r>
              <a:rPr lang="fr-FR" dirty="0"/>
              <a:t>S. Brezinsek  |  3rd WPPWIE PB  |  </a:t>
            </a:r>
            <a:r>
              <a:rPr lang="fr-FR" dirty="0" smtClean="0"/>
              <a:t>15.03.2022</a:t>
            </a:r>
            <a:endParaRPr lang="en-GB" dirty="0"/>
          </a:p>
        </p:txBody>
      </p:sp>
      <p:graphicFrame>
        <p:nvGraphicFramePr>
          <p:cNvPr id="15" name="Tabelle 14"/>
          <p:cNvGraphicFramePr>
            <a:graphicFrameLocks noGrp="1"/>
          </p:cNvGraphicFramePr>
          <p:nvPr>
            <p:extLst>
              <p:ext uri="{D42A27DB-BD31-4B8C-83A1-F6EECF244321}">
                <p14:modId xmlns:p14="http://schemas.microsoft.com/office/powerpoint/2010/main" val="3164024933"/>
              </p:ext>
            </p:extLst>
          </p:nvPr>
        </p:nvGraphicFramePr>
        <p:xfrm>
          <a:off x="479380" y="1672528"/>
          <a:ext cx="2999740" cy="525780"/>
        </p:xfrm>
        <a:graphic>
          <a:graphicData uri="http://schemas.openxmlformats.org/drawingml/2006/table">
            <a:tbl>
              <a:tblPr firstRow="1" firstCol="1" bandRow="1">
                <a:tableStyleId>{5C22544A-7EE6-4342-B048-85BDC9FD1C3A}</a:tableStyleId>
              </a:tblPr>
              <a:tblGrid>
                <a:gridCol w="2999740">
                  <a:extLst>
                    <a:ext uri="{9D8B030D-6E8A-4147-A177-3AD203B41FA5}">
                      <a16:colId xmlns:a16="http://schemas.microsoft.com/office/drawing/2014/main" val="1737431549"/>
                    </a:ext>
                  </a:extLst>
                </a:gridCol>
              </a:tblGrid>
              <a:tr h="23368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500" spc="-15" dirty="0">
                          <a:effectLst/>
                        </a:rPr>
                        <a:t>SP B.1 Physics of erosion and deposition</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101600" marR="101600" marT="0" marB="0"/>
                </a:tc>
                <a:extLst>
                  <a:ext uri="{0D108BD9-81ED-4DB2-BD59-A6C34878D82A}">
                    <a16:rowId xmlns:a16="http://schemas.microsoft.com/office/drawing/2014/main" val="538654597"/>
                  </a:ext>
                </a:extLst>
              </a:tr>
            </a:tbl>
          </a:graphicData>
        </a:graphic>
      </p:graphicFrame>
      <p:graphicFrame>
        <p:nvGraphicFramePr>
          <p:cNvPr id="16" name="Tabelle 15"/>
          <p:cNvGraphicFramePr>
            <a:graphicFrameLocks noGrp="1"/>
          </p:cNvGraphicFramePr>
          <p:nvPr>
            <p:extLst>
              <p:ext uri="{D42A27DB-BD31-4B8C-83A1-F6EECF244321}">
                <p14:modId xmlns:p14="http://schemas.microsoft.com/office/powerpoint/2010/main" val="2526832105"/>
              </p:ext>
            </p:extLst>
          </p:nvPr>
        </p:nvGraphicFramePr>
        <p:xfrm>
          <a:off x="479379" y="2471172"/>
          <a:ext cx="2999740" cy="525780"/>
        </p:xfrm>
        <a:graphic>
          <a:graphicData uri="http://schemas.openxmlformats.org/drawingml/2006/table">
            <a:tbl>
              <a:tblPr firstRow="1" firstCol="1" bandRow="1">
                <a:tableStyleId>{5C22544A-7EE6-4342-B048-85BDC9FD1C3A}</a:tableStyleId>
              </a:tblPr>
              <a:tblGrid>
                <a:gridCol w="2999740">
                  <a:extLst>
                    <a:ext uri="{9D8B030D-6E8A-4147-A177-3AD203B41FA5}">
                      <a16:colId xmlns:a16="http://schemas.microsoft.com/office/drawing/2014/main" val="1951843635"/>
                    </a:ext>
                  </a:extLst>
                </a:gridCol>
              </a:tblGrid>
              <a:tr h="46736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500" spc="-15" dirty="0">
                          <a:effectLst/>
                        </a:rPr>
                        <a:t>SP B.2 Material migration in toroidal devices</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101600" marR="101600" marT="0" marB="0"/>
                </a:tc>
                <a:extLst>
                  <a:ext uri="{0D108BD9-81ED-4DB2-BD59-A6C34878D82A}">
                    <a16:rowId xmlns:a16="http://schemas.microsoft.com/office/drawing/2014/main" val="1344581300"/>
                  </a:ext>
                </a:extLst>
              </a:tr>
            </a:tbl>
          </a:graphicData>
        </a:graphic>
      </p:graphicFrame>
      <p:graphicFrame>
        <p:nvGraphicFramePr>
          <p:cNvPr id="17" name="Tabelle 16"/>
          <p:cNvGraphicFramePr>
            <a:graphicFrameLocks noGrp="1"/>
          </p:cNvGraphicFramePr>
          <p:nvPr>
            <p:extLst>
              <p:ext uri="{D42A27DB-BD31-4B8C-83A1-F6EECF244321}">
                <p14:modId xmlns:p14="http://schemas.microsoft.com/office/powerpoint/2010/main" val="242408637"/>
              </p:ext>
            </p:extLst>
          </p:nvPr>
        </p:nvGraphicFramePr>
        <p:xfrm>
          <a:off x="479378" y="3263260"/>
          <a:ext cx="2999740" cy="525780"/>
        </p:xfrm>
        <a:graphic>
          <a:graphicData uri="http://schemas.openxmlformats.org/drawingml/2006/table">
            <a:tbl>
              <a:tblPr firstRow="1" firstCol="1" bandRow="1">
                <a:tableStyleId>{5C22544A-7EE6-4342-B048-85BDC9FD1C3A}</a:tableStyleId>
              </a:tblPr>
              <a:tblGrid>
                <a:gridCol w="2999740">
                  <a:extLst>
                    <a:ext uri="{9D8B030D-6E8A-4147-A177-3AD203B41FA5}">
                      <a16:colId xmlns:a16="http://schemas.microsoft.com/office/drawing/2014/main" val="2818958101"/>
                    </a:ext>
                  </a:extLst>
                </a:gridCol>
              </a:tblGrid>
              <a:tr h="46736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500" spc="-15" dirty="0">
                          <a:effectLst/>
                        </a:rPr>
                        <a:t>SP B.3 Characterization of plasma-exposed materials</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101600" marR="101600" marT="0" marB="0"/>
                </a:tc>
                <a:extLst>
                  <a:ext uri="{0D108BD9-81ED-4DB2-BD59-A6C34878D82A}">
                    <a16:rowId xmlns:a16="http://schemas.microsoft.com/office/drawing/2014/main" val="3236999370"/>
                  </a:ext>
                </a:extLst>
              </a:tr>
            </a:tbl>
          </a:graphicData>
        </a:graphic>
      </p:graphicFrame>
      <p:graphicFrame>
        <p:nvGraphicFramePr>
          <p:cNvPr id="18" name="Tabelle 17"/>
          <p:cNvGraphicFramePr>
            <a:graphicFrameLocks noGrp="1"/>
          </p:cNvGraphicFramePr>
          <p:nvPr>
            <p:extLst>
              <p:ext uri="{D42A27DB-BD31-4B8C-83A1-F6EECF244321}">
                <p14:modId xmlns:p14="http://schemas.microsoft.com/office/powerpoint/2010/main" val="3398134761"/>
              </p:ext>
            </p:extLst>
          </p:nvPr>
        </p:nvGraphicFramePr>
        <p:xfrm>
          <a:off x="479376" y="4055348"/>
          <a:ext cx="2999740" cy="525780"/>
        </p:xfrm>
        <a:graphic>
          <a:graphicData uri="http://schemas.openxmlformats.org/drawingml/2006/table">
            <a:tbl>
              <a:tblPr firstRow="1" firstCol="1" bandRow="1">
                <a:tableStyleId>{5C22544A-7EE6-4342-B048-85BDC9FD1C3A}</a:tableStyleId>
              </a:tblPr>
              <a:tblGrid>
                <a:gridCol w="2999740">
                  <a:extLst>
                    <a:ext uri="{9D8B030D-6E8A-4147-A177-3AD203B41FA5}">
                      <a16:colId xmlns:a16="http://schemas.microsoft.com/office/drawing/2014/main" val="496938082"/>
                    </a:ext>
                  </a:extLst>
                </a:gridCol>
              </a:tblGrid>
              <a:tr h="46736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500" spc="-15" dirty="0">
                          <a:effectLst/>
                        </a:rPr>
                        <a:t>SP B.4 Reference coatings for ITER and DEMO</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101600" marR="101600" marT="0" marB="0"/>
                </a:tc>
                <a:extLst>
                  <a:ext uri="{0D108BD9-81ED-4DB2-BD59-A6C34878D82A}">
                    <a16:rowId xmlns:a16="http://schemas.microsoft.com/office/drawing/2014/main" val="18153845"/>
                  </a:ext>
                </a:extLst>
              </a:tr>
            </a:tbl>
          </a:graphicData>
        </a:graphic>
      </p:graphicFrame>
      <p:sp>
        <p:nvSpPr>
          <p:cNvPr id="24" name="Rechteck 23"/>
          <p:cNvSpPr/>
          <p:nvPr/>
        </p:nvSpPr>
        <p:spPr>
          <a:xfrm>
            <a:off x="713070" y="5294958"/>
            <a:ext cx="2766046" cy="738664"/>
          </a:xfrm>
          <a:prstGeom prst="rect">
            <a:avLst/>
          </a:prstGeom>
        </p:spPr>
        <p:txBody>
          <a:bodyPr wrap="square">
            <a:spAutoFit/>
          </a:bodyPr>
          <a:lstStyle/>
          <a:p>
            <a:r>
              <a:rPr lang="en-US" sz="1400" dirty="0">
                <a:latin typeface="Calibri" panose="020F0502020204030204" pitchFamily="34" charset="0"/>
                <a:ea typeface="SimSun" panose="02010600030101010101" pitchFamily="2" charset="-122"/>
                <a:cs typeface="Arial" panose="020B0604020202020204" pitchFamily="34" charset="0"/>
              </a:rPr>
              <a:t>Participants: CEA, CIEMAT, DIFFER, ENEA, FZJ, IAP, IPPLM, IST, JSI, MPG, OEAW, RBI, VR, VTT</a:t>
            </a:r>
            <a:endParaRPr lang="de-DE" sz="1400" dirty="0"/>
          </a:p>
        </p:txBody>
      </p:sp>
      <p:sp>
        <p:nvSpPr>
          <p:cNvPr id="25" name="Textfeld 24"/>
          <p:cNvSpPr txBox="1"/>
          <p:nvPr/>
        </p:nvSpPr>
        <p:spPr>
          <a:xfrm>
            <a:off x="4917714" y="5313369"/>
            <a:ext cx="5616624" cy="523220"/>
          </a:xfrm>
          <a:prstGeom prst="rect">
            <a:avLst/>
          </a:prstGeom>
          <a:noFill/>
        </p:spPr>
        <p:txBody>
          <a:bodyPr wrap="square" rtlCol="0">
            <a:spAutoFit/>
          </a:bodyPr>
          <a:lstStyle/>
          <a:p>
            <a:r>
              <a:rPr lang="de-DE" sz="1400" dirty="0" err="1" smtClean="0"/>
              <a:t>Full</a:t>
            </a:r>
            <a:r>
              <a:rPr lang="de-DE" sz="1400" dirty="0" smtClean="0"/>
              <a:t> </a:t>
            </a:r>
            <a:r>
              <a:rPr lang="de-DE" sz="1400" dirty="0" err="1" smtClean="0"/>
              <a:t>reporting</a:t>
            </a:r>
            <a:r>
              <a:rPr lang="de-DE" sz="1400" dirty="0" smtClean="0"/>
              <a:t> </a:t>
            </a:r>
            <a:r>
              <a:rPr lang="de-DE" sz="1400" dirty="0" err="1" smtClean="0"/>
              <a:t>under</a:t>
            </a:r>
            <a:r>
              <a:rPr lang="de-DE" sz="1400" dirty="0" smtClean="0"/>
              <a:t> </a:t>
            </a:r>
            <a:r>
              <a:rPr lang="de-DE" sz="1400" dirty="0"/>
              <a:t>INDICO https://indico.euro-fusion.org/event/1568/</a:t>
            </a:r>
            <a:endParaRPr lang="de-DE" sz="1400" dirty="0" smtClean="0"/>
          </a:p>
          <a:p>
            <a:r>
              <a:rPr lang="de-DE" sz="1400" dirty="0" err="1"/>
              <a:t>a</a:t>
            </a:r>
            <a:r>
              <a:rPr lang="de-DE" sz="1400" dirty="0" err="1" smtClean="0"/>
              <a:t>nd</a:t>
            </a:r>
            <a:r>
              <a:rPr lang="de-DE" sz="1400" dirty="0" smtClean="0"/>
              <a:t> SP B </a:t>
            </a:r>
            <a:r>
              <a:rPr lang="de-DE" sz="1400" dirty="0" err="1" smtClean="0"/>
              <a:t>reporting</a:t>
            </a:r>
            <a:r>
              <a:rPr lang="de-DE" sz="1400" dirty="0" smtClean="0"/>
              <a:t> </a:t>
            </a:r>
            <a:r>
              <a:rPr lang="de-DE" sz="1400" dirty="0" err="1" smtClean="0"/>
              <a:t>within</a:t>
            </a:r>
            <a:r>
              <a:rPr lang="de-DE" sz="1400" dirty="0" smtClean="0"/>
              <a:t> WPPWIE </a:t>
            </a:r>
            <a:r>
              <a:rPr lang="de-DE" sz="1400" dirty="0" err="1"/>
              <a:t>r</a:t>
            </a:r>
            <a:r>
              <a:rPr lang="de-DE" sz="1400" dirty="0" err="1" smtClean="0"/>
              <a:t>eview</a:t>
            </a:r>
            <a:r>
              <a:rPr lang="de-DE" sz="1400" dirty="0" smtClean="0"/>
              <a:t> </a:t>
            </a:r>
            <a:r>
              <a:rPr lang="de-DE" sz="1400" dirty="0" err="1" smtClean="0"/>
              <a:t>meeting</a:t>
            </a:r>
            <a:r>
              <a:rPr lang="de-DE" sz="1400" dirty="0" smtClean="0"/>
              <a:t>  (1/2022)</a:t>
            </a:r>
            <a:endParaRPr lang="de-DE" sz="1400" dirty="0"/>
          </a:p>
        </p:txBody>
      </p:sp>
      <p:graphicFrame>
        <p:nvGraphicFramePr>
          <p:cNvPr id="4" name="Tabelle 3"/>
          <p:cNvGraphicFramePr>
            <a:graphicFrameLocks noGrp="1"/>
          </p:cNvGraphicFramePr>
          <p:nvPr>
            <p:extLst>
              <p:ext uri="{D42A27DB-BD31-4B8C-83A1-F6EECF244321}">
                <p14:modId xmlns:p14="http://schemas.microsoft.com/office/powerpoint/2010/main" val="2753189048"/>
              </p:ext>
            </p:extLst>
          </p:nvPr>
        </p:nvGraphicFramePr>
        <p:xfrm>
          <a:off x="4708426" y="1666679"/>
          <a:ext cx="4483918" cy="2944368"/>
        </p:xfrm>
        <a:graphic>
          <a:graphicData uri="http://schemas.openxmlformats.org/drawingml/2006/table">
            <a:tbl>
              <a:tblPr firstRow="1" firstCol="1" bandRow="1">
                <a:tableStyleId>{5C22544A-7EE6-4342-B048-85BDC9FD1C3A}</a:tableStyleId>
              </a:tblPr>
              <a:tblGrid>
                <a:gridCol w="683536">
                  <a:extLst>
                    <a:ext uri="{9D8B030D-6E8A-4147-A177-3AD203B41FA5}">
                      <a16:colId xmlns:a16="http://schemas.microsoft.com/office/drawing/2014/main" val="11977953"/>
                    </a:ext>
                  </a:extLst>
                </a:gridCol>
                <a:gridCol w="3800382">
                  <a:extLst>
                    <a:ext uri="{9D8B030D-6E8A-4147-A177-3AD203B41FA5}">
                      <a16:colId xmlns:a16="http://schemas.microsoft.com/office/drawing/2014/main" val="2258426444"/>
                    </a:ext>
                  </a:extLst>
                </a:gridCol>
              </a:tblGrid>
              <a:tr h="0">
                <a:tc>
                  <a:txBody>
                    <a:bodyPr/>
                    <a:lstStyle/>
                    <a:p>
                      <a:pPr marL="21590">
                        <a:lnSpc>
                          <a:spcPct val="115000"/>
                        </a:lnSpc>
                        <a:spcAft>
                          <a:spcPts val="300"/>
                        </a:spcAft>
                      </a:pPr>
                      <a:r>
                        <a:rPr lang="en-GB" sz="1400">
                          <a:effectLst/>
                        </a:rPr>
                        <a:t>WM04</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2225">
                        <a:lnSpc>
                          <a:spcPct val="115000"/>
                        </a:lnSpc>
                        <a:spcAft>
                          <a:spcPts val="300"/>
                        </a:spcAft>
                      </a:pPr>
                      <a:r>
                        <a:rPr lang="en-GB" sz="1400" b="0" dirty="0">
                          <a:solidFill>
                            <a:schemeClr val="tx1"/>
                          </a:solidFill>
                          <a:effectLst/>
                        </a:rPr>
                        <a:t>Experimental determination of effective tungsten sputtering yields on different types of rough surfaces in pure and mixed plasmas and comparison with laboratory experiments (ITER+DEMO)</a:t>
                      </a:r>
                      <a:endParaRPr lang="de-DE" sz="14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947136449"/>
                  </a:ext>
                </a:extLst>
              </a:tr>
              <a:tr h="0">
                <a:tc>
                  <a:txBody>
                    <a:bodyPr/>
                    <a:lstStyle/>
                    <a:p>
                      <a:pPr marL="21590">
                        <a:lnSpc>
                          <a:spcPct val="115000"/>
                        </a:lnSpc>
                        <a:spcAft>
                          <a:spcPts val="300"/>
                        </a:spcAft>
                      </a:pPr>
                      <a:r>
                        <a:rPr lang="en-GB" sz="1400">
                          <a:effectLst/>
                        </a:rPr>
                        <a:t>WM05</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2225">
                        <a:lnSpc>
                          <a:spcPct val="115000"/>
                        </a:lnSpc>
                        <a:spcAft>
                          <a:spcPts val="300"/>
                        </a:spcAft>
                      </a:pPr>
                      <a:r>
                        <a:rPr lang="en-GB" sz="1400" dirty="0">
                          <a:effectLst/>
                        </a:rPr>
                        <a:t>Provision of the gross and net erosion balance of W PFCs in </a:t>
                      </a:r>
                      <a:r>
                        <a:rPr lang="en-GB" sz="1400" dirty="0" smtClean="0">
                          <a:effectLst/>
                        </a:rPr>
                        <a:t>L-</a:t>
                      </a:r>
                      <a:r>
                        <a:rPr lang="en-GB" sz="1400" baseline="0" dirty="0" smtClean="0">
                          <a:effectLst/>
                        </a:rPr>
                        <a:t> </a:t>
                      </a:r>
                      <a:r>
                        <a:rPr lang="en-GB" sz="1400" dirty="0" smtClean="0">
                          <a:effectLst/>
                        </a:rPr>
                        <a:t>and </a:t>
                      </a:r>
                      <a:r>
                        <a:rPr lang="en-GB" sz="1400" dirty="0">
                          <a:effectLst/>
                        </a:rPr>
                        <a:t>H-mode plasmas in tokamaks with the aid of marker probes (ITER)</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44326072"/>
                  </a:ext>
                </a:extLst>
              </a:tr>
              <a:tr h="0">
                <a:tc>
                  <a:txBody>
                    <a:bodyPr/>
                    <a:lstStyle/>
                    <a:p>
                      <a:pPr marL="21590">
                        <a:lnSpc>
                          <a:spcPct val="115000"/>
                        </a:lnSpc>
                        <a:spcAft>
                          <a:spcPts val="300"/>
                        </a:spcAft>
                      </a:pPr>
                      <a:r>
                        <a:rPr lang="en-GB" sz="1400">
                          <a:effectLst/>
                        </a:rPr>
                        <a:t>WM06</a:t>
                      </a:r>
                      <a:endParaRPr lang="de-D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2225">
                        <a:lnSpc>
                          <a:spcPct val="115000"/>
                        </a:lnSpc>
                        <a:spcAft>
                          <a:spcPts val="300"/>
                        </a:spcAft>
                        <a:tabLst>
                          <a:tab pos="1333500" algn="l"/>
                        </a:tabLst>
                      </a:pPr>
                      <a:r>
                        <a:rPr lang="en-GB" sz="1400" dirty="0">
                          <a:effectLst/>
                        </a:rPr>
                        <a:t>Completion of W marker tiles surface analysis exposed in the deuterium campaign C3. First assessment of the erosion/deposition on W PFUs in WEST after the He campaign C4 (ITER+DEMO)</a:t>
                      </a:r>
                      <a:endParaRPr lang="de-D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148460754"/>
                  </a:ext>
                </a:extLst>
              </a:tr>
            </a:tbl>
          </a:graphicData>
        </a:graphic>
      </p:graphicFrame>
      <p:cxnSp>
        <p:nvCxnSpPr>
          <p:cNvPr id="26" name="Gerader Verbinder 25"/>
          <p:cNvCxnSpPr/>
          <p:nvPr/>
        </p:nvCxnSpPr>
        <p:spPr>
          <a:xfrm>
            <a:off x="4727848" y="1676376"/>
            <a:ext cx="0" cy="3009199"/>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feld 27"/>
          <p:cNvSpPr txBox="1"/>
          <p:nvPr/>
        </p:nvSpPr>
        <p:spPr>
          <a:xfrm>
            <a:off x="9707417" y="3106444"/>
            <a:ext cx="686406" cy="369332"/>
          </a:xfrm>
          <a:prstGeom prst="rect">
            <a:avLst/>
          </a:prstGeom>
          <a:noFill/>
        </p:spPr>
        <p:txBody>
          <a:bodyPr wrap="none" rtlCol="0">
            <a:spAutoFit/>
          </a:bodyPr>
          <a:lstStyle/>
          <a:p>
            <a:r>
              <a:rPr lang="de-DE" dirty="0" err="1" smtClean="0">
                <a:solidFill>
                  <a:srgbClr val="00B050"/>
                </a:solidFill>
              </a:rPr>
              <a:t>Done</a:t>
            </a:r>
            <a:endParaRPr lang="de-DE" dirty="0">
              <a:solidFill>
                <a:srgbClr val="00B050"/>
              </a:solidFill>
            </a:endParaRPr>
          </a:p>
        </p:txBody>
      </p:sp>
      <p:sp>
        <p:nvSpPr>
          <p:cNvPr id="29" name="Textfeld 28"/>
          <p:cNvSpPr txBox="1"/>
          <p:nvPr/>
        </p:nvSpPr>
        <p:spPr>
          <a:xfrm>
            <a:off x="9696400" y="2101840"/>
            <a:ext cx="1383456" cy="369332"/>
          </a:xfrm>
          <a:prstGeom prst="rect">
            <a:avLst/>
          </a:prstGeom>
          <a:noFill/>
        </p:spPr>
        <p:txBody>
          <a:bodyPr wrap="none" rtlCol="0">
            <a:spAutoFit/>
          </a:bodyPr>
          <a:lstStyle/>
          <a:p>
            <a:r>
              <a:rPr lang="de-DE" dirty="0" err="1" smtClean="0">
                <a:solidFill>
                  <a:schemeClr val="accent6"/>
                </a:solidFill>
              </a:rPr>
              <a:t>Largely</a:t>
            </a:r>
            <a:r>
              <a:rPr lang="de-DE" dirty="0" smtClean="0">
                <a:solidFill>
                  <a:schemeClr val="accent6"/>
                </a:solidFill>
              </a:rPr>
              <a:t> </a:t>
            </a:r>
            <a:r>
              <a:rPr lang="de-DE" dirty="0" err="1">
                <a:solidFill>
                  <a:schemeClr val="accent6"/>
                </a:solidFill>
              </a:rPr>
              <a:t>d</a:t>
            </a:r>
            <a:r>
              <a:rPr lang="de-DE" dirty="0" err="1" smtClean="0">
                <a:solidFill>
                  <a:schemeClr val="accent6"/>
                </a:solidFill>
              </a:rPr>
              <a:t>one</a:t>
            </a:r>
            <a:endParaRPr lang="de-DE" dirty="0">
              <a:solidFill>
                <a:schemeClr val="accent6"/>
              </a:solidFill>
            </a:endParaRPr>
          </a:p>
        </p:txBody>
      </p:sp>
      <p:sp>
        <p:nvSpPr>
          <p:cNvPr id="30" name="Textfeld 29"/>
          <p:cNvSpPr txBox="1"/>
          <p:nvPr/>
        </p:nvSpPr>
        <p:spPr>
          <a:xfrm>
            <a:off x="9716513" y="3948906"/>
            <a:ext cx="686406" cy="369332"/>
          </a:xfrm>
          <a:prstGeom prst="rect">
            <a:avLst/>
          </a:prstGeom>
          <a:noFill/>
        </p:spPr>
        <p:txBody>
          <a:bodyPr wrap="none" rtlCol="0">
            <a:spAutoFit/>
          </a:bodyPr>
          <a:lstStyle/>
          <a:p>
            <a:r>
              <a:rPr lang="de-DE" dirty="0" err="1" smtClean="0">
                <a:solidFill>
                  <a:srgbClr val="00B050"/>
                </a:solidFill>
              </a:rPr>
              <a:t>Done</a:t>
            </a:r>
            <a:endParaRPr lang="de-DE" dirty="0">
              <a:solidFill>
                <a:srgbClr val="00B050"/>
              </a:solidFill>
            </a:endParaRPr>
          </a:p>
        </p:txBody>
      </p:sp>
    </p:spTree>
    <p:extLst>
      <p:ext uri="{BB962C8B-B14F-4D97-AF65-F5344CB8AC3E}">
        <p14:creationId xmlns:p14="http://schemas.microsoft.com/office/powerpoint/2010/main" val="935243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
          <p:cNvSpPr>
            <a:spLocks noGrp="1"/>
          </p:cNvSpPr>
          <p:nvPr>
            <p:ph type="title"/>
          </p:nvPr>
        </p:nvSpPr>
        <p:spPr>
          <a:xfrm>
            <a:off x="596271" y="91480"/>
            <a:ext cx="10526283" cy="457200"/>
          </a:xfrm>
        </p:spPr>
        <p:txBody>
          <a:bodyPr/>
          <a:lstStyle/>
          <a:p>
            <a:r>
              <a:rPr lang="en-GB" dirty="0" smtClean="0">
                <a:solidFill>
                  <a:schemeClr val="bg2">
                    <a:lumMod val="10000"/>
                  </a:schemeClr>
                </a:solidFill>
              </a:rPr>
              <a:t>2 – WPPWIE  Summary of Achievements: SP B </a:t>
            </a:r>
            <a:br>
              <a:rPr lang="en-GB" dirty="0" smtClean="0">
                <a:solidFill>
                  <a:schemeClr val="bg2">
                    <a:lumMod val="10000"/>
                  </a:schemeClr>
                </a:solidFill>
              </a:rPr>
            </a:br>
            <a:r>
              <a:rPr lang="en-US" dirty="0">
                <a:latin typeface="Calibri" panose="020F0502020204030204" pitchFamily="34" charset="0"/>
                <a:ea typeface="SimSun" panose="02010600030101010101" pitchFamily="2" charset="-122"/>
              </a:rPr>
              <a:t>Experiments on erosion, deposition and material migration</a:t>
            </a:r>
          </a:p>
        </p:txBody>
      </p:sp>
      <p:sp>
        <p:nvSpPr>
          <p:cNvPr id="20" name="Foliennummernplatzhalter 4"/>
          <p:cNvSpPr>
            <a:spLocks noGrp="1"/>
          </p:cNvSpPr>
          <p:nvPr>
            <p:ph type="sldNum" sz="quarter" idx="12"/>
          </p:nvPr>
        </p:nvSpPr>
        <p:spPr>
          <a:xfrm>
            <a:off x="10992544" y="6525344"/>
            <a:ext cx="720080" cy="199174"/>
          </a:xfrm>
        </p:spPr>
        <p:txBody>
          <a:bodyPr/>
          <a:lstStyle/>
          <a:p>
            <a:fld id="{6A6D9FA1-99C7-4910-8E32-B85D378B0060}" type="slidenum">
              <a:rPr lang="en-GB" smtClean="0"/>
              <a:pPr/>
              <a:t>11</a:t>
            </a:fld>
            <a:endParaRPr lang="en-GB" dirty="0"/>
          </a:p>
        </p:txBody>
      </p:sp>
      <p:sp>
        <p:nvSpPr>
          <p:cNvPr id="21" name="Fußzeilenplatzhalter 3"/>
          <p:cNvSpPr>
            <a:spLocks noGrp="1"/>
          </p:cNvSpPr>
          <p:nvPr>
            <p:ph type="ftr" sz="quarter" idx="11"/>
          </p:nvPr>
        </p:nvSpPr>
        <p:spPr>
          <a:xfrm>
            <a:off x="609600" y="6528386"/>
            <a:ext cx="3470176" cy="329614"/>
          </a:xfrm>
        </p:spPr>
        <p:txBody>
          <a:bodyPr/>
          <a:lstStyle/>
          <a:p>
            <a:pPr algn="l"/>
            <a:r>
              <a:rPr lang="fr-FR" dirty="0"/>
              <a:t>S. Brezinsek  |  3rd WPPWIE PB  |  </a:t>
            </a:r>
            <a:r>
              <a:rPr lang="fr-FR" dirty="0" smtClean="0"/>
              <a:t>15.03.2022</a:t>
            </a:r>
            <a:endParaRPr lang="en-GB" dirty="0"/>
          </a:p>
        </p:txBody>
      </p:sp>
      <p:graphicFrame>
        <p:nvGraphicFramePr>
          <p:cNvPr id="15" name="Tabelle 14"/>
          <p:cNvGraphicFramePr>
            <a:graphicFrameLocks noGrp="1"/>
          </p:cNvGraphicFramePr>
          <p:nvPr>
            <p:extLst>
              <p:ext uri="{D42A27DB-BD31-4B8C-83A1-F6EECF244321}">
                <p14:modId xmlns:p14="http://schemas.microsoft.com/office/powerpoint/2010/main" val="1184016822"/>
              </p:ext>
            </p:extLst>
          </p:nvPr>
        </p:nvGraphicFramePr>
        <p:xfrm>
          <a:off x="479380" y="1672528"/>
          <a:ext cx="2999740" cy="525780"/>
        </p:xfrm>
        <a:graphic>
          <a:graphicData uri="http://schemas.openxmlformats.org/drawingml/2006/table">
            <a:tbl>
              <a:tblPr firstRow="1" firstCol="1" bandRow="1">
                <a:tableStyleId>{5C22544A-7EE6-4342-B048-85BDC9FD1C3A}</a:tableStyleId>
              </a:tblPr>
              <a:tblGrid>
                <a:gridCol w="2999740">
                  <a:extLst>
                    <a:ext uri="{9D8B030D-6E8A-4147-A177-3AD203B41FA5}">
                      <a16:colId xmlns:a16="http://schemas.microsoft.com/office/drawing/2014/main" val="1737431549"/>
                    </a:ext>
                  </a:extLst>
                </a:gridCol>
              </a:tblGrid>
              <a:tr h="23368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500" spc="-15" dirty="0">
                          <a:effectLst/>
                        </a:rPr>
                        <a:t>SP B.1 Physics of erosion and deposition</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101600" marR="101600" marT="0" marB="0">
                    <a:solidFill>
                      <a:schemeClr val="bg1">
                        <a:lumMod val="65000"/>
                      </a:schemeClr>
                    </a:solidFill>
                  </a:tcPr>
                </a:tc>
                <a:extLst>
                  <a:ext uri="{0D108BD9-81ED-4DB2-BD59-A6C34878D82A}">
                    <a16:rowId xmlns:a16="http://schemas.microsoft.com/office/drawing/2014/main" val="538654597"/>
                  </a:ext>
                </a:extLst>
              </a:tr>
            </a:tbl>
          </a:graphicData>
        </a:graphic>
      </p:graphicFrame>
      <p:graphicFrame>
        <p:nvGraphicFramePr>
          <p:cNvPr id="16" name="Tabelle 15"/>
          <p:cNvGraphicFramePr>
            <a:graphicFrameLocks noGrp="1"/>
          </p:cNvGraphicFramePr>
          <p:nvPr>
            <p:extLst/>
          </p:nvPr>
        </p:nvGraphicFramePr>
        <p:xfrm>
          <a:off x="479379" y="2471172"/>
          <a:ext cx="2999740" cy="525780"/>
        </p:xfrm>
        <a:graphic>
          <a:graphicData uri="http://schemas.openxmlformats.org/drawingml/2006/table">
            <a:tbl>
              <a:tblPr firstRow="1" firstCol="1" bandRow="1">
                <a:tableStyleId>{5C22544A-7EE6-4342-B048-85BDC9FD1C3A}</a:tableStyleId>
              </a:tblPr>
              <a:tblGrid>
                <a:gridCol w="2999740">
                  <a:extLst>
                    <a:ext uri="{9D8B030D-6E8A-4147-A177-3AD203B41FA5}">
                      <a16:colId xmlns:a16="http://schemas.microsoft.com/office/drawing/2014/main" val="1951843635"/>
                    </a:ext>
                  </a:extLst>
                </a:gridCol>
              </a:tblGrid>
              <a:tr h="46736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500" spc="-15" dirty="0">
                          <a:effectLst/>
                        </a:rPr>
                        <a:t>SP B.2 Material migration in toroidal devices</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101600" marR="101600" marT="0" marB="0"/>
                </a:tc>
                <a:extLst>
                  <a:ext uri="{0D108BD9-81ED-4DB2-BD59-A6C34878D82A}">
                    <a16:rowId xmlns:a16="http://schemas.microsoft.com/office/drawing/2014/main" val="1344581300"/>
                  </a:ext>
                </a:extLst>
              </a:tr>
            </a:tbl>
          </a:graphicData>
        </a:graphic>
      </p:graphicFrame>
      <p:graphicFrame>
        <p:nvGraphicFramePr>
          <p:cNvPr id="17" name="Tabelle 16"/>
          <p:cNvGraphicFramePr>
            <a:graphicFrameLocks noGrp="1"/>
          </p:cNvGraphicFramePr>
          <p:nvPr>
            <p:extLst>
              <p:ext uri="{D42A27DB-BD31-4B8C-83A1-F6EECF244321}">
                <p14:modId xmlns:p14="http://schemas.microsoft.com/office/powerpoint/2010/main" val="2419765762"/>
              </p:ext>
            </p:extLst>
          </p:nvPr>
        </p:nvGraphicFramePr>
        <p:xfrm>
          <a:off x="479378" y="3263260"/>
          <a:ext cx="2999740" cy="525780"/>
        </p:xfrm>
        <a:graphic>
          <a:graphicData uri="http://schemas.openxmlformats.org/drawingml/2006/table">
            <a:tbl>
              <a:tblPr firstRow="1" firstCol="1" bandRow="1">
                <a:tableStyleId>{5C22544A-7EE6-4342-B048-85BDC9FD1C3A}</a:tableStyleId>
              </a:tblPr>
              <a:tblGrid>
                <a:gridCol w="2999740">
                  <a:extLst>
                    <a:ext uri="{9D8B030D-6E8A-4147-A177-3AD203B41FA5}">
                      <a16:colId xmlns:a16="http://schemas.microsoft.com/office/drawing/2014/main" val="2818958101"/>
                    </a:ext>
                  </a:extLst>
                </a:gridCol>
              </a:tblGrid>
              <a:tr h="46736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500" spc="-15" dirty="0">
                          <a:effectLst/>
                        </a:rPr>
                        <a:t>SP B.3 Characterization of plasma-exposed materials</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101600" marR="101600" marT="0" marB="0">
                    <a:solidFill>
                      <a:schemeClr val="bg1">
                        <a:lumMod val="65000"/>
                      </a:schemeClr>
                    </a:solidFill>
                  </a:tcPr>
                </a:tc>
                <a:extLst>
                  <a:ext uri="{0D108BD9-81ED-4DB2-BD59-A6C34878D82A}">
                    <a16:rowId xmlns:a16="http://schemas.microsoft.com/office/drawing/2014/main" val="3236999370"/>
                  </a:ext>
                </a:extLst>
              </a:tr>
            </a:tbl>
          </a:graphicData>
        </a:graphic>
      </p:graphicFrame>
      <p:graphicFrame>
        <p:nvGraphicFramePr>
          <p:cNvPr id="18" name="Tabelle 17"/>
          <p:cNvGraphicFramePr>
            <a:graphicFrameLocks noGrp="1"/>
          </p:cNvGraphicFramePr>
          <p:nvPr>
            <p:extLst>
              <p:ext uri="{D42A27DB-BD31-4B8C-83A1-F6EECF244321}">
                <p14:modId xmlns:p14="http://schemas.microsoft.com/office/powerpoint/2010/main" val="1004011111"/>
              </p:ext>
            </p:extLst>
          </p:nvPr>
        </p:nvGraphicFramePr>
        <p:xfrm>
          <a:off x="479376" y="4055348"/>
          <a:ext cx="2999740" cy="525780"/>
        </p:xfrm>
        <a:graphic>
          <a:graphicData uri="http://schemas.openxmlformats.org/drawingml/2006/table">
            <a:tbl>
              <a:tblPr firstRow="1" firstCol="1" bandRow="1">
                <a:tableStyleId>{5C22544A-7EE6-4342-B048-85BDC9FD1C3A}</a:tableStyleId>
              </a:tblPr>
              <a:tblGrid>
                <a:gridCol w="2999740">
                  <a:extLst>
                    <a:ext uri="{9D8B030D-6E8A-4147-A177-3AD203B41FA5}">
                      <a16:colId xmlns:a16="http://schemas.microsoft.com/office/drawing/2014/main" val="496938082"/>
                    </a:ext>
                  </a:extLst>
                </a:gridCol>
              </a:tblGrid>
              <a:tr h="46736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500" spc="-15" dirty="0">
                          <a:effectLst/>
                        </a:rPr>
                        <a:t>SP B.4 Reference coatings for ITER and DEMO</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101600" marR="101600" marT="0" marB="0">
                    <a:solidFill>
                      <a:schemeClr val="bg1">
                        <a:lumMod val="65000"/>
                      </a:schemeClr>
                    </a:solidFill>
                  </a:tcPr>
                </a:tc>
                <a:extLst>
                  <a:ext uri="{0D108BD9-81ED-4DB2-BD59-A6C34878D82A}">
                    <a16:rowId xmlns:a16="http://schemas.microsoft.com/office/drawing/2014/main" val="18153845"/>
                  </a:ext>
                </a:extLst>
              </a:tr>
            </a:tbl>
          </a:graphicData>
        </a:graphic>
      </p:graphicFrame>
      <p:sp>
        <p:nvSpPr>
          <p:cNvPr id="24" name="Rechteck 23"/>
          <p:cNvSpPr/>
          <p:nvPr/>
        </p:nvSpPr>
        <p:spPr>
          <a:xfrm>
            <a:off x="713070" y="5294958"/>
            <a:ext cx="2766046" cy="738664"/>
          </a:xfrm>
          <a:prstGeom prst="rect">
            <a:avLst/>
          </a:prstGeom>
        </p:spPr>
        <p:txBody>
          <a:bodyPr wrap="square">
            <a:spAutoFit/>
          </a:bodyPr>
          <a:lstStyle/>
          <a:p>
            <a:r>
              <a:rPr lang="en-US" sz="1400" dirty="0">
                <a:latin typeface="Calibri" panose="020F0502020204030204" pitchFamily="34" charset="0"/>
                <a:ea typeface="SimSun" panose="02010600030101010101" pitchFamily="2" charset="-122"/>
                <a:cs typeface="Arial" panose="020B0604020202020204" pitchFamily="34" charset="0"/>
              </a:rPr>
              <a:t>Participants: CEA, CIEMAT, DIFFER, ENEA, FZJ, IAP, IPPLM, IST, JSI, MPG, OEAW, RBI, VR, VTT</a:t>
            </a:r>
            <a:endParaRPr lang="de-DE" sz="1400" dirty="0"/>
          </a:p>
        </p:txBody>
      </p:sp>
      <p:sp>
        <p:nvSpPr>
          <p:cNvPr id="27" name="Rechteck 26"/>
          <p:cNvSpPr/>
          <p:nvPr/>
        </p:nvSpPr>
        <p:spPr>
          <a:xfrm>
            <a:off x="5159896" y="773809"/>
            <a:ext cx="6768752" cy="867930"/>
          </a:xfrm>
          <a:prstGeom prst="rect">
            <a:avLst/>
          </a:prstGeom>
        </p:spPr>
        <p:txBody>
          <a:bodyPr wrap="square">
            <a:spAutoFit/>
          </a:bodyPr>
          <a:lstStyle/>
          <a:p>
            <a:pPr defTabSz="914377">
              <a:lnSpc>
                <a:spcPct val="120000"/>
              </a:lnSpc>
              <a:spcBef>
                <a:spcPts val="600"/>
              </a:spcBef>
            </a:pPr>
            <a:r>
              <a:rPr lang="en-GB" sz="1400" b="1" dirty="0">
                <a:solidFill>
                  <a:prstClr val="black"/>
                </a:solidFill>
                <a:cs typeface="Arial" panose="020B0604020202020204" pitchFamily="34" charset="0"/>
              </a:rPr>
              <a:t>Motivation:  </a:t>
            </a:r>
            <a:r>
              <a:rPr lang="en-GB" sz="1400" dirty="0" smtClean="0">
                <a:solidFill>
                  <a:prstClr val="black"/>
                </a:solidFill>
                <a:cs typeface="Arial" panose="020B0604020202020204" pitchFamily="34" charset="0"/>
                <a:sym typeface="Symbol" panose="05050102010706020507" pitchFamily="18" charset="2"/>
              </a:rPr>
              <a:t>Understanding of material erosion and deposition in WEST (PFC facility / phase 1) with mixed W plasma-facing units in the divertor. Qualification of W monoblocks. Usage of W-coated graphite PFCs with marker layers to assess global migration </a:t>
            </a:r>
            <a:endParaRPr lang="en-GB" sz="1400" dirty="0">
              <a:solidFill>
                <a:prstClr val="black"/>
              </a:solidFill>
              <a:cs typeface="Arial" panose="020B0604020202020204" pitchFamily="34" charset="0"/>
              <a:sym typeface="Symbol" panose="05050102010706020507" pitchFamily="18" charset="2"/>
            </a:endParaRPr>
          </a:p>
        </p:txBody>
      </p:sp>
      <p:pic>
        <p:nvPicPr>
          <p:cNvPr id="31" name="Picture 2">
            <a:extLst>
              <a:ext uri="{FF2B5EF4-FFF2-40B4-BE49-F238E27FC236}">
                <a16:creationId xmlns:a16="http://schemas.microsoft.com/office/drawing/2014/main" id="{6E3D6B30-D68C-4F5A-A01F-A6305D0D198E}"/>
              </a:ext>
            </a:extLst>
          </p:cNvPr>
          <p:cNvPicPr>
            <a:picLocks noChangeAspect="1"/>
          </p:cNvPicPr>
          <p:nvPr/>
        </p:nvPicPr>
        <p:blipFill>
          <a:blip r:embed="rId2"/>
          <a:stretch>
            <a:fillRect/>
          </a:stretch>
        </p:blipFill>
        <p:spPr>
          <a:xfrm>
            <a:off x="8516314" y="1866868"/>
            <a:ext cx="3484342" cy="4054732"/>
          </a:xfrm>
          <a:prstGeom prst="rect">
            <a:avLst/>
          </a:prstGeom>
        </p:spPr>
      </p:pic>
      <p:sp>
        <p:nvSpPr>
          <p:cNvPr id="32" name="Textfeld 4">
            <a:extLst>
              <a:ext uri="{FF2B5EF4-FFF2-40B4-BE49-F238E27FC236}">
                <a16:creationId xmlns:a16="http://schemas.microsoft.com/office/drawing/2014/main" id="{08898928-C774-4013-813C-3C5F0CF1983F}"/>
              </a:ext>
            </a:extLst>
          </p:cNvPr>
          <p:cNvSpPr txBox="1"/>
          <p:nvPr/>
        </p:nvSpPr>
        <p:spPr>
          <a:xfrm>
            <a:off x="4151784" y="2071282"/>
            <a:ext cx="3960440" cy="3013902"/>
          </a:xfrm>
          <a:prstGeom prst="rect">
            <a:avLst/>
          </a:prstGeom>
          <a:noFill/>
          <a:ln w="12700">
            <a:noFill/>
          </a:ln>
        </p:spPr>
        <p:txBody>
          <a:bodyPr wrap="square" rtlCol="0">
            <a:spAutoFit/>
          </a:bodyPr>
          <a:lstStyle/>
          <a:p>
            <a:pPr>
              <a:lnSpc>
                <a:spcPct val="113000"/>
              </a:lnSpc>
            </a:pPr>
            <a:r>
              <a:rPr lang="en-US" sz="1400" b="1" u="sng" dirty="0">
                <a:cs typeface="Arial" panose="020B0604020202020204" pitchFamily="34" charset="0"/>
              </a:rPr>
              <a:t>Main results – </a:t>
            </a:r>
            <a:r>
              <a:rPr lang="en-US" sz="1400" b="1" u="sng" dirty="0" smtClean="0">
                <a:cs typeface="Arial" panose="020B0604020202020204" pitchFamily="34" charset="0"/>
              </a:rPr>
              <a:t>lower divertor tile analysis</a:t>
            </a:r>
            <a:endParaRPr lang="en-US" sz="1400" b="1" u="sng" dirty="0">
              <a:cs typeface="Arial" panose="020B0604020202020204" pitchFamily="34" charset="0"/>
            </a:endParaRPr>
          </a:p>
          <a:p>
            <a:pPr marL="285744" indent="-285744">
              <a:lnSpc>
                <a:spcPct val="113000"/>
              </a:lnSpc>
              <a:buFont typeface="Wingdings" panose="05000000000000000000" pitchFamily="2" charset="2"/>
              <a:buChar char="§"/>
            </a:pPr>
            <a:r>
              <a:rPr lang="en-US" sz="1400" dirty="0">
                <a:cs typeface="Arial" panose="020B0604020202020204" pitchFamily="34" charset="0"/>
              </a:rPr>
              <a:t>C3 </a:t>
            </a:r>
            <a:r>
              <a:rPr lang="en-US" sz="1400" dirty="0" smtClean="0">
                <a:cs typeface="Arial" panose="020B0604020202020204" pitchFamily="34" charset="0"/>
              </a:rPr>
              <a:t>(deuterium) </a:t>
            </a:r>
            <a:r>
              <a:rPr lang="en-US" sz="1400" dirty="0" smtClean="0">
                <a:cs typeface="Arial" panose="020B0604020202020204" pitchFamily="34" charset="0"/>
              </a:rPr>
              <a:t>and </a:t>
            </a:r>
            <a:r>
              <a:rPr lang="en-US" sz="1400" dirty="0">
                <a:cs typeface="Arial" panose="020B0604020202020204" pitchFamily="34" charset="0"/>
              </a:rPr>
              <a:t>C4 </a:t>
            </a:r>
            <a:r>
              <a:rPr lang="en-US" sz="1400" dirty="0" smtClean="0">
                <a:cs typeface="Arial" panose="020B0604020202020204" pitchFamily="34" charset="0"/>
              </a:rPr>
              <a:t>(helium) campaign showed</a:t>
            </a:r>
            <a:r>
              <a:rPr lang="en-US" sz="1400" dirty="0" smtClean="0">
                <a:cs typeface="Arial" panose="020B0604020202020204" pitchFamily="34" charset="0"/>
              </a:rPr>
              <a:t> </a:t>
            </a:r>
            <a:r>
              <a:rPr lang="en-US" sz="1400" dirty="0">
                <a:cs typeface="Arial" panose="020B0604020202020204" pitchFamily="34" charset="0"/>
              </a:rPr>
              <a:t>largely comparable </a:t>
            </a:r>
            <a:r>
              <a:rPr lang="en-US" sz="1400" dirty="0" smtClean="0">
                <a:cs typeface="Arial" panose="020B0604020202020204" pitchFamily="34" charset="0"/>
              </a:rPr>
              <a:t>erosion/deposition</a:t>
            </a:r>
            <a:endParaRPr lang="en-US" sz="1400" dirty="0">
              <a:cs typeface="Arial" panose="020B0604020202020204" pitchFamily="34" charset="0"/>
            </a:endParaRPr>
          </a:p>
          <a:p>
            <a:pPr marL="285744" indent="-285744">
              <a:lnSpc>
                <a:spcPct val="113000"/>
              </a:lnSpc>
              <a:buClr>
                <a:schemeClr val="tx1"/>
              </a:buClr>
              <a:buFont typeface="Wingdings" panose="05000000000000000000" pitchFamily="2" charset="2"/>
              <a:buChar char="§"/>
            </a:pPr>
            <a:r>
              <a:rPr lang="en-US" sz="1400" b="1" dirty="0">
                <a:solidFill>
                  <a:srgbClr val="FF0000"/>
                </a:solidFill>
                <a:cs typeface="Arial" panose="020B0604020202020204" pitchFamily="34" charset="0"/>
              </a:rPr>
              <a:t>Strong erosion at </a:t>
            </a:r>
            <a:r>
              <a:rPr lang="en-US" sz="1400" dirty="0" smtClean="0">
                <a:cs typeface="Arial" panose="020B0604020202020204" pitchFamily="34" charset="0"/>
              </a:rPr>
              <a:t>the </a:t>
            </a:r>
            <a:r>
              <a:rPr lang="en-US" sz="1400" dirty="0">
                <a:cs typeface="Arial" panose="020B0604020202020204" pitchFamily="34" charset="0"/>
              </a:rPr>
              <a:t>inner and outer </a:t>
            </a:r>
            <a:r>
              <a:rPr lang="en-US" sz="1400" b="1" dirty="0">
                <a:solidFill>
                  <a:srgbClr val="FF0000"/>
                </a:solidFill>
                <a:cs typeface="Arial" panose="020B0604020202020204" pitchFamily="34" charset="0"/>
              </a:rPr>
              <a:t>strike line </a:t>
            </a:r>
            <a:r>
              <a:rPr lang="en-US" sz="1400" dirty="0">
                <a:cs typeface="Arial" panose="020B0604020202020204" pitchFamily="34" charset="0"/>
              </a:rPr>
              <a:t>areas: &gt;0.1 nm/s averaged over C3/C4</a:t>
            </a:r>
          </a:p>
          <a:p>
            <a:pPr marL="285744" indent="-285744">
              <a:lnSpc>
                <a:spcPct val="113000"/>
              </a:lnSpc>
              <a:buFont typeface="Wingdings" panose="05000000000000000000" pitchFamily="2" charset="2"/>
              <a:buChar char="§"/>
            </a:pPr>
            <a:r>
              <a:rPr lang="en-US" sz="1400" dirty="0">
                <a:cs typeface="Arial" panose="020B0604020202020204" pitchFamily="34" charset="0"/>
              </a:rPr>
              <a:t>Thick deposited layers (&gt;10 µm, growth rate &gt;1 nm/s) on the HFS of the inner strike like</a:t>
            </a:r>
          </a:p>
          <a:p>
            <a:pPr marL="285744" indent="-285744">
              <a:lnSpc>
                <a:spcPct val="113000"/>
              </a:lnSpc>
              <a:buFont typeface="Wingdings" panose="05000000000000000000" pitchFamily="2" charset="2"/>
              <a:buChar char="§"/>
            </a:pPr>
            <a:r>
              <a:rPr lang="en-US" sz="1400" b="1" dirty="0">
                <a:solidFill>
                  <a:srgbClr val="0070C0"/>
                </a:solidFill>
                <a:cs typeface="Arial" panose="020B0604020202020204" pitchFamily="34" charset="0"/>
              </a:rPr>
              <a:t>Deposits mainly composed of B, C, O, and W</a:t>
            </a:r>
            <a:r>
              <a:rPr lang="en-US" sz="1400" dirty="0">
                <a:cs typeface="Arial" panose="020B0604020202020204" pitchFamily="34" charset="0"/>
              </a:rPr>
              <a:t>. </a:t>
            </a:r>
          </a:p>
          <a:p>
            <a:pPr marL="285744" indent="-285744">
              <a:lnSpc>
                <a:spcPct val="113000"/>
              </a:lnSpc>
              <a:buFont typeface="Wingdings" panose="05000000000000000000" pitchFamily="2" charset="2"/>
              <a:buChar char="§"/>
            </a:pPr>
            <a:r>
              <a:rPr lang="en-US" sz="1400" dirty="0">
                <a:cs typeface="Arial" panose="020B0604020202020204" pitchFamily="34" charset="0"/>
              </a:rPr>
              <a:t>Strong arcing also observed in the region of the deposits</a:t>
            </a:r>
          </a:p>
          <a:p>
            <a:pPr marL="285744" indent="-285744">
              <a:lnSpc>
                <a:spcPct val="113000"/>
              </a:lnSpc>
              <a:buFont typeface="Wingdings" panose="05000000000000000000" pitchFamily="2" charset="2"/>
              <a:buChar char="§"/>
            </a:pPr>
            <a:r>
              <a:rPr lang="en-US" sz="1400" dirty="0">
                <a:cs typeface="Arial" panose="020B0604020202020204" pitchFamily="34" charset="0"/>
              </a:rPr>
              <a:t>He operations at the end of C4: </a:t>
            </a:r>
            <a:r>
              <a:rPr lang="en-US" sz="1400" b="1" dirty="0">
                <a:solidFill>
                  <a:srgbClr val="FF0000"/>
                </a:solidFill>
                <a:cs typeface="Arial" panose="020B0604020202020204" pitchFamily="34" charset="0"/>
              </a:rPr>
              <a:t>no clear signs of </a:t>
            </a:r>
            <a:r>
              <a:rPr lang="en-US" sz="1400" b="1" dirty="0" err="1">
                <a:solidFill>
                  <a:srgbClr val="FF0000"/>
                </a:solidFill>
                <a:cs typeface="Arial" panose="020B0604020202020204" pitchFamily="34" charset="0"/>
              </a:rPr>
              <a:t>nanotendrils</a:t>
            </a:r>
            <a:r>
              <a:rPr lang="en-US" sz="1400" b="1" dirty="0">
                <a:solidFill>
                  <a:srgbClr val="FF0000"/>
                </a:solidFill>
                <a:cs typeface="Arial" panose="020B0604020202020204" pitchFamily="34" charset="0"/>
              </a:rPr>
              <a:t> nor He bubbles</a:t>
            </a:r>
            <a:r>
              <a:rPr lang="en-US" sz="1400" dirty="0">
                <a:cs typeface="Arial" panose="020B0604020202020204" pitchFamily="34" charset="0"/>
              </a:rPr>
              <a:t> (&gt;10 nm)</a:t>
            </a:r>
          </a:p>
        </p:txBody>
      </p:sp>
      <p:sp>
        <p:nvSpPr>
          <p:cNvPr id="2" name="Textfeld 1"/>
          <p:cNvSpPr txBox="1"/>
          <p:nvPr/>
        </p:nvSpPr>
        <p:spPr>
          <a:xfrm>
            <a:off x="8688288" y="5734722"/>
            <a:ext cx="992579" cy="246221"/>
          </a:xfrm>
          <a:prstGeom prst="rect">
            <a:avLst/>
          </a:prstGeom>
          <a:noFill/>
        </p:spPr>
        <p:txBody>
          <a:bodyPr wrap="none" rtlCol="0">
            <a:spAutoFit/>
          </a:bodyPr>
          <a:lstStyle/>
          <a:p>
            <a:r>
              <a:rPr lang="de-DE" sz="1000" dirty="0" smtClean="0"/>
              <a:t>CEA, MPG, VTT </a:t>
            </a:r>
            <a:endParaRPr lang="de-DE" sz="1000" dirty="0"/>
          </a:p>
        </p:txBody>
      </p:sp>
      <p:sp>
        <p:nvSpPr>
          <p:cNvPr id="33" name="Rechteck 32"/>
          <p:cNvSpPr/>
          <p:nvPr/>
        </p:nvSpPr>
        <p:spPr>
          <a:xfrm>
            <a:off x="4079776" y="5300757"/>
            <a:ext cx="4608512" cy="867930"/>
          </a:xfrm>
          <a:prstGeom prst="rect">
            <a:avLst/>
          </a:prstGeom>
        </p:spPr>
        <p:txBody>
          <a:bodyPr wrap="square">
            <a:spAutoFit/>
          </a:bodyPr>
          <a:lstStyle/>
          <a:p>
            <a:pPr defTabSz="914377">
              <a:lnSpc>
                <a:spcPct val="120000"/>
              </a:lnSpc>
            </a:pPr>
            <a:r>
              <a:rPr lang="en-GB" sz="1400" b="1" dirty="0">
                <a:solidFill>
                  <a:prstClr val="black"/>
                </a:solidFill>
                <a:cs typeface="Arial" panose="020B0604020202020204" pitchFamily="34" charset="0"/>
              </a:rPr>
              <a:t>C</a:t>
            </a:r>
            <a:r>
              <a:rPr lang="en-GB" sz="1400" b="1" dirty="0" smtClean="0">
                <a:solidFill>
                  <a:prstClr val="black"/>
                </a:solidFill>
                <a:cs typeface="Arial" panose="020B0604020202020204" pitchFamily="34" charset="0"/>
              </a:rPr>
              <a:t>onclusion:  </a:t>
            </a:r>
            <a:r>
              <a:rPr lang="en-GB" sz="1400" dirty="0" smtClean="0">
                <a:solidFill>
                  <a:prstClr val="black"/>
                </a:solidFill>
                <a:cs typeface="Arial" panose="020B0604020202020204" pitchFamily="34" charset="0"/>
                <a:sym typeface="Symbol" panose="05050102010706020507" pitchFamily="18" charset="2"/>
              </a:rPr>
              <a:t>WEST operation influenced so far by</a:t>
            </a:r>
            <a:r>
              <a:rPr lang="en-GB" sz="1400" dirty="0">
                <a:solidFill>
                  <a:prstClr val="black"/>
                </a:solidFill>
                <a:cs typeface="Arial" panose="020B0604020202020204" pitchFamily="34" charset="0"/>
                <a:sym typeface="Symbol" panose="05050102010706020507" pitchFamily="18" charset="2"/>
              </a:rPr>
              <a:t> </a:t>
            </a:r>
            <a:endParaRPr lang="en-GB" sz="1400" dirty="0" smtClean="0">
              <a:solidFill>
                <a:prstClr val="black"/>
              </a:solidFill>
              <a:cs typeface="Arial" panose="020B0604020202020204" pitchFamily="34" charset="0"/>
              <a:sym typeface="Symbol" panose="05050102010706020507" pitchFamily="18" charset="2"/>
            </a:endParaRPr>
          </a:p>
          <a:p>
            <a:pPr defTabSz="914377">
              <a:lnSpc>
                <a:spcPct val="120000"/>
              </a:lnSpc>
            </a:pPr>
            <a:r>
              <a:rPr lang="en-GB" sz="1400" dirty="0" smtClean="0">
                <a:solidFill>
                  <a:prstClr val="black"/>
                </a:solidFill>
                <a:cs typeface="Arial" panose="020B0604020202020204" pitchFamily="34" charset="0"/>
                <a:sym typeface="Symbol" panose="05050102010706020507" pitchFamily="18" charset="2"/>
              </a:rPr>
              <a:t>impurities (O+C) causing large sputtering, large migration, </a:t>
            </a:r>
          </a:p>
          <a:p>
            <a:pPr defTabSz="914377">
              <a:lnSpc>
                <a:spcPct val="120000"/>
              </a:lnSpc>
            </a:pPr>
            <a:r>
              <a:rPr lang="en-GB" sz="1400" dirty="0" smtClean="0">
                <a:solidFill>
                  <a:prstClr val="black"/>
                </a:solidFill>
                <a:cs typeface="Arial" panose="020B0604020202020204" pitchFamily="34" charset="0"/>
                <a:sym typeface="Symbol" panose="05050102010706020507" pitchFamily="18" charset="2"/>
              </a:rPr>
              <a:t>and complex W co-deposits without ELM-induced sputtering</a:t>
            </a:r>
          </a:p>
        </p:txBody>
      </p:sp>
    </p:spTree>
    <p:extLst>
      <p:ext uri="{BB962C8B-B14F-4D97-AF65-F5344CB8AC3E}">
        <p14:creationId xmlns:p14="http://schemas.microsoft.com/office/powerpoint/2010/main" val="3737651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
          <p:cNvSpPr>
            <a:spLocks noGrp="1"/>
          </p:cNvSpPr>
          <p:nvPr>
            <p:ph type="title"/>
          </p:nvPr>
        </p:nvSpPr>
        <p:spPr>
          <a:xfrm>
            <a:off x="596271" y="91480"/>
            <a:ext cx="10526283" cy="457200"/>
          </a:xfrm>
        </p:spPr>
        <p:txBody>
          <a:bodyPr/>
          <a:lstStyle/>
          <a:p>
            <a:r>
              <a:rPr lang="en-GB" dirty="0" smtClean="0">
                <a:solidFill>
                  <a:schemeClr val="bg2">
                    <a:lumMod val="10000"/>
                  </a:schemeClr>
                </a:solidFill>
              </a:rPr>
              <a:t>2 – WPPWIE  Summary of Achievements: SP D </a:t>
            </a:r>
            <a:br>
              <a:rPr lang="en-GB" dirty="0" smtClean="0">
                <a:solidFill>
                  <a:schemeClr val="bg2">
                    <a:lumMod val="10000"/>
                  </a:schemeClr>
                </a:solidFill>
              </a:rPr>
            </a:br>
            <a:r>
              <a:rPr lang="en-US" dirty="0">
                <a:latin typeface="Calibri" panose="020F0502020204030204" pitchFamily="34" charset="0"/>
                <a:ea typeface="SimSun" panose="02010600030101010101" pitchFamily="2" charset="-122"/>
              </a:rPr>
              <a:t>Plasma-edge and </a:t>
            </a:r>
            <a:r>
              <a:rPr lang="en-US" dirty="0" smtClean="0">
                <a:latin typeface="Calibri" panose="020F0502020204030204" pitchFamily="34" charset="0"/>
                <a:ea typeface="SimSun" panose="02010600030101010101" pitchFamily="2" charset="-122"/>
              </a:rPr>
              <a:t>plasma-wall interaction modelling</a:t>
            </a:r>
            <a:endParaRPr lang="en-US" dirty="0">
              <a:latin typeface="Calibri" panose="020F0502020204030204" pitchFamily="34" charset="0"/>
              <a:ea typeface="SimSun" panose="02010600030101010101" pitchFamily="2" charset="-122"/>
            </a:endParaRPr>
          </a:p>
        </p:txBody>
      </p:sp>
      <p:sp>
        <p:nvSpPr>
          <p:cNvPr id="20" name="Foliennummernplatzhalter 4"/>
          <p:cNvSpPr>
            <a:spLocks noGrp="1"/>
          </p:cNvSpPr>
          <p:nvPr>
            <p:ph type="sldNum" sz="quarter" idx="12"/>
          </p:nvPr>
        </p:nvSpPr>
        <p:spPr>
          <a:xfrm>
            <a:off x="10992544" y="6525344"/>
            <a:ext cx="720080" cy="199174"/>
          </a:xfrm>
        </p:spPr>
        <p:txBody>
          <a:bodyPr/>
          <a:lstStyle/>
          <a:p>
            <a:fld id="{6A6D9FA1-99C7-4910-8E32-B85D378B0060}" type="slidenum">
              <a:rPr lang="en-GB" smtClean="0"/>
              <a:pPr/>
              <a:t>12</a:t>
            </a:fld>
            <a:endParaRPr lang="en-GB" dirty="0"/>
          </a:p>
        </p:txBody>
      </p:sp>
      <p:sp>
        <p:nvSpPr>
          <p:cNvPr id="21" name="Fußzeilenplatzhalter 3"/>
          <p:cNvSpPr>
            <a:spLocks noGrp="1"/>
          </p:cNvSpPr>
          <p:nvPr>
            <p:ph type="ftr" sz="quarter" idx="11"/>
          </p:nvPr>
        </p:nvSpPr>
        <p:spPr>
          <a:xfrm>
            <a:off x="609600" y="6528386"/>
            <a:ext cx="3470176" cy="329614"/>
          </a:xfrm>
        </p:spPr>
        <p:txBody>
          <a:bodyPr/>
          <a:lstStyle/>
          <a:p>
            <a:pPr algn="l"/>
            <a:r>
              <a:rPr lang="fr-FR" dirty="0"/>
              <a:t>S. Brezinsek  |  3rd WPPWIE PB  |  </a:t>
            </a:r>
            <a:r>
              <a:rPr lang="fr-FR" dirty="0" smtClean="0"/>
              <a:t>15.03.2022</a:t>
            </a:r>
            <a:endParaRPr lang="en-GB" dirty="0"/>
          </a:p>
        </p:txBody>
      </p:sp>
      <p:sp>
        <p:nvSpPr>
          <p:cNvPr id="24" name="Rechteck 23"/>
          <p:cNvSpPr/>
          <p:nvPr/>
        </p:nvSpPr>
        <p:spPr>
          <a:xfrm>
            <a:off x="713070" y="5294958"/>
            <a:ext cx="2766046" cy="738664"/>
          </a:xfrm>
          <a:prstGeom prst="rect">
            <a:avLst/>
          </a:prstGeom>
        </p:spPr>
        <p:txBody>
          <a:bodyPr wrap="square">
            <a:spAutoFit/>
          </a:bodyPr>
          <a:lstStyle/>
          <a:p>
            <a:r>
              <a:rPr lang="en-US" sz="1400" dirty="0">
                <a:latin typeface="Calibri" panose="020F0502020204030204" pitchFamily="34" charset="0"/>
                <a:ea typeface="SimSun" panose="02010600030101010101" pitchFamily="2" charset="-122"/>
                <a:cs typeface="Arial" panose="020B0604020202020204" pitchFamily="34" charset="0"/>
              </a:rPr>
              <a:t>Participants: CEA, DIFFER, ENEA, FZJ, IPP.CR, KIT, MPG, OEAW, VR, VTT</a:t>
            </a:r>
            <a:endParaRPr lang="de-DE" sz="1400" dirty="0"/>
          </a:p>
        </p:txBody>
      </p:sp>
      <p:sp>
        <p:nvSpPr>
          <p:cNvPr id="25" name="Textfeld 24"/>
          <p:cNvSpPr txBox="1"/>
          <p:nvPr/>
        </p:nvSpPr>
        <p:spPr>
          <a:xfrm>
            <a:off x="4917714" y="5313369"/>
            <a:ext cx="5616624" cy="523220"/>
          </a:xfrm>
          <a:prstGeom prst="rect">
            <a:avLst/>
          </a:prstGeom>
          <a:noFill/>
        </p:spPr>
        <p:txBody>
          <a:bodyPr wrap="square" rtlCol="0">
            <a:spAutoFit/>
          </a:bodyPr>
          <a:lstStyle/>
          <a:p>
            <a:r>
              <a:rPr lang="de-DE" sz="1400" dirty="0" err="1" smtClean="0"/>
              <a:t>Full</a:t>
            </a:r>
            <a:r>
              <a:rPr lang="de-DE" sz="1400" dirty="0" smtClean="0"/>
              <a:t> </a:t>
            </a:r>
            <a:r>
              <a:rPr lang="de-DE" sz="1400" dirty="0" err="1" smtClean="0"/>
              <a:t>reporting</a:t>
            </a:r>
            <a:r>
              <a:rPr lang="de-DE" sz="1400" dirty="0" smtClean="0"/>
              <a:t> </a:t>
            </a:r>
            <a:r>
              <a:rPr lang="de-DE" sz="1400" dirty="0" err="1" smtClean="0"/>
              <a:t>under</a:t>
            </a:r>
            <a:r>
              <a:rPr lang="de-DE" sz="1400" dirty="0" smtClean="0"/>
              <a:t> </a:t>
            </a:r>
            <a:r>
              <a:rPr lang="de-DE" sz="1400" dirty="0"/>
              <a:t>INDICO https://indico.euro-fusion.org/event/1568/</a:t>
            </a:r>
            <a:endParaRPr lang="de-DE" sz="1400" dirty="0" smtClean="0"/>
          </a:p>
          <a:p>
            <a:r>
              <a:rPr lang="de-DE" sz="1400" dirty="0" err="1"/>
              <a:t>a</a:t>
            </a:r>
            <a:r>
              <a:rPr lang="de-DE" sz="1400" dirty="0" err="1" smtClean="0"/>
              <a:t>nd</a:t>
            </a:r>
            <a:r>
              <a:rPr lang="de-DE" sz="1400" dirty="0" smtClean="0"/>
              <a:t> SP D </a:t>
            </a:r>
            <a:r>
              <a:rPr lang="de-DE" sz="1400" dirty="0" err="1" smtClean="0"/>
              <a:t>reporting</a:t>
            </a:r>
            <a:r>
              <a:rPr lang="de-DE" sz="1400" dirty="0" smtClean="0"/>
              <a:t> </a:t>
            </a:r>
            <a:r>
              <a:rPr lang="de-DE" sz="1400" dirty="0" err="1" smtClean="0"/>
              <a:t>within</a:t>
            </a:r>
            <a:r>
              <a:rPr lang="de-DE" sz="1400" dirty="0" smtClean="0"/>
              <a:t> WPPWIE </a:t>
            </a:r>
            <a:r>
              <a:rPr lang="de-DE" sz="1400" dirty="0" err="1"/>
              <a:t>r</a:t>
            </a:r>
            <a:r>
              <a:rPr lang="de-DE" sz="1400" dirty="0" err="1" smtClean="0"/>
              <a:t>eview</a:t>
            </a:r>
            <a:r>
              <a:rPr lang="de-DE" sz="1400" dirty="0" smtClean="0"/>
              <a:t> </a:t>
            </a:r>
            <a:r>
              <a:rPr lang="de-DE" sz="1400" dirty="0" err="1" smtClean="0"/>
              <a:t>meeting</a:t>
            </a:r>
            <a:r>
              <a:rPr lang="de-DE" sz="1400" dirty="0" smtClean="0"/>
              <a:t>  (1/2022)</a:t>
            </a:r>
            <a:endParaRPr lang="de-DE" sz="1400" dirty="0"/>
          </a:p>
        </p:txBody>
      </p:sp>
      <p:cxnSp>
        <p:nvCxnSpPr>
          <p:cNvPr id="26" name="Gerader Verbinder 25"/>
          <p:cNvCxnSpPr/>
          <p:nvPr/>
        </p:nvCxnSpPr>
        <p:spPr>
          <a:xfrm>
            <a:off x="4727848" y="1676376"/>
            <a:ext cx="0" cy="3009199"/>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feld 27"/>
          <p:cNvSpPr txBox="1"/>
          <p:nvPr/>
        </p:nvSpPr>
        <p:spPr>
          <a:xfrm>
            <a:off x="10349166" y="3342996"/>
            <a:ext cx="686406" cy="369332"/>
          </a:xfrm>
          <a:prstGeom prst="rect">
            <a:avLst/>
          </a:prstGeom>
          <a:noFill/>
        </p:spPr>
        <p:txBody>
          <a:bodyPr wrap="none" rtlCol="0">
            <a:spAutoFit/>
          </a:bodyPr>
          <a:lstStyle/>
          <a:p>
            <a:r>
              <a:rPr lang="de-DE" dirty="0" err="1" smtClean="0">
                <a:solidFill>
                  <a:srgbClr val="00B050"/>
                </a:solidFill>
              </a:rPr>
              <a:t>Done</a:t>
            </a:r>
            <a:endParaRPr lang="de-DE" dirty="0">
              <a:solidFill>
                <a:srgbClr val="00B050"/>
              </a:solidFill>
            </a:endParaRPr>
          </a:p>
        </p:txBody>
      </p:sp>
      <p:sp>
        <p:nvSpPr>
          <p:cNvPr id="29" name="Textfeld 28"/>
          <p:cNvSpPr txBox="1"/>
          <p:nvPr/>
        </p:nvSpPr>
        <p:spPr>
          <a:xfrm>
            <a:off x="10402919" y="2185084"/>
            <a:ext cx="686406" cy="369332"/>
          </a:xfrm>
          <a:prstGeom prst="rect">
            <a:avLst/>
          </a:prstGeom>
          <a:noFill/>
        </p:spPr>
        <p:txBody>
          <a:bodyPr wrap="none" rtlCol="0">
            <a:spAutoFit/>
          </a:bodyPr>
          <a:lstStyle/>
          <a:p>
            <a:r>
              <a:rPr lang="de-DE" dirty="0" err="1">
                <a:solidFill>
                  <a:srgbClr val="00B050"/>
                </a:solidFill>
              </a:rPr>
              <a:t>D</a:t>
            </a:r>
            <a:r>
              <a:rPr lang="de-DE" dirty="0" err="1" smtClean="0">
                <a:solidFill>
                  <a:srgbClr val="00B050"/>
                </a:solidFill>
              </a:rPr>
              <a:t>one</a:t>
            </a:r>
            <a:endParaRPr lang="de-DE" dirty="0">
              <a:solidFill>
                <a:srgbClr val="00B050"/>
              </a:solidFill>
            </a:endParaRPr>
          </a:p>
        </p:txBody>
      </p:sp>
      <p:sp>
        <p:nvSpPr>
          <p:cNvPr id="30" name="Textfeld 29"/>
          <p:cNvSpPr txBox="1"/>
          <p:nvPr/>
        </p:nvSpPr>
        <p:spPr>
          <a:xfrm>
            <a:off x="10414243" y="4500909"/>
            <a:ext cx="686406" cy="369332"/>
          </a:xfrm>
          <a:prstGeom prst="rect">
            <a:avLst/>
          </a:prstGeom>
          <a:noFill/>
        </p:spPr>
        <p:txBody>
          <a:bodyPr wrap="none" rtlCol="0">
            <a:spAutoFit/>
          </a:bodyPr>
          <a:lstStyle/>
          <a:p>
            <a:r>
              <a:rPr lang="de-DE" dirty="0" err="1" smtClean="0">
                <a:solidFill>
                  <a:srgbClr val="00B050"/>
                </a:solidFill>
              </a:rPr>
              <a:t>Done</a:t>
            </a:r>
            <a:endParaRPr lang="de-DE" dirty="0">
              <a:solidFill>
                <a:srgbClr val="00B050"/>
              </a:solidFill>
            </a:endParaRPr>
          </a:p>
        </p:txBody>
      </p:sp>
      <p:graphicFrame>
        <p:nvGraphicFramePr>
          <p:cNvPr id="27" name="Tabelle 26"/>
          <p:cNvGraphicFramePr>
            <a:graphicFrameLocks noGrp="1"/>
          </p:cNvGraphicFramePr>
          <p:nvPr>
            <p:extLst>
              <p:ext uri="{D42A27DB-BD31-4B8C-83A1-F6EECF244321}">
                <p14:modId xmlns:p14="http://schemas.microsoft.com/office/powerpoint/2010/main" val="1298179581"/>
              </p:ext>
            </p:extLst>
          </p:nvPr>
        </p:nvGraphicFramePr>
        <p:xfrm>
          <a:off x="479373" y="1941974"/>
          <a:ext cx="2999743" cy="262890"/>
        </p:xfrm>
        <a:graphic>
          <a:graphicData uri="http://schemas.openxmlformats.org/drawingml/2006/table">
            <a:tbl>
              <a:tblPr firstRow="1" firstCol="1" bandRow="1">
                <a:tableStyleId>{5C22544A-7EE6-4342-B048-85BDC9FD1C3A}</a:tableStyleId>
              </a:tblPr>
              <a:tblGrid>
                <a:gridCol w="2999743">
                  <a:extLst>
                    <a:ext uri="{9D8B030D-6E8A-4147-A177-3AD203B41FA5}">
                      <a16:colId xmlns:a16="http://schemas.microsoft.com/office/drawing/2014/main" val="1401826741"/>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500" spc="-15" dirty="0">
                          <a:effectLst/>
                        </a:rPr>
                        <a:t>SP D.1 Plasma Boundary Modelling</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tc>
                <a:extLst>
                  <a:ext uri="{0D108BD9-81ED-4DB2-BD59-A6C34878D82A}">
                    <a16:rowId xmlns:a16="http://schemas.microsoft.com/office/drawing/2014/main" val="2482252306"/>
                  </a:ext>
                </a:extLst>
              </a:tr>
            </a:tbl>
          </a:graphicData>
        </a:graphic>
      </p:graphicFrame>
      <p:graphicFrame>
        <p:nvGraphicFramePr>
          <p:cNvPr id="31" name="Tabelle 30"/>
          <p:cNvGraphicFramePr>
            <a:graphicFrameLocks noGrp="1"/>
          </p:cNvGraphicFramePr>
          <p:nvPr>
            <p:extLst>
              <p:ext uri="{D42A27DB-BD31-4B8C-83A1-F6EECF244321}">
                <p14:modId xmlns:p14="http://schemas.microsoft.com/office/powerpoint/2010/main" val="2659863890"/>
              </p:ext>
            </p:extLst>
          </p:nvPr>
        </p:nvGraphicFramePr>
        <p:xfrm>
          <a:off x="479373" y="2564904"/>
          <a:ext cx="2999743" cy="525780"/>
        </p:xfrm>
        <a:graphic>
          <a:graphicData uri="http://schemas.openxmlformats.org/drawingml/2006/table">
            <a:tbl>
              <a:tblPr firstRow="1" firstCol="1" bandRow="1">
                <a:tableStyleId>{5C22544A-7EE6-4342-B048-85BDC9FD1C3A}</a:tableStyleId>
              </a:tblPr>
              <a:tblGrid>
                <a:gridCol w="2999743">
                  <a:extLst>
                    <a:ext uri="{9D8B030D-6E8A-4147-A177-3AD203B41FA5}">
                      <a16:colId xmlns:a16="http://schemas.microsoft.com/office/drawing/2014/main" val="3469220653"/>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500" spc="-15" dirty="0">
                          <a:effectLst/>
                        </a:rPr>
                        <a:t>SP D.2 Production of Atomic/Molecular and Surface Data</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tc>
                <a:extLst>
                  <a:ext uri="{0D108BD9-81ED-4DB2-BD59-A6C34878D82A}">
                    <a16:rowId xmlns:a16="http://schemas.microsoft.com/office/drawing/2014/main" val="3575880152"/>
                  </a:ext>
                </a:extLst>
              </a:tr>
            </a:tbl>
          </a:graphicData>
        </a:graphic>
      </p:graphicFrame>
      <p:graphicFrame>
        <p:nvGraphicFramePr>
          <p:cNvPr id="32" name="Tabelle 31"/>
          <p:cNvGraphicFramePr>
            <a:graphicFrameLocks noGrp="1"/>
          </p:cNvGraphicFramePr>
          <p:nvPr>
            <p:extLst>
              <p:ext uri="{D42A27DB-BD31-4B8C-83A1-F6EECF244321}">
                <p14:modId xmlns:p14="http://schemas.microsoft.com/office/powerpoint/2010/main" val="350028860"/>
              </p:ext>
            </p:extLst>
          </p:nvPr>
        </p:nvGraphicFramePr>
        <p:xfrm>
          <a:off x="479373" y="3526150"/>
          <a:ext cx="2999743" cy="262890"/>
        </p:xfrm>
        <a:graphic>
          <a:graphicData uri="http://schemas.openxmlformats.org/drawingml/2006/table">
            <a:tbl>
              <a:tblPr firstRow="1" firstCol="1" bandRow="1">
                <a:tableStyleId>{5C22544A-7EE6-4342-B048-85BDC9FD1C3A}</a:tableStyleId>
              </a:tblPr>
              <a:tblGrid>
                <a:gridCol w="2999743">
                  <a:extLst>
                    <a:ext uri="{9D8B030D-6E8A-4147-A177-3AD203B41FA5}">
                      <a16:colId xmlns:a16="http://schemas.microsoft.com/office/drawing/2014/main" val="177144132"/>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500" spc="-15" dirty="0">
                          <a:effectLst/>
                        </a:rPr>
                        <a:t>SP D.3 Impurity Migration Modelling</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tc>
                <a:extLst>
                  <a:ext uri="{0D108BD9-81ED-4DB2-BD59-A6C34878D82A}">
                    <a16:rowId xmlns:a16="http://schemas.microsoft.com/office/drawing/2014/main" val="2322382391"/>
                  </a:ext>
                </a:extLst>
              </a:tr>
            </a:tbl>
          </a:graphicData>
        </a:graphic>
      </p:graphicFrame>
      <p:graphicFrame>
        <p:nvGraphicFramePr>
          <p:cNvPr id="33" name="Tabelle 32"/>
          <p:cNvGraphicFramePr>
            <a:graphicFrameLocks noGrp="1"/>
          </p:cNvGraphicFramePr>
          <p:nvPr>
            <p:extLst>
              <p:ext uri="{D42A27DB-BD31-4B8C-83A1-F6EECF244321}">
                <p14:modId xmlns:p14="http://schemas.microsoft.com/office/powerpoint/2010/main" val="4079290082"/>
              </p:ext>
            </p:extLst>
          </p:nvPr>
        </p:nvGraphicFramePr>
        <p:xfrm>
          <a:off x="479373" y="4365104"/>
          <a:ext cx="2999743" cy="262890"/>
        </p:xfrm>
        <a:graphic>
          <a:graphicData uri="http://schemas.openxmlformats.org/drawingml/2006/table">
            <a:tbl>
              <a:tblPr firstRow="1" firstCol="1" bandRow="1">
                <a:tableStyleId>{5C22544A-7EE6-4342-B048-85BDC9FD1C3A}</a:tableStyleId>
              </a:tblPr>
              <a:tblGrid>
                <a:gridCol w="2999743">
                  <a:extLst>
                    <a:ext uri="{9D8B030D-6E8A-4147-A177-3AD203B41FA5}">
                      <a16:colId xmlns:a16="http://schemas.microsoft.com/office/drawing/2014/main" val="3006475092"/>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500" spc="-15" dirty="0">
                          <a:effectLst/>
                        </a:rPr>
                        <a:t>SP D.4 Neutral Particles Modelling</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tc>
                <a:extLst>
                  <a:ext uri="{0D108BD9-81ED-4DB2-BD59-A6C34878D82A}">
                    <a16:rowId xmlns:a16="http://schemas.microsoft.com/office/drawing/2014/main" val="1878971629"/>
                  </a:ext>
                </a:extLst>
              </a:tr>
            </a:tbl>
          </a:graphicData>
        </a:graphic>
      </p:graphicFrame>
      <p:graphicFrame>
        <p:nvGraphicFramePr>
          <p:cNvPr id="3" name="Tabelle 2"/>
          <p:cNvGraphicFramePr>
            <a:graphicFrameLocks noGrp="1"/>
          </p:cNvGraphicFramePr>
          <p:nvPr>
            <p:extLst>
              <p:ext uri="{D42A27DB-BD31-4B8C-83A1-F6EECF244321}">
                <p14:modId xmlns:p14="http://schemas.microsoft.com/office/powerpoint/2010/main" val="2518768152"/>
              </p:ext>
            </p:extLst>
          </p:nvPr>
        </p:nvGraphicFramePr>
        <p:xfrm>
          <a:off x="4727848" y="1667038"/>
          <a:ext cx="5359528" cy="3680460"/>
        </p:xfrm>
        <a:graphic>
          <a:graphicData uri="http://schemas.openxmlformats.org/drawingml/2006/table">
            <a:tbl>
              <a:tblPr firstRow="1" firstCol="1" bandRow="1">
                <a:tableStyleId>{5C22544A-7EE6-4342-B048-85BDC9FD1C3A}</a:tableStyleId>
              </a:tblPr>
              <a:tblGrid>
                <a:gridCol w="817014">
                  <a:extLst>
                    <a:ext uri="{9D8B030D-6E8A-4147-A177-3AD203B41FA5}">
                      <a16:colId xmlns:a16="http://schemas.microsoft.com/office/drawing/2014/main" val="3666357079"/>
                    </a:ext>
                  </a:extLst>
                </a:gridCol>
                <a:gridCol w="4542514">
                  <a:extLst>
                    <a:ext uri="{9D8B030D-6E8A-4147-A177-3AD203B41FA5}">
                      <a16:colId xmlns:a16="http://schemas.microsoft.com/office/drawing/2014/main" val="4141562332"/>
                    </a:ext>
                  </a:extLst>
                </a:gridCol>
              </a:tblGrid>
              <a:tr h="0">
                <a:tc>
                  <a:txBody>
                    <a:bodyPr/>
                    <a:lstStyle/>
                    <a:p>
                      <a:pPr marL="21590">
                        <a:lnSpc>
                          <a:spcPct val="115000"/>
                        </a:lnSpc>
                        <a:spcAft>
                          <a:spcPts val="300"/>
                        </a:spcAft>
                      </a:pPr>
                      <a:r>
                        <a:rPr lang="en-GB" sz="1500" dirty="0">
                          <a:effectLst/>
                        </a:rPr>
                        <a:t>WM10</a:t>
                      </a:r>
                      <a:endParaRPr lang="de-DE"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2225">
                        <a:lnSpc>
                          <a:spcPct val="115000"/>
                        </a:lnSpc>
                        <a:spcAft>
                          <a:spcPts val="300"/>
                        </a:spcAft>
                        <a:tabLst>
                          <a:tab pos="1333500" algn="l"/>
                        </a:tabLst>
                      </a:pPr>
                      <a:r>
                        <a:rPr lang="en-GB" sz="1500" b="0" dirty="0">
                          <a:solidFill>
                            <a:schemeClr val="tx1"/>
                          </a:solidFill>
                          <a:effectLst/>
                        </a:rPr>
                        <a:t>Provision of plasma backgrounds for a set of JET-ILW H-mode D plasmas (EDGE2D-EIRENE), WEST He plasmas (SOLEDGE-EIRENE), and W7-X H plasmas (EMC3-EIRENE) used for </a:t>
                      </a:r>
                      <a:r>
                        <a:rPr lang="en-GB" sz="1500" b="0" dirty="0" smtClean="0">
                          <a:solidFill>
                            <a:schemeClr val="tx1"/>
                          </a:solidFill>
                          <a:effectLst/>
                        </a:rPr>
                        <a:t>interpretative </a:t>
                      </a:r>
                      <a:r>
                        <a:rPr lang="en-GB" sz="1500" b="0" dirty="0">
                          <a:solidFill>
                            <a:schemeClr val="tx1"/>
                          </a:solidFill>
                          <a:effectLst/>
                        </a:rPr>
                        <a:t>impurity migration modelling (ITER)</a:t>
                      </a:r>
                      <a:endParaRPr lang="de-DE" sz="15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732929647"/>
                  </a:ext>
                </a:extLst>
              </a:tr>
              <a:tr h="0">
                <a:tc>
                  <a:txBody>
                    <a:bodyPr/>
                    <a:lstStyle/>
                    <a:p>
                      <a:pPr marL="21590">
                        <a:lnSpc>
                          <a:spcPct val="115000"/>
                        </a:lnSpc>
                        <a:spcAft>
                          <a:spcPts val="300"/>
                        </a:spcAft>
                      </a:pPr>
                      <a:r>
                        <a:rPr lang="en-GB" sz="1500">
                          <a:effectLst/>
                        </a:rPr>
                        <a:t>WM11</a:t>
                      </a:r>
                      <a:endParaRPr lang="de-DE"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2225">
                        <a:lnSpc>
                          <a:spcPct val="115000"/>
                        </a:lnSpc>
                        <a:spcAft>
                          <a:spcPts val="300"/>
                        </a:spcAft>
                        <a:tabLst>
                          <a:tab pos="1333500" algn="l"/>
                        </a:tabLst>
                      </a:pPr>
                      <a:r>
                        <a:rPr lang="en-GB" sz="1500" dirty="0">
                          <a:effectLst/>
                        </a:rPr>
                        <a:t>Provision of atomic, molecular and surface data necessary to model impurity migration. Main focus is on ionisation, excitation, reflection and sputtering data for W materials including morphology effects and crystal orientation (DEMO+ITER)</a:t>
                      </a:r>
                      <a:endParaRPr lang="de-DE"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03852162"/>
                  </a:ext>
                </a:extLst>
              </a:tr>
              <a:tr h="0">
                <a:tc>
                  <a:txBody>
                    <a:bodyPr/>
                    <a:lstStyle/>
                    <a:p>
                      <a:pPr marL="21590">
                        <a:lnSpc>
                          <a:spcPct val="115000"/>
                        </a:lnSpc>
                        <a:spcAft>
                          <a:spcPts val="300"/>
                        </a:spcAft>
                      </a:pPr>
                      <a:r>
                        <a:rPr lang="en-GB" sz="1500">
                          <a:effectLst/>
                        </a:rPr>
                        <a:t>WM12</a:t>
                      </a:r>
                      <a:endParaRPr lang="de-DE" sz="1500">
                        <a:effectLst/>
                      </a:endParaRPr>
                    </a:p>
                    <a:p>
                      <a:pPr>
                        <a:lnSpc>
                          <a:spcPct val="115000"/>
                        </a:lnSpc>
                        <a:spcAft>
                          <a:spcPts val="300"/>
                        </a:spcAft>
                      </a:pPr>
                      <a:r>
                        <a:rPr lang="en-GB" sz="1500">
                          <a:effectLst/>
                        </a:rPr>
                        <a:t> </a:t>
                      </a:r>
                      <a:endParaRPr lang="de-DE"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2225">
                        <a:lnSpc>
                          <a:spcPct val="115000"/>
                        </a:lnSpc>
                        <a:spcAft>
                          <a:spcPts val="300"/>
                        </a:spcAft>
                        <a:tabLst>
                          <a:tab pos="1333500" algn="l"/>
                        </a:tabLst>
                      </a:pPr>
                      <a:r>
                        <a:rPr lang="en-GB" sz="1500" dirty="0">
                          <a:effectLst/>
                        </a:rPr>
                        <a:t>Benchmark the quantify the predictive modelling   capabilities of erosion sources, impurity migration and resulting deposition in JET, WEST, W7-X, and ITER (ERO, WallDYN)  (ITER)</a:t>
                      </a:r>
                      <a:endParaRPr lang="de-DE"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4095776206"/>
                  </a:ext>
                </a:extLst>
              </a:tr>
            </a:tbl>
          </a:graphicData>
        </a:graphic>
      </p:graphicFrame>
    </p:spTree>
    <p:extLst>
      <p:ext uri="{BB962C8B-B14F-4D97-AF65-F5344CB8AC3E}">
        <p14:creationId xmlns:p14="http://schemas.microsoft.com/office/powerpoint/2010/main" val="14661607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
          <p:cNvSpPr>
            <a:spLocks noGrp="1"/>
          </p:cNvSpPr>
          <p:nvPr>
            <p:ph type="title"/>
          </p:nvPr>
        </p:nvSpPr>
        <p:spPr>
          <a:xfrm>
            <a:off x="596271" y="91480"/>
            <a:ext cx="10526283" cy="457200"/>
          </a:xfrm>
        </p:spPr>
        <p:txBody>
          <a:bodyPr/>
          <a:lstStyle/>
          <a:p>
            <a:r>
              <a:rPr lang="en-GB" dirty="0" smtClean="0">
                <a:solidFill>
                  <a:schemeClr val="bg2">
                    <a:lumMod val="10000"/>
                  </a:schemeClr>
                </a:solidFill>
              </a:rPr>
              <a:t>2 – WPPWIE  Summary of Achievements: SP D </a:t>
            </a:r>
            <a:br>
              <a:rPr lang="en-GB" dirty="0" smtClean="0">
                <a:solidFill>
                  <a:schemeClr val="bg2">
                    <a:lumMod val="10000"/>
                  </a:schemeClr>
                </a:solidFill>
              </a:rPr>
            </a:br>
            <a:r>
              <a:rPr lang="en-US" dirty="0">
                <a:latin typeface="Calibri" panose="020F0502020204030204" pitchFamily="34" charset="0"/>
                <a:ea typeface="SimSun" panose="02010600030101010101" pitchFamily="2" charset="-122"/>
              </a:rPr>
              <a:t>Plasma-edge and </a:t>
            </a:r>
            <a:r>
              <a:rPr lang="en-US" dirty="0" smtClean="0">
                <a:latin typeface="Calibri" panose="020F0502020204030204" pitchFamily="34" charset="0"/>
                <a:ea typeface="SimSun" panose="02010600030101010101" pitchFamily="2" charset="-122"/>
              </a:rPr>
              <a:t>plasma-wall interaction modelling</a:t>
            </a:r>
            <a:endParaRPr lang="en-US" dirty="0">
              <a:latin typeface="Calibri" panose="020F0502020204030204" pitchFamily="34" charset="0"/>
              <a:ea typeface="SimSun" panose="02010600030101010101" pitchFamily="2" charset="-122"/>
            </a:endParaRPr>
          </a:p>
        </p:txBody>
      </p:sp>
      <p:sp>
        <p:nvSpPr>
          <p:cNvPr id="20" name="Foliennummernplatzhalter 4"/>
          <p:cNvSpPr>
            <a:spLocks noGrp="1"/>
          </p:cNvSpPr>
          <p:nvPr>
            <p:ph type="sldNum" sz="quarter" idx="12"/>
          </p:nvPr>
        </p:nvSpPr>
        <p:spPr>
          <a:xfrm>
            <a:off x="10992544" y="6525344"/>
            <a:ext cx="720080" cy="199174"/>
          </a:xfrm>
        </p:spPr>
        <p:txBody>
          <a:bodyPr/>
          <a:lstStyle/>
          <a:p>
            <a:fld id="{6A6D9FA1-99C7-4910-8E32-B85D378B0060}" type="slidenum">
              <a:rPr lang="en-GB" smtClean="0"/>
              <a:pPr/>
              <a:t>13</a:t>
            </a:fld>
            <a:endParaRPr lang="en-GB" dirty="0"/>
          </a:p>
        </p:txBody>
      </p:sp>
      <p:sp>
        <p:nvSpPr>
          <p:cNvPr id="21" name="Fußzeilenplatzhalter 3"/>
          <p:cNvSpPr>
            <a:spLocks noGrp="1"/>
          </p:cNvSpPr>
          <p:nvPr>
            <p:ph type="ftr" sz="quarter" idx="11"/>
          </p:nvPr>
        </p:nvSpPr>
        <p:spPr>
          <a:xfrm>
            <a:off x="609600" y="6528386"/>
            <a:ext cx="3470176" cy="329614"/>
          </a:xfrm>
        </p:spPr>
        <p:txBody>
          <a:bodyPr/>
          <a:lstStyle/>
          <a:p>
            <a:pPr algn="l"/>
            <a:r>
              <a:rPr lang="fr-FR" dirty="0"/>
              <a:t>S. Brezinsek  |  3rd WPPWIE PB  |  </a:t>
            </a:r>
            <a:r>
              <a:rPr lang="fr-FR" dirty="0" smtClean="0"/>
              <a:t>15.03.2022</a:t>
            </a:r>
            <a:endParaRPr lang="en-GB" dirty="0"/>
          </a:p>
        </p:txBody>
      </p:sp>
      <p:sp>
        <p:nvSpPr>
          <p:cNvPr id="24" name="Rechteck 23"/>
          <p:cNvSpPr/>
          <p:nvPr/>
        </p:nvSpPr>
        <p:spPr>
          <a:xfrm>
            <a:off x="713070" y="5294958"/>
            <a:ext cx="2766046" cy="738664"/>
          </a:xfrm>
          <a:prstGeom prst="rect">
            <a:avLst/>
          </a:prstGeom>
        </p:spPr>
        <p:txBody>
          <a:bodyPr wrap="square">
            <a:spAutoFit/>
          </a:bodyPr>
          <a:lstStyle/>
          <a:p>
            <a:r>
              <a:rPr lang="en-US" sz="1400" dirty="0">
                <a:latin typeface="Calibri" panose="020F0502020204030204" pitchFamily="34" charset="0"/>
                <a:ea typeface="SimSun" panose="02010600030101010101" pitchFamily="2" charset="-122"/>
                <a:cs typeface="Arial" panose="020B0604020202020204" pitchFamily="34" charset="0"/>
              </a:rPr>
              <a:t>Participants: CEA, DIFFER, ENEA, FZJ, IPP.CR, KIT, MPG, OEAW, VR, VTT</a:t>
            </a:r>
            <a:endParaRPr lang="de-DE" sz="1400" dirty="0"/>
          </a:p>
        </p:txBody>
      </p:sp>
      <p:graphicFrame>
        <p:nvGraphicFramePr>
          <p:cNvPr id="27" name="Tabelle 26"/>
          <p:cNvGraphicFramePr>
            <a:graphicFrameLocks noGrp="1"/>
          </p:cNvGraphicFramePr>
          <p:nvPr>
            <p:extLst/>
          </p:nvPr>
        </p:nvGraphicFramePr>
        <p:xfrm>
          <a:off x="479373" y="1941974"/>
          <a:ext cx="2999743" cy="262890"/>
        </p:xfrm>
        <a:graphic>
          <a:graphicData uri="http://schemas.openxmlformats.org/drawingml/2006/table">
            <a:tbl>
              <a:tblPr firstRow="1" firstCol="1" bandRow="1">
                <a:tableStyleId>{5C22544A-7EE6-4342-B048-85BDC9FD1C3A}</a:tableStyleId>
              </a:tblPr>
              <a:tblGrid>
                <a:gridCol w="2999743">
                  <a:extLst>
                    <a:ext uri="{9D8B030D-6E8A-4147-A177-3AD203B41FA5}">
                      <a16:colId xmlns:a16="http://schemas.microsoft.com/office/drawing/2014/main" val="1401826741"/>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500" spc="-15" dirty="0">
                          <a:effectLst/>
                        </a:rPr>
                        <a:t>SP D.1 Plasma Boundary Modelling</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tc>
                <a:extLst>
                  <a:ext uri="{0D108BD9-81ED-4DB2-BD59-A6C34878D82A}">
                    <a16:rowId xmlns:a16="http://schemas.microsoft.com/office/drawing/2014/main" val="2482252306"/>
                  </a:ext>
                </a:extLst>
              </a:tr>
            </a:tbl>
          </a:graphicData>
        </a:graphic>
      </p:graphicFrame>
      <p:graphicFrame>
        <p:nvGraphicFramePr>
          <p:cNvPr id="31" name="Tabelle 30"/>
          <p:cNvGraphicFramePr>
            <a:graphicFrameLocks noGrp="1"/>
          </p:cNvGraphicFramePr>
          <p:nvPr>
            <p:extLst>
              <p:ext uri="{D42A27DB-BD31-4B8C-83A1-F6EECF244321}">
                <p14:modId xmlns:p14="http://schemas.microsoft.com/office/powerpoint/2010/main" val="3729125702"/>
              </p:ext>
            </p:extLst>
          </p:nvPr>
        </p:nvGraphicFramePr>
        <p:xfrm>
          <a:off x="479373" y="2564904"/>
          <a:ext cx="2999743" cy="525780"/>
        </p:xfrm>
        <a:graphic>
          <a:graphicData uri="http://schemas.openxmlformats.org/drawingml/2006/table">
            <a:tbl>
              <a:tblPr firstRow="1" firstCol="1" bandRow="1">
                <a:tableStyleId>{5C22544A-7EE6-4342-B048-85BDC9FD1C3A}</a:tableStyleId>
              </a:tblPr>
              <a:tblGrid>
                <a:gridCol w="2999743">
                  <a:extLst>
                    <a:ext uri="{9D8B030D-6E8A-4147-A177-3AD203B41FA5}">
                      <a16:colId xmlns:a16="http://schemas.microsoft.com/office/drawing/2014/main" val="3469220653"/>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500" spc="-15" dirty="0">
                          <a:effectLst/>
                        </a:rPr>
                        <a:t>SP D.2 Production of Atomic/Molecular and Surface Data</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solidFill>
                      <a:schemeClr val="bg1">
                        <a:lumMod val="65000"/>
                      </a:schemeClr>
                    </a:solidFill>
                  </a:tcPr>
                </a:tc>
                <a:extLst>
                  <a:ext uri="{0D108BD9-81ED-4DB2-BD59-A6C34878D82A}">
                    <a16:rowId xmlns:a16="http://schemas.microsoft.com/office/drawing/2014/main" val="3575880152"/>
                  </a:ext>
                </a:extLst>
              </a:tr>
            </a:tbl>
          </a:graphicData>
        </a:graphic>
      </p:graphicFrame>
      <p:graphicFrame>
        <p:nvGraphicFramePr>
          <p:cNvPr id="32" name="Tabelle 31"/>
          <p:cNvGraphicFramePr>
            <a:graphicFrameLocks noGrp="1"/>
          </p:cNvGraphicFramePr>
          <p:nvPr>
            <p:extLst/>
          </p:nvPr>
        </p:nvGraphicFramePr>
        <p:xfrm>
          <a:off x="479373" y="3526150"/>
          <a:ext cx="2999743" cy="262890"/>
        </p:xfrm>
        <a:graphic>
          <a:graphicData uri="http://schemas.openxmlformats.org/drawingml/2006/table">
            <a:tbl>
              <a:tblPr firstRow="1" firstCol="1" bandRow="1">
                <a:tableStyleId>{5C22544A-7EE6-4342-B048-85BDC9FD1C3A}</a:tableStyleId>
              </a:tblPr>
              <a:tblGrid>
                <a:gridCol w="2999743">
                  <a:extLst>
                    <a:ext uri="{9D8B030D-6E8A-4147-A177-3AD203B41FA5}">
                      <a16:colId xmlns:a16="http://schemas.microsoft.com/office/drawing/2014/main" val="177144132"/>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500" spc="-15" dirty="0">
                          <a:effectLst/>
                        </a:rPr>
                        <a:t>SP D.3 Impurity Migration Modelling</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tc>
                <a:extLst>
                  <a:ext uri="{0D108BD9-81ED-4DB2-BD59-A6C34878D82A}">
                    <a16:rowId xmlns:a16="http://schemas.microsoft.com/office/drawing/2014/main" val="2322382391"/>
                  </a:ext>
                </a:extLst>
              </a:tr>
            </a:tbl>
          </a:graphicData>
        </a:graphic>
      </p:graphicFrame>
      <p:graphicFrame>
        <p:nvGraphicFramePr>
          <p:cNvPr id="33" name="Tabelle 32"/>
          <p:cNvGraphicFramePr>
            <a:graphicFrameLocks noGrp="1"/>
          </p:cNvGraphicFramePr>
          <p:nvPr>
            <p:extLst>
              <p:ext uri="{D42A27DB-BD31-4B8C-83A1-F6EECF244321}">
                <p14:modId xmlns:p14="http://schemas.microsoft.com/office/powerpoint/2010/main" val="2517308180"/>
              </p:ext>
            </p:extLst>
          </p:nvPr>
        </p:nvGraphicFramePr>
        <p:xfrm>
          <a:off x="479373" y="4365104"/>
          <a:ext cx="2999743" cy="262890"/>
        </p:xfrm>
        <a:graphic>
          <a:graphicData uri="http://schemas.openxmlformats.org/drawingml/2006/table">
            <a:tbl>
              <a:tblPr firstRow="1" firstCol="1" bandRow="1">
                <a:tableStyleId>{5C22544A-7EE6-4342-B048-85BDC9FD1C3A}</a:tableStyleId>
              </a:tblPr>
              <a:tblGrid>
                <a:gridCol w="2999743">
                  <a:extLst>
                    <a:ext uri="{9D8B030D-6E8A-4147-A177-3AD203B41FA5}">
                      <a16:colId xmlns:a16="http://schemas.microsoft.com/office/drawing/2014/main" val="3006475092"/>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500" spc="-15" dirty="0">
                          <a:effectLst/>
                        </a:rPr>
                        <a:t>SP D.4 Neutral Particles Modelling</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solidFill>
                      <a:schemeClr val="bg1">
                        <a:lumMod val="65000"/>
                      </a:schemeClr>
                    </a:solidFill>
                  </a:tcPr>
                </a:tc>
                <a:extLst>
                  <a:ext uri="{0D108BD9-81ED-4DB2-BD59-A6C34878D82A}">
                    <a16:rowId xmlns:a16="http://schemas.microsoft.com/office/drawing/2014/main" val="1878971629"/>
                  </a:ext>
                </a:extLst>
              </a:tr>
            </a:tbl>
          </a:graphicData>
        </a:graphic>
      </p:graphicFrame>
      <p:sp>
        <p:nvSpPr>
          <p:cNvPr id="18" name="Rechteck 17"/>
          <p:cNvSpPr/>
          <p:nvPr/>
        </p:nvSpPr>
        <p:spPr>
          <a:xfrm>
            <a:off x="5159896" y="773809"/>
            <a:ext cx="6768752" cy="850682"/>
          </a:xfrm>
          <a:prstGeom prst="rect">
            <a:avLst/>
          </a:prstGeom>
        </p:spPr>
        <p:txBody>
          <a:bodyPr wrap="square">
            <a:spAutoFit/>
          </a:bodyPr>
          <a:lstStyle/>
          <a:p>
            <a:pPr defTabSz="914377">
              <a:lnSpc>
                <a:spcPct val="120000"/>
              </a:lnSpc>
            </a:pPr>
            <a:r>
              <a:rPr lang="en-GB" sz="1400" b="1" dirty="0">
                <a:solidFill>
                  <a:prstClr val="black"/>
                </a:solidFill>
                <a:cs typeface="Arial" panose="020B0604020202020204" pitchFamily="34" charset="0"/>
              </a:rPr>
              <a:t>Motivation:  </a:t>
            </a:r>
            <a:r>
              <a:rPr lang="en-GB" sz="1400" dirty="0" smtClean="0">
                <a:solidFill>
                  <a:prstClr val="black"/>
                </a:solidFill>
                <a:cs typeface="Arial" panose="020B0604020202020204" pitchFamily="34" charset="0"/>
                <a:sym typeface="Symbol" panose="05050102010706020507" pitchFamily="18" charset="2"/>
              </a:rPr>
              <a:t>Interpretative modelling of WEST experiments with SOLEDGE-EIRENE (2D) and ERO2.0 (3D) to describe W migration and W content in WEST plasmas and compare</a:t>
            </a:r>
          </a:p>
          <a:p>
            <a:pPr defTabSz="914377">
              <a:lnSpc>
                <a:spcPct val="120000"/>
              </a:lnSpc>
            </a:pPr>
            <a:r>
              <a:rPr lang="en-GB" sz="1400" dirty="0" smtClean="0">
                <a:solidFill>
                  <a:prstClr val="black"/>
                </a:solidFill>
                <a:cs typeface="Arial" panose="020B0604020202020204" pitchFamily="34" charset="0"/>
                <a:sym typeface="Symbol" panose="05050102010706020507" pitchFamily="18" charset="2"/>
              </a:rPr>
              <a:t>synthetic diagnostics with optical spectroscopy (to determine O content)</a:t>
            </a:r>
            <a:endParaRPr lang="en-GB" sz="1400" dirty="0">
              <a:solidFill>
                <a:prstClr val="black"/>
              </a:solidFill>
              <a:cs typeface="Arial" panose="020B0604020202020204" pitchFamily="34" charset="0"/>
              <a:sym typeface="Symbol" panose="05050102010706020507" pitchFamily="18" charset="2"/>
            </a:endParaRPr>
          </a:p>
        </p:txBody>
      </p:sp>
      <p:pic>
        <p:nvPicPr>
          <p:cNvPr id="34" name="Picture 16"/>
          <p:cNvPicPr>
            <a:picLocks noChangeAspect="1"/>
          </p:cNvPicPr>
          <p:nvPr/>
        </p:nvPicPr>
        <p:blipFill rotWithShape="1">
          <a:blip r:embed="rId2"/>
          <a:srcRect l="1412" t="35620" r="70326"/>
          <a:stretch/>
        </p:blipFill>
        <p:spPr>
          <a:xfrm>
            <a:off x="5087888" y="1700808"/>
            <a:ext cx="2304256" cy="2435053"/>
          </a:xfrm>
          <a:prstGeom prst="rect">
            <a:avLst/>
          </a:prstGeom>
        </p:spPr>
      </p:pic>
      <p:pic>
        <p:nvPicPr>
          <p:cNvPr id="35" name="Picture 16"/>
          <p:cNvPicPr>
            <a:picLocks noChangeAspect="1"/>
          </p:cNvPicPr>
          <p:nvPr/>
        </p:nvPicPr>
        <p:blipFill rotWithShape="1">
          <a:blip r:embed="rId2"/>
          <a:srcRect l="38342" t="38169" r="1296" b="4579"/>
          <a:stretch/>
        </p:blipFill>
        <p:spPr>
          <a:xfrm>
            <a:off x="7392144" y="1783678"/>
            <a:ext cx="4745981" cy="2088232"/>
          </a:xfrm>
          <a:prstGeom prst="rect">
            <a:avLst/>
          </a:prstGeom>
        </p:spPr>
      </p:pic>
      <p:sp>
        <p:nvSpPr>
          <p:cNvPr id="36" name="Textfeld 35"/>
          <p:cNvSpPr txBox="1"/>
          <p:nvPr/>
        </p:nvSpPr>
        <p:spPr>
          <a:xfrm>
            <a:off x="10687177" y="3756369"/>
            <a:ext cx="1330814" cy="246221"/>
          </a:xfrm>
          <a:prstGeom prst="rect">
            <a:avLst/>
          </a:prstGeom>
          <a:noFill/>
        </p:spPr>
        <p:txBody>
          <a:bodyPr wrap="none" rtlCol="0">
            <a:spAutoFit/>
          </a:bodyPr>
          <a:lstStyle/>
          <a:p>
            <a:r>
              <a:rPr lang="de-DE" sz="1000" dirty="0" smtClean="0"/>
              <a:t>CEA, FZJ + WEST </a:t>
            </a:r>
            <a:r>
              <a:rPr lang="de-DE" sz="1000" dirty="0" err="1" smtClean="0"/>
              <a:t>team</a:t>
            </a:r>
            <a:endParaRPr lang="de-DE" sz="1000" dirty="0"/>
          </a:p>
        </p:txBody>
      </p:sp>
      <p:sp>
        <p:nvSpPr>
          <p:cNvPr id="2" name="Textfeld 1"/>
          <p:cNvSpPr txBox="1"/>
          <p:nvPr/>
        </p:nvSpPr>
        <p:spPr>
          <a:xfrm>
            <a:off x="5670571" y="2564904"/>
            <a:ext cx="929485" cy="461665"/>
          </a:xfrm>
          <a:prstGeom prst="rect">
            <a:avLst/>
          </a:prstGeom>
          <a:noFill/>
        </p:spPr>
        <p:txBody>
          <a:bodyPr wrap="none" rtlCol="0">
            <a:spAutoFit/>
          </a:bodyPr>
          <a:lstStyle/>
          <a:p>
            <a:pPr algn="ctr"/>
            <a:r>
              <a:rPr lang="de-DE" sz="1200" dirty="0" smtClean="0"/>
              <a:t>#55797</a:t>
            </a:r>
          </a:p>
          <a:p>
            <a:pPr algn="ctr"/>
            <a:r>
              <a:rPr lang="de-DE" sz="1200" dirty="0" err="1" smtClean="0"/>
              <a:t>low</a:t>
            </a:r>
            <a:r>
              <a:rPr lang="de-DE" sz="1200" dirty="0" smtClean="0"/>
              <a:t> </a:t>
            </a:r>
            <a:r>
              <a:rPr lang="de-DE" sz="1200" dirty="0" err="1" smtClean="0"/>
              <a:t>density</a:t>
            </a:r>
            <a:endParaRPr lang="de-DE" sz="1200" dirty="0"/>
          </a:p>
        </p:txBody>
      </p:sp>
      <p:sp>
        <p:nvSpPr>
          <p:cNvPr id="41" name="Rechteck 40"/>
          <p:cNvSpPr/>
          <p:nvPr/>
        </p:nvSpPr>
        <p:spPr>
          <a:xfrm>
            <a:off x="5087887" y="4365104"/>
            <a:ext cx="7050237" cy="850682"/>
          </a:xfrm>
          <a:prstGeom prst="rect">
            <a:avLst/>
          </a:prstGeom>
        </p:spPr>
        <p:txBody>
          <a:bodyPr wrap="square">
            <a:spAutoFit/>
          </a:bodyPr>
          <a:lstStyle/>
          <a:p>
            <a:pPr defTabSz="914377">
              <a:lnSpc>
                <a:spcPct val="120000"/>
              </a:lnSpc>
              <a:spcBef>
                <a:spcPts val="600"/>
              </a:spcBef>
            </a:pPr>
            <a:r>
              <a:rPr lang="en-GB" sz="1400" b="1" dirty="0" smtClean="0">
                <a:solidFill>
                  <a:prstClr val="black"/>
                </a:solidFill>
                <a:cs typeface="Arial" panose="020B0604020202020204" pitchFamily="34" charset="0"/>
              </a:rPr>
              <a:t>Conclusion:</a:t>
            </a:r>
            <a:r>
              <a:rPr lang="en-GB" sz="1400" dirty="0" smtClean="0">
                <a:solidFill>
                  <a:prstClr val="black"/>
                </a:solidFill>
                <a:cs typeface="Arial" panose="020B0604020202020204" pitchFamily="34" charset="0"/>
              </a:rPr>
              <a:t> ERO2.0 predicts with 2D SOLEDGE-EIRENE the WI emission / W source in the WEST lower divertor under the assumption of 2-3% of O in the plasma for attached conditions. W-O-C-B co-deposit physics not yet in. Note large upper divertor W emission!</a:t>
            </a:r>
            <a:endParaRPr lang="en-GB" sz="1400" dirty="0">
              <a:solidFill>
                <a:prstClr val="black"/>
              </a:solidFill>
              <a:cs typeface="Arial" panose="020B0604020202020204" pitchFamily="34" charset="0"/>
              <a:sym typeface="Symbol" panose="05050102010706020507" pitchFamily="18" charset="2"/>
            </a:endParaRPr>
          </a:p>
        </p:txBody>
      </p:sp>
      <p:grpSp>
        <p:nvGrpSpPr>
          <p:cNvPr id="5" name="Gruppieren 4"/>
          <p:cNvGrpSpPr/>
          <p:nvPr/>
        </p:nvGrpSpPr>
        <p:grpSpPr>
          <a:xfrm>
            <a:off x="5101033" y="4149080"/>
            <a:ext cx="6725147" cy="2621258"/>
            <a:chOff x="5159896" y="4051678"/>
            <a:chExt cx="6725147" cy="2621258"/>
          </a:xfrm>
          <a:solidFill>
            <a:schemeClr val="bg1"/>
          </a:solidFill>
        </p:grpSpPr>
        <p:pic>
          <p:nvPicPr>
            <p:cNvPr id="38" name="Picture 2"/>
            <p:cNvPicPr>
              <a:picLocks noChangeAspect="1"/>
            </p:cNvPicPr>
            <p:nvPr/>
          </p:nvPicPr>
          <p:blipFill rotWithShape="1">
            <a:blip r:embed="rId3"/>
            <a:srcRect l="19069" t="46613" r="58741"/>
            <a:stretch/>
          </p:blipFill>
          <p:spPr>
            <a:xfrm>
              <a:off x="5159896" y="4200856"/>
              <a:ext cx="2236644" cy="2472080"/>
            </a:xfrm>
            <a:prstGeom prst="rect">
              <a:avLst/>
            </a:prstGeom>
            <a:grpFill/>
          </p:spPr>
        </p:pic>
        <p:pic>
          <p:nvPicPr>
            <p:cNvPr id="39" name="Picture 2"/>
            <p:cNvPicPr>
              <a:picLocks noChangeAspect="1"/>
            </p:cNvPicPr>
            <p:nvPr/>
          </p:nvPicPr>
          <p:blipFill rotWithShape="1">
            <a:blip r:embed="rId3"/>
            <a:srcRect l="47098" t="35173" b="13983"/>
            <a:stretch/>
          </p:blipFill>
          <p:spPr>
            <a:xfrm>
              <a:off x="7460410" y="4369233"/>
              <a:ext cx="4356749" cy="1923603"/>
            </a:xfrm>
            <a:prstGeom prst="rect">
              <a:avLst/>
            </a:prstGeom>
            <a:grpFill/>
          </p:spPr>
        </p:pic>
        <p:sp>
          <p:nvSpPr>
            <p:cNvPr id="4" name="Textfeld 3"/>
            <p:cNvSpPr txBox="1"/>
            <p:nvPr/>
          </p:nvSpPr>
          <p:spPr>
            <a:xfrm>
              <a:off x="7536160" y="4051678"/>
              <a:ext cx="4348883" cy="307777"/>
            </a:xfrm>
            <a:prstGeom prst="rect">
              <a:avLst/>
            </a:prstGeom>
            <a:grpFill/>
          </p:spPr>
          <p:txBody>
            <a:bodyPr wrap="none" rtlCol="0">
              <a:spAutoFit/>
            </a:bodyPr>
            <a:lstStyle/>
            <a:p>
              <a:r>
                <a:rPr lang="de-DE" sz="1400" dirty="0" smtClean="0"/>
                <a:t>W </a:t>
              </a:r>
              <a:r>
                <a:rPr lang="de-DE" sz="1400" dirty="0" err="1" smtClean="0"/>
                <a:t>influx</a:t>
              </a:r>
              <a:r>
                <a:rPr lang="de-DE" sz="1400" dirty="0" smtClean="0"/>
                <a:t> </a:t>
              </a:r>
              <a:r>
                <a:rPr lang="de-DE" sz="1400" dirty="0" err="1" smtClean="0"/>
                <a:t>passing</a:t>
              </a:r>
              <a:r>
                <a:rPr lang="de-DE" sz="1400" dirty="0" smtClean="0"/>
                <a:t> separatrix </a:t>
              </a:r>
              <a:r>
                <a:rPr lang="de-DE" sz="1400" dirty="0" err="1" smtClean="0"/>
                <a:t>and</a:t>
              </a:r>
              <a:r>
                <a:rPr lang="de-DE" sz="1400" dirty="0" smtClean="0"/>
                <a:t> </a:t>
              </a:r>
              <a:r>
                <a:rPr lang="de-DE" sz="1400" dirty="0" err="1" smtClean="0"/>
                <a:t>polluting</a:t>
              </a:r>
              <a:r>
                <a:rPr lang="de-DE" sz="1400" dirty="0" smtClean="0"/>
                <a:t> </a:t>
              </a:r>
              <a:r>
                <a:rPr lang="de-DE" sz="1400" dirty="0" err="1" smtClean="0"/>
                <a:t>core</a:t>
              </a:r>
              <a:r>
                <a:rPr lang="de-DE" sz="1400" dirty="0" smtClean="0"/>
                <a:t> (</a:t>
              </a:r>
              <a:r>
                <a:rPr lang="de-DE" sz="1400" dirty="0" err="1" smtClean="0"/>
                <a:t>from</a:t>
              </a:r>
              <a:r>
                <a:rPr lang="de-DE" sz="1400" dirty="0" smtClean="0"/>
                <a:t> ERO)</a:t>
              </a:r>
              <a:endParaRPr lang="de-DE" sz="1400" dirty="0"/>
            </a:p>
          </p:txBody>
        </p:sp>
      </p:grpSp>
    </p:spTree>
    <p:extLst>
      <p:ext uri="{BB962C8B-B14F-4D97-AF65-F5344CB8AC3E}">
        <p14:creationId xmlns:p14="http://schemas.microsoft.com/office/powerpoint/2010/main" val="419813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
          <p:cNvSpPr>
            <a:spLocks noGrp="1"/>
          </p:cNvSpPr>
          <p:nvPr>
            <p:ph type="title"/>
          </p:nvPr>
        </p:nvSpPr>
        <p:spPr>
          <a:xfrm>
            <a:off x="596271" y="91480"/>
            <a:ext cx="10526283" cy="457200"/>
          </a:xfrm>
        </p:spPr>
        <p:txBody>
          <a:bodyPr/>
          <a:lstStyle/>
          <a:p>
            <a:r>
              <a:rPr lang="en-GB" dirty="0" smtClean="0">
                <a:solidFill>
                  <a:schemeClr val="bg2">
                    <a:lumMod val="10000"/>
                  </a:schemeClr>
                </a:solidFill>
              </a:rPr>
              <a:t>2 – WPPWIE  Summary of Achievements: SP D </a:t>
            </a:r>
            <a:br>
              <a:rPr lang="en-GB" dirty="0" smtClean="0">
                <a:solidFill>
                  <a:schemeClr val="bg2">
                    <a:lumMod val="10000"/>
                  </a:schemeClr>
                </a:solidFill>
              </a:rPr>
            </a:br>
            <a:r>
              <a:rPr lang="en-US" dirty="0">
                <a:latin typeface="Calibri" panose="020F0502020204030204" pitchFamily="34" charset="0"/>
                <a:ea typeface="SimSun" panose="02010600030101010101" pitchFamily="2" charset="-122"/>
              </a:rPr>
              <a:t>Plasma-edge and </a:t>
            </a:r>
            <a:r>
              <a:rPr lang="en-US" dirty="0" smtClean="0">
                <a:latin typeface="Calibri" panose="020F0502020204030204" pitchFamily="34" charset="0"/>
                <a:ea typeface="SimSun" panose="02010600030101010101" pitchFamily="2" charset="-122"/>
              </a:rPr>
              <a:t>plasma-wall interaction modelling</a:t>
            </a:r>
            <a:endParaRPr lang="en-US" dirty="0">
              <a:latin typeface="Calibri" panose="020F0502020204030204" pitchFamily="34" charset="0"/>
              <a:ea typeface="SimSun" panose="02010600030101010101" pitchFamily="2" charset="-122"/>
            </a:endParaRPr>
          </a:p>
        </p:txBody>
      </p:sp>
      <p:sp>
        <p:nvSpPr>
          <p:cNvPr id="20" name="Foliennummernplatzhalter 4"/>
          <p:cNvSpPr>
            <a:spLocks noGrp="1"/>
          </p:cNvSpPr>
          <p:nvPr>
            <p:ph type="sldNum" sz="quarter" idx="12"/>
          </p:nvPr>
        </p:nvSpPr>
        <p:spPr>
          <a:xfrm>
            <a:off x="10992544" y="6525344"/>
            <a:ext cx="720080" cy="199174"/>
          </a:xfrm>
        </p:spPr>
        <p:txBody>
          <a:bodyPr/>
          <a:lstStyle/>
          <a:p>
            <a:fld id="{6A6D9FA1-99C7-4910-8E32-B85D378B0060}" type="slidenum">
              <a:rPr lang="en-GB" smtClean="0"/>
              <a:pPr/>
              <a:t>14</a:t>
            </a:fld>
            <a:endParaRPr lang="en-GB" dirty="0"/>
          </a:p>
        </p:txBody>
      </p:sp>
      <p:sp>
        <p:nvSpPr>
          <p:cNvPr id="21" name="Fußzeilenplatzhalter 3"/>
          <p:cNvSpPr>
            <a:spLocks noGrp="1"/>
          </p:cNvSpPr>
          <p:nvPr>
            <p:ph type="ftr" sz="quarter" idx="11"/>
          </p:nvPr>
        </p:nvSpPr>
        <p:spPr>
          <a:xfrm>
            <a:off x="609600" y="6528386"/>
            <a:ext cx="3470176" cy="329614"/>
          </a:xfrm>
        </p:spPr>
        <p:txBody>
          <a:bodyPr/>
          <a:lstStyle/>
          <a:p>
            <a:pPr algn="l"/>
            <a:r>
              <a:rPr lang="fr-FR" dirty="0"/>
              <a:t>S. Brezinsek  |  3rd WPPWIE PB  |  </a:t>
            </a:r>
            <a:r>
              <a:rPr lang="fr-FR" dirty="0" smtClean="0"/>
              <a:t>15.03.2022</a:t>
            </a:r>
            <a:endParaRPr lang="en-GB" dirty="0"/>
          </a:p>
        </p:txBody>
      </p:sp>
      <p:sp>
        <p:nvSpPr>
          <p:cNvPr id="24" name="Rechteck 23"/>
          <p:cNvSpPr/>
          <p:nvPr/>
        </p:nvSpPr>
        <p:spPr>
          <a:xfrm>
            <a:off x="713070" y="5294958"/>
            <a:ext cx="2766046" cy="738664"/>
          </a:xfrm>
          <a:prstGeom prst="rect">
            <a:avLst/>
          </a:prstGeom>
        </p:spPr>
        <p:txBody>
          <a:bodyPr wrap="square">
            <a:spAutoFit/>
          </a:bodyPr>
          <a:lstStyle/>
          <a:p>
            <a:r>
              <a:rPr lang="en-US" sz="1400" dirty="0">
                <a:latin typeface="Calibri" panose="020F0502020204030204" pitchFamily="34" charset="0"/>
                <a:ea typeface="SimSun" panose="02010600030101010101" pitchFamily="2" charset="-122"/>
                <a:cs typeface="Arial" panose="020B0604020202020204" pitchFamily="34" charset="0"/>
              </a:rPr>
              <a:t>Participants: CEA, DIFFER, ENEA, FZJ, IPP.CR, KIT, MPG, OEAW, VR, VTT</a:t>
            </a:r>
            <a:endParaRPr lang="de-DE" sz="1400" dirty="0"/>
          </a:p>
        </p:txBody>
      </p:sp>
      <p:graphicFrame>
        <p:nvGraphicFramePr>
          <p:cNvPr id="27" name="Tabelle 26"/>
          <p:cNvGraphicFramePr>
            <a:graphicFrameLocks noGrp="1"/>
          </p:cNvGraphicFramePr>
          <p:nvPr>
            <p:extLst>
              <p:ext uri="{D42A27DB-BD31-4B8C-83A1-F6EECF244321}">
                <p14:modId xmlns:p14="http://schemas.microsoft.com/office/powerpoint/2010/main" val="1488368926"/>
              </p:ext>
            </p:extLst>
          </p:nvPr>
        </p:nvGraphicFramePr>
        <p:xfrm>
          <a:off x="479373" y="1941974"/>
          <a:ext cx="2999743" cy="262890"/>
        </p:xfrm>
        <a:graphic>
          <a:graphicData uri="http://schemas.openxmlformats.org/drawingml/2006/table">
            <a:tbl>
              <a:tblPr firstRow="1" firstCol="1" bandRow="1">
                <a:tableStyleId>{5C22544A-7EE6-4342-B048-85BDC9FD1C3A}</a:tableStyleId>
              </a:tblPr>
              <a:tblGrid>
                <a:gridCol w="2999743">
                  <a:extLst>
                    <a:ext uri="{9D8B030D-6E8A-4147-A177-3AD203B41FA5}">
                      <a16:colId xmlns:a16="http://schemas.microsoft.com/office/drawing/2014/main" val="1401826741"/>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500" spc="-15" dirty="0">
                          <a:effectLst/>
                        </a:rPr>
                        <a:t>SP D.1 Plasma Boundary Modelling</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solidFill>
                      <a:schemeClr val="bg1">
                        <a:lumMod val="65000"/>
                      </a:schemeClr>
                    </a:solidFill>
                  </a:tcPr>
                </a:tc>
                <a:extLst>
                  <a:ext uri="{0D108BD9-81ED-4DB2-BD59-A6C34878D82A}">
                    <a16:rowId xmlns:a16="http://schemas.microsoft.com/office/drawing/2014/main" val="2482252306"/>
                  </a:ext>
                </a:extLst>
              </a:tr>
            </a:tbl>
          </a:graphicData>
        </a:graphic>
      </p:graphicFrame>
      <p:graphicFrame>
        <p:nvGraphicFramePr>
          <p:cNvPr id="31" name="Tabelle 30"/>
          <p:cNvGraphicFramePr>
            <a:graphicFrameLocks noGrp="1"/>
          </p:cNvGraphicFramePr>
          <p:nvPr>
            <p:extLst>
              <p:ext uri="{D42A27DB-BD31-4B8C-83A1-F6EECF244321}">
                <p14:modId xmlns:p14="http://schemas.microsoft.com/office/powerpoint/2010/main" val="3849324745"/>
              </p:ext>
            </p:extLst>
          </p:nvPr>
        </p:nvGraphicFramePr>
        <p:xfrm>
          <a:off x="479373" y="2564904"/>
          <a:ext cx="2999743" cy="525780"/>
        </p:xfrm>
        <a:graphic>
          <a:graphicData uri="http://schemas.openxmlformats.org/drawingml/2006/table">
            <a:tbl>
              <a:tblPr firstRow="1" firstCol="1" bandRow="1">
                <a:tableStyleId>{5C22544A-7EE6-4342-B048-85BDC9FD1C3A}</a:tableStyleId>
              </a:tblPr>
              <a:tblGrid>
                <a:gridCol w="2999743">
                  <a:extLst>
                    <a:ext uri="{9D8B030D-6E8A-4147-A177-3AD203B41FA5}">
                      <a16:colId xmlns:a16="http://schemas.microsoft.com/office/drawing/2014/main" val="3469220653"/>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500" spc="-15" dirty="0">
                          <a:effectLst/>
                        </a:rPr>
                        <a:t>SP D.2 Production of Atomic/Molecular and Surface Data</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solidFill>
                      <a:schemeClr val="accent1"/>
                    </a:solidFill>
                  </a:tcPr>
                </a:tc>
                <a:extLst>
                  <a:ext uri="{0D108BD9-81ED-4DB2-BD59-A6C34878D82A}">
                    <a16:rowId xmlns:a16="http://schemas.microsoft.com/office/drawing/2014/main" val="3575880152"/>
                  </a:ext>
                </a:extLst>
              </a:tr>
            </a:tbl>
          </a:graphicData>
        </a:graphic>
      </p:graphicFrame>
      <p:graphicFrame>
        <p:nvGraphicFramePr>
          <p:cNvPr id="32" name="Tabelle 31"/>
          <p:cNvGraphicFramePr>
            <a:graphicFrameLocks noGrp="1"/>
          </p:cNvGraphicFramePr>
          <p:nvPr>
            <p:extLst>
              <p:ext uri="{D42A27DB-BD31-4B8C-83A1-F6EECF244321}">
                <p14:modId xmlns:p14="http://schemas.microsoft.com/office/powerpoint/2010/main" val="2683119658"/>
              </p:ext>
            </p:extLst>
          </p:nvPr>
        </p:nvGraphicFramePr>
        <p:xfrm>
          <a:off x="479373" y="3526150"/>
          <a:ext cx="2999743" cy="262890"/>
        </p:xfrm>
        <a:graphic>
          <a:graphicData uri="http://schemas.openxmlformats.org/drawingml/2006/table">
            <a:tbl>
              <a:tblPr firstRow="1" firstCol="1" bandRow="1">
                <a:tableStyleId>{5C22544A-7EE6-4342-B048-85BDC9FD1C3A}</a:tableStyleId>
              </a:tblPr>
              <a:tblGrid>
                <a:gridCol w="2999743">
                  <a:extLst>
                    <a:ext uri="{9D8B030D-6E8A-4147-A177-3AD203B41FA5}">
                      <a16:colId xmlns:a16="http://schemas.microsoft.com/office/drawing/2014/main" val="177144132"/>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500" spc="-15" dirty="0">
                          <a:effectLst/>
                        </a:rPr>
                        <a:t>SP D.3 Impurity Migration Modelling</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solidFill>
                      <a:schemeClr val="bg1">
                        <a:lumMod val="65000"/>
                      </a:schemeClr>
                    </a:solidFill>
                  </a:tcPr>
                </a:tc>
                <a:extLst>
                  <a:ext uri="{0D108BD9-81ED-4DB2-BD59-A6C34878D82A}">
                    <a16:rowId xmlns:a16="http://schemas.microsoft.com/office/drawing/2014/main" val="2322382391"/>
                  </a:ext>
                </a:extLst>
              </a:tr>
            </a:tbl>
          </a:graphicData>
        </a:graphic>
      </p:graphicFrame>
      <p:graphicFrame>
        <p:nvGraphicFramePr>
          <p:cNvPr id="33" name="Tabelle 32"/>
          <p:cNvGraphicFramePr>
            <a:graphicFrameLocks noGrp="1"/>
          </p:cNvGraphicFramePr>
          <p:nvPr>
            <p:extLst/>
          </p:nvPr>
        </p:nvGraphicFramePr>
        <p:xfrm>
          <a:off x="479373" y="4365104"/>
          <a:ext cx="2999743" cy="262890"/>
        </p:xfrm>
        <a:graphic>
          <a:graphicData uri="http://schemas.openxmlformats.org/drawingml/2006/table">
            <a:tbl>
              <a:tblPr firstRow="1" firstCol="1" bandRow="1">
                <a:tableStyleId>{5C22544A-7EE6-4342-B048-85BDC9FD1C3A}</a:tableStyleId>
              </a:tblPr>
              <a:tblGrid>
                <a:gridCol w="2999743">
                  <a:extLst>
                    <a:ext uri="{9D8B030D-6E8A-4147-A177-3AD203B41FA5}">
                      <a16:colId xmlns:a16="http://schemas.microsoft.com/office/drawing/2014/main" val="3006475092"/>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500" spc="-15" dirty="0">
                          <a:effectLst/>
                        </a:rPr>
                        <a:t>SP D.4 Neutral Particles Modelling</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solidFill>
                      <a:schemeClr val="bg1">
                        <a:lumMod val="65000"/>
                      </a:schemeClr>
                    </a:solidFill>
                  </a:tcPr>
                </a:tc>
                <a:extLst>
                  <a:ext uri="{0D108BD9-81ED-4DB2-BD59-A6C34878D82A}">
                    <a16:rowId xmlns:a16="http://schemas.microsoft.com/office/drawing/2014/main" val="1878971629"/>
                  </a:ext>
                </a:extLst>
              </a:tr>
            </a:tbl>
          </a:graphicData>
        </a:graphic>
      </p:graphicFrame>
      <p:sp>
        <p:nvSpPr>
          <p:cNvPr id="18" name="Rechteck 17"/>
          <p:cNvSpPr/>
          <p:nvPr/>
        </p:nvSpPr>
        <p:spPr>
          <a:xfrm>
            <a:off x="5159896" y="773809"/>
            <a:ext cx="6768752" cy="867930"/>
          </a:xfrm>
          <a:prstGeom prst="rect">
            <a:avLst/>
          </a:prstGeom>
        </p:spPr>
        <p:txBody>
          <a:bodyPr wrap="square">
            <a:spAutoFit/>
          </a:bodyPr>
          <a:lstStyle/>
          <a:p>
            <a:pPr defTabSz="914377">
              <a:lnSpc>
                <a:spcPct val="120000"/>
              </a:lnSpc>
            </a:pPr>
            <a:r>
              <a:rPr lang="en-GB" sz="1400" b="1" dirty="0">
                <a:solidFill>
                  <a:prstClr val="black"/>
                </a:solidFill>
                <a:cs typeface="Arial" panose="020B0604020202020204" pitchFamily="34" charset="0"/>
              </a:rPr>
              <a:t>Motivation:  </a:t>
            </a:r>
            <a:r>
              <a:rPr lang="en-GB" sz="1400" dirty="0" smtClean="0">
                <a:solidFill>
                  <a:prstClr val="black"/>
                </a:solidFill>
                <a:cs typeface="Arial" panose="020B0604020202020204" pitchFamily="34" charset="0"/>
                <a:sym typeface="Symbol" panose="05050102010706020507" pitchFamily="18" charset="2"/>
              </a:rPr>
              <a:t>Provide input in atomic and molecular data for DEMO conditions and laboratory experiments with W and seeding species </a:t>
            </a:r>
            <a:r>
              <a:rPr lang="en-GB" sz="1400" dirty="0" err="1" smtClean="0">
                <a:solidFill>
                  <a:prstClr val="black"/>
                </a:solidFill>
                <a:cs typeface="Arial" panose="020B0604020202020204" pitchFamily="34" charset="0"/>
                <a:sym typeface="Symbol" panose="05050102010706020507" pitchFamily="18" charset="2"/>
              </a:rPr>
              <a:t>Ar</a:t>
            </a:r>
            <a:r>
              <a:rPr lang="en-GB" sz="1400" dirty="0" smtClean="0">
                <a:solidFill>
                  <a:prstClr val="black"/>
                </a:solidFill>
                <a:cs typeface="Arial" panose="020B0604020202020204" pitchFamily="34" charset="0"/>
                <a:sym typeface="Symbol" panose="05050102010706020507" pitchFamily="18" charset="2"/>
              </a:rPr>
              <a:t>, Kr, </a:t>
            </a:r>
            <a:r>
              <a:rPr lang="en-GB" sz="1400" dirty="0" err="1" smtClean="0">
                <a:solidFill>
                  <a:prstClr val="black"/>
                </a:solidFill>
                <a:cs typeface="Arial" panose="020B0604020202020204" pitchFamily="34" charset="0"/>
                <a:sym typeface="Symbol" panose="05050102010706020507" pitchFamily="18" charset="2"/>
              </a:rPr>
              <a:t>Xe</a:t>
            </a:r>
            <a:r>
              <a:rPr lang="en-GB" sz="1400" dirty="0" smtClean="0">
                <a:solidFill>
                  <a:prstClr val="black"/>
                </a:solidFill>
                <a:cs typeface="Arial" panose="020B0604020202020204" pitchFamily="34" charset="0"/>
                <a:sym typeface="Symbol" panose="05050102010706020507" pitchFamily="18" charset="2"/>
              </a:rPr>
              <a:t> which partially is not existing and needed for predictions (incl. TSVVs). Use of molecular dynamics codes.</a:t>
            </a:r>
            <a:endParaRPr lang="en-GB" sz="1400" dirty="0">
              <a:solidFill>
                <a:prstClr val="black"/>
              </a:solidFill>
              <a:cs typeface="Arial" panose="020B0604020202020204" pitchFamily="34" charset="0"/>
              <a:sym typeface="Symbol" panose="05050102010706020507" pitchFamily="18" charset="2"/>
            </a:endParaRPr>
          </a:p>
        </p:txBody>
      </p:sp>
      <p:pic>
        <p:nvPicPr>
          <p:cNvPr id="22" name="Picture 14"/>
          <p:cNvPicPr>
            <a:picLocks noChangeAspect="1"/>
          </p:cNvPicPr>
          <p:nvPr/>
        </p:nvPicPr>
        <p:blipFill>
          <a:blip r:embed="rId2"/>
          <a:stretch>
            <a:fillRect/>
          </a:stretch>
        </p:blipFill>
        <p:spPr>
          <a:xfrm>
            <a:off x="4727848" y="2033327"/>
            <a:ext cx="1847894" cy="2207106"/>
          </a:xfrm>
          <a:prstGeom prst="rect">
            <a:avLst/>
          </a:prstGeom>
        </p:spPr>
      </p:pic>
      <p:sp>
        <p:nvSpPr>
          <p:cNvPr id="23" name="TextBox 15">
            <a:extLst>
              <a:ext uri="{FF2B5EF4-FFF2-40B4-BE49-F238E27FC236}">
                <a16:creationId xmlns:a16="http://schemas.microsoft.com/office/drawing/2014/main" id="{AEB319DB-CC81-470E-9E77-D2A4DB1D624A}"/>
              </a:ext>
            </a:extLst>
          </p:cNvPr>
          <p:cNvSpPr txBox="1"/>
          <p:nvPr/>
        </p:nvSpPr>
        <p:spPr>
          <a:xfrm>
            <a:off x="4511824" y="4378044"/>
            <a:ext cx="2843808" cy="553998"/>
          </a:xfrm>
          <a:prstGeom prst="rect">
            <a:avLst/>
          </a:prstGeom>
          <a:noFill/>
        </p:spPr>
        <p:txBody>
          <a:bodyPr wrap="square">
            <a:spAutoFit/>
          </a:bodyPr>
          <a:lstStyle/>
          <a:p>
            <a:pPr algn="ctr"/>
            <a:r>
              <a:rPr lang="en-US" sz="1000" i="1" dirty="0" smtClean="0"/>
              <a:t>Sputtering </a:t>
            </a:r>
            <a:r>
              <a:rPr lang="en-US" sz="1000" i="1" dirty="0"/>
              <a:t>yields from the irradiation of </a:t>
            </a:r>
            <a:r>
              <a:rPr lang="en-US" sz="1000" i="1" dirty="0" smtClean="0"/>
              <a:t>W(110</a:t>
            </a:r>
            <a:r>
              <a:rPr lang="en-US" sz="1000" i="1" dirty="0"/>
              <a:t>) surface by non-cumulative </a:t>
            </a:r>
            <a:r>
              <a:rPr lang="en-US" sz="1000" i="1" dirty="0" err="1"/>
              <a:t>Ar</a:t>
            </a:r>
            <a:r>
              <a:rPr lang="en-US" sz="1000" i="1" dirty="0"/>
              <a:t> </a:t>
            </a:r>
            <a:r>
              <a:rPr lang="en-US" sz="1000" i="1" dirty="0" smtClean="0"/>
              <a:t>impact (NNP) and former </a:t>
            </a:r>
            <a:r>
              <a:rPr lang="en-US" sz="1000" i="1" dirty="0"/>
              <a:t>works</a:t>
            </a:r>
            <a:r>
              <a:rPr lang="en-US" sz="1000" i="1" dirty="0" smtClean="0"/>
              <a:t>.</a:t>
            </a:r>
            <a:endParaRPr lang="en-US" sz="1000" i="1" dirty="0"/>
          </a:p>
        </p:txBody>
      </p:sp>
      <p:pic>
        <p:nvPicPr>
          <p:cNvPr id="25" name="Picture 16"/>
          <p:cNvPicPr>
            <a:picLocks noChangeAspect="1"/>
          </p:cNvPicPr>
          <p:nvPr/>
        </p:nvPicPr>
        <p:blipFill>
          <a:blip r:embed="rId3"/>
          <a:stretch>
            <a:fillRect/>
          </a:stretch>
        </p:blipFill>
        <p:spPr>
          <a:xfrm>
            <a:off x="6960096" y="1903243"/>
            <a:ext cx="4858275" cy="2337190"/>
          </a:xfrm>
          <a:prstGeom prst="rect">
            <a:avLst/>
          </a:prstGeom>
        </p:spPr>
      </p:pic>
      <p:sp>
        <p:nvSpPr>
          <p:cNvPr id="26" name="Rectangle 17">
            <a:extLst>
              <a:ext uri="{FF2B5EF4-FFF2-40B4-BE49-F238E27FC236}">
                <a16:creationId xmlns:a16="http://schemas.microsoft.com/office/drawing/2014/main" id="{E1DF94F2-13A8-4FC1-88C5-561688A75326}"/>
              </a:ext>
            </a:extLst>
          </p:cNvPr>
          <p:cNvSpPr/>
          <p:nvPr/>
        </p:nvSpPr>
        <p:spPr>
          <a:xfrm>
            <a:off x="7703254" y="4365104"/>
            <a:ext cx="4464496" cy="400110"/>
          </a:xfrm>
          <a:prstGeom prst="rect">
            <a:avLst/>
          </a:prstGeom>
        </p:spPr>
        <p:txBody>
          <a:bodyPr wrap="square">
            <a:spAutoFit/>
          </a:bodyPr>
          <a:lstStyle/>
          <a:p>
            <a:pPr algn="ctr"/>
            <a:r>
              <a:rPr lang="en-US" sz="1000" i="1" dirty="0" err="1" smtClean="0"/>
              <a:t>Probabilties</a:t>
            </a:r>
            <a:r>
              <a:rPr lang="en-US" sz="1000" i="1" dirty="0" smtClean="0"/>
              <a:t> of </a:t>
            </a:r>
            <a:r>
              <a:rPr lang="en-US" sz="1000" i="1" dirty="0" err="1" smtClean="0"/>
              <a:t>Ar</a:t>
            </a:r>
            <a:r>
              <a:rPr lang="en-US" sz="1000" i="1" dirty="0" smtClean="0"/>
              <a:t> </a:t>
            </a:r>
            <a:r>
              <a:rPr lang="en-US" sz="1000" i="1" dirty="0"/>
              <a:t>reflection, adsorption and </a:t>
            </a:r>
            <a:endParaRPr lang="en-US" sz="1000" i="1" dirty="0" smtClean="0"/>
          </a:p>
          <a:p>
            <a:pPr algn="ctr"/>
            <a:r>
              <a:rPr lang="en-US" sz="1000" i="1" dirty="0" smtClean="0"/>
              <a:t>retention </a:t>
            </a:r>
            <a:r>
              <a:rPr lang="en-US" sz="1000" i="1" dirty="0"/>
              <a:t>(=below the first W layer</a:t>
            </a:r>
            <a:r>
              <a:rPr lang="en-US" sz="1000" i="1" dirty="0" smtClean="0"/>
              <a:t>) with NNP</a:t>
            </a:r>
            <a:endParaRPr lang="en-US" sz="1000" i="1" dirty="0"/>
          </a:p>
        </p:txBody>
      </p:sp>
      <p:sp>
        <p:nvSpPr>
          <p:cNvPr id="3" name="Textfeld 2"/>
          <p:cNvSpPr txBox="1"/>
          <p:nvPr/>
        </p:nvSpPr>
        <p:spPr>
          <a:xfrm>
            <a:off x="11471472" y="4223818"/>
            <a:ext cx="457176" cy="246221"/>
          </a:xfrm>
          <a:prstGeom prst="rect">
            <a:avLst/>
          </a:prstGeom>
          <a:noFill/>
        </p:spPr>
        <p:txBody>
          <a:bodyPr wrap="none" rtlCol="0">
            <a:spAutoFit/>
          </a:bodyPr>
          <a:lstStyle/>
          <a:p>
            <a:r>
              <a:rPr lang="de-DE" sz="1000" dirty="0" smtClean="0"/>
              <a:t>ÖAW</a:t>
            </a:r>
            <a:endParaRPr lang="de-DE" sz="1000" dirty="0"/>
          </a:p>
        </p:txBody>
      </p:sp>
      <p:sp>
        <p:nvSpPr>
          <p:cNvPr id="28" name="Rechteck 27"/>
          <p:cNvSpPr/>
          <p:nvPr/>
        </p:nvSpPr>
        <p:spPr>
          <a:xfrm>
            <a:off x="5159896" y="5229200"/>
            <a:ext cx="6768752" cy="609398"/>
          </a:xfrm>
          <a:prstGeom prst="rect">
            <a:avLst/>
          </a:prstGeom>
        </p:spPr>
        <p:txBody>
          <a:bodyPr wrap="square">
            <a:spAutoFit/>
          </a:bodyPr>
          <a:lstStyle/>
          <a:p>
            <a:pPr defTabSz="914377">
              <a:lnSpc>
                <a:spcPct val="120000"/>
              </a:lnSpc>
            </a:pPr>
            <a:r>
              <a:rPr lang="en-GB" sz="1400" b="1" dirty="0" smtClean="0">
                <a:solidFill>
                  <a:prstClr val="black"/>
                </a:solidFill>
                <a:cs typeface="Arial" panose="020B0604020202020204" pitchFamily="34" charset="0"/>
              </a:rPr>
              <a:t>Conclusion:  </a:t>
            </a:r>
            <a:r>
              <a:rPr lang="en-GB" sz="1400" dirty="0" smtClean="0">
                <a:solidFill>
                  <a:prstClr val="black"/>
                </a:solidFill>
                <a:cs typeface="Arial" panose="020B0604020202020204" pitchFamily="34" charset="0"/>
              </a:rPr>
              <a:t>NN-Potentials are required in some cases, but for </a:t>
            </a:r>
            <a:r>
              <a:rPr lang="en-GB" sz="1400" dirty="0" err="1" smtClean="0">
                <a:solidFill>
                  <a:prstClr val="black"/>
                </a:solidFill>
                <a:cs typeface="Arial" panose="020B0604020202020204" pitchFamily="34" charset="0"/>
              </a:rPr>
              <a:t>Ar</a:t>
            </a:r>
            <a:r>
              <a:rPr lang="en-GB" sz="1400" dirty="0" smtClean="0">
                <a:solidFill>
                  <a:prstClr val="black"/>
                </a:solidFill>
                <a:cs typeface="Arial" panose="020B0604020202020204" pitchFamily="34" charset="0"/>
              </a:rPr>
              <a:t>-W good data set obtained (including </a:t>
            </a:r>
            <a:r>
              <a:rPr lang="en-GB" sz="1400" dirty="0" err="1" smtClean="0">
                <a:solidFill>
                  <a:prstClr val="black"/>
                </a:solidFill>
                <a:cs typeface="Arial" panose="020B0604020202020204" pitchFamily="34" charset="0"/>
              </a:rPr>
              <a:t>Ar</a:t>
            </a:r>
            <a:r>
              <a:rPr lang="en-GB" sz="1400" dirty="0" smtClean="0">
                <a:solidFill>
                  <a:prstClr val="black"/>
                </a:solidFill>
                <a:cs typeface="Arial" panose="020B0604020202020204" pitchFamily="34" charset="0"/>
              </a:rPr>
              <a:t> in W retention) as function of impact energy.  </a:t>
            </a:r>
            <a:endParaRPr lang="en-GB" sz="1400" dirty="0">
              <a:solidFill>
                <a:prstClr val="black"/>
              </a:solidFill>
              <a:cs typeface="Arial" panose="020B0604020202020204" pitchFamily="34" charset="0"/>
              <a:sym typeface="Symbol" panose="05050102010706020507" pitchFamily="18" charset="2"/>
            </a:endParaRPr>
          </a:p>
        </p:txBody>
      </p:sp>
    </p:spTree>
    <p:extLst>
      <p:ext uri="{BB962C8B-B14F-4D97-AF65-F5344CB8AC3E}">
        <p14:creationId xmlns:p14="http://schemas.microsoft.com/office/powerpoint/2010/main" val="3427172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713070" y="5294958"/>
            <a:ext cx="2532351" cy="523220"/>
          </a:xfrm>
          <a:prstGeom prst="rect">
            <a:avLst/>
          </a:prstGeom>
        </p:spPr>
        <p:txBody>
          <a:bodyPr wrap="square">
            <a:spAutoFit/>
          </a:bodyPr>
          <a:lstStyle/>
          <a:p>
            <a:r>
              <a:rPr lang="en-US" sz="1400" dirty="0">
                <a:latin typeface="Calibri" panose="020F0502020204030204" pitchFamily="34" charset="0"/>
                <a:ea typeface="SimSun" panose="02010600030101010101" pitchFamily="2" charset="-122"/>
                <a:cs typeface="Arial" panose="020B0604020202020204" pitchFamily="34" charset="0"/>
              </a:rPr>
              <a:t>Participants: CEA</a:t>
            </a:r>
            <a:r>
              <a:rPr lang="en-US" sz="1400" dirty="0"/>
              <a:t>, DIFFER, ENEA, FZJ, IPPLM, JSI, MPG, OEAW, VR</a:t>
            </a:r>
            <a:endParaRPr lang="de-DE" sz="1400" dirty="0"/>
          </a:p>
        </p:txBody>
      </p:sp>
      <p:sp>
        <p:nvSpPr>
          <p:cNvPr id="19" name="Titel 1"/>
          <p:cNvSpPr>
            <a:spLocks noGrp="1"/>
          </p:cNvSpPr>
          <p:nvPr>
            <p:ph type="title"/>
          </p:nvPr>
        </p:nvSpPr>
        <p:spPr>
          <a:xfrm>
            <a:off x="596271" y="116632"/>
            <a:ext cx="10526283" cy="457200"/>
          </a:xfrm>
        </p:spPr>
        <p:txBody>
          <a:bodyPr/>
          <a:lstStyle/>
          <a:p>
            <a:r>
              <a:rPr lang="en-GB" dirty="0">
                <a:solidFill>
                  <a:schemeClr val="bg2">
                    <a:lumMod val="10000"/>
                  </a:schemeClr>
                </a:solidFill>
              </a:rPr>
              <a:t>2 – WPPWIE  Summary of </a:t>
            </a:r>
            <a:r>
              <a:rPr lang="en-GB" dirty="0" smtClean="0">
                <a:solidFill>
                  <a:schemeClr val="bg2">
                    <a:lumMod val="10000"/>
                  </a:schemeClr>
                </a:solidFill>
              </a:rPr>
              <a:t>Achievements: SP C </a:t>
            </a:r>
            <a:br>
              <a:rPr lang="en-GB" dirty="0" smtClean="0">
                <a:solidFill>
                  <a:schemeClr val="bg2">
                    <a:lumMod val="10000"/>
                  </a:schemeClr>
                </a:solidFill>
              </a:rPr>
            </a:br>
            <a:r>
              <a:rPr lang="en-US" dirty="0" smtClean="0">
                <a:latin typeface="Calibri" panose="020F0502020204030204" pitchFamily="34" charset="0"/>
                <a:ea typeface="SimSun" panose="02010600030101010101" pitchFamily="2" charset="-122"/>
              </a:rPr>
              <a:t>Fuel retention and release</a:t>
            </a:r>
            <a:endParaRPr lang="en-GB" dirty="0">
              <a:solidFill>
                <a:schemeClr val="bg2">
                  <a:lumMod val="10000"/>
                </a:schemeClr>
              </a:solidFill>
            </a:endParaRPr>
          </a:p>
        </p:txBody>
      </p:sp>
      <p:sp>
        <p:nvSpPr>
          <p:cNvPr id="20" name="Foliennummernplatzhalter 4"/>
          <p:cNvSpPr>
            <a:spLocks noGrp="1"/>
          </p:cNvSpPr>
          <p:nvPr>
            <p:ph type="sldNum" sz="quarter" idx="12"/>
          </p:nvPr>
        </p:nvSpPr>
        <p:spPr>
          <a:xfrm>
            <a:off x="10992544" y="6525344"/>
            <a:ext cx="720080" cy="199174"/>
          </a:xfrm>
        </p:spPr>
        <p:txBody>
          <a:bodyPr/>
          <a:lstStyle/>
          <a:p>
            <a:fld id="{6A6D9FA1-99C7-4910-8E32-B85D378B0060}" type="slidenum">
              <a:rPr lang="en-GB" smtClean="0"/>
              <a:pPr/>
              <a:t>15</a:t>
            </a:fld>
            <a:endParaRPr lang="en-GB" dirty="0"/>
          </a:p>
        </p:txBody>
      </p:sp>
      <p:sp>
        <p:nvSpPr>
          <p:cNvPr id="21" name="Fußzeilenplatzhalter 3"/>
          <p:cNvSpPr>
            <a:spLocks noGrp="1"/>
          </p:cNvSpPr>
          <p:nvPr>
            <p:ph type="ftr" sz="quarter" idx="11"/>
          </p:nvPr>
        </p:nvSpPr>
        <p:spPr>
          <a:xfrm>
            <a:off x="609600" y="6528386"/>
            <a:ext cx="3470176" cy="329614"/>
          </a:xfrm>
        </p:spPr>
        <p:txBody>
          <a:bodyPr/>
          <a:lstStyle/>
          <a:p>
            <a:pPr algn="l"/>
            <a:r>
              <a:rPr lang="fr-FR" dirty="0"/>
              <a:t>S. Brezinsek  |  3rd WPPWIE PB  |  </a:t>
            </a:r>
            <a:r>
              <a:rPr lang="fr-FR" dirty="0" smtClean="0"/>
              <a:t>15.03.2022</a:t>
            </a:r>
            <a:endParaRPr lang="en-GB" dirty="0"/>
          </a:p>
        </p:txBody>
      </p:sp>
      <p:sp>
        <p:nvSpPr>
          <p:cNvPr id="12" name="Textfeld 11"/>
          <p:cNvSpPr txBox="1"/>
          <p:nvPr/>
        </p:nvSpPr>
        <p:spPr>
          <a:xfrm>
            <a:off x="10534338" y="2996952"/>
            <a:ext cx="686406" cy="369332"/>
          </a:xfrm>
          <a:prstGeom prst="rect">
            <a:avLst/>
          </a:prstGeom>
          <a:noFill/>
        </p:spPr>
        <p:txBody>
          <a:bodyPr wrap="none" rtlCol="0">
            <a:spAutoFit/>
          </a:bodyPr>
          <a:lstStyle/>
          <a:p>
            <a:r>
              <a:rPr lang="de-DE" dirty="0" err="1" smtClean="0">
                <a:solidFill>
                  <a:srgbClr val="00B050"/>
                </a:solidFill>
              </a:rPr>
              <a:t>Done</a:t>
            </a:r>
            <a:endParaRPr lang="de-DE" dirty="0">
              <a:solidFill>
                <a:srgbClr val="00B050"/>
              </a:solidFill>
            </a:endParaRPr>
          </a:p>
        </p:txBody>
      </p:sp>
      <p:sp>
        <p:nvSpPr>
          <p:cNvPr id="13" name="Textfeld 12"/>
          <p:cNvSpPr txBox="1"/>
          <p:nvPr/>
        </p:nvSpPr>
        <p:spPr>
          <a:xfrm>
            <a:off x="10522162" y="2504236"/>
            <a:ext cx="1383456" cy="369332"/>
          </a:xfrm>
          <a:prstGeom prst="rect">
            <a:avLst/>
          </a:prstGeom>
          <a:noFill/>
        </p:spPr>
        <p:txBody>
          <a:bodyPr wrap="none" rtlCol="0">
            <a:spAutoFit/>
          </a:bodyPr>
          <a:lstStyle/>
          <a:p>
            <a:r>
              <a:rPr lang="de-DE" dirty="0" err="1" smtClean="0">
                <a:solidFill>
                  <a:schemeClr val="accent6"/>
                </a:solidFill>
              </a:rPr>
              <a:t>Largely</a:t>
            </a:r>
            <a:r>
              <a:rPr lang="de-DE" dirty="0" smtClean="0">
                <a:solidFill>
                  <a:schemeClr val="accent6"/>
                </a:solidFill>
              </a:rPr>
              <a:t> </a:t>
            </a:r>
            <a:r>
              <a:rPr lang="de-DE" dirty="0" err="1" smtClean="0">
                <a:solidFill>
                  <a:schemeClr val="accent6"/>
                </a:solidFill>
              </a:rPr>
              <a:t>done</a:t>
            </a:r>
            <a:endParaRPr lang="de-DE" dirty="0">
              <a:solidFill>
                <a:schemeClr val="accent6"/>
              </a:solidFill>
            </a:endParaRPr>
          </a:p>
        </p:txBody>
      </p:sp>
      <p:sp>
        <p:nvSpPr>
          <p:cNvPr id="15" name="Textfeld 14"/>
          <p:cNvSpPr txBox="1"/>
          <p:nvPr/>
        </p:nvSpPr>
        <p:spPr>
          <a:xfrm>
            <a:off x="4917714" y="5313369"/>
            <a:ext cx="5616624" cy="523220"/>
          </a:xfrm>
          <a:prstGeom prst="rect">
            <a:avLst/>
          </a:prstGeom>
          <a:noFill/>
        </p:spPr>
        <p:txBody>
          <a:bodyPr wrap="square" rtlCol="0">
            <a:spAutoFit/>
          </a:bodyPr>
          <a:lstStyle/>
          <a:p>
            <a:r>
              <a:rPr lang="de-DE" sz="1400" dirty="0" err="1" smtClean="0"/>
              <a:t>Full</a:t>
            </a:r>
            <a:r>
              <a:rPr lang="de-DE" sz="1400" dirty="0" smtClean="0"/>
              <a:t> </a:t>
            </a:r>
            <a:r>
              <a:rPr lang="de-DE" sz="1400" dirty="0" err="1" smtClean="0"/>
              <a:t>reporting</a:t>
            </a:r>
            <a:r>
              <a:rPr lang="de-DE" sz="1400" dirty="0" smtClean="0"/>
              <a:t> </a:t>
            </a:r>
            <a:r>
              <a:rPr lang="de-DE" sz="1400" dirty="0" err="1" smtClean="0"/>
              <a:t>under</a:t>
            </a:r>
            <a:r>
              <a:rPr lang="de-DE" sz="1400" dirty="0" smtClean="0"/>
              <a:t> </a:t>
            </a:r>
            <a:r>
              <a:rPr lang="de-DE" sz="1400" dirty="0"/>
              <a:t>INDICO https://indico.euro-fusion.org/event/1568/</a:t>
            </a:r>
            <a:endParaRPr lang="de-DE" sz="1400" dirty="0" smtClean="0"/>
          </a:p>
          <a:p>
            <a:r>
              <a:rPr lang="de-DE" sz="1400" dirty="0" err="1"/>
              <a:t>a</a:t>
            </a:r>
            <a:r>
              <a:rPr lang="de-DE" sz="1400" dirty="0" err="1" smtClean="0"/>
              <a:t>nd</a:t>
            </a:r>
            <a:r>
              <a:rPr lang="de-DE" sz="1400" dirty="0" smtClean="0"/>
              <a:t> SP C </a:t>
            </a:r>
            <a:r>
              <a:rPr lang="de-DE" sz="1400" dirty="0" err="1" smtClean="0"/>
              <a:t>reporting</a:t>
            </a:r>
            <a:r>
              <a:rPr lang="de-DE" sz="1400" dirty="0" smtClean="0"/>
              <a:t> </a:t>
            </a:r>
            <a:r>
              <a:rPr lang="de-DE" sz="1400" dirty="0" err="1" smtClean="0"/>
              <a:t>within</a:t>
            </a:r>
            <a:r>
              <a:rPr lang="de-DE" sz="1400" dirty="0" smtClean="0"/>
              <a:t> WPPWIE </a:t>
            </a:r>
            <a:r>
              <a:rPr lang="de-DE" sz="1400" dirty="0" err="1"/>
              <a:t>r</a:t>
            </a:r>
            <a:r>
              <a:rPr lang="de-DE" sz="1400" dirty="0" err="1" smtClean="0"/>
              <a:t>eview</a:t>
            </a:r>
            <a:r>
              <a:rPr lang="de-DE" sz="1400" dirty="0" smtClean="0"/>
              <a:t> </a:t>
            </a:r>
            <a:r>
              <a:rPr lang="de-DE" sz="1400" dirty="0" err="1" smtClean="0"/>
              <a:t>meeting</a:t>
            </a:r>
            <a:r>
              <a:rPr lang="de-DE" sz="1400" dirty="0" smtClean="0"/>
              <a:t>  (1/2022)</a:t>
            </a:r>
            <a:endParaRPr lang="de-DE" sz="1400" dirty="0"/>
          </a:p>
        </p:txBody>
      </p:sp>
      <p:graphicFrame>
        <p:nvGraphicFramePr>
          <p:cNvPr id="18" name="Tabelle 17"/>
          <p:cNvGraphicFramePr>
            <a:graphicFrameLocks noGrp="1"/>
          </p:cNvGraphicFramePr>
          <p:nvPr>
            <p:extLst>
              <p:ext uri="{D42A27DB-BD31-4B8C-83A1-F6EECF244321}">
                <p14:modId xmlns:p14="http://schemas.microsoft.com/office/powerpoint/2010/main" val="2325542928"/>
              </p:ext>
            </p:extLst>
          </p:nvPr>
        </p:nvGraphicFramePr>
        <p:xfrm>
          <a:off x="479376" y="1679248"/>
          <a:ext cx="2999740" cy="788670"/>
        </p:xfrm>
        <a:graphic>
          <a:graphicData uri="http://schemas.openxmlformats.org/drawingml/2006/table">
            <a:tbl>
              <a:tblPr firstRow="1" firstCol="1" bandRow="1">
                <a:tableStyleId>{5C22544A-7EE6-4342-B048-85BDC9FD1C3A}</a:tableStyleId>
              </a:tblPr>
              <a:tblGrid>
                <a:gridCol w="2999740">
                  <a:extLst>
                    <a:ext uri="{9D8B030D-6E8A-4147-A177-3AD203B41FA5}">
                      <a16:colId xmlns:a16="http://schemas.microsoft.com/office/drawing/2014/main" val="4135411618"/>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500" spc="-15" dirty="0">
                          <a:effectLst/>
                        </a:rPr>
                        <a:t>SP C.1 Transport of Hydrogen through the first wall of fusion devices</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tc>
                <a:extLst>
                  <a:ext uri="{0D108BD9-81ED-4DB2-BD59-A6C34878D82A}">
                    <a16:rowId xmlns:a16="http://schemas.microsoft.com/office/drawing/2014/main" val="1155464471"/>
                  </a:ext>
                </a:extLst>
              </a:tr>
            </a:tbl>
          </a:graphicData>
        </a:graphic>
      </p:graphicFrame>
      <p:graphicFrame>
        <p:nvGraphicFramePr>
          <p:cNvPr id="22" name="Tabelle 21"/>
          <p:cNvGraphicFramePr>
            <a:graphicFrameLocks noGrp="1"/>
          </p:cNvGraphicFramePr>
          <p:nvPr>
            <p:extLst>
              <p:ext uri="{D42A27DB-BD31-4B8C-83A1-F6EECF244321}">
                <p14:modId xmlns:p14="http://schemas.microsoft.com/office/powerpoint/2010/main" val="346865995"/>
              </p:ext>
            </p:extLst>
          </p:nvPr>
        </p:nvGraphicFramePr>
        <p:xfrm>
          <a:off x="478003" y="2615188"/>
          <a:ext cx="2999740" cy="525780"/>
        </p:xfrm>
        <a:graphic>
          <a:graphicData uri="http://schemas.openxmlformats.org/drawingml/2006/table">
            <a:tbl>
              <a:tblPr firstRow="1" firstCol="1" bandRow="1">
                <a:tableStyleId>{5C22544A-7EE6-4342-B048-85BDC9FD1C3A}</a:tableStyleId>
              </a:tblPr>
              <a:tblGrid>
                <a:gridCol w="2999740">
                  <a:extLst>
                    <a:ext uri="{9D8B030D-6E8A-4147-A177-3AD203B41FA5}">
                      <a16:colId xmlns:a16="http://schemas.microsoft.com/office/drawing/2014/main" val="2841323939"/>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500" spc="-15" dirty="0">
                          <a:effectLst/>
                        </a:rPr>
                        <a:t>SP C.2 Modelling of Hydrogen Transport properties in the first wall</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tc>
                <a:extLst>
                  <a:ext uri="{0D108BD9-81ED-4DB2-BD59-A6C34878D82A}">
                    <a16:rowId xmlns:a16="http://schemas.microsoft.com/office/drawing/2014/main" val="1319423247"/>
                  </a:ext>
                </a:extLst>
              </a:tr>
            </a:tbl>
          </a:graphicData>
        </a:graphic>
      </p:graphicFrame>
      <p:graphicFrame>
        <p:nvGraphicFramePr>
          <p:cNvPr id="23" name="Tabelle 22"/>
          <p:cNvGraphicFramePr>
            <a:graphicFrameLocks noGrp="1"/>
          </p:cNvGraphicFramePr>
          <p:nvPr>
            <p:extLst>
              <p:ext uri="{D42A27DB-BD31-4B8C-83A1-F6EECF244321}">
                <p14:modId xmlns:p14="http://schemas.microsoft.com/office/powerpoint/2010/main" val="211589860"/>
              </p:ext>
            </p:extLst>
          </p:nvPr>
        </p:nvGraphicFramePr>
        <p:xfrm>
          <a:off x="468138" y="3284984"/>
          <a:ext cx="2999740" cy="788670"/>
        </p:xfrm>
        <a:graphic>
          <a:graphicData uri="http://schemas.openxmlformats.org/drawingml/2006/table">
            <a:tbl>
              <a:tblPr firstRow="1" firstCol="1" bandRow="1">
                <a:tableStyleId>{5C22544A-7EE6-4342-B048-85BDC9FD1C3A}</a:tableStyleId>
              </a:tblPr>
              <a:tblGrid>
                <a:gridCol w="2999740">
                  <a:extLst>
                    <a:ext uri="{9D8B030D-6E8A-4147-A177-3AD203B41FA5}">
                      <a16:colId xmlns:a16="http://schemas.microsoft.com/office/drawing/2014/main" val="1551609149"/>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500" spc="-15" dirty="0">
                          <a:effectLst/>
                        </a:rPr>
                        <a:t>SP C.3 Influence of He, high-flux D and impurities on Hydrogen retention and transport</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tc>
                <a:extLst>
                  <a:ext uri="{0D108BD9-81ED-4DB2-BD59-A6C34878D82A}">
                    <a16:rowId xmlns:a16="http://schemas.microsoft.com/office/drawing/2014/main" val="106861750"/>
                  </a:ext>
                </a:extLst>
              </a:tr>
            </a:tbl>
          </a:graphicData>
        </a:graphic>
      </p:graphicFrame>
      <p:graphicFrame>
        <p:nvGraphicFramePr>
          <p:cNvPr id="24" name="Tabelle 23"/>
          <p:cNvGraphicFramePr>
            <a:graphicFrameLocks noGrp="1"/>
          </p:cNvGraphicFramePr>
          <p:nvPr>
            <p:extLst>
              <p:ext uri="{D42A27DB-BD31-4B8C-83A1-F6EECF244321}">
                <p14:modId xmlns:p14="http://schemas.microsoft.com/office/powerpoint/2010/main" val="1725667634"/>
              </p:ext>
            </p:extLst>
          </p:nvPr>
        </p:nvGraphicFramePr>
        <p:xfrm>
          <a:off x="480750" y="4218282"/>
          <a:ext cx="2987128" cy="525780"/>
        </p:xfrm>
        <a:graphic>
          <a:graphicData uri="http://schemas.openxmlformats.org/drawingml/2006/table">
            <a:tbl>
              <a:tblPr firstRow="1" firstCol="1" bandRow="1">
                <a:tableStyleId>{5C22544A-7EE6-4342-B048-85BDC9FD1C3A}</a:tableStyleId>
              </a:tblPr>
              <a:tblGrid>
                <a:gridCol w="2987128">
                  <a:extLst>
                    <a:ext uri="{9D8B030D-6E8A-4147-A177-3AD203B41FA5}">
                      <a16:colId xmlns:a16="http://schemas.microsoft.com/office/drawing/2014/main" val="79615974"/>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500" spc="-15" dirty="0">
                          <a:effectLst/>
                        </a:rPr>
                        <a:t>SP C.4 Influence of n-damage on Hydrogen retention and transport</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tc>
                <a:extLst>
                  <a:ext uri="{0D108BD9-81ED-4DB2-BD59-A6C34878D82A}">
                    <a16:rowId xmlns:a16="http://schemas.microsoft.com/office/drawing/2014/main" val="1399331322"/>
                  </a:ext>
                </a:extLst>
              </a:tr>
            </a:tbl>
          </a:graphicData>
        </a:graphic>
      </p:graphicFrame>
      <p:graphicFrame>
        <p:nvGraphicFramePr>
          <p:cNvPr id="3" name="Tabelle 2"/>
          <p:cNvGraphicFramePr>
            <a:graphicFrameLocks noGrp="1"/>
          </p:cNvGraphicFramePr>
          <p:nvPr>
            <p:extLst>
              <p:ext uri="{D42A27DB-BD31-4B8C-83A1-F6EECF244321}">
                <p14:modId xmlns:p14="http://schemas.microsoft.com/office/powerpoint/2010/main" val="3816733237"/>
              </p:ext>
            </p:extLst>
          </p:nvPr>
        </p:nvGraphicFramePr>
        <p:xfrm>
          <a:off x="4727847" y="2427724"/>
          <a:ext cx="5544617" cy="1577340"/>
        </p:xfrm>
        <a:graphic>
          <a:graphicData uri="http://schemas.openxmlformats.org/drawingml/2006/table">
            <a:tbl>
              <a:tblPr firstRow="1" firstCol="1" bandRow="1">
                <a:tableStyleId>{5C22544A-7EE6-4342-B048-85BDC9FD1C3A}</a:tableStyleId>
              </a:tblPr>
              <a:tblGrid>
                <a:gridCol w="845229">
                  <a:extLst>
                    <a:ext uri="{9D8B030D-6E8A-4147-A177-3AD203B41FA5}">
                      <a16:colId xmlns:a16="http://schemas.microsoft.com/office/drawing/2014/main" val="2882580512"/>
                    </a:ext>
                  </a:extLst>
                </a:gridCol>
                <a:gridCol w="4699388">
                  <a:extLst>
                    <a:ext uri="{9D8B030D-6E8A-4147-A177-3AD203B41FA5}">
                      <a16:colId xmlns:a16="http://schemas.microsoft.com/office/drawing/2014/main" val="2962429934"/>
                    </a:ext>
                  </a:extLst>
                </a:gridCol>
              </a:tblGrid>
              <a:tr h="0">
                <a:tc>
                  <a:txBody>
                    <a:bodyPr/>
                    <a:lstStyle/>
                    <a:p>
                      <a:pPr marL="21590">
                        <a:lnSpc>
                          <a:spcPct val="115000"/>
                        </a:lnSpc>
                        <a:spcAft>
                          <a:spcPts val="300"/>
                        </a:spcAft>
                      </a:pPr>
                      <a:r>
                        <a:rPr lang="en-GB" sz="1500">
                          <a:effectLst/>
                        </a:rPr>
                        <a:t>WM07</a:t>
                      </a:r>
                      <a:endParaRPr lang="de-DE"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2225">
                        <a:lnSpc>
                          <a:spcPct val="115000"/>
                        </a:lnSpc>
                        <a:spcAft>
                          <a:spcPts val="300"/>
                        </a:spcAft>
                        <a:tabLst>
                          <a:tab pos="1333500" algn="l"/>
                        </a:tabLst>
                      </a:pPr>
                      <a:r>
                        <a:rPr lang="en-GB" sz="1500" b="0" dirty="0">
                          <a:solidFill>
                            <a:schemeClr val="tx1"/>
                          </a:solidFill>
                          <a:effectLst/>
                        </a:rPr>
                        <a:t>Documentation of the impact of oxygen layers on the uptake and release of hydrogen from W (ITER+DEMO)</a:t>
                      </a:r>
                      <a:endParaRPr lang="de-DE" sz="15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845935768"/>
                  </a:ext>
                </a:extLst>
              </a:tr>
              <a:tr h="0">
                <a:tc>
                  <a:txBody>
                    <a:bodyPr/>
                    <a:lstStyle/>
                    <a:p>
                      <a:pPr marL="21590">
                        <a:lnSpc>
                          <a:spcPct val="115000"/>
                        </a:lnSpc>
                        <a:spcAft>
                          <a:spcPts val="300"/>
                        </a:spcAft>
                      </a:pPr>
                      <a:r>
                        <a:rPr lang="en-GB" sz="1500">
                          <a:effectLst/>
                        </a:rPr>
                        <a:t>WM08</a:t>
                      </a:r>
                      <a:endParaRPr lang="de-DE"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2225">
                        <a:lnSpc>
                          <a:spcPct val="115000"/>
                        </a:lnSpc>
                        <a:spcAft>
                          <a:spcPts val="300"/>
                        </a:spcAft>
                        <a:tabLst>
                          <a:tab pos="1333500" algn="l"/>
                        </a:tabLst>
                      </a:pPr>
                      <a:r>
                        <a:rPr lang="en-GB" sz="1500">
                          <a:effectLst/>
                        </a:rPr>
                        <a:t>Assessment of the role of W layers on the hydrogen isotope permeation through steels (DEMO)</a:t>
                      </a:r>
                      <a:endParaRPr lang="de-DE"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03122985"/>
                  </a:ext>
                </a:extLst>
              </a:tr>
              <a:tr h="0">
                <a:tc>
                  <a:txBody>
                    <a:bodyPr/>
                    <a:lstStyle/>
                    <a:p>
                      <a:pPr marL="21590">
                        <a:lnSpc>
                          <a:spcPct val="115000"/>
                        </a:lnSpc>
                        <a:spcAft>
                          <a:spcPts val="300"/>
                        </a:spcAft>
                      </a:pPr>
                      <a:r>
                        <a:rPr lang="en-GB" sz="1500">
                          <a:effectLst/>
                        </a:rPr>
                        <a:t>WM09</a:t>
                      </a:r>
                      <a:endParaRPr lang="de-DE"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2225">
                        <a:lnSpc>
                          <a:spcPct val="115000"/>
                        </a:lnSpc>
                        <a:spcAft>
                          <a:spcPts val="300"/>
                        </a:spcAft>
                        <a:tabLst>
                          <a:tab pos="1333500" algn="l"/>
                        </a:tabLst>
                      </a:pPr>
                      <a:r>
                        <a:rPr lang="en-GB" sz="1500" dirty="0">
                          <a:effectLst/>
                        </a:rPr>
                        <a:t>Determination of the H permeation through ITER W PFC to the underlying Cu heatsink (ITER)</a:t>
                      </a:r>
                      <a:endParaRPr lang="de-DE"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650513272"/>
                  </a:ext>
                </a:extLst>
              </a:tr>
            </a:tbl>
          </a:graphicData>
        </a:graphic>
      </p:graphicFrame>
      <p:sp>
        <p:nvSpPr>
          <p:cNvPr id="25" name="Textfeld 24"/>
          <p:cNvSpPr txBox="1"/>
          <p:nvPr/>
        </p:nvSpPr>
        <p:spPr>
          <a:xfrm>
            <a:off x="10534338" y="3563724"/>
            <a:ext cx="686406" cy="369332"/>
          </a:xfrm>
          <a:prstGeom prst="rect">
            <a:avLst/>
          </a:prstGeom>
          <a:noFill/>
        </p:spPr>
        <p:txBody>
          <a:bodyPr wrap="none" rtlCol="0">
            <a:spAutoFit/>
          </a:bodyPr>
          <a:lstStyle/>
          <a:p>
            <a:r>
              <a:rPr lang="de-DE" dirty="0" err="1" smtClean="0">
                <a:solidFill>
                  <a:srgbClr val="00B050"/>
                </a:solidFill>
              </a:rPr>
              <a:t>Done</a:t>
            </a:r>
            <a:endParaRPr lang="de-DE" dirty="0">
              <a:solidFill>
                <a:srgbClr val="00B050"/>
              </a:solidFill>
            </a:endParaRPr>
          </a:p>
        </p:txBody>
      </p:sp>
    </p:spTree>
    <p:extLst>
      <p:ext uri="{BB962C8B-B14F-4D97-AF65-F5344CB8AC3E}">
        <p14:creationId xmlns:p14="http://schemas.microsoft.com/office/powerpoint/2010/main" val="40351233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713070" y="5294958"/>
            <a:ext cx="2532351" cy="523220"/>
          </a:xfrm>
          <a:prstGeom prst="rect">
            <a:avLst/>
          </a:prstGeom>
        </p:spPr>
        <p:txBody>
          <a:bodyPr wrap="square">
            <a:spAutoFit/>
          </a:bodyPr>
          <a:lstStyle/>
          <a:p>
            <a:r>
              <a:rPr lang="en-US" sz="1400" dirty="0">
                <a:latin typeface="Calibri" panose="020F0502020204030204" pitchFamily="34" charset="0"/>
                <a:ea typeface="SimSun" panose="02010600030101010101" pitchFamily="2" charset="-122"/>
                <a:cs typeface="Arial" panose="020B0604020202020204" pitchFamily="34" charset="0"/>
              </a:rPr>
              <a:t>Participants: CEA</a:t>
            </a:r>
            <a:r>
              <a:rPr lang="en-US" sz="1400" dirty="0"/>
              <a:t>, DIFFER, ENEA, FZJ, IPPLM, JSI, MPG, OEAW, VR</a:t>
            </a:r>
            <a:endParaRPr lang="de-DE" sz="1400" dirty="0"/>
          </a:p>
        </p:txBody>
      </p:sp>
      <p:sp>
        <p:nvSpPr>
          <p:cNvPr id="19" name="Titel 1"/>
          <p:cNvSpPr>
            <a:spLocks noGrp="1"/>
          </p:cNvSpPr>
          <p:nvPr>
            <p:ph type="title"/>
          </p:nvPr>
        </p:nvSpPr>
        <p:spPr>
          <a:xfrm>
            <a:off x="596271" y="116632"/>
            <a:ext cx="10526283" cy="457200"/>
          </a:xfrm>
        </p:spPr>
        <p:txBody>
          <a:bodyPr/>
          <a:lstStyle/>
          <a:p>
            <a:r>
              <a:rPr lang="en-GB" dirty="0">
                <a:solidFill>
                  <a:schemeClr val="bg2">
                    <a:lumMod val="10000"/>
                  </a:schemeClr>
                </a:solidFill>
              </a:rPr>
              <a:t>2 – WPPWIE  Summary of </a:t>
            </a:r>
            <a:r>
              <a:rPr lang="en-GB" dirty="0" smtClean="0">
                <a:solidFill>
                  <a:schemeClr val="bg2">
                    <a:lumMod val="10000"/>
                  </a:schemeClr>
                </a:solidFill>
              </a:rPr>
              <a:t>Achievements: SP C </a:t>
            </a:r>
            <a:br>
              <a:rPr lang="en-GB" dirty="0" smtClean="0">
                <a:solidFill>
                  <a:schemeClr val="bg2">
                    <a:lumMod val="10000"/>
                  </a:schemeClr>
                </a:solidFill>
              </a:rPr>
            </a:br>
            <a:r>
              <a:rPr lang="en-US" dirty="0" smtClean="0">
                <a:latin typeface="Calibri" panose="020F0502020204030204" pitchFamily="34" charset="0"/>
                <a:ea typeface="SimSun" panose="02010600030101010101" pitchFamily="2" charset="-122"/>
              </a:rPr>
              <a:t>Fuel retention and release</a:t>
            </a:r>
            <a:endParaRPr lang="en-GB" dirty="0">
              <a:solidFill>
                <a:schemeClr val="bg2">
                  <a:lumMod val="10000"/>
                </a:schemeClr>
              </a:solidFill>
            </a:endParaRPr>
          </a:p>
        </p:txBody>
      </p:sp>
      <p:sp>
        <p:nvSpPr>
          <p:cNvPr id="21" name="Fußzeilenplatzhalter 3"/>
          <p:cNvSpPr>
            <a:spLocks noGrp="1"/>
          </p:cNvSpPr>
          <p:nvPr>
            <p:ph type="ftr" sz="quarter" idx="11"/>
          </p:nvPr>
        </p:nvSpPr>
        <p:spPr>
          <a:xfrm>
            <a:off x="609600" y="6528386"/>
            <a:ext cx="3470176" cy="329614"/>
          </a:xfrm>
        </p:spPr>
        <p:txBody>
          <a:bodyPr/>
          <a:lstStyle/>
          <a:p>
            <a:pPr algn="l"/>
            <a:r>
              <a:rPr lang="fr-FR" dirty="0"/>
              <a:t>S. Brezinsek  |  3rd WPPWIE PB  |  </a:t>
            </a:r>
            <a:r>
              <a:rPr lang="fr-FR" dirty="0" smtClean="0"/>
              <a:t>15.03.2022</a:t>
            </a:r>
            <a:endParaRPr lang="en-GB" dirty="0"/>
          </a:p>
        </p:txBody>
      </p:sp>
      <p:graphicFrame>
        <p:nvGraphicFramePr>
          <p:cNvPr id="18" name="Tabelle 17"/>
          <p:cNvGraphicFramePr>
            <a:graphicFrameLocks noGrp="1"/>
          </p:cNvGraphicFramePr>
          <p:nvPr>
            <p:extLst>
              <p:ext uri="{D42A27DB-BD31-4B8C-83A1-F6EECF244321}">
                <p14:modId xmlns:p14="http://schemas.microsoft.com/office/powerpoint/2010/main" val="278071028"/>
              </p:ext>
            </p:extLst>
          </p:nvPr>
        </p:nvGraphicFramePr>
        <p:xfrm>
          <a:off x="479376" y="1679248"/>
          <a:ext cx="2999740" cy="788670"/>
        </p:xfrm>
        <a:graphic>
          <a:graphicData uri="http://schemas.openxmlformats.org/drawingml/2006/table">
            <a:tbl>
              <a:tblPr firstRow="1" firstCol="1" bandRow="1">
                <a:tableStyleId>{5C22544A-7EE6-4342-B048-85BDC9FD1C3A}</a:tableStyleId>
              </a:tblPr>
              <a:tblGrid>
                <a:gridCol w="2999740">
                  <a:extLst>
                    <a:ext uri="{9D8B030D-6E8A-4147-A177-3AD203B41FA5}">
                      <a16:colId xmlns:a16="http://schemas.microsoft.com/office/drawing/2014/main" val="4135411618"/>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500" spc="-15" dirty="0">
                          <a:effectLst/>
                        </a:rPr>
                        <a:t>SP C.1 Transport of Hydrogen through the first wall of fusion devices</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solidFill>
                      <a:schemeClr val="bg1">
                        <a:lumMod val="65000"/>
                      </a:schemeClr>
                    </a:solidFill>
                  </a:tcPr>
                </a:tc>
                <a:extLst>
                  <a:ext uri="{0D108BD9-81ED-4DB2-BD59-A6C34878D82A}">
                    <a16:rowId xmlns:a16="http://schemas.microsoft.com/office/drawing/2014/main" val="1155464471"/>
                  </a:ext>
                </a:extLst>
              </a:tr>
            </a:tbl>
          </a:graphicData>
        </a:graphic>
      </p:graphicFrame>
      <p:graphicFrame>
        <p:nvGraphicFramePr>
          <p:cNvPr id="22" name="Tabelle 21"/>
          <p:cNvGraphicFramePr>
            <a:graphicFrameLocks noGrp="1"/>
          </p:cNvGraphicFramePr>
          <p:nvPr>
            <p:extLst>
              <p:ext uri="{D42A27DB-BD31-4B8C-83A1-F6EECF244321}">
                <p14:modId xmlns:p14="http://schemas.microsoft.com/office/powerpoint/2010/main" val="904190428"/>
              </p:ext>
            </p:extLst>
          </p:nvPr>
        </p:nvGraphicFramePr>
        <p:xfrm>
          <a:off x="478003" y="2615188"/>
          <a:ext cx="2999740" cy="525780"/>
        </p:xfrm>
        <a:graphic>
          <a:graphicData uri="http://schemas.openxmlformats.org/drawingml/2006/table">
            <a:tbl>
              <a:tblPr firstRow="1" firstCol="1" bandRow="1">
                <a:tableStyleId>{5C22544A-7EE6-4342-B048-85BDC9FD1C3A}</a:tableStyleId>
              </a:tblPr>
              <a:tblGrid>
                <a:gridCol w="2999740">
                  <a:extLst>
                    <a:ext uri="{9D8B030D-6E8A-4147-A177-3AD203B41FA5}">
                      <a16:colId xmlns:a16="http://schemas.microsoft.com/office/drawing/2014/main" val="2841323939"/>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500" spc="-15" dirty="0">
                          <a:effectLst/>
                        </a:rPr>
                        <a:t>SP C.2 Modelling of Hydrogen Transport properties in the first wall</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solidFill>
                      <a:schemeClr val="bg1">
                        <a:lumMod val="65000"/>
                      </a:schemeClr>
                    </a:solidFill>
                  </a:tcPr>
                </a:tc>
                <a:extLst>
                  <a:ext uri="{0D108BD9-81ED-4DB2-BD59-A6C34878D82A}">
                    <a16:rowId xmlns:a16="http://schemas.microsoft.com/office/drawing/2014/main" val="1319423247"/>
                  </a:ext>
                </a:extLst>
              </a:tr>
            </a:tbl>
          </a:graphicData>
        </a:graphic>
      </p:graphicFrame>
      <p:graphicFrame>
        <p:nvGraphicFramePr>
          <p:cNvPr id="23" name="Tabelle 22"/>
          <p:cNvGraphicFramePr>
            <a:graphicFrameLocks noGrp="1"/>
          </p:cNvGraphicFramePr>
          <p:nvPr>
            <p:extLst/>
          </p:nvPr>
        </p:nvGraphicFramePr>
        <p:xfrm>
          <a:off x="468138" y="3284984"/>
          <a:ext cx="2999740" cy="788670"/>
        </p:xfrm>
        <a:graphic>
          <a:graphicData uri="http://schemas.openxmlformats.org/drawingml/2006/table">
            <a:tbl>
              <a:tblPr firstRow="1" firstCol="1" bandRow="1">
                <a:tableStyleId>{5C22544A-7EE6-4342-B048-85BDC9FD1C3A}</a:tableStyleId>
              </a:tblPr>
              <a:tblGrid>
                <a:gridCol w="2999740">
                  <a:extLst>
                    <a:ext uri="{9D8B030D-6E8A-4147-A177-3AD203B41FA5}">
                      <a16:colId xmlns:a16="http://schemas.microsoft.com/office/drawing/2014/main" val="1551609149"/>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500" spc="-15" dirty="0">
                          <a:effectLst/>
                        </a:rPr>
                        <a:t>SP C.3 Influence of He, high-flux D and impurities on Hydrogen retention and transport</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tc>
                <a:extLst>
                  <a:ext uri="{0D108BD9-81ED-4DB2-BD59-A6C34878D82A}">
                    <a16:rowId xmlns:a16="http://schemas.microsoft.com/office/drawing/2014/main" val="106861750"/>
                  </a:ext>
                </a:extLst>
              </a:tr>
            </a:tbl>
          </a:graphicData>
        </a:graphic>
      </p:graphicFrame>
      <p:graphicFrame>
        <p:nvGraphicFramePr>
          <p:cNvPr id="24" name="Tabelle 23"/>
          <p:cNvGraphicFramePr>
            <a:graphicFrameLocks noGrp="1"/>
          </p:cNvGraphicFramePr>
          <p:nvPr>
            <p:extLst>
              <p:ext uri="{D42A27DB-BD31-4B8C-83A1-F6EECF244321}">
                <p14:modId xmlns:p14="http://schemas.microsoft.com/office/powerpoint/2010/main" val="3491538096"/>
              </p:ext>
            </p:extLst>
          </p:nvPr>
        </p:nvGraphicFramePr>
        <p:xfrm>
          <a:off x="480750" y="4218282"/>
          <a:ext cx="2987128" cy="525780"/>
        </p:xfrm>
        <a:graphic>
          <a:graphicData uri="http://schemas.openxmlformats.org/drawingml/2006/table">
            <a:tbl>
              <a:tblPr firstRow="1" firstCol="1" bandRow="1">
                <a:tableStyleId>{5C22544A-7EE6-4342-B048-85BDC9FD1C3A}</a:tableStyleId>
              </a:tblPr>
              <a:tblGrid>
                <a:gridCol w="2987128">
                  <a:extLst>
                    <a:ext uri="{9D8B030D-6E8A-4147-A177-3AD203B41FA5}">
                      <a16:colId xmlns:a16="http://schemas.microsoft.com/office/drawing/2014/main" val="79615974"/>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500" spc="-15" dirty="0">
                          <a:effectLst/>
                        </a:rPr>
                        <a:t>SP C.4 Influence of n-damage on Hydrogen retention and transport</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solidFill>
                      <a:schemeClr val="bg1">
                        <a:lumMod val="65000"/>
                      </a:schemeClr>
                    </a:solidFill>
                  </a:tcPr>
                </a:tc>
                <a:extLst>
                  <a:ext uri="{0D108BD9-81ED-4DB2-BD59-A6C34878D82A}">
                    <a16:rowId xmlns:a16="http://schemas.microsoft.com/office/drawing/2014/main" val="1399331322"/>
                  </a:ext>
                </a:extLst>
              </a:tr>
            </a:tbl>
          </a:graphicData>
        </a:graphic>
      </p:graphicFrame>
      <p:sp>
        <p:nvSpPr>
          <p:cNvPr id="47" name="Foliennummernplatzhalter 4"/>
          <p:cNvSpPr>
            <a:spLocks noGrp="1"/>
          </p:cNvSpPr>
          <p:nvPr>
            <p:ph type="sldNum" sz="quarter" idx="12"/>
          </p:nvPr>
        </p:nvSpPr>
        <p:spPr>
          <a:xfrm>
            <a:off x="10992544" y="6525344"/>
            <a:ext cx="720080" cy="199174"/>
          </a:xfrm>
        </p:spPr>
        <p:txBody>
          <a:bodyPr/>
          <a:lstStyle/>
          <a:p>
            <a:fld id="{6A6D9FA1-99C7-4910-8E32-B85D378B0060}" type="slidenum">
              <a:rPr lang="en-GB" smtClean="0"/>
              <a:pPr/>
              <a:t>16</a:t>
            </a:fld>
            <a:endParaRPr lang="en-GB" dirty="0"/>
          </a:p>
        </p:txBody>
      </p:sp>
      <p:sp>
        <p:nvSpPr>
          <p:cNvPr id="48" name="Rechteck 47"/>
          <p:cNvSpPr/>
          <p:nvPr/>
        </p:nvSpPr>
        <p:spPr>
          <a:xfrm>
            <a:off x="5159896" y="773809"/>
            <a:ext cx="6768752" cy="867930"/>
          </a:xfrm>
          <a:prstGeom prst="rect">
            <a:avLst/>
          </a:prstGeom>
        </p:spPr>
        <p:txBody>
          <a:bodyPr wrap="square">
            <a:spAutoFit/>
          </a:bodyPr>
          <a:lstStyle/>
          <a:p>
            <a:pPr defTabSz="914377">
              <a:lnSpc>
                <a:spcPct val="120000"/>
              </a:lnSpc>
            </a:pPr>
            <a:r>
              <a:rPr lang="en-GB" sz="1400" b="1" dirty="0">
                <a:solidFill>
                  <a:prstClr val="black"/>
                </a:solidFill>
                <a:cs typeface="Arial" panose="020B0604020202020204" pitchFamily="34" charset="0"/>
              </a:rPr>
              <a:t>Motivation:  </a:t>
            </a:r>
            <a:r>
              <a:rPr lang="en-GB" sz="1400" dirty="0" smtClean="0">
                <a:solidFill>
                  <a:prstClr val="black"/>
                </a:solidFill>
                <a:cs typeface="Arial" panose="020B0604020202020204" pitchFamily="34" charset="0"/>
                <a:sym typeface="Symbol" panose="05050102010706020507" pitchFamily="18" charset="2"/>
              </a:rPr>
              <a:t>Understanding the role of He impact on D fuel retention in W in view of the ITER divertor and DEMO first wall.  Impact of additional seeding species (Ne, </a:t>
            </a:r>
            <a:r>
              <a:rPr lang="en-GB" sz="1400" dirty="0" err="1" smtClean="0">
                <a:solidFill>
                  <a:prstClr val="black"/>
                </a:solidFill>
                <a:cs typeface="Arial" panose="020B0604020202020204" pitchFamily="34" charset="0"/>
                <a:sym typeface="Symbol" panose="05050102010706020507" pitchFamily="18" charset="2"/>
              </a:rPr>
              <a:t>Ar</a:t>
            </a:r>
            <a:r>
              <a:rPr lang="en-GB" sz="1400" dirty="0" smtClean="0">
                <a:solidFill>
                  <a:prstClr val="black"/>
                </a:solidFill>
                <a:cs typeface="Arial" panose="020B0604020202020204" pitchFamily="34" charset="0"/>
                <a:sym typeface="Symbol" panose="05050102010706020507" pitchFamily="18" charset="2"/>
              </a:rPr>
              <a:t>, N) and “neutron” damage on the He +  D + W system regarding fuel retention</a:t>
            </a:r>
          </a:p>
        </p:txBody>
      </p:sp>
      <p:pic>
        <p:nvPicPr>
          <p:cNvPr id="2" name="Grafik 1" descr="Bildschirmausschnit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9936" y="1868095"/>
            <a:ext cx="4669287" cy="3917121"/>
          </a:xfrm>
          <a:prstGeom prst="rect">
            <a:avLst/>
          </a:prstGeom>
        </p:spPr>
      </p:pic>
      <p:sp>
        <p:nvSpPr>
          <p:cNvPr id="53" name="Textfeld 52"/>
          <p:cNvSpPr txBox="1"/>
          <p:nvPr/>
        </p:nvSpPr>
        <p:spPr>
          <a:xfrm>
            <a:off x="9653419" y="4725571"/>
            <a:ext cx="2301720" cy="584775"/>
          </a:xfrm>
          <a:prstGeom prst="rect">
            <a:avLst/>
          </a:prstGeom>
          <a:noFill/>
        </p:spPr>
        <p:txBody>
          <a:bodyPr wrap="none" rtlCol="0">
            <a:spAutoFit/>
          </a:bodyPr>
          <a:lstStyle/>
          <a:p>
            <a:pPr defTabSz="914377"/>
            <a:r>
              <a:rPr lang="de-DE" sz="1600" dirty="0" smtClean="0">
                <a:solidFill>
                  <a:prstClr val="black"/>
                </a:solidFill>
                <a:latin typeface="Calibri"/>
              </a:rPr>
              <a:t>PSI-2 in D + He </a:t>
            </a:r>
            <a:r>
              <a:rPr lang="de-DE" sz="1600" dirty="0" err="1" smtClean="0">
                <a:solidFill>
                  <a:prstClr val="black"/>
                </a:solidFill>
                <a:latin typeface="Calibri"/>
              </a:rPr>
              <a:t>admixture</a:t>
            </a:r>
            <a:endParaRPr lang="de-DE" sz="1600" dirty="0" smtClean="0">
              <a:solidFill>
                <a:prstClr val="black"/>
              </a:solidFill>
              <a:latin typeface="Calibri"/>
            </a:endParaRPr>
          </a:p>
          <a:p>
            <a:pPr defTabSz="914377"/>
            <a:r>
              <a:rPr lang="de-DE" sz="1600" dirty="0" smtClean="0">
                <a:solidFill>
                  <a:prstClr val="black"/>
                </a:solidFill>
                <a:latin typeface="Calibri"/>
              </a:rPr>
              <a:t>on different W </a:t>
            </a:r>
            <a:r>
              <a:rPr lang="de-DE" sz="1600" dirty="0" err="1" smtClean="0">
                <a:solidFill>
                  <a:prstClr val="black"/>
                </a:solidFill>
                <a:latin typeface="Calibri"/>
              </a:rPr>
              <a:t>materials</a:t>
            </a:r>
            <a:endParaRPr lang="de-DE" sz="1600" dirty="0" smtClean="0">
              <a:solidFill>
                <a:prstClr val="black"/>
              </a:solidFill>
              <a:latin typeface="Calibri"/>
            </a:endParaRPr>
          </a:p>
        </p:txBody>
      </p:sp>
      <p:sp>
        <p:nvSpPr>
          <p:cNvPr id="5" name="Textfeld 4"/>
          <p:cNvSpPr txBox="1"/>
          <p:nvPr/>
        </p:nvSpPr>
        <p:spPr>
          <a:xfrm>
            <a:off x="6312024" y="4873515"/>
            <a:ext cx="654346" cy="369332"/>
          </a:xfrm>
          <a:prstGeom prst="rect">
            <a:avLst/>
          </a:prstGeom>
          <a:noFill/>
        </p:spPr>
        <p:txBody>
          <a:bodyPr wrap="none" rtlCol="0">
            <a:spAutoFit/>
          </a:bodyPr>
          <a:lstStyle/>
          <a:p>
            <a:r>
              <a:rPr lang="de-DE" dirty="0" smtClean="0"/>
              <a:t>PSI-2</a:t>
            </a:r>
            <a:endParaRPr lang="de-DE" dirty="0"/>
          </a:p>
        </p:txBody>
      </p:sp>
      <p:sp>
        <p:nvSpPr>
          <p:cNvPr id="54" name="Rechteck 53"/>
          <p:cNvSpPr/>
          <p:nvPr/>
        </p:nvSpPr>
        <p:spPr>
          <a:xfrm>
            <a:off x="5087888" y="5975703"/>
            <a:ext cx="6768752" cy="333617"/>
          </a:xfrm>
          <a:prstGeom prst="rect">
            <a:avLst/>
          </a:prstGeom>
        </p:spPr>
        <p:txBody>
          <a:bodyPr wrap="square">
            <a:spAutoFit/>
          </a:bodyPr>
          <a:lstStyle/>
          <a:p>
            <a:pPr defTabSz="914377">
              <a:lnSpc>
                <a:spcPct val="120000"/>
              </a:lnSpc>
            </a:pPr>
            <a:r>
              <a:rPr lang="en-GB" sz="1400" b="1" dirty="0" smtClean="0">
                <a:solidFill>
                  <a:prstClr val="black"/>
                </a:solidFill>
                <a:cs typeface="Arial" panose="020B0604020202020204" pitchFamily="34" charset="0"/>
              </a:rPr>
              <a:t>Conclusion:  </a:t>
            </a:r>
            <a:r>
              <a:rPr lang="en-GB" sz="1400" dirty="0" smtClean="0">
                <a:solidFill>
                  <a:prstClr val="black"/>
                </a:solidFill>
                <a:cs typeface="Arial" panose="020B0604020202020204" pitchFamily="34" charset="0"/>
                <a:sym typeface="Symbol" panose="05050102010706020507" pitchFamily="18" charset="2"/>
              </a:rPr>
              <a:t>Reduction of D retention over wide range of temperature conditions with He.</a:t>
            </a:r>
          </a:p>
        </p:txBody>
      </p:sp>
      <p:sp>
        <p:nvSpPr>
          <p:cNvPr id="55" name="Textfeld 54"/>
          <p:cNvSpPr txBox="1"/>
          <p:nvPr/>
        </p:nvSpPr>
        <p:spPr>
          <a:xfrm>
            <a:off x="9664662" y="5294958"/>
            <a:ext cx="546945" cy="246221"/>
          </a:xfrm>
          <a:prstGeom prst="rect">
            <a:avLst/>
          </a:prstGeom>
          <a:noFill/>
        </p:spPr>
        <p:txBody>
          <a:bodyPr wrap="none" rtlCol="0">
            <a:spAutoFit/>
          </a:bodyPr>
          <a:lstStyle/>
          <a:p>
            <a:r>
              <a:rPr lang="de-DE" sz="1000" dirty="0" smtClean="0"/>
              <a:t>FZJ, VR</a:t>
            </a:r>
            <a:endParaRPr lang="de-DE" sz="1000" dirty="0"/>
          </a:p>
        </p:txBody>
      </p:sp>
    </p:spTree>
    <p:extLst>
      <p:ext uri="{BB962C8B-B14F-4D97-AF65-F5344CB8AC3E}">
        <p14:creationId xmlns:p14="http://schemas.microsoft.com/office/powerpoint/2010/main" val="14534908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713070" y="5294958"/>
            <a:ext cx="2532351" cy="523220"/>
          </a:xfrm>
          <a:prstGeom prst="rect">
            <a:avLst/>
          </a:prstGeom>
        </p:spPr>
        <p:txBody>
          <a:bodyPr wrap="square">
            <a:spAutoFit/>
          </a:bodyPr>
          <a:lstStyle/>
          <a:p>
            <a:r>
              <a:rPr lang="en-US" sz="1400" dirty="0">
                <a:latin typeface="Calibri" panose="020F0502020204030204" pitchFamily="34" charset="0"/>
                <a:ea typeface="SimSun" panose="02010600030101010101" pitchFamily="2" charset="-122"/>
                <a:cs typeface="Arial" panose="020B0604020202020204" pitchFamily="34" charset="0"/>
              </a:rPr>
              <a:t>Participants: CEA</a:t>
            </a:r>
            <a:r>
              <a:rPr lang="en-US" sz="1400" dirty="0"/>
              <a:t>, DIFFER, ENEA, FZJ, IPPLM, JSI, MPG, OEAW, VR</a:t>
            </a:r>
            <a:endParaRPr lang="de-DE" sz="1400" dirty="0"/>
          </a:p>
        </p:txBody>
      </p:sp>
      <p:sp>
        <p:nvSpPr>
          <p:cNvPr id="19" name="Titel 1"/>
          <p:cNvSpPr>
            <a:spLocks noGrp="1"/>
          </p:cNvSpPr>
          <p:nvPr>
            <p:ph type="title"/>
          </p:nvPr>
        </p:nvSpPr>
        <p:spPr>
          <a:xfrm>
            <a:off x="596271" y="116632"/>
            <a:ext cx="10526283" cy="457200"/>
          </a:xfrm>
        </p:spPr>
        <p:txBody>
          <a:bodyPr/>
          <a:lstStyle/>
          <a:p>
            <a:r>
              <a:rPr lang="en-GB" dirty="0">
                <a:solidFill>
                  <a:schemeClr val="bg2">
                    <a:lumMod val="10000"/>
                  </a:schemeClr>
                </a:solidFill>
              </a:rPr>
              <a:t>2 – WPPWIE  Summary of </a:t>
            </a:r>
            <a:r>
              <a:rPr lang="en-GB" dirty="0" smtClean="0">
                <a:solidFill>
                  <a:schemeClr val="bg2">
                    <a:lumMod val="10000"/>
                  </a:schemeClr>
                </a:solidFill>
              </a:rPr>
              <a:t>Achievements: SP C </a:t>
            </a:r>
            <a:br>
              <a:rPr lang="en-GB" dirty="0" smtClean="0">
                <a:solidFill>
                  <a:schemeClr val="bg2">
                    <a:lumMod val="10000"/>
                  </a:schemeClr>
                </a:solidFill>
              </a:rPr>
            </a:br>
            <a:r>
              <a:rPr lang="en-US" dirty="0" smtClean="0">
                <a:latin typeface="Calibri" panose="020F0502020204030204" pitchFamily="34" charset="0"/>
                <a:ea typeface="SimSun" panose="02010600030101010101" pitchFamily="2" charset="-122"/>
              </a:rPr>
              <a:t>Fuel retention and release</a:t>
            </a:r>
            <a:endParaRPr lang="en-GB" dirty="0">
              <a:solidFill>
                <a:schemeClr val="bg2">
                  <a:lumMod val="10000"/>
                </a:schemeClr>
              </a:solidFill>
            </a:endParaRPr>
          </a:p>
        </p:txBody>
      </p:sp>
      <p:sp>
        <p:nvSpPr>
          <p:cNvPr id="21" name="Fußzeilenplatzhalter 3"/>
          <p:cNvSpPr>
            <a:spLocks noGrp="1"/>
          </p:cNvSpPr>
          <p:nvPr>
            <p:ph type="ftr" sz="quarter" idx="11"/>
          </p:nvPr>
        </p:nvSpPr>
        <p:spPr>
          <a:xfrm>
            <a:off x="609600" y="6528386"/>
            <a:ext cx="3470176" cy="329614"/>
          </a:xfrm>
        </p:spPr>
        <p:txBody>
          <a:bodyPr/>
          <a:lstStyle/>
          <a:p>
            <a:pPr algn="l"/>
            <a:r>
              <a:rPr lang="fr-FR" dirty="0"/>
              <a:t>S. Brezinsek  |  3rd WPPWIE PB  |  </a:t>
            </a:r>
            <a:r>
              <a:rPr lang="fr-FR" dirty="0" smtClean="0"/>
              <a:t>15.03.2022</a:t>
            </a:r>
            <a:endParaRPr lang="en-GB" dirty="0"/>
          </a:p>
        </p:txBody>
      </p:sp>
      <p:graphicFrame>
        <p:nvGraphicFramePr>
          <p:cNvPr id="18" name="Tabelle 17"/>
          <p:cNvGraphicFramePr>
            <a:graphicFrameLocks noGrp="1"/>
          </p:cNvGraphicFramePr>
          <p:nvPr>
            <p:extLst/>
          </p:nvPr>
        </p:nvGraphicFramePr>
        <p:xfrm>
          <a:off x="479376" y="1679248"/>
          <a:ext cx="2999740" cy="788670"/>
        </p:xfrm>
        <a:graphic>
          <a:graphicData uri="http://schemas.openxmlformats.org/drawingml/2006/table">
            <a:tbl>
              <a:tblPr firstRow="1" firstCol="1" bandRow="1">
                <a:tableStyleId>{5C22544A-7EE6-4342-B048-85BDC9FD1C3A}</a:tableStyleId>
              </a:tblPr>
              <a:tblGrid>
                <a:gridCol w="2999740">
                  <a:extLst>
                    <a:ext uri="{9D8B030D-6E8A-4147-A177-3AD203B41FA5}">
                      <a16:colId xmlns:a16="http://schemas.microsoft.com/office/drawing/2014/main" val="4135411618"/>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500" spc="-15" dirty="0">
                          <a:effectLst/>
                        </a:rPr>
                        <a:t>SP C.1 Transport of Hydrogen through the first wall of fusion devices</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solidFill>
                      <a:schemeClr val="bg1">
                        <a:lumMod val="65000"/>
                      </a:schemeClr>
                    </a:solidFill>
                  </a:tcPr>
                </a:tc>
                <a:extLst>
                  <a:ext uri="{0D108BD9-81ED-4DB2-BD59-A6C34878D82A}">
                    <a16:rowId xmlns:a16="http://schemas.microsoft.com/office/drawing/2014/main" val="1155464471"/>
                  </a:ext>
                </a:extLst>
              </a:tr>
            </a:tbl>
          </a:graphicData>
        </a:graphic>
      </p:graphicFrame>
      <p:graphicFrame>
        <p:nvGraphicFramePr>
          <p:cNvPr id="22" name="Tabelle 21"/>
          <p:cNvGraphicFramePr>
            <a:graphicFrameLocks noGrp="1"/>
          </p:cNvGraphicFramePr>
          <p:nvPr>
            <p:extLst/>
          </p:nvPr>
        </p:nvGraphicFramePr>
        <p:xfrm>
          <a:off x="478003" y="2615188"/>
          <a:ext cx="2999740" cy="525780"/>
        </p:xfrm>
        <a:graphic>
          <a:graphicData uri="http://schemas.openxmlformats.org/drawingml/2006/table">
            <a:tbl>
              <a:tblPr firstRow="1" firstCol="1" bandRow="1">
                <a:tableStyleId>{5C22544A-7EE6-4342-B048-85BDC9FD1C3A}</a:tableStyleId>
              </a:tblPr>
              <a:tblGrid>
                <a:gridCol w="2999740">
                  <a:extLst>
                    <a:ext uri="{9D8B030D-6E8A-4147-A177-3AD203B41FA5}">
                      <a16:colId xmlns:a16="http://schemas.microsoft.com/office/drawing/2014/main" val="2841323939"/>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500" spc="-15" dirty="0">
                          <a:effectLst/>
                        </a:rPr>
                        <a:t>SP C.2 Modelling of Hydrogen Transport properties in the first wall</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solidFill>
                      <a:schemeClr val="bg1">
                        <a:lumMod val="65000"/>
                      </a:schemeClr>
                    </a:solidFill>
                  </a:tcPr>
                </a:tc>
                <a:extLst>
                  <a:ext uri="{0D108BD9-81ED-4DB2-BD59-A6C34878D82A}">
                    <a16:rowId xmlns:a16="http://schemas.microsoft.com/office/drawing/2014/main" val="1319423247"/>
                  </a:ext>
                </a:extLst>
              </a:tr>
            </a:tbl>
          </a:graphicData>
        </a:graphic>
      </p:graphicFrame>
      <p:graphicFrame>
        <p:nvGraphicFramePr>
          <p:cNvPr id="23" name="Tabelle 22"/>
          <p:cNvGraphicFramePr>
            <a:graphicFrameLocks noGrp="1"/>
          </p:cNvGraphicFramePr>
          <p:nvPr>
            <p:extLst/>
          </p:nvPr>
        </p:nvGraphicFramePr>
        <p:xfrm>
          <a:off x="468138" y="3284984"/>
          <a:ext cx="2999740" cy="788670"/>
        </p:xfrm>
        <a:graphic>
          <a:graphicData uri="http://schemas.openxmlformats.org/drawingml/2006/table">
            <a:tbl>
              <a:tblPr firstRow="1" firstCol="1" bandRow="1">
                <a:tableStyleId>{5C22544A-7EE6-4342-B048-85BDC9FD1C3A}</a:tableStyleId>
              </a:tblPr>
              <a:tblGrid>
                <a:gridCol w="2999740">
                  <a:extLst>
                    <a:ext uri="{9D8B030D-6E8A-4147-A177-3AD203B41FA5}">
                      <a16:colId xmlns:a16="http://schemas.microsoft.com/office/drawing/2014/main" val="1551609149"/>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500" spc="-15" dirty="0">
                          <a:effectLst/>
                        </a:rPr>
                        <a:t>SP C.3 Influence of He, high-flux D and impurities on Hydrogen retention and transport</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tc>
                <a:extLst>
                  <a:ext uri="{0D108BD9-81ED-4DB2-BD59-A6C34878D82A}">
                    <a16:rowId xmlns:a16="http://schemas.microsoft.com/office/drawing/2014/main" val="106861750"/>
                  </a:ext>
                </a:extLst>
              </a:tr>
            </a:tbl>
          </a:graphicData>
        </a:graphic>
      </p:graphicFrame>
      <p:graphicFrame>
        <p:nvGraphicFramePr>
          <p:cNvPr id="24" name="Tabelle 23"/>
          <p:cNvGraphicFramePr>
            <a:graphicFrameLocks noGrp="1"/>
          </p:cNvGraphicFramePr>
          <p:nvPr>
            <p:extLst/>
          </p:nvPr>
        </p:nvGraphicFramePr>
        <p:xfrm>
          <a:off x="480750" y="4218282"/>
          <a:ext cx="2987128" cy="525780"/>
        </p:xfrm>
        <a:graphic>
          <a:graphicData uri="http://schemas.openxmlformats.org/drawingml/2006/table">
            <a:tbl>
              <a:tblPr firstRow="1" firstCol="1" bandRow="1">
                <a:tableStyleId>{5C22544A-7EE6-4342-B048-85BDC9FD1C3A}</a:tableStyleId>
              </a:tblPr>
              <a:tblGrid>
                <a:gridCol w="2987128">
                  <a:extLst>
                    <a:ext uri="{9D8B030D-6E8A-4147-A177-3AD203B41FA5}">
                      <a16:colId xmlns:a16="http://schemas.microsoft.com/office/drawing/2014/main" val="79615974"/>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500" spc="-15" dirty="0">
                          <a:effectLst/>
                        </a:rPr>
                        <a:t>SP C.4 Influence of n-damage on Hydrogen retention and transport</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solidFill>
                      <a:schemeClr val="bg1">
                        <a:lumMod val="65000"/>
                      </a:schemeClr>
                    </a:solidFill>
                  </a:tcPr>
                </a:tc>
                <a:extLst>
                  <a:ext uri="{0D108BD9-81ED-4DB2-BD59-A6C34878D82A}">
                    <a16:rowId xmlns:a16="http://schemas.microsoft.com/office/drawing/2014/main" val="1399331322"/>
                  </a:ext>
                </a:extLst>
              </a:tr>
            </a:tbl>
          </a:graphicData>
        </a:graphic>
      </p:graphicFrame>
      <p:sp>
        <p:nvSpPr>
          <p:cNvPr id="47" name="Foliennummernplatzhalter 4"/>
          <p:cNvSpPr>
            <a:spLocks noGrp="1"/>
          </p:cNvSpPr>
          <p:nvPr>
            <p:ph type="sldNum" sz="quarter" idx="12"/>
          </p:nvPr>
        </p:nvSpPr>
        <p:spPr>
          <a:xfrm>
            <a:off x="10992544" y="6525344"/>
            <a:ext cx="720080" cy="199174"/>
          </a:xfrm>
        </p:spPr>
        <p:txBody>
          <a:bodyPr/>
          <a:lstStyle/>
          <a:p>
            <a:fld id="{6A6D9FA1-99C7-4910-8E32-B85D378B0060}" type="slidenum">
              <a:rPr lang="en-GB" smtClean="0"/>
              <a:pPr/>
              <a:t>17</a:t>
            </a:fld>
            <a:endParaRPr lang="en-GB" dirty="0"/>
          </a:p>
        </p:txBody>
      </p:sp>
      <p:sp>
        <p:nvSpPr>
          <p:cNvPr id="48" name="Rechteck 47"/>
          <p:cNvSpPr/>
          <p:nvPr/>
        </p:nvSpPr>
        <p:spPr>
          <a:xfrm>
            <a:off x="5159896" y="773809"/>
            <a:ext cx="6768752" cy="867930"/>
          </a:xfrm>
          <a:prstGeom prst="rect">
            <a:avLst/>
          </a:prstGeom>
        </p:spPr>
        <p:txBody>
          <a:bodyPr wrap="square">
            <a:spAutoFit/>
          </a:bodyPr>
          <a:lstStyle/>
          <a:p>
            <a:pPr defTabSz="914377">
              <a:lnSpc>
                <a:spcPct val="120000"/>
              </a:lnSpc>
            </a:pPr>
            <a:r>
              <a:rPr lang="en-GB" sz="1400" b="1" dirty="0">
                <a:solidFill>
                  <a:prstClr val="black"/>
                </a:solidFill>
                <a:cs typeface="Arial" panose="020B0604020202020204" pitchFamily="34" charset="0"/>
              </a:rPr>
              <a:t>Motivation:  </a:t>
            </a:r>
            <a:r>
              <a:rPr lang="en-GB" sz="1400" dirty="0" smtClean="0">
                <a:solidFill>
                  <a:prstClr val="black"/>
                </a:solidFill>
                <a:cs typeface="Arial" panose="020B0604020202020204" pitchFamily="34" charset="0"/>
                <a:sym typeface="Symbol" panose="05050102010706020507" pitchFamily="18" charset="2"/>
              </a:rPr>
              <a:t>Understanding the role of He impact on D fuel retention in W in view of the ITER divertor and DEMO first wall.  Impact of additional seeding species (Ne, </a:t>
            </a:r>
            <a:r>
              <a:rPr lang="en-GB" sz="1400" dirty="0" err="1" smtClean="0">
                <a:solidFill>
                  <a:prstClr val="black"/>
                </a:solidFill>
                <a:cs typeface="Arial" panose="020B0604020202020204" pitchFamily="34" charset="0"/>
                <a:sym typeface="Symbol" panose="05050102010706020507" pitchFamily="18" charset="2"/>
              </a:rPr>
              <a:t>Ar</a:t>
            </a:r>
            <a:r>
              <a:rPr lang="en-GB" sz="1400" dirty="0" smtClean="0">
                <a:solidFill>
                  <a:prstClr val="black"/>
                </a:solidFill>
                <a:cs typeface="Arial" panose="020B0604020202020204" pitchFamily="34" charset="0"/>
                <a:sym typeface="Symbol" panose="05050102010706020507" pitchFamily="18" charset="2"/>
              </a:rPr>
              <a:t>, N) and “neutron” damage on the He +  D + W system regarding fuel retention</a:t>
            </a:r>
          </a:p>
        </p:txBody>
      </p:sp>
      <p:grpSp>
        <p:nvGrpSpPr>
          <p:cNvPr id="17" name="Gruppieren 16"/>
          <p:cNvGrpSpPr/>
          <p:nvPr/>
        </p:nvGrpSpPr>
        <p:grpSpPr>
          <a:xfrm>
            <a:off x="8400256" y="1778793"/>
            <a:ext cx="3528391" cy="4558861"/>
            <a:chOff x="8112225" y="471601"/>
            <a:chExt cx="4491634" cy="6148108"/>
          </a:xfrm>
        </p:grpSpPr>
        <p:pic>
          <p:nvPicPr>
            <p:cNvPr id="20" name="Picture 12">
              <a:extLst>
                <a:ext uri="{FF2B5EF4-FFF2-40B4-BE49-F238E27FC236}">
                  <a16:creationId xmlns:a16="http://schemas.microsoft.com/office/drawing/2014/main" id="{4B358399-ADA0-E140-B4C3-CB11E3CDACC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61665"/>
            <a:stretch/>
          </p:blipFill>
          <p:spPr>
            <a:xfrm>
              <a:off x="8112225" y="818193"/>
              <a:ext cx="3335915" cy="5801516"/>
            </a:xfrm>
            <a:prstGeom prst="rect">
              <a:avLst/>
            </a:prstGeom>
          </p:spPr>
        </p:pic>
        <p:sp>
          <p:nvSpPr>
            <p:cNvPr id="25" name="TextBox 10">
              <a:extLst>
                <a:ext uri="{FF2B5EF4-FFF2-40B4-BE49-F238E27FC236}">
                  <a16:creationId xmlns:a16="http://schemas.microsoft.com/office/drawing/2014/main" id="{8F4A8182-37DE-A044-AC55-94BD7E52E89C}"/>
                </a:ext>
              </a:extLst>
            </p:cNvPr>
            <p:cNvSpPr txBox="1"/>
            <p:nvPr/>
          </p:nvSpPr>
          <p:spPr>
            <a:xfrm>
              <a:off x="9554619" y="3440580"/>
              <a:ext cx="1341008" cy="369332"/>
            </a:xfrm>
            <a:prstGeom prst="rect">
              <a:avLst/>
            </a:prstGeom>
            <a:noFill/>
          </p:spPr>
          <p:txBody>
            <a:bodyPr wrap="none" rtlCol="0">
              <a:spAutoFit/>
            </a:bodyPr>
            <a:lstStyle/>
            <a:p>
              <a:r>
                <a:rPr lang="en-US" dirty="0">
                  <a:solidFill>
                    <a:schemeClr val="bg1"/>
                  </a:solidFill>
                </a:rPr>
                <a:t>W reference</a:t>
              </a:r>
              <a:endParaRPr lang="en-SI" dirty="0">
                <a:solidFill>
                  <a:schemeClr val="bg1"/>
                </a:solidFill>
              </a:endParaRPr>
            </a:p>
          </p:txBody>
        </p:sp>
        <p:sp>
          <p:nvSpPr>
            <p:cNvPr id="26" name="Arrow: Down 29">
              <a:extLst>
                <a:ext uri="{FF2B5EF4-FFF2-40B4-BE49-F238E27FC236}">
                  <a16:creationId xmlns:a16="http://schemas.microsoft.com/office/drawing/2014/main" id="{F7F2B958-AF8E-104E-AD62-F89049DE3433}"/>
                </a:ext>
              </a:extLst>
            </p:cNvPr>
            <p:cNvSpPr/>
            <p:nvPr/>
          </p:nvSpPr>
          <p:spPr>
            <a:xfrm>
              <a:off x="8804899" y="3233584"/>
              <a:ext cx="191479" cy="2212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27" name="Arrow: Down 32">
              <a:extLst>
                <a:ext uri="{FF2B5EF4-FFF2-40B4-BE49-F238E27FC236}">
                  <a16:creationId xmlns:a16="http://schemas.microsoft.com/office/drawing/2014/main" id="{A52D20BC-E2ED-3642-BDE9-7EEF4C516069}"/>
                </a:ext>
              </a:extLst>
            </p:cNvPr>
            <p:cNvSpPr/>
            <p:nvPr/>
          </p:nvSpPr>
          <p:spPr>
            <a:xfrm>
              <a:off x="10026737" y="3489147"/>
              <a:ext cx="191479" cy="2212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28" name="TextBox 18">
              <a:extLst>
                <a:ext uri="{FF2B5EF4-FFF2-40B4-BE49-F238E27FC236}">
                  <a16:creationId xmlns:a16="http://schemas.microsoft.com/office/drawing/2014/main" id="{18DE8A89-4263-4C43-B544-E8F30B36364C}"/>
                </a:ext>
              </a:extLst>
            </p:cNvPr>
            <p:cNvSpPr txBox="1"/>
            <p:nvPr/>
          </p:nvSpPr>
          <p:spPr>
            <a:xfrm>
              <a:off x="8203627" y="1476277"/>
              <a:ext cx="1268232" cy="369332"/>
            </a:xfrm>
            <a:prstGeom prst="rect">
              <a:avLst/>
            </a:prstGeom>
            <a:solidFill>
              <a:schemeClr val="bg1"/>
            </a:solidFill>
          </p:spPr>
          <p:txBody>
            <a:bodyPr wrap="none" rtlCol="0">
              <a:spAutoFit/>
            </a:bodyPr>
            <a:lstStyle/>
            <a:p>
              <a:r>
                <a:rPr lang="en-US" dirty="0" err="1"/>
                <a:t>Underfocus</a:t>
              </a:r>
              <a:endParaRPr lang="en-SI" dirty="0"/>
            </a:p>
          </p:txBody>
        </p:sp>
        <p:sp>
          <p:nvSpPr>
            <p:cNvPr id="29" name="Arrow: Down 35">
              <a:extLst>
                <a:ext uri="{FF2B5EF4-FFF2-40B4-BE49-F238E27FC236}">
                  <a16:creationId xmlns:a16="http://schemas.microsoft.com/office/drawing/2014/main" id="{9D911D46-990E-3B45-90C1-C30359819CA3}"/>
                </a:ext>
              </a:extLst>
            </p:cNvPr>
            <p:cNvSpPr/>
            <p:nvPr/>
          </p:nvSpPr>
          <p:spPr>
            <a:xfrm>
              <a:off x="9928699" y="2467639"/>
              <a:ext cx="191479" cy="2212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30" name="Grafik 1">
              <a:extLst>
                <a:ext uri="{FF2B5EF4-FFF2-40B4-BE49-F238E27FC236}">
                  <a16:creationId xmlns:a16="http://schemas.microsoft.com/office/drawing/2014/main" id="{F32269F9-A786-8B43-8F71-B364BD0B3885}"/>
                </a:ext>
              </a:extLst>
            </p:cNvPr>
            <p:cNvPicPr>
              <a:picLocks noChangeAspect="1"/>
            </p:cNvPicPr>
            <p:nvPr/>
          </p:nvPicPr>
          <p:blipFill>
            <a:blip r:embed="rId3"/>
            <a:stretch>
              <a:fillRect/>
            </a:stretch>
          </p:blipFill>
          <p:spPr>
            <a:xfrm rot="3361783">
              <a:off x="9713908" y="855581"/>
              <a:ext cx="3273931" cy="2505971"/>
            </a:xfrm>
            <a:prstGeom prst="rect">
              <a:avLst/>
            </a:prstGeom>
            <a:solidFill>
              <a:srgbClr val="FFFFFF">
                <a:alpha val="10196"/>
              </a:srgbClr>
            </a:solidFill>
          </p:spPr>
        </p:pic>
      </p:grpSp>
      <p:sp>
        <p:nvSpPr>
          <p:cNvPr id="31" name="Textfeld 4">
            <a:extLst>
              <a:ext uri="{FF2B5EF4-FFF2-40B4-BE49-F238E27FC236}">
                <a16:creationId xmlns:a16="http://schemas.microsoft.com/office/drawing/2014/main" id="{08898928-C774-4013-813C-3C5F0CF1983F}"/>
              </a:ext>
            </a:extLst>
          </p:cNvPr>
          <p:cNvSpPr txBox="1"/>
          <p:nvPr/>
        </p:nvSpPr>
        <p:spPr>
          <a:xfrm>
            <a:off x="4181748" y="1928904"/>
            <a:ext cx="4112789" cy="3500830"/>
          </a:xfrm>
          <a:prstGeom prst="rect">
            <a:avLst/>
          </a:prstGeom>
          <a:noFill/>
          <a:ln w="12700">
            <a:noFill/>
          </a:ln>
        </p:spPr>
        <p:txBody>
          <a:bodyPr wrap="square" rtlCol="0">
            <a:spAutoFit/>
          </a:bodyPr>
          <a:lstStyle/>
          <a:p>
            <a:pPr>
              <a:lnSpc>
                <a:spcPct val="113000"/>
              </a:lnSpc>
            </a:pPr>
            <a:r>
              <a:rPr lang="en-US" sz="1400" b="1" u="sng" dirty="0" smtClean="0">
                <a:cs typeface="Arial" panose="020B0604020202020204" pitchFamily="34" charset="0"/>
              </a:rPr>
              <a:t>Underlying physics investigation in labor experiment</a:t>
            </a:r>
            <a:endParaRPr lang="en-US" sz="1400" b="1" u="sng" dirty="0">
              <a:cs typeface="Arial" panose="020B0604020202020204" pitchFamily="34" charset="0"/>
            </a:endParaRPr>
          </a:p>
          <a:p>
            <a:pPr marL="285744" indent="-285744">
              <a:lnSpc>
                <a:spcPct val="113000"/>
              </a:lnSpc>
              <a:buFont typeface="Wingdings" panose="05000000000000000000" pitchFamily="2" charset="2"/>
              <a:buChar char="§"/>
            </a:pPr>
            <a:r>
              <a:rPr lang="en-US" altLang="en-US" sz="1400" dirty="0"/>
              <a:t>Irradiate W by 3 </a:t>
            </a:r>
            <a:r>
              <a:rPr lang="en-US" altLang="en-US" sz="1400" dirty="0" err="1"/>
              <a:t>keV</a:t>
            </a:r>
            <a:r>
              <a:rPr lang="en-US" altLang="en-US" sz="1400" dirty="0"/>
              <a:t> He ions @ RT </a:t>
            </a:r>
            <a:r>
              <a:rPr lang="en-US" altLang="en-US" sz="1400" dirty="0" smtClean="0"/>
              <a:t>(create He </a:t>
            </a:r>
            <a:r>
              <a:rPr lang="en-US" altLang="en-US" sz="1400" dirty="0"/>
              <a:t>cluster/bubbles</a:t>
            </a:r>
            <a:r>
              <a:rPr lang="en-US" altLang="en-US" sz="1400" dirty="0" smtClean="0"/>
              <a:t>), create self-damage </a:t>
            </a:r>
            <a:r>
              <a:rPr lang="en-US" altLang="en-US" sz="1400" dirty="0"/>
              <a:t>by 20 MeV W to 2 </a:t>
            </a:r>
            <a:r>
              <a:rPr lang="en-US" altLang="en-US" sz="1400" dirty="0" smtClean="0"/>
              <a:t>microns (area of high retention w/o He). </a:t>
            </a:r>
          </a:p>
          <a:p>
            <a:pPr marL="285744" indent="-285744">
              <a:lnSpc>
                <a:spcPct val="113000"/>
              </a:lnSpc>
              <a:buFont typeface="Wingdings" panose="05000000000000000000" pitchFamily="2" charset="2"/>
              <a:buChar char="§"/>
            </a:pPr>
            <a:r>
              <a:rPr lang="en-US" altLang="en-US" sz="1400" dirty="0" smtClean="0"/>
              <a:t>Exposure to low energy D ions at 300 </a:t>
            </a:r>
            <a:r>
              <a:rPr lang="en-US" altLang="en-US" sz="1400" dirty="0"/>
              <a:t>eV/D </a:t>
            </a:r>
            <a:r>
              <a:rPr lang="en-US" altLang="en-US" sz="1400" dirty="0" smtClean="0"/>
              <a:t>at </a:t>
            </a:r>
            <a:r>
              <a:rPr lang="en-US" altLang="en-US" sz="1400" dirty="0"/>
              <a:t>450 K to study D uptake </a:t>
            </a:r>
          </a:p>
          <a:p>
            <a:pPr marL="285744" indent="-285744">
              <a:lnSpc>
                <a:spcPct val="113000"/>
              </a:lnSpc>
              <a:buFont typeface="Wingdings" panose="05000000000000000000" pitchFamily="2" charset="2"/>
              <a:buChar char="§"/>
            </a:pPr>
            <a:r>
              <a:rPr lang="en-US" sz="1400" dirty="0" smtClean="0">
                <a:cs typeface="Arial" panose="020B0604020202020204" pitchFamily="34" charset="0"/>
              </a:rPr>
              <a:t>Formation of He </a:t>
            </a:r>
            <a:r>
              <a:rPr lang="en-US" sz="1400" dirty="0" err="1" smtClean="0">
                <a:cs typeface="Arial" panose="020B0604020202020204" pitchFamily="34" charset="0"/>
              </a:rPr>
              <a:t>nanobubbles</a:t>
            </a:r>
            <a:r>
              <a:rPr lang="en-US" sz="1400" dirty="0" smtClean="0">
                <a:cs typeface="Arial" panose="020B0604020202020204" pitchFamily="34" charset="0"/>
              </a:rPr>
              <a:t> up to 40 nm observable with high He concentration (16%)</a:t>
            </a:r>
          </a:p>
          <a:p>
            <a:pPr marL="285744" indent="-285744">
              <a:lnSpc>
                <a:spcPct val="113000"/>
              </a:lnSpc>
              <a:buFont typeface="Wingdings" panose="05000000000000000000" pitchFamily="2" charset="2"/>
              <a:buChar char="§"/>
            </a:pPr>
            <a:r>
              <a:rPr lang="en-US" sz="1400" dirty="0" smtClean="0">
                <a:cs typeface="Arial" panose="020B0604020202020204" pitchFamily="34" charset="0"/>
              </a:rPr>
              <a:t>Location with high He </a:t>
            </a:r>
            <a:r>
              <a:rPr lang="en-US" sz="1400" dirty="0" err="1" smtClean="0">
                <a:cs typeface="Arial" panose="020B0604020202020204" pitchFamily="34" charset="0"/>
              </a:rPr>
              <a:t>nanobubbles</a:t>
            </a:r>
            <a:r>
              <a:rPr lang="en-US" sz="1400" dirty="0" smtClean="0">
                <a:cs typeface="Arial" panose="020B0604020202020204" pitchFamily="34" charset="0"/>
              </a:rPr>
              <a:t> in line with</a:t>
            </a:r>
          </a:p>
          <a:p>
            <a:pPr>
              <a:lnSpc>
                <a:spcPct val="113000"/>
              </a:lnSpc>
            </a:pPr>
            <a:r>
              <a:rPr lang="en-US" sz="1400" dirty="0">
                <a:cs typeface="Arial" panose="020B0604020202020204" pitchFamily="34" charset="0"/>
              </a:rPr>
              <a:t> </a:t>
            </a:r>
            <a:r>
              <a:rPr lang="en-US" sz="1400" dirty="0" smtClean="0">
                <a:cs typeface="Arial" panose="020B0604020202020204" pitchFamily="34" charset="0"/>
              </a:rPr>
              <a:t>      location of highest D retention of up to 10%!</a:t>
            </a:r>
          </a:p>
          <a:p>
            <a:pPr marL="285750" indent="-285750">
              <a:lnSpc>
                <a:spcPct val="113000"/>
              </a:lnSpc>
              <a:buFont typeface="Wingdings" panose="05000000000000000000" pitchFamily="2" charset="2"/>
              <a:buChar char="§"/>
            </a:pPr>
            <a:r>
              <a:rPr lang="en-US" sz="1400" dirty="0" smtClean="0">
                <a:cs typeface="Arial" panose="020B0604020202020204" pitchFamily="34" charset="0"/>
              </a:rPr>
              <a:t>He with </a:t>
            </a:r>
            <a:r>
              <a:rPr lang="en-US" sz="1400" dirty="0" err="1" smtClean="0">
                <a:cs typeface="Arial" panose="020B0604020202020204" pitchFamily="34" charset="0"/>
              </a:rPr>
              <a:t>nanobubbles</a:t>
            </a:r>
            <a:r>
              <a:rPr lang="en-US" sz="1400" dirty="0" smtClean="0">
                <a:cs typeface="Arial" panose="020B0604020202020204" pitchFamily="34" charset="0"/>
              </a:rPr>
              <a:t> act as barrier and prevent</a:t>
            </a:r>
          </a:p>
          <a:p>
            <a:pPr>
              <a:lnSpc>
                <a:spcPct val="113000"/>
              </a:lnSpc>
            </a:pPr>
            <a:r>
              <a:rPr lang="en-US" sz="1400" dirty="0">
                <a:cs typeface="Arial" panose="020B0604020202020204" pitchFamily="34" charset="0"/>
              </a:rPr>
              <a:t> </a:t>
            </a:r>
            <a:r>
              <a:rPr lang="en-US" sz="1400" dirty="0" smtClean="0">
                <a:cs typeface="Arial" panose="020B0604020202020204" pitchFamily="34" charset="0"/>
              </a:rPr>
              <a:t>      at this temperature diffusion </a:t>
            </a:r>
            <a:r>
              <a:rPr lang="en-US" sz="1400" dirty="0" smtClean="0">
                <a:cs typeface="Arial" panose="020B0604020202020204" pitchFamily="34" charset="0"/>
              </a:rPr>
              <a:t>deeper into W</a:t>
            </a:r>
          </a:p>
          <a:p>
            <a:pPr marL="285750" indent="-285750">
              <a:lnSpc>
                <a:spcPct val="113000"/>
              </a:lnSpc>
              <a:buFont typeface="Wingdings" panose="05000000000000000000" pitchFamily="2" charset="2"/>
              <a:buChar char="§"/>
            </a:pPr>
            <a:r>
              <a:rPr lang="en-US" sz="1400" dirty="0" smtClean="0">
                <a:cs typeface="Arial" panose="020B0604020202020204" pitchFamily="34" charset="0"/>
              </a:rPr>
              <a:t>Hig</a:t>
            </a:r>
            <a:r>
              <a:rPr lang="en-US" sz="1400" dirty="0" smtClean="0">
                <a:cs typeface="Arial" panose="020B0604020202020204" pitchFamily="34" charset="0"/>
              </a:rPr>
              <a:t>h D concentration in the near surface can impact local recycling (potentially on ELMs)</a:t>
            </a:r>
            <a:endParaRPr lang="en-US" sz="1400" dirty="0">
              <a:cs typeface="Arial" panose="020B0604020202020204" pitchFamily="34" charset="0"/>
            </a:endParaRPr>
          </a:p>
        </p:txBody>
      </p:sp>
      <p:pic>
        <p:nvPicPr>
          <p:cNvPr id="32" name="Picture 21">
            <a:extLst>
              <a:ext uri="{FF2B5EF4-FFF2-40B4-BE49-F238E27FC236}">
                <a16:creationId xmlns:a16="http://schemas.microsoft.com/office/drawing/2014/main" id="{FACB4E6C-3320-A74B-BFE7-3BC10CE6E486}"/>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853" t="10860" r="30502" b="6351"/>
          <a:stretch/>
        </p:blipFill>
        <p:spPr>
          <a:xfrm>
            <a:off x="9307749" y="4434416"/>
            <a:ext cx="2690808" cy="2160240"/>
          </a:xfrm>
          <a:prstGeom prst="rect">
            <a:avLst/>
          </a:prstGeom>
          <a:solidFill>
            <a:schemeClr val="bg1"/>
          </a:solidFill>
        </p:spPr>
      </p:pic>
      <p:sp>
        <p:nvSpPr>
          <p:cNvPr id="33" name="Textfeld 32"/>
          <p:cNvSpPr txBox="1"/>
          <p:nvPr/>
        </p:nvSpPr>
        <p:spPr>
          <a:xfrm>
            <a:off x="8352889" y="6378710"/>
            <a:ext cx="633507" cy="246221"/>
          </a:xfrm>
          <a:prstGeom prst="rect">
            <a:avLst/>
          </a:prstGeom>
          <a:noFill/>
        </p:spPr>
        <p:txBody>
          <a:bodyPr wrap="none" rtlCol="0">
            <a:spAutoFit/>
          </a:bodyPr>
          <a:lstStyle/>
          <a:p>
            <a:r>
              <a:rPr lang="de-DE" sz="1000" dirty="0" smtClean="0"/>
              <a:t>MPG, JSI</a:t>
            </a:r>
            <a:endParaRPr lang="de-DE" sz="1000" dirty="0"/>
          </a:p>
        </p:txBody>
      </p:sp>
      <p:sp>
        <p:nvSpPr>
          <p:cNvPr id="34" name="Rechteck 33"/>
          <p:cNvSpPr/>
          <p:nvPr/>
        </p:nvSpPr>
        <p:spPr>
          <a:xfrm>
            <a:off x="4143595" y="5711090"/>
            <a:ext cx="4209294" cy="867930"/>
          </a:xfrm>
          <a:prstGeom prst="rect">
            <a:avLst/>
          </a:prstGeom>
        </p:spPr>
        <p:txBody>
          <a:bodyPr wrap="square">
            <a:spAutoFit/>
          </a:bodyPr>
          <a:lstStyle/>
          <a:p>
            <a:pPr defTabSz="914377">
              <a:lnSpc>
                <a:spcPct val="120000"/>
              </a:lnSpc>
            </a:pPr>
            <a:r>
              <a:rPr lang="en-GB" sz="1400" b="1" dirty="0" smtClean="0">
                <a:solidFill>
                  <a:prstClr val="black"/>
                </a:solidFill>
                <a:cs typeface="Arial" panose="020B0604020202020204" pitchFamily="34" charset="0"/>
              </a:rPr>
              <a:t>Conclusion:  </a:t>
            </a:r>
            <a:r>
              <a:rPr lang="en-GB" sz="1400" dirty="0" smtClean="0">
                <a:solidFill>
                  <a:prstClr val="black"/>
                </a:solidFill>
                <a:cs typeface="Arial" panose="020B0604020202020204" pitchFamily="34" charset="0"/>
                <a:sym typeface="Symbol" panose="05050102010706020507" pitchFamily="18" charset="2"/>
              </a:rPr>
              <a:t>Complex matrix of D + He + n-damage + X</a:t>
            </a:r>
          </a:p>
          <a:p>
            <a:pPr defTabSz="914377">
              <a:lnSpc>
                <a:spcPct val="120000"/>
              </a:lnSpc>
            </a:pPr>
            <a:r>
              <a:rPr lang="en-GB" sz="1400" dirty="0" smtClean="0">
                <a:solidFill>
                  <a:prstClr val="black"/>
                </a:solidFill>
                <a:cs typeface="Arial" panose="020B0604020202020204" pitchFamily="34" charset="0"/>
                <a:sym typeface="Symbol" panose="05050102010706020507" pitchFamily="18" charset="2"/>
              </a:rPr>
              <a:t>as function of surface temperature. Need to transfer</a:t>
            </a:r>
          </a:p>
          <a:p>
            <a:pPr defTabSz="914377">
              <a:lnSpc>
                <a:spcPct val="120000"/>
              </a:lnSpc>
            </a:pPr>
            <a:r>
              <a:rPr lang="en-GB" sz="1400" dirty="0" err="1">
                <a:solidFill>
                  <a:prstClr val="black"/>
                </a:solidFill>
                <a:cs typeface="Arial" panose="020B0604020202020204" pitchFamily="34" charset="0"/>
                <a:sym typeface="Symbol" panose="05050102010706020507" pitchFamily="18" charset="2"/>
              </a:rPr>
              <a:t>i</a:t>
            </a:r>
            <a:r>
              <a:rPr lang="en-GB" sz="1400" dirty="0" err="1" smtClean="0">
                <a:solidFill>
                  <a:prstClr val="black"/>
                </a:solidFill>
                <a:cs typeface="Arial" panose="020B0604020202020204" pitchFamily="34" charset="0"/>
                <a:sym typeface="Symbol" panose="05050102010706020507" pitchFamily="18" charset="2"/>
              </a:rPr>
              <a:t>nfomation</a:t>
            </a:r>
            <a:r>
              <a:rPr lang="en-GB" sz="1400" dirty="0" smtClean="0">
                <a:solidFill>
                  <a:prstClr val="black"/>
                </a:solidFill>
                <a:cs typeface="Arial" panose="020B0604020202020204" pitchFamily="34" charset="0"/>
                <a:sym typeface="Symbol" panose="05050102010706020507" pitchFamily="18" charset="2"/>
              </a:rPr>
              <a:t> carefully to ITER and DEMO conditions.</a:t>
            </a:r>
          </a:p>
        </p:txBody>
      </p:sp>
    </p:spTree>
    <p:extLst>
      <p:ext uri="{BB962C8B-B14F-4D97-AF65-F5344CB8AC3E}">
        <p14:creationId xmlns:p14="http://schemas.microsoft.com/office/powerpoint/2010/main" val="10933052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713070" y="5294958"/>
            <a:ext cx="2862650" cy="738664"/>
          </a:xfrm>
          <a:prstGeom prst="rect">
            <a:avLst/>
          </a:prstGeom>
        </p:spPr>
        <p:txBody>
          <a:bodyPr wrap="square">
            <a:spAutoFit/>
          </a:bodyPr>
          <a:lstStyle/>
          <a:p>
            <a:r>
              <a:rPr lang="en-US" sz="1400" dirty="0">
                <a:latin typeface="Calibri" panose="020F0502020204030204" pitchFamily="34" charset="0"/>
                <a:ea typeface="SimSun" panose="02010600030101010101" pitchFamily="2" charset="-122"/>
                <a:cs typeface="Arial" panose="020B0604020202020204" pitchFamily="34" charset="0"/>
              </a:rPr>
              <a:t>Participants: </a:t>
            </a:r>
            <a:r>
              <a:rPr lang="en-US" sz="1400" dirty="0"/>
              <a:t>CEA, CIEMAT, CU, DCU, DIFFER, ENEA, FZJ, IPPLM, ISSP-UL, KIPT, LPP-ERM-KMS, UT, VR</a:t>
            </a:r>
            <a:endParaRPr lang="de-DE" sz="1400" dirty="0"/>
          </a:p>
        </p:txBody>
      </p:sp>
      <p:sp>
        <p:nvSpPr>
          <p:cNvPr id="19" name="Titel 1"/>
          <p:cNvSpPr>
            <a:spLocks noGrp="1"/>
          </p:cNvSpPr>
          <p:nvPr>
            <p:ph type="title"/>
          </p:nvPr>
        </p:nvSpPr>
        <p:spPr>
          <a:xfrm>
            <a:off x="596271" y="116632"/>
            <a:ext cx="10526283" cy="457200"/>
          </a:xfrm>
        </p:spPr>
        <p:txBody>
          <a:bodyPr/>
          <a:lstStyle/>
          <a:p>
            <a:r>
              <a:rPr lang="en-GB" dirty="0" smtClean="0">
                <a:solidFill>
                  <a:schemeClr val="bg2">
                    <a:lumMod val="10000"/>
                  </a:schemeClr>
                </a:solidFill>
              </a:rPr>
              <a:t>2 – WPPWIE  Summary of Achievements: SP X </a:t>
            </a:r>
            <a:br>
              <a:rPr lang="en-GB" dirty="0" smtClean="0">
                <a:solidFill>
                  <a:schemeClr val="bg2">
                    <a:lumMod val="10000"/>
                  </a:schemeClr>
                </a:solidFill>
              </a:rPr>
            </a:br>
            <a:r>
              <a:rPr lang="en-US" dirty="0">
                <a:latin typeface="Calibri" panose="020F0502020204030204" pitchFamily="34" charset="0"/>
                <a:ea typeface="SimSun" panose="02010600030101010101" pitchFamily="2" charset="-122"/>
              </a:rPr>
              <a:t>Plasma characterization, laser-based diagnostic development, and wall conditioning</a:t>
            </a:r>
          </a:p>
        </p:txBody>
      </p:sp>
      <p:sp>
        <p:nvSpPr>
          <p:cNvPr id="20" name="Foliennummernplatzhalter 4"/>
          <p:cNvSpPr>
            <a:spLocks noGrp="1"/>
          </p:cNvSpPr>
          <p:nvPr>
            <p:ph type="sldNum" sz="quarter" idx="12"/>
          </p:nvPr>
        </p:nvSpPr>
        <p:spPr>
          <a:xfrm>
            <a:off x="10992544" y="6525344"/>
            <a:ext cx="720080" cy="199174"/>
          </a:xfrm>
        </p:spPr>
        <p:txBody>
          <a:bodyPr/>
          <a:lstStyle/>
          <a:p>
            <a:fld id="{6A6D9FA1-99C7-4910-8E32-B85D378B0060}" type="slidenum">
              <a:rPr lang="en-GB" smtClean="0"/>
              <a:pPr/>
              <a:t>18</a:t>
            </a:fld>
            <a:endParaRPr lang="en-GB" dirty="0"/>
          </a:p>
        </p:txBody>
      </p:sp>
      <p:sp>
        <p:nvSpPr>
          <p:cNvPr id="21" name="Fußzeilenplatzhalter 3"/>
          <p:cNvSpPr>
            <a:spLocks noGrp="1"/>
          </p:cNvSpPr>
          <p:nvPr>
            <p:ph type="ftr" sz="quarter" idx="11"/>
          </p:nvPr>
        </p:nvSpPr>
        <p:spPr>
          <a:xfrm>
            <a:off x="609600" y="6528386"/>
            <a:ext cx="3470176" cy="329614"/>
          </a:xfrm>
        </p:spPr>
        <p:txBody>
          <a:bodyPr/>
          <a:lstStyle/>
          <a:p>
            <a:pPr algn="l"/>
            <a:r>
              <a:rPr lang="fr-FR" dirty="0"/>
              <a:t>S. Brezinsek  |  3rd WPPWIE PB  |  </a:t>
            </a:r>
            <a:r>
              <a:rPr lang="fr-FR" dirty="0" smtClean="0"/>
              <a:t>15.03.2022</a:t>
            </a:r>
            <a:endParaRPr lang="en-GB" dirty="0"/>
          </a:p>
        </p:txBody>
      </p:sp>
      <p:sp>
        <p:nvSpPr>
          <p:cNvPr id="12" name="Textfeld 11"/>
          <p:cNvSpPr txBox="1"/>
          <p:nvPr/>
        </p:nvSpPr>
        <p:spPr>
          <a:xfrm>
            <a:off x="10877541" y="3036440"/>
            <a:ext cx="686406" cy="369332"/>
          </a:xfrm>
          <a:prstGeom prst="rect">
            <a:avLst/>
          </a:prstGeom>
          <a:noFill/>
        </p:spPr>
        <p:txBody>
          <a:bodyPr wrap="none" rtlCol="0">
            <a:spAutoFit/>
          </a:bodyPr>
          <a:lstStyle/>
          <a:p>
            <a:r>
              <a:rPr lang="de-DE" dirty="0" err="1" smtClean="0">
                <a:solidFill>
                  <a:srgbClr val="00B050"/>
                </a:solidFill>
              </a:rPr>
              <a:t>Done</a:t>
            </a:r>
            <a:endParaRPr lang="de-DE" dirty="0">
              <a:solidFill>
                <a:srgbClr val="00B050"/>
              </a:solidFill>
            </a:endParaRPr>
          </a:p>
        </p:txBody>
      </p:sp>
      <p:sp>
        <p:nvSpPr>
          <p:cNvPr id="13" name="Textfeld 12"/>
          <p:cNvSpPr txBox="1"/>
          <p:nvPr/>
        </p:nvSpPr>
        <p:spPr>
          <a:xfrm>
            <a:off x="10904177" y="1886022"/>
            <a:ext cx="902555" cy="646331"/>
          </a:xfrm>
          <a:prstGeom prst="rect">
            <a:avLst/>
          </a:prstGeom>
          <a:noFill/>
        </p:spPr>
        <p:txBody>
          <a:bodyPr wrap="none" rtlCol="0">
            <a:spAutoFit/>
          </a:bodyPr>
          <a:lstStyle/>
          <a:p>
            <a:r>
              <a:rPr lang="de-DE" dirty="0" err="1" smtClean="0">
                <a:solidFill>
                  <a:schemeClr val="accent6"/>
                </a:solidFill>
              </a:rPr>
              <a:t>Largely</a:t>
            </a:r>
            <a:r>
              <a:rPr lang="de-DE" dirty="0" smtClean="0">
                <a:solidFill>
                  <a:schemeClr val="accent6"/>
                </a:solidFill>
              </a:rPr>
              <a:t> </a:t>
            </a:r>
          </a:p>
          <a:p>
            <a:r>
              <a:rPr lang="de-DE" dirty="0" err="1" smtClean="0">
                <a:solidFill>
                  <a:schemeClr val="accent6"/>
                </a:solidFill>
              </a:rPr>
              <a:t>done</a:t>
            </a:r>
            <a:endParaRPr lang="de-DE" dirty="0">
              <a:solidFill>
                <a:schemeClr val="accent6"/>
              </a:solidFill>
            </a:endParaRPr>
          </a:p>
        </p:txBody>
      </p:sp>
      <p:sp>
        <p:nvSpPr>
          <p:cNvPr id="15" name="Textfeld 14"/>
          <p:cNvSpPr txBox="1"/>
          <p:nvPr/>
        </p:nvSpPr>
        <p:spPr>
          <a:xfrm>
            <a:off x="4917714" y="5313369"/>
            <a:ext cx="5616624" cy="523220"/>
          </a:xfrm>
          <a:prstGeom prst="rect">
            <a:avLst/>
          </a:prstGeom>
          <a:noFill/>
        </p:spPr>
        <p:txBody>
          <a:bodyPr wrap="square" rtlCol="0">
            <a:spAutoFit/>
          </a:bodyPr>
          <a:lstStyle/>
          <a:p>
            <a:r>
              <a:rPr lang="de-DE" sz="1400" dirty="0" err="1" smtClean="0"/>
              <a:t>Full</a:t>
            </a:r>
            <a:r>
              <a:rPr lang="de-DE" sz="1400" dirty="0" smtClean="0"/>
              <a:t> </a:t>
            </a:r>
            <a:r>
              <a:rPr lang="de-DE" sz="1400" dirty="0" err="1" smtClean="0"/>
              <a:t>reporting</a:t>
            </a:r>
            <a:r>
              <a:rPr lang="de-DE" sz="1400" dirty="0" smtClean="0"/>
              <a:t> </a:t>
            </a:r>
            <a:r>
              <a:rPr lang="de-DE" sz="1400" dirty="0" err="1" smtClean="0"/>
              <a:t>under</a:t>
            </a:r>
            <a:r>
              <a:rPr lang="de-DE" sz="1400" dirty="0" smtClean="0"/>
              <a:t> </a:t>
            </a:r>
            <a:r>
              <a:rPr lang="de-DE" sz="1400" dirty="0"/>
              <a:t>INDICO https://indico.euro-fusion.org/event/1568/</a:t>
            </a:r>
            <a:endParaRPr lang="de-DE" sz="1400" dirty="0" smtClean="0"/>
          </a:p>
          <a:p>
            <a:r>
              <a:rPr lang="de-DE" sz="1400" dirty="0" err="1"/>
              <a:t>a</a:t>
            </a:r>
            <a:r>
              <a:rPr lang="de-DE" sz="1400" dirty="0" err="1" smtClean="0"/>
              <a:t>nd</a:t>
            </a:r>
            <a:r>
              <a:rPr lang="de-DE" sz="1400" dirty="0" smtClean="0"/>
              <a:t> SP X </a:t>
            </a:r>
            <a:r>
              <a:rPr lang="de-DE" sz="1400" dirty="0" err="1" smtClean="0"/>
              <a:t>reporting</a:t>
            </a:r>
            <a:r>
              <a:rPr lang="de-DE" sz="1400" dirty="0" smtClean="0"/>
              <a:t> </a:t>
            </a:r>
            <a:r>
              <a:rPr lang="de-DE" sz="1400" dirty="0" err="1" smtClean="0"/>
              <a:t>within</a:t>
            </a:r>
            <a:r>
              <a:rPr lang="de-DE" sz="1400" dirty="0" smtClean="0"/>
              <a:t> WPPWIE </a:t>
            </a:r>
            <a:r>
              <a:rPr lang="de-DE" sz="1400" dirty="0" err="1"/>
              <a:t>r</a:t>
            </a:r>
            <a:r>
              <a:rPr lang="de-DE" sz="1400" dirty="0" err="1" smtClean="0"/>
              <a:t>eview</a:t>
            </a:r>
            <a:r>
              <a:rPr lang="de-DE" sz="1400" dirty="0" smtClean="0"/>
              <a:t> </a:t>
            </a:r>
            <a:r>
              <a:rPr lang="de-DE" sz="1400" dirty="0" err="1" smtClean="0"/>
              <a:t>meeting</a:t>
            </a:r>
            <a:r>
              <a:rPr lang="de-DE" sz="1400" dirty="0" smtClean="0"/>
              <a:t>  (1/2022)</a:t>
            </a:r>
            <a:endParaRPr lang="de-DE" sz="1400" dirty="0"/>
          </a:p>
        </p:txBody>
      </p:sp>
      <p:sp>
        <p:nvSpPr>
          <p:cNvPr id="25" name="Textfeld 24"/>
          <p:cNvSpPr txBox="1"/>
          <p:nvPr/>
        </p:nvSpPr>
        <p:spPr>
          <a:xfrm>
            <a:off x="10904177" y="3907473"/>
            <a:ext cx="686406" cy="369332"/>
          </a:xfrm>
          <a:prstGeom prst="rect">
            <a:avLst/>
          </a:prstGeom>
          <a:noFill/>
        </p:spPr>
        <p:txBody>
          <a:bodyPr wrap="none" rtlCol="0">
            <a:spAutoFit/>
          </a:bodyPr>
          <a:lstStyle/>
          <a:p>
            <a:r>
              <a:rPr lang="de-DE" dirty="0" err="1" smtClean="0">
                <a:solidFill>
                  <a:srgbClr val="00B050"/>
                </a:solidFill>
              </a:rPr>
              <a:t>Done</a:t>
            </a:r>
            <a:endParaRPr lang="de-DE" dirty="0">
              <a:solidFill>
                <a:srgbClr val="00B050"/>
              </a:solidFill>
            </a:endParaRPr>
          </a:p>
        </p:txBody>
      </p:sp>
      <p:graphicFrame>
        <p:nvGraphicFramePr>
          <p:cNvPr id="26" name="Tabelle 25"/>
          <p:cNvGraphicFramePr>
            <a:graphicFrameLocks noGrp="1"/>
          </p:cNvGraphicFramePr>
          <p:nvPr>
            <p:extLst>
              <p:ext uri="{D42A27DB-BD31-4B8C-83A1-F6EECF244321}">
                <p14:modId xmlns:p14="http://schemas.microsoft.com/office/powerpoint/2010/main" val="3897386182"/>
              </p:ext>
            </p:extLst>
          </p:nvPr>
        </p:nvGraphicFramePr>
        <p:xfrm>
          <a:off x="490615" y="1679248"/>
          <a:ext cx="2977263" cy="788670"/>
        </p:xfrm>
        <a:graphic>
          <a:graphicData uri="http://schemas.openxmlformats.org/drawingml/2006/table">
            <a:tbl>
              <a:tblPr firstRow="1" firstCol="1" bandRow="1">
                <a:tableStyleId>{5C22544A-7EE6-4342-B048-85BDC9FD1C3A}</a:tableStyleId>
              </a:tblPr>
              <a:tblGrid>
                <a:gridCol w="2977263">
                  <a:extLst>
                    <a:ext uri="{9D8B030D-6E8A-4147-A177-3AD203B41FA5}">
                      <a16:colId xmlns:a16="http://schemas.microsoft.com/office/drawing/2014/main" val="3716076643"/>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500" spc="-15" dirty="0">
                          <a:effectLst/>
                        </a:rPr>
                        <a:t>SP X.1 </a:t>
                      </a:r>
                      <a:r>
                        <a:rPr lang="en-GB" sz="1500" dirty="0">
                          <a:effectLst/>
                        </a:rPr>
                        <a:t>Atomic and molecular processes in attached/detached plasma and sheath</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tc>
                <a:extLst>
                  <a:ext uri="{0D108BD9-81ED-4DB2-BD59-A6C34878D82A}">
                    <a16:rowId xmlns:a16="http://schemas.microsoft.com/office/drawing/2014/main" val="1301536940"/>
                  </a:ext>
                </a:extLst>
              </a:tr>
            </a:tbl>
          </a:graphicData>
        </a:graphic>
      </p:graphicFrame>
      <p:graphicFrame>
        <p:nvGraphicFramePr>
          <p:cNvPr id="27" name="Tabelle 26"/>
          <p:cNvGraphicFramePr>
            <a:graphicFrameLocks noGrp="1"/>
          </p:cNvGraphicFramePr>
          <p:nvPr>
            <p:extLst>
              <p:ext uri="{D42A27DB-BD31-4B8C-83A1-F6EECF244321}">
                <p14:modId xmlns:p14="http://schemas.microsoft.com/office/powerpoint/2010/main" val="2562100481"/>
              </p:ext>
            </p:extLst>
          </p:nvPr>
        </p:nvGraphicFramePr>
        <p:xfrm>
          <a:off x="490614" y="2780928"/>
          <a:ext cx="2977263" cy="525780"/>
        </p:xfrm>
        <a:graphic>
          <a:graphicData uri="http://schemas.openxmlformats.org/drawingml/2006/table">
            <a:tbl>
              <a:tblPr firstRow="1" firstCol="1" bandRow="1">
                <a:tableStyleId>{5C22544A-7EE6-4342-B048-85BDC9FD1C3A}</a:tableStyleId>
              </a:tblPr>
              <a:tblGrid>
                <a:gridCol w="2977263">
                  <a:extLst>
                    <a:ext uri="{9D8B030D-6E8A-4147-A177-3AD203B41FA5}">
                      <a16:colId xmlns:a16="http://schemas.microsoft.com/office/drawing/2014/main" val="855559532"/>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500" spc="-15" dirty="0">
                          <a:effectLst/>
                        </a:rPr>
                        <a:t>SP X.2 </a:t>
                      </a:r>
                      <a:r>
                        <a:rPr lang="en-GB" sz="1500" dirty="0">
                          <a:effectLst/>
                        </a:rPr>
                        <a:t>Optimization of laser-based surface analysis diagnostics</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tc>
                <a:extLst>
                  <a:ext uri="{0D108BD9-81ED-4DB2-BD59-A6C34878D82A}">
                    <a16:rowId xmlns:a16="http://schemas.microsoft.com/office/drawing/2014/main" val="313523494"/>
                  </a:ext>
                </a:extLst>
              </a:tr>
            </a:tbl>
          </a:graphicData>
        </a:graphic>
      </p:graphicFrame>
      <p:graphicFrame>
        <p:nvGraphicFramePr>
          <p:cNvPr id="28" name="Tabelle 27"/>
          <p:cNvGraphicFramePr>
            <a:graphicFrameLocks noGrp="1"/>
          </p:cNvGraphicFramePr>
          <p:nvPr>
            <p:extLst>
              <p:ext uri="{D42A27DB-BD31-4B8C-83A1-F6EECF244321}">
                <p14:modId xmlns:p14="http://schemas.microsoft.com/office/powerpoint/2010/main" val="923279490"/>
              </p:ext>
            </p:extLst>
          </p:nvPr>
        </p:nvGraphicFramePr>
        <p:xfrm>
          <a:off x="468137" y="3648442"/>
          <a:ext cx="2999740" cy="788670"/>
        </p:xfrm>
        <a:graphic>
          <a:graphicData uri="http://schemas.openxmlformats.org/drawingml/2006/table">
            <a:tbl>
              <a:tblPr firstRow="1" firstCol="1" bandRow="1">
                <a:tableStyleId>{5C22544A-7EE6-4342-B048-85BDC9FD1C3A}</a:tableStyleId>
              </a:tblPr>
              <a:tblGrid>
                <a:gridCol w="2999740">
                  <a:extLst>
                    <a:ext uri="{9D8B030D-6E8A-4147-A177-3AD203B41FA5}">
                      <a16:colId xmlns:a16="http://schemas.microsoft.com/office/drawing/2014/main" val="1359065221"/>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500" spc="-15" dirty="0">
                          <a:effectLst/>
                        </a:rPr>
                        <a:t>SP X.3 </a:t>
                      </a:r>
                      <a:r>
                        <a:rPr lang="en-GB" sz="1500" dirty="0">
                          <a:effectLst/>
                        </a:rPr>
                        <a:t>Characterisation and optimisation of TOMAS wall conditioning plasmas</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tc>
                <a:extLst>
                  <a:ext uri="{0D108BD9-81ED-4DB2-BD59-A6C34878D82A}">
                    <a16:rowId xmlns:a16="http://schemas.microsoft.com/office/drawing/2014/main" val="1775114979"/>
                  </a:ext>
                </a:extLst>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3060431985"/>
              </p:ext>
            </p:extLst>
          </p:nvPr>
        </p:nvGraphicFramePr>
        <p:xfrm>
          <a:off x="4223792" y="1676376"/>
          <a:ext cx="6624736" cy="2891790"/>
        </p:xfrm>
        <a:graphic>
          <a:graphicData uri="http://schemas.openxmlformats.org/drawingml/2006/table">
            <a:tbl>
              <a:tblPr firstRow="1" firstCol="1" bandRow="1">
                <a:tableStyleId>{5C22544A-7EE6-4342-B048-85BDC9FD1C3A}</a:tableStyleId>
              </a:tblPr>
              <a:tblGrid>
                <a:gridCol w="1009884">
                  <a:extLst>
                    <a:ext uri="{9D8B030D-6E8A-4147-A177-3AD203B41FA5}">
                      <a16:colId xmlns:a16="http://schemas.microsoft.com/office/drawing/2014/main" val="2043197803"/>
                    </a:ext>
                  </a:extLst>
                </a:gridCol>
                <a:gridCol w="5614852">
                  <a:extLst>
                    <a:ext uri="{9D8B030D-6E8A-4147-A177-3AD203B41FA5}">
                      <a16:colId xmlns:a16="http://schemas.microsoft.com/office/drawing/2014/main" val="1161075785"/>
                    </a:ext>
                  </a:extLst>
                </a:gridCol>
              </a:tblGrid>
              <a:tr h="0">
                <a:tc>
                  <a:txBody>
                    <a:bodyPr/>
                    <a:lstStyle/>
                    <a:p>
                      <a:pPr marL="21590">
                        <a:lnSpc>
                          <a:spcPct val="115000"/>
                        </a:lnSpc>
                        <a:spcAft>
                          <a:spcPts val="300"/>
                        </a:spcAft>
                      </a:pPr>
                      <a:r>
                        <a:rPr lang="en-US" sz="1500">
                          <a:effectLst/>
                        </a:rPr>
                        <a:t>WM13</a:t>
                      </a:r>
                      <a:endParaRPr lang="de-DE"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2225">
                        <a:lnSpc>
                          <a:spcPct val="115000"/>
                        </a:lnSpc>
                        <a:spcAft>
                          <a:spcPts val="300"/>
                        </a:spcAft>
                        <a:tabLst>
                          <a:tab pos="1333500" algn="l"/>
                        </a:tabLst>
                      </a:pPr>
                      <a:r>
                        <a:rPr lang="en-GB" sz="1500" b="0" dirty="0">
                          <a:solidFill>
                            <a:schemeClr val="tx1"/>
                          </a:solidFill>
                          <a:effectLst/>
                        </a:rPr>
                        <a:t>Realization of diagnostics for determination of </a:t>
                      </a:r>
                      <a:r>
                        <a:rPr lang="en-GB" sz="1500" b="0" dirty="0" err="1">
                          <a:solidFill>
                            <a:schemeClr val="tx1"/>
                          </a:solidFill>
                          <a:effectLst/>
                        </a:rPr>
                        <a:t>ro</a:t>
                      </a:r>
                      <a:r>
                        <a:rPr lang="en-GB" sz="1500" b="0" dirty="0">
                          <a:solidFill>
                            <a:schemeClr val="tx1"/>
                          </a:solidFill>
                          <a:effectLst/>
                        </a:rPr>
                        <a:t>-vibrational distribution of the ground state of H</a:t>
                      </a:r>
                      <a:r>
                        <a:rPr lang="en-GB" sz="1500" b="0" baseline="-25000" dirty="0">
                          <a:solidFill>
                            <a:schemeClr val="tx1"/>
                          </a:solidFill>
                          <a:effectLst/>
                        </a:rPr>
                        <a:t>2</a:t>
                      </a:r>
                      <a:r>
                        <a:rPr lang="en-GB" sz="1500" b="0" dirty="0">
                          <a:solidFill>
                            <a:schemeClr val="tx1"/>
                          </a:solidFill>
                          <a:effectLst/>
                        </a:rPr>
                        <a:t> and D</a:t>
                      </a:r>
                      <a:r>
                        <a:rPr lang="en-GB" sz="1500" b="0" baseline="-25000" dirty="0">
                          <a:solidFill>
                            <a:schemeClr val="tx1"/>
                          </a:solidFill>
                          <a:effectLst/>
                        </a:rPr>
                        <a:t>2</a:t>
                      </a:r>
                      <a:r>
                        <a:rPr lang="en-GB" sz="1500" b="0" dirty="0">
                          <a:solidFill>
                            <a:schemeClr val="tx1"/>
                          </a:solidFill>
                          <a:effectLst/>
                        </a:rPr>
                        <a:t> and atomic densities in PSI-2 and MAGNUM-PSI to provide access to neutral particle properties under ITER and DEMO conditions (ITER+DEMO)</a:t>
                      </a:r>
                      <a:endParaRPr lang="de-DE" sz="15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024656729"/>
                  </a:ext>
                </a:extLst>
              </a:tr>
              <a:tr h="0">
                <a:tc>
                  <a:txBody>
                    <a:bodyPr/>
                    <a:lstStyle/>
                    <a:p>
                      <a:pPr marL="21590">
                        <a:lnSpc>
                          <a:spcPct val="115000"/>
                        </a:lnSpc>
                        <a:spcAft>
                          <a:spcPts val="300"/>
                        </a:spcAft>
                      </a:pPr>
                      <a:r>
                        <a:rPr lang="en-GB" sz="1500">
                          <a:effectLst/>
                        </a:rPr>
                        <a:t>WM14</a:t>
                      </a:r>
                      <a:endParaRPr lang="de-DE"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2225">
                        <a:lnSpc>
                          <a:spcPct val="115000"/>
                        </a:lnSpc>
                        <a:spcAft>
                          <a:spcPts val="300"/>
                        </a:spcAft>
                        <a:tabLst>
                          <a:tab pos="1333500" algn="l"/>
                        </a:tabLst>
                      </a:pPr>
                      <a:r>
                        <a:rPr lang="en-GB" sz="1500" dirty="0">
                          <a:effectLst/>
                        </a:rPr>
                        <a:t>Determination of the role of material composition and surface roughness on the laser-induced ablation rate and its conversion into depth-resolved information about material composition and fuel content in ITER-like materials and surface layers or co-deposits (ITER)</a:t>
                      </a:r>
                      <a:endParaRPr lang="de-DE"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98951603"/>
                  </a:ext>
                </a:extLst>
              </a:tr>
              <a:tr h="0">
                <a:tc>
                  <a:txBody>
                    <a:bodyPr/>
                    <a:lstStyle/>
                    <a:p>
                      <a:pPr marL="21590">
                        <a:lnSpc>
                          <a:spcPct val="115000"/>
                        </a:lnSpc>
                        <a:spcAft>
                          <a:spcPts val="300"/>
                        </a:spcAft>
                      </a:pPr>
                      <a:r>
                        <a:rPr lang="en-GB" sz="1500" dirty="0">
                          <a:effectLst/>
                        </a:rPr>
                        <a:t>WM15</a:t>
                      </a:r>
                      <a:endParaRPr lang="de-DE"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2225">
                        <a:lnSpc>
                          <a:spcPct val="115000"/>
                        </a:lnSpc>
                        <a:spcAft>
                          <a:spcPts val="300"/>
                        </a:spcAft>
                        <a:tabLst>
                          <a:tab pos="1333500" algn="l"/>
                        </a:tabLst>
                      </a:pPr>
                      <a:r>
                        <a:rPr lang="en-GB" sz="1500" dirty="0">
                          <a:effectLst/>
                        </a:rPr>
                        <a:t>Quantification of the energetic neutral contribution in Ion and Electron Cyclotron Wall Conditioning in TOMAS and qualification of its impact on fuel removal from W7-X PFCs (DEMO+ITER)</a:t>
                      </a:r>
                      <a:endParaRPr lang="de-DE"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415686538"/>
                  </a:ext>
                </a:extLst>
              </a:tr>
            </a:tbl>
          </a:graphicData>
        </a:graphic>
      </p:graphicFrame>
    </p:spTree>
    <p:extLst>
      <p:ext uri="{BB962C8B-B14F-4D97-AF65-F5344CB8AC3E}">
        <p14:creationId xmlns:p14="http://schemas.microsoft.com/office/powerpoint/2010/main" val="29875598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713070" y="5294958"/>
            <a:ext cx="2862650" cy="738664"/>
          </a:xfrm>
          <a:prstGeom prst="rect">
            <a:avLst/>
          </a:prstGeom>
        </p:spPr>
        <p:txBody>
          <a:bodyPr wrap="square">
            <a:spAutoFit/>
          </a:bodyPr>
          <a:lstStyle/>
          <a:p>
            <a:r>
              <a:rPr lang="en-US" sz="1400" dirty="0">
                <a:latin typeface="Calibri" panose="020F0502020204030204" pitchFamily="34" charset="0"/>
                <a:ea typeface="SimSun" panose="02010600030101010101" pitchFamily="2" charset="-122"/>
                <a:cs typeface="Arial" panose="020B0604020202020204" pitchFamily="34" charset="0"/>
              </a:rPr>
              <a:t>Participants: </a:t>
            </a:r>
            <a:r>
              <a:rPr lang="en-US" sz="1400" dirty="0"/>
              <a:t>CEA, CIEMAT, CU, DCU, DIFFER, ENEA, FZJ, IPPLM, ISSP-UL, KIPT, LPP-ERM-KMS, UT, VR</a:t>
            </a:r>
            <a:endParaRPr lang="de-DE" sz="1400" dirty="0"/>
          </a:p>
        </p:txBody>
      </p:sp>
      <p:sp>
        <p:nvSpPr>
          <p:cNvPr id="19" name="Titel 1"/>
          <p:cNvSpPr>
            <a:spLocks noGrp="1"/>
          </p:cNvSpPr>
          <p:nvPr>
            <p:ph type="title"/>
          </p:nvPr>
        </p:nvSpPr>
        <p:spPr>
          <a:xfrm>
            <a:off x="596271" y="116632"/>
            <a:ext cx="10526283" cy="457200"/>
          </a:xfrm>
        </p:spPr>
        <p:txBody>
          <a:bodyPr/>
          <a:lstStyle/>
          <a:p>
            <a:r>
              <a:rPr lang="en-GB" dirty="0" smtClean="0">
                <a:solidFill>
                  <a:schemeClr val="bg2">
                    <a:lumMod val="10000"/>
                  </a:schemeClr>
                </a:solidFill>
              </a:rPr>
              <a:t>2 – WPPWIE  Summary of Achievements: SP X </a:t>
            </a:r>
            <a:br>
              <a:rPr lang="en-GB" dirty="0" smtClean="0">
                <a:solidFill>
                  <a:schemeClr val="bg2">
                    <a:lumMod val="10000"/>
                  </a:schemeClr>
                </a:solidFill>
              </a:rPr>
            </a:br>
            <a:r>
              <a:rPr lang="en-US" dirty="0">
                <a:latin typeface="Calibri" panose="020F0502020204030204" pitchFamily="34" charset="0"/>
                <a:ea typeface="SimSun" panose="02010600030101010101" pitchFamily="2" charset="-122"/>
              </a:rPr>
              <a:t>Plasma characterization, laser-based diagnostic development, and wall conditioning</a:t>
            </a:r>
          </a:p>
        </p:txBody>
      </p:sp>
      <p:sp>
        <p:nvSpPr>
          <p:cNvPr id="20" name="Foliennummernplatzhalter 4"/>
          <p:cNvSpPr>
            <a:spLocks noGrp="1"/>
          </p:cNvSpPr>
          <p:nvPr>
            <p:ph type="sldNum" sz="quarter" idx="12"/>
          </p:nvPr>
        </p:nvSpPr>
        <p:spPr>
          <a:xfrm>
            <a:off x="10992544" y="6525344"/>
            <a:ext cx="720080" cy="199174"/>
          </a:xfrm>
        </p:spPr>
        <p:txBody>
          <a:bodyPr/>
          <a:lstStyle/>
          <a:p>
            <a:fld id="{6A6D9FA1-99C7-4910-8E32-B85D378B0060}" type="slidenum">
              <a:rPr lang="en-GB" smtClean="0"/>
              <a:pPr/>
              <a:t>19</a:t>
            </a:fld>
            <a:endParaRPr lang="en-GB" dirty="0"/>
          </a:p>
        </p:txBody>
      </p:sp>
      <p:sp>
        <p:nvSpPr>
          <p:cNvPr id="21" name="Fußzeilenplatzhalter 3"/>
          <p:cNvSpPr>
            <a:spLocks noGrp="1"/>
          </p:cNvSpPr>
          <p:nvPr>
            <p:ph type="ftr" sz="quarter" idx="11"/>
          </p:nvPr>
        </p:nvSpPr>
        <p:spPr>
          <a:xfrm>
            <a:off x="609600" y="6528386"/>
            <a:ext cx="3470176" cy="329614"/>
          </a:xfrm>
        </p:spPr>
        <p:txBody>
          <a:bodyPr/>
          <a:lstStyle/>
          <a:p>
            <a:pPr algn="l"/>
            <a:r>
              <a:rPr lang="fr-FR" dirty="0"/>
              <a:t>S. Brezinsek  |  3rd WPPWIE PB  |  </a:t>
            </a:r>
            <a:r>
              <a:rPr lang="fr-FR" dirty="0" smtClean="0"/>
              <a:t>15.03.2022</a:t>
            </a:r>
            <a:endParaRPr lang="en-GB" dirty="0"/>
          </a:p>
        </p:txBody>
      </p:sp>
      <p:graphicFrame>
        <p:nvGraphicFramePr>
          <p:cNvPr id="26" name="Tabelle 25"/>
          <p:cNvGraphicFramePr>
            <a:graphicFrameLocks noGrp="1"/>
          </p:cNvGraphicFramePr>
          <p:nvPr>
            <p:extLst>
              <p:ext uri="{D42A27DB-BD31-4B8C-83A1-F6EECF244321}">
                <p14:modId xmlns:p14="http://schemas.microsoft.com/office/powerpoint/2010/main" val="1974791830"/>
              </p:ext>
            </p:extLst>
          </p:nvPr>
        </p:nvGraphicFramePr>
        <p:xfrm>
          <a:off x="490615" y="1679248"/>
          <a:ext cx="2977263" cy="788670"/>
        </p:xfrm>
        <a:graphic>
          <a:graphicData uri="http://schemas.openxmlformats.org/drawingml/2006/table">
            <a:tbl>
              <a:tblPr firstRow="1" firstCol="1" bandRow="1">
                <a:tableStyleId>{5C22544A-7EE6-4342-B048-85BDC9FD1C3A}</a:tableStyleId>
              </a:tblPr>
              <a:tblGrid>
                <a:gridCol w="2977263">
                  <a:extLst>
                    <a:ext uri="{9D8B030D-6E8A-4147-A177-3AD203B41FA5}">
                      <a16:colId xmlns:a16="http://schemas.microsoft.com/office/drawing/2014/main" val="3716076643"/>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500" spc="-15" dirty="0">
                          <a:effectLst/>
                        </a:rPr>
                        <a:t>SP X.1 </a:t>
                      </a:r>
                      <a:r>
                        <a:rPr lang="en-GB" sz="1500" dirty="0">
                          <a:effectLst/>
                        </a:rPr>
                        <a:t>Atomic and molecular processes in attached/detached plasma and sheath</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solidFill>
                      <a:schemeClr val="bg1">
                        <a:lumMod val="65000"/>
                      </a:schemeClr>
                    </a:solidFill>
                  </a:tcPr>
                </a:tc>
                <a:extLst>
                  <a:ext uri="{0D108BD9-81ED-4DB2-BD59-A6C34878D82A}">
                    <a16:rowId xmlns:a16="http://schemas.microsoft.com/office/drawing/2014/main" val="1301536940"/>
                  </a:ext>
                </a:extLst>
              </a:tr>
            </a:tbl>
          </a:graphicData>
        </a:graphic>
      </p:graphicFrame>
      <p:graphicFrame>
        <p:nvGraphicFramePr>
          <p:cNvPr id="27" name="Tabelle 26"/>
          <p:cNvGraphicFramePr>
            <a:graphicFrameLocks noGrp="1"/>
          </p:cNvGraphicFramePr>
          <p:nvPr>
            <p:extLst>
              <p:ext uri="{D42A27DB-BD31-4B8C-83A1-F6EECF244321}">
                <p14:modId xmlns:p14="http://schemas.microsoft.com/office/powerpoint/2010/main" val="2172805089"/>
              </p:ext>
            </p:extLst>
          </p:nvPr>
        </p:nvGraphicFramePr>
        <p:xfrm>
          <a:off x="490614" y="2780928"/>
          <a:ext cx="2977263" cy="525780"/>
        </p:xfrm>
        <a:graphic>
          <a:graphicData uri="http://schemas.openxmlformats.org/drawingml/2006/table">
            <a:tbl>
              <a:tblPr firstRow="1" firstCol="1" bandRow="1">
                <a:tableStyleId>{5C22544A-7EE6-4342-B048-85BDC9FD1C3A}</a:tableStyleId>
              </a:tblPr>
              <a:tblGrid>
                <a:gridCol w="2977263">
                  <a:extLst>
                    <a:ext uri="{9D8B030D-6E8A-4147-A177-3AD203B41FA5}">
                      <a16:colId xmlns:a16="http://schemas.microsoft.com/office/drawing/2014/main" val="855559532"/>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500" spc="-15" dirty="0">
                          <a:effectLst/>
                        </a:rPr>
                        <a:t>SP X.2 </a:t>
                      </a:r>
                      <a:r>
                        <a:rPr lang="en-GB" sz="1500" dirty="0">
                          <a:effectLst/>
                        </a:rPr>
                        <a:t>Optimization of laser-based surface analysis diagnostics</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solidFill>
                      <a:schemeClr val="bg1">
                        <a:lumMod val="65000"/>
                      </a:schemeClr>
                    </a:solidFill>
                  </a:tcPr>
                </a:tc>
                <a:extLst>
                  <a:ext uri="{0D108BD9-81ED-4DB2-BD59-A6C34878D82A}">
                    <a16:rowId xmlns:a16="http://schemas.microsoft.com/office/drawing/2014/main" val="313523494"/>
                  </a:ext>
                </a:extLst>
              </a:tr>
            </a:tbl>
          </a:graphicData>
        </a:graphic>
      </p:graphicFrame>
      <p:graphicFrame>
        <p:nvGraphicFramePr>
          <p:cNvPr id="28" name="Tabelle 27"/>
          <p:cNvGraphicFramePr>
            <a:graphicFrameLocks noGrp="1"/>
          </p:cNvGraphicFramePr>
          <p:nvPr>
            <p:extLst/>
          </p:nvPr>
        </p:nvGraphicFramePr>
        <p:xfrm>
          <a:off x="468137" y="3648442"/>
          <a:ext cx="2999740" cy="788670"/>
        </p:xfrm>
        <a:graphic>
          <a:graphicData uri="http://schemas.openxmlformats.org/drawingml/2006/table">
            <a:tbl>
              <a:tblPr firstRow="1" firstCol="1" bandRow="1">
                <a:tableStyleId>{5C22544A-7EE6-4342-B048-85BDC9FD1C3A}</a:tableStyleId>
              </a:tblPr>
              <a:tblGrid>
                <a:gridCol w="2999740">
                  <a:extLst>
                    <a:ext uri="{9D8B030D-6E8A-4147-A177-3AD203B41FA5}">
                      <a16:colId xmlns:a16="http://schemas.microsoft.com/office/drawing/2014/main" val="1359065221"/>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500" spc="-15" dirty="0">
                          <a:effectLst/>
                        </a:rPr>
                        <a:t>SP X.3 </a:t>
                      </a:r>
                      <a:r>
                        <a:rPr lang="en-GB" sz="1500" dirty="0">
                          <a:effectLst/>
                        </a:rPr>
                        <a:t>Characterisation and optimisation of TOMAS wall conditioning plasmas</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tc>
                <a:extLst>
                  <a:ext uri="{0D108BD9-81ED-4DB2-BD59-A6C34878D82A}">
                    <a16:rowId xmlns:a16="http://schemas.microsoft.com/office/drawing/2014/main" val="1775114979"/>
                  </a:ext>
                </a:extLst>
              </a:tr>
            </a:tbl>
          </a:graphicData>
        </a:graphic>
      </p:graphicFrame>
      <p:pic>
        <p:nvPicPr>
          <p:cNvPr id="18" name="Bildobjekt 175">
            <a:extLst>
              <a:ext uri="{FF2B5EF4-FFF2-40B4-BE49-F238E27FC236}">
                <a16:creationId xmlns:a16="http://schemas.microsoft.com/office/drawing/2014/main" id="{377C7063-5DEC-4282-B444-73D21E792B4E}"/>
              </a:ext>
            </a:extLst>
          </p:cNvPr>
          <p:cNvPicPr>
            <a:picLocks noChangeAspect="1"/>
          </p:cNvPicPr>
          <p:nvPr/>
        </p:nvPicPr>
        <p:blipFill>
          <a:blip r:embed="rId2"/>
          <a:stretch>
            <a:fillRect/>
          </a:stretch>
        </p:blipFill>
        <p:spPr>
          <a:xfrm>
            <a:off x="7709174" y="1707848"/>
            <a:ext cx="4003450" cy="1865168"/>
          </a:xfrm>
          <a:prstGeom prst="rect">
            <a:avLst/>
          </a:prstGeom>
        </p:spPr>
      </p:pic>
      <p:grpSp>
        <p:nvGrpSpPr>
          <p:cNvPr id="23" name="Group 8">
            <a:extLst>
              <a:ext uri="{FF2B5EF4-FFF2-40B4-BE49-F238E27FC236}">
                <a16:creationId xmlns:a16="http://schemas.microsoft.com/office/drawing/2014/main" id="{E0F1F7B5-2D6B-4F4F-8F7A-084F3CB221B0}"/>
              </a:ext>
            </a:extLst>
          </p:cNvPr>
          <p:cNvGrpSpPr/>
          <p:nvPr/>
        </p:nvGrpSpPr>
        <p:grpSpPr>
          <a:xfrm>
            <a:off x="8071418" y="4626505"/>
            <a:ext cx="3411723" cy="2186871"/>
            <a:chOff x="6239384" y="1955151"/>
            <a:chExt cx="5095403" cy="3252782"/>
          </a:xfrm>
        </p:grpSpPr>
        <p:pic>
          <p:nvPicPr>
            <p:cNvPr id="24" name="Picture 9">
              <a:extLst>
                <a:ext uri="{FF2B5EF4-FFF2-40B4-BE49-F238E27FC236}">
                  <a16:creationId xmlns:a16="http://schemas.microsoft.com/office/drawing/2014/main" id="{A454DC30-5621-4ADE-96C3-AA2B153DF0A3}"/>
                </a:ext>
              </a:extLst>
            </p:cNvPr>
            <p:cNvPicPr>
              <a:picLocks noChangeAspect="1"/>
            </p:cNvPicPr>
            <p:nvPr/>
          </p:nvPicPr>
          <p:blipFill>
            <a:blip r:embed="rId3"/>
            <a:stretch>
              <a:fillRect/>
            </a:stretch>
          </p:blipFill>
          <p:spPr>
            <a:xfrm>
              <a:off x="6332588" y="1955151"/>
              <a:ext cx="5002199" cy="3200400"/>
            </a:xfrm>
            <a:prstGeom prst="rect">
              <a:avLst/>
            </a:prstGeom>
          </p:spPr>
        </p:pic>
        <mc:AlternateContent xmlns:mc="http://schemas.openxmlformats.org/markup-compatibility/2006">
          <mc:Choice xmlns:a14="http://schemas.microsoft.com/office/drawing/2010/main" Requires="a14">
            <p:sp>
              <p:nvSpPr>
                <p:cNvPr id="29" name="Rectangle 10">
                  <a:extLst>
                    <a:ext uri="{FF2B5EF4-FFF2-40B4-BE49-F238E27FC236}">
                      <a16:creationId xmlns:a16="http://schemas.microsoft.com/office/drawing/2014/main" id="{7956EF25-5967-43FD-BBCE-9A11BAFDB89B}"/>
                    </a:ext>
                  </a:extLst>
                </p:cNvPr>
                <p:cNvSpPr/>
                <p:nvPr/>
              </p:nvSpPr>
              <p:spPr>
                <a:xfrm rot="16200000">
                  <a:off x="4842394" y="3404523"/>
                  <a:ext cx="3064927" cy="270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Differential flux (</a:t>
                  </a:r>
                  <a14:m>
                    <m:oMath xmlns:m="http://schemas.openxmlformats.org/officeDocument/2006/math">
                      <m:sSup>
                        <m:sSupPr>
                          <m:ctrlPr>
                            <a:rPr lang="en-US" sz="1000" i="1">
                              <a:solidFill>
                                <a:schemeClr val="tx1"/>
                              </a:solidFill>
                              <a:latin typeface="Cambria Math" panose="02040503050406030204" pitchFamily="18" charset="0"/>
                            </a:rPr>
                          </m:ctrlPr>
                        </m:sSupPr>
                        <m:e>
                          <m:r>
                            <a:rPr lang="en-US" sz="1000" i="1">
                              <a:solidFill>
                                <a:schemeClr val="tx1"/>
                              </a:solidFill>
                              <a:latin typeface="Cambria Math" panose="02040503050406030204" pitchFamily="18" charset="0"/>
                            </a:rPr>
                            <m:t>𝐻</m:t>
                          </m:r>
                        </m:e>
                        <m:sup>
                          <m:r>
                            <a:rPr lang="en-US" sz="1000" i="1">
                              <a:solidFill>
                                <a:schemeClr val="tx1"/>
                              </a:solidFill>
                              <a:latin typeface="Cambria Math" panose="02040503050406030204" pitchFamily="18" charset="0"/>
                            </a:rPr>
                            <m:t>0</m:t>
                          </m:r>
                        </m:sup>
                      </m:sSup>
                    </m:oMath>
                  </a14:m>
                  <a:r>
                    <a:rPr lang="en-US" sz="1000" dirty="0">
                      <a:solidFill>
                        <a:schemeClr val="tx1"/>
                      </a:solidFill>
                      <a:latin typeface="Arial" panose="020B0604020202020204" pitchFamily="34" charset="0"/>
                      <a:cs typeface="Arial" panose="020B0604020202020204" pitchFamily="34" charset="0"/>
                    </a:rPr>
                    <a:t>/ </a:t>
                  </a:r>
                  <a14:m>
                    <m:oMath xmlns:m="http://schemas.openxmlformats.org/officeDocument/2006/math">
                      <m:r>
                        <a:rPr lang="en-US" sz="1000" i="1">
                          <a:solidFill>
                            <a:schemeClr val="tx1"/>
                          </a:solidFill>
                          <a:latin typeface="Cambria Math" panose="02040503050406030204" pitchFamily="18" charset="0"/>
                        </a:rPr>
                        <m:t>𝑐</m:t>
                      </m:r>
                      <m:sSup>
                        <m:sSupPr>
                          <m:ctrlPr>
                            <a:rPr lang="en-US" sz="1000" i="1">
                              <a:solidFill>
                                <a:schemeClr val="tx1"/>
                              </a:solidFill>
                              <a:latin typeface="Cambria Math" panose="02040503050406030204" pitchFamily="18" charset="0"/>
                            </a:rPr>
                          </m:ctrlPr>
                        </m:sSupPr>
                        <m:e>
                          <m:r>
                            <a:rPr lang="en-US" sz="1000" i="1">
                              <a:solidFill>
                                <a:schemeClr val="tx1"/>
                              </a:solidFill>
                              <a:latin typeface="Cambria Math" panose="02040503050406030204" pitchFamily="18" charset="0"/>
                            </a:rPr>
                            <m:t>𝑚</m:t>
                          </m:r>
                        </m:e>
                        <m:sup>
                          <m:r>
                            <a:rPr lang="en-US" sz="1000" i="1">
                              <a:solidFill>
                                <a:schemeClr val="tx1"/>
                              </a:solidFill>
                              <a:latin typeface="Cambria Math" panose="02040503050406030204" pitchFamily="18" charset="0"/>
                            </a:rPr>
                            <m:t>2</m:t>
                          </m:r>
                        </m:sup>
                      </m:sSup>
                      <m:r>
                        <a:rPr lang="en-US" sz="1000" i="1">
                          <a:solidFill>
                            <a:schemeClr val="tx1"/>
                          </a:solidFill>
                          <a:latin typeface="Cambria Math" panose="02040503050406030204" pitchFamily="18" charset="0"/>
                        </a:rPr>
                        <m:t> </m:t>
                      </m:r>
                      <m:r>
                        <a:rPr lang="en-US" sz="1000" i="1">
                          <a:solidFill>
                            <a:schemeClr val="tx1"/>
                          </a:solidFill>
                          <a:latin typeface="Cambria Math" panose="02040503050406030204" pitchFamily="18" charset="0"/>
                        </a:rPr>
                        <m:t>𝑒𝑉</m:t>
                      </m:r>
                      <m:r>
                        <a:rPr lang="en-US" sz="1000" i="1">
                          <a:solidFill>
                            <a:schemeClr val="tx1"/>
                          </a:solidFill>
                          <a:latin typeface="Cambria Math" panose="02040503050406030204" pitchFamily="18" charset="0"/>
                        </a:rPr>
                        <m:t> </m:t>
                      </m:r>
                      <m:r>
                        <a:rPr lang="en-US" sz="1000" i="1">
                          <a:solidFill>
                            <a:schemeClr val="tx1"/>
                          </a:solidFill>
                          <a:latin typeface="Cambria Math" panose="02040503050406030204" pitchFamily="18" charset="0"/>
                        </a:rPr>
                        <m:t>𝑠</m:t>
                      </m:r>
                      <m:r>
                        <a:rPr lang="en-US" sz="1000" i="1">
                          <a:solidFill>
                            <a:schemeClr val="tx1"/>
                          </a:solidFill>
                          <a:latin typeface="Cambria Math" panose="02040503050406030204" pitchFamily="18" charset="0"/>
                        </a:rPr>
                        <m:t> </m:t>
                      </m:r>
                      <m:r>
                        <a:rPr lang="en-US" sz="1000" i="1">
                          <a:solidFill>
                            <a:schemeClr val="tx1"/>
                          </a:solidFill>
                          <a:latin typeface="Cambria Math" panose="02040503050406030204" pitchFamily="18" charset="0"/>
                        </a:rPr>
                        <m:t>𝑠𝑟</m:t>
                      </m:r>
                    </m:oMath>
                  </a14:m>
                  <a:r>
                    <a:rPr lang="en-US" sz="1000" dirty="0">
                      <a:solidFill>
                        <a:schemeClr val="tx1"/>
                      </a:solidFill>
                      <a:latin typeface="Arial" panose="020B0604020202020204" pitchFamily="34" charset="0"/>
                      <a:cs typeface="Arial" panose="020B0604020202020204" pitchFamily="34" charset="0"/>
                    </a:rPr>
                    <a:t>)</a:t>
                  </a:r>
                </a:p>
              </p:txBody>
            </p:sp>
          </mc:Choice>
          <mc:Fallback>
            <p:sp>
              <p:nvSpPr>
                <p:cNvPr id="29" name="Rectangle 10">
                  <a:extLst>
                    <a:ext uri="{FF2B5EF4-FFF2-40B4-BE49-F238E27FC236}">
                      <a16:creationId xmlns:a16="http://schemas.microsoft.com/office/drawing/2014/main" id="{7956EF25-5967-43FD-BBCE-9A11BAFDB89B}"/>
                    </a:ext>
                  </a:extLst>
                </p:cNvPr>
                <p:cNvSpPr>
                  <a:spLocks noRot="1" noChangeAspect="1" noMove="1" noResize="1" noEditPoints="1" noAdjustHandles="1" noChangeArrowheads="1" noChangeShapeType="1" noTextEdit="1"/>
                </p:cNvSpPr>
                <p:nvPr/>
              </p:nvSpPr>
              <p:spPr>
                <a:xfrm rot="16200000">
                  <a:off x="4842394" y="3404523"/>
                  <a:ext cx="3064927" cy="270947"/>
                </a:xfrm>
                <a:prstGeom prst="rect">
                  <a:avLst/>
                </a:prstGeom>
                <a:blipFill>
                  <a:blip r:embed="rId4"/>
                  <a:stretch>
                    <a:fillRect l="-16667" r="-30000"/>
                  </a:stretch>
                </a:blipFill>
                <a:ln>
                  <a:noFill/>
                </a:ln>
              </p:spPr>
              <p:txBody>
                <a:bodyPr/>
                <a:lstStyle/>
                <a:p>
                  <a:r>
                    <a:rPr lang="de-DE">
                      <a:noFill/>
                    </a:rPr>
                    <a:t> </a:t>
                  </a:r>
                </a:p>
              </p:txBody>
            </p:sp>
          </mc:Fallback>
        </mc:AlternateContent>
        <mc:AlternateContent xmlns:mc="http://schemas.openxmlformats.org/markup-compatibility/2006">
          <mc:Choice xmlns:a14="http://schemas.microsoft.com/office/drawing/2010/main" Requires="a14">
            <p:sp>
              <p:nvSpPr>
                <p:cNvPr id="30" name="Rectangle 12">
                  <a:extLst>
                    <a:ext uri="{FF2B5EF4-FFF2-40B4-BE49-F238E27FC236}">
                      <a16:creationId xmlns:a16="http://schemas.microsoft.com/office/drawing/2014/main" id="{7EA196EC-2C5C-40C1-BB07-83D336D805F6}"/>
                    </a:ext>
                  </a:extLst>
                </p:cNvPr>
                <p:cNvSpPr/>
                <p:nvPr/>
              </p:nvSpPr>
              <p:spPr>
                <a:xfrm>
                  <a:off x="7390581" y="4936986"/>
                  <a:ext cx="3064925" cy="270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Energy (</a:t>
                  </a:r>
                  <a14:m>
                    <m:oMath xmlns:m="http://schemas.openxmlformats.org/officeDocument/2006/math">
                      <m:r>
                        <a:rPr lang="en-US" sz="1000" i="1">
                          <a:solidFill>
                            <a:schemeClr val="tx1"/>
                          </a:solidFill>
                          <a:latin typeface="Cambria Math" panose="02040503050406030204" pitchFamily="18" charset="0"/>
                        </a:rPr>
                        <m:t>𝑒𝑉</m:t>
                      </m:r>
                    </m:oMath>
                  </a14:m>
                  <a:r>
                    <a:rPr lang="en-US" sz="1000" dirty="0">
                      <a:solidFill>
                        <a:schemeClr val="tx1"/>
                      </a:solidFill>
                      <a:latin typeface="Arial" panose="020B0604020202020204" pitchFamily="34" charset="0"/>
                      <a:cs typeface="Arial" panose="020B0604020202020204" pitchFamily="34" charset="0"/>
                    </a:rPr>
                    <a:t>)</a:t>
                  </a:r>
                </a:p>
              </p:txBody>
            </p:sp>
          </mc:Choice>
          <mc:Fallback>
            <p:sp>
              <p:nvSpPr>
                <p:cNvPr id="30" name="Rectangle 12">
                  <a:extLst>
                    <a:ext uri="{FF2B5EF4-FFF2-40B4-BE49-F238E27FC236}">
                      <a16:creationId xmlns:a16="http://schemas.microsoft.com/office/drawing/2014/main" id="{7EA196EC-2C5C-40C1-BB07-83D336D805F6}"/>
                    </a:ext>
                  </a:extLst>
                </p:cNvPr>
                <p:cNvSpPr>
                  <a:spLocks noRot="1" noChangeAspect="1" noMove="1" noResize="1" noEditPoints="1" noAdjustHandles="1" noChangeArrowheads="1" noChangeShapeType="1" noTextEdit="1"/>
                </p:cNvSpPr>
                <p:nvPr/>
              </p:nvSpPr>
              <p:spPr>
                <a:xfrm>
                  <a:off x="7390581" y="4936986"/>
                  <a:ext cx="3064925" cy="270947"/>
                </a:xfrm>
                <a:prstGeom prst="rect">
                  <a:avLst/>
                </a:prstGeom>
                <a:blipFill>
                  <a:blip r:embed="rId5"/>
                  <a:stretch>
                    <a:fillRect t="-20000" b="-30000"/>
                  </a:stretch>
                </a:blipFill>
                <a:ln>
                  <a:noFill/>
                </a:ln>
              </p:spPr>
              <p:txBody>
                <a:bodyPr/>
                <a:lstStyle/>
                <a:p>
                  <a:r>
                    <a:rPr lang="de-DE">
                      <a:noFill/>
                    </a:rPr>
                    <a:t> </a:t>
                  </a:r>
                </a:p>
              </p:txBody>
            </p:sp>
          </mc:Fallback>
        </mc:AlternateContent>
      </p:grpSp>
      <p:pic>
        <p:nvPicPr>
          <p:cNvPr id="31" name="Bildobjekt 1">
            <a:extLst>
              <a:ext uri="{FF2B5EF4-FFF2-40B4-BE49-F238E27FC236}">
                <a16:creationId xmlns:a16="http://schemas.microsoft.com/office/drawing/2014/main" id="{E798A017-B80A-4862-A8DC-2E86366B9304}"/>
              </a:ext>
            </a:extLst>
          </p:cNvPr>
          <p:cNvPicPr>
            <a:picLocks noChangeAspect="1"/>
          </p:cNvPicPr>
          <p:nvPr/>
        </p:nvPicPr>
        <p:blipFill>
          <a:blip r:embed="rId6"/>
          <a:stretch>
            <a:fillRect/>
          </a:stretch>
        </p:blipFill>
        <p:spPr>
          <a:xfrm>
            <a:off x="8112224" y="3686792"/>
            <a:ext cx="3188500" cy="894336"/>
          </a:xfrm>
          <a:prstGeom prst="rect">
            <a:avLst/>
          </a:prstGeom>
        </p:spPr>
      </p:pic>
      <p:sp>
        <p:nvSpPr>
          <p:cNvPr id="32" name="Rechteck 31"/>
          <p:cNvSpPr/>
          <p:nvPr/>
        </p:nvSpPr>
        <p:spPr>
          <a:xfrm>
            <a:off x="5159896" y="773809"/>
            <a:ext cx="7032104" cy="867930"/>
          </a:xfrm>
          <a:prstGeom prst="rect">
            <a:avLst/>
          </a:prstGeom>
        </p:spPr>
        <p:txBody>
          <a:bodyPr wrap="square">
            <a:spAutoFit/>
          </a:bodyPr>
          <a:lstStyle/>
          <a:p>
            <a:pPr defTabSz="914377">
              <a:lnSpc>
                <a:spcPct val="120000"/>
              </a:lnSpc>
            </a:pPr>
            <a:r>
              <a:rPr lang="en-GB" sz="1400" b="1" dirty="0">
                <a:solidFill>
                  <a:prstClr val="black"/>
                </a:solidFill>
                <a:cs typeface="Arial" panose="020B0604020202020204" pitchFamily="34" charset="0"/>
              </a:rPr>
              <a:t>Motivation:  </a:t>
            </a:r>
            <a:r>
              <a:rPr lang="en-GB" sz="1400" dirty="0" smtClean="0">
                <a:solidFill>
                  <a:prstClr val="black"/>
                </a:solidFill>
                <a:cs typeface="Arial" panose="020B0604020202020204" pitchFamily="34" charset="0"/>
                <a:sym typeface="Symbol" panose="05050102010706020507" pitchFamily="18" charset="2"/>
              </a:rPr>
              <a:t>Wall conditioning (fuel and impurity) control is crucial for steady-state operation in long-pulse operation in view of DEMO. ECWC and ICWC are potential tools to</a:t>
            </a:r>
          </a:p>
          <a:p>
            <a:pPr defTabSz="914377">
              <a:lnSpc>
                <a:spcPct val="120000"/>
              </a:lnSpc>
            </a:pPr>
            <a:r>
              <a:rPr lang="en-GB" sz="1400" dirty="0" smtClean="0">
                <a:solidFill>
                  <a:prstClr val="black"/>
                </a:solidFill>
                <a:cs typeface="Arial" panose="020B0604020202020204" pitchFamily="34" charset="0"/>
                <a:sym typeface="Symbol" panose="05050102010706020507" pitchFamily="18" charset="2"/>
              </a:rPr>
              <a:t>operate with active magnetic field. Characterisation and optimization of techniques. </a:t>
            </a:r>
          </a:p>
        </p:txBody>
      </p:sp>
      <p:sp>
        <p:nvSpPr>
          <p:cNvPr id="2" name="Textfeld 1"/>
          <p:cNvSpPr txBox="1"/>
          <p:nvPr/>
        </p:nvSpPr>
        <p:spPr>
          <a:xfrm>
            <a:off x="9055391" y="3548292"/>
            <a:ext cx="1506182" cy="276999"/>
          </a:xfrm>
          <a:prstGeom prst="rect">
            <a:avLst/>
          </a:prstGeom>
          <a:noFill/>
        </p:spPr>
        <p:txBody>
          <a:bodyPr wrap="none" rtlCol="0">
            <a:spAutoFit/>
          </a:bodyPr>
          <a:lstStyle/>
          <a:p>
            <a:r>
              <a:rPr lang="de-DE" sz="1200" dirty="0" smtClean="0"/>
              <a:t>Time-</a:t>
            </a:r>
            <a:r>
              <a:rPr lang="de-DE" sz="1200" dirty="0" err="1" smtClean="0"/>
              <a:t>of</a:t>
            </a:r>
            <a:r>
              <a:rPr lang="de-DE" sz="1200" dirty="0" smtClean="0"/>
              <a:t>-</a:t>
            </a:r>
            <a:r>
              <a:rPr lang="de-DE" sz="1200" dirty="0" err="1" smtClean="0"/>
              <a:t>flight</a:t>
            </a:r>
            <a:r>
              <a:rPr lang="de-DE" sz="1200" dirty="0" smtClean="0"/>
              <a:t> </a:t>
            </a:r>
            <a:r>
              <a:rPr lang="de-DE" sz="1200" dirty="0" err="1" smtClean="0"/>
              <a:t>system</a:t>
            </a:r>
            <a:endParaRPr lang="de-DE" sz="1200" dirty="0"/>
          </a:p>
        </p:txBody>
      </p:sp>
      <p:sp>
        <p:nvSpPr>
          <p:cNvPr id="33" name="Textfeld 4">
            <a:extLst>
              <a:ext uri="{FF2B5EF4-FFF2-40B4-BE49-F238E27FC236}">
                <a16:creationId xmlns:a16="http://schemas.microsoft.com/office/drawing/2014/main" id="{08898928-C774-4013-813C-3C5F0CF1983F}"/>
              </a:ext>
            </a:extLst>
          </p:cNvPr>
          <p:cNvSpPr txBox="1"/>
          <p:nvPr/>
        </p:nvSpPr>
        <p:spPr>
          <a:xfrm>
            <a:off x="4135624" y="1896617"/>
            <a:ext cx="3494144" cy="3500830"/>
          </a:xfrm>
          <a:prstGeom prst="rect">
            <a:avLst/>
          </a:prstGeom>
          <a:noFill/>
          <a:ln w="12700">
            <a:noFill/>
          </a:ln>
        </p:spPr>
        <p:txBody>
          <a:bodyPr wrap="square" rtlCol="0">
            <a:spAutoFit/>
          </a:bodyPr>
          <a:lstStyle/>
          <a:p>
            <a:pPr>
              <a:lnSpc>
                <a:spcPct val="113000"/>
              </a:lnSpc>
            </a:pPr>
            <a:r>
              <a:rPr lang="en-US" sz="1400" b="1" u="sng" dirty="0" smtClean="0">
                <a:cs typeface="Arial" panose="020B0604020202020204" pitchFamily="34" charset="0"/>
              </a:rPr>
              <a:t>Underlying physics investigation in TOMAS</a:t>
            </a:r>
            <a:endParaRPr lang="en-US" sz="1400" b="1" u="sng" dirty="0">
              <a:cs typeface="Arial" panose="020B0604020202020204" pitchFamily="34" charset="0"/>
            </a:endParaRPr>
          </a:p>
          <a:p>
            <a:pPr marL="285744" indent="-285744">
              <a:lnSpc>
                <a:spcPct val="113000"/>
              </a:lnSpc>
              <a:buFont typeface="Wingdings" panose="05000000000000000000" pitchFamily="2" charset="2"/>
              <a:buChar char="§"/>
            </a:pPr>
            <a:r>
              <a:rPr lang="en-US" altLang="en-US" sz="1400" dirty="0" smtClean="0"/>
              <a:t> Wall conditioning at recessed areas is done </a:t>
            </a:r>
            <a:r>
              <a:rPr lang="en-US" sz="1400" dirty="0" smtClean="0">
                <a:cs typeface="Arial" panose="020B0604020202020204" pitchFamily="34" charset="0"/>
              </a:rPr>
              <a:t>by ions and neutrals (chemistry)</a:t>
            </a:r>
          </a:p>
          <a:p>
            <a:pPr marL="342900" indent="-342900">
              <a:lnSpc>
                <a:spcPct val="113000"/>
              </a:lnSpc>
              <a:buFont typeface="Wingdings" panose="05000000000000000000" pitchFamily="2" charset="2"/>
              <a:buChar char="§"/>
            </a:pPr>
            <a:r>
              <a:rPr lang="en-US" sz="1400" dirty="0" smtClean="0">
                <a:cs typeface="Arial" panose="020B0604020202020204" pitchFamily="34" charset="0"/>
              </a:rPr>
              <a:t>Flux and energy of energetic neutrals is key </a:t>
            </a:r>
            <a:r>
              <a:rPr lang="en-US" sz="1400" dirty="0" smtClean="0">
                <a:cs typeface="Arial" panose="020B0604020202020204" pitchFamily="34" charset="0"/>
              </a:rPr>
              <a:t>ingredient to enhance </a:t>
            </a:r>
            <a:r>
              <a:rPr lang="en-US" sz="1400" dirty="0" err="1" smtClean="0">
                <a:cs typeface="Arial" panose="020B0604020202020204" pitchFamily="34" charset="0"/>
              </a:rPr>
              <a:t>eficiency</a:t>
            </a:r>
            <a:endParaRPr lang="en-US" sz="1400" dirty="0" smtClean="0">
              <a:cs typeface="Arial" panose="020B0604020202020204" pitchFamily="34" charset="0"/>
            </a:endParaRPr>
          </a:p>
          <a:p>
            <a:pPr marL="285750" indent="-285750">
              <a:lnSpc>
                <a:spcPct val="113000"/>
              </a:lnSpc>
              <a:buFont typeface="Wingdings" panose="05000000000000000000" pitchFamily="2" charset="2"/>
              <a:buChar char="§"/>
            </a:pPr>
            <a:r>
              <a:rPr lang="en-US" sz="1400" dirty="0" smtClean="0">
                <a:cs typeface="Arial" panose="020B0604020202020204" pitchFamily="34" charset="0"/>
              </a:rPr>
              <a:t>Comparison of ICWC and ECWC plasma and neutral flux density and energy</a:t>
            </a:r>
          </a:p>
          <a:p>
            <a:pPr marL="285750" indent="-285750">
              <a:lnSpc>
                <a:spcPct val="113000"/>
              </a:lnSpc>
              <a:buFont typeface="Wingdings" panose="05000000000000000000" pitchFamily="2" charset="2"/>
              <a:buChar char="§"/>
            </a:pPr>
            <a:r>
              <a:rPr lang="en-US" sz="1400" dirty="0" smtClean="0">
                <a:cs typeface="Arial" panose="020B0604020202020204" pitchFamily="34" charset="0"/>
              </a:rPr>
              <a:t>Time-of-flight measurement revealed two</a:t>
            </a:r>
          </a:p>
          <a:p>
            <a:pPr>
              <a:lnSpc>
                <a:spcPct val="113000"/>
              </a:lnSpc>
            </a:pPr>
            <a:r>
              <a:rPr lang="en-US" sz="1400" dirty="0">
                <a:cs typeface="Arial" panose="020B0604020202020204" pitchFamily="34" charset="0"/>
              </a:rPr>
              <a:t> </a:t>
            </a:r>
            <a:r>
              <a:rPr lang="en-US" sz="1400" dirty="0" smtClean="0">
                <a:cs typeface="Arial" panose="020B0604020202020204" pitchFamily="34" charset="0"/>
              </a:rPr>
              <a:t>      </a:t>
            </a:r>
            <a:r>
              <a:rPr lang="en-US" sz="1400" dirty="0" err="1" smtClean="0">
                <a:cs typeface="Arial" panose="020B0604020202020204" pitchFamily="34" charset="0"/>
              </a:rPr>
              <a:t>Maxwellian</a:t>
            </a:r>
            <a:r>
              <a:rPr lang="en-US" sz="1400" dirty="0" smtClean="0">
                <a:cs typeface="Arial" panose="020B0604020202020204" pitchFamily="34" charset="0"/>
              </a:rPr>
              <a:t> distributions with hot tail</a:t>
            </a:r>
          </a:p>
          <a:p>
            <a:pPr marL="285750" indent="-285750">
              <a:lnSpc>
                <a:spcPct val="113000"/>
              </a:lnSpc>
              <a:buFont typeface="Wingdings" panose="05000000000000000000" pitchFamily="2" charset="2"/>
              <a:buChar char="§"/>
            </a:pPr>
            <a:r>
              <a:rPr lang="en-US" sz="1400" dirty="0" smtClean="0">
                <a:cs typeface="Arial" panose="020B0604020202020204" pitchFamily="34" charset="0"/>
              </a:rPr>
              <a:t>Further optimization and characterization</a:t>
            </a:r>
          </a:p>
          <a:p>
            <a:pPr>
              <a:lnSpc>
                <a:spcPct val="113000"/>
              </a:lnSpc>
            </a:pPr>
            <a:r>
              <a:rPr lang="en-US" sz="1400" dirty="0">
                <a:cs typeface="Arial" panose="020B0604020202020204" pitchFamily="34" charset="0"/>
              </a:rPr>
              <a:t> </a:t>
            </a:r>
            <a:r>
              <a:rPr lang="en-US" sz="1400" dirty="0" smtClean="0">
                <a:cs typeface="Arial" panose="020B0604020202020204" pitchFamily="34" charset="0"/>
              </a:rPr>
              <a:t>      by Langmuir Probes and Spectroscopy</a:t>
            </a:r>
            <a:endParaRPr lang="en-US" sz="1400" dirty="0" smtClean="0">
              <a:cs typeface="Arial" panose="020B0604020202020204" pitchFamily="34" charset="0"/>
            </a:endParaRPr>
          </a:p>
          <a:p>
            <a:pPr marL="285750" indent="-285750">
              <a:lnSpc>
                <a:spcPct val="113000"/>
              </a:lnSpc>
              <a:buFont typeface="Wingdings" panose="05000000000000000000" pitchFamily="2" charset="2"/>
              <a:buChar char="§"/>
            </a:pPr>
            <a:r>
              <a:rPr lang="en-US" sz="1400" dirty="0" smtClean="0">
                <a:cs typeface="Arial" panose="020B0604020202020204" pitchFamily="34" charset="0"/>
              </a:rPr>
              <a:t>Next ste</a:t>
            </a:r>
            <a:r>
              <a:rPr lang="en-US" sz="1400" dirty="0" smtClean="0">
                <a:cs typeface="Arial" panose="020B0604020202020204" pitchFamily="34" charset="0"/>
              </a:rPr>
              <a:t>p cleaning and fuel removal efficiency </a:t>
            </a:r>
            <a:r>
              <a:rPr lang="en-US" sz="1400" dirty="0" smtClean="0">
                <a:cs typeface="Arial" panose="020B0604020202020204" pitchFamily="34" charset="0"/>
              </a:rPr>
              <a:t>on prepared material samples: D in W or C / B on C.</a:t>
            </a:r>
            <a:endParaRPr lang="en-US" sz="1400" dirty="0">
              <a:cs typeface="Arial" panose="020B0604020202020204" pitchFamily="34" charset="0"/>
            </a:endParaRPr>
          </a:p>
        </p:txBody>
      </p:sp>
      <p:sp>
        <p:nvSpPr>
          <p:cNvPr id="34" name="Textfeld 33"/>
          <p:cNvSpPr txBox="1"/>
          <p:nvPr/>
        </p:nvSpPr>
        <p:spPr>
          <a:xfrm>
            <a:off x="10462712" y="4380284"/>
            <a:ext cx="1646605" cy="246221"/>
          </a:xfrm>
          <a:prstGeom prst="rect">
            <a:avLst/>
          </a:prstGeom>
          <a:noFill/>
        </p:spPr>
        <p:txBody>
          <a:bodyPr wrap="none" rtlCol="0">
            <a:spAutoFit/>
          </a:bodyPr>
          <a:lstStyle/>
          <a:p>
            <a:r>
              <a:rPr lang="de-DE" sz="1000" dirty="0" smtClean="0"/>
              <a:t>LPP-ERM/KMS, VR, KIPT, FZJ</a:t>
            </a:r>
            <a:endParaRPr lang="de-DE" sz="1000" dirty="0"/>
          </a:p>
        </p:txBody>
      </p:sp>
      <p:sp>
        <p:nvSpPr>
          <p:cNvPr id="35" name="Rechteck 34"/>
          <p:cNvSpPr/>
          <p:nvPr/>
        </p:nvSpPr>
        <p:spPr>
          <a:xfrm>
            <a:off x="4113716" y="5550837"/>
            <a:ext cx="3957702" cy="1126462"/>
          </a:xfrm>
          <a:prstGeom prst="rect">
            <a:avLst/>
          </a:prstGeom>
        </p:spPr>
        <p:txBody>
          <a:bodyPr wrap="square">
            <a:spAutoFit/>
          </a:bodyPr>
          <a:lstStyle/>
          <a:p>
            <a:pPr defTabSz="914377">
              <a:lnSpc>
                <a:spcPct val="120000"/>
              </a:lnSpc>
            </a:pPr>
            <a:r>
              <a:rPr lang="en-GB" sz="1400" b="1" dirty="0" smtClean="0">
                <a:solidFill>
                  <a:prstClr val="black"/>
                </a:solidFill>
                <a:cs typeface="Arial" panose="020B0604020202020204" pitchFamily="34" charset="0"/>
              </a:rPr>
              <a:t>Conclusion</a:t>
            </a:r>
            <a:r>
              <a:rPr lang="en-GB" sz="1400" dirty="0" smtClean="0">
                <a:solidFill>
                  <a:prstClr val="black"/>
                </a:solidFill>
                <a:cs typeface="Arial" panose="020B0604020202020204" pitchFamily="34" charset="0"/>
              </a:rPr>
              <a:t>: Excellent system to study and enhance</a:t>
            </a:r>
          </a:p>
          <a:p>
            <a:pPr defTabSz="914377">
              <a:lnSpc>
                <a:spcPct val="120000"/>
              </a:lnSpc>
            </a:pPr>
            <a:r>
              <a:rPr lang="en-GB" sz="1400" dirty="0" smtClean="0">
                <a:solidFill>
                  <a:prstClr val="black"/>
                </a:solidFill>
                <a:cs typeface="Arial" panose="020B0604020202020204" pitchFamily="34" charset="0"/>
                <a:sym typeface="Symbol" panose="05050102010706020507" pitchFamily="18" charset="2"/>
              </a:rPr>
              <a:t>Wall conditioning for toroidal devices at hand-</a:t>
            </a:r>
          </a:p>
          <a:p>
            <a:pPr defTabSz="914377">
              <a:lnSpc>
                <a:spcPct val="120000"/>
              </a:lnSpc>
            </a:pPr>
            <a:r>
              <a:rPr lang="en-GB" sz="1400" dirty="0" smtClean="0">
                <a:solidFill>
                  <a:prstClr val="black"/>
                </a:solidFill>
                <a:cs typeface="Arial" panose="020B0604020202020204" pitchFamily="34" charset="0"/>
                <a:sym typeface="Symbol" panose="05050102010706020507" pitchFamily="18" charset="2"/>
              </a:rPr>
              <a:t>Needs more manpower and mission time. Loss of</a:t>
            </a:r>
          </a:p>
          <a:p>
            <a:pPr defTabSz="914377">
              <a:lnSpc>
                <a:spcPct val="120000"/>
              </a:lnSpc>
            </a:pPr>
            <a:r>
              <a:rPr lang="en-GB" sz="1400" dirty="0">
                <a:solidFill>
                  <a:prstClr val="black"/>
                </a:solidFill>
                <a:cs typeface="Arial" panose="020B0604020202020204" pitchFamily="34" charset="0"/>
                <a:sym typeface="Symbol" panose="05050102010706020507" pitchFamily="18" charset="2"/>
              </a:rPr>
              <a:t>k</a:t>
            </a:r>
            <a:r>
              <a:rPr lang="en-GB" sz="1400" dirty="0" smtClean="0">
                <a:solidFill>
                  <a:prstClr val="black"/>
                </a:solidFill>
                <a:cs typeface="Arial" panose="020B0604020202020204" pitchFamily="34" charset="0"/>
                <a:sym typeface="Symbol" panose="05050102010706020507" pitchFamily="18" charset="2"/>
              </a:rPr>
              <a:t>ey personal to ITER.</a:t>
            </a:r>
          </a:p>
        </p:txBody>
      </p:sp>
    </p:spTree>
    <p:extLst>
      <p:ext uri="{BB962C8B-B14F-4D97-AF65-F5344CB8AC3E}">
        <p14:creationId xmlns:p14="http://schemas.microsoft.com/office/powerpoint/2010/main" val="29874803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Project Board presentation topics - Spring</a:t>
            </a:r>
            <a:endParaRPr lang="en-GB" dirty="0"/>
          </a:p>
        </p:txBody>
      </p:sp>
      <p:sp>
        <p:nvSpPr>
          <p:cNvPr id="4" name="Fußzeilenplatzhalter 3"/>
          <p:cNvSpPr>
            <a:spLocks noGrp="1"/>
          </p:cNvSpPr>
          <p:nvPr>
            <p:ph type="ftr" sz="quarter" idx="11"/>
          </p:nvPr>
        </p:nvSpPr>
        <p:spPr/>
        <p:txBody>
          <a:bodyPr/>
          <a:lstStyle/>
          <a:p>
            <a:pPr algn="l"/>
            <a:r>
              <a:rPr lang="fr-FR" dirty="0"/>
              <a:t>S. Brezinsek  |  3rd WPPWIE PB  |  15.03.2022 </a:t>
            </a:r>
            <a:endParaRPr lang="en-GB" dirty="0"/>
          </a:p>
        </p:txBody>
      </p:sp>
      <p:sp>
        <p:nvSpPr>
          <p:cNvPr id="5" name="Foliennummernplatzhalter 4"/>
          <p:cNvSpPr>
            <a:spLocks noGrp="1"/>
          </p:cNvSpPr>
          <p:nvPr>
            <p:ph type="sldNum" sz="quarter" idx="12"/>
          </p:nvPr>
        </p:nvSpPr>
        <p:spPr/>
        <p:txBody>
          <a:bodyPr/>
          <a:lstStyle/>
          <a:p>
            <a:fld id="{6A6D9FA1-99C7-4910-8E32-B85D378B0060}" type="slidenum">
              <a:rPr lang="en-GB" smtClean="0"/>
              <a:pPr/>
              <a:t>2</a:t>
            </a:fld>
            <a:endParaRPr lang="en-GB" dirty="0"/>
          </a:p>
        </p:txBody>
      </p:sp>
      <p:graphicFrame>
        <p:nvGraphicFramePr>
          <p:cNvPr id="22" name="Tabelle 21"/>
          <p:cNvGraphicFramePr>
            <a:graphicFrameLocks noGrp="1"/>
          </p:cNvGraphicFramePr>
          <p:nvPr>
            <p:extLst>
              <p:ext uri="{D42A27DB-BD31-4B8C-83A1-F6EECF244321}">
                <p14:modId xmlns:p14="http://schemas.microsoft.com/office/powerpoint/2010/main" val="3959060302"/>
              </p:ext>
            </p:extLst>
          </p:nvPr>
        </p:nvGraphicFramePr>
        <p:xfrm>
          <a:off x="551384" y="1131396"/>
          <a:ext cx="10035271" cy="2699999"/>
        </p:xfrm>
        <a:graphic>
          <a:graphicData uri="http://schemas.openxmlformats.org/drawingml/2006/table">
            <a:tbl>
              <a:tblPr firstRow="1" bandRow="1">
                <a:tableStyleId>{3B4B98B0-60AC-42C2-AFA5-B58CD77FA1E5}</a:tableStyleId>
              </a:tblPr>
              <a:tblGrid>
                <a:gridCol w="330518">
                  <a:extLst>
                    <a:ext uri="{9D8B030D-6E8A-4147-A177-3AD203B41FA5}">
                      <a16:colId xmlns:a16="http://schemas.microsoft.com/office/drawing/2014/main" val="1067886667"/>
                    </a:ext>
                  </a:extLst>
                </a:gridCol>
                <a:gridCol w="9704753">
                  <a:extLst>
                    <a:ext uri="{9D8B030D-6E8A-4147-A177-3AD203B41FA5}">
                      <a16:colId xmlns:a16="http://schemas.microsoft.com/office/drawing/2014/main" val="2219028772"/>
                    </a:ext>
                  </a:extLst>
                </a:gridCol>
              </a:tblGrid>
              <a:tr h="336255">
                <a:tc>
                  <a:txBody>
                    <a:bodyPr/>
                    <a:lstStyle/>
                    <a:p>
                      <a:pPr algn="ctr"/>
                      <a:r>
                        <a:rPr lang="de-DE" sz="1400" b="1" dirty="0"/>
                        <a:t>#</a:t>
                      </a:r>
                      <a:endParaRPr lang="en-GB" sz="1400" b="1" dirty="0">
                        <a:latin typeface="+mn-lt"/>
                      </a:endParaRPr>
                    </a:p>
                  </a:txBody>
                  <a:tcPr anchor="ctr"/>
                </a:tc>
                <a:tc>
                  <a:txBody>
                    <a:bodyPr/>
                    <a:lstStyle/>
                    <a:p>
                      <a:r>
                        <a:rPr lang="de-DE" sz="1400" b="1" dirty="0"/>
                        <a:t>Project Board</a:t>
                      </a:r>
                      <a:endParaRPr lang="en-GB" sz="1400" b="1" dirty="0">
                        <a:latin typeface="+mn-lt"/>
                      </a:endParaRPr>
                    </a:p>
                  </a:txBody>
                  <a:tcPr/>
                </a:tc>
                <a:extLst>
                  <a:ext uri="{0D108BD9-81ED-4DB2-BD59-A6C34878D82A}">
                    <a16:rowId xmlns:a16="http://schemas.microsoft.com/office/drawing/2014/main" val="2757241234"/>
                  </a:ext>
                </a:extLst>
              </a:tr>
              <a:tr h="314260">
                <a:tc>
                  <a:txBody>
                    <a:bodyPr/>
                    <a:lstStyle/>
                    <a:p>
                      <a:pPr algn="l">
                        <a:spcBef>
                          <a:spcPts val="0"/>
                        </a:spcBef>
                        <a:spcAft>
                          <a:spcPts val="0"/>
                        </a:spcAft>
                      </a:pPr>
                      <a:r>
                        <a:rPr lang="de-DE" sz="1200" b="1" dirty="0"/>
                        <a:t>1</a:t>
                      </a:r>
                      <a:endParaRPr lang="en-GB" sz="1200" b="1" dirty="0">
                        <a:latin typeface="+mn-lt"/>
                      </a:endParaRPr>
                    </a:p>
                  </a:txBody>
                  <a:tcPr marR="36000" marT="36000" marB="3600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solidFill>
                            <a:srgbClr val="0070C0"/>
                          </a:solidFill>
                        </a:rPr>
                        <a:t>[max. </a:t>
                      </a:r>
                      <a:r>
                        <a:rPr lang="en-US" sz="1200" b="1" baseline="0" dirty="0">
                          <a:solidFill>
                            <a:srgbClr val="0070C0"/>
                          </a:solidFill>
                        </a:rPr>
                        <a:t>5 min]  </a:t>
                      </a:r>
                      <a:r>
                        <a:rPr lang="en-US" sz="1200" b="0" dirty="0">
                          <a:solidFill>
                            <a:srgbClr val="00B050"/>
                          </a:solidFill>
                        </a:rPr>
                        <a:t>WP Organization</a:t>
                      </a:r>
                      <a:endParaRPr lang="en-US" sz="1200" b="1" dirty="0">
                        <a:solidFill>
                          <a:srgbClr val="00B050"/>
                        </a:solidFill>
                        <a:latin typeface="+mn-lt"/>
                      </a:endParaRPr>
                    </a:p>
                  </a:txBody>
                  <a:tcPr marL="72000" marR="36000" marT="36000" marB="36000" anchor="ctr"/>
                </a:tc>
                <a:extLst>
                  <a:ext uri="{0D108BD9-81ED-4DB2-BD59-A6C34878D82A}">
                    <a16:rowId xmlns:a16="http://schemas.microsoft.com/office/drawing/2014/main" val="1187667143"/>
                  </a:ext>
                </a:extLst>
              </a:tr>
              <a:tr h="702244">
                <a:tc>
                  <a:txBody>
                    <a:bodyPr/>
                    <a:lstStyle/>
                    <a:p>
                      <a:pPr algn="l">
                        <a:spcBef>
                          <a:spcPts val="0"/>
                        </a:spcBef>
                        <a:spcAft>
                          <a:spcPts val="0"/>
                        </a:spcAft>
                      </a:pPr>
                      <a:r>
                        <a:rPr lang="de-DE" sz="1200" b="1"/>
                        <a:t>2</a:t>
                      </a:r>
                      <a:endParaRPr lang="en-GB" sz="1200" b="1">
                        <a:latin typeface="+mn-lt"/>
                      </a:endParaRPr>
                    </a:p>
                  </a:txBody>
                  <a:tcPr marR="36000" marT="36000" marB="36000" anchor="ct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rgbClr val="0070C0"/>
                          </a:solidFill>
                        </a:rPr>
                        <a:t>[max. 20 min]</a:t>
                      </a:r>
                      <a:endParaRPr lang="en-GB" sz="1200" b="1" kern="1200" dirty="0">
                        <a:solidFill>
                          <a:srgbClr val="0070C0"/>
                        </a:solidFill>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kern="1200" dirty="0">
                          <a:solidFill>
                            <a:srgbClr val="00B050"/>
                          </a:solidFill>
                        </a:rPr>
                        <a:t>WP Main Objectives &amp; Summary of Achievements (</a:t>
                      </a:r>
                      <a:r>
                        <a:rPr lang="en-GB" sz="1200" b="0" u="sng" kern="1200" dirty="0">
                          <a:solidFill>
                            <a:srgbClr val="00B050"/>
                          </a:solidFill>
                        </a:rPr>
                        <a:t>previous</a:t>
                      </a:r>
                      <a:r>
                        <a:rPr lang="en-GB" sz="1200" b="0" kern="1200" dirty="0">
                          <a:solidFill>
                            <a:srgbClr val="00B050"/>
                          </a:solidFill>
                        </a:rPr>
                        <a:t> year)</a:t>
                      </a:r>
                      <a:endParaRPr lang="en-US" sz="1200" b="1" kern="1200" dirty="0">
                        <a:solidFill>
                          <a:srgbClr val="00B050"/>
                        </a:solidFill>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kern="1200" dirty="0">
                          <a:solidFill>
                            <a:srgbClr val="00B050"/>
                          </a:solidFill>
                        </a:rPr>
                        <a:t>Status of Grant Milestones &amp; Grant Deliverables (</a:t>
                      </a:r>
                      <a:r>
                        <a:rPr lang="en-GB" sz="1200" b="0" u="sng" kern="1200" dirty="0">
                          <a:solidFill>
                            <a:srgbClr val="00B050"/>
                          </a:solidFill>
                        </a:rPr>
                        <a:t>previous</a:t>
                      </a:r>
                      <a:r>
                        <a:rPr lang="en-GB" sz="1200" b="0" kern="1200" dirty="0">
                          <a:solidFill>
                            <a:srgbClr val="00B050"/>
                          </a:solidFill>
                        </a:rPr>
                        <a:t> year)</a:t>
                      </a:r>
                      <a:endParaRPr lang="en-GB" sz="1200" b="0" kern="1200" dirty="0">
                        <a:solidFill>
                          <a:srgbClr val="00B050"/>
                        </a:solidFill>
                        <a:latin typeface="+mn-lt"/>
                        <a:ea typeface="+mn-ea"/>
                        <a:cs typeface="+mn-cs"/>
                      </a:endParaRPr>
                    </a:p>
                  </a:txBody>
                  <a:tcPr marL="72000" marR="36000" marT="36000" marB="36000" anchor="ctr"/>
                </a:tc>
                <a:extLst>
                  <a:ext uri="{0D108BD9-81ED-4DB2-BD59-A6C34878D82A}">
                    <a16:rowId xmlns:a16="http://schemas.microsoft.com/office/drawing/2014/main" val="42447503"/>
                  </a:ext>
                </a:extLst>
              </a:tr>
              <a:tr h="330736">
                <a:tc>
                  <a:txBody>
                    <a:bodyPr/>
                    <a:lstStyle/>
                    <a:p>
                      <a:pPr algn="l">
                        <a:spcBef>
                          <a:spcPts val="0"/>
                        </a:spcBef>
                        <a:spcAft>
                          <a:spcPts val="0"/>
                        </a:spcAft>
                      </a:pPr>
                      <a:r>
                        <a:rPr lang="de-DE" sz="1200" b="1" dirty="0"/>
                        <a:t>3</a:t>
                      </a:r>
                      <a:endParaRPr lang="en-GB" sz="1200" b="1" dirty="0">
                        <a:latin typeface="+mn-lt"/>
                      </a:endParaRPr>
                    </a:p>
                  </a:txBody>
                  <a:tcPr marR="36000" marT="36000" marB="36000" anchor="ctr"/>
                </a:tc>
                <a:tc>
                  <a:txBody>
                    <a:bodyPr/>
                    <a:lstStyle/>
                    <a:p>
                      <a:pPr algn="l">
                        <a:spcBef>
                          <a:spcPts val="0"/>
                        </a:spcBef>
                        <a:spcAft>
                          <a:spcPts val="0"/>
                        </a:spcAft>
                      </a:pPr>
                      <a:r>
                        <a:rPr lang="en-US" sz="1200" b="1" dirty="0">
                          <a:solidFill>
                            <a:srgbClr val="0070C0"/>
                          </a:solidFill>
                        </a:rPr>
                        <a:t>[max. </a:t>
                      </a:r>
                      <a:r>
                        <a:rPr lang="en-US" sz="1200" b="1" baseline="0" dirty="0">
                          <a:solidFill>
                            <a:srgbClr val="0070C0"/>
                          </a:solidFill>
                        </a:rPr>
                        <a:t>5 min]  </a:t>
                      </a:r>
                      <a:r>
                        <a:rPr lang="en-GB" sz="1200" b="0" dirty="0">
                          <a:solidFill>
                            <a:srgbClr val="00B050"/>
                          </a:solidFill>
                        </a:rPr>
                        <a:t>Risks &amp; Mitigations Register: Current Status</a:t>
                      </a:r>
                      <a:endParaRPr lang="en-GB" sz="1200" b="0" dirty="0">
                        <a:solidFill>
                          <a:srgbClr val="00B050"/>
                        </a:solidFill>
                        <a:latin typeface="+mn-lt"/>
                      </a:endParaRPr>
                    </a:p>
                  </a:txBody>
                  <a:tcPr marL="72000" marR="36000" marT="36000" marB="36000" anchor="ctr"/>
                </a:tc>
                <a:extLst>
                  <a:ext uri="{0D108BD9-81ED-4DB2-BD59-A6C34878D82A}">
                    <a16:rowId xmlns:a16="http://schemas.microsoft.com/office/drawing/2014/main" val="2714486765"/>
                  </a:ext>
                </a:extLst>
              </a:tr>
              <a:tr h="702244">
                <a:tc>
                  <a:txBody>
                    <a:bodyPr/>
                    <a:lstStyle/>
                    <a:p>
                      <a:pPr algn="l">
                        <a:spcBef>
                          <a:spcPts val="0"/>
                        </a:spcBef>
                        <a:spcAft>
                          <a:spcPts val="0"/>
                        </a:spcAft>
                      </a:pPr>
                      <a:r>
                        <a:rPr lang="de-DE" sz="1200" b="1" dirty="0"/>
                        <a:t>4</a:t>
                      </a:r>
                      <a:endParaRPr lang="en-GB" sz="1200" b="1" dirty="0">
                        <a:latin typeface="+mn-lt"/>
                      </a:endParaRPr>
                    </a:p>
                  </a:txBody>
                  <a:tcPr marR="36000" marT="36000" marB="3600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kern="1200" dirty="0">
                          <a:solidFill>
                            <a:srgbClr val="0070C0"/>
                          </a:solidFill>
                        </a:rPr>
                        <a:t>[max. 10 min]</a:t>
                      </a:r>
                      <a:endParaRPr lang="en-GB" sz="1200" b="1" kern="1200" dirty="0">
                        <a:solidFill>
                          <a:srgbClr val="0070C0"/>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dirty="0">
                          <a:solidFill>
                            <a:srgbClr val="00B050"/>
                          </a:solidFill>
                        </a:rPr>
                        <a:t>Project Change Requests &amp; Other</a:t>
                      </a:r>
                      <a:r>
                        <a:rPr lang="en-GB" sz="1200" b="0" baseline="0" dirty="0">
                          <a:solidFill>
                            <a:srgbClr val="00B050"/>
                          </a:solidFill>
                        </a:rPr>
                        <a:t> Items for Decision/Approval by PB</a:t>
                      </a:r>
                      <a:endParaRPr lang="en-GB" sz="1200" b="0" dirty="0">
                        <a:solidFill>
                          <a:srgbClr val="00B050"/>
                        </a:solidFill>
                        <a:latin typeface="+mn-lt"/>
                      </a:endParaRPr>
                    </a:p>
                  </a:txBody>
                  <a:tcPr marL="72000" marR="36000" marT="36000" marB="36000" anchor="ctr"/>
                </a:tc>
                <a:extLst>
                  <a:ext uri="{0D108BD9-81ED-4DB2-BD59-A6C34878D82A}">
                    <a16:rowId xmlns:a16="http://schemas.microsoft.com/office/drawing/2014/main" val="1129258280"/>
                  </a:ext>
                </a:extLst>
              </a:tr>
              <a:tr h="314260">
                <a:tc>
                  <a:txBody>
                    <a:bodyPr/>
                    <a:lstStyle/>
                    <a:p>
                      <a:pPr algn="l">
                        <a:spcBef>
                          <a:spcPts val="0"/>
                        </a:spcBef>
                        <a:spcAft>
                          <a:spcPts val="0"/>
                        </a:spcAft>
                      </a:pPr>
                      <a:r>
                        <a:rPr lang="de-DE" sz="1200" b="1" dirty="0"/>
                        <a:t>5</a:t>
                      </a:r>
                      <a:endParaRPr lang="en-GB" sz="1200" b="1" dirty="0">
                        <a:latin typeface="+mn-lt"/>
                      </a:endParaRPr>
                    </a:p>
                  </a:txBody>
                  <a:tcPr marR="36000" marT="36000" marB="36000" anchor="ctr"/>
                </a:tc>
                <a:tc>
                  <a:txBody>
                    <a:bodyPr/>
                    <a:lstStyle/>
                    <a:p>
                      <a:pPr algn="l">
                        <a:spcBef>
                          <a:spcPts val="0"/>
                        </a:spcBef>
                        <a:spcAft>
                          <a:spcPts val="0"/>
                        </a:spcAft>
                      </a:pPr>
                      <a:r>
                        <a:rPr lang="de-DE" sz="1200" b="0" dirty="0">
                          <a:solidFill>
                            <a:srgbClr val="00B050"/>
                          </a:solidFill>
                        </a:rPr>
                        <a:t>AOB</a:t>
                      </a:r>
                      <a:endParaRPr lang="en-GB" sz="1200" b="0" dirty="0">
                        <a:solidFill>
                          <a:srgbClr val="00B050"/>
                        </a:solidFill>
                        <a:latin typeface="+mn-lt"/>
                      </a:endParaRPr>
                    </a:p>
                  </a:txBody>
                  <a:tcPr marL="72000" marR="36000" marT="36000" marB="36000" anchor="ctr"/>
                </a:tc>
                <a:extLst>
                  <a:ext uri="{0D108BD9-81ED-4DB2-BD59-A6C34878D82A}">
                    <a16:rowId xmlns:a16="http://schemas.microsoft.com/office/drawing/2014/main" val="3615190215"/>
                  </a:ext>
                </a:extLst>
              </a:tr>
            </a:tbl>
          </a:graphicData>
        </a:graphic>
      </p:graphicFrame>
    </p:spTree>
    <p:extLst>
      <p:ext uri="{BB962C8B-B14F-4D97-AF65-F5344CB8AC3E}">
        <p14:creationId xmlns:p14="http://schemas.microsoft.com/office/powerpoint/2010/main" val="38919729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713070" y="5786100"/>
            <a:ext cx="2862650" cy="523220"/>
          </a:xfrm>
          <a:prstGeom prst="rect">
            <a:avLst/>
          </a:prstGeom>
        </p:spPr>
        <p:txBody>
          <a:bodyPr wrap="square">
            <a:spAutoFit/>
          </a:bodyPr>
          <a:lstStyle/>
          <a:p>
            <a:r>
              <a:rPr lang="en-US" sz="1400" dirty="0">
                <a:latin typeface="Calibri" panose="020F0502020204030204" pitchFamily="34" charset="0"/>
                <a:ea typeface="SimSun" panose="02010600030101010101" pitchFamily="2" charset="-122"/>
                <a:cs typeface="Arial" panose="020B0604020202020204" pitchFamily="34" charset="0"/>
              </a:rPr>
              <a:t>Participants: </a:t>
            </a:r>
            <a:r>
              <a:rPr lang="en-US" sz="1400" dirty="0"/>
              <a:t>CEA, ENEA, IPPLM, LPP-ERM-KMS, MPG, VTT, ENEA</a:t>
            </a:r>
            <a:endParaRPr lang="de-DE" sz="1400" dirty="0"/>
          </a:p>
        </p:txBody>
      </p:sp>
      <p:sp>
        <p:nvSpPr>
          <p:cNvPr id="19" name="Titel 1"/>
          <p:cNvSpPr>
            <a:spLocks noGrp="1"/>
          </p:cNvSpPr>
          <p:nvPr>
            <p:ph type="title"/>
          </p:nvPr>
        </p:nvSpPr>
        <p:spPr>
          <a:xfrm>
            <a:off x="596271" y="116632"/>
            <a:ext cx="10526283" cy="457200"/>
          </a:xfrm>
        </p:spPr>
        <p:txBody>
          <a:bodyPr/>
          <a:lstStyle/>
          <a:p>
            <a:r>
              <a:rPr lang="en-GB" dirty="0" smtClean="0">
                <a:solidFill>
                  <a:schemeClr val="bg2">
                    <a:lumMod val="10000"/>
                  </a:schemeClr>
                </a:solidFill>
              </a:rPr>
              <a:t>2 – WPPWIE  Summary of Achievements: SP ADC F-J </a:t>
            </a:r>
            <a:br>
              <a:rPr lang="en-GB" dirty="0" smtClean="0">
                <a:solidFill>
                  <a:schemeClr val="bg2">
                    <a:lumMod val="10000"/>
                  </a:schemeClr>
                </a:solidFill>
              </a:rPr>
            </a:br>
            <a:r>
              <a:rPr lang="en-US" dirty="0" smtClean="0">
                <a:latin typeface="Calibri" panose="020F0502020204030204" pitchFamily="34" charset="0"/>
                <a:ea typeface="SimSun" panose="02010600030101010101" pitchFamily="2" charset="-122"/>
              </a:rPr>
              <a:t>Advanced Divertor Configurations for DEMO and DTT</a:t>
            </a:r>
            <a:endParaRPr lang="en-US" dirty="0">
              <a:latin typeface="Calibri" panose="020F0502020204030204" pitchFamily="34" charset="0"/>
              <a:ea typeface="SimSun" panose="02010600030101010101" pitchFamily="2" charset="-122"/>
            </a:endParaRPr>
          </a:p>
        </p:txBody>
      </p:sp>
      <p:sp>
        <p:nvSpPr>
          <p:cNvPr id="20" name="Foliennummernplatzhalter 4"/>
          <p:cNvSpPr>
            <a:spLocks noGrp="1"/>
          </p:cNvSpPr>
          <p:nvPr>
            <p:ph type="sldNum" sz="quarter" idx="12"/>
          </p:nvPr>
        </p:nvSpPr>
        <p:spPr>
          <a:xfrm>
            <a:off x="10992544" y="6525344"/>
            <a:ext cx="720080" cy="199174"/>
          </a:xfrm>
        </p:spPr>
        <p:txBody>
          <a:bodyPr/>
          <a:lstStyle/>
          <a:p>
            <a:fld id="{6A6D9FA1-99C7-4910-8E32-B85D378B0060}" type="slidenum">
              <a:rPr lang="en-GB" smtClean="0"/>
              <a:pPr/>
              <a:t>20</a:t>
            </a:fld>
            <a:endParaRPr lang="en-GB" dirty="0"/>
          </a:p>
        </p:txBody>
      </p:sp>
      <p:sp>
        <p:nvSpPr>
          <p:cNvPr id="21" name="Fußzeilenplatzhalter 3"/>
          <p:cNvSpPr>
            <a:spLocks noGrp="1"/>
          </p:cNvSpPr>
          <p:nvPr>
            <p:ph type="ftr" sz="quarter" idx="11"/>
          </p:nvPr>
        </p:nvSpPr>
        <p:spPr>
          <a:xfrm>
            <a:off x="609600" y="6528386"/>
            <a:ext cx="3470176" cy="329614"/>
          </a:xfrm>
        </p:spPr>
        <p:txBody>
          <a:bodyPr/>
          <a:lstStyle/>
          <a:p>
            <a:pPr algn="l"/>
            <a:r>
              <a:rPr lang="fr-FR" dirty="0"/>
              <a:t>S. Brezinsek  |  3rd WPPWIE PB  |  </a:t>
            </a:r>
            <a:r>
              <a:rPr lang="fr-FR" dirty="0" smtClean="0"/>
              <a:t>15.03.2022</a:t>
            </a:r>
            <a:endParaRPr lang="en-GB" dirty="0"/>
          </a:p>
        </p:txBody>
      </p:sp>
      <p:sp>
        <p:nvSpPr>
          <p:cNvPr id="13" name="Textfeld 12"/>
          <p:cNvSpPr txBox="1"/>
          <p:nvPr/>
        </p:nvSpPr>
        <p:spPr>
          <a:xfrm>
            <a:off x="10792532" y="2308181"/>
            <a:ext cx="1218282" cy="369332"/>
          </a:xfrm>
          <a:prstGeom prst="rect">
            <a:avLst/>
          </a:prstGeom>
          <a:noFill/>
        </p:spPr>
        <p:txBody>
          <a:bodyPr wrap="none" rtlCol="0">
            <a:spAutoFit/>
          </a:bodyPr>
          <a:lstStyle/>
          <a:p>
            <a:r>
              <a:rPr lang="de-DE" dirty="0" smtClean="0">
                <a:solidFill>
                  <a:srgbClr val="00B050"/>
                </a:solidFill>
              </a:rPr>
              <a:t>In </a:t>
            </a:r>
            <a:r>
              <a:rPr lang="de-DE" dirty="0" err="1" smtClean="0">
                <a:solidFill>
                  <a:srgbClr val="00B050"/>
                </a:solidFill>
              </a:rPr>
              <a:t>progress</a:t>
            </a:r>
            <a:endParaRPr lang="de-DE" dirty="0">
              <a:solidFill>
                <a:srgbClr val="00B050"/>
              </a:solidFill>
            </a:endParaRPr>
          </a:p>
        </p:txBody>
      </p:sp>
      <p:sp>
        <p:nvSpPr>
          <p:cNvPr id="15" name="Textfeld 14"/>
          <p:cNvSpPr txBox="1"/>
          <p:nvPr/>
        </p:nvSpPr>
        <p:spPr>
          <a:xfrm>
            <a:off x="4917714" y="5313369"/>
            <a:ext cx="5616624" cy="523220"/>
          </a:xfrm>
          <a:prstGeom prst="rect">
            <a:avLst/>
          </a:prstGeom>
          <a:noFill/>
        </p:spPr>
        <p:txBody>
          <a:bodyPr wrap="square" rtlCol="0">
            <a:spAutoFit/>
          </a:bodyPr>
          <a:lstStyle/>
          <a:p>
            <a:r>
              <a:rPr lang="de-DE" sz="1400" dirty="0" err="1" smtClean="0"/>
              <a:t>Full</a:t>
            </a:r>
            <a:r>
              <a:rPr lang="de-DE" sz="1400" dirty="0" smtClean="0"/>
              <a:t> </a:t>
            </a:r>
            <a:r>
              <a:rPr lang="de-DE" sz="1400" dirty="0" err="1" smtClean="0"/>
              <a:t>reporting</a:t>
            </a:r>
            <a:r>
              <a:rPr lang="de-DE" sz="1400" dirty="0" smtClean="0"/>
              <a:t> </a:t>
            </a:r>
            <a:r>
              <a:rPr lang="de-DE" sz="1400" dirty="0" err="1" smtClean="0"/>
              <a:t>under</a:t>
            </a:r>
            <a:r>
              <a:rPr lang="de-DE" sz="1400" dirty="0" smtClean="0"/>
              <a:t> </a:t>
            </a:r>
            <a:r>
              <a:rPr lang="de-DE" sz="1400" dirty="0"/>
              <a:t>INDICO https://indico.euro-fusion.org/event/1568/</a:t>
            </a:r>
            <a:endParaRPr lang="de-DE" sz="1400" dirty="0" smtClean="0"/>
          </a:p>
          <a:p>
            <a:r>
              <a:rPr lang="de-DE" sz="1400" dirty="0" err="1"/>
              <a:t>a</a:t>
            </a:r>
            <a:r>
              <a:rPr lang="de-DE" sz="1400" dirty="0" err="1" smtClean="0"/>
              <a:t>nd</a:t>
            </a:r>
            <a:r>
              <a:rPr lang="de-DE" sz="1400" dirty="0" smtClean="0"/>
              <a:t> SP F-J </a:t>
            </a:r>
            <a:r>
              <a:rPr lang="de-DE" sz="1400" dirty="0" err="1" smtClean="0"/>
              <a:t>reporting</a:t>
            </a:r>
            <a:r>
              <a:rPr lang="de-DE" sz="1400" dirty="0" smtClean="0"/>
              <a:t> </a:t>
            </a:r>
            <a:r>
              <a:rPr lang="de-DE" sz="1400" dirty="0" err="1" smtClean="0"/>
              <a:t>within</a:t>
            </a:r>
            <a:r>
              <a:rPr lang="de-DE" sz="1400" dirty="0" smtClean="0"/>
              <a:t> WPPWIE </a:t>
            </a:r>
            <a:r>
              <a:rPr lang="de-DE" sz="1400" dirty="0" err="1"/>
              <a:t>r</a:t>
            </a:r>
            <a:r>
              <a:rPr lang="de-DE" sz="1400" dirty="0" err="1" smtClean="0"/>
              <a:t>eview</a:t>
            </a:r>
            <a:r>
              <a:rPr lang="de-DE" sz="1400" dirty="0" smtClean="0"/>
              <a:t> </a:t>
            </a:r>
            <a:r>
              <a:rPr lang="de-DE" sz="1400" dirty="0" err="1" smtClean="0"/>
              <a:t>meeting</a:t>
            </a:r>
            <a:r>
              <a:rPr lang="de-DE" sz="1400" dirty="0" smtClean="0"/>
              <a:t>  (1/2022)</a:t>
            </a:r>
            <a:endParaRPr lang="de-DE" sz="1400" dirty="0"/>
          </a:p>
        </p:txBody>
      </p:sp>
      <p:graphicFrame>
        <p:nvGraphicFramePr>
          <p:cNvPr id="2" name="Tabelle 1"/>
          <p:cNvGraphicFramePr>
            <a:graphicFrameLocks noGrp="1"/>
          </p:cNvGraphicFramePr>
          <p:nvPr>
            <p:extLst>
              <p:ext uri="{D42A27DB-BD31-4B8C-83A1-F6EECF244321}">
                <p14:modId xmlns:p14="http://schemas.microsoft.com/office/powerpoint/2010/main" val="3277640901"/>
              </p:ext>
            </p:extLst>
          </p:nvPr>
        </p:nvGraphicFramePr>
        <p:xfrm>
          <a:off x="4727847" y="2064808"/>
          <a:ext cx="6079608" cy="2891790"/>
        </p:xfrm>
        <a:graphic>
          <a:graphicData uri="http://schemas.openxmlformats.org/drawingml/2006/table">
            <a:tbl>
              <a:tblPr firstRow="1" firstCol="1" bandRow="1">
                <a:tableStyleId>{5C22544A-7EE6-4342-B048-85BDC9FD1C3A}</a:tableStyleId>
              </a:tblPr>
              <a:tblGrid>
                <a:gridCol w="926785">
                  <a:extLst>
                    <a:ext uri="{9D8B030D-6E8A-4147-A177-3AD203B41FA5}">
                      <a16:colId xmlns:a16="http://schemas.microsoft.com/office/drawing/2014/main" val="3198096725"/>
                    </a:ext>
                  </a:extLst>
                </a:gridCol>
                <a:gridCol w="5152823">
                  <a:extLst>
                    <a:ext uri="{9D8B030D-6E8A-4147-A177-3AD203B41FA5}">
                      <a16:colId xmlns:a16="http://schemas.microsoft.com/office/drawing/2014/main" val="2256927244"/>
                    </a:ext>
                  </a:extLst>
                </a:gridCol>
              </a:tblGrid>
              <a:tr h="0">
                <a:tc>
                  <a:txBody>
                    <a:bodyPr/>
                    <a:lstStyle/>
                    <a:p>
                      <a:pPr marL="21590">
                        <a:lnSpc>
                          <a:spcPct val="115000"/>
                        </a:lnSpc>
                        <a:spcAft>
                          <a:spcPts val="300"/>
                        </a:spcAft>
                      </a:pPr>
                      <a:r>
                        <a:rPr lang="en-GB" sz="1500">
                          <a:effectLst/>
                        </a:rPr>
                        <a:t>WM16</a:t>
                      </a:r>
                      <a:endParaRPr lang="de-DE" sz="1500">
                        <a:effectLst/>
                      </a:endParaRPr>
                    </a:p>
                    <a:p>
                      <a:pPr marL="21590">
                        <a:lnSpc>
                          <a:spcPct val="115000"/>
                        </a:lnSpc>
                        <a:spcAft>
                          <a:spcPts val="300"/>
                        </a:spcAft>
                      </a:pPr>
                      <a:r>
                        <a:rPr lang="en-GB" sz="1500">
                          <a:effectLst/>
                        </a:rPr>
                        <a:t> </a:t>
                      </a:r>
                      <a:endParaRPr lang="de-DE"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2225">
                        <a:lnSpc>
                          <a:spcPct val="115000"/>
                        </a:lnSpc>
                        <a:spcAft>
                          <a:spcPts val="300"/>
                        </a:spcAft>
                        <a:tabLst>
                          <a:tab pos="1333500" algn="l"/>
                        </a:tabLst>
                      </a:pPr>
                      <a:r>
                        <a:rPr lang="en-GB" sz="1500" b="0" dirty="0">
                          <a:solidFill>
                            <a:schemeClr val="tx1"/>
                          </a:solidFill>
                          <a:effectLst/>
                        </a:rPr>
                        <a:t>Improvement of detached regimes in ADCs, including the effects of kinetic neutrals and sensitivity studies for the most uncertain input parameters regarding e.g. plasma transport (DEMO+ITER)</a:t>
                      </a:r>
                      <a:endParaRPr lang="de-DE" sz="15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4206402512"/>
                  </a:ext>
                </a:extLst>
              </a:tr>
              <a:tr h="0">
                <a:tc>
                  <a:txBody>
                    <a:bodyPr/>
                    <a:lstStyle/>
                    <a:p>
                      <a:pPr marL="21590">
                        <a:lnSpc>
                          <a:spcPct val="115000"/>
                        </a:lnSpc>
                        <a:spcAft>
                          <a:spcPts val="300"/>
                        </a:spcAft>
                      </a:pPr>
                      <a:r>
                        <a:rPr lang="en-GB" sz="1500">
                          <a:effectLst/>
                        </a:rPr>
                        <a:t>WM17</a:t>
                      </a:r>
                      <a:endParaRPr lang="de-DE"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2225">
                        <a:lnSpc>
                          <a:spcPct val="115000"/>
                        </a:lnSpc>
                        <a:spcAft>
                          <a:spcPts val="300"/>
                        </a:spcAft>
                        <a:tabLst>
                          <a:tab pos="1333500" algn="l"/>
                        </a:tabLst>
                      </a:pPr>
                      <a:r>
                        <a:rPr lang="en-GB" sz="1500" dirty="0">
                          <a:effectLst/>
                        </a:rPr>
                        <a:t>Development of a reduced model   from ADC experiments/simulations to scaling laws applicable for DEMO size and comparison with scaling laws extracted from existing DEMO scale simulations (DEMO)</a:t>
                      </a:r>
                      <a:endParaRPr lang="de-DE"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1106903"/>
                  </a:ext>
                </a:extLst>
              </a:tr>
              <a:tr h="0">
                <a:tc>
                  <a:txBody>
                    <a:bodyPr/>
                    <a:lstStyle/>
                    <a:p>
                      <a:pPr marL="21590">
                        <a:lnSpc>
                          <a:spcPct val="115000"/>
                        </a:lnSpc>
                        <a:spcAft>
                          <a:spcPts val="300"/>
                        </a:spcAft>
                      </a:pPr>
                      <a:r>
                        <a:rPr lang="en-GB" sz="1500">
                          <a:effectLst/>
                        </a:rPr>
                        <a:t>WM18</a:t>
                      </a:r>
                      <a:endParaRPr lang="de-DE"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2225">
                        <a:lnSpc>
                          <a:spcPct val="115000"/>
                        </a:lnSpc>
                        <a:spcAft>
                          <a:spcPts val="300"/>
                        </a:spcAft>
                        <a:tabLst>
                          <a:tab pos="1333500" algn="l"/>
                        </a:tabLst>
                      </a:pPr>
                      <a:r>
                        <a:rPr lang="en-GB" sz="1500" dirty="0">
                          <a:effectLst/>
                        </a:rPr>
                        <a:t>Engineering compatibility assessment of potential best promising DEMO ADC solutions with the DTT facility (DEMO)</a:t>
                      </a:r>
                      <a:endParaRPr lang="de-DE"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375686873"/>
                  </a:ext>
                </a:extLst>
              </a:tr>
              <a:tr h="0">
                <a:tc>
                  <a:txBody>
                    <a:bodyPr/>
                    <a:lstStyle/>
                    <a:p>
                      <a:pPr marL="21590">
                        <a:lnSpc>
                          <a:spcPct val="115000"/>
                        </a:lnSpc>
                        <a:spcAft>
                          <a:spcPts val="300"/>
                        </a:spcAft>
                      </a:pPr>
                      <a:r>
                        <a:rPr lang="en-GB" sz="1500">
                          <a:effectLst/>
                        </a:rPr>
                        <a:t>WM19</a:t>
                      </a:r>
                      <a:endParaRPr lang="de-DE"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2225">
                        <a:lnSpc>
                          <a:spcPct val="115000"/>
                        </a:lnSpc>
                        <a:spcAft>
                          <a:spcPts val="300"/>
                        </a:spcAft>
                        <a:tabLst>
                          <a:tab pos="1333500" algn="l"/>
                        </a:tabLst>
                      </a:pPr>
                      <a:r>
                        <a:rPr lang="en-GB" sz="1500" dirty="0">
                          <a:effectLst/>
                        </a:rPr>
                        <a:t>Engineering DEMO evaluation of most favourable ADC solutions in terms of VDE and disruption events compatibility (DEMO)</a:t>
                      </a:r>
                      <a:endParaRPr lang="de-DE"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22583398"/>
                  </a:ext>
                </a:extLst>
              </a:tr>
            </a:tbl>
          </a:graphicData>
        </a:graphic>
      </p:graphicFrame>
      <p:sp>
        <p:nvSpPr>
          <p:cNvPr id="18" name="Textfeld 17"/>
          <p:cNvSpPr txBox="1"/>
          <p:nvPr/>
        </p:nvSpPr>
        <p:spPr>
          <a:xfrm>
            <a:off x="10809893" y="3258804"/>
            <a:ext cx="1218282" cy="369332"/>
          </a:xfrm>
          <a:prstGeom prst="rect">
            <a:avLst/>
          </a:prstGeom>
          <a:noFill/>
        </p:spPr>
        <p:txBody>
          <a:bodyPr wrap="none" rtlCol="0">
            <a:spAutoFit/>
          </a:bodyPr>
          <a:lstStyle/>
          <a:p>
            <a:r>
              <a:rPr lang="de-DE" dirty="0" smtClean="0">
                <a:solidFill>
                  <a:srgbClr val="00B050"/>
                </a:solidFill>
              </a:rPr>
              <a:t>In </a:t>
            </a:r>
            <a:r>
              <a:rPr lang="de-DE" dirty="0" err="1" smtClean="0">
                <a:solidFill>
                  <a:srgbClr val="00B050"/>
                </a:solidFill>
              </a:rPr>
              <a:t>progress</a:t>
            </a:r>
            <a:endParaRPr lang="de-DE" dirty="0">
              <a:solidFill>
                <a:srgbClr val="00B050"/>
              </a:solidFill>
            </a:endParaRPr>
          </a:p>
        </p:txBody>
      </p:sp>
      <p:sp>
        <p:nvSpPr>
          <p:cNvPr id="22" name="Textfeld 21"/>
          <p:cNvSpPr txBox="1"/>
          <p:nvPr/>
        </p:nvSpPr>
        <p:spPr>
          <a:xfrm>
            <a:off x="10807455" y="4027074"/>
            <a:ext cx="1218282" cy="369332"/>
          </a:xfrm>
          <a:prstGeom prst="rect">
            <a:avLst/>
          </a:prstGeom>
          <a:noFill/>
        </p:spPr>
        <p:txBody>
          <a:bodyPr wrap="none" rtlCol="0">
            <a:spAutoFit/>
          </a:bodyPr>
          <a:lstStyle/>
          <a:p>
            <a:r>
              <a:rPr lang="de-DE" dirty="0" smtClean="0">
                <a:solidFill>
                  <a:srgbClr val="00B050"/>
                </a:solidFill>
              </a:rPr>
              <a:t>In </a:t>
            </a:r>
            <a:r>
              <a:rPr lang="de-DE" dirty="0" err="1" smtClean="0">
                <a:solidFill>
                  <a:srgbClr val="00B050"/>
                </a:solidFill>
              </a:rPr>
              <a:t>progress</a:t>
            </a:r>
            <a:endParaRPr lang="de-DE" dirty="0">
              <a:solidFill>
                <a:srgbClr val="00B050"/>
              </a:solidFill>
            </a:endParaRPr>
          </a:p>
        </p:txBody>
      </p:sp>
      <p:sp>
        <p:nvSpPr>
          <p:cNvPr id="23" name="Textfeld 22"/>
          <p:cNvSpPr txBox="1"/>
          <p:nvPr/>
        </p:nvSpPr>
        <p:spPr>
          <a:xfrm>
            <a:off x="10803147" y="4499828"/>
            <a:ext cx="1218282" cy="369332"/>
          </a:xfrm>
          <a:prstGeom prst="rect">
            <a:avLst/>
          </a:prstGeom>
          <a:noFill/>
        </p:spPr>
        <p:txBody>
          <a:bodyPr wrap="none" rtlCol="0">
            <a:spAutoFit/>
          </a:bodyPr>
          <a:lstStyle/>
          <a:p>
            <a:r>
              <a:rPr lang="de-DE" dirty="0" smtClean="0">
                <a:solidFill>
                  <a:srgbClr val="00B050"/>
                </a:solidFill>
              </a:rPr>
              <a:t>In </a:t>
            </a:r>
            <a:r>
              <a:rPr lang="de-DE" dirty="0" err="1" smtClean="0">
                <a:solidFill>
                  <a:srgbClr val="00B050"/>
                </a:solidFill>
              </a:rPr>
              <a:t>progress</a:t>
            </a:r>
            <a:endParaRPr lang="de-DE" dirty="0">
              <a:solidFill>
                <a:srgbClr val="00B050"/>
              </a:solidFill>
            </a:endParaRPr>
          </a:p>
        </p:txBody>
      </p:sp>
      <p:sp>
        <p:nvSpPr>
          <p:cNvPr id="3" name="Textfeld 2"/>
          <p:cNvSpPr txBox="1"/>
          <p:nvPr/>
        </p:nvSpPr>
        <p:spPr>
          <a:xfrm>
            <a:off x="5859412" y="1194063"/>
            <a:ext cx="3335913" cy="323165"/>
          </a:xfrm>
          <a:prstGeom prst="rect">
            <a:avLst/>
          </a:prstGeom>
          <a:noFill/>
        </p:spPr>
        <p:txBody>
          <a:bodyPr wrap="none" rtlCol="0">
            <a:spAutoFit/>
          </a:bodyPr>
          <a:lstStyle/>
          <a:p>
            <a:r>
              <a:rPr lang="de-DE" sz="1500" b="1" dirty="0" smtClean="0"/>
              <a:t>Note: The </a:t>
            </a:r>
            <a:r>
              <a:rPr lang="de-DE" sz="1500" b="1" dirty="0" err="1" smtClean="0"/>
              <a:t>milestones</a:t>
            </a:r>
            <a:r>
              <a:rPr lang="de-DE" sz="1500" b="1" dirty="0" smtClean="0"/>
              <a:t> </a:t>
            </a:r>
            <a:r>
              <a:rPr lang="de-DE" sz="1500" b="1" dirty="0" err="1" smtClean="0"/>
              <a:t>are</a:t>
            </a:r>
            <a:r>
              <a:rPr lang="de-DE" sz="1500" b="1" dirty="0" smtClean="0"/>
              <a:t> </a:t>
            </a:r>
            <a:r>
              <a:rPr lang="de-DE" sz="1500" b="1" dirty="0" err="1" smtClean="0"/>
              <a:t>for</a:t>
            </a:r>
            <a:r>
              <a:rPr lang="de-DE" sz="1500" b="1" dirty="0" smtClean="0"/>
              <a:t> 2021-2022</a:t>
            </a:r>
            <a:endParaRPr lang="de-DE" sz="1500" b="1" dirty="0"/>
          </a:p>
        </p:txBody>
      </p:sp>
      <p:graphicFrame>
        <p:nvGraphicFramePr>
          <p:cNvPr id="29" name="Tabelle 28"/>
          <p:cNvGraphicFramePr>
            <a:graphicFrameLocks noGrp="1"/>
          </p:cNvGraphicFramePr>
          <p:nvPr>
            <p:extLst>
              <p:ext uri="{D42A27DB-BD31-4B8C-83A1-F6EECF244321}">
                <p14:modId xmlns:p14="http://schemas.microsoft.com/office/powerpoint/2010/main" val="25618042"/>
              </p:ext>
            </p:extLst>
          </p:nvPr>
        </p:nvGraphicFramePr>
        <p:xfrm>
          <a:off x="466410" y="1484784"/>
          <a:ext cx="2893286" cy="788670"/>
        </p:xfrm>
        <a:graphic>
          <a:graphicData uri="http://schemas.openxmlformats.org/drawingml/2006/table">
            <a:tbl>
              <a:tblPr firstRow="1" firstCol="1" bandRow="1">
                <a:tableStyleId>{5C22544A-7EE6-4342-B048-85BDC9FD1C3A}</a:tableStyleId>
              </a:tblPr>
              <a:tblGrid>
                <a:gridCol w="2893286">
                  <a:extLst>
                    <a:ext uri="{9D8B030D-6E8A-4147-A177-3AD203B41FA5}">
                      <a16:colId xmlns:a16="http://schemas.microsoft.com/office/drawing/2014/main" val="838191033"/>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500" spc="-15" dirty="0">
                          <a:effectLst/>
                        </a:rPr>
                        <a:t>SP-ADC.F / </a:t>
                      </a:r>
                      <a:r>
                        <a:rPr lang="en-GB" sz="1500" dirty="0">
                          <a:effectLst/>
                        </a:rPr>
                        <a:t>Modelling of advanced divertor configurations for DEMO and PEX solutions</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tc>
                <a:extLst>
                  <a:ext uri="{0D108BD9-81ED-4DB2-BD59-A6C34878D82A}">
                    <a16:rowId xmlns:a16="http://schemas.microsoft.com/office/drawing/2014/main" val="2871232835"/>
                  </a:ext>
                </a:extLst>
              </a:tr>
            </a:tbl>
          </a:graphicData>
        </a:graphic>
      </p:graphicFrame>
      <p:graphicFrame>
        <p:nvGraphicFramePr>
          <p:cNvPr id="30" name="Tabelle 29"/>
          <p:cNvGraphicFramePr>
            <a:graphicFrameLocks noGrp="1"/>
          </p:cNvGraphicFramePr>
          <p:nvPr>
            <p:extLst>
              <p:ext uri="{D42A27DB-BD31-4B8C-83A1-F6EECF244321}">
                <p14:modId xmlns:p14="http://schemas.microsoft.com/office/powerpoint/2010/main" val="2076124107"/>
              </p:ext>
            </p:extLst>
          </p:nvPr>
        </p:nvGraphicFramePr>
        <p:xfrm>
          <a:off x="466410" y="3087808"/>
          <a:ext cx="2893286" cy="788670"/>
        </p:xfrm>
        <a:graphic>
          <a:graphicData uri="http://schemas.openxmlformats.org/drawingml/2006/table">
            <a:tbl>
              <a:tblPr firstRow="1" firstCol="1" bandRow="1">
                <a:tableStyleId>{5C22544A-7EE6-4342-B048-85BDC9FD1C3A}</a:tableStyleId>
              </a:tblPr>
              <a:tblGrid>
                <a:gridCol w="2893286">
                  <a:extLst>
                    <a:ext uri="{9D8B030D-6E8A-4147-A177-3AD203B41FA5}">
                      <a16:colId xmlns:a16="http://schemas.microsoft.com/office/drawing/2014/main" val="255349198"/>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500" spc="-15" dirty="0">
                          <a:effectLst/>
                        </a:rPr>
                        <a:t>SP-ADC.H / </a:t>
                      </a:r>
                      <a:r>
                        <a:rPr lang="en-GB" sz="1500" dirty="0">
                          <a:effectLst/>
                        </a:rPr>
                        <a:t>Engineering boundary conditions related to DTT as ADC test-bed</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tc>
                <a:extLst>
                  <a:ext uri="{0D108BD9-81ED-4DB2-BD59-A6C34878D82A}">
                    <a16:rowId xmlns:a16="http://schemas.microsoft.com/office/drawing/2014/main" val="3210939614"/>
                  </a:ext>
                </a:extLst>
              </a:tr>
            </a:tbl>
          </a:graphicData>
        </a:graphic>
      </p:graphicFrame>
      <p:graphicFrame>
        <p:nvGraphicFramePr>
          <p:cNvPr id="31" name="Tabelle 30"/>
          <p:cNvGraphicFramePr>
            <a:graphicFrameLocks noGrp="1"/>
          </p:cNvGraphicFramePr>
          <p:nvPr>
            <p:extLst>
              <p:ext uri="{D42A27DB-BD31-4B8C-83A1-F6EECF244321}">
                <p14:modId xmlns:p14="http://schemas.microsoft.com/office/powerpoint/2010/main" val="4125706855"/>
              </p:ext>
            </p:extLst>
          </p:nvPr>
        </p:nvGraphicFramePr>
        <p:xfrm>
          <a:off x="461819" y="3879896"/>
          <a:ext cx="2897877" cy="788670"/>
        </p:xfrm>
        <a:graphic>
          <a:graphicData uri="http://schemas.openxmlformats.org/drawingml/2006/table">
            <a:tbl>
              <a:tblPr firstRow="1" firstCol="1" bandRow="1">
                <a:tableStyleId>{5C22544A-7EE6-4342-B048-85BDC9FD1C3A}</a:tableStyleId>
              </a:tblPr>
              <a:tblGrid>
                <a:gridCol w="2897877">
                  <a:extLst>
                    <a:ext uri="{9D8B030D-6E8A-4147-A177-3AD203B41FA5}">
                      <a16:colId xmlns:a16="http://schemas.microsoft.com/office/drawing/2014/main" val="2446355533"/>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500" spc="-15" dirty="0">
                          <a:effectLst/>
                        </a:rPr>
                        <a:t>SP-ADC.I / Engineering boundary conditions related to DEMO ADC solutions</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tc>
                <a:extLst>
                  <a:ext uri="{0D108BD9-81ED-4DB2-BD59-A6C34878D82A}">
                    <a16:rowId xmlns:a16="http://schemas.microsoft.com/office/drawing/2014/main" val="885174446"/>
                  </a:ext>
                </a:extLst>
              </a:tr>
            </a:tbl>
          </a:graphicData>
        </a:graphic>
      </p:graphicFrame>
      <p:graphicFrame>
        <p:nvGraphicFramePr>
          <p:cNvPr id="32" name="Tabelle 31"/>
          <p:cNvGraphicFramePr>
            <a:graphicFrameLocks noGrp="1"/>
          </p:cNvGraphicFramePr>
          <p:nvPr>
            <p:extLst>
              <p:ext uri="{D42A27DB-BD31-4B8C-83A1-F6EECF244321}">
                <p14:modId xmlns:p14="http://schemas.microsoft.com/office/powerpoint/2010/main" val="1501396590"/>
              </p:ext>
            </p:extLst>
          </p:nvPr>
        </p:nvGraphicFramePr>
        <p:xfrm>
          <a:off x="479376" y="4671984"/>
          <a:ext cx="2880320" cy="788670"/>
        </p:xfrm>
        <a:graphic>
          <a:graphicData uri="http://schemas.openxmlformats.org/drawingml/2006/table">
            <a:tbl>
              <a:tblPr firstRow="1" firstCol="1" bandRow="1">
                <a:tableStyleId>{5C22544A-7EE6-4342-B048-85BDC9FD1C3A}</a:tableStyleId>
              </a:tblPr>
              <a:tblGrid>
                <a:gridCol w="2880320">
                  <a:extLst>
                    <a:ext uri="{9D8B030D-6E8A-4147-A177-3AD203B41FA5}">
                      <a16:colId xmlns:a16="http://schemas.microsoft.com/office/drawing/2014/main" val="176918781"/>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500" spc="-15" dirty="0">
                          <a:effectLst/>
                        </a:rPr>
                        <a:t>SP-ADC.J / </a:t>
                      </a:r>
                      <a:r>
                        <a:rPr lang="en-US" sz="1500" dirty="0">
                          <a:effectLst/>
                        </a:rPr>
                        <a:t>Modelling of standard and advanced divertor configurations for DTT </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tc>
                <a:extLst>
                  <a:ext uri="{0D108BD9-81ED-4DB2-BD59-A6C34878D82A}">
                    <a16:rowId xmlns:a16="http://schemas.microsoft.com/office/drawing/2014/main" val="1235802155"/>
                  </a:ext>
                </a:extLst>
              </a:tr>
            </a:tbl>
          </a:graphicData>
        </a:graphic>
      </p:graphicFrame>
      <p:graphicFrame>
        <p:nvGraphicFramePr>
          <p:cNvPr id="33" name="Tabelle 32"/>
          <p:cNvGraphicFramePr>
            <a:graphicFrameLocks noGrp="1"/>
          </p:cNvGraphicFramePr>
          <p:nvPr>
            <p:extLst>
              <p:ext uri="{D42A27DB-BD31-4B8C-83A1-F6EECF244321}">
                <p14:modId xmlns:p14="http://schemas.microsoft.com/office/powerpoint/2010/main" val="1821634630"/>
              </p:ext>
            </p:extLst>
          </p:nvPr>
        </p:nvGraphicFramePr>
        <p:xfrm>
          <a:off x="461819" y="2307286"/>
          <a:ext cx="2897877" cy="788670"/>
        </p:xfrm>
        <a:graphic>
          <a:graphicData uri="http://schemas.openxmlformats.org/drawingml/2006/table">
            <a:tbl>
              <a:tblPr firstRow="1" firstCol="1" bandRow="1">
                <a:tableStyleId>{5C22544A-7EE6-4342-B048-85BDC9FD1C3A}</a:tableStyleId>
              </a:tblPr>
              <a:tblGrid>
                <a:gridCol w="2897877">
                  <a:extLst>
                    <a:ext uri="{9D8B030D-6E8A-4147-A177-3AD203B41FA5}">
                      <a16:colId xmlns:a16="http://schemas.microsoft.com/office/drawing/2014/main" val="450837840"/>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500" spc="-15" dirty="0">
                          <a:effectLst/>
                        </a:rPr>
                        <a:t>SP-ADC.G / </a:t>
                      </a:r>
                      <a:r>
                        <a:rPr lang="en-GB" sz="1500" dirty="0">
                          <a:effectLst/>
                        </a:rPr>
                        <a:t>Experimental assessment of PEX solutions and modelling interpretation</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tc>
                <a:extLst>
                  <a:ext uri="{0D108BD9-81ED-4DB2-BD59-A6C34878D82A}">
                    <a16:rowId xmlns:a16="http://schemas.microsoft.com/office/drawing/2014/main" val="3408159150"/>
                  </a:ext>
                </a:extLst>
              </a:tr>
            </a:tbl>
          </a:graphicData>
        </a:graphic>
      </p:graphicFrame>
    </p:spTree>
    <p:extLst>
      <p:ext uri="{BB962C8B-B14F-4D97-AF65-F5344CB8AC3E}">
        <p14:creationId xmlns:p14="http://schemas.microsoft.com/office/powerpoint/2010/main" val="33978885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713070" y="5786100"/>
            <a:ext cx="2862650" cy="523220"/>
          </a:xfrm>
          <a:prstGeom prst="rect">
            <a:avLst/>
          </a:prstGeom>
        </p:spPr>
        <p:txBody>
          <a:bodyPr wrap="square">
            <a:spAutoFit/>
          </a:bodyPr>
          <a:lstStyle/>
          <a:p>
            <a:r>
              <a:rPr lang="en-US" sz="1400" dirty="0">
                <a:latin typeface="Calibri" panose="020F0502020204030204" pitchFamily="34" charset="0"/>
                <a:ea typeface="SimSun" panose="02010600030101010101" pitchFamily="2" charset="-122"/>
                <a:cs typeface="Arial" panose="020B0604020202020204" pitchFamily="34" charset="0"/>
              </a:rPr>
              <a:t>Participants: </a:t>
            </a:r>
            <a:r>
              <a:rPr lang="en-US" sz="1400" dirty="0"/>
              <a:t>CEA, ENEA, IPPLM, LPP-ERM-KMS, MPG, VTT, ENEA</a:t>
            </a:r>
            <a:endParaRPr lang="de-DE" sz="1400" dirty="0"/>
          </a:p>
        </p:txBody>
      </p:sp>
      <p:sp>
        <p:nvSpPr>
          <p:cNvPr id="19" name="Titel 1"/>
          <p:cNvSpPr>
            <a:spLocks noGrp="1"/>
          </p:cNvSpPr>
          <p:nvPr>
            <p:ph type="title"/>
          </p:nvPr>
        </p:nvSpPr>
        <p:spPr>
          <a:xfrm>
            <a:off x="596271" y="116632"/>
            <a:ext cx="10526283" cy="457200"/>
          </a:xfrm>
        </p:spPr>
        <p:txBody>
          <a:bodyPr/>
          <a:lstStyle/>
          <a:p>
            <a:r>
              <a:rPr lang="en-GB" dirty="0" smtClean="0">
                <a:solidFill>
                  <a:schemeClr val="bg2">
                    <a:lumMod val="10000"/>
                  </a:schemeClr>
                </a:solidFill>
              </a:rPr>
              <a:t>2 – WPPWIE  Summary of Achievements: SP ADC F-J </a:t>
            </a:r>
            <a:br>
              <a:rPr lang="en-GB" dirty="0" smtClean="0">
                <a:solidFill>
                  <a:schemeClr val="bg2">
                    <a:lumMod val="10000"/>
                  </a:schemeClr>
                </a:solidFill>
              </a:rPr>
            </a:br>
            <a:r>
              <a:rPr lang="en-US" dirty="0" smtClean="0">
                <a:latin typeface="Calibri" panose="020F0502020204030204" pitchFamily="34" charset="0"/>
                <a:ea typeface="SimSun" panose="02010600030101010101" pitchFamily="2" charset="-122"/>
              </a:rPr>
              <a:t>Advanced Divertor Configurations for DEMO and DTT</a:t>
            </a:r>
            <a:endParaRPr lang="en-US" dirty="0">
              <a:latin typeface="Calibri" panose="020F0502020204030204" pitchFamily="34" charset="0"/>
              <a:ea typeface="SimSun" panose="02010600030101010101" pitchFamily="2" charset="-122"/>
            </a:endParaRPr>
          </a:p>
        </p:txBody>
      </p:sp>
      <p:sp>
        <p:nvSpPr>
          <p:cNvPr id="20" name="Foliennummernplatzhalter 4"/>
          <p:cNvSpPr>
            <a:spLocks noGrp="1"/>
          </p:cNvSpPr>
          <p:nvPr>
            <p:ph type="sldNum" sz="quarter" idx="12"/>
          </p:nvPr>
        </p:nvSpPr>
        <p:spPr>
          <a:xfrm>
            <a:off x="10992544" y="6525344"/>
            <a:ext cx="720080" cy="199174"/>
          </a:xfrm>
        </p:spPr>
        <p:txBody>
          <a:bodyPr/>
          <a:lstStyle/>
          <a:p>
            <a:fld id="{6A6D9FA1-99C7-4910-8E32-B85D378B0060}" type="slidenum">
              <a:rPr lang="en-GB" smtClean="0"/>
              <a:pPr/>
              <a:t>21</a:t>
            </a:fld>
            <a:endParaRPr lang="en-GB" dirty="0"/>
          </a:p>
        </p:txBody>
      </p:sp>
      <p:sp>
        <p:nvSpPr>
          <p:cNvPr id="21" name="Fußzeilenplatzhalter 3"/>
          <p:cNvSpPr>
            <a:spLocks noGrp="1"/>
          </p:cNvSpPr>
          <p:nvPr>
            <p:ph type="ftr" sz="quarter" idx="11"/>
          </p:nvPr>
        </p:nvSpPr>
        <p:spPr>
          <a:xfrm>
            <a:off x="609600" y="6528386"/>
            <a:ext cx="3470176" cy="329614"/>
          </a:xfrm>
        </p:spPr>
        <p:txBody>
          <a:bodyPr/>
          <a:lstStyle/>
          <a:p>
            <a:pPr algn="l"/>
            <a:r>
              <a:rPr lang="fr-FR" dirty="0"/>
              <a:t>S. Brezinsek  |  3rd WPPWIE PB  |  </a:t>
            </a:r>
            <a:r>
              <a:rPr lang="fr-FR" dirty="0" smtClean="0"/>
              <a:t>15.03.2022</a:t>
            </a:r>
            <a:endParaRPr lang="en-GB" dirty="0"/>
          </a:p>
        </p:txBody>
      </p:sp>
      <p:graphicFrame>
        <p:nvGraphicFramePr>
          <p:cNvPr id="29" name="Tabelle 28"/>
          <p:cNvGraphicFramePr>
            <a:graphicFrameLocks noGrp="1"/>
          </p:cNvGraphicFramePr>
          <p:nvPr>
            <p:extLst/>
          </p:nvPr>
        </p:nvGraphicFramePr>
        <p:xfrm>
          <a:off x="466410" y="1484784"/>
          <a:ext cx="2893286" cy="788670"/>
        </p:xfrm>
        <a:graphic>
          <a:graphicData uri="http://schemas.openxmlformats.org/drawingml/2006/table">
            <a:tbl>
              <a:tblPr firstRow="1" firstCol="1" bandRow="1">
                <a:tableStyleId>{5C22544A-7EE6-4342-B048-85BDC9FD1C3A}</a:tableStyleId>
              </a:tblPr>
              <a:tblGrid>
                <a:gridCol w="2893286">
                  <a:extLst>
                    <a:ext uri="{9D8B030D-6E8A-4147-A177-3AD203B41FA5}">
                      <a16:colId xmlns:a16="http://schemas.microsoft.com/office/drawing/2014/main" val="838191033"/>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500" spc="-15" dirty="0">
                          <a:effectLst/>
                        </a:rPr>
                        <a:t>SP-ADC.F / </a:t>
                      </a:r>
                      <a:r>
                        <a:rPr lang="en-GB" sz="1500" dirty="0">
                          <a:effectLst/>
                        </a:rPr>
                        <a:t>Modelling of advanced divertor configurations for DEMO and PEX solutions</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tc>
                <a:extLst>
                  <a:ext uri="{0D108BD9-81ED-4DB2-BD59-A6C34878D82A}">
                    <a16:rowId xmlns:a16="http://schemas.microsoft.com/office/drawing/2014/main" val="2871232835"/>
                  </a:ext>
                </a:extLst>
              </a:tr>
            </a:tbl>
          </a:graphicData>
        </a:graphic>
      </p:graphicFrame>
      <p:graphicFrame>
        <p:nvGraphicFramePr>
          <p:cNvPr id="30" name="Tabelle 29"/>
          <p:cNvGraphicFramePr>
            <a:graphicFrameLocks noGrp="1"/>
          </p:cNvGraphicFramePr>
          <p:nvPr>
            <p:extLst>
              <p:ext uri="{D42A27DB-BD31-4B8C-83A1-F6EECF244321}">
                <p14:modId xmlns:p14="http://schemas.microsoft.com/office/powerpoint/2010/main" val="586450727"/>
              </p:ext>
            </p:extLst>
          </p:nvPr>
        </p:nvGraphicFramePr>
        <p:xfrm>
          <a:off x="466410" y="3087808"/>
          <a:ext cx="2893286" cy="788670"/>
        </p:xfrm>
        <a:graphic>
          <a:graphicData uri="http://schemas.openxmlformats.org/drawingml/2006/table">
            <a:tbl>
              <a:tblPr firstRow="1" firstCol="1" bandRow="1">
                <a:tableStyleId>{5C22544A-7EE6-4342-B048-85BDC9FD1C3A}</a:tableStyleId>
              </a:tblPr>
              <a:tblGrid>
                <a:gridCol w="2893286">
                  <a:extLst>
                    <a:ext uri="{9D8B030D-6E8A-4147-A177-3AD203B41FA5}">
                      <a16:colId xmlns:a16="http://schemas.microsoft.com/office/drawing/2014/main" val="255349198"/>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500" spc="-15" dirty="0">
                          <a:effectLst/>
                        </a:rPr>
                        <a:t>SP-ADC.H / </a:t>
                      </a:r>
                      <a:r>
                        <a:rPr lang="en-GB" sz="1500" dirty="0">
                          <a:effectLst/>
                        </a:rPr>
                        <a:t>Engineering boundary conditions related to DTT as ADC test-bed</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solidFill>
                      <a:schemeClr val="bg1">
                        <a:lumMod val="65000"/>
                      </a:schemeClr>
                    </a:solidFill>
                  </a:tcPr>
                </a:tc>
                <a:extLst>
                  <a:ext uri="{0D108BD9-81ED-4DB2-BD59-A6C34878D82A}">
                    <a16:rowId xmlns:a16="http://schemas.microsoft.com/office/drawing/2014/main" val="3210939614"/>
                  </a:ext>
                </a:extLst>
              </a:tr>
            </a:tbl>
          </a:graphicData>
        </a:graphic>
      </p:graphicFrame>
      <p:graphicFrame>
        <p:nvGraphicFramePr>
          <p:cNvPr id="31" name="Tabelle 30"/>
          <p:cNvGraphicFramePr>
            <a:graphicFrameLocks noGrp="1"/>
          </p:cNvGraphicFramePr>
          <p:nvPr>
            <p:extLst>
              <p:ext uri="{D42A27DB-BD31-4B8C-83A1-F6EECF244321}">
                <p14:modId xmlns:p14="http://schemas.microsoft.com/office/powerpoint/2010/main" val="2461285085"/>
              </p:ext>
            </p:extLst>
          </p:nvPr>
        </p:nvGraphicFramePr>
        <p:xfrm>
          <a:off x="461819" y="3879896"/>
          <a:ext cx="2897877" cy="788670"/>
        </p:xfrm>
        <a:graphic>
          <a:graphicData uri="http://schemas.openxmlformats.org/drawingml/2006/table">
            <a:tbl>
              <a:tblPr firstRow="1" firstCol="1" bandRow="1">
                <a:tableStyleId>{5C22544A-7EE6-4342-B048-85BDC9FD1C3A}</a:tableStyleId>
              </a:tblPr>
              <a:tblGrid>
                <a:gridCol w="2897877">
                  <a:extLst>
                    <a:ext uri="{9D8B030D-6E8A-4147-A177-3AD203B41FA5}">
                      <a16:colId xmlns:a16="http://schemas.microsoft.com/office/drawing/2014/main" val="2446355533"/>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500" spc="-15" dirty="0">
                          <a:effectLst/>
                        </a:rPr>
                        <a:t>SP-ADC.I / Engineering boundary conditions related to DEMO ADC solutions</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solidFill>
                      <a:schemeClr val="accent1"/>
                    </a:solidFill>
                  </a:tcPr>
                </a:tc>
                <a:extLst>
                  <a:ext uri="{0D108BD9-81ED-4DB2-BD59-A6C34878D82A}">
                    <a16:rowId xmlns:a16="http://schemas.microsoft.com/office/drawing/2014/main" val="885174446"/>
                  </a:ext>
                </a:extLst>
              </a:tr>
            </a:tbl>
          </a:graphicData>
        </a:graphic>
      </p:graphicFrame>
      <p:graphicFrame>
        <p:nvGraphicFramePr>
          <p:cNvPr id="32" name="Tabelle 31"/>
          <p:cNvGraphicFramePr>
            <a:graphicFrameLocks noGrp="1"/>
          </p:cNvGraphicFramePr>
          <p:nvPr>
            <p:extLst>
              <p:ext uri="{D42A27DB-BD31-4B8C-83A1-F6EECF244321}">
                <p14:modId xmlns:p14="http://schemas.microsoft.com/office/powerpoint/2010/main" val="2211572921"/>
              </p:ext>
            </p:extLst>
          </p:nvPr>
        </p:nvGraphicFramePr>
        <p:xfrm>
          <a:off x="479376" y="4671984"/>
          <a:ext cx="2880320" cy="788670"/>
        </p:xfrm>
        <a:graphic>
          <a:graphicData uri="http://schemas.openxmlformats.org/drawingml/2006/table">
            <a:tbl>
              <a:tblPr firstRow="1" firstCol="1" bandRow="1">
                <a:tableStyleId>{5C22544A-7EE6-4342-B048-85BDC9FD1C3A}</a:tableStyleId>
              </a:tblPr>
              <a:tblGrid>
                <a:gridCol w="2880320">
                  <a:extLst>
                    <a:ext uri="{9D8B030D-6E8A-4147-A177-3AD203B41FA5}">
                      <a16:colId xmlns:a16="http://schemas.microsoft.com/office/drawing/2014/main" val="176918781"/>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500" spc="-15" dirty="0">
                          <a:effectLst/>
                        </a:rPr>
                        <a:t>SP-ADC.J / </a:t>
                      </a:r>
                      <a:r>
                        <a:rPr lang="en-US" sz="1500" dirty="0">
                          <a:effectLst/>
                        </a:rPr>
                        <a:t>Modelling of standard and advanced divertor configurations for DTT </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solidFill>
                      <a:schemeClr val="bg1">
                        <a:lumMod val="65000"/>
                      </a:schemeClr>
                    </a:solidFill>
                  </a:tcPr>
                </a:tc>
                <a:extLst>
                  <a:ext uri="{0D108BD9-81ED-4DB2-BD59-A6C34878D82A}">
                    <a16:rowId xmlns:a16="http://schemas.microsoft.com/office/drawing/2014/main" val="1235802155"/>
                  </a:ext>
                </a:extLst>
              </a:tr>
            </a:tbl>
          </a:graphicData>
        </a:graphic>
      </p:graphicFrame>
      <p:graphicFrame>
        <p:nvGraphicFramePr>
          <p:cNvPr id="33" name="Tabelle 32"/>
          <p:cNvGraphicFramePr>
            <a:graphicFrameLocks noGrp="1"/>
          </p:cNvGraphicFramePr>
          <p:nvPr>
            <p:extLst/>
          </p:nvPr>
        </p:nvGraphicFramePr>
        <p:xfrm>
          <a:off x="461819" y="2307286"/>
          <a:ext cx="2897877" cy="788670"/>
        </p:xfrm>
        <a:graphic>
          <a:graphicData uri="http://schemas.openxmlformats.org/drawingml/2006/table">
            <a:tbl>
              <a:tblPr firstRow="1" firstCol="1" bandRow="1">
                <a:tableStyleId>{5C22544A-7EE6-4342-B048-85BDC9FD1C3A}</a:tableStyleId>
              </a:tblPr>
              <a:tblGrid>
                <a:gridCol w="2897877">
                  <a:extLst>
                    <a:ext uri="{9D8B030D-6E8A-4147-A177-3AD203B41FA5}">
                      <a16:colId xmlns:a16="http://schemas.microsoft.com/office/drawing/2014/main" val="450837840"/>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500" spc="-15" dirty="0">
                          <a:effectLst/>
                        </a:rPr>
                        <a:t>SP-ADC.G / </a:t>
                      </a:r>
                      <a:r>
                        <a:rPr lang="en-GB" sz="1500" dirty="0">
                          <a:effectLst/>
                        </a:rPr>
                        <a:t>Experimental assessment of PEX solutions and modelling interpretation</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tc>
                <a:extLst>
                  <a:ext uri="{0D108BD9-81ED-4DB2-BD59-A6C34878D82A}">
                    <a16:rowId xmlns:a16="http://schemas.microsoft.com/office/drawing/2014/main" val="3408159150"/>
                  </a:ext>
                </a:extLst>
              </a:tr>
            </a:tbl>
          </a:graphicData>
        </a:graphic>
      </p:graphicFrame>
      <p:sp>
        <p:nvSpPr>
          <p:cNvPr id="24" name="Rechteck 23"/>
          <p:cNvSpPr/>
          <p:nvPr/>
        </p:nvSpPr>
        <p:spPr>
          <a:xfrm>
            <a:off x="5159896" y="773809"/>
            <a:ext cx="7032104" cy="1126462"/>
          </a:xfrm>
          <a:prstGeom prst="rect">
            <a:avLst/>
          </a:prstGeom>
        </p:spPr>
        <p:txBody>
          <a:bodyPr wrap="square">
            <a:spAutoFit/>
          </a:bodyPr>
          <a:lstStyle/>
          <a:p>
            <a:pPr defTabSz="914377">
              <a:lnSpc>
                <a:spcPct val="120000"/>
              </a:lnSpc>
            </a:pPr>
            <a:r>
              <a:rPr lang="en-GB" sz="1400" b="1" dirty="0">
                <a:solidFill>
                  <a:prstClr val="black"/>
                </a:solidFill>
                <a:cs typeface="Arial" panose="020B0604020202020204" pitchFamily="34" charset="0"/>
              </a:rPr>
              <a:t>Motivation:  </a:t>
            </a:r>
            <a:r>
              <a:rPr lang="en-GB" sz="1400" dirty="0" smtClean="0">
                <a:solidFill>
                  <a:prstClr val="black"/>
                </a:solidFill>
                <a:cs typeface="Arial" panose="020B0604020202020204" pitchFamily="34" charset="0"/>
                <a:sym typeface="Symbol" panose="05050102010706020507" pitchFamily="18" charset="2"/>
              </a:rPr>
              <a:t>Input to the selection of the DEMO first divertor option from a set of pre-selected</a:t>
            </a:r>
          </a:p>
          <a:p>
            <a:pPr defTabSz="914377">
              <a:lnSpc>
                <a:spcPct val="120000"/>
              </a:lnSpc>
            </a:pPr>
            <a:r>
              <a:rPr lang="en-GB" sz="1400" dirty="0" smtClean="0">
                <a:solidFill>
                  <a:prstClr val="black"/>
                </a:solidFill>
                <a:cs typeface="Arial" panose="020B0604020202020204" pitchFamily="34" charset="0"/>
                <a:sym typeface="Symbol" panose="05050102010706020507" pitchFamily="18" charset="2"/>
              </a:rPr>
              <a:t>ADC configurations. Optimization of the solutions by introduction of advanced fluid neutral models for fast screening and performance runs with kinetic neutrals.  Joint work with WPTE and WPDES to minimise effort. </a:t>
            </a:r>
          </a:p>
        </p:txBody>
      </p:sp>
      <p:pic>
        <p:nvPicPr>
          <p:cNvPr id="25" name="Grafik 24" descr="Bildschirmausschnit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4112" y="2273454"/>
            <a:ext cx="2423370" cy="2354784"/>
          </a:xfrm>
          <a:prstGeom prst="rect">
            <a:avLst/>
          </a:prstGeom>
        </p:spPr>
      </p:pic>
      <p:pic>
        <p:nvPicPr>
          <p:cNvPr id="26" name="Grafik 25" descr="Bildschirmausschnitt"/>
          <p:cNvPicPr>
            <a:picLocks noChangeAspect="1"/>
          </p:cNvPicPr>
          <p:nvPr/>
        </p:nvPicPr>
        <p:blipFill rotWithShape="1">
          <a:blip r:embed="rId3">
            <a:extLst>
              <a:ext uri="{28A0092B-C50C-407E-A947-70E740481C1C}">
                <a14:useLocalDpi xmlns:a14="http://schemas.microsoft.com/office/drawing/2010/main" val="0"/>
              </a:ext>
            </a:extLst>
          </a:blip>
          <a:srcRect l="46758" t="6482" r="5032" b="8385"/>
          <a:stretch/>
        </p:blipFill>
        <p:spPr>
          <a:xfrm>
            <a:off x="7464152" y="4813992"/>
            <a:ext cx="2153054" cy="1944216"/>
          </a:xfrm>
          <a:prstGeom prst="rect">
            <a:avLst/>
          </a:prstGeom>
        </p:spPr>
      </p:pic>
      <p:sp>
        <p:nvSpPr>
          <p:cNvPr id="27" name="Textfeld 4">
            <a:extLst>
              <a:ext uri="{FF2B5EF4-FFF2-40B4-BE49-F238E27FC236}">
                <a16:creationId xmlns:a16="http://schemas.microsoft.com/office/drawing/2014/main" id="{08898928-C774-4013-813C-3C5F0CF1983F}"/>
              </a:ext>
            </a:extLst>
          </p:cNvPr>
          <p:cNvSpPr txBox="1"/>
          <p:nvPr/>
        </p:nvSpPr>
        <p:spPr>
          <a:xfrm>
            <a:off x="3863752" y="2340388"/>
            <a:ext cx="3494144" cy="3500830"/>
          </a:xfrm>
          <a:prstGeom prst="rect">
            <a:avLst/>
          </a:prstGeom>
          <a:noFill/>
          <a:ln w="12700">
            <a:noFill/>
          </a:ln>
        </p:spPr>
        <p:txBody>
          <a:bodyPr wrap="square" rtlCol="0">
            <a:spAutoFit/>
          </a:bodyPr>
          <a:lstStyle/>
          <a:p>
            <a:pPr>
              <a:lnSpc>
                <a:spcPct val="113000"/>
              </a:lnSpc>
            </a:pPr>
            <a:r>
              <a:rPr lang="en-US" sz="1400" b="1" u="sng" dirty="0" smtClean="0">
                <a:cs typeface="Arial" panose="020B0604020202020204" pitchFamily="34" charset="0"/>
              </a:rPr>
              <a:t>Progress from DTT-ADC</a:t>
            </a:r>
            <a:endParaRPr lang="en-US" sz="1400" b="1" u="sng" dirty="0">
              <a:cs typeface="Arial" panose="020B0604020202020204" pitchFamily="34" charset="0"/>
            </a:endParaRPr>
          </a:p>
          <a:p>
            <a:pPr marL="285744" indent="-285744">
              <a:lnSpc>
                <a:spcPct val="113000"/>
              </a:lnSpc>
              <a:buFont typeface="Wingdings" panose="05000000000000000000" pitchFamily="2" charset="2"/>
              <a:buChar char="§"/>
            </a:pPr>
            <a:r>
              <a:rPr lang="en-US" altLang="en-US" sz="1400" dirty="0" smtClean="0"/>
              <a:t> Increased number of cases </a:t>
            </a:r>
          </a:p>
          <a:p>
            <a:pPr marL="285744" indent="-285744">
              <a:lnSpc>
                <a:spcPct val="113000"/>
              </a:lnSpc>
              <a:buFont typeface="Wingdings" panose="05000000000000000000" pitchFamily="2" charset="2"/>
              <a:buChar char="§"/>
            </a:pPr>
            <a:r>
              <a:rPr lang="en-US" sz="1400" dirty="0" smtClean="0">
                <a:cs typeface="Arial" panose="020B0604020202020204" pitchFamily="34" charset="0"/>
              </a:rPr>
              <a:t>SF- convergence for DEMO obtained</a:t>
            </a:r>
          </a:p>
          <a:p>
            <a:pPr marL="285744" indent="-285744">
              <a:lnSpc>
                <a:spcPct val="113000"/>
              </a:lnSpc>
              <a:buFont typeface="Wingdings" panose="05000000000000000000" pitchFamily="2" charset="2"/>
              <a:buChar char="§"/>
            </a:pPr>
            <a:r>
              <a:rPr lang="en-US" sz="1400" dirty="0" smtClean="0">
                <a:cs typeface="Arial" panose="020B0604020202020204" pitchFamily="34" charset="0"/>
              </a:rPr>
              <a:t>Full set of simulations for comparison </a:t>
            </a:r>
          </a:p>
          <a:p>
            <a:pPr>
              <a:lnSpc>
                <a:spcPct val="113000"/>
              </a:lnSpc>
            </a:pPr>
            <a:r>
              <a:rPr lang="en-US" sz="1400" dirty="0">
                <a:cs typeface="Arial" panose="020B0604020202020204" pitchFamily="34" charset="0"/>
              </a:rPr>
              <a:t> </a:t>
            </a:r>
            <a:r>
              <a:rPr lang="en-US" sz="1400" dirty="0" smtClean="0">
                <a:cs typeface="Arial" panose="020B0604020202020204" pitchFamily="34" charset="0"/>
              </a:rPr>
              <a:t>      will be available soon</a:t>
            </a:r>
          </a:p>
          <a:p>
            <a:pPr>
              <a:lnSpc>
                <a:spcPct val="113000"/>
              </a:lnSpc>
            </a:pPr>
            <a:endParaRPr lang="en-US" sz="1400" dirty="0">
              <a:cs typeface="Arial" panose="020B0604020202020204" pitchFamily="34" charset="0"/>
            </a:endParaRPr>
          </a:p>
          <a:p>
            <a:pPr marL="285750" indent="-285750">
              <a:lnSpc>
                <a:spcPct val="113000"/>
              </a:lnSpc>
              <a:buFont typeface="Wingdings" panose="05000000000000000000" pitchFamily="2" charset="2"/>
              <a:buChar char="§"/>
            </a:pPr>
            <a:r>
              <a:rPr lang="en-US" sz="1400" dirty="0" smtClean="0">
                <a:cs typeface="Arial" panose="020B0604020202020204" pitchFamily="34" charset="0"/>
              </a:rPr>
              <a:t>Hybrid (SN+XD etc.) magnetic configurations </a:t>
            </a:r>
            <a:r>
              <a:rPr lang="en-US" sz="1400" dirty="0" smtClean="0">
                <a:cs typeface="Arial" panose="020B0604020202020204" pitchFamily="34" charset="0"/>
              </a:rPr>
              <a:t>are in preparation</a:t>
            </a:r>
          </a:p>
          <a:p>
            <a:pPr marL="285750" indent="-285750">
              <a:lnSpc>
                <a:spcPct val="113000"/>
              </a:lnSpc>
              <a:buFont typeface="Wingdings" panose="05000000000000000000" pitchFamily="2" charset="2"/>
              <a:buChar char="§"/>
            </a:pPr>
            <a:r>
              <a:rPr lang="en-US" sz="1400" dirty="0" smtClean="0">
                <a:cs typeface="Arial" panose="020B0604020202020204" pitchFamily="34" charset="0"/>
              </a:rPr>
              <a:t>Hybrid (SN+SX) assessed (stabilize plate) and impact of disruptions VDEs studied  </a:t>
            </a:r>
          </a:p>
          <a:p>
            <a:pPr>
              <a:lnSpc>
                <a:spcPct val="113000"/>
              </a:lnSpc>
            </a:pPr>
            <a:r>
              <a:rPr lang="en-US" sz="1400" dirty="0">
                <a:cs typeface="Arial" panose="020B0604020202020204" pitchFamily="34" charset="0"/>
              </a:rPr>
              <a:t> </a:t>
            </a:r>
            <a:r>
              <a:rPr lang="en-US" sz="1400" dirty="0" smtClean="0">
                <a:cs typeface="Arial" panose="020B0604020202020204" pitchFamily="34" charset="0"/>
              </a:rPr>
              <a:t>      </a:t>
            </a:r>
            <a:endParaRPr lang="en-US" sz="1400" dirty="0">
              <a:cs typeface="Arial" panose="020B0604020202020204" pitchFamily="34" charset="0"/>
            </a:endParaRPr>
          </a:p>
          <a:p>
            <a:pPr marL="285750" indent="-285750">
              <a:lnSpc>
                <a:spcPct val="113000"/>
              </a:lnSpc>
              <a:buFont typeface="Wingdings" panose="05000000000000000000" pitchFamily="2" charset="2"/>
              <a:buChar char="§"/>
            </a:pPr>
            <a:r>
              <a:rPr lang="en-US" sz="1400" dirty="0" smtClean="0">
                <a:cs typeface="Arial" panose="020B0604020202020204" pitchFamily="34" charset="0"/>
              </a:rPr>
              <a:t>Faster simulations with optimized neutral</a:t>
            </a:r>
          </a:p>
          <a:p>
            <a:pPr>
              <a:lnSpc>
                <a:spcPct val="113000"/>
              </a:lnSpc>
            </a:pPr>
            <a:r>
              <a:rPr lang="en-US" sz="1400" dirty="0">
                <a:cs typeface="Arial" panose="020B0604020202020204" pitchFamily="34" charset="0"/>
              </a:rPr>
              <a:t> </a:t>
            </a:r>
            <a:r>
              <a:rPr lang="en-US" sz="1400" dirty="0" smtClean="0">
                <a:cs typeface="Arial" panose="020B0604020202020204" pitchFamily="34" charset="0"/>
              </a:rPr>
              <a:t>      treatment. SN tested. SX set-up </a:t>
            </a:r>
          </a:p>
          <a:p>
            <a:pPr>
              <a:lnSpc>
                <a:spcPct val="113000"/>
              </a:lnSpc>
            </a:pPr>
            <a:r>
              <a:rPr lang="en-US" sz="1400" dirty="0">
                <a:cs typeface="Arial" panose="020B0604020202020204" pitchFamily="34" charset="0"/>
              </a:rPr>
              <a:t> </a:t>
            </a:r>
            <a:r>
              <a:rPr lang="en-US" sz="1400" dirty="0" smtClean="0">
                <a:cs typeface="Arial" panose="020B0604020202020204" pitchFamily="34" charset="0"/>
              </a:rPr>
              <a:t>      </a:t>
            </a:r>
            <a:r>
              <a:rPr lang="en-US" sz="1400" dirty="0" smtClean="0">
                <a:cs typeface="Arial" panose="020B0604020202020204" pitchFamily="34" charset="0"/>
              </a:rPr>
              <a:t>Other ADC in 2022.</a:t>
            </a:r>
            <a:endParaRPr lang="en-US" sz="1400" dirty="0">
              <a:cs typeface="Arial" panose="020B0604020202020204" pitchFamily="34" charset="0"/>
            </a:endParaRPr>
          </a:p>
        </p:txBody>
      </p:sp>
      <p:pic>
        <p:nvPicPr>
          <p:cNvPr id="34" name="Immagine 4">
            <a:extLst>
              <a:ext uri="{FF2B5EF4-FFF2-40B4-BE49-F238E27FC236}">
                <a16:creationId xmlns:a16="http://schemas.microsoft.com/office/drawing/2014/main" id="{B13A98C8-D60E-4CAD-A55E-A37BA202BC52}"/>
              </a:ext>
            </a:extLst>
          </p:cNvPr>
          <p:cNvPicPr>
            <a:picLocks noChangeAspect="1"/>
          </p:cNvPicPr>
          <p:nvPr/>
        </p:nvPicPr>
        <p:blipFill>
          <a:blip r:embed="rId4"/>
          <a:stretch>
            <a:fillRect/>
          </a:stretch>
        </p:blipFill>
        <p:spPr>
          <a:xfrm>
            <a:off x="10350743" y="2340388"/>
            <a:ext cx="1364573" cy="3120266"/>
          </a:xfrm>
          <a:prstGeom prst="rect">
            <a:avLst/>
          </a:prstGeom>
        </p:spPr>
      </p:pic>
    </p:spTree>
    <p:extLst>
      <p:ext uri="{BB962C8B-B14F-4D97-AF65-F5344CB8AC3E}">
        <p14:creationId xmlns:p14="http://schemas.microsoft.com/office/powerpoint/2010/main" val="37480550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solidFill>
                  <a:schemeClr val="bg2">
                    <a:lumMod val="10000"/>
                  </a:schemeClr>
                </a:solidFill>
              </a:rPr>
              <a:t>2 – Status of Grant Milestones &amp; Grant </a:t>
            </a:r>
            <a:r>
              <a:rPr lang="en-US" dirty="0"/>
              <a:t>Deliverables (</a:t>
            </a:r>
            <a:r>
              <a:rPr lang="en-US" u="sng" dirty="0"/>
              <a:t>previous</a:t>
            </a:r>
            <a:r>
              <a:rPr lang="en-US" dirty="0"/>
              <a:t> year)</a:t>
            </a:r>
            <a:endParaRPr lang="en-GB" dirty="0"/>
          </a:p>
        </p:txBody>
      </p:sp>
      <p:sp>
        <p:nvSpPr>
          <p:cNvPr id="5" name="Foliennummernplatzhalter 4"/>
          <p:cNvSpPr>
            <a:spLocks noGrp="1"/>
          </p:cNvSpPr>
          <p:nvPr>
            <p:ph type="sldNum" sz="quarter" idx="12"/>
          </p:nvPr>
        </p:nvSpPr>
        <p:spPr/>
        <p:txBody>
          <a:bodyPr/>
          <a:lstStyle/>
          <a:p>
            <a:fld id="{6A6D9FA1-99C7-4910-8E32-B85D378B0060}" type="slidenum">
              <a:rPr lang="en-GB" smtClean="0"/>
              <a:pPr/>
              <a:t>22</a:t>
            </a:fld>
            <a:endParaRPr lang="en-GB" dirty="0"/>
          </a:p>
        </p:txBody>
      </p:sp>
      <p:graphicFrame>
        <p:nvGraphicFramePr>
          <p:cNvPr id="11" name="Tabelle 10"/>
          <p:cNvGraphicFramePr>
            <a:graphicFrameLocks noGrp="1"/>
          </p:cNvGraphicFramePr>
          <p:nvPr>
            <p:extLst>
              <p:ext uri="{D42A27DB-BD31-4B8C-83A1-F6EECF244321}">
                <p14:modId xmlns:p14="http://schemas.microsoft.com/office/powerpoint/2010/main" val="3345841047"/>
              </p:ext>
            </p:extLst>
          </p:nvPr>
        </p:nvGraphicFramePr>
        <p:xfrm>
          <a:off x="777907" y="764704"/>
          <a:ext cx="10369151" cy="2707659"/>
        </p:xfrm>
        <a:graphic>
          <a:graphicData uri="http://schemas.openxmlformats.org/drawingml/2006/table">
            <a:tbl>
              <a:tblPr firstRow="1" bandRow="1">
                <a:tableStyleId>{5940675A-B579-460E-94D1-54222C63F5DA}</a:tableStyleId>
              </a:tblPr>
              <a:tblGrid>
                <a:gridCol w="997613">
                  <a:extLst>
                    <a:ext uri="{9D8B030D-6E8A-4147-A177-3AD203B41FA5}">
                      <a16:colId xmlns:a16="http://schemas.microsoft.com/office/drawing/2014/main" val="1580407220"/>
                    </a:ext>
                  </a:extLst>
                </a:gridCol>
                <a:gridCol w="4248472">
                  <a:extLst>
                    <a:ext uri="{9D8B030D-6E8A-4147-A177-3AD203B41FA5}">
                      <a16:colId xmlns:a16="http://schemas.microsoft.com/office/drawing/2014/main" val="196178669"/>
                    </a:ext>
                  </a:extLst>
                </a:gridCol>
                <a:gridCol w="1008112">
                  <a:extLst>
                    <a:ext uri="{9D8B030D-6E8A-4147-A177-3AD203B41FA5}">
                      <a16:colId xmlns:a16="http://schemas.microsoft.com/office/drawing/2014/main" val="1857523593"/>
                    </a:ext>
                  </a:extLst>
                </a:gridCol>
                <a:gridCol w="1018610">
                  <a:extLst>
                    <a:ext uri="{9D8B030D-6E8A-4147-A177-3AD203B41FA5}">
                      <a16:colId xmlns:a16="http://schemas.microsoft.com/office/drawing/2014/main" val="3564503718"/>
                    </a:ext>
                  </a:extLst>
                </a:gridCol>
                <a:gridCol w="3096344">
                  <a:extLst>
                    <a:ext uri="{9D8B030D-6E8A-4147-A177-3AD203B41FA5}">
                      <a16:colId xmlns:a16="http://schemas.microsoft.com/office/drawing/2014/main" val="956769672"/>
                    </a:ext>
                  </a:extLst>
                </a:gridCol>
              </a:tblGrid>
              <a:tr h="896639">
                <a:tc>
                  <a:txBody>
                    <a:bodyPr/>
                    <a:lstStyle/>
                    <a:p>
                      <a:pPr marL="0" algn="l" defTabSz="685800" rtl="0" eaLnBrk="1" latinLnBrk="0" hangingPunct="1"/>
                      <a:r>
                        <a:rPr lang="de-DE" sz="1350" b="1" kern="1200">
                          <a:solidFill>
                            <a:schemeClr val="tx1"/>
                          </a:solidFill>
                          <a:latin typeface="+mn-lt"/>
                          <a:ea typeface="+mn-ea"/>
                          <a:cs typeface="+mn-cs"/>
                        </a:rPr>
                        <a:t>GA Deliverable</a:t>
                      </a:r>
                      <a:endParaRPr lang="de-DE" sz="1350" b="1" kern="1200" baseline="0">
                        <a:solidFill>
                          <a:schemeClr val="tx1"/>
                        </a:solidFill>
                        <a:latin typeface="+mn-lt"/>
                        <a:ea typeface="+mn-ea"/>
                        <a:cs typeface="+mn-cs"/>
                      </a:endParaRPr>
                    </a:p>
                    <a:p>
                      <a:pPr marL="0" algn="l" defTabSz="685800" rtl="0" eaLnBrk="1" latinLnBrk="0" hangingPunct="1"/>
                      <a:r>
                        <a:rPr lang="de-DE" sz="1350" b="1" kern="1200">
                          <a:solidFill>
                            <a:schemeClr val="tx1"/>
                          </a:solidFill>
                          <a:latin typeface="+mn-lt"/>
                          <a:ea typeface="+mn-ea"/>
                          <a:cs typeface="+mn-cs"/>
                        </a:rPr>
                        <a:t>No.</a:t>
                      </a:r>
                      <a:endParaRPr lang="en-GB" sz="1350" b="1" kern="1200">
                        <a:solidFill>
                          <a:schemeClr val="tx1"/>
                        </a:solidFill>
                        <a:latin typeface="+mn-lt"/>
                        <a:ea typeface="+mn-ea"/>
                        <a:cs typeface="+mn-cs"/>
                      </a:endParaRPr>
                    </a:p>
                  </a:txBody>
                  <a:tcPr>
                    <a:solidFill>
                      <a:schemeClr val="bg1">
                        <a:lumMod val="85000"/>
                      </a:schemeClr>
                    </a:solidFill>
                  </a:tcPr>
                </a:tc>
                <a:tc>
                  <a:txBody>
                    <a:bodyPr/>
                    <a:lstStyle/>
                    <a:p>
                      <a:pPr marL="0" algn="l" defTabSz="685800" rtl="0" eaLnBrk="1" latinLnBrk="0" hangingPunct="1"/>
                      <a:r>
                        <a:rPr lang="de-DE" sz="1350" b="1" kern="1200">
                          <a:solidFill>
                            <a:schemeClr val="tx1"/>
                          </a:solidFill>
                          <a:latin typeface="+mn-lt"/>
                          <a:ea typeface="+mn-ea"/>
                          <a:cs typeface="+mn-cs"/>
                        </a:rPr>
                        <a:t>Title</a:t>
                      </a:r>
                      <a:endParaRPr lang="en-GB" sz="1350" b="1" kern="1200">
                        <a:solidFill>
                          <a:schemeClr val="tx1"/>
                        </a:solidFill>
                        <a:latin typeface="+mn-lt"/>
                        <a:ea typeface="+mn-ea"/>
                        <a:cs typeface="+mn-cs"/>
                      </a:endParaRPr>
                    </a:p>
                  </a:txBody>
                  <a:tcPr>
                    <a:solidFill>
                      <a:schemeClr val="bg1">
                        <a:lumMod val="85000"/>
                      </a:schemeClr>
                    </a:solidFill>
                  </a:tcPr>
                </a:tc>
                <a:tc>
                  <a:txBody>
                    <a:bodyPr/>
                    <a:lstStyle/>
                    <a:p>
                      <a:pPr marL="0" algn="l" defTabSz="685800" rtl="0" eaLnBrk="1" latinLnBrk="0" hangingPunct="1"/>
                      <a:r>
                        <a:rPr lang="de-DE" sz="1350" b="1" kern="1200">
                          <a:solidFill>
                            <a:schemeClr val="tx1"/>
                          </a:solidFill>
                          <a:latin typeface="+mn-lt"/>
                          <a:ea typeface="+mn-ea"/>
                          <a:cs typeface="+mn-cs"/>
                        </a:rPr>
                        <a:t>Due Date</a:t>
                      </a:r>
                      <a:endParaRPr lang="en-GB" sz="1350" b="1" kern="1200">
                        <a:solidFill>
                          <a:schemeClr val="tx1"/>
                        </a:solidFill>
                        <a:latin typeface="+mn-lt"/>
                        <a:ea typeface="+mn-ea"/>
                        <a:cs typeface="+mn-cs"/>
                      </a:endParaRPr>
                    </a:p>
                  </a:txBody>
                  <a:tcPr>
                    <a:solidFill>
                      <a:schemeClr val="bg1">
                        <a:lumMod val="85000"/>
                      </a:schemeClr>
                    </a:solidFill>
                  </a:tcPr>
                </a:tc>
                <a:tc>
                  <a:txBody>
                    <a:bodyPr/>
                    <a:lstStyle/>
                    <a:p>
                      <a:pPr marL="0" algn="l" defTabSz="685800" rtl="0" eaLnBrk="1" latinLnBrk="0" hangingPunct="1"/>
                      <a:r>
                        <a:rPr lang="de-DE" sz="1350" b="1" kern="1200">
                          <a:solidFill>
                            <a:schemeClr val="tx1"/>
                          </a:solidFill>
                          <a:latin typeface="+mn-lt"/>
                          <a:ea typeface="+mn-ea"/>
                          <a:cs typeface="+mn-cs"/>
                        </a:rPr>
                        <a:t>Status</a:t>
                      </a:r>
                      <a:endParaRPr lang="en-GB" sz="1350" b="1" kern="1200">
                        <a:solidFill>
                          <a:schemeClr val="tx1"/>
                        </a:solidFill>
                        <a:latin typeface="+mn-lt"/>
                        <a:ea typeface="+mn-ea"/>
                        <a:cs typeface="+mn-cs"/>
                      </a:endParaRPr>
                    </a:p>
                  </a:txBody>
                  <a:tcPr>
                    <a:solidFill>
                      <a:schemeClr val="bg1">
                        <a:lumMod val="85000"/>
                      </a:schemeClr>
                    </a:solidFill>
                  </a:tcPr>
                </a:tc>
                <a:tc>
                  <a:txBody>
                    <a:bodyPr/>
                    <a:lstStyle/>
                    <a:p>
                      <a:pPr marL="0" algn="l" defTabSz="685800" rtl="0" eaLnBrk="1" latinLnBrk="0" hangingPunct="1"/>
                      <a:r>
                        <a:rPr lang="de-DE" sz="1350" b="1" kern="1200" dirty="0">
                          <a:solidFill>
                            <a:schemeClr val="tx1"/>
                          </a:solidFill>
                          <a:latin typeface="+mn-lt"/>
                          <a:ea typeface="+mn-ea"/>
                          <a:cs typeface="+mn-cs"/>
                        </a:rPr>
                        <a:t>Details on Status </a:t>
                      </a:r>
                    </a:p>
                    <a:p>
                      <a:pPr marL="0" algn="l" defTabSz="685800" rtl="0" eaLnBrk="1" latinLnBrk="0" hangingPunct="1"/>
                      <a:r>
                        <a:rPr lang="de-DE" sz="1100" b="1" kern="1200" dirty="0">
                          <a:solidFill>
                            <a:schemeClr val="tx1"/>
                          </a:solidFill>
                          <a:latin typeface="+mn-lt"/>
                          <a:ea typeface="+mn-ea"/>
                          <a:cs typeface="+mn-cs"/>
                        </a:rPr>
                        <a:t>(in case of delays or issues)</a:t>
                      </a:r>
                      <a:endParaRPr lang="en-GB" sz="1100" b="1" kern="1200" dirty="0">
                        <a:solidFill>
                          <a:schemeClr val="tx1"/>
                        </a:solidFill>
                        <a:latin typeface="+mn-lt"/>
                        <a:ea typeface="+mn-ea"/>
                        <a:cs typeface="+mn-cs"/>
                      </a:endParaRPr>
                    </a:p>
                  </a:txBody>
                  <a:tcPr>
                    <a:solidFill>
                      <a:schemeClr val="bg1">
                        <a:lumMod val="85000"/>
                      </a:schemeClr>
                    </a:solidFill>
                  </a:tcPr>
                </a:tc>
                <a:extLst>
                  <a:ext uri="{0D108BD9-81ED-4DB2-BD59-A6C34878D82A}">
                    <a16:rowId xmlns:a16="http://schemas.microsoft.com/office/drawing/2014/main" val="1417204063"/>
                  </a:ext>
                </a:extLst>
              </a:tr>
              <a:tr h="516211">
                <a:tc>
                  <a:txBody>
                    <a:bodyPr/>
                    <a:lstStyle/>
                    <a:p>
                      <a:pPr algn="ctr" fontAlgn="b"/>
                      <a:r>
                        <a:rPr lang="en-GB" sz="1400" b="0" i="0" u="none" strike="noStrike" dirty="0">
                          <a:solidFill>
                            <a:srgbClr val="000000"/>
                          </a:solidFill>
                          <a:effectLst/>
                          <a:latin typeface="Calibri" panose="020F0502020204030204" pitchFamily="34" charset="0"/>
                        </a:rPr>
                        <a:t>D05.01</a:t>
                      </a:r>
                    </a:p>
                  </a:txBody>
                  <a:tcPr marL="6350" marR="6350" marT="6350" anchor="ctr"/>
                </a:tc>
                <a:tc>
                  <a:txBody>
                    <a:bodyPr/>
                    <a:lstStyle/>
                    <a:p>
                      <a:pPr algn="l" fontAlgn="b"/>
                      <a:r>
                        <a:rPr lang="en-GB" sz="1400" b="0" i="0" u="none" strike="noStrike">
                          <a:solidFill>
                            <a:srgbClr val="000000"/>
                          </a:solidFill>
                          <a:effectLst/>
                          <a:latin typeface="Calibri" panose="020F0502020204030204" pitchFamily="34" charset="0"/>
                        </a:rPr>
                        <a:t>Post-mortem analysis of plasma-facing components exposed in W7-X (graphite) and WEST (ITER-like tungsten PFUs) in FP8. Reports on campaign integrated material migration pattern and modelling in both devices.</a:t>
                      </a:r>
                    </a:p>
                  </a:txBody>
                  <a:tcPr marL="6350" marR="6350" marT="635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GB" sz="1400" b="0" i="0" u="none" strike="noStrike" dirty="0">
                          <a:solidFill>
                            <a:schemeClr val="tx1"/>
                          </a:solidFill>
                          <a:effectLst/>
                          <a:latin typeface="Calibri" panose="020F0502020204030204" pitchFamily="34" charset="0"/>
                        </a:rPr>
                        <a:t>31/12/2021</a:t>
                      </a:r>
                    </a:p>
                  </a:txBody>
                  <a:tcPr marL="6350" marR="6350" marT="6350" anchor="ctr"/>
                </a:tc>
                <a:tc>
                  <a:txBody>
                    <a:bodyPr/>
                    <a:lstStyle/>
                    <a:p>
                      <a:pPr algn="ctr" fontAlgn="b"/>
                      <a:r>
                        <a:rPr lang="en-GB" sz="1400" b="1" i="0" u="none" strike="noStrike" dirty="0">
                          <a:solidFill>
                            <a:srgbClr val="00B050"/>
                          </a:solidFill>
                          <a:effectLst/>
                          <a:latin typeface="Calibri" panose="020F0502020204030204" pitchFamily="34" charset="0"/>
                        </a:rPr>
                        <a:t>Completed</a:t>
                      </a:r>
                    </a:p>
                  </a:txBody>
                  <a:tcPr marL="6350" marR="6350" marT="6350" anchor="ctr"/>
                </a:tc>
                <a:tc>
                  <a:txBody>
                    <a:bodyPr/>
                    <a:lstStyle/>
                    <a:p>
                      <a:pPr algn="l" fontAlgn="b"/>
                      <a:endParaRPr lang="en-GB" sz="1400" b="0" i="0" u="none" strike="noStrike" dirty="0">
                        <a:solidFill>
                          <a:srgbClr val="000000"/>
                        </a:solidFill>
                        <a:effectLst/>
                        <a:latin typeface="Calibri" panose="020F0502020204030204" pitchFamily="34" charset="0"/>
                      </a:endParaRPr>
                    </a:p>
                  </a:txBody>
                  <a:tcPr marL="6350" marR="6350" marT="6350">
                    <a:noFill/>
                  </a:tcPr>
                </a:tc>
                <a:extLst>
                  <a:ext uri="{0D108BD9-81ED-4DB2-BD59-A6C34878D82A}">
                    <a16:rowId xmlns:a16="http://schemas.microsoft.com/office/drawing/2014/main" val="2710778480"/>
                  </a:ext>
                </a:extLst>
              </a:tr>
              <a:tr h="306328">
                <a:tc>
                  <a:txBody>
                    <a:bodyPr/>
                    <a:lstStyle/>
                    <a:p>
                      <a:pPr algn="ctr" fontAlgn="b"/>
                      <a:r>
                        <a:rPr lang="en-GB" sz="1400" b="0" i="0" u="none" strike="noStrike" dirty="0">
                          <a:solidFill>
                            <a:srgbClr val="000000"/>
                          </a:solidFill>
                          <a:effectLst/>
                          <a:latin typeface="Calibri" panose="020F0502020204030204" pitchFamily="34" charset="0"/>
                        </a:rPr>
                        <a:t>D05.02</a:t>
                      </a:r>
                    </a:p>
                  </a:txBody>
                  <a:tcPr marL="6350" marR="6350" marT="6350" anchor="ctr"/>
                </a:tc>
                <a:tc>
                  <a:txBody>
                    <a:bodyPr/>
                    <a:lstStyle/>
                    <a:p>
                      <a:pPr algn="l" fontAlgn="b"/>
                      <a:r>
                        <a:rPr lang="en-GB" sz="1400" b="0" i="0" u="none" strike="noStrike" dirty="0">
                          <a:solidFill>
                            <a:srgbClr val="000000"/>
                          </a:solidFill>
                          <a:effectLst/>
                          <a:latin typeface="Calibri" panose="020F0502020204030204" pitchFamily="34" charset="0"/>
                        </a:rPr>
                        <a:t>Diffusion and trapping modelling in W PFCs under combined </a:t>
                      </a:r>
                      <a:r>
                        <a:rPr lang="en-GB" sz="1400" b="0" i="0" u="none" strike="noStrike" dirty="0" err="1">
                          <a:solidFill>
                            <a:srgbClr val="000000"/>
                          </a:solidFill>
                          <a:effectLst/>
                          <a:latin typeface="Calibri" panose="020F0502020204030204" pitchFamily="34" charset="0"/>
                        </a:rPr>
                        <a:t>D+He</a:t>
                      </a:r>
                      <a:r>
                        <a:rPr lang="en-GB" sz="1400" b="0" i="0" u="none" strike="noStrike" dirty="0">
                          <a:solidFill>
                            <a:srgbClr val="000000"/>
                          </a:solidFill>
                          <a:effectLst/>
                          <a:latin typeface="Calibri" panose="020F0502020204030204" pitchFamily="34" charset="0"/>
                        </a:rPr>
                        <a:t> impact and ion-induced self-damage for ITER / DEMO-like conditions. Report on underlying physics and fuel recovery strategies.</a:t>
                      </a:r>
                    </a:p>
                  </a:txBody>
                  <a:tcPr marL="6350" marR="6350" marT="6350" anchor="b"/>
                </a:tc>
                <a:tc>
                  <a:txBody>
                    <a:bodyPr/>
                    <a:lstStyle/>
                    <a:p>
                      <a:pPr algn="ctr" fontAlgn="b"/>
                      <a:r>
                        <a:rPr lang="en-GB" sz="1400" b="0" i="0" u="none" strike="noStrike" dirty="0">
                          <a:solidFill>
                            <a:schemeClr val="tx1"/>
                          </a:solidFill>
                          <a:effectLst/>
                          <a:latin typeface="Calibri" panose="020F0502020204030204" pitchFamily="34" charset="0"/>
                        </a:rPr>
                        <a:t>31/12/2021</a:t>
                      </a:r>
                    </a:p>
                  </a:txBody>
                  <a:tcPr marL="6350" marR="6350" marT="6350" anchor="ctr"/>
                </a:tc>
                <a:tc>
                  <a:txBody>
                    <a:bodyPr/>
                    <a:lstStyle/>
                    <a:p>
                      <a:pPr algn="ctr" fontAlgn="b"/>
                      <a:r>
                        <a:rPr lang="en-GB" sz="1400" b="1" i="0" u="none" strike="noStrike" dirty="0">
                          <a:solidFill>
                            <a:srgbClr val="00B050"/>
                          </a:solidFill>
                          <a:effectLst/>
                          <a:latin typeface="Calibri" panose="020F0502020204030204" pitchFamily="34" charset="0"/>
                        </a:rPr>
                        <a:t>Completed</a:t>
                      </a:r>
                    </a:p>
                  </a:txBody>
                  <a:tcPr marL="6350" marR="6350" marT="635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b="0" i="0" u="none" strike="noStrike" kern="1200" noProof="0" dirty="0">
                        <a:solidFill>
                          <a:srgbClr val="000000"/>
                        </a:solidFill>
                        <a:effectLst/>
                        <a:latin typeface="Calibri" panose="020F0502020204030204" pitchFamily="34" charset="0"/>
                        <a:ea typeface="+mn-ea"/>
                        <a:cs typeface="+mn-cs"/>
                      </a:endParaRPr>
                    </a:p>
                  </a:txBody>
                  <a:tcPr>
                    <a:noFill/>
                  </a:tcPr>
                </a:tc>
                <a:extLst>
                  <a:ext uri="{0D108BD9-81ED-4DB2-BD59-A6C34878D82A}">
                    <a16:rowId xmlns:a16="http://schemas.microsoft.com/office/drawing/2014/main" val="2091096684"/>
                  </a:ext>
                </a:extLst>
              </a:tr>
            </a:tbl>
          </a:graphicData>
        </a:graphic>
      </p:graphicFrame>
      <p:graphicFrame>
        <p:nvGraphicFramePr>
          <p:cNvPr id="12" name="Tabelle 11"/>
          <p:cNvGraphicFramePr>
            <a:graphicFrameLocks noGrp="1"/>
          </p:cNvGraphicFramePr>
          <p:nvPr>
            <p:extLst>
              <p:ext uri="{D42A27DB-BD31-4B8C-83A1-F6EECF244321}">
                <p14:modId xmlns:p14="http://schemas.microsoft.com/office/powerpoint/2010/main" val="2391270961"/>
              </p:ext>
            </p:extLst>
          </p:nvPr>
        </p:nvGraphicFramePr>
        <p:xfrm>
          <a:off x="767408" y="3883764"/>
          <a:ext cx="10369151" cy="2156336"/>
        </p:xfrm>
        <a:graphic>
          <a:graphicData uri="http://schemas.openxmlformats.org/drawingml/2006/table">
            <a:tbl>
              <a:tblPr firstRow="1" bandRow="1">
                <a:tableStyleId>{5940675A-B579-460E-94D1-54222C63F5DA}</a:tableStyleId>
              </a:tblPr>
              <a:tblGrid>
                <a:gridCol w="1296143">
                  <a:extLst>
                    <a:ext uri="{9D8B030D-6E8A-4147-A177-3AD203B41FA5}">
                      <a16:colId xmlns:a16="http://schemas.microsoft.com/office/drawing/2014/main" val="1580407220"/>
                    </a:ext>
                  </a:extLst>
                </a:gridCol>
                <a:gridCol w="3384377">
                  <a:extLst>
                    <a:ext uri="{9D8B030D-6E8A-4147-A177-3AD203B41FA5}">
                      <a16:colId xmlns:a16="http://schemas.microsoft.com/office/drawing/2014/main" val="196178669"/>
                    </a:ext>
                  </a:extLst>
                </a:gridCol>
                <a:gridCol w="1008111">
                  <a:extLst>
                    <a:ext uri="{9D8B030D-6E8A-4147-A177-3AD203B41FA5}">
                      <a16:colId xmlns:a16="http://schemas.microsoft.com/office/drawing/2014/main" val="1857523593"/>
                    </a:ext>
                  </a:extLst>
                </a:gridCol>
                <a:gridCol w="1584177">
                  <a:extLst>
                    <a:ext uri="{9D8B030D-6E8A-4147-A177-3AD203B41FA5}">
                      <a16:colId xmlns:a16="http://schemas.microsoft.com/office/drawing/2014/main" val="3564503718"/>
                    </a:ext>
                  </a:extLst>
                </a:gridCol>
                <a:gridCol w="3096343">
                  <a:extLst>
                    <a:ext uri="{9D8B030D-6E8A-4147-A177-3AD203B41FA5}">
                      <a16:colId xmlns:a16="http://schemas.microsoft.com/office/drawing/2014/main" val="956769672"/>
                    </a:ext>
                  </a:extLst>
                </a:gridCol>
              </a:tblGrid>
              <a:tr h="154816">
                <a:tc>
                  <a:txBody>
                    <a:bodyPr/>
                    <a:lstStyle/>
                    <a:p>
                      <a:r>
                        <a:rPr lang="de-DE" b="1"/>
                        <a:t>GA Milestone No.</a:t>
                      </a:r>
                      <a:endParaRPr lang="en-GB" b="1"/>
                    </a:p>
                  </a:txBody>
                  <a:tcPr>
                    <a:solidFill>
                      <a:schemeClr val="bg1">
                        <a:lumMod val="85000"/>
                      </a:schemeClr>
                    </a:solidFill>
                  </a:tcPr>
                </a:tc>
                <a:tc>
                  <a:txBody>
                    <a:bodyPr/>
                    <a:lstStyle/>
                    <a:p>
                      <a:r>
                        <a:rPr lang="de-DE" b="1"/>
                        <a:t>Title</a:t>
                      </a:r>
                      <a:endParaRPr lang="en-GB" b="1"/>
                    </a:p>
                  </a:txBody>
                  <a:tcPr>
                    <a:solidFill>
                      <a:schemeClr val="bg1">
                        <a:lumMod val="85000"/>
                      </a:schemeClr>
                    </a:solidFill>
                  </a:tcPr>
                </a:tc>
                <a:tc>
                  <a:txBody>
                    <a:bodyPr/>
                    <a:lstStyle/>
                    <a:p>
                      <a:r>
                        <a:rPr lang="de-DE" b="1"/>
                        <a:t>Due Date</a:t>
                      </a:r>
                      <a:endParaRPr lang="en-GB" b="1"/>
                    </a:p>
                  </a:txBody>
                  <a:tcPr>
                    <a:solidFill>
                      <a:schemeClr val="bg1">
                        <a:lumMod val="85000"/>
                      </a:schemeClr>
                    </a:solidFill>
                  </a:tcPr>
                </a:tc>
                <a:tc>
                  <a:txBody>
                    <a:bodyPr/>
                    <a:lstStyle/>
                    <a:p>
                      <a:r>
                        <a:rPr lang="de-DE" b="1" baseline="0" dirty="0"/>
                        <a:t>Status</a:t>
                      </a:r>
                      <a:endParaRPr lang="en-GB" b="1" dirty="0"/>
                    </a:p>
                  </a:txBody>
                  <a:tcPr>
                    <a:solidFill>
                      <a:schemeClr val="bg1">
                        <a:lumMod val="8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b="1" dirty="0"/>
                        <a:t>Details on Status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solidFill>
                            <a:prstClr val="black"/>
                          </a:solidFill>
                          <a:effectLst/>
                          <a:uLnTx/>
                          <a:uFillTx/>
                          <a:latin typeface="+mn-lt"/>
                          <a:ea typeface="+mn-ea"/>
                          <a:cs typeface="+mn-cs"/>
                        </a:rPr>
                        <a:t>(in case of delays or issues)</a:t>
                      </a:r>
                      <a:endParaRPr lang="en-GB" b="1" dirty="0"/>
                    </a:p>
                  </a:txBody>
                  <a:tcPr>
                    <a:solidFill>
                      <a:schemeClr val="bg1">
                        <a:lumMod val="85000"/>
                      </a:schemeClr>
                    </a:solidFill>
                  </a:tcPr>
                </a:tc>
                <a:extLst>
                  <a:ext uri="{0D108BD9-81ED-4DB2-BD59-A6C34878D82A}">
                    <a16:rowId xmlns:a16="http://schemas.microsoft.com/office/drawing/2014/main" val="1417204063"/>
                  </a:ext>
                </a:extLst>
              </a:tr>
              <a:tr h="482476">
                <a:tc>
                  <a:txBody>
                    <a:bodyPr/>
                    <a:lstStyle/>
                    <a:p>
                      <a:pPr algn="ctr" fontAlgn="b"/>
                      <a:r>
                        <a:rPr lang="en-GB" sz="1400" b="0" i="0" u="none" strike="noStrike" dirty="0">
                          <a:solidFill>
                            <a:srgbClr val="000000"/>
                          </a:solidFill>
                          <a:effectLst/>
                          <a:latin typeface="Calibri" panose="020F0502020204030204" pitchFamily="34" charset="0"/>
                        </a:rPr>
                        <a:t>M05.01</a:t>
                      </a:r>
                    </a:p>
                  </a:txBody>
                  <a:tcPr marL="6350" marR="6350" marT="6350" anchor="ctr"/>
                </a:tc>
                <a:tc>
                  <a:txBody>
                    <a:bodyPr/>
                    <a:lstStyle/>
                    <a:p>
                      <a:pPr algn="l" fontAlgn="b"/>
                      <a:r>
                        <a:rPr lang="en-GB" sz="1400" b="0" i="0" u="none" strike="noStrike" dirty="0">
                          <a:solidFill>
                            <a:srgbClr val="000000"/>
                          </a:solidFill>
                          <a:effectLst/>
                          <a:latin typeface="Calibri" panose="020F0502020204030204" pitchFamily="34" charset="0"/>
                        </a:rPr>
                        <a:t>Initial tile analysis of WEST PFUs and W7-X TDU PFCs Completed</a:t>
                      </a:r>
                    </a:p>
                  </a:txBody>
                  <a:tcPr marL="6350" marR="6350" marT="6350" anchor="ctr"/>
                </a:tc>
                <a:tc>
                  <a:txBody>
                    <a:bodyPr/>
                    <a:lstStyle/>
                    <a:p>
                      <a:pPr algn="ctr" fontAlgn="b"/>
                      <a:r>
                        <a:rPr lang="en-GB" sz="1400" b="0" i="0" u="none" strike="noStrike" dirty="0">
                          <a:solidFill>
                            <a:srgbClr val="000000"/>
                          </a:solidFill>
                          <a:effectLst/>
                          <a:latin typeface="Calibri" panose="020F0502020204030204" pitchFamily="34" charset="0"/>
                        </a:rPr>
                        <a:t>31/12/2021</a:t>
                      </a:r>
                    </a:p>
                  </a:txBody>
                  <a:tcPr marL="6350" marR="6350" marT="6350" anchor="ctr"/>
                </a:tc>
                <a:tc>
                  <a:txBody>
                    <a:bodyPr/>
                    <a:lstStyle/>
                    <a:p>
                      <a:pPr algn="ctr" fontAlgn="b"/>
                      <a:r>
                        <a:rPr lang="en-GB" sz="1400" b="1" i="0" u="none" strike="noStrike" dirty="0">
                          <a:solidFill>
                            <a:srgbClr val="00B050"/>
                          </a:solidFill>
                          <a:effectLst/>
                          <a:latin typeface="Calibri" panose="020F0502020204030204" pitchFamily="34" charset="0"/>
                        </a:rPr>
                        <a:t>Completed</a:t>
                      </a:r>
                    </a:p>
                  </a:txBody>
                  <a:tcPr marL="6350" marR="6350" marT="635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chemeClr val="bg1">
                            <a:lumMod val="65000"/>
                          </a:schemeClr>
                        </a:solidFill>
                        <a:effectLst/>
                        <a:uLnTx/>
                        <a:uFillTx/>
                        <a:latin typeface="Calibri"/>
                        <a:ea typeface="+mn-ea"/>
                        <a:cs typeface="+mn-cs"/>
                      </a:endParaRPr>
                    </a:p>
                  </a:txBody>
                  <a:tcPr/>
                </a:tc>
                <a:extLst>
                  <a:ext uri="{0D108BD9-81ED-4DB2-BD59-A6C34878D82A}">
                    <a16:rowId xmlns:a16="http://schemas.microsoft.com/office/drawing/2014/main" val="2918801094"/>
                  </a:ext>
                </a:extLst>
              </a:tr>
              <a:tr h="234300">
                <a:tc>
                  <a:txBody>
                    <a:bodyPr/>
                    <a:lstStyle/>
                    <a:p>
                      <a:pPr algn="ctr" fontAlgn="b"/>
                      <a:r>
                        <a:rPr lang="en-GB" sz="1400" b="0" i="0" u="none" strike="noStrike">
                          <a:solidFill>
                            <a:srgbClr val="000000"/>
                          </a:solidFill>
                          <a:effectLst/>
                          <a:latin typeface="Calibri" panose="020F0502020204030204" pitchFamily="34" charset="0"/>
                        </a:rPr>
                        <a:t>M05.02</a:t>
                      </a:r>
                    </a:p>
                  </a:txBody>
                  <a:tcPr marL="6350" marR="6350" marT="6350" anchor="ctr"/>
                </a:tc>
                <a:tc>
                  <a:txBody>
                    <a:bodyPr/>
                    <a:lstStyle/>
                    <a:p>
                      <a:pPr algn="l" fontAlgn="b"/>
                      <a:r>
                        <a:rPr lang="en-GB" sz="1400" b="0" i="0" u="none" strike="noStrike" dirty="0">
                          <a:solidFill>
                            <a:srgbClr val="000000"/>
                          </a:solidFill>
                          <a:effectLst/>
                          <a:latin typeface="Calibri" panose="020F0502020204030204" pitchFamily="34" charset="0"/>
                        </a:rPr>
                        <a:t>Comparative modelling of first set of revised advanced divertor solutions executed.</a:t>
                      </a:r>
                    </a:p>
                  </a:txBody>
                  <a:tcPr marL="6350" marR="6350" marT="6350" anchor="ctr"/>
                </a:tc>
                <a:tc>
                  <a:txBody>
                    <a:bodyPr/>
                    <a:lstStyle/>
                    <a:p>
                      <a:pPr algn="ctr" fontAlgn="b"/>
                      <a:r>
                        <a:rPr lang="en-GB" sz="1400" b="0" i="0" u="none" strike="noStrike" dirty="0">
                          <a:solidFill>
                            <a:srgbClr val="000000"/>
                          </a:solidFill>
                          <a:effectLst/>
                          <a:latin typeface="Calibri" panose="020F0502020204030204" pitchFamily="34" charset="0"/>
                        </a:rPr>
                        <a:t>31/12/2021</a:t>
                      </a:r>
                    </a:p>
                  </a:txBody>
                  <a:tcPr marL="6350" marR="6350" marT="6350" anchor="ctr"/>
                </a:tc>
                <a:tc>
                  <a:txBody>
                    <a:bodyPr/>
                    <a:lstStyle/>
                    <a:p>
                      <a:pPr algn="ctr" fontAlgn="b"/>
                      <a:r>
                        <a:rPr lang="en-GB" sz="1400" b="1" i="0" u="none" strike="noStrike" dirty="0">
                          <a:solidFill>
                            <a:srgbClr val="00B050"/>
                          </a:solidFill>
                          <a:effectLst/>
                          <a:latin typeface="Calibri" panose="020F0502020204030204" pitchFamily="34" charset="0"/>
                        </a:rPr>
                        <a:t>Completed</a:t>
                      </a:r>
                    </a:p>
                  </a:txBody>
                  <a:tcPr marL="6350" marR="6350" marT="635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chemeClr val="bg1">
                            <a:lumMod val="65000"/>
                          </a:schemeClr>
                        </a:solidFill>
                        <a:effectLst/>
                        <a:uLnTx/>
                        <a:uFillTx/>
                        <a:latin typeface="Calibri"/>
                        <a:ea typeface="+mn-ea"/>
                        <a:cs typeface="+mn-cs"/>
                      </a:endParaRPr>
                    </a:p>
                  </a:txBody>
                  <a:tcPr/>
                </a:tc>
                <a:extLst>
                  <a:ext uri="{0D108BD9-81ED-4DB2-BD59-A6C34878D82A}">
                    <a16:rowId xmlns:a16="http://schemas.microsoft.com/office/drawing/2014/main" val="2925937994"/>
                  </a:ext>
                </a:extLst>
              </a:tr>
              <a:tr h="234300">
                <a:tc>
                  <a:txBody>
                    <a:bodyPr/>
                    <a:lstStyle/>
                    <a:p>
                      <a:pPr algn="ctr" fontAlgn="b"/>
                      <a:r>
                        <a:rPr lang="en-GB" sz="1400" b="0" i="0" u="none" strike="noStrike" dirty="0">
                          <a:solidFill>
                            <a:srgbClr val="000000"/>
                          </a:solidFill>
                          <a:effectLst/>
                          <a:latin typeface="Calibri" panose="020F0502020204030204" pitchFamily="34" charset="0"/>
                        </a:rPr>
                        <a:t>M05.03</a:t>
                      </a:r>
                    </a:p>
                  </a:txBody>
                  <a:tcPr marL="6350" marR="6350" marT="6350" anchor="ctr"/>
                </a:tc>
                <a:tc>
                  <a:txBody>
                    <a:bodyPr/>
                    <a:lstStyle/>
                    <a:p>
                      <a:pPr algn="l" fontAlgn="b"/>
                      <a:r>
                        <a:rPr lang="en-GB" sz="1400" b="0" i="0" u="none" strike="noStrike" dirty="0">
                          <a:solidFill>
                            <a:srgbClr val="000000"/>
                          </a:solidFill>
                          <a:effectLst/>
                          <a:latin typeface="Calibri" panose="020F0502020204030204" pitchFamily="34" charset="0"/>
                        </a:rPr>
                        <a:t>Modelling of fuel retention in W under combined </a:t>
                      </a:r>
                      <a:r>
                        <a:rPr lang="en-GB" sz="1400" b="0" i="0" u="none" strike="noStrike" dirty="0" err="1">
                          <a:solidFill>
                            <a:srgbClr val="000000"/>
                          </a:solidFill>
                          <a:effectLst/>
                          <a:latin typeface="Calibri" panose="020F0502020204030204" pitchFamily="34" charset="0"/>
                        </a:rPr>
                        <a:t>D+He</a:t>
                      </a:r>
                      <a:r>
                        <a:rPr lang="en-GB" sz="1400" b="0" i="0" u="none" strike="noStrike" dirty="0">
                          <a:solidFill>
                            <a:srgbClr val="000000"/>
                          </a:solidFill>
                          <a:effectLst/>
                          <a:latin typeface="Calibri" panose="020F0502020204030204" pitchFamily="34" charset="0"/>
                        </a:rPr>
                        <a:t> exposure and self-damaged W by diffusion and trapping executed.</a:t>
                      </a:r>
                    </a:p>
                  </a:txBody>
                  <a:tcPr marL="6350" marR="6350" marT="6350" anchor="ctr"/>
                </a:tc>
                <a:tc>
                  <a:txBody>
                    <a:bodyPr/>
                    <a:lstStyle/>
                    <a:p>
                      <a:pPr algn="ctr" fontAlgn="b"/>
                      <a:r>
                        <a:rPr lang="en-GB" sz="1400" b="0" i="0" u="none" strike="noStrike" dirty="0">
                          <a:solidFill>
                            <a:srgbClr val="000000"/>
                          </a:solidFill>
                          <a:effectLst/>
                          <a:latin typeface="Calibri" panose="020F0502020204030204" pitchFamily="34" charset="0"/>
                        </a:rPr>
                        <a:t>31/12/2021</a:t>
                      </a:r>
                    </a:p>
                  </a:txBody>
                  <a:tcPr marL="6350" marR="6350" marT="6350" anchor="ctr"/>
                </a:tc>
                <a:tc>
                  <a:txBody>
                    <a:bodyPr/>
                    <a:lstStyle/>
                    <a:p>
                      <a:pPr algn="ctr" fontAlgn="b"/>
                      <a:r>
                        <a:rPr lang="en-GB" sz="1400" b="1" i="0" u="none" strike="noStrike" dirty="0">
                          <a:solidFill>
                            <a:srgbClr val="00B050"/>
                          </a:solidFill>
                          <a:effectLst/>
                          <a:latin typeface="Calibri" panose="020F0502020204030204" pitchFamily="34" charset="0"/>
                        </a:rPr>
                        <a:t>Completed</a:t>
                      </a:r>
                    </a:p>
                  </a:txBody>
                  <a:tcPr marL="6350" marR="6350" marT="635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chemeClr val="bg1">
                            <a:lumMod val="65000"/>
                          </a:schemeClr>
                        </a:solidFill>
                        <a:effectLst/>
                        <a:uLnTx/>
                        <a:uFillTx/>
                        <a:latin typeface="Calibri"/>
                        <a:ea typeface="+mn-ea"/>
                        <a:cs typeface="+mn-cs"/>
                      </a:endParaRPr>
                    </a:p>
                  </a:txBody>
                  <a:tcPr/>
                </a:tc>
                <a:extLst>
                  <a:ext uri="{0D108BD9-81ED-4DB2-BD59-A6C34878D82A}">
                    <a16:rowId xmlns:a16="http://schemas.microsoft.com/office/drawing/2014/main" val="2091096684"/>
                  </a:ext>
                </a:extLst>
              </a:tr>
            </a:tbl>
          </a:graphicData>
        </a:graphic>
      </p:graphicFrame>
      <p:sp>
        <p:nvSpPr>
          <p:cNvPr id="8" name="Fußzeilenplatzhalter 3"/>
          <p:cNvSpPr>
            <a:spLocks noGrp="1"/>
          </p:cNvSpPr>
          <p:nvPr>
            <p:ph type="ftr" sz="quarter" idx="11"/>
          </p:nvPr>
        </p:nvSpPr>
        <p:spPr>
          <a:xfrm>
            <a:off x="609600" y="6528386"/>
            <a:ext cx="3470176" cy="329614"/>
          </a:xfrm>
        </p:spPr>
        <p:txBody>
          <a:bodyPr/>
          <a:lstStyle/>
          <a:p>
            <a:pPr algn="l"/>
            <a:r>
              <a:rPr lang="fr-FR" dirty="0"/>
              <a:t>S. Brezinsek  |  3rd WPPWIE PB  |  15.03.2022 </a:t>
            </a:r>
            <a:endParaRPr lang="en-GB" dirty="0"/>
          </a:p>
        </p:txBody>
      </p:sp>
    </p:spTree>
    <p:extLst>
      <p:ext uri="{BB962C8B-B14F-4D97-AF65-F5344CB8AC3E}">
        <p14:creationId xmlns:p14="http://schemas.microsoft.com/office/powerpoint/2010/main" val="1479521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solidFill>
                  <a:schemeClr val="bg2">
                    <a:lumMod val="10000"/>
                  </a:schemeClr>
                </a:solidFill>
              </a:rPr>
              <a:t>3 – Risk &amp; Mitigation Register: Current Status – page 1</a:t>
            </a:r>
          </a:p>
        </p:txBody>
      </p:sp>
      <p:sp>
        <p:nvSpPr>
          <p:cNvPr id="5" name="Foliennummernplatzhalter 4"/>
          <p:cNvSpPr>
            <a:spLocks noGrp="1"/>
          </p:cNvSpPr>
          <p:nvPr>
            <p:ph type="sldNum" sz="quarter" idx="12"/>
          </p:nvPr>
        </p:nvSpPr>
        <p:spPr/>
        <p:txBody>
          <a:bodyPr/>
          <a:lstStyle/>
          <a:p>
            <a:fld id="{6A6D9FA1-99C7-4910-8E32-B85D378B0060}" type="slidenum">
              <a:rPr lang="en-GB" smtClean="0"/>
              <a:pPr/>
              <a:t>23</a:t>
            </a:fld>
            <a:endParaRPr lang="en-GB" dirty="0"/>
          </a:p>
        </p:txBody>
      </p:sp>
      <p:graphicFrame>
        <p:nvGraphicFramePr>
          <p:cNvPr id="9" name="Tabelle 8"/>
          <p:cNvGraphicFramePr>
            <a:graphicFrameLocks noGrp="1"/>
          </p:cNvGraphicFramePr>
          <p:nvPr>
            <p:extLst>
              <p:ext uri="{D42A27DB-BD31-4B8C-83A1-F6EECF244321}">
                <p14:modId xmlns:p14="http://schemas.microsoft.com/office/powerpoint/2010/main" val="3376018528"/>
              </p:ext>
            </p:extLst>
          </p:nvPr>
        </p:nvGraphicFramePr>
        <p:xfrm>
          <a:off x="191344" y="764704"/>
          <a:ext cx="11809311" cy="5593570"/>
        </p:xfrm>
        <a:graphic>
          <a:graphicData uri="http://schemas.openxmlformats.org/drawingml/2006/table">
            <a:tbl>
              <a:tblPr firstRow="1" bandRow="1">
                <a:tableStyleId>{5940675A-B579-460E-94D1-54222C63F5DA}</a:tableStyleId>
              </a:tblPr>
              <a:tblGrid>
                <a:gridCol w="2664296">
                  <a:extLst>
                    <a:ext uri="{9D8B030D-6E8A-4147-A177-3AD203B41FA5}">
                      <a16:colId xmlns:a16="http://schemas.microsoft.com/office/drawing/2014/main" val="1580407220"/>
                    </a:ext>
                  </a:extLst>
                </a:gridCol>
                <a:gridCol w="747171">
                  <a:extLst>
                    <a:ext uri="{9D8B030D-6E8A-4147-A177-3AD203B41FA5}">
                      <a16:colId xmlns:a16="http://schemas.microsoft.com/office/drawing/2014/main" val="196178669"/>
                    </a:ext>
                  </a:extLst>
                </a:gridCol>
                <a:gridCol w="620981">
                  <a:extLst>
                    <a:ext uri="{9D8B030D-6E8A-4147-A177-3AD203B41FA5}">
                      <a16:colId xmlns:a16="http://schemas.microsoft.com/office/drawing/2014/main" val="474754394"/>
                    </a:ext>
                  </a:extLst>
                </a:gridCol>
                <a:gridCol w="3384376">
                  <a:extLst>
                    <a:ext uri="{9D8B030D-6E8A-4147-A177-3AD203B41FA5}">
                      <a16:colId xmlns:a16="http://schemas.microsoft.com/office/drawing/2014/main" val="1857523593"/>
                    </a:ext>
                  </a:extLst>
                </a:gridCol>
                <a:gridCol w="1080120">
                  <a:extLst>
                    <a:ext uri="{9D8B030D-6E8A-4147-A177-3AD203B41FA5}">
                      <a16:colId xmlns:a16="http://schemas.microsoft.com/office/drawing/2014/main" val="3866157550"/>
                    </a:ext>
                  </a:extLst>
                </a:gridCol>
                <a:gridCol w="936104">
                  <a:extLst>
                    <a:ext uri="{9D8B030D-6E8A-4147-A177-3AD203B41FA5}">
                      <a16:colId xmlns:a16="http://schemas.microsoft.com/office/drawing/2014/main" val="1517257940"/>
                    </a:ext>
                  </a:extLst>
                </a:gridCol>
                <a:gridCol w="2376263">
                  <a:extLst>
                    <a:ext uri="{9D8B030D-6E8A-4147-A177-3AD203B41FA5}">
                      <a16:colId xmlns:a16="http://schemas.microsoft.com/office/drawing/2014/main" val="45826833"/>
                    </a:ext>
                  </a:extLst>
                </a:gridCol>
              </a:tblGrid>
              <a:tr h="576064">
                <a:tc>
                  <a:txBody>
                    <a:bodyPr/>
                    <a:lstStyle/>
                    <a:p>
                      <a:r>
                        <a:rPr lang="de-DE" b="1" dirty="0"/>
                        <a:t>Description of Risk</a:t>
                      </a:r>
                    </a:p>
                  </a:txBody>
                  <a:tcPr marL="72000" marR="72000" marT="36000" marB="36000">
                    <a:solidFill>
                      <a:schemeClr val="bg1">
                        <a:lumMod val="85000"/>
                      </a:schemeClr>
                    </a:solidFill>
                  </a:tcPr>
                </a:tc>
                <a:tc>
                  <a:txBody>
                    <a:bodyPr/>
                    <a:lstStyle/>
                    <a:p>
                      <a:pPr marL="0" indent="0">
                        <a:buFontTx/>
                        <a:buNone/>
                      </a:pPr>
                      <a:r>
                        <a:rPr lang="de-DE" b="1" strike="noStrike" baseline="0">
                          <a:solidFill>
                            <a:schemeClr val="tx1"/>
                          </a:solidFill>
                        </a:rPr>
                        <a:t>Severity</a:t>
                      </a:r>
                      <a:endParaRPr lang="en-GB" b="1" strike="noStrike">
                        <a:solidFill>
                          <a:schemeClr val="tx1"/>
                        </a:solidFill>
                      </a:endParaRPr>
                    </a:p>
                  </a:txBody>
                  <a:tcPr marL="72000" marR="72000" marT="36000" marB="36000">
                    <a:solidFill>
                      <a:schemeClr val="bg1">
                        <a:lumMod val="85000"/>
                      </a:schemeClr>
                    </a:solidFill>
                  </a:tcPr>
                </a:tc>
                <a:tc>
                  <a:txBody>
                    <a:bodyPr/>
                    <a:lstStyle/>
                    <a:p>
                      <a:pPr marL="0" indent="0">
                        <a:buFontTx/>
                        <a:buNone/>
                      </a:pPr>
                      <a:r>
                        <a:rPr lang="de-DE" b="1" strike="noStrike" dirty="0">
                          <a:solidFill>
                            <a:schemeClr val="tx1"/>
                          </a:solidFill>
                        </a:rPr>
                        <a:t>Likely</a:t>
                      </a:r>
                    </a:p>
                    <a:p>
                      <a:pPr marL="0" indent="0">
                        <a:buFontTx/>
                        <a:buNone/>
                      </a:pPr>
                      <a:r>
                        <a:rPr lang="de-DE" b="1" strike="noStrike" dirty="0">
                          <a:solidFill>
                            <a:schemeClr val="tx1"/>
                          </a:solidFill>
                        </a:rPr>
                        <a:t>hood</a:t>
                      </a:r>
                      <a:endParaRPr lang="en-GB" b="1" strike="noStrike" dirty="0">
                        <a:solidFill>
                          <a:schemeClr val="tx1"/>
                        </a:solidFill>
                      </a:endParaRPr>
                    </a:p>
                  </a:txBody>
                  <a:tcPr marL="72000" marR="72000" marT="36000" marB="36000">
                    <a:solidFill>
                      <a:schemeClr val="bg1">
                        <a:lumMod val="85000"/>
                      </a:schemeClr>
                    </a:solidFill>
                  </a:tcPr>
                </a:tc>
                <a:tc>
                  <a:txBody>
                    <a:bodyPr/>
                    <a:lstStyle/>
                    <a:p>
                      <a:r>
                        <a:rPr lang="de-DE" b="1" strike="noStrike">
                          <a:solidFill>
                            <a:schemeClr val="tx1"/>
                          </a:solidFill>
                        </a:rPr>
                        <a:t>Proposed Mitigation Action</a:t>
                      </a:r>
                      <a:endParaRPr lang="en-GB" b="1" strike="sngStrike">
                        <a:solidFill>
                          <a:schemeClr val="tx1"/>
                        </a:solidFill>
                      </a:endParaRPr>
                    </a:p>
                  </a:txBody>
                  <a:tcPr marL="72000" marR="72000" marT="36000" marB="36000">
                    <a:solidFill>
                      <a:schemeClr val="bg1">
                        <a:lumMod val="85000"/>
                      </a:schemeClr>
                    </a:solidFill>
                  </a:tcPr>
                </a:tc>
                <a:tc>
                  <a:txBody>
                    <a:bodyPr/>
                    <a:lstStyle/>
                    <a:p>
                      <a:r>
                        <a:rPr lang="de-DE" b="1" strike="noStrike">
                          <a:solidFill>
                            <a:schemeClr val="tx1"/>
                          </a:solidFill>
                        </a:rPr>
                        <a:t>Risk</a:t>
                      </a:r>
                      <a:r>
                        <a:rPr lang="de-DE" b="1" strike="noStrike" baseline="0">
                          <a:solidFill>
                            <a:schemeClr val="tx1"/>
                          </a:solidFill>
                        </a:rPr>
                        <a:t> materialized?</a:t>
                      </a:r>
                    </a:p>
                  </a:txBody>
                  <a:tcPr marL="72000" marR="72000" marT="36000" marB="36000">
                    <a:solidFill>
                      <a:schemeClr val="bg1">
                        <a:lumMod val="85000"/>
                      </a:schemeClr>
                    </a:solidFill>
                  </a:tcPr>
                </a:tc>
                <a:tc>
                  <a:txBody>
                    <a:bodyPr/>
                    <a:lstStyle/>
                    <a:p>
                      <a:r>
                        <a:rPr lang="de-DE" b="1" strike="noStrike">
                          <a:solidFill>
                            <a:schemeClr val="tx1"/>
                          </a:solidFill>
                        </a:rPr>
                        <a:t>Mitigating</a:t>
                      </a:r>
                      <a:r>
                        <a:rPr lang="de-DE" b="1" strike="noStrike" baseline="0">
                          <a:solidFill>
                            <a:schemeClr val="tx1"/>
                          </a:solidFill>
                        </a:rPr>
                        <a:t> Measures applied?</a:t>
                      </a:r>
                      <a:endParaRPr lang="en-GB" b="1" strike="noStrike">
                        <a:solidFill>
                          <a:schemeClr val="tx1"/>
                        </a:solidFill>
                      </a:endParaRPr>
                    </a:p>
                  </a:txBody>
                  <a:tcPr marL="72000" marR="72000" marT="36000" marB="36000">
                    <a:solidFill>
                      <a:schemeClr val="bg1">
                        <a:lumMod val="85000"/>
                      </a:schemeClr>
                    </a:solidFill>
                  </a:tcPr>
                </a:tc>
                <a:tc>
                  <a:txBody>
                    <a:bodyPr/>
                    <a:lstStyle/>
                    <a:p>
                      <a:r>
                        <a:rPr lang="de-DE" b="1" strike="noStrike">
                          <a:solidFill>
                            <a:schemeClr val="tx1"/>
                          </a:solidFill>
                        </a:rPr>
                        <a:t>Comments</a:t>
                      </a:r>
                      <a:endParaRPr lang="en-GB" b="1" strike="noStrike">
                        <a:solidFill>
                          <a:schemeClr val="tx1"/>
                        </a:solidFill>
                      </a:endParaRPr>
                    </a:p>
                  </a:txBody>
                  <a:tcPr marL="72000" marR="72000" marT="36000" marB="36000">
                    <a:solidFill>
                      <a:schemeClr val="bg1">
                        <a:lumMod val="85000"/>
                      </a:schemeClr>
                    </a:solidFill>
                  </a:tcPr>
                </a:tc>
                <a:extLst>
                  <a:ext uri="{0D108BD9-81ED-4DB2-BD59-A6C34878D82A}">
                    <a16:rowId xmlns:a16="http://schemas.microsoft.com/office/drawing/2014/main" val="1417204063"/>
                  </a:ext>
                </a:extLst>
              </a:tr>
              <a:tr h="370840">
                <a:tc>
                  <a:txBody>
                    <a:bodyPr/>
                    <a:lstStyle/>
                    <a:p>
                      <a:pPr algn="l" fontAlgn="ctr"/>
                      <a:r>
                        <a:rPr lang="en-GB" sz="1200" b="0" i="0" u="none" strike="noStrike" dirty="0">
                          <a:solidFill>
                            <a:srgbClr val="000000"/>
                          </a:solidFill>
                          <a:effectLst/>
                          <a:latin typeface="Calibri" panose="020F0502020204030204" pitchFamily="34" charset="0"/>
                        </a:rPr>
                        <a:t>Selected high heat flux facilities are not available due to technical issues (SP A)</a:t>
                      </a:r>
                    </a:p>
                  </a:txBody>
                  <a:tcPr marL="6350" marR="6350" marT="6350" anchor="ctr"/>
                </a:tc>
                <a:tc>
                  <a:txBody>
                    <a:bodyPr/>
                    <a:lstStyle/>
                    <a:p>
                      <a:pPr algn="ctr" fontAlgn="ctr"/>
                      <a:r>
                        <a:rPr lang="en-GB" sz="1200" b="0" i="0" u="none" strike="noStrike" dirty="0">
                          <a:solidFill>
                            <a:srgbClr val="000000"/>
                          </a:solidFill>
                          <a:effectLst/>
                          <a:latin typeface="Calibri" panose="020F0502020204030204" pitchFamily="34" charset="0"/>
                        </a:rPr>
                        <a:t>M</a:t>
                      </a:r>
                    </a:p>
                  </a:txBody>
                  <a:tcPr marL="6350" marR="6350" marT="6350" anchor="ctr"/>
                </a:tc>
                <a:tc>
                  <a:txBody>
                    <a:bodyPr/>
                    <a:lstStyle/>
                    <a:p>
                      <a:pPr algn="ctr" fontAlgn="ctr"/>
                      <a:r>
                        <a:rPr lang="en-GB" sz="1200" b="0" i="0" u="none" strike="noStrike" dirty="0">
                          <a:solidFill>
                            <a:srgbClr val="000000"/>
                          </a:solidFill>
                          <a:effectLst/>
                          <a:latin typeface="Calibri" panose="020F0502020204030204" pitchFamily="34" charset="0"/>
                        </a:rPr>
                        <a:t>L</a:t>
                      </a:r>
                    </a:p>
                  </a:txBody>
                  <a:tcPr marL="6350" marR="6350" marT="6350" anchor="ctr"/>
                </a:tc>
                <a:tc>
                  <a:txBody>
                    <a:bodyPr/>
                    <a:lstStyle/>
                    <a:p>
                      <a:pPr algn="l" fontAlgn="ctr"/>
                      <a:r>
                        <a:rPr lang="en-GB" sz="1200" b="0" i="0" u="none" strike="noStrike" dirty="0">
                          <a:solidFill>
                            <a:srgbClr val="000000"/>
                          </a:solidFill>
                          <a:effectLst/>
                          <a:latin typeface="Calibri" panose="020F0502020204030204" pitchFamily="34" charset="0"/>
                        </a:rPr>
                        <a:t>Delay activities or transfer to other facilities not selected in the first place</a:t>
                      </a:r>
                    </a:p>
                  </a:txBody>
                  <a:tcPr marL="6350" marR="6350" marT="6350" anchor="ct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kern="1200" noProof="0" dirty="0">
                          <a:solidFill>
                            <a:schemeClr val="tx1"/>
                          </a:solidFill>
                          <a:latin typeface="+mn-lt"/>
                          <a:ea typeface="+mn-ea"/>
                          <a:cs typeface="+mn-cs"/>
                        </a:rPr>
                        <a:t>N</a:t>
                      </a:r>
                      <a:r>
                        <a:rPr lang="de-DE" sz="1200" kern="1200" baseline="0" noProof="0" dirty="0">
                          <a:solidFill>
                            <a:schemeClr val="tx1"/>
                          </a:solidFill>
                          <a:latin typeface="+mn-lt"/>
                          <a:ea typeface="+mn-ea"/>
                          <a:cs typeface="+mn-cs"/>
                        </a:rPr>
                        <a:t> </a:t>
                      </a:r>
                      <a:endParaRPr lang="en-GB" sz="1200" kern="1200" noProof="0" dirty="0">
                        <a:solidFill>
                          <a:schemeClr val="tx1"/>
                        </a:solidFill>
                        <a:latin typeface="+mn-lt"/>
                        <a:ea typeface="+mn-ea"/>
                        <a:cs typeface="+mn-cs"/>
                      </a:endParaRPr>
                    </a:p>
                  </a:txBody>
                  <a:tcPr marL="72000" marR="72000" marT="36000" marB="36000">
                    <a:solidFill>
                      <a:srgbClr val="FFFF00"/>
                    </a:solidFill>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solidFill>
                          <a:schemeClr val="tx1"/>
                        </a:solidFill>
                      </a:endParaRPr>
                    </a:p>
                  </a:txBody>
                  <a:tcPr marL="72000" marR="72000" marT="36000" marB="36000">
                    <a:solidFill>
                      <a:srgbClr val="FFFF00"/>
                    </a:solidFill>
                  </a:tcPr>
                </a:tc>
                <a:tc>
                  <a:txBody>
                    <a:bodyPr/>
                    <a:lstStyle/>
                    <a:p>
                      <a:pPr marL="0" indent="0">
                        <a:buFont typeface="Arial" panose="020B0604020202020204" pitchFamily="34" charset="0"/>
                        <a:buNone/>
                      </a:pPr>
                      <a:r>
                        <a:rPr lang="en-GB" sz="1200" dirty="0" smtClean="0">
                          <a:solidFill>
                            <a:schemeClr val="tx1"/>
                          </a:solidFill>
                        </a:rPr>
                        <a:t>Note</a:t>
                      </a:r>
                      <a:r>
                        <a:rPr lang="en-GB" sz="1200" baseline="0" dirty="0" smtClean="0">
                          <a:solidFill>
                            <a:schemeClr val="tx1"/>
                          </a:solidFill>
                        </a:rPr>
                        <a:t> – OLAMT added to list of HHF</a:t>
                      </a:r>
                      <a:endParaRPr lang="en-GB" sz="1200" dirty="0">
                        <a:solidFill>
                          <a:schemeClr val="tx1"/>
                        </a:solidFill>
                      </a:endParaRPr>
                    </a:p>
                  </a:txBody>
                  <a:tcPr marL="72000" marR="72000" marT="36000" marB="36000">
                    <a:solidFill>
                      <a:srgbClr val="FFFF00"/>
                    </a:solidFill>
                  </a:tcPr>
                </a:tc>
                <a:extLst>
                  <a:ext uri="{0D108BD9-81ED-4DB2-BD59-A6C34878D82A}">
                    <a16:rowId xmlns:a16="http://schemas.microsoft.com/office/drawing/2014/main" val="2918801094"/>
                  </a:ext>
                </a:extLst>
              </a:tr>
              <a:tr h="370840">
                <a:tc>
                  <a:txBody>
                    <a:bodyPr/>
                    <a:lstStyle/>
                    <a:p>
                      <a:pPr algn="l" fontAlgn="ctr"/>
                      <a:r>
                        <a:rPr lang="en-GB" sz="1200" b="0" i="0" u="none" strike="noStrike">
                          <a:solidFill>
                            <a:srgbClr val="000000"/>
                          </a:solidFill>
                          <a:effectLst/>
                          <a:latin typeface="Calibri" panose="020F0502020204030204" pitchFamily="34" charset="0"/>
                        </a:rPr>
                        <a:t>Selected linear plasma devices are not available due to technical issues (SP A, B, C, X)</a:t>
                      </a:r>
                    </a:p>
                  </a:txBody>
                  <a:tcPr marL="6350" marR="6350" marT="6350" anchor="ctr"/>
                </a:tc>
                <a:tc>
                  <a:txBody>
                    <a:bodyPr/>
                    <a:lstStyle/>
                    <a:p>
                      <a:pPr algn="ctr" fontAlgn="ctr"/>
                      <a:r>
                        <a:rPr lang="en-GB" sz="1200" b="0" i="0" u="none" strike="noStrike">
                          <a:solidFill>
                            <a:srgbClr val="000000"/>
                          </a:solidFill>
                          <a:effectLst/>
                          <a:latin typeface="Calibri" panose="020F0502020204030204" pitchFamily="34" charset="0"/>
                        </a:rPr>
                        <a:t>M</a:t>
                      </a:r>
                    </a:p>
                  </a:txBody>
                  <a:tcPr marL="6350" marR="6350" marT="6350" anchor="ctr"/>
                </a:tc>
                <a:tc>
                  <a:txBody>
                    <a:bodyPr/>
                    <a:lstStyle/>
                    <a:p>
                      <a:pPr algn="ctr" fontAlgn="ctr"/>
                      <a:r>
                        <a:rPr lang="en-GB" sz="1200" b="0" i="0" u="none" strike="noStrike" dirty="0">
                          <a:solidFill>
                            <a:srgbClr val="000000"/>
                          </a:solidFill>
                          <a:effectLst/>
                          <a:latin typeface="Calibri" panose="020F0502020204030204" pitchFamily="34" charset="0"/>
                        </a:rPr>
                        <a:t>L</a:t>
                      </a:r>
                    </a:p>
                  </a:txBody>
                  <a:tcPr marL="6350" marR="6350" marT="6350" anchor="ctr"/>
                </a:tc>
                <a:tc>
                  <a:txBody>
                    <a:bodyPr/>
                    <a:lstStyle/>
                    <a:p>
                      <a:pPr algn="just" fontAlgn="ctr"/>
                      <a:r>
                        <a:rPr lang="en-GB" sz="1200" b="0" i="0" u="none" strike="noStrike" dirty="0">
                          <a:solidFill>
                            <a:srgbClr val="000000"/>
                          </a:solidFill>
                          <a:effectLst/>
                          <a:latin typeface="Calibri" panose="020F0502020204030204" pitchFamily="34" charset="0"/>
                        </a:rPr>
                        <a:t>Delay activities or transfer to other linear plasma devices in the WP PWIE portfolio</a:t>
                      </a:r>
                    </a:p>
                  </a:txBody>
                  <a:tcPr marL="6350" marR="6350" marT="6350" anchor="ctr"/>
                </a:tc>
                <a:tc>
                  <a:txBody>
                    <a:bodyPr/>
                    <a:lstStyle/>
                    <a:p>
                      <a:r>
                        <a:rPr lang="en-GB" sz="1200" dirty="0">
                          <a:solidFill>
                            <a:schemeClr val="tx1"/>
                          </a:solidFill>
                        </a:rPr>
                        <a:t>Y [2021]</a:t>
                      </a:r>
                    </a:p>
                  </a:txBody>
                  <a:tcPr marL="72000" marR="72000" marT="36000" marB="36000">
                    <a:solidFill>
                      <a:srgbClr val="FF9900"/>
                    </a:solidFill>
                  </a:tcPr>
                </a:tc>
                <a:tc>
                  <a:txBody>
                    <a:bodyPr/>
                    <a:lstStyle/>
                    <a:p>
                      <a:r>
                        <a:rPr lang="en-GB" sz="1200" dirty="0">
                          <a:solidFill>
                            <a:schemeClr val="tx1"/>
                          </a:solidFill>
                        </a:rPr>
                        <a:t>Y</a:t>
                      </a:r>
                    </a:p>
                  </a:txBody>
                  <a:tcPr marL="72000" marR="72000" marT="36000" marB="36000">
                    <a:solidFill>
                      <a:srgbClr val="FF9900"/>
                    </a:solidFill>
                  </a:tcPr>
                </a:tc>
                <a:tc>
                  <a:txBody>
                    <a:bodyPr/>
                    <a:lstStyle/>
                    <a:p>
                      <a:r>
                        <a:rPr lang="en-GB" sz="1200" dirty="0">
                          <a:solidFill>
                            <a:schemeClr val="tx1"/>
                          </a:solidFill>
                        </a:rPr>
                        <a:t>MAGNUM-PSI</a:t>
                      </a:r>
                      <a:r>
                        <a:rPr lang="en-GB" sz="1200" baseline="0" dirty="0">
                          <a:solidFill>
                            <a:schemeClr val="tx1"/>
                          </a:solidFill>
                        </a:rPr>
                        <a:t> exp. days transferred into 2022</a:t>
                      </a:r>
                      <a:r>
                        <a:rPr lang="en-GB" sz="1200" baseline="0" dirty="0" smtClean="0">
                          <a:solidFill>
                            <a:schemeClr val="tx1"/>
                          </a:solidFill>
                        </a:rPr>
                        <a:t>. No </a:t>
                      </a:r>
                      <a:r>
                        <a:rPr lang="en-GB" sz="1200" baseline="0" dirty="0">
                          <a:solidFill>
                            <a:schemeClr val="tx1"/>
                          </a:solidFill>
                        </a:rPr>
                        <a:t>further delays.</a:t>
                      </a:r>
                      <a:endParaRPr lang="en-GB" sz="1200" dirty="0">
                        <a:solidFill>
                          <a:schemeClr val="tx1"/>
                        </a:solidFill>
                      </a:endParaRPr>
                    </a:p>
                  </a:txBody>
                  <a:tcPr marL="72000" marR="72000" marT="36000" marB="36000">
                    <a:solidFill>
                      <a:srgbClr val="FF9900"/>
                    </a:solidFill>
                  </a:tcPr>
                </a:tc>
                <a:extLst>
                  <a:ext uri="{0D108BD9-81ED-4DB2-BD59-A6C34878D82A}">
                    <a16:rowId xmlns:a16="http://schemas.microsoft.com/office/drawing/2014/main" val="3632824451"/>
                  </a:ext>
                </a:extLst>
              </a:tr>
              <a:tr h="370840">
                <a:tc>
                  <a:txBody>
                    <a:bodyPr/>
                    <a:lstStyle/>
                    <a:p>
                      <a:pPr algn="l" fontAlgn="ctr"/>
                      <a:r>
                        <a:rPr lang="en-GB" sz="1200" b="0" i="0" u="none" strike="noStrike" dirty="0">
                          <a:solidFill>
                            <a:srgbClr val="000000"/>
                          </a:solidFill>
                          <a:effectLst/>
                          <a:latin typeface="Calibri" panose="020F0502020204030204" pitchFamily="34" charset="0"/>
                        </a:rPr>
                        <a:t>Selected accelerator facilities are not available due to technical issues (SP A, B, C, X, E)</a:t>
                      </a:r>
                    </a:p>
                  </a:txBody>
                  <a:tcPr marL="6350" marR="6350" marT="6350" anchor="ctr"/>
                </a:tc>
                <a:tc>
                  <a:txBody>
                    <a:bodyPr/>
                    <a:lstStyle/>
                    <a:p>
                      <a:pPr algn="ctr" fontAlgn="ctr"/>
                      <a:r>
                        <a:rPr lang="en-GB" sz="1200" b="0" i="0" u="none" strike="noStrike">
                          <a:solidFill>
                            <a:srgbClr val="000000"/>
                          </a:solidFill>
                          <a:effectLst/>
                          <a:latin typeface="Calibri" panose="020F0502020204030204" pitchFamily="34" charset="0"/>
                        </a:rPr>
                        <a:t>M</a:t>
                      </a:r>
                    </a:p>
                  </a:txBody>
                  <a:tcPr marL="6350" marR="6350" marT="6350" anchor="ctr"/>
                </a:tc>
                <a:tc>
                  <a:txBody>
                    <a:bodyPr/>
                    <a:lstStyle/>
                    <a:p>
                      <a:pPr algn="ctr" fontAlgn="ctr"/>
                      <a:r>
                        <a:rPr lang="en-GB" sz="1200" b="0" i="0" u="none" strike="noStrike">
                          <a:solidFill>
                            <a:srgbClr val="000000"/>
                          </a:solidFill>
                          <a:effectLst/>
                          <a:latin typeface="Calibri" panose="020F0502020204030204" pitchFamily="34" charset="0"/>
                        </a:rPr>
                        <a:t>L</a:t>
                      </a:r>
                    </a:p>
                  </a:txBody>
                  <a:tcPr marL="6350" marR="6350" marT="6350" anchor="ctr"/>
                </a:tc>
                <a:tc>
                  <a:txBody>
                    <a:bodyPr/>
                    <a:lstStyle/>
                    <a:p>
                      <a:pPr algn="just" fontAlgn="ctr"/>
                      <a:r>
                        <a:rPr lang="en-GB" sz="1200" b="0" i="0" u="none" strike="noStrike" dirty="0">
                          <a:solidFill>
                            <a:srgbClr val="000000"/>
                          </a:solidFill>
                          <a:effectLst/>
                          <a:latin typeface="Calibri" panose="020F0502020204030204" pitchFamily="34" charset="0"/>
                        </a:rPr>
                        <a:t>Delay activities or transfer to other Accelerator facilities in the WP PWIE portfolio</a:t>
                      </a:r>
                    </a:p>
                  </a:txBody>
                  <a:tcPr marL="6350" marR="6350" marT="6350" anchor="ctr"/>
                </a:tc>
                <a:tc>
                  <a:txBody>
                    <a:bodyPr/>
                    <a:lstStyle/>
                    <a:p>
                      <a:r>
                        <a:rPr lang="en-GB" sz="1200" dirty="0"/>
                        <a:t>N </a:t>
                      </a:r>
                    </a:p>
                  </a:txBody>
                  <a:tcPr marL="72000" marR="72000" marT="36000" marB="36000">
                    <a:solidFill>
                      <a:schemeClr val="bg1"/>
                    </a:solidFill>
                  </a:tcPr>
                </a:tc>
                <a:tc>
                  <a:txBody>
                    <a:bodyPr/>
                    <a:lstStyle/>
                    <a:p>
                      <a:endParaRPr lang="en-GB" sz="1200" dirty="0"/>
                    </a:p>
                  </a:txBody>
                  <a:tcPr marL="72000" marR="72000" marT="36000" marB="36000">
                    <a:solidFill>
                      <a:schemeClr val="bg1"/>
                    </a:solidFill>
                  </a:tcPr>
                </a:tc>
                <a:tc>
                  <a:txBody>
                    <a:bodyPr/>
                    <a:lstStyle/>
                    <a:p>
                      <a:r>
                        <a:rPr lang="en-GB" sz="1200" dirty="0"/>
                        <a:t>Not yet relevant</a:t>
                      </a:r>
                    </a:p>
                  </a:txBody>
                  <a:tcPr marL="72000" marR="72000" marT="36000" marB="36000">
                    <a:solidFill>
                      <a:schemeClr val="bg1"/>
                    </a:solidFill>
                  </a:tcPr>
                </a:tc>
                <a:extLst>
                  <a:ext uri="{0D108BD9-81ED-4DB2-BD59-A6C34878D82A}">
                    <a16:rowId xmlns:a16="http://schemas.microsoft.com/office/drawing/2014/main" val="384439487"/>
                  </a:ext>
                </a:extLst>
              </a:tr>
              <a:tr h="370840">
                <a:tc>
                  <a:txBody>
                    <a:bodyPr/>
                    <a:lstStyle/>
                    <a:p>
                      <a:pPr algn="l" fontAlgn="ctr"/>
                      <a:r>
                        <a:rPr lang="en-GB" sz="1200" b="0" i="0" u="none" strike="noStrike">
                          <a:solidFill>
                            <a:srgbClr val="000000"/>
                          </a:solidFill>
                          <a:effectLst/>
                          <a:latin typeface="Calibri" panose="020F0502020204030204" pitchFamily="34" charset="0"/>
                        </a:rPr>
                        <a:t>Selected TE or W7-X campaigns and attached PFC components for analysis / modelling delayed </a:t>
                      </a:r>
                    </a:p>
                  </a:txBody>
                  <a:tcPr marL="6350" marR="6350" marT="6350" anchor="ctr"/>
                </a:tc>
                <a:tc>
                  <a:txBody>
                    <a:bodyPr/>
                    <a:lstStyle/>
                    <a:p>
                      <a:pPr algn="ctr" fontAlgn="ctr"/>
                      <a:r>
                        <a:rPr lang="en-GB" sz="1200" b="0" i="0" u="none" strike="noStrike">
                          <a:solidFill>
                            <a:srgbClr val="000000"/>
                          </a:solidFill>
                          <a:effectLst/>
                          <a:latin typeface="Calibri" panose="020F0502020204030204" pitchFamily="34" charset="0"/>
                        </a:rPr>
                        <a:t>M</a:t>
                      </a:r>
                    </a:p>
                  </a:txBody>
                  <a:tcPr marL="6350" marR="6350" marT="6350" anchor="ctr"/>
                </a:tc>
                <a:tc>
                  <a:txBody>
                    <a:bodyPr/>
                    <a:lstStyle/>
                    <a:p>
                      <a:pPr algn="ctr" fontAlgn="ctr"/>
                      <a:r>
                        <a:rPr lang="en-GB" sz="1200" b="0" i="0" u="none" strike="noStrike">
                          <a:solidFill>
                            <a:srgbClr val="000000"/>
                          </a:solidFill>
                          <a:effectLst/>
                          <a:latin typeface="Calibri" panose="020F0502020204030204" pitchFamily="34" charset="0"/>
                        </a:rPr>
                        <a:t>M</a:t>
                      </a:r>
                    </a:p>
                  </a:txBody>
                  <a:tcPr marL="6350" marR="6350" marT="6350" anchor="ctr"/>
                </a:tc>
                <a:tc>
                  <a:txBody>
                    <a:bodyPr/>
                    <a:lstStyle/>
                    <a:p>
                      <a:pPr algn="l" fontAlgn="ctr"/>
                      <a:r>
                        <a:rPr lang="en-GB" sz="1200" b="0" i="0" u="none" strike="noStrike" dirty="0">
                          <a:solidFill>
                            <a:srgbClr val="000000"/>
                          </a:solidFill>
                          <a:effectLst/>
                          <a:latin typeface="Calibri" panose="020F0502020204030204" pitchFamily="34" charset="0"/>
                        </a:rPr>
                        <a:t>Delay activities or redistribute resources to other toroidal facilities, linear plasma devices and laboratory experiments</a:t>
                      </a:r>
                    </a:p>
                  </a:txBody>
                  <a:tcPr marL="6350" marR="6350" marT="6350" anchor="ctr"/>
                </a:tc>
                <a:tc>
                  <a:txBody>
                    <a:bodyPr/>
                    <a:lstStyle/>
                    <a:p>
                      <a:r>
                        <a:rPr lang="en-GB" sz="1200" dirty="0"/>
                        <a:t>N [2021]</a:t>
                      </a:r>
                    </a:p>
                    <a:p>
                      <a:r>
                        <a:rPr lang="en-GB" sz="1200" dirty="0"/>
                        <a:t>Y [2022]</a:t>
                      </a:r>
                    </a:p>
                  </a:txBody>
                  <a:tcPr marL="72000" marR="72000" marT="36000" marB="36000">
                    <a:solidFill>
                      <a:srgbClr val="FFFF00"/>
                    </a:solidFill>
                  </a:tcPr>
                </a:tc>
                <a:tc>
                  <a:txBody>
                    <a:bodyPr/>
                    <a:lstStyle/>
                    <a:p>
                      <a:r>
                        <a:rPr lang="en-GB" sz="1200" dirty="0"/>
                        <a:t>N</a:t>
                      </a:r>
                    </a:p>
                  </a:txBody>
                  <a:tcPr marL="72000" marR="72000" marT="36000" marB="36000">
                    <a:solidFill>
                      <a:srgbClr val="FFFF00"/>
                    </a:solidFill>
                  </a:tcPr>
                </a:tc>
                <a:tc>
                  <a:txBody>
                    <a:bodyPr/>
                    <a:lstStyle/>
                    <a:p>
                      <a:r>
                        <a:rPr lang="en-GB" sz="1200" dirty="0"/>
                        <a:t>Note – no</a:t>
                      </a:r>
                      <a:r>
                        <a:rPr lang="en-GB" sz="1200" baseline="0" dirty="0"/>
                        <a:t> WEST </a:t>
                      </a:r>
                      <a:r>
                        <a:rPr lang="en-GB" sz="1200" baseline="0" dirty="0" smtClean="0"/>
                        <a:t>campaign </a:t>
                      </a:r>
                      <a:r>
                        <a:rPr lang="en-GB" sz="1200" baseline="0" dirty="0"/>
                        <a:t>with samples in 2022</a:t>
                      </a:r>
                      <a:endParaRPr lang="en-GB" sz="1200" dirty="0"/>
                    </a:p>
                  </a:txBody>
                  <a:tcPr marL="72000" marR="72000" marT="36000" marB="36000">
                    <a:solidFill>
                      <a:srgbClr val="FFFF00"/>
                    </a:solidFill>
                  </a:tcPr>
                </a:tc>
                <a:extLst>
                  <a:ext uri="{0D108BD9-81ED-4DB2-BD59-A6C34878D82A}">
                    <a16:rowId xmlns:a16="http://schemas.microsoft.com/office/drawing/2014/main" val="1855212664"/>
                  </a:ext>
                </a:extLst>
              </a:tr>
              <a:tr h="370840">
                <a:tc>
                  <a:txBody>
                    <a:bodyPr/>
                    <a:lstStyle/>
                    <a:p>
                      <a:pPr algn="l" fontAlgn="ctr"/>
                      <a:r>
                        <a:rPr lang="en-GB" sz="1200" b="0" i="0" u="none" strike="noStrike" dirty="0">
                          <a:solidFill>
                            <a:srgbClr val="000000"/>
                          </a:solidFill>
                          <a:effectLst/>
                          <a:latin typeface="Calibri" panose="020F0502020204030204" pitchFamily="34" charset="0"/>
                        </a:rPr>
                        <a:t>Start of JULE-PSI operation delayed (SP C)</a:t>
                      </a:r>
                    </a:p>
                  </a:txBody>
                  <a:tcPr marL="6350" marR="6350" marT="6350" anchor="ctr"/>
                </a:tc>
                <a:tc>
                  <a:txBody>
                    <a:bodyPr/>
                    <a:lstStyle/>
                    <a:p>
                      <a:pPr algn="ctr" fontAlgn="ctr"/>
                      <a:r>
                        <a:rPr lang="en-GB" sz="1200" b="0" i="0" u="none" strike="noStrike">
                          <a:solidFill>
                            <a:srgbClr val="000000"/>
                          </a:solidFill>
                          <a:effectLst/>
                          <a:latin typeface="Calibri" panose="020F0502020204030204" pitchFamily="34" charset="0"/>
                        </a:rPr>
                        <a:t>M</a:t>
                      </a:r>
                    </a:p>
                  </a:txBody>
                  <a:tcPr marL="6350" marR="6350" marT="6350" anchor="ctr"/>
                </a:tc>
                <a:tc>
                  <a:txBody>
                    <a:bodyPr/>
                    <a:lstStyle/>
                    <a:p>
                      <a:pPr algn="ctr" fontAlgn="ctr"/>
                      <a:r>
                        <a:rPr lang="en-GB" sz="1200" b="0" i="0" u="none" strike="noStrike" dirty="0">
                          <a:solidFill>
                            <a:srgbClr val="000000"/>
                          </a:solidFill>
                          <a:effectLst/>
                          <a:latin typeface="Calibri" panose="020F0502020204030204" pitchFamily="34" charset="0"/>
                        </a:rPr>
                        <a:t>M</a:t>
                      </a:r>
                    </a:p>
                  </a:txBody>
                  <a:tcPr marL="6350" marR="6350" marT="6350" anchor="ctr"/>
                </a:tc>
                <a:tc>
                  <a:txBody>
                    <a:bodyPr/>
                    <a:lstStyle/>
                    <a:p>
                      <a:pPr algn="l" fontAlgn="ctr"/>
                      <a:r>
                        <a:rPr lang="en-GB" sz="1200" b="0" i="0" u="none" strike="noStrike" dirty="0">
                          <a:solidFill>
                            <a:srgbClr val="000000"/>
                          </a:solidFill>
                          <a:effectLst/>
                          <a:latin typeface="Calibri" panose="020F0502020204030204" pitchFamily="34" charset="0"/>
                        </a:rPr>
                        <a:t>Compensate with PSI-2 operation as much as feasible and delay activities with Be and neutron damage to a later period</a:t>
                      </a:r>
                    </a:p>
                  </a:txBody>
                  <a:tcPr marL="6350" marR="6350" marT="6350" anchor="ctr"/>
                </a:tc>
                <a:tc>
                  <a:txBody>
                    <a:bodyPr/>
                    <a:lstStyle/>
                    <a:p>
                      <a:r>
                        <a:rPr lang="en-GB" sz="1200" dirty="0"/>
                        <a:t>N</a:t>
                      </a:r>
                    </a:p>
                  </a:txBody>
                  <a:tcPr marL="72000" marR="72000" marT="36000" marB="36000">
                    <a:solidFill>
                      <a:schemeClr val="bg1"/>
                    </a:solidFill>
                  </a:tcPr>
                </a:tc>
                <a:tc>
                  <a:txBody>
                    <a:bodyPr/>
                    <a:lstStyle/>
                    <a:p>
                      <a:endParaRPr lang="en-GB" sz="1200" dirty="0"/>
                    </a:p>
                  </a:txBody>
                  <a:tcPr marL="72000" marR="72000" marT="36000" marB="36000">
                    <a:solidFill>
                      <a:schemeClr val="bg1"/>
                    </a:solidFill>
                  </a:tcPr>
                </a:tc>
                <a:tc>
                  <a:txBody>
                    <a:bodyPr/>
                    <a:lstStyle/>
                    <a:p>
                      <a:r>
                        <a:rPr lang="en-GB" sz="1200" dirty="0"/>
                        <a:t>Not yet relevant</a:t>
                      </a:r>
                    </a:p>
                  </a:txBody>
                  <a:tcPr marL="72000" marR="72000" marT="36000" marB="36000">
                    <a:solidFill>
                      <a:schemeClr val="bg1"/>
                    </a:solidFill>
                  </a:tcPr>
                </a:tc>
                <a:extLst>
                  <a:ext uri="{0D108BD9-81ED-4DB2-BD59-A6C34878D82A}">
                    <a16:rowId xmlns:a16="http://schemas.microsoft.com/office/drawing/2014/main" val="3985095542"/>
                  </a:ext>
                </a:extLst>
              </a:tr>
              <a:tr h="370840">
                <a:tc>
                  <a:txBody>
                    <a:bodyPr/>
                    <a:lstStyle/>
                    <a:p>
                      <a:pPr algn="l" fontAlgn="ctr"/>
                      <a:r>
                        <a:rPr lang="en-GB" sz="1200" b="0" i="0" u="none" strike="noStrike">
                          <a:solidFill>
                            <a:srgbClr val="000000"/>
                          </a:solidFill>
                          <a:effectLst/>
                          <a:latin typeface="Calibri" panose="020F0502020204030204" pitchFamily="34" charset="0"/>
                        </a:rPr>
                        <a:t>Funding for LIBS on a remote handling arm in JET not available or test not compatible with JET program (SP X, SP E)</a:t>
                      </a:r>
                    </a:p>
                  </a:txBody>
                  <a:tcPr marL="6350" marR="6350" marT="6350" anchor="ctr"/>
                </a:tc>
                <a:tc>
                  <a:txBody>
                    <a:bodyPr/>
                    <a:lstStyle/>
                    <a:p>
                      <a:pPr algn="ctr" fontAlgn="ctr"/>
                      <a:r>
                        <a:rPr lang="en-GB" sz="1200" b="0" i="0" u="none" strike="noStrike" dirty="0">
                          <a:solidFill>
                            <a:srgbClr val="000000"/>
                          </a:solidFill>
                          <a:effectLst/>
                          <a:latin typeface="Calibri" panose="020F0502020204030204" pitchFamily="34" charset="0"/>
                        </a:rPr>
                        <a:t>M</a:t>
                      </a:r>
                    </a:p>
                  </a:txBody>
                  <a:tcPr marL="6350" marR="6350" marT="6350" anchor="ctr"/>
                </a:tc>
                <a:tc>
                  <a:txBody>
                    <a:bodyPr/>
                    <a:lstStyle/>
                    <a:p>
                      <a:pPr algn="ctr" fontAlgn="ctr"/>
                      <a:r>
                        <a:rPr lang="en-GB" sz="1200" b="0" i="0" u="none" strike="noStrike" dirty="0">
                          <a:solidFill>
                            <a:srgbClr val="000000"/>
                          </a:solidFill>
                          <a:effectLst/>
                          <a:latin typeface="Calibri" panose="020F0502020204030204" pitchFamily="34" charset="0"/>
                        </a:rPr>
                        <a:t>H</a:t>
                      </a:r>
                    </a:p>
                  </a:txBody>
                  <a:tcPr marL="6350" marR="6350" marT="6350" anchor="ctr"/>
                </a:tc>
                <a:tc>
                  <a:txBody>
                    <a:bodyPr/>
                    <a:lstStyle/>
                    <a:p>
                      <a:pPr algn="l" fontAlgn="ctr"/>
                      <a:r>
                        <a:rPr lang="en-GB" sz="1200" b="0" i="0" u="none" strike="noStrike" dirty="0">
                          <a:solidFill>
                            <a:srgbClr val="000000"/>
                          </a:solidFill>
                          <a:effectLst/>
                          <a:latin typeface="Calibri" panose="020F0502020204030204" pitchFamily="34" charset="0"/>
                        </a:rPr>
                        <a:t>Focus on LIBS on a remote handling arm in WEST (AIA) under WP TE as technical demonstration in a full W device (no Be and no T possible). Compensate with experience in JULE-PSI</a:t>
                      </a:r>
                    </a:p>
                  </a:txBody>
                  <a:tcPr marL="6350" marR="6350" marT="6350" anchor="ctr"/>
                </a:tc>
                <a:tc>
                  <a:txBody>
                    <a:bodyPr/>
                    <a:lstStyle/>
                    <a:p>
                      <a:r>
                        <a:rPr lang="en-GB" sz="1200" dirty="0"/>
                        <a:t>Y </a:t>
                      </a:r>
                    </a:p>
                  </a:txBody>
                  <a:tcPr marL="72000" marR="72000" marT="36000" marB="36000">
                    <a:solidFill>
                      <a:srgbClr val="FF9900"/>
                    </a:solidFill>
                  </a:tcPr>
                </a:tc>
                <a:tc>
                  <a:txBody>
                    <a:bodyPr/>
                    <a:lstStyle/>
                    <a:p>
                      <a:r>
                        <a:rPr lang="en-GB" sz="1200" dirty="0"/>
                        <a:t>N</a:t>
                      </a:r>
                    </a:p>
                  </a:txBody>
                  <a:tcPr marL="72000" marR="72000" marT="36000" marB="36000">
                    <a:solidFill>
                      <a:srgbClr val="FF9900"/>
                    </a:solidFill>
                  </a:tcPr>
                </a:tc>
                <a:tc>
                  <a:txBody>
                    <a:bodyPr/>
                    <a:lstStyle/>
                    <a:p>
                      <a:r>
                        <a:rPr lang="en-GB" sz="1200" dirty="0"/>
                        <a:t>Call for</a:t>
                      </a:r>
                      <a:r>
                        <a:rPr lang="en-GB" sz="1200" baseline="0" dirty="0"/>
                        <a:t> Proposals LIBS on JET remote handling arm under WPTE. If LIBS at JET will be installed, it will be ready after end of plasma operation at JET in2023. No funding for operation and no SPE anymore as in 2024 closed! Unclear situation who is in charge and how to finance operation. Unclear if consortium will be build because of BREXIT and lack of resources in laboratories.</a:t>
                      </a:r>
                      <a:endParaRPr lang="en-GB" sz="1200" dirty="0"/>
                    </a:p>
                  </a:txBody>
                  <a:tcPr marL="72000" marR="72000" marT="36000" marB="36000">
                    <a:solidFill>
                      <a:srgbClr val="FF9900"/>
                    </a:solidFill>
                  </a:tcPr>
                </a:tc>
                <a:extLst>
                  <a:ext uri="{0D108BD9-81ED-4DB2-BD59-A6C34878D82A}">
                    <a16:rowId xmlns:a16="http://schemas.microsoft.com/office/drawing/2014/main" val="3698996880"/>
                  </a:ext>
                </a:extLst>
              </a:tr>
            </a:tbl>
          </a:graphicData>
        </a:graphic>
      </p:graphicFrame>
      <p:sp>
        <p:nvSpPr>
          <p:cNvPr id="10" name="Rechteck 9"/>
          <p:cNvSpPr/>
          <p:nvPr/>
        </p:nvSpPr>
        <p:spPr>
          <a:xfrm>
            <a:off x="594348" y="5013176"/>
            <a:ext cx="10614220" cy="338554"/>
          </a:xfrm>
          <a:prstGeom prst="rect">
            <a:avLst/>
          </a:prstGeom>
        </p:spPr>
        <p:txBody>
          <a:bodyPr wrap="square">
            <a:spAutoFit/>
          </a:bodyPr>
          <a:lstStyle/>
          <a:p>
            <a:endParaRPr lang="en-GB" sz="1600" b="1" dirty="0">
              <a:solidFill>
                <a:schemeClr val="bg1">
                  <a:lumMod val="65000"/>
                </a:schemeClr>
              </a:solidFill>
            </a:endParaRPr>
          </a:p>
        </p:txBody>
      </p:sp>
      <p:sp>
        <p:nvSpPr>
          <p:cNvPr id="8" name="Fußzeilenplatzhalter 3"/>
          <p:cNvSpPr>
            <a:spLocks noGrp="1"/>
          </p:cNvSpPr>
          <p:nvPr>
            <p:ph type="ftr" sz="quarter" idx="11"/>
          </p:nvPr>
        </p:nvSpPr>
        <p:spPr>
          <a:xfrm>
            <a:off x="609600" y="6528386"/>
            <a:ext cx="3470176" cy="329614"/>
          </a:xfrm>
        </p:spPr>
        <p:txBody>
          <a:bodyPr/>
          <a:lstStyle/>
          <a:p>
            <a:pPr algn="l"/>
            <a:r>
              <a:rPr lang="fr-FR" dirty="0"/>
              <a:t>S. Brezinsek  |  3rd WPPWIE PB  |  15.03.2022 </a:t>
            </a:r>
            <a:endParaRPr lang="en-GB" dirty="0"/>
          </a:p>
        </p:txBody>
      </p:sp>
    </p:spTree>
    <p:extLst>
      <p:ext uri="{BB962C8B-B14F-4D97-AF65-F5344CB8AC3E}">
        <p14:creationId xmlns:p14="http://schemas.microsoft.com/office/powerpoint/2010/main" val="26945939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solidFill>
                  <a:schemeClr val="bg2">
                    <a:lumMod val="10000"/>
                  </a:schemeClr>
                </a:solidFill>
              </a:rPr>
              <a:t>3 – Risk &amp; Mitigation Register: Current Status – page 2</a:t>
            </a:r>
          </a:p>
        </p:txBody>
      </p:sp>
      <p:sp>
        <p:nvSpPr>
          <p:cNvPr id="5" name="Foliennummernplatzhalter 4"/>
          <p:cNvSpPr>
            <a:spLocks noGrp="1"/>
          </p:cNvSpPr>
          <p:nvPr>
            <p:ph type="sldNum" sz="quarter" idx="12"/>
          </p:nvPr>
        </p:nvSpPr>
        <p:spPr/>
        <p:txBody>
          <a:bodyPr/>
          <a:lstStyle/>
          <a:p>
            <a:fld id="{6A6D9FA1-99C7-4910-8E32-B85D378B0060}" type="slidenum">
              <a:rPr lang="en-GB" smtClean="0"/>
              <a:pPr/>
              <a:t>24</a:t>
            </a:fld>
            <a:endParaRPr lang="en-GB" dirty="0"/>
          </a:p>
        </p:txBody>
      </p:sp>
      <p:graphicFrame>
        <p:nvGraphicFramePr>
          <p:cNvPr id="9" name="Tabelle 8"/>
          <p:cNvGraphicFramePr>
            <a:graphicFrameLocks noGrp="1"/>
          </p:cNvGraphicFramePr>
          <p:nvPr>
            <p:extLst>
              <p:ext uri="{D42A27DB-BD31-4B8C-83A1-F6EECF244321}">
                <p14:modId xmlns:p14="http://schemas.microsoft.com/office/powerpoint/2010/main" val="362944787"/>
              </p:ext>
            </p:extLst>
          </p:nvPr>
        </p:nvGraphicFramePr>
        <p:xfrm>
          <a:off x="191344" y="764704"/>
          <a:ext cx="11809311" cy="4817700"/>
        </p:xfrm>
        <a:graphic>
          <a:graphicData uri="http://schemas.openxmlformats.org/drawingml/2006/table">
            <a:tbl>
              <a:tblPr firstRow="1" bandRow="1">
                <a:tableStyleId>{5940675A-B579-460E-94D1-54222C63F5DA}</a:tableStyleId>
              </a:tblPr>
              <a:tblGrid>
                <a:gridCol w="2664296">
                  <a:extLst>
                    <a:ext uri="{9D8B030D-6E8A-4147-A177-3AD203B41FA5}">
                      <a16:colId xmlns:a16="http://schemas.microsoft.com/office/drawing/2014/main" val="1580407220"/>
                    </a:ext>
                  </a:extLst>
                </a:gridCol>
                <a:gridCol w="747171">
                  <a:extLst>
                    <a:ext uri="{9D8B030D-6E8A-4147-A177-3AD203B41FA5}">
                      <a16:colId xmlns:a16="http://schemas.microsoft.com/office/drawing/2014/main" val="196178669"/>
                    </a:ext>
                  </a:extLst>
                </a:gridCol>
                <a:gridCol w="620981">
                  <a:extLst>
                    <a:ext uri="{9D8B030D-6E8A-4147-A177-3AD203B41FA5}">
                      <a16:colId xmlns:a16="http://schemas.microsoft.com/office/drawing/2014/main" val="474754394"/>
                    </a:ext>
                  </a:extLst>
                </a:gridCol>
                <a:gridCol w="3384376">
                  <a:extLst>
                    <a:ext uri="{9D8B030D-6E8A-4147-A177-3AD203B41FA5}">
                      <a16:colId xmlns:a16="http://schemas.microsoft.com/office/drawing/2014/main" val="1857523593"/>
                    </a:ext>
                  </a:extLst>
                </a:gridCol>
                <a:gridCol w="1080120">
                  <a:extLst>
                    <a:ext uri="{9D8B030D-6E8A-4147-A177-3AD203B41FA5}">
                      <a16:colId xmlns:a16="http://schemas.microsoft.com/office/drawing/2014/main" val="3866157550"/>
                    </a:ext>
                  </a:extLst>
                </a:gridCol>
                <a:gridCol w="936104">
                  <a:extLst>
                    <a:ext uri="{9D8B030D-6E8A-4147-A177-3AD203B41FA5}">
                      <a16:colId xmlns:a16="http://schemas.microsoft.com/office/drawing/2014/main" val="1517257940"/>
                    </a:ext>
                  </a:extLst>
                </a:gridCol>
                <a:gridCol w="2376263">
                  <a:extLst>
                    <a:ext uri="{9D8B030D-6E8A-4147-A177-3AD203B41FA5}">
                      <a16:colId xmlns:a16="http://schemas.microsoft.com/office/drawing/2014/main" val="45826833"/>
                    </a:ext>
                  </a:extLst>
                </a:gridCol>
              </a:tblGrid>
              <a:tr h="576064">
                <a:tc>
                  <a:txBody>
                    <a:bodyPr/>
                    <a:lstStyle/>
                    <a:p>
                      <a:r>
                        <a:rPr lang="de-DE" b="1" dirty="0"/>
                        <a:t>Description of Risk</a:t>
                      </a:r>
                    </a:p>
                  </a:txBody>
                  <a:tcPr marL="72000" marR="72000" marT="36000" marB="36000">
                    <a:solidFill>
                      <a:schemeClr val="bg1">
                        <a:lumMod val="85000"/>
                      </a:schemeClr>
                    </a:solidFill>
                  </a:tcPr>
                </a:tc>
                <a:tc>
                  <a:txBody>
                    <a:bodyPr/>
                    <a:lstStyle/>
                    <a:p>
                      <a:pPr marL="0" indent="0">
                        <a:buFontTx/>
                        <a:buNone/>
                      </a:pPr>
                      <a:r>
                        <a:rPr lang="de-DE" b="1" strike="noStrike" baseline="0">
                          <a:solidFill>
                            <a:schemeClr val="tx1"/>
                          </a:solidFill>
                        </a:rPr>
                        <a:t>Severity</a:t>
                      </a:r>
                      <a:endParaRPr lang="en-GB" b="1" strike="noStrike">
                        <a:solidFill>
                          <a:schemeClr val="tx1"/>
                        </a:solidFill>
                      </a:endParaRPr>
                    </a:p>
                  </a:txBody>
                  <a:tcPr marL="72000" marR="72000" marT="36000" marB="36000">
                    <a:solidFill>
                      <a:schemeClr val="bg1">
                        <a:lumMod val="85000"/>
                      </a:schemeClr>
                    </a:solidFill>
                  </a:tcPr>
                </a:tc>
                <a:tc>
                  <a:txBody>
                    <a:bodyPr/>
                    <a:lstStyle/>
                    <a:p>
                      <a:pPr marL="0" indent="0">
                        <a:buFontTx/>
                        <a:buNone/>
                      </a:pPr>
                      <a:r>
                        <a:rPr lang="de-DE" b="1" strike="noStrike" dirty="0">
                          <a:solidFill>
                            <a:schemeClr val="tx1"/>
                          </a:solidFill>
                        </a:rPr>
                        <a:t>Likely</a:t>
                      </a:r>
                    </a:p>
                    <a:p>
                      <a:pPr marL="0" indent="0">
                        <a:buFontTx/>
                        <a:buNone/>
                      </a:pPr>
                      <a:r>
                        <a:rPr lang="de-DE" b="1" strike="noStrike" dirty="0">
                          <a:solidFill>
                            <a:schemeClr val="tx1"/>
                          </a:solidFill>
                        </a:rPr>
                        <a:t>hood</a:t>
                      </a:r>
                      <a:endParaRPr lang="en-GB" b="1" strike="noStrike" dirty="0">
                        <a:solidFill>
                          <a:schemeClr val="tx1"/>
                        </a:solidFill>
                      </a:endParaRPr>
                    </a:p>
                  </a:txBody>
                  <a:tcPr marL="72000" marR="72000" marT="36000" marB="36000">
                    <a:solidFill>
                      <a:schemeClr val="bg1">
                        <a:lumMod val="85000"/>
                      </a:schemeClr>
                    </a:solidFill>
                  </a:tcPr>
                </a:tc>
                <a:tc>
                  <a:txBody>
                    <a:bodyPr/>
                    <a:lstStyle/>
                    <a:p>
                      <a:r>
                        <a:rPr lang="de-DE" b="1" strike="noStrike">
                          <a:solidFill>
                            <a:schemeClr val="tx1"/>
                          </a:solidFill>
                        </a:rPr>
                        <a:t>Proposed Mitigation Action</a:t>
                      </a:r>
                      <a:endParaRPr lang="en-GB" b="1" strike="sngStrike">
                        <a:solidFill>
                          <a:schemeClr val="tx1"/>
                        </a:solidFill>
                      </a:endParaRPr>
                    </a:p>
                  </a:txBody>
                  <a:tcPr marL="72000" marR="72000" marT="36000" marB="36000">
                    <a:solidFill>
                      <a:schemeClr val="bg1">
                        <a:lumMod val="85000"/>
                      </a:schemeClr>
                    </a:solidFill>
                  </a:tcPr>
                </a:tc>
                <a:tc>
                  <a:txBody>
                    <a:bodyPr/>
                    <a:lstStyle/>
                    <a:p>
                      <a:r>
                        <a:rPr lang="de-DE" b="1" strike="noStrike">
                          <a:solidFill>
                            <a:schemeClr val="tx1"/>
                          </a:solidFill>
                        </a:rPr>
                        <a:t>Risk</a:t>
                      </a:r>
                      <a:r>
                        <a:rPr lang="de-DE" b="1" strike="noStrike" baseline="0">
                          <a:solidFill>
                            <a:schemeClr val="tx1"/>
                          </a:solidFill>
                        </a:rPr>
                        <a:t> materialized?</a:t>
                      </a:r>
                    </a:p>
                  </a:txBody>
                  <a:tcPr marL="72000" marR="72000" marT="36000" marB="36000">
                    <a:solidFill>
                      <a:schemeClr val="bg1">
                        <a:lumMod val="85000"/>
                      </a:schemeClr>
                    </a:solidFill>
                  </a:tcPr>
                </a:tc>
                <a:tc>
                  <a:txBody>
                    <a:bodyPr/>
                    <a:lstStyle/>
                    <a:p>
                      <a:r>
                        <a:rPr lang="de-DE" b="1" strike="noStrike">
                          <a:solidFill>
                            <a:schemeClr val="tx1"/>
                          </a:solidFill>
                        </a:rPr>
                        <a:t>Mitigating</a:t>
                      </a:r>
                      <a:r>
                        <a:rPr lang="de-DE" b="1" strike="noStrike" baseline="0">
                          <a:solidFill>
                            <a:schemeClr val="tx1"/>
                          </a:solidFill>
                        </a:rPr>
                        <a:t> Measures applied?</a:t>
                      </a:r>
                      <a:endParaRPr lang="en-GB" b="1" strike="noStrike">
                        <a:solidFill>
                          <a:schemeClr val="tx1"/>
                        </a:solidFill>
                      </a:endParaRPr>
                    </a:p>
                  </a:txBody>
                  <a:tcPr marL="72000" marR="72000" marT="36000" marB="36000">
                    <a:solidFill>
                      <a:schemeClr val="bg1">
                        <a:lumMod val="85000"/>
                      </a:schemeClr>
                    </a:solidFill>
                  </a:tcPr>
                </a:tc>
                <a:tc>
                  <a:txBody>
                    <a:bodyPr/>
                    <a:lstStyle/>
                    <a:p>
                      <a:r>
                        <a:rPr lang="de-DE" b="1" strike="noStrike">
                          <a:solidFill>
                            <a:schemeClr val="tx1"/>
                          </a:solidFill>
                        </a:rPr>
                        <a:t>Comments</a:t>
                      </a:r>
                      <a:endParaRPr lang="en-GB" b="1" strike="noStrike">
                        <a:solidFill>
                          <a:schemeClr val="tx1"/>
                        </a:solidFill>
                      </a:endParaRPr>
                    </a:p>
                  </a:txBody>
                  <a:tcPr marL="72000" marR="72000" marT="36000" marB="36000">
                    <a:solidFill>
                      <a:schemeClr val="bg1">
                        <a:lumMod val="85000"/>
                      </a:schemeClr>
                    </a:solidFill>
                  </a:tcPr>
                </a:tc>
                <a:extLst>
                  <a:ext uri="{0D108BD9-81ED-4DB2-BD59-A6C34878D82A}">
                    <a16:rowId xmlns:a16="http://schemas.microsoft.com/office/drawing/2014/main" val="1417204063"/>
                  </a:ext>
                </a:extLst>
              </a:tr>
              <a:tr h="370840">
                <a:tc>
                  <a:txBody>
                    <a:bodyPr/>
                    <a:lstStyle/>
                    <a:p>
                      <a:pPr algn="l" fontAlgn="ctr"/>
                      <a:r>
                        <a:rPr lang="en-GB" sz="1200" b="0" i="0" u="none" strike="noStrike" dirty="0">
                          <a:solidFill>
                            <a:srgbClr val="000000"/>
                          </a:solidFill>
                          <a:effectLst/>
                          <a:latin typeface="Calibri" panose="020F0502020204030204" pitchFamily="34" charset="0"/>
                        </a:rPr>
                        <a:t>Funding for LID-QMS in JET not available or test not compatible with JET program (SP X, SP E)</a:t>
                      </a:r>
                    </a:p>
                  </a:txBody>
                  <a:tcPr marL="6350" marR="6350" marT="6350" anchor="ctr"/>
                </a:tc>
                <a:tc>
                  <a:txBody>
                    <a:bodyPr/>
                    <a:lstStyle/>
                    <a:p>
                      <a:pPr algn="ctr" fontAlgn="ctr"/>
                      <a:r>
                        <a:rPr lang="en-GB" sz="1200" b="0" i="0" u="none" strike="noStrike" dirty="0">
                          <a:solidFill>
                            <a:srgbClr val="FF0000"/>
                          </a:solidFill>
                          <a:effectLst/>
                          <a:latin typeface="Calibri" panose="020F0502020204030204" pitchFamily="34" charset="0"/>
                        </a:rPr>
                        <a:t>M</a:t>
                      </a:r>
                    </a:p>
                  </a:txBody>
                  <a:tcPr marL="6350" marR="6350" marT="6350" anchor="ctr"/>
                </a:tc>
                <a:tc>
                  <a:txBody>
                    <a:bodyPr/>
                    <a:lstStyle/>
                    <a:p>
                      <a:pPr algn="ctr" fontAlgn="ctr"/>
                      <a:r>
                        <a:rPr lang="en-GB" sz="1200" b="0" i="0" u="none" strike="noStrike" dirty="0">
                          <a:solidFill>
                            <a:srgbClr val="FF0000"/>
                          </a:solidFill>
                          <a:effectLst/>
                          <a:latin typeface="Calibri" panose="020F0502020204030204" pitchFamily="34" charset="0"/>
                        </a:rPr>
                        <a:t>L</a:t>
                      </a:r>
                    </a:p>
                  </a:txBody>
                  <a:tcPr marL="6350" marR="6350" marT="6350" anchor="ctr"/>
                </a:tc>
                <a:tc>
                  <a:txBody>
                    <a:bodyPr/>
                    <a:lstStyle/>
                    <a:p>
                      <a:pPr algn="l" fontAlgn="ctr"/>
                      <a:r>
                        <a:rPr lang="en-GB" sz="1200" b="0" i="0" u="none" strike="noStrike" dirty="0">
                          <a:solidFill>
                            <a:srgbClr val="000000"/>
                          </a:solidFill>
                          <a:effectLst/>
                          <a:latin typeface="Calibri" panose="020F0502020204030204" pitchFamily="34" charset="0"/>
                        </a:rPr>
                        <a:t>Transfer studies to FREDIS and JULE-PSI with residual JET-ILW samples.  Reduce scope of this task.</a:t>
                      </a:r>
                    </a:p>
                  </a:txBody>
                  <a:tcPr marL="6350" marR="6350" marT="6350" anchor="ctr"/>
                </a:tc>
                <a:tc>
                  <a:txBody>
                    <a:bodyPr/>
                    <a:lstStyle/>
                    <a:p>
                      <a:r>
                        <a:rPr lang="en-GB" sz="1200" dirty="0"/>
                        <a:t>Y</a:t>
                      </a:r>
                      <a:r>
                        <a:rPr lang="en-GB" sz="1200" baseline="0" dirty="0"/>
                        <a:t> [2021]</a:t>
                      </a:r>
                    </a:p>
                    <a:p>
                      <a:r>
                        <a:rPr lang="en-GB" sz="1200" baseline="0" dirty="0"/>
                        <a:t>N[2022]</a:t>
                      </a:r>
                      <a:endParaRPr lang="en-GB" sz="1200" dirty="0"/>
                    </a:p>
                  </a:txBody>
                  <a:tcPr marL="72000" marR="72000" marT="36000" marB="36000">
                    <a:solidFill>
                      <a:srgbClr val="FFFF00"/>
                    </a:solidFill>
                  </a:tcPr>
                </a:tc>
                <a:tc>
                  <a:txBody>
                    <a:bodyPr/>
                    <a:lstStyle/>
                    <a:p>
                      <a:r>
                        <a:rPr lang="en-GB" sz="1200" dirty="0"/>
                        <a:t>Y</a:t>
                      </a:r>
                      <a:r>
                        <a:rPr lang="en-GB" sz="1200" baseline="0" dirty="0"/>
                        <a:t> [2021]</a:t>
                      </a:r>
                    </a:p>
                    <a:p>
                      <a:r>
                        <a:rPr lang="en-GB" sz="1200" baseline="0" dirty="0"/>
                        <a:t>N [2021]</a:t>
                      </a:r>
                      <a:endParaRPr lang="en-GB" sz="1200" dirty="0"/>
                    </a:p>
                  </a:txBody>
                  <a:tcPr marL="72000" marR="72000" marT="36000" marB="36000">
                    <a:solidFill>
                      <a:srgbClr val="FFFF00"/>
                    </a:solidFill>
                  </a:tcPr>
                </a:tc>
                <a:tc>
                  <a:txBody>
                    <a:bodyPr/>
                    <a:lstStyle/>
                    <a:p>
                      <a:r>
                        <a:rPr lang="en-GB" sz="1200" dirty="0"/>
                        <a:t>No</a:t>
                      </a:r>
                      <a:r>
                        <a:rPr lang="en-GB" sz="1200" baseline="0" dirty="0"/>
                        <a:t> EUROfusion funding in 2021. UKAEA and FZJ financed work to build system at JET. EUROfusion funding in 2022 under WPTE (not PWIE).  Needs clear idea how to </a:t>
                      </a:r>
                      <a:r>
                        <a:rPr lang="en-GB" sz="1200" baseline="0" dirty="0"/>
                        <a:t>o</a:t>
                      </a:r>
                      <a:r>
                        <a:rPr lang="en-GB" sz="1200" baseline="0" dirty="0" smtClean="0"/>
                        <a:t>perate </a:t>
                      </a:r>
                      <a:r>
                        <a:rPr lang="en-GB" sz="1200" baseline="0" dirty="0"/>
                        <a:t>and under which flag.</a:t>
                      </a:r>
                      <a:endParaRPr lang="en-GB" sz="1200" dirty="0"/>
                    </a:p>
                  </a:txBody>
                  <a:tcPr marL="72000" marR="72000" marT="36000" marB="36000">
                    <a:solidFill>
                      <a:srgbClr val="FFFF00"/>
                    </a:solidFill>
                  </a:tcPr>
                </a:tc>
                <a:extLst>
                  <a:ext uri="{0D108BD9-81ED-4DB2-BD59-A6C34878D82A}">
                    <a16:rowId xmlns:a16="http://schemas.microsoft.com/office/drawing/2014/main" val="3794922128"/>
                  </a:ext>
                </a:extLst>
              </a:tr>
              <a:tr h="370840">
                <a:tc>
                  <a:txBody>
                    <a:bodyPr/>
                    <a:lstStyle/>
                    <a:p>
                      <a:pPr algn="l" fontAlgn="ctr"/>
                      <a:r>
                        <a:rPr lang="en-GB" sz="1200" b="0" i="0" u="none" strike="noStrike">
                          <a:solidFill>
                            <a:srgbClr val="000000"/>
                          </a:solidFill>
                          <a:effectLst/>
                          <a:latin typeface="Calibri" panose="020F0502020204030204" pitchFamily="34" charset="0"/>
                        </a:rPr>
                        <a:t>No decision about the ADC solution for DEMO and DTT possible in given two years framework (SP ADC)</a:t>
                      </a:r>
                    </a:p>
                  </a:txBody>
                  <a:tcPr marL="6350" marR="6350" marT="6350" anchor="ctr"/>
                </a:tc>
                <a:tc>
                  <a:txBody>
                    <a:bodyPr/>
                    <a:lstStyle/>
                    <a:p>
                      <a:pPr algn="ctr" fontAlgn="ctr"/>
                      <a:r>
                        <a:rPr lang="en-GB" sz="1200" b="0" i="0" u="none" strike="noStrike">
                          <a:solidFill>
                            <a:srgbClr val="000000"/>
                          </a:solidFill>
                          <a:effectLst/>
                          <a:latin typeface="Calibri" panose="020F0502020204030204" pitchFamily="34" charset="0"/>
                        </a:rPr>
                        <a:t>H</a:t>
                      </a:r>
                    </a:p>
                  </a:txBody>
                  <a:tcPr marL="6350" marR="6350" marT="6350" anchor="ctr"/>
                </a:tc>
                <a:tc>
                  <a:txBody>
                    <a:bodyPr/>
                    <a:lstStyle/>
                    <a:p>
                      <a:pPr algn="ctr" fontAlgn="ctr"/>
                      <a:r>
                        <a:rPr lang="en-GB" sz="1200" b="0" i="0" u="none" strike="noStrike" dirty="0">
                          <a:solidFill>
                            <a:srgbClr val="000000"/>
                          </a:solidFill>
                          <a:effectLst/>
                          <a:latin typeface="Calibri" panose="020F0502020204030204" pitchFamily="34" charset="0"/>
                        </a:rPr>
                        <a:t>H</a:t>
                      </a:r>
                    </a:p>
                  </a:txBody>
                  <a:tcPr marL="6350" marR="6350" marT="6350" anchor="ctr"/>
                </a:tc>
                <a:tc>
                  <a:txBody>
                    <a:bodyPr/>
                    <a:lstStyle/>
                    <a:p>
                      <a:pPr algn="l" fontAlgn="ctr"/>
                      <a:r>
                        <a:rPr lang="en-GB" sz="1200" b="0" i="0" u="none" strike="noStrike" dirty="0">
                          <a:solidFill>
                            <a:srgbClr val="000000"/>
                          </a:solidFill>
                          <a:effectLst/>
                          <a:latin typeface="Calibri" panose="020F0502020204030204" pitchFamily="34" charset="0"/>
                        </a:rPr>
                        <a:t>Coordination between involved EUROfusion partners in FTD and FSD on possible paths towards a timely ADC solution for DEMO.  Assessment of consequences for a test in DTT. Increase of ADC resources will be required if more time is needed to conclude physics solutions.</a:t>
                      </a:r>
                    </a:p>
                  </a:txBody>
                  <a:tcPr marL="6350" marR="6350" marT="6350" anchor="ctr"/>
                </a:tc>
                <a:tc>
                  <a:txBody>
                    <a:bodyPr/>
                    <a:lstStyle/>
                    <a:p>
                      <a:r>
                        <a:rPr lang="en-GB" sz="1200" dirty="0"/>
                        <a:t>Y [2021]</a:t>
                      </a:r>
                    </a:p>
                  </a:txBody>
                  <a:tcPr marL="72000" marR="72000" marT="36000" marB="36000">
                    <a:solidFill>
                      <a:srgbClr val="FF9900"/>
                    </a:solidFill>
                  </a:tcPr>
                </a:tc>
                <a:tc>
                  <a:txBody>
                    <a:bodyPr/>
                    <a:lstStyle/>
                    <a:p>
                      <a:r>
                        <a:rPr lang="en-GB" sz="1200" dirty="0"/>
                        <a:t>Y [2021]</a:t>
                      </a:r>
                    </a:p>
                  </a:txBody>
                  <a:tcPr marL="72000" marR="72000" marT="36000" marB="36000">
                    <a:solidFill>
                      <a:srgbClr val="FF9900"/>
                    </a:solidFill>
                  </a:tcPr>
                </a:tc>
                <a:tc>
                  <a:txBody>
                    <a:bodyPr/>
                    <a:lstStyle/>
                    <a:p>
                      <a:r>
                        <a:rPr lang="en-GB" sz="1200" dirty="0"/>
                        <a:t>DTT</a:t>
                      </a:r>
                      <a:r>
                        <a:rPr lang="en-GB" sz="1200" baseline="0" dirty="0"/>
                        <a:t> ADC modelling introduced in collaboration of WPDIV and WPPWIE. Compromise ADC solution based on SN configuration. </a:t>
                      </a:r>
                    </a:p>
                    <a:p>
                      <a:r>
                        <a:rPr lang="en-GB" sz="1200" baseline="0" dirty="0"/>
                        <a:t>No enough funding to complete mission until 2024 when AUG will operate ADC.</a:t>
                      </a:r>
                      <a:endParaRPr lang="en-GB" sz="1200" dirty="0"/>
                    </a:p>
                  </a:txBody>
                  <a:tcPr marL="72000" marR="72000" marT="36000" marB="36000">
                    <a:solidFill>
                      <a:srgbClr val="FF9900"/>
                    </a:solidFill>
                  </a:tcPr>
                </a:tc>
                <a:extLst>
                  <a:ext uri="{0D108BD9-81ED-4DB2-BD59-A6C34878D82A}">
                    <a16:rowId xmlns:a16="http://schemas.microsoft.com/office/drawing/2014/main" val="3969966793"/>
                  </a:ext>
                </a:extLst>
              </a:tr>
              <a:tr h="370840">
                <a:tc>
                  <a:txBody>
                    <a:bodyPr/>
                    <a:lstStyle/>
                    <a:p>
                      <a:pPr algn="l" fontAlgn="ctr"/>
                      <a:r>
                        <a:rPr lang="en-GB" sz="1200" b="0" i="0" u="none" strike="noStrike">
                          <a:solidFill>
                            <a:srgbClr val="000000"/>
                          </a:solidFill>
                          <a:effectLst/>
                          <a:latin typeface="Calibri" panose="020F0502020204030204" pitchFamily="34" charset="0"/>
                        </a:rPr>
                        <a:t>Access to the CEA Tritium lab not granted or not covered by the available resources (SP C)</a:t>
                      </a:r>
                    </a:p>
                  </a:txBody>
                  <a:tcPr marL="6350" marR="6350" marT="6350" anchor="ctr"/>
                </a:tc>
                <a:tc>
                  <a:txBody>
                    <a:bodyPr/>
                    <a:lstStyle/>
                    <a:p>
                      <a:pPr algn="ctr" fontAlgn="ctr"/>
                      <a:r>
                        <a:rPr lang="en-GB" sz="1200" b="0" i="0" u="none" strike="noStrike" dirty="0">
                          <a:solidFill>
                            <a:srgbClr val="000000"/>
                          </a:solidFill>
                          <a:effectLst/>
                          <a:latin typeface="Calibri" panose="020F0502020204030204" pitchFamily="34" charset="0"/>
                        </a:rPr>
                        <a:t>M</a:t>
                      </a:r>
                    </a:p>
                  </a:txBody>
                  <a:tcPr marL="6350" marR="6350" marT="6350" anchor="ctr"/>
                </a:tc>
                <a:tc>
                  <a:txBody>
                    <a:bodyPr/>
                    <a:lstStyle/>
                    <a:p>
                      <a:pPr algn="ctr" fontAlgn="ctr"/>
                      <a:r>
                        <a:rPr lang="en-GB" sz="1200" b="0" i="0" u="none" strike="noStrike" dirty="0">
                          <a:solidFill>
                            <a:srgbClr val="FF0000"/>
                          </a:solidFill>
                          <a:effectLst/>
                          <a:latin typeface="Calibri" panose="020F0502020204030204" pitchFamily="34" charset="0"/>
                        </a:rPr>
                        <a:t>H</a:t>
                      </a:r>
                    </a:p>
                  </a:txBody>
                  <a:tcPr marL="6350" marR="6350" marT="6350" anchor="ctr"/>
                </a:tc>
                <a:tc>
                  <a:txBody>
                    <a:bodyPr/>
                    <a:lstStyle/>
                    <a:p>
                      <a:pPr algn="l" fontAlgn="ctr"/>
                      <a:r>
                        <a:rPr lang="en-GB" sz="1200" b="0" i="0" u="none" strike="noStrike" dirty="0">
                          <a:solidFill>
                            <a:srgbClr val="000000"/>
                          </a:solidFill>
                          <a:effectLst/>
                          <a:latin typeface="Calibri" panose="020F0502020204030204" pitchFamily="34" charset="0"/>
                        </a:rPr>
                        <a:t>Reduce scope and focus on activities every other year with resources combined over 2 years. Check for alternatives at UKAEA or ISPPUL</a:t>
                      </a:r>
                    </a:p>
                  </a:txBody>
                  <a:tcPr marL="6350" marR="6350" marT="6350" anchor="ctr"/>
                </a:tc>
                <a:tc>
                  <a:txBody>
                    <a:bodyPr/>
                    <a:lstStyle/>
                    <a:p>
                      <a:r>
                        <a:rPr lang="en-GB" sz="1200" dirty="0"/>
                        <a:t>Y</a:t>
                      </a:r>
                    </a:p>
                  </a:txBody>
                  <a:tcPr marL="72000" marR="72000" marT="36000" marB="36000">
                    <a:solidFill>
                      <a:srgbClr val="FF9900"/>
                    </a:solidFill>
                  </a:tcPr>
                </a:tc>
                <a:tc>
                  <a:txBody>
                    <a:bodyPr/>
                    <a:lstStyle/>
                    <a:p>
                      <a:r>
                        <a:rPr lang="en-GB" sz="1200" dirty="0"/>
                        <a:t>Y</a:t>
                      </a:r>
                    </a:p>
                  </a:txBody>
                  <a:tcPr marL="72000" marR="72000" marT="36000" marB="36000">
                    <a:solidFill>
                      <a:srgbClr val="FF9900"/>
                    </a:solidFill>
                  </a:tcPr>
                </a:tc>
                <a:tc>
                  <a:txBody>
                    <a:bodyPr/>
                    <a:lstStyle/>
                    <a:p>
                      <a:r>
                        <a:rPr lang="en-GB" sz="1200" dirty="0"/>
                        <a:t>Combine</a:t>
                      </a:r>
                      <a:r>
                        <a:rPr lang="en-GB" sz="1200" baseline="0" dirty="0"/>
                        <a:t> resources of 2021 and 2022. Still </a:t>
                      </a:r>
                      <a:r>
                        <a:rPr lang="en-GB" sz="1200" baseline="0" dirty="0" smtClean="0"/>
                        <a:t>insufficient </a:t>
                      </a:r>
                      <a:r>
                        <a:rPr lang="en-GB" sz="1200" baseline="0" dirty="0"/>
                        <a:t>low. Note ISPPUL has not contributed in 2021 (no EF contract) and UKAEA is uncertain. More funding required.</a:t>
                      </a:r>
                      <a:endParaRPr lang="en-GB" sz="1200" dirty="0"/>
                    </a:p>
                  </a:txBody>
                  <a:tcPr marL="72000" marR="72000" marT="36000" marB="36000">
                    <a:solidFill>
                      <a:srgbClr val="FF9900"/>
                    </a:solidFill>
                  </a:tcPr>
                </a:tc>
                <a:extLst>
                  <a:ext uri="{0D108BD9-81ED-4DB2-BD59-A6C34878D82A}">
                    <a16:rowId xmlns:a16="http://schemas.microsoft.com/office/drawing/2014/main" val="3908840474"/>
                  </a:ext>
                </a:extLst>
              </a:tr>
              <a:tr h="370840">
                <a:tc>
                  <a:txBody>
                    <a:bodyPr/>
                    <a:lstStyle/>
                    <a:p>
                      <a:pPr algn="l" fontAlgn="ctr"/>
                      <a:r>
                        <a:rPr lang="en-GB" sz="1200" b="0" i="0" u="none" strike="noStrike" dirty="0">
                          <a:solidFill>
                            <a:srgbClr val="000000"/>
                          </a:solidFill>
                          <a:effectLst/>
                          <a:latin typeface="Calibri" panose="020F0502020204030204" pitchFamily="34" charset="0"/>
                        </a:rPr>
                        <a:t>Access to the </a:t>
                      </a:r>
                      <a:r>
                        <a:rPr lang="en-GB" sz="1200" b="0" i="0" u="none" strike="noStrike" dirty="0" smtClean="0">
                          <a:solidFill>
                            <a:srgbClr val="000000"/>
                          </a:solidFill>
                          <a:effectLst/>
                          <a:latin typeface="Calibri" panose="020F0502020204030204" pitchFamily="34" charset="0"/>
                        </a:rPr>
                        <a:t>LPP-ERM/KMS </a:t>
                      </a:r>
                      <a:r>
                        <a:rPr lang="en-GB" sz="1200" b="0" i="0" u="none" strike="noStrike" dirty="0">
                          <a:solidFill>
                            <a:srgbClr val="000000"/>
                          </a:solidFill>
                          <a:effectLst/>
                          <a:latin typeface="Calibri" panose="020F0502020204030204" pitchFamily="34" charset="0"/>
                        </a:rPr>
                        <a:t>hot cell for material characterisation </a:t>
                      </a:r>
                      <a:r>
                        <a:rPr lang="en-GB" sz="1200" b="0" i="0" u="none" strike="noStrike" dirty="0" smtClean="0">
                          <a:solidFill>
                            <a:srgbClr val="000000"/>
                          </a:solidFill>
                          <a:effectLst/>
                          <a:latin typeface="Calibri" panose="020F0502020204030204" pitchFamily="34" charset="0"/>
                        </a:rPr>
                        <a:t>not </a:t>
                      </a:r>
                      <a:r>
                        <a:rPr lang="en-GB" sz="1200" b="0" i="0" u="none" strike="noStrike" dirty="0">
                          <a:solidFill>
                            <a:srgbClr val="000000"/>
                          </a:solidFill>
                          <a:effectLst/>
                          <a:latin typeface="Calibri" panose="020F0502020204030204" pitchFamily="34" charset="0"/>
                        </a:rPr>
                        <a:t>granted or </a:t>
                      </a:r>
                      <a:r>
                        <a:rPr lang="en-GB" sz="1200" b="0" i="0" u="none" strike="noStrike" dirty="0" smtClean="0">
                          <a:solidFill>
                            <a:srgbClr val="000000"/>
                          </a:solidFill>
                          <a:effectLst/>
                          <a:latin typeface="Calibri" panose="020F0502020204030204" pitchFamily="34" charset="0"/>
                        </a:rPr>
                        <a:t>covered </a:t>
                      </a:r>
                      <a:r>
                        <a:rPr lang="en-GB" sz="1200" b="0" i="0" u="none" strike="noStrike" dirty="0">
                          <a:solidFill>
                            <a:srgbClr val="000000"/>
                          </a:solidFill>
                          <a:effectLst/>
                          <a:latin typeface="Calibri" panose="020F0502020204030204" pitchFamily="34" charset="0"/>
                        </a:rPr>
                        <a:t>by the available resources (SP A)</a:t>
                      </a:r>
                    </a:p>
                  </a:txBody>
                  <a:tcPr marL="6350" marR="6350" marT="6350" anchor="ctr"/>
                </a:tc>
                <a:tc>
                  <a:txBody>
                    <a:bodyPr/>
                    <a:lstStyle/>
                    <a:p>
                      <a:pPr algn="ctr" fontAlgn="ctr"/>
                      <a:r>
                        <a:rPr lang="en-GB" sz="1200" b="0" i="0" u="none" strike="noStrike" dirty="0">
                          <a:solidFill>
                            <a:srgbClr val="000000"/>
                          </a:solidFill>
                          <a:effectLst/>
                          <a:latin typeface="Calibri" panose="020F0502020204030204" pitchFamily="34" charset="0"/>
                        </a:rPr>
                        <a:t>M</a:t>
                      </a:r>
                    </a:p>
                  </a:txBody>
                  <a:tcPr marL="6350" marR="6350" marT="6350" anchor="ctr"/>
                </a:tc>
                <a:tc>
                  <a:txBody>
                    <a:bodyPr/>
                    <a:lstStyle/>
                    <a:p>
                      <a:pPr algn="ctr" fontAlgn="ctr"/>
                      <a:r>
                        <a:rPr lang="en-GB" sz="1200" b="0" i="0" u="none" strike="noStrike">
                          <a:solidFill>
                            <a:srgbClr val="000000"/>
                          </a:solidFill>
                          <a:effectLst/>
                          <a:latin typeface="Calibri" panose="020F0502020204030204" pitchFamily="34" charset="0"/>
                        </a:rPr>
                        <a:t>M</a:t>
                      </a:r>
                    </a:p>
                  </a:txBody>
                  <a:tcPr marL="6350" marR="6350" marT="6350" anchor="ctr"/>
                </a:tc>
                <a:tc>
                  <a:txBody>
                    <a:bodyPr/>
                    <a:lstStyle/>
                    <a:p>
                      <a:pPr algn="l" fontAlgn="ctr"/>
                      <a:r>
                        <a:rPr lang="en-GB" sz="1200" b="0" i="0" u="none" strike="noStrike" dirty="0">
                          <a:solidFill>
                            <a:srgbClr val="000000"/>
                          </a:solidFill>
                          <a:effectLst/>
                          <a:latin typeface="Calibri" panose="020F0502020204030204" pitchFamily="34" charset="0"/>
                        </a:rPr>
                        <a:t>Reduce scope and focus on activities every other year with resources combined over 2 years.  Check for alternatives at FZJ hot material laboratory.</a:t>
                      </a:r>
                    </a:p>
                  </a:txBody>
                  <a:tcPr marL="6350" marR="6350" marT="6350" anchor="ctr"/>
                </a:tc>
                <a:tc>
                  <a:txBody>
                    <a:bodyPr/>
                    <a:lstStyle/>
                    <a:p>
                      <a:r>
                        <a:rPr lang="en-GB" sz="1200" dirty="0"/>
                        <a:t>Y</a:t>
                      </a:r>
                    </a:p>
                  </a:txBody>
                  <a:tcPr marL="72000" marR="72000" marT="36000" marB="36000">
                    <a:solidFill>
                      <a:srgbClr val="FF9900"/>
                    </a:solidFill>
                  </a:tcPr>
                </a:tc>
                <a:tc>
                  <a:txBody>
                    <a:bodyPr/>
                    <a:lstStyle/>
                    <a:p>
                      <a:r>
                        <a:rPr lang="en-GB" sz="1200" dirty="0"/>
                        <a:t>Y</a:t>
                      </a:r>
                    </a:p>
                  </a:txBody>
                  <a:tcPr marL="72000" marR="72000" marT="36000" marB="36000">
                    <a:solidFill>
                      <a:srgbClr val="FF9900"/>
                    </a:solidFill>
                  </a:tcPr>
                </a:tc>
                <a:tc>
                  <a:txBody>
                    <a:bodyPr/>
                    <a:lstStyle/>
                    <a:p>
                      <a:r>
                        <a:rPr lang="en-GB" sz="1200" dirty="0"/>
                        <a:t>Combine</a:t>
                      </a:r>
                      <a:r>
                        <a:rPr lang="en-GB" sz="1200" baseline="0" dirty="0"/>
                        <a:t> resources of 2021 and 2022. Still </a:t>
                      </a:r>
                      <a:r>
                        <a:rPr lang="en-GB" sz="1200" baseline="0" dirty="0" smtClean="0"/>
                        <a:t>insufficient </a:t>
                      </a:r>
                      <a:r>
                        <a:rPr lang="en-GB" sz="1200" baseline="0" dirty="0"/>
                        <a:t>low. FZJ hot material lab not </a:t>
                      </a:r>
                      <a:r>
                        <a:rPr lang="en-GB" sz="1200" baseline="0" dirty="0" smtClean="0"/>
                        <a:t>yet available.</a:t>
                      </a:r>
                      <a:endParaRPr lang="en-GB" sz="1200" dirty="0"/>
                    </a:p>
                  </a:txBody>
                  <a:tcPr marL="72000" marR="72000" marT="36000" marB="36000">
                    <a:solidFill>
                      <a:srgbClr val="FF9900"/>
                    </a:solidFill>
                  </a:tcPr>
                </a:tc>
                <a:extLst>
                  <a:ext uri="{0D108BD9-81ED-4DB2-BD59-A6C34878D82A}">
                    <a16:rowId xmlns:a16="http://schemas.microsoft.com/office/drawing/2014/main" val="2091096684"/>
                  </a:ext>
                </a:extLst>
              </a:tr>
            </a:tbl>
          </a:graphicData>
        </a:graphic>
      </p:graphicFrame>
      <p:sp>
        <p:nvSpPr>
          <p:cNvPr id="7" name="Fußzeilenplatzhalter 3"/>
          <p:cNvSpPr>
            <a:spLocks noGrp="1"/>
          </p:cNvSpPr>
          <p:nvPr>
            <p:ph type="ftr" sz="quarter" idx="11"/>
          </p:nvPr>
        </p:nvSpPr>
        <p:spPr>
          <a:xfrm>
            <a:off x="609600" y="6528386"/>
            <a:ext cx="3470176" cy="329614"/>
          </a:xfrm>
        </p:spPr>
        <p:txBody>
          <a:bodyPr/>
          <a:lstStyle/>
          <a:p>
            <a:pPr algn="l"/>
            <a:r>
              <a:rPr lang="fr-FR" dirty="0"/>
              <a:t>S. Brezinsek  |  3rd WPPWIE PB  |  15.03.2022 </a:t>
            </a:r>
            <a:endParaRPr lang="en-GB" dirty="0"/>
          </a:p>
        </p:txBody>
      </p:sp>
    </p:spTree>
    <p:extLst>
      <p:ext uri="{BB962C8B-B14F-4D97-AF65-F5344CB8AC3E}">
        <p14:creationId xmlns:p14="http://schemas.microsoft.com/office/powerpoint/2010/main" val="30703280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solidFill>
                  <a:schemeClr val="bg2">
                    <a:lumMod val="10000"/>
                  </a:schemeClr>
                </a:solidFill>
              </a:rPr>
              <a:t>3 – Risk &amp; Mitigation Register: Current Status – page 2</a:t>
            </a:r>
          </a:p>
        </p:txBody>
      </p:sp>
      <p:sp>
        <p:nvSpPr>
          <p:cNvPr id="5" name="Foliennummernplatzhalter 4"/>
          <p:cNvSpPr>
            <a:spLocks noGrp="1"/>
          </p:cNvSpPr>
          <p:nvPr>
            <p:ph type="sldNum" sz="quarter" idx="12"/>
          </p:nvPr>
        </p:nvSpPr>
        <p:spPr/>
        <p:txBody>
          <a:bodyPr/>
          <a:lstStyle/>
          <a:p>
            <a:fld id="{6A6D9FA1-99C7-4910-8E32-B85D378B0060}" type="slidenum">
              <a:rPr lang="en-GB" smtClean="0"/>
              <a:pPr/>
              <a:t>25</a:t>
            </a:fld>
            <a:endParaRPr lang="en-GB" dirty="0"/>
          </a:p>
        </p:txBody>
      </p:sp>
      <p:graphicFrame>
        <p:nvGraphicFramePr>
          <p:cNvPr id="9" name="Tabelle 8"/>
          <p:cNvGraphicFramePr>
            <a:graphicFrameLocks noGrp="1"/>
          </p:cNvGraphicFramePr>
          <p:nvPr>
            <p:extLst>
              <p:ext uri="{D42A27DB-BD31-4B8C-83A1-F6EECF244321}">
                <p14:modId xmlns:p14="http://schemas.microsoft.com/office/powerpoint/2010/main" val="3669416698"/>
              </p:ext>
            </p:extLst>
          </p:nvPr>
        </p:nvGraphicFramePr>
        <p:xfrm>
          <a:off x="191344" y="764704"/>
          <a:ext cx="11809311" cy="4908650"/>
        </p:xfrm>
        <a:graphic>
          <a:graphicData uri="http://schemas.openxmlformats.org/drawingml/2006/table">
            <a:tbl>
              <a:tblPr firstRow="1" bandRow="1">
                <a:tableStyleId>{5940675A-B579-460E-94D1-54222C63F5DA}</a:tableStyleId>
              </a:tblPr>
              <a:tblGrid>
                <a:gridCol w="2664296">
                  <a:extLst>
                    <a:ext uri="{9D8B030D-6E8A-4147-A177-3AD203B41FA5}">
                      <a16:colId xmlns:a16="http://schemas.microsoft.com/office/drawing/2014/main" val="1580407220"/>
                    </a:ext>
                  </a:extLst>
                </a:gridCol>
                <a:gridCol w="747171">
                  <a:extLst>
                    <a:ext uri="{9D8B030D-6E8A-4147-A177-3AD203B41FA5}">
                      <a16:colId xmlns:a16="http://schemas.microsoft.com/office/drawing/2014/main" val="196178669"/>
                    </a:ext>
                  </a:extLst>
                </a:gridCol>
                <a:gridCol w="620981">
                  <a:extLst>
                    <a:ext uri="{9D8B030D-6E8A-4147-A177-3AD203B41FA5}">
                      <a16:colId xmlns:a16="http://schemas.microsoft.com/office/drawing/2014/main" val="474754394"/>
                    </a:ext>
                  </a:extLst>
                </a:gridCol>
                <a:gridCol w="3384376">
                  <a:extLst>
                    <a:ext uri="{9D8B030D-6E8A-4147-A177-3AD203B41FA5}">
                      <a16:colId xmlns:a16="http://schemas.microsoft.com/office/drawing/2014/main" val="1857523593"/>
                    </a:ext>
                  </a:extLst>
                </a:gridCol>
                <a:gridCol w="1080120">
                  <a:extLst>
                    <a:ext uri="{9D8B030D-6E8A-4147-A177-3AD203B41FA5}">
                      <a16:colId xmlns:a16="http://schemas.microsoft.com/office/drawing/2014/main" val="3866157550"/>
                    </a:ext>
                  </a:extLst>
                </a:gridCol>
                <a:gridCol w="936104">
                  <a:extLst>
                    <a:ext uri="{9D8B030D-6E8A-4147-A177-3AD203B41FA5}">
                      <a16:colId xmlns:a16="http://schemas.microsoft.com/office/drawing/2014/main" val="1517257940"/>
                    </a:ext>
                  </a:extLst>
                </a:gridCol>
                <a:gridCol w="2376263">
                  <a:extLst>
                    <a:ext uri="{9D8B030D-6E8A-4147-A177-3AD203B41FA5}">
                      <a16:colId xmlns:a16="http://schemas.microsoft.com/office/drawing/2014/main" val="45826833"/>
                    </a:ext>
                  </a:extLst>
                </a:gridCol>
              </a:tblGrid>
              <a:tr h="576064">
                <a:tc>
                  <a:txBody>
                    <a:bodyPr/>
                    <a:lstStyle/>
                    <a:p>
                      <a:r>
                        <a:rPr lang="de-DE" b="1" dirty="0"/>
                        <a:t>Description of Risk</a:t>
                      </a:r>
                    </a:p>
                  </a:txBody>
                  <a:tcPr marL="72000" marR="72000" marT="36000" marB="36000">
                    <a:solidFill>
                      <a:schemeClr val="bg1">
                        <a:lumMod val="85000"/>
                      </a:schemeClr>
                    </a:solidFill>
                  </a:tcPr>
                </a:tc>
                <a:tc>
                  <a:txBody>
                    <a:bodyPr/>
                    <a:lstStyle/>
                    <a:p>
                      <a:pPr marL="0" indent="0">
                        <a:buFontTx/>
                        <a:buNone/>
                      </a:pPr>
                      <a:r>
                        <a:rPr lang="de-DE" b="1" strike="noStrike" baseline="0">
                          <a:solidFill>
                            <a:schemeClr val="tx1"/>
                          </a:solidFill>
                        </a:rPr>
                        <a:t>Severity</a:t>
                      </a:r>
                      <a:endParaRPr lang="en-GB" b="1" strike="noStrike">
                        <a:solidFill>
                          <a:schemeClr val="tx1"/>
                        </a:solidFill>
                      </a:endParaRPr>
                    </a:p>
                  </a:txBody>
                  <a:tcPr marL="72000" marR="72000" marT="36000" marB="36000">
                    <a:solidFill>
                      <a:schemeClr val="bg1">
                        <a:lumMod val="85000"/>
                      </a:schemeClr>
                    </a:solidFill>
                  </a:tcPr>
                </a:tc>
                <a:tc>
                  <a:txBody>
                    <a:bodyPr/>
                    <a:lstStyle/>
                    <a:p>
                      <a:pPr marL="0" indent="0">
                        <a:buFontTx/>
                        <a:buNone/>
                      </a:pPr>
                      <a:r>
                        <a:rPr lang="de-DE" b="1" strike="noStrike" dirty="0">
                          <a:solidFill>
                            <a:schemeClr val="tx1"/>
                          </a:solidFill>
                        </a:rPr>
                        <a:t>Likely</a:t>
                      </a:r>
                    </a:p>
                    <a:p>
                      <a:pPr marL="0" indent="0">
                        <a:buFontTx/>
                        <a:buNone/>
                      </a:pPr>
                      <a:r>
                        <a:rPr lang="de-DE" b="1" strike="noStrike" dirty="0">
                          <a:solidFill>
                            <a:schemeClr val="tx1"/>
                          </a:solidFill>
                        </a:rPr>
                        <a:t>hood</a:t>
                      </a:r>
                      <a:endParaRPr lang="en-GB" b="1" strike="noStrike" dirty="0">
                        <a:solidFill>
                          <a:schemeClr val="tx1"/>
                        </a:solidFill>
                      </a:endParaRPr>
                    </a:p>
                  </a:txBody>
                  <a:tcPr marL="72000" marR="72000" marT="36000" marB="36000">
                    <a:solidFill>
                      <a:schemeClr val="bg1">
                        <a:lumMod val="85000"/>
                      </a:schemeClr>
                    </a:solidFill>
                  </a:tcPr>
                </a:tc>
                <a:tc>
                  <a:txBody>
                    <a:bodyPr/>
                    <a:lstStyle/>
                    <a:p>
                      <a:r>
                        <a:rPr lang="de-DE" b="1" strike="noStrike">
                          <a:solidFill>
                            <a:schemeClr val="tx1"/>
                          </a:solidFill>
                        </a:rPr>
                        <a:t>Proposed Mitigation Action</a:t>
                      </a:r>
                      <a:endParaRPr lang="en-GB" b="1" strike="sngStrike">
                        <a:solidFill>
                          <a:schemeClr val="tx1"/>
                        </a:solidFill>
                      </a:endParaRPr>
                    </a:p>
                  </a:txBody>
                  <a:tcPr marL="72000" marR="72000" marT="36000" marB="36000">
                    <a:solidFill>
                      <a:schemeClr val="bg1">
                        <a:lumMod val="85000"/>
                      </a:schemeClr>
                    </a:solidFill>
                  </a:tcPr>
                </a:tc>
                <a:tc>
                  <a:txBody>
                    <a:bodyPr/>
                    <a:lstStyle/>
                    <a:p>
                      <a:r>
                        <a:rPr lang="de-DE" b="1" strike="noStrike">
                          <a:solidFill>
                            <a:schemeClr val="tx1"/>
                          </a:solidFill>
                        </a:rPr>
                        <a:t>Risk</a:t>
                      </a:r>
                      <a:r>
                        <a:rPr lang="de-DE" b="1" strike="noStrike" baseline="0">
                          <a:solidFill>
                            <a:schemeClr val="tx1"/>
                          </a:solidFill>
                        </a:rPr>
                        <a:t> materialized?</a:t>
                      </a:r>
                    </a:p>
                  </a:txBody>
                  <a:tcPr marL="72000" marR="72000" marT="36000" marB="36000">
                    <a:solidFill>
                      <a:schemeClr val="bg1">
                        <a:lumMod val="85000"/>
                      </a:schemeClr>
                    </a:solidFill>
                  </a:tcPr>
                </a:tc>
                <a:tc>
                  <a:txBody>
                    <a:bodyPr/>
                    <a:lstStyle/>
                    <a:p>
                      <a:r>
                        <a:rPr lang="de-DE" b="1" strike="noStrike">
                          <a:solidFill>
                            <a:schemeClr val="tx1"/>
                          </a:solidFill>
                        </a:rPr>
                        <a:t>Mitigating</a:t>
                      </a:r>
                      <a:r>
                        <a:rPr lang="de-DE" b="1" strike="noStrike" baseline="0">
                          <a:solidFill>
                            <a:schemeClr val="tx1"/>
                          </a:solidFill>
                        </a:rPr>
                        <a:t> Measures applied?</a:t>
                      </a:r>
                      <a:endParaRPr lang="en-GB" b="1" strike="noStrike">
                        <a:solidFill>
                          <a:schemeClr val="tx1"/>
                        </a:solidFill>
                      </a:endParaRPr>
                    </a:p>
                  </a:txBody>
                  <a:tcPr marL="72000" marR="72000" marT="36000" marB="36000">
                    <a:solidFill>
                      <a:schemeClr val="bg1">
                        <a:lumMod val="85000"/>
                      </a:schemeClr>
                    </a:solidFill>
                  </a:tcPr>
                </a:tc>
                <a:tc>
                  <a:txBody>
                    <a:bodyPr/>
                    <a:lstStyle/>
                    <a:p>
                      <a:r>
                        <a:rPr lang="de-DE" b="1" strike="noStrike">
                          <a:solidFill>
                            <a:schemeClr val="tx1"/>
                          </a:solidFill>
                        </a:rPr>
                        <a:t>Comments</a:t>
                      </a:r>
                      <a:endParaRPr lang="en-GB" b="1" strike="noStrike">
                        <a:solidFill>
                          <a:schemeClr val="tx1"/>
                        </a:solidFill>
                      </a:endParaRPr>
                    </a:p>
                  </a:txBody>
                  <a:tcPr marL="72000" marR="72000" marT="36000" marB="36000">
                    <a:solidFill>
                      <a:schemeClr val="bg1">
                        <a:lumMod val="85000"/>
                      </a:schemeClr>
                    </a:solidFill>
                  </a:tcPr>
                </a:tc>
                <a:extLst>
                  <a:ext uri="{0D108BD9-81ED-4DB2-BD59-A6C34878D82A}">
                    <a16:rowId xmlns:a16="http://schemas.microsoft.com/office/drawing/2014/main" val="1417204063"/>
                  </a:ext>
                </a:extLst>
              </a:tr>
              <a:tr h="370840">
                <a:tc>
                  <a:txBody>
                    <a:bodyPr/>
                    <a:lstStyle/>
                    <a:p>
                      <a:pPr algn="l" fontAlgn="ctr"/>
                      <a:r>
                        <a:rPr lang="en-GB" sz="1200" b="0" i="0" u="none" strike="noStrike" dirty="0">
                          <a:solidFill>
                            <a:srgbClr val="000000"/>
                          </a:solidFill>
                          <a:effectLst/>
                          <a:latin typeface="Calibri" panose="020F0502020204030204" pitchFamily="34" charset="0"/>
                        </a:rPr>
                        <a:t>Access to JET material samples from FP8 not accessible due to BREXIT restrictions (SP E)</a:t>
                      </a:r>
                    </a:p>
                  </a:txBody>
                  <a:tcPr marL="6350" marR="6350" marT="6350" anchor="ctr"/>
                </a:tc>
                <a:tc>
                  <a:txBody>
                    <a:bodyPr/>
                    <a:lstStyle/>
                    <a:p>
                      <a:pPr algn="ctr" fontAlgn="ctr"/>
                      <a:r>
                        <a:rPr lang="en-GB" sz="1200" b="0" i="0" u="none" strike="noStrike" dirty="0">
                          <a:solidFill>
                            <a:srgbClr val="000000"/>
                          </a:solidFill>
                          <a:effectLst/>
                          <a:latin typeface="Calibri" panose="020F0502020204030204" pitchFamily="34" charset="0"/>
                        </a:rPr>
                        <a:t>M</a:t>
                      </a:r>
                    </a:p>
                  </a:txBody>
                  <a:tcPr marL="6350" marR="6350" marT="6350" anchor="ctr"/>
                </a:tc>
                <a:tc>
                  <a:txBody>
                    <a:bodyPr/>
                    <a:lstStyle/>
                    <a:p>
                      <a:pPr algn="ctr" fontAlgn="ctr"/>
                      <a:r>
                        <a:rPr lang="en-GB" sz="1200" b="0" i="0" u="none" strike="noStrike" dirty="0">
                          <a:solidFill>
                            <a:srgbClr val="000000"/>
                          </a:solidFill>
                          <a:effectLst/>
                          <a:latin typeface="Calibri" panose="020F0502020204030204" pitchFamily="34" charset="0"/>
                        </a:rPr>
                        <a:t>H</a:t>
                      </a:r>
                    </a:p>
                  </a:txBody>
                  <a:tcPr marL="6350" marR="6350" marT="6350" anchor="ctr"/>
                </a:tc>
                <a:tc>
                  <a:txBody>
                    <a:bodyPr/>
                    <a:lstStyle/>
                    <a:p>
                      <a:pPr algn="l" fontAlgn="ctr"/>
                      <a:r>
                        <a:rPr lang="en-GB" sz="1200" b="0" i="0" u="none" strike="noStrike" dirty="0">
                          <a:solidFill>
                            <a:srgbClr val="000000"/>
                          </a:solidFill>
                          <a:effectLst/>
                          <a:latin typeface="Calibri" panose="020F0502020204030204" pitchFamily="34" charset="0"/>
                        </a:rPr>
                        <a:t>Adaption of scope of SP E to the samples from JET-ILE 1-3 available in European laboratories</a:t>
                      </a:r>
                    </a:p>
                  </a:txBody>
                  <a:tcPr marL="6350" marR="6350" marT="6350" anchor="ctr"/>
                </a:tc>
                <a:tc>
                  <a:txBody>
                    <a:bodyPr/>
                    <a:lstStyle/>
                    <a:p>
                      <a:r>
                        <a:rPr lang="en-GB" sz="1200" dirty="0">
                          <a:solidFill>
                            <a:schemeClr val="tx1"/>
                          </a:solidFill>
                        </a:rPr>
                        <a:t>N</a:t>
                      </a:r>
                    </a:p>
                  </a:txBody>
                  <a:tcPr marL="72000" marR="72000" marT="36000" marB="36000">
                    <a:solidFill>
                      <a:schemeClr val="bg1"/>
                    </a:solidFill>
                  </a:tcPr>
                </a:tc>
                <a:tc>
                  <a:txBody>
                    <a:bodyPr/>
                    <a:lstStyle/>
                    <a:p>
                      <a:r>
                        <a:rPr lang="en-GB" sz="1200" dirty="0">
                          <a:solidFill>
                            <a:schemeClr val="tx1"/>
                          </a:solidFill>
                        </a:rPr>
                        <a:t>N</a:t>
                      </a:r>
                    </a:p>
                  </a:txBody>
                  <a:tcPr marL="72000" marR="72000" marT="36000" marB="36000">
                    <a:solidFill>
                      <a:schemeClr val="bg1"/>
                    </a:solidFill>
                  </a:tcPr>
                </a:tc>
                <a:tc>
                  <a:txBody>
                    <a:bodyPr/>
                    <a:lstStyle/>
                    <a:p>
                      <a:r>
                        <a:rPr lang="en-GB" sz="1200" dirty="0">
                          <a:solidFill>
                            <a:schemeClr val="tx1"/>
                          </a:solidFill>
                        </a:rPr>
                        <a:t>Solution for 2022 found, but agreed money for distribution not yet</a:t>
                      </a:r>
                      <a:r>
                        <a:rPr lang="en-GB" sz="1200" baseline="0" dirty="0">
                          <a:solidFill>
                            <a:schemeClr val="tx1"/>
                          </a:solidFill>
                        </a:rPr>
                        <a:t> transferred into WPPWIE. Transport in 2022 more challenging and expensive than in 2021!</a:t>
                      </a:r>
                      <a:endParaRPr lang="en-GB" sz="1200" dirty="0">
                        <a:solidFill>
                          <a:schemeClr val="tx1"/>
                        </a:solidFill>
                      </a:endParaRPr>
                    </a:p>
                  </a:txBody>
                  <a:tcPr marL="72000" marR="72000" marT="36000" marB="36000">
                    <a:solidFill>
                      <a:schemeClr val="bg1"/>
                    </a:solidFill>
                  </a:tcPr>
                </a:tc>
                <a:extLst>
                  <a:ext uri="{0D108BD9-81ED-4DB2-BD59-A6C34878D82A}">
                    <a16:rowId xmlns:a16="http://schemas.microsoft.com/office/drawing/2014/main" val="1182038894"/>
                  </a:ext>
                </a:extLst>
              </a:tr>
              <a:tr h="370840">
                <a:tc>
                  <a:txBody>
                    <a:bodyPr/>
                    <a:lstStyle/>
                    <a:p>
                      <a:pPr algn="l" fontAlgn="ctr"/>
                      <a:r>
                        <a:rPr lang="en-GB" sz="1200" b="0" i="0" u="none" strike="noStrike" dirty="0">
                          <a:solidFill>
                            <a:srgbClr val="000000"/>
                          </a:solidFill>
                          <a:effectLst/>
                          <a:latin typeface="Calibri" panose="020F0502020204030204" pitchFamily="34" charset="0"/>
                        </a:rPr>
                        <a:t>Additional JET samples after DTE2 not available and ready for analysis (SP E)</a:t>
                      </a:r>
                    </a:p>
                  </a:txBody>
                  <a:tcPr marL="6350" marR="6350" marT="6350" anchor="ctr"/>
                </a:tc>
                <a:tc>
                  <a:txBody>
                    <a:bodyPr/>
                    <a:lstStyle/>
                    <a:p>
                      <a:pPr algn="ctr" fontAlgn="ctr"/>
                      <a:r>
                        <a:rPr lang="en-GB" sz="1200" b="0" i="0" u="none" strike="noStrike" dirty="0">
                          <a:solidFill>
                            <a:srgbClr val="000000"/>
                          </a:solidFill>
                          <a:effectLst/>
                          <a:latin typeface="Calibri" panose="020F0502020204030204" pitchFamily="34" charset="0"/>
                        </a:rPr>
                        <a:t>H</a:t>
                      </a:r>
                    </a:p>
                  </a:txBody>
                  <a:tcPr marL="6350" marR="6350" marT="6350" anchor="ctr"/>
                </a:tc>
                <a:tc>
                  <a:txBody>
                    <a:bodyPr/>
                    <a:lstStyle/>
                    <a:p>
                      <a:pPr algn="ctr" fontAlgn="ctr"/>
                      <a:r>
                        <a:rPr lang="en-GB" sz="1200" b="0" i="0" u="none" strike="noStrike" dirty="0">
                          <a:solidFill>
                            <a:srgbClr val="000000"/>
                          </a:solidFill>
                          <a:effectLst/>
                          <a:latin typeface="Calibri" panose="020F0502020204030204" pitchFamily="34" charset="0"/>
                        </a:rPr>
                        <a:t>H</a:t>
                      </a:r>
                    </a:p>
                  </a:txBody>
                  <a:tcPr marL="6350" marR="6350" marT="6350" anchor="ctr"/>
                </a:tc>
                <a:tc>
                  <a:txBody>
                    <a:bodyPr/>
                    <a:lstStyle/>
                    <a:p>
                      <a:pPr algn="l" fontAlgn="ctr"/>
                      <a:r>
                        <a:rPr lang="en-GB" sz="1200" b="0" i="0" u="none" strike="noStrike" dirty="0">
                          <a:solidFill>
                            <a:srgbClr val="000000"/>
                          </a:solidFill>
                          <a:effectLst/>
                          <a:latin typeface="Calibri" panose="020F0502020204030204" pitchFamily="34" charset="0"/>
                        </a:rPr>
                        <a:t>Prolongation of SP E with additional funding for the remaining time of FP9 in order to be able to wait for the reduction of neutron activation. Redistribution of samples to laboratories with T, Be and activation permission. Analysis done at start of PWIE.</a:t>
                      </a:r>
                    </a:p>
                  </a:txBody>
                  <a:tcPr marL="6350" marR="6350" marT="6350" anchor="ctr"/>
                </a:tc>
                <a:tc>
                  <a:txBody>
                    <a:bodyPr/>
                    <a:lstStyle/>
                    <a:p>
                      <a:endParaRPr lang="en-GB" sz="1200" dirty="0"/>
                    </a:p>
                  </a:txBody>
                  <a:tcPr marL="72000" marR="72000" marT="36000" marB="36000">
                    <a:solidFill>
                      <a:srgbClr val="FFFF00"/>
                    </a:solidFill>
                  </a:tcPr>
                </a:tc>
                <a:tc>
                  <a:txBody>
                    <a:bodyPr/>
                    <a:lstStyle/>
                    <a:p>
                      <a:endParaRPr lang="en-GB" sz="1200" dirty="0"/>
                    </a:p>
                  </a:txBody>
                  <a:tcPr marL="72000" marR="72000" marT="36000" marB="36000">
                    <a:solidFill>
                      <a:srgbClr val="FFFF00"/>
                    </a:solidFill>
                  </a:tcPr>
                </a:tc>
                <a:tc>
                  <a:txBody>
                    <a:bodyPr/>
                    <a:lstStyle/>
                    <a:p>
                      <a:r>
                        <a:rPr lang="en-GB" sz="1200" dirty="0"/>
                        <a:t>There is</a:t>
                      </a:r>
                      <a:r>
                        <a:rPr lang="en-GB" sz="1200" baseline="0" dirty="0"/>
                        <a:t> no decision to take out samples from JET after DTE2 or end of lifetime. There is also no EUROfusion funding to look into the tiles and study if damages, higher retention took place or melting occurred. </a:t>
                      </a:r>
                    </a:p>
                    <a:p>
                      <a:endParaRPr lang="en-GB" sz="1200" baseline="0" dirty="0"/>
                    </a:p>
                    <a:p>
                      <a:r>
                        <a:rPr lang="en-GB" sz="1200" baseline="0" dirty="0"/>
                        <a:t>PL assumes, UKAEA will analyse this in their MTF without exploitation of EUROfusion which would be a failure if EUROfusion don’t have hands on these samples and utilise the labs we asked to be ready for the samples.</a:t>
                      </a:r>
                      <a:endParaRPr lang="en-GB" sz="1200" dirty="0"/>
                    </a:p>
                  </a:txBody>
                  <a:tcPr marL="72000" marR="72000" marT="36000" marB="36000">
                    <a:solidFill>
                      <a:srgbClr val="FFFF00"/>
                    </a:solidFill>
                  </a:tcPr>
                </a:tc>
                <a:extLst>
                  <a:ext uri="{0D108BD9-81ED-4DB2-BD59-A6C34878D82A}">
                    <a16:rowId xmlns:a16="http://schemas.microsoft.com/office/drawing/2014/main" val="1826809296"/>
                  </a:ext>
                </a:extLst>
              </a:tr>
              <a:tr h="370840">
                <a:tc>
                  <a:txBody>
                    <a:bodyPr/>
                    <a:lstStyle/>
                    <a:p>
                      <a:pPr algn="l" fontAlgn="ctr"/>
                      <a:r>
                        <a:rPr lang="en-GB" sz="1200" b="0" i="0" u="none" strike="noStrike" dirty="0" smtClean="0">
                          <a:solidFill>
                            <a:srgbClr val="000000"/>
                          </a:solidFill>
                          <a:effectLst/>
                          <a:latin typeface="Calibri" panose="020F0502020204030204" pitchFamily="34" charset="0"/>
                        </a:rPr>
                        <a:t>QSPA (HHF – plasma gun)</a:t>
                      </a:r>
                      <a:r>
                        <a:rPr lang="en-GB" sz="1200" b="0" i="0" u="none" strike="noStrike" baseline="0" dirty="0" smtClean="0">
                          <a:solidFill>
                            <a:srgbClr val="000000"/>
                          </a:solidFill>
                          <a:effectLst/>
                          <a:latin typeface="Calibri" panose="020F0502020204030204" pitchFamily="34" charset="0"/>
                        </a:rPr>
                        <a:t> </a:t>
                      </a:r>
                      <a:r>
                        <a:rPr lang="en-GB" sz="1200" b="0" i="0" u="none" strike="noStrike" baseline="0" dirty="0">
                          <a:solidFill>
                            <a:srgbClr val="000000"/>
                          </a:solidFill>
                          <a:effectLst/>
                          <a:latin typeface="Calibri" panose="020F0502020204030204" pitchFamily="34" charset="0"/>
                        </a:rPr>
                        <a:t>is not operational</a:t>
                      </a:r>
                      <a:endParaRPr lang="en-GB" sz="1200" b="0" i="0" u="none" strike="noStrike" dirty="0">
                        <a:solidFill>
                          <a:srgbClr val="000000"/>
                        </a:solidFill>
                        <a:effectLst/>
                        <a:latin typeface="Calibri" panose="020F0502020204030204" pitchFamily="34" charset="0"/>
                      </a:endParaRPr>
                    </a:p>
                  </a:txBody>
                  <a:tcPr marL="6350" marR="6350" marT="6350" anchor="ctr"/>
                </a:tc>
                <a:tc>
                  <a:txBody>
                    <a:bodyPr/>
                    <a:lstStyle/>
                    <a:p>
                      <a:pPr algn="ctr" fontAlgn="ctr"/>
                      <a:r>
                        <a:rPr lang="en-GB" sz="1200" b="0" i="0" u="none" strike="noStrike" dirty="0">
                          <a:solidFill>
                            <a:srgbClr val="000000"/>
                          </a:solidFill>
                          <a:effectLst/>
                          <a:latin typeface="Calibri" panose="020F0502020204030204" pitchFamily="34" charset="0"/>
                        </a:rPr>
                        <a:t>Y</a:t>
                      </a:r>
                    </a:p>
                  </a:txBody>
                  <a:tcPr marL="6350" marR="6350" marT="6350" anchor="ctr"/>
                </a:tc>
                <a:tc>
                  <a:txBody>
                    <a:bodyPr/>
                    <a:lstStyle/>
                    <a:p>
                      <a:pPr algn="ctr" fontAlgn="ctr"/>
                      <a:r>
                        <a:rPr lang="en-GB" sz="1200" b="0" i="0" u="none" strike="noStrike" dirty="0">
                          <a:solidFill>
                            <a:srgbClr val="000000"/>
                          </a:solidFill>
                          <a:effectLst/>
                          <a:latin typeface="Calibri" panose="020F0502020204030204" pitchFamily="34" charset="0"/>
                        </a:rPr>
                        <a:t>Y</a:t>
                      </a:r>
                    </a:p>
                  </a:txBody>
                  <a:tcPr marL="6350" marR="6350" marT="6350" anchor="ctr"/>
                </a:tc>
                <a:tc>
                  <a:txBody>
                    <a:bodyPr/>
                    <a:lstStyle/>
                    <a:p>
                      <a:pPr algn="l" fontAlgn="ctr"/>
                      <a:r>
                        <a:rPr lang="en-GB" sz="1200" b="0" i="0" u="none" strike="noStrike" dirty="0">
                          <a:solidFill>
                            <a:srgbClr val="000000"/>
                          </a:solidFill>
                          <a:effectLst/>
                          <a:latin typeface="Calibri" panose="020F0502020204030204" pitchFamily="34" charset="0"/>
                        </a:rPr>
                        <a:t>Shift activities</a:t>
                      </a:r>
                      <a:r>
                        <a:rPr lang="en-GB" sz="1200" b="0" i="0" u="none" strike="noStrike" baseline="0" dirty="0">
                          <a:solidFill>
                            <a:srgbClr val="000000"/>
                          </a:solidFill>
                          <a:effectLst/>
                          <a:latin typeface="Calibri" panose="020F0502020204030204" pitchFamily="34" charset="0"/>
                        </a:rPr>
                        <a:t> in subsequent years and  t</a:t>
                      </a:r>
                      <a:r>
                        <a:rPr lang="en-GB" sz="1200" b="0" i="0" u="none" strike="noStrike" dirty="0">
                          <a:solidFill>
                            <a:srgbClr val="000000"/>
                          </a:solidFill>
                          <a:effectLst/>
                          <a:latin typeface="Calibri" panose="020F0502020204030204" pitchFamily="34" charset="0"/>
                        </a:rPr>
                        <a:t>ransfer subset</a:t>
                      </a:r>
                      <a:r>
                        <a:rPr lang="en-GB" sz="1200" b="0" i="0" u="none" strike="noStrike" baseline="0" dirty="0">
                          <a:solidFill>
                            <a:srgbClr val="000000"/>
                          </a:solidFill>
                          <a:effectLst/>
                          <a:latin typeface="Calibri" panose="020F0502020204030204" pitchFamily="34" charset="0"/>
                        </a:rPr>
                        <a:t> of urgent activities to OLMAT.</a:t>
                      </a:r>
                      <a:endParaRPr lang="en-GB" sz="1200" b="0" i="0" u="none" strike="noStrike" dirty="0">
                        <a:solidFill>
                          <a:srgbClr val="000000"/>
                        </a:solidFill>
                        <a:effectLst/>
                        <a:latin typeface="Calibri" panose="020F0502020204030204" pitchFamily="34" charset="0"/>
                      </a:endParaRPr>
                    </a:p>
                  </a:txBody>
                  <a:tcPr marL="6350" marR="6350" marT="6350" anchor="ctr"/>
                </a:tc>
                <a:tc>
                  <a:txBody>
                    <a:bodyPr/>
                    <a:lstStyle/>
                    <a:p>
                      <a:endParaRPr lang="en-GB" sz="1200" dirty="0"/>
                    </a:p>
                  </a:txBody>
                  <a:tcPr marL="72000" marR="72000" marT="36000" marB="36000">
                    <a:noFill/>
                  </a:tcPr>
                </a:tc>
                <a:tc>
                  <a:txBody>
                    <a:bodyPr/>
                    <a:lstStyle/>
                    <a:p>
                      <a:endParaRPr lang="en-GB" sz="1200" dirty="0"/>
                    </a:p>
                  </a:txBody>
                  <a:tcPr marL="72000" marR="72000" marT="36000" marB="36000">
                    <a:noFill/>
                  </a:tcPr>
                </a:tc>
                <a:tc>
                  <a:txBody>
                    <a:bodyPr/>
                    <a:lstStyle/>
                    <a:p>
                      <a:endParaRPr lang="en-GB" sz="1200" dirty="0"/>
                    </a:p>
                  </a:txBody>
                  <a:tcPr marL="72000" marR="72000" marT="36000" marB="36000">
                    <a:noFill/>
                  </a:tcPr>
                </a:tc>
                <a:extLst>
                  <a:ext uri="{0D108BD9-81ED-4DB2-BD59-A6C34878D82A}">
                    <a16:rowId xmlns:a16="http://schemas.microsoft.com/office/drawing/2014/main" val="1730340726"/>
                  </a:ext>
                </a:extLst>
              </a:tr>
            </a:tbl>
          </a:graphicData>
        </a:graphic>
      </p:graphicFrame>
      <p:sp>
        <p:nvSpPr>
          <p:cNvPr id="7" name="Fußzeilenplatzhalter 3"/>
          <p:cNvSpPr>
            <a:spLocks noGrp="1"/>
          </p:cNvSpPr>
          <p:nvPr>
            <p:ph type="ftr" sz="quarter" idx="11"/>
          </p:nvPr>
        </p:nvSpPr>
        <p:spPr>
          <a:xfrm>
            <a:off x="609600" y="6528386"/>
            <a:ext cx="3470176" cy="329614"/>
          </a:xfrm>
        </p:spPr>
        <p:txBody>
          <a:bodyPr/>
          <a:lstStyle/>
          <a:p>
            <a:pPr algn="l"/>
            <a:r>
              <a:rPr lang="fr-FR" dirty="0"/>
              <a:t>S. Brezinsek  |  3rd WPPWIE PB  |  15.03.2022 </a:t>
            </a:r>
            <a:endParaRPr lang="en-GB" dirty="0"/>
          </a:p>
        </p:txBody>
      </p:sp>
    </p:spTree>
    <p:extLst>
      <p:ext uri="{BB962C8B-B14F-4D97-AF65-F5344CB8AC3E}">
        <p14:creationId xmlns:p14="http://schemas.microsoft.com/office/powerpoint/2010/main" val="34860818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solidFill>
                  <a:schemeClr val="bg2">
                    <a:lumMod val="10000"/>
                  </a:schemeClr>
                </a:solidFill>
              </a:rPr>
              <a:t>4 – Project Change Requests &amp; Other Items for Decision/Approval by PB</a:t>
            </a:r>
          </a:p>
        </p:txBody>
      </p:sp>
      <p:sp>
        <p:nvSpPr>
          <p:cNvPr id="5" name="Foliennummernplatzhalter 4"/>
          <p:cNvSpPr>
            <a:spLocks noGrp="1"/>
          </p:cNvSpPr>
          <p:nvPr>
            <p:ph type="sldNum" sz="quarter" idx="12"/>
          </p:nvPr>
        </p:nvSpPr>
        <p:spPr/>
        <p:txBody>
          <a:bodyPr/>
          <a:lstStyle/>
          <a:p>
            <a:fld id="{6A6D9FA1-99C7-4910-8E32-B85D378B0060}" type="slidenum">
              <a:rPr lang="en-GB" smtClean="0"/>
              <a:pPr/>
              <a:t>26</a:t>
            </a:fld>
            <a:endParaRPr lang="en-GB" dirty="0"/>
          </a:p>
        </p:txBody>
      </p:sp>
      <p:graphicFrame>
        <p:nvGraphicFramePr>
          <p:cNvPr id="9" name="Tabelle 8"/>
          <p:cNvGraphicFramePr>
            <a:graphicFrameLocks noGrp="1"/>
          </p:cNvGraphicFramePr>
          <p:nvPr>
            <p:extLst>
              <p:ext uri="{D42A27DB-BD31-4B8C-83A1-F6EECF244321}">
                <p14:modId xmlns:p14="http://schemas.microsoft.com/office/powerpoint/2010/main" val="1721139823"/>
              </p:ext>
            </p:extLst>
          </p:nvPr>
        </p:nvGraphicFramePr>
        <p:xfrm>
          <a:off x="762593" y="1268760"/>
          <a:ext cx="10729192" cy="4343400"/>
        </p:xfrm>
        <a:graphic>
          <a:graphicData uri="http://schemas.openxmlformats.org/drawingml/2006/table">
            <a:tbl>
              <a:tblPr firstRow="1" bandRow="1">
                <a:tableStyleId>{5940675A-B579-460E-94D1-54222C63F5DA}</a:tableStyleId>
              </a:tblPr>
              <a:tblGrid>
                <a:gridCol w="652887">
                  <a:extLst>
                    <a:ext uri="{9D8B030D-6E8A-4147-A177-3AD203B41FA5}">
                      <a16:colId xmlns:a16="http://schemas.microsoft.com/office/drawing/2014/main" val="1580407220"/>
                    </a:ext>
                  </a:extLst>
                </a:gridCol>
                <a:gridCol w="3456384">
                  <a:extLst>
                    <a:ext uri="{9D8B030D-6E8A-4147-A177-3AD203B41FA5}">
                      <a16:colId xmlns:a16="http://schemas.microsoft.com/office/drawing/2014/main" val="3866157550"/>
                    </a:ext>
                  </a:extLst>
                </a:gridCol>
                <a:gridCol w="1512168">
                  <a:extLst>
                    <a:ext uri="{9D8B030D-6E8A-4147-A177-3AD203B41FA5}">
                      <a16:colId xmlns:a16="http://schemas.microsoft.com/office/drawing/2014/main" val="1517257940"/>
                    </a:ext>
                  </a:extLst>
                </a:gridCol>
                <a:gridCol w="5107753">
                  <a:extLst>
                    <a:ext uri="{9D8B030D-6E8A-4147-A177-3AD203B41FA5}">
                      <a16:colId xmlns:a16="http://schemas.microsoft.com/office/drawing/2014/main" val="45826833"/>
                    </a:ext>
                  </a:extLst>
                </a:gridCol>
              </a:tblGrid>
              <a:tr h="288032">
                <a:tc>
                  <a:txBody>
                    <a:bodyPr/>
                    <a:lstStyle/>
                    <a:p>
                      <a:r>
                        <a:rPr lang="de-DE" b="1" dirty="0" smtClean="0"/>
                        <a:t># PCR</a:t>
                      </a:r>
                      <a:endParaRPr lang="de-DE" b="1" dirty="0"/>
                    </a:p>
                  </a:txBody>
                  <a:tcPr>
                    <a:solidFill>
                      <a:schemeClr val="bg1">
                        <a:lumMod val="85000"/>
                      </a:schemeClr>
                    </a:solidFill>
                  </a:tcPr>
                </a:tc>
                <a:tc>
                  <a:txBody>
                    <a:bodyPr/>
                    <a:lstStyle/>
                    <a:p>
                      <a:r>
                        <a:rPr lang="de-DE" b="1" strike="noStrike" baseline="0">
                          <a:solidFill>
                            <a:schemeClr val="tx1"/>
                          </a:solidFill>
                        </a:rPr>
                        <a:t>PCR Title</a:t>
                      </a:r>
                    </a:p>
                  </a:txBody>
                  <a:tcPr>
                    <a:solidFill>
                      <a:schemeClr val="bg1">
                        <a:lumMod val="85000"/>
                      </a:schemeClr>
                    </a:solidFill>
                  </a:tcPr>
                </a:tc>
                <a:tc>
                  <a:txBody>
                    <a:bodyPr/>
                    <a:lstStyle/>
                    <a:p>
                      <a:r>
                        <a:rPr lang="de-DE" b="1" strike="noStrike">
                          <a:solidFill>
                            <a:schemeClr val="tx1"/>
                          </a:solidFill>
                        </a:rPr>
                        <a:t>PCR Status</a:t>
                      </a:r>
                      <a:endParaRPr lang="en-GB" b="1" strike="noStrike">
                        <a:solidFill>
                          <a:schemeClr val="tx1"/>
                        </a:solidFill>
                      </a:endParaRPr>
                    </a:p>
                  </a:txBody>
                  <a:tcPr>
                    <a:solidFill>
                      <a:schemeClr val="bg1">
                        <a:lumMod val="85000"/>
                      </a:schemeClr>
                    </a:solidFill>
                  </a:tcPr>
                </a:tc>
                <a:tc>
                  <a:txBody>
                    <a:bodyPr/>
                    <a:lstStyle/>
                    <a:p>
                      <a:r>
                        <a:rPr lang="de-DE" b="1" strike="noStrike">
                          <a:solidFill>
                            <a:schemeClr val="tx1"/>
                          </a:solidFill>
                        </a:rPr>
                        <a:t>Comments</a:t>
                      </a:r>
                      <a:endParaRPr lang="en-GB" b="1" strike="noStrike">
                        <a:solidFill>
                          <a:schemeClr val="tx1"/>
                        </a:solidFill>
                      </a:endParaRPr>
                    </a:p>
                  </a:txBody>
                  <a:tcPr>
                    <a:solidFill>
                      <a:schemeClr val="bg1">
                        <a:lumMod val="85000"/>
                      </a:schemeClr>
                    </a:solidFill>
                  </a:tcPr>
                </a:tc>
                <a:extLst>
                  <a:ext uri="{0D108BD9-81ED-4DB2-BD59-A6C34878D82A}">
                    <a16:rowId xmlns:a16="http://schemas.microsoft.com/office/drawing/2014/main" val="1417204063"/>
                  </a:ext>
                </a:extLst>
              </a:tr>
              <a:tr h="370840">
                <a:tc>
                  <a:txBody>
                    <a:bodyPr/>
                    <a:lstStyle/>
                    <a:p>
                      <a:r>
                        <a:rPr lang="en-GB" dirty="0">
                          <a:solidFill>
                            <a:schemeClr val="tx1"/>
                          </a:solidFill>
                        </a:rPr>
                        <a:t>1.</a:t>
                      </a:r>
                    </a:p>
                  </a:txBody>
                  <a:tcPr/>
                </a:tc>
                <a:tc>
                  <a:txBody>
                    <a:bodyPr/>
                    <a:lstStyle/>
                    <a:p>
                      <a:pPr marL="0" indent="0">
                        <a:buFont typeface="Arial" panose="020B0604020202020204" pitchFamily="34" charset="0"/>
                        <a:buNone/>
                      </a:pPr>
                      <a:r>
                        <a:rPr lang="en-GB" dirty="0">
                          <a:solidFill>
                            <a:schemeClr val="tx1"/>
                          </a:solidFill>
                        </a:rPr>
                        <a:t>Shift of MAGNUM-PSI</a:t>
                      </a:r>
                      <a:r>
                        <a:rPr lang="en-GB" baseline="0" dirty="0">
                          <a:solidFill>
                            <a:schemeClr val="tx1"/>
                          </a:solidFill>
                        </a:rPr>
                        <a:t> (DIFFER) time and analysis from 2021 to 2022 (</a:t>
                      </a:r>
                      <a:r>
                        <a:rPr lang="en-GB" baseline="0" dirty="0" err="1">
                          <a:solidFill>
                            <a:schemeClr val="tx1"/>
                          </a:solidFill>
                        </a:rPr>
                        <a:t>cryo</a:t>
                      </a:r>
                      <a:r>
                        <a:rPr lang="en-GB" baseline="0" dirty="0">
                          <a:solidFill>
                            <a:schemeClr val="tx1"/>
                          </a:solidFill>
                        </a:rPr>
                        <a:t> issue)  (</a:t>
                      </a:r>
                      <a:r>
                        <a:rPr lang="en-GB" baseline="0" dirty="0" smtClean="0">
                          <a:solidFill>
                            <a:schemeClr val="tx1"/>
                          </a:solidFill>
                        </a:rPr>
                        <a:t>SP A</a:t>
                      </a:r>
                      <a:r>
                        <a:rPr lang="en-GB" baseline="0" dirty="0">
                          <a:solidFill>
                            <a:schemeClr val="tx1"/>
                          </a:solidFill>
                        </a:rPr>
                        <a:t>)</a:t>
                      </a:r>
                      <a:endParaRPr lang="en-GB" dirty="0">
                        <a:solidFill>
                          <a:schemeClr val="tx1"/>
                        </a:solidFill>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err="1" smtClean="0">
                          <a:solidFill>
                            <a:schemeClr val="tx1"/>
                          </a:solidFill>
                        </a:rPr>
                        <a:t>Implemented</a:t>
                      </a:r>
                      <a:r>
                        <a:rPr lang="de-DE" dirty="0" smtClean="0">
                          <a:solidFill>
                            <a:schemeClr val="tx1"/>
                          </a:solidFill>
                        </a:rPr>
                        <a:t>*</a:t>
                      </a:r>
                      <a:endParaRPr lang="en-GB" dirty="0">
                        <a:solidFill>
                          <a:schemeClr val="tx1"/>
                        </a:solidFill>
                      </a:endParaRPr>
                    </a:p>
                  </a:txBody>
                  <a:tcPr/>
                </a:tc>
                <a:tc>
                  <a:txBody>
                    <a:bodyPr/>
                    <a:lstStyle/>
                    <a:p>
                      <a:pPr marL="0" indent="0">
                        <a:buFont typeface="Arial" panose="020B0604020202020204" pitchFamily="34" charset="0"/>
                        <a:buNone/>
                      </a:pPr>
                      <a:r>
                        <a:rPr lang="en-GB" dirty="0">
                          <a:solidFill>
                            <a:schemeClr val="tx1"/>
                          </a:solidFill>
                        </a:rPr>
                        <a:t>Done</a:t>
                      </a:r>
                      <a:r>
                        <a:rPr lang="en-GB" baseline="0" dirty="0">
                          <a:solidFill>
                            <a:schemeClr val="tx1"/>
                          </a:solidFill>
                        </a:rPr>
                        <a:t> and number of days still workable in DIFFER. Note that machine </a:t>
                      </a:r>
                      <a:r>
                        <a:rPr lang="en-GB" baseline="0" dirty="0" smtClean="0">
                          <a:solidFill>
                            <a:schemeClr val="tx1"/>
                          </a:solidFill>
                        </a:rPr>
                        <a:t>cost are </a:t>
                      </a:r>
                      <a:r>
                        <a:rPr lang="en-GB" baseline="0" dirty="0">
                          <a:solidFill>
                            <a:schemeClr val="tx1"/>
                          </a:solidFill>
                        </a:rPr>
                        <a:t>lower in 2022 and some </a:t>
                      </a:r>
                      <a:r>
                        <a:rPr lang="en-GB" baseline="0" dirty="0" smtClean="0">
                          <a:solidFill>
                            <a:schemeClr val="tx1"/>
                          </a:solidFill>
                        </a:rPr>
                        <a:t>additional hardware </a:t>
                      </a:r>
                      <a:r>
                        <a:rPr lang="en-GB" baseline="0" dirty="0">
                          <a:solidFill>
                            <a:schemeClr val="tx1"/>
                          </a:solidFill>
                        </a:rPr>
                        <a:t>money allocated </a:t>
                      </a:r>
                      <a:endParaRPr lang="en-GB" dirty="0">
                        <a:solidFill>
                          <a:schemeClr val="tx1"/>
                        </a:solidFill>
                      </a:endParaRPr>
                    </a:p>
                  </a:txBody>
                  <a:tcPr/>
                </a:tc>
                <a:extLst>
                  <a:ext uri="{0D108BD9-81ED-4DB2-BD59-A6C34878D82A}">
                    <a16:rowId xmlns:a16="http://schemas.microsoft.com/office/drawing/2014/main" val="2918801094"/>
                  </a:ext>
                </a:extLst>
              </a:tr>
              <a:tr h="370840">
                <a:tc>
                  <a:txBody>
                    <a:bodyPr/>
                    <a:lstStyle/>
                    <a:p>
                      <a:r>
                        <a:rPr lang="en-GB" dirty="0"/>
                        <a:t>2. </a:t>
                      </a:r>
                    </a:p>
                  </a:txBody>
                  <a:tcPr/>
                </a:tc>
                <a:tc>
                  <a:txBody>
                    <a:bodyPr/>
                    <a:lstStyle/>
                    <a:p>
                      <a:r>
                        <a:rPr lang="en-GB" dirty="0"/>
                        <a:t>Shift of activities</a:t>
                      </a:r>
                      <a:r>
                        <a:rPr lang="en-GB" baseline="0" dirty="0"/>
                        <a:t> in 2021 into 2022 due to </a:t>
                      </a:r>
                    </a:p>
                    <a:p>
                      <a:r>
                        <a:rPr lang="en-GB" baseline="0" dirty="0"/>
                        <a:t>absence of EUROfusion grant  (</a:t>
                      </a:r>
                      <a:r>
                        <a:rPr lang="en-GB" baseline="0" dirty="0" smtClean="0"/>
                        <a:t>SP B</a:t>
                      </a:r>
                      <a:r>
                        <a:rPr lang="en-GB" baseline="0" dirty="0"/>
                        <a:t>, </a:t>
                      </a:r>
                      <a:r>
                        <a:rPr lang="en-GB" baseline="0" dirty="0" smtClean="0"/>
                        <a:t>SP X</a:t>
                      </a:r>
                      <a:r>
                        <a:rPr lang="en-GB" baseline="0" dirty="0"/>
                        <a:t>)</a:t>
                      </a:r>
                    </a:p>
                    <a:p>
                      <a:r>
                        <a:rPr lang="en-GB" baseline="0" dirty="0"/>
                        <a:t>(IAP, ISPP-UL, DTU, IPPLM [WUT]) </a:t>
                      </a:r>
                      <a:endParaRPr lang="en-GB" dirty="0"/>
                    </a:p>
                  </a:txBody>
                  <a:tcPr/>
                </a:tc>
                <a:tc>
                  <a:txBody>
                    <a:bodyPr/>
                    <a:lstStyle/>
                    <a:p>
                      <a:r>
                        <a:rPr lang="en-GB" dirty="0" smtClean="0"/>
                        <a:t>Waiting approval*</a:t>
                      </a:r>
                      <a:endParaRPr lang="en-GB" dirty="0"/>
                    </a:p>
                  </a:txBody>
                  <a:tcPr/>
                </a:tc>
                <a:tc>
                  <a:txBody>
                    <a:bodyPr/>
                    <a:lstStyle/>
                    <a:p>
                      <a:r>
                        <a:rPr lang="en-GB" dirty="0"/>
                        <a:t>Transfer of 2021</a:t>
                      </a:r>
                      <a:r>
                        <a:rPr lang="en-GB" baseline="0" dirty="0"/>
                        <a:t> </a:t>
                      </a:r>
                      <a:r>
                        <a:rPr lang="en-GB" dirty="0"/>
                        <a:t>activities into 2022</a:t>
                      </a:r>
                      <a:r>
                        <a:rPr lang="en-GB" baseline="0" dirty="0"/>
                        <a:t>. Money transfer with reduction of PM due to increase of costs in 2022.</a:t>
                      </a:r>
                      <a:endParaRPr lang="en-GB" dirty="0"/>
                    </a:p>
                  </a:txBody>
                  <a:tcPr/>
                </a:tc>
                <a:extLst>
                  <a:ext uri="{0D108BD9-81ED-4DB2-BD59-A6C34878D82A}">
                    <a16:rowId xmlns:a16="http://schemas.microsoft.com/office/drawing/2014/main" val="2091096684"/>
                  </a:ext>
                </a:extLst>
              </a:tr>
              <a:tr h="370840">
                <a:tc>
                  <a:txBody>
                    <a:bodyPr/>
                    <a:lstStyle/>
                    <a:p>
                      <a:r>
                        <a:rPr lang="en-GB" dirty="0"/>
                        <a:t>3.</a:t>
                      </a:r>
                    </a:p>
                  </a:txBody>
                  <a:tcPr/>
                </a:tc>
                <a:tc>
                  <a:txBody>
                    <a:bodyPr/>
                    <a:lstStyle/>
                    <a:p>
                      <a:r>
                        <a:rPr lang="en-GB" dirty="0"/>
                        <a:t>CU was not part of EF grant</a:t>
                      </a:r>
                      <a:r>
                        <a:rPr lang="en-GB" baseline="0" dirty="0"/>
                        <a:t> in FP9. Now included into 2022 and PWIE PMP (</a:t>
                      </a:r>
                      <a:r>
                        <a:rPr lang="en-GB" baseline="0" dirty="0" smtClean="0"/>
                        <a:t>SP X</a:t>
                      </a:r>
                      <a:r>
                        <a:rPr lang="en-GB" baseline="0" dirty="0"/>
                        <a:t>, </a:t>
                      </a:r>
                      <a:r>
                        <a:rPr lang="en-GB" baseline="0" dirty="0" smtClean="0"/>
                        <a:t>SP E</a:t>
                      </a:r>
                      <a:r>
                        <a:rPr lang="en-GB" baseline="0" dirty="0"/>
                        <a:t>)</a:t>
                      </a:r>
                      <a:endParaRPr lang="en-GB" dirty="0"/>
                    </a:p>
                  </a:txBody>
                  <a:tcPr/>
                </a:tc>
                <a:tc>
                  <a:txBody>
                    <a:bodyPr/>
                    <a:lstStyle/>
                    <a:p>
                      <a:r>
                        <a:rPr lang="en-GB" dirty="0" smtClean="0"/>
                        <a:t>Implemented*</a:t>
                      </a:r>
                      <a:endParaRPr lang="en-GB" dirty="0"/>
                    </a:p>
                  </a:txBody>
                  <a:tcPr/>
                </a:tc>
                <a:tc>
                  <a:txBody>
                    <a:bodyPr/>
                    <a:lstStyle/>
                    <a:p>
                      <a:r>
                        <a:rPr lang="en-GB" dirty="0"/>
                        <a:t>CU</a:t>
                      </a:r>
                      <a:r>
                        <a:rPr lang="en-GB" baseline="0" dirty="0"/>
                        <a:t> performed in 2021 activities assuming they will </a:t>
                      </a:r>
                      <a:r>
                        <a:rPr lang="en-GB" baseline="0" dirty="0" smtClean="0"/>
                        <a:t>join </a:t>
                      </a:r>
                      <a:r>
                        <a:rPr lang="en-GB" baseline="0" dirty="0"/>
                        <a:t>EF. This work can’t be invoiced. Implementation into 2022+ plans with additional resource in 2022 and 2023 to compensate for 2021 absence.</a:t>
                      </a:r>
                      <a:endParaRPr lang="en-GB" dirty="0"/>
                    </a:p>
                  </a:txBody>
                  <a:tcPr/>
                </a:tc>
                <a:extLst>
                  <a:ext uri="{0D108BD9-81ED-4DB2-BD59-A6C34878D82A}">
                    <a16:rowId xmlns:a16="http://schemas.microsoft.com/office/drawing/2014/main" val="1826809296"/>
                  </a:ext>
                </a:extLst>
              </a:tr>
              <a:tr h="370840">
                <a:tc>
                  <a:txBody>
                    <a:bodyPr/>
                    <a:lstStyle/>
                    <a:p>
                      <a:r>
                        <a:rPr lang="en-GB" dirty="0"/>
                        <a:t>4.</a:t>
                      </a:r>
                    </a:p>
                  </a:txBody>
                  <a:tcPr/>
                </a:tc>
                <a:tc>
                  <a:txBody>
                    <a:bodyPr/>
                    <a:lstStyle/>
                    <a:p>
                      <a:r>
                        <a:rPr lang="en-GB" dirty="0"/>
                        <a:t>Transfer</a:t>
                      </a:r>
                      <a:r>
                        <a:rPr lang="en-GB" baseline="0" dirty="0"/>
                        <a:t> of CEA T laboratory resources foreseen in 2021 into 2022 to accumulate enough resources for meaningful use (</a:t>
                      </a:r>
                      <a:r>
                        <a:rPr lang="en-GB" baseline="0" dirty="0" smtClean="0"/>
                        <a:t>SP C</a:t>
                      </a:r>
                      <a:r>
                        <a:rPr lang="en-GB" baseline="0" dirty="0"/>
                        <a:t>)</a:t>
                      </a:r>
                      <a:endParaRPr lang="en-GB" dirty="0"/>
                    </a:p>
                  </a:txBody>
                  <a:tcPr/>
                </a:tc>
                <a:tc>
                  <a:txBody>
                    <a:bodyPr/>
                    <a:lstStyle/>
                    <a:p>
                      <a:r>
                        <a:rPr lang="en-GB" dirty="0" smtClean="0"/>
                        <a:t>Waiting approval*</a:t>
                      </a:r>
                      <a:endParaRPr lang="en-GB" dirty="0"/>
                    </a:p>
                  </a:txBody>
                  <a:tcPr/>
                </a:tc>
                <a:tc>
                  <a:txBody>
                    <a:bodyPr/>
                    <a:lstStyle/>
                    <a:p>
                      <a:r>
                        <a:rPr lang="en-GB" dirty="0"/>
                        <a:t>Resources and program for</a:t>
                      </a:r>
                      <a:r>
                        <a:rPr lang="en-GB" baseline="0" dirty="0"/>
                        <a:t> 2021 implemented and discussed with Deliverable owner. More resources needed for meaningful of expensive T laboratory. Loss of competence if no further support.</a:t>
                      </a:r>
                      <a:endParaRPr lang="en-GB" dirty="0"/>
                    </a:p>
                  </a:txBody>
                  <a:tcPr/>
                </a:tc>
                <a:extLst>
                  <a:ext uri="{0D108BD9-81ED-4DB2-BD59-A6C34878D82A}">
                    <a16:rowId xmlns:a16="http://schemas.microsoft.com/office/drawing/2014/main" val="2462817956"/>
                  </a:ext>
                </a:extLst>
              </a:tr>
              <a:tr h="370840">
                <a:tc>
                  <a:txBody>
                    <a:bodyPr/>
                    <a:lstStyle/>
                    <a:p>
                      <a:r>
                        <a:rPr lang="en-GB" dirty="0"/>
                        <a:t>5.</a:t>
                      </a:r>
                    </a:p>
                  </a:txBody>
                  <a:tcPr/>
                </a:tc>
                <a:tc>
                  <a:txBody>
                    <a:bodyPr/>
                    <a:lstStyle/>
                    <a:p>
                      <a:r>
                        <a:rPr lang="en-GB" dirty="0"/>
                        <a:t>Transfer of LPP-ERM/KMS resources in area of SCK-CEN and</a:t>
                      </a:r>
                      <a:r>
                        <a:rPr lang="en-GB" baseline="0" dirty="0"/>
                        <a:t> used of analysis and studies in hot cell  (</a:t>
                      </a:r>
                      <a:r>
                        <a:rPr lang="en-GB" baseline="0" dirty="0" smtClean="0"/>
                        <a:t>SP A</a:t>
                      </a:r>
                      <a:r>
                        <a:rPr lang="en-GB" baseline="0" dirty="0"/>
                        <a:t>) </a:t>
                      </a:r>
                      <a:endParaRPr lang="en-GB" dirty="0"/>
                    </a:p>
                  </a:txBody>
                  <a:tcPr/>
                </a:tc>
                <a:tc>
                  <a:txBody>
                    <a:bodyPr/>
                    <a:lstStyle/>
                    <a:p>
                      <a:r>
                        <a:rPr lang="en-GB" dirty="0" smtClean="0"/>
                        <a:t>Waiting</a:t>
                      </a:r>
                      <a:r>
                        <a:rPr lang="en-GB" baseline="0" dirty="0" smtClean="0"/>
                        <a:t> approval*</a:t>
                      </a:r>
                      <a:endParaRPr lang="en-GB" dirty="0"/>
                    </a:p>
                  </a:txBody>
                  <a:tcPr/>
                </a:tc>
                <a:tc>
                  <a:txBody>
                    <a:bodyPr/>
                    <a:lstStyle/>
                    <a:p>
                      <a:r>
                        <a:rPr lang="en-GB" dirty="0"/>
                        <a:t>Transfer</a:t>
                      </a:r>
                      <a:r>
                        <a:rPr lang="en-GB" baseline="0" dirty="0"/>
                        <a:t> into </a:t>
                      </a:r>
                      <a:r>
                        <a:rPr lang="en-GB" baseline="0" dirty="0" smtClean="0"/>
                        <a:t>2023/24 </a:t>
                      </a:r>
                      <a:r>
                        <a:rPr lang="en-GB" baseline="0" dirty="0"/>
                        <a:t>due to Corona and access to the laboratory discussed with SCK-CEN.</a:t>
                      </a:r>
                      <a:endParaRPr lang="en-GB" dirty="0"/>
                    </a:p>
                  </a:txBody>
                  <a:tcPr/>
                </a:tc>
                <a:extLst>
                  <a:ext uri="{0D108BD9-81ED-4DB2-BD59-A6C34878D82A}">
                    <a16:rowId xmlns:a16="http://schemas.microsoft.com/office/drawing/2014/main" val="1580190969"/>
                  </a:ext>
                </a:extLst>
              </a:tr>
              <a:tr h="370840">
                <a:tc>
                  <a:txBody>
                    <a:bodyPr/>
                    <a:lstStyle/>
                    <a:p>
                      <a:r>
                        <a:rPr lang="en-GB" dirty="0"/>
                        <a:t>6. </a:t>
                      </a:r>
                    </a:p>
                  </a:txBody>
                  <a:tcPr/>
                </a:tc>
                <a:tc>
                  <a:txBody>
                    <a:bodyPr/>
                    <a:lstStyle/>
                    <a:p>
                      <a:r>
                        <a:rPr lang="en-GB" dirty="0"/>
                        <a:t>Participation of CIEMAT</a:t>
                      </a:r>
                      <a:r>
                        <a:rPr lang="en-GB" baseline="0" dirty="0"/>
                        <a:t> in </a:t>
                      </a:r>
                      <a:r>
                        <a:rPr lang="en-GB" baseline="0" dirty="0" smtClean="0"/>
                        <a:t>SP X </a:t>
                      </a:r>
                      <a:r>
                        <a:rPr lang="en-GB" baseline="0" dirty="0"/>
                        <a:t>stopped and resources transferred to </a:t>
                      </a:r>
                      <a:r>
                        <a:rPr lang="en-GB" baseline="0" dirty="0" smtClean="0"/>
                        <a:t>SP A </a:t>
                      </a:r>
                      <a:r>
                        <a:rPr lang="en-GB" baseline="0" dirty="0"/>
                        <a:t>and OLMAT use</a:t>
                      </a:r>
                      <a:endParaRPr lang="en-GB" dirty="0"/>
                    </a:p>
                  </a:txBody>
                  <a:tcPr/>
                </a:tc>
                <a:tc>
                  <a:txBody>
                    <a:bodyPr/>
                    <a:lstStyle/>
                    <a:p>
                      <a:r>
                        <a:rPr lang="en-GB" dirty="0" smtClean="0"/>
                        <a:t>Waiting</a:t>
                      </a:r>
                      <a:r>
                        <a:rPr lang="en-GB" baseline="0" dirty="0" smtClean="0"/>
                        <a:t> </a:t>
                      </a:r>
                      <a:r>
                        <a:rPr lang="en-GB" dirty="0" smtClean="0"/>
                        <a:t>approval*</a:t>
                      </a:r>
                    </a:p>
                  </a:txBody>
                  <a:tcPr/>
                </a:tc>
                <a:tc>
                  <a:txBody>
                    <a:bodyPr/>
                    <a:lstStyle/>
                    <a:p>
                      <a:r>
                        <a:rPr lang="en-GB" dirty="0"/>
                        <a:t>OLMAT</a:t>
                      </a:r>
                      <a:r>
                        <a:rPr lang="en-GB" baseline="0" dirty="0"/>
                        <a:t> qualified in 2021 as high heat flux facility and resources in 2022 used for application. Additional resource in 2022 from unallocated hardware.</a:t>
                      </a:r>
                      <a:endParaRPr lang="en-GB" dirty="0"/>
                    </a:p>
                  </a:txBody>
                  <a:tcPr/>
                </a:tc>
                <a:extLst>
                  <a:ext uri="{0D108BD9-81ED-4DB2-BD59-A6C34878D82A}">
                    <a16:rowId xmlns:a16="http://schemas.microsoft.com/office/drawing/2014/main" val="1675388867"/>
                  </a:ext>
                </a:extLst>
              </a:tr>
            </a:tbl>
          </a:graphicData>
        </a:graphic>
      </p:graphicFrame>
      <p:sp>
        <p:nvSpPr>
          <p:cNvPr id="8" name="Rechteck 7"/>
          <p:cNvSpPr/>
          <p:nvPr/>
        </p:nvSpPr>
        <p:spPr>
          <a:xfrm>
            <a:off x="686828" y="836712"/>
            <a:ext cx="1955985" cy="369332"/>
          </a:xfrm>
          <a:prstGeom prst="rect">
            <a:avLst/>
          </a:prstGeom>
        </p:spPr>
        <p:txBody>
          <a:bodyPr wrap="none">
            <a:spAutoFit/>
          </a:bodyPr>
          <a:lstStyle/>
          <a:p>
            <a:r>
              <a:rPr lang="de-DE" b="1" dirty="0"/>
              <a:t>Decisions on PCRs</a:t>
            </a:r>
            <a:endParaRPr lang="en-GB" b="1" dirty="0"/>
          </a:p>
        </p:txBody>
      </p:sp>
      <p:sp>
        <p:nvSpPr>
          <p:cNvPr id="11" name="Fußzeilenplatzhalter 3"/>
          <p:cNvSpPr>
            <a:spLocks noGrp="1"/>
          </p:cNvSpPr>
          <p:nvPr>
            <p:ph type="ftr" sz="quarter" idx="11"/>
          </p:nvPr>
        </p:nvSpPr>
        <p:spPr>
          <a:xfrm>
            <a:off x="609600" y="6528386"/>
            <a:ext cx="3470176" cy="329614"/>
          </a:xfrm>
        </p:spPr>
        <p:txBody>
          <a:bodyPr/>
          <a:lstStyle/>
          <a:p>
            <a:pPr algn="l"/>
            <a:r>
              <a:rPr lang="fr-FR" dirty="0"/>
              <a:t>S. Brezinsek  |  3rd WPPWIE PB  |  15.03.2022 </a:t>
            </a:r>
            <a:endParaRPr lang="en-GB" dirty="0"/>
          </a:p>
        </p:txBody>
      </p:sp>
      <p:sp>
        <p:nvSpPr>
          <p:cNvPr id="3" name="Textfeld 2"/>
          <p:cNvSpPr txBox="1"/>
          <p:nvPr/>
        </p:nvSpPr>
        <p:spPr>
          <a:xfrm>
            <a:off x="1055440" y="5807142"/>
            <a:ext cx="10208757" cy="523220"/>
          </a:xfrm>
          <a:prstGeom prst="rect">
            <a:avLst/>
          </a:prstGeom>
          <a:noFill/>
        </p:spPr>
        <p:txBody>
          <a:bodyPr wrap="none" rtlCol="0">
            <a:spAutoFit/>
          </a:bodyPr>
          <a:lstStyle/>
          <a:p>
            <a:r>
              <a:rPr lang="en-GB" sz="1400" dirty="0" smtClean="0"/>
              <a:t>* Changes implemented in IMS system since last PB. Changes in IMS regarding financial envelope information from GA in </a:t>
            </a:r>
            <a:r>
              <a:rPr lang="en-GB" sz="1400" dirty="0" smtClean="0"/>
              <a:t>D</a:t>
            </a:r>
            <a:r>
              <a:rPr lang="en-GB" sz="1400" dirty="0" smtClean="0"/>
              <a:t>ecember 2021.</a:t>
            </a:r>
          </a:p>
          <a:p>
            <a:r>
              <a:rPr lang="en-GB" sz="1400" dirty="0" smtClean="0"/>
              <a:t>Note: Minor re-arrangements (&lt;2PM within SPs) due to organisational/Corona issues done. Delays until April not listed here.    </a:t>
            </a:r>
            <a:endParaRPr lang="en-GB" sz="1400" dirty="0"/>
          </a:p>
        </p:txBody>
      </p:sp>
    </p:spTree>
    <p:extLst>
      <p:ext uri="{BB962C8B-B14F-4D97-AF65-F5344CB8AC3E}">
        <p14:creationId xmlns:p14="http://schemas.microsoft.com/office/powerpoint/2010/main" val="25396057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solidFill>
                  <a:schemeClr val="bg2">
                    <a:lumMod val="10000"/>
                  </a:schemeClr>
                </a:solidFill>
              </a:rPr>
              <a:t>5 – AOB (including lessons learnt)</a:t>
            </a:r>
          </a:p>
        </p:txBody>
      </p:sp>
      <p:sp>
        <p:nvSpPr>
          <p:cNvPr id="5" name="Foliennummernplatzhalter 4"/>
          <p:cNvSpPr>
            <a:spLocks noGrp="1"/>
          </p:cNvSpPr>
          <p:nvPr>
            <p:ph type="sldNum" sz="quarter" idx="12"/>
          </p:nvPr>
        </p:nvSpPr>
        <p:spPr/>
        <p:txBody>
          <a:bodyPr/>
          <a:lstStyle/>
          <a:p>
            <a:fld id="{6A6D9FA1-99C7-4910-8E32-B85D378B0060}" type="slidenum">
              <a:rPr lang="en-GB" smtClean="0"/>
              <a:pPr/>
              <a:t>27</a:t>
            </a:fld>
            <a:endParaRPr lang="en-GB" dirty="0"/>
          </a:p>
        </p:txBody>
      </p:sp>
      <p:sp>
        <p:nvSpPr>
          <p:cNvPr id="6" name="Fußzeilenplatzhalter 3"/>
          <p:cNvSpPr>
            <a:spLocks noGrp="1"/>
          </p:cNvSpPr>
          <p:nvPr>
            <p:ph type="ftr" sz="quarter" idx="11"/>
          </p:nvPr>
        </p:nvSpPr>
        <p:spPr>
          <a:xfrm>
            <a:off x="609600" y="6528386"/>
            <a:ext cx="3470176" cy="329614"/>
          </a:xfrm>
        </p:spPr>
        <p:txBody>
          <a:bodyPr/>
          <a:lstStyle/>
          <a:p>
            <a:pPr algn="l"/>
            <a:r>
              <a:rPr lang="fr-FR" dirty="0"/>
              <a:t>S. Brezinsek  |  3rd WPPWIE PB  |  15.03.2022 </a:t>
            </a:r>
            <a:endParaRPr lang="en-GB" dirty="0"/>
          </a:p>
        </p:txBody>
      </p:sp>
      <p:sp>
        <p:nvSpPr>
          <p:cNvPr id="3" name="Textfeld 2"/>
          <p:cNvSpPr txBox="1"/>
          <p:nvPr/>
        </p:nvSpPr>
        <p:spPr>
          <a:xfrm>
            <a:off x="281426" y="2012647"/>
            <a:ext cx="11546432" cy="1200329"/>
          </a:xfrm>
          <a:prstGeom prst="rect">
            <a:avLst/>
          </a:prstGeom>
          <a:noFill/>
        </p:spPr>
        <p:txBody>
          <a:bodyPr wrap="square" rtlCol="0">
            <a:spAutoFit/>
          </a:bodyPr>
          <a:lstStyle/>
          <a:p>
            <a:pPr marL="285750" indent="-285750">
              <a:buFont typeface="Wingdings" panose="05000000000000000000" pitchFamily="2" charset="2"/>
              <a:buChar char="§"/>
            </a:pPr>
            <a:r>
              <a:rPr lang="en-GB" dirty="0"/>
              <a:t>The burden to change within the project even minor PM or k€ is too high and not practicable. </a:t>
            </a:r>
          </a:p>
          <a:p>
            <a:pPr marL="742950" lvl="1" indent="-285750">
              <a:buFont typeface="Wingdings" panose="05000000000000000000" pitchFamily="2" charset="2"/>
              <a:buChar char="§"/>
            </a:pPr>
            <a:r>
              <a:rPr lang="en-GB" dirty="0"/>
              <a:t>A request must be made to the financial department even for 1PM change within the WP</a:t>
            </a:r>
            <a:r>
              <a:rPr lang="en-GB" dirty="0" smtClean="0"/>
              <a:t>!</a:t>
            </a:r>
            <a:endParaRPr lang="en-GB" dirty="0"/>
          </a:p>
          <a:p>
            <a:pPr marL="742950" lvl="1" indent="-285750">
              <a:buFont typeface="Wingdings" panose="05000000000000000000" pitchFamily="2" charset="2"/>
              <a:buChar char="§"/>
            </a:pPr>
            <a:r>
              <a:rPr lang="en-GB" dirty="0"/>
              <a:t>A shift from one year to another is done by „cancellation“ of one task in year Y and a new task in year </a:t>
            </a:r>
            <a:r>
              <a:rPr lang="en-GB" dirty="0" smtClean="0"/>
              <a:t>Y+1.</a:t>
            </a:r>
          </a:p>
          <a:p>
            <a:pPr marL="285750" indent="-285750">
              <a:buFont typeface="Symbol" panose="05050102010706020507" pitchFamily="18" charset="2"/>
              <a:buChar char="Þ"/>
            </a:pPr>
            <a:r>
              <a:rPr lang="en-GB" dirty="0" smtClean="0"/>
              <a:t>Request</a:t>
            </a:r>
            <a:r>
              <a:rPr lang="en-GB" dirty="0"/>
              <a:t>: changes within the WPs below a certain number of PM and money shall be free adjustable by the </a:t>
            </a:r>
            <a:r>
              <a:rPr lang="en-GB" dirty="0" smtClean="0"/>
              <a:t>PL</a:t>
            </a:r>
          </a:p>
        </p:txBody>
      </p:sp>
      <p:sp>
        <p:nvSpPr>
          <p:cNvPr id="4" name="Textfeld 3"/>
          <p:cNvSpPr txBox="1"/>
          <p:nvPr/>
        </p:nvSpPr>
        <p:spPr>
          <a:xfrm flipH="1">
            <a:off x="281426" y="5048016"/>
            <a:ext cx="11735766" cy="1477328"/>
          </a:xfrm>
          <a:prstGeom prst="rect">
            <a:avLst/>
          </a:prstGeom>
          <a:noFill/>
        </p:spPr>
        <p:txBody>
          <a:bodyPr wrap="square" rtlCol="0">
            <a:spAutoFit/>
          </a:bodyPr>
          <a:lstStyle/>
          <a:p>
            <a:pPr marL="285750" indent="-285750">
              <a:buFont typeface="Wingdings" panose="05000000000000000000" pitchFamily="2" charset="2"/>
              <a:buChar char="§"/>
            </a:pPr>
            <a:r>
              <a:rPr lang="en-GB" dirty="0"/>
              <a:t>Request to remove </a:t>
            </a:r>
            <a:r>
              <a:rPr lang="en-GB" dirty="0" smtClean="0"/>
              <a:t>“TSVV” </a:t>
            </a:r>
            <a:r>
              <a:rPr lang="en-GB" dirty="0"/>
              <a:t>from the </a:t>
            </a:r>
            <a:r>
              <a:rPr lang="en-GB" dirty="0" smtClean="0"/>
              <a:t>WPPWIE name and </a:t>
            </a:r>
            <a:r>
              <a:rPr lang="en-GB" dirty="0"/>
              <a:t>rethink deliverables related to </a:t>
            </a:r>
            <a:r>
              <a:rPr lang="en-GB" dirty="0" smtClean="0"/>
              <a:t>TSVVs</a:t>
            </a:r>
            <a:r>
              <a:rPr lang="en-GB" dirty="0"/>
              <a:t> </a:t>
            </a:r>
            <a:r>
              <a:rPr lang="en-GB" dirty="0" smtClean="0"/>
              <a:t>within WPPWIE</a:t>
            </a:r>
            <a:endParaRPr lang="en-GB" dirty="0"/>
          </a:p>
          <a:p>
            <a:pPr marL="800100" lvl="1" indent="-342900">
              <a:buFont typeface="Wingdings" panose="05000000000000000000" pitchFamily="2" charset="2"/>
              <a:buChar char="§"/>
            </a:pPr>
            <a:r>
              <a:rPr lang="en-GB" dirty="0"/>
              <a:t>The long name in the grant was settled before the TSVVs was moved into WPAC</a:t>
            </a:r>
          </a:p>
          <a:p>
            <a:pPr marL="800100" lvl="1" indent="-342900">
              <a:buFont typeface="Wingdings" panose="05000000000000000000" pitchFamily="2" charset="2"/>
              <a:buChar char="§"/>
            </a:pPr>
            <a:r>
              <a:rPr lang="en-GB" dirty="0"/>
              <a:t>Control is done via Scientific Board and Thrusts, but reporting is done solely to WPAC and the CO of WPAC</a:t>
            </a:r>
          </a:p>
          <a:p>
            <a:pPr marL="285750" indent="-285750">
              <a:buFont typeface="Symbol" panose="05050102010706020507" pitchFamily="18" charset="2"/>
              <a:buChar char="Þ"/>
            </a:pPr>
            <a:r>
              <a:rPr lang="en-GB" dirty="0"/>
              <a:t>As there is no active control of the WPPWIE leader on the TSVVs </a:t>
            </a:r>
            <a:r>
              <a:rPr lang="en-GB" dirty="0" smtClean="0"/>
              <a:t>5-7, better remove it from the title. </a:t>
            </a:r>
          </a:p>
          <a:p>
            <a:pPr marL="285750" indent="-285750">
              <a:buFont typeface="Symbol" panose="05050102010706020507" pitchFamily="18" charset="2"/>
              <a:buChar char="Þ"/>
            </a:pPr>
            <a:r>
              <a:rPr lang="en-GB" dirty="0" smtClean="0"/>
              <a:t>Note, </a:t>
            </a:r>
            <a:r>
              <a:rPr lang="en-GB" dirty="0"/>
              <a:t>t</a:t>
            </a:r>
            <a:r>
              <a:rPr lang="en-GB" dirty="0" smtClean="0"/>
              <a:t>he </a:t>
            </a:r>
            <a:r>
              <a:rPr lang="en-GB" dirty="0"/>
              <a:t>CO of AC is discussing changes directly with PI of TSVVs</a:t>
            </a:r>
          </a:p>
        </p:txBody>
      </p:sp>
      <p:sp>
        <p:nvSpPr>
          <p:cNvPr id="8" name="Textfeld 7"/>
          <p:cNvSpPr txBox="1"/>
          <p:nvPr/>
        </p:nvSpPr>
        <p:spPr>
          <a:xfrm>
            <a:off x="281426" y="3380923"/>
            <a:ext cx="12097344" cy="1477328"/>
          </a:xfrm>
          <a:prstGeom prst="rect">
            <a:avLst/>
          </a:prstGeom>
          <a:noFill/>
        </p:spPr>
        <p:txBody>
          <a:bodyPr wrap="square" rtlCol="0">
            <a:spAutoFit/>
          </a:bodyPr>
          <a:lstStyle/>
          <a:p>
            <a:pPr marL="285750" indent="-285750">
              <a:buFont typeface="Wingdings" panose="05000000000000000000" pitchFamily="2" charset="2"/>
              <a:buChar char="§"/>
            </a:pPr>
            <a:r>
              <a:rPr lang="en-GB" dirty="0"/>
              <a:t>Mission cost rules in FP9</a:t>
            </a:r>
          </a:p>
          <a:p>
            <a:pPr marL="742950" lvl="1" indent="-285750">
              <a:buFont typeface="Wingdings" panose="05000000000000000000" pitchFamily="2" charset="2"/>
              <a:buChar char="§"/>
            </a:pPr>
            <a:r>
              <a:rPr lang="en-GB" dirty="0"/>
              <a:t>The mission cost rules are GOOD for the PMU and good for the </a:t>
            </a:r>
            <a:r>
              <a:rPr lang="en-GB" dirty="0" smtClean="0"/>
              <a:t>Laboratories regarding </a:t>
            </a:r>
            <a:r>
              <a:rPr lang="en-GB" dirty="0"/>
              <a:t>the invoices and accounting</a:t>
            </a:r>
          </a:p>
          <a:p>
            <a:pPr marL="742950" lvl="1" indent="-285750">
              <a:buFont typeface="Wingdings" panose="05000000000000000000" pitchFamily="2" charset="2"/>
              <a:buChar char="§"/>
            </a:pPr>
            <a:r>
              <a:rPr lang="en-GB" dirty="0"/>
              <a:t>The mission cost system is </a:t>
            </a:r>
            <a:r>
              <a:rPr lang="en-GB" dirty="0" smtClean="0"/>
              <a:t>UNPRACTICAL </a:t>
            </a:r>
            <a:r>
              <a:rPr lang="en-GB" dirty="0"/>
              <a:t>for the </a:t>
            </a:r>
            <a:r>
              <a:rPr lang="en-GB" dirty="0" smtClean="0"/>
              <a:t>PL and PSO </a:t>
            </a:r>
          </a:p>
          <a:p>
            <a:pPr marL="742950" lvl="1" indent="-285750">
              <a:buFont typeface="Wingdings" panose="05000000000000000000" pitchFamily="2" charset="2"/>
              <a:buChar char="§"/>
            </a:pPr>
            <a:r>
              <a:rPr lang="en-GB" dirty="0" smtClean="0"/>
              <a:t>Multiple </a:t>
            </a:r>
            <a:r>
              <a:rPr lang="en-GB" dirty="0"/>
              <a:t>requests to the </a:t>
            </a:r>
            <a:r>
              <a:rPr lang="en-GB" dirty="0" err="1"/>
              <a:t>HoD</a:t>
            </a:r>
            <a:r>
              <a:rPr lang="en-GB" dirty="0"/>
              <a:t> and PMU by different PL and TFL to discuss and elaborate the issue failed so far</a:t>
            </a:r>
          </a:p>
          <a:p>
            <a:pPr marL="285750" indent="-285750">
              <a:buFont typeface="Symbol" panose="05050102010706020507" pitchFamily="18" charset="2"/>
              <a:buChar char="Þ"/>
            </a:pPr>
            <a:r>
              <a:rPr lang="en-GB" dirty="0" smtClean="0"/>
              <a:t>Note </a:t>
            </a:r>
            <a:r>
              <a:rPr lang="en-GB" dirty="0"/>
              <a:t>the mission budget as such is insufficient for </a:t>
            </a:r>
            <a:r>
              <a:rPr lang="en-GB" dirty="0" smtClean="0"/>
              <a:t>PWIE in 2022 if people really do experiments at MAGNUM, TOMAS, PSI-2</a:t>
            </a:r>
            <a:r>
              <a:rPr lang="en-GB" dirty="0" smtClean="0"/>
              <a:t>.</a:t>
            </a:r>
            <a:endParaRPr lang="en-GB" dirty="0"/>
          </a:p>
        </p:txBody>
      </p:sp>
      <p:sp>
        <p:nvSpPr>
          <p:cNvPr id="9" name="Textfeld 8"/>
          <p:cNvSpPr txBox="1"/>
          <p:nvPr/>
        </p:nvSpPr>
        <p:spPr>
          <a:xfrm>
            <a:off x="335360" y="679918"/>
            <a:ext cx="12097344" cy="1200329"/>
          </a:xfrm>
          <a:prstGeom prst="rect">
            <a:avLst/>
          </a:prstGeom>
          <a:noFill/>
        </p:spPr>
        <p:txBody>
          <a:bodyPr wrap="square" rtlCol="0">
            <a:spAutoFit/>
          </a:bodyPr>
          <a:lstStyle/>
          <a:p>
            <a:pPr marL="285750" indent="-285750">
              <a:buFont typeface="Wingdings" panose="05000000000000000000" pitchFamily="2" charset="2"/>
              <a:buChar char="§"/>
            </a:pPr>
            <a:r>
              <a:rPr lang="en-GB" dirty="0"/>
              <a:t>Reporting at the end of FP8 </a:t>
            </a:r>
            <a:r>
              <a:rPr lang="en-GB" dirty="0" smtClean="0"/>
              <a:t>and start of FP09 is </a:t>
            </a:r>
            <a:r>
              <a:rPr lang="en-GB" dirty="0"/>
              <a:t>challenging and too </a:t>
            </a:r>
            <a:r>
              <a:rPr lang="en-GB" dirty="0" smtClean="0"/>
              <a:t>high </a:t>
            </a:r>
            <a:r>
              <a:rPr lang="en-GB" dirty="0"/>
              <a:t>(view of </a:t>
            </a:r>
            <a:r>
              <a:rPr lang="en-GB" dirty="0" smtClean="0"/>
              <a:t>PL and all SPLs)</a:t>
            </a:r>
            <a:endParaRPr lang="en-GB" dirty="0"/>
          </a:p>
          <a:p>
            <a:pPr marL="742950" lvl="1" indent="-285750">
              <a:buFont typeface="Wingdings" panose="05000000000000000000" pitchFamily="2" charset="2"/>
              <a:buChar char="§"/>
            </a:pPr>
            <a:r>
              <a:rPr lang="en-GB" dirty="0"/>
              <a:t>The idea to stop FP8 by day X and start FP9 by day Y is not working in practice</a:t>
            </a:r>
          </a:p>
          <a:p>
            <a:pPr marL="742950" lvl="1" indent="-285750">
              <a:buFont typeface="Wingdings" panose="05000000000000000000" pitchFamily="2" charset="2"/>
              <a:buChar char="§"/>
            </a:pPr>
            <a:r>
              <a:rPr lang="en-GB" dirty="0" smtClean="0"/>
              <a:t>A </a:t>
            </a:r>
            <a:r>
              <a:rPr lang="en-GB" dirty="0"/>
              <a:t>large number of FP8 reporting is required from the existing </a:t>
            </a:r>
            <a:r>
              <a:rPr lang="en-GB" dirty="0" smtClean="0"/>
              <a:t>WPPWIE team for </a:t>
            </a:r>
            <a:r>
              <a:rPr lang="en-GB" dirty="0"/>
              <a:t>the old WPPFC</a:t>
            </a:r>
          </a:p>
          <a:p>
            <a:pPr marL="285750" indent="-285750">
              <a:buFont typeface="Symbol" panose="05050102010706020507" pitchFamily="18" charset="2"/>
              <a:buChar char="Þ"/>
            </a:pPr>
            <a:r>
              <a:rPr lang="en-GB" dirty="0"/>
              <a:t>Need for more time and more coordinative approach to really show the outcome of FP8. </a:t>
            </a:r>
          </a:p>
        </p:txBody>
      </p:sp>
    </p:spTree>
    <p:extLst>
      <p:ext uri="{BB962C8B-B14F-4D97-AF65-F5344CB8AC3E}">
        <p14:creationId xmlns:p14="http://schemas.microsoft.com/office/powerpoint/2010/main" val="7842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Back-up</a:t>
            </a:r>
            <a:endParaRPr lang="de-DE" dirty="0"/>
          </a:p>
        </p:txBody>
      </p:sp>
      <p:sp>
        <p:nvSpPr>
          <p:cNvPr id="6" name="Inhaltsplatzhalter 5"/>
          <p:cNvSpPr>
            <a:spLocks noGrp="1"/>
          </p:cNvSpPr>
          <p:nvPr>
            <p:ph idx="1"/>
          </p:nvPr>
        </p:nvSpPr>
        <p:spPr/>
        <p:txBody>
          <a:bodyPr/>
          <a:lstStyle/>
          <a:p>
            <a:endParaRPr lang="de-DE"/>
          </a:p>
        </p:txBody>
      </p:sp>
      <p:sp>
        <p:nvSpPr>
          <p:cNvPr id="7" name="Foliennummernplatzhalter 4"/>
          <p:cNvSpPr>
            <a:spLocks noGrp="1"/>
          </p:cNvSpPr>
          <p:nvPr>
            <p:ph type="sldNum" sz="quarter" idx="12"/>
          </p:nvPr>
        </p:nvSpPr>
        <p:spPr>
          <a:xfrm>
            <a:off x="10992544" y="6525344"/>
            <a:ext cx="720080" cy="199174"/>
          </a:xfrm>
        </p:spPr>
        <p:txBody>
          <a:bodyPr/>
          <a:lstStyle/>
          <a:p>
            <a:fld id="{6A6D9FA1-99C7-4910-8E32-B85D378B0060}" type="slidenum">
              <a:rPr lang="en-GB" smtClean="0"/>
              <a:pPr/>
              <a:t>28</a:t>
            </a:fld>
            <a:endParaRPr lang="en-GB" dirty="0"/>
          </a:p>
        </p:txBody>
      </p:sp>
      <p:sp>
        <p:nvSpPr>
          <p:cNvPr id="8" name="Fußzeilenplatzhalter 3"/>
          <p:cNvSpPr>
            <a:spLocks noGrp="1"/>
          </p:cNvSpPr>
          <p:nvPr>
            <p:ph type="ftr" sz="quarter" idx="11"/>
          </p:nvPr>
        </p:nvSpPr>
        <p:spPr>
          <a:xfrm>
            <a:off x="609600" y="6528386"/>
            <a:ext cx="3470176" cy="329614"/>
          </a:xfrm>
        </p:spPr>
        <p:txBody>
          <a:bodyPr/>
          <a:lstStyle/>
          <a:p>
            <a:pPr algn="l"/>
            <a:r>
              <a:rPr lang="fr-FR" dirty="0"/>
              <a:t>S. Brezinsek  |  3rd WPPWIE PB  |  15.03.2022 </a:t>
            </a:r>
            <a:endParaRPr lang="en-GB" dirty="0"/>
          </a:p>
        </p:txBody>
      </p:sp>
    </p:spTree>
    <p:extLst>
      <p:ext uri="{BB962C8B-B14F-4D97-AF65-F5344CB8AC3E}">
        <p14:creationId xmlns:p14="http://schemas.microsoft.com/office/powerpoint/2010/main" val="40004720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solidFill>
                  <a:schemeClr val="bg2">
                    <a:lumMod val="10000"/>
                  </a:schemeClr>
                </a:solidFill>
              </a:rPr>
              <a:t>5 – AOB (including lessons learnt)</a:t>
            </a:r>
          </a:p>
        </p:txBody>
      </p:sp>
      <p:sp>
        <p:nvSpPr>
          <p:cNvPr id="5" name="Foliennummernplatzhalter 4"/>
          <p:cNvSpPr>
            <a:spLocks noGrp="1"/>
          </p:cNvSpPr>
          <p:nvPr>
            <p:ph type="sldNum" sz="quarter" idx="12"/>
          </p:nvPr>
        </p:nvSpPr>
        <p:spPr/>
        <p:txBody>
          <a:bodyPr/>
          <a:lstStyle/>
          <a:p>
            <a:fld id="{6A6D9FA1-99C7-4910-8E32-B85D378B0060}" type="slidenum">
              <a:rPr lang="en-GB" smtClean="0"/>
              <a:pPr/>
              <a:t>29</a:t>
            </a:fld>
            <a:endParaRPr lang="en-GB" dirty="0"/>
          </a:p>
        </p:txBody>
      </p:sp>
      <p:sp>
        <p:nvSpPr>
          <p:cNvPr id="6" name="Fußzeilenplatzhalter 3"/>
          <p:cNvSpPr>
            <a:spLocks noGrp="1"/>
          </p:cNvSpPr>
          <p:nvPr>
            <p:ph type="ftr" sz="quarter" idx="11"/>
          </p:nvPr>
        </p:nvSpPr>
        <p:spPr>
          <a:xfrm>
            <a:off x="609600" y="6528386"/>
            <a:ext cx="3470176" cy="329614"/>
          </a:xfrm>
        </p:spPr>
        <p:txBody>
          <a:bodyPr/>
          <a:lstStyle/>
          <a:p>
            <a:pPr algn="l"/>
            <a:r>
              <a:rPr lang="fr-FR" dirty="0"/>
              <a:t>S. Brezinsek  |  3rd WPPWIE PB  |  15.03.2022 </a:t>
            </a:r>
            <a:endParaRPr lang="en-GB" dirty="0"/>
          </a:p>
        </p:txBody>
      </p:sp>
      <p:sp>
        <p:nvSpPr>
          <p:cNvPr id="3" name="Textfeld 2"/>
          <p:cNvSpPr txBox="1"/>
          <p:nvPr/>
        </p:nvSpPr>
        <p:spPr>
          <a:xfrm>
            <a:off x="263352" y="1037635"/>
            <a:ext cx="11737304" cy="369332"/>
          </a:xfrm>
          <a:prstGeom prst="rect">
            <a:avLst/>
          </a:prstGeom>
          <a:noFill/>
        </p:spPr>
        <p:txBody>
          <a:bodyPr wrap="square" rtlCol="0">
            <a:spAutoFit/>
          </a:bodyPr>
          <a:lstStyle/>
          <a:p>
            <a:r>
              <a:rPr lang="en-GB" dirty="0" smtClean="0"/>
              <a:t> </a:t>
            </a:r>
            <a:endParaRPr lang="en-GB" dirty="0"/>
          </a:p>
        </p:txBody>
      </p:sp>
      <p:sp>
        <p:nvSpPr>
          <p:cNvPr id="8" name="Textfeld 7"/>
          <p:cNvSpPr txBox="1"/>
          <p:nvPr/>
        </p:nvSpPr>
        <p:spPr>
          <a:xfrm>
            <a:off x="263352" y="2132856"/>
            <a:ext cx="12097344" cy="1200329"/>
          </a:xfrm>
          <a:prstGeom prst="rect">
            <a:avLst/>
          </a:prstGeom>
          <a:noFill/>
        </p:spPr>
        <p:txBody>
          <a:bodyPr wrap="square" rtlCol="0">
            <a:spAutoFit/>
          </a:bodyPr>
          <a:lstStyle/>
          <a:p>
            <a:pPr marL="285750" indent="-285750">
              <a:buFont typeface="Wingdings" panose="05000000000000000000" pitchFamily="2" charset="2"/>
              <a:buChar char="§"/>
            </a:pPr>
            <a:r>
              <a:rPr lang="en-GB" dirty="0"/>
              <a:t>FTD and FSD link	</a:t>
            </a:r>
          </a:p>
          <a:p>
            <a:pPr marL="742950" lvl="1" indent="-285750">
              <a:buFont typeface="Wingdings" panose="05000000000000000000" pitchFamily="2" charset="2"/>
              <a:buChar char="§"/>
            </a:pPr>
            <a:r>
              <a:rPr lang="en-GB" dirty="0"/>
              <a:t>Good established link to Mission 1 (Scenario) and some Mission 2 (Exhaust) aspects</a:t>
            </a:r>
          </a:p>
          <a:p>
            <a:pPr marL="742950" lvl="1" indent="-285750">
              <a:buFont typeface="Wingdings" panose="05000000000000000000" pitchFamily="2" charset="2"/>
              <a:buChar char="§"/>
            </a:pPr>
            <a:r>
              <a:rPr lang="en-GB" dirty="0"/>
              <a:t>Request to have better coordination under Mission 2 (Exhaust) and Mission 3 (Materials) between both departments</a:t>
            </a:r>
          </a:p>
          <a:p>
            <a:pPr marL="285750" indent="-285750">
              <a:buFont typeface="Symbol" panose="05050102010706020507" pitchFamily="18" charset="2"/>
              <a:buChar char="Þ"/>
            </a:pPr>
            <a:r>
              <a:rPr lang="en-GB" dirty="0"/>
              <a:t>Proposal introduce biweekly short meetings about critical issues for DEMO to avoid parallel working</a:t>
            </a:r>
          </a:p>
        </p:txBody>
      </p:sp>
      <p:sp>
        <p:nvSpPr>
          <p:cNvPr id="9" name="Textfeld 8"/>
          <p:cNvSpPr txBox="1"/>
          <p:nvPr/>
        </p:nvSpPr>
        <p:spPr>
          <a:xfrm>
            <a:off x="191344" y="3873822"/>
            <a:ext cx="12097344" cy="923330"/>
          </a:xfrm>
          <a:prstGeom prst="rect">
            <a:avLst/>
          </a:prstGeom>
          <a:noFill/>
        </p:spPr>
        <p:txBody>
          <a:bodyPr wrap="square" rtlCol="0">
            <a:spAutoFit/>
          </a:bodyPr>
          <a:lstStyle/>
          <a:p>
            <a:pPr marL="285750" indent="-285750">
              <a:buFont typeface="Wingdings" panose="05000000000000000000" pitchFamily="2" charset="2"/>
              <a:buChar char="§"/>
            </a:pPr>
            <a:r>
              <a:rPr lang="en-GB" dirty="0"/>
              <a:t>EEG for TOKES collapsed</a:t>
            </a:r>
          </a:p>
          <a:p>
            <a:pPr marL="742950" lvl="1" indent="-285750">
              <a:buFont typeface="Wingdings" panose="05000000000000000000" pitchFamily="2" charset="2"/>
              <a:buChar char="§"/>
            </a:pPr>
            <a:r>
              <a:rPr lang="en-GB" dirty="0"/>
              <a:t>Selected person can’t be employed by JSI as there is no 100% funding (no official information to PL by anyone)</a:t>
            </a:r>
          </a:p>
          <a:p>
            <a:pPr marL="742950" lvl="1" indent="-285750">
              <a:buFont typeface="Wingdings" panose="05000000000000000000" pitchFamily="2" charset="2"/>
              <a:buChar char="§"/>
            </a:pPr>
            <a:r>
              <a:rPr lang="en-GB" dirty="0"/>
              <a:t>Loss </a:t>
            </a:r>
            <a:r>
              <a:rPr lang="en-GB" dirty="0" smtClean="0"/>
              <a:t>of key code </a:t>
            </a:r>
            <a:r>
              <a:rPr lang="en-GB" dirty="0"/>
              <a:t>to the fusion community likely </a:t>
            </a:r>
          </a:p>
        </p:txBody>
      </p:sp>
    </p:spTree>
    <p:extLst>
      <p:ext uri="{BB962C8B-B14F-4D97-AF65-F5344CB8AC3E}">
        <p14:creationId xmlns:p14="http://schemas.microsoft.com/office/powerpoint/2010/main" val="3943620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 – </a:t>
            </a:r>
            <a:r>
              <a:rPr lang="de-DE" dirty="0" smtClean="0"/>
              <a:t>WPPWIE </a:t>
            </a:r>
            <a:r>
              <a:rPr lang="de-DE" dirty="0" err="1" smtClean="0"/>
              <a:t>Organization</a:t>
            </a:r>
            <a:r>
              <a:rPr lang="de-DE" dirty="0" smtClean="0"/>
              <a:t> </a:t>
            </a:r>
            <a:endParaRPr lang="en-GB" dirty="0"/>
          </a:p>
        </p:txBody>
      </p:sp>
      <p:sp>
        <p:nvSpPr>
          <p:cNvPr id="5" name="Foliennummernplatzhalter 4"/>
          <p:cNvSpPr>
            <a:spLocks noGrp="1"/>
          </p:cNvSpPr>
          <p:nvPr>
            <p:ph type="sldNum" sz="quarter" idx="12"/>
          </p:nvPr>
        </p:nvSpPr>
        <p:spPr/>
        <p:txBody>
          <a:bodyPr/>
          <a:lstStyle/>
          <a:p>
            <a:fld id="{6A6D9FA1-99C7-4910-8E32-B85D378B0060}" type="slidenum">
              <a:rPr lang="en-GB" smtClean="0"/>
              <a:pPr/>
              <a:t>3</a:t>
            </a:fld>
            <a:endParaRPr lang="en-GB" dirty="0"/>
          </a:p>
        </p:txBody>
      </p:sp>
      <p:sp>
        <p:nvSpPr>
          <p:cNvPr id="7" name="Fußzeilenplatzhalter 3"/>
          <p:cNvSpPr>
            <a:spLocks noGrp="1"/>
          </p:cNvSpPr>
          <p:nvPr>
            <p:ph type="ftr" sz="quarter" idx="11"/>
          </p:nvPr>
        </p:nvSpPr>
        <p:spPr>
          <a:xfrm>
            <a:off x="609600" y="6528386"/>
            <a:ext cx="3470176" cy="329614"/>
          </a:xfrm>
        </p:spPr>
        <p:txBody>
          <a:bodyPr/>
          <a:lstStyle/>
          <a:p>
            <a:pPr algn="l"/>
            <a:r>
              <a:rPr lang="fr-FR" dirty="0"/>
              <a:t>S. Brezinsek  |  3rd WPPWIE PB  |  15.03.2022 </a:t>
            </a:r>
            <a:endParaRPr lang="en-GB" dirty="0"/>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4" name="Objekt 3"/>
          <p:cNvGraphicFramePr>
            <a:graphicFrameLocks noChangeAspect="1"/>
          </p:cNvGraphicFramePr>
          <p:nvPr>
            <p:extLst>
              <p:ext uri="{D42A27DB-BD31-4B8C-83A1-F6EECF244321}">
                <p14:modId xmlns:p14="http://schemas.microsoft.com/office/powerpoint/2010/main" val="1059597693"/>
              </p:ext>
            </p:extLst>
          </p:nvPr>
        </p:nvGraphicFramePr>
        <p:xfrm>
          <a:off x="4066218" y="1052736"/>
          <a:ext cx="3852928" cy="4824536"/>
        </p:xfrm>
        <a:graphic>
          <a:graphicData uri="http://schemas.openxmlformats.org/presentationml/2006/ole">
            <mc:AlternateContent xmlns:mc="http://schemas.openxmlformats.org/markup-compatibility/2006">
              <mc:Choice xmlns:v="urn:schemas-microsoft-com:vml" Requires="v">
                <p:oleObj spid="_x0000_s1065" name="CorelDRAW" r:id="rId3" imgW="8000640" imgH="10082160" progId="CorelDraw.Graphic.21">
                  <p:embed/>
                </p:oleObj>
              </mc:Choice>
              <mc:Fallback>
                <p:oleObj name="CorelDRAW" r:id="rId3" imgW="8000640" imgH="10082160" progId="CorelDraw.Graphic.21">
                  <p:embed/>
                  <p:pic>
                    <p:nvPicPr>
                      <p:cNvPr id="0" name="Object 1"/>
                      <p:cNvPicPr>
                        <a:picLocks noChangeAspect="1" noChangeArrowheads="1"/>
                      </p:cNvPicPr>
                      <p:nvPr/>
                    </p:nvPicPr>
                    <p:blipFill>
                      <a:blip r:embed="rId4"/>
                      <a:srcRect/>
                      <a:stretch>
                        <a:fillRect/>
                      </a:stretch>
                    </p:blipFill>
                    <p:spPr bwMode="auto">
                      <a:xfrm>
                        <a:off x="4066218" y="1052736"/>
                        <a:ext cx="3852928" cy="4824536"/>
                      </a:xfrm>
                      <a:prstGeom prst="rect">
                        <a:avLst/>
                      </a:prstGeom>
                      <a:noFill/>
                    </p:spPr>
                  </p:pic>
                </p:oleObj>
              </mc:Fallback>
            </mc:AlternateContent>
          </a:graphicData>
        </a:graphic>
      </p:graphicFrame>
      <p:sp>
        <p:nvSpPr>
          <p:cNvPr id="6" name="Textfeld 5"/>
          <p:cNvSpPr txBox="1"/>
          <p:nvPr/>
        </p:nvSpPr>
        <p:spPr>
          <a:xfrm>
            <a:off x="273714" y="909038"/>
            <a:ext cx="1707968" cy="923330"/>
          </a:xfrm>
          <a:prstGeom prst="rect">
            <a:avLst/>
          </a:prstGeom>
          <a:noFill/>
        </p:spPr>
        <p:txBody>
          <a:bodyPr wrap="none" rtlCol="0">
            <a:spAutoFit/>
          </a:bodyPr>
          <a:lstStyle/>
          <a:p>
            <a:r>
              <a:rPr lang="de-DE" dirty="0"/>
              <a:t>Plan at </a:t>
            </a:r>
            <a:r>
              <a:rPr lang="de-DE" dirty="0" err="1"/>
              <a:t>set-up</a:t>
            </a:r>
            <a:endParaRPr lang="de-DE" dirty="0"/>
          </a:p>
          <a:p>
            <a:pPr algn="ctr"/>
            <a:r>
              <a:rPr lang="de-DE" dirty="0" err="1"/>
              <a:t>of</a:t>
            </a:r>
            <a:r>
              <a:rPr lang="de-DE" dirty="0"/>
              <a:t> EUROfusion </a:t>
            </a:r>
          </a:p>
          <a:p>
            <a:pPr algn="ctr"/>
            <a:r>
              <a:rPr lang="de-DE" dirty="0"/>
              <a:t>In FP9 </a:t>
            </a:r>
          </a:p>
        </p:txBody>
      </p:sp>
      <p:cxnSp>
        <p:nvCxnSpPr>
          <p:cNvPr id="9" name="Gerade Verbindung mit Pfeil 8"/>
          <p:cNvCxnSpPr/>
          <p:nvPr/>
        </p:nvCxnSpPr>
        <p:spPr>
          <a:xfrm>
            <a:off x="5704650" y="4581128"/>
            <a:ext cx="288032" cy="504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feld 7"/>
          <p:cNvSpPr txBox="1"/>
          <p:nvPr/>
        </p:nvSpPr>
        <p:spPr>
          <a:xfrm>
            <a:off x="5253600" y="5012442"/>
            <a:ext cx="2755306" cy="1015663"/>
          </a:xfrm>
          <a:prstGeom prst="rect">
            <a:avLst/>
          </a:prstGeom>
          <a:noFill/>
        </p:spPr>
        <p:txBody>
          <a:bodyPr wrap="none" rtlCol="0">
            <a:spAutoFit/>
          </a:bodyPr>
          <a:lstStyle/>
          <a:p>
            <a:r>
              <a:rPr lang="en-GB" sz="1200" dirty="0"/>
              <a:t>Only finance for 1 year in FP9 given </a:t>
            </a:r>
          </a:p>
          <a:p>
            <a:pPr marL="285750" indent="-285750">
              <a:buFont typeface="Symbol" panose="05050102010706020507" pitchFamily="18" charset="2"/>
              <a:buChar char="Þ"/>
            </a:pPr>
            <a:r>
              <a:rPr lang="en-GB" sz="1200" dirty="0"/>
              <a:t>reorganise in 2021 and cover 2 years</a:t>
            </a:r>
          </a:p>
          <a:p>
            <a:pPr marL="285750" indent="-285750">
              <a:buFont typeface="Symbol" panose="05050102010706020507" pitchFamily="18" charset="2"/>
              <a:buChar char="Þ"/>
            </a:pPr>
            <a:r>
              <a:rPr lang="en-GB" sz="1200" dirty="0"/>
              <a:t>Insufficient to give final advise</a:t>
            </a:r>
          </a:p>
          <a:p>
            <a:r>
              <a:rPr lang="en-GB" sz="1200" dirty="0"/>
              <a:t>     as „hybrid shape development </a:t>
            </a:r>
          </a:p>
          <a:p>
            <a:r>
              <a:rPr lang="en-GB" sz="1200" dirty="0"/>
              <a:t>     and modelling takes time“</a:t>
            </a:r>
          </a:p>
        </p:txBody>
      </p:sp>
      <p:cxnSp>
        <p:nvCxnSpPr>
          <p:cNvPr id="12" name="Gerade Verbindung mit Pfeil 11"/>
          <p:cNvCxnSpPr/>
          <p:nvPr/>
        </p:nvCxnSpPr>
        <p:spPr>
          <a:xfrm flipH="1" flipV="1">
            <a:off x="3470430" y="5211939"/>
            <a:ext cx="792088" cy="504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2002753" y="4069521"/>
            <a:ext cx="1825949" cy="1200329"/>
          </a:xfrm>
          <a:prstGeom prst="rect">
            <a:avLst/>
          </a:prstGeom>
          <a:noFill/>
        </p:spPr>
        <p:txBody>
          <a:bodyPr wrap="none" rtlCol="0">
            <a:spAutoFit/>
          </a:bodyPr>
          <a:lstStyle/>
          <a:p>
            <a:r>
              <a:rPr lang="en-GB" sz="1200" dirty="0"/>
              <a:t>Former JET-2 activities</a:t>
            </a:r>
          </a:p>
          <a:p>
            <a:r>
              <a:rPr lang="en-GB" sz="1200" dirty="0"/>
              <a:t>only until 2023 secured</a:t>
            </a:r>
          </a:p>
          <a:p>
            <a:r>
              <a:rPr lang="en-GB" sz="1200" dirty="0"/>
              <a:t>With financial support.</a:t>
            </a:r>
          </a:p>
          <a:p>
            <a:r>
              <a:rPr lang="en-GB" sz="1200" dirty="0"/>
              <a:t>No sample analysis </a:t>
            </a:r>
          </a:p>
          <a:p>
            <a:r>
              <a:rPr lang="en-GB" sz="1200" dirty="0"/>
              <a:t>With T operation foreseen</a:t>
            </a:r>
          </a:p>
          <a:p>
            <a:r>
              <a:rPr lang="en-GB" sz="1200" dirty="0"/>
              <a:t>In original plan!</a:t>
            </a:r>
          </a:p>
        </p:txBody>
      </p:sp>
      <p:cxnSp>
        <p:nvCxnSpPr>
          <p:cNvPr id="15" name="Gerader Verbinder 14"/>
          <p:cNvCxnSpPr/>
          <p:nvPr/>
        </p:nvCxnSpPr>
        <p:spPr>
          <a:xfrm>
            <a:off x="6784770" y="3368857"/>
            <a:ext cx="1008112" cy="573831"/>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a:off x="7831255" y="3608465"/>
            <a:ext cx="1834413" cy="1200329"/>
          </a:xfrm>
          <a:prstGeom prst="rect">
            <a:avLst/>
          </a:prstGeom>
          <a:noFill/>
        </p:spPr>
        <p:txBody>
          <a:bodyPr wrap="none" rtlCol="0">
            <a:spAutoFit/>
          </a:bodyPr>
          <a:lstStyle/>
          <a:p>
            <a:r>
              <a:rPr lang="en-GB" sz="1200" dirty="0"/>
              <a:t>Originally in EF Grant plan </a:t>
            </a:r>
          </a:p>
          <a:p>
            <a:r>
              <a:rPr lang="en-GB" sz="1200" dirty="0"/>
              <a:t>embedded into WP.</a:t>
            </a:r>
          </a:p>
          <a:p>
            <a:r>
              <a:rPr lang="en-GB" sz="1200" dirty="0"/>
              <a:t>Now part of WPAC</a:t>
            </a:r>
          </a:p>
          <a:p>
            <a:r>
              <a:rPr lang="en-GB" sz="1200" dirty="0"/>
              <a:t>with only advice from</a:t>
            </a:r>
          </a:p>
          <a:p>
            <a:r>
              <a:rPr lang="en-GB" sz="1200" dirty="0"/>
              <a:t>WPPWIE. Finance and</a:t>
            </a:r>
          </a:p>
          <a:p>
            <a:r>
              <a:rPr lang="en-GB" sz="1200" dirty="0"/>
              <a:t>report control via WPAC.</a:t>
            </a:r>
          </a:p>
        </p:txBody>
      </p:sp>
      <p:cxnSp>
        <p:nvCxnSpPr>
          <p:cNvPr id="18" name="Gerade Verbindung mit Pfeil 17"/>
          <p:cNvCxnSpPr/>
          <p:nvPr/>
        </p:nvCxnSpPr>
        <p:spPr>
          <a:xfrm>
            <a:off x="7792882" y="1988840"/>
            <a:ext cx="648072" cy="144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feld 18"/>
          <p:cNvSpPr txBox="1"/>
          <p:nvPr/>
        </p:nvSpPr>
        <p:spPr>
          <a:xfrm>
            <a:off x="8514934" y="1723590"/>
            <a:ext cx="1973554" cy="1015663"/>
          </a:xfrm>
          <a:prstGeom prst="rect">
            <a:avLst/>
          </a:prstGeom>
          <a:noFill/>
        </p:spPr>
        <p:txBody>
          <a:bodyPr wrap="none" rtlCol="0">
            <a:spAutoFit/>
          </a:bodyPr>
          <a:lstStyle/>
          <a:p>
            <a:r>
              <a:rPr lang="en-GB" sz="1200" dirty="0"/>
              <a:t>PEX-FZJ transferred from</a:t>
            </a:r>
          </a:p>
          <a:p>
            <a:r>
              <a:rPr lang="en-GB" sz="1200" dirty="0"/>
              <a:t>FP8 (MST2) into FP9. </a:t>
            </a:r>
          </a:p>
          <a:p>
            <a:r>
              <a:rPr lang="en-GB" sz="1200" dirty="0"/>
              <a:t>No official interaction</a:t>
            </a:r>
          </a:p>
          <a:p>
            <a:r>
              <a:rPr lang="en-GB" sz="1200" dirty="0"/>
              <a:t>or discussion with PEX team </a:t>
            </a:r>
          </a:p>
          <a:p>
            <a:r>
              <a:rPr lang="en-GB" sz="1200" dirty="0"/>
              <a:t>as start of parts in 2022+</a:t>
            </a:r>
          </a:p>
        </p:txBody>
      </p:sp>
      <p:sp>
        <p:nvSpPr>
          <p:cNvPr id="20" name="Rechteck 19"/>
          <p:cNvSpPr/>
          <p:nvPr/>
        </p:nvSpPr>
        <p:spPr>
          <a:xfrm>
            <a:off x="2135560" y="1052736"/>
            <a:ext cx="9145016" cy="3896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Work Package Plasma-Wall Interactions </a:t>
            </a:r>
            <a:r>
              <a:rPr lang="de-DE" sz="1600" dirty="0" err="1">
                <a:solidFill>
                  <a:schemeClr val="tx1"/>
                </a:solidFill>
              </a:rPr>
              <a:t>and</a:t>
            </a:r>
            <a:r>
              <a:rPr lang="de-DE" sz="1600" dirty="0">
                <a:solidFill>
                  <a:schemeClr val="tx1"/>
                </a:solidFill>
              </a:rPr>
              <a:t> </a:t>
            </a:r>
            <a:r>
              <a:rPr lang="de-DE" sz="1600" dirty="0" err="1">
                <a:solidFill>
                  <a:schemeClr val="tx1"/>
                </a:solidFill>
              </a:rPr>
              <a:t>Exhaust</a:t>
            </a:r>
            <a:r>
              <a:rPr lang="de-DE" sz="1600" dirty="0">
                <a:solidFill>
                  <a:schemeClr val="tx1"/>
                </a:solidFill>
              </a:rPr>
              <a:t> </a:t>
            </a:r>
            <a:r>
              <a:rPr lang="de-DE" sz="1600" dirty="0" err="1">
                <a:solidFill>
                  <a:schemeClr val="tx1"/>
                </a:solidFill>
              </a:rPr>
              <a:t>including</a:t>
            </a:r>
            <a:r>
              <a:rPr lang="de-DE" sz="1600" dirty="0">
                <a:solidFill>
                  <a:schemeClr val="tx1"/>
                </a:solidFill>
              </a:rPr>
              <a:t> </a:t>
            </a:r>
            <a:r>
              <a:rPr lang="de-DE" sz="1600" dirty="0" err="1">
                <a:solidFill>
                  <a:schemeClr val="tx1"/>
                </a:solidFill>
              </a:rPr>
              <a:t>Theory</a:t>
            </a:r>
            <a:r>
              <a:rPr lang="de-DE" sz="1600" dirty="0">
                <a:solidFill>
                  <a:schemeClr val="tx1"/>
                </a:solidFill>
              </a:rPr>
              <a:t> Simulation, Validation </a:t>
            </a:r>
            <a:r>
              <a:rPr lang="de-DE" sz="1600" dirty="0" err="1">
                <a:solidFill>
                  <a:schemeClr val="tx1"/>
                </a:solidFill>
              </a:rPr>
              <a:t>and</a:t>
            </a:r>
            <a:r>
              <a:rPr lang="de-DE" sz="1600" dirty="0">
                <a:solidFill>
                  <a:schemeClr val="tx1"/>
                </a:solidFill>
              </a:rPr>
              <a:t> </a:t>
            </a:r>
            <a:r>
              <a:rPr lang="de-DE" sz="1600" dirty="0" err="1">
                <a:solidFill>
                  <a:schemeClr val="tx1"/>
                </a:solidFill>
              </a:rPr>
              <a:t>Verification</a:t>
            </a:r>
            <a:endParaRPr lang="de-DE" sz="1600" dirty="0">
              <a:solidFill>
                <a:schemeClr val="tx1"/>
              </a:solidFill>
            </a:endParaRPr>
          </a:p>
        </p:txBody>
      </p:sp>
    </p:spTree>
    <p:extLst>
      <p:ext uri="{BB962C8B-B14F-4D97-AF65-F5344CB8AC3E}">
        <p14:creationId xmlns:p14="http://schemas.microsoft.com/office/powerpoint/2010/main" val="227203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6"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6A6D9FA1-99C7-4910-8E32-B85D378B0060}" type="slidenum">
              <a:rPr lang="en-GB" smtClean="0"/>
              <a:pPr/>
              <a:t>30</a:t>
            </a:fld>
            <a:endParaRPr lang="en-GB" dirty="0"/>
          </a:p>
        </p:txBody>
      </p:sp>
      <p:grpSp>
        <p:nvGrpSpPr>
          <p:cNvPr id="34" name="Gruppieren 33"/>
          <p:cNvGrpSpPr/>
          <p:nvPr/>
        </p:nvGrpSpPr>
        <p:grpSpPr>
          <a:xfrm>
            <a:off x="3143672" y="2528900"/>
            <a:ext cx="4184150" cy="2001970"/>
            <a:chOff x="3143672" y="2528900"/>
            <a:chExt cx="4184150" cy="2001970"/>
          </a:xfrm>
        </p:grpSpPr>
        <p:sp>
          <p:nvSpPr>
            <p:cNvPr id="6" name="Rechteck 5"/>
            <p:cNvSpPr/>
            <p:nvPr/>
          </p:nvSpPr>
          <p:spPr>
            <a:xfrm>
              <a:off x="3143672" y="3284984"/>
              <a:ext cx="4184150" cy="1245885"/>
            </a:xfrm>
            <a:prstGeom prst="rect">
              <a:avLst/>
            </a:prstGeom>
            <a:solidFill>
              <a:schemeClr val="bg1">
                <a:lumMod val="95000"/>
              </a:schemeClr>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b="1" dirty="0" err="1"/>
            </a:p>
          </p:txBody>
        </p:sp>
        <p:sp>
          <p:nvSpPr>
            <p:cNvPr id="7" name="Rechteck 6"/>
            <p:cNvSpPr/>
            <p:nvPr/>
          </p:nvSpPr>
          <p:spPr>
            <a:xfrm>
              <a:off x="3143672" y="2528900"/>
              <a:ext cx="4184149" cy="756084"/>
            </a:xfrm>
            <a:prstGeom prst="rect">
              <a:avLst/>
            </a:prstGeom>
            <a:solidFill>
              <a:schemeClr val="bg1">
                <a:lumMod val="95000"/>
              </a:schemeClr>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1350" dirty="0" err="1"/>
            </a:p>
          </p:txBody>
        </p:sp>
        <p:sp>
          <p:nvSpPr>
            <p:cNvPr id="8" name="Textfeld 7"/>
            <p:cNvSpPr txBox="1"/>
            <p:nvPr/>
          </p:nvSpPr>
          <p:spPr>
            <a:xfrm>
              <a:off x="4681979" y="3380026"/>
              <a:ext cx="1034001" cy="311624"/>
            </a:xfrm>
            <a:prstGeom prst="rect">
              <a:avLst/>
            </a:prstGeom>
            <a:solidFill>
              <a:schemeClr val="accent1"/>
            </a:solidFill>
            <a:ln w="28575">
              <a:noFill/>
            </a:ln>
          </p:spPr>
          <p:txBody>
            <a:bodyPr wrap="none" rtlCol="0">
              <a:spAutoFit/>
            </a:bodyPr>
            <a:lstStyle/>
            <a:p>
              <a:pPr algn="ctr">
                <a:lnSpc>
                  <a:spcPct val="95000"/>
                </a:lnSpc>
              </a:pPr>
              <a:r>
                <a:rPr lang="de-DE" sz="1500" b="1" dirty="0">
                  <a:solidFill>
                    <a:srgbClr val="FFFF00"/>
                  </a:solidFill>
                  <a:latin typeface="Arial" panose="020B0604020202020204" pitchFamily="34" charset="0"/>
                  <a:cs typeface="Arial" panose="020B0604020202020204" pitchFamily="34" charset="0"/>
                </a:rPr>
                <a:t>WP PWIE</a:t>
              </a:r>
            </a:p>
          </p:txBody>
        </p:sp>
        <p:sp>
          <p:nvSpPr>
            <p:cNvPr id="9" name="Textfeld 8"/>
            <p:cNvSpPr txBox="1"/>
            <p:nvPr/>
          </p:nvSpPr>
          <p:spPr>
            <a:xfrm>
              <a:off x="3321227" y="2869485"/>
              <a:ext cx="895823" cy="297004"/>
            </a:xfrm>
            <a:prstGeom prst="rect">
              <a:avLst/>
            </a:prstGeom>
            <a:solidFill>
              <a:schemeClr val="accent1"/>
            </a:solidFill>
            <a:ln w="28575">
              <a:noFill/>
            </a:ln>
          </p:spPr>
          <p:txBody>
            <a:bodyPr wrap="none" rtlCol="0">
              <a:spAutoFit/>
            </a:bodyPr>
            <a:lstStyle/>
            <a:p>
              <a:pPr algn="ctr">
                <a:lnSpc>
                  <a:spcPct val="95000"/>
                </a:lnSpc>
              </a:pPr>
              <a:r>
                <a:rPr lang="de-DE" sz="1400" b="1" dirty="0">
                  <a:solidFill>
                    <a:schemeClr val="bg1"/>
                  </a:solidFill>
                  <a:latin typeface="Arial" panose="020B0604020202020204" pitchFamily="34" charset="0"/>
                  <a:cs typeface="Arial" panose="020B0604020202020204" pitchFamily="34" charset="0"/>
                </a:rPr>
                <a:t>WP MAT</a:t>
              </a:r>
              <a:endParaRPr lang="de-DE" sz="1400" b="1" i="1" dirty="0">
                <a:solidFill>
                  <a:schemeClr val="bg1"/>
                </a:solidFill>
                <a:latin typeface="Arial" panose="020B0604020202020204" pitchFamily="34" charset="0"/>
                <a:cs typeface="Arial" panose="020B0604020202020204" pitchFamily="34" charset="0"/>
              </a:endParaRPr>
            </a:p>
          </p:txBody>
        </p:sp>
        <p:sp>
          <p:nvSpPr>
            <p:cNvPr id="10" name="Textfeld 9"/>
            <p:cNvSpPr txBox="1"/>
            <p:nvPr/>
          </p:nvSpPr>
          <p:spPr>
            <a:xfrm>
              <a:off x="4313950" y="2869485"/>
              <a:ext cx="820994" cy="297004"/>
            </a:xfrm>
            <a:prstGeom prst="rect">
              <a:avLst/>
            </a:prstGeom>
            <a:solidFill>
              <a:schemeClr val="accent1"/>
            </a:solidFill>
            <a:ln w="28575">
              <a:noFill/>
            </a:ln>
          </p:spPr>
          <p:txBody>
            <a:bodyPr wrap="none" rtlCol="0">
              <a:spAutoFit/>
            </a:bodyPr>
            <a:lstStyle/>
            <a:p>
              <a:pPr algn="ctr">
                <a:lnSpc>
                  <a:spcPct val="95000"/>
                </a:lnSpc>
              </a:pPr>
              <a:r>
                <a:rPr lang="de-DE" sz="1400" b="1" dirty="0">
                  <a:solidFill>
                    <a:srgbClr val="FFFF00"/>
                  </a:solidFill>
                  <a:latin typeface="Arial" panose="020B0604020202020204" pitchFamily="34" charset="0"/>
                  <a:cs typeface="Arial" panose="020B0604020202020204" pitchFamily="34" charset="0"/>
                </a:rPr>
                <a:t>WP DIV</a:t>
              </a:r>
            </a:p>
          </p:txBody>
        </p:sp>
        <p:sp>
          <p:nvSpPr>
            <p:cNvPr id="11" name="Textfeld 10"/>
            <p:cNvSpPr txBox="1"/>
            <p:nvPr/>
          </p:nvSpPr>
          <p:spPr>
            <a:xfrm>
              <a:off x="5231844" y="2869485"/>
              <a:ext cx="891527" cy="297004"/>
            </a:xfrm>
            <a:prstGeom prst="rect">
              <a:avLst/>
            </a:prstGeom>
            <a:solidFill>
              <a:schemeClr val="accent1"/>
            </a:solidFill>
            <a:ln w="28575">
              <a:noFill/>
            </a:ln>
          </p:spPr>
          <p:txBody>
            <a:bodyPr wrap="none" rtlCol="0">
              <a:spAutoFit/>
            </a:bodyPr>
            <a:lstStyle/>
            <a:p>
              <a:pPr algn="ctr">
                <a:lnSpc>
                  <a:spcPct val="95000"/>
                </a:lnSpc>
              </a:pPr>
              <a:r>
                <a:rPr lang="de-DE" sz="1400" b="1" dirty="0">
                  <a:solidFill>
                    <a:srgbClr val="FFFF00"/>
                  </a:solidFill>
                  <a:latin typeface="Arial" panose="020B0604020202020204" pitchFamily="34" charset="0"/>
                  <a:cs typeface="Arial" panose="020B0604020202020204" pitchFamily="34" charset="0"/>
                </a:rPr>
                <a:t>WP DES</a:t>
              </a:r>
              <a:endParaRPr lang="de-DE" sz="1400" b="1" i="1" dirty="0">
                <a:solidFill>
                  <a:srgbClr val="FFFF00"/>
                </a:solidFill>
                <a:latin typeface="Arial" panose="020B0604020202020204" pitchFamily="34" charset="0"/>
                <a:cs typeface="Arial" panose="020B0604020202020204" pitchFamily="34" charset="0"/>
              </a:endParaRPr>
            </a:p>
          </p:txBody>
        </p:sp>
        <p:sp>
          <p:nvSpPr>
            <p:cNvPr id="12" name="Textfeld 11"/>
            <p:cNvSpPr txBox="1"/>
            <p:nvPr/>
          </p:nvSpPr>
          <p:spPr>
            <a:xfrm>
              <a:off x="3594038" y="2528900"/>
              <a:ext cx="3373744" cy="355482"/>
            </a:xfrm>
            <a:prstGeom prst="rect">
              <a:avLst/>
            </a:prstGeom>
            <a:noFill/>
          </p:spPr>
          <p:txBody>
            <a:bodyPr wrap="none" rtlCol="0">
              <a:spAutoFit/>
            </a:bodyPr>
            <a:lstStyle/>
            <a:p>
              <a:pPr algn="l">
                <a:lnSpc>
                  <a:spcPct val="95000"/>
                </a:lnSpc>
              </a:pPr>
              <a:r>
                <a:rPr lang="de-DE" dirty="0" smtClean="0">
                  <a:latin typeface="Arial" panose="020B0604020202020204" pitchFamily="34" charset="0"/>
                  <a:cs typeface="Arial" panose="020B0604020202020204" pitchFamily="34" charset="0"/>
                </a:rPr>
                <a:t>Fusion Technology Department</a:t>
              </a:r>
              <a:endParaRPr lang="de-DE" dirty="0">
                <a:latin typeface="Arial" panose="020B0604020202020204" pitchFamily="34" charset="0"/>
                <a:cs typeface="Arial" panose="020B0604020202020204" pitchFamily="34" charset="0"/>
              </a:endParaRPr>
            </a:p>
          </p:txBody>
        </p:sp>
        <p:sp>
          <p:nvSpPr>
            <p:cNvPr id="13" name="Textfeld 12"/>
            <p:cNvSpPr txBox="1"/>
            <p:nvPr/>
          </p:nvSpPr>
          <p:spPr>
            <a:xfrm>
              <a:off x="6220271" y="2869485"/>
              <a:ext cx="891527" cy="297004"/>
            </a:xfrm>
            <a:prstGeom prst="rect">
              <a:avLst/>
            </a:prstGeom>
            <a:solidFill>
              <a:schemeClr val="accent1"/>
            </a:solidFill>
            <a:ln w="28575">
              <a:noFill/>
            </a:ln>
          </p:spPr>
          <p:txBody>
            <a:bodyPr wrap="none" rtlCol="0">
              <a:spAutoFit/>
            </a:bodyPr>
            <a:lstStyle/>
            <a:p>
              <a:pPr algn="ctr">
                <a:lnSpc>
                  <a:spcPct val="95000"/>
                </a:lnSpc>
              </a:pPr>
              <a:r>
                <a:rPr lang="de-DE" sz="1400" b="1" dirty="0">
                  <a:solidFill>
                    <a:schemeClr val="bg1"/>
                  </a:solidFill>
                  <a:latin typeface="Arial" panose="020B0604020202020204" pitchFamily="34" charset="0"/>
                  <a:cs typeface="Arial" panose="020B0604020202020204" pitchFamily="34" charset="0"/>
                </a:rPr>
                <a:t>WP SAE</a:t>
              </a:r>
              <a:endParaRPr lang="de-DE" sz="1400" b="1" i="1" dirty="0">
                <a:solidFill>
                  <a:schemeClr val="bg1"/>
                </a:solidFill>
                <a:latin typeface="Arial" panose="020B0604020202020204" pitchFamily="34" charset="0"/>
                <a:cs typeface="Arial" panose="020B0604020202020204" pitchFamily="34" charset="0"/>
              </a:endParaRPr>
            </a:p>
          </p:txBody>
        </p:sp>
        <p:sp>
          <p:nvSpPr>
            <p:cNvPr id="14" name="Textfeld 13"/>
            <p:cNvSpPr txBox="1"/>
            <p:nvPr/>
          </p:nvSpPr>
          <p:spPr>
            <a:xfrm>
              <a:off x="3330509" y="3868625"/>
              <a:ext cx="901145" cy="297004"/>
            </a:xfrm>
            <a:prstGeom prst="rect">
              <a:avLst/>
            </a:prstGeom>
            <a:solidFill>
              <a:schemeClr val="accent1"/>
            </a:solidFill>
            <a:ln w="28575">
              <a:noFill/>
            </a:ln>
          </p:spPr>
          <p:txBody>
            <a:bodyPr wrap="none" rtlCol="0" anchor="ctr">
              <a:spAutoFit/>
            </a:bodyPr>
            <a:lstStyle/>
            <a:p>
              <a:pPr algn="ctr">
                <a:lnSpc>
                  <a:spcPct val="95000"/>
                </a:lnSpc>
              </a:pPr>
              <a:r>
                <a:rPr lang="de-DE" sz="1400" b="1" dirty="0">
                  <a:solidFill>
                    <a:schemeClr val="bg1"/>
                  </a:solidFill>
                  <a:latin typeface="Arial" panose="020B0604020202020204" pitchFamily="34" charset="0"/>
                  <a:cs typeface="Arial" panose="020B0604020202020204" pitchFamily="34" charset="0"/>
                </a:rPr>
                <a:t>WP </a:t>
              </a:r>
              <a:r>
                <a:rPr lang="de-DE" sz="1400" b="1" dirty="0" err="1">
                  <a:solidFill>
                    <a:schemeClr val="bg1"/>
                  </a:solidFill>
                  <a:latin typeface="Arial" panose="020B0604020202020204" pitchFamily="34" charset="0"/>
                  <a:cs typeface="Arial" panose="020B0604020202020204" pitchFamily="34" charset="0"/>
                </a:rPr>
                <a:t>PrIO</a:t>
              </a:r>
              <a:endParaRPr lang="de-DE" sz="1400" b="1" i="1" dirty="0">
                <a:solidFill>
                  <a:schemeClr val="bg1"/>
                </a:solidFill>
                <a:latin typeface="Arial" panose="020B0604020202020204" pitchFamily="34" charset="0"/>
                <a:cs typeface="Arial" panose="020B0604020202020204" pitchFamily="34" charset="0"/>
              </a:endParaRPr>
            </a:p>
          </p:txBody>
        </p:sp>
        <p:sp>
          <p:nvSpPr>
            <p:cNvPr id="15" name="Textfeld 14"/>
            <p:cNvSpPr txBox="1"/>
            <p:nvPr/>
          </p:nvSpPr>
          <p:spPr>
            <a:xfrm>
              <a:off x="4380860" y="3868625"/>
              <a:ext cx="750462" cy="297004"/>
            </a:xfrm>
            <a:prstGeom prst="rect">
              <a:avLst/>
            </a:prstGeom>
            <a:solidFill>
              <a:schemeClr val="accent1"/>
            </a:solidFill>
            <a:ln w="28575">
              <a:noFill/>
            </a:ln>
          </p:spPr>
          <p:txBody>
            <a:bodyPr wrap="none" rtlCol="0" anchor="ctr">
              <a:spAutoFit/>
            </a:bodyPr>
            <a:lstStyle/>
            <a:p>
              <a:pPr algn="ctr">
                <a:lnSpc>
                  <a:spcPct val="95000"/>
                </a:lnSpc>
              </a:pPr>
              <a:r>
                <a:rPr lang="de-DE" sz="1400" b="1" dirty="0">
                  <a:solidFill>
                    <a:srgbClr val="FFFF00"/>
                  </a:solidFill>
                  <a:latin typeface="Arial" panose="020B0604020202020204" pitchFamily="34" charset="0"/>
                  <a:cs typeface="Arial" panose="020B0604020202020204" pitchFamily="34" charset="0"/>
                </a:rPr>
                <a:t>WP TE</a:t>
              </a:r>
            </a:p>
          </p:txBody>
        </p:sp>
        <p:sp>
          <p:nvSpPr>
            <p:cNvPr id="16" name="Textfeld 15"/>
            <p:cNvSpPr txBox="1"/>
            <p:nvPr/>
          </p:nvSpPr>
          <p:spPr>
            <a:xfrm>
              <a:off x="6340497" y="3868625"/>
              <a:ext cx="771301" cy="297004"/>
            </a:xfrm>
            <a:prstGeom prst="rect">
              <a:avLst/>
            </a:prstGeom>
            <a:solidFill>
              <a:schemeClr val="accent1"/>
            </a:solidFill>
            <a:ln w="28575">
              <a:noFill/>
            </a:ln>
          </p:spPr>
          <p:txBody>
            <a:bodyPr wrap="none" rtlCol="0" anchor="ctr">
              <a:spAutoFit/>
            </a:bodyPr>
            <a:lstStyle/>
            <a:p>
              <a:pPr algn="ctr">
                <a:lnSpc>
                  <a:spcPct val="95000"/>
                </a:lnSpc>
              </a:pPr>
              <a:r>
                <a:rPr lang="de-DE" sz="1400" b="1" dirty="0">
                  <a:solidFill>
                    <a:schemeClr val="bg1"/>
                  </a:solidFill>
                  <a:latin typeface="Arial" panose="020B0604020202020204" pitchFamily="34" charset="0"/>
                  <a:cs typeface="Arial" panose="020B0604020202020204" pitchFamily="34" charset="0"/>
                </a:rPr>
                <a:t>WP SA</a:t>
              </a:r>
              <a:endParaRPr lang="de-DE" sz="1400" b="1" i="1" dirty="0">
                <a:solidFill>
                  <a:schemeClr val="bg1"/>
                </a:solidFill>
                <a:latin typeface="Arial" panose="020B0604020202020204" pitchFamily="34" charset="0"/>
                <a:cs typeface="Arial" panose="020B0604020202020204" pitchFamily="34" charset="0"/>
              </a:endParaRPr>
            </a:p>
          </p:txBody>
        </p:sp>
        <p:sp>
          <p:nvSpPr>
            <p:cNvPr id="17" name="Textfeld 16"/>
            <p:cNvSpPr txBox="1"/>
            <p:nvPr/>
          </p:nvSpPr>
          <p:spPr>
            <a:xfrm>
              <a:off x="5280528" y="3868625"/>
              <a:ext cx="910763" cy="297004"/>
            </a:xfrm>
            <a:prstGeom prst="rect">
              <a:avLst/>
            </a:prstGeom>
            <a:solidFill>
              <a:schemeClr val="accent1"/>
            </a:solidFill>
            <a:ln w="28575">
              <a:noFill/>
            </a:ln>
          </p:spPr>
          <p:txBody>
            <a:bodyPr wrap="none" rtlCol="0" anchor="ctr">
              <a:spAutoFit/>
            </a:bodyPr>
            <a:lstStyle/>
            <a:p>
              <a:pPr algn="ctr">
                <a:lnSpc>
                  <a:spcPct val="95000"/>
                </a:lnSpc>
              </a:pPr>
              <a:r>
                <a:rPr lang="de-DE" sz="1400" b="1" dirty="0">
                  <a:solidFill>
                    <a:srgbClr val="FFFF00"/>
                  </a:solidFill>
                  <a:latin typeface="Arial" panose="020B0604020202020204" pitchFamily="34" charset="0"/>
                  <a:cs typeface="Arial" panose="020B0604020202020204" pitchFamily="34" charset="0"/>
                </a:rPr>
                <a:t>WP W7X</a:t>
              </a:r>
              <a:endParaRPr lang="de-DE" sz="1400" b="1" i="1" dirty="0">
                <a:solidFill>
                  <a:srgbClr val="FFFF00"/>
                </a:solidFill>
                <a:latin typeface="Arial" panose="020B0604020202020204" pitchFamily="34" charset="0"/>
                <a:cs typeface="Arial" panose="020B0604020202020204" pitchFamily="34" charset="0"/>
              </a:endParaRPr>
            </a:p>
          </p:txBody>
        </p:sp>
        <p:sp>
          <p:nvSpPr>
            <p:cNvPr id="18" name="Textfeld 17"/>
            <p:cNvSpPr txBox="1"/>
            <p:nvPr/>
          </p:nvSpPr>
          <p:spPr>
            <a:xfrm>
              <a:off x="3727422" y="4164685"/>
              <a:ext cx="3031599" cy="355482"/>
            </a:xfrm>
            <a:prstGeom prst="rect">
              <a:avLst/>
            </a:prstGeom>
            <a:noFill/>
          </p:spPr>
          <p:txBody>
            <a:bodyPr wrap="none" rtlCol="0">
              <a:spAutoFit/>
            </a:bodyPr>
            <a:lstStyle/>
            <a:p>
              <a:pPr algn="l">
                <a:lnSpc>
                  <a:spcPct val="95000"/>
                </a:lnSpc>
              </a:pPr>
              <a:r>
                <a:rPr lang="de-DE" dirty="0" smtClean="0">
                  <a:latin typeface="Arial" panose="020B0604020202020204" pitchFamily="34" charset="0"/>
                  <a:cs typeface="Arial" panose="020B0604020202020204" pitchFamily="34" charset="0"/>
                </a:rPr>
                <a:t>Fusion Science Department</a:t>
              </a:r>
              <a:endParaRPr lang="de-DE" dirty="0">
                <a:latin typeface="Arial" panose="020B0604020202020204" pitchFamily="34" charset="0"/>
                <a:cs typeface="Arial" panose="020B0604020202020204" pitchFamily="34" charset="0"/>
              </a:endParaRPr>
            </a:p>
          </p:txBody>
        </p:sp>
        <p:sp>
          <p:nvSpPr>
            <p:cNvPr id="19" name="Rechteck 18"/>
            <p:cNvSpPr/>
            <p:nvPr/>
          </p:nvSpPr>
          <p:spPr>
            <a:xfrm>
              <a:off x="3143672" y="3287533"/>
              <a:ext cx="4184150" cy="1243337"/>
            </a:xfrm>
            <a:prstGeom prst="rect">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dirty="0" err="1"/>
            </a:p>
          </p:txBody>
        </p:sp>
      </p:grpSp>
      <p:sp>
        <p:nvSpPr>
          <p:cNvPr id="20" name="Textfeld 19"/>
          <p:cNvSpPr txBox="1"/>
          <p:nvPr/>
        </p:nvSpPr>
        <p:spPr>
          <a:xfrm>
            <a:off x="1675195" y="2454471"/>
            <a:ext cx="582339" cy="311624"/>
          </a:xfrm>
          <a:prstGeom prst="rect">
            <a:avLst/>
          </a:prstGeom>
          <a:noFill/>
        </p:spPr>
        <p:txBody>
          <a:bodyPr wrap="none" rtlCol="0">
            <a:spAutoFit/>
          </a:bodyPr>
          <a:lstStyle/>
          <a:p>
            <a:pPr algn="l">
              <a:lnSpc>
                <a:spcPct val="95000"/>
              </a:lnSpc>
            </a:pPr>
            <a:r>
              <a:rPr lang="de-DE" sz="1500" dirty="0" smtClean="0"/>
              <a:t>TSVV</a:t>
            </a:r>
            <a:endParaRPr lang="de-DE" sz="1500" dirty="0"/>
          </a:p>
        </p:txBody>
      </p:sp>
      <p:sp>
        <p:nvSpPr>
          <p:cNvPr id="21" name="Rechteck 20"/>
          <p:cNvSpPr/>
          <p:nvPr/>
        </p:nvSpPr>
        <p:spPr>
          <a:xfrm>
            <a:off x="1109591" y="2743012"/>
            <a:ext cx="1746048" cy="461665"/>
          </a:xfrm>
          <a:prstGeom prst="rect">
            <a:avLst/>
          </a:prstGeom>
          <a:solidFill>
            <a:schemeClr val="bg1">
              <a:lumMod val="95000"/>
            </a:schemeClr>
          </a:solidFill>
          <a:ln w="12700">
            <a:solidFill>
              <a:schemeClr val="tx1"/>
            </a:solidFill>
          </a:ln>
        </p:spPr>
        <p:txBody>
          <a:bodyPr wrap="square">
            <a:spAutoFit/>
          </a:bodyPr>
          <a:lstStyle/>
          <a:p>
            <a:pPr algn="ctr"/>
            <a:r>
              <a:rPr lang="en-US" sz="1200" dirty="0">
                <a:solidFill>
                  <a:srgbClr val="000000"/>
                </a:solidFill>
                <a:latin typeface="Calibri" panose="020F0502020204030204" pitchFamily="34" charset="0"/>
              </a:rPr>
              <a:t>Neutral Gas Dynamics</a:t>
            </a:r>
          </a:p>
          <a:p>
            <a:pPr algn="ctr"/>
            <a:r>
              <a:rPr lang="en-US" sz="1200" dirty="0">
                <a:solidFill>
                  <a:srgbClr val="000000"/>
                </a:solidFill>
                <a:latin typeface="Calibri" panose="020F0502020204030204" pitchFamily="34" charset="0"/>
              </a:rPr>
              <a:t> in the Edge </a:t>
            </a:r>
            <a:endParaRPr lang="de-DE" sz="1200" dirty="0"/>
          </a:p>
        </p:txBody>
      </p:sp>
      <p:sp>
        <p:nvSpPr>
          <p:cNvPr id="22" name="Rechteck 21"/>
          <p:cNvSpPr/>
          <p:nvPr/>
        </p:nvSpPr>
        <p:spPr>
          <a:xfrm>
            <a:off x="1087526" y="3289606"/>
            <a:ext cx="1768113" cy="461665"/>
          </a:xfrm>
          <a:prstGeom prst="rect">
            <a:avLst/>
          </a:prstGeom>
          <a:solidFill>
            <a:schemeClr val="bg1">
              <a:lumMod val="95000"/>
            </a:schemeClr>
          </a:solidFill>
          <a:ln w="12700">
            <a:solidFill>
              <a:schemeClr val="tx1"/>
            </a:solidFill>
          </a:ln>
        </p:spPr>
        <p:txBody>
          <a:bodyPr wrap="none">
            <a:spAutoFit/>
          </a:bodyPr>
          <a:lstStyle/>
          <a:p>
            <a:pPr algn="ctr"/>
            <a:r>
              <a:rPr lang="en-US" sz="1200" dirty="0">
                <a:solidFill>
                  <a:srgbClr val="000000"/>
                </a:solidFill>
                <a:latin typeface="Calibri" panose="020F0502020204030204" pitchFamily="34" charset="0"/>
              </a:rPr>
              <a:t>Impurity Sources, </a:t>
            </a:r>
          </a:p>
          <a:p>
            <a:pPr algn="ctr"/>
            <a:r>
              <a:rPr lang="en-US" sz="1200" dirty="0">
                <a:solidFill>
                  <a:srgbClr val="000000"/>
                </a:solidFill>
                <a:latin typeface="Calibri" panose="020F0502020204030204" pitchFamily="34" charset="0"/>
              </a:rPr>
              <a:t>Transport, and Screening </a:t>
            </a:r>
            <a:endParaRPr lang="de-DE" sz="1200" dirty="0"/>
          </a:p>
        </p:txBody>
      </p:sp>
      <p:sp>
        <p:nvSpPr>
          <p:cNvPr id="23" name="Rechteck 22"/>
          <p:cNvSpPr/>
          <p:nvPr/>
        </p:nvSpPr>
        <p:spPr>
          <a:xfrm>
            <a:off x="1103875" y="3847980"/>
            <a:ext cx="1751764" cy="461665"/>
          </a:xfrm>
          <a:prstGeom prst="rect">
            <a:avLst/>
          </a:prstGeom>
          <a:solidFill>
            <a:schemeClr val="bg1">
              <a:lumMod val="95000"/>
            </a:schemeClr>
          </a:solidFill>
          <a:ln w="12700">
            <a:solidFill>
              <a:schemeClr val="tx1"/>
            </a:solidFill>
          </a:ln>
        </p:spPr>
        <p:txBody>
          <a:bodyPr wrap="square">
            <a:spAutoFit/>
          </a:bodyPr>
          <a:lstStyle/>
          <a:p>
            <a:pPr algn="ctr"/>
            <a:r>
              <a:rPr lang="de-DE" sz="1200" dirty="0">
                <a:solidFill>
                  <a:srgbClr val="000000"/>
                </a:solidFill>
                <a:latin typeface="Calibri" panose="020F0502020204030204" pitchFamily="34" charset="0"/>
              </a:rPr>
              <a:t>Plasma-Wall Interaction </a:t>
            </a:r>
          </a:p>
          <a:p>
            <a:pPr algn="ctr"/>
            <a:r>
              <a:rPr lang="de-DE" sz="1200" dirty="0">
                <a:solidFill>
                  <a:srgbClr val="000000"/>
                </a:solidFill>
                <a:latin typeface="Calibri" panose="020F0502020204030204" pitchFamily="34" charset="0"/>
              </a:rPr>
              <a:t>in DEMO </a:t>
            </a:r>
            <a:endParaRPr lang="de-DE" sz="1200" dirty="0"/>
          </a:p>
        </p:txBody>
      </p:sp>
      <p:sp>
        <p:nvSpPr>
          <p:cNvPr id="24" name="Rechteck 23"/>
          <p:cNvSpPr/>
          <p:nvPr/>
        </p:nvSpPr>
        <p:spPr>
          <a:xfrm>
            <a:off x="7615854" y="3050401"/>
            <a:ext cx="2157750" cy="461665"/>
          </a:xfrm>
          <a:prstGeom prst="rect">
            <a:avLst/>
          </a:prstGeom>
          <a:solidFill>
            <a:schemeClr val="bg1">
              <a:lumMod val="95000"/>
            </a:schemeClr>
          </a:solidFill>
          <a:ln w="12700">
            <a:solidFill>
              <a:schemeClr val="tx1"/>
            </a:solidFill>
          </a:ln>
        </p:spPr>
        <p:txBody>
          <a:bodyPr wrap="square">
            <a:spAutoFit/>
          </a:bodyPr>
          <a:lstStyle/>
          <a:p>
            <a:pPr algn="ctr"/>
            <a:r>
              <a:rPr lang="de-DE" sz="1200" dirty="0">
                <a:solidFill>
                  <a:srgbClr val="000000"/>
                </a:solidFill>
                <a:latin typeface="Calibri" panose="020F0502020204030204" pitchFamily="34" charset="0"/>
              </a:rPr>
              <a:t>Plasma </a:t>
            </a:r>
            <a:r>
              <a:rPr lang="de-DE" sz="1200" dirty="0" err="1">
                <a:solidFill>
                  <a:srgbClr val="000000"/>
                </a:solidFill>
                <a:latin typeface="Calibri" panose="020F0502020204030204" pitchFamily="34" charset="0"/>
              </a:rPr>
              <a:t>Exhaust</a:t>
            </a:r>
            <a:r>
              <a:rPr lang="de-DE" sz="1200" dirty="0">
                <a:solidFill>
                  <a:srgbClr val="000000"/>
                </a:solidFill>
                <a:latin typeface="Calibri" panose="020F0502020204030204" pitchFamily="34" charset="0"/>
              </a:rPr>
              <a:t>: </a:t>
            </a:r>
          </a:p>
          <a:p>
            <a:pPr algn="ctr"/>
            <a:r>
              <a:rPr lang="de-DE" sz="1200" dirty="0">
                <a:solidFill>
                  <a:srgbClr val="000000"/>
                </a:solidFill>
                <a:latin typeface="Calibri" panose="020F0502020204030204" pitchFamily="34" charset="0"/>
              </a:rPr>
              <a:t>Fluid/Gyrofluid Edge Codes </a:t>
            </a:r>
            <a:endParaRPr lang="de-DE" sz="1200" dirty="0"/>
          </a:p>
        </p:txBody>
      </p:sp>
      <p:sp>
        <p:nvSpPr>
          <p:cNvPr id="25" name="Rechteck 24"/>
          <p:cNvSpPr/>
          <p:nvPr/>
        </p:nvSpPr>
        <p:spPr>
          <a:xfrm>
            <a:off x="7615854" y="3649828"/>
            <a:ext cx="2157750" cy="461665"/>
          </a:xfrm>
          <a:prstGeom prst="rect">
            <a:avLst/>
          </a:prstGeom>
          <a:solidFill>
            <a:schemeClr val="bg1">
              <a:lumMod val="95000"/>
            </a:schemeClr>
          </a:solidFill>
          <a:ln w="12700">
            <a:solidFill>
              <a:schemeClr val="tx1"/>
            </a:solidFill>
          </a:ln>
        </p:spPr>
        <p:txBody>
          <a:bodyPr wrap="square">
            <a:spAutoFit/>
          </a:bodyPr>
          <a:lstStyle/>
          <a:p>
            <a:pPr algn="ctr"/>
            <a:r>
              <a:rPr lang="de-DE" sz="1200" dirty="0">
                <a:solidFill>
                  <a:srgbClr val="000000"/>
                </a:solidFill>
                <a:latin typeface="Calibri" panose="020F0502020204030204" pitchFamily="34" charset="0"/>
              </a:rPr>
              <a:t>Plasma </a:t>
            </a:r>
            <a:r>
              <a:rPr lang="de-DE" sz="1200" dirty="0" err="1">
                <a:solidFill>
                  <a:srgbClr val="000000"/>
                </a:solidFill>
                <a:latin typeface="Calibri" panose="020F0502020204030204" pitchFamily="34" charset="0"/>
              </a:rPr>
              <a:t>Exhaust</a:t>
            </a:r>
            <a:r>
              <a:rPr lang="de-DE" sz="1200" dirty="0">
                <a:solidFill>
                  <a:srgbClr val="000000"/>
                </a:solidFill>
                <a:latin typeface="Calibri" panose="020F0502020204030204" pitchFamily="34" charset="0"/>
              </a:rPr>
              <a:t>:</a:t>
            </a:r>
          </a:p>
          <a:p>
            <a:pPr algn="ctr"/>
            <a:r>
              <a:rPr lang="de-DE" sz="1200" dirty="0">
                <a:solidFill>
                  <a:srgbClr val="000000"/>
                </a:solidFill>
                <a:latin typeface="Calibri" panose="020F0502020204030204" pitchFamily="34" charset="0"/>
              </a:rPr>
              <a:t> </a:t>
            </a:r>
            <a:r>
              <a:rPr lang="de-DE" sz="1200" dirty="0" err="1">
                <a:solidFill>
                  <a:srgbClr val="000000"/>
                </a:solidFill>
                <a:latin typeface="Calibri" panose="020F0502020204030204" pitchFamily="34" charset="0"/>
              </a:rPr>
              <a:t>Gyrokinetic</a:t>
            </a:r>
            <a:r>
              <a:rPr lang="de-DE" sz="1200" dirty="0">
                <a:solidFill>
                  <a:srgbClr val="000000"/>
                </a:solidFill>
                <a:latin typeface="Calibri" panose="020F0502020204030204" pitchFamily="34" charset="0"/>
              </a:rPr>
              <a:t>/</a:t>
            </a:r>
            <a:r>
              <a:rPr lang="de-DE" sz="1200" dirty="0" err="1">
                <a:solidFill>
                  <a:srgbClr val="000000"/>
                </a:solidFill>
                <a:latin typeface="Calibri" panose="020F0502020204030204" pitchFamily="34" charset="0"/>
              </a:rPr>
              <a:t>Kinetic</a:t>
            </a:r>
            <a:r>
              <a:rPr lang="de-DE" sz="1200" dirty="0">
                <a:solidFill>
                  <a:srgbClr val="000000"/>
                </a:solidFill>
                <a:latin typeface="Calibri" panose="020F0502020204030204" pitchFamily="34" charset="0"/>
              </a:rPr>
              <a:t> Edge Codes </a:t>
            </a:r>
            <a:endParaRPr lang="de-DE" sz="1200" dirty="0"/>
          </a:p>
        </p:txBody>
      </p:sp>
      <p:sp>
        <p:nvSpPr>
          <p:cNvPr id="26" name="Textfeld 25"/>
          <p:cNvSpPr txBox="1"/>
          <p:nvPr/>
        </p:nvSpPr>
        <p:spPr>
          <a:xfrm>
            <a:off x="8314360" y="2655250"/>
            <a:ext cx="582339" cy="311624"/>
          </a:xfrm>
          <a:prstGeom prst="rect">
            <a:avLst/>
          </a:prstGeom>
          <a:noFill/>
        </p:spPr>
        <p:txBody>
          <a:bodyPr wrap="none" rtlCol="0">
            <a:spAutoFit/>
          </a:bodyPr>
          <a:lstStyle/>
          <a:p>
            <a:pPr algn="l">
              <a:lnSpc>
                <a:spcPct val="95000"/>
              </a:lnSpc>
            </a:pPr>
            <a:r>
              <a:rPr lang="de-DE" sz="1500" dirty="0"/>
              <a:t>TSVV</a:t>
            </a:r>
          </a:p>
        </p:txBody>
      </p:sp>
      <p:sp>
        <p:nvSpPr>
          <p:cNvPr id="27" name="Textfeld 26"/>
          <p:cNvSpPr txBox="1"/>
          <p:nvPr/>
        </p:nvSpPr>
        <p:spPr>
          <a:xfrm>
            <a:off x="1135134" y="1518367"/>
            <a:ext cx="8638470" cy="625941"/>
          </a:xfrm>
          <a:prstGeom prst="rect">
            <a:avLst/>
          </a:prstGeom>
          <a:solidFill>
            <a:srgbClr val="E3E3E3"/>
          </a:solidFill>
          <a:ln w="12700">
            <a:solidFill>
              <a:schemeClr val="tx1"/>
            </a:solidFill>
          </a:ln>
        </p:spPr>
        <p:txBody>
          <a:bodyPr wrap="square" rtlCol="0">
            <a:spAutoFit/>
          </a:bodyPr>
          <a:lstStyle/>
          <a:p>
            <a:pPr marL="214313" indent="-214313">
              <a:lnSpc>
                <a:spcPct val="113000"/>
              </a:lnSpc>
              <a:spcAft>
                <a:spcPts val="450"/>
              </a:spcAft>
              <a:buFont typeface="Wingdings" panose="05000000000000000000" pitchFamily="2" charset="2"/>
              <a:buChar char="§"/>
            </a:pPr>
            <a:r>
              <a:rPr lang="en-GB" sz="1350" dirty="0">
                <a:latin typeface="Arial" panose="020B0604020202020204" pitchFamily="34" charset="0"/>
                <a:cs typeface="Arial" panose="020B0604020202020204" pitchFamily="34" charset="0"/>
              </a:rPr>
              <a:t>Works hand in hand with </a:t>
            </a:r>
            <a:r>
              <a:rPr lang="en-GB" sz="1350" dirty="0" smtClean="0">
                <a:latin typeface="Arial" panose="020B0604020202020204" pitchFamily="34" charset="0"/>
                <a:cs typeface="Arial" panose="020B0604020202020204" pitchFamily="34" charset="0"/>
              </a:rPr>
              <a:t>FTD (DCT) </a:t>
            </a:r>
            <a:r>
              <a:rPr lang="en-GB" sz="1350" dirty="0">
                <a:latin typeface="Arial" panose="020B0604020202020204" pitchFamily="34" charset="0"/>
                <a:cs typeface="Arial" panose="020B0604020202020204" pitchFamily="34" charset="0"/>
              </a:rPr>
              <a:t>in the area of DEMO </a:t>
            </a:r>
            <a:r>
              <a:rPr lang="en-GB" sz="1350" dirty="0" smtClean="0">
                <a:latin typeface="Arial" panose="020B0604020202020204" pitchFamily="34" charset="0"/>
                <a:cs typeface="Arial" panose="020B0604020202020204" pitchFamily="34" charset="0"/>
              </a:rPr>
              <a:t>exhaust </a:t>
            </a:r>
            <a:r>
              <a:rPr lang="en-GB" sz="1350" dirty="0">
                <a:latin typeface="Arial" panose="020B0604020202020204" pitchFamily="34" charset="0"/>
                <a:cs typeface="Arial" panose="020B0604020202020204" pitchFamily="34" charset="0"/>
              </a:rPr>
              <a:t>solutions, </a:t>
            </a:r>
            <a:r>
              <a:rPr lang="en-GB" sz="1350" dirty="0" smtClean="0">
                <a:latin typeface="Arial" panose="020B0604020202020204" pitchFamily="34" charset="0"/>
                <a:cs typeface="Arial" panose="020B0604020202020204" pitchFamily="34" charset="0"/>
              </a:rPr>
              <a:t>PWI, and safety</a:t>
            </a:r>
          </a:p>
          <a:p>
            <a:pPr marL="214313" indent="-214313">
              <a:lnSpc>
                <a:spcPct val="113000"/>
              </a:lnSpc>
              <a:spcAft>
                <a:spcPts val="450"/>
              </a:spcAft>
              <a:buFont typeface="Wingdings" panose="05000000000000000000" pitchFamily="2" charset="2"/>
              <a:buChar char="§"/>
            </a:pPr>
            <a:r>
              <a:rPr lang="en-GB" sz="1350" dirty="0" smtClean="0">
                <a:latin typeface="Arial" panose="020B0604020202020204" pitchFamily="34" charset="0"/>
                <a:cs typeface="Arial" panose="020B0604020202020204" pitchFamily="34" charset="0"/>
              </a:rPr>
              <a:t>Supports WPDIV in DTT divertor selection (modelling) and PFC qualification on plasma (DEMO, W7-X, etc.)</a:t>
            </a:r>
            <a:endParaRPr lang="en-GB" sz="1350" dirty="0">
              <a:latin typeface="Arial" panose="020B0604020202020204" pitchFamily="34" charset="0"/>
              <a:cs typeface="Arial" panose="020B0604020202020204" pitchFamily="34" charset="0"/>
            </a:endParaRPr>
          </a:p>
        </p:txBody>
      </p:sp>
      <p:sp>
        <p:nvSpPr>
          <p:cNvPr id="28" name="Textfeld 27"/>
          <p:cNvSpPr txBox="1"/>
          <p:nvPr/>
        </p:nvSpPr>
        <p:spPr>
          <a:xfrm>
            <a:off x="1081128" y="4770026"/>
            <a:ext cx="8694966" cy="625941"/>
          </a:xfrm>
          <a:prstGeom prst="rect">
            <a:avLst/>
          </a:prstGeom>
          <a:solidFill>
            <a:srgbClr val="E3E3E3"/>
          </a:solidFill>
          <a:ln w="12700">
            <a:solidFill>
              <a:schemeClr val="tx1"/>
            </a:solidFill>
          </a:ln>
        </p:spPr>
        <p:txBody>
          <a:bodyPr wrap="square" rtlCol="0">
            <a:spAutoFit/>
          </a:bodyPr>
          <a:lstStyle/>
          <a:p>
            <a:pPr marL="214313" indent="-214313">
              <a:lnSpc>
                <a:spcPct val="113000"/>
              </a:lnSpc>
              <a:spcAft>
                <a:spcPts val="450"/>
              </a:spcAft>
              <a:buFont typeface="Wingdings" panose="05000000000000000000" pitchFamily="2" charset="2"/>
              <a:buChar char="§"/>
            </a:pPr>
            <a:r>
              <a:rPr lang="en-GB" sz="1350" dirty="0" smtClean="0">
                <a:latin typeface="Arial" panose="020B0604020202020204" pitchFamily="34" charset="0"/>
                <a:cs typeface="Arial" panose="020B0604020202020204" pitchFamily="34" charset="0"/>
              </a:rPr>
              <a:t>Works </a:t>
            </a:r>
            <a:r>
              <a:rPr lang="en-GB" sz="1350" dirty="0">
                <a:latin typeface="Arial" panose="020B0604020202020204" pitchFamily="34" charset="0"/>
                <a:cs typeface="Arial" panose="020B0604020202020204" pitchFamily="34" charset="0"/>
              </a:rPr>
              <a:t>hand in hand with </a:t>
            </a:r>
            <a:r>
              <a:rPr lang="en-GB" sz="1350" dirty="0" smtClean="0">
                <a:latin typeface="Arial" panose="020B0604020202020204" pitchFamily="34" charset="0"/>
                <a:cs typeface="Arial" panose="020B0604020202020204" pitchFamily="34" charset="0"/>
              </a:rPr>
              <a:t>WPTE and WPW7X in </a:t>
            </a:r>
            <a:r>
              <a:rPr lang="en-GB" sz="1350" dirty="0">
                <a:latin typeface="Arial" panose="020B0604020202020204" pitchFamily="34" charset="0"/>
                <a:cs typeface="Arial" panose="020B0604020202020204" pitchFamily="34" charset="0"/>
              </a:rPr>
              <a:t>the areas of </a:t>
            </a:r>
            <a:r>
              <a:rPr lang="en-GB" sz="1350" dirty="0" smtClean="0">
                <a:latin typeface="Arial" panose="020B0604020202020204" pitchFamily="34" charset="0"/>
                <a:cs typeface="Arial" panose="020B0604020202020204" pitchFamily="34" charset="0"/>
              </a:rPr>
              <a:t>PWI </a:t>
            </a:r>
            <a:r>
              <a:rPr lang="en-GB" sz="1350" dirty="0">
                <a:latin typeface="Arial" panose="020B0604020202020204" pitchFamily="34" charset="0"/>
                <a:cs typeface="Arial" panose="020B0604020202020204" pitchFamily="34" charset="0"/>
              </a:rPr>
              <a:t>and PFC-compatible exhaust solutions </a:t>
            </a:r>
          </a:p>
          <a:p>
            <a:pPr marL="214313" indent="-214313">
              <a:lnSpc>
                <a:spcPct val="113000"/>
              </a:lnSpc>
              <a:spcAft>
                <a:spcPts val="450"/>
              </a:spcAft>
              <a:buFont typeface="Wingdings" panose="05000000000000000000" pitchFamily="2" charset="2"/>
              <a:buChar char="§"/>
            </a:pPr>
            <a:r>
              <a:rPr lang="en-GB" sz="1350" dirty="0">
                <a:latin typeface="Arial" panose="020B0604020202020204" pitchFamily="34" charset="0"/>
                <a:cs typeface="Arial" panose="020B0604020202020204" pitchFamily="34" charset="0"/>
              </a:rPr>
              <a:t>Executes post-mortem analysis of PFCs </a:t>
            </a:r>
            <a:r>
              <a:rPr lang="en-GB" sz="1350" dirty="0" smtClean="0">
                <a:latin typeface="Arial" panose="020B0604020202020204" pitchFamily="34" charset="0"/>
                <a:cs typeface="Arial" panose="020B0604020202020204" pitchFamily="34" charset="0"/>
              </a:rPr>
              <a:t>(WEST, AUG, W7-X, JET etc</a:t>
            </a:r>
            <a:r>
              <a:rPr lang="en-GB" sz="1350" dirty="0">
                <a:latin typeface="Arial" panose="020B0604020202020204" pitchFamily="34" charset="0"/>
                <a:cs typeface="Arial" panose="020B0604020202020204" pitchFamily="34" charset="0"/>
              </a:rPr>
              <a:t>.) and associated interpretation </a:t>
            </a:r>
          </a:p>
        </p:txBody>
      </p:sp>
      <p:sp>
        <p:nvSpPr>
          <p:cNvPr id="29" name="Textfeld 28"/>
          <p:cNvSpPr txBox="1"/>
          <p:nvPr/>
        </p:nvSpPr>
        <p:spPr>
          <a:xfrm>
            <a:off x="8342358" y="4202929"/>
            <a:ext cx="785664" cy="267766"/>
          </a:xfrm>
          <a:prstGeom prst="rect">
            <a:avLst/>
          </a:prstGeom>
          <a:noFill/>
        </p:spPr>
        <p:txBody>
          <a:bodyPr wrap="none" rtlCol="0">
            <a:spAutoFit/>
          </a:bodyPr>
          <a:lstStyle/>
          <a:p>
            <a:pPr algn="l">
              <a:lnSpc>
                <a:spcPct val="95000"/>
              </a:lnSpc>
            </a:pPr>
            <a:r>
              <a:rPr lang="de-DE" sz="1200" i="1" dirty="0" smtClean="0"/>
              <a:t>(</a:t>
            </a:r>
            <a:r>
              <a:rPr lang="de-DE" sz="1200" i="1" dirty="0" err="1" smtClean="0"/>
              <a:t>Thrust</a:t>
            </a:r>
            <a:r>
              <a:rPr lang="de-DE" sz="1200" i="1" dirty="0" smtClean="0"/>
              <a:t> 1)</a:t>
            </a:r>
            <a:endParaRPr lang="de-DE" sz="1200" i="1" dirty="0"/>
          </a:p>
        </p:txBody>
      </p:sp>
      <p:sp>
        <p:nvSpPr>
          <p:cNvPr id="30" name="Textfeld 29"/>
          <p:cNvSpPr txBox="1"/>
          <p:nvPr/>
        </p:nvSpPr>
        <p:spPr>
          <a:xfrm>
            <a:off x="1639190" y="4324978"/>
            <a:ext cx="785664" cy="267766"/>
          </a:xfrm>
          <a:prstGeom prst="rect">
            <a:avLst/>
          </a:prstGeom>
          <a:noFill/>
        </p:spPr>
        <p:txBody>
          <a:bodyPr wrap="none" rtlCol="0">
            <a:spAutoFit/>
          </a:bodyPr>
          <a:lstStyle/>
          <a:p>
            <a:pPr algn="l">
              <a:lnSpc>
                <a:spcPct val="95000"/>
              </a:lnSpc>
            </a:pPr>
            <a:r>
              <a:rPr lang="de-DE" sz="1200" i="1" dirty="0" smtClean="0"/>
              <a:t>(</a:t>
            </a:r>
            <a:r>
              <a:rPr lang="de-DE" sz="1200" i="1" dirty="0" err="1" smtClean="0"/>
              <a:t>Thrust</a:t>
            </a:r>
            <a:r>
              <a:rPr lang="de-DE" sz="1200" i="1" dirty="0" smtClean="0"/>
              <a:t> 2)</a:t>
            </a:r>
            <a:endParaRPr lang="de-DE" sz="1200" i="1" dirty="0"/>
          </a:p>
        </p:txBody>
      </p:sp>
      <p:sp>
        <p:nvSpPr>
          <p:cNvPr id="32" name="Fußzeilenplatzhalter 3"/>
          <p:cNvSpPr txBox="1">
            <a:spLocks/>
          </p:cNvSpPr>
          <p:nvPr/>
        </p:nvSpPr>
        <p:spPr>
          <a:xfrm>
            <a:off x="624979" y="6528386"/>
            <a:ext cx="3470176" cy="329614"/>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S. Brezinsek  |  3rd WPPWIE PB  |  15.03.2022 </a:t>
            </a:r>
            <a:endParaRPr lang="en-GB" dirty="0"/>
          </a:p>
        </p:txBody>
      </p:sp>
      <p:sp>
        <p:nvSpPr>
          <p:cNvPr id="33" name="Titel 1"/>
          <p:cNvSpPr>
            <a:spLocks noGrp="1"/>
          </p:cNvSpPr>
          <p:nvPr>
            <p:ph type="title"/>
          </p:nvPr>
        </p:nvSpPr>
        <p:spPr>
          <a:xfrm>
            <a:off x="609600" y="116632"/>
            <a:ext cx="10058400" cy="457200"/>
          </a:xfrm>
        </p:spPr>
        <p:txBody>
          <a:bodyPr/>
          <a:lstStyle/>
          <a:p>
            <a:r>
              <a:rPr lang="de-DE" dirty="0"/>
              <a:t>1 – </a:t>
            </a:r>
            <a:r>
              <a:rPr lang="de-DE" dirty="0" smtClean="0"/>
              <a:t>WPPWIE </a:t>
            </a:r>
            <a:r>
              <a:rPr lang="de-DE" dirty="0" err="1" smtClean="0"/>
              <a:t>Organization</a:t>
            </a:r>
            <a:r>
              <a:rPr lang="de-DE" dirty="0" smtClean="0"/>
              <a:t> </a:t>
            </a:r>
            <a:r>
              <a:rPr lang="de-DE" dirty="0" err="1" smtClean="0"/>
              <a:t>within</a:t>
            </a:r>
            <a:r>
              <a:rPr lang="de-DE" dirty="0" smtClean="0"/>
              <a:t> EUROfusion</a:t>
            </a:r>
            <a:endParaRPr lang="en-GB" dirty="0"/>
          </a:p>
        </p:txBody>
      </p:sp>
    </p:spTree>
    <p:extLst>
      <p:ext uri="{BB962C8B-B14F-4D97-AF65-F5344CB8AC3E}">
        <p14:creationId xmlns:p14="http://schemas.microsoft.com/office/powerpoint/2010/main" val="184723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animBg="1"/>
      <p:bldP spid="23" grpId="0" animBg="1"/>
      <p:bldP spid="24" grpId="0" animBg="1"/>
      <p:bldP spid="25" grpId="0" animBg="1"/>
      <p:bldP spid="26" grpId="0"/>
      <p:bldP spid="27" grpId="0" animBg="1"/>
      <p:bldP spid="29" grpId="0"/>
      <p:bldP spid="3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 – WP </a:t>
            </a:r>
            <a:r>
              <a:rPr lang="de-DE" dirty="0" err="1" smtClean="0"/>
              <a:t>Organization</a:t>
            </a:r>
            <a:r>
              <a:rPr lang="de-DE" dirty="0" smtClean="0"/>
              <a:t> </a:t>
            </a:r>
            <a:r>
              <a:rPr lang="de-DE" dirty="0" err="1" smtClean="0"/>
              <a:t>with</a:t>
            </a:r>
            <a:r>
              <a:rPr lang="de-DE" dirty="0" smtClean="0"/>
              <a:t> </a:t>
            </a:r>
            <a:r>
              <a:rPr lang="de-DE" dirty="0" err="1" smtClean="0"/>
              <a:t>team</a:t>
            </a:r>
            <a:endParaRPr lang="en-GB" dirty="0"/>
          </a:p>
        </p:txBody>
      </p:sp>
      <p:sp>
        <p:nvSpPr>
          <p:cNvPr id="5" name="Foliennummernplatzhalter 4"/>
          <p:cNvSpPr>
            <a:spLocks noGrp="1"/>
          </p:cNvSpPr>
          <p:nvPr>
            <p:ph type="sldNum" sz="quarter" idx="12"/>
          </p:nvPr>
        </p:nvSpPr>
        <p:spPr/>
        <p:txBody>
          <a:bodyPr/>
          <a:lstStyle/>
          <a:p>
            <a:fld id="{6A6D9FA1-99C7-4910-8E32-B85D378B0060}" type="slidenum">
              <a:rPr lang="en-GB" smtClean="0"/>
              <a:pPr/>
              <a:t>31</a:t>
            </a:fld>
            <a:endParaRPr lang="en-GB" dirty="0"/>
          </a:p>
        </p:txBody>
      </p:sp>
      <p:sp>
        <p:nvSpPr>
          <p:cNvPr id="7" name="Fußzeilenplatzhalter 3"/>
          <p:cNvSpPr>
            <a:spLocks noGrp="1"/>
          </p:cNvSpPr>
          <p:nvPr>
            <p:ph type="ftr" sz="quarter" idx="11"/>
          </p:nvPr>
        </p:nvSpPr>
        <p:spPr>
          <a:xfrm>
            <a:off x="609600" y="6528386"/>
            <a:ext cx="3470176" cy="329614"/>
          </a:xfrm>
        </p:spPr>
        <p:txBody>
          <a:bodyPr/>
          <a:lstStyle/>
          <a:p>
            <a:pPr algn="l"/>
            <a:r>
              <a:rPr lang="fr-FR" dirty="0"/>
              <a:t>S. Brezinsek  |  3rd WPPWIE PB  |  15.03.2022 </a:t>
            </a:r>
            <a:endParaRPr lang="en-GB" dirty="0"/>
          </a:p>
        </p:txBody>
      </p:sp>
      <p:graphicFrame>
        <p:nvGraphicFramePr>
          <p:cNvPr id="23" name="Tabelle 22"/>
          <p:cNvGraphicFramePr>
            <a:graphicFrameLocks noGrp="1"/>
          </p:cNvGraphicFramePr>
          <p:nvPr>
            <p:extLst>
              <p:ext uri="{D42A27DB-BD31-4B8C-83A1-F6EECF244321}">
                <p14:modId xmlns:p14="http://schemas.microsoft.com/office/powerpoint/2010/main" val="1854227749"/>
              </p:ext>
            </p:extLst>
          </p:nvPr>
        </p:nvGraphicFramePr>
        <p:xfrm>
          <a:off x="335360" y="2132856"/>
          <a:ext cx="10873209" cy="3328416"/>
        </p:xfrm>
        <a:graphic>
          <a:graphicData uri="http://schemas.openxmlformats.org/drawingml/2006/table">
            <a:tbl>
              <a:tblPr firstRow="1" firstCol="1" bandRow="1">
                <a:tableStyleId>{5C22544A-7EE6-4342-B048-85BDC9FD1C3A}</a:tableStyleId>
              </a:tblPr>
              <a:tblGrid>
                <a:gridCol w="1653290">
                  <a:extLst>
                    <a:ext uri="{9D8B030D-6E8A-4147-A177-3AD203B41FA5}">
                      <a16:colId xmlns:a16="http://schemas.microsoft.com/office/drawing/2014/main" val="2246671494"/>
                    </a:ext>
                  </a:extLst>
                </a:gridCol>
                <a:gridCol w="1629875">
                  <a:extLst>
                    <a:ext uri="{9D8B030D-6E8A-4147-A177-3AD203B41FA5}">
                      <a16:colId xmlns:a16="http://schemas.microsoft.com/office/drawing/2014/main" val="2080517529"/>
                    </a:ext>
                  </a:extLst>
                </a:gridCol>
                <a:gridCol w="3169997">
                  <a:extLst>
                    <a:ext uri="{9D8B030D-6E8A-4147-A177-3AD203B41FA5}">
                      <a16:colId xmlns:a16="http://schemas.microsoft.com/office/drawing/2014/main" val="2942040629"/>
                    </a:ext>
                  </a:extLst>
                </a:gridCol>
                <a:gridCol w="1179686">
                  <a:extLst>
                    <a:ext uri="{9D8B030D-6E8A-4147-A177-3AD203B41FA5}">
                      <a16:colId xmlns:a16="http://schemas.microsoft.com/office/drawing/2014/main" val="3161977527"/>
                    </a:ext>
                  </a:extLst>
                </a:gridCol>
                <a:gridCol w="3240361">
                  <a:extLst>
                    <a:ext uri="{9D8B030D-6E8A-4147-A177-3AD203B41FA5}">
                      <a16:colId xmlns:a16="http://schemas.microsoft.com/office/drawing/2014/main" val="1891341385"/>
                    </a:ext>
                  </a:extLst>
                </a:gridCol>
              </a:tblGrid>
              <a:tr h="0">
                <a:tc>
                  <a:txBody>
                    <a:bodyPr/>
                    <a:lstStyle/>
                    <a:p>
                      <a:pPr algn="just">
                        <a:spcAft>
                          <a:spcPts val="600"/>
                        </a:spcAft>
                      </a:pPr>
                      <a:r>
                        <a:rPr lang="en-US" sz="1600">
                          <a:effectLst/>
                        </a:rPr>
                        <a:t>Surname</a:t>
                      </a:r>
                      <a:endParaRPr lang="de-DE"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gn="just">
                        <a:spcAft>
                          <a:spcPts val="600"/>
                        </a:spcAft>
                      </a:pPr>
                      <a:r>
                        <a:rPr lang="en-US" sz="1600" dirty="0">
                          <a:effectLst/>
                        </a:rPr>
                        <a:t>First Name</a:t>
                      </a:r>
                      <a:endParaRPr lang="de-DE"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gn="just">
                        <a:spcAft>
                          <a:spcPts val="600"/>
                        </a:spcAft>
                      </a:pPr>
                      <a:r>
                        <a:rPr lang="en-US" sz="1600">
                          <a:effectLst/>
                        </a:rPr>
                        <a:t>Role (in WP)</a:t>
                      </a:r>
                      <a:endParaRPr lang="de-DE"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gn="just">
                        <a:spcAft>
                          <a:spcPts val="600"/>
                        </a:spcAft>
                      </a:pPr>
                      <a:r>
                        <a:rPr lang="en-US" sz="1600">
                          <a:effectLst/>
                        </a:rPr>
                        <a:t>Beneficiary</a:t>
                      </a:r>
                      <a:endParaRPr lang="de-DE"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gn="just">
                        <a:spcAft>
                          <a:spcPts val="600"/>
                        </a:spcAft>
                      </a:pPr>
                      <a:r>
                        <a:rPr lang="en-US" sz="1600">
                          <a:effectLst/>
                        </a:rPr>
                        <a:t>Email</a:t>
                      </a:r>
                      <a:endParaRPr lang="de-DE"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3920179831"/>
                  </a:ext>
                </a:extLst>
              </a:tr>
              <a:tr h="0">
                <a:tc>
                  <a:txBody>
                    <a:bodyPr/>
                    <a:lstStyle/>
                    <a:p>
                      <a:pPr algn="just">
                        <a:spcAft>
                          <a:spcPts val="600"/>
                        </a:spcAft>
                      </a:pPr>
                      <a:r>
                        <a:rPr lang="en-US" sz="1600">
                          <a:effectLst/>
                        </a:rPr>
                        <a:t>Brezinsek</a:t>
                      </a:r>
                      <a:endParaRPr lang="de-DE"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tc>
                <a:tc>
                  <a:txBody>
                    <a:bodyPr/>
                    <a:lstStyle/>
                    <a:p>
                      <a:pPr algn="just">
                        <a:spcAft>
                          <a:spcPts val="600"/>
                        </a:spcAft>
                      </a:pPr>
                      <a:r>
                        <a:rPr lang="en-US" sz="1600">
                          <a:effectLst/>
                        </a:rPr>
                        <a:t>Sebastijan</a:t>
                      </a:r>
                      <a:endParaRPr lang="de-DE"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gn="l">
                        <a:lnSpc>
                          <a:spcPct val="115000"/>
                        </a:lnSpc>
                        <a:spcAft>
                          <a:spcPts val="600"/>
                        </a:spcAft>
                      </a:pPr>
                      <a:r>
                        <a:rPr lang="en-US" sz="1600">
                          <a:effectLst/>
                        </a:rPr>
                        <a:t>Project Leader</a:t>
                      </a:r>
                      <a:endParaRPr lang="de-D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tc>
                <a:tc>
                  <a:txBody>
                    <a:bodyPr/>
                    <a:lstStyle/>
                    <a:p>
                      <a:pPr algn="just">
                        <a:spcAft>
                          <a:spcPts val="600"/>
                        </a:spcAft>
                      </a:pPr>
                      <a:r>
                        <a:rPr lang="en-US" sz="1600">
                          <a:effectLst/>
                        </a:rPr>
                        <a:t>FZJ</a:t>
                      </a:r>
                      <a:endParaRPr lang="de-DE"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gn="just">
                        <a:spcAft>
                          <a:spcPts val="600"/>
                        </a:spcAft>
                      </a:pPr>
                      <a:r>
                        <a:rPr lang="en-US" sz="1600">
                          <a:effectLst/>
                        </a:rPr>
                        <a:t>s.brezinsek@fz-juelich.de</a:t>
                      </a:r>
                      <a:endParaRPr lang="de-DE"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586000383"/>
                  </a:ext>
                </a:extLst>
              </a:tr>
              <a:tr h="0">
                <a:tc>
                  <a:txBody>
                    <a:bodyPr/>
                    <a:lstStyle/>
                    <a:p>
                      <a:pPr algn="just">
                        <a:spcAft>
                          <a:spcPts val="600"/>
                        </a:spcAft>
                      </a:pPr>
                      <a:r>
                        <a:rPr lang="en-US" sz="1600">
                          <a:effectLst/>
                        </a:rPr>
                        <a:t>Coenen</a:t>
                      </a:r>
                      <a:endParaRPr lang="de-DE"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tc>
                <a:tc>
                  <a:txBody>
                    <a:bodyPr/>
                    <a:lstStyle/>
                    <a:p>
                      <a:pPr algn="just">
                        <a:spcAft>
                          <a:spcPts val="600"/>
                        </a:spcAft>
                      </a:pPr>
                      <a:r>
                        <a:rPr lang="en-US" sz="1600">
                          <a:effectLst/>
                        </a:rPr>
                        <a:t>Jan Willem</a:t>
                      </a:r>
                      <a:endParaRPr lang="de-DE"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gn="l">
                        <a:lnSpc>
                          <a:spcPct val="115000"/>
                        </a:lnSpc>
                        <a:spcAft>
                          <a:spcPts val="600"/>
                        </a:spcAft>
                      </a:pPr>
                      <a:r>
                        <a:rPr lang="en-US" sz="1600">
                          <a:effectLst/>
                        </a:rPr>
                        <a:t>Sub-Project Leader SP A</a:t>
                      </a:r>
                      <a:endParaRPr lang="de-D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tc>
                <a:tc>
                  <a:txBody>
                    <a:bodyPr/>
                    <a:lstStyle/>
                    <a:p>
                      <a:pPr algn="just">
                        <a:spcAft>
                          <a:spcPts val="600"/>
                        </a:spcAft>
                      </a:pPr>
                      <a:r>
                        <a:rPr lang="en-US" sz="1600">
                          <a:effectLst/>
                        </a:rPr>
                        <a:t>FZJ</a:t>
                      </a:r>
                      <a:endParaRPr lang="de-DE"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gn="just">
                        <a:spcAft>
                          <a:spcPts val="600"/>
                        </a:spcAft>
                      </a:pPr>
                      <a:r>
                        <a:rPr lang="en-US" sz="1600">
                          <a:effectLst/>
                        </a:rPr>
                        <a:t>j.w.coenen@fz-juelich.de</a:t>
                      </a:r>
                      <a:endParaRPr lang="de-DE"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413248929"/>
                  </a:ext>
                </a:extLst>
              </a:tr>
              <a:tr h="0">
                <a:tc>
                  <a:txBody>
                    <a:bodyPr/>
                    <a:lstStyle/>
                    <a:p>
                      <a:pPr algn="just">
                        <a:spcAft>
                          <a:spcPts val="600"/>
                        </a:spcAft>
                      </a:pPr>
                      <a:r>
                        <a:rPr lang="en-US" sz="1600">
                          <a:effectLst/>
                        </a:rPr>
                        <a:t>Hakola</a:t>
                      </a:r>
                      <a:endParaRPr lang="de-DE"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tc>
                <a:tc>
                  <a:txBody>
                    <a:bodyPr/>
                    <a:lstStyle/>
                    <a:p>
                      <a:pPr algn="just">
                        <a:spcAft>
                          <a:spcPts val="600"/>
                        </a:spcAft>
                      </a:pPr>
                      <a:r>
                        <a:rPr lang="en-US" sz="1600">
                          <a:effectLst/>
                        </a:rPr>
                        <a:t>Antti</a:t>
                      </a:r>
                      <a:endParaRPr lang="de-DE"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gn="l">
                        <a:lnSpc>
                          <a:spcPct val="115000"/>
                        </a:lnSpc>
                        <a:spcAft>
                          <a:spcPts val="600"/>
                        </a:spcAft>
                      </a:pPr>
                      <a:r>
                        <a:rPr lang="en-US" sz="1600">
                          <a:effectLst/>
                        </a:rPr>
                        <a:t>Sub-Project Leader SP B</a:t>
                      </a:r>
                      <a:endParaRPr lang="de-D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tc>
                <a:tc>
                  <a:txBody>
                    <a:bodyPr/>
                    <a:lstStyle/>
                    <a:p>
                      <a:pPr algn="just">
                        <a:spcAft>
                          <a:spcPts val="600"/>
                        </a:spcAft>
                      </a:pPr>
                      <a:r>
                        <a:rPr lang="en-US" sz="1600">
                          <a:effectLst/>
                        </a:rPr>
                        <a:t>VTT</a:t>
                      </a:r>
                      <a:endParaRPr lang="de-DE"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gn="just">
                        <a:spcAft>
                          <a:spcPts val="600"/>
                        </a:spcAft>
                      </a:pPr>
                      <a:r>
                        <a:rPr lang="en-US" sz="1600">
                          <a:effectLst/>
                        </a:rPr>
                        <a:t>antti.hakola@vtt.fi</a:t>
                      </a:r>
                      <a:endParaRPr lang="de-DE"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2907267900"/>
                  </a:ext>
                </a:extLst>
              </a:tr>
              <a:tr h="0">
                <a:tc>
                  <a:txBody>
                    <a:bodyPr/>
                    <a:lstStyle/>
                    <a:p>
                      <a:pPr algn="just">
                        <a:spcAft>
                          <a:spcPts val="600"/>
                        </a:spcAft>
                      </a:pPr>
                      <a:r>
                        <a:rPr lang="en-US" sz="1600">
                          <a:effectLst/>
                        </a:rPr>
                        <a:t>Schmid</a:t>
                      </a:r>
                      <a:endParaRPr lang="de-DE"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tc>
                <a:tc>
                  <a:txBody>
                    <a:bodyPr/>
                    <a:lstStyle/>
                    <a:p>
                      <a:pPr algn="just">
                        <a:spcAft>
                          <a:spcPts val="600"/>
                        </a:spcAft>
                      </a:pPr>
                      <a:r>
                        <a:rPr lang="en-US" sz="1600">
                          <a:effectLst/>
                        </a:rPr>
                        <a:t>Klaus</a:t>
                      </a:r>
                      <a:endParaRPr lang="de-DE"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gn="just">
                        <a:lnSpc>
                          <a:spcPct val="115000"/>
                        </a:lnSpc>
                        <a:spcAft>
                          <a:spcPts val="600"/>
                        </a:spcAft>
                      </a:pPr>
                      <a:r>
                        <a:rPr lang="en-US" sz="1600">
                          <a:effectLst/>
                        </a:rPr>
                        <a:t>Sub-Project Leader SP C</a:t>
                      </a:r>
                      <a:endParaRPr lang="de-D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tc>
                <a:tc>
                  <a:txBody>
                    <a:bodyPr/>
                    <a:lstStyle/>
                    <a:p>
                      <a:pPr algn="just">
                        <a:spcAft>
                          <a:spcPts val="600"/>
                        </a:spcAft>
                      </a:pPr>
                      <a:r>
                        <a:rPr lang="en-US" sz="1600">
                          <a:effectLst/>
                        </a:rPr>
                        <a:t>MPG</a:t>
                      </a:r>
                      <a:endParaRPr lang="de-DE"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gn="just">
                        <a:spcAft>
                          <a:spcPts val="600"/>
                        </a:spcAft>
                      </a:pPr>
                      <a:r>
                        <a:rPr lang="en-US" sz="1600">
                          <a:effectLst/>
                        </a:rPr>
                        <a:t>Klaus.Schmid@ipp.mpg.de</a:t>
                      </a:r>
                      <a:endParaRPr lang="de-DE"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1541161926"/>
                  </a:ext>
                </a:extLst>
              </a:tr>
              <a:tr h="0">
                <a:tc>
                  <a:txBody>
                    <a:bodyPr/>
                    <a:lstStyle/>
                    <a:p>
                      <a:pPr algn="just">
                        <a:spcAft>
                          <a:spcPts val="600"/>
                        </a:spcAft>
                      </a:pPr>
                      <a:r>
                        <a:rPr lang="en-US" sz="1600">
                          <a:effectLst/>
                        </a:rPr>
                        <a:t>Kirschner</a:t>
                      </a:r>
                      <a:endParaRPr lang="de-DE"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tc>
                <a:tc>
                  <a:txBody>
                    <a:bodyPr/>
                    <a:lstStyle/>
                    <a:p>
                      <a:pPr algn="just">
                        <a:spcAft>
                          <a:spcPts val="600"/>
                        </a:spcAft>
                      </a:pPr>
                      <a:r>
                        <a:rPr lang="en-US" sz="1600">
                          <a:effectLst/>
                        </a:rPr>
                        <a:t>Andreas</a:t>
                      </a:r>
                      <a:endParaRPr lang="de-DE"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gn="just">
                        <a:lnSpc>
                          <a:spcPct val="115000"/>
                        </a:lnSpc>
                        <a:spcAft>
                          <a:spcPts val="600"/>
                        </a:spcAft>
                      </a:pPr>
                      <a:r>
                        <a:rPr lang="en-US" sz="1600">
                          <a:effectLst/>
                        </a:rPr>
                        <a:t>Sub-Project Leader SP D</a:t>
                      </a:r>
                      <a:endParaRPr lang="de-D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tc>
                <a:tc>
                  <a:txBody>
                    <a:bodyPr/>
                    <a:lstStyle/>
                    <a:p>
                      <a:pPr algn="just">
                        <a:spcAft>
                          <a:spcPts val="600"/>
                        </a:spcAft>
                      </a:pPr>
                      <a:r>
                        <a:rPr lang="en-US" sz="1600">
                          <a:effectLst/>
                        </a:rPr>
                        <a:t>FZJ</a:t>
                      </a:r>
                      <a:endParaRPr lang="de-DE"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gn="just">
                        <a:spcAft>
                          <a:spcPts val="600"/>
                        </a:spcAft>
                      </a:pPr>
                      <a:r>
                        <a:rPr lang="en-US" sz="1600" dirty="0">
                          <a:effectLst/>
                        </a:rPr>
                        <a:t>a.kirschner@fz-juelich.de</a:t>
                      </a:r>
                      <a:endParaRPr lang="de-DE"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3523648221"/>
                  </a:ext>
                </a:extLst>
              </a:tr>
              <a:tr h="0">
                <a:tc>
                  <a:txBody>
                    <a:bodyPr/>
                    <a:lstStyle/>
                    <a:p>
                      <a:pPr algn="just">
                        <a:spcAft>
                          <a:spcPts val="600"/>
                        </a:spcAft>
                      </a:pPr>
                      <a:r>
                        <a:rPr lang="en-US" sz="1600">
                          <a:effectLst/>
                        </a:rPr>
                        <a:t>Likonen</a:t>
                      </a:r>
                      <a:endParaRPr lang="de-DE"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tc>
                <a:tc>
                  <a:txBody>
                    <a:bodyPr/>
                    <a:lstStyle/>
                    <a:p>
                      <a:pPr algn="just">
                        <a:spcAft>
                          <a:spcPts val="600"/>
                        </a:spcAft>
                      </a:pPr>
                      <a:r>
                        <a:rPr lang="en-US" sz="1600">
                          <a:effectLst/>
                        </a:rPr>
                        <a:t>Jari</a:t>
                      </a:r>
                      <a:endParaRPr lang="de-DE"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gn="just">
                        <a:lnSpc>
                          <a:spcPct val="115000"/>
                        </a:lnSpc>
                        <a:spcAft>
                          <a:spcPts val="600"/>
                        </a:spcAft>
                      </a:pPr>
                      <a:r>
                        <a:rPr lang="en-US" sz="1600">
                          <a:effectLst/>
                        </a:rPr>
                        <a:t>Sub-Project Leader SP E</a:t>
                      </a:r>
                      <a:endParaRPr lang="de-D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tc>
                <a:tc>
                  <a:txBody>
                    <a:bodyPr/>
                    <a:lstStyle/>
                    <a:p>
                      <a:pPr algn="just">
                        <a:spcAft>
                          <a:spcPts val="600"/>
                        </a:spcAft>
                      </a:pPr>
                      <a:r>
                        <a:rPr lang="en-US" sz="1600">
                          <a:effectLst/>
                        </a:rPr>
                        <a:t>VTT</a:t>
                      </a:r>
                      <a:endParaRPr lang="de-DE"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gn="just">
                        <a:spcAft>
                          <a:spcPts val="600"/>
                        </a:spcAft>
                      </a:pPr>
                      <a:r>
                        <a:rPr lang="en-US" sz="1600">
                          <a:effectLst/>
                        </a:rPr>
                        <a:t>jari.likonen@vtt.fi</a:t>
                      </a:r>
                      <a:endParaRPr lang="de-DE"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3927426237"/>
                  </a:ext>
                </a:extLst>
              </a:tr>
              <a:tr h="0">
                <a:tc>
                  <a:txBody>
                    <a:bodyPr/>
                    <a:lstStyle/>
                    <a:p>
                      <a:pPr algn="just">
                        <a:spcAft>
                          <a:spcPts val="600"/>
                        </a:spcAft>
                      </a:pPr>
                      <a:r>
                        <a:rPr lang="en-US" sz="1600" dirty="0">
                          <a:effectLst/>
                        </a:rPr>
                        <a:t>Van der Meiden</a:t>
                      </a:r>
                      <a:endParaRPr lang="de-DE"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tc>
                <a:tc>
                  <a:txBody>
                    <a:bodyPr/>
                    <a:lstStyle/>
                    <a:p>
                      <a:pPr algn="just">
                        <a:spcAft>
                          <a:spcPts val="600"/>
                        </a:spcAft>
                      </a:pPr>
                      <a:r>
                        <a:rPr lang="en-US" sz="1600">
                          <a:effectLst/>
                        </a:rPr>
                        <a:t>Hennie</a:t>
                      </a:r>
                      <a:endParaRPr lang="de-DE"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gn="just">
                        <a:lnSpc>
                          <a:spcPct val="115000"/>
                        </a:lnSpc>
                        <a:spcAft>
                          <a:spcPts val="600"/>
                        </a:spcAft>
                      </a:pPr>
                      <a:r>
                        <a:rPr lang="en-US" sz="1600">
                          <a:effectLst/>
                        </a:rPr>
                        <a:t>Sub-Project Leader SP X</a:t>
                      </a:r>
                      <a:endParaRPr lang="de-D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tc>
                <a:tc>
                  <a:txBody>
                    <a:bodyPr/>
                    <a:lstStyle/>
                    <a:p>
                      <a:pPr algn="just">
                        <a:spcAft>
                          <a:spcPts val="600"/>
                        </a:spcAft>
                      </a:pPr>
                      <a:r>
                        <a:rPr lang="en-US" sz="1600">
                          <a:effectLst/>
                        </a:rPr>
                        <a:t>DIFFER</a:t>
                      </a:r>
                      <a:endParaRPr lang="de-DE"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gn="just">
                        <a:spcAft>
                          <a:spcPts val="600"/>
                        </a:spcAft>
                      </a:pPr>
                      <a:r>
                        <a:rPr lang="en-US" sz="1600">
                          <a:effectLst/>
                        </a:rPr>
                        <a:t>h.j.vandermeiden@differ.nl</a:t>
                      </a:r>
                      <a:endParaRPr lang="de-DE"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2715838360"/>
                  </a:ext>
                </a:extLst>
              </a:tr>
              <a:tr h="0">
                <a:tc>
                  <a:txBody>
                    <a:bodyPr/>
                    <a:lstStyle/>
                    <a:p>
                      <a:pPr algn="just">
                        <a:spcAft>
                          <a:spcPts val="600"/>
                        </a:spcAft>
                      </a:pPr>
                      <a:r>
                        <a:rPr lang="en-US" sz="1600">
                          <a:effectLst/>
                        </a:rPr>
                        <a:t>Calabro</a:t>
                      </a:r>
                      <a:endParaRPr lang="de-DE"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tc>
                <a:tc>
                  <a:txBody>
                    <a:bodyPr/>
                    <a:lstStyle/>
                    <a:p>
                      <a:pPr algn="just">
                        <a:spcAft>
                          <a:spcPts val="600"/>
                        </a:spcAft>
                      </a:pPr>
                      <a:r>
                        <a:rPr lang="en-US" sz="1600">
                          <a:effectLst/>
                        </a:rPr>
                        <a:t>Giuseppe</a:t>
                      </a:r>
                      <a:endParaRPr lang="de-DE"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gn="just">
                        <a:lnSpc>
                          <a:spcPct val="115000"/>
                        </a:lnSpc>
                        <a:spcAft>
                          <a:spcPts val="600"/>
                        </a:spcAft>
                      </a:pPr>
                      <a:r>
                        <a:rPr lang="en-US" sz="1600">
                          <a:effectLst/>
                        </a:rPr>
                        <a:t>Deputy Project Leader SP ADC</a:t>
                      </a:r>
                      <a:endParaRPr lang="de-D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tc>
                <a:tc>
                  <a:txBody>
                    <a:bodyPr/>
                    <a:lstStyle/>
                    <a:p>
                      <a:pPr algn="just">
                        <a:spcAft>
                          <a:spcPts val="600"/>
                        </a:spcAft>
                      </a:pPr>
                      <a:r>
                        <a:rPr lang="en-US" sz="1600">
                          <a:effectLst/>
                        </a:rPr>
                        <a:t>ENEA</a:t>
                      </a:r>
                      <a:endParaRPr lang="de-DE"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gn="just">
                        <a:spcAft>
                          <a:spcPts val="600"/>
                        </a:spcAft>
                      </a:pPr>
                      <a:r>
                        <a:rPr lang="en-US" sz="1600">
                          <a:effectLst/>
                        </a:rPr>
                        <a:t>giuseppe.calabro@unitus.it</a:t>
                      </a:r>
                      <a:endParaRPr lang="de-DE"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155414446"/>
                  </a:ext>
                </a:extLst>
              </a:tr>
              <a:tr h="0">
                <a:tc>
                  <a:txBody>
                    <a:bodyPr/>
                    <a:lstStyle/>
                    <a:p>
                      <a:pPr algn="just">
                        <a:spcAft>
                          <a:spcPts val="600"/>
                        </a:spcAft>
                      </a:pPr>
                      <a:r>
                        <a:rPr lang="en-US" sz="1600" dirty="0" err="1" smtClean="0">
                          <a:effectLst/>
                        </a:rPr>
                        <a:t>Zinken</a:t>
                      </a:r>
                      <a:endParaRPr lang="de-DE"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tc>
                <a:tc>
                  <a:txBody>
                    <a:bodyPr/>
                    <a:lstStyle/>
                    <a:p>
                      <a:pPr algn="just">
                        <a:spcAft>
                          <a:spcPts val="600"/>
                        </a:spcAft>
                      </a:pPr>
                      <a:r>
                        <a:rPr lang="en-US" sz="1600" dirty="0" smtClean="0">
                          <a:effectLst/>
                        </a:rPr>
                        <a:t>Angela</a:t>
                      </a:r>
                      <a:endParaRPr lang="de-DE"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gn="just">
                        <a:lnSpc>
                          <a:spcPct val="115000"/>
                        </a:lnSpc>
                        <a:spcAft>
                          <a:spcPts val="600"/>
                        </a:spcAft>
                      </a:pPr>
                      <a:r>
                        <a:rPr lang="en-US" sz="1600" dirty="0">
                          <a:effectLst/>
                        </a:rPr>
                        <a:t>Project Support Office</a:t>
                      </a:r>
                      <a:endParaRPr lang="de-DE"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tc>
                <a:tc>
                  <a:txBody>
                    <a:bodyPr/>
                    <a:lstStyle/>
                    <a:p>
                      <a:pPr algn="just">
                        <a:spcAft>
                          <a:spcPts val="600"/>
                        </a:spcAft>
                      </a:pPr>
                      <a:r>
                        <a:rPr lang="en-US" sz="1600" dirty="0">
                          <a:effectLst/>
                        </a:rPr>
                        <a:t>FZJ</a:t>
                      </a:r>
                      <a:endParaRPr lang="de-DE"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gn="just">
                        <a:spcAft>
                          <a:spcPts val="600"/>
                        </a:spcAft>
                      </a:pPr>
                      <a:r>
                        <a:rPr lang="en-US" sz="1600" dirty="0" smtClean="0">
                          <a:effectLst/>
                        </a:rPr>
                        <a:t>a.zinken@fz-juelich.de</a:t>
                      </a:r>
                      <a:endParaRPr lang="de-DE"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2548887785"/>
                  </a:ext>
                </a:extLst>
              </a:tr>
              <a:tr h="0">
                <a:tc>
                  <a:txBody>
                    <a:bodyPr/>
                    <a:lstStyle/>
                    <a:p>
                      <a:pPr algn="just">
                        <a:spcAft>
                          <a:spcPts val="600"/>
                        </a:spcAft>
                      </a:pPr>
                      <a:r>
                        <a:rPr lang="en-US" sz="1600">
                          <a:effectLst/>
                        </a:rPr>
                        <a:t>Reinhart</a:t>
                      </a:r>
                      <a:endParaRPr lang="de-DE"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tc>
                <a:tc>
                  <a:txBody>
                    <a:bodyPr/>
                    <a:lstStyle/>
                    <a:p>
                      <a:pPr algn="just">
                        <a:spcAft>
                          <a:spcPts val="600"/>
                        </a:spcAft>
                      </a:pPr>
                      <a:r>
                        <a:rPr lang="en-US" sz="1600">
                          <a:effectLst/>
                        </a:rPr>
                        <a:t>Michael</a:t>
                      </a:r>
                      <a:endParaRPr lang="de-DE"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gn="just">
                        <a:lnSpc>
                          <a:spcPct val="115000"/>
                        </a:lnSpc>
                        <a:spcAft>
                          <a:spcPts val="600"/>
                        </a:spcAft>
                      </a:pPr>
                      <a:r>
                        <a:rPr lang="en-US" sz="1600">
                          <a:effectLst/>
                        </a:rPr>
                        <a:t>Project Support Office</a:t>
                      </a:r>
                      <a:endParaRPr lang="de-D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tc>
                <a:tc>
                  <a:txBody>
                    <a:bodyPr/>
                    <a:lstStyle/>
                    <a:p>
                      <a:pPr algn="just">
                        <a:spcAft>
                          <a:spcPts val="600"/>
                        </a:spcAft>
                      </a:pPr>
                      <a:r>
                        <a:rPr lang="en-US" sz="1600">
                          <a:effectLst/>
                        </a:rPr>
                        <a:t>FZJ</a:t>
                      </a:r>
                      <a:endParaRPr lang="de-DE"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gn="just">
                        <a:spcAft>
                          <a:spcPts val="600"/>
                        </a:spcAft>
                      </a:pPr>
                      <a:r>
                        <a:rPr lang="en-US" sz="1600">
                          <a:effectLst/>
                        </a:rPr>
                        <a:t>m.reinhart@fz-juelich.de</a:t>
                      </a:r>
                      <a:endParaRPr lang="de-DE"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576207817"/>
                  </a:ext>
                </a:extLst>
              </a:tr>
              <a:tr h="0">
                <a:tc>
                  <a:txBody>
                    <a:bodyPr/>
                    <a:lstStyle/>
                    <a:p>
                      <a:pPr algn="just">
                        <a:spcAft>
                          <a:spcPts val="600"/>
                        </a:spcAft>
                      </a:pPr>
                      <a:r>
                        <a:rPr lang="en-US" sz="1600">
                          <a:effectLst/>
                        </a:rPr>
                        <a:t>Douai</a:t>
                      </a:r>
                      <a:endParaRPr lang="de-DE"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tc>
                <a:tc>
                  <a:txBody>
                    <a:bodyPr/>
                    <a:lstStyle/>
                    <a:p>
                      <a:pPr algn="just">
                        <a:spcAft>
                          <a:spcPts val="600"/>
                        </a:spcAft>
                      </a:pPr>
                      <a:r>
                        <a:rPr lang="en-US" sz="1600" dirty="0">
                          <a:effectLst/>
                        </a:rPr>
                        <a:t>David</a:t>
                      </a:r>
                      <a:endParaRPr lang="de-DE"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gn="just">
                        <a:lnSpc>
                          <a:spcPct val="115000"/>
                        </a:lnSpc>
                        <a:spcAft>
                          <a:spcPts val="600"/>
                        </a:spcAft>
                      </a:pPr>
                      <a:r>
                        <a:rPr lang="en-US" sz="1600">
                          <a:effectLst/>
                        </a:rPr>
                        <a:t>EUROfusion Coordination officer</a:t>
                      </a:r>
                      <a:endParaRPr lang="de-DE"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tc>
                <a:tc>
                  <a:txBody>
                    <a:bodyPr/>
                    <a:lstStyle/>
                    <a:p>
                      <a:pPr algn="just">
                        <a:spcAft>
                          <a:spcPts val="600"/>
                        </a:spcAft>
                      </a:pPr>
                      <a:r>
                        <a:rPr lang="en-US" sz="1600">
                          <a:effectLst/>
                        </a:rPr>
                        <a:t>CEA</a:t>
                      </a:r>
                      <a:endParaRPr lang="de-DE"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gn="just">
                        <a:spcAft>
                          <a:spcPts val="600"/>
                        </a:spcAft>
                      </a:pPr>
                      <a:r>
                        <a:rPr lang="en-US" sz="1600" dirty="0" smtClean="0">
                          <a:effectLst/>
                        </a:rPr>
                        <a:t>David.DOUAI@eurofusion.org</a:t>
                      </a:r>
                      <a:endParaRPr lang="de-DE"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3120639781"/>
                  </a:ext>
                </a:extLst>
              </a:tr>
            </a:tbl>
          </a:graphicData>
        </a:graphic>
      </p:graphicFrame>
    </p:spTree>
    <p:extLst>
      <p:ext uri="{BB962C8B-B14F-4D97-AF65-F5344CB8AC3E}">
        <p14:creationId xmlns:p14="http://schemas.microsoft.com/office/powerpoint/2010/main" val="42350521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8358754E-C9F3-451F-B411-9850D50DC023}"/>
              </a:ext>
            </a:extLst>
          </p:cNvPr>
          <p:cNvSpPr>
            <a:spLocks noGrp="1"/>
          </p:cNvSpPr>
          <p:nvPr>
            <p:ph type="title"/>
          </p:nvPr>
        </p:nvSpPr>
        <p:spPr>
          <a:xfrm>
            <a:off x="15295" y="68627"/>
            <a:ext cx="9729111" cy="548679"/>
          </a:xfrm>
        </p:spPr>
        <p:txBody>
          <a:bodyPr/>
          <a:lstStyle/>
          <a:p>
            <a:pPr>
              <a:lnSpc>
                <a:spcPct val="100000"/>
              </a:lnSpc>
            </a:pPr>
            <a:r>
              <a:rPr lang="de-DE" sz="2667" dirty="0"/>
              <a:t>SP </a:t>
            </a:r>
            <a:r>
              <a:rPr lang="de-DE" sz="2667" dirty="0">
                <a:solidFill>
                  <a:srgbClr val="FF0000"/>
                </a:solidFill>
              </a:rPr>
              <a:t>ADC-J</a:t>
            </a:r>
            <a:r>
              <a:rPr lang="de-DE" sz="2667" dirty="0"/>
              <a:t>: </a:t>
            </a:r>
            <a:r>
              <a:rPr lang="de-DE" sz="2667" dirty="0" err="1"/>
              <a:t>Modelling</a:t>
            </a:r>
            <a:r>
              <a:rPr lang="de-DE" sz="2667" dirty="0"/>
              <a:t> </a:t>
            </a:r>
            <a:r>
              <a:rPr lang="de-DE" sz="2667" dirty="0" err="1"/>
              <a:t>of</a:t>
            </a:r>
            <a:r>
              <a:rPr lang="de-DE" sz="2667" dirty="0"/>
              <a:t> </a:t>
            </a:r>
            <a:r>
              <a:rPr lang="de-DE" sz="2667" dirty="0" err="1"/>
              <a:t>standard</a:t>
            </a:r>
            <a:r>
              <a:rPr lang="de-DE" sz="2667" dirty="0"/>
              <a:t> </a:t>
            </a:r>
            <a:r>
              <a:rPr lang="de-DE" sz="2667" dirty="0" err="1"/>
              <a:t>and</a:t>
            </a:r>
            <a:r>
              <a:rPr lang="de-DE" sz="2667" dirty="0"/>
              <a:t> ADC </a:t>
            </a:r>
            <a:r>
              <a:rPr lang="de-DE" sz="2667" dirty="0" err="1"/>
              <a:t>for</a:t>
            </a:r>
            <a:r>
              <a:rPr lang="de-DE" sz="2667" dirty="0"/>
              <a:t> DTT</a:t>
            </a:r>
          </a:p>
        </p:txBody>
      </p:sp>
      <p:pic>
        <p:nvPicPr>
          <p:cNvPr id="3" name="Immagine 2"/>
          <p:cNvPicPr>
            <a:picLocks noChangeAspect="1"/>
          </p:cNvPicPr>
          <p:nvPr/>
        </p:nvPicPr>
        <p:blipFill>
          <a:blip r:embed="rId2"/>
          <a:stretch>
            <a:fillRect/>
          </a:stretch>
        </p:blipFill>
        <p:spPr>
          <a:xfrm>
            <a:off x="1295467" y="1028733"/>
            <a:ext cx="9728700" cy="5139531"/>
          </a:xfrm>
          <a:prstGeom prst="rect">
            <a:avLst/>
          </a:prstGeom>
        </p:spPr>
      </p:pic>
      <p:sp>
        <p:nvSpPr>
          <p:cNvPr id="2" name="Textfeld 1"/>
          <p:cNvSpPr txBox="1"/>
          <p:nvPr/>
        </p:nvSpPr>
        <p:spPr>
          <a:xfrm>
            <a:off x="9336360" y="6237312"/>
            <a:ext cx="2397131" cy="369332"/>
          </a:xfrm>
          <a:prstGeom prst="rect">
            <a:avLst/>
          </a:prstGeom>
          <a:noFill/>
        </p:spPr>
        <p:txBody>
          <a:bodyPr wrap="none" rtlCol="0">
            <a:spAutoFit/>
          </a:bodyPr>
          <a:lstStyle/>
          <a:p>
            <a:r>
              <a:rPr lang="de-DE" dirty="0" smtClean="0"/>
              <a:t>P. </a:t>
            </a:r>
            <a:r>
              <a:rPr lang="de-DE" dirty="0" err="1" smtClean="0"/>
              <a:t>Innoncente</a:t>
            </a:r>
            <a:r>
              <a:rPr lang="de-DE" dirty="0" smtClean="0"/>
              <a:t> </a:t>
            </a:r>
            <a:r>
              <a:rPr lang="de-DE" dirty="0" err="1" smtClean="0"/>
              <a:t>and</a:t>
            </a:r>
            <a:r>
              <a:rPr lang="de-DE" dirty="0" smtClean="0"/>
              <a:t> </a:t>
            </a:r>
            <a:r>
              <a:rPr lang="de-DE" dirty="0" err="1" smtClean="0"/>
              <a:t>team</a:t>
            </a:r>
            <a:endParaRPr lang="de-DE" dirty="0"/>
          </a:p>
        </p:txBody>
      </p:sp>
    </p:spTree>
    <p:extLst>
      <p:ext uri="{BB962C8B-B14F-4D97-AF65-F5344CB8AC3E}">
        <p14:creationId xmlns:p14="http://schemas.microsoft.com/office/powerpoint/2010/main" val="29800086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4" name="Fußzeilenplatzhalter 3"/>
          <p:cNvSpPr>
            <a:spLocks noGrp="1"/>
          </p:cNvSpPr>
          <p:nvPr>
            <p:ph type="ftr" sz="quarter" idx="11"/>
          </p:nvPr>
        </p:nvSpPr>
        <p:spPr/>
        <p:txBody>
          <a:bodyPr/>
          <a:lstStyle/>
          <a:p>
            <a:r>
              <a:rPr lang="fr-FR" smtClean="0"/>
              <a:t>A. Author  |  XYZ PB Meeting  |  dd Mth yyyy</a:t>
            </a:r>
            <a:endParaRPr lang="en-GB" dirty="0"/>
          </a:p>
        </p:txBody>
      </p:sp>
      <p:sp>
        <p:nvSpPr>
          <p:cNvPr id="5" name="Foliennummernplatzhalter 4"/>
          <p:cNvSpPr>
            <a:spLocks noGrp="1"/>
          </p:cNvSpPr>
          <p:nvPr>
            <p:ph type="sldNum" sz="quarter" idx="12"/>
          </p:nvPr>
        </p:nvSpPr>
        <p:spPr/>
        <p:txBody>
          <a:bodyPr/>
          <a:lstStyle/>
          <a:p>
            <a:fld id="{6A6D9FA1-99C7-4910-8E32-B85D378B0060}" type="slidenum">
              <a:rPr lang="en-GB" smtClean="0"/>
              <a:pPr/>
              <a:t>33</a:t>
            </a:fld>
            <a:endParaRPr lang="en-GB" dirty="0"/>
          </a:p>
        </p:txBody>
      </p:sp>
      <p:pic>
        <p:nvPicPr>
          <p:cNvPr id="6" name="Grafik 5" descr="Bildschirmausschnit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432" y="1340768"/>
            <a:ext cx="8397968" cy="4290432"/>
          </a:xfrm>
          <a:prstGeom prst="rect">
            <a:avLst/>
          </a:prstGeom>
        </p:spPr>
      </p:pic>
    </p:spTree>
    <p:extLst>
      <p:ext uri="{BB962C8B-B14F-4D97-AF65-F5344CB8AC3E}">
        <p14:creationId xmlns:p14="http://schemas.microsoft.com/office/powerpoint/2010/main" val="37615094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6" name="Inhaltsplatzhalter 5" descr="Bildschirmausschnit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9456" y="1341117"/>
            <a:ext cx="9060965" cy="4419983"/>
          </a:xfrm>
        </p:spPr>
      </p:pic>
      <p:sp>
        <p:nvSpPr>
          <p:cNvPr id="4" name="Fußzeilenplatzhalter 3"/>
          <p:cNvSpPr>
            <a:spLocks noGrp="1"/>
          </p:cNvSpPr>
          <p:nvPr>
            <p:ph type="ftr" sz="quarter" idx="11"/>
          </p:nvPr>
        </p:nvSpPr>
        <p:spPr/>
        <p:txBody>
          <a:bodyPr/>
          <a:lstStyle/>
          <a:p>
            <a:r>
              <a:rPr lang="fr-FR" smtClean="0"/>
              <a:t>A. Author  |  XYZ PB Meeting  |  dd Mth yyyy</a:t>
            </a:r>
            <a:endParaRPr lang="en-GB" dirty="0"/>
          </a:p>
        </p:txBody>
      </p:sp>
      <p:sp>
        <p:nvSpPr>
          <p:cNvPr id="5" name="Foliennummernplatzhalter 4"/>
          <p:cNvSpPr>
            <a:spLocks noGrp="1"/>
          </p:cNvSpPr>
          <p:nvPr>
            <p:ph type="sldNum" sz="quarter" idx="12"/>
          </p:nvPr>
        </p:nvSpPr>
        <p:spPr/>
        <p:txBody>
          <a:bodyPr/>
          <a:lstStyle/>
          <a:p>
            <a:fld id="{6A6D9FA1-99C7-4910-8E32-B85D378B0060}" type="slidenum">
              <a:rPr lang="en-GB" smtClean="0"/>
              <a:pPr/>
              <a:t>34</a:t>
            </a:fld>
            <a:endParaRPr lang="en-GB" dirty="0"/>
          </a:p>
        </p:txBody>
      </p:sp>
    </p:spTree>
    <p:extLst>
      <p:ext uri="{BB962C8B-B14F-4D97-AF65-F5344CB8AC3E}">
        <p14:creationId xmlns:p14="http://schemas.microsoft.com/office/powerpoint/2010/main" val="878420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4" name="Fußzeilenplatzhalter 3"/>
          <p:cNvSpPr>
            <a:spLocks noGrp="1"/>
          </p:cNvSpPr>
          <p:nvPr>
            <p:ph type="ftr" sz="quarter" idx="11"/>
          </p:nvPr>
        </p:nvSpPr>
        <p:spPr/>
        <p:txBody>
          <a:bodyPr/>
          <a:lstStyle/>
          <a:p>
            <a:r>
              <a:rPr lang="fr-FR" smtClean="0"/>
              <a:t>A. Author  |  XYZ PB Meeting  |  dd Mth yyyy</a:t>
            </a:r>
            <a:endParaRPr lang="en-GB" dirty="0"/>
          </a:p>
        </p:txBody>
      </p:sp>
      <p:sp>
        <p:nvSpPr>
          <p:cNvPr id="5" name="Foliennummernplatzhalter 4"/>
          <p:cNvSpPr>
            <a:spLocks noGrp="1"/>
          </p:cNvSpPr>
          <p:nvPr>
            <p:ph type="sldNum" sz="quarter" idx="12"/>
          </p:nvPr>
        </p:nvSpPr>
        <p:spPr/>
        <p:txBody>
          <a:bodyPr/>
          <a:lstStyle/>
          <a:p>
            <a:fld id="{6A6D9FA1-99C7-4910-8E32-B85D378B0060}" type="slidenum">
              <a:rPr lang="en-GB" smtClean="0"/>
              <a:pPr/>
              <a:t>35</a:t>
            </a:fld>
            <a:endParaRPr lang="en-GB" dirty="0"/>
          </a:p>
        </p:txBody>
      </p:sp>
      <p:pic>
        <p:nvPicPr>
          <p:cNvPr id="6" name="Grafik 5" descr="Bildschirmausschnitt"/>
          <p:cNvPicPr>
            <a:picLocks noChangeAspect="1"/>
          </p:cNvPicPr>
          <p:nvPr/>
        </p:nvPicPr>
        <p:blipFill rotWithShape="1">
          <a:blip r:embed="rId2">
            <a:extLst>
              <a:ext uri="{28A0092B-C50C-407E-A947-70E740481C1C}">
                <a14:useLocalDpi xmlns:a14="http://schemas.microsoft.com/office/drawing/2010/main" val="0"/>
              </a:ext>
            </a:extLst>
          </a:blip>
          <a:srcRect l="3208"/>
          <a:stretch/>
        </p:blipFill>
        <p:spPr>
          <a:xfrm>
            <a:off x="1343472" y="1484784"/>
            <a:ext cx="8689106" cy="4419983"/>
          </a:xfrm>
          <a:prstGeom prst="rect">
            <a:avLst/>
          </a:prstGeom>
        </p:spPr>
      </p:pic>
    </p:spTree>
    <p:extLst>
      <p:ext uri="{BB962C8B-B14F-4D97-AF65-F5344CB8AC3E}">
        <p14:creationId xmlns:p14="http://schemas.microsoft.com/office/powerpoint/2010/main" val="2040571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 – WP </a:t>
            </a:r>
            <a:r>
              <a:rPr lang="de-DE" dirty="0" err="1" smtClean="0"/>
              <a:t>Organization</a:t>
            </a:r>
            <a:r>
              <a:rPr lang="de-DE" dirty="0" smtClean="0"/>
              <a:t>: Work-Breakdown </a:t>
            </a:r>
            <a:r>
              <a:rPr lang="de-DE" dirty="0" err="1" smtClean="0"/>
              <a:t>Structure</a:t>
            </a:r>
            <a:endParaRPr lang="en-GB" dirty="0"/>
          </a:p>
        </p:txBody>
      </p:sp>
      <p:sp>
        <p:nvSpPr>
          <p:cNvPr id="5" name="Foliennummernplatzhalter 4"/>
          <p:cNvSpPr>
            <a:spLocks noGrp="1"/>
          </p:cNvSpPr>
          <p:nvPr>
            <p:ph type="sldNum" sz="quarter" idx="12"/>
          </p:nvPr>
        </p:nvSpPr>
        <p:spPr/>
        <p:txBody>
          <a:bodyPr/>
          <a:lstStyle/>
          <a:p>
            <a:fld id="{6A6D9FA1-99C7-4910-8E32-B85D378B0060}" type="slidenum">
              <a:rPr lang="en-GB" smtClean="0"/>
              <a:pPr/>
              <a:t>4</a:t>
            </a:fld>
            <a:endParaRPr lang="en-GB" dirty="0"/>
          </a:p>
        </p:txBody>
      </p:sp>
      <p:sp>
        <p:nvSpPr>
          <p:cNvPr id="7" name="Fußzeilenplatzhalter 3"/>
          <p:cNvSpPr>
            <a:spLocks noGrp="1"/>
          </p:cNvSpPr>
          <p:nvPr>
            <p:ph type="ftr" sz="quarter" idx="11"/>
          </p:nvPr>
        </p:nvSpPr>
        <p:spPr>
          <a:xfrm>
            <a:off x="609600" y="6528386"/>
            <a:ext cx="3470176" cy="329614"/>
          </a:xfrm>
        </p:spPr>
        <p:txBody>
          <a:bodyPr/>
          <a:lstStyle/>
          <a:p>
            <a:pPr algn="l"/>
            <a:r>
              <a:rPr lang="fr-FR" dirty="0"/>
              <a:t>S. Brezinsek  |  3rd WPPWIE PB  |  15.03.2022 </a:t>
            </a:r>
            <a:endParaRPr lang="en-GB" dirty="0"/>
          </a:p>
        </p:txBody>
      </p:sp>
      <p:pic>
        <p:nvPicPr>
          <p:cNvPr id="8" name="Grafik 7"/>
          <p:cNvPicPr/>
          <p:nvPr/>
        </p:nvPicPr>
        <p:blipFill rotWithShape="1">
          <a:blip r:embed="rId2">
            <a:extLst>
              <a:ext uri="{28A0092B-C50C-407E-A947-70E740481C1C}">
                <a14:useLocalDpi xmlns:a14="http://schemas.microsoft.com/office/drawing/2010/main" val="0"/>
              </a:ext>
            </a:extLst>
          </a:blip>
          <a:srcRect t="-96"/>
          <a:stretch/>
        </p:blipFill>
        <p:spPr bwMode="auto">
          <a:xfrm>
            <a:off x="479376" y="692696"/>
            <a:ext cx="10297144" cy="5760639"/>
          </a:xfrm>
          <a:prstGeom prst="rect">
            <a:avLst/>
          </a:prstGeom>
          <a:noFill/>
        </p:spPr>
      </p:pic>
      <p:sp>
        <p:nvSpPr>
          <p:cNvPr id="9" name="Textfeld 8"/>
          <p:cNvSpPr txBox="1"/>
          <p:nvPr/>
        </p:nvSpPr>
        <p:spPr>
          <a:xfrm>
            <a:off x="2135560" y="836712"/>
            <a:ext cx="1152128" cy="400110"/>
          </a:xfrm>
          <a:prstGeom prst="rect">
            <a:avLst/>
          </a:prstGeom>
          <a:noFill/>
        </p:spPr>
        <p:txBody>
          <a:bodyPr wrap="square" rtlCol="0">
            <a:spAutoFit/>
          </a:bodyPr>
          <a:lstStyle/>
          <a:p>
            <a:r>
              <a:rPr lang="de-DE" sz="1000" dirty="0"/>
              <a:t>DPL </a:t>
            </a:r>
            <a:r>
              <a:rPr lang="de-DE" sz="1000" dirty="0" err="1"/>
              <a:t>for</a:t>
            </a:r>
            <a:r>
              <a:rPr lang="de-DE" sz="1000" dirty="0"/>
              <a:t> ADC:  Giuseppe Calabro</a:t>
            </a:r>
          </a:p>
        </p:txBody>
      </p:sp>
      <p:sp>
        <p:nvSpPr>
          <p:cNvPr id="11" name="Rechteck 10"/>
          <p:cNvSpPr/>
          <p:nvPr/>
        </p:nvSpPr>
        <p:spPr>
          <a:xfrm>
            <a:off x="6744072" y="1700808"/>
            <a:ext cx="1008112" cy="410445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6672064" y="5805264"/>
            <a:ext cx="1152128" cy="584775"/>
          </a:xfrm>
          <a:prstGeom prst="rect">
            <a:avLst/>
          </a:prstGeom>
          <a:noFill/>
          <a:ln>
            <a:noFill/>
          </a:ln>
        </p:spPr>
        <p:txBody>
          <a:bodyPr wrap="square" rtlCol="0">
            <a:spAutoFit/>
          </a:bodyPr>
          <a:lstStyle/>
          <a:p>
            <a:pPr algn="ctr"/>
            <a:r>
              <a:rPr lang="de-DE" sz="1600" dirty="0" err="1">
                <a:solidFill>
                  <a:srgbClr val="00B050"/>
                </a:solidFill>
              </a:rPr>
              <a:t>only</a:t>
            </a:r>
            <a:r>
              <a:rPr lang="de-DE" sz="1600" dirty="0">
                <a:solidFill>
                  <a:srgbClr val="00B050"/>
                </a:solidFill>
              </a:rPr>
              <a:t> in 2022+2023</a:t>
            </a:r>
          </a:p>
        </p:txBody>
      </p:sp>
      <p:sp>
        <p:nvSpPr>
          <p:cNvPr id="13" name="Abgerundetes Rechteck 12"/>
          <p:cNvSpPr/>
          <p:nvPr/>
        </p:nvSpPr>
        <p:spPr>
          <a:xfrm>
            <a:off x="9798206" y="5733255"/>
            <a:ext cx="1338354" cy="7200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9768408" y="5148479"/>
            <a:ext cx="1425261" cy="584775"/>
          </a:xfrm>
          <a:prstGeom prst="rect">
            <a:avLst/>
          </a:prstGeom>
          <a:noFill/>
        </p:spPr>
        <p:txBody>
          <a:bodyPr wrap="square" rtlCol="0">
            <a:spAutoFit/>
          </a:bodyPr>
          <a:lstStyle/>
          <a:p>
            <a:pPr algn="ctr"/>
            <a:r>
              <a:rPr lang="de-DE" sz="1600" dirty="0">
                <a:solidFill>
                  <a:srgbClr val="FF0000"/>
                </a:solidFill>
              </a:rPr>
              <a:t>~6 </a:t>
            </a:r>
            <a:r>
              <a:rPr lang="de-DE" sz="1600" dirty="0" err="1">
                <a:solidFill>
                  <a:srgbClr val="FF0000"/>
                </a:solidFill>
              </a:rPr>
              <a:t>months</a:t>
            </a:r>
            <a:r>
              <a:rPr lang="de-DE" sz="1600" dirty="0">
                <a:solidFill>
                  <a:srgbClr val="FF0000"/>
                </a:solidFill>
              </a:rPr>
              <a:t> 9.2021/3.2022</a:t>
            </a:r>
          </a:p>
        </p:txBody>
      </p:sp>
      <p:sp>
        <p:nvSpPr>
          <p:cNvPr id="4" name="Rechteck 3"/>
          <p:cNvSpPr/>
          <p:nvPr/>
        </p:nvSpPr>
        <p:spPr>
          <a:xfrm>
            <a:off x="335360" y="3501008"/>
            <a:ext cx="1512168" cy="29523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Textfeld 14"/>
          <p:cNvSpPr txBox="1"/>
          <p:nvPr/>
        </p:nvSpPr>
        <p:spPr>
          <a:xfrm>
            <a:off x="769317" y="3753036"/>
            <a:ext cx="1239794" cy="1169551"/>
          </a:xfrm>
          <a:prstGeom prst="rect">
            <a:avLst/>
          </a:prstGeom>
          <a:noFill/>
        </p:spPr>
        <p:txBody>
          <a:bodyPr wrap="square" rtlCol="0">
            <a:spAutoFit/>
          </a:bodyPr>
          <a:lstStyle/>
          <a:p>
            <a:pPr algn="ctr"/>
            <a:r>
              <a:rPr lang="de-DE" sz="1400" dirty="0"/>
              <a:t>Task </a:t>
            </a:r>
            <a:r>
              <a:rPr lang="de-DE" sz="1400" dirty="0" err="1"/>
              <a:t>descriptions</a:t>
            </a:r>
            <a:r>
              <a:rPr lang="de-DE" sz="1400" dirty="0"/>
              <a:t> </a:t>
            </a:r>
          </a:p>
          <a:p>
            <a:pPr algn="ctr"/>
            <a:r>
              <a:rPr lang="de-DE" sz="1400" dirty="0"/>
              <a:t>in PMP ANNEX 2 </a:t>
            </a:r>
          </a:p>
          <a:p>
            <a:pPr algn="ctr"/>
            <a:r>
              <a:rPr lang="de-DE" sz="1400" dirty="0"/>
              <a:t>(</a:t>
            </a:r>
            <a:r>
              <a:rPr lang="de-DE" sz="1400" dirty="0" err="1"/>
              <a:t>and</a:t>
            </a:r>
            <a:r>
              <a:rPr lang="de-DE" sz="1400" dirty="0"/>
              <a:t> IMS)</a:t>
            </a:r>
          </a:p>
        </p:txBody>
      </p:sp>
      <p:sp>
        <p:nvSpPr>
          <p:cNvPr id="16" name="Textfeld 15"/>
          <p:cNvSpPr txBox="1"/>
          <p:nvPr/>
        </p:nvSpPr>
        <p:spPr>
          <a:xfrm>
            <a:off x="9926848" y="5853080"/>
            <a:ext cx="1108380" cy="461665"/>
          </a:xfrm>
          <a:prstGeom prst="rect">
            <a:avLst/>
          </a:prstGeom>
          <a:noFill/>
        </p:spPr>
        <p:txBody>
          <a:bodyPr wrap="none" rtlCol="0">
            <a:spAutoFit/>
          </a:bodyPr>
          <a:lstStyle/>
          <a:p>
            <a:pPr algn="ctr"/>
            <a:r>
              <a:rPr lang="de-DE" sz="1200" dirty="0" err="1"/>
              <a:t>Modelling</a:t>
            </a:r>
            <a:r>
              <a:rPr lang="de-DE" sz="1200" dirty="0"/>
              <a:t> </a:t>
            </a:r>
          </a:p>
          <a:p>
            <a:pPr algn="ctr"/>
            <a:r>
              <a:rPr lang="de-DE" sz="1200" dirty="0" err="1"/>
              <a:t>of</a:t>
            </a:r>
            <a:r>
              <a:rPr lang="de-DE" sz="1200" dirty="0"/>
              <a:t> ADC </a:t>
            </a:r>
            <a:r>
              <a:rPr lang="de-DE" sz="1200" dirty="0" err="1"/>
              <a:t>for</a:t>
            </a:r>
            <a:r>
              <a:rPr lang="de-DE" sz="1200" dirty="0"/>
              <a:t> DTT</a:t>
            </a:r>
          </a:p>
        </p:txBody>
      </p:sp>
      <p:sp>
        <p:nvSpPr>
          <p:cNvPr id="17" name="Textfeld 16"/>
          <p:cNvSpPr txBox="1"/>
          <p:nvPr/>
        </p:nvSpPr>
        <p:spPr>
          <a:xfrm>
            <a:off x="8884783" y="6485427"/>
            <a:ext cx="2044537" cy="338554"/>
          </a:xfrm>
          <a:prstGeom prst="rect">
            <a:avLst/>
          </a:prstGeom>
          <a:noFill/>
        </p:spPr>
        <p:txBody>
          <a:bodyPr wrap="square" rtlCol="0">
            <a:spAutoFit/>
          </a:bodyPr>
          <a:lstStyle/>
          <a:p>
            <a:pPr algn="ctr"/>
            <a:r>
              <a:rPr lang="de-DE" sz="1600" dirty="0" err="1">
                <a:solidFill>
                  <a:srgbClr val="FF0000"/>
                </a:solidFill>
              </a:rPr>
              <a:t>only</a:t>
            </a:r>
            <a:r>
              <a:rPr lang="de-DE" sz="1600" dirty="0">
                <a:solidFill>
                  <a:srgbClr val="FF0000"/>
                </a:solidFill>
              </a:rPr>
              <a:t> in 2021+2022</a:t>
            </a:r>
          </a:p>
        </p:txBody>
      </p:sp>
      <p:sp>
        <p:nvSpPr>
          <p:cNvPr id="19" name="Rechteck 18"/>
          <p:cNvSpPr/>
          <p:nvPr/>
        </p:nvSpPr>
        <p:spPr>
          <a:xfrm>
            <a:off x="8779079" y="1700808"/>
            <a:ext cx="1008112" cy="48067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9819074" y="1702479"/>
            <a:ext cx="1008112" cy="1870537"/>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feld 20"/>
          <p:cNvSpPr txBox="1"/>
          <p:nvPr/>
        </p:nvSpPr>
        <p:spPr>
          <a:xfrm>
            <a:off x="9862626" y="3573015"/>
            <a:ext cx="1043248" cy="584775"/>
          </a:xfrm>
          <a:prstGeom prst="rect">
            <a:avLst/>
          </a:prstGeom>
          <a:noFill/>
          <a:ln>
            <a:noFill/>
          </a:ln>
        </p:spPr>
        <p:txBody>
          <a:bodyPr wrap="square" rtlCol="0">
            <a:spAutoFit/>
          </a:bodyPr>
          <a:lstStyle/>
          <a:p>
            <a:pPr algn="ctr"/>
            <a:r>
              <a:rPr lang="de-DE" sz="1600" dirty="0" err="1">
                <a:solidFill>
                  <a:srgbClr val="7030A0"/>
                </a:solidFill>
              </a:rPr>
              <a:t>from</a:t>
            </a:r>
            <a:r>
              <a:rPr lang="de-DE" sz="1600" dirty="0">
                <a:solidFill>
                  <a:srgbClr val="7030A0"/>
                </a:solidFill>
              </a:rPr>
              <a:t> </a:t>
            </a:r>
          </a:p>
          <a:p>
            <a:pPr algn="ctr"/>
            <a:r>
              <a:rPr lang="de-DE" sz="1600" dirty="0">
                <a:solidFill>
                  <a:srgbClr val="7030A0"/>
                </a:solidFill>
              </a:rPr>
              <a:t>2022 on</a:t>
            </a:r>
          </a:p>
        </p:txBody>
      </p:sp>
      <p:sp>
        <p:nvSpPr>
          <p:cNvPr id="22" name="Rechteck 21"/>
          <p:cNvSpPr/>
          <p:nvPr/>
        </p:nvSpPr>
        <p:spPr>
          <a:xfrm>
            <a:off x="9804412" y="5661248"/>
            <a:ext cx="1400272" cy="8462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p:cNvSpPr txBox="1"/>
          <p:nvPr/>
        </p:nvSpPr>
        <p:spPr>
          <a:xfrm>
            <a:off x="9079681" y="805934"/>
            <a:ext cx="2486898" cy="461665"/>
          </a:xfrm>
          <a:prstGeom prst="rect">
            <a:avLst/>
          </a:prstGeom>
          <a:noFill/>
        </p:spPr>
        <p:txBody>
          <a:bodyPr wrap="square" rtlCol="0">
            <a:spAutoFit/>
          </a:bodyPr>
          <a:lstStyle/>
          <a:p>
            <a:r>
              <a:rPr lang="de-DE" sz="1200" dirty="0"/>
              <a:t>Note PSO </a:t>
            </a:r>
            <a:r>
              <a:rPr lang="de-DE" sz="1200" dirty="0" err="1"/>
              <a:t>exchange</a:t>
            </a:r>
            <a:r>
              <a:rPr lang="de-DE" sz="1200" dirty="0"/>
              <a:t> </a:t>
            </a:r>
            <a:r>
              <a:rPr lang="de-DE" sz="1200" dirty="0" err="1"/>
              <a:t>mid</a:t>
            </a:r>
            <a:r>
              <a:rPr lang="de-DE" sz="1200" dirty="0"/>
              <a:t> 2021: </a:t>
            </a:r>
            <a:r>
              <a:rPr lang="de-DE" sz="1200" dirty="0" err="1"/>
              <a:t>A.Zinken</a:t>
            </a:r>
            <a:r>
              <a:rPr lang="de-DE" sz="1200" dirty="0"/>
              <a:t> </a:t>
            </a:r>
            <a:r>
              <a:rPr lang="de-DE" sz="1200" dirty="0" err="1"/>
              <a:t>for</a:t>
            </a:r>
            <a:r>
              <a:rPr lang="de-DE" sz="1200" dirty="0"/>
              <a:t> IMS </a:t>
            </a:r>
            <a:r>
              <a:rPr lang="de-DE" sz="1200" dirty="0" err="1"/>
              <a:t>entries</a:t>
            </a:r>
            <a:endParaRPr lang="de-DE" sz="1200" dirty="0"/>
          </a:p>
        </p:txBody>
      </p:sp>
    </p:spTree>
    <p:extLst>
      <p:ext uri="{BB962C8B-B14F-4D97-AF65-F5344CB8AC3E}">
        <p14:creationId xmlns:p14="http://schemas.microsoft.com/office/powerpoint/2010/main" val="389006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p:bldP spid="17" grpId="0"/>
      <p:bldP spid="19" grpId="0" animBg="1"/>
      <p:bldP spid="20" grpId="0" animBg="1"/>
      <p:bldP spid="21" grpId="0"/>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 – </a:t>
            </a:r>
            <a:r>
              <a:rPr lang="de-DE" dirty="0" smtClean="0"/>
              <a:t>WPPWIE </a:t>
            </a:r>
            <a:r>
              <a:rPr lang="de-DE" dirty="0" err="1" smtClean="0"/>
              <a:t>Organization</a:t>
            </a:r>
            <a:r>
              <a:rPr lang="de-DE" dirty="0" smtClean="0"/>
              <a:t>: </a:t>
            </a:r>
            <a:r>
              <a:rPr lang="de-DE" dirty="0"/>
              <a:t>F</a:t>
            </a:r>
            <a:r>
              <a:rPr lang="de-DE" dirty="0" smtClean="0"/>
              <a:t>acilities </a:t>
            </a:r>
            <a:r>
              <a:rPr lang="de-DE" dirty="0"/>
              <a:t>O</a:t>
            </a:r>
            <a:r>
              <a:rPr lang="de-DE" dirty="0" smtClean="0"/>
              <a:t>peration</a:t>
            </a:r>
            <a:endParaRPr lang="en-GB" dirty="0"/>
          </a:p>
        </p:txBody>
      </p:sp>
      <p:sp>
        <p:nvSpPr>
          <p:cNvPr id="5" name="Foliennummernplatzhalter 4"/>
          <p:cNvSpPr>
            <a:spLocks noGrp="1"/>
          </p:cNvSpPr>
          <p:nvPr>
            <p:ph type="sldNum" sz="quarter" idx="12"/>
          </p:nvPr>
        </p:nvSpPr>
        <p:spPr/>
        <p:txBody>
          <a:bodyPr/>
          <a:lstStyle/>
          <a:p>
            <a:fld id="{6A6D9FA1-99C7-4910-8E32-B85D378B0060}" type="slidenum">
              <a:rPr lang="en-GB" smtClean="0"/>
              <a:pPr/>
              <a:t>5</a:t>
            </a:fld>
            <a:endParaRPr lang="en-GB" dirty="0"/>
          </a:p>
        </p:txBody>
      </p:sp>
      <p:sp>
        <p:nvSpPr>
          <p:cNvPr id="7" name="Fußzeilenplatzhalter 3"/>
          <p:cNvSpPr>
            <a:spLocks noGrp="1"/>
          </p:cNvSpPr>
          <p:nvPr>
            <p:ph type="ftr" sz="quarter" idx="11"/>
          </p:nvPr>
        </p:nvSpPr>
        <p:spPr>
          <a:xfrm>
            <a:off x="609600" y="6528386"/>
            <a:ext cx="3470176" cy="329614"/>
          </a:xfrm>
        </p:spPr>
        <p:txBody>
          <a:bodyPr/>
          <a:lstStyle/>
          <a:p>
            <a:pPr algn="l"/>
            <a:r>
              <a:rPr lang="fr-FR" dirty="0"/>
              <a:t>S. Brezinsek  |  3rd WPPWIE PB  |  15.03.2022 </a:t>
            </a:r>
            <a:endParaRPr lang="en-GB" dirty="0"/>
          </a:p>
        </p:txBody>
      </p:sp>
      <p:graphicFrame>
        <p:nvGraphicFramePr>
          <p:cNvPr id="3" name="Tabelle 3">
            <a:extLst>
              <a:ext uri="{FF2B5EF4-FFF2-40B4-BE49-F238E27FC236}">
                <a16:creationId xmlns:a16="http://schemas.microsoft.com/office/drawing/2014/main" id="{B7E40CB0-CC49-435D-8E23-CD405A08D165}"/>
              </a:ext>
            </a:extLst>
          </p:cNvPr>
          <p:cNvGraphicFramePr>
            <a:graphicFrameLocks noGrp="1"/>
          </p:cNvGraphicFramePr>
          <p:nvPr>
            <p:extLst>
              <p:ext uri="{D42A27DB-BD31-4B8C-83A1-F6EECF244321}">
                <p14:modId xmlns:p14="http://schemas.microsoft.com/office/powerpoint/2010/main" val="3159576831"/>
              </p:ext>
            </p:extLst>
          </p:nvPr>
        </p:nvGraphicFramePr>
        <p:xfrm>
          <a:off x="609600" y="720834"/>
          <a:ext cx="9577063" cy="5684840"/>
        </p:xfrm>
        <a:graphic>
          <a:graphicData uri="http://schemas.openxmlformats.org/drawingml/2006/table">
            <a:tbl>
              <a:tblPr firstRow="1" bandRow="1">
                <a:tableStyleId>{5C22544A-7EE6-4342-B048-85BDC9FD1C3A}</a:tableStyleId>
              </a:tblPr>
              <a:tblGrid>
                <a:gridCol w="1715136">
                  <a:extLst>
                    <a:ext uri="{9D8B030D-6E8A-4147-A177-3AD203B41FA5}">
                      <a16:colId xmlns:a16="http://schemas.microsoft.com/office/drawing/2014/main" val="1246532375"/>
                    </a:ext>
                  </a:extLst>
                </a:gridCol>
                <a:gridCol w="1001384">
                  <a:extLst>
                    <a:ext uri="{9D8B030D-6E8A-4147-A177-3AD203B41FA5}">
                      <a16:colId xmlns:a16="http://schemas.microsoft.com/office/drawing/2014/main" val="4158150215"/>
                    </a:ext>
                  </a:extLst>
                </a:gridCol>
                <a:gridCol w="1001384">
                  <a:extLst>
                    <a:ext uri="{9D8B030D-6E8A-4147-A177-3AD203B41FA5}">
                      <a16:colId xmlns:a16="http://schemas.microsoft.com/office/drawing/2014/main" val="1873684400"/>
                    </a:ext>
                  </a:extLst>
                </a:gridCol>
                <a:gridCol w="1225097">
                  <a:extLst>
                    <a:ext uri="{9D8B030D-6E8A-4147-A177-3AD203B41FA5}">
                      <a16:colId xmlns:a16="http://schemas.microsoft.com/office/drawing/2014/main" val="3421010522"/>
                    </a:ext>
                  </a:extLst>
                </a:gridCol>
                <a:gridCol w="1171832">
                  <a:extLst>
                    <a:ext uri="{9D8B030D-6E8A-4147-A177-3AD203B41FA5}">
                      <a16:colId xmlns:a16="http://schemas.microsoft.com/office/drawing/2014/main" val="1531198557"/>
                    </a:ext>
                  </a:extLst>
                </a:gridCol>
                <a:gridCol w="3462230">
                  <a:extLst>
                    <a:ext uri="{9D8B030D-6E8A-4147-A177-3AD203B41FA5}">
                      <a16:colId xmlns:a16="http://schemas.microsoft.com/office/drawing/2014/main" val="3129379792"/>
                    </a:ext>
                  </a:extLst>
                </a:gridCol>
              </a:tblGrid>
              <a:tr h="284242">
                <a:tc>
                  <a:txBody>
                    <a:bodyPr/>
                    <a:lstStyle/>
                    <a:p>
                      <a:r>
                        <a:rPr lang="de-DE" sz="1200" dirty="0"/>
                        <a:t>Facility</a:t>
                      </a:r>
                    </a:p>
                  </a:txBody>
                  <a:tcPr/>
                </a:tc>
                <a:tc>
                  <a:txBody>
                    <a:bodyPr/>
                    <a:lstStyle/>
                    <a:p>
                      <a:r>
                        <a:rPr lang="de-DE" sz="1200" dirty="0"/>
                        <a:t>RU</a:t>
                      </a:r>
                    </a:p>
                  </a:txBody>
                  <a:tcPr/>
                </a:tc>
                <a:tc>
                  <a:txBody>
                    <a:bodyPr/>
                    <a:lstStyle/>
                    <a:p>
                      <a:r>
                        <a:rPr lang="de-DE" sz="1200" dirty="0"/>
                        <a:t>Funding rate</a:t>
                      </a:r>
                    </a:p>
                  </a:txBody>
                  <a:tcPr/>
                </a:tc>
                <a:tc>
                  <a:txBody>
                    <a:bodyPr/>
                    <a:lstStyle/>
                    <a:p>
                      <a:r>
                        <a:rPr lang="de-DE" sz="1200" dirty="0"/>
                        <a:t>Days in 2021</a:t>
                      </a:r>
                    </a:p>
                  </a:txBody>
                  <a:tcPr/>
                </a:tc>
                <a:tc>
                  <a:txBody>
                    <a:bodyPr/>
                    <a:lstStyle/>
                    <a:p>
                      <a:r>
                        <a:rPr lang="de-DE" sz="1200" dirty="0"/>
                        <a:t>Days in 2022</a:t>
                      </a:r>
                    </a:p>
                  </a:txBody>
                  <a:tcPr/>
                </a:tc>
                <a:tc>
                  <a:txBody>
                    <a:bodyPr/>
                    <a:lstStyle/>
                    <a:p>
                      <a:r>
                        <a:rPr lang="de-DE" sz="1200" dirty="0"/>
                        <a:t>Comment</a:t>
                      </a:r>
                    </a:p>
                  </a:txBody>
                  <a:tcPr/>
                </a:tc>
                <a:extLst>
                  <a:ext uri="{0D108BD9-81ED-4DB2-BD59-A6C34878D82A}">
                    <a16:rowId xmlns:a16="http://schemas.microsoft.com/office/drawing/2014/main" val="2526164188"/>
                  </a:ext>
                </a:extLst>
              </a:tr>
              <a:tr h="284242">
                <a:tc>
                  <a:txBody>
                    <a:bodyPr/>
                    <a:lstStyle/>
                    <a:p>
                      <a:r>
                        <a:rPr lang="de-DE" sz="1200" dirty="0"/>
                        <a:t>MAGNUM-PSI</a:t>
                      </a:r>
                    </a:p>
                  </a:txBody>
                  <a:tcPr/>
                </a:tc>
                <a:tc>
                  <a:txBody>
                    <a:bodyPr/>
                    <a:lstStyle/>
                    <a:p>
                      <a:r>
                        <a:rPr lang="de-DE" sz="1200" dirty="0"/>
                        <a:t>DIFFER</a:t>
                      </a:r>
                    </a:p>
                  </a:txBody>
                  <a:tcPr/>
                </a:tc>
                <a:tc>
                  <a:txBody>
                    <a:bodyPr/>
                    <a:lstStyle/>
                    <a:p>
                      <a:r>
                        <a:rPr lang="de-DE" sz="1200" dirty="0"/>
                        <a:t>70 %</a:t>
                      </a:r>
                    </a:p>
                  </a:txBody>
                  <a:tcPr/>
                </a:tc>
                <a:tc>
                  <a:txBody>
                    <a:bodyPr/>
                    <a:lstStyle/>
                    <a:p>
                      <a:r>
                        <a:rPr lang="de-DE" sz="1200" dirty="0"/>
                        <a:t>13</a:t>
                      </a:r>
                    </a:p>
                  </a:txBody>
                  <a:tcPr/>
                </a:tc>
                <a:tc>
                  <a:txBody>
                    <a:bodyPr/>
                    <a:lstStyle/>
                    <a:p>
                      <a:r>
                        <a:rPr lang="de-DE" sz="1200" dirty="0"/>
                        <a:t>54</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200" dirty="0"/>
                        <a:t>14 </a:t>
                      </a:r>
                      <a:r>
                        <a:rPr lang="de-DE" sz="1200" dirty="0" err="1"/>
                        <a:t>days</a:t>
                      </a:r>
                      <a:r>
                        <a:rPr lang="de-DE" sz="1200" dirty="0"/>
                        <a:t> </a:t>
                      </a:r>
                      <a:r>
                        <a:rPr lang="de-DE" sz="1200" dirty="0" err="1"/>
                        <a:t>transferred</a:t>
                      </a:r>
                      <a:r>
                        <a:rPr lang="de-DE" sz="1200" dirty="0"/>
                        <a:t> </a:t>
                      </a:r>
                      <a:r>
                        <a:rPr lang="de-DE" sz="1200" dirty="0" err="1"/>
                        <a:t>from</a:t>
                      </a:r>
                      <a:r>
                        <a:rPr lang="de-DE" sz="1200" dirty="0"/>
                        <a:t> 2021 </a:t>
                      </a:r>
                      <a:r>
                        <a:rPr lang="de-DE" sz="1200" dirty="0" err="1"/>
                        <a:t>to</a:t>
                      </a:r>
                      <a:r>
                        <a:rPr lang="de-DE" sz="1200" dirty="0"/>
                        <a:t> 2022</a:t>
                      </a:r>
                    </a:p>
                  </a:txBody>
                  <a:tcPr/>
                </a:tc>
                <a:extLst>
                  <a:ext uri="{0D108BD9-81ED-4DB2-BD59-A6C34878D82A}">
                    <a16:rowId xmlns:a16="http://schemas.microsoft.com/office/drawing/2014/main" val="4139021302"/>
                  </a:ext>
                </a:extLst>
              </a:tr>
              <a:tr h="284242">
                <a:tc>
                  <a:txBody>
                    <a:bodyPr/>
                    <a:lstStyle/>
                    <a:p>
                      <a:r>
                        <a:rPr lang="de-DE" sz="1200" dirty="0" smtClean="0"/>
                        <a:t>Upgrade </a:t>
                      </a:r>
                      <a:r>
                        <a:rPr lang="de-DE" sz="1200" dirty="0"/>
                        <a:t>PILOT-PSI</a:t>
                      </a:r>
                    </a:p>
                  </a:txBody>
                  <a:tcPr/>
                </a:tc>
                <a:tc>
                  <a:txBody>
                    <a:bodyPr/>
                    <a:lstStyle/>
                    <a:p>
                      <a:r>
                        <a:rPr lang="de-DE" sz="1200" dirty="0"/>
                        <a:t>DIFFER</a:t>
                      </a:r>
                    </a:p>
                  </a:txBody>
                  <a:tcPr/>
                </a:tc>
                <a:tc>
                  <a:txBody>
                    <a:bodyPr/>
                    <a:lstStyle/>
                    <a:p>
                      <a:r>
                        <a:rPr lang="de-DE" sz="1200" dirty="0"/>
                        <a:t>70 %</a:t>
                      </a:r>
                    </a:p>
                  </a:txBody>
                  <a:tcPr/>
                </a:tc>
                <a:tc>
                  <a:txBody>
                    <a:bodyPr/>
                    <a:lstStyle/>
                    <a:p>
                      <a:r>
                        <a:rPr lang="de-DE" sz="1200" dirty="0"/>
                        <a:t>4</a:t>
                      </a:r>
                    </a:p>
                  </a:txBody>
                  <a:tcPr/>
                </a:tc>
                <a:tc>
                  <a:txBody>
                    <a:bodyPr/>
                    <a:lstStyle/>
                    <a:p>
                      <a:r>
                        <a:rPr lang="de-DE" sz="1200" dirty="0"/>
                        <a:t>21</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200" dirty="0"/>
                        <a:t>8 </a:t>
                      </a:r>
                      <a:r>
                        <a:rPr lang="de-DE" sz="1200" dirty="0" err="1"/>
                        <a:t>days</a:t>
                      </a:r>
                      <a:r>
                        <a:rPr lang="de-DE" sz="1200" dirty="0"/>
                        <a:t> </a:t>
                      </a:r>
                      <a:r>
                        <a:rPr lang="de-DE" sz="1200" dirty="0" err="1"/>
                        <a:t>transferred</a:t>
                      </a:r>
                      <a:r>
                        <a:rPr lang="de-DE" sz="1200" dirty="0"/>
                        <a:t> </a:t>
                      </a:r>
                      <a:r>
                        <a:rPr lang="de-DE" sz="1200" dirty="0" err="1"/>
                        <a:t>from</a:t>
                      </a:r>
                      <a:r>
                        <a:rPr lang="de-DE" sz="1200" dirty="0"/>
                        <a:t> 2021 </a:t>
                      </a:r>
                      <a:r>
                        <a:rPr lang="de-DE" sz="1200" dirty="0" err="1"/>
                        <a:t>to</a:t>
                      </a:r>
                      <a:r>
                        <a:rPr lang="de-DE" sz="1200" dirty="0"/>
                        <a:t> 2022</a:t>
                      </a:r>
                    </a:p>
                  </a:txBody>
                  <a:tcPr/>
                </a:tc>
                <a:extLst>
                  <a:ext uri="{0D108BD9-81ED-4DB2-BD59-A6C34878D82A}">
                    <a16:rowId xmlns:a16="http://schemas.microsoft.com/office/drawing/2014/main" val="2082291224"/>
                  </a:ext>
                </a:extLst>
              </a:tr>
              <a:tr h="284242">
                <a:tc>
                  <a:txBody>
                    <a:bodyPr/>
                    <a:lstStyle/>
                    <a:p>
                      <a:r>
                        <a:rPr lang="de-DE" sz="1200" dirty="0"/>
                        <a:t>PSI-2</a:t>
                      </a:r>
                    </a:p>
                  </a:txBody>
                  <a:tcPr/>
                </a:tc>
                <a:tc>
                  <a:txBody>
                    <a:bodyPr/>
                    <a:lstStyle/>
                    <a:p>
                      <a:r>
                        <a:rPr lang="de-DE" sz="1200" dirty="0"/>
                        <a:t>FZJ</a:t>
                      </a:r>
                    </a:p>
                  </a:txBody>
                  <a:tcPr/>
                </a:tc>
                <a:tc>
                  <a:txBody>
                    <a:bodyPr/>
                    <a:lstStyle/>
                    <a:p>
                      <a:r>
                        <a:rPr lang="de-DE" sz="1200" dirty="0"/>
                        <a:t>70 %</a:t>
                      </a:r>
                    </a:p>
                  </a:txBody>
                  <a:tcPr/>
                </a:tc>
                <a:tc>
                  <a:txBody>
                    <a:bodyPr/>
                    <a:lstStyle/>
                    <a:p>
                      <a:r>
                        <a:rPr lang="de-DE" sz="1200" dirty="0"/>
                        <a:t>70</a:t>
                      </a:r>
                    </a:p>
                  </a:txBody>
                  <a:tcPr/>
                </a:tc>
                <a:tc>
                  <a:txBody>
                    <a:bodyPr/>
                    <a:lstStyle/>
                    <a:p>
                      <a:r>
                        <a:rPr lang="de-DE" sz="1200" dirty="0"/>
                        <a:t>70</a:t>
                      </a:r>
                    </a:p>
                  </a:txBody>
                  <a:tcPr/>
                </a:tc>
                <a:tc>
                  <a:txBody>
                    <a:bodyPr/>
                    <a:lstStyle/>
                    <a:p>
                      <a:endParaRPr lang="de-DE" sz="1200"/>
                    </a:p>
                  </a:txBody>
                  <a:tcPr/>
                </a:tc>
                <a:extLst>
                  <a:ext uri="{0D108BD9-81ED-4DB2-BD59-A6C34878D82A}">
                    <a16:rowId xmlns:a16="http://schemas.microsoft.com/office/drawing/2014/main" val="1477950230"/>
                  </a:ext>
                </a:extLst>
              </a:tr>
              <a:tr h="284242">
                <a:tc>
                  <a:txBody>
                    <a:bodyPr/>
                    <a:lstStyle/>
                    <a:p>
                      <a:r>
                        <a:rPr lang="de-DE" sz="1200" dirty="0"/>
                        <a:t>JULE-PSI</a:t>
                      </a:r>
                    </a:p>
                  </a:txBody>
                  <a:tcPr/>
                </a:tc>
                <a:tc>
                  <a:txBody>
                    <a:bodyPr/>
                    <a:lstStyle/>
                    <a:p>
                      <a:r>
                        <a:rPr lang="de-DE" sz="1200" dirty="0"/>
                        <a:t>FZJ</a:t>
                      </a:r>
                    </a:p>
                  </a:txBody>
                  <a:tcPr/>
                </a:tc>
                <a:tc>
                  <a:txBody>
                    <a:bodyPr/>
                    <a:lstStyle/>
                    <a:p>
                      <a:r>
                        <a:rPr lang="de-DE" sz="1200" dirty="0"/>
                        <a:t>70 %</a:t>
                      </a:r>
                    </a:p>
                  </a:txBody>
                  <a:tcPr/>
                </a:tc>
                <a:tc>
                  <a:txBody>
                    <a:bodyPr/>
                    <a:lstStyle/>
                    <a:p>
                      <a:r>
                        <a:rPr lang="de-DE" sz="1200" dirty="0"/>
                        <a:t>0</a:t>
                      </a:r>
                    </a:p>
                  </a:txBody>
                  <a:tcPr/>
                </a:tc>
                <a:tc>
                  <a:txBody>
                    <a:bodyPr/>
                    <a:lstStyle/>
                    <a:p>
                      <a:r>
                        <a:rPr lang="de-DE" sz="1200" dirty="0"/>
                        <a:t>0</a:t>
                      </a:r>
                    </a:p>
                  </a:txBody>
                  <a:tcPr/>
                </a:tc>
                <a:tc>
                  <a:txBody>
                    <a:bodyPr/>
                    <a:lstStyle/>
                    <a:p>
                      <a:r>
                        <a:rPr lang="de-DE" sz="1200" dirty="0"/>
                        <a:t>Not </a:t>
                      </a:r>
                      <a:r>
                        <a:rPr lang="de-DE" sz="1200" dirty="0" err="1"/>
                        <a:t>yet</a:t>
                      </a:r>
                      <a:r>
                        <a:rPr lang="de-DE" sz="1200" dirty="0"/>
                        <a:t> operational</a:t>
                      </a:r>
                    </a:p>
                  </a:txBody>
                  <a:tcPr/>
                </a:tc>
                <a:extLst>
                  <a:ext uri="{0D108BD9-81ED-4DB2-BD59-A6C34878D82A}">
                    <a16:rowId xmlns:a16="http://schemas.microsoft.com/office/drawing/2014/main" val="2468207417"/>
                  </a:ext>
                </a:extLst>
              </a:tr>
              <a:tr h="284242">
                <a:tc>
                  <a:txBody>
                    <a:bodyPr/>
                    <a:lstStyle/>
                    <a:p>
                      <a:r>
                        <a:rPr lang="de-DE" sz="1200" dirty="0"/>
                        <a:t>GLADIS</a:t>
                      </a:r>
                    </a:p>
                  </a:txBody>
                  <a:tcPr/>
                </a:tc>
                <a:tc>
                  <a:txBody>
                    <a:bodyPr/>
                    <a:lstStyle/>
                    <a:p>
                      <a:r>
                        <a:rPr lang="de-DE" sz="1200" dirty="0"/>
                        <a:t>MPG</a:t>
                      </a:r>
                    </a:p>
                  </a:txBody>
                  <a:tcPr/>
                </a:tc>
                <a:tc>
                  <a:txBody>
                    <a:bodyPr/>
                    <a:lstStyle/>
                    <a:p>
                      <a:r>
                        <a:rPr lang="de-DE" sz="1200" dirty="0"/>
                        <a:t>70 %</a:t>
                      </a:r>
                    </a:p>
                  </a:txBody>
                  <a:tcPr/>
                </a:tc>
                <a:tc>
                  <a:txBody>
                    <a:bodyPr/>
                    <a:lstStyle/>
                    <a:p>
                      <a:r>
                        <a:rPr lang="de-DE" sz="1200" dirty="0"/>
                        <a:t>8</a:t>
                      </a:r>
                    </a:p>
                  </a:txBody>
                  <a:tcPr/>
                </a:tc>
                <a:tc>
                  <a:txBody>
                    <a:bodyPr/>
                    <a:lstStyle/>
                    <a:p>
                      <a:r>
                        <a:rPr lang="de-DE" sz="1200" dirty="0"/>
                        <a:t>8</a:t>
                      </a:r>
                    </a:p>
                  </a:txBody>
                  <a:tcPr/>
                </a:tc>
                <a:tc>
                  <a:txBody>
                    <a:bodyPr/>
                    <a:lstStyle/>
                    <a:p>
                      <a:endParaRPr lang="de-DE" sz="1200" dirty="0"/>
                    </a:p>
                  </a:txBody>
                  <a:tcPr/>
                </a:tc>
                <a:extLst>
                  <a:ext uri="{0D108BD9-81ED-4DB2-BD59-A6C34878D82A}">
                    <a16:rowId xmlns:a16="http://schemas.microsoft.com/office/drawing/2014/main" val="2064581925"/>
                  </a:ext>
                </a:extLst>
              </a:tr>
              <a:tr h="284242">
                <a:tc>
                  <a:txBody>
                    <a:bodyPr/>
                    <a:lstStyle/>
                    <a:p>
                      <a:r>
                        <a:rPr lang="de-DE" sz="1200" dirty="0"/>
                        <a:t>JUDITH-2</a:t>
                      </a:r>
                    </a:p>
                  </a:txBody>
                  <a:tcPr/>
                </a:tc>
                <a:tc>
                  <a:txBody>
                    <a:bodyPr/>
                    <a:lstStyle/>
                    <a:p>
                      <a:r>
                        <a:rPr lang="de-DE" sz="1200" dirty="0"/>
                        <a:t>FZJ</a:t>
                      </a:r>
                    </a:p>
                  </a:txBody>
                  <a:tcPr/>
                </a:tc>
                <a:tc>
                  <a:txBody>
                    <a:bodyPr/>
                    <a:lstStyle/>
                    <a:p>
                      <a:r>
                        <a:rPr lang="de-DE" sz="1200" dirty="0"/>
                        <a:t>40 %</a:t>
                      </a:r>
                    </a:p>
                  </a:txBody>
                  <a:tcPr/>
                </a:tc>
                <a:tc>
                  <a:txBody>
                    <a:bodyPr/>
                    <a:lstStyle/>
                    <a:p>
                      <a:r>
                        <a:rPr lang="de-DE" sz="1200" dirty="0"/>
                        <a:t>20</a:t>
                      </a:r>
                    </a:p>
                  </a:txBody>
                  <a:tcPr/>
                </a:tc>
                <a:tc>
                  <a:txBody>
                    <a:bodyPr/>
                    <a:lstStyle/>
                    <a:p>
                      <a:r>
                        <a:rPr lang="de-DE" sz="1200" dirty="0"/>
                        <a:t>20</a:t>
                      </a:r>
                    </a:p>
                  </a:txBody>
                  <a:tcPr/>
                </a:tc>
                <a:tc>
                  <a:txBody>
                    <a:bodyPr/>
                    <a:lstStyle/>
                    <a:p>
                      <a:endParaRPr lang="de-DE" sz="1200"/>
                    </a:p>
                  </a:txBody>
                  <a:tcPr/>
                </a:tc>
                <a:extLst>
                  <a:ext uri="{0D108BD9-81ED-4DB2-BD59-A6C34878D82A}">
                    <a16:rowId xmlns:a16="http://schemas.microsoft.com/office/drawing/2014/main" val="4161383436"/>
                  </a:ext>
                </a:extLst>
              </a:tr>
              <a:tr h="284242">
                <a:tc>
                  <a:txBody>
                    <a:bodyPr/>
                    <a:lstStyle/>
                    <a:p>
                      <a:r>
                        <a:rPr lang="de-DE" sz="1200" dirty="0"/>
                        <a:t>QSPA</a:t>
                      </a:r>
                    </a:p>
                  </a:txBody>
                  <a:tcPr/>
                </a:tc>
                <a:tc>
                  <a:txBody>
                    <a:bodyPr/>
                    <a:lstStyle/>
                    <a:p>
                      <a:r>
                        <a:rPr lang="de-DE" sz="1200" dirty="0"/>
                        <a:t>KIPT</a:t>
                      </a:r>
                    </a:p>
                  </a:txBody>
                  <a:tcPr/>
                </a:tc>
                <a:tc>
                  <a:txBody>
                    <a:bodyPr/>
                    <a:lstStyle/>
                    <a:p>
                      <a:r>
                        <a:rPr lang="de-DE" sz="1200" dirty="0"/>
                        <a:t>40 %</a:t>
                      </a:r>
                    </a:p>
                  </a:txBody>
                  <a:tcPr/>
                </a:tc>
                <a:tc>
                  <a:txBody>
                    <a:bodyPr/>
                    <a:lstStyle/>
                    <a:p>
                      <a:r>
                        <a:rPr lang="de-DE" sz="1200" dirty="0"/>
                        <a:t>20</a:t>
                      </a:r>
                    </a:p>
                  </a:txBody>
                  <a:tcPr/>
                </a:tc>
                <a:tc>
                  <a:txBody>
                    <a:bodyPr/>
                    <a:lstStyle/>
                    <a:p>
                      <a:r>
                        <a:rPr lang="de-DE" sz="1200" dirty="0"/>
                        <a:t>20</a:t>
                      </a:r>
                    </a:p>
                  </a:txBody>
                  <a:tcPr/>
                </a:tc>
                <a:tc>
                  <a:txBody>
                    <a:bodyPr/>
                    <a:lstStyle/>
                    <a:p>
                      <a:endParaRPr lang="de-DE" sz="1200" dirty="0"/>
                    </a:p>
                  </a:txBody>
                  <a:tcPr/>
                </a:tc>
                <a:extLst>
                  <a:ext uri="{0D108BD9-81ED-4DB2-BD59-A6C34878D82A}">
                    <a16:rowId xmlns:a16="http://schemas.microsoft.com/office/drawing/2014/main" val="1866437855"/>
                  </a:ext>
                </a:extLst>
              </a:tr>
              <a:tr h="284242">
                <a:tc>
                  <a:txBody>
                    <a:bodyPr/>
                    <a:lstStyle/>
                    <a:p>
                      <a:r>
                        <a:rPr lang="de-DE" sz="1200" dirty="0"/>
                        <a:t>OLMAT</a:t>
                      </a:r>
                    </a:p>
                  </a:txBody>
                  <a:tcPr/>
                </a:tc>
                <a:tc>
                  <a:txBody>
                    <a:bodyPr/>
                    <a:lstStyle/>
                    <a:p>
                      <a:r>
                        <a:rPr lang="de-DE" sz="1200" dirty="0"/>
                        <a:t>CIEMAT</a:t>
                      </a:r>
                    </a:p>
                  </a:txBody>
                  <a:tcPr/>
                </a:tc>
                <a:tc>
                  <a:txBody>
                    <a:bodyPr/>
                    <a:lstStyle/>
                    <a:p>
                      <a:r>
                        <a:rPr lang="de-DE" sz="1200" dirty="0"/>
                        <a:t>40 %</a:t>
                      </a:r>
                    </a:p>
                  </a:txBody>
                  <a:tcPr/>
                </a:tc>
                <a:tc>
                  <a:txBody>
                    <a:bodyPr/>
                    <a:lstStyle/>
                    <a:p>
                      <a:r>
                        <a:rPr lang="de-DE" sz="1200" dirty="0"/>
                        <a:t>4</a:t>
                      </a:r>
                    </a:p>
                  </a:txBody>
                  <a:tcPr/>
                </a:tc>
                <a:tc>
                  <a:txBody>
                    <a:bodyPr/>
                    <a:lstStyle/>
                    <a:p>
                      <a:r>
                        <a:rPr lang="de-DE" sz="1200" dirty="0"/>
                        <a:t>4</a:t>
                      </a:r>
                    </a:p>
                  </a:txBody>
                  <a:tcPr/>
                </a:tc>
                <a:tc>
                  <a:txBody>
                    <a:bodyPr/>
                    <a:lstStyle/>
                    <a:p>
                      <a:endParaRPr lang="de-DE" sz="1200" dirty="0"/>
                    </a:p>
                  </a:txBody>
                  <a:tcPr/>
                </a:tc>
                <a:extLst>
                  <a:ext uri="{0D108BD9-81ED-4DB2-BD59-A6C34878D82A}">
                    <a16:rowId xmlns:a16="http://schemas.microsoft.com/office/drawing/2014/main" val="1857903029"/>
                  </a:ext>
                </a:extLst>
              </a:tr>
              <a:tr h="284242">
                <a:tc>
                  <a:txBody>
                    <a:bodyPr/>
                    <a:lstStyle/>
                    <a:p>
                      <a:r>
                        <a:rPr lang="de-DE" sz="1200" dirty="0"/>
                        <a:t>GYM</a:t>
                      </a:r>
                    </a:p>
                  </a:txBody>
                  <a:tcPr/>
                </a:tc>
                <a:tc>
                  <a:txBody>
                    <a:bodyPr/>
                    <a:lstStyle/>
                    <a:p>
                      <a:r>
                        <a:rPr lang="de-DE" sz="1200" dirty="0"/>
                        <a:t>ENEA</a:t>
                      </a:r>
                    </a:p>
                  </a:txBody>
                  <a:tcPr/>
                </a:tc>
                <a:tc>
                  <a:txBody>
                    <a:bodyPr/>
                    <a:lstStyle/>
                    <a:p>
                      <a:r>
                        <a:rPr lang="de-DE" sz="1200" dirty="0"/>
                        <a:t>40 %</a:t>
                      </a:r>
                    </a:p>
                  </a:txBody>
                  <a:tcPr/>
                </a:tc>
                <a:tc>
                  <a:txBody>
                    <a:bodyPr/>
                    <a:lstStyle/>
                    <a:p>
                      <a:r>
                        <a:rPr lang="de-DE" sz="1200" dirty="0"/>
                        <a:t>15</a:t>
                      </a:r>
                    </a:p>
                  </a:txBody>
                  <a:tcPr/>
                </a:tc>
                <a:tc>
                  <a:txBody>
                    <a:bodyPr/>
                    <a:lstStyle/>
                    <a:p>
                      <a:r>
                        <a:rPr lang="de-DE" sz="1200" dirty="0"/>
                        <a:t>20</a:t>
                      </a:r>
                    </a:p>
                  </a:txBody>
                  <a:tcPr/>
                </a:tc>
                <a:tc>
                  <a:txBody>
                    <a:bodyPr/>
                    <a:lstStyle/>
                    <a:p>
                      <a:endParaRPr lang="de-DE" sz="1200" dirty="0"/>
                    </a:p>
                  </a:txBody>
                  <a:tcPr/>
                </a:tc>
                <a:extLst>
                  <a:ext uri="{0D108BD9-81ED-4DB2-BD59-A6C34878D82A}">
                    <a16:rowId xmlns:a16="http://schemas.microsoft.com/office/drawing/2014/main" val="1597193522"/>
                  </a:ext>
                </a:extLst>
              </a:tr>
              <a:tr h="284242">
                <a:tc>
                  <a:txBody>
                    <a:bodyPr/>
                    <a:lstStyle/>
                    <a:p>
                      <a:r>
                        <a:rPr lang="de-DE" sz="1200" dirty="0"/>
                        <a:t>TOMAS</a:t>
                      </a:r>
                    </a:p>
                  </a:txBody>
                  <a:tcPr/>
                </a:tc>
                <a:tc>
                  <a:txBody>
                    <a:bodyPr/>
                    <a:lstStyle/>
                    <a:p>
                      <a:r>
                        <a:rPr lang="de-DE" sz="1200" dirty="0"/>
                        <a:t>FZJ</a:t>
                      </a:r>
                    </a:p>
                  </a:txBody>
                  <a:tcPr/>
                </a:tc>
                <a:tc>
                  <a:txBody>
                    <a:bodyPr/>
                    <a:lstStyle/>
                    <a:p>
                      <a:r>
                        <a:rPr lang="de-DE" sz="1200" dirty="0"/>
                        <a:t>40 %</a:t>
                      </a:r>
                    </a:p>
                  </a:txBody>
                  <a:tcPr/>
                </a:tc>
                <a:tc>
                  <a:txBody>
                    <a:bodyPr/>
                    <a:lstStyle/>
                    <a:p>
                      <a:r>
                        <a:rPr lang="de-DE" sz="1200" dirty="0"/>
                        <a:t>15</a:t>
                      </a:r>
                    </a:p>
                  </a:txBody>
                  <a:tcPr/>
                </a:tc>
                <a:tc>
                  <a:txBody>
                    <a:bodyPr/>
                    <a:lstStyle/>
                    <a:p>
                      <a:r>
                        <a:rPr lang="de-DE" sz="1200" dirty="0"/>
                        <a:t>20</a:t>
                      </a:r>
                    </a:p>
                  </a:txBody>
                  <a:tcPr/>
                </a:tc>
                <a:tc>
                  <a:txBody>
                    <a:bodyPr/>
                    <a:lstStyle/>
                    <a:p>
                      <a:endParaRPr lang="de-DE" sz="1200" dirty="0"/>
                    </a:p>
                  </a:txBody>
                  <a:tcPr/>
                </a:tc>
                <a:extLst>
                  <a:ext uri="{0D108BD9-81ED-4DB2-BD59-A6C34878D82A}">
                    <a16:rowId xmlns:a16="http://schemas.microsoft.com/office/drawing/2014/main" val="1374878609"/>
                  </a:ext>
                </a:extLst>
              </a:tr>
              <a:tr h="284242">
                <a:tc>
                  <a:txBody>
                    <a:bodyPr/>
                    <a:lstStyle/>
                    <a:p>
                      <a:r>
                        <a:rPr lang="de-DE" sz="1200" dirty="0" err="1"/>
                        <a:t>Accelerator</a:t>
                      </a:r>
                      <a:endParaRPr lang="de-DE" sz="1200" dirty="0"/>
                    </a:p>
                  </a:txBody>
                  <a:tcPr/>
                </a:tc>
                <a:tc>
                  <a:txBody>
                    <a:bodyPr/>
                    <a:lstStyle/>
                    <a:p>
                      <a:r>
                        <a:rPr lang="de-DE" sz="1200" dirty="0"/>
                        <a:t>MPG</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200" dirty="0"/>
                        <a:t>40 %</a:t>
                      </a:r>
                    </a:p>
                  </a:txBody>
                  <a:tcPr/>
                </a:tc>
                <a:tc>
                  <a:txBody>
                    <a:bodyPr/>
                    <a:lstStyle/>
                    <a:p>
                      <a:r>
                        <a:rPr lang="de-DE" sz="1200" dirty="0"/>
                        <a:t>52</a:t>
                      </a:r>
                    </a:p>
                  </a:txBody>
                  <a:tcPr/>
                </a:tc>
                <a:tc>
                  <a:txBody>
                    <a:bodyPr/>
                    <a:lstStyle/>
                    <a:p>
                      <a:r>
                        <a:rPr lang="de-DE" sz="1200" dirty="0" smtClean="0"/>
                        <a:t>57</a:t>
                      </a:r>
                      <a:endParaRPr lang="de-DE" sz="1200" dirty="0"/>
                    </a:p>
                  </a:txBody>
                  <a:tcPr/>
                </a:tc>
                <a:tc>
                  <a:txBody>
                    <a:bodyPr/>
                    <a:lstStyle/>
                    <a:p>
                      <a:endParaRPr lang="de-DE" sz="1200" dirty="0"/>
                    </a:p>
                  </a:txBody>
                  <a:tcPr/>
                </a:tc>
                <a:extLst>
                  <a:ext uri="{0D108BD9-81ED-4DB2-BD59-A6C34878D82A}">
                    <a16:rowId xmlns:a16="http://schemas.microsoft.com/office/drawing/2014/main" val="725642742"/>
                  </a:ext>
                </a:extLst>
              </a:tr>
              <a:tr h="284242">
                <a:tc>
                  <a:txBody>
                    <a:bodyPr/>
                    <a:lstStyle/>
                    <a:p>
                      <a:r>
                        <a:rPr lang="de-DE" sz="1200" dirty="0" err="1"/>
                        <a:t>Accelerator</a:t>
                      </a:r>
                      <a:endParaRPr lang="de-DE" sz="1200" dirty="0"/>
                    </a:p>
                  </a:txBody>
                  <a:tcPr/>
                </a:tc>
                <a:tc>
                  <a:txBody>
                    <a:bodyPr/>
                    <a:lstStyle/>
                    <a:p>
                      <a:r>
                        <a:rPr lang="de-DE" sz="1200" dirty="0"/>
                        <a:t>DIFFER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200" dirty="0"/>
                        <a:t>40 %</a:t>
                      </a:r>
                    </a:p>
                  </a:txBody>
                  <a:tcPr/>
                </a:tc>
                <a:tc>
                  <a:txBody>
                    <a:bodyPr/>
                    <a:lstStyle/>
                    <a:p>
                      <a:r>
                        <a:rPr lang="de-DE" sz="1200" dirty="0"/>
                        <a:t>0</a:t>
                      </a:r>
                    </a:p>
                  </a:txBody>
                  <a:tcPr/>
                </a:tc>
                <a:tc>
                  <a:txBody>
                    <a:bodyPr/>
                    <a:lstStyle/>
                    <a:p>
                      <a:r>
                        <a:rPr lang="de-DE" sz="1200" dirty="0"/>
                        <a:t>30</a:t>
                      </a:r>
                    </a:p>
                  </a:txBody>
                  <a:tcPr/>
                </a:tc>
                <a:tc>
                  <a:txBody>
                    <a:bodyPr/>
                    <a:lstStyle/>
                    <a:p>
                      <a:r>
                        <a:rPr lang="de-DE" sz="1200" dirty="0"/>
                        <a:t>15 </a:t>
                      </a:r>
                      <a:r>
                        <a:rPr lang="de-DE" sz="1200" dirty="0" err="1"/>
                        <a:t>days</a:t>
                      </a:r>
                      <a:r>
                        <a:rPr lang="de-DE" sz="1200" dirty="0"/>
                        <a:t> </a:t>
                      </a:r>
                      <a:r>
                        <a:rPr lang="de-DE" sz="1200" dirty="0" err="1"/>
                        <a:t>transferred</a:t>
                      </a:r>
                      <a:r>
                        <a:rPr lang="de-DE" sz="1200" dirty="0"/>
                        <a:t> </a:t>
                      </a:r>
                      <a:r>
                        <a:rPr lang="de-DE" sz="1200" dirty="0" err="1"/>
                        <a:t>from</a:t>
                      </a:r>
                      <a:r>
                        <a:rPr lang="de-DE" sz="1200" dirty="0"/>
                        <a:t> 2021 </a:t>
                      </a:r>
                      <a:r>
                        <a:rPr lang="de-DE" sz="1200" dirty="0" err="1"/>
                        <a:t>to</a:t>
                      </a:r>
                      <a:r>
                        <a:rPr lang="de-DE" sz="1200" dirty="0"/>
                        <a:t> 2022</a:t>
                      </a:r>
                    </a:p>
                  </a:txBody>
                  <a:tcPr/>
                </a:tc>
                <a:extLst>
                  <a:ext uri="{0D108BD9-81ED-4DB2-BD59-A6C34878D82A}">
                    <a16:rowId xmlns:a16="http://schemas.microsoft.com/office/drawing/2014/main" val="2014203229"/>
                  </a:ext>
                </a:extLst>
              </a:tr>
              <a:tr h="284242">
                <a:tc>
                  <a:txBody>
                    <a:bodyPr/>
                    <a:lstStyle/>
                    <a:p>
                      <a:r>
                        <a:rPr lang="de-DE" sz="1200" dirty="0" err="1"/>
                        <a:t>Accelerator</a:t>
                      </a:r>
                      <a:endParaRPr lang="de-DE" sz="1200" dirty="0"/>
                    </a:p>
                  </a:txBody>
                  <a:tcPr/>
                </a:tc>
                <a:tc>
                  <a:txBody>
                    <a:bodyPr/>
                    <a:lstStyle/>
                    <a:p>
                      <a:r>
                        <a:rPr lang="de-DE" sz="1200" dirty="0"/>
                        <a:t>FZJ</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200" dirty="0"/>
                        <a:t>40 %</a:t>
                      </a:r>
                    </a:p>
                  </a:txBody>
                  <a:tcPr/>
                </a:tc>
                <a:tc>
                  <a:txBody>
                    <a:bodyPr/>
                    <a:lstStyle/>
                    <a:p>
                      <a:r>
                        <a:rPr lang="de-DE" sz="1200" dirty="0"/>
                        <a:t>10</a:t>
                      </a:r>
                    </a:p>
                  </a:txBody>
                  <a:tcPr/>
                </a:tc>
                <a:tc>
                  <a:txBody>
                    <a:bodyPr/>
                    <a:lstStyle/>
                    <a:p>
                      <a:r>
                        <a:rPr lang="de-DE" sz="1200" dirty="0"/>
                        <a:t>12</a:t>
                      </a:r>
                    </a:p>
                  </a:txBody>
                  <a:tcPr/>
                </a:tc>
                <a:tc>
                  <a:txBody>
                    <a:bodyPr/>
                    <a:lstStyle/>
                    <a:p>
                      <a:endParaRPr lang="de-DE" sz="1200" dirty="0"/>
                    </a:p>
                  </a:txBody>
                  <a:tcPr/>
                </a:tc>
                <a:extLst>
                  <a:ext uri="{0D108BD9-81ED-4DB2-BD59-A6C34878D82A}">
                    <a16:rowId xmlns:a16="http://schemas.microsoft.com/office/drawing/2014/main" val="2669133644"/>
                  </a:ext>
                </a:extLst>
              </a:tr>
              <a:tr h="284242">
                <a:tc>
                  <a:txBody>
                    <a:bodyPr/>
                    <a:lstStyle/>
                    <a:p>
                      <a:r>
                        <a:rPr lang="de-DE" sz="1200" dirty="0" err="1"/>
                        <a:t>Accelerator</a:t>
                      </a:r>
                      <a:endParaRPr lang="de-DE" sz="1200" dirty="0"/>
                    </a:p>
                  </a:txBody>
                  <a:tcPr/>
                </a:tc>
                <a:tc>
                  <a:txBody>
                    <a:bodyPr/>
                    <a:lstStyle/>
                    <a:p>
                      <a:r>
                        <a:rPr lang="de-DE" sz="1200" dirty="0"/>
                        <a:t>VR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200" dirty="0"/>
                        <a:t>40 %</a:t>
                      </a:r>
                    </a:p>
                  </a:txBody>
                  <a:tcPr/>
                </a:tc>
                <a:tc>
                  <a:txBody>
                    <a:bodyPr/>
                    <a:lstStyle/>
                    <a:p>
                      <a:r>
                        <a:rPr lang="de-DE" sz="1200" dirty="0"/>
                        <a:t>15</a:t>
                      </a:r>
                    </a:p>
                  </a:txBody>
                  <a:tcPr/>
                </a:tc>
                <a:tc>
                  <a:txBody>
                    <a:bodyPr/>
                    <a:lstStyle/>
                    <a:p>
                      <a:r>
                        <a:rPr lang="de-DE" sz="1200" dirty="0"/>
                        <a:t>18</a:t>
                      </a:r>
                    </a:p>
                  </a:txBody>
                  <a:tcPr/>
                </a:tc>
                <a:tc>
                  <a:txBody>
                    <a:bodyPr/>
                    <a:lstStyle/>
                    <a:p>
                      <a:endParaRPr lang="de-DE" sz="1200" dirty="0"/>
                    </a:p>
                  </a:txBody>
                  <a:tcPr/>
                </a:tc>
                <a:extLst>
                  <a:ext uri="{0D108BD9-81ED-4DB2-BD59-A6C34878D82A}">
                    <a16:rowId xmlns:a16="http://schemas.microsoft.com/office/drawing/2014/main" val="1091693898"/>
                  </a:ext>
                </a:extLst>
              </a:tr>
              <a:tr h="284242">
                <a:tc>
                  <a:txBody>
                    <a:bodyPr/>
                    <a:lstStyle/>
                    <a:p>
                      <a:r>
                        <a:rPr lang="de-DE" sz="1200" dirty="0" err="1"/>
                        <a:t>Accelerator</a:t>
                      </a:r>
                      <a:endParaRPr lang="de-DE" sz="1200" dirty="0"/>
                    </a:p>
                  </a:txBody>
                  <a:tcPr/>
                </a:tc>
                <a:tc>
                  <a:txBody>
                    <a:bodyPr/>
                    <a:lstStyle/>
                    <a:p>
                      <a:r>
                        <a:rPr lang="de-DE" sz="1200" dirty="0"/>
                        <a:t>JSI</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200" dirty="0"/>
                        <a:t>40 %</a:t>
                      </a:r>
                    </a:p>
                  </a:txBody>
                  <a:tcPr/>
                </a:tc>
                <a:tc>
                  <a:txBody>
                    <a:bodyPr/>
                    <a:lstStyle/>
                    <a:p>
                      <a:r>
                        <a:rPr lang="de-DE" sz="1200" dirty="0"/>
                        <a:t>20</a:t>
                      </a:r>
                    </a:p>
                  </a:txBody>
                  <a:tcPr/>
                </a:tc>
                <a:tc>
                  <a:txBody>
                    <a:bodyPr/>
                    <a:lstStyle/>
                    <a:p>
                      <a:r>
                        <a:rPr lang="de-DE" sz="1200" dirty="0"/>
                        <a:t>20</a:t>
                      </a:r>
                    </a:p>
                  </a:txBody>
                  <a:tcPr/>
                </a:tc>
                <a:tc>
                  <a:txBody>
                    <a:bodyPr/>
                    <a:lstStyle/>
                    <a:p>
                      <a:endParaRPr lang="de-DE" sz="1200" dirty="0"/>
                    </a:p>
                  </a:txBody>
                  <a:tcPr/>
                </a:tc>
                <a:extLst>
                  <a:ext uri="{0D108BD9-81ED-4DB2-BD59-A6C34878D82A}">
                    <a16:rowId xmlns:a16="http://schemas.microsoft.com/office/drawing/2014/main" val="2568776716"/>
                  </a:ext>
                </a:extLst>
              </a:tr>
              <a:tr h="284242">
                <a:tc>
                  <a:txBody>
                    <a:bodyPr/>
                    <a:lstStyle/>
                    <a:p>
                      <a:r>
                        <a:rPr lang="de-DE" sz="1200" dirty="0" err="1"/>
                        <a:t>Accelerator</a:t>
                      </a:r>
                      <a:endParaRPr lang="de-DE" sz="1200" dirty="0"/>
                    </a:p>
                  </a:txBody>
                  <a:tcPr/>
                </a:tc>
                <a:tc>
                  <a:txBody>
                    <a:bodyPr/>
                    <a:lstStyle/>
                    <a:p>
                      <a:r>
                        <a:rPr lang="de-DE" sz="1200" dirty="0"/>
                        <a:t>RBI</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200" dirty="0"/>
                        <a:t>40 %</a:t>
                      </a:r>
                    </a:p>
                  </a:txBody>
                  <a:tcPr/>
                </a:tc>
                <a:tc>
                  <a:txBody>
                    <a:bodyPr/>
                    <a:lstStyle/>
                    <a:p>
                      <a:r>
                        <a:rPr lang="de-DE" sz="1200" dirty="0"/>
                        <a:t>10</a:t>
                      </a:r>
                    </a:p>
                  </a:txBody>
                  <a:tcPr/>
                </a:tc>
                <a:tc>
                  <a:txBody>
                    <a:bodyPr/>
                    <a:lstStyle/>
                    <a:p>
                      <a:r>
                        <a:rPr lang="de-DE" sz="1200" dirty="0"/>
                        <a:t>12</a:t>
                      </a:r>
                    </a:p>
                  </a:txBody>
                  <a:tcPr/>
                </a:tc>
                <a:tc>
                  <a:txBody>
                    <a:bodyPr/>
                    <a:lstStyle/>
                    <a:p>
                      <a:endParaRPr lang="de-DE" sz="1200" dirty="0"/>
                    </a:p>
                  </a:txBody>
                  <a:tcPr/>
                </a:tc>
                <a:extLst>
                  <a:ext uri="{0D108BD9-81ED-4DB2-BD59-A6C34878D82A}">
                    <a16:rowId xmlns:a16="http://schemas.microsoft.com/office/drawing/2014/main" val="4021937998"/>
                  </a:ext>
                </a:extLst>
              </a:tr>
              <a:tr h="284242">
                <a:tc>
                  <a:txBody>
                    <a:bodyPr/>
                    <a:lstStyle/>
                    <a:p>
                      <a:r>
                        <a:rPr lang="de-DE" sz="1200" dirty="0" err="1"/>
                        <a:t>Accelerator</a:t>
                      </a:r>
                      <a:endParaRPr lang="de-DE" sz="1200" dirty="0"/>
                    </a:p>
                  </a:txBody>
                  <a:tcPr/>
                </a:tc>
                <a:tc>
                  <a:txBody>
                    <a:bodyPr/>
                    <a:lstStyle/>
                    <a:p>
                      <a:r>
                        <a:rPr lang="de-DE" sz="1200" dirty="0"/>
                        <a:t>VTT</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200" dirty="0"/>
                        <a:t>40 %</a:t>
                      </a:r>
                    </a:p>
                  </a:txBody>
                  <a:tcPr/>
                </a:tc>
                <a:tc>
                  <a:txBody>
                    <a:bodyPr/>
                    <a:lstStyle/>
                    <a:p>
                      <a:r>
                        <a:rPr lang="de-DE" sz="1200" dirty="0"/>
                        <a:t>5</a:t>
                      </a:r>
                    </a:p>
                  </a:txBody>
                  <a:tcPr/>
                </a:tc>
                <a:tc>
                  <a:txBody>
                    <a:bodyPr/>
                    <a:lstStyle/>
                    <a:p>
                      <a:r>
                        <a:rPr lang="de-DE" sz="1200" dirty="0"/>
                        <a:t>5</a:t>
                      </a:r>
                    </a:p>
                  </a:txBody>
                  <a:tcPr/>
                </a:tc>
                <a:tc>
                  <a:txBody>
                    <a:bodyPr/>
                    <a:lstStyle/>
                    <a:p>
                      <a:endParaRPr lang="de-DE" sz="1200" dirty="0"/>
                    </a:p>
                  </a:txBody>
                  <a:tcPr/>
                </a:tc>
                <a:extLst>
                  <a:ext uri="{0D108BD9-81ED-4DB2-BD59-A6C34878D82A}">
                    <a16:rowId xmlns:a16="http://schemas.microsoft.com/office/drawing/2014/main" val="1384031479"/>
                  </a:ext>
                </a:extLst>
              </a:tr>
              <a:tr h="28424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200" dirty="0" err="1"/>
                        <a:t>Accelerator</a:t>
                      </a:r>
                      <a:endParaRPr lang="de-DE" sz="1200" dirty="0"/>
                    </a:p>
                  </a:txBody>
                  <a:tcPr/>
                </a:tc>
                <a:tc>
                  <a:txBody>
                    <a:bodyPr/>
                    <a:lstStyle/>
                    <a:p>
                      <a:r>
                        <a:rPr lang="de-DE" sz="1200" dirty="0"/>
                        <a:t>IST</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200" dirty="0"/>
                        <a:t>40 %</a:t>
                      </a:r>
                    </a:p>
                  </a:txBody>
                  <a:tcPr/>
                </a:tc>
                <a:tc>
                  <a:txBody>
                    <a:bodyPr/>
                    <a:lstStyle/>
                    <a:p>
                      <a:r>
                        <a:rPr lang="de-DE" sz="1200" dirty="0"/>
                        <a:t>10</a:t>
                      </a:r>
                    </a:p>
                  </a:txBody>
                  <a:tcPr/>
                </a:tc>
                <a:tc>
                  <a:txBody>
                    <a:bodyPr/>
                    <a:lstStyle/>
                    <a:p>
                      <a:r>
                        <a:rPr lang="de-DE" sz="1200" dirty="0"/>
                        <a:t>12</a:t>
                      </a:r>
                    </a:p>
                  </a:txBody>
                  <a:tcPr/>
                </a:tc>
                <a:tc>
                  <a:txBody>
                    <a:bodyPr/>
                    <a:lstStyle/>
                    <a:p>
                      <a:endParaRPr lang="de-DE" sz="1200" dirty="0"/>
                    </a:p>
                  </a:txBody>
                  <a:tcPr/>
                </a:tc>
                <a:extLst>
                  <a:ext uri="{0D108BD9-81ED-4DB2-BD59-A6C34878D82A}">
                    <a16:rowId xmlns:a16="http://schemas.microsoft.com/office/drawing/2014/main" val="432507792"/>
                  </a:ext>
                </a:extLst>
              </a:tr>
              <a:tr h="28424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200" dirty="0" err="1"/>
                        <a:t>Accelerator</a:t>
                      </a:r>
                      <a:endParaRPr lang="de-DE" sz="1200" dirty="0"/>
                    </a:p>
                  </a:txBody>
                  <a:tcPr/>
                </a:tc>
                <a:tc>
                  <a:txBody>
                    <a:bodyPr/>
                    <a:lstStyle/>
                    <a:p>
                      <a:r>
                        <a:rPr lang="de-DE" sz="1200" dirty="0"/>
                        <a:t>NCSRD</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200" dirty="0"/>
                        <a:t>40 %</a:t>
                      </a:r>
                    </a:p>
                  </a:txBody>
                  <a:tcPr/>
                </a:tc>
                <a:tc>
                  <a:txBody>
                    <a:bodyPr/>
                    <a:lstStyle/>
                    <a:p>
                      <a:r>
                        <a:rPr lang="de-DE" sz="1200" dirty="0"/>
                        <a:t>5</a:t>
                      </a:r>
                    </a:p>
                  </a:txBody>
                  <a:tcPr/>
                </a:tc>
                <a:tc>
                  <a:txBody>
                    <a:bodyPr/>
                    <a:lstStyle/>
                    <a:p>
                      <a:r>
                        <a:rPr lang="de-DE" sz="1200" dirty="0"/>
                        <a:t>8</a:t>
                      </a:r>
                    </a:p>
                  </a:txBody>
                  <a:tcPr/>
                </a:tc>
                <a:tc>
                  <a:txBody>
                    <a:bodyPr/>
                    <a:lstStyle/>
                    <a:p>
                      <a:endParaRPr lang="de-DE" sz="1200" dirty="0"/>
                    </a:p>
                  </a:txBody>
                  <a:tcPr/>
                </a:tc>
                <a:extLst>
                  <a:ext uri="{0D108BD9-81ED-4DB2-BD59-A6C34878D82A}">
                    <a16:rowId xmlns:a16="http://schemas.microsoft.com/office/drawing/2014/main" val="1201513648"/>
                  </a:ext>
                </a:extLst>
              </a:tr>
            </a:tbl>
          </a:graphicData>
        </a:graphic>
      </p:graphicFrame>
      <p:sp>
        <p:nvSpPr>
          <p:cNvPr id="4" name="Textfeld 3"/>
          <p:cNvSpPr txBox="1"/>
          <p:nvPr/>
        </p:nvSpPr>
        <p:spPr>
          <a:xfrm flipH="1">
            <a:off x="9263844" y="4928346"/>
            <a:ext cx="2808312" cy="1477328"/>
          </a:xfrm>
          <a:prstGeom prst="rect">
            <a:avLst/>
          </a:prstGeom>
          <a:solidFill>
            <a:schemeClr val="accent1"/>
          </a:solidFill>
          <a:ln w="19050">
            <a:solidFill>
              <a:schemeClr val="tx1"/>
            </a:solidFill>
          </a:ln>
        </p:spPr>
        <p:txBody>
          <a:bodyPr wrap="square" rtlCol="0">
            <a:spAutoFit/>
          </a:bodyPr>
          <a:lstStyle/>
          <a:p>
            <a:pPr algn="ctr"/>
            <a:r>
              <a:rPr lang="en-GB" dirty="0" smtClean="0">
                <a:solidFill>
                  <a:schemeClr val="bg1"/>
                </a:solidFill>
              </a:rPr>
              <a:t>No major changes to indicative resources and plans in 2021 and 2022. 2022 Increase in accelerator mainly for SP E activities! </a:t>
            </a:r>
            <a:endParaRPr lang="en-GB" dirty="0">
              <a:solidFill>
                <a:schemeClr val="bg1"/>
              </a:solidFill>
            </a:endParaRPr>
          </a:p>
        </p:txBody>
      </p:sp>
    </p:spTree>
    <p:extLst>
      <p:ext uri="{BB962C8B-B14F-4D97-AF65-F5344CB8AC3E}">
        <p14:creationId xmlns:p14="http://schemas.microsoft.com/office/powerpoint/2010/main" val="358291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 </a:t>
            </a:r>
            <a:r>
              <a:rPr lang="de-DE" dirty="0" smtClean="0"/>
              <a:t>– </a:t>
            </a:r>
            <a:r>
              <a:rPr lang="de-DE" dirty="0" smtClean="0"/>
              <a:t>WPPWIE </a:t>
            </a:r>
            <a:r>
              <a:rPr lang="de-DE" dirty="0"/>
              <a:t>Organisation: H</a:t>
            </a:r>
            <a:r>
              <a:rPr lang="de-DE" dirty="0" smtClean="0"/>
              <a:t>uman Resources</a:t>
            </a:r>
            <a:endParaRPr lang="en-GB" dirty="0"/>
          </a:p>
        </p:txBody>
      </p:sp>
      <p:sp>
        <p:nvSpPr>
          <p:cNvPr id="5" name="Foliennummernplatzhalter 4"/>
          <p:cNvSpPr>
            <a:spLocks noGrp="1"/>
          </p:cNvSpPr>
          <p:nvPr>
            <p:ph type="sldNum" sz="quarter" idx="12"/>
          </p:nvPr>
        </p:nvSpPr>
        <p:spPr/>
        <p:txBody>
          <a:bodyPr/>
          <a:lstStyle/>
          <a:p>
            <a:fld id="{6A6D9FA1-99C7-4910-8E32-B85D378B0060}" type="slidenum">
              <a:rPr lang="en-GB" smtClean="0"/>
              <a:pPr/>
              <a:t>6</a:t>
            </a:fld>
            <a:endParaRPr lang="en-GB" dirty="0"/>
          </a:p>
        </p:txBody>
      </p:sp>
      <p:sp>
        <p:nvSpPr>
          <p:cNvPr id="7" name="Fußzeilenplatzhalter 3"/>
          <p:cNvSpPr>
            <a:spLocks noGrp="1"/>
          </p:cNvSpPr>
          <p:nvPr>
            <p:ph type="ftr" sz="quarter" idx="11"/>
          </p:nvPr>
        </p:nvSpPr>
        <p:spPr>
          <a:xfrm>
            <a:off x="609600" y="6528386"/>
            <a:ext cx="3470176" cy="329614"/>
          </a:xfrm>
        </p:spPr>
        <p:txBody>
          <a:bodyPr/>
          <a:lstStyle/>
          <a:p>
            <a:pPr algn="l"/>
            <a:r>
              <a:rPr lang="fr-FR" dirty="0"/>
              <a:t>S. Brezinsek  |  3rd WPPWIE PB  |  15.03.2022 </a:t>
            </a:r>
            <a:endParaRPr lang="en-GB" dirty="0"/>
          </a:p>
        </p:txBody>
      </p:sp>
      <p:graphicFrame>
        <p:nvGraphicFramePr>
          <p:cNvPr id="3" name="Tabelle 3">
            <a:extLst>
              <a:ext uri="{FF2B5EF4-FFF2-40B4-BE49-F238E27FC236}">
                <a16:creationId xmlns:a16="http://schemas.microsoft.com/office/drawing/2014/main" id="{B7E40CB0-CC49-435D-8E23-CD405A08D165}"/>
              </a:ext>
            </a:extLst>
          </p:cNvPr>
          <p:cNvGraphicFramePr>
            <a:graphicFrameLocks noGrp="1"/>
          </p:cNvGraphicFramePr>
          <p:nvPr>
            <p:extLst>
              <p:ext uri="{D42A27DB-BD31-4B8C-83A1-F6EECF244321}">
                <p14:modId xmlns:p14="http://schemas.microsoft.com/office/powerpoint/2010/main" val="208534986"/>
              </p:ext>
            </p:extLst>
          </p:nvPr>
        </p:nvGraphicFramePr>
        <p:xfrm>
          <a:off x="839416" y="769831"/>
          <a:ext cx="5015882" cy="5760720"/>
        </p:xfrm>
        <a:graphic>
          <a:graphicData uri="http://schemas.openxmlformats.org/drawingml/2006/table">
            <a:tbl>
              <a:tblPr firstRow="1" bandRow="1">
                <a:tableStyleId>{5C22544A-7EE6-4342-B048-85BDC9FD1C3A}</a:tableStyleId>
              </a:tblPr>
              <a:tblGrid>
                <a:gridCol w="935106">
                  <a:extLst>
                    <a:ext uri="{9D8B030D-6E8A-4147-A177-3AD203B41FA5}">
                      <a16:colId xmlns:a16="http://schemas.microsoft.com/office/drawing/2014/main" val="1246532375"/>
                    </a:ext>
                  </a:extLst>
                </a:gridCol>
                <a:gridCol w="461243">
                  <a:extLst>
                    <a:ext uri="{9D8B030D-6E8A-4147-A177-3AD203B41FA5}">
                      <a16:colId xmlns:a16="http://schemas.microsoft.com/office/drawing/2014/main" val="1456423169"/>
                    </a:ext>
                  </a:extLst>
                </a:gridCol>
                <a:gridCol w="459077">
                  <a:extLst>
                    <a:ext uri="{9D8B030D-6E8A-4147-A177-3AD203B41FA5}">
                      <a16:colId xmlns:a16="http://schemas.microsoft.com/office/drawing/2014/main" val="4158150215"/>
                    </a:ext>
                  </a:extLst>
                </a:gridCol>
                <a:gridCol w="463408">
                  <a:extLst>
                    <a:ext uri="{9D8B030D-6E8A-4147-A177-3AD203B41FA5}">
                      <a16:colId xmlns:a16="http://schemas.microsoft.com/office/drawing/2014/main" val="1873684400"/>
                    </a:ext>
                  </a:extLst>
                </a:gridCol>
                <a:gridCol w="461243">
                  <a:extLst>
                    <a:ext uri="{9D8B030D-6E8A-4147-A177-3AD203B41FA5}">
                      <a16:colId xmlns:a16="http://schemas.microsoft.com/office/drawing/2014/main" val="3421010522"/>
                    </a:ext>
                  </a:extLst>
                </a:gridCol>
                <a:gridCol w="461243">
                  <a:extLst>
                    <a:ext uri="{9D8B030D-6E8A-4147-A177-3AD203B41FA5}">
                      <a16:colId xmlns:a16="http://schemas.microsoft.com/office/drawing/2014/main" val="1531198557"/>
                    </a:ext>
                  </a:extLst>
                </a:gridCol>
                <a:gridCol w="461243">
                  <a:extLst>
                    <a:ext uri="{9D8B030D-6E8A-4147-A177-3AD203B41FA5}">
                      <a16:colId xmlns:a16="http://schemas.microsoft.com/office/drawing/2014/main" val="3129379792"/>
                    </a:ext>
                  </a:extLst>
                </a:gridCol>
                <a:gridCol w="461243">
                  <a:extLst>
                    <a:ext uri="{9D8B030D-6E8A-4147-A177-3AD203B41FA5}">
                      <a16:colId xmlns:a16="http://schemas.microsoft.com/office/drawing/2014/main" val="3501726555"/>
                    </a:ext>
                  </a:extLst>
                </a:gridCol>
                <a:gridCol w="426038">
                  <a:extLst>
                    <a:ext uri="{9D8B030D-6E8A-4147-A177-3AD203B41FA5}">
                      <a16:colId xmlns:a16="http://schemas.microsoft.com/office/drawing/2014/main" val="1994523204"/>
                    </a:ext>
                  </a:extLst>
                </a:gridCol>
                <a:gridCol w="426038">
                  <a:extLst>
                    <a:ext uri="{9D8B030D-6E8A-4147-A177-3AD203B41FA5}">
                      <a16:colId xmlns:a16="http://schemas.microsoft.com/office/drawing/2014/main" val="4288367384"/>
                    </a:ext>
                  </a:extLst>
                </a:gridCol>
              </a:tblGrid>
              <a:tr h="196615">
                <a:tc>
                  <a:txBody>
                    <a:bodyPr/>
                    <a:lstStyle/>
                    <a:p>
                      <a:r>
                        <a:rPr lang="de-DE" sz="800" dirty="0"/>
                        <a:t>PM 2021</a:t>
                      </a:r>
                    </a:p>
                  </a:txBody>
                  <a:tcPr/>
                </a:tc>
                <a:tc>
                  <a:txBody>
                    <a:bodyPr/>
                    <a:lstStyle/>
                    <a:p>
                      <a:r>
                        <a:rPr lang="de-DE" sz="800" dirty="0"/>
                        <a:t>P.M.</a:t>
                      </a:r>
                    </a:p>
                  </a:txBody>
                  <a:tcPr/>
                </a:tc>
                <a:tc>
                  <a:txBody>
                    <a:bodyPr/>
                    <a:lstStyle/>
                    <a:p>
                      <a:r>
                        <a:rPr lang="de-DE" sz="800" dirty="0"/>
                        <a:t>SP A</a:t>
                      </a:r>
                    </a:p>
                  </a:txBody>
                  <a:tcPr/>
                </a:tc>
                <a:tc>
                  <a:txBody>
                    <a:bodyPr/>
                    <a:lstStyle/>
                    <a:p>
                      <a:r>
                        <a:rPr lang="de-DE" sz="800" dirty="0"/>
                        <a:t>SP B</a:t>
                      </a:r>
                    </a:p>
                  </a:txBody>
                  <a:tcPr/>
                </a:tc>
                <a:tc>
                  <a:txBody>
                    <a:bodyPr/>
                    <a:lstStyle/>
                    <a:p>
                      <a:r>
                        <a:rPr lang="de-DE" sz="800" dirty="0"/>
                        <a:t>SP C</a:t>
                      </a:r>
                    </a:p>
                  </a:txBody>
                  <a:tcPr/>
                </a:tc>
                <a:tc>
                  <a:txBody>
                    <a:bodyPr/>
                    <a:lstStyle/>
                    <a:p>
                      <a:r>
                        <a:rPr lang="de-DE" sz="800" dirty="0"/>
                        <a:t>SP D</a:t>
                      </a:r>
                    </a:p>
                  </a:txBody>
                  <a:tcPr/>
                </a:tc>
                <a:tc>
                  <a:txBody>
                    <a:bodyPr/>
                    <a:lstStyle/>
                    <a:p>
                      <a:r>
                        <a:rPr lang="de-DE" sz="800" dirty="0"/>
                        <a:t>SP E</a:t>
                      </a:r>
                    </a:p>
                  </a:txBody>
                  <a:tcPr/>
                </a:tc>
                <a:tc>
                  <a:txBody>
                    <a:bodyPr/>
                    <a:lstStyle/>
                    <a:p>
                      <a:r>
                        <a:rPr lang="de-DE" sz="800" dirty="0"/>
                        <a:t>SP X</a:t>
                      </a:r>
                    </a:p>
                  </a:txBody>
                  <a:tcPr/>
                </a:tc>
                <a:tc>
                  <a:txBody>
                    <a:bodyPr/>
                    <a:lstStyle/>
                    <a:p>
                      <a:r>
                        <a:rPr lang="de-DE" sz="800" dirty="0"/>
                        <a:t>ADC</a:t>
                      </a:r>
                    </a:p>
                  </a:txBody>
                  <a:tcPr/>
                </a:tc>
                <a:tc>
                  <a:txBody>
                    <a:bodyPr/>
                    <a:lstStyle/>
                    <a:p>
                      <a:r>
                        <a:rPr lang="de-DE" sz="800" dirty="0" err="1"/>
                        <a:t>Sum</a:t>
                      </a:r>
                      <a:endParaRPr lang="de-DE" sz="800" dirty="0"/>
                    </a:p>
                  </a:txBody>
                  <a:tcPr/>
                </a:tc>
                <a:extLst>
                  <a:ext uri="{0D108BD9-81ED-4DB2-BD59-A6C34878D82A}">
                    <a16:rowId xmlns:a16="http://schemas.microsoft.com/office/drawing/2014/main" val="2526164188"/>
                  </a:ext>
                </a:extLst>
              </a:tr>
              <a:tr h="196615">
                <a:tc>
                  <a:txBody>
                    <a:bodyPr/>
                    <a:lstStyle/>
                    <a:p>
                      <a:r>
                        <a:rPr lang="de-DE" sz="800" dirty="0"/>
                        <a:t>CEA</a:t>
                      </a:r>
                    </a:p>
                  </a:txBody>
                  <a:tcPr/>
                </a:tc>
                <a:tc>
                  <a:txBody>
                    <a:bodyPr/>
                    <a:lstStyle/>
                    <a:p>
                      <a:endParaRPr lang="de-DE" sz="800" dirty="0"/>
                    </a:p>
                  </a:txBody>
                  <a:tcPr/>
                </a:tc>
                <a:tc>
                  <a:txBody>
                    <a:bodyPr/>
                    <a:lstStyle/>
                    <a:p>
                      <a:r>
                        <a:rPr lang="de-DE" sz="800" dirty="0"/>
                        <a:t>6</a:t>
                      </a:r>
                    </a:p>
                  </a:txBody>
                  <a:tcPr/>
                </a:tc>
                <a:tc>
                  <a:txBody>
                    <a:bodyPr/>
                    <a:lstStyle/>
                    <a:p>
                      <a:r>
                        <a:rPr lang="de-DE" sz="800" dirty="0"/>
                        <a:t>6</a:t>
                      </a:r>
                    </a:p>
                  </a:txBody>
                  <a:tcPr/>
                </a:tc>
                <a:tc>
                  <a:txBody>
                    <a:bodyPr/>
                    <a:lstStyle/>
                    <a:p>
                      <a:r>
                        <a:rPr lang="de-DE" sz="800" dirty="0"/>
                        <a:t>19</a:t>
                      </a:r>
                    </a:p>
                  </a:txBody>
                  <a:tcPr/>
                </a:tc>
                <a:tc>
                  <a:txBody>
                    <a:bodyPr/>
                    <a:lstStyle/>
                    <a:p>
                      <a:r>
                        <a:rPr lang="de-DE" sz="800" dirty="0"/>
                        <a:t>6</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de-DE" sz="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800" dirty="0"/>
                        <a:t>2</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800" dirty="0"/>
                        <a:t>2</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800" dirty="0"/>
                        <a:t>41</a:t>
                      </a:r>
                    </a:p>
                  </a:txBody>
                  <a:tcPr/>
                </a:tc>
                <a:extLst>
                  <a:ext uri="{0D108BD9-81ED-4DB2-BD59-A6C34878D82A}">
                    <a16:rowId xmlns:a16="http://schemas.microsoft.com/office/drawing/2014/main" val="4139021302"/>
                  </a:ext>
                </a:extLst>
              </a:tr>
              <a:tr h="196615">
                <a:tc>
                  <a:txBody>
                    <a:bodyPr/>
                    <a:lstStyle/>
                    <a:p>
                      <a:r>
                        <a:rPr lang="de-DE" sz="800" dirty="0"/>
                        <a:t>CIEMAT</a:t>
                      </a:r>
                    </a:p>
                  </a:txBody>
                  <a:tcPr/>
                </a:tc>
                <a:tc>
                  <a:txBody>
                    <a:bodyPr/>
                    <a:lstStyle/>
                    <a:p>
                      <a:endParaRPr lang="de-DE" sz="800" dirty="0"/>
                    </a:p>
                  </a:txBody>
                  <a:tcPr/>
                </a:tc>
                <a:tc>
                  <a:txBody>
                    <a:bodyPr/>
                    <a:lstStyle/>
                    <a:p>
                      <a:r>
                        <a:rPr lang="de-DE" sz="800" dirty="0"/>
                        <a:t>3</a:t>
                      </a:r>
                    </a:p>
                  </a:txBody>
                  <a:tcPr/>
                </a:tc>
                <a:tc>
                  <a:txBody>
                    <a:bodyPr/>
                    <a:lstStyle/>
                    <a:p>
                      <a:r>
                        <a:rPr lang="de-DE" sz="800" dirty="0"/>
                        <a:t>3</a:t>
                      </a:r>
                    </a:p>
                  </a:txBody>
                  <a:tcPr/>
                </a:tc>
                <a:tc>
                  <a:txBody>
                    <a:bodyPr/>
                    <a:lstStyle/>
                    <a:p>
                      <a:endParaRPr lang="de-DE" sz="800" dirty="0"/>
                    </a:p>
                  </a:txBody>
                  <a:tcPr/>
                </a:tc>
                <a:tc>
                  <a:txBody>
                    <a:bodyPr/>
                    <a:lstStyle/>
                    <a:p>
                      <a:endParaRPr lang="de-DE" sz="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de-DE" sz="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800" dirty="0"/>
                        <a:t>2</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de-DE" sz="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800" dirty="0"/>
                        <a:t>8</a:t>
                      </a:r>
                    </a:p>
                  </a:txBody>
                  <a:tcPr/>
                </a:tc>
                <a:extLst>
                  <a:ext uri="{0D108BD9-81ED-4DB2-BD59-A6C34878D82A}">
                    <a16:rowId xmlns:a16="http://schemas.microsoft.com/office/drawing/2014/main" val="2082291224"/>
                  </a:ext>
                </a:extLst>
              </a:tr>
              <a:tr h="196615">
                <a:tc>
                  <a:txBody>
                    <a:bodyPr/>
                    <a:lstStyle/>
                    <a:p>
                      <a:r>
                        <a:rPr lang="de-DE" sz="800" dirty="0"/>
                        <a:t>CU</a:t>
                      </a:r>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r>
                        <a:rPr lang="de-DE" sz="800" dirty="0"/>
                        <a:t>0</a:t>
                      </a:r>
                    </a:p>
                  </a:txBody>
                  <a:tcPr/>
                </a:tc>
                <a:extLst>
                  <a:ext uri="{0D108BD9-81ED-4DB2-BD59-A6C34878D82A}">
                    <a16:rowId xmlns:a16="http://schemas.microsoft.com/office/drawing/2014/main" val="1477950230"/>
                  </a:ext>
                </a:extLst>
              </a:tr>
              <a:tr h="196615">
                <a:tc>
                  <a:txBody>
                    <a:bodyPr/>
                    <a:lstStyle/>
                    <a:p>
                      <a:r>
                        <a:rPr lang="de-DE" sz="800" dirty="0"/>
                        <a:t>DCU</a:t>
                      </a:r>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r>
                        <a:rPr lang="de-DE" sz="800" dirty="0"/>
                        <a:t>0</a:t>
                      </a:r>
                    </a:p>
                  </a:txBody>
                  <a:tcPr>
                    <a:solidFill>
                      <a:srgbClr val="FFFF00"/>
                    </a:solidFill>
                  </a:tcPr>
                </a:tc>
                <a:tc>
                  <a:txBody>
                    <a:bodyPr/>
                    <a:lstStyle/>
                    <a:p>
                      <a:endParaRPr lang="de-DE" sz="800" dirty="0"/>
                    </a:p>
                  </a:txBody>
                  <a:tcPr/>
                </a:tc>
                <a:tc>
                  <a:txBody>
                    <a:bodyPr/>
                    <a:lstStyle/>
                    <a:p>
                      <a:r>
                        <a:rPr lang="de-DE" sz="800" dirty="0"/>
                        <a:t>0</a:t>
                      </a:r>
                    </a:p>
                  </a:txBody>
                  <a:tcPr>
                    <a:solidFill>
                      <a:srgbClr val="FFFF00"/>
                    </a:solidFill>
                  </a:tcPr>
                </a:tc>
                <a:extLst>
                  <a:ext uri="{0D108BD9-81ED-4DB2-BD59-A6C34878D82A}">
                    <a16:rowId xmlns:a16="http://schemas.microsoft.com/office/drawing/2014/main" val="2468207417"/>
                  </a:ext>
                </a:extLst>
              </a:tr>
              <a:tr h="196615">
                <a:tc>
                  <a:txBody>
                    <a:bodyPr/>
                    <a:lstStyle/>
                    <a:p>
                      <a:r>
                        <a:rPr lang="de-DE" sz="800" dirty="0"/>
                        <a:t>DIFFER</a:t>
                      </a:r>
                    </a:p>
                  </a:txBody>
                  <a:tcPr/>
                </a:tc>
                <a:tc>
                  <a:txBody>
                    <a:bodyPr/>
                    <a:lstStyle/>
                    <a:p>
                      <a:r>
                        <a:rPr lang="de-DE" sz="800" dirty="0"/>
                        <a:t>2</a:t>
                      </a:r>
                    </a:p>
                  </a:txBody>
                  <a:tcPr/>
                </a:tc>
                <a:tc>
                  <a:txBody>
                    <a:bodyPr/>
                    <a:lstStyle/>
                    <a:p>
                      <a:r>
                        <a:rPr lang="de-DE" sz="800" dirty="0"/>
                        <a:t>10</a:t>
                      </a:r>
                    </a:p>
                  </a:txBody>
                  <a:tcPr>
                    <a:solidFill>
                      <a:srgbClr val="FFFF00"/>
                    </a:solidFill>
                  </a:tcPr>
                </a:tc>
                <a:tc>
                  <a:txBody>
                    <a:bodyPr/>
                    <a:lstStyle/>
                    <a:p>
                      <a:r>
                        <a:rPr lang="de-DE" sz="800" dirty="0"/>
                        <a:t>0</a:t>
                      </a:r>
                    </a:p>
                  </a:txBody>
                  <a:tcPr>
                    <a:solidFill>
                      <a:srgbClr val="FFFF00"/>
                    </a:solidFill>
                  </a:tcPr>
                </a:tc>
                <a:tc>
                  <a:txBody>
                    <a:bodyPr/>
                    <a:lstStyle/>
                    <a:p>
                      <a:r>
                        <a:rPr lang="de-DE" sz="800" dirty="0"/>
                        <a:t>0</a:t>
                      </a:r>
                    </a:p>
                  </a:txBody>
                  <a:tcPr>
                    <a:solidFill>
                      <a:srgbClr val="FFFF00"/>
                    </a:solidFill>
                  </a:tcPr>
                </a:tc>
                <a:tc>
                  <a:txBody>
                    <a:bodyPr/>
                    <a:lstStyle/>
                    <a:p>
                      <a:r>
                        <a:rPr lang="de-DE" sz="800" dirty="0"/>
                        <a:t>2</a:t>
                      </a:r>
                    </a:p>
                  </a:txBody>
                  <a:tcPr/>
                </a:tc>
                <a:tc>
                  <a:txBody>
                    <a:bodyPr/>
                    <a:lstStyle/>
                    <a:p>
                      <a:endParaRPr lang="de-DE" sz="800" dirty="0"/>
                    </a:p>
                  </a:txBody>
                  <a:tcPr/>
                </a:tc>
                <a:tc>
                  <a:txBody>
                    <a:bodyPr/>
                    <a:lstStyle/>
                    <a:p>
                      <a:r>
                        <a:rPr lang="de-DE" sz="800" dirty="0"/>
                        <a:t>6</a:t>
                      </a:r>
                    </a:p>
                  </a:txBody>
                  <a:tcPr>
                    <a:solidFill>
                      <a:srgbClr val="FFFF00"/>
                    </a:solidFill>
                  </a:tcPr>
                </a:tc>
                <a:tc>
                  <a:txBody>
                    <a:bodyPr/>
                    <a:lstStyle/>
                    <a:p>
                      <a:endParaRPr lang="de-DE" sz="800" dirty="0"/>
                    </a:p>
                  </a:txBody>
                  <a:tcPr/>
                </a:tc>
                <a:tc>
                  <a:txBody>
                    <a:bodyPr/>
                    <a:lstStyle/>
                    <a:p>
                      <a:r>
                        <a:rPr lang="de-DE" sz="800" dirty="0"/>
                        <a:t>20</a:t>
                      </a:r>
                    </a:p>
                  </a:txBody>
                  <a:tcPr>
                    <a:solidFill>
                      <a:srgbClr val="FFFF00"/>
                    </a:solidFill>
                  </a:tcPr>
                </a:tc>
                <a:extLst>
                  <a:ext uri="{0D108BD9-81ED-4DB2-BD59-A6C34878D82A}">
                    <a16:rowId xmlns:a16="http://schemas.microsoft.com/office/drawing/2014/main" val="2064581925"/>
                  </a:ext>
                </a:extLst>
              </a:tr>
              <a:tr h="196615">
                <a:tc>
                  <a:txBody>
                    <a:bodyPr/>
                    <a:lstStyle/>
                    <a:p>
                      <a:r>
                        <a:rPr lang="de-DE" sz="800" dirty="0"/>
                        <a:t>DTU</a:t>
                      </a:r>
                    </a:p>
                  </a:txBody>
                  <a:tcPr/>
                </a:tc>
                <a:tc>
                  <a:txBody>
                    <a:bodyPr/>
                    <a:lstStyle/>
                    <a:p>
                      <a:endParaRPr lang="de-DE" sz="800" dirty="0"/>
                    </a:p>
                  </a:txBody>
                  <a:tcPr/>
                </a:tc>
                <a:tc>
                  <a:txBody>
                    <a:bodyPr/>
                    <a:lstStyle/>
                    <a:p>
                      <a:r>
                        <a:rPr lang="de-DE" sz="800" dirty="0"/>
                        <a:t>5</a:t>
                      </a:r>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endParaRPr lang="de-DE" sz="800"/>
                    </a:p>
                  </a:txBody>
                  <a:tcPr/>
                </a:tc>
                <a:tc>
                  <a:txBody>
                    <a:bodyPr/>
                    <a:lstStyle/>
                    <a:p>
                      <a:endParaRPr lang="de-DE" sz="800" dirty="0"/>
                    </a:p>
                  </a:txBody>
                  <a:tcPr/>
                </a:tc>
                <a:tc>
                  <a:txBody>
                    <a:bodyPr/>
                    <a:lstStyle/>
                    <a:p>
                      <a:endParaRPr lang="de-DE" sz="800"/>
                    </a:p>
                  </a:txBody>
                  <a:tcPr/>
                </a:tc>
                <a:tc>
                  <a:txBody>
                    <a:bodyPr/>
                    <a:lstStyle/>
                    <a:p>
                      <a:r>
                        <a:rPr lang="de-DE" sz="800" dirty="0"/>
                        <a:t>5</a:t>
                      </a:r>
                    </a:p>
                  </a:txBody>
                  <a:tcPr/>
                </a:tc>
                <a:extLst>
                  <a:ext uri="{0D108BD9-81ED-4DB2-BD59-A6C34878D82A}">
                    <a16:rowId xmlns:a16="http://schemas.microsoft.com/office/drawing/2014/main" val="4161383436"/>
                  </a:ext>
                </a:extLst>
              </a:tr>
              <a:tr h="196615">
                <a:tc>
                  <a:txBody>
                    <a:bodyPr/>
                    <a:lstStyle/>
                    <a:p>
                      <a:r>
                        <a:rPr lang="de-DE" sz="800" dirty="0"/>
                        <a:t>ENEA</a:t>
                      </a:r>
                    </a:p>
                  </a:txBody>
                  <a:tcPr/>
                </a:tc>
                <a:tc>
                  <a:txBody>
                    <a:bodyPr/>
                    <a:lstStyle/>
                    <a:p>
                      <a:r>
                        <a:rPr lang="de-DE" sz="800" dirty="0"/>
                        <a:t>4</a:t>
                      </a:r>
                    </a:p>
                  </a:txBody>
                  <a:tcPr/>
                </a:tc>
                <a:tc>
                  <a:txBody>
                    <a:bodyPr/>
                    <a:lstStyle/>
                    <a:p>
                      <a:endParaRPr lang="de-DE" sz="800" dirty="0"/>
                    </a:p>
                  </a:txBody>
                  <a:tcPr/>
                </a:tc>
                <a:tc>
                  <a:txBody>
                    <a:bodyPr/>
                    <a:lstStyle/>
                    <a:p>
                      <a:r>
                        <a:rPr lang="de-DE" sz="800" dirty="0"/>
                        <a:t>7</a:t>
                      </a:r>
                    </a:p>
                  </a:txBody>
                  <a:tcPr/>
                </a:tc>
                <a:tc>
                  <a:txBody>
                    <a:bodyPr/>
                    <a:lstStyle/>
                    <a:p>
                      <a:r>
                        <a:rPr lang="de-DE" sz="800" dirty="0"/>
                        <a:t>3</a:t>
                      </a:r>
                    </a:p>
                  </a:txBody>
                  <a:tcPr/>
                </a:tc>
                <a:tc>
                  <a:txBody>
                    <a:bodyPr/>
                    <a:lstStyle/>
                    <a:p>
                      <a:r>
                        <a:rPr lang="de-DE" sz="800" dirty="0"/>
                        <a:t>7</a:t>
                      </a:r>
                    </a:p>
                  </a:txBody>
                  <a:tcPr/>
                </a:tc>
                <a:tc>
                  <a:txBody>
                    <a:bodyPr/>
                    <a:lstStyle/>
                    <a:p>
                      <a:endParaRPr lang="de-DE" sz="800" dirty="0"/>
                    </a:p>
                  </a:txBody>
                  <a:tcPr/>
                </a:tc>
                <a:tc>
                  <a:txBody>
                    <a:bodyPr/>
                    <a:lstStyle/>
                    <a:p>
                      <a:r>
                        <a:rPr lang="de-DE" sz="800" dirty="0"/>
                        <a:t>4</a:t>
                      </a:r>
                    </a:p>
                  </a:txBody>
                  <a:tcPr/>
                </a:tc>
                <a:tc>
                  <a:txBody>
                    <a:bodyPr/>
                    <a:lstStyle/>
                    <a:p>
                      <a:r>
                        <a:rPr lang="de-DE" sz="800" dirty="0"/>
                        <a:t>48</a:t>
                      </a:r>
                    </a:p>
                  </a:txBody>
                  <a:tcPr/>
                </a:tc>
                <a:tc>
                  <a:txBody>
                    <a:bodyPr/>
                    <a:lstStyle/>
                    <a:p>
                      <a:r>
                        <a:rPr lang="de-DE" sz="800" dirty="0"/>
                        <a:t>73</a:t>
                      </a:r>
                    </a:p>
                  </a:txBody>
                  <a:tcPr/>
                </a:tc>
                <a:extLst>
                  <a:ext uri="{0D108BD9-81ED-4DB2-BD59-A6C34878D82A}">
                    <a16:rowId xmlns:a16="http://schemas.microsoft.com/office/drawing/2014/main" val="1866437855"/>
                  </a:ext>
                </a:extLst>
              </a:tr>
              <a:tr h="196615">
                <a:tc>
                  <a:txBody>
                    <a:bodyPr/>
                    <a:lstStyle/>
                    <a:p>
                      <a:r>
                        <a:rPr lang="de-DE" sz="800" dirty="0"/>
                        <a:t>EPFL</a:t>
                      </a:r>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r>
                        <a:rPr lang="de-DE" sz="800" dirty="0"/>
                        <a:t>5</a:t>
                      </a:r>
                    </a:p>
                  </a:txBody>
                  <a:tcPr/>
                </a:tc>
                <a:tc>
                  <a:txBody>
                    <a:bodyPr/>
                    <a:lstStyle/>
                    <a:p>
                      <a:r>
                        <a:rPr lang="de-DE" sz="800" dirty="0"/>
                        <a:t>5</a:t>
                      </a:r>
                    </a:p>
                  </a:txBody>
                  <a:tcPr/>
                </a:tc>
                <a:extLst>
                  <a:ext uri="{0D108BD9-81ED-4DB2-BD59-A6C34878D82A}">
                    <a16:rowId xmlns:a16="http://schemas.microsoft.com/office/drawing/2014/main" val="1857903029"/>
                  </a:ext>
                </a:extLst>
              </a:tr>
              <a:tr h="196615">
                <a:tc>
                  <a:txBody>
                    <a:bodyPr/>
                    <a:lstStyle/>
                    <a:p>
                      <a:r>
                        <a:rPr lang="de-DE" sz="800" dirty="0"/>
                        <a:t>FZJ</a:t>
                      </a:r>
                    </a:p>
                  </a:txBody>
                  <a:tcPr/>
                </a:tc>
                <a:tc>
                  <a:txBody>
                    <a:bodyPr/>
                    <a:lstStyle/>
                    <a:p>
                      <a:r>
                        <a:rPr lang="de-DE" sz="800" dirty="0"/>
                        <a:t>19.6</a:t>
                      </a:r>
                    </a:p>
                  </a:txBody>
                  <a:tcPr/>
                </a:tc>
                <a:tc>
                  <a:txBody>
                    <a:bodyPr/>
                    <a:lstStyle/>
                    <a:p>
                      <a:r>
                        <a:rPr lang="de-DE" sz="800" dirty="0"/>
                        <a:t>19</a:t>
                      </a:r>
                    </a:p>
                  </a:txBody>
                  <a:tcPr/>
                </a:tc>
                <a:tc>
                  <a:txBody>
                    <a:bodyPr/>
                    <a:lstStyle/>
                    <a:p>
                      <a:r>
                        <a:rPr lang="de-DE" sz="800" dirty="0"/>
                        <a:t>11</a:t>
                      </a:r>
                    </a:p>
                  </a:txBody>
                  <a:tcPr/>
                </a:tc>
                <a:tc>
                  <a:txBody>
                    <a:bodyPr/>
                    <a:lstStyle/>
                    <a:p>
                      <a:r>
                        <a:rPr lang="de-DE" sz="800" dirty="0"/>
                        <a:t>14</a:t>
                      </a:r>
                    </a:p>
                  </a:txBody>
                  <a:tcPr/>
                </a:tc>
                <a:tc>
                  <a:txBody>
                    <a:bodyPr/>
                    <a:lstStyle/>
                    <a:p>
                      <a:r>
                        <a:rPr lang="de-DE" sz="800" dirty="0"/>
                        <a:t>21</a:t>
                      </a:r>
                    </a:p>
                  </a:txBody>
                  <a:tcPr/>
                </a:tc>
                <a:tc>
                  <a:txBody>
                    <a:bodyPr/>
                    <a:lstStyle/>
                    <a:p>
                      <a:endParaRPr lang="de-DE" sz="800" dirty="0"/>
                    </a:p>
                  </a:txBody>
                  <a:tcPr/>
                </a:tc>
                <a:tc>
                  <a:txBody>
                    <a:bodyPr/>
                    <a:lstStyle/>
                    <a:p>
                      <a:r>
                        <a:rPr lang="de-DE" sz="800" dirty="0"/>
                        <a:t>15</a:t>
                      </a:r>
                    </a:p>
                  </a:txBody>
                  <a:tcPr/>
                </a:tc>
                <a:tc>
                  <a:txBody>
                    <a:bodyPr/>
                    <a:lstStyle/>
                    <a:p>
                      <a:endParaRPr lang="de-DE" sz="800" dirty="0"/>
                    </a:p>
                  </a:txBody>
                  <a:tcPr/>
                </a:tc>
                <a:tc>
                  <a:txBody>
                    <a:bodyPr/>
                    <a:lstStyle/>
                    <a:p>
                      <a:r>
                        <a:rPr lang="de-DE" sz="800" dirty="0"/>
                        <a:t>99.6</a:t>
                      </a:r>
                    </a:p>
                  </a:txBody>
                  <a:tcPr/>
                </a:tc>
                <a:extLst>
                  <a:ext uri="{0D108BD9-81ED-4DB2-BD59-A6C34878D82A}">
                    <a16:rowId xmlns:a16="http://schemas.microsoft.com/office/drawing/2014/main" val="1597193522"/>
                  </a:ext>
                </a:extLst>
              </a:tr>
              <a:tr h="196615">
                <a:tc>
                  <a:txBody>
                    <a:bodyPr/>
                    <a:lstStyle/>
                    <a:p>
                      <a:r>
                        <a:rPr lang="de-DE" sz="800" dirty="0"/>
                        <a:t>IAP</a:t>
                      </a:r>
                    </a:p>
                  </a:txBody>
                  <a:tcPr/>
                </a:tc>
                <a:tc>
                  <a:txBody>
                    <a:bodyPr/>
                    <a:lstStyle/>
                    <a:p>
                      <a:endParaRPr lang="de-DE" sz="800" dirty="0"/>
                    </a:p>
                  </a:txBody>
                  <a:tcPr/>
                </a:tc>
                <a:tc>
                  <a:txBody>
                    <a:bodyPr/>
                    <a:lstStyle/>
                    <a:p>
                      <a:endParaRPr lang="de-DE" sz="800" dirty="0"/>
                    </a:p>
                  </a:txBody>
                  <a:tcPr/>
                </a:tc>
                <a:tc>
                  <a:txBody>
                    <a:bodyPr/>
                    <a:lstStyle/>
                    <a:p>
                      <a:r>
                        <a:rPr lang="de-DE" sz="800" dirty="0"/>
                        <a:t>0</a:t>
                      </a:r>
                    </a:p>
                  </a:txBody>
                  <a:tcPr>
                    <a:solidFill>
                      <a:srgbClr val="FFFF00"/>
                    </a:solidFill>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r>
                        <a:rPr lang="de-DE" sz="800" dirty="0"/>
                        <a:t>0</a:t>
                      </a:r>
                    </a:p>
                  </a:txBody>
                  <a:tcPr>
                    <a:solidFill>
                      <a:srgbClr val="FFFF00"/>
                    </a:solidFill>
                  </a:tcPr>
                </a:tc>
                <a:extLst>
                  <a:ext uri="{0D108BD9-81ED-4DB2-BD59-A6C34878D82A}">
                    <a16:rowId xmlns:a16="http://schemas.microsoft.com/office/drawing/2014/main" val="1374878609"/>
                  </a:ext>
                </a:extLst>
              </a:tr>
              <a:tr h="196615">
                <a:tc>
                  <a:txBody>
                    <a:bodyPr/>
                    <a:lstStyle/>
                    <a:p>
                      <a:r>
                        <a:rPr lang="de-DE" sz="800" dirty="0"/>
                        <a:t>IPP.CR</a:t>
                      </a:r>
                    </a:p>
                  </a:txBody>
                  <a:tcPr/>
                </a:tc>
                <a:tc>
                  <a:txBody>
                    <a:bodyPr/>
                    <a:lstStyle/>
                    <a:p>
                      <a:endParaRPr lang="de-DE" sz="800" dirty="0"/>
                    </a:p>
                  </a:txBody>
                  <a:tcPr/>
                </a:tc>
                <a:tc>
                  <a:txBody>
                    <a:bodyPr/>
                    <a:lstStyle/>
                    <a:p>
                      <a:endParaRPr lang="de-DE" sz="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de-DE" sz="800" dirty="0"/>
                    </a:p>
                  </a:txBody>
                  <a:tcPr/>
                </a:tc>
                <a:tc>
                  <a:txBody>
                    <a:bodyPr/>
                    <a:lstStyle/>
                    <a:p>
                      <a:endParaRPr lang="de-DE" sz="800" dirty="0"/>
                    </a:p>
                  </a:txBody>
                  <a:tcPr/>
                </a:tc>
                <a:tc>
                  <a:txBody>
                    <a:bodyPr/>
                    <a:lstStyle/>
                    <a:p>
                      <a:r>
                        <a:rPr lang="de-DE" sz="800" dirty="0"/>
                        <a:t>5</a:t>
                      </a:r>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r>
                        <a:rPr lang="de-DE" sz="800" dirty="0"/>
                        <a:t>5</a:t>
                      </a:r>
                    </a:p>
                  </a:txBody>
                  <a:tcPr/>
                </a:tc>
                <a:extLst>
                  <a:ext uri="{0D108BD9-81ED-4DB2-BD59-A6C34878D82A}">
                    <a16:rowId xmlns:a16="http://schemas.microsoft.com/office/drawing/2014/main" val="725642742"/>
                  </a:ext>
                </a:extLst>
              </a:tr>
              <a:tr h="196615">
                <a:tc>
                  <a:txBody>
                    <a:bodyPr/>
                    <a:lstStyle/>
                    <a:p>
                      <a:r>
                        <a:rPr lang="de-DE" sz="800" dirty="0"/>
                        <a:t>IPPLM</a:t>
                      </a:r>
                    </a:p>
                  </a:txBody>
                  <a:tcPr/>
                </a:tc>
                <a:tc>
                  <a:txBody>
                    <a:bodyPr/>
                    <a:lstStyle/>
                    <a:p>
                      <a:endParaRPr lang="de-DE" sz="800" dirty="0"/>
                    </a:p>
                  </a:txBody>
                  <a:tcPr/>
                </a:tc>
                <a:tc>
                  <a:txBody>
                    <a:bodyPr/>
                    <a:lstStyle/>
                    <a:p>
                      <a:endParaRPr lang="de-DE" sz="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800" dirty="0"/>
                        <a:t>0</a:t>
                      </a:r>
                    </a:p>
                  </a:txBody>
                  <a:tcPr>
                    <a:solidFill>
                      <a:srgbClr val="FFFF00"/>
                    </a:solidFill>
                  </a:tcPr>
                </a:tc>
                <a:tc>
                  <a:txBody>
                    <a:bodyPr/>
                    <a:lstStyle/>
                    <a:p>
                      <a:r>
                        <a:rPr lang="de-DE" sz="800" dirty="0"/>
                        <a:t>0</a:t>
                      </a:r>
                    </a:p>
                  </a:txBody>
                  <a:tcPr>
                    <a:solidFill>
                      <a:srgbClr val="FFFF00"/>
                    </a:solidFill>
                  </a:tcPr>
                </a:tc>
                <a:tc>
                  <a:txBody>
                    <a:bodyPr/>
                    <a:lstStyle/>
                    <a:p>
                      <a:endParaRPr lang="de-DE" sz="800" dirty="0"/>
                    </a:p>
                  </a:txBody>
                  <a:tcPr/>
                </a:tc>
                <a:tc>
                  <a:txBody>
                    <a:bodyPr/>
                    <a:lstStyle/>
                    <a:p>
                      <a:endParaRPr lang="de-DE" sz="800" dirty="0"/>
                    </a:p>
                  </a:txBody>
                  <a:tcPr/>
                </a:tc>
                <a:tc>
                  <a:txBody>
                    <a:bodyPr/>
                    <a:lstStyle/>
                    <a:p>
                      <a:r>
                        <a:rPr lang="de-DE" sz="800" dirty="0"/>
                        <a:t>2</a:t>
                      </a:r>
                    </a:p>
                  </a:txBody>
                  <a:tcPr/>
                </a:tc>
                <a:tc>
                  <a:txBody>
                    <a:bodyPr/>
                    <a:lstStyle/>
                    <a:p>
                      <a:r>
                        <a:rPr lang="de-DE" sz="800" dirty="0"/>
                        <a:t>2</a:t>
                      </a:r>
                    </a:p>
                  </a:txBody>
                  <a:tcPr/>
                </a:tc>
                <a:tc>
                  <a:txBody>
                    <a:bodyPr/>
                    <a:lstStyle/>
                    <a:p>
                      <a:r>
                        <a:rPr lang="de-DE" sz="800" dirty="0"/>
                        <a:t>4</a:t>
                      </a:r>
                    </a:p>
                  </a:txBody>
                  <a:tcPr/>
                </a:tc>
                <a:extLst>
                  <a:ext uri="{0D108BD9-81ED-4DB2-BD59-A6C34878D82A}">
                    <a16:rowId xmlns:a16="http://schemas.microsoft.com/office/drawing/2014/main" val="2014203229"/>
                  </a:ext>
                </a:extLst>
              </a:tr>
              <a:tr h="196615">
                <a:tc>
                  <a:txBody>
                    <a:bodyPr/>
                    <a:lstStyle/>
                    <a:p>
                      <a:r>
                        <a:rPr lang="de-DE" sz="800" dirty="0"/>
                        <a:t>ISSP-UL</a:t>
                      </a:r>
                    </a:p>
                  </a:txBody>
                  <a:tcPr/>
                </a:tc>
                <a:tc>
                  <a:txBody>
                    <a:bodyPr/>
                    <a:lstStyle/>
                    <a:p>
                      <a:endParaRPr lang="de-DE" sz="800" dirty="0"/>
                    </a:p>
                  </a:txBody>
                  <a:tcPr/>
                </a:tc>
                <a:tc>
                  <a:txBody>
                    <a:bodyPr/>
                    <a:lstStyle/>
                    <a:p>
                      <a:endParaRPr lang="de-DE" sz="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de-DE" sz="800" dirty="0"/>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r>
                        <a:rPr lang="de-DE" sz="800" dirty="0"/>
                        <a:t>0</a:t>
                      </a:r>
                    </a:p>
                  </a:txBody>
                  <a:tcPr>
                    <a:solidFill>
                      <a:srgbClr val="FFFF00"/>
                    </a:solidFill>
                  </a:tcPr>
                </a:tc>
                <a:tc>
                  <a:txBody>
                    <a:bodyPr/>
                    <a:lstStyle/>
                    <a:p>
                      <a:endParaRPr lang="de-DE" sz="800" dirty="0"/>
                    </a:p>
                  </a:txBody>
                  <a:tcPr/>
                </a:tc>
                <a:tc>
                  <a:txBody>
                    <a:bodyPr/>
                    <a:lstStyle/>
                    <a:p>
                      <a:r>
                        <a:rPr lang="de-DE" sz="800" dirty="0"/>
                        <a:t>0</a:t>
                      </a:r>
                    </a:p>
                  </a:txBody>
                  <a:tcPr>
                    <a:solidFill>
                      <a:srgbClr val="FFFF00"/>
                    </a:solidFill>
                  </a:tcPr>
                </a:tc>
                <a:extLst>
                  <a:ext uri="{0D108BD9-81ED-4DB2-BD59-A6C34878D82A}">
                    <a16:rowId xmlns:a16="http://schemas.microsoft.com/office/drawing/2014/main" val="2669133644"/>
                  </a:ext>
                </a:extLst>
              </a:tr>
              <a:tr h="196615">
                <a:tc>
                  <a:txBody>
                    <a:bodyPr/>
                    <a:lstStyle/>
                    <a:p>
                      <a:r>
                        <a:rPr lang="de-DE" sz="800" dirty="0"/>
                        <a:t>IST</a:t>
                      </a:r>
                    </a:p>
                  </a:txBody>
                  <a:tcPr/>
                </a:tc>
                <a:tc>
                  <a:txBody>
                    <a:bodyPr/>
                    <a:lstStyle/>
                    <a:p>
                      <a:endParaRPr lang="de-DE" sz="800" dirty="0"/>
                    </a:p>
                  </a:txBody>
                  <a:tcPr/>
                </a:tc>
                <a:tc>
                  <a:txBody>
                    <a:bodyPr/>
                    <a:lstStyle/>
                    <a:p>
                      <a:endParaRPr lang="de-DE" sz="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800" dirty="0"/>
                        <a:t>4</a:t>
                      </a:r>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r>
                        <a:rPr lang="de-DE" sz="800" dirty="0"/>
                        <a:t>4</a:t>
                      </a:r>
                    </a:p>
                  </a:txBody>
                  <a:tcPr/>
                </a:tc>
                <a:extLst>
                  <a:ext uri="{0D108BD9-81ED-4DB2-BD59-A6C34878D82A}">
                    <a16:rowId xmlns:a16="http://schemas.microsoft.com/office/drawing/2014/main" val="1091693898"/>
                  </a:ext>
                </a:extLst>
              </a:tr>
              <a:tr h="196615">
                <a:tc>
                  <a:txBody>
                    <a:bodyPr/>
                    <a:lstStyle/>
                    <a:p>
                      <a:r>
                        <a:rPr lang="de-DE" sz="800" dirty="0"/>
                        <a:t>JSI</a:t>
                      </a:r>
                    </a:p>
                  </a:txBody>
                  <a:tcPr/>
                </a:tc>
                <a:tc>
                  <a:txBody>
                    <a:bodyPr/>
                    <a:lstStyle/>
                    <a:p>
                      <a:endParaRPr lang="de-DE" sz="800" dirty="0"/>
                    </a:p>
                  </a:txBody>
                  <a:tcPr/>
                </a:tc>
                <a:tc>
                  <a:txBody>
                    <a:bodyPr/>
                    <a:lstStyle/>
                    <a:p>
                      <a:r>
                        <a:rPr lang="de-DE" sz="800" dirty="0"/>
                        <a:t>3</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800" dirty="0"/>
                        <a:t>7</a:t>
                      </a:r>
                    </a:p>
                  </a:txBody>
                  <a:tcPr/>
                </a:tc>
                <a:tc>
                  <a:txBody>
                    <a:bodyPr/>
                    <a:lstStyle/>
                    <a:p>
                      <a:r>
                        <a:rPr lang="de-DE" sz="800" dirty="0"/>
                        <a:t>14</a:t>
                      </a:r>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r>
                        <a:rPr lang="de-DE" sz="800" dirty="0"/>
                        <a:t>24</a:t>
                      </a:r>
                    </a:p>
                  </a:txBody>
                  <a:tcPr/>
                </a:tc>
                <a:extLst>
                  <a:ext uri="{0D108BD9-81ED-4DB2-BD59-A6C34878D82A}">
                    <a16:rowId xmlns:a16="http://schemas.microsoft.com/office/drawing/2014/main" val="2568776716"/>
                  </a:ext>
                </a:extLst>
              </a:tr>
              <a:tr h="196615">
                <a:tc>
                  <a:txBody>
                    <a:bodyPr/>
                    <a:lstStyle/>
                    <a:p>
                      <a:r>
                        <a:rPr lang="de-DE" sz="800" dirty="0"/>
                        <a:t>KIPT</a:t>
                      </a:r>
                    </a:p>
                  </a:txBody>
                  <a:tcPr/>
                </a:tc>
                <a:tc>
                  <a:txBody>
                    <a:bodyPr/>
                    <a:lstStyle/>
                    <a:p>
                      <a:endParaRPr lang="de-DE" sz="800" dirty="0"/>
                    </a:p>
                  </a:txBody>
                  <a:tcPr/>
                </a:tc>
                <a:tc>
                  <a:txBody>
                    <a:bodyPr/>
                    <a:lstStyle/>
                    <a:p>
                      <a:r>
                        <a:rPr lang="de-DE" sz="800" dirty="0"/>
                        <a:t>60</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de-DE" sz="800" dirty="0"/>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r>
                        <a:rPr lang="de-DE" sz="800" dirty="0"/>
                        <a:t>4</a:t>
                      </a:r>
                    </a:p>
                  </a:txBody>
                  <a:tcPr/>
                </a:tc>
                <a:tc>
                  <a:txBody>
                    <a:bodyPr/>
                    <a:lstStyle/>
                    <a:p>
                      <a:endParaRPr lang="de-DE" sz="800" dirty="0"/>
                    </a:p>
                  </a:txBody>
                  <a:tcPr/>
                </a:tc>
                <a:tc>
                  <a:txBody>
                    <a:bodyPr/>
                    <a:lstStyle/>
                    <a:p>
                      <a:r>
                        <a:rPr lang="de-DE" sz="800" dirty="0"/>
                        <a:t>64</a:t>
                      </a:r>
                    </a:p>
                  </a:txBody>
                  <a:tcPr/>
                </a:tc>
                <a:extLst>
                  <a:ext uri="{0D108BD9-81ED-4DB2-BD59-A6C34878D82A}">
                    <a16:rowId xmlns:a16="http://schemas.microsoft.com/office/drawing/2014/main" val="4021937998"/>
                  </a:ext>
                </a:extLst>
              </a:tr>
              <a:tr h="196615">
                <a:tc>
                  <a:txBody>
                    <a:bodyPr/>
                    <a:lstStyle/>
                    <a:p>
                      <a:r>
                        <a:rPr lang="de-DE" sz="800" dirty="0"/>
                        <a:t>KIT</a:t>
                      </a:r>
                    </a:p>
                  </a:txBody>
                  <a:tcPr/>
                </a:tc>
                <a:tc>
                  <a:txBody>
                    <a:bodyPr/>
                    <a:lstStyle/>
                    <a:p>
                      <a:endParaRPr lang="de-DE" sz="800" dirty="0"/>
                    </a:p>
                  </a:txBody>
                  <a:tcPr/>
                </a:tc>
                <a:tc>
                  <a:txBody>
                    <a:bodyPr/>
                    <a:lstStyle/>
                    <a:p>
                      <a:endParaRPr lang="de-DE" sz="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de-DE" sz="800" dirty="0"/>
                    </a:p>
                  </a:txBody>
                  <a:tcPr/>
                </a:tc>
                <a:tc>
                  <a:txBody>
                    <a:bodyPr/>
                    <a:lstStyle/>
                    <a:p>
                      <a:endParaRPr lang="de-DE" sz="800" dirty="0"/>
                    </a:p>
                  </a:txBody>
                  <a:tcPr/>
                </a:tc>
                <a:tc>
                  <a:txBody>
                    <a:bodyPr/>
                    <a:lstStyle/>
                    <a:p>
                      <a:r>
                        <a:rPr lang="de-DE" sz="800" dirty="0"/>
                        <a:t>9</a:t>
                      </a:r>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r>
                        <a:rPr lang="de-DE" sz="800" dirty="0"/>
                        <a:t>9</a:t>
                      </a:r>
                    </a:p>
                  </a:txBody>
                  <a:tcPr/>
                </a:tc>
                <a:extLst>
                  <a:ext uri="{0D108BD9-81ED-4DB2-BD59-A6C34878D82A}">
                    <a16:rowId xmlns:a16="http://schemas.microsoft.com/office/drawing/2014/main" val="1384031479"/>
                  </a:ext>
                </a:extLst>
              </a:tr>
              <a:tr h="19661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800" dirty="0"/>
                        <a:t>LPP-ERM-KMS</a:t>
                      </a:r>
                    </a:p>
                  </a:txBody>
                  <a:tcPr/>
                </a:tc>
                <a:tc>
                  <a:txBody>
                    <a:bodyPr/>
                    <a:lstStyle/>
                    <a:p>
                      <a:endParaRPr lang="de-DE" sz="800" dirty="0"/>
                    </a:p>
                  </a:txBody>
                  <a:tcPr/>
                </a:tc>
                <a:tc>
                  <a:txBody>
                    <a:bodyPr/>
                    <a:lstStyle/>
                    <a:p>
                      <a:r>
                        <a:rPr lang="de-DE" sz="800" dirty="0"/>
                        <a:t>0</a:t>
                      </a:r>
                    </a:p>
                  </a:txBody>
                  <a:tcPr>
                    <a:solidFill>
                      <a:srgbClr val="FFFF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de-DE" sz="800" dirty="0"/>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r>
                        <a:rPr lang="de-DE" sz="800" dirty="0"/>
                        <a:t>7</a:t>
                      </a:r>
                    </a:p>
                  </a:txBody>
                  <a:tcPr/>
                </a:tc>
                <a:tc>
                  <a:txBody>
                    <a:bodyPr/>
                    <a:lstStyle/>
                    <a:p>
                      <a:r>
                        <a:rPr lang="de-DE" sz="800" dirty="0"/>
                        <a:t>8</a:t>
                      </a:r>
                    </a:p>
                  </a:txBody>
                  <a:tcPr/>
                </a:tc>
                <a:tc>
                  <a:txBody>
                    <a:bodyPr/>
                    <a:lstStyle/>
                    <a:p>
                      <a:r>
                        <a:rPr lang="de-DE" sz="800" dirty="0"/>
                        <a:t>15</a:t>
                      </a:r>
                    </a:p>
                  </a:txBody>
                  <a:tcPr/>
                </a:tc>
                <a:extLst>
                  <a:ext uri="{0D108BD9-81ED-4DB2-BD59-A6C34878D82A}">
                    <a16:rowId xmlns:a16="http://schemas.microsoft.com/office/drawing/2014/main" val="432507792"/>
                  </a:ext>
                </a:extLst>
              </a:tr>
              <a:tr h="19661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800" dirty="0"/>
                        <a:t>MPG</a:t>
                      </a:r>
                    </a:p>
                  </a:txBody>
                  <a:tcPr/>
                </a:tc>
                <a:tc>
                  <a:txBody>
                    <a:bodyPr/>
                    <a:lstStyle/>
                    <a:p>
                      <a:r>
                        <a:rPr lang="de-DE" sz="800" dirty="0"/>
                        <a:t>2</a:t>
                      </a:r>
                    </a:p>
                  </a:txBody>
                  <a:tcPr/>
                </a:tc>
                <a:tc>
                  <a:txBody>
                    <a:bodyPr/>
                    <a:lstStyle/>
                    <a:p>
                      <a:r>
                        <a:rPr lang="de-DE" sz="800" dirty="0"/>
                        <a:t>7</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800" dirty="0"/>
                        <a:t>11</a:t>
                      </a:r>
                    </a:p>
                  </a:txBody>
                  <a:tcPr/>
                </a:tc>
                <a:tc>
                  <a:txBody>
                    <a:bodyPr/>
                    <a:lstStyle/>
                    <a:p>
                      <a:r>
                        <a:rPr lang="de-DE" sz="800" dirty="0"/>
                        <a:t>17</a:t>
                      </a:r>
                    </a:p>
                  </a:txBody>
                  <a:tcPr/>
                </a:tc>
                <a:tc>
                  <a:txBody>
                    <a:bodyPr/>
                    <a:lstStyle/>
                    <a:p>
                      <a:r>
                        <a:rPr lang="de-DE" sz="800" dirty="0"/>
                        <a:t>5</a:t>
                      </a:r>
                    </a:p>
                  </a:txBody>
                  <a:tcPr/>
                </a:tc>
                <a:tc>
                  <a:txBody>
                    <a:bodyPr/>
                    <a:lstStyle/>
                    <a:p>
                      <a:endParaRPr lang="de-DE" sz="800" dirty="0"/>
                    </a:p>
                  </a:txBody>
                  <a:tcPr/>
                </a:tc>
                <a:tc>
                  <a:txBody>
                    <a:bodyPr/>
                    <a:lstStyle/>
                    <a:p>
                      <a:endParaRPr lang="de-DE" sz="800" dirty="0"/>
                    </a:p>
                  </a:txBody>
                  <a:tcPr/>
                </a:tc>
                <a:tc>
                  <a:txBody>
                    <a:bodyPr/>
                    <a:lstStyle/>
                    <a:p>
                      <a:r>
                        <a:rPr lang="de-DE" sz="800" dirty="0"/>
                        <a:t>10</a:t>
                      </a:r>
                    </a:p>
                  </a:txBody>
                  <a:tcPr/>
                </a:tc>
                <a:tc>
                  <a:txBody>
                    <a:bodyPr/>
                    <a:lstStyle/>
                    <a:p>
                      <a:r>
                        <a:rPr lang="de-DE" sz="800" dirty="0"/>
                        <a:t>52</a:t>
                      </a:r>
                    </a:p>
                  </a:txBody>
                  <a:tcPr/>
                </a:tc>
                <a:extLst>
                  <a:ext uri="{0D108BD9-81ED-4DB2-BD59-A6C34878D82A}">
                    <a16:rowId xmlns:a16="http://schemas.microsoft.com/office/drawing/2014/main" val="1201513648"/>
                  </a:ext>
                </a:extLst>
              </a:tr>
              <a:tr h="19661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800" dirty="0"/>
                        <a:t>NCSRD</a:t>
                      </a:r>
                    </a:p>
                  </a:txBody>
                  <a:tcPr/>
                </a:tc>
                <a:tc>
                  <a:txBody>
                    <a:bodyPr/>
                    <a:lstStyle/>
                    <a:p>
                      <a:endParaRPr lang="de-DE" sz="800" dirty="0"/>
                    </a:p>
                  </a:txBody>
                  <a:tcPr/>
                </a:tc>
                <a:tc>
                  <a:txBody>
                    <a:bodyPr/>
                    <a:lstStyle/>
                    <a:p>
                      <a:endParaRPr lang="de-DE" sz="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800" dirty="0"/>
                        <a:t>2</a:t>
                      </a:r>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r>
                        <a:rPr lang="de-DE" sz="800" dirty="0"/>
                        <a:t>2</a:t>
                      </a:r>
                    </a:p>
                  </a:txBody>
                  <a:tcPr/>
                </a:tc>
                <a:extLst>
                  <a:ext uri="{0D108BD9-81ED-4DB2-BD59-A6C34878D82A}">
                    <a16:rowId xmlns:a16="http://schemas.microsoft.com/office/drawing/2014/main" val="2171012989"/>
                  </a:ext>
                </a:extLst>
              </a:tr>
              <a:tr h="19661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800" dirty="0"/>
                        <a:t>OEAW</a:t>
                      </a:r>
                    </a:p>
                  </a:txBody>
                  <a:tcPr/>
                </a:tc>
                <a:tc>
                  <a:txBody>
                    <a:bodyPr/>
                    <a:lstStyle/>
                    <a:p>
                      <a:endParaRPr lang="de-DE" sz="800" dirty="0"/>
                    </a:p>
                  </a:txBody>
                  <a:tcPr/>
                </a:tc>
                <a:tc>
                  <a:txBody>
                    <a:bodyPr/>
                    <a:lstStyle/>
                    <a:p>
                      <a:endParaRPr lang="de-DE" sz="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800" dirty="0"/>
                        <a:t>5</a:t>
                      </a:r>
                    </a:p>
                  </a:txBody>
                  <a:tcPr/>
                </a:tc>
                <a:tc>
                  <a:txBody>
                    <a:bodyPr/>
                    <a:lstStyle/>
                    <a:p>
                      <a:r>
                        <a:rPr lang="de-DE" sz="800" dirty="0"/>
                        <a:t>3</a:t>
                      </a:r>
                    </a:p>
                  </a:txBody>
                  <a:tcPr/>
                </a:tc>
                <a:tc>
                  <a:txBody>
                    <a:bodyPr/>
                    <a:lstStyle/>
                    <a:p>
                      <a:r>
                        <a:rPr lang="de-DE" sz="800" dirty="0"/>
                        <a:t>5</a:t>
                      </a:r>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r>
                        <a:rPr lang="de-DE" sz="800" dirty="0"/>
                        <a:t>13</a:t>
                      </a:r>
                    </a:p>
                  </a:txBody>
                  <a:tcPr/>
                </a:tc>
                <a:extLst>
                  <a:ext uri="{0D108BD9-81ED-4DB2-BD59-A6C34878D82A}">
                    <a16:rowId xmlns:a16="http://schemas.microsoft.com/office/drawing/2014/main" val="2612895946"/>
                  </a:ext>
                </a:extLst>
              </a:tr>
              <a:tr h="19661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800" dirty="0"/>
                        <a:t>RBI</a:t>
                      </a:r>
                    </a:p>
                  </a:txBody>
                  <a:tcPr/>
                </a:tc>
                <a:tc>
                  <a:txBody>
                    <a:bodyPr/>
                    <a:lstStyle/>
                    <a:p>
                      <a:endParaRPr lang="de-DE" sz="800" dirty="0"/>
                    </a:p>
                  </a:txBody>
                  <a:tcPr/>
                </a:tc>
                <a:tc>
                  <a:txBody>
                    <a:bodyPr/>
                    <a:lstStyle/>
                    <a:p>
                      <a:endParaRPr lang="de-DE" sz="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800" dirty="0"/>
                        <a:t>5</a:t>
                      </a:r>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r>
                        <a:rPr lang="de-DE" sz="800" dirty="0"/>
                        <a:t>5</a:t>
                      </a:r>
                    </a:p>
                  </a:txBody>
                  <a:tcPr/>
                </a:tc>
                <a:extLst>
                  <a:ext uri="{0D108BD9-81ED-4DB2-BD59-A6C34878D82A}">
                    <a16:rowId xmlns:a16="http://schemas.microsoft.com/office/drawing/2014/main" val="1818884381"/>
                  </a:ext>
                </a:extLst>
              </a:tr>
              <a:tr h="19661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800" dirty="0"/>
                        <a:t>UKAEA</a:t>
                      </a:r>
                    </a:p>
                  </a:txBody>
                  <a:tcPr/>
                </a:tc>
                <a:tc>
                  <a:txBody>
                    <a:bodyPr/>
                    <a:lstStyle/>
                    <a:p>
                      <a:endParaRPr lang="de-DE" sz="800" dirty="0"/>
                    </a:p>
                  </a:txBody>
                  <a:tcPr/>
                </a:tc>
                <a:tc>
                  <a:txBody>
                    <a:bodyPr/>
                    <a:lstStyle/>
                    <a:p>
                      <a:endParaRPr lang="de-DE" sz="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de-DE" sz="800" dirty="0"/>
                    </a:p>
                  </a:txBody>
                  <a:tcPr/>
                </a:tc>
                <a:tc>
                  <a:txBody>
                    <a:bodyPr/>
                    <a:lstStyle/>
                    <a:p>
                      <a:r>
                        <a:rPr lang="de-DE" sz="800" dirty="0"/>
                        <a:t>6</a:t>
                      </a:r>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r>
                        <a:rPr lang="de-DE" sz="800" dirty="0"/>
                        <a:t>6</a:t>
                      </a:r>
                    </a:p>
                  </a:txBody>
                  <a:tcPr/>
                </a:tc>
                <a:extLst>
                  <a:ext uri="{0D108BD9-81ED-4DB2-BD59-A6C34878D82A}">
                    <a16:rowId xmlns:a16="http://schemas.microsoft.com/office/drawing/2014/main" val="1628213016"/>
                  </a:ext>
                </a:extLst>
              </a:tr>
              <a:tr h="19661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800" dirty="0"/>
                        <a:t>UT</a:t>
                      </a:r>
                    </a:p>
                  </a:txBody>
                  <a:tcPr/>
                </a:tc>
                <a:tc>
                  <a:txBody>
                    <a:bodyPr/>
                    <a:lstStyle/>
                    <a:p>
                      <a:endParaRPr lang="de-DE" sz="800" dirty="0"/>
                    </a:p>
                  </a:txBody>
                  <a:tcPr/>
                </a:tc>
                <a:tc>
                  <a:txBody>
                    <a:bodyPr/>
                    <a:lstStyle/>
                    <a:p>
                      <a:endParaRPr lang="de-DE" sz="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de-DE" sz="800" dirty="0"/>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r>
                        <a:rPr lang="de-DE" sz="800" dirty="0"/>
                        <a:t>9</a:t>
                      </a:r>
                    </a:p>
                  </a:txBody>
                  <a:tcPr/>
                </a:tc>
                <a:tc>
                  <a:txBody>
                    <a:bodyPr/>
                    <a:lstStyle/>
                    <a:p>
                      <a:endParaRPr lang="de-DE" sz="800" dirty="0"/>
                    </a:p>
                  </a:txBody>
                  <a:tcPr/>
                </a:tc>
                <a:tc>
                  <a:txBody>
                    <a:bodyPr/>
                    <a:lstStyle/>
                    <a:p>
                      <a:r>
                        <a:rPr lang="de-DE" sz="800" dirty="0"/>
                        <a:t>9</a:t>
                      </a:r>
                    </a:p>
                  </a:txBody>
                  <a:tcPr/>
                </a:tc>
                <a:extLst>
                  <a:ext uri="{0D108BD9-81ED-4DB2-BD59-A6C34878D82A}">
                    <a16:rowId xmlns:a16="http://schemas.microsoft.com/office/drawing/2014/main" val="381986971"/>
                  </a:ext>
                </a:extLst>
              </a:tr>
              <a:tr h="19661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800" dirty="0"/>
                        <a:t>VR</a:t>
                      </a:r>
                    </a:p>
                  </a:txBody>
                  <a:tcPr/>
                </a:tc>
                <a:tc>
                  <a:txBody>
                    <a:bodyPr/>
                    <a:lstStyle/>
                    <a:p>
                      <a:endParaRPr lang="de-DE" sz="800" dirty="0"/>
                    </a:p>
                  </a:txBody>
                  <a:tcPr/>
                </a:tc>
                <a:tc>
                  <a:txBody>
                    <a:bodyPr/>
                    <a:lstStyle/>
                    <a:p>
                      <a:r>
                        <a:rPr lang="de-DE" sz="800" dirty="0"/>
                        <a:t>6</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800" dirty="0"/>
                        <a:t>5</a:t>
                      </a:r>
                    </a:p>
                  </a:txBody>
                  <a:tcPr/>
                </a:tc>
                <a:tc>
                  <a:txBody>
                    <a:bodyPr/>
                    <a:lstStyle/>
                    <a:p>
                      <a:r>
                        <a:rPr lang="de-DE" sz="800" dirty="0"/>
                        <a:t>3</a:t>
                      </a:r>
                    </a:p>
                  </a:txBody>
                  <a:tcPr/>
                </a:tc>
                <a:tc>
                  <a:txBody>
                    <a:bodyPr/>
                    <a:lstStyle/>
                    <a:p>
                      <a:r>
                        <a:rPr lang="de-DE" sz="800" dirty="0"/>
                        <a:t>11</a:t>
                      </a:r>
                    </a:p>
                  </a:txBody>
                  <a:tcPr/>
                </a:tc>
                <a:tc>
                  <a:txBody>
                    <a:bodyPr/>
                    <a:lstStyle/>
                    <a:p>
                      <a:endParaRPr lang="de-DE" sz="800" dirty="0"/>
                    </a:p>
                  </a:txBody>
                  <a:tcPr/>
                </a:tc>
                <a:tc>
                  <a:txBody>
                    <a:bodyPr/>
                    <a:lstStyle/>
                    <a:p>
                      <a:r>
                        <a:rPr lang="de-DE" sz="800" dirty="0"/>
                        <a:t>3</a:t>
                      </a:r>
                    </a:p>
                  </a:txBody>
                  <a:tcPr/>
                </a:tc>
                <a:tc>
                  <a:txBody>
                    <a:bodyPr/>
                    <a:lstStyle/>
                    <a:p>
                      <a:endParaRPr lang="de-DE" sz="800" dirty="0"/>
                    </a:p>
                  </a:txBody>
                  <a:tcPr/>
                </a:tc>
                <a:tc>
                  <a:txBody>
                    <a:bodyPr/>
                    <a:lstStyle/>
                    <a:p>
                      <a:r>
                        <a:rPr lang="de-DE" sz="800" dirty="0"/>
                        <a:t>28</a:t>
                      </a:r>
                    </a:p>
                  </a:txBody>
                  <a:tcPr/>
                </a:tc>
                <a:extLst>
                  <a:ext uri="{0D108BD9-81ED-4DB2-BD59-A6C34878D82A}">
                    <a16:rowId xmlns:a16="http://schemas.microsoft.com/office/drawing/2014/main" val="626556886"/>
                  </a:ext>
                </a:extLst>
              </a:tr>
              <a:tr h="19661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800" dirty="0"/>
                        <a:t>VTT</a:t>
                      </a:r>
                    </a:p>
                  </a:txBody>
                  <a:tcPr/>
                </a:tc>
                <a:tc>
                  <a:txBody>
                    <a:bodyPr/>
                    <a:lstStyle/>
                    <a:p>
                      <a:r>
                        <a:rPr lang="de-DE" sz="800" dirty="0"/>
                        <a:t>2</a:t>
                      </a:r>
                    </a:p>
                  </a:txBody>
                  <a:tcPr/>
                </a:tc>
                <a:tc>
                  <a:txBody>
                    <a:bodyPr/>
                    <a:lstStyle/>
                    <a:p>
                      <a:endParaRPr lang="de-DE" sz="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800" dirty="0"/>
                        <a:t>6</a:t>
                      </a:r>
                    </a:p>
                  </a:txBody>
                  <a:tcPr/>
                </a:tc>
                <a:tc>
                  <a:txBody>
                    <a:bodyPr/>
                    <a:lstStyle/>
                    <a:p>
                      <a:endParaRPr lang="de-DE" sz="800" dirty="0"/>
                    </a:p>
                  </a:txBody>
                  <a:tcPr/>
                </a:tc>
                <a:tc>
                  <a:txBody>
                    <a:bodyPr/>
                    <a:lstStyle/>
                    <a:p>
                      <a:r>
                        <a:rPr lang="de-DE" sz="800" dirty="0"/>
                        <a:t>15</a:t>
                      </a:r>
                    </a:p>
                  </a:txBody>
                  <a:tcPr/>
                </a:tc>
                <a:tc>
                  <a:txBody>
                    <a:bodyPr/>
                    <a:lstStyle/>
                    <a:p>
                      <a:endParaRPr lang="de-DE" sz="800" dirty="0"/>
                    </a:p>
                  </a:txBody>
                  <a:tcPr/>
                </a:tc>
                <a:tc>
                  <a:txBody>
                    <a:bodyPr/>
                    <a:lstStyle/>
                    <a:p>
                      <a:endParaRPr lang="de-DE" sz="800" dirty="0"/>
                    </a:p>
                  </a:txBody>
                  <a:tcPr/>
                </a:tc>
                <a:tc>
                  <a:txBody>
                    <a:bodyPr/>
                    <a:lstStyle/>
                    <a:p>
                      <a:r>
                        <a:rPr lang="de-DE" sz="800" dirty="0"/>
                        <a:t>4</a:t>
                      </a:r>
                    </a:p>
                  </a:txBody>
                  <a:tcPr/>
                </a:tc>
                <a:tc>
                  <a:txBody>
                    <a:bodyPr/>
                    <a:lstStyle/>
                    <a:p>
                      <a:r>
                        <a:rPr lang="de-DE" sz="800" dirty="0"/>
                        <a:t>27</a:t>
                      </a:r>
                    </a:p>
                  </a:txBody>
                  <a:tcPr/>
                </a:tc>
                <a:extLst>
                  <a:ext uri="{0D108BD9-81ED-4DB2-BD59-A6C34878D82A}">
                    <a16:rowId xmlns:a16="http://schemas.microsoft.com/office/drawing/2014/main" val="860495321"/>
                  </a:ext>
                </a:extLst>
              </a:tr>
            </a:tbl>
          </a:graphicData>
        </a:graphic>
      </p:graphicFrame>
      <p:graphicFrame>
        <p:nvGraphicFramePr>
          <p:cNvPr id="6" name="Tabelle 3">
            <a:extLst>
              <a:ext uri="{FF2B5EF4-FFF2-40B4-BE49-F238E27FC236}">
                <a16:creationId xmlns:a16="http://schemas.microsoft.com/office/drawing/2014/main" id="{E52B0AE3-3DBC-4639-AD56-C2151F3A13E2}"/>
              </a:ext>
            </a:extLst>
          </p:cNvPr>
          <p:cNvGraphicFramePr>
            <a:graphicFrameLocks noGrp="1"/>
          </p:cNvGraphicFramePr>
          <p:nvPr>
            <p:extLst>
              <p:ext uri="{D42A27DB-BD31-4B8C-83A1-F6EECF244321}">
                <p14:modId xmlns:p14="http://schemas.microsoft.com/office/powerpoint/2010/main" val="3192870278"/>
              </p:ext>
            </p:extLst>
          </p:nvPr>
        </p:nvGraphicFramePr>
        <p:xfrm>
          <a:off x="6960096" y="764624"/>
          <a:ext cx="5015882" cy="5760720"/>
        </p:xfrm>
        <a:graphic>
          <a:graphicData uri="http://schemas.openxmlformats.org/drawingml/2006/table">
            <a:tbl>
              <a:tblPr firstRow="1" bandRow="1">
                <a:tableStyleId>{5C22544A-7EE6-4342-B048-85BDC9FD1C3A}</a:tableStyleId>
              </a:tblPr>
              <a:tblGrid>
                <a:gridCol w="935106">
                  <a:extLst>
                    <a:ext uri="{9D8B030D-6E8A-4147-A177-3AD203B41FA5}">
                      <a16:colId xmlns:a16="http://schemas.microsoft.com/office/drawing/2014/main" val="1246532375"/>
                    </a:ext>
                  </a:extLst>
                </a:gridCol>
                <a:gridCol w="461243">
                  <a:extLst>
                    <a:ext uri="{9D8B030D-6E8A-4147-A177-3AD203B41FA5}">
                      <a16:colId xmlns:a16="http://schemas.microsoft.com/office/drawing/2014/main" val="1456423169"/>
                    </a:ext>
                  </a:extLst>
                </a:gridCol>
                <a:gridCol w="459077">
                  <a:extLst>
                    <a:ext uri="{9D8B030D-6E8A-4147-A177-3AD203B41FA5}">
                      <a16:colId xmlns:a16="http://schemas.microsoft.com/office/drawing/2014/main" val="4158150215"/>
                    </a:ext>
                  </a:extLst>
                </a:gridCol>
                <a:gridCol w="463408">
                  <a:extLst>
                    <a:ext uri="{9D8B030D-6E8A-4147-A177-3AD203B41FA5}">
                      <a16:colId xmlns:a16="http://schemas.microsoft.com/office/drawing/2014/main" val="1873684400"/>
                    </a:ext>
                  </a:extLst>
                </a:gridCol>
                <a:gridCol w="461243">
                  <a:extLst>
                    <a:ext uri="{9D8B030D-6E8A-4147-A177-3AD203B41FA5}">
                      <a16:colId xmlns:a16="http://schemas.microsoft.com/office/drawing/2014/main" val="3421010522"/>
                    </a:ext>
                  </a:extLst>
                </a:gridCol>
                <a:gridCol w="461243">
                  <a:extLst>
                    <a:ext uri="{9D8B030D-6E8A-4147-A177-3AD203B41FA5}">
                      <a16:colId xmlns:a16="http://schemas.microsoft.com/office/drawing/2014/main" val="1531198557"/>
                    </a:ext>
                  </a:extLst>
                </a:gridCol>
                <a:gridCol w="461243">
                  <a:extLst>
                    <a:ext uri="{9D8B030D-6E8A-4147-A177-3AD203B41FA5}">
                      <a16:colId xmlns:a16="http://schemas.microsoft.com/office/drawing/2014/main" val="3129379792"/>
                    </a:ext>
                  </a:extLst>
                </a:gridCol>
                <a:gridCol w="461243">
                  <a:extLst>
                    <a:ext uri="{9D8B030D-6E8A-4147-A177-3AD203B41FA5}">
                      <a16:colId xmlns:a16="http://schemas.microsoft.com/office/drawing/2014/main" val="3501726555"/>
                    </a:ext>
                  </a:extLst>
                </a:gridCol>
                <a:gridCol w="426038">
                  <a:extLst>
                    <a:ext uri="{9D8B030D-6E8A-4147-A177-3AD203B41FA5}">
                      <a16:colId xmlns:a16="http://schemas.microsoft.com/office/drawing/2014/main" val="1994523204"/>
                    </a:ext>
                  </a:extLst>
                </a:gridCol>
                <a:gridCol w="426038">
                  <a:extLst>
                    <a:ext uri="{9D8B030D-6E8A-4147-A177-3AD203B41FA5}">
                      <a16:colId xmlns:a16="http://schemas.microsoft.com/office/drawing/2014/main" val="4288367384"/>
                    </a:ext>
                  </a:extLst>
                </a:gridCol>
              </a:tblGrid>
              <a:tr h="196615">
                <a:tc>
                  <a:txBody>
                    <a:bodyPr/>
                    <a:lstStyle/>
                    <a:p>
                      <a:r>
                        <a:rPr lang="de-DE" sz="800" dirty="0"/>
                        <a:t>PM 2022</a:t>
                      </a:r>
                    </a:p>
                  </a:txBody>
                  <a:tcPr/>
                </a:tc>
                <a:tc>
                  <a:txBody>
                    <a:bodyPr/>
                    <a:lstStyle/>
                    <a:p>
                      <a:r>
                        <a:rPr lang="de-DE" sz="800" dirty="0"/>
                        <a:t>P.M.</a:t>
                      </a:r>
                    </a:p>
                  </a:txBody>
                  <a:tcPr/>
                </a:tc>
                <a:tc>
                  <a:txBody>
                    <a:bodyPr/>
                    <a:lstStyle/>
                    <a:p>
                      <a:r>
                        <a:rPr lang="de-DE" sz="800" dirty="0"/>
                        <a:t>SP A</a:t>
                      </a:r>
                    </a:p>
                  </a:txBody>
                  <a:tcPr/>
                </a:tc>
                <a:tc>
                  <a:txBody>
                    <a:bodyPr/>
                    <a:lstStyle/>
                    <a:p>
                      <a:r>
                        <a:rPr lang="de-DE" sz="800" dirty="0"/>
                        <a:t>SP B</a:t>
                      </a:r>
                    </a:p>
                  </a:txBody>
                  <a:tcPr/>
                </a:tc>
                <a:tc>
                  <a:txBody>
                    <a:bodyPr/>
                    <a:lstStyle/>
                    <a:p>
                      <a:r>
                        <a:rPr lang="de-DE" sz="800" dirty="0"/>
                        <a:t>SP C</a:t>
                      </a:r>
                    </a:p>
                  </a:txBody>
                  <a:tcPr/>
                </a:tc>
                <a:tc>
                  <a:txBody>
                    <a:bodyPr/>
                    <a:lstStyle/>
                    <a:p>
                      <a:r>
                        <a:rPr lang="de-DE" sz="800" dirty="0"/>
                        <a:t>SP D</a:t>
                      </a:r>
                    </a:p>
                  </a:txBody>
                  <a:tcPr/>
                </a:tc>
                <a:tc>
                  <a:txBody>
                    <a:bodyPr/>
                    <a:lstStyle/>
                    <a:p>
                      <a:r>
                        <a:rPr lang="de-DE" sz="800" dirty="0"/>
                        <a:t>SP E</a:t>
                      </a:r>
                    </a:p>
                  </a:txBody>
                  <a:tcPr/>
                </a:tc>
                <a:tc>
                  <a:txBody>
                    <a:bodyPr/>
                    <a:lstStyle/>
                    <a:p>
                      <a:r>
                        <a:rPr lang="de-DE" sz="800" dirty="0"/>
                        <a:t>SP X</a:t>
                      </a:r>
                    </a:p>
                  </a:txBody>
                  <a:tcPr/>
                </a:tc>
                <a:tc>
                  <a:txBody>
                    <a:bodyPr/>
                    <a:lstStyle/>
                    <a:p>
                      <a:r>
                        <a:rPr lang="de-DE" sz="800" dirty="0"/>
                        <a:t>ADC</a:t>
                      </a:r>
                    </a:p>
                  </a:txBody>
                  <a:tcPr/>
                </a:tc>
                <a:tc>
                  <a:txBody>
                    <a:bodyPr/>
                    <a:lstStyle/>
                    <a:p>
                      <a:r>
                        <a:rPr lang="de-DE" sz="800" dirty="0" err="1"/>
                        <a:t>Sum</a:t>
                      </a:r>
                      <a:endParaRPr lang="de-DE" sz="800" dirty="0"/>
                    </a:p>
                  </a:txBody>
                  <a:tcPr/>
                </a:tc>
                <a:extLst>
                  <a:ext uri="{0D108BD9-81ED-4DB2-BD59-A6C34878D82A}">
                    <a16:rowId xmlns:a16="http://schemas.microsoft.com/office/drawing/2014/main" val="2526164188"/>
                  </a:ext>
                </a:extLst>
              </a:tr>
              <a:tr h="196615">
                <a:tc>
                  <a:txBody>
                    <a:bodyPr/>
                    <a:lstStyle/>
                    <a:p>
                      <a:r>
                        <a:rPr lang="de-DE" sz="800" dirty="0"/>
                        <a:t>CEA</a:t>
                      </a:r>
                    </a:p>
                  </a:txBody>
                  <a:tcPr/>
                </a:tc>
                <a:tc>
                  <a:txBody>
                    <a:bodyPr/>
                    <a:lstStyle/>
                    <a:p>
                      <a:endParaRPr lang="de-DE" sz="800" dirty="0"/>
                    </a:p>
                  </a:txBody>
                  <a:tcPr/>
                </a:tc>
                <a:tc>
                  <a:txBody>
                    <a:bodyPr/>
                    <a:lstStyle/>
                    <a:p>
                      <a:r>
                        <a:rPr lang="de-DE" sz="800" dirty="0"/>
                        <a:t>6</a:t>
                      </a:r>
                    </a:p>
                  </a:txBody>
                  <a:tcPr/>
                </a:tc>
                <a:tc>
                  <a:txBody>
                    <a:bodyPr/>
                    <a:lstStyle/>
                    <a:p>
                      <a:r>
                        <a:rPr lang="de-DE" sz="800" dirty="0"/>
                        <a:t>6</a:t>
                      </a:r>
                    </a:p>
                  </a:txBody>
                  <a:tcPr/>
                </a:tc>
                <a:tc>
                  <a:txBody>
                    <a:bodyPr/>
                    <a:lstStyle/>
                    <a:p>
                      <a:r>
                        <a:rPr lang="de-DE" sz="800" dirty="0"/>
                        <a:t>29</a:t>
                      </a:r>
                    </a:p>
                  </a:txBody>
                  <a:tcPr/>
                </a:tc>
                <a:tc>
                  <a:txBody>
                    <a:bodyPr/>
                    <a:lstStyle/>
                    <a:p>
                      <a:r>
                        <a:rPr lang="de-DE" sz="800" dirty="0"/>
                        <a:t>6</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de-DE" sz="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800" dirty="0"/>
                        <a:t>2</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800" dirty="0"/>
                        <a:t>2</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800" dirty="0"/>
                        <a:t>51</a:t>
                      </a:r>
                    </a:p>
                  </a:txBody>
                  <a:tcPr/>
                </a:tc>
                <a:extLst>
                  <a:ext uri="{0D108BD9-81ED-4DB2-BD59-A6C34878D82A}">
                    <a16:rowId xmlns:a16="http://schemas.microsoft.com/office/drawing/2014/main" val="4139021302"/>
                  </a:ext>
                </a:extLst>
              </a:tr>
              <a:tr h="196615">
                <a:tc>
                  <a:txBody>
                    <a:bodyPr/>
                    <a:lstStyle/>
                    <a:p>
                      <a:r>
                        <a:rPr lang="de-DE" sz="800" dirty="0"/>
                        <a:t>CIEMAT</a:t>
                      </a:r>
                    </a:p>
                  </a:txBody>
                  <a:tcPr/>
                </a:tc>
                <a:tc>
                  <a:txBody>
                    <a:bodyPr/>
                    <a:lstStyle/>
                    <a:p>
                      <a:endParaRPr lang="de-DE" sz="800" dirty="0"/>
                    </a:p>
                  </a:txBody>
                  <a:tcPr/>
                </a:tc>
                <a:tc>
                  <a:txBody>
                    <a:bodyPr/>
                    <a:lstStyle/>
                    <a:p>
                      <a:r>
                        <a:rPr lang="de-DE" sz="800" dirty="0"/>
                        <a:t>5</a:t>
                      </a:r>
                    </a:p>
                  </a:txBody>
                  <a:tcPr/>
                </a:tc>
                <a:tc>
                  <a:txBody>
                    <a:bodyPr/>
                    <a:lstStyle/>
                    <a:p>
                      <a:r>
                        <a:rPr lang="de-DE" sz="800" dirty="0"/>
                        <a:t>3</a:t>
                      </a:r>
                    </a:p>
                  </a:txBody>
                  <a:tcPr/>
                </a:tc>
                <a:tc>
                  <a:txBody>
                    <a:bodyPr/>
                    <a:lstStyle/>
                    <a:p>
                      <a:endParaRPr lang="de-DE" sz="800" dirty="0"/>
                    </a:p>
                  </a:txBody>
                  <a:tcPr/>
                </a:tc>
                <a:tc>
                  <a:txBody>
                    <a:bodyPr/>
                    <a:lstStyle/>
                    <a:p>
                      <a:endParaRPr lang="de-DE" sz="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de-DE" sz="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de-DE" sz="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de-DE" sz="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800" dirty="0"/>
                        <a:t>8</a:t>
                      </a:r>
                    </a:p>
                  </a:txBody>
                  <a:tcPr/>
                </a:tc>
                <a:extLst>
                  <a:ext uri="{0D108BD9-81ED-4DB2-BD59-A6C34878D82A}">
                    <a16:rowId xmlns:a16="http://schemas.microsoft.com/office/drawing/2014/main" val="2082291224"/>
                  </a:ext>
                </a:extLst>
              </a:tr>
              <a:tr h="196615">
                <a:tc>
                  <a:txBody>
                    <a:bodyPr/>
                    <a:lstStyle/>
                    <a:p>
                      <a:r>
                        <a:rPr lang="de-DE" sz="800" dirty="0"/>
                        <a:t>CU</a:t>
                      </a:r>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r>
                        <a:rPr lang="de-DE" sz="800" dirty="0"/>
                        <a:t>4</a:t>
                      </a:r>
                    </a:p>
                  </a:txBody>
                  <a:tcPr/>
                </a:tc>
                <a:tc>
                  <a:txBody>
                    <a:bodyPr/>
                    <a:lstStyle/>
                    <a:p>
                      <a:r>
                        <a:rPr lang="de-DE" sz="800" dirty="0"/>
                        <a:t>13</a:t>
                      </a:r>
                    </a:p>
                  </a:txBody>
                  <a:tcPr/>
                </a:tc>
                <a:tc>
                  <a:txBody>
                    <a:bodyPr/>
                    <a:lstStyle/>
                    <a:p>
                      <a:endParaRPr lang="de-DE" sz="800"/>
                    </a:p>
                  </a:txBody>
                  <a:tcPr/>
                </a:tc>
                <a:tc>
                  <a:txBody>
                    <a:bodyPr/>
                    <a:lstStyle/>
                    <a:p>
                      <a:r>
                        <a:rPr lang="de-DE" sz="800" dirty="0"/>
                        <a:t>17</a:t>
                      </a:r>
                    </a:p>
                  </a:txBody>
                  <a:tcPr/>
                </a:tc>
                <a:extLst>
                  <a:ext uri="{0D108BD9-81ED-4DB2-BD59-A6C34878D82A}">
                    <a16:rowId xmlns:a16="http://schemas.microsoft.com/office/drawing/2014/main" val="1477950230"/>
                  </a:ext>
                </a:extLst>
              </a:tr>
              <a:tr h="196615">
                <a:tc>
                  <a:txBody>
                    <a:bodyPr/>
                    <a:lstStyle/>
                    <a:p>
                      <a:r>
                        <a:rPr lang="de-DE" sz="800" dirty="0"/>
                        <a:t>DCU</a:t>
                      </a:r>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r>
                        <a:rPr lang="de-DE" sz="800" dirty="0"/>
                        <a:t>5.96</a:t>
                      </a:r>
                    </a:p>
                  </a:txBody>
                  <a:tcPr>
                    <a:solidFill>
                      <a:srgbClr val="FFFF00"/>
                    </a:solidFill>
                  </a:tcPr>
                </a:tc>
                <a:tc>
                  <a:txBody>
                    <a:bodyPr/>
                    <a:lstStyle/>
                    <a:p>
                      <a:endParaRPr lang="de-DE" sz="800" dirty="0"/>
                    </a:p>
                  </a:txBody>
                  <a:tcPr/>
                </a:tc>
                <a:tc>
                  <a:txBody>
                    <a:bodyPr/>
                    <a:lstStyle/>
                    <a:p>
                      <a:r>
                        <a:rPr lang="de-DE" sz="800" dirty="0"/>
                        <a:t>5.96</a:t>
                      </a:r>
                    </a:p>
                  </a:txBody>
                  <a:tcPr>
                    <a:solidFill>
                      <a:srgbClr val="FFFF00"/>
                    </a:solidFill>
                  </a:tcPr>
                </a:tc>
                <a:extLst>
                  <a:ext uri="{0D108BD9-81ED-4DB2-BD59-A6C34878D82A}">
                    <a16:rowId xmlns:a16="http://schemas.microsoft.com/office/drawing/2014/main" val="2468207417"/>
                  </a:ext>
                </a:extLst>
              </a:tr>
              <a:tr h="196615">
                <a:tc>
                  <a:txBody>
                    <a:bodyPr/>
                    <a:lstStyle/>
                    <a:p>
                      <a:r>
                        <a:rPr lang="de-DE" sz="800" dirty="0"/>
                        <a:t>DIFFER</a:t>
                      </a:r>
                    </a:p>
                  </a:txBody>
                  <a:tcPr/>
                </a:tc>
                <a:tc>
                  <a:txBody>
                    <a:bodyPr/>
                    <a:lstStyle/>
                    <a:p>
                      <a:r>
                        <a:rPr lang="de-DE" sz="800" dirty="0"/>
                        <a:t>2</a:t>
                      </a:r>
                    </a:p>
                  </a:txBody>
                  <a:tcPr/>
                </a:tc>
                <a:tc>
                  <a:txBody>
                    <a:bodyPr/>
                    <a:lstStyle/>
                    <a:p>
                      <a:r>
                        <a:rPr lang="de-DE" sz="800" dirty="0"/>
                        <a:t>17.94</a:t>
                      </a:r>
                    </a:p>
                  </a:txBody>
                  <a:tcPr>
                    <a:solidFill>
                      <a:srgbClr val="FFFF00"/>
                    </a:solidFill>
                  </a:tcPr>
                </a:tc>
                <a:tc>
                  <a:txBody>
                    <a:bodyPr/>
                    <a:lstStyle/>
                    <a:p>
                      <a:r>
                        <a:rPr lang="de-DE" sz="800" dirty="0"/>
                        <a:t>7.94</a:t>
                      </a:r>
                    </a:p>
                  </a:txBody>
                  <a:tcPr>
                    <a:solidFill>
                      <a:srgbClr val="FFFF00"/>
                    </a:solidFill>
                  </a:tcPr>
                </a:tc>
                <a:tc>
                  <a:txBody>
                    <a:bodyPr/>
                    <a:lstStyle/>
                    <a:p>
                      <a:r>
                        <a:rPr lang="de-DE" sz="800" dirty="0"/>
                        <a:t>7.94</a:t>
                      </a:r>
                    </a:p>
                  </a:txBody>
                  <a:tcPr>
                    <a:solidFill>
                      <a:srgbClr val="FFFF00"/>
                    </a:solidFill>
                  </a:tcPr>
                </a:tc>
                <a:tc>
                  <a:txBody>
                    <a:bodyPr/>
                    <a:lstStyle/>
                    <a:p>
                      <a:r>
                        <a:rPr lang="de-DE" sz="800" dirty="0"/>
                        <a:t>2</a:t>
                      </a:r>
                    </a:p>
                  </a:txBody>
                  <a:tcPr/>
                </a:tc>
                <a:tc>
                  <a:txBody>
                    <a:bodyPr/>
                    <a:lstStyle/>
                    <a:p>
                      <a:endParaRPr lang="de-DE" sz="800" dirty="0"/>
                    </a:p>
                  </a:txBody>
                  <a:tcPr/>
                </a:tc>
                <a:tc>
                  <a:txBody>
                    <a:bodyPr/>
                    <a:lstStyle/>
                    <a:p>
                      <a:r>
                        <a:rPr lang="de-DE" sz="800" dirty="0"/>
                        <a:t>9.97</a:t>
                      </a:r>
                    </a:p>
                  </a:txBody>
                  <a:tcPr>
                    <a:solidFill>
                      <a:srgbClr val="FFFF00"/>
                    </a:solidFill>
                  </a:tcPr>
                </a:tc>
                <a:tc>
                  <a:txBody>
                    <a:bodyPr/>
                    <a:lstStyle/>
                    <a:p>
                      <a:endParaRPr lang="de-DE" sz="800" dirty="0"/>
                    </a:p>
                  </a:txBody>
                  <a:tcPr/>
                </a:tc>
                <a:tc>
                  <a:txBody>
                    <a:bodyPr/>
                    <a:lstStyle/>
                    <a:p>
                      <a:r>
                        <a:rPr lang="de-DE" sz="800" dirty="0"/>
                        <a:t>47.79</a:t>
                      </a:r>
                    </a:p>
                  </a:txBody>
                  <a:tcPr>
                    <a:solidFill>
                      <a:srgbClr val="FFFF00"/>
                    </a:solidFill>
                  </a:tcPr>
                </a:tc>
                <a:extLst>
                  <a:ext uri="{0D108BD9-81ED-4DB2-BD59-A6C34878D82A}">
                    <a16:rowId xmlns:a16="http://schemas.microsoft.com/office/drawing/2014/main" val="2064581925"/>
                  </a:ext>
                </a:extLst>
              </a:tr>
              <a:tr h="196615">
                <a:tc>
                  <a:txBody>
                    <a:bodyPr/>
                    <a:lstStyle/>
                    <a:p>
                      <a:r>
                        <a:rPr lang="de-DE" sz="800" dirty="0"/>
                        <a:t>DTU</a:t>
                      </a:r>
                    </a:p>
                  </a:txBody>
                  <a:tcPr/>
                </a:tc>
                <a:tc>
                  <a:txBody>
                    <a:bodyPr/>
                    <a:lstStyle/>
                    <a:p>
                      <a:endParaRPr lang="de-DE" sz="800" dirty="0"/>
                    </a:p>
                  </a:txBody>
                  <a:tcPr/>
                </a:tc>
                <a:tc>
                  <a:txBody>
                    <a:bodyPr/>
                    <a:lstStyle/>
                    <a:p>
                      <a:r>
                        <a:rPr lang="de-DE" sz="800" dirty="0"/>
                        <a:t>5</a:t>
                      </a:r>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endParaRPr lang="de-DE" sz="800"/>
                    </a:p>
                  </a:txBody>
                  <a:tcPr/>
                </a:tc>
                <a:tc>
                  <a:txBody>
                    <a:bodyPr/>
                    <a:lstStyle/>
                    <a:p>
                      <a:endParaRPr lang="de-DE" sz="800"/>
                    </a:p>
                  </a:txBody>
                  <a:tcPr/>
                </a:tc>
                <a:tc>
                  <a:txBody>
                    <a:bodyPr/>
                    <a:lstStyle/>
                    <a:p>
                      <a:endParaRPr lang="de-DE" sz="800"/>
                    </a:p>
                  </a:txBody>
                  <a:tcPr/>
                </a:tc>
                <a:tc>
                  <a:txBody>
                    <a:bodyPr/>
                    <a:lstStyle/>
                    <a:p>
                      <a:r>
                        <a:rPr lang="de-DE" sz="800" dirty="0"/>
                        <a:t>5</a:t>
                      </a:r>
                    </a:p>
                  </a:txBody>
                  <a:tcPr/>
                </a:tc>
                <a:extLst>
                  <a:ext uri="{0D108BD9-81ED-4DB2-BD59-A6C34878D82A}">
                    <a16:rowId xmlns:a16="http://schemas.microsoft.com/office/drawing/2014/main" val="4161383436"/>
                  </a:ext>
                </a:extLst>
              </a:tr>
              <a:tr h="196615">
                <a:tc>
                  <a:txBody>
                    <a:bodyPr/>
                    <a:lstStyle/>
                    <a:p>
                      <a:r>
                        <a:rPr lang="de-DE" sz="800" dirty="0"/>
                        <a:t>ENEA</a:t>
                      </a:r>
                    </a:p>
                  </a:txBody>
                  <a:tcPr/>
                </a:tc>
                <a:tc>
                  <a:txBody>
                    <a:bodyPr/>
                    <a:lstStyle/>
                    <a:p>
                      <a:r>
                        <a:rPr lang="de-DE" sz="800" dirty="0"/>
                        <a:t>4</a:t>
                      </a:r>
                    </a:p>
                  </a:txBody>
                  <a:tcPr/>
                </a:tc>
                <a:tc>
                  <a:txBody>
                    <a:bodyPr/>
                    <a:lstStyle/>
                    <a:p>
                      <a:endParaRPr lang="de-DE" sz="800" dirty="0"/>
                    </a:p>
                  </a:txBody>
                  <a:tcPr/>
                </a:tc>
                <a:tc>
                  <a:txBody>
                    <a:bodyPr/>
                    <a:lstStyle/>
                    <a:p>
                      <a:r>
                        <a:rPr lang="de-DE" sz="800" dirty="0"/>
                        <a:t>7</a:t>
                      </a:r>
                    </a:p>
                  </a:txBody>
                  <a:tcPr/>
                </a:tc>
                <a:tc>
                  <a:txBody>
                    <a:bodyPr/>
                    <a:lstStyle/>
                    <a:p>
                      <a:r>
                        <a:rPr lang="de-DE" sz="800" dirty="0"/>
                        <a:t>3</a:t>
                      </a:r>
                    </a:p>
                  </a:txBody>
                  <a:tcPr/>
                </a:tc>
                <a:tc>
                  <a:txBody>
                    <a:bodyPr/>
                    <a:lstStyle/>
                    <a:p>
                      <a:r>
                        <a:rPr lang="de-DE" sz="800" dirty="0"/>
                        <a:t>7</a:t>
                      </a:r>
                    </a:p>
                  </a:txBody>
                  <a:tcPr/>
                </a:tc>
                <a:tc>
                  <a:txBody>
                    <a:bodyPr/>
                    <a:lstStyle/>
                    <a:p>
                      <a:endParaRPr lang="de-DE" sz="800" dirty="0"/>
                    </a:p>
                  </a:txBody>
                  <a:tcPr/>
                </a:tc>
                <a:tc>
                  <a:txBody>
                    <a:bodyPr/>
                    <a:lstStyle/>
                    <a:p>
                      <a:r>
                        <a:rPr lang="de-DE" sz="800" dirty="0"/>
                        <a:t>4</a:t>
                      </a:r>
                    </a:p>
                  </a:txBody>
                  <a:tcPr/>
                </a:tc>
                <a:tc>
                  <a:txBody>
                    <a:bodyPr/>
                    <a:lstStyle/>
                    <a:p>
                      <a:r>
                        <a:rPr lang="de-DE" sz="800" dirty="0"/>
                        <a:t>30</a:t>
                      </a:r>
                    </a:p>
                  </a:txBody>
                  <a:tcPr/>
                </a:tc>
                <a:tc>
                  <a:txBody>
                    <a:bodyPr/>
                    <a:lstStyle/>
                    <a:p>
                      <a:r>
                        <a:rPr lang="de-DE" sz="800" dirty="0"/>
                        <a:t>55</a:t>
                      </a:r>
                    </a:p>
                  </a:txBody>
                  <a:tcPr/>
                </a:tc>
                <a:extLst>
                  <a:ext uri="{0D108BD9-81ED-4DB2-BD59-A6C34878D82A}">
                    <a16:rowId xmlns:a16="http://schemas.microsoft.com/office/drawing/2014/main" val="1866437855"/>
                  </a:ext>
                </a:extLst>
              </a:tr>
              <a:tr h="196615">
                <a:tc>
                  <a:txBody>
                    <a:bodyPr/>
                    <a:lstStyle/>
                    <a:p>
                      <a:r>
                        <a:rPr lang="de-DE" sz="800" dirty="0"/>
                        <a:t>EPFL</a:t>
                      </a:r>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r>
                        <a:rPr lang="de-DE" sz="800" dirty="0"/>
                        <a:t>5</a:t>
                      </a:r>
                    </a:p>
                  </a:txBody>
                  <a:tcPr/>
                </a:tc>
                <a:tc>
                  <a:txBody>
                    <a:bodyPr/>
                    <a:lstStyle/>
                    <a:p>
                      <a:r>
                        <a:rPr lang="de-DE" sz="800" dirty="0"/>
                        <a:t>5</a:t>
                      </a:r>
                    </a:p>
                  </a:txBody>
                  <a:tcPr/>
                </a:tc>
                <a:extLst>
                  <a:ext uri="{0D108BD9-81ED-4DB2-BD59-A6C34878D82A}">
                    <a16:rowId xmlns:a16="http://schemas.microsoft.com/office/drawing/2014/main" val="1857903029"/>
                  </a:ext>
                </a:extLst>
              </a:tr>
              <a:tr h="196615">
                <a:tc>
                  <a:txBody>
                    <a:bodyPr/>
                    <a:lstStyle/>
                    <a:p>
                      <a:r>
                        <a:rPr lang="de-DE" sz="800" dirty="0"/>
                        <a:t>FZJ</a:t>
                      </a:r>
                    </a:p>
                  </a:txBody>
                  <a:tcPr/>
                </a:tc>
                <a:tc>
                  <a:txBody>
                    <a:bodyPr/>
                    <a:lstStyle/>
                    <a:p>
                      <a:r>
                        <a:rPr lang="de-DE" sz="800" dirty="0"/>
                        <a:t>19.6</a:t>
                      </a:r>
                    </a:p>
                  </a:txBody>
                  <a:tcPr/>
                </a:tc>
                <a:tc>
                  <a:txBody>
                    <a:bodyPr/>
                    <a:lstStyle/>
                    <a:p>
                      <a:r>
                        <a:rPr lang="de-DE" sz="800" dirty="0"/>
                        <a:t>19</a:t>
                      </a:r>
                    </a:p>
                  </a:txBody>
                  <a:tcPr/>
                </a:tc>
                <a:tc>
                  <a:txBody>
                    <a:bodyPr/>
                    <a:lstStyle/>
                    <a:p>
                      <a:r>
                        <a:rPr lang="de-DE" sz="800" dirty="0"/>
                        <a:t>11</a:t>
                      </a:r>
                    </a:p>
                  </a:txBody>
                  <a:tcPr/>
                </a:tc>
                <a:tc>
                  <a:txBody>
                    <a:bodyPr/>
                    <a:lstStyle/>
                    <a:p>
                      <a:r>
                        <a:rPr lang="de-DE" sz="800" dirty="0"/>
                        <a:t>14</a:t>
                      </a:r>
                    </a:p>
                  </a:txBody>
                  <a:tcPr/>
                </a:tc>
                <a:tc>
                  <a:txBody>
                    <a:bodyPr/>
                    <a:lstStyle/>
                    <a:p>
                      <a:r>
                        <a:rPr lang="de-DE" sz="800" dirty="0"/>
                        <a:t>21</a:t>
                      </a:r>
                    </a:p>
                  </a:txBody>
                  <a:tcPr/>
                </a:tc>
                <a:tc>
                  <a:txBody>
                    <a:bodyPr/>
                    <a:lstStyle/>
                    <a:p>
                      <a:r>
                        <a:rPr lang="de-DE" sz="800" dirty="0"/>
                        <a:t>15</a:t>
                      </a:r>
                    </a:p>
                  </a:txBody>
                  <a:tcPr/>
                </a:tc>
                <a:tc>
                  <a:txBody>
                    <a:bodyPr/>
                    <a:lstStyle/>
                    <a:p>
                      <a:r>
                        <a:rPr lang="de-DE" sz="800" dirty="0"/>
                        <a:t>15</a:t>
                      </a:r>
                    </a:p>
                  </a:txBody>
                  <a:tcPr/>
                </a:tc>
                <a:tc>
                  <a:txBody>
                    <a:bodyPr/>
                    <a:lstStyle/>
                    <a:p>
                      <a:endParaRPr lang="de-DE" sz="800" dirty="0"/>
                    </a:p>
                  </a:txBody>
                  <a:tcPr/>
                </a:tc>
                <a:tc>
                  <a:txBody>
                    <a:bodyPr/>
                    <a:lstStyle/>
                    <a:p>
                      <a:r>
                        <a:rPr lang="de-DE" sz="800" dirty="0"/>
                        <a:t>114.6</a:t>
                      </a:r>
                    </a:p>
                  </a:txBody>
                  <a:tcPr/>
                </a:tc>
                <a:extLst>
                  <a:ext uri="{0D108BD9-81ED-4DB2-BD59-A6C34878D82A}">
                    <a16:rowId xmlns:a16="http://schemas.microsoft.com/office/drawing/2014/main" val="1597193522"/>
                  </a:ext>
                </a:extLst>
              </a:tr>
              <a:tr h="196615">
                <a:tc>
                  <a:txBody>
                    <a:bodyPr/>
                    <a:lstStyle/>
                    <a:p>
                      <a:r>
                        <a:rPr lang="de-DE" sz="800" dirty="0"/>
                        <a:t>IAP</a:t>
                      </a:r>
                    </a:p>
                  </a:txBody>
                  <a:tcPr/>
                </a:tc>
                <a:tc>
                  <a:txBody>
                    <a:bodyPr/>
                    <a:lstStyle/>
                    <a:p>
                      <a:endParaRPr lang="de-DE" sz="800" dirty="0"/>
                    </a:p>
                  </a:txBody>
                  <a:tcPr/>
                </a:tc>
                <a:tc>
                  <a:txBody>
                    <a:bodyPr/>
                    <a:lstStyle/>
                    <a:p>
                      <a:endParaRPr lang="de-DE" sz="800" dirty="0"/>
                    </a:p>
                  </a:txBody>
                  <a:tcPr/>
                </a:tc>
                <a:tc>
                  <a:txBody>
                    <a:bodyPr/>
                    <a:lstStyle/>
                    <a:p>
                      <a:r>
                        <a:rPr lang="de-DE" sz="800" dirty="0"/>
                        <a:t>21.83</a:t>
                      </a:r>
                    </a:p>
                  </a:txBody>
                  <a:tcPr>
                    <a:solidFill>
                      <a:srgbClr val="FFFF00"/>
                    </a:solidFill>
                  </a:tcPr>
                </a:tc>
                <a:tc>
                  <a:txBody>
                    <a:bodyPr/>
                    <a:lstStyle/>
                    <a:p>
                      <a:endParaRPr lang="de-DE" sz="800" dirty="0"/>
                    </a:p>
                  </a:txBody>
                  <a:tcPr/>
                </a:tc>
                <a:tc>
                  <a:txBody>
                    <a:bodyPr/>
                    <a:lstStyle/>
                    <a:p>
                      <a:endParaRPr lang="de-DE" sz="800" dirty="0"/>
                    </a:p>
                  </a:txBody>
                  <a:tcPr/>
                </a:tc>
                <a:tc>
                  <a:txBody>
                    <a:bodyPr/>
                    <a:lstStyle/>
                    <a:p>
                      <a:r>
                        <a:rPr lang="de-DE" sz="800" dirty="0"/>
                        <a:t>14</a:t>
                      </a:r>
                    </a:p>
                  </a:txBody>
                  <a:tcPr/>
                </a:tc>
                <a:tc>
                  <a:txBody>
                    <a:bodyPr/>
                    <a:lstStyle/>
                    <a:p>
                      <a:endParaRPr lang="de-DE" sz="800" dirty="0"/>
                    </a:p>
                  </a:txBody>
                  <a:tcPr/>
                </a:tc>
                <a:tc>
                  <a:txBody>
                    <a:bodyPr/>
                    <a:lstStyle/>
                    <a:p>
                      <a:endParaRPr lang="de-DE" sz="800" dirty="0"/>
                    </a:p>
                  </a:txBody>
                  <a:tcPr/>
                </a:tc>
                <a:tc>
                  <a:txBody>
                    <a:bodyPr/>
                    <a:lstStyle/>
                    <a:p>
                      <a:r>
                        <a:rPr lang="de-DE" sz="800" dirty="0"/>
                        <a:t>35.83</a:t>
                      </a:r>
                    </a:p>
                  </a:txBody>
                  <a:tcPr/>
                </a:tc>
                <a:extLst>
                  <a:ext uri="{0D108BD9-81ED-4DB2-BD59-A6C34878D82A}">
                    <a16:rowId xmlns:a16="http://schemas.microsoft.com/office/drawing/2014/main" val="1374878609"/>
                  </a:ext>
                </a:extLst>
              </a:tr>
              <a:tr h="196615">
                <a:tc>
                  <a:txBody>
                    <a:bodyPr/>
                    <a:lstStyle/>
                    <a:p>
                      <a:r>
                        <a:rPr lang="de-DE" sz="800" dirty="0"/>
                        <a:t>IPP.CR</a:t>
                      </a:r>
                    </a:p>
                  </a:txBody>
                  <a:tcPr/>
                </a:tc>
                <a:tc>
                  <a:txBody>
                    <a:bodyPr/>
                    <a:lstStyle/>
                    <a:p>
                      <a:endParaRPr lang="de-DE" sz="800" dirty="0"/>
                    </a:p>
                  </a:txBody>
                  <a:tcPr/>
                </a:tc>
                <a:tc>
                  <a:txBody>
                    <a:bodyPr/>
                    <a:lstStyle/>
                    <a:p>
                      <a:endParaRPr lang="de-DE" sz="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de-DE" sz="800" dirty="0"/>
                    </a:p>
                  </a:txBody>
                  <a:tcPr/>
                </a:tc>
                <a:tc>
                  <a:txBody>
                    <a:bodyPr/>
                    <a:lstStyle/>
                    <a:p>
                      <a:endParaRPr lang="de-DE" sz="800" dirty="0"/>
                    </a:p>
                  </a:txBody>
                  <a:tcPr/>
                </a:tc>
                <a:tc>
                  <a:txBody>
                    <a:bodyPr/>
                    <a:lstStyle/>
                    <a:p>
                      <a:r>
                        <a:rPr lang="de-DE" sz="800" dirty="0"/>
                        <a:t>5</a:t>
                      </a:r>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r>
                        <a:rPr lang="de-DE" sz="800" dirty="0"/>
                        <a:t>5</a:t>
                      </a:r>
                    </a:p>
                  </a:txBody>
                  <a:tcPr/>
                </a:tc>
                <a:extLst>
                  <a:ext uri="{0D108BD9-81ED-4DB2-BD59-A6C34878D82A}">
                    <a16:rowId xmlns:a16="http://schemas.microsoft.com/office/drawing/2014/main" val="725642742"/>
                  </a:ext>
                </a:extLst>
              </a:tr>
              <a:tr h="196615">
                <a:tc>
                  <a:txBody>
                    <a:bodyPr/>
                    <a:lstStyle/>
                    <a:p>
                      <a:r>
                        <a:rPr lang="de-DE" sz="800" dirty="0"/>
                        <a:t>IPPLM</a:t>
                      </a:r>
                    </a:p>
                  </a:txBody>
                  <a:tcPr/>
                </a:tc>
                <a:tc>
                  <a:txBody>
                    <a:bodyPr/>
                    <a:lstStyle/>
                    <a:p>
                      <a:endParaRPr lang="de-DE" sz="800" dirty="0"/>
                    </a:p>
                  </a:txBody>
                  <a:tcPr/>
                </a:tc>
                <a:tc>
                  <a:txBody>
                    <a:bodyPr/>
                    <a:lstStyle/>
                    <a:p>
                      <a:endParaRPr lang="de-DE" sz="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800" dirty="0"/>
                        <a:t>9.92</a:t>
                      </a:r>
                    </a:p>
                  </a:txBody>
                  <a:tcPr>
                    <a:solidFill>
                      <a:srgbClr val="FFFF00"/>
                    </a:solidFill>
                  </a:tcPr>
                </a:tc>
                <a:tc>
                  <a:txBody>
                    <a:bodyPr/>
                    <a:lstStyle/>
                    <a:p>
                      <a:r>
                        <a:rPr lang="de-DE" sz="800" dirty="0"/>
                        <a:t>7.94</a:t>
                      </a:r>
                    </a:p>
                  </a:txBody>
                  <a:tcPr>
                    <a:solidFill>
                      <a:srgbClr val="FFFF00"/>
                    </a:solidFill>
                  </a:tcPr>
                </a:tc>
                <a:tc>
                  <a:txBody>
                    <a:bodyPr/>
                    <a:lstStyle/>
                    <a:p>
                      <a:endParaRPr lang="de-DE" sz="800" dirty="0"/>
                    </a:p>
                  </a:txBody>
                  <a:tcPr/>
                </a:tc>
                <a:tc>
                  <a:txBody>
                    <a:bodyPr/>
                    <a:lstStyle/>
                    <a:p>
                      <a:r>
                        <a:rPr lang="de-DE" sz="800" dirty="0"/>
                        <a:t>6</a:t>
                      </a:r>
                    </a:p>
                  </a:txBody>
                  <a:tcPr/>
                </a:tc>
                <a:tc>
                  <a:txBody>
                    <a:bodyPr/>
                    <a:lstStyle/>
                    <a:p>
                      <a:r>
                        <a:rPr lang="de-DE" sz="800" dirty="0"/>
                        <a:t>2</a:t>
                      </a:r>
                    </a:p>
                  </a:txBody>
                  <a:tcPr/>
                </a:tc>
                <a:tc>
                  <a:txBody>
                    <a:bodyPr/>
                    <a:lstStyle/>
                    <a:p>
                      <a:r>
                        <a:rPr lang="de-DE" sz="800" dirty="0"/>
                        <a:t>3</a:t>
                      </a:r>
                    </a:p>
                  </a:txBody>
                  <a:tcPr/>
                </a:tc>
                <a:tc>
                  <a:txBody>
                    <a:bodyPr/>
                    <a:lstStyle/>
                    <a:p>
                      <a:r>
                        <a:rPr lang="de-DE" sz="800" dirty="0"/>
                        <a:t>28.86</a:t>
                      </a:r>
                    </a:p>
                  </a:txBody>
                  <a:tcPr>
                    <a:solidFill>
                      <a:srgbClr val="FFFF00"/>
                    </a:solidFill>
                  </a:tcPr>
                </a:tc>
                <a:extLst>
                  <a:ext uri="{0D108BD9-81ED-4DB2-BD59-A6C34878D82A}">
                    <a16:rowId xmlns:a16="http://schemas.microsoft.com/office/drawing/2014/main" val="2014203229"/>
                  </a:ext>
                </a:extLst>
              </a:tr>
              <a:tr h="196615">
                <a:tc>
                  <a:txBody>
                    <a:bodyPr/>
                    <a:lstStyle/>
                    <a:p>
                      <a:r>
                        <a:rPr lang="de-DE" sz="800" dirty="0"/>
                        <a:t>ISSP-UL</a:t>
                      </a:r>
                    </a:p>
                  </a:txBody>
                  <a:tcPr/>
                </a:tc>
                <a:tc>
                  <a:txBody>
                    <a:bodyPr/>
                    <a:lstStyle/>
                    <a:p>
                      <a:endParaRPr lang="de-DE" sz="800" dirty="0"/>
                    </a:p>
                  </a:txBody>
                  <a:tcPr/>
                </a:tc>
                <a:tc>
                  <a:txBody>
                    <a:bodyPr/>
                    <a:lstStyle/>
                    <a:p>
                      <a:endParaRPr lang="de-DE" sz="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de-DE" sz="800" dirty="0"/>
                    </a:p>
                  </a:txBody>
                  <a:tcPr/>
                </a:tc>
                <a:tc>
                  <a:txBody>
                    <a:bodyPr/>
                    <a:lstStyle/>
                    <a:p>
                      <a:endParaRPr lang="de-DE" sz="800" dirty="0"/>
                    </a:p>
                  </a:txBody>
                  <a:tcPr/>
                </a:tc>
                <a:tc>
                  <a:txBody>
                    <a:bodyPr/>
                    <a:lstStyle/>
                    <a:p>
                      <a:endParaRPr lang="de-DE" sz="800" dirty="0"/>
                    </a:p>
                  </a:txBody>
                  <a:tcPr/>
                </a:tc>
                <a:tc>
                  <a:txBody>
                    <a:bodyPr/>
                    <a:lstStyle/>
                    <a:p>
                      <a:r>
                        <a:rPr lang="de-DE" sz="800" dirty="0"/>
                        <a:t>12</a:t>
                      </a:r>
                    </a:p>
                  </a:txBody>
                  <a:tcPr/>
                </a:tc>
                <a:tc>
                  <a:txBody>
                    <a:bodyPr/>
                    <a:lstStyle/>
                    <a:p>
                      <a:r>
                        <a:rPr lang="de-DE" sz="800" dirty="0"/>
                        <a:t>5.96</a:t>
                      </a:r>
                    </a:p>
                  </a:txBody>
                  <a:tcPr>
                    <a:solidFill>
                      <a:srgbClr val="FFFF00"/>
                    </a:solidFill>
                  </a:tcPr>
                </a:tc>
                <a:tc>
                  <a:txBody>
                    <a:bodyPr/>
                    <a:lstStyle/>
                    <a:p>
                      <a:endParaRPr lang="de-DE" sz="800" dirty="0"/>
                    </a:p>
                  </a:txBody>
                  <a:tcPr/>
                </a:tc>
                <a:tc>
                  <a:txBody>
                    <a:bodyPr/>
                    <a:lstStyle/>
                    <a:p>
                      <a:r>
                        <a:rPr lang="de-DE" sz="800" dirty="0"/>
                        <a:t>17.96</a:t>
                      </a:r>
                    </a:p>
                  </a:txBody>
                  <a:tcPr>
                    <a:solidFill>
                      <a:srgbClr val="FFFF00"/>
                    </a:solidFill>
                  </a:tcPr>
                </a:tc>
                <a:extLst>
                  <a:ext uri="{0D108BD9-81ED-4DB2-BD59-A6C34878D82A}">
                    <a16:rowId xmlns:a16="http://schemas.microsoft.com/office/drawing/2014/main" val="2669133644"/>
                  </a:ext>
                </a:extLst>
              </a:tr>
              <a:tr h="196615">
                <a:tc>
                  <a:txBody>
                    <a:bodyPr/>
                    <a:lstStyle/>
                    <a:p>
                      <a:r>
                        <a:rPr lang="de-DE" sz="800" dirty="0"/>
                        <a:t>IST</a:t>
                      </a:r>
                    </a:p>
                  </a:txBody>
                  <a:tcPr/>
                </a:tc>
                <a:tc>
                  <a:txBody>
                    <a:bodyPr/>
                    <a:lstStyle/>
                    <a:p>
                      <a:endParaRPr lang="de-DE" sz="800" dirty="0"/>
                    </a:p>
                  </a:txBody>
                  <a:tcPr/>
                </a:tc>
                <a:tc>
                  <a:txBody>
                    <a:bodyPr/>
                    <a:lstStyle/>
                    <a:p>
                      <a:endParaRPr lang="de-DE" sz="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800" dirty="0"/>
                        <a:t>4</a:t>
                      </a:r>
                    </a:p>
                  </a:txBody>
                  <a:tcPr/>
                </a:tc>
                <a:tc>
                  <a:txBody>
                    <a:bodyPr/>
                    <a:lstStyle/>
                    <a:p>
                      <a:endParaRPr lang="de-DE" sz="800" dirty="0"/>
                    </a:p>
                  </a:txBody>
                  <a:tcPr/>
                </a:tc>
                <a:tc>
                  <a:txBody>
                    <a:bodyPr/>
                    <a:lstStyle/>
                    <a:p>
                      <a:endParaRPr lang="de-DE" sz="800" dirty="0"/>
                    </a:p>
                  </a:txBody>
                  <a:tcPr/>
                </a:tc>
                <a:tc>
                  <a:txBody>
                    <a:bodyPr/>
                    <a:lstStyle/>
                    <a:p>
                      <a:r>
                        <a:rPr lang="de-DE" sz="800" dirty="0"/>
                        <a:t>11</a:t>
                      </a:r>
                    </a:p>
                  </a:txBody>
                  <a:tcPr/>
                </a:tc>
                <a:tc>
                  <a:txBody>
                    <a:bodyPr/>
                    <a:lstStyle/>
                    <a:p>
                      <a:endParaRPr lang="de-DE" sz="800" dirty="0"/>
                    </a:p>
                  </a:txBody>
                  <a:tcPr/>
                </a:tc>
                <a:tc>
                  <a:txBody>
                    <a:bodyPr/>
                    <a:lstStyle/>
                    <a:p>
                      <a:endParaRPr lang="de-DE" sz="800" dirty="0"/>
                    </a:p>
                  </a:txBody>
                  <a:tcPr/>
                </a:tc>
                <a:tc>
                  <a:txBody>
                    <a:bodyPr/>
                    <a:lstStyle/>
                    <a:p>
                      <a:r>
                        <a:rPr lang="de-DE" sz="800" dirty="0"/>
                        <a:t>15</a:t>
                      </a:r>
                    </a:p>
                  </a:txBody>
                  <a:tcPr/>
                </a:tc>
                <a:extLst>
                  <a:ext uri="{0D108BD9-81ED-4DB2-BD59-A6C34878D82A}">
                    <a16:rowId xmlns:a16="http://schemas.microsoft.com/office/drawing/2014/main" val="1091693898"/>
                  </a:ext>
                </a:extLst>
              </a:tr>
              <a:tr h="196615">
                <a:tc>
                  <a:txBody>
                    <a:bodyPr/>
                    <a:lstStyle/>
                    <a:p>
                      <a:r>
                        <a:rPr lang="de-DE" sz="800" dirty="0"/>
                        <a:t>JSI</a:t>
                      </a:r>
                    </a:p>
                  </a:txBody>
                  <a:tcPr/>
                </a:tc>
                <a:tc>
                  <a:txBody>
                    <a:bodyPr/>
                    <a:lstStyle/>
                    <a:p>
                      <a:endParaRPr lang="de-DE" sz="800" dirty="0"/>
                    </a:p>
                  </a:txBody>
                  <a:tcPr/>
                </a:tc>
                <a:tc>
                  <a:txBody>
                    <a:bodyPr/>
                    <a:lstStyle/>
                    <a:p>
                      <a:endParaRPr lang="de-DE" sz="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800" dirty="0"/>
                        <a:t>7</a:t>
                      </a:r>
                    </a:p>
                  </a:txBody>
                  <a:tcPr/>
                </a:tc>
                <a:tc>
                  <a:txBody>
                    <a:bodyPr/>
                    <a:lstStyle/>
                    <a:p>
                      <a:r>
                        <a:rPr lang="de-DE" sz="800" dirty="0"/>
                        <a:t>14</a:t>
                      </a:r>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r>
                        <a:rPr lang="de-DE" sz="800" dirty="0"/>
                        <a:t>21</a:t>
                      </a:r>
                    </a:p>
                  </a:txBody>
                  <a:tcPr/>
                </a:tc>
                <a:extLst>
                  <a:ext uri="{0D108BD9-81ED-4DB2-BD59-A6C34878D82A}">
                    <a16:rowId xmlns:a16="http://schemas.microsoft.com/office/drawing/2014/main" val="2568776716"/>
                  </a:ext>
                </a:extLst>
              </a:tr>
              <a:tr h="196615">
                <a:tc>
                  <a:txBody>
                    <a:bodyPr/>
                    <a:lstStyle/>
                    <a:p>
                      <a:r>
                        <a:rPr lang="de-DE" sz="800" dirty="0"/>
                        <a:t>KIPT</a:t>
                      </a:r>
                    </a:p>
                  </a:txBody>
                  <a:tcPr/>
                </a:tc>
                <a:tc>
                  <a:txBody>
                    <a:bodyPr/>
                    <a:lstStyle/>
                    <a:p>
                      <a:endParaRPr lang="de-DE" sz="800" dirty="0"/>
                    </a:p>
                  </a:txBody>
                  <a:tcPr/>
                </a:tc>
                <a:tc>
                  <a:txBody>
                    <a:bodyPr/>
                    <a:lstStyle/>
                    <a:p>
                      <a:r>
                        <a:rPr lang="de-DE" sz="800" dirty="0"/>
                        <a:t>60</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de-DE" sz="800" dirty="0"/>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r>
                        <a:rPr lang="de-DE" sz="800" dirty="0"/>
                        <a:t>4</a:t>
                      </a:r>
                    </a:p>
                  </a:txBody>
                  <a:tcPr/>
                </a:tc>
                <a:tc>
                  <a:txBody>
                    <a:bodyPr/>
                    <a:lstStyle/>
                    <a:p>
                      <a:endParaRPr lang="de-DE" sz="800" dirty="0"/>
                    </a:p>
                  </a:txBody>
                  <a:tcPr/>
                </a:tc>
                <a:tc>
                  <a:txBody>
                    <a:bodyPr/>
                    <a:lstStyle/>
                    <a:p>
                      <a:r>
                        <a:rPr lang="de-DE" sz="800" dirty="0"/>
                        <a:t>64</a:t>
                      </a:r>
                    </a:p>
                  </a:txBody>
                  <a:tcPr/>
                </a:tc>
                <a:extLst>
                  <a:ext uri="{0D108BD9-81ED-4DB2-BD59-A6C34878D82A}">
                    <a16:rowId xmlns:a16="http://schemas.microsoft.com/office/drawing/2014/main" val="4021937998"/>
                  </a:ext>
                </a:extLst>
              </a:tr>
              <a:tr h="196615">
                <a:tc>
                  <a:txBody>
                    <a:bodyPr/>
                    <a:lstStyle/>
                    <a:p>
                      <a:r>
                        <a:rPr lang="de-DE" sz="800" dirty="0"/>
                        <a:t>KIT</a:t>
                      </a:r>
                    </a:p>
                  </a:txBody>
                  <a:tcPr/>
                </a:tc>
                <a:tc>
                  <a:txBody>
                    <a:bodyPr/>
                    <a:lstStyle/>
                    <a:p>
                      <a:endParaRPr lang="de-DE" sz="800" dirty="0"/>
                    </a:p>
                  </a:txBody>
                  <a:tcPr/>
                </a:tc>
                <a:tc>
                  <a:txBody>
                    <a:bodyPr/>
                    <a:lstStyle/>
                    <a:p>
                      <a:endParaRPr lang="de-DE" sz="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de-DE" sz="800" dirty="0"/>
                    </a:p>
                  </a:txBody>
                  <a:tcPr/>
                </a:tc>
                <a:tc>
                  <a:txBody>
                    <a:bodyPr/>
                    <a:lstStyle/>
                    <a:p>
                      <a:endParaRPr lang="de-DE" sz="800" dirty="0"/>
                    </a:p>
                  </a:txBody>
                  <a:tcPr/>
                </a:tc>
                <a:tc>
                  <a:txBody>
                    <a:bodyPr/>
                    <a:lstStyle/>
                    <a:p>
                      <a:r>
                        <a:rPr lang="de-DE" sz="800" dirty="0"/>
                        <a:t>9</a:t>
                      </a:r>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r>
                        <a:rPr lang="de-DE" sz="800" dirty="0"/>
                        <a:t>9</a:t>
                      </a:r>
                    </a:p>
                  </a:txBody>
                  <a:tcPr/>
                </a:tc>
                <a:extLst>
                  <a:ext uri="{0D108BD9-81ED-4DB2-BD59-A6C34878D82A}">
                    <a16:rowId xmlns:a16="http://schemas.microsoft.com/office/drawing/2014/main" val="1384031479"/>
                  </a:ext>
                </a:extLst>
              </a:tr>
              <a:tr h="19661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800" dirty="0"/>
                        <a:t>LPP-ERM-KMS</a:t>
                      </a:r>
                    </a:p>
                  </a:txBody>
                  <a:tcPr/>
                </a:tc>
                <a:tc>
                  <a:txBody>
                    <a:bodyPr/>
                    <a:lstStyle/>
                    <a:p>
                      <a:endParaRPr lang="de-DE" sz="800" dirty="0"/>
                    </a:p>
                  </a:txBody>
                  <a:tcPr/>
                </a:tc>
                <a:tc>
                  <a:txBody>
                    <a:bodyPr/>
                    <a:lstStyle/>
                    <a:p>
                      <a:r>
                        <a:rPr lang="de-DE" sz="800" dirty="0"/>
                        <a:t>4</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de-DE" sz="800" dirty="0"/>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r>
                        <a:rPr lang="de-DE" sz="800" dirty="0"/>
                        <a:t>9</a:t>
                      </a:r>
                    </a:p>
                  </a:txBody>
                  <a:tcPr/>
                </a:tc>
                <a:tc>
                  <a:txBody>
                    <a:bodyPr/>
                    <a:lstStyle/>
                    <a:p>
                      <a:r>
                        <a:rPr lang="de-DE" sz="800" dirty="0"/>
                        <a:t>5</a:t>
                      </a:r>
                    </a:p>
                  </a:txBody>
                  <a:tcPr/>
                </a:tc>
                <a:tc>
                  <a:txBody>
                    <a:bodyPr/>
                    <a:lstStyle/>
                    <a:p>
                      <a:r>
                        <a:rPr lang="de-DE" sz="800" dirty="0"/>
                        <a:t>18</a:t>
                      </a:r>
                    </a:p>
                  </a:txBody>
                  <a:tcPr/>
                </a:tc>
                <a:extLst>
                  <a:ext uri="{0D108BD9-81ED-4DB2-BD59-A6C34878D82A}">
                    <a16:rowId xmlns:a16="http://schemas.microsoft.com/office/drawing/2014/main" val="432507792"/>
                  </a:ext>
                </a:extLst>
              </a:tr>
              <a:tr h="19661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800" dirty="0"/>
                        <a:t>MPG</a:t>
                      </a:r>
                    </a:p>
                  </a:txBody>
                  <a:tcPr/>
                </a:tc>
                <a:tc>
                  <a:txBody>
                    <a:bodyPr/>
                    <a:lstStyle/>
                    <a:p>
                      <a:r>
                        <a:rPr lang="de-DE" sz="800" dirty="0"/>
                        <a:t>2</a:t>
                      </a:r>
                    </a:p>
                  </a:txBody>
                  <a:tcPr/>
                </a:tc>
                <a:tc>
                  <a:txBody>
                    <a:bodyPr/>
                    <a:lstStyle/>
                    <a:p>
                      <a:r>
                        <a:rPr lang="de-DE" sz="800" dirty="0"/>
                        <a:t>7</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800" dirty="0"/>
                        <a:t>11</a:t>
                      </a:r>
                    </a:p>
                  </a:txBody>
                  <a:tcPr/>
                </a:tc>
                <a:tc>
                  <a:txBody>
                    <a:bodyPr/>
                    <a:lstStyle/>
                    <a:p>
                      <a:r>
                        <a:rPr lang="de-DE" sz="800" dirty="0"/>
                        <a:t>19</a:t>
                      </a:r>
                    </a:p>
                  </a:txBody>
                  <a:tcPr/>
                </a:tc>
                <a:tc>
                  <a:txBody>
                    <a:bodyPr/>
                    <a:lstStyle/>
                    <a:p>
                      <a:r>
                        <a:rPr lang="de-DE" sz="800" dirty="0"/>
                        <a:t>4</a:t>
                      </a:r>
                    </a:p>
                  </a:txBody>
                  <a:tcPr/>
                </a:tc>
                <a:tc>
                  <a:txBody>
                    <a:bodyPr/>
                    <a:lstStyle/>
                    <a:p>
                      <a:r>
                        <a:rPr lang="de-DE" sz="800" dirty="0"/>
                        <a:t>3</a:t>
                      </a:r>
                    </a:p>
                  </a:txBody>
                  <a:tcPr/>
                </a:tc>
                <a:tc>
                  <a:txBody>
                    <a:bodyPr/>
                    <a:lstStyle/>
                    <a:p>
                      <a:endParaRPr lang="de-DE" sz="800" dirty="0"/>
                    </a:p>
                  </a:txBody>
                  <a:tcPr/>
                </a:tc>
                <a:tc>
                  <a:txBody>
                    <a:bodyPr/>
                    <a:lstStyle/>
                    <a:p>
                      <a:r>
                        <a:rPr lang="de-DE" sz="800" dirty="0"/>
                        <a:t>10</a:t>
                      </a:r>
                    </a:p>
                  </a:txBody>
                  <a:tcPr/>
                </a:tc>
                <a:tc>
                  <a:txBody>
                    <a:bodyPr/>
                    <a:lstStyle/>
                    <a:p>
                      <a:r>
                        <a:rPr lang="de-DE" sz="800" dirty="0"/>
                        <a:t>56</a:t>
                      </a:r>
                    </a:p>
                  </a:txBody>
                  <a:tcPr/>
                </a:tc>
                <a:extLst>
                  <a:ext uri="{0D108BD9-81ED-4DB2-BD59-A6C34878D82A}">
                    <a16:rowId xmlns:a16="http://schemas.microsoft.com/office/drawing/2014/main" val="1201513648"/>
                  </a:ext>
                </a:extLst>
              </a:tr>
              <a:tr h="19661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800" dirty="0"/>
                        <a:t>NCSRD</a:t>
                      </a:r>
                    </a:p>
                  </a:txBody>
                  <a:tcPr/>
                </a:tc>
                <a:tc>
                  <a:txBody>
                    <a:bodyPr/>
                    <a:lstStyle/>
                    <a:p>
                      <a:endParaRPr lang="de-DE" sz="800" dirty="0"/>
                    </a:p>
                  </a:txBody>
                  <a:tcPr/>
                </a:tc>
                <a:tc>
                  <a:txBody>
                    <a:bodyPr/>
                    <a:lstStyle/>
                    <a:p>
                      <a:endParaRPr lang="de-DE" sz="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800" dirty="0"/>
                        <a:t>3</a:t>
                      </a:r>
                    </a:p>
                  </a:txBody>
                  <a:tcPr/>
                </a:tc>
                <a:tc>
                  <a:txBody>
                    <a:bodyPr/>
                    <a:lstStyle/>
                    <a:p>
                      <a:endParaRPr lang="de-DE" sz="800" dirty="0"/>
                    </a:p>
                  </a:txBody>
                  <a:tcPr/>
                </a:tc>
                <a:tc>
                  <a:txBody>
                    <a:bodyPr/>
                    <a:lstStyle/>
                    <a:p>
                      <a:endParaRPr lang="de-DE" sz="800" dirty="0"/>
                    </a:p>
                  </a:txBody>
                  <a:tcPr/>
                </a:tc>
                <a:tc>
                  <a:txBody>
                    <a:bodyPr/>
                    <a:lstStyle/>
                    <a:p>
                      <a:r>
                        <a:rPr lang="de-DE" sz="800" dirty="0"/>
                        <a:t>3</a:t>
                      </a:r>
                    </a:p>
                  </a:txBody>
                  <a:tcPr/>
                </a:tc>
                <a:tc>
                  <a:txBody>
                    <a:bodyPr/>
                    <a:lstStyle/>
                    <a:p>
                      <a:endParaRPr lang="de-DE" sz="800" dirty="0"/>
                    </a:p>
                  </a:txBody>
                  <a:tcPr/>
                </a:tc>
                <a:tc>
                  <a:txBody>
                    <a:bodyPr/>
                    <a:lstStyle/>
                    <a:p>
                      <a:endParaRPr lang="de-DE" sz="800" dirty="0"/>
                    </a:p>
                  </a:txBody>
                  <a:tcPr/>
                </a:tc>
                <a:tc>
                  <a:txBody>
                    <a:bodyPr/>
                    <a:lstStyle/>
                    <a:p>
                      <a:r>
                        <a:rPr lang="de-DE" sz="800" dirty="0"/>
                        <a:t>6</a:t>
                      </a:r>
                    </a:p>
                  </a:txBody>
                  <a:tcPr/>
                </a:tc>
                <a:extLst>
                  <a:ext uri="{0D108BD9-81ED-4DB2-BD59-A6C34878D82A}">
                    <a16:rowId xmlns:a16="http://schemas.microsoft.com/office/drawing/2014/main" val="2171012989"/>
                  </a:ext>
                </a:extLst>
              </a:tr>
              <a:tr h="19661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800" dirty="0"/>
                        <a:t>OEAW</a:t>
                      </a:r>
                    </a:p>
                  </a:txBody>
                  <a:tcPr/>
                </a:tc>
                <a:tc>
                  <a:txBody>
                    <a:bodyPr/>
                    <a:lstStyle/>
                    <a:p>
                      <a:endParaRPr lang="de-DE" sz="800" dirty="0"/>
                    </a:p>
                  </a:txBody>
                  <a:tcPr/>
                </a:tc>
                <a:tc>
                  <a:txBody>
                    <a:bodyPr/>
                    <a:lstStyle/>
                    <a:p>
                      <a:endParaRPr lang="de-DE" sz="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800" dirty="0"/>
                        <a:t>5</a:t>
                      </a:r>
                    </a:p>
                  </a:txBody>
                  <a:tcPr/>
                </a:tc>
                <a:tc>
                  <a:txBody>
                    <a:bodyPr/>
                    <a:lstStyle/>
                    <a:p>
                      <a:r>
                        <a:rPr lang="de-DE" sz="800" dirty="0"/>
                        <a:t>3</a:t>
                      </a:r>
                    </a:p>
                  </a:txBody>
                  <a:tcPr/>
                </a:tc>
                <a:tc>
                  <a:txBody>
                    <a:bodyPr/>
                    <a:lstStyle/>
                    <a:p>
                      <a:r>
                        <a:rPr lang="de-DE" sz="800" dirty="0"/>
                        <a:t>5</a:t>
                      </a:r>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r>
                        <a:rPr lang="de-DE" sz="800" dirty="0"/>
                        <a:t>13</a:t>
                      </a:r>
                    </a:p>
                  </a:txBody>
                  <a:tcPr/>
                </a:tc>
                <a:extLst>
                  <a:ext uri="{0D108BD9-81ED-4DB2-BD59-A6C34878D82A}">
                    <a16:rowId xmlns:a16="http://schemas.microsoft.com/office/drawing/2014/main" val="2612895946"/>
                  </a:ext>
                </a:extLst>
              </a:tr>
              <a:tr h="19661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800" dirty="0"/>
                        <a:t>RBI</a:t>
                      </a:r>
                    </a:p>
                  </a:txBody>
                  <a:tcPr/>
                </a:tc>
                <a:tc>
                  <a:txBody>
                    <a:bodyPr/>
                    <a:lstStyle/>
                    <a:p>
                      <a:endParaRPr lang="de-DE" sz="800" dirty="0"/>
                    </a:p>
                  </a:txBody>
                  <a:tcPr/>
                </a:tc>
                <a:tc>
                  <a:txBody>
                    <a:bodyPr/>
                    <a:lstStyle/>
                    <a:p>
                      <a:endParaRPr lang="de-DE" sz="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800" dirty="0"/>
                        <a:t>5</a:t>
                      </a:r>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r>
                        <a:rPr lang="de-DE" sz="800" dirty="0"/>
                        <a:t>5</a:t>
                      </a:r>
                    </a:p>
                  </a:txBody>
                  <a:tcPr/>
                </a:tc>
                <a:extLst>
                  <a:ext uri="{0D108BD9-81ED-4DB2-BD59-A6C34878D82A}">
                    <a16:rowId xmlns:a16="http://schemas.microsoft.com/office/drawing/2014/main" val="1818884381"/>
                  </a:ext>
                </a:extLst>
              </a:tr>
              <a:tr h="19661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800" dirty="0"/>
                        <a:t>UKAEA</a:t>
                      </a:r>
                    </a:p>
                  </a:txBody>
                  <a:tcPr/>
                </a:tc>
                <a:tc>
                  <a:txBody>
                    <a:bodyPr/>
                    <a:lstStyle/>
                    <a:p>
                      <a:endParaRPr lang="de-DE" sz="800" dirty="0"/>
                    </a:p>
                  </a:txBody>
                  <a:tcPr/>
                </a:tc>
                <a:tc>
                  <a:txBody>
                    <a:bodyPr/>
                    <a:lstStyle/>
                    <a:p>
                      <a:endParaRPr lang="de-DE" sz="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de-DE" sz="800" dirty="0"/>
                    </a:p>
                  </a:txBody>
                  <a:tcPr/>
                </a:tc>
                <a:tc>
                  <a:txBody>
                    <a:bodyPr/>
                    <a:lstStyle/>
                    <a:p>
                      <a:r>
                        <a:rPr lang="de-DE" sz="800" dirty="0"/>
                        <a:t>6</a:t>
                      </a:r>
                    </a:p>
                  </a:txBody>
                  <a:tcPr/>
                </a:tc>
                <a:tc>
                  <a:txBody>
                    <a:bodyPr/>
                    <a:lstStyle/>
                    <a:p>
                      <a:endParaRPr lang="de-DE" sz="800" dirty="0"/>
                    </a:p>
                  </a:txBody>
                  <a:tcPr/>
                </a:tc>
                <a:tc>
                  <a:txBody>
                    <a:bodyPr/>
                    <a:lstStyle/>
                    <a:p>
                      <a:r>
                        <a:rPr lang="de-DE" sz="800" dirty="0"/>
                        <a:t>11</a:t>
                      </a:r>
                    </a:p>
                  </a:txBody>
                  <a:tcPr/>
                </a:tc>
                <a:tc>
                  <a:txBody>
                    <a:bodyPr/>
                    <a:lstStyle/>
                    <a:p>
                      <a:endParaRPr lang="de-DE" sz="800" dirty="0"/>
                    </a:p>
                  </a:txBody>
                  <a:tcPr/>
                </a:tc>
                <a:tc>
                  <a:txBody>
                    <a:bodyPr/>
                    <a:lstStyle/>
                    <a:p>
                      <a:endParaRPr lang="de-DE" sz="800" dirty="0"/>
                    </a:p>
                  </a:txBody>
                  <a:tcPr/>
                </a:tc>
                <a:tc>
                  <a:txBody>
                    <a:bodyPr/>
                    <a:lstStyle/>
                    <a:p>
                      <a:r>
                        <a:rPr lang="de-DE" sz="800" dirty="0"/>
                        <a:t>17</a:t>
                      </a:r>
                    </a:p>
                  </a:txBody>
                  <a:tcPr/>
                </a:tc>
                <a:extLst>
                  <a:ext uri="{0D108BD9-81ED-4DB2-BD59-A6C34878D82A}">
                    <a16:rowId xmlns:a16="http://schemas.microsoft.com/office/drawing/2014/main" val="1628213016"/>
                  </a:ext>
                </a:extLst>
              </a:tr>
              <a:tr h="19661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800" dirty="0"/>
                        <a:t>UT</a:t>
                      </a:r>
                    </a:p>
                  </a:txBody>
                  <a:tcPr/>
                </a:tc>
                <a:tc>
                  <a:txBody>
                    <a:bodyPr/>
                    <a:lstStyle/>
                    <a:p>
                      <a:endParaRPr lang="de-DE" sz="800" dirty="0"/>
                    </a:p>
                  </a:txBody>
                  <a:tcPr/>
                </a:tc>
                <a:tc>
                  <a:txBody>
                    <a:bodyPr/>
                    <a:lstStyle/>
                    <a:p>
                      <a:endParaRPr lang="de-DE" sz="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de-DE" sz="800" dirty="0"/>
                    </a:p>
                  </a:txBody>
                  <a:tcPr/>
                </a:tc>
                <a:tc>
                  <a:txBody>
                    <a:bodyPr/>
                    <a:lstStyle/>
                    <a:p>
                      <a:endParaRPr lang="de-DE" sz="800" dirty="0"/>
                    </a:p>
                  </a:txBody>
                  <a:tcPr/>
                </a:tc>
                <a:tc>
                  <a:txBody>
                    <a:bodyPr/>
                    <a:lstStyle/>
                    <a:p>
                      <a:endParaRPr lang="de-DE" sz="800" dirty="0"/>
                    </a:p>
                  </a:txBody>
                  <a:tcPr/>
                </a:tc>
                <a:tc>
                  <a:txBody>
                    <a:bodyPr/>
                    <a:lstStyle/>
                    <a:p>
                      <a:endParaRPr lang="de-DE" sz="800" dirty="0"/>
                    </a:p>
                  </a:txBody>
                  <a:tcPr/>
                </a:tc>
                <a:tc>
                  <a:txBody>
                    <a:bodyPr/>
                    <a:lstStyle/>
                    <a:p>
                      <a:r>
                        <a:rPr lang="de-DE" sz="800" dirty="0"/>
                        <a:t>9</a:t>
                      </a:r>
                    </a:p>
                  </a:txBody>
                  <a:tcPr/>
                </a:tc>
                <a:tc>
                  <a:txBody>
                    <a:bodyPr/>
                    <a:lstStyle/>
                    <a:p>
                      <a:endParaRPr lang="de-DE" sz="800" dirty="0"/>
                    </a:p>
                  </a:txBody>
                  <a:tcPr/>
                </a:tc>
                <a:tc>
                  <a:txBody>
                    <a:bodyPr/>
                    <a:lstStyle/>
                    <a:p>
                      <a:r>
                        <a:rPr lang="de-DE" sz="800" dirty="0"/>
                        <a:t>9</a:t>
                      </a:r>
                    </a:p>
                  </a:txBody>
                  <a:tcPr/>
                </a:tc>
                <a:extLst>
                  <a:ext uri="{0D108BD9-81ED-4DB2-BD59-A6C34878D82A}">
                    <a16:rowId xmlns:a16="http://schemas.microsoft.com/office/drawing/2014/main" val="381986971"/>
                  </a:ext>
                </a:extLst>
              </a:tr>
              <a:tr h="19661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800" dirty="0"/>
                        <a:t>VR</a:t>
                      </a:r>
                    </a:p>
                  </a:txBody>
                  <a:tcPr/>
                </a:tc>
                <a:tc>
                  <a:txBody>
                    <a:bodyPr/>
                    <a:lstStyle/>
                    <a:p>
                      <a:endParaRPr lang="de-DE" sz="800" dirty="0"/>
                    </a:p>
                  </a:txBody>
                  <a:tcPr/>
                </a:tc>
                <a:tc>
                  <a:txBody>
                    <a:bodyPr/>
                    <a:lstStyle/>
                    <a:p>
                      <a:r>
                        <a:rPr lang="de-DE" sz="800" dirty="0"/>
                        <a:t>7</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800" dirty="0"/>
                        <a:t>5</a:t>
                      </a:r>
                    </a:p>
                  </a:txBody>
                  <a:tcPr/>
                </a:tc>
                <a:tc>
                  <a:txBody>
                    <a:bodyPr/>
                    <a:lstStyle/>
                    <a:p>
                      <a:r>
                        <a:rPr lang="de-DE" sz="800" dirty="0"/>
                        <a:t>3</a:t>
                      </a:r>
                    </a:p>
                  </a:txBody>
                  <a:tcPr/>
                </a:tc>
                <a:tc>
                  <a:txBody>
                    <a:bodyPr/>
                    <a:lstStyle/>
                    <a:p>
                      <a:r>
                        <a:rPr lang="de-DE" sz="800" dirty="0"/>
                        <a:t>14</a:t>
                      </a:r>
                    </a:p>
                  </a:txBody>
                  <a:tcPr/>
                </a:tc>
                <a:tc>
                  <a:txBody>
                    <a:bodyPr/>
                    <a:lstStyle/>
                    <a:p>
                      <a:r>
                        <a:rPr lang="de-DE" sz="800" dirty="0"/>
                        <a:t>10</a:t>
                      </a:r>
                    </a:p>
                  </a:txBody>
                  <a:tcPr/>
                </a:tc>
                <a:tc>
                  <a:txBody>
                    <a:bodyPr/>
                    <a:lstStyle/>
                    <a:p>
                      <a:r>
                        <a:rPr lang="de-DE" sz="800" dirty="0"/>
                        <a:t>3</a:t>
                      </a:r>
                    </a:p>
                  </a:txBody>
                  <a:tcPr/>
                </a:tc>
                <a:tc>
                  <a:txBody>
                    <a:bodyPr/>
                    <a:lstStyle/>
                    <a:p>
                      <a:endParaRPr lang="de-DE" sz="800" dirty="0"/>
                    </a:p>
                  </a:txBody>
                  <a:tcPr/>
                </a:tc>
                <a:tc>
                  <a:txBody>
                    <a:bodyPr/>
                    <a:lstStyle/>
                    <a:p>
                      <a:r>
                        <a:rPr lang="de-DE" sz="800" dirty="0"/>
                        <a:t>42</a:t>
                      </a:r>
                    </a:p>
                  </a:txBody>
                  <a:tcPr/>
                </a:tc>
                <a:extLst>
                  <a:ext uri="{0D108BD9-81ED-4DB2-BD59-A6C34878D82A}">
                    <a16:rowId xmlns:a16="http://schemas.microsoft.com/office/drawing/2014/main" val="626556886"/>
                  </a:ext>
                </a:extLst>
              </a:tr>
              <a:tr h="19661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800" dirty="0"/>
                        <a:t>VTT</a:t>
                      </a:r>
                    </a:p>
                  </a:txBody>
                  <a:tcPr/>
                </a:tc>
                <a:tc>
                  <a:txBody>
                    <a:bodyPr/>
                    <a:lstStyle/>
                    <a:p>
                      <a:r>
                        <a:rPr lang="de-DE" sz="800" dirty="0"/>
                        <a:t>4</a:t>
                      </a:r>
                    </a:p>
                  </a:txBody>
                  <a:tcPr/>
                </a:tc>
                <a:tc>
                  <a:txBody>
                    <a:bodyPr/>
                    <a:lstStyle/>
                    <a:p>
                      <a:endParaRPr lang="de-DE" sz="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800" dirty="0"/>
                        <a:t>6</a:t>
                      </a:r>
                    </a:p>
                  </a:txBody>
                  <a:tcPr/>
                </a:tc>
                <a:tc>
                  <a:txBody>
                    <a:bodyPr/>
                    <a:lstStyle/>
                    <a:p>
                      <a:endParaRPr lang="de-DE" sz="800" dirty="0"/>
                    </a:p>
                  </a:txBody>
                  <a:tcPr/>
                </a:tc>
                <a:tc>
                  <a:txBody>
                    <a:bodyPr/>
                    <a:lstStyle/>
                    <a:p>
                      <a:r>
                        <a:rPr lang="de-DE" sz="800" dirty="0"/>
                        <a:t>15</a:t>
                      </a:r>
                    </a:p>
                  </a:txBody>
                  <a:tcPr/>
                </a:tc>
                <a:tc>
                  <a:txBody>
                    <a:bodyPr/>
                    <a:lstStyle/>
                    <a:p>
                      <a:r>
                        <a:rPr lang="de-DE" sz="800" dirty="0"/>
                        <a:t>11</a:t>
                      </a:r>
                    </a:p>
                  </a:txBody>
                  <a:tcPr/>
                </a:tc>
                <a:tc>
                  <a:txBody>
                    <a:bodyPr/>
                    <a:lstStyle/>
                    <a:p>
                      <a:endParaRPr lang="de-DE" sz="800" dirty="0"/>
                    </a:p>
                  </a:txBody>
                  <a:tcPr/>
                </a:tc>
                <a:tc>
                  <a:txBody>
                    <a:bodyPr/>
                    <a:lstStyle/>
                    <a:p>
                      <a:r>
                        <a:rPr lang="de-DE" sz="800" dirty="0"/>
                        <a:t>5</a:t>
                      </a:r>
                    </a:p>
                  </a:txBody>
                  <a:tcPr/>
                </a:tc>
                <a:tc>
                  <a:txBody>
                    <a:bodyPr/>
                    <a:lstStyle/>
                    <a:p>
                      <a:r>
                        <a:rPr lang="de-DE" sz="800" dirty="0"/>
                        <a:t>41</a:t>
                      </a:r>
                    </a:p>
                  </a:txBody>
                  <a:tcPr/>
                </a:tc>
                <a:extLst>
                  <a:ext uri="{0D108BD9-81ED-4DB2-BD59-A6C34878D82A}">
                    <a16:rowId xmlns:a16="http://schemas.microsoft.com/office/drawing/2014/main" val="860495321"/>
                  </a:ext>
                </a:extLst>
              </a:tr>
            </a:tbl>
          </a:graphicData>
        </a:graphic>
      </p:graphicFrame>
      <p:sp>
        <p:nvSpPr>
          <p:cNvPr id="4" name="Textfeld 3">
            <a:extLst>
              <a:ext uri="{FF2B5EF4-FFF2-40B4-BE49-F238E27FC236}">
                <a16:creationId xmlns:a16="http://schemas.microsoft.com/office/drawing/2014/main" id="{D3EF3511-0E80-414D-B0C9-0738135A5EDE}"/>
              </a:ext>
            </a:extLst>
          </p:cNvPr>
          <p:cNvSpPr txBox="1"/>
          <p:nvPr/>
        </p:nvSpPr>
        <p:spPr>
          <a:xfrm>
            <a:off x="71765" y="764624"/>
            <a:ext cx="652743" cy="646331"/>
          </a:xfrm>
          <a:prstGeom prst="rect">
            <a:avLst/>
          </a:prstGeom>
          <a:noFill/>
        </p:spPr>
        <p:txBody>
          <a:bodyPr wrap="none" rtlCol="0">
            <a:spAutoFit/>
          </a:bodyPr>
          <a:lstStyle/>
          <a:p>
            <a:r>
              <a:rPr lang="de-DE" dirty="0"/>
              <a:t>PMs</a:t>
            </a:r>
          </a:p>
          <a:p>
            <a:r>
              <a:rPr lang="de-DE" dirty="0"/>
              <a:t>2021</a:t>
            </a:r>
          </a:p>
        </p:txBody>
      </p:sp>
      <p:sp>
        <p:nvSpPr>
          <p:cNvPr id="8" name="Textfeld 7">
            <a:extLst>
              <a:ext uri="{FF2B5EF4-FFF2-40B4-BE49-F238E27FC236}">
                <a16:creationId xmlns:a16="http://schemas.microsoft.com/office/drawing/2014/main" id="{FFD00A7A-15DE-4C9C-874A-0DCF5C794067}"/>
              </a:ext>
            </a:extLst>
          </p:cNvPr>
          <p:cNvSpPr txBox="1"/>
          <p:nvPr/>
        </p:nvSpPr>
        <p:spPr>
          <a:xfrm>
            <a:off x="6240016" y="768597"/>
            <a:ext cx="652743" cy="646331"/>
          </a:xfrm>
          <a:prstGeom prst="rect">
            <a:avLst/>
          </a:prstGeom>
          <a:noFill/>
        </p:spPr>
        <p:txBody>
          <a:bodyPr wrap="none" rtlCol="0">
            <a:spAutoFit/>
          </a:bodyPr>
          <a:lstStyle/>
          <a:p>
            <a:r>
              <a:rPr lang="de-DE" dirty="0"/>
              <a:t>PMs</a:t>
            </a:r>
          </a:p>
          <a:p>
            <a:r>
              <a:rPr lang="de-DE" dirty="0"/>
              <a:t>2022</a:t>
            </a:r>
          </a:p>
        </p:txBody>
      </p:sp>
      <p:sp>
        <p:nvSpPr>
          <p:cNvPr id="9" name="Rechteck 8">
            <a:extLst>
              <a:ext uri="{FF2B5EF4-FFF2-40B4-BE49-F238E27FC236}">
                <a16:creationId xmlns:a16="http://schemas.microsoft.com/office/drawing/2014/main" id="{10E18FD0-BCD2-497B-9687-CCCA5EFDBD0C}"/>
              </a:ext>
            </a:extLst>
          </p:cNvPr>
          <p:cNvSpPr/>
          <p:nvPr/>
        </p:nvSpPr>
        <p:spPr>
          <a:xfrm>
            <a:off x="6257821" y="5873379"/>
            <a:ext cx="360040" cy="216024"/>
          </a:xfrm>
          <a:prstGeom prst="rect">
            <a:avLst/>
          </a:prstGeom>
          <a:solidFill>
            <a:srgbClr val="FFFF00"/>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2F5EA2D8-B837-4D32-9F33-DF68BDDC926B}"/>
              </a:ext>
            </a:extLst>
          </p:cNvPr>
          <p:cNvSpPr txBox="1"/>
          <p:nvPr/>
        </p:nvSpPr>
        <p:spPr>
          <a:xfrm>
            <a:off x="5803143" y="5894281"/>
            <a:ext cx="1080120" cy="646331"/>
          </a:xfrm>
          <a:prstGeom prst="rect">
            <a:avLst/>
          </a:prstGeom>
          <a:noFill/>
        </p:spPr>
        <p:txBody>
          <a:bodyPr wrap="square" rtlCol="0">
            <a:spAutoFit/>
          </a:bodyPr>
          <a:lstStyle/>
          <a:p>
            <a:pPr algn="r"/>
            <a:r>
              <a:rPr lang="de-DE" sz="1200" dirty="0"/>
              <a:t>=</a:t>
            </a:r>
          </a:p>
          <a:p>
            <a:pPr algn="r"/>
            <a:r>
              <a:rPr lang="de-DE" sz="1200" dirty="0"/>
              <a:t>Transfer </a:t>
            </a:r>
            <a:r>
              <a:rPr lang="de-DE" sz="1200" dirty="0" err="1"/>
              <a:t>of</a:t>
            </a:r>
            <a:r>
              <a:rPr lang="de-DE" sz="1200" dirty="0"/>
              <a:t> </a:t>
            </a:r>
            <a:r>
              <a:rPr lang="de-DE" sz="1200" dirty="0" err="1"/>
              <a:t>resources</a:t>
            </a:r>
            <a:endParaRPr lang="de-DE" sz="1200" dirty="0"/>
          </a:p>
        </p:txBody>
      </p:sp>
      <p:sp>
        <p:nvSpPr>
          <p:cNvPr id="11" name="Textfeld 10"/>
          <p:cNvSpPr txBox="1"/>
          <p:nvPr/>
        </p:nvSpPr>
        <p:spPr>
          <a:xfrm flipH="1">
            <a:off x="9217914" y="5125346"/>
            <a:ext cx="2736304" cy="1477328"/>
          </a:xfrm>
          <a:prstGeom prst="rect">
            <a:avLst/>
          </a:prstGeom>
          <a:solidFill>
            <a:schemeClr val="accent1"/>
          </a:solidFill>
          <a:ln w="19050">
            <a:solidFill>
              <a:schemeClr val="tx1"/>
            </a:solidFill>
          </a:ln>
        </p:spPr>
        <p:txBody>
          <a:bodyPr wrap="square" rtlCol="0">
            <a:spAutoFit/>
          </a:bodyPr>
          <a:lstStyle/>
          <a:p>
            <a:pPr algn="ctr"/>
            <a:r>
              <a:rPr lang="en-GB" dirty="0" smtClean="0">
                <a:solidFill>
                  <a:schemeClr val="bg1"/>
                </a:solidFill>
              </a:rPr>
              <a:t>Some transfer of human resources, but no major difference to integral of indicative resources foe 2021 and 2022.</a:t>
            </a:r>
            <a:endParaRPr lang="en-GB" dirty="0">
              <a:solidFill>
                <a:schemeClr val="bg1"/>
              </a:solidFill>
            </a:endParaRPr>
          </a:p>
        </p:txBody>
      </p:sp>
    </p:spTree>
    <p:extLst>
      <p:ext uri="{BB962C8B-B14F-4D97-AF65-F5344CB8AC3E}">
        <p14:creationId xmlns:p14="http://schemas.microsoft.com/office/powerpoint/2010/main" val="9555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solidFill>
                  <a:schemeClr val="bg2">
                    <a:lumMod val="10000"/>
                  </a:schemeClr>
                </a:solidFill>
              </a:rPr>
              <a:t>2 – </a:t>
            </a:r>
            <a:r>
              <a:rPr lang="en-GB" dirty="0" smtClean="0">
                <a:solidFill>
                  <a:schemeClr val="bg2">
                    <a:lumMod val="10000"/>
                  </a:schemeClr>
                </a:solidFill>
              </a:rPr>
              <a:t>WPPWIE </a:t>
            </a:r>
            <a:r>
              <a:rPr lang="en-GB" dirty="0" smtClean="0">
                <a:solidFill>
                  <a:schemeClr val="bg2">
                    <a:lumMod val="10000"/>
                  </a:schemeClr>
                </a:solidFill>
              </a:rPr>
              <a:t>Main </a:t>
            </a:r>
            <a:r>
              <a:rPr lang="en-GB" dirty="0" smtClean="0">
                <a:solidFill>
                  <a:schemeClr val="bg2">
                    <a:lumMod val="10000"/>
                  </a:schemeClr>
                </a:solidFill>
              </a:rPr>
              <a:t>Objectives</a:t>
            </a:r>
            <a:endParaRPr lang="en-GB" dirty="0">
              <a:solidFill>
                <a:schemeClr val="bg2">
                  <a:lumMod val="10000"/>
                </a:schemeClr>
              </a:solidFill>
            </a:endParaRPr>
          </a:p>
        </p:txBody>
      </p:sp>
      <p:sp>
        <p:nvSpPr>
          <p:cNvPr id="5" name="Foliennummernplatzhalter 4"/>
          <p:cNvSpPr>
            <a:spLocks noGrp="1"/>
          </p:cNvSpPr>
          <p:nvPr>
            <p:ph type="sldNum" sz="quarter" idx="12"/>
          </p:nvPr>
        </p:nvSpPr>
        <p:spPr/>
        <p:txBody>
          <a:bodyPr/>
          <a:lstStyle/>
          <a:p>
            <a:fld id="{6A6D9FA1-99C7-4910-8E32-B85D378B0060}" type="slidenum">
              <a:rPr lang="en-GB" smtClean="0"/>
              <a:pPr/>
              <a:t>7</a:t>
            </a:fld>
            <a:endParaRPr lang="en-GB" dirty="0"/>
          </a:p>
        </p:txBody>
      </p:sp>
      <p:sp>
        <p:nvSpPr>
          <p:cNvPr id="7" name="Fußzeilenplatzhalter 3"/>
          <p:cNvSpPr>
            <a:spLocks noGrp="1"/>
          </p:cNvSpPr>
          <p:nvPr>
            <p:ph type="ftr" sz="quarter" idx="11"/>
          </p:nvPr>
        </p:nvSpPr>
        <p:spPr>
          <a:xfrm>
            <a:off x="609600" y="6528386"/>
            <a:ext cx="3470176" cy="329614"/>
          </a:xfrm>
        </p:spPr>
        <p:txBody>
          <a:bodyPr/>
          <a:lstStyle/>
          <a:p>
            <a:pPr algn="l"/>
            <a:r>
              <a:rPr lang="fr-FR" dirty="0"/>
              <a:t>S. Brezinsek  |  3rd WPPWIE PB  |  </a:t>
            </a:r>
            <a:r>
              <a:rPr lang="fr-FR" dirty="0" smtClean="0"/>
              <a:t>15.03.2022</a:t>
            </a:r>
            <a:endParaRPr lang="en-GB" dirty="0"/>
          </a:p>
        </p:txBody>
      </p:sp>
      <p:pic>
        <p:nvPicPr>
          <p:cNvPr id="8" name="Grafik 7"/>
          <p:cNvPicPr>
            <a:picLocks noChangeAspect="1"/>
          </p:cNvPicPr>
          <p:nvPr/>
        </p:nvPicPr>
        <p:blipFill>
          <a:blip r:embed="rId2"/>
          <a:stretch>
            <a:fillRect/>
          </a:stretch>
        </p:blipFill>
        <p:spPr>
          <a:xfrm>
            <a:off x="3815978" y="1811273"/>
            <a:ext cx="2841331" cy="1598249"/>
          </a:xfrm>
          <a:prstGeom prst="rect">
            <a:avLst/>
          </a:prstGeom>
        </p:spPr>
      </p:pic>
      <p:pic>
        <p:nvPicPr>
          <p:cNvPr id="9" name="Grafik 8"/>
          <p:cNvPicPr/>
          <p:nvPr/>
        </p:nvPicPr>
        <p:blipFill>
          <a:blip r:embed="rId3"/>
          <a:stretch/>
        </p:blipFill>
        <p:spPr>
          <a:xfrm>
            <a:off x="152587" y="3142180"/>
            <a:ext cx="1048425" cy="1804267"/>
          </a:xfrm>
          <a:prstGeom prst="rect">
            <a:avLst/>
          </a:prstGeom>
          <a:ln>
            <a:noFill/>
          </a:ln>
        </p:spPr>
      </p:pic>
      <p:pic>
        <p:nvPicPr>
          <p:cNvPr id="10" name="Grafik 9"/>
          <p:cNvPicPr/>
          <p:nvPr/>
        </p:nvPicPr>
        <p:blipFill>
          <a:blip r:embed="rId4"/>
          <a:stretch/>
        </p:blipFill>
        <p:spPr>
          <a:xfrm>
            <a:off x="1544677" y="2435756"/>
            <a:ext cx="1616668" cy="3300089"/>
          </a:xfrm>
          <a:prstGeom prst="rect">
            <a:avLst/>
          </a:prstGeom>
          <a:ln>
            <a:noFill/>
          </a:ln>
        </p:spPr>
      </p:pic>
      <p:sp>
        <p:nvSpPr>
          <p:cNvPr id="11" name="Textfeld 10"/>
          <p:cNvSpPr txBox="1"/>
          <p:nvPr/>
        </p:nvSpPr>
        <p:spPr>
          <a:xfrm>
            <a:off x="438715" y="3806139"/>
            <a:ext cx="450764" cy="326243"/>
          </a:xfrm>
          <a:prstGeom prst="rect">
            <a:avLst/>
          </a:prstGeom>
          <a:noFill/>
        </p:spPr>
        <p:txBody>
          <a:bodyPr wrap="none" rtlCol="0">
            <a:spAutoFit/>
          </a:bodyPr>
          <a:lstStyle/>
          <a:p>
            <a:pPr algn="l">
              <a:lnSpc>
                <a:spcPct val="95000"/>
              </a:lnSpc>
            </a:pPr>
            <a:r>
              <a:rPr lang="de-DE" sz="1600" dirty="0"/>
              <a:t>JET</a:t>
            </a:r>
          </a:p>
        </p:txBody>
      </p:sp>
      <p:sp>
        <p:nvSpPr>
          <p:cNvPr id="12" name="Textfeld 11"/>
          <p:cNvSpPr txBox="1"/>
          <p:nvPr/>
        </p:nvSpPr>
        <p:spPr>
          <a:xfrm>
            <a:off x="1884959" y="3973619"/>
            <a:ext cx="548548" cy="326243"/>
          </a:xfrm>
          <a:prstGeom prst="rect">
            <a:avLst/>
          </a:prstGeom>
          <a:noFill/>
        </p:spPr>
        <p:txBody>
          <a:bodyPr wrap="none" rtlCol="0">
            <a:spAutoFit/>
          </a:bodyPr>
          <a:lstStyle/>
          <a:p>
            <a:pPr algn="l">
              <a:lnSpc>
                <a:spcPct val="95000"/>
              </a:lnSpc>
            </a:pPr>
            <a:r>
              <a:rPr lang="de-DE" sz="1600" dirty="0"/>
              <a:t>ITER</a:t>
            </a:r>
          </a:p>
        </p:txBody>
      </p:sp>
      <p:sp>
        <p:nvSpPr>
          <p:cNvPr id="13" name="Textfeld 12"/>
          <p:cNvSpPr txBox="1"/>
          <p:nvPr/>
        </p:nvSpPr>
        <p:spPr>
          <a:xfrm>
            <a:off x="5585435" y="1811272"/>
            <a:ext cx="939937" cy="297004"/>
          </a:xfrm>
          <a:prstGeom prst="rect">
            <a:avLst/>
          </a:prstGeom>
          <a:solidFill>
            <a:schemeClr val="bg1"/>
          </a:solidFill>
        </p:spPr>
        <p:txBody>
          <a:bodyPr wrap="none" rtlCol="0">
            <a:spAutoFit/>
          </a:bodyPr>
          <a:lstStyle/>
          <a:p>
            <a:pPr algn="l">
              <a:lnSpc>
                <a:spcPct val="95000"/>
              </a:lnSpc>
            </a:pPr>
            <a:r>
              <a:rPr lang="de-DE" sz="1400" dirty="0"/>
              <a:t>MAGNUM</a:t>
            </a:r>
          </a:p>
        </p:txBody>
      </p:sp>
      <p:sp>
        <p:nvSpPr>
          <p:cNvPr id="14" name="Textfeld 13"/>
          <p:cNvSpPr txBox="1"/>
          <p:nvPr/>
        </p:nvSpPr>
        <p:spPr>
          <a:xfrm>
            <a:off x="128584" y="5919903"/>
            <a:ext cx="3292889" cy="560153"/>
          </a:xfrm>
          <a:prstGeom prst="rect">
            <a:avLst/>
          </a:prstGeom>
          <a:solidFill>
            <a:srgbClr val="E3E3E3"/>
          </a:solidFill>
          <a:ln w="12700">
            <a:solidFill>
              <a:schemeClr val="tx1"/>
            </a:solidFill>
          </a:ln>
        </p:spPr>
        <p:txBody>
          <a:bodyPr wrap="none" rtlCol="0">
            <a:spAutoFit/>
          </a:bodyPr>
          <a:lstStyle/>
          <a:p>
            <a:pPr algn="l">
              <a:lnSpc>
                <a:spcPct val="95000"/>
              </a:lnSpc>
            </a:pPr>
            <a:r>
              <a:rPr lang="de-DE" sz="1600" dirty="0">
                <a:latin typeface="Arial" panose="020B0604020202020204" pitchFamily="34" charset="0"/>
                <a:cs typeface="Arial" panose="020B0604020202020204" pitchFamily="34" charset="0"/>
              </a:rPr>
              <a:t>3D </a:t>
            </a:r>
            <a:r>
              <a:rPr lang="de-DE" sz="1600" dirty="0" err="1">
                <a:latin typeface="Arial" panose="020B0604020202020204" pitchFamily="34" charset="0"/>
                <a:cs typeface="Arial" panose="020B0604020202020204" pitchFamily="34" charset="0"/>
              </a:rPr>
              <a:t>erosion</a:t>
            </a:r>
            <a:r>
              <a:rPr lang="de-DE" sz="1600" dirty="0">
                <a:latin typeface="Arial" panose="020B0604020202020204" pitchFamily="34" charset="0"/>
                <a:cs typeface="Arial" panose="020B0604020202020204" pitchFamily="34" charset="0"/>
              </a:rPr>
              <a:t> &amp; </a:t>
            </a:r>
            <a:r>
              <a:rPr lang="de-DE" sz="1600" dirty="0" err="1">
                <a:latin typeface="Arial" panose="020B0604020202020204" pitchFamily="34" charset="0"/>
                <a:cs typeface="Arial" panose="020B0604020202020204" pitchFamily="34" charset="0"/>
              </a:rPr>
              <a:t>deposition</a:t>
            </a:r>
            <a:r>
              <a:rPr lang="de-DE" sz="1600" dirty="0">
                <a:latin typeface="Arial" panose="020B0604020202020204" pitchFamily="34" charset="0"/>
                <a:cs typeface="Arial" panose="020B0604020202020204" pitchFamily="34" charset="0"/>
              </a:rPr>
              <a:t> </a:t>
            </a:r>
            <a:r>
              <a:rPr lang="de-DE" sz="1600" dirty="0" err="1">
                <a:latin typeface="Arial" panose="020B0604020202020204" pitchFamily="34" charset="0"/>
                <a:cs typeface="Arial" panose="020B0604020202020204" pitchFamily="34" charset="0"/>
              </a:rPr>
              <a:t>modelling</a:t>
            </a:r>
            <a:endParaRPr lang="de-DE" sz="1600" dirty="0">
              <a:latin typeface="Arial" panose="020B0604020202020204" pitchFamily="34" charset="0"/>
              <a:cs typeface="Arial" panose="020B0604020202020204" pitchFamily="34" charset="0"/>
            </a:endParaRPr>
          </a:p>
          <a:p>
            <a:pPr algn="ctr">
              <a:lnSpc>
                <a:spcPct val="95000"/>
              </a:lnSpc>
            </a:pPr>
            <a:r>
              <a:rPr lang="de-DE" sz="1600" b="1" dirty="0">
                <a:solidFill>
                  <a:srgbClr val="FF0000"/>
                </a:solidFill>
                <a:latin typeface="Arial" panose="020B0604020202020204" pitchFamily="34" charset="0"/>
                <a:cs typeface="Arial" panose="020B0604020202020204" pitchFamily="34" charset="0"/>
              </a:rPr>
              <a:t>Beryllium</a:t>
            </a:r>
          </a:p>
        </p:txBody>
      </p:sp>
      <p:sp>
        <p:nvSpPr>
          <p:cNvPr id="18" name="Textfeld 17"/>
          <p:cNvSpPr txBox="1"/>
          <p:nvPr/>
        </p:nvSpPr>
        <p:spPr>
          <a:xfrm>
            <a:off x="7152338" y="906744"/>
            <a:ext cx="1890261" cy="794064"/>
          </a:xfrm>
          <a:prstGeom prst="rect">
            <a:avLst/>
          </a:prstGeom>
          <a:solidFill>
            <a:srgbClr val="E3E3E3"/>
          </a:solidFill>
          <a:ln w="12700">
            <a:solidFill>
              <a:schemeClr val="tx1"/>
            </a:solidFill>
          </a:ln>
        </p:spPr>
        <p:txBody>
          <a:bodyPr wrap="none" rtlCol="0">
            <a:spAutoFit/>
          </a:bodyPr>
          <a:lstStyle/>
          <a:p>
            <a:pPr algn="ctr">
              <a:lnSpc>
                <a:spcPct val="95000"/>
              </a:lnSpc>
            </a:pPr>
            <a:r>
              <a:rPr lang="de-DE" sz="1600" dirty="0" err="1">
                <a:latin typeface="Arial" panose="020B0604020202020204" pitchFamily="34" charset="0"/>
                <a:cs typeface="Arial" panose="020B0604020202020204" pitchFamily="34" charset="0"/>
              </a:rPr>
              <a:t>Radiative</a:t>
            </a:r>
            <a:r>
              <a:rPr lang="de-DE" sz="1600" dirty="0">
                <a:latin typeface="Arial" panose="020B0604020202020204" pitchFamily="34" charset="0"/>
                <a:cs typeface="Arial" panose="020B0604020202020204" pitchFamily="34" charset="0"/>
              </a:rPr>
              <a:t> divertor</a:t>
            </a:r>
          </a:p>
          <a:p>
            <a:pPr algn="ctr">
              <a:lnSpc>
                <a:spcPct val="95000"/>
              </a:lnSpc>
            </a:pPr>
            <a:r>
              <a:rPr lang="de-DE" sz="1600" b="1" dirty="0">
                <a:solidFill>
                  <a:srgbClr val="FF0000"/>
                </a:solidFill>
                <a:latin typeface="Arial" panose="020B0604020202020204" pitchFamily="34" charset="0"/>
                <a:cs typeface="Arial" panose="020B0604020202020204" pitchFamily="34" charset="0"/>
              </a:rPr>
              <a:t>Tungsten + </a:t>
            </a:r>
            <a:r>
              <a:rPr lang="de-DE" sz="1600" b="1" dirty="0" smtClean="0">
                <a:solidFill>
                  <a:srgbClr val="FF0000"/>
                </a:solidFill>
                <a:latin typeface="Arial" panose="020B0604020202020204" pitchFamily="34" charset="0"/>
                <a:cs typeface="Arial" panose="020B0604020202020204" pitchFamily="34" charset="0"/>
              </a:rPr>
              <a:t>D +</a:t>
            </a:r>
            <a:endParaRPr lang="de-DE" sz="1600" b="1" dirty="0">
              <a:solidFill>
                <a:srgbClr val="FF0000"/>
              </a:solidFill>
              <a:latin typeface="Arial" panose="020B0604020202020204" pitchFamily="34" charset="0"/>
              <a:cs typeface="Arial" panose="020B0604020202020204" pitchFamily="34" charset="0"/>
            </a:endParaRPr>
          </a:p>
          <a:p>
            <a:pPr algn="ctr">
              <a:lnSpc>
                <a:spcPct val="95000"/>
              </a:lnSpc>
            </a:pPr>
            <a:r>
              <a:rPr lang="de-DE" sz="1600" b="1" dirty="0" err="1">
                <a:solidFill>
                  <a:srgbClr val="FF0000"/>
                </a:solidFill>
                <a:latin typeface="Arial" panose="020B0604020202020204" pitchFamily="34" charset="0"/>
                <a:cs typeface="Arial" panose="020B0604020202020204" pitchFamily="34" charset="0"/>
              </a:rPr>
              <a:t>seed</a:t>
            </a:r>
            <a:r>
              <a:rPr lang="de-DE" sz="1600" b="1" dirty="0">
                <a:solidFill>
                  <a:srgbClr val="FF0000"/>
                </a:solidFill>
                <a:latin typeface="Arial" panose="020B0604020202020204" pitchFamily="34" charset="0"/>
                <a:cs typeface="Arial" panose="020B0604020202020204" pitchFamily="34" charset="0"/>
              </a:rPr>
              <a:t> </a:t>
            </a:r>
            <a:r>
              <a:rPr lang="de-DE" sz="1600" b="1" dirty="0" smtClean="0">
                <a:solidFill>
                  <a:srgbClr val="FF0000"/>
                </a:solidFill>
                <a:latin typeface="Arial" panose="020B0604020202020204" pitchFamily="34" charset="0"/>
                <a:cs typeface="Arial" panose="020B0604020202020204" pitchFamily="34" charset="0"/>
              </a:rPr>
              <a:t>gas (Ar+ </a:t>
            </a:r>
            <a:r>
              <a:rPr lang="de-DE" sz="1600" b="1" dirty="0" err="1" smtClean="0">
                <a:solidFill>
                  <a:srgbClr val="FF0000"/>
                </a:solidFill>
                <a:latin typeface="Arial" panose="020B0604020202020204" pitchFamily="34" charset="0"/>
                <a:cs typeface="Arial" panose="020B0604020202020204" pitchFamily="34" charset="0"/>
              </a:rPr>
              <a:t>Kr</a:t>
            </a:r>
            <a:r>
              <a:rPr lang="de-DE" sz="1600" b="1" dirty="0" smtClean="0">
                <a:solidFill>
                  <a:srgbClr val="FF0000"/>
                </a:solidFill>
                <a:latin typeface="Arial" panose="020B0604020202020204" pitchFamily="34" charset="0"/>
                <a:cs typeface="Arial" panose="020B0604020202020204" pitchFamily="34" charset="0"/>
              </a:rPr>
              <a:t>)</a:t>
            </a:r>
            <a:endParaRPr lang="de-DE" sz="1600" b="1" dirty="0">
              <a:solidFill>
                <a:srgbClr val="FF0000"/>
              </a:solidFill>
              <a:latin typeface="Arial" panose="020B0604020202020204" pitchFamily="34" charset="0"/>
              <a:cs typeface="Arial" panose="020B0604020202020204" pitchFamily="34" charset="0"/>
            </a:endParaRPr>
          </a:p>
        </p:txBody>
      </p:sp>
      <p:sp>
        <p:nvSpPr>
          <p:cNvPr id="19" name="Textfeld 18"/>
          <p:cNvSpPr txBox="1"/>
          <p:nvPr/>
        </p:nvSpPr>
        <p:spPr>
          <a:xfrm>
            <a:off x="4092212" y="964185"/>
            <a:ext cx="2341474" cy="560153"/>
          </a:xfrm>
          <a:prstGeom prst="rect">
            <a:avLst/>
          </a:prstGeom>
          <a:solidFill>
            <a:srgbClr val="E3E3E3"/>
          </a:solidFill>
          <a:ln w="12700">
            <a:solidFill>
              <a:schemeClr val="tx1"/>
            </a:solidFill>
          </a:ln>
        </p:spPr>
        <p:txBody>
          <a:bodyPr wrap="none" rtlCol="0">
            <a:spAutoFit/>
          </a:bodyPr>
          <a:lstStyle/>
          <a:p>
            <a:pPr algn="ctr">
              <a:lnSpc>
                <a:spcPct val="95000"/>
              </a:lnSpc>
            </a:pPr>
            <a:r>
              <a:rPr lang="de-DE" sz="1600" dirty="0" err="1">
                <a:latin typeface="Arial" panose="020B0604020202020204" pitchFamily="34" charset="0"/>
                <a:cs typeface="Arial" panose="020B0604020202020204" pitchFamily="34" charset="0"/>
              </a:rPr>
              <a:t>Particle</a:t>
            </a:r>
            <a:r>
              <a:rPr lang="de-DE" sz="1600" dirty="0">
                <a:latin typeface="Arial" panose="020B0604020202020204" pitchFamily="34" charset="0"/>
                <a:cs typeface="Arial" panose="020B0604020202020204" pitchFamily="34" charset="0"/>
              </a:rPr>
              <a:t> </a:t>
            </a:r>
            <a:r>
              <a:rPr lang="de-DE" sz="1600" dirty="0" err="1">
                <a:latin typeface="Arial" panose="020B0604020202020204" pitchFamily="34" charset="0"/>
                <a:cs typeface="Arial" panose="020B0604020202020204" pitchFamily="34" charset="0"/>
              </a:rPr>
              <a:t>and</a:t>
            </a:r>
            <a:r>
              <a:rPr lang="de-DE" sz="1600" dirty="0">
                <a:latin typeface="Arial" panose="020B0604020202020204" pitchFamily="34" charset="0"/>
                <a:cs typeface="Arial" panose="020B0604020202020204" pitchFamily="34" charset="0"/>
              </a:rPr>
              <a:t> </a:t>
            </a:r>
            <a:r>
              <a:rPr lang="de-DE" sz="1600" dirty="0" err="1">
                <a:latin typeface="Arial" panose="020B0604020202020204" pitchFamily="34" charset="0"/>
                <a:cs typeface="Arial" panose="020B0604020202020204" pitchFamily="34" charset="0"/>
              </a:rPr>
              <a:t>heat</a:t>
            </a:r>
            <a:r>
              <a:rPr lang="de-DE" sz="1600" dirty="0">
                <a:latin typeface="Arial" panose="020B0604020202020204" pitchFamily="34" charset="0"/>
                <a:cs typeface="Arial" panose="020B0604020202020204" pitchFamily="34" charset="0"/>
              </a:rPr>
              <a:t> </a:t>
            </a:r>
            <a:r>
              <a:rPr lang="de-DE" sz="1600" dirty="0" err="1">
                <a:latin typeface="Arial" panose="020B0604020202020204" pitchFamily="34" charset="0"/>
                <a:cs typeface="Arial" panose="020B0604020202020204" pitchFamily="34" charset="0"/>
              </a:rPr>
              <a:t>flux</a:t>
            </a:r>
            <a:endParaRPr lang="de-DE" sz="1600" dirty="0">
              <a:latin typeface="Arial" panose="020B0604020202020204" pitchFamily="34" charset="0"/>
              <a:cs typeface="Arial" panose="020B0604020202020204" pitchFamily="34" charset="0"/>
            </a:endParaRPr>
          </a:p>
          <a:p>
            <a:pPr algn="ctr">
              <a:lnSpc>
                <a:spcPct val="95000"/>
              </a:lnSpc>
            </a:pPr>
            <a:r>
              <a:rPr lang="de-DE" sz="1600" b="1" dirty="0">
                <a:solidFill>
                  <a:srgbClr val="FF0000"/>
                </a:solidFill>
                <a:latin typeface="Arial" panose="020B0604020202020204" pitchFamily="34" charset="0"/>
                <a:cs typeface="Arial" panose="020B0604020202020204" pitchFamily="34" charset="0"/>
              </a:rPr>
              <a:t>Tungsten + Deuterium</a:t>
            </a:r>
          </a:p>
        </p:txBody>
      </p:sp>
      <p:sp>
        <p:nvSpPr>
          <p:cNvPr id="20" name="Textfeld 19"/>
          <p:cNvSpPr txBox="1"/>
          <p:nvPr/>
        </p:nvSpPr>
        <p:spPr>
          <a:xfrm>
            <a:off x="3712313" y="5919903"/>
            <a:ext cx="3083665" cy="560153"/>
          </a:xfrm>
          <a:prstGeom prst="rect">
            <a:avLst/>
          </a:prstGeom>
          <a:solidFill>
            <a:srgbClr val="E3E3E3"/>
          </a:solidFill>
          <a:ln w="12700">
            <a:solidFill>
              <a:schemeClr val="tx1"/>
            </a:solidFill>
          </a:ln>
        </p:spPr>
        <p:txBody>
          <a:bodyPr wrap="none" rtlCol="0">
            <a:spAutoFit/>
          </a:bodyPr>
          <a:lstStyle/>
          <a:p>
            <a:pPr algn="ctr">
              <a:lnSpc>
                <a:spcPct val="95000"/>
              </a:lnSpc>
            </a:pPr>
            <a:r>
              <a:rPr lang="de-DE" sz="1600" dirty="0">
                <a:latin typeface="Arial" panose="020B0604020202020204" pitchFamily="34" charset="0"/>
                <a:cs typeface="Arial" panose="020B0604020202020204" pitchFamily="34" charset="0"/>
              </a:rPr>
              <a:t>Fuel (</a:t>
            </a:r>
            <a:r>
              <a:rPr lang="de-DE" sz="1600" b="1" dirty="0">
                <a:solidFill>
                  <a:srgbClr val="FF0000"/>
                </a:solidFill>
                <a:latin typeface="Arial" panose="020B0604020202020204" pitchFamily="34" charset="0"/>
                <a:cs typeface="Arial" panose="020B0604020202020204" pitchFamily="34" charset="0"/>
              </a:rPr>
              <a:t>Tritium</a:t>
            </a:r>
            <a:r>
              <a:rPr lang="de-DE" sz="1600" dirty="0">
                <a:latin typeface="Arial" panose="020B0604020202020204" pitchFamily="34" charset="0"/>
                <a:cs typeface="Arial" panose="020B0604020202020204" pitchFamily="34" charset="0"/>
              </a:rPr>
              <a:t>) </a:t>
            </a:r>
            <a:r>
              <a:rPr lang="de-DE" sz="1600" dirty="0" err="1">
                <a:latin typeface="Arial" panose="020B0604020202020204" pitchFamily="34" charset="0"/>
                <a:cs typeface="Arial" panose="020B0604020202020204" pitchFamily="34" charset="0"/>
              </a:rPr>
              <a:t>retention</a:t>
            </a:r>
            <a:endParaRPr lang="de-DE" sz="1600" dirty="0">
              <a:latin typeface="Arial" panose="020B0604020202020204" pitchFamily="34" charset="0"/>
              <a:cs typeface="Arial" panose="020B0604020202020204" pitchFamily="34" charset="0"/>
            </a:endParaRPr>
          </a:p>
          <a:p>
            <a:pPr algn="ctr">
              <a:lnSpc>
                <a:spcPct val="95000"/>
              </a:lnSpc>
            </a:pPr>
            <a:r>
              <a:rPr lang="de-DE" sz="1600" b="1" dirty="0">
                <a:solidFill>
                  <a:srgbClr val="FF0000"/>
                </a:solidFill>
                <a:latin typeface="Arial" panose="020B0604020202020204" pitchFamily="34" charset="0"/>
                <a:cs typeface="Arial" panose="020B0604020202020204" pitchFamily="34" charset="0"/>
              </a:rPr>
              <a:t>Tungsten + Deuterium/Helium</a:t>
            </a:r>
          </a:p>
        </p:txBody>
      </p:sp>
      <p:sp>
        <p:nvSpPr>
          <p:cNvPr id="21" name="Textfeld 20"/>
          <p:cNvSpPr txBox="1"/>
          <p:nvPr/>
        </p:nvSpPr>
        <p:spPr>
          <a:xfrm>
            <a:off x="9390805" y="852623"/>
            <a:ext cx="2770309" cy="560153"/>
          </a:xfrm>
          <a:prstGeom prst="rect">
            <a:avLst/>
          </a:prstGeom>
          <a:solidFill>
            <a:srgbClr val="E3E3E3"/>
          </a:solidFill>
          <a:ln w="12700">
            <a:solidFill>
              <a:schemeClr val="tx1"/>
            </a:solidFill>
          </a:ln>
        </p:spPr>
        <p:txBody>
          <a:bodyPr wrap="none" rtlCol="0">
            <a:spAutoFit/>
          </a:bodyPr>
          <a:lstStyle/>
          <a:p>
            <a:pPr algn="ctr">
              <a:lnSpc>
                <a:spcPct val="95000"/>
              </a:lnSpc>
            </a:pPr>
            <a:r>
              <a:rPr lang="de-DE" sz="1600" dirty="0" err="1">
                <a:latin typeface="Arial" panose="020B0604020202020204" pitchFamily="34" charset="0"/>
                <a:cs typeface="Arial" panose="020B0604020202020204" pitchFamily="34" charset="0"/>
              </a:rPr>
              <a:t>Advanced</a:t>
            </a:r>
            <a:r>
              <a:rPr lang="de-DE" sz="1600" dirty="0">
                <a:latin typeface="Arial" panose="020B0604020202020204" pitchFamily="34" charset="0"/>
                <a:cs typeface="Arial" panose="020B0604020202020204" pitchFamily="34" charset="0"/>
              </a:rPr>
              <a:t> Divertor Solutions</a:t>
            </a:r>
          </a:p>
          <a:p>
            <a:pPr algn="ctr">
              <a:lnSpc>
                <a:spcPct val="95000"/>
              </a:lnSpc>
            </a:pPr>
            <a:r>
              <a:rPr lang="de-DE" sz="1600" b="1" dirty="0" smtClean="0">
                <a:solidFill>
                  <a:srgbClr val="FF0000"/>
                </a:solidFill>
                <a:latin typeface="Arial" panose="020B0604020202020204" pitchFamily="34" charset="0"/>
                <a:cs typeface="Arial" panose="020B0604020202020204" pitchFamily="34" charset="0"/>
              </a:rPr>
              <a:t>Tungsten </a:t>
            </a:r>
            <a:endParaRPr lang="de-DE" sz="1600" b="1" dirty="0">
              <a:solidFill>
                <a:srgbClr val="FF0000"/>
              </a:solidFill>
              <a:latin typeface="Arial" panose="020B0604020202020204" pitchFamily="34" charset="0"/>
              <a:cs typeface="Arial" panose="020B0604020202020204" pitchFamily="34" charset="0"/>
            </a:endParaRPr>
          </a:p>
        </p:txBody>
      </p:sp>
      <p:sp>
        <p:nvSpPr>
          <p:cNvPr id="22" name="Textfeld 21"/>
          <p:cNvSpPr txBox="1"/>
          <p:nvPr/>
        </p:nvSpPr>
        <p:spPr>
          <a:xfrm>
            <a:off x="47328" y="5438757"/>
            <a:ext cx="1693140" cy="276999"/>
          </a:xfrm>
          <a:prstGeom prst="rect">
            <a:avLst/>
          </a:prstGeom>
          <a:noFill/>
        </p:spPr>
        <p:txBody>
          <a:bodyPr wrap="square" rtlCol="0">
            <a:spAutoFit/>
          </a:bodyPr>
          <a:lstStyle/>
          <a:p>
            <a:r>
              <a:rPr lang="de-DE" sz="1200" b="1" dirty="0"/>
              <a:t>[J. Romazanov]</a:t>
            </a:r>
          </a:p>
        </p:txBody>
      </p:sp>
      <p:sp>
        <p:nvSpPr>
          <p:cNvPr id="23" name="Textfeld 22"/>
          <p:cNvSpPr txBox="1"/>
          <p:nvPr/>
        </p:nvSpPr>
        <p:spPr>
          <a:xfrm>
            <a:off x="3678488" y="3361766"/>
            <a:ext cx="1693140" cy="276999"/>
          </a:xfrm>
          <a:prstGeom prst="rect">
            <a:avLst/>
          </a:prstGeom>
          <a:noFill/>
        </p:spPr>
        <p:txBody>
          <a:bodyPr wrap="square" rtlCol="0">
            <a:spAutoFit/>
          </a:bodyPr>
          <a:lstStyle/>
          <a:p>
            <a:r>
              <a:rPr lang="de-DE" sz="1200" b="1" dirty="0"/>
              <a:t>[T. Morgan]</a:t>
            </a:r>
          </a:p>
        </p:txBody>
      </p:sp>
      <p:sp>
        <p:nvSpPr>
          <p:cNvPr id="24" name="Textfeld 23"/>
          <p:cNvSpPr txBox="1"/>
          <p:nvPr/>
        </p:nvSpPr>
        <p:spPr>
          <a:xfrm>
            <a:off x="5447928" y="5600273"/>
            <a:ext cx="1693140" cy="276999"/>
          </a:xfrm>
          <a:prstGeom prst="rect">
            <a:avLst/>
          </a:prstGeom>
          <a:noFill/>
        </p:spPr>
        <p:txBody>
          <a:bodyPr wrap="square" rtlCol="0">
            <a:spAutoFit/>
          </a:bodyPr>
          <a:lstStyle/>
          <a:p>
            <a:r>
              <a:rPr lang="de-DE" sz="1200" b="1" dirty="0" smtClean="0"/>
              <a:t>[</a:t>
            </a:r>
            <a:r>
              <a:rPr lang="de-DE" sz="1200" b="1" dirty="0" smtClean="0"/>
              <a:t>T. Schwarz-</a:t>
            </a:r>
            <a:r>
              <a:rPr lang="de-DE" sz="1200" b="1" dirty="0" err="1" smtClean="0"/>
              <a:t>Selinger</a:t>
            </a:r>
            <a:r>
              <a:rPr lang="de-DE" sz="1200" b="1" dirty="0" smtClean="0"/>
              <a:t>]</a:t>
            </a:r>
            <a:endParaRPr lang="de-DE" sz="1200" b="1" dirty="0"/>
          </a:p>
        </p:txBody>
      </p:sp>
      <p:sp>
        <p:nvSpPr>
          <p:cNvPr id="25" name="Textfeld 24"/>
          <p:cNvSpPr txBox="1"/>
          <p:nvPr/>
        </p:nvSpPr>
        <p:spPr>
          <a:xfrm>
            <a:off x="7248128" y="5183139"/>
            <a:ext cx="1693140" cy="276999"/>
          </a:xfrm>
          <a:prstGeom prst="rect">
            <a:avLst/>
          </a:prstGeom>
          <a:noFill/>
        </p:spPr>
        <p:txBody>
          <a:bodyPr wrap="square" rtlCol="0">
            <a:spAutoFit/>
          </a:bodyPr>
          <a:lstStyle/>
          <a:p>
            <a:r>
              <a:rPr lang="de-DE" sz="1200" b="1" dirty="0" smtClean="0"/>
              <a:t>[L. </a:t>
            </a:r>
            <a:r>
              <a:rPr lang="de-DE" sz="1200" b="1" dirty="0" smtClean="0"/>
              <a:t>Aho </a:t>
            </a:r>
            <a:r>
              <a:rPr lang="de-DE" sz="1200" b="1" dirty="0" err="1" smtClean="0"/>
              <a:t>Mantila</a:t>
            </a:r>
            <a:r>
              <a:rPr lang="de-DE" sz="1200" b="1" dirty="0" smtClean="0"/>
              <a:t>]</a:t>
            </a:r>
            <a:endParaRPr lang="de-DE" sz="1200" b="1" dirty="0"/>
          </a:p>
        </p:txBody>
      </p:sp>
      <p:sp>
        <p:nvSpPr>
          <p:cNvPr id="29" name="Textfeld 28"/>
          <p:cNvSpPr txBox="1"/>
          <p:nvPr/>
        </p:nvSpPr>
        <p:spPr>
          <a:xfrm flipH="1">
            <a:off x="235198" y="758533"/>
            <a:ext cx="3393668" cy="892360"/>
          </a:xfrm>
          <a:prstGeom prst="rect">
            <a:avLst/>
          </a:prstGeom>
          <a:solidFill>
            <a:srgbClr val="E3E3E3"/>
          </a:solidFill>
          <a:ln w="12700">
            <a:solidFill>
              <a:schemeClr val="tx1"/>
            </a:solidFill>
          </a:ln>
        </p:spPr>
        <p:txBody>
          <a:bodyPr wrap="square" rtlCol="0">
            <a:spAutoFit/>
          </a:bodyPr>
          <a:lstStyle/>
          <a:p>
            <a:pPr algn="ctr"/>
            <a:r>
              <a:rPr lang="en-GB" sz="1733" b="1" dirty="0">
                <a:latin typeface="Arial" panose="020B0604020202020204" pitchFamily="34" charset="0"/>
                <a:cs typeface="Arial" panose="020B0604020202020204" pitchFamily="34" charset="0"/>
              </a:rPr>
              <a:t>Focus on </a:t>
            </a:r>
            <a:r>
              <a:rPr lang="en-GB" sz="1733" b="1" dirty="0">
                <a:solidFill>
                  <a:srgbClr val="FF0000"/>
                </a:solidFill>
                <a:latin typeface="Arial" panose="020B0604020202020204" pitchFamily="34" charset="0"/>
                <a:cs typeface="Arial" panose="020B0604020202020204" pitchFamily="34" charset="0"/>
              </a:rPr>
              <a:t>ITER</a:t>
            </a:r>
            <a:r>
              <a:rPr lang="en-GB" sz="1733" b="1" dirty="0">
                <a:latin typeface="Arial" panose="020B0604020202020204" pitchFamily="34" charset="0"/>
                <a:cs typeface="Arial" panose="020B0604020202020204" pitchFamily="34" charset="0"/>
              </a:rPr>
              <a:t> and </a:t>
            </a:r>
            <a:r>
              <a:rPr lang="en-GB" sz="1733" b="1" dirty="0">
                <a:solidFill>
                  <a:srgbClr val="FF0000"/>
                </a:solidFill>
                <a:latin typeface="Arial" panose="020B0604020202020204" pitchFamily="34" charset="0"/>
                <a:cs typeface="Arial" panose="020B0604020202020204" pitchFamily="34" charset="0"/>
              </a:rPr>
              <a:t>DEMO materials</a:t>
            </a:r>
            <a:r>
              <a:rPr lang="en-GB" sz="1733" b="1" dirty="0">
                <a:latin typeface="Arial" panose="020B0604020202020204" pitchFamily="34" charset="0"/>
                <a:cs typeface="Arial" panose="020B0604020202020204" pitchFamily="34" charset="0"/>
              </a:rPr>
              <a:t>, </a:t>
            </a:r>
            <a:r>
              <a:rPr lang="en-GB" sz="1733" b="1" dirty="0">
                <a:solidFill>
                  <a:srgbClr val="FF0000"/>
                </a:solidFill>
                <a:latin typeface="Arial" panose="020B0604020202020204" pitchFamily="34" charset="0"/>
                <a:cs typeface="Arial" panose="020B0604020202020204" pitchFamily="34" charset="0"/>
              </a:rPr>
              <a:t>H and isotopes</a:t>
            </a:r>
            <a:r>
              <a:rPr lang="en-GB" sz="1733" b="1" dirty="0">
                <a:latin typeface="Arial" panose="020B0604020202020204" pitchFamily="34" charset="0"/>
                <a:cs typeface="Arial" panose="020B0604020202020204" pitchFamily="34" charset="0"/>
              </a:rPr>
              <a:t>, </a:t>
            </a:r>
            <a:r>
              <a:rPr lang="en-GB" sz="1733" b="1" dirty="0">
                <a:solidFill>
                  <a:srgbClr val="FF0000"/>
                </a:solidFill>
                <a:latin typeface="Arial" panose="020B0604020202020204" pitchFamily="34" charset="0"/>
                <a:cs typeface="Arial" panose="020B0604020202020204" pitchFamily="34" charset="0"/>
              </a:rPr>
              <a:t>He</a:t>
            </a:r>
            <a:r>
              <a:rPr lang="en-GB" sz="1733" b="1" dirty="0">
                <a:latin typeface="Arial" panose="020B0604020202020204" pitchFamily="34" charset="0"/>
                <a:cs typeface="Arial" panose="020B0604020202020204" pitchFamily="34" charset="0"/>
              </a:rPr>
              <a:t>, </a:t>
            </a:r>
            <a:r>
              <a:rPr lang="en-GB" sz="1733" b="1" dirty="0">
                <a:solidFill>
                  <a:srgbClr val="FF0000"/>
                </a:solidFill>
                <a:latin typeface="Arial" panose="020B0604020202020204" pitchFamily="34" charset="0"/>
                <a:cs typeface="Arial" panose="020B0604020202020204" pitchFamily="34" charset="0"/>
              </a:rPr>
              <a:t>seeding gases</a:t>
            </a:r>
            <a:r>
              <a:rPr lang="en-GB" sz="1733" b="1" dirty="0">
                <a:latin typeface="Arial" panose="020B0604020202020204" pitchFamily="34" charset="0"/>
                <a:cs typeface="Arial" panose="020B0604020202020204" pitchFamily="34" charset="0"/>
              </a:rPr>
              <a:t>, and </a:t>
            </a:r>
            <a:r>
              <a:rPr lang="en-GB" sz="1733" b="1" dirty="0">
                <a:solidFill>
                  <a:srgbClr val="FF0000"/>
                </a:solidFill>
                <a:latin typeface="Arial" panose="020B0604020202020204" pitchFamily="34" charset="0"/>
                <a:cs typeface="Arial" panose="020B0604020202020204" pitchFamily="34" charset="0"/>
              </a:rPr>
              <a:t>impurities</a:t>
            </a:r>
          </a:p>
        </p:txBody>
      </p:sp>
      <p:sp>
        <p:nvSpPr>
          <p:cNvPr id="30" name="Textfeld 29"/>
          <p:cNvSpPr txBox="1"/>
          <p:nvPr/>
        </p:nvSpPr>
        <p:spPr>
          <a:xfrm flipH="1">
            <a:off x="241968" y="1816234"/>
            <a:ext cx="3393668" cy="359009"/>
          </a:xfrm>
          <a:prstGeom prst="rect">
            <a:avLst/>
          </a:prstGeom>
          <a:solidFill>
            <a:srgbClr val="E3E3E3"/>
          </a:solidFill>
          <a:ln w="12700">
            <a:solidFill>
              <a:schemeClr val="tx1"/>
            </a:solidFill>
          </a:ln>
        </p:spPr>
        <p:txBody>
          <a:bodyPr wrap="square" rtlCol="0">
            <a:spAutoFit/>
          </a:bodyPr>
          <a:lstStyle/>
          <a:p>
            <a:pPr algn="ctr"/>
            <a:r>
              <a:rPr lang="en-GB" sz="1733" dirty="0">
                <a:latin typeface="Arial" panose="020B0604020202020204" pitchFamily="34" charset="0"/>
                <a:cs typeface="Arial" panose="020B0604020202020204" pitchFamily="34" charset="0"/>
              </a:rPr>
              <a:t>Goal: steady-state operation</a:t>
            </a:r>
          </a:p>
        </p:txBody>
      </p:sp>
      <p:sp>
        <p:nvSpPr>
          <p:cNvPr id="31" name="Textfeld 30"/>
          <p:cNvSpPr txBox="1"/>
          <p:nvPr/>
        </p:nvSpPr>
        <p:spPr>
          <a:xfrm flipH="1">
            <a:off x="7462260" y="5910371"/>
            <a:ext cx="3530284" cy="830997"/>
          </a:xfrm>
          <a:prstGeom prst="rect">
            <a:avLst/>
          </a:prstGeom>
          <a:solidFill>
            <a:srgbClr val="E3E3E3"/>
          </a:solidFill>
          <a:ln w="12700">
            <a:solidFill>
              <a:schemeClr val="tx1"/>
            </a:solidFill>
          </a:ln>
        </p:spPr>
        <p:txBody>
          <a:bodyPr wrap="square" rtlCol="0">
            <a:spAutoFit/>
          </a:bodyPr>
          <a:lstStyle/>
          <a:p>
            <a:pPr algn="ctr"/>
            <a:r>
              <a:rPr lang="en-GB" sz="1600" dirty="0">
                <a:latin typeface="Arial" panose="020B0604020202020204" pitchFamily="34" charset="0"/>
                <a:cs typeface="Arial" panose="020B0604020202020204" pitchFamily="34" charset="0"/>
              </a:rPr>
              <a:t>Support in </a:t>
            </a:r>
            <a:r>
              <a:rPr lang="en-GB" sz="1600" dirty="0" smtClean="0">
                <a:latin typeface="Arial" panose="020B0604020202020204" pitchFamily="34" charset="0"/>
                <a:cs typeface="Arial" panose="020B0604020202020204" pitchFamily="34" charset="0"/>
              </a:rPr>
              <a:t>WPTE regarding material migration in metallic </a:t>
            </a:r>
            <a:r>
              <a:rPr lang="en-GB" sz="1600" dirty="0" smtClean="0">
                <a:latin typeface="Arial" panose="020B0604020202020204" pitchFamily="34" charset="0"/>
                <a:cs typeface="Arial" panose="020B0604020202020204" pitchFamily="34" charset="0"/>
              </a:rPr>
              <a:t>devices!</a:t>
            </a:r>
          </a:p>
          <a:p>
            <a:pPr algn="ctr"/>
            <a:r>
              <a:rPr lang="en-GB" sz="1600" dirty="0" smtClean="0">
                <a:latin typeface="Arial" panose="020B0604020202020204" pitchFamily="34" charset="0"/>
                <a:cs typeface="Arial" panose="020B0604020202020204" pitchFamily="34" charset="0"/>
              </a:rPr>
              <a:t>PWI in </a:t>
            </a:r>
            <a:r>
              <a:rPr lang="en-GB" sz="1600" dirty="0" smtClean="0">
                <a:latin typeface="Arial" panose="020B0604020202020204" pitchFamily="34" charset="0"/>
                <a:cs typeface="Arial" panose="020B0604020202020204" pitchFamily="34" charset="0"/>
              </a:rPr>
              <a:t>WPW7X with </a:t>
            </a:r>
            <a:r>
              <a:rPr lang="en-GB" sz="1600" b="1" dirty="0">
                <a:solidFill>
                  <a:srgbClr val="FF0000"/>
                </a:solidFill>
                <a:latin typeface="Arial" panose="020B0604020202020204" pitchFamily="34" charset="0"/>
                <a:cs typeface="Arial" panose="020B0604020202020204" pitchFamily="34" charset="0"/>
              </a:rPr>
              <a:t>Graphite</a:t>
            </a:r>
            <a:r>
              <a:rPr lang="en-GB" sz="1600" dirty="0">
                <a:solidFill>
                  <a:srgbClr val="FF0000"/>
                </a:solidFill>
                <a:latin typeface="Arial" panose="020B0604020202020204" pitchFamily="34" charset="0"/>
                <a:cs typeface="Arial" panose="020B0604020202020204" pitchFamily="34" charset="0"/>
              </a:rPr>
              <a:t> </a:t>
            </a:r>
          </a:p>
        </p:txBody>
      </p:sp>
      <p:pic>
        <p:nvPicPr>
          <p:cNvPr id="3" name="Grafik 2" descr="Bildschirmausschnit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5810" y="1857758"/>
            <a:ext cx="2179509" cy="3391194"/>
          </a:xfrm>
          <a:prstGeom prst="rect">
            <a:avLst/>
          </a:prstGeom>
        </p:spPr>
      </p:pic>
      <p:sp>
        <p:nvSpPr>
          <p:cNvPr id="27" name="Textfeld 26"/>
          <p:cNvSpPr txBox="1"/>
          <p:nvPr/>
        </p:nvSpPr>
        <p:spPr>
          <a:xfrm>
            <a:off x="8680961" y="2173155"/>
            <a:ext cx="723275" cy="326243"/>
          </a:xfrm>
          <a:prstGeom prst="rect">
            <a:avLst/>
          </a:prstGeom>
          <a:noFill/>
        </p:spPr>
        <p:txBody>
          <a:bodyPr wrap="none" rtlCol="0">
            <a:spAutoFit/>
          </a:bodyPr>
          <a:lstStyle/>
          <a:p>
            <a:pPr algn="l">
              <a:lnSpc>
                <a:spcPct val="95000"/>
              </a:lnSpc>
            </a:pPr>
            <a:r>
              <a:rPr lang="de-DE" sz="1600" dirty="0"/>
              <a:t>DEMO</a:t>
            </a:r>
          </a:p>
        </p:txBody>
      </p:sp>
      <p:pic>
        <p:nvPicPr>
          <p:cNvPr id="4" name="Grafik 3" descr="Bildschirmausschnitt"/>
          <p:cNvPicPr>
            <a:picLocks noChangeAspect="1"/>
          </p:cNvPicPr>
          <p:nvPr/>
        </p:nvPicPr>
        <p:blipFill rotWithShape="1">
          <a:blip r:embed="rId6">
            <a:extLst>
              <a:ext uri="{28A0092B-C50C-407E-A947-70E740481C1C}">
                <a14:useLocalDpi xmlns:a14="http://schemas.microsoft.com/office/drawing/2010/main" val="0"/>
              </a:ext>
            </a:extLst>
          </a:blip>
          <a:srcRect t="4756" r="51790" b="10111"/>
          <a:stretch/>
        </p:blipFill>
        <p:spPr>
          <a:xfrm>
            <a:off x="9919610" y="1484784"/>
            <a:ext cx="2153054" cy="1944216"/>
          </a:xfrm>
          <a:prstGeom prst="rect">
            <a:avLst/>
          </a:prstGeom>
        </p:spPr>
      </p:pic>
      <p:sp>
        <p:nvSpPr>
          <p:cNvPr id="28" name="Textfeld 27"/>
          <p:cNvSpPr txBox="1"/>
          <p:nvPr/>
        </p:nvSpPr>
        <p:spPr>
          <a:xfrm>
            <a:off x="9360270" y="1475888"/>
            <a:ext cx="806188" cy="276999"/>
          </a:xfrm>
          <a:prstGeom prst="rect">
            <a:avLst/>
          </a:prstGeom>
          <a:noFill/>
        </p:spPr>
        <p:txBody>
          <a:bodyPr wrap="square" rtlCol="0">
            <a:spAutoFit/>
          </a:bodyPr>
          <a:lstStyle/>
          <a:p>
            <a:r>
              <a:rPr lang="de-DE" sz="1200" b="1" dirty="0" smtClean="0"/>
              <a:t>[</a:t>
            </a:r>
            <a:r>
              <a:rPr lang="de-DE" sz="1200" b="1" dirty="0" smtClean="0"/>
              <a:t>O. Pan</a:t>
            </a:r>
            <a:r>
              <a:rPr lang="de-DE" sz="1200" b="1" dirty="0" smtClean="0"/>
              <a:t>]</a:t>
            </a:r>
            <a:endParaRPr lang="de-DE" sz="1200" b="1" dirty="0"/>
          </a:p>
        </p:txBody>
      </p:sp>
      <p:pic>
        <p:nvPicPr>
          <p:cNvPr id="33" name="Grafik 32" descr="Bildschirmausschnitt"/>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49294" y="3522488"/>
            <a:ext cx="2423370" cy="2354784"/>
          </a:xfrm>
          <a:prstGeom prst="rect">
            <a:avLst/>
          </a:prstGeom>
        </p:spPr>
      </p:pic>
      <p:pic>
        <p:nvPicPr>
          <p:cNvPr id="34" name="Grafik 33"/>
          <p:cNvPicPr>
            <a:picLocks noChangeAspect="1"/>
          </p:cNvPicPr>
          <p:nvPr/>
        </p:nvPicPr>
        <p:blipFill>
          <a:blip r:embed="rId8"/>
          <a:stretch>
            <a:fillRect/>
          </a:stretch>
        </p:blipFill>
        <p:spPr>
          <a:xfrm>
            <a:off x="3430007" y="3805476"/>
            <a:ext cx="3464108" cy="1974460"/>
          </a:xfrm>
          <a:prstGeom prst="rect">
            <a:avLst/>
          </a:prstGeom>
        </p:spPr>
      </p:pic>
    </p:spTree>
    <p:extLst>
      <p:ext uri="{BB962C8B-B14F-4D97-AF65-F5344CB8AC3E}">
        <p14:creationId xmlns:p14="http://schemas.microsoft.com/office/powerpoint/2010/main" val="34738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19" grpId="0" animBg="1"/>
      <p:bldP spid="20" grpId="0" animBg="1"/>
      <p:bldP spid="21" grpId="0" animBg="1"/>
      <p:bldP spid="23" grpId="0"/>
      <p:bldP spid="24" grpId="0"/>
      <p:bldP spid="25" grpId="0"/>
      <p:bldP spid="31" grpId="0" animBg="1"/>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nvPr>
        </p:nvGraphicFramePr>
        <p:xfrm>
          <a:off x="479376" y="1676376"/>
          <a:ext cx="2999740" cy="788670"/>
        </p:xfrm>
        <a:graphic>
          <a:graphicData uri="http://schemas.openxmlformats.org/drawingml/2006/table">
            <a:tbl>
              <a:tblPr firstRow="1" firstCol="1" bandRow="1">
                <a:tableStyleId>{5C22544A-7EE6-4342-B048-85BDC9FD1C3A}</a:tableStyleId>
              </a:tblPr>
              <a:tblGrid>
                <a:gridCol w="2999740">
                  <a:extLst>
                    <a:ext uri="{9D8B030D-6E8A-4147-A177-3AD203B41FA5}">
                      <a16:colId xmlns:a16="http://schemas.microsoft.com/office/drawing/2014/main" val="1690098323"/>
                    </a:ext>
                  </a:extLst>
                </a:gridCol>
              </a:tblGrid>
              <a:tr h="772160">
                <a:tc>
                  <a:txBody>
                    <a:bodyPr/>
                    <a:lstStyle/>
                    <a:p>
                      <a:pPr>
                        <a:lnSpc>
                          <a:spcPct val="115000"/>
                        </a:lnSpc>
                        <a:spcAft>
                          <a:spcPts val="600"/>
                        </a:spcAft>
                      </a:pPr>
                      <a:r>
                        <a:rPr lang="en-US" sz="1500" dirty="0">
                          <a:effectLst/>
                        </a:rPr>
                        <a:t>SP A.1 Synergistic Load Studies of Plasma-Facing Materials for ITER &amp; DEMO</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101600" marR="101600" marT="0" marB="0"/>
                </a:tc>
                <a:extLst>
                  <a:ext uri="{0D108BD9-81ED-4DB2-BD59-A6C34878D82A}">
                    <a16:rowId xmlns:a16="http://schemas.microsoft.com/office/drawing/2014/main" val="2879778627"/>
                  </a:ext>
                </a:extLst>
              </a:tr>
            </a:tbl>
          </a:graphicData>
        </a:graphic>
      </p:graphicFrame>
      <p:graphicFrame>
        <p:nvGraphicFramePr>
          <p:cNvPr id="7" name="Tabelle 6"/>
          <p:cNvGraphicFramePr>
            <a:graphicFrameLocks noGrp="1"/>
          </p:cNvGraphicFramePr>
          <p:nvPr>
            <p:extLst/>
          </p:nvPr>
        </p:nvGraphicFramePr>
        <p:xfrm>
          <a:off x="479661" y="2564904"/>
          <a:ext cx="2999740" cy="788670"/>
        </p:xfrm>
        <a:graphic>
          <a:graphicData uri="http://schemas.openxmlformats.org/drawingml/2006/table">
            <a:tbl>
              <a:tblPr firstRow="1" firstCol="1" bandRow="1">
                <a:tableStyleId>{5C22544A-7EE6-4342-B048-85BDC9FD1C3A}</a:tableStyleId>
              </a:tblPr>
              <a:tblGrid>
                <a:gridCol w="2999740">
                  <a:extLst>
                    <a:ext uri="{9D8B030D-6E8A-4147-A177-3AD203B41FA5}">
                      <a16:colId xmlns:a16="http://schemas.microsoft.com/office/drawing/2014/main" val="3504066188"/>
                    </a:ext>
                  </a:extLst>
                </a:gridCol>
              </a:tblGrid>
              <a:tr h="771144">
                <a:tc>
                  <a:txBody>
                    <a:bodyPr/>
                    <a:lstStyle/>
                    <a:p>
                      <a:pPr>
                        <a:lnSpc>
                          <a:spcPct val="115000"/>
                        </a:lnSpc>
                        <a:spcAft>
                          <a:spcPts val="600"/>
                        </a:spcAft>
                      </a:pPr>
                      <a:r>
                        <a:rPr lang="en-US" sz="1500" dirty="0">
                          <a:effectLst/>
                        </a:rPr>
                        <a:t>SP A.2 High Particle Fluence Exposures of Plasma-Facing Components for ITER</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101600" marR="101600" marT="0" marB="0"/>
                </a:tc>
                <a:extLst>
                  <a:ext uri="{0D108BD9-81ED-4DB2-BD59-A6C34878D82A}">
                    <a16:rowId xmlns:a16="http://schemas.microsoft.com/office/drawing/2014/main" val="1797231575"/>
                  </a:ext>
                </a:extLst>
              </a:tr>
            </a:tbl>
          </a:graphicData>
        </a:graphic>
      </p:graphicFrame>
      <p:graphicFrame>
        <p:nvGraphicFramePr>
          <p:cNvPr id="9" name="Tabelle 8"/>
          <p:cNvGraphicFramePr>
            <a:graphicFrameLocks noGrp="1"/>
          </p:cNvGraphicFramePr>
          <p:nvPr>
            <p:extLst/>
          </p:nvPr>
        </p:nvGraphicFramePr>
        <p:xfrm>
          <a:off x="479376" y="3429000"/>
          <a:ext cx="2999740" cy="788670"/>
        </p:xfrm>
        <a:graphic>
          <a:graphicData uri="http://schemas.openxmlformats.org/drawingml/2006/table">
            <a:tbl>
              <a:tblPr firstRow="1" firstCol="1" bandRow="1">
                <a:tableStyleId>{5C22544A-7EE6-4342-B048-85BDC9FD1C3A}</a:tableStyleId>
              </a:tblPr>
              <a:tblGrid>
                <a:gridCol w="2999740">
                  <a:extLst>
                    <a:ext uri="{9D8B030D-6E8A-4147-A177-3AD203B41FA5}">
                      <a16:colId xmlns:a16="http://schemas.microsoft.com/office/drawing/2014/main" val="3025144535"/>
                    </a:ext>
                  </a:extLst>
                </a:gridCol>
              </a:tblGrid>
              <a:tr h="771144">
                <a:tc>
                  <a:txBody>
                    <a:bodyPr/>
                    <a:lstStyle/>
                    <a:p>
                      <a:pPr>
                        <a:lnSpc>
                          <a:spcPct val="115000"/>
                        </a:lnSpc>
                        <a:spcAft>
                          <a:spcPts val="600"/>
                        </a:spcAft>
                      </a:pPr>
                      <a:r>
                        <a:rPr lang="en-US" sz="1500" dirty="0">
                          <a:effectLst/>
                        </a:rPr>
                        <a:t>SP A.3 / Advanced Materials under thermo-mechanical and plasma loads</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101600" marR="101600" marT="0" marB="0"/>
                </a:tc>
                <a:extLst>
                  <a:ext uri="{0D108BD9-81ED-4DB2-BD59-A6C34878D82A}">
                    <a16:rowId xmlns:a16="http://schemas.microsoft.com/office/drawing/2014/main" val="3350030702"/>
                  </a:ext>
                </a:extLst>
              </a:tr>
            </a:tbl>
          </a:graphicData>
        </a:graphic>
      </p:graphicFrame>
      <p:graphicFrame>
        <p:nvGraphicFramePr>
          <p:cNvPr id="10" name="Tabelle 9"/>
          <p:cNvGraphicFramePr>
            <a:graphicFrameLocks noGrp="1"/>
          </p:cNvGraphicFramePr>
          <p:nvPr>
            <p:extLst/>
          </p:nvPr>
        </p:nvGraphicFramePr>
        <p:xfrm>
          <a:off x="479376" y="4291240"/>
          <a:ext cx="2999740" cy="788670"/>
        </p:xfrm>
        <a:graphic>
          <a:graphicData uri="http://schemas.openxmlformats.org/drawingml/2006/table">
            <a:tbl>
              <a:tblPr firstRow="1" firstCol="1" bandRow="1">
                <a:tableStyleId>{5C22544A-7EE6-4342-B048-85BDC9FD1C3A}</a:tableStyleId>
              </a:tblPr>
              <a:tblGrid>
                <a:gridCol w="2999740">
                  <a:extLst>
                    <a:ext uri="{9D8B030D-6E8A-4147-A177-3AD203B41FA5}">
                      <a16:colId xmlns:a16="http://schemas.microsoft.com/office/drawing/2014/main" val="2067904741"/>
                    </a:ext>
                  </a:extLst>
                </a:gridCol>
              </a:tblGrid>
              <a:tr h="771144">
                <a:tc>
                  <a:txBody>
                    <a:bodyPr/>
                    <a:lstStyle/>
                    <a:p>
                      <a:pPr>
                        <a:lnSpc>
                          <a:spcPct val="115000"/>
                        </a:lnSpc>
                        <a:spcAft>
                          <a:spcPts val="600"/>
                        </a:spcAft>
                      </a:pPr>
                      <a:r>
                        <a:rPr lang="en-US" sz="1500" dirty="0">
                          <a:effectLst/>
                        </a:rPr>
                        <a:t>SP A.4 / High Temperature performance of </a:t>
                      </a:r>
                      <a:r>
                        <a:rPr lang="en-US" sz="1500" dirty="0" smtClean="0">
                          <a:effectLst/>
                        </a:rPr>
                        <a:t>Armor </a:t>
                      </a:r>
                      <a:r>
                        <a:rPr lang="en-US" sz="1500" dirty="0">
                          <a:effectLst/>
                        </a:rPr>
                        <a:t>Materials: Recrystallization and Melting</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101600" marR="101600" marT="0" marB="0"/>
                </a:tc>
                <a:extLst>
                  <a:ext uri="{0D108BD9-81ED-4DB2-BD59-A6C34878D82A}">
                    <a16:rowId xmlns:a16="http://schemas.microsoft.com/office/drawing/2014/main" val="258008875"/>
                  </a:ext>
                </a:extLst>
              </a:tr>
            </a:tbl>
          </a:graphicData>
        </a:graphic>
      </p:graphicFrame>
      <p:sp>
        <p:nvSpPr>
          <p:cNvPr id="14" name="Rechteck 13"/>
          <p:cNvSpPr/>
          <p:nvPr/>
        </p:nvSpPr>
        <p:spPr>
          <a:xfrm>
            <a:off x="713070" y="5294958"/>
            <a:ext cx="2532351" cy="738664"/>
          </a:xfrm>
          <a:prstGeom prst="rect">
            <a:avLst/>
          </a:prstGeom>
        </p:spPr>
        <p:txBody>
          <a:bodyPr wrap="square">
            <a:spAutoFit/>
          </a:bodyPr>
          <a:lstStyle/>
          <a:p>
            <a:r>
              <a:rPr lang="en-US" sz="1400" dirty="0">
                <a:latin typeface="Calibri" panose="020F0502020204030204" pitchFamily="34" charset="0"/>
                <a:ea typeface="SimSun" panose="02010600030101010101" pitchFamily="2" charset="-122"/>
                <a:cs typeface="Arial" panose="020B0604020202020204" pitchFamily="34" charset="0"/>
              </a:rPr>
              <a:t>Participants: CEA</a:t>
            </a:r>
            <a:r>
              <a:rPr lang="en-US" sz="1400" dirty="0">
                <a:latin typeface="Calibri" panose="020F0502020204030204" pitchFamily="34" charset="0"/>
                <a:ea typeface="SimSun" panose="02010600030101010101" pitchFamily="2" charset="-122"/>
                <a:cs typeface="Arial" panose="020B0604020202020204" pitchFamily="34" charset="0"/>
              </a:rPr>
              <a:t>, CIEMAT, </a:t>
            </a:r>
            <a:endParaRPr lang="en-US" sz="1400" dirty="0" smtClean="0">
              <a:latin typeface="Calibri" panose="020F0502020204030204" pitchFamily="34" charset="0"/>
              <a:ea typeface="SimSun" panose="02010600030101010101" pitchFamily="2" charset="-122"/>
              <a:cs typeface="Arial" panose="020B0604020202020204" pitchFamily="34" charset="0"/>
            </a:endParaRPr>
          </a:p>
          <a:p>
            <a:r>
              <a:rPr lang="en-US" sz="1400" dirty="0" smtClean="0">
                <a:latin typeface="Calibri" panose="020F0502020204030204" pitchFamily="34" charset="0"/>
                <a:ea typeface="SimSun" panose="02010600030101010101" pitchFamily="2" charset="-122"/>
                <a:cs typeface="Arial" panose="020B0604020202020204" pitchFamily="34" charset="0"/>
              </a:rPr>
              <a:t>DIFFER</a:t>
            </a:r>
            <a:r>
              <a:rPr lang="en-US" sz="1400" dirty="0">
                <a:latin typeface="Calibri" panose="020F0502020204030204" pitchFamily="34" charset="0"/>
                <a:ea typeface="SimSun" panose="02010600030101010101" pitchFamily="2" charset="-122"/>
                <a:cs typeface="Arial" panose="020B0604020202020204" pitchFamily="34" charset="0"/>
              </a:rPr>
              <a:t>, DTU, FZJ, JSI, KIPT, </a:t>
            </a:r>
            <a:endParaRPr lang="en-US" sz="1400" dirty="0" smtClean="0">
              <a:latin typeface="Calibri" panose="020F0502020204030204" pitchFamily="34" charset="0"/>
              <a:ea typeface="SimSun" panose="02010600030101010101" pitchFamily="2" charset="-122"/>
              <a:cs typeface="Arial" panose="020B0604020202020204" pitchFamily="34" charset="0"/>
            </a:endParaRPr>
          </a:p>
          <a:p>
            <a:r>
              <a:rPr lang="en-US" sz="1400" dirty="0" smtClean="0">
                <a:latin typeface="Calibri" panose="020F0502020204030204" pitchFamily="34" charset="0"/>
                <a:ea typeface="SimSun" panose="02010600030101010101" pitchFamily="2" charset="-122"/>
                <a:cs typeface="Arial" panose="020B0604020202020204" pitchFamily="34" charset="0"/>
              </a:rPr>
              <a:t>LPP-ERM-KMS</a:t>
            </a:r>
            <a:r>
              <a:rPr lang="en-US" sz="1400" dirty="0">
                <a:latin typeface="Calibri" panose="020F0502020204030204" pitchFamily="34" charset="0"/>
                <a:ea typeface="SimSun" panose="02010600030101010101" pitchFamily="2" charset="-122"/>
                <a:cs typeface="Arial" panose="020B0604020202020204" pitchFamily="34" charset="0"/>
              </a:rPr>
              <a:t>, MPG, VR</a:t>
            </a:r>
            <a:endParaRPr lang="de-DE" sz="1400" dirty="0"/>
          </a:p>
        </p:txBody>
      </p:sp>
      <p:sp>
        <p:nvSpPr>
          <p:cNvPr id="19" name="Titel 1"/>
          <p:cNvSpPr>
            <a:spLocks noGrp="1"/>
          </p:cNvSpPr>
          <p:nvPr>
            <p:ph type="title"/>
          </p:nvPr>
        </p:nvSpPr>
        <p:spPr>
          <a:xfrm>
            <a:off x="596271" y="243164"/>
            <a:ext cx="10526283" cy="457200"/>
          </a:xfrm>
        </p:spPr>
        <p:txBody>
          <a:bodyPr/>
          <a:lstStyle/>
          <a:p>
            <a:r>
              <a:rPr lang="en-GB" dirty="0">
                <a:solidFill>
                  <a:schemeClr val="bg2">
                    <a:lumMod val="10000"/>
                  </a:schemeClr>
                </a:solidFill>
              </a:rPr>
              <a:t>2 – WPPWIE  Summary of </a:t>
            </a:r>
            <a:r>
              <a:rPr lang="en-GB" dirty="0" smtClean="0">
                <a:solidFill>
                  <a:schemeClr val="bg2">
                    <a:lumMod val="10000"/>
                  </a:schemeClr>
                </a:solidFill>
              </a:rPr>
              <a:t>Achievements: SP A </a:t>
            </a:r>
            <a:br>
              <a:rPr lang="en-GB" dirty="0" smtClean="0">
                <a:solidFill>
                  <a:schemeClr val="bg2">
                    <a:lumMod val="10000"/>
                  </a:schemeClr>
                </a:solidFill>
              </a:rPr>
            </a:br>
            <a:r>
              <a:rPr lang="en-US" dirty="0" smtClean="0">
                <a:latin typeface="Calibri" panose="020F0502020204030204" pitchFamily="34" charset="0"/>
                <a:ea typeface="SimSun" panose="02010600030101010101" pitchFamily="2" charset="-122"/>
              </a:rPr>
              <a:t>Particle </a:t>
            </a:r>
            <a:r>
              <a:rPr lang="en-US" dirty="0">
                <a:latin typeface="Calibri" panose="020F0502020204030204" pitchFamily="34" charset="0"/>
                <a:ea typeface="SimSun" panose="02010600030101010101" pitchFamily="2" charset="-122"/>
              </a:rPr>
              <a:t>and heat load studies in preparation </a:t>
            </a:r>
            <a:r>
              <a:rPr lang="en-US" dirty="0" smtClean="0">
                <a:latin typeface="Calibri" panose="020F0502020204030204" pitchFamily="34" charset="0"/>
                <a:ea typeface="SimSun" panose="02010600030101010101" pitchFamily="2" charset="-122"/>
              </a:rPr>
              <a:t>of </a:t>
            </a:r>
            <a:r>
              <a:rPr lang="en-US" dirty="0">
                <a:latin typeface="Calibri" panose="020F0502020204030204" pitchFamily="34" charset="0"/>
                <a:ea typeface="SimSun" panose="02010600030101010101" pitchFamily="2" charset="-122"/>
              </a:rPr>
              <a:t>ITER and </a:t>
            </a:r>
            <a:r>
              <a:rPr lang="en-US" dirty="0" smtClean="0">
                <a:latin typeface="Calibri" panose="020F0502020204030204" pitchFamily="34" charset="0"/>
                <a:ea typeface="SimSun" panose="02010600030101010101" pitchFamily="2" charset="-122"/>
              </a:rPr>
              <a:t>DEMO exploitation</a:t>
            </a:r>
            <a:r>
              <a:rPr lang="en-US" dirty="0">
                <a:latin typeface="Calibri" panose="020F0502020204030204" pitchFamily="34" charset="0"/>
                <a:ea typeface="SimSun" panose="02010600030101010101" pitchFamily="2" charset="-122"/>
              </a:rPr>
              <a:t/>
            </a:r>
            <a:br>
              <a:rPr lang="en-US" dirty="0">
                <a:latin typeface="Calibri" panose="020F0502020204030204" pitchFamily="34" charset="0"/>
                <a:ea typeface="SimSun" panose="02010600030101010101" pitchFamily="2" charset="-122"/>
              </a:rPr>
            </a:br>
            <a:endParaRPr lang="en-GB" dirty="0">
              <a:solidFill>
                <a:schemeClr val="bg2">
                  <a:lumMod val="10000"/>
                </a:schemeClr>
              </a:solidFill>
            </a:endParaRPr>
          </a:p>
        </p:txBody>
      </p:sp>
      <p:sp>
        <p:nvSpPr>
          <p:cNvPr id="20" name="Foliennummernplatzhalter 4"/>
          <p:cNvSpPr>
            <a:spLocks noGrp="1"/>
          </p:cNvSpPr>
          <p:nvPr>
            <p:ph type="sldNum" sz="quarter" idx="12"/>
          </p:nvPr>
        </p:nvSpPr>
        <p:spPr>
          <a:xfrm>
            <a:off x="10992544" y="6525344"/>
            <a:ext cx="720080" cy="199174"/>
          </a:xfrm>
        </p:spPr>
        <p:txBody>
          <a:bodyPr/>
          <a:lstStyle/>
          <a:p>
            <a:fld id="{6A6D9FA1-99C7-4910-8E32-B85D378B0060}" type="slidenum">
              <a:rPr lang="en-GB" smtClean="0"/>
              <a:pPr/>
              <a:t>8</a:t>
            </a:fld>
            <a:endParaRPr lang="en-GB" dirty="0"/>
          </a:p>
        </p:txBody>
      </p:sp>
      <p:sp>
        <p:nvSpPr>
          <p:cNvPr id="21" name="Fußzeilenplatzhalter 3"/>
          <p:cNvSpPr>
            <a:spLocks noGrp="1"/>
          </p:cNvSpPr>
          <p:nvPr>
            <p:ph type="ftr" sz="quarter" idx="11"/>
          </p:nvPr>
        </p:nvSpPr>
        <p:spPr>
          <a:xfrm>
            <a:off x="609600" y="6528386"/>
            <a:ext cx="3470176" cy="329614"/>
          </a:xfrm>
        </p:spPr>
        <p:txBody>
          <a:bodyPr/>
          <a:lstStyle/>
          <a:p>
            <a:pPr algn="l"/>
            <a:r>
              <a:rPr lang="fr-FR" dirty="0"/>
              <a:t>S. Brezinsek  |  3rd WPPWIE PB  |  </a:t>
            </a:r>
            <a:r>
              <a:rPr lang="fr-FR" dirty="0" smtClean="0"/>
              <a:t>15.03.2022</a:t>
            </a:r>
            <a:endParaRPr lang="en-GB" dirty="0"/>
          </a:p>
        </p:txBody>
      </p:sp>
      <p:graphicFrame>
        <p:nvGraphicFramePr>
          <p:cNvPr id="8" name="Tabelle 7"/>
          <p:cNvGraphicFramePr>
            <a:graphicFrameLocks noGrp="1"/>
          </p:cNvGraphicFramePr>
          <p:nvPr>
            <p:extLst>
              <p:ext uri="{D42A27DB-BD31-4B8C-83A1-F6EECF244321}">
                <p14:modId xmlns:p14="http://schemas.microsoft.com/office/powerpoint/2010/main" val="237194595"/>
              </p:ext>
            </p:extLst>
          </p:nvPr>
        </p:nvGraphicFramePr>
        <p:xfrm>
          <a:off x="4727848" y="1916832"/>
          <a:ext cx="5472608" cy="2891790"/>
        </p:xfrm>
        <a:graphic>
          <a:graphicData uri="http://schemas.openxmlformats.org/drawingml/2006/table">
            <a:tbl>
              <a:tblPr firstRow="1" firstCol="1" bandRow="1">
                <a:tableStyleId>{5C22544A-7EE6-4342-B048-85BDC9FD1C3A}</a:tableStyleId>
              </a:tblPr>
              <a:tblGrid>
                <a:gridCol w="834253">
                  <a:extLst>
                    <a:ext uri="{9D8B030D-6E8A-4147-A177-3AD203B41FA5}">
                      <a16:colId xmlns:a16="http://schemas.microsoft.com/office/drawing/2014/main" val="1839334458"/>
                    </a:ext>
                  </a:extLst>
                </a:gridCol>
                <a:gridCol w="4638355">
                  <a:extLst>
                    <a:ext uri="{9D8B030D-6E8A-4147-A177-3AD203B41FA5}">
                      <a16:colId xmlns:a16="http://schemas.microsoft.com/office/drawing/2014/main" val="2996382058"/>
                    </a:ext>
                  </a:extLst>
                </a:gridCol>
              </a:tblGrid>
              <a:tr h="0">
                <a:tc>
                  <a:txBody>
                    <a:bodyPr/>
                    <a:lstStyle/>
                    <a:p>
                      <a:pPr marL="21590">
                        <a:lnSpc>
                          <a:spcPct val="115000"/>
                        </a:lnSpc>
                        <a:spcAft>
                          <a:spcPts val="300"/>
                        </a:spcAft>
                      </a:pPr>
                      <a:r>
                        <a:rPr lang="en-GB" sz="1500" dirty="0">
                          <a:effectLst/>
                        </a:rPr>
                        <a:t>WM01</a:t>
                      </a:r>
                      <a:endParaRPr lang="de-DE"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2225">
                        <a:lnSpc>
                          <a:spcPct val="115000"/>
                        </a:lnSpc>
                        <a:spcAft>
                          <a:spcPts val="300"/>
                        </a:spcAft>
                      </a:pPr>
                      <a:r>
                        <a:rPr lang="en-GB" sz="1500" b="0" dirty="0">
                          <a:solidFill>
                            <a:schemeClr val="tx1"/>
                          </a:solidFill>
                          <a:effectLst/>
                        </a:rPr>
                        <a:t>Development analysis methods to determine of underlying mechanisms for recrystallization which impacts the lifetime of tungsten-based PFCs from e.g. WPMAT (ITER+DEMO)</a:t>
                      </a:r>
                      <a:endParaRPr lang="de-DE" sz="15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718365558"/>
                  </a:ext>
                </a:extLst>
              </a:tr>
              <a:tr h="0">
                <a:tc>
                  <a:txBody>
                    <a:bodyPr/>
                    <a:lstStyle/>
                    <a:p>
                      <a:pPr marL="21590">
                        <a:lnSpc>
                          <a:spcPct val="115000"/>
                        </a:lnSpc>
                        <a:spcAft>
                          <a:spcPts val="300"/>
                        </a:spcAft>
                      </a:pPr>
                      <a:r>
                        <a:rPr lang="en-GB" sz="1500">
                          <a:effectLst/>
                        </a:rPr>
                        <a:t>WM02</a:t>
                      </a:r>
                      <a:endParaRPr lang="de-DE"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2225">
                        <a:lnSpc>
                          <a:spcPct val="115000"/>
                        </a:lnSpc>
                        <a:spcAft>
                          <a:spcPts val="300"/>
                        </a:spcAft>
                      </a:pPr>
                      <a:r>
                        <a:rPr lang="en-GB" sz="1500" dirty="0">
                          <a:effectLst/>
                        </a:rPr>
                        <a:t>Assessment of W-heavy alloy PFCs for use in current and future fusion devices with a focus on high heat flux treatment and high fluence plasma exposure (DEMO+ITER)</a:t>
                      </a:r>
                      <a:endParaRPr lang="de-DE"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75621323"/>
                  </a:ext>
                </a:extLst>
              </a:tr>
              <a:tr h="0">
                <a:tc>
                  <a:txBody>
                    <a:bodyPr/>
                    <a:lstStyle/>
                    <a:p>
                      <a:pPr marL="21590">
                        <a:lnSpc>
                          <a:spcPct val="115000"/>
                        </a:lnSpc>
                        <a:spcAft>
                          <a:spcPts val="300"/>
                        </a:spcAft>
                      </a:pPr>
                      <a:r>
                        <a:rPr lang="en-GB" sz="1500">
                          <a:effectLst/>
                        </a:rPr>
                        <a:t>WM03</a:t>
                      </a:r>
                      <a:endParaRPr lang="de-DE"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2225">
                        <a:lnSpc>
                          <a:spcPct val="115000"/>
                        </a:lnSpc>
                        <a:spcAft>
                          <a:spcPts val="300"/>
                        </a:spcAft>
                      </a:pPr>
                      <a:r>
                        <a:rPr lang="en-GB" sz="1500" dirty="0">
                          <a:effectLst/>
                        </a:rPr>
                        <a:t>Exposure of DEMO baseline divertor PFC mono-blocks (from WPDIV) in MAGNUM-PSI in D and </a:t>
                      </a:r>
                      <a:r>
                        <a:rPr lang="en-GB" sz="1500" dirty="0" err="1">
                          <a:effectLst/>
                        </a:rPr>
                        <a:t>D+Ne</a:t>
                      </a:r>
                      <a:r>
                        <a:rPr lang="en-GB" sz="1500" dirty="0">
                          <a:effectLst/>
                        </a:rPr>
                        <a:t> conditions to high fluence (DEMO)</a:t>
                      </a:r>
                      <a:endParaRPr lang="de-DE"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664679256"/>
                  </a:ext>
                </a:extLst>
              </a:tr>
            </a:tbl>
          </a:graphicData>
        </a:graphic>
      </p:graphicFrame>
      <p:sp>
        <p:nvSpPr>
          <p:cNvPr id="2" name="Textfeld 1"/>
          <p:cNvSpPr txBox="1"/>
          <p:nvPr/>
        </p:nvSpPr>
        <p:spPr>
          <a:xfrm>
            <a:off x="10516190" y="4217670"/>
            <a:ext cx="847411" cy="369332"/>
          </a:xfrm>
          <a:prstGeom prst="rect">
            <a:avLst/>
          </a:prstGeom>
          <a:noFill/>
        </p:spPr>
        <p:txBody>
          <a:bodyPr wrap="none" rtlCol="0">
            <a:spAutoFit/>
          </a:bodyPr>
          <a:lstStyle/>
          <a:p>
            <a:r>
              <a:rPr lang="de-DE" dirty="0" err="1" smtClean="0">
                <a:solidFill>
                  <a:srgbClr val="FF0000"/>
                </a:solidFill>
              </a:rPr>
              <a:t>Shifted</a:t>
            </a:r>
            <a:endParaRPr lang="de-DE" dirty="0">
              <a:solidFill>
                <a:srgbClr val="FF0000"/>
              </a:solidFill>
            </a:endParaRPr>
          </a:p>
        </p:txBody>
      </p:sp>
      <p:sp>
        <p:nvSpPr>
          <p:cNvPr id="12" name="Textfeld 11"/>
          <p:cNvSpPr txBox="1"/>
          <p:nvPr/>
        </p:nvSpPr>
        <p:spPr>
          <a:xfrm>
            <a:off x="10649341" y="3284984"/>
            <a:ext cx="686406" cy="369332"/>
          </a:xfrm>
          <a:prstGeom prst="rect">
            <a:avLst/>
          </a:prstGeom>
          <a:noFill/>
        </p:spPr>
        <p:txBody>
          <a:bodyPr wrap="none" rtlCol="0">
            <a:spAutoFit/>
          </a:bodyPr>
          <a:lstStyle/>
          <a:p>
            <a:r>
              <a:rPr lang="de-DE" dirty="0" err="1" smtClean="0">
                <a:solidFill>
                  <a:srgbClr val="00B050"/>
                </a:solidFill>
              </a:rPr>
              <a:t>Done</a:t>
            </a:r>
            <a:endParaRPr lang="de-DE" dirty="0">
              <a:solidFill>
                <a:srgbClr val="00B050"/>
              </a:solidFill>
            </a:endParaRPr>
          </a:p>
        </p:txBody>
      </p:sp>
      <p:sp>
        <p:nvSpPr>
          <p:cNvPr id="13" name="Textfeld 12"/>
          <p:cNvSpPr txBox="1"/>
          <p:nvPr/>
        </p:nvSpPr>
        <p:spPr>
          <a:xfrm>
            <a:off x="10638324" y="2280380"/>
            <a:ext cx="686406" cy="369332"/>
          </a:xfrm>
          <a:prstGeom prst="rect">
            <a:avLst/>
          </a:prstGeom>
          <a:noFill/>
        </p:spPr>
        <p:txBody>
          <a:bodyPr wrap="none" rtlCol="0">
            <a:spAutoFit/>
          </a:bodyPr>
          <a:lstStyle/>
          <a:p>
            <a:r>
              <a:rPr lang="de-DE" dirty="0" err="1" smtClean="0">
                <a:solidFill>
                  <a:srgbClr val="00B050"/>
                </a:solidFill>
              </a:rPr>
              <a:t>Done</a:t>
            </a:r>
            <a:endParaRPr lang="de-DE" dirty="0">
              <a:solidFill>
                <a:srgbClr val="00B050"/>
              </a:solidFill>
            </a:endParaRPr>
          </a:p>
        </p:txBody>
      </p:sp>
      <p:sp>
        <p:nvSpPr>
          <p:cNvPr id="15" name="Textfeld 14"/>
          <p:cNvSpPr txBox="1"/>
          <p:nvPr/>
        </p:nvSpPr>
        <p:spPr>
          <a:xfrm>
            <a:off x="4917714" y="5313369"/>
            <a:ext cx="5616624" cy="523220"/>
          </a:xfrm>
          <a:prstGeom prst="rect">
            <a:avLst/>
          </a:prstGeom>
          <a:noFill/>
        </p:spPr>
        <p:txBody>
          <a:bodyPr wrap="square" rtlCol="0">
            <a:spAutoFit/>
          </a:bodyPr>
          <a:lstStyle/>
          <a:p>
            <a:r>
              <a:rPr lang="de-DE" sz="1400" dirty="0" err="1" smtClean="0"/>
              <a:t>Full</a:t>
            </a:r>
            <a:r>
              <a:rPr lang="de-DE" sz="1400" dirty="0" smtClean="0"/>
              <a:t> </a:t>
            </a:r>
            <a:r>
              <a:rPr lang="de-DE" sz="1400" dirty="0" err="1" smtClean="0"/>
              <a:t>reporting</a:t>
            </a:r>
            <a:r>
              <a:rPr lang="de-DE" sz="1400" dirty="0" smtClean="0"/>
              <a:t> </a:t>
            </a:r>
            <a:r>
              <a:rPr lang="de-DE" sz="1400" dirty="0" err="1" smtClean="0"/>
              <a:t>under</a:t>
            </a:r>
            <a:r>
              <a:rPr lang="de-DE" sz="1400" dirty="0" smtClean="0"/>
              <a:t> </a:t>
            </a:r>
            <a:r>
              <a:rPr lang="de-DE" sz="1400" dirty="0"/>
              <a:t>INDICO https://indico.euro-fusion.org/event/1568/</a:t>
            </a:r>
            <a:endParaRPr lang="de-DE" sz="1400" dirty="0" smtClean="0"/>
          </a:p>
          <a:p>
            <a:r>
              <a:rPr lang="de-DE" sz="1400" dirty="0" err="1"/>
              <a:t>a</a:t>
            </a:r>
            <a:r>
              <a:rPr lang="de-DE" sz="1400" dirty="0" err="1" smtClean="0"/>
              <a:t>nd</a:t>
            </a:r>
            <a:r>
              <a:rPr lang="de-DE" sz="1400" dirty="0" smtClean="0"/>
              <a:t> SP A </a:t>
            </a:r>
            <a:r>
              <a:rPr lang="de-DE" sz="1400" dirty="0" err="1" smtClean="0"/>
              <a:t>reporting</a:t>
            </a:r>
            <a:r>
              <a:rPr lang="de-DE" sz="1400" dirty="0" smtClean="0"/>
              <a:t> </a:t>
            </a:r>
            <a:r>
              <a:rPr lang="de-DE" sz="1400" dirty="0" err="1" smtClean="0"/>
              <a:t>within</a:t>
            </a:r>
            <a:r>
              <a:rPr lang="de-DE" sz="1400" dirty="0" smtClean="0"/>
              <a:t> WPPWIE </a:t>
            </a:r>
            <a:r>
              <a:rPr lang="de-DE" sz="1400" dirty="0" err="1"/>
              <a:t>r</a:t>
            </a:r>
            <a:r>
              <a:rPr lang="de-DE" sz="1400" dirty="0" err="1" smtClean="0"/>
              <a:t>eview</a:t>
            </a:r>
            <a:r>
              <a:rPr lang="de-DE" sz="1400" dirty="0" smtClean="0"/>
              <a:t> </a:t>
            </a:r>
            <a:r>
              <a:rPr lang="de-DE" sz="1400" dirty="0" err="1" smtClean="0"/>
              <a:t>meeting</a:t>
            </a:r>
            <a:r>
              <a:rPr lang="de-DE" sz="1400" dirty="0" smtClean="0"/>
              <a:t>  (1/2022)</a:t>
            </a:r>
            <a:endParaRPr lang="de-DE" sz="1400" dirty="0"/>
          </a:p>
        </p:txBody>
      </p:sp>
    </p:spTree>
    <p:extLst>
      <p:ext uri="{BB962C8B-B14F-4D97-AF65-F5344CB8AC3E}">
        <p14:creationId xmlns:p14="http://schemas.microsoft.com/office/powerpoint/2010/main" val="3002632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421364550"/>
              </p:ext>
            </p:extLst>
          </p:nvPr>
        </p:nvGraphicFramePr>
        <p:xfrm>
          <a:off x="479376" y="1676376"/>
          <a:ext cx="2999740" cy="788670"/>
        </p:xfrm>
        <a:graphic>
          <a:graphicData uri="http://schemas.openxmlformats.org/drawingml/2006/table">
            <a:tbl>
              <a:tblPr firstRow="1" firstCol="1" bandRow="1">
                <a:tableStyleId>{5C22544A-7EE6-4342-B048-85BDC9FD1C3A}</a:tableStyleId>
              </a:tblPr>
              <a:tblGrid>
                <a:gridCol w="2999740">
                  <a:extLst>
                    <a:ext uri="{9D8B030D-6E8A-4147-A177-3AD203B41FA5}">
                      <a16:colId xmlns:a16="http://schemas.microsoft.com/office/drawing/2014/main" val="1690098323"/>
                    </a:ext>
                  </a:extLst>
                </a:gridCol>
              </a:tblGrid>
              <a:tr h="772160">
                <a:tc>
                  <a:txBody>
                    <a:bodyPr/>
                    <a:lstStyle/>
                    <a:p>
                      <a:pPr>
                        <a:lnSpc>
                          <a:spcPct val="115000"/>
                        </a:lnSpc>
                        <a:spcAft>
                          <a:spcPts val="600"/>
                        </a:spcAft>
                      </a:pPr>
                      <a:r>
                        <a:rPr lang="en-US" sz="1500" dirty="0">
                          <a:effectLst/>
                        </a:rPr>
                        <a:t>SP A.1 Synergistic Load Studies of Plasma-Facing Materials for ITER &amp; DEMO</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101600" marR="101600" marT="0" marB="0">
                    <a:solidFill>
                      <a:schemeClr val="bg1">
                        <a:lumMod val="65000"/>
                      </a:schemeClr>
                    </a:solidFill>
                  </a:tcPr>
                </a:tc>
                <a:extLst>
                  <a:ext uri="{0D108BD9-81ED-4DB2-BD59-A6C34878D82A}">
                    <a16:rowId xmlns:a16="http://schemas.microsoft.com/office/drawing/2014/main" val="2879778627"/>
                  </a:ext>
                </a:extLst>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317968435"/>
              </p:ext>
            </p:extLst>
          </p:nvPr>
        </p:nvGraphicFramePr>
        <p:xfrm>
          <a:off x="479661" y="2564904"/>
          <a:ext cx="2999740" cy="788670"/>
        </p:xfrm>
        <a:graphic>
          <a:graphicData uri="http://schemas.openxmlformats.org/drawingml/2006/table">
            <a:tbl>
              <a:tblPr firstRow="1" firstCol="1" bandRow="1">
                <a:tableStyleId>{5C22544A-7EE6-4342-B048-85BDC9FD1C3A}</a:tableStyleId>
              </a:tblPr>
              <a:tblGrid>
                <a:gridCol w="2999740">
                  <a:extLst>
                    <a:ext uri="{9D8B030D-6E8A-4147-A177-3AD203B41FA5}">
                      <a16:colId xmlns:a16="http://schemas.microsoft.com/office/drawing/2014/main" val="3504066188"/>
                    </a:ext>
                  </a:extLst>
                </a:gridCol>
              </a:tblGrid>
              <a:tr h="771144">
                <a:tc>
                  <a:txBody>
                    <a:bodyPr/>
                    <a:lstStyle/>
                    <a:p>
                      <a:pPr>
                        <a:lnSpc>
                          <a:spcPct val="115000"/>
                        </a:lnSpc>
                        <a:spcAft>
                          <a:spcPts val="600"/>
                        </a:spcAft>
                      </a:pPr>
                      <a:r>
                        <a:rPr lang="en-US" sz="1500" dirty="0">
                          <a:effectLst/>
                        </a:rPr>
                        <a:t>SP A.2 High Particle Fluence Exposures of Plasma-Facing Components for ITER</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101600" marR="101600" marT="0" marB="0">
                    <a:solidFill>
                      <a:schemeClr val="bg1">
                        <a:lumMod val="65000"/>
                      </a:schemeClr>
                    </a:solidFill>
                  </a:tcPr>
                </a:tc>
                <a:extLst>
                  <a:ext uri="{0D108BD9-81ED-4DB2-BD59-A6C34878D82A}">
                    <a16:rowId xmlns:a16="http://schemas.microsoft.com/office/drawing/2014/main" val="1797231575"/>
                  </a:ext>
                </a:extLst>
              </a:tr>
            </a:tbl>
          </a:graphicData>
        </a:graphic>
      </p:graphicFrame>
      <p:graphicFrame>
        <p:nvGraphicFramePr>
          <p:cNvPr id="9" name="Tabelle 8"/>
          <p:cNvGraphicFramePr>
            <a:graphicFrameLocks noGrp="1"/>
          </p:cNvGraphicFramePr>
          <p:nvPr>
            <p:extLst>
              <p:ext uri="{D42A27DB-BD31-4B8C-83A1-F6EECF244321}">
                <p14:modId xmlns:p14="http://schemas.microsoft.com/office/powerpoint/2010/main" val="2927387219"/>
              </p:ext>
            </p:extLst>
          </p:nvPr>
        </p:nvGraphicFramePr>
        <p:xfrm>
          <a:off x="479376" y="3429000"/>
          <a:ext cx="2999740" cy="788670"/>
        </p:xfrm>
        <a:graphic>
          <a:graphicData uri="http://schemas.openxmlformats.org/drawingml/2006/table">
            <a:tbl>
              <a:tblPr firstRow="1" firstCol="1" bandRow="1">
                <a:tableStyleId>{5C22544A-7EE6-4342-B048-85BDC9FD1C3A}</a:tableStyleId>
              </a:tblPr>
              <a:tblGrid>
                <a:gridCol w="2999740">
                  <a:extLst>
                    <a:ext uri="{9D8B030D-6E8A-4147-A177-3AD203B41FA5}">
                      <a16:colId xmlns:a16="http://schemas.microsoft.com/office/drawing/2014/main" val="3025144535"/>
                    </a:ext>
                  </a:extLst>
                </a:gridCol>
              </a:tblGrid>
              <a:tr h="771144">
                <a:tc>
                  <a:txBody>
                    <a:bodyPr/>
                    <a:lstStyle/>
                    <a:p>
                      <a:pPr>
                        <a:lnSpc>
                          <a:spcPct val="115000"/>
                        </a:lnSpc>
                        <a:spcAft>
                          <a:spcPts val="600"/>
                        </a:spcAft>
                      </a:pPr>
                      <a:r>
                        <a:rPr lang="en-US" sz="1500" dirty="0">
                          <a:effectLst/>
                        </a:rPr>
                        <a:t>SP A.3 / Advanced Materials under thermo-mechanical and plasma loads</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101600" marR="101600" marT="0" marB="0"/>
                </a:tc>
                <a:extLst>
                  <a:ext uri="{0D108BD9-81ED-4DB2-BD59-A6C34878D82A}">
                    <a16:rowId xmlns:a16="http://schemas.microsoft.com/office/drawing/2014/main" val="3350030702"/>
                  </a:ext>
                </a:extLst>
              </a:tr>
            </a:tbl>
          </a:graphicData>
        </a:graphic>
      </p:graphicFrame>
      <p:graphicFrame>
        <p:nvGraphicFramePr>
          <p:cNvPr id="10" name="Tabelle 9"/>
          <p:cNvGraphicFramePr>
            <a:graphicFrameLocks noGrp="1"/>
          </p:cNvGraphicFramePr>
          <p:nvPr>
            <p:extLst>
              <p:ext uri="{D42A27DB-BD31-4B8C-83A1-F6EECF244321}">
                <p14:modId xmlns:p14="http://schemas.microsoft.com/office/powerpoint/2010/main" val="471845865"/>
              </p:ext>
            </p:extLst>
          </p:nvPr>
        </p:nvGraphicFramePr>
        <p:xfrm>
          <a:off x="479376" y="4291240"/>
          <a:ext cx="2999740" cy="788670"/>
        </p:xfrm>
        <a:graphic>
          <a:graphicData uri="http://schemas.openxmlformats.org/drawingml/2006/table">
            <a:tbl>
              <a:tblPr firstRow="1" firstCol="1" bandRow="1">
                <a:tableStyleId>{5C22544A-7EE6-4342-B048-85BDC9FD1C3A}</a:tableStyleId>
              </a:tblPr>
              <a:tblGrid>
                <a:gridCol w="2999740">
                  <a:extLst>
                    <a:ext uri="{9D8B030D-6E8A-4147-A177-3AD203B41FA5}">
                      <a16:colId xmlns:a16="http://schemas.microsoft.com/office/drawing/2014/main" val="2067904741"/>
                    </a:ext>
                  </a:extLst>
                </a:gridCol>
              </a:tblGrid>
              <a:tr h="771144">
                <a:tc>
                  <a:txBody>
                    <a:bodyPr/>
                    <a:lstStyle/>
                    <a:p>
                      <a:pPr>
                        <a:lnSpc>
                          <a:spcPct val="115000"/>
                        </a:lnSpc>
                        <a:spcAft>
                          <a:spcPts val="600"/>
                        </a:spcAft>
                      </a:pPr>
                      <a:r>
                        <a:rPr lang="en-US" sz="1500" dirty="0">
                          <a:effectLst/>
                        </a:rPr>
                        <a:t>SP A.4 / High Temperature performance of </a:t>
                      </a:r>
                      <a:r>
                        <a:rPr lang="en-US" sz="1500" dirty="0" smtClean="0">
                          <a:effectLst/>
                        </a:rPr>
                        <a:t>Armor </a:t>
                      </a:r>
                      <a:r>
                        <a:rPr lang="en-US" sz="1500" dirty="0">
                          <a:effectLst/>
                        </a:rPr>
                        <a:t>Materials: Recrystallization and Melting</a:t>
                      </a:r>
                      <a:endParaRPr lang="de-DE" sz="1500" dirty="0">
                        <a:effectLst/>
                        <a:latin typeface="Calibri" panose="020F0502020204030204" pitchFamily="34" charset="0"/>
                        <a:ea typeface="SimSun" panose="02010600030101010101" pitchFamily="2" charset="-122"/>
                        <a:cs typeface="Arial" panose="020B0604020202020204" pitchFamily="34" charset="0"/>
                      </a:endParaRPr>
                    </a:p>
                  </a:txBody>
                  <a:tcPr marL="101600" marR="101600" marT="0" marB="0">
                    <a:solidFill>
                      <a:schemeClr val="bg1">
                        <a:lumMod val="65000"/>
                      </a:schemeClr>
                    </a:solidFill>
                  </a:tcPr>
                </a:tc>
                <a:extLst>
                  <a:ext uri="{0D108BD9-81ED-4DB2-BD59-A6C34878D82A}">
                    <a16:rowId xmlns:a16="http://schemas.microsoft.com/office/drawing/2014/main" val="258008875"/>
                  </a:ext>
                </a:extLst>
              </a:tr>
            </a:tbl>
          </a:graphicData>
        </a:graphic>
      </p:graphicFrame>
      <p:sp>
        <p:nvSpPr>
          <p:cNvPr id="14" name="Rechteck 13"/>
          <p:cNvSpPr/>
          <p:nvPr/>
        </p:nvSpPr>
        <p:spPr>
          <a:xfrm>
            <a:off x="713070" y="5294958"/>
            <a:ext cx="2532351" cy="738664"/>
          </a:xfrm>
          <a:prstGeom prst="rect">
            <a:avLst/>
          </a:prstGeom>
        </p:spPr>
        <p:txBody>
          <a:bodyPr wrap="square">
            <a:spAutoFit/>
          </a:bodyPr>
          <a:lstStyle/>
          <a:p>
            <a:r>
              <a:rPr lang="en-US" sz="1400" dirty="0">
                <a:latin typeface="Calibri" panose="020F0502020204030204" pitchFamily="34" charset="0"/>
                <a:ea typeface="SimSun" panose="02010600030101010101" pitchFamily="2" charset="-122"/>
                <a:cs typeface="Arial" panose="020B0604020202020204" pitchFamily="34" charset="0"/>
              </a:rPr>
              <a:t>Participants: CEA</a:t>
            </a:r>
            <a:r>
              <a:rPr lang="en-US" sz="1400" dirty="0">
                <a:latin typeface="Calibri" panose="020F0502020204030204" pitchFamily="34" charset="0"/>
                <a:ea typeface="SimSun" panose="02010600030101010101" pitchFamily="2" charset="-122"/>
                <a:cs typeface="Arial" panose="020B0604020202020204" pitchFamily="34" charset="0"/>
              </a:rPr>
              <a:t>, CIEMAT, </a:t>
            </a:r>
            <a:endParaRPr lang="en-US" sz="1400" dirty="0" smtClean="0">
              <a:latin typeface="Calibri" panose="020F0502020204030204" pitchFamily="34" charset="0"/>
              <a:ea typeface="SimSun" panose="02010600030101010101" pitchFamily="2" charset="-122"/>
              <a:cs typeface="Arial" panose="020B0604020202020204" pitchFamily="34" charset="0"/>
            </a:endParaRPr>
          </a:p>
          <a:p>
            <a:r>
              <a:rPr lang="en-US" sz="1400" dirty="0" smtClean="0">
                <a:latin typeface="Calibri" panose="020F0502020204030204" pitchFamily="34" charset="0"/>
                <a:ea typeface="SimSun" panose="02010600030101010101" pitchFamily="2" charset="-122"/>
                <a:cs typeface="Arial" panose="020B0604020202020204" pitchFamily="34" charset="0"/>
              </a:rPr>
              <a:t>DIFFER</a:t>
            </a:r>
            <a:r>
              <a:rPr lang="en-US" sz="1400" dirty="0">
                <a:latin typeface="Calibri" panose="020F0502020204030204" pitchFamily="34" charset="0"/>
                <a:ea typeface="SimSun" panose="02010600030101010101" pitchFamily="2" charset="-122"/>
                <a:cs typeface="Arial" panose="020B0604020202020204" pitchFamily="34" charset="0"/>
              </a:rPr>
              <a:t>, DTU, FZJ, JSI, KIPT, </a:t>
            </a:r>
            <a:endParaRPr lang="en-US" sz="1400" dirty="0" smtClean="0">
              <a:latin typeface="Calibri" panose="020F0502020204030204" pitchFamily="34" charset="0"/>
              <a:ea typeface="SimSun" panose="02010600030101010101" pitchFamily="2" charset="-122"/>
              <a:cs typeface="Arial" panose="020B0604020202020204" pitchFamily="34" charset="0"/>
            </a:endParaRPr>
          </a:p>
          <a:p>
            <a:r>
              <a:rPr lang="en-US" sz="1400" dirty="0" smtClean="0">
                <a:latin typeface="Calibri" panose="020F0502020204030204" pitchFamily="34" charset="0"/>
                <a:ea typeface="SimSun" panose="02010600030101010101" pitchFamily="2" charset="-122"/>
                <a:cs typeface="Arial" panose="020B0604020202020204" pitchFamily="34" charset="0"/>
              </a:rPr>
              <a:t>LPP-ERM-KMS</a:t>
            </a:r>
            <a:r>
              <a:rPr lang="en-US" sz="1400" dirty="0">
                <a:latin typeface="Calibri" panose="020F0502020204030204" pitchFamily="34" charset="0"/>
                <a:ea typeface="SimSun" panose="02010600030101010101" pitchFamily="2" charset="-122"/>
                <a:cs typeface="Arial" panose="020B0604020202020204" pitchFamily="34" charset="0"/>
              </a:rPr>
              <a:t>, MPG, VR</a:t>
            </a:r>
            <a:endParaRPr lang="de-DE" sz="1400" dirty="0"/>
          </a:p>
        </p:txBody>
      </p:sp>
      <p:sp>
        <p:nvSpPr>
          <p:cNvPr id="19" name="Titel 1"/>
          <p:cNvSpPr>
            <a:spLocks noGrp="1"/>
          </p:cNvSpPr>
          <p:nvPr>
            <p:ph type="title"/>
          </p:nvPr>
        </p:nvSpPr>
        <p:spPr>
          <a:xfrm>
            <a:off x="596271" y="243164"/>
            <a:ext cx="10526283" cy="457200"/>
          </a:xfrm>
        </p:spPr>
        <p:txBody>
          <a:bodyPr/>
          <a:lstStyle/>
          <a:p>
            <a:r>
              <a:rPr lang="en-GB" dirty="0">
                <a:solidFill>
                  <a:schemeClr val="bg2">
                    <a:lumMod val="10000"/>
                  </a:schemeClr>
                </a:solidFill>
              </a:rPr>
              <a:t>2 – WPPWIE  Summary of </a:t>
            </a:r>
            <a:r>
              <a:rPr lang="en-GB" dirty="0" smtClean="0">
                <a:solidFill>
                  <a:schemeClr val="bg2">
                    <a:lumMod val="10000"/>
                  </a:schemeClr>
                </a:solidFill>
              </a:rPr>
              <a:t>Achievements: SP A </a:t>
            </a:r>
            <a:br>
              <a:rPr lang="en-GB" dirty="0" smtClean="0">
                <a:solidFill>
                  <a:schemeClr val="bg2">
                    <a:lumMod val="10000"/>
                  </a:schemeClr>
                </a:solidFill>
              </a:rPr>
            </a:br>
            <a:r>
              <a:rPr lang="en-US" dirty="0" smtClean="0">
                <a:latin typeface="Calibri" panose="020F0502020204030204" pitchFamily="34" charset="0"/>
                <a:ea typeface="SimSun" panose="02010600030101010101" pitchFamily="2" charset="-122"/>
              </a:rPr>
              <a:t>Particle </a:t>
            </a:r>
            <a:r>
              <a:rPr lang="en-US" dirty="0">
                <a:latin typeface="Calibri" panose="020F0502020204030204" pitchFamily="34" charset="0"/>
                <a:ea typeface="SimSun" panose="02010600030101010101" pitchFamily="2" charset="-122"/>
              </a:rPr>
              <a:t>and heat load studies in preparation </a:t>
            </a:r>
            <a:r>
              <a:rPr lang="en-US" dirty="0" smtClean="0">
                <a:latin typeface="Calibri" panose="020F0502020204030204" pitchFamily="34" charset="0"/>
                <a:ea typeface="SimSun" panose="02010600030101010101" pitchFamily="2" charset="-122"/>
              </a:rPr>
              <a:t>of </a:t>
            </a:r>
            <a:r>
              <a:rPr lang="en-US" dirty="0">
                <a:latin typeface="Calibri" panose="020F0502020204030204" pitchFamily="34" charset="0"/>
                <a:ea typeface="SimSun" panose="02010600030101010101" pitchFamily="2" charset="-122"/>
              </a:rPr>
              <a:t>ITER and </a:t>
            </a:r>
            <a:r>
              <a:rPr lang="en-US" dirty="0" smtClean="0">
                <a:latin typeface="Calibri" panose="020F0502020204030204" pitchFamily="34" charset="0"/>
                <a:ea typeface="SimSun" panose="02010600030101010101" pitchFamily="2" charset="-122"/>
              </a:rPr>
              <a:t>DEMO exploitation</a:t>
            </a:r>
            <a:r>
              <a:rPr lang="en-US" dirty="0">
                <a:latin typeface="Calibri" panose="020F0502020204030204" pitchFamily="34" charset="0"/>
                <a:ea typeface="SimSun" panose="02010600030101010101" pitchFamily="2" charset="-122"/>
              </a:rPr>
              <a:t/>
            </a:r>
            <a:br>
              <a:rPr lang="en-US" dirty="0">
                <a:latin typeface="Calibri" panose="020F0502020204030204" pitchFamily="34" charset="0"/>
                <a:ea typeface="SimSun" panose="02010600030101010101" pitchFamily="2" charset="-122"/>
              </a:rPr>
            </a:br>
            <a:endParaRPr lang="en-GB" dirty="0">
              <a:solidFill>
                <a:schemeClr val="bg2">
                  <a:lumMod val="10000"/>
                </a:schemeClr>
              </a:solidFill>
            </a:endParaRPr>
          </a:p>
        </p:txBody>
      </p:sp>
      <p:sp>
        <p:nvSpPr>
          <p:cNvPr id="20" name="Foliennummernplatzhalter 4"/>
          <p:cNvSpPr>
            <a:spLocks noGrp="1"/>
          </p:cNvSpPr>
          <p:nvPr>
            <p:ph type="sldNum" sz="quarter" idx="12"/>
          </p:nvPr>
        </p:nvSpPr>
        <p:spPr>
          <a:xfrm>
            <a:off x="10992544" y="6525344"/>
            <a:ext cx="720080" cy="199174"/>
          </a:xfrm>
        </p:spPr>
        <p:txBody>
          <a:bodyPr/>
          <a:lstStyle/>
          <a:p>
            <a:fld id="{6A6D9FA1-99C7-4910-8E32-B85D378B0060}" type="slidenum">
              <a:rPr lang="en-GB" smtClean="0"/>
              <a:pPr/>
              <a:t>9</a:t>
            </a:fld>
            <a:endParaRPr lang="en-GB" dirty="0"/>
          </a:p>
        </p:txBody>
      </p:sp>
      <p:sp>
        <p:nvSpPr>
          <p:cNvPr id="21" name="Fußzeilenplatzhalter 3"/>
          <p:cNvSpPr>
            <a:spLocks noGrp="1"/>
          </p:cNvSpPr>
          <p:nvPr>
            <p:ph type="ftr" sz="quarter" idx="11"/>
          </p:nvPr>
        </p:nvSpPr>
        <p:spPr>
          <a:xfrm>
            <a:off x="609600" y="6528386"/>
            <a:ext cx="3470176" cy="329614"/>
          </a:xfrm>
        </p:spPr>
        <p:txBody>
          <a:bodyPr/>
          <a:lstStyle/>
          <a:p>
            <a:pPr algn="l"/>
            <a:r>
              <a:rPr lang="fr-FR" dirty="0"/>
              <a:t>S. Brezinsek  |  3rd WPPWIE PB  |  </a:t>
            </a:r>
            <a:r>
              <a:rPr lang="fr-FR" dirty="0" smtClean="0"/>
              <a:t>15.03.2022</a:t>
            </a:r>
            <a:endParaRPr lang="en-GB" dirty="0"/>
          </a:p>
        </p:txBody>
      </p:sp>
      <p:pic>
        <p:nvPicPr>
          <p:cNvPr id="22" name="Grafik 21"/>
          <p:cNvPicPr>
            <a:picLocks noChangeAspect="1"/>
          </p:cNvPicPr>
          <p:nvPr/>
        </p:nvPicPr>
        <p:blipFill rotWithShape="1">
          <a:blip r:embed="rId2"/>
          <a:srcRect l="4547" t="5917" r="16529" b="2628"/>
          <a:stretch/>
        </p:blipFill>
        <p:spPr>
          <a:xfrm>
            <a:off x="5447927" y="1844824"/>
            <a:ext cx="4464497" cy="3338015"/>
          </a:xfrm>
          <a:prstGeom prst="rect">
            <a:avLst/>
          </a:prstGeom>
        </p:spPr>
      </p:pic>
      <p:sp>
        <p:nvSpPr>
          <p:cNvPr id="23" name="Textfeld 22"/>
          <p:cNvSpPr txBox="1"/>
          <p:nvPr/>
        </p:nvSpPr>
        <p:spPr>
          <a:xfrm>
            <a:off x="9829304" y="3024968"/>
            <a:ext cx="2285626" cy="584775"/>
          </a:xfrm>
          <a:prstGeom prst="rect">
            <a:avLst/>
          </a:prstGeom>
          <a:noFill/>
        </p:spPr>
        <p:txBody>
          <a:bodyPr wrap="none" rtlCol="0">
            <a:spAutoFit/>
          </a:bodyPr>
          <a:lstStyle/>
          <a:p>
            <a:pPr defTabSz="914377"/>
            <a:r>
              <a:rPr lang="en-GB" sz="1600" dirty="0" smtClean="0">
                <a:solidFill>
                  <a:prstClr val="black"/>
                </a:solidFill>
                <a:latin typeface="Calibri"/>
              </a:rPr>
              <a:t>GLADIS screening </a:t>
            </a:r>
            <a:r>
              <a:rPr lang="en-GB" sz="1600" dirty="0">
                <a:solidFill>
                  <a:prstClr val="black"/>
                </a:solidFill>
                <a:latin typeface="Calibri"/>
              </a:rPr>
              <a:t>results </a:t>
            </a:r>
            <a:endParaRPr lang="en-GB" sz="1600" dirty="0" smtClean="0">
              <a:solidFill>
                <a:prstClr val="black"/>
              </a:solidFill>
              <a:latin typeface="Calibri"/>
            </a:endParaRPr>
          </a:p>
          <a:p>
            <a:pPr defTabSz="914377"/>
            <a:r>
              <a:rPr lang="de-DE" sz="1600" dirty="0" smtClean="0">
                <a:solidFill>
                  <a:prstClr val="black"/>
                </a:solidFill>
                <a:latin typeface="Calibri"/>
              </a:rPr>
              <a:t>WSM-W95 </a:t>
            </a:r>
            <a:r>
              <a:rPr lang="de-DE" sz="1600" dirty="0">
                <a:solidFill>
                  <a:prstClr val="black"/>
                </a:solidFill>
                <a:latin typeface="Calibri"/>
              </a:rPr>
              <a:t>Ni3.5 </a:t>
            </a:r>
            <a:r>
              <a:rPr lang="de-DE" sz="1600" dirty="0" smtClean="0">
                <a:solidFill>
                  <a:prstClr val="black"/>
                </a:solidFill>
                <a:latin typeface="Calibri"/>
              </a:rPr>
              <a:t>Cu1.5</a:t>
            </a:r>
          </a:p>
        </p:txBody>
      </p:sp>
      <p:sp>
        <p:nvSpPr>
          <p:cNvPr id="24" name="Textfeld 23"/>
          <p:cNvSpPr txBox="1"/>
          <p:nvPr/>
        </p:nvSpPr>
        <p:spPr>
          <a:xfrm>
            <a:off x="6265628" y="2168736"/>
            <a:ext cx="864096" cy="369332"/>
          </a:xfrm>
          <a:prstGeom prst="rect">
            <a:avLst/>
          </a:prstGeom>
          <a:noFill/>
        </p:spPr>
        <p:txBody>
          <a:bodyPr wrap="square" rtlCol="0">
            <a:spAutoFit/>
          </a:bodyPr>
          <a:lstStyle/>
          <a:p>
            <a:r>
              <a:rPr lang="de-DE" dirty="0" smtClean="0"/>
              <a:t>MPG</a:t>
            </a:r>
            <a:endParaRPr lang="de-DE" dirty="0"/>
          </a:p>
        </p:txBody>
      </p:sp>
      <p:sp>
        <p:nvSpPr>
          <p:cNvPr id="25" name="Rechteck 24"/>
          <p:cNvSpPr/>
          <p:nvPr/>
        </p:nvSpPr>
        <p:spPr>
          <a:xfrm>
            <a:off x="5159896" y="773809"/>
            <a:ext cx="6768752" cy="867930"/>
          </a:xfrm>
          <a:prstGeom prst="rect">
            <a:avLst/>
          </a:prstGeom>
        </p:spPr>
        <p:txBody>
          <a:bodyPr wrap="square">
            <a:spAutoFit/>
          </a:bodyPr>
          <a:lstStyle/>
          <a:p>
            <a:pPr defTabSz="914377">
              <a:lnSpc>
                <a:spcPct val="120000"/>
              </a:lnSpc>
              <a:spcBef>
                <a:spcPts val="600"/>
              </a:spcBef>
            </a:pPr>
            <a:r>
              <a:rPr lang="en-GB" sz="1400" b="1" dirty="0">
                <a:solidFill>
                  <a:prstClr val="black"/>
                </a:solidFill>
                <a:cs typeface="Arial" panose="020B0604020202020204" pitchFamily="34" charset="0"/>
              </a:rPr>
              <a:t>Motivation:  </a:t>
            </a:r>
            <a:r>
              <a:rPr lang="en-GB" sz="1400" dirty="0">
                <a:solidFill>
                  <a:prstClr val="black"/>
                </a:solidFill>
                <a:cs typeface="Arial" panose="020B0604020202020204" pitchFamily="34" charset="0"/>
                <a:sym typeface="Symbol" panose="05050102010706020507" pitchFamily="18" charset="2"/>
              </a:rPr>
              <a:t>Transition of W7-X from graphite to W PFM for divertor target and baffle plates. Moderate heat fluxes up to 10 MW/m² allow to consider W heavy alloys materials, reduced manufacturing costs due to machining with high speed standard tools.</a:t>
            </a:r>
            <a:endParaRPr lang="en-GB" sz="1400" dirty="0">
              <a:solidFill>
                <a:prstClr val="black"/>
              </a:solidFill>
              <a:cs typeface="Arial" panose="020B0604020202020204" pitchFamily="34" charset="0"/>
              <a:sym typeface="Symbol" panose="05050102010706020507" pitchFamily="18" charset="2"/>
            </a:endParaRPr>
          </a:p>
        </p:txBody>
      </p:sp>
      <p:sp>
        <p:nvSpPr>
          <p:cNvPr id="26" name="Rechteck 25"/>
          <p:cNvSpPr/>
          <p:nvPr/>
        </p:nvSpPr>
        <p:spPr>
          <a:xfrm>
            <a:off x="5159896" y="5165692"/>
            <a:ext cx="6840760" cy="867930"/>
          </a:xfrm>
          <a:prstGeom prst="rect">
            <a:avLst/>
          </a:prstGeom>
        </p:spPr>
        <p:txBody>
          <a:bodyPr wrap="square">
            <a:spAutoFit/>
          </a:bodyPr>
          <a:lstStyle/>
          <a:p>
            <a:pPr marL="285750" indent="-285750" defTabSz="914377">
              <a:lnSpc>
                <a:spcPct val="120000"/>
              </a:lnSpc>
              <a:buClr>
                <a:prstClr val="black"/>
              </a:buClr>
              <a:buFont typeface="Wingdings" panose="05000000000000000000" pitchFamily="2" charset="2"/>
              <a:buChar char="§"/>
            </a:pPr>
            <a:r>
              <a:rPr lang="en-GB" sz="1400" dirty="0">
                <a:solidFill>
                  <a:prstClr val="black"/>
                </a:solidFill>
                <a:cs typeface="Arial" panose="020B0604020202020204" pitchFamily="34" charset="0"/>
                <a:sym typeface="Symbol" panose="05050102010706020507" pitchFamily="18" charset="2"/>
              </a:rPr>
              <a:t>Study of thermal operation limits close to the melting of Cu/Ni FCC (</a:t>
            </a:r>
            <a:r>
              <a:rPr lang="en-GB" sz="1400" dirty="0" smtClean="0">
                <a:solidFill>
                  <a:prstClr val="black"/>
                </a:solidFill>
                <a:cs typeface="Arial" panose="020B0604020202020204" pitchFamily="34" charset="0"/>
                <a:sym typeface="Symbol" panose="05050102010706020507" pitchFamily="18" charset="2"/>
              </a:rPr>
              <a:t>T</a:t>
            </a:r>
            <a:r>
              <a:rPr lang="en-GB" sz="1400" baseline="-25000" dirty="0" smtClean="0">
                <a:solidFill>
                  <a:prstClr val="black"/>
                </a:solidFill>
                <a:cs typeface="Arial" panose="020B0604020202020204" pitchFamily="34" charset="0"/>
                <a:sym typeface="Symbol" panose="05050102010706020507" pitchFamily="18" charset="2"/>
              </a:rPr>
              <a:t>liq</a:t>
            </a:r>
            <a:r>
              <a:rPr lang="en-GB" sz="1400" dirty="0" smtClean="0">
                <a:solidFill>
                  <a:prstClr val="black"/>
                </a:solidFill>
                <a:cs typeface="Arial" panose="020B0604020202020204" pitchFamily="34" charset="0"/>
                <a:sym typeface="Symbol" panose="05050102010706020507" pitchFamily="18" charset="2"/>
              </a:rPr>
              <a:t>~1380°C)</a:t>
            </a:r>
            <a:endParaRPr lang="en-GB" sz="1400" b="1" i="1" dirty="0" smtClean="0">
              <a:solidFill>
                <a:prstClr val="black"/>
              </a:solidFill>
              <a:cs typeface="Arial" panose="020B0604020202020204" pitchFamily="34" charset="0"/>
              <a:sym typeface="Symbol" panose="05050102010706020507" pitchFamily="18" charset="2"/>
            </a:endParaRPr>
          </a:p>
          <a:p>
            <a:pPr marL="285750" indent="-285750" defTabSz="914377">
              <a:lnSpc>
                <a:spcPct val="120000"/>
              </a:lnSpc>
              <a:buClr>
                <a:prstClr val="black"/>
              </a:buClr>
              <a:buFont typeface="Wingdings" panose="05000000000000000000" pitchFamily="2" charset="2"/>
              <a:buChar char="§"/>
            </a:pPr>
            <a:r>
              <a:rPr lang="en-GB" sz="1400" dirty="0" smtClean="0">
                <a:solidFill>
                  <a:prstClr val="black"/>
                </a:solidFill>
                <a:cs typeface="Arial" panose="020B0604020202020204" pitchFamily="34" charset="0"/>
                <a:sym typeface="Symbol" panose="05050102010706020507" pitchFamily="18" charset="2"/>
              </a:rPr>
              <a:t>Study </a:t>
            </a:r>
            <a:r>
              <a:rPr lang="en-GB" sz="1400" dirty="0">
                <a:solidFill>
                  <a:prstClr val="black"/>
                </a:solidFill>
                <a:cs typeface="Arial" panose="020B0604020202020204" pitchFamily="34" charset="0"/>
                <a:sym typeface="Symbol" panose="05050102010706020507" pitchFamily="18" charset="2"/>
              </a:rPr>
              <a:t>integrity and performance of samples before and after “Melting event”</a:t>
            </a:r>
          </a:p>
          <a:p>
            <a:pPr marL="285750" indent="-285750" defTabSz="914377">
              <a:lnSpc>
                <a:spcPct val="120000"/>
              </a:lnSpc>
              <a:buClr>
                <a:prstClr val="black"/>
              </a:buClr>
              <a:buFont typeface="Wingdings" panose="05000000000000000000" pitchFamily="2" charset="2"/>
              <a:buChar char="§"/>
            </a:pPr>
            <a:r>
              <a:rPr lang="en-GB" sz="1400" dirty="0">
                <a:solidFill>
                  <a:prstClr val="black"/>
                </a:solidFill>
                <a:cs typeface="Arial" panose="020B0604020202020204" pitchFamily="34" charset="0"/>
                <a:sym typeface="Symbol" panose="05050102010706020507" pitchFamily="18" charset="2"/>
              </a:rPr>
              <a:t>Behaviour under  transient cyclic heat load of 15 MW/m², 1.2 s and 40 MW/m², 0.2 s</a:t>
            </a:r>
            <a:endParaRPr lang="en-GB" sz="1400" dirty="0">
              <a:solidFill>
                <a:prstClr val="black"/>
              </a:solidFill>
              <a:cs typeface="Arial" panose="020B0604020202020204" pitchFamily="34" charset="0"/>
              <a:sym typeface="Symbol" panose="05050102010706020507" pitchFamily="18" charset="2"/>
            </a:endParaRPr>
          </a:p>
        </p:txBody>
      </p:sp>
      <p:sp>
        <p:nvSpPr>
          <p:cNvPr id="27" name="Rechteck 26"/>
          <p:cNvSpPr/>
          <p:nvPr/>
        </p:nvSpPr>
        <p:spPr>
          <a:xfrm>
            <a:off x="5303912" y="6021288"/>
            <a:ext cx="6768752" cy="609398"/>
          </a:xfrm>
          <a:prstGeom prst="rect">
            <a:avLst/>
          </a:prstGeom>
        </p:spPr>
        <p:txBody>
          <a:bodyPr wrap="square">
            <a:spAutoFit/>
          </a:bodyPr>
          <a:lstStyle/>
          <a:p>
            <a:pPr defTabSz="914377">
              <a:lnSpc>
                <a:spcPct val="120000"/>
              </a:lnSpc>
              <a:spcBef>
                <a:spcPts val="600"/>
              </a:spcBef>
            </a:pPr>
            <a:r>
              <a:rPr lang="en-GB" sz="1400" b="1" dirty="0" smtClean="0">
                <a:solidFill>
                  <a:prstClr val="black"/>
                </a:solidFill>
                <a:cs typeface="Arial" panose="020B0604020202020204" pitchFamily="34" charset="0"/>
              </a:rPr>
              <a:t>Conclusion:  </a:t>
            </a:r>
            <a:r>
              <a:rPr lang="en-GB" sz="1400" dirty="0" smtClean="0">
                <a:solidFill>
                  <a:prstClr val="black"/>
                </a:solidFill>
                <a:cs typeface="Arial" panose="020B0604020202020204" pitchFamily="34" charset="0"/>
                <a:sym typeface="Symbol" panose="05050102010706020507" pitchFamily="18" charset="2"/>
              </a:rPr>
              <a:t>Screening tests successful so far. Results to be compared with other heavy alloys. Test on linear plasma device envisaged. Feed-back to WPDIV and WPW7X activities.</a:t>
            </a:r>
          </a:p>
        </p:txBody>
      </p:sp>
    </p:spTree>
    <p:extLst>
      <p:ext uri="{BB962C8B-B14F-4D97-AF65-F5344CB8AC3E}">
        <p14:creationId xmlns:p14="http://schemas.microsoft.com/office/powerpoint/2010/main" val="2735661258"/>
      </p:ext>
    </p:extLst>
  </p:cSld>
  <p:clrMapOvr>
    <a:masterClrMapping/>
  </p:clrMapOvr>
  <p:timing>
    <p:tnLst>
      <p:par>
        <p:cTn id="1" dur="indefinite" restart="never" nodeType="tmRoot"/>
      </p:par>
    </p:tnLst>
  </p:timing>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EUROfusion.1line_5_3_2019</Template>
  <TotalTime>0</TotalTime>
  <Words>6445</Words>
  <Application>Microsoft Office PowerPoint</Application>
  <PresentationFormat>Breitbild</PresentationFormat>
  <Paragraphs>1101</Paragraphs>
  <Slides>35</Slides>
  <Notes>8</Notes>
  <HiddenSlides>1</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1</vt:i4>
      </vt:variant>
      <vt:variant>
        <vt:lpstr>Folientitel</vt:lpstr>
      </vt:variant>
      <vt:variant>
        <vt:i4>35</vt:i4>
      </vt:variant>
    </vt:vector>
  </HeadingPairs>
  <TitlesOfParts>
    <vt:vector size="44" baseType="lpstr">
      <vt:lpstr>SimSun</vt:lpstr>
      <vt:lpstr>Arial</vt:lpstr>
      <vt:lpstr>Calibri</vt:lpstr>
      <vt:lpstr>Cambria Math</vt:lpstr>
      <vt:lpstr>Symbol</vt:lpstr>
      <vt:lpstr>Times New Roman</vt:lpstr>
      <vt:lpstr>Wingdings</vt:lpstr>
      <vt:lpstr>EUROfusion.1line_5_3_2019</vt:lpstr>
      <vt:lpstr>CorelDRAW</vt:lpstr>
      <vt:lpstr>Status Report for WPPWIE</vt:lpstr>
      <vt:lpstr>Project Board presentation topics - Spring</vt:lpstr>
      <vt:lpstr>1 – WPPWIE Organization </vt:lpstr>
      <vt:lpstr>1 – WP Organization: Work-Breakdown Structure</vt:lpstr>
      <vt:lpstr>1 – WPPWIE Organization: Facilities Operation</vt:lpstr>
      <vt:lpstr>1 – WPPWIE Organisation: Human Resources</vt:lpstr>
      <vt:lpstr>2 – WPPWIE Main Objectives</vt:lpstr>
      <vt:lpstr>2 – WPPWIE  Summary of Achievements: SP A  Particle and heat load studies in preparation of ITER and DEMO exploitation </vt:lpstr>
      <vt:lpstr>2 – WPPWIE  Summary of Achievements: SP A  Particle and heat load studies in preparation of ITER and DEMO exploitation </vt:lpstr>
      <vt:lpstr>2 – WPPWIE  Summary of Achievements: SP B  Experiments on erosion, deposition and material migration</vt:lpstr>
      <vt:lpstr>2 – WPPWIE  Summary of Achievements: SP B  Experiments on erosion, deposition and material migration</vt:lpstr>
      <vt:lpstr>2 – WPPWIE  Summary of Achievements: SP D  Plasma-edge and plasma-wall interaction modelling</vt:lpstr>
      <vt:lpstr>2 – WPPWIE  Summary of Achievements: SP D  Plasma-edge and plasma-wall interaction modelling</vt:lpstr>
      <vt:lpstr>2 – WPPWIE  Summary of Achievements: SP D  Plasma-edge and plasma-wall interaction modelling</vt:lpstr>
      <vt:lpstr>2 – WPPWIE  Summary of Achievements: SP C  Fuel retention and release</vt:lpstr>
      <vt:lpstr>2 – WPPWIE  Summary of Achievements: SP C  Fuel retention and release</vt:lpstr>
      <vt:lpstr>2 – WPPWIE  Summary of Achievements: SP C  Fuel retention and release</vt:lpstr>
      <vt:lpstr>2 – WPPWIE  Summary of Achievements: SP X  Plasma characterization, laser-based diagnostic development, and wall conditioning</vt:lpstr>
      <vt:lpstr>2 – WPPWIE  Summary of Achievements: SP X  Plasma characterization, laser-based diagnostic development, and wall conditioning</vt:lpstr>
      <vt:lpstr>2 – WPPWIE  Summary of Achievements: SP ADC F-J  Advanced Divertor Configurations for DEMO and DTT</vt:lpstr>
      <vt:lpstr>2 – WPPWIE  Summary of Achievements: SP ADC F-J  Advanced Divertor Configurations for DEMO and DTT</vt:lpstr>
      <vt:lpstr>2 – Status of Grant Milestones &amp; Grant Deliverables (previous year)</vt:lpstr>
      <vt:lpstr>3 – Risk &amp; Mitigation Register: Current Status – page 1</vt:lpstr>
      <vt:lpstr>3 – Risk &amp; Mitigation Register: Current Status – page 2</vt:lpstr>
      <vt:lpstr>3 – Risk &amp; Mitigation Register: Current Status – page 2</vt:lpstr>
      <vt:lpstr>4 – Project Change Requests &amp; Other Items for Decision/Approval by PB</vt:lpstr>
      <vt:lpstr>5 – AOB (including lessons learnt)</vt:lpstr>
      <vt:lpstr>Back-up</vt:lpstr>
      <vt:lpstr>5 – AOB (including lessons learnt)</vt:lpstr>
      <vt:lpstr>1 – WPPWIE Organization within EUROfusion</vt:lpstr>
      <vt:lpstr>1 – WP Organization with team</vt:lpstr>
      <vt:lpstr>SP ADC-J: Modelling of standard and ADC for DTT</vt:lpstr>
      <vt:lpstr>PowerPoint-Präsentation</vt:lpstr>
      <vt:lpstr>PowerPoint-Präsentation</vt:lpstr>
      <vt:lpstr>PowerPoint-Präsentation</vt:lpstr>
    </vt:vector>
  </TitlesOfParts>
  <Company>Windows User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PB-Presentation Template</dc:title>
  <dc:creator>juergen.gafert@kit.edu</dc:creator>
  <cp:lastModifiedBy>Brezinsek</cp:lastModifiedBy>
  <cp:revision>496</cp:revision>
  <cp:lastPrinted>2021-01-11T15:26:49Z</cp:lastPrinted>
  <dcterms:created xsi:type="dcterms:W3CDTF">2019-04-02T13:59:54Z</dcterms:created>
  <dcterms:modified xsi:type="dcterms:W3CDTF">2022-03-15T12:36:12Z</dcterms:modified>
</cp:coreProperties>
</file>