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3.jpg" ContentType="image/jpeg"/>
  <Override PartName="/ppt/media/image24.jpg" ContentType="image/jpe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35" r:id="rId4"/>
    <p:sldId id="337" r:id="rId5"/>
    <p:sldId id="338" r:id="rId6"/>
    <p:sldId id="336" r:id="rId7"/>
    <p:sldId id="297" r:id="rId8"/>
    <p:sldId id="343" r:id="rId9"/>
    <p:sldId id="339" r:id="rId10"/>
    <p:sldId id="344" r:id="rId11"/>
    <p:sldId id="345" r:id="rId12"/>
    <p:sldId id="347" r:id="rId13"/>
    <p:sldId id="332" r:id="rId14"/>
    <p:sldId id="346" r:id="rId15"/>
    <p:sldId id="333" r:id="rId16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506F180-788E-8B4D-8E58-955FFD34D2FE}">
          <p14:sldIdLst>
            <p14:sldId id="256"/>
            <p14:sldId id="301"/>
            <p14:sldId id="335"/>
            <p14:sldId id="337"/>
            <p14:sldId id="338"/>
            <p14:sldId id="336"/>
            <p14:sldId id="297"/>
            <p14:sldId id="343"/>
            <p14:sldId id="339"/>
            <p14:sldId id="344"/>
            <p14:sldId id="345"/>
            <p14:sldId id="347"/>
            <p14:sldId id="332"/>
            <p14:sldId id="346"/>
            <p14:sldId id="333"/>
          </p14:sldIdLst>
        </p14:section>
        <p14:section name="Summay" id="{B284CEFC-1753-C743-8054-DE341C7E595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E3E3"/>
    <a:srgbClr val="FFCD00"/>
    <a:srgbClr val="B0FF00"/>
    <a:srgbClr val="EEFF8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1" autoAdjust="0"/>
    <p:restoredTop sz="93989" autoAdjust="0"/>
  </p:normalViewPr>
  <p:slideViewPr>
    <p:cSldViewPr showGuides="1">
      <p:cViewPr>
        <p:scale>
          <a:sx n="185" d="100"/>
          <a:sy n="185" d="100"/>
        </p:scale>
        <p:origin x="416" y="11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4088" y="19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02/03/2022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‹Nº›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5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00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9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Logo of presenter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‹Nº›</a:t>
            </a:fld>
            <a:endParaRPr lang="en-GB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stellaGK/stella" TargetMode="Externa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51670"/>
            <a:ext cx="8496944" cy="972108"/>
          </a:xfrm>
        </p:spPr>
        <p:txBody>
          <a:bodyPr/>
          <a:lstStyle/>
          <a:p>
            <a:r>
              <a:rPr lang="es-ES" sz="2800" dirty="0" err="1"/>
              <a:t>Thrust</a:t>
            </a:r>
            <a:r>
              <a:rPr lang="es-ES" sz="2800" dirty="0"/>
              <a:t> 4 meeting</a:t>
            </a:r>
            <a:br>
              <a:rPr lang="es-ES_tradnl" sz="2800" dirty="0"/>
            </a:br>
            <a:r>
              <a:rPr lang="es-ES" sz="2800" i="1" dirty="0"/>
              <a:t>TSVV#13 </a:t>
            </a:r>
            <a:r>
              <a:rPr lang="es-ES_tradnl" sz="2800" i="1" dirty="0" err="1"/>
              <a:t>Stellarator</a:t>
            </a:r>
            <a:r>
              <a:rPr lang="es-ES_tradnl" sz="2800" i="1" dirty="0"/>
              <a:t> </a:t>
            </a:r>
            <a:r>
              <a:rPr lang="es-ES_tradnl" sz="2800" i="1" dirty="0" err="1"/>
              <a:t>Turbulence</a:t>
            </a:r>
            <a:r>
              <a:rPr lang="es-ES_tradnl" sz="2800" i="1" dirty="0"/>
              <a:t> </a:t>
            </a:r>
            <a:r>
              <a:rPr lang="es-ES_tradnl" sz="2800" i="1" dirty="0" err="1"/>
              <a:t>Simulation</a:t>
            </a:r>
            <a:r>
              <a:rPr lang="es-ES_tradnl" sz="2800" i="1" dirty="0"/>
              <a:t> </a:t>
            </a:r>
            <a:r>
              <a:rPr lang="es-ES" sz="2800" i="1" dirty="0"/>
              <a:t> </a:t>
            </a:r>
            <a:br>
              <a:rPr lang="es-ES" sz="2800" i="1" dirty="0"/>
            </a:b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147814"/>
            <a:ext cx="7704856" cy="792088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J. M. García Regaña </a:t>
            </a:r>
          </a:p>
          <a:p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behalf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TSVV#13 </a:t>
            </a:r>
            <a:r>
              <a:rPr lang="es-ES_tradnl" dirty="0" err="1"/>
              <a:t>team</a:t>
            </a:r>
            <a:r>
              <a:rPr lang="es-ES_tradnl" dirty="0"/>
              <a:t> and </a:t>
            </a:r>
            <a:r>
              <a:rPr lang="es-ES_tradnl" dirty="0" err="1"/>
              <a:t>collaborators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8DB8DB-7CFE-4A49-9DF1-596C5308FCF0}"/>
              </a:ext>
            </a:extLst>
          </p:cNvPr>
          <p:cNvSpPr txBox="1">
            <a:spLocks/>
          </p:cNvSpPr>
          <p:nvPr/>
        </p:nvSpPr>
        <p:spPr>
          <a:xfrm>
            <a:off x="467544" y="3471850"/>
            <a:ext cx="6120680" cy="32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"/>
    </mc:Choice>
    <mc:Fallback xmlns="">
      <p:transition spd="slow" advTm="6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7512E-B6AE-3E4B-8C72-24576B00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Progress</a:t>
            </a:r>
            <a:r>
              <a:rPr lang="es-ES" dirty="0"/>
              <a:t> </a:t>
            </a:r>
            <a:r>
              <a:rPr lang="es-ES" dirty="0" err="1"/>
              <a:t>along</a:t>
            </a:r>
            <a:r>
              <a:rPr lang="es-ES" dirty="0"/>
              <a:t> 2022 </a:t>
            </a:r>
            <a:r>
              <a:rPr lang="es-ES" dirty="0" err="1"/>
              <a:t>deliverables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7632-A9EB-C54B-B2A4-556CE321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F99E41-81F8-F445-A15E-E1408855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5921"/>
            <a:ext cx="6117267" cy="3794117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047B779-C684-8449-AA30-6174746B26A9}"/>
              </a:ext>
            </a:extLst>
          </p:cNvPr>
          <p:cNvCxnSpPr/>
          <p:nvPr/>
        </p:nvCxnSpPr>
        <p:spPr>
          <a:xfrm flipH="1">
            <a:off x="6776864" y="1491630"/>
            <a:ext cx="1224136" cy="0"/>
          </a:xfrm>
          <a:prstGeom prst="straightConnector1">
            <a:avLst/>
          </a:prstGeom>
          <a:ln w="79375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200EF6B-ACB6-0545-BDA0-F8E02A450EDA}"/>
              </a:ext>
            </a:extLst>
          </p:cNvPr>
          <p:cNvSpPr txBox="1"/>
          <p:nvPr/>
        </p:nvSpPr>
        <p:spPr>
          <a:xfrm>
            <a:off x="6697050" y="1557669"/>
            <a:ext cx="221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[</a:t>
            </a:r>
            <a:r>
              <a:rPr lang="es-ES" dirty="0" err="1"/>
              <a:t>Thienpondt</a:t>
            </a:r>
            <a:r>
              <a:rPr lang="es-ES" dirty="0"/>
              <a:t> EFTC’21]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C79F4B7-6791-A545-923E-0B5BC5A3C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20" y="2067694"/>
            <a:ext cx="3380468" cy="26003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939592-869F-F14A-8689-AB04F5618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7694"/>
            <a:ext cx="3380468" cy="26003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59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7632-A9EB-C54B-B2A4-556CE321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F99E41-81F8-F445-A15E-E1408855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5921"/>
            <a:ext cx="6117267" cy="37941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2438C8D-3618-654C-87F9-55C417507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22" y="2571751"/>
            <a:ext cx="2536096" cy="2237732"/>
          </a:xfrm>
          <a:prstGeom prst="rect">
            <a:avLst/>
          </a:prstGeom>
          <a:effectLst>
            <a:outerShdw blurRad="50800" dist="58494" dir="5400000" algn="ctr" rotWithShape="0">
              <a:srgbClr val="000000">
                <a:alpha val="93000"/>
              </a:srgbClr>
            </a:outerShdw>
            <a:softEdge rad="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E630F5E-BE8C-C942-A203-D89A9A552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27" y="2571750"/>
            <a:ext cx="2536097" cy="223773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96295B7-2437-C348-9499-0CF9910F8316}"/>
              </a:ext>
            </a:extLst>
          </p:cNvPr>
          <p:cNvCxnSpPr>
            <a:cxnSpLocks/>
          </p:cNvCxnSpPr>
          <p:nvPr/>
        </p:nvCxnSpPr>
        <p:spPr>
          <a:xfrm flipH="1">
            <a:off x="6776864" y="2067694"/>
            <a:ext cx="1224136" cy="0"/>
          </a:xfrm>
          <a:prstGeom prst="straightConnector1">
            <a:avLst/>
          </a:prstGeom>
          <a:ln w="79375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07FD4D-F71C-D24A-9121-60ABBA30A859}"/>
              </a:ext>
            </a:extLst>
          </p:cNvPr>
          <p:cNvSpPr txBox="1"/>
          <p:nvPr/>
        </p:nvSpPr>
        <p:spPr>
          <a:xfrm>
            <a:off x="6728827" y="1426901"/>
            <a:ext cx="14399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/>
              <a:t>[González-Jerez </a:t>
            </a:r>
          </a:p>
          <a:p>
            <a:r>
              <a:rPr lang="es-ES" sz="1500" dirty="0"/>
              <a:t>in </a:t>
            </a:r>
            <a:r>
              <a:rPr lang="es-ES" sz="1500" dirty="0" err="1"/>
              <a:t>progress</a:t>
            </a:r>
            <a:r>
              <a:rPr lang="es-ES" sz="1500" dirty="0"/>
              <a:t> ’22]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D10D16C-B19E-0B49-ADEB-7284D9C0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r>
              <a:rPr lang="es-ES" dirty="0" err="1"/>
              <a:t>Progress</a:t>
            </a:r>
            <a:r>
              <a:rPr lang="es-ES" dirty="0"/>
              <a:t> </a:t>
            </a:r>
            <a:r>
              <a:rPr lang="es-ES" dirty="0" err="1"/>
              <a:t>along</a:t>
            </a:r>
            <a:r>
              <a:rPr lang="es-ES" dirty="0"/>
              <a:t> 2022 </a:t>
            </a:r>
            <a:r>
              <a:rPr lang="es-ES" dirty="0" err="1"/>
              <a:t>deliverables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682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7632-A9EB-C54B-B2A4-556CE321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F99E41-81F8-F445-A15E-E1408855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5921"/>
            <a:ext cx="6117267" cy="3794117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96295B7-2437-C348-9499-0CF9910F8316}"/>
              </a:ext>
            </a:extLst>
          </p:cNvPr>
          <p:cNvCxnSpPr>
            <a:cxnSpLocks/>
          </p:cNvCxnSpPr>
          <p:nvPr/>
        </p:nvCxnSpPr>
        <p:spPr>
          <a:xfrm flipH="1">
            <a:off x="6728827" y="4299942"/>
            <a:ext cx="1224136" cy="0"/>
          </a:xfrm>
          <a:prstGeom prst="straightConnector1">
            <a:avLst/>
          </a:prstGeom>
          <a:ln w="79375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07FD4D-F71C-D24A-9121-60ABBA30A859}"/>
              </a:ext>
            </a:extLst>
          </p:cNvPr>
          <p:cNvSpPr txBox="1"/>
          <p:nvPr/>
        </p:nvSpPr>
        <p:spPr>
          <a:xfrm>
            <a:off x="6728827" y="3760753"/>
            <a:ext cx="24280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/>
              <a:t>[</a:t>
            </a:r>
            <a:r>
              <a:rPr lang="es-ES" sz="1500" dirty="0" err="1"/>
              <a:t>Mulholland</a:t>
            </a:r>
            <a:r>
              <a:rPr lang="es-ES" sz="1500" dirty="0"/>
              <a:t> in </a:t>
            </a:r>
            <a:r>
              <a:rPr lang="es-ES" sz="1500" dirty="0" err="1"/>
              <a:t>progress</a:t>
            </a:r>
            <a:r>
              <a:rPr lang="es-ES" sz="1500" dirty="0"/>
              <a:t> ’22]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D10D16C-B19E-0B49-ADEB-7284D9C0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r>
              <a:rPr lang="es-ES" dirty="0" err="1"/>
              <a:t>Progress</a:t>
            </a:r>
            <a:r>
              <a:rPr lang="es-ES" dirty="0"/>
              <a:t> </a:t>
            </a:r>
            <a:r>
              <a:rPr lang="es-ES" dirty="0" err="1"/>
              <a:t>along</a:t>
            </a:r>
            <a:r>
              <a:rPr lang="es-ES" dirty="0"/>
              <a:t> 2022 </a:t>
            </a:r>
            <a:r>
              <a:rPr lang="es-ES" dirty="0" err="1"/>
              <a:t>deliverables</a:t>
            </a:r>
            <a:endParaRPr lang="es-ES" dirty="0"/>
          </a:p>
        </p:txBody>
      </p:sp>
      <p:pic>
        <p:nvPicPr>
          <p:cNvPr id="9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9364331C-90D0-E14B-A720-747EC2FE2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876" y="1461215"/>
            <a:ext cx="2785363" cy="22298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24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610"/>
            <a:ext cx="7543800" cy="3429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HPC and ACH support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10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67544" y="804473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b="1" dirty="0"/>
              <a:t>ACH-CIEMAT </a:t>
            </a:r>
            <a:r>
              <a:rPr lang="es-ES_tradnl" b="1" dirty="0" err="1"/>
              <a:t>support</a:t>
            </a:r>
            <a:r>
              <a:rPr lang="es-ES_tradnl" b="1" dirty="0"/>
              <a:t> </a:t>
            </a:r>
            <a:r>
              <a:rPr lang="es-ES_tradnl" dirty="0"/>
              <a:t>(4 PM/2021, 12 PM/2022)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>
                <a:latin typeface="Courier" charset="0"/>
                <a:ea typeface="Courier" charset="0"/>
                <a:cs typeface="Courier" charset="0"/>
              </a:rPr>
              <a:t>stella</a:t>
            </a:r>
            <a:r>
              <a:rPr lang="es-ES_tradnl" dirty="0"/>
              <a:t> performance </a:t>
            </a:r>
            <a:r>
              <a:rPr lang="es-ES_tradnl" dirty="0" err="1"/>
              <a:t>assessment</a:t>
            </a:r>
            <a:r>
              <a:rPr lang="es-ES_tradnl" dirty="0"/>
              <a:t> and </a:t>
            </a:r>
            <a:r>
              <a:rPr lang="es-ES_tradnl" dirty="0" err="1"/>
              <a:t>optimization</a:t>
            </a:r>
            <a:r>
              <a:rPr lang="es-ES_tradnl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KoM</a:t>
            </a:r>
            <a:r>
              <a:rPr lang="es-ES_tradnl" dirty="0"/>
              <a:t> meeting in </a:t>
            </a:r>
            <a:r>
              <a:rPr lang="es-ES_tradnl" dirty="0" err="1"/>
              <a:t>July</a:t>
            </a:r>
            <a:r>
              <a:rPr lang="es-ES_tradnl" dirty="0"/>
              <a:t> 19 and </a:t>
            </a:r>
            <a:r>
              <a:rPr lang="es-ES_tradnl" dirty="0" err="1"/>
              <a:t>follow</a:t>
            </a:r>
            <a:r>
              <a:rPr lang="es-ES_tradnl" dirty="0"/>
              <a:t>-up meeting in </a:t>
            </a:r>
            <a:r>
              <a:rPr lang="es-ES_tradnl" dirty="0" err="1"/>
              <a:t>November</a:t>
            </a:r>
            <a:r>
              <a:rPr lang="es-ES_tradnl" dirty="0"/>
              <a:t> 11.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82490"/>
            <a:ext cx="4255988" cy="220548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860032" y="804472"/>
            <a:ext cx="4120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b="1" dirty="0"/>
              <a:t>ACH-MPG </a:t>
            </a:r>
            <a:r>
              <a:rPr lang="es-ES_tradnl" b="1" dirty="0" err="1"/>
              <a:t>support</a:t>
            </a:r>
            <a:r>
              <a:rPr lang="es-ES_tradnl" b="1" dirty="0"/>
              <a:t> </a:t>
            </a:r>
            <a:r>
              <a:rPr lang="es-ES_tradnl" dirty="0"/>
              <a:t>(12 PM/2022)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improvement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GENE-3D and EUTERPE </a:t>
            </a:r>
            <a:r>
              <a:rPr lang="es-ES_tradnl" dirty="0" err="1"/>
              <a:t>solvers</a:t>
            </a:r>
            <a:r>
              <a:rPr lang="es-ES_tradnl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b="1" dirty="0" err="1">
                <a:solidFill>
                  <a:srgbClr val="FF0000"/>
                </a:solidFill>
              </a:rPr>
              <a:t>Activity</a:t>
            </a:r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b="1" dirty="0" err="1">
                <a:solidFill>
                  <a:srgbClr val="FF0000"/>
                </a:solidFill>
              </a:rPr>
              <a:t>virtually</a:t>
            </a:r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b="1" dirty="0" err="1">
                <a:solidFill>
                  <a:srgbClr val="FF0000"/>
                </a:solidFill>
              </a:rPr>
              <a:t>canceled</a:t>
            </a:r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dirty="0" err="1"/>
              <a:t>due</a:t>
            </a:r>
            <a:r>
              <a:rPr lang="es-ES_tradnl" dirty="0"/>
              <a:t> to </a:t>
            </a:r>
            <a:r>
              <a:rPr lang="es-ES_tradnl" dirty="0" err="1"/>
              <a:t>lack</a:t>
            </a:r>
            <a:r>
              <a:rPr lang="es-ES_tradnl" dirty="0"/>
              <a:t> of </a:t>
            </a:r>
            <a:r>
              <a:rPr lang="es-ES_tradnl" dirty="0" err="1"/>
              <a:t>resources</a:t>
            </a:r>
            <a:r>
              <a:rPr lang="es-ES_tradnl" dirty="0"/>
              <a:t> (</a:t>
            </a:r>
            <a:r>
              <a:rPr lang="es-ES_tradnl" dirty="0" err="1"/>
              <a:t>responsible</a:t>
            </a:r>
            <a:r>
              <a:rPr lang="es-ES_tradnl" dirty="0"/>
              <a:t> </a:t>
            </a:r>
            <a:r>
              <a:rPr lang="es-ES_tradnl" dirty="0" err="1"/>
              <a:t>person</a:t>
            </a:r>
            <a:r>
              <a:rPr lang="es-ES_tradnl" dirty="0"/>
              <a:t>, R. Lago, no </a:t>
            </a:r>
            <a:r>
              <a:rPr lang="es-ES_tradnl" dirty="0" err="1"/>
              <a:t>longer</a:t>
            </a:r>
            <a:r>
              <a:rPr lang="es-ES_tradnl" dirty="0"/>
              <a:t> at ACH-MPG). 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867548" y="3038637"/>
            <a:ext cx="4120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b="1" dirty="0"/>
              <a:t>ACH-VTT </a:t>
            </a:r>
            <a:r>
              <a:rPr lang="es-ES_tradnl" b="1" dirty="0" err="1"/>
              <a:t>support</a:t>
            </a:r>
            <a:r>
              <a:rPr lang="es-ES_tradnl" b="1" dirty="0"/>
              <a:t> </a:t>
            </a:r>
            <a:r>
              <a:rPr lang="es-ES_tradnl" dirty="0"/>
              <a:t>(1 PM/2022)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advice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massive</a:t>
            </a:r>
            <a:r>
              <a:rPr lang="es-ES_tradnl" dirty="0"/>
              <a:t> data transfer </a:t>
            </a:r>
            <a:r>
              <a:rPr lang="es-ES_tradnl" dirty="0" err="1"/>
              <a:t>provided</a:t>
            </a:r>
            <a:r>
              <a:rPr lang="es-ES_tradnl" dirty="0"/>
              <a:t> and </a:t>
            </a:r>
            <a:r>
              <a:rPr lang="es-ES_tradnl" dirty="0" err="1"/>
              <a:t>activity</a:t>
            </a:r>
            <a:r>
              <a:rPr lang="es-ES_tradnl" dirty="0"/>
              <a:t> </a:t>
            </a:r>
            <a:r>
              <a:rPr lang="es-ES_tradnl" dirty="0" err="1"/>
              <a:t>close</a:t>
            </a:r>
            <a:r>
              <a:rPr lang="es-ES_trad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79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610"/>
            <a:ext cx="7543800" cy="3429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HPC and ACH support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10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67544" y="804473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b="1" dirty="0"/>
              <a:t>ACH-CIEMAT </a:t>
            </a:r>
            <a:r>
              <a:rPr lang="es-ES_tradnl" b="1" dirty="0" err="1"/>
              <a:t>support</a:t>
            </a:r>
            <a:r>
              <a:rPr lang="es-ES_tradnl" b="1" dirty="0"/>
              <a:t> </a:t>
            </a:r>
            <a:r>
              <a:rPr lang="es-ES_tradnl" dirty="0"/>
              <a:t>(4 PM/2021, 12 PM/2022)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>
                <a:latin typeface="Courier" charset="0"/>
                <a:ea typeface="Courier" charset="0"/>
                <a:cs typeface="Courier" charset="0"/>
              </a:rPr>
              <a:t>stella</a:t>
            </a:r>
            <a:r>
              <a:rPr lang="es-ES_tradnl" dirty="0"/>
              <a:t> performance </a:t>
            </a:r>
            <a:r>
              <a:rPr lang="es-ES_tradnl" dirty="0" err="1"/>
              <a:t>assessment</a:t>
            </a:r>
            <a:r>
              <a:rPr lang="es-ES_tradnl" dirty="0"/>
              <a:t> and </a:t>
            </a:r>
            <a:r>
              <a:rPr lang="es-ES_tradnl" dirty="0" err="1"/>
              <a:t>optimization</a:t>
            </a:r>
            <a:r>
              <a:rPr lang="es-ES_tradnl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KoM</a:t>
            </a:r>
            <a:r>
              <a:rPr lang="es-ES_tradnl" dirty="0"/>
              <a:t> meeting in </a:t>
            </a:r>
            <a:r>
              <a:rPr lang="es-ES_tradnl" dirty="0" err="1"/>
              <a:t>July</a:t>
            </a:r>
            <a:r>
              <a:rPr lang="es-ES_tradnl" dirty="0"/>
              <a:t> 19 and </a:t>
            </a:r>
            <a:r>
              <a:rPr lang="es-ES_tradnl" dirty="0" err="1"/>
              <a:t>follow</a:t>
            </a:r>
            <a:r>
              <a:rPr lang="es-ES_tradnl" dirty="0"/>
              <a:t>-up meeting in </a:t>
            </a:r>
            <a:r>
              <a:rPr lang="es-ES_tradnl" dirty="0" err="1"/>
              <a:t>November</a:t>
            </a:r>
            <a:r>
              <a:rPr lang="es-ES_tradnl" dirty="0"/>
              <a:t> 11.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860032" y="804472"/>
            <a:ext cx="4120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b="1" dirty="0"/>
              <a:t>ACH-MPG </a:t>
            </a:r>
            <a:r>
              <a:rPr lang="es-ES_tradnl" b="1" dirty="0" err="1"/>
              <a:t>support</a:t>
            </a:r>
            <a:r>
              <a:rPr lang="es-ES_tradnl" b="1" dirty="0"/>
              <a:t> </a:t>
            </a:r>
            <a:r>
              <a:rPr lang="es-ES_tradnl" dirty="0"/>
              <a:t>(12 PM/2022)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improvement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GENE-3D and EUTERPE </a:t>
            </a:r>
            <a:r>
              <a:rPr lang="es-ES_tradnl" dirty="0" err="1"/>
              <a:t>solvers</a:t>
            </a:r>
            <a:r>
              <a:rPr lang="es-ES_tradnl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b="1" dirty="0" err="1">
                <a:solidFill>
                  <a:srgbClr val="FF0000"/>
                </a:solidFill>
              </a:rPr>
              <a:t>Activity</a:t>
            </a:r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b="1" dirty="0" err="1">
                <a:solidFill>
                  <a:srgbClr val="FF0000"/>
                </a:solidFill>
              </a:rPr>
              <a:t>virtually</a:t>
            </a:r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b="1" dirty="0" err="1">
                <a:solidFill>
                  <a:srgbClr val="FF0000"/>
                </a:solidFill>
              </a:rPr>
              <a:t>canceled</a:t>
            </a:r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dirty="0" err="1"/>
              <a:t>due</a:t>
            </a:r>
            <a:r>
              <a:rPr lang="es-ES_tradnl" dirty="0"/>
              <a:t> to </a:t>
            </a:r>
            <a:r>
              <a:rPr lang="es-ES_tradnl" dirty="0" err="1"/>
              <a:t>lack</a:t>
            </a:r>
            <a:r>
              <a:rPr lang="es-ES_tradnl" dirty="0"/>
              <a:t> of </a:t>
            </a:r>
            <a:r>
              <a:rPr lang="es-ES_tradnl" dirty="0" err="1"/>
              <a:t>resources</a:t>
            </a:r>
            <a:r>
              <a:rPr lang="es-ES_tradnl" dirty="0"/>
              <a:t> (</a:t>
            </a:r>
            <a:r>
              <a:rPr lang="es-ES_tradnl" dirty="0" err="1"/>
              <a:t>responsible</a:t>
            </a:r>
            <a:r>
              <a:rPr lang="es-ES_tradnl" dirty="0"/>
              <a:t> </a:t>
            </a:r>
            <a:r>
              <a:rPr lang="es-ES_tradnl" dirty="0" err="1"/>
              <a:t>person</a:t>
            </a:r>
            <a:r>
              <a:rPr lang="es-ES_tradnl" dirty="0"/>
              <a:t>, R. Lago, no </a:t>
            </a:r>
            <a:r>
              <a:rPr lang="es-ES_tradnl" dirty="0" err="1"/>
              <a:t>longer</a:t>
            </a:r>
            <a:r>
              <a:rPr lang="es-ES_tradnl" dirty="0"/>
              <a:t> at ACH-MPG). 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867548" y="3038637"/>
            <a:ext cx="4120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b="1" dirty="0"/>
              <a:t>ACH-VTT </a:t>
            </a:r>
            <a:r>
              <a:rPr lang="es-ES_tradnl" b="1" dirty="0" err="1"/>
              <a:t>support</a:t>
            </a:r>
            <a:r>
              <a:rPr lang="es-ES_tradnl" b="1" dirty="0"/>
              <a:t> </a:t>
            </a:r>
            <a:r>
              <a:rPr lang="es-ES_tradnl" dirty="0"/>
              <a:t>(1 PM/2022)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advice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massive</a:t>
            </a:r>
            <a:r>
              <a:rPr lang="es-ES_tradnl" dirty="0"/>
              <a:t> data transfer </a:t>
            </a:r>
            <a:r>
              <a:rPr lang="es-ES_tradnl" dirty="0" err="1"/>
              <a:t>provided</a:t>
            </a:r>
            <a:r>
              <a:rPr lang="es-ES_tradnl" dirty="0"/>
              <a:t> and </a:t>
            </a:r>
            <a:r>
              <a:rPr lang="es-ES_tradnl" dirty="0" err="1"/>
              <a:t>activity</a:t>
            </a:r>
            <a:r>
              <a:rPr lang="es-ES_tradnl" dirty="0"/>
              <a:t> </a:t>
            </a:r>
            <a:r>
              <a:rPr lang="es-ES_tradnl" dirty="0" err="1"/>
              <a:t>close</a:t>
            </a:r>
            <a:r>
              <a:rPr lang="es-ES_tradnl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81801"/>
            <a:ext cx="2558098" cy="184074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7544" y="422793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/>
              <a:t>98.1 % of 60 M </a:t>
            </a:r>
            <a:r>
              <a:rPr lang="es-ES_tradnl" dirty="0" err="1"/>
              <a:t>CPUhrs</a:t>
            </a:r>
            <a:r>
              <a:rPr lang="es-ES_tradnl" dirty="0"/>
              <a:t>. </a:t>
            </a:r>
            <a:r>
              <a:rPr lang="es-ES_tradnl" dirty="0" err="1"/>
              <a:t>spent</a:t>
            </a:r>
            <a:r>
              <a:rPr lang="es-ES_tradnl" dirty="0"/>
              <a:t> in Marconi (+ 15 M in BSC/MN4 </a:t>
            </a:r>
            <a:r>
              <a:rPr lang="es-ES_tradnl" dirty="0" err="1"/>
              <a:t>for</a:t>
            </a:r>
            <a:r>
              <a:rPr lang="es-ES_tradnl" dirty="0"/>
              <a:t> EUTERPE)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/>
              <a:t>New </a:t>
            </a:r>
            <a:r>
              <a:rPr lang="es-ES_tradnl" dirty="0" err="1"/>
              <a:t>budget</a:t>
            </a:r>
            <a:r>
              <a:rPr lang="es-ES_tradnl" dirty="0"/>
              <a:t> of 80 M </a:t>
            </a:r>
            <a:r>
              <a:rPr lang="es-ES_tradnl" dirty="0" err="1"/>
              <a:t>CPUhrs</a:t>
            </a:r>
            <a:r>
              <a:rPr lang="es-ES_tradnl" dirty="0"/>
              <a:t>. </a:t>
            </a:r>
            <a:r>
              <a:rPr lang="es-ES_tradnl" dirty="0" err="1"/>
              <a:t>granted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6th </a:t>
            </a:r>
            <a:r>
              <a:rPr lang="es-ES_tradnl" dirty="0" err="1"/>
              <a:t>cycle</a:t>
            </a:r>
            <a:r>
              <a:rPr lang="es-ES_trad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614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610"/>
            <a:ext cx="7543800" cy="3429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Summary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11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7178" y="619185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_tradnl" dirty="0" err="1"/>
              <a:t>All</a:t>
            </a:r>
            <a:r>
              <a:rPr lang="es-ES_tradnl" dirty="0"/>
              <a:t> 2021 </a:t>
            </a:r>
            <a:r>
              <a:rPr lang="es-ES_tradnl" dirty="0" err="1"/>
              <a:t>milestones</a:t>
            </a:r>
            <a:r>
              <a:rPr lang="es-ES_tradnl" dirty="0"/>
              <a:t> and </a:t>
            </a:r>
            <a:r>
              <a:rPr lang="es-ES_tradnl" dirty="0" err="1"/>
              <a:t>deliverables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been</a:t>
            </a:r>
            <a:r>
              <a:rPr lang="es-ES_tradnl" dirty="0"/>
              <a:t> </a:t>
            </a:r>
            <a:r>
              <a:rPr lang="es-ES_tradnl" dirty="0" err="1"/>
              <a:t>completed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exception</a:t>
            </a:r>
            <a:r>
              <a:rPr lang="es-ES_tradnl" dirty="0"/>
              <a:t> of </a:t>
            </a:r>
            <a:r>
              <a:rPr lang="es-ES_tradnl" dirty="0" err="1"/>
              <a:t>one</a:t>
            </a:r>
            <a:r>
              <a:rPr lang="es-ES_tradnl" dirty="0"/>
              <a:t> </a:t>
            </a:r>
            <a:r>
              <a:rPr lang="es-ES_tradnl" dirty="0" err="1"/>
              <a:t>deliverable</a:t>
            </a:r>
            <a:r>
              <a:rPr lang="es-ES_tradnl" dirty="0"/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endParaRPr lang="es-ES_tradnl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_tradnl" dirty="0" err="1"/>
              <a:t>Three</a:t>
            </a:r>
            <a:r>
              <a:rPr lang="es-ES_tradnl" dirty="0"/>
              <a:t> extra </a:t>
            </a:r>
            <a:r>
              <a:rPr lang="es-ES_tradnl" dirty="0" err="1"/>
              <a:t>code</a:t>
            </a:r>
            <a:r>
              <a:rPr lang="es-ES_tradnl" dirty="0"/>
              <a:t> </a:t>
            </a:r>
            <a:r>
              <a:rPr lang="es-ES_tradnl" dirty="0" err="1"/>
              <a:t>development</a:t>
            </a:r>
            <a:r>
              <a:rPr lang="es-ES_tradnl" dirty="0"/>
              <a:t> </a:t>
            </a:r>
            <a:r>
              <a:rPr lang="es-ES_tradnl" dirty="0" err="1"/>
              <a:t>pieces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been</a:t>
            </a:r>
            <a:r>
              <a:rPr lang="es-ES_tradnl" dirty="0"/>
              <a:t> </a:t>
            </a:r>
            <a:r>
              <a:rPr lang="es-ES_tradnl" dirty="0" err="1"/>
              <a:t>carried</a:t>
            </a:r>
            <a:r>
              <a:rPr lang="es-ES_tradnl" dirty="0"/>
              <a:t> </a:t>
            </a:r>
            <a:r>
              <a:rPr lang="es-ES_tradnl" dirty="0" err="1"/>
              <a:t>out</a:t>
            </a:r>
            <a:r>
              <a:rPr lang="es-ES_tradnl" dirty="0"/>
              <a:t> in 2021 and </a:t>
            </a:r>
            <a:r>
              <a:rPr lang="es-ES_tradnl" dirty="0" err="1"/>
              <a:t>progress</a:t>
            </a:r>
            <a:r>
              <a:rPr lang="es-ES_tradnl" dirty="0"/>
              <a:t> </a:t>
            </a:r>
            <a:r>
              <a:rPr lang="es-ES_tradnl" dirty="0" err="1"/>
              <a:t>along</a:t>
            </a:r>
            <a:r>
              <a:rPr lang="es-ES_tradnl" dirty="0"/>
              <a:t> 2022 </a:t>
            </a:r>
            <a:r>
              <a:rPr lang="es-ES_tradnl" dirty="0" err="1"/>
              <a:t>deliverables</a:t>
            </a:r>
            <a:r>
              <a:rPr lang="es-ES_tradnl" dirty="0"/>
              <a:t> has </a:t>
            </a:r>
            <a:r>
              <a:rPr lang="es-ES_tradnl" dirty="0" err="1"/>
              <a:t>been</a:t>
            </a:r>
            <a:r>
              <a:rPr lang="es-ES_tradnl" dirty="0"/>
              <a:t> </a:t>
            </a:r>
            <a:r>
              <a:rPr lang="es-ES_tradnl" dirty="0" err="1"/>
              <a:t>made</a:t>
            </a:r>
            <a:r>
              <a:rPr lang="es-ES_tradnl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es-ES_tradnl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_tradnl" dirty="0"/>
              <a:t>A </a:t>
            </a:r>
            <a:r>
              <a:rPr lang="es-ES_tradnl" dirty="0" err="1"/>
              <a:t>radially</a:t>
            </a:r>
            <a:r>
              <a:rPr lang="es-ES_tradnl" dirty="0"/>
              <a:t> global </a:t>
            </a:r>
            <a:r>
              <a:rPr lang="es-ES_tradnl" dirty="0" err="1"/>
              <a:t>version</a:t>
            </a:r>
            <a:r>
              <a:rPr lang="es-ES_tradnl" dirty="0"/>
              <a:t> of </a:t>
            </a:r>
            <a:r>
              <a:rPr lang="es-ES_tradnl" dirty="0" err="1">
                <a:latin typeface="Courier" pitchFamily="2" charset="0"/>
              </a:rPr>
              <a:t>stella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tokamak</a:t>
            </a:r>
            <a:r>
              <a:rPr lang="es-ES_tradnl" dirty="0"/>
              <a:t> </a:t>
            </a:r>
            <a:r>
              <a:rPr lang="es-ES_tradnl" dirty="0" err="1"/>
              <a:t>simulations</a:t>
            </a:r>
            <a:r>
              <a:rPr lang="es-ES_tradnl" dirty="0"/>
              <a:t>. </a:t>
            </a:r>
            <a:r>
              <a:rPr lang="es-ES_tradnl" dirty="0" err="1"/>
              <a:t>Tokamak</a:t>
            </a:r>
            <a:r>
              <a:rPr lang="es-ES_tradnl" dirty="0"/>
              <a:t> </a:t>
            </a:r>
            <a:r>
              <a:rPr lang="es-ES_tradnl" dirty="0" err="1"/>
              <a:t>simulations</a:t>
            </a:r>
            <a:r>
              <a:rPr lang="es-ES_tradnl" dirty="0"/>
              <a:t> are </a:t>
            </a:r>
            <a:r>
              <a:rPr lang="es-ES_tradnl" dirty="0" err="1"/>
              <a:t>regularly</a:t>
            </a:r>
            <a:r>
              <a:rPr lang="es-ES_tradnl" dirty="0"/>
              <a:t> </a:t>
            </a:r>
            <a:r>
              <a:rPr lang="es-ES_tradnl" dirty="0" err="1"/>
              <a:t>included</a:t>
            </a:r>
            <a:r>
              <a:rPr lang="es-ES_tradnl" dirty="0"/>
              <a:t> in </a:t>
            </a:r>
            <a:r>
              <a:rPr lang="es-ES_tradnl" dirty="0" err="1"/>
              <a:t>our</a:t>
            </a:r>
            <a:r>
              <a:rPr lang="es-ES_tradnl" dirty="0"/>
              <a:t> </a:t>
            </a:r>
            <a:r>
              <a:rPr lang="es-ES_tradnl" dirty="0" err="1"/>
              <a:t>scans</a:t>
            </a:r>
            <a:r>
              <a:rPr lang="es-ES_tradnl" dirty="0"/>
              <a:t> and </a:t>
            </a:r>
            <a:r>
              <a:rPr lang="es-ES_tradnl" dirty="0" err="1"/>
              <a:t>comparisons</a:t>
            </a:r>
            <a:r>
              <a:rPr lang="es-ES_tradnl" dirty="0"/>
              <a:t> (D-TURB-BULKTRANSP).</a:t>
            </a:r>
          </a:p>
          <a:p>
            <a:pPr marL="285750" indent="-285750">
              <a:buFont typeface="Wingdings" pitchFamily="2" charset="2"/>
              <a:buChar char="ü"/>
            </a:pPr>
            <a:endParaRPr lang="es-ES_tradnl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_tradnl" dirty="0"/>
              <a:t>ACH-CIEMAT </a:t>
            </a:r>
            <a:r>
              <a:rPr lang="es-ES_tradnl" dirty="0" err="1"/>
              <a:t>support</a:t>
            </a:r>
            <a:r>
              <a:rPr lang="es-ES_tradnl" dirty="0"/>
              <a:t> </a:t>
            </a:r>
            <a:r>
              <a:rPr lang="es-ES_tradnl" dirty="0" err="1"/>
              <a:t>activities</a:t>
            </a:r>
            <a:r>
              <a:rPr lang="es-ES_tradnl" dirty="0"/>
              <a:t> </a:t>
            </a:r>
            <a:r>
              <a:rPr lang="es-ES_tradnl" dirty="0" err="1"/>
              <a:t>ongoing</a:t>
            </a:r>
            <a:r>
              <a:rPr lang="es-ES_tradnl" dirty="0"/>
              <a:t>. ACH-MPG in </a:t>
            </a:r>
            <a:r>
              <a:rPr lang="es-ES_tradnl" dirty="0" err="1"/>
              <a:t>search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someone</a:t>
            </a:r>
            <a:r>
              <a:rPr lang="es-ES_tradnl" dirty="0"/>
              <a:t> </a:t>
            </a:r>
            <a:r>
              <a:rPr lang="es-ES_tradnl" dirty="0" err="1"/>
              <a:t>who</a:t>
            </a:r>
            <a:r>
              <a:rPr lang="es-ES_tradnl" dirty="0"/>
              <a:t> </a:t>
            </a:r>
            <a:r>
              <a:rPr lang="es-ES_tradnl" dirty="0" err="1"/>
              <a:t>replaces</a:t>
            </a:r>
            <a:r>
              <a:rPr lang="es-ES_tradnl" dirty="0"/>
              <a:t> R. Lago as responsable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activities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GENE-3D and EUTERPE.</a:t>
            </a:r>
          </a:p>
          <a:p>
            <a:pPr marL="285750" indent="-285750">
              <a:buFont typeface="Wingdings" pitchFamily="2" charset="2"/>
              <a:buChar char="ü"/>
            </a:pPr>
            <a:endParaRPr lang="es-ES_tradnl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_tradnl" dirty="0" err="1"/>
              <a:t>Fluent</a:t>
            </a:r>
            <a:r>
              <a:rPr lang="es-ES_tradnl" dirty="0"/>
              <a:t> </a:t>
            </a:r>
            <a:r>
              <a:rPr lang="es-ES_tradnl" dirty="0" err="1"/>
              <a:t>communication</a:t>
            </a:r>
            <a:r>
              <a:rPr lang="es-ES_tradnl" dirty="0"/>
              <a:t> </a:t>
            </a:r>
            <a:r>
              <a:rPr lang="es-ES_tradnl" dirty="0" err="1"/>
              <a:t>within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team</a:t>
            </a:r>
            <a:r>
              <a:rPr lang="es-ES_tradnl" dirty="0"/>
              <a:t> (</a:t>
            </a:r>
            <a:r>
              <a:rPr lang="es-ES_tradnl" dirty="0" err="1"/>
              <a:t>team</a:t>
            </a:r>
            <a:r>
              <a:rPr lang="es-ES_tradnl" dirty="0"/>
              <a:t> meetings </a:t>
            </a:r>
            <a:r>
              <a:rPr lang="es-ES_tradnl" dirty="0" err="1"/>
              <a:t>on</a:t>
            </a:r>
            <a:r>
              <a:rPr lang="es-ES_tradnl" dirty="0"/>
              <a:t> a regular </a:t>
            </a:r>
            <a:r>
              <a:rPr lang="es-ES_tradnl" dirty="0" err="1"/>
              <a:t>basis</a:t>
            </a:r>
            <a:r>
              <a:rPr lang="es-ES_tradnl" dirty="0"/>
              <a:t>),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WPW7X (regular </a:t>
            </a:r>
            <a:r>
              <a:rPr lang="es-ES_tradnl" dirty="0" err="1"/>
              <a:t>presentations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W7-X </a:t>
            </a:r>
            <a:r>
              <a:rPr lang="es-ES_tradnl" dirty="0" err="1"/>
              <a:t>topical</a:t>
            </a:r>
            <a:r>
              <a:rPr lang="es-ES_tradnl" dirty="0"/>
              <a:t> </a:t>
            </a:r>
            <a:r>
              <a:rPr lang="es-ES_tradnl" dirty="0" err="1"/>
              <a:t>groups</a:t>
            </a:r>
            <a:r>
              <a:rPr lang="es-ES_tradnl" dirty="0"/>
              <a:t>), </a:t>
            </a:r>
            <a:r>
              <a:rPr lang="es-ES_tradnl" dirty="0" err="1"/>
              <a:t>with</a:t>
            </a:r>
            <a:r>
              <a:rPr lang="es-ES_tradnl" dirty="0"/>
              <a:t> TSVV10 (EM EUTERPE </a:t>
            </a:r>
            <a:r>
              <a:rPr lang="es-ES_tradnl" dirty="0" err="1"/>
              <a:t>sims</a:t>
            </a:r>
            <a:r>
              <a:rPr lang="es-ES_tradnl" dirty="0"/>
              <a:t>.) and TSVV12 (</a:t>
            </a:r>
            <a:r>
              <a:rPr lang="es-ES_tradnl" dirty="0" err="1"/>
              <a:t>stella</a:t>
            </a:r>
            <a:r>
              <a:rPr lang="es-ES_tradnl" dirty="0"/>
              <a:t>-STELLOPT </a:t>
            </a:r>
            <a:r>
              <a:rPr lang="es-ES_tradnl" dirty="0" err="1"/>
              <a:t>coupling</a:t>
            </a:r>
            <a:r>
              <a:rPr lang="es-ES_tradn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6212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642DB-62CF-364E-A7E6-E89B980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TSVV#13 Project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A3C89-8305-B342-A3B7-0D7542CC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1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497A685-A5D5-0B49-97BB-F4DC0E231054}"/>
              </a:ext>
            </a:extLst>
          </p:cNvPr>
          <p:cNvSpPr txBox="1">
            <a:spLocks/>
          </p:cNvSpPr>
          <p:nvPr/>
        </p:nvSpPr>
        <p:spPr>
          <a:xfrm>
            <a:off x="395536" y="483519"/>
            <a:ext cx="8640960" cy="3888431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</a:pPr>
            <a:r>
              <a:rPr lang="en-US" sz="1200" b="1" dirty="0">
                <a:solidFill>
                  <a:schemeClr val="tx1"/>
                </a:solidFill>
              </a:rPr>
              <a:t>Objectives and key deliverables</a:t>
            </a:r>
            <a:endParaRPr lang="en-US" sz="1200" dirty="0">
              <a:solidFill>
                <a:schemeClr val="tx1"/>
              </a:solidFill>
            </a:endParaRPr>
          </a:p>
          <a:p>
            <a:pPr marL="256500" indent="-214313" algn="l">
              <a:spcBef>
                <a:spcPts val="0"/>
              </a:spcBef>
              <a:spcAft>
                <a:spcPts val="22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00" b="1" dirty="0">
                <a:solidFill>
                  <a:schemeClr val="tx1"/>
                </a:solidFill>
                <a:highlight>
                  <a:srgbClr val="FFFF00"/>
                </a:highlight>
              </a:rPr>
              <a:t>Advancing the understanding of turbulence in stellarators</a:t>
            </a:r>
            <a:r>
              <a:rPr lang="en-US" sz="1200" dirty="0">
                <a:solidFill>
                  <a:schemeClr val="tx1"/>
                </a:solidFill>
              </a:rPr>
              <a:t> and narrowing the gap </a:t>
            </a:r>
            <a:r>
              <a:rPr lang="en-US" sz="1200" dirty="0" err="1">
                <a:solidFill>
                  <a:schemeClr val="tx1"/>
                </a:solidFill>
              </a:rPr>
              <a:t>w.r.t.</a:t>
            </a:r>
            <a:r>
              <a:rPr lang="en-US" sz="1200" dirty="0">
                <a:solidFill>
                  <a:schemeClr val="tx1"/>
                </a:solidFill>
              </a:rPr>
              <a:t> its tokamak counterpart.</a:t>
            </a:r>
          </a:p>
          <a:p>
            <a:pPr marL="256500" indent="-214313" algn="l">
              <a:spcBef>
                <a:spcPts val="0"/>
              </a:spcBef>
              <a:spcAft>
                <a:spcPts val="22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00" b="1" dirty="0">
                <a:solidFill>
                  <a:schemeClr val="tx1"/>
                </a:solidFill>
                <a:highlight>
                  <a:srgbClr val="FFFF00"/>
                </a:highlight>
              </a:rPr>
              <a:t>Addressing aspects of particular relevance for stellarators</a:t>
            </a:r>
            <a:r>
              <a:rPr lang="en-US" sz="1200" dirty="0">
                <a:solidFill>
                  <a:schemeClr val="tx1"/>
                </a:solidFill>
              </a:rPr>
              <a:t>, like electromagnetic turbulence, interplay between neoclassical (NC) physics and gyrokinetic (GK), which remain </a:t>
            </a:r>
            <a:r>
              <a:rPr lang="en-US" sz="1200" b="1" dirty="0">
                <a:solidFill>
                  <a:schemeClr val="tx1"/>
                </a:solidFill>
              </a:rPr>
              <a:t>practically unexplored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256500" indent="-214313" algn="l">
              <a:spcBef>
                <a:spcPts val="0"/>
              </a:spcBef>
              <a:spcAft>
                <a:spcPts val="22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00" b="1" dirty="0">
                <a:solidFill>
                  <a:schemeClr val="tx1"/>
                </a:solidFill>
              </a:rPr>
              <a:t>1) </a:t>
            </a:r>
            <a:r>
              <a:rPr lang="en-US" sz="1200" b="1" dirty="0">
                <a:solidFill>
                  <a:schemeClr val="accent1"/>
                </a:solidFill>
              </a:rPr>
              <a:t>Stellarator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GK codes verified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against each other and </a:t>
            </a:r>
            <a:r>
              <a:rPr lang="en-US" sz="1200" b="1" dirty="0">
                <a:solidFill>
                  <a:schemeClr val="tx1"/>
                </a:solidFill>
              </a:rPr>
              <a:t>2) </a:t>
            </a:r>
            <a:r>
              <a:rPr lang="en-US" sz="1200" b="1" dirty="0">
                <a:solidFill>
                  <a:schemeClr val="accent1"/>
                </a:solidFill>
              </a:rPr>
              <a:t>validated</a:t>
            </a:r>
            <a:r>
              <a:rPr lang="en-US" sz="1200" dirty="0">
                <a:solidFill>
                  <a:schemeClr val="tx1"/>
                </a:solidFill>
              </a:rPr>
              <a:t> against stellarator and 3D tokamak experiments, </a:t>
            </a:r>
            <a:r>
              <a:rPr lang="en-US" sz="1200" b="1" dirty="0">
                <a:solidFill>
                  <a:schemeClr val="tx1"/>
                </a:solidFill>
              </a:rPr>
              <a:t>3)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able to address the interaction between NC and GK </a:t>
            </a:r>
            <a:r>
              <a:rPr lang="en-US" sz="1200" dirty="0">
                <a:solidFill>
                  <a:schemeClr val="tx1"/>
                </a:solidFill>
              </a:rPr>
              <a:t>turbulence and </a:t>
            </a:r>
            <a:r>
              <a:rPr lang="en-US" sz="1200" b="1" dirty="0">
                <a:solidFill>
                  <a:schemeClr val="tx1"/>
                </a:solidFill>
              </a:rPr>
              <a:t>4) </a:t>
            </a:r>
            <a:r>
              <a:rPr lang="en-US" sz="1200" dirty="0">
                <a:solidFill>
                  <a:schemeClr val="tx1"/>
                </a:solidFill>
              </a:rPr>
              <a:t>to </a:t>
            </a:r>
            <a:r>
              <a:rPr lang="en-US" sz="1200" b="1" dirty="0">
                <a:solidFill>
                  <a:schemeClr val="accent1"/>
                </a:solidFill>
              </a:rPr>
              <a:t>assess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relative weight of NC and turb. transport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b="1" dirty="0">
                <a:solidFill>
                  <a:schemeClr val="tx1"/>
                </a:solidFill>
              </a:rPr>
              <a:t>5) </a:t>
            </a:r>
            <a:r>
              <a:rPr lang="en-US" sz="1200" b="1" dirty="0">
                <a:solidFill>
                  <a:schemeClr val="accent1"/>
                </a:solidFill>
              </a:rPr>
              <a:t>Develop reduced models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256500" indent="-214313" algn="l">
              <a:spcBef>
                <a:spcPts val="0"/>
              </a:spcBef>
              <a:spcAft>
                <a:spcPts val="22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endParaRPr lang="en-US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</a:pPr>
            <a:r>
              <a:rPr lang="en-US" sz="1200" b="1" dirty="0">
                <a:solidFill>
                  <a:schemeClr val="tx1"/>
                </a:solidFill>
              </a:rPr>
              <a:t>Project overview in 2021</a:t>
            </a:r>
          </a:p>
          <a:p>
            <a:pPr marL="256500" indent="-214313" algn="l">
              <a:spcBef>
                <a:spcPts val="0"/>
              </a:spcBef>
              <a:spcAft>
                <a:spcPts val="22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4 out of 9 milestones and 2 out of 15 SMART deliverables addressed in 2021 </a:t>
            </a:r>
            <a:r>
              <a:rPr lang="en-US" sz="1200" u="sng" dirty="0">
                <a:solidFill>
                  <a:schemeClr val="tx1"/>
                </a:solidFill>
              </a:rPr>
              <a:t>and 3 new milestones added. </a:t>
            </a:r>
          </a:p>
          <a:p>
            <a:pPr marL="256500" indent="-214313" algn="l">
              <a:spcBef>
                <a:spcPts val="0"/>
              </a:spcBef>
              <a:spcAft>
                <a:spcPts val="22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endParaRPr lang="en-US" sz="1200" dirty="0">
              <a:solidFill>
                <a:schemeClr val="tx1"/>
              </a:solidFill>
            </a:endParaRPr>
          </a:p>
          <a:p>
            <a:pPr algn="l">
              <a:spcBef>
                <a:spcPts val="225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</a:pPr>
            <a:r>
              <a:rPr lang="en-US" sz="1200" b="1" dirty="0">
                <a:solidFill>
                  <a:schemeClr val="tx1"/>
                </a:solidFill>
              </a:rPr>
              <a:t>Team (CIEMAT, CCFE, MPG, DIFFER)</a:t>
            </a:r>
          </a:p>
          <a:p>
            <a:pPr marL="256500" indent="-214313" algn="l">
              <a:spcBef>
                <a:spcPts val="225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00" b="1" dirty="0">
                <a:solidFill>
                  <a:schemeClr val="tx1"/>
                </a:solidFill>
              </a:rPr>
              <a:t>J.M. García-</a:t>
            </a:r>
            <a:r>
              <a:rPr lang="en-US" sz="1200" b="1" dirty="0" err="1">
                <a:solidFill>
                  <a:schemeClr val="tx1"/>
                </a:solidFill>
              </a:rPr>
              <a:t>Regaña</a:t>
            </a:r>
            <a:r>
              <a:rPr lang="en-US" sz="1200" b="1" dirty="0">
                <a:solidFill>
                  <a:schemeClr val="tx1"/>
                </a:solidFill>
              </a:rPr>
              <a:t> (PI), E. Sánchez, J. L. Velasco (CIEMAT), M. Barnes, </a:t>
            </a:r>
            <a:r>
              <a:rPr lang="en-US" sz="1200" b="1" u="sng" dirty="0">
                <a:solidFill>
                  <a:schemeClr val="tx1"/>
                </a:solidFill>
              </a:rPr>
              <a:t>D. A. St.-Onge (CCFE/U. Oxford)</a:t>
            </a:r>
            <a:r>
              <a:rPr lang="en-US" sz="1200" b="1" dirty="0">
                <a:solidFill>
                  <a:schemeClr val="tx1"/>
                </a:solidFill>
              </a:rPr>
              <a:t>, A. </a:t>
            </a:r>
            <a:r>
              <a:rPr lang="en-US" sz="1200" b="1" dirty="0" err="1">
                <a:solidFill>
                  <a:schemeClr val="tx1"/>
                </a:solidFill>
              </a:rPr>
              <a:t>Bañón</a:t>
            </a:r>
            <a:r>
              <a:rPr lang="en-US" sz="1200" b="1" dirty="0">
                <a:solidFill>
                  <a:schemeClr val="tx1"/>
                </a:solidFill>
              </a:rPr>
              <a:t>, J. Riemann, A. </a:t>
            </a:r>
            <a:r>
              <a:rPr lang="en-US" sz="1200" b="1" dirty="0" err="1">
                <a:solidFill>
                  <a:schemeClr val="tx1"/>
                </a:solidFill>
              </a:rPr>
              <a:t>Zocco</a:t>
            </a:r>
            <a:r>
              <a:rPr lang="en-US" sz="1200" b="1" dirty="0">
                <a:solidFill>
                  <a:schemeClr val="tx1"/>
                </a:solidFill>
              </a:rPr>
              <a:t> (MPG), J. </a:t>
            </a:r>
            <a:r>
              <a:rPr lang="en-US" sz="1200" b="1" dirty="0" err="1">
                <a:solidFill>
                  <a:schemeClr val="tx1"/>
                </a:solidFill>
              </a:rPr>
              <a:t>Proll</a:t>
            </a:r>
            <a:r>
              <a:rPr lang="en-US" sz="1200" b="1" dirty="0">
                <a:solidFill>
                  <a:schemeClr val="tx1"/>
                </a:solidFill>
              </a:rPr>
              <a:t> (DIFFER) + External Experts: M. J. </a:t>
            </a:r>
            <a:r>
              <a:rPr lang="en-US" sz="1200" b="1" dirty="0" err="1">
                <a:solidFill>
                  <a:schemeClr val="tx1"/>
                </a:solidFill>
              </a:rPr>
              <a:t>Pueschel</a:t>
            </a:r>
            <a:r>
              <a:rPr lang="en-US" sz="1200" b="1" dirty="0">
                <a:solidFill>
                  <a:schemeClr val="tx1"/>
                </a:solidFill>
              </a:rPr>
              <a:t> (DIFFER), R. </a:t>
            </a:r>
            <a:r>
              <a:rPr lang="en-US" sz="1200" b="1" dirty="0" err="1">
                <a:solidFill>
                  <a:schemeClr val="tx1"/>
                </a:solidFill>
              </a:rPr>
              <a:t>Kleiber</a:t>
            </a:r>
            <a:r>
              <a:rPr lang="en-US" sz="1200" b="1" dirty="0">
                <a:solidFill>
                  <a:schemeClr val="tx1"/>
                </a:solidFill>
              </a:rPr>
              <a:t> (MPG) … + PhD students.</a:t>
            </a:r>
          </a:p>
          <a:p>
            <a:pPr marL="256500" indent="-214313" algn="l">
              <a:spcBef>
                <a:spcPts val="225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00" b="1" u="sng" dirty="0">
                <a:solidFill>
                  <a:schemeClr val="tx1"/>
                </a:solidFill>
              </a:rPr>
              <a:t>Changes </a:t>
            </a:r>
            <a:r>
              <a:rPr lang="en-US" sz="1200" b="1" u="sng" dirty="0" err="1">
                <a:solidFill>
                  <a:schemeClr val="tx1"/>
                </a:solidFill>
              </a:rPr>
              <a:t>w.r.t</a:t>
            </a:r>
            <a:r>
              <a:rPr lang="en-US" sz="1200" b="1" u="sng" dirty="0">
                <a:solidFill>
                  <a:schemeClr val="tx1"/>
                </a:solidFill>
              </a:rPr>
              <a:t>. initial team</a:t>
            </a:r>
            <a:r>
              <a:rPr lang="en-US" sz="1200" dirty="0">
                <a:solidFill>
                  <a:schemeClr val="tx1"/>
                </a:solidFill>
              </a:rPr>
              <a:t>: D. A. St.-Onge (U. Oxford) and A. </a:t>
            </a:r>
            <a:r>
              <a:rPr lang="en-US" sz="1200" dirty="0" err="1">
                <a:solidFill>
                  <a:schemeClr val="tx1"/>
                </a:solidFill>
              </a:rPr>
              <a:t>Zocco</a:t>
            </a:r>
            <a:r>
              <a:rPr lang="en-US" sz="1200" dirty="0">
                <a:solidFill>
                  <a:schemeClr val="tx1"/>
                </a:solidFill>
              </a:rPr>
              <a:t> (MPG) replacing F. I. Parra (PPPL) and J. A. </a:t>
            </a:r>
            <a:r>
              <a:rPr lang="en-US" sz="1200" dirty="0" err="1">
                <a:solidFill>
                  <a:schemeClr val="tx1"/>
                </a:solidFill>
              </a:rPr>
              <a:t>Alcusón</a:t>
            </a:r>
            <a:r>
              <a:rPr lang="en-US" sz="1200" dirty="0">
                <a:solidFill>
                  <a:schemeClr val="tx1"/>
                </a:solidFill>
              </a:rPr>
              <a:t> (UC3M).</a:t>
            </a:r>
            <a:endParaRPr lang="en-US" sz="1200" b="1" dirty="0">
              <a:solidFill>
                <a:schemeClr val="tx1"/>
              </a:solidFill>
            </a:endParaRPr>
          </a:p>
          <a:p>
            <a:pPr marL="256500" indent="-214313" algn="l">
              <a:spcBef>
                <a:spcPts val="225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00" b="1" dirty="0">
                <a:solidFill>
                  <a:schemeClr val="tx1"/>
                </a:solidFill>
              </a:rPr>
              <a:t>Codes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b="1" dirty="0">
                <a:solidFill>
                  <a:schemeClr val="tx1"/>
                </a:solidFill>
              </a:rPr>
              <a:t>stella, GENE, EUTERPE, GENE-3D, KNOSOS</a:t>
            </a:r>
          </a:p>
          <a:p>
            <a:pPr algn="l">
              <a:spcBef>
                <a:spcPts val="225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</a:pPr>
            <a:r>
              <a:rPr lang="en-US" sz="1200" b="1" dirty="0">
                <a:solidFill>
                  <a:schemeClr val="tx1"/>
                </a:solidFill>
              </a:rPr>
              <a:t>Tasks for ACHs</a:t>
            </a:r>
            <a:r>
              <a:rPr lang="en-US" sz="1200" b="1" i="1" dirty="0">
                <a:solidFill>
                  <a:schemeClr val="tx1"/>
                </a:solidFill>
              </a:rPr>
              <a:t>: </a:t>
            </a:r>
            <a:r>
              <a:rPr lang="en-US" sz="1200" dirty="0">
                <a:solidFill>
                  <a:schemeClr val="tx1"/>
                </a:solidFill>
                <a:latin typeface="Courier" pitchFamily="2" charset="0"/>
              </a:rPr>
              <a:t>stella</a:t>
            </a:r>
            <a:r>
              <a:rPr lang="en-US" sz="1200" dirty="0">
                <a:solidFill>
                  <a:schemeClr val="tx1"/>
                </a:solidFill>
              </a:rPr>
              <a:t> optimized performance (CIEMAT)</a:t>
            </a:r>
            <a:r>
              <a:rPr lang="en-US" sz="1200" strike="sngStrike" dirty="0">
                <a:solidFill>
                  <a:schemeClr val="tx1"/>
                </a:solidFill>
              </a:rPr>
              <a:t>, improved solvers for EUTERPE and GENE-3D (MPG), support for visualization (EPFL) and </a:t>
            </a:r>
            <a:r>
              <a:rPr lang="en-US" sz="1200" dirty="0">
                <a:solidFill>
                  <a:schemeClr val="tx1"/>
                </a:solidFill>
              </a:rPr>
              <a:t>handling of EUTERPE data (VTT).</a:t>
            </a:r>
          </a:p>
        </p:txBody>
      </p:sp>
    </p:spTree>
    <p:extLst>
      <p:ext uri="{BB962C8B-B14F-4D97-AF65-F5344CB8AC3E}">
        <p14:creationId xmlns:p14="http://schemas.microsoft.com/office/powerpoint/2010/main" val="32339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"/>
    </mc:Choice>
    <mc:Fallback xmlns="">
      <p:transition spd="slow" advTm="11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642DB-62CF-364E-A7E6-E89B980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2021 </a:t>
            </a:r>
            <a:r>
              <a:rPr lang="es-ES" dirty="0" err="1">
                <a:latin typeface="+mj-lt"/>
              </a:rPr>
              <a:t>Milestones</a:t>
            </a:r>
            <a:endParaRPr lang="es-ES" dirty="0">
              <a:latin typeface="+mj-lt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A3C89-8305-B342-A3B7-0D7542CC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2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9222414-41ED-8241-91C1-D21443FF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94979"/>
              </p:ext>
            </p:extLst>
          </p:nvPr>
        </p:nvGraphicFramePr>
        <p:xfrm>
          <a:off x="455510" y="667406"/>
          <a:ext cx="7932915" cy="1840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437">
                  <a:extLst>
                    <a:ext uri="{9D8B030D-6E8A-4147-A177-3AD203B41FA5}">
                      <a16:colId xmlns:a16="http://schemas.microsoft.com/office/drawing/2014/main" val="2111407963"/>
                    </a:ext>
                  </a:extLst>
                </a:gridCol>
                <a:gridCol w="1327973">
                  <a:extLst>
                    <a:ext uri="{9D8B030D-6E8A-4147-A177-3AD203B41FA5}">
                      <a16:colId xmlns:a16="http://schemas.microsoft.com/office/drawing/2014/main" val="1823771585"/>
                    </a:ext>
                  </a:extLst>
                </a:gridCol>
                <a:gridCol w="3621900">
                  <a:extLst>
                    <a:ext uri="{9D8B030D-6E8A-4147-A177-3AD203B41FA5}">
                      <a16:colId xmlns:a16="http://schemas.microsoft.com/office/drawing/2014/main" val="1477119073"/>
                    </a:ext>
                  </a:extLst>
                </a:gridCol>
                <a:gridCol w="920882">
                  <a:extLst>
                    <a:ext uri="{9D8B030D-6E8A-4147-A177-3AD203B41FA5}">
                      <a16:colId xmlns:a16="http://schemas.microsoft.com/office/drawing/2014/main" val="2670501060"/>
                    </a:ext>
                  </a:extLst>
                </a:gridCol>
                <a:gridCol w="1127723">
                  <a:extLst>
                    <a:ext uri="{9D8B030D-6E8A-4147-A177-3AD203B41FA5}">
                      <a16:colId xmlns:a16="http://schemas.microsoft.com/office/drawing/2014/main" val="2124673018"/>
                    </a:ext>
                  </a:extLst>
                </a:gridCol>
              </a:tblGrid>
              <a:tr h="34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Milestone ID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name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Brief description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Participants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337997"/>
                  </a:ext>
                </a:extLst>
              </a:tr>
              <a:tr h="34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M1.1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M-STELLA-COLL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Implementation of the full linearized collision operator in </a:t>
                      </a:r>
                      <a:r>
                        <a:rPr lang="en-US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stella</a:t>
                      </a: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MB*, A. v. </a:t>
                      </a:r>
                      <a:r>
                        <a:rPr lang="es-ES_tradnl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Boetticher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50 %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218823"/>
                  </a:ext>
                </a:extLst>
              </a:tr>
              <a:tr h="34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M1.2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M-BENCHMARK-ES-GLOB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Benchmark between GENE-3D and EUTERPE for electrostatic turbulence with adiabatic electrons. 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ES*, ABN, JR, JGR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18230"/>
                  </a:ext>
                </a:extLst>
              </a:tr>
              <a:tr h="19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M1.3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M-STELLA-FFS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 of a full-flux-surface (FFS) version of stella.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MB*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298378"/>
                  </a:ext>
                </a:extLst>
              </a:tr>
              <a:tr h="521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M-GENE-3D-EM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 of an electromagnetic version of GENE-3D and implementation of methods that allow to use larger time steps in GENE-3D simulations.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ABN*, F. </a:t>
                      </a:r>
                      <a:r>
                        <a:rPr lang="es-ES_tradnl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Wilms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61867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D5F2C2B-D729-A848-85E3-FE0E18C1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78" y="2645841"/>
            <a:ext cx="3726530" cy="19421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251657-5623-4349-9F80-2A0FBE9C5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1" y="2654265"/>
            <a:ext cx="3351607" cy="17896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19F203F-61D5-694E-AF50-1559CC2CDAD1}"/>
              </a:ext>
            </a:extLst>
          </p:cNvPr>
          <p:cNvSpPr txBox="1"/>
          <p:nvPr/>
        </p:nvSpPr>
        <p:spPr>
          <a:xfrm>
            <a:off x="755576" y="4533711"/>
            <a:ext cx="7778677" cy="28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Wilms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JPP’21]</a:t>
            </a:r>
          </a:p>
        </p:txBody>
      </p:sp>
    </p:spTree>
    <p:extLst>
      <p:ext uri="{BB962C8B-B14F-4D97-AF65-F5344CB8AC3E}">
        <p14:creationId xmlns:p14="http://schemas.microsoft.com/office/powerpoint/2010/main" val="237999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"/>
    </mc:Choice>
    <mc:Fallback xmlns="">
      <p:transition spd="slow" advTm="58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642DB-62CF-364E-A7E6-E89B980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2021 </a:t>
            </a:r>
            <a:r>
              <a:rPr lang="es-ES" dirty="0" err="1">
                <a:latin typeface="+mj-lt"/>
              </a:rPr>
              <a:t>Milestones</a:t>
            </a:r>
            <a:endParaRPr lang="es-ES" dirty="0">
              <a:latin typeface="+mj-lt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A3C89-8305-B342-A3B7-0D7542CC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3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9222414-41ED-8241-91C1-D21443FF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97911"/>
              </p:ext>
            </p:extLst>
          </p:nvPr>
        </p:nvGraphicFramePr>
        <p:xfrm>
          <a:off x="455511" y="667406"/>
          <a:ext cx="5268617" cy="3920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603">
                  <a:extLst>
                    <a:ext uri="{9D8B030D-6E8A-4147-A177-3AD203B41FA5}">
                      <a16:colId xmlns:a16="http://schemas.microsoft.com/office/drawing/2014/main" val="2111407963"/>
                    </a:ext>
                  </a:extLst>
                </a:gridCol>
                <a:gridCol w="1047614">
                  <a:extLst>
                    <a:ext uri="{9D8B030D-6E8A-4147-A177-3AD203B41FA5}">
                      <a16:colId xmlns:a16="http://schemas.microsoft.com/office/drawing/2014/main" val="1823771585"/>
                    </a:ext>
                  </a:extLst>
                </a:gridCol>
                <a:gridCol w="2239827">
                  <a:extLst>
                    <a:ext uri="{9D8B030D-6E8A-4147-A177-3AD203B41FA5}">
                      <a16:colId xmlns:a16="http://schemas.microsoft.com/office/drawing/2014/main" val="1477119073"/>
                    </a:ext>
                  </a:extLst>
                </a:gridCol>
                <a:gridCol w="611600">
                  <a:extLst>
                    <a:ext uri="{9D8B030D-6E8A-4147-A177-3AD203B41FA5}">
                      <a16:colId xmlns:a16="http://schemas.microsoft.com/office/drawing/2014/main" val="2670501060"/>
                    </a:ext>
                  </a:extLst>
                </a:gridCol>
                <a:gridCol w="748973">
                  <a:extLst>
                    <a:ext uri="{9D8B030D-6E8A-4147-A177-3AD203B41FA5}">
                      <a16:colId xmlns:a16="http://schemas.microsoft.com/office/drawing/2014/main" val="2124673018"/>
                    </a:ext>
                  </a:extLst>
                </a:gridCol>
              </a:tblGrid>
              <a:tr h="560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Milestone ID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name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Brief description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Participants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337997"/>
                  </a:ext>
                </a:extLst>
              </a:tr>
              <a:tr h="746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M1.1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M-STELLA-COLL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Implementation of the full linearized collision operator in </a:t>
                      </a:r>
                      <a:r>
                        <a:rPr lang="en-US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stella</a:t>
                      </a: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MB*, A. v. </a:t>
                      </a:r>
                      <a:r>
                        <a:rPr lang="es-ES_tradnl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Boetticher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50 %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218823"/>
                  </a:ext>
                </a:extLst>
              </a:tr>
              <a:tr h="746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M-BENCHMARK-ES-GLOB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Benchmark between GENE-3D and EUTERPE for electrostatic turbulence with adiabatic electrons.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ES*, ABN, JR, JGR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18230"/>
                  </a:ext>
                </a:extLst>
              </a:tr>
              <a:tr h="560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M1.3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M-STELLA-FFS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 of a full-flux-surface (FFS) version of stella.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MB*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298378"/>
                  </a:ext>
                </a:extLst>
              </a:tr>
              <a:tr h="130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M1.4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M-GENE-3D-EM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 of an electromagnetic version of GENE-3D and implementation of methods that allow to use larger time steps in GENE-3D simulations.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ABN*, F. </a:t>
                      </a:r>
                      <a:r>
                        <a:rPr lang="es-ES_tradnl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Wilms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618676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B18A22CD-B28C-C548-BF34-E5189DD6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50618"/>
            <a:ext cx="2472210" cy="305028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9AFBD36-7EC6-AF43-BBBB-E0CCE4412E26}"/>
              </a:ext>
            </a:extLst>
          </p:cNvPr>
          <p:cNvSpPr txBox="1"/>
          <p:nvPr/>
        </p:nvSpPr>
        <p:spPr>
          <a:xfrm>
            <a:off x="5868144" y="372679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Linear </a:t>
            </a:r>
            <a:r>
              <a:rPr lang="es-ES" sz="1600" dirty="0" err="1"/>
              <a:t>comparisons</a:t>
            </a:r>
            <a:r>
              <a:rPr lang="es-ES" sz="1600" dirty="0"/>
              <a:t> at [Sánchez NF’21]. </a:t>
            </a:r>
            <a:r>
              <a:rPr lang="es-ES" sz="1600" dirty="0" err="1"/>
              <a:t>Nonlinear</a:t>
            </a:r>
            <a:r>
              <a:rPr lang="es-ES" sz="1600" dirty="0"/>
              <a:t> </a:t>
            </a:r>
            <a:r>
              <a:rPr lang="es-ES" sz="1600" dirty="0" err="1"/>
              <a:t>comparisons</a:t>
            </a:r>
            <a:r>
              <a:rPr lang="es-ES" sz="1600" dirty="0"/>
              <a:t> at [Sánchez EFTC’21, </a:t>
            </a:r>
            <a:r>
              <a:rPr lang="es-ES" sz="1600" dirty="0" err="1"/>
              <a:t>paper</a:t>
            </a:r>
            <a:r>
              <a:rPr lang="es-ES" sz="1600" dirty="0"/>
              <a:t> in </a:t>
            </a:r>
            <a:r>
              <a:rPr lang="es-ES" sz="1600" dirty="0" err="1"/>
              <a:t>prep</a:t>
            </a:r>
            <a:r>
              <a:rPr lang="es-ES" sz="1600" dirty="0"/>
              <a:t>.].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1DAE5DD-9CE3-AD4E-BCEC-764F68921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20" y="2000293"/>
            <a:ext cx="2725547" cy="1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"/>
    </mc:Choice>
    <mc:Fallback xmlns="">
      <p:transition spd="slow" advTm="5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642DB-62CF-364E-A7E6-E89B980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2021 </a:t>
            </a:r>
            <a:r>
              <a:rPr lang="es-ES" dirty="0" err="1">
                <a:latin typeface="+mj-lt"/>
              </a:rPr>
              <a:t>Milestones</a:t>
            </a:r>
            <a:endParaRPr lang="es-ES" dirty="0">
              <a:latin typeface="+mj-lt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A3C89-8305-B342-A3B7-0D7542CC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4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9222414-41ED-8241-91C1-D21443FF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21530"/>
              </p:ext>
            </p:extLst>
          </p:nvPr>
        </p:nvGraphicFramePr>
        <p:xfrm>
          <a:off x="455510" y="667406"/>
          <a:ext cx="7932915" cy="1840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437">
                  <a:extLst>
                    <a:ext uri="{9D8B030D-6E8A-4147-A177-3AD203B41FA5}">
                      <a16:colId xmlns:a16="http://schemas.microsoft.com/office/drawing/2014/main" val="2111407963"/>
                    </a:ext>
                  </a:extLst>
                </a:gridCol>
                <a:gridCol w="1327973">
                  <a:extLst>
                    <a:ext uri="{9D8B030D-6E8A-4147-A177-3AD203B41FA5}">
                      <a16:colId xmlns:a16="http://schemas.microsoft.com/office/drawing/2014/main" val="1823771585"/>
                    </a:ext>
                  </a:extLst>
                </a:gridCol>
                <a:gridCol w="3621900">
                  <a:extLst>
                    <a:ext uri="{9D8B030D-6E8A-4147-A177-3AD203B41FA5}">
                      <a16:colId xmlns:a16="http://schemas.microsoft.com/office/drawing/2014/main" val="1477119073"/>
                    </a:ext>
                  </a:extLst>
                </a:gridCol>
                <a:gridCol w="920882">
                  <a:extLst>
                    <a:ext uri="{9D8B030D-6E8A-4147-A177-3AD203B41FA5}">
                      <a16:colId xmlns:a16="http://schemas.microsoft.com/office/drawing/2014/main" val="2670501060"/>
                    </a:ext>
                  </a:extLst>
                </a:gridCol>
                <a:gridCol w="1127723">
                  <a:extLst>
                    <a:ext uri="{9D8B030D-6E8A-4147-A177-3AD203B41FA5}">
                      <a16:colId xmlns:a16="http://schemas.microsoft.com/office/drawing/2014/main" val="2124673018"/>
                    </a:ext>
                  </a:extLst>
                </a:gridCol>
              </a:tblGrid>
              <a:tr h="34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Milestone ID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name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Brief description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Participants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337997"/>
                  </a:ext>
                </a:extLst>
              </a:tr>
              <a:tr h="34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M-STELLA-COLL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Implementation of the full linearized collision operator in </a:t>
                      </a:r>
                      <a:r>
                        <a:rPr lang="en-US" sz="1200" dirty="0" err="1">
                          <a:effectLst/>
                          <a:latin typeface="Courier" pitchFamily="2" charset="0"/>
                          <a:cs typeface="Calibri" panose="020F0502020204030204" pitchFamily="34" charset="0"/>
                        </a:rPr>
                        <a:t>stella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MB*, </a:t>
                      </a:r>
                      <a:r>
                        <a:rPr lang="es-ES_tradnl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AvB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218823"/>
                  </a:ext>
                </a:extLst>
              </a:tr>
              <a:tr h="34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M1.2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M-BENCHMARK-ES-GLOB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Benchmark between GENE-3D and EUTERPE for electrostatic turbulence with adiabatic electrons. 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ES*, ABN, JR, JGR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18230"/>
                  </a:ext>
                </a:extLst>
              </a:tr>
              <a:tr h="19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M1.3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M-STELLA-FFS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 of a full-flux-surface (FFS) version of stella.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MB*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298378"/>
                  </a:ext>
                </a:extLst>
              </a:tr>
              <a:tr h="521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M1.4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M-GENE-3D-EM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 of an electromagnetic version of GENE-3D and implementation of methods that allow to use larger time steps in GENE-3D simulations.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ABN*, F. </a:t>
                      </a:r>
                      <a:r>
                        <a:rPr lang="es-ES_tradnl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Wilms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61867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9958433-8F7E-7047-B439-0D3FC2186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35" y="2636542"/>
            <a:ext cx="3947132" cy="21529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7BD9D1-9677-914E-ACA1-18D52FEC24FD}"/>
              </a:ext>
            </a:extLst>
          </p:cNvPr>
          <p:cNvSpPr txBox="1"/>
          <p:nvPr/>
        </p:nvSpPr>
        <p:spPr>
          <a:xfrm>
            <a:off x="4457573" y="2627208"/>
            <a:ext cx="3947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dirty="0" err="1"/>
              <a:t>Gyro-averaged</a:t>
            </a:r>
            <a:r>
              <a:rPr lang="es-ES" dirty="0"/>
              <a:t> </a:t>
            </a:r>
            <a:r>
              <a:rPr lang="es-ES" dirty="0" err="1"/>
              <a:t>C</a:t>
            </a:r>
            <a:r>
              <a:rPr lang="es-ES" baseline="-25000" dirty="0" err="1"/>
              <a:t>tp</a:t>
            </a:r>
            <a:r>
              <a:rPr lang="es-ES" dirty="0"/>
              <a:t>+ </a:t>
            </a:r>
            <a:r>
              <a:rPr lang="es-ES" dirty="0" err="1"/>
              <a:t>C</a:t>
            </a:r>
            <a:r>
              <a:rPr lang="es-ES" baseline="-25000" dirty="0" err="1"/>
              <a:t>fp</a:t>
            </a:r>
            <a:r>
              <a:rPr lang="es-ES" dirty="0"/>
              <a:t> </a:t>
            </a:r>
            <a:r>
              <a:rPr lang="es-ES" dirty="0" err="1"/>
              <a:t>Hirshman&amp;Sigmar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/>
              <a:t>Conservation</a:t>
            </a:r>
            <a:r>
              <a:rPr lang="es-ES" dirty="0"/>
              <a:t> of </a:t>
            </a:r>
            <a:r>
              <a:rPr lang="es-ES" dirty="0" err="1"/>
              <a:t>density</a:t>
            </a:r>
            <a:r>
              <a:rPr lang="es-ES" dirty="0"/>
              <a:t>, </a:t>
            </a:r>
            <a:r>
              <a:rPr lang="es-ES" dirty="0" err="1"/>
              <a:t>energy</a:t>
            </a:r>
            <a:r>
              <a:rPr lang="es-ES" dirty="0"/>
              <a:t> and </a:t>
            </a:r>
            <a:r>
              <a:rPr lang="es-ES" dirty="0" err="1"/>
              <a:t>momentum</a:t>
            </a:r>
            <a:r>
              <a:rPr lang="es-ES" dirty="0"/>
              <a:t>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fp</a:t>
            </a:r>
            <a:r>
              <a:rPr lang="es-ES" dirty="0"/>
              <a:t>. </a:t>
            </a:r>
            <a:r>
              <a:rPr lang="es-ES" dirty="0" err="1"/>
              <a:t>terms</a:t>
            </a:r>
            <a:r>
              <a:rPr lang="es-ES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/>
              <a:t>Spitzer</a:t>
            </a:r>
            <a:r>
              <a:rPr lang="es-ES" dirty="0"/>
              <a:t> </a:t>
            </a:r>
            <a:r>
              <a:rPr lang="es-ES" dirty="0" err="1"/>
              <a:t>coeffs</a:t>
            </a:r>
            <a:r>
              <a:rPr lang="es-ES" dirty="0"/>
              <a:t>. </a:t>
            </a:r>
            <a:r>
              <a:rPr lang="es-ES" dirty="0" err="1"/>
              <a:t>compared</a:t>
            </a:r>
            <a:r>
              <a:rPr lang="es-ES" dirty="0"/>
              <a:t> </a:t>
            </a:r>
            <a:r>
              <a:rPr lang="es-ES" dirty="0" err="1"/>
              <a:t>against</a:t>
            </a:r>
            <a:r>
              <a:rPr lang="es-ES" dirty="0"/>
              <a:t> </a:t>
            </a:r>
            <a:r>
              <a:rPr lang="es-ES" dirty="0" err="1"/>
              <a:t>exact</a:t>
            </a:r>
            <a:r>
              <a:rPr lang="es-ES" dirty="0"/>
              <a:t> FP </a:t>
            </a:r>
            <a:r>
              <a:rPr lang="es-ES" dirty="0" err="1"/>
              <a:t>operator</a:t>
            </a:r>
            <a:r>
              <a:rPr lang="es-ES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/>
              <a:t>Self-adjointness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2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"/>
    </mc:Choice>
    <mc:Fallback xmlns="">
      <p:transition spd="slow" advTm="5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642DB-62CF-364E-A7E6-E89B980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2021 </a:t>
            </a:r>
            <a:r>
              <a:rPr lang="es-ES" dirty="0" err="1">
                <a:latin typeface="+mj-lt"/>
              </a:rPr>
              <a:t>Milestones</a:t>
            </a:r>
            <a:endParaRPr lang="es-ES" dirty="0">
              <a:latin typeface="+mj-lt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A3C89-8305-B342-A3B7-0D7542CC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5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9222414-41ED-8241-91C1-D21443FF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41310"/>
              </p:ext>
            </p:extLst>
          </p:nvPr>
        </p:nvGraphicFramePr>
        <p:xfrm>
          <a:off x="455510" y="667406"/>
          <a:ext cx="7932915" cy="1840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437">
                  <a:extLst>
                    <a:ext uri="{9D8B030D-6E8A-4147-A177-3AD203B41FA5}">
                      <a16:colId xmlns:a16="http://schemas.microsoft.com/office/drawing/2014/main" val="2111407963"/>
                    </a:ext>
                  </a:extLst>
                </a:gridCol>
                <a:gridCol w="1327973">
                  <a:extLst>
                    <a:ext uri="{9D8B030D-6E8A-4147-A177-3AD203B41FA5}">
                      <a16:colId xmlns:a16="http://schemas.microsoft.com/office/drawing/2014/main" val="1823771585"/>
                    </a:ext>
                  </a:extLst>
                </a:gridCol>
                <a:gridCol w="3621900">
                  <a:extLst>
                    <a:ext uri="{9D8B030D-6E8A-4147-A177-3AD203B41FA5}">
                      <a16:colId xmlns:a16="http://schemas.microsoft.com/office/drawing/2014/main" val="1477119073"/>
                    </a:ext>
                  </a:extLst>
                </a:gridCol>
                <a:gridCol w="920882">
                  <a:extLst>
                    <a:ext uri="{9D8B030D-6E8A-4147-A177-3AD203B41FA5}">
                      <a16:colId xmlns:a16="http://schemas.microsoft.com/office/drawing/2014/main" val="2670501060"/>
                    </a:ext>
                  </a:extLst>
                </a:gridCol>
                <a:gridCol w="1127723">
                  <a:extLst>
                    <a:ext uri="{9D8B030D-6E8A-4147-A177-3AD203B41FA5}">
                      <a16:colId xmlns:a16="http://schemas.microsoft.com/office/drawing/2014/main" val="2124673018"/>
                    </a:ext>
                  </a:extLst>
                </a:gridCol>
              </a:tblGrid>
              <a:tr h="34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Milestone ID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name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Brief description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Participants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337997"/>
                  </a:ext>
                </a:extLst>
              </a:tr>
              <a:tr h="34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M1.1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M-STELLA-COLL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Implementation of the full linearized collision operator in </a:t>
                      </a:r>
                      <a:r>
                        <a:rPr lang="en-US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stella</a:t>
                      </a: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MB*, A. v. </a:t>
                      </a:r>
                      <a:r>
                        <a:rPr lang="es-ES_tradnl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Boetticher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218823"/>
                  </a:ext>
                </a:extLst>
              </a:tr>
              <a:tr h="34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M1.2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M-BENCHMARK-ES-GLOB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Benchmark between GENE-3D and EUTERPE for electrostatic turbulence with adiabatic electrons. 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ES*, ABN, JR, JGR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18230"/>
                  </a:ext>
                </a:extLst>
              </a:tr>
              <a:tr h="19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M-STELLA-FFS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 of a full-flux-surface (FFS) version of stella.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MB*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298378"/>
                  </a:ext>
                </a:extLst>
              </a:tr>
              <a:tr h="521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M1.4</a:t>
                      </a:r>
                      <a:endParaRPr lang="es-ES" sz="1200" b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M-GENE-3D-EM</a:t>
                      </a:r>
                      <a:endParaRPr lang="es-ES" sz="1200" b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 of an electromagnetic version of GENE-3D and implementation of methods that allow to use larger time steps in GENE-3D simulations.</a:t>
                      </a:r>
                      <a:endParaRPr lang="es-ES" sz="1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ABN*, F. </a:t>
                      </a:r>
                      <a:r>
                        <a:rPr lang="es-ES_tradnl" sz="1200" b="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Wilms</a:t>
                      </a:r>
                      <a:endParaRPr lang="es-ES" sz="1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1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618676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8E478280-FDBA-F14A-BE23-6D8C246F7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43758"/>
            <a:ext cx="2621280" cy="18726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42CCE01-1D99-D042-B224-9A88FA519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91" y="2643758"/>
            <a:ext cx="2611120" cy="186499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429A0B-B4C7-074D-9D01-2DC0414D1799}"/>
              </a:ext>
            </a:extLst>
          </p:cNvPr>
          <p:cNvSpPr txBox="1"/>
          <p:nvPr/>
        </p:nvSpPr>
        <p:spPr>
          <a:xfrm>
            <a:off x="5508104" y="2735320"/>
            <a:ext cx="3063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FFS </a:t>
            </a:r>
            <a:r>
              <a:rPr lang="es-ES" sz="1400" dirty="0" err="1">
                <a:latin typeface="Courier" pitchFamily="2" charset="0"/>
              </a:rPr>
              <a:t>stella</a:t>
            </a:r>
            <a:r>
              <a:rPr lang="es-ES" sz="1400" dirty="0"/>
              <a:t> </a:t>
            </a:r>
            <a:r>
              <a:rPr lang="es-ES" sz="1400" dirty="0" err="1"/>
              <a:t>branch</a:t>
            </a:r>
            <a:r>
              <a:rPr lang="es-ES" sz="1400" dirty="0"/>
              <a:t>, </a:t>
            </a:r>
            <a:r>
              <a:rPr lang="es-ES" sz="1400" dirty="0" err="1"/>
              <a:t>employing</a:t>
            </a:r>
            <a:r>
              <a:rPr lang="es-ES" sz="1400" dirty="0"/>
              <a:t> </a:t>
            </a:r>
            <a:r>
              <a:rPr lang="es-ES" sz="1400" dirty="0" err="1"/>
              <a:t>explicit</a:t>
            </a:r>
            <a:r>
              <a:rPr lang="es-ES" sz="1400" dirty="0"/>
              <a:t> </a:t>
            </a:r>
            <a:r>
              <a:rPr lang="es-ES" sz="1400" dirty="0" err="1"/>
              <a:t>methode</a:t>
            </a:r>
            <a:r>
              <a:rPr lang="es-ES" sz="1400" dirty="0"/>
              <a:t>, </a:t>
            </a:r>
            <a:r>
              <a:rPr lang="es-ES" sz="1400" dirty="0" err="1"/>
              <a:t>merged</a:t>
            </a:r>
            <a:r>
              <a:rPr lang="es-ES" sz="1400" dirty="0"/>
              <a:t> </a:t>
            </a:r>
            <a:r>
              <a:rPr lang="es-ES" sz="1400" dirty="0" err="1"/>
              <a:t>with</a:t>
            </a:r>
            <a:r>
              <a:rPr lang="es-ES" sz="1400" dirty="0"/>
              <a:t> </a:t>
            </a:r>
            <a:r>
              <a:rPr lang="es-ES" sz="1400" dirty="0" err="1"/>
              <a:t>trunk</a:t>
            </a:r>
            <a:r>
              <a:rPr lang="es-ES" sz="1400" dirty="0"/>
              <a:t> </a:t>
            </a:r>
            <a:r>
              <a:rPr lang="es-ES" sz="1400" dirty="0" err="1"/>
              <a:t>version</a:t>
            </a:r>
            <a:r>
              <a:rPr lang="es-ES" sz="1400" dirty="0"/>
              <a:t>. </a:t>
            </a:r>
            <a:r>
              <a:rPr lang="es-ES" sz="1400" dirty="0" err="1"/>
              <a:t>Preliminary</a:t>
            </a:r>
            <a:r>
              <a:rPr lang="es-ES" sz="1400" dirty="0"/>
              <a:t> linear </a:t>
            </a:r>
            <a:r>
              <a:rPr lang="es-ES" sz="1400" dirty="0" err="1"/>
              <a:t>comparisons</a:t>
            </a:r>
            <a:r>
              <a:rPr lang="es-ES" sz="1400" dirty="0"/>
              <a:t> </a:t>
            </a:r>
            <a:r>
              <a:rPr lang="es-ES" sz="1400" dirty="0" err="1"/>
              <a:t>carried</a:t>
            </a:r>
            <a:r>
              <a:rPr lang="es-ES" sz="1400" dirty="0"/>
              <a:t> </a:t>
            </a:r>
            <a:r>
              <a:rPr lang="es-ES" sz="1400" dirty="0" err="1"/>
              <a:t>out</a:t>
            </a:r>
            <a:r>
              <a:rPr lang="es-ES" sz="1400" dirty="0"/>
              <a:t>.</a:t>
            </a:r>
          </a:p>
          <a:p>
            <a:endParaRPr lang="es-ES" sz="1400" dirty="0"/>
          </a:p>
          <a:p>
            <a:r>
              <a:rPr lang="es-ES" sz="1400" dirty="0" err="1"/>
              <a:t>See</a:t>
            </a:r>
            <a:r>
              <a:rPr lang="es-ES" sz="1400" dirty="0"/>
              <a:t>: </a:t>
            </a:r>
            <a:r>
              <a:rPr lang="es-ES" sz="1400" dirty="0">
                <a:hlinkClick r:id="rId5"/>
              </a:rPr>
              <a:t>https://github.com/stellaGK/stella</a:t>
            </a:r>
            <a:r>
              <a:rPr lang="es-E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49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"/>
    </mc:Choice>
    <mc:Fallback xmlns="">
      <p:transition spd="slow" advTm="5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+mj-lt"/>
              </a:rPr>
              <a:t>Deliverables</a:t>
            </a:r>
            <a:r>
              <a:rPr lang="es-ES_tradnl" dirty="0">
                <a:latin typeface="+mj-lt"/>
              </a:rPr>
              <a:t> in 2021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6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16025"/>
              </p:ext>
            </p:extLst>
          </p:nvPr>
        </p:nvGraphicFramePr>
        <p:xfrm>
          <a:off x="457200" y="699543"/>
          <a:ext cx="8250572" cy="1336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Deliverable ID / Short name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Key deliverable(s)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Due date</a:t>
                      </a:r>
                      <a:endParaRPr lang="es-ES_tradnl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D1.1 / D-REF-CASES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1, 3, 4</a:t>
                      </a:r>
                      <a:endParaRPr lang="es-ES_tradnl" sz="12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solidFill>
                            <a:schemeClr val="bg1"/>
                          </a:solidFill>
                          <a:effectLst/>
                        </a:rPr>
                        <a:t>March 2021 </a:t>
                      </a:r>
                      <a:endParaRPr lang="es-ES_tradnl" sz="1200" strike="noStrike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1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Agreed W7-X reference case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and set of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representative OP2 operation scenarios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for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comparisons, benchmark activities. 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D1.2 / D-TURB-ZTRANSP</a:t>
                      </a:r>
                      <a:endParaRPr lang="es-ES_tradnl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3, 4</a:t>
                      </a:r>
                      <a:endParaRPr lang="es-ES_tradnl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strike="sng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Dec. 2021</a:t>
                      </a:r>
                      <a:r>
                        <a:rPr lang="en-US" sz="1200" b="0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0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sym typeface="Wingdings"/>
                        </a:rPr>
                        <a:t> 2022</a:t>
                      </a:r>
                      <a:endParaRPr lang="es-ES_tradnl" sz="1200" b="1" strike="sng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56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Study of the </a:t>
                      </a: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effect of collisions on the background turbulence and impurity transport </a:t>
                      </a:r>
                      <a:r>
                        <a:rPr lang="en-US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in multispecies electrostatic flux tube simulations.</a:t>
                      </a:r>
                      <a:endParaRPr lang="es-ES_tradnl" sz="1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70" y="2335253"/>
            <a:ext cx="4926766" cy="19855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2750" y="4320837"/>
            <a:ext cx="337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[González-Jerez JPP submitted’21]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565C8-7F3C-FF4D-9726-EC078ED3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7928">
            <a:off x="7161873" y="2308752"/>
            <a:ext cx="1470887" cy="126864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127000" dir="2460000" sx="101000" sy="101000" algn="ctr" rotWithShape="0">
              <a:srgbClr val="000000">
                <a:alpha val="44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950DF1-5E3F-6B4E-8227-E94488801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9263">
            <a:off x="6024918" y="2147263"/>
            <a:ext cx="1514061" cy="126864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127000" dir="246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23042E-4D3C-474F-9748-62817C634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2315">
            <a:off x="5546793" y="2172434"/>
            <a:ext cx="1444636" cy="126864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127000" dir="2460000" algn="ctr" rotWithShape="0">
              <a:srgbClr val="000000">
                <a:alpha val="28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78A93B-5169-FD49-9478-42019FBCD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5131">
            <a:off x="5611292" y="3048334"/>
            <a:ext cx="2182148" cy="12369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114300" dir="2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B07623-8937-674D-AB99-244633D1F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713" y="3520413"/>
            <a:ext cx="1794754" cy="123692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114300" dir="2460000" algn="ctr" rotWithShape="0">
              <a:srgbClr val="000000">
                <a:alpha val="19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1006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+mj-lt"/>
              </a:rPr>
              <a:t>Deliverables</a:t>
            </a:r>
            <a:r>
              <a:rPr lang="es-ES_tradnl" dirty="0">
                <a:latin typeface="+mj-lt"/>
              </a:rPr>
              <a:t> in 2021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7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22223"/>
              </p:ext>
            </p:extLst>
          </p:nvPr>
        </p:nvGraphicFramePr>
        <p:xfrm>
          <a:off x="457200" y="699543"/>
          <a:ext cx="8250572" cy="1336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Deliverable ID / Short name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Key deliverable(s)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Due date</a:t>
                      </a:r>
                      <a:endParaRPr lang="es-ES_tradnl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D1.1 / D-REF-CASES</a:t>
                      </a:r>
                      <a:endParaRPr lang="es-ES_tradnl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1, 3, 4</a:t>
                      </a:r>
                      <a:endParaRPr lang="es-ES_tradnl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March 2021 </a:t>
                      </a:r>
                      <a:endParaRPr lang="es-ES_tradnl" sz="1200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1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Agreed W7-X reference case</a:t>
                      </a:r>
                      <a:r>
                        <a:rPr lang="en-US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and set of </a:t>
                      </a: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representative OP2 operation scenarios </a:t>
                      </a:r>
                      <a:r>
                        <a:rPr lang="en-US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for </a:t>
                      </a: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comparisons, benchmark activities. </a:t>
                      </a:r>
                      <a:endParaRPr lang="es-ES_tradnl" sz="1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D1.2 / D-TURB-ZTRANSP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3, 4</a:t>
                      </a:r>
                      <a:endParaRPr lang="es-ES_tradnl" sz="12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strike="sngStrike" dirty="0">
                          <a:solidFill>
                            <a:schemeClr val="bg1"/>
                          </a:solidFill>
                          <a:effectLst/>
                        </a:rPr>
                        <a:t>Dec. 2021</a:t>
                      </a:r>
                      <a:r>
                        <a:rPr lang="en-US" sz="1200" b="0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0" strike="noStrike" dirty="0"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 2022</a:t>
                      </a:r>
                      <a:endParaRPr lang="es-ES_tradnl" sz="1200" b="1" strike="sngStrike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56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Study of the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effect of collisions on the background turbulence and impurity transport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in multispecies electrostatic flux tube simulations.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14189" y="2335761"/>
            <a:ext cx="2393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/>
              <a:t>Transport</a:t>
            </a:r>
            <a:r>
              <a:rPr lang="es-ES_tradnl" sz="1600" dirty="0"/>
              <a:t> </a:t>
            </a:r>
            <a:r>
              <a:rPr lang="es-ES_tradnl" sz="1600" dirty="0" err="1"/>
              <a:t>coefficient</a:t>
            </a:r>
            <a:r>
              <a:rPr lang="es-ES_tradnl" sz="1600" dirty="0"/>
              <a:t> of Fe</a:t>
            </a:r>
            <a:r>
              <a:rPr lang="es-ES_tradnl" sz="1600" baseline="30000" dirty="0"/>
              <a:t>16+</a:t>
            </a:r>
            <a:r>
              <a:rPr lang="es-ES_tradnl" sz="1600" dirty="0"/>
              <a:t> </a:t>
            </a:r>
            <a:r>
              <a:rPr lang="es-ES_tradnl" sz="1600" dirty="0" err="1"/>
              <a:t>for</a:t>
            </a:r>
            <a:r>
              <a:rPr lang="es-ES_tradnl" sz="1600" dirty="0"/>
              <a:t> </a:t>
            </a:r>
            <a:r>
              <a:rPr lang="es-ES_tradnl" sz="1600" dirty="0" err="1"/>
              <a:t>different</a:t>
            </a:r>
            <a:r>
              <a:rPr lang="es-ES_tradnl" sz="1600" dirty="0"/>
              <a:t> </a:t>
            </a:r>
            <a:r>
              <a:rPr lang="es-ES_tradnl" sz="1600" dirty="0" err="1"/>
              <a:t>stellarators</a:t>
            </a:r>
            <a:r>
              <a:rPr lang="es-ES_tradnl" sz="1600" dirty="0"/>
              <a:t> (</a:t>
            </a:r>
            <a:r>
              <a:rPr lang="es-ES_tradnl" sz="1600" dirty="0" err="1"/>
              <a:t>left</a:t>
            </a:r>
            <a:r>
              <a:rPr lang="es-ES_tradnl" sz="1600" dirty="0"/>
              <a:t>) and </a:t>
            </a:r>
            <a:r>
              <a:rPr lang="es-ES_tradnl" sz="1600" dirty="0" err="1"/>
              <a:t>for</a:t>
            </a:r>
            <a:r>
              <a:rPr lang="es-ES_tradnl" sz="1600" dirty="0"/>
              <a:t> W7-X </a:t>
            </a:r>
            <a:r>
              <a:rPr lang="es-ES_tradnl" sz="1600" dirty="0" err="1"/>
              <a:t>with</a:t>
            </a:r>
            <a:r>
              <a:rPr lang="es-ES_tradnl" sz="1600" dirty="0"/>
              <a:t> </a:t>
            </a:r>
            <a:r>
              <a:rPr lang="es-ES_tradnl" sz="1600" dirty="0" err="1"/>
              <a:t>increasing</a:t>
            </a:r>
            <a:r>
              <a:rPr lang="es-ES_tradnl" sz="1600" dirty="0"/>
              <a:t> </a:t>
            </a:r>
            <a:r>
              <a:rPr lang="es-ES_tradnl" sz="1600" dirty="0" err="1"/>
              <a:t>electron</a:t>
            </a:r>
            <a:r>
              <a:rPr lang="es-ES_tradnl" sz="1600" dirty="0"/>
              <a:t> </a:t>
            </a:r>
            <a:r>
              <a:rPr lang="es-ES_tradnl" sz="1600" dirty="0" err="1"/>
              <a:t>density</a:t>
            </a:r>
            <a:r>
              <a:rPr lang="es-ES_tradnl" sz="1600" dirty="0"/>
              <a:t> </a:t>
            </a:r>
            <a:r>
              <a:rPr lang="es-ES_tradnl" sz="1600" dirty="0" err="1"/>
              <a:t>gradient</a:t>
            </a:r>
            <a:r>
              <a:rPr lang="es-ES_tradnl" sz="1600" dirty="0"/>
              <a:t> (</a:t>
            </a:r>
            <a:r>
              <a:rPr lang="es-ES_tradnl" sz="1600" dirty="0" err="1"/>
              <a:t>right</a:t>
            </a:r>
            <a:r>
              <a:rPr lang="es-ES_tradnl" sz="1600" dirty="0"/>
              <a:t>) [García-Regaña JPP’21 and NF’21]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66981"/>
            <a:ext cx="2914573" cy="24930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113" y="2275581"/>
            <a:ext cx="2832071" cy="23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3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Other</a:t>
            </a:r>
            <a:r>
              <a:rPr lang="es-ES_tradnl" dirty="0"/>
              <a:t> </a:t>
            </a:r>
            <a:r>
              <a:rPr lang="es-ES_tradnl" dirty="0" err="1"/>
              <a:t>developments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04.03.2022 | Page 8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9222414-41ED-8241-91C1-D21443FF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6628"/>
              </p:ext>
            </p:extLst>
          </p:nvPr>
        </p:nvGraphicFramePr>
        <p:xfrm>
          <a:off x="455510" y="667406"/>
          <a:ext cx="7932915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437">
                  <a:extLst>
                    <a:ext uri="{9D8B030D-6E8A-4147-A177-3AD203B41FA5}">
                      <a16:colId xmlns:a16="http://schemas.microsoft.com/office/drawing/2014/main" val="2111407963"/>
                    </a:ext>
                  </a:extLst>
                </a:gridCol>
                <a:gridCol w="1327973">
                  <a:extLst>
                    <a:ext uri="{9D8B030D-6E8A-4147-A177-3AD203B41FA5}">
                      <a16:colId xmlns:a16="http://schemas.microsoft.com/office/drawing/2014/main" val="1823771585"/>
                    </a:ext>
                  </a:extLst>
                </a:gridCol>
                <a:gridCol w="3621900">
                  <a:extLst>
                    <a:ext uri="{9D8B030D-6E8A-4147-A177-3AD203B41FA5}">
                      <a16:colId xmlns:a16="http://schemas.microsoft.com/office/drawing/2014/main" val="1477119073"/>
                    </a:ext>
                  </a:extLst>
                </a:gridCol>
                <a:gridCol w="920882">
                  <a:extLst>
                    <a:ext uri="{9D8B030D-6E8A-4147-A177-3AD203B41FA5}">
                      <a16:colId xmlns:a16="http://schemas.microsoft.com/office/drawing/2014/main" val="2670501060"/>
                    </a:ext>
                  </a:extLst>
                </a:gridCol>
                <a:gridCol w="1127723">
                  <a:extLst>
                    <a:ext uri="{9D8B030D-6E8A-4147-A177-3AD203B41FA5}">
                      <a16:colId xmlns:a16="http://schemas.microsoft.com/office/drawing/2014/main" val="2124673018"/>
                    </a:ext>
                  </a:extLst>
                </a:gridCol>
              </a:tblGrid>
              <a:tr h="34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Milestone ID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name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Brief description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Participants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337997"/>
                  </a:ext>
                </a:extLst>
              </a:tr>
              <a:tr h="34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M1.5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/>
                        <a:t>M-TANGO-KNOSOS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/>
                        <a:t>Coupling</a:t>
                      </a:r>
                      <a:r>
                        <a:rPr lang="es-ES" sz="1200" dirty="0"/>
                        <a:t> of </a:t>
                      </a:r>
                      <a:r>
                        <a:rPr lang="es-ES" sz="1200" dirty="0" err="1"/>
                        <a:t>the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code</a:t>
                      </a:r>
                      <a:r>
                        <a:rPr lang="es-ES" sz="1200" dirty="0"/>
                        <a:t> KNOSOS to </a:t>
                      </a:r>
                      <a:r>
                        <a:rPr lang="es-ES" sz="1200" dirty="0" err="1"/>
                        <a:t>the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transport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code</a:t>
                      </a:r>
                      <a:r>
                        <a:rPr lang="es-ES" sz="1200" dirty="0"/>
                        <a:t> TANGO, to input </a:t>
                      </a:r>
                      <a:r>
                        <a:rPr lang="es-ES" sz="1200" dirty="0" err="1"/>
                        <a:t>neoclassical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fluxes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apart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from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turbulent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fluxes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from</a:t>
                      </a:r>
                      <a:r>
                        <a:rPr lang="es-ES" sz="1200" dirty="0"/>
                        <a:t> GENE-3D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dirty="0"/>
                        <a:t>ABN*, JLV</a:t>
                      </a:r>
                      <a:endParaRPr lang="es-ES" sz="1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218823"/>
                  </a:ext>
                </a:extLst>
              </a:tr>
              <a:tr h="34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M1.6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/>
                        <a:t>M-STELLA-TOK-GLOBAL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highlight>
                            <a:srgbClr val="FFFF00"/>
                          </a:highlight>
                        </a:rPr>
                        <a:t>Global </a:t>
                      </a:r>
                      <a:r>
                        <a:rPr lang="es-ES" sz="1200" dirty="0" err="1">
                          <a:highlight>
                            <a:srgbClr val="FFFF00"/>
                          </a:highlight>
                        </a:rPr>
                        <a:t>gyrokinetic</a:t>
                      </a:r>
                      <a:r>
                        <a:rPr lang="es-ES" sz="1200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s-ES" sz="1200" dirty="0" err="1">
                          <a:highlight>
                            <a:srgbClr val="FFFF00"/>
                          </a:highlight>
                        </a:rPr>
                        <a:t>version</a:t>
                      </a:r>
                      <a:r>
                        <a:rPr lang="es-ES" sz="1200" dirty="0">
                          <a:highlight>
                            <a:srgbClr val="FFFF00"/>
                          </a:highlight>
                        </a:rPr>
                        <a:t> of </a:t>
                      </a:r>
                      <a:r>
                        <a:rPr lang="es-ES" sz="1200" dirty="0" err="1">
                          <a:highlight>
                            <a:srgbClr val="FFFF00"/>
                          </a:highlight>
                          <a:latin typeface="Courier" pitchFamily="2" charset="0"/>
                        </a:rPr>
                        <a:t>stella</a:t>
                      </a:r>
                      <a:r>
                        <a:rPr lang="es-ES" sz="1200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s-ES" sz="1200" dirty="0" err="1">
                          <a:highlight>
                            <a:srgbClr val="FFFF00"/>
                          </a:highlight>
                        </a:rPr>
                        <a:t>for</a:t>
                      </a:r>
                      <a:r>
                        <a:rPr lang="es-ES" sz="1200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s-ES" sz="1200" b="1" dirty="0" err="1">
                          <a:highlight>
                            <a:srgbClr val="FFFF00"/>
                          </a:highlight>
                        </a:rPr>
                        <a:t>tokamak</a:t>
                      </a:r>
                      <a:r>
                        <a:rPr lang="es-ES" sz="1200" b="1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s-ES" sz="1200" dirty="0" err="1">
                          <a:highlight>
                            <a:srgbClr val="FFFF00"/>
                          </a:highlight>
                        </a:rPr>
                        <a:t>simulations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>DSO*, MB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18230"/>
                  </a:ext>
                </a:extLst>
              </a:tr>
              <a:tr h="19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M1.7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/>
                        <a:t>M-STELLA-BC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/>
                        <a:t>Implementation</a:t>
                      </a:r>
                      <a:r>
                        <a:rPr lang="es-ES" sz="1200" dirty="0"/>
                        <a:t> of </a:t>
                      </a:r>
                      <a:r>
                        <a:rPr lang="es-ES" sz="1200" dirty="0" err="1"/>
                        <a:t>generalized</a:t>
                      </a:r>
                      <a:r>
                        <a:rPr lang="es-ES" sz="1200" dirty="0"/>
                        <a:t> T&amp;S </a:t>
                      </a:r>
                      <a:r>
                        <a:rPr lang="es-ES" sz="1200" dirty="0" err="1"/>
                        <a:t>boundary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conditions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for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FTs</a:t>
                      </a:r>
                      <a:r>
                        <a:rPr lang="es-ES" sz="1200" dirty="0"/>
                        <a:t> [Martin&amp;Landreman’18] in </a:t>
                      </a:r>
                      <a:r>
                        <a:rPr lang="es-ES" sz="1200" dirty="0" err="1">
                          <a:latin typeface="Courier" pitchFamily="2" charset="0"/>
                        </a:rPr>
                        <a:t>stella</a:t>
                      </a:r>
                      <a:r>
                        <a:rPr lang="es-ES" sz="1200" dirty="0">
                          <a:latin typeface="Courier" pitchFamily="2" charset="0"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AGJ*,</a:t>
                      </a:r>
                      <a:r>
                        <a:rPr lang="es-ES_tradnl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JGR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29837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03" y="2643758"/>
            <a:ext cx="3841865" cy="14306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2193" y="4074437"/>
            <a:ext cx="373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[D. </a:t>
            </a:r>
            <a:r>
              <a:rPr lang="es-ES_tradnl" dirty="0" err="1"/>
              <a:t>St-Onge</a:t>
            </a:r>
            <a:r>
              <a:rPr lang="es-ES_tradnl" dirty="0"/>
              <a:t>, EFTC’21 &amp; </a:t>
            </a:r>
            <a:r>
              <a:rPr lang="es-ES_tradnl" dirty="0" err="1"/>
              <a:t>submitted</a:t>
            </a:r>
            <a:r>
              <a:rPr lang="es-ES_tradnl" dirty="0"/>
              <a:t> </a:t>
            </a:r>
            <a:r>
              <a:rPr lang="ur-PK" dirty="0"/>
              <a:t>’</a:t>
            </a:r>
            <a:r>
              <a:rPr lang="es-ES_tradnl" dirty="0"/>
              <a:t>22]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206" y="2518358"/>
            <a:ext cx="3025122" cy="244285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580112" y="3147814"/>
            <a:ext cx="169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[González-Jerez </a:t>
            </a:r>
          </a:p>
          <a:p>
            <a:r>
              <a:rPr lang="es-ES_tradnl" dirty="0"/>
              <a:t>in </a:t>
            </a:r>
            <a:r>
              <a:rPr lang="es-ES_tradnl" dirty="0" err="1"/>
              <a:t>progress</a:t>
            </a:r>
            <a:r>
              <a:rPr lang="ur-PK" dirty="0"/>
              <a:t>’</a:t>
            </a:r>
            <a:r>
              <a:rPr lang="es-ES_tradnl" dirty="0"/>
              <a:t>22]</a:t>
            </a:r>
          </a:p>
        </p:txBody>
      </p:sp>
    </p:spTree>
    <p:extLst>
      <p:ext uri="{BB962C8B-B14F-4D97-AF65-F5344CB8AC3E}">
        <p14:creationId xmlns:p14="http://schemas.microsoft.com/office/powerpoint/2010/main" val="7363263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Regana_RdF_2020_10_16</Template>
  <TotalTime>34655</TotalTime>
  <Words>1678</Words>
  <Application>Microsoft Macintosh PowerPoint</Application>
  <PresentationFormat>Presentación en pantalla (16:9)</PresentationFormat>
  <Paragraphs>230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</vt:lpstr>
      <vt:lpstr>Times New Roman</vt:lpstr>
      <vt:lpstr>Wingdings</vt:lpstr>
      <vt:lpstr>Tema de Office</vt:lpstr>
      <vt:lpstr>Thrust 4 meeting TSVV#13 Stellarator Turbulence Simulation   </vt:lpstr>
      <vt:lpstr>TSVV#13 Project</vt:lpstr>
      <vt:lpstr>2021 Milestones</vt:lpstr>
      <vt:lpstr>2021 Milestones</vt:lpstr>
      <vt:lpstr>2021 Milestones</vt:lpstr>
      <vt:lpstr>2021 Milestones</vt:lpstr>
      <vt:lpstr>Deliverables in 2021</vt:lpstr>
      <vt:lpstr>Deliverables in 2021</vt:lpstr>
      <vt:lpstr>Other developments</vt:lpstr>
      <vt:lpstr>Progress along 2022 deliverables</vt:lpstr>
      <vt:lpstr>Progress along 2022 deliverables</vt:lpstr>
      <vt:lpstr>Progress along 2022 deliverables</vt:lpstr>
      <vt:lpstr>HPC and ACH support</vt:lpstr>
      <vt:lpstr>HPC and ACH support</vt:lpstr>
      <vt:lpstr>Summary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on E-TASC / TSVV #13  Stellarator Turbulence Simulation</dc:title>
  <dc:creator>José Regaña</dc:creator>
  <cp:lastModifiedBy>Microsoft Office User</cp:lastModifiedBy>
  <cp:revision>205</cp:revision>
  <cp:lastPrinted>2022-03-02T08:56:28Z</cp:lastPrinted>
  <dcterms:created xsi:type="dcterms:W3CDTF">2020-10-23T09:44:27Z</dcterms:created>
  <dcterms:modified xsi:type="dcterms:W3CDTF">2022-03-04T10:29:17Z</dcterms:modified>
</cp:coreProperties>
</file>