
<file path=[Content_Types].xml><?xml version="1.0" encoding="utf-8"?>
<Types xmlns="http://schemas.openxmlformats.org/package/2006/content-types">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1"/>
  </p:sldMasterIdLst>
  <p:notesMasterIdLst>
    <p:notesMasterId r:id="rId25"/>
  </p:notesMasterIdLst>
  <p:handoutMasterIdLst>
    <p:handoutMasterId r:id="rId26"/>
  </p:handoutMasterIdLst>
  <p:sldIdLst>
    <p:sldId id="1485" r:id="rId2"/>
    <p:sldId id="1622" r:id="rId3"/>
    <p:sldId id="1623" r:id="rId4"/>
    <p:sldId id="1624" r:id="rId5"/>
    <p:sldId id="1626" r:id="rId6"/>
    <p:sldId id="1638" r:id="rId7"/>
    <p:sldId id="1639" r:id="rId8"/>
    <p:sldId id="1645" r:id="rId9"/>
    <p:sldId id="1643" r:id="rId10"/>
    <p:sldId id="1644" r:id="rId11"/>
    <p:sldId id="1625" r:id="rId12"/>
    <p:sldId id="1632" r:id="rId13"/>
    <p:sldId id="1631" r:id="rId14"/>
    <p:sldId id="1628" r:id="rId15"/>
    <p:sldId id="1641" r:id="rId16"/>
    <p:sldId id="1640" r:id="rId17"/>
    <p:sldId id="1633" r:id="rId18"/>
    <p:sldId id="1634" r:id="rId19"/>
    <p:sldId id="1635" r:id="rId20"/>
    <p:sldId id="1636" r:id="rId21"/>
    <p:sldId id="1637" r:id="rId22"/>
    <p:sldId id="1629" r:id="rId23"/>
    <p:sldId id="1630" r:id="rId24"/>
  </p:sldIdLst>
  <p:sldSz cx="12192000" cy="6858000"/>
  <p:notesSz cx="6794500" cy="9906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na Fietz" initials="SF" lastIdx="0" clrIdx="0">
    <p:extLst>
      <p:ext uri="{19B8F6BF-5375-455C-9EA6-DF929625EA0E}">
        <p15:presenceInfo xmlns:p15="http://schemas.microsoft.com/office/powerpoint/2012/main" userId="Sina Fietz"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3B3"/>
    <a:srgbClr val="FFFF00"/>
    <a:srgbClr val="02CE63"/>
    <a:srgbClr val="326CB3"/>
    <a:srgbClr val="3F7EC1"/>
    <a:srgbClr val="007CC3"/>
    <a:srgbClr val="006E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5037" autoAdjust="0"/>
    <p:restoredTop sz="96437" autoAdjust="0"/>
  </p:normalViewPr>
  <p:slideViewPr>
    <p:cSldViewPr snapToGrid="0">
      <p:cViewPr varScale="1">
        <p:scale>
          <a:sx n="116" d="100"/>
          <a:sy n="116" d="100"/>
        </p:scale>
        <p:origin x="966" y="114"/>
      </p:cViewPr>
      <p:guideLst>
        <p:guide orient="horz" pos="2160"/>
        <p:guide pos="3840"/>
      </p:guideLst>
    </p:cSldViewPr>
  </p:slideViewPr>
  <p:notesTextViewPr>
    <p:cViewPr>
      <p:scale>
        <a:sx n="3" d="2"/>
        <a:sy n="3" d="2"/>
      </p:scale>
      <p:origin x="0" y="0"/>
    </p:cViewPr>
  </p:notesTextViewPr>
  <p:sorterViewPr>
    <p:cViewPr varScale="1">
      <p:scale>
        <a:sx n="1" d="1"/>
        <a:sy n="1" d="1"/>
      </p:scale>
      <p:origin x="0" y="-186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A3CEAD6A-AC14-664C-B25D-E763149B4C11}"/>
              </a:ext>
            </a:extLst>
          </p:cNvPr>
          <p:cNvSpPr>
            <a:spLocks noGrp="1"/>
          </p:cNvSpPr>
          <p:nvPr>
            <p:ph type="hdr" sz="quarter"/>
          </p:nvPr>
        </p:nvSpPr>
        <p:spPr>
          <a:xfrm>
            <a:off x="0" y="0"/>
            <a:ext cx="2944283" cy="497020"/>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CE66F754-CD79-A14D-86E6-F3C29DF12A97}"/>
              </a:ext>
            </a:extLst>
          </p:cNvPr>
          <p:cNvSpPr>
            <a:spLocks noGrp="1"/>
          </p:cNvSpPr>
          <p:nvPr>
            <p:ph type="dt" sz="quarter" idx="1"/>
          </p:nvPr>
        </p:nvSpPr>
        <p:spPr>
          <a:xfrm>
            <a:off x="3848645" y="0"/>
            <a:ext cx="2944283" cy="497020"/>
          </a:xfrm>
          <a:prstGeom prst="rect">
            <a:avLst/>
          </a:prstGeom>
        </p:spPr>
        <p:txBody>
          <a:bodyPr vert="horz" lIns="91440" tIns="45720" rIns="91440" bIns="45720" rtlCol="0"/>
          <a:lstStyle>
            <a:lvl1pPr algn="r">
              <a:defRPr sz="1200"/>
            </a:lvl1pPr>
          </a:lstStyle>
          <a:p>
            <a:fld id="{FCFD2227-79A3-224B-A825-3CEA5A3B1BAD}" type="datetimeFigureOut">
              <a:rPr lang="de-DE" smtClean="0"/>
              <a:t>23.02.2022</a:t>
            </a:fld>
            <a:endParaRPr lang="de-DE"/>
          </a:p>
        </p:txBody>
      </p:sp>
      <p:sp>
        <p:nvSpPr>
          <p:cNvPr id="4" name="Fußzeilenplatzhalter 3">
            <a:extLst>
              <a:ext uri="{FF2B5EF4-FFF2-40B4-BE49-F238E27FC236}">
                <a16:creationId xmlns:a16="http://schemas.microsoft.com/office/drawing/2014/main" id="{7C3C209E-B440-F749-B0CD-654E18997BB6}"/>
              </a:ext>
            </a:extLst>
          </p:cNvPr>
          <p:cNvSpPr>
            <a:spLocks noGrp="1"/>
          </p:cNvSpPr>
          <p:nvPr>
            <p:ph type="ftr" sz="quarter" idx="2"/>
          </p:nvPr>
        </p:nvSpPr>
        <p:spPr>
          <a:xfrm>
            <a:off x="0" y="9408981"/>
            <a:ext cx="2944283" cy="497019"/>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C766C7A5-F844-DA40-AE16-FFF15D83C457}"/>
              </a:ext>
            </a:extLst>
          </p:cNvPr>
          <p:cNvSpPr>
            <a:spLocks noGrp="1"/>
          </p:cNvSpPr>
          <p:nvPr>
            <p:ph type="sldNum" sz="quarter" idx="3"/>
          </p:nvPr>
        </p:nvSpPr>
        <p:spPr>
          <a:xfrm>
            <a:off x="3848645" y="9408981"/>
            <a:ext cx="2944283" cy="497019"/>
          </a:xfrm>
          <a:prstGeom prst="rect">
            <a:avLst/>
          </a:prstGeom>
        </p:spPr>
        <p:txBody>
          <a:bodyPr vert="horz" lIns="91440" tIns="45720" rIns="91440" bIns="45720" rtlCol="0" anchor="b"/>
          <a:lstStyle>
            <a:lvl1pPr algn="r">
              <a:defRPr sz="1200"/>
            </a:lvl1pPr>
          </a:lstStyle>
          <a:p>
            <a:fld id="{AFA8362F-5714-EA40-B767-DA3148061526}" type="slidenum">
              <a:rPr lang="de-DE" smtClean="0"/>
              <a:t>‹Nr.›</a:t>
            </a:fld>
            <a:endParaRPr lang="de-DE"/>
          </a:p>
        </p:txBody>
      </p:sp>
    </p:spTree>
    <p:extLst>
      <p:ext uri="{BB962C8B-B14F-4D97-AF65-F5344CB8AC3E}">
        <p14:creationId xmlns:p14="http://schemas.microsoft.com/office/powerpoint/2010/main" val="24068364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4283" cy="49702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48645" y="0"/>
            <a:ext cx="2944283" cy="497020"/>
          </a:xfrm>
          <a:prstGeom prst="rect">
            <a:avLst/>
          </a:prstGeom>
        </p:spPr>
        <p:txBody>
          <a:bodyPr vert="horz" lIns="91440" tIns="45720" rIns="91440" bIns="45720" rtlCol="0"/>
          <a:lstStyle>
            <a:lvl1pPr algn="r">
              <a:defRPr sz="1200"/>
            </a:lvl1pPr>
          </a:lstStyle>
          <a:p>
            <a:fld id="{CA0716D5-ACEA-43FB-9282-292FC8262548}" type="datetimeFigureOut">
              <a:rPr lang="de-DE" smtClean="0"/>
              <a:t>23.02.2022</a:t>
            </a:fld>
            <a:endParaRPr lang="de-DE"/>
          </a:p>
        </p:txBody>
      </p:sp>
      <p:sp>
        <p:nvSpPr>
          <p:cNvPr id="4" name="Folienbildplatzhalter 3"/>
          <p:cNvSpPr>
            <a:spLocks noGrp="1" noRot="1" noChangeAspect="1"/>
          </p:cNvSpPr>
          <p:nvPr>
            <p:ph type="sldImg" idx="2"/>
          </p:nvPr>
        </p:nvSpPr>
        <p:spPr>
          <a:xfrm>
            <a:off x="425450" y="1238250"/>
            <a:ext cx="5943600" cy="334327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450" y="4767262"/>
            <a:ext cx="5435600" cy="3900488"/>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08981"/>
            <a:ext cx="2944283" cy="497019"/>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48645" y="9408981"/>
            <a:ext cx="2944283" cy="497019"/>
          </a:xfrm>
          <a:prstGeom prst="rect">
            <a:avLst/>
          </a:prstGeom>
        </p:spPr>
        <p:txBody>
          <a:bodyPr vert="horz" lIns="91440" tIns="45720" rIns="91440" bIns="45720" rtlCol="0" anchor="b"/>
          <a:lstStyle>
            <a:lvl1pPr algn="r">
              <a:defRPr sz="1200"/>
            </a:lvl1pPr>
          </a:lstStyle>
          <a:p>
            <a:fld id="{4E546895-DAEF-47E5-8529-7A3EBD8431C8}" type="slidenum">
              <a:rPr lang="de-DE" smtClean="0"/>
              <a:t>‹Nr.›</a:t>
            </a:fld>
            <a:endParaRPr lang="de-DE"/>
          </a:p>
        </p:txBody>
      </p:sp>
    </p:spTree>
    <p:extLst>
      <p:ext uri="{BB962C8B-B14F-4D97-AF65-F5344CB8AC3E}">
        <p14:creationId xmlns:p14="http://schemas.microsoft.com/office/powerpoint/2010/main" val="19156320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E546895-DAEF-47E5-8529-7A3EBD8431C8}" type="slidenum">
              <a:rPr lang="de-DE" smtClean="0"/>
              <a:t>1</a:t>
            </a:fld>
            <a:endParaRPr lang="de-DE"/>
          </a:p>
        </p:txBody>
      </p:sp>
    </p:spTree>
    <p:extLst>
      <p:ext uri="{BB962C8B-B14F-4D97-AF65-F5344CB8AC3E}">
        <p14:creationId xmlns:p14="http://schemas.microsoft.com/office/powerpoint/2010/main" val="21682085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w/o machine w/o acknowledgement">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a:xfrm>
            <a:off x="10620852" y="6311341"/>
            <a:ext cx="1080000" cy="365125"/>
          </a:xfrm>
        </p:spPr>
        <p:txBody>
          <a:bodyPr/>
          <a:lstStyle>
            <a:lvl1pPr>
              <a:defRPr lang="de-DE" sz="1000" b="0" kern="1200" smtClean="0">
                <a:solidFill>
                  <a:schemeClr val="tx1">
                    <a:lumMod val="75000"/>
                    <a:lumOff val="25000"/>
                  </a:schemeClr>
                </a:solidFill>
                <a:latin typeface="Arial Narrow" panose="020B0606020202030204" pitchFamily="34" charset="0"/>
                <a:ea typeface="+mn-ea"/>
                <a:cs typeface="+mn-cs"/>
              </a:defRPr>
            </a:lvl1pPr>
          </a:lstStyle>
          <a:p>
            <a:fld id="{31AA536C-85F5-4A1B-A111-7CE00A08BCBC}" type="slidenum">
              <a:rPr lang="de-DE" smtClean="0"/>
              <a:pPr/>
              <a:t>‹Nr.›</a:t>
            </a:fld>
            <a:endParaRPr lang="de-DE" dirty="0"/>
          </a:p>
        </p:txBody>
      </p:sp>
      <p:pic>
        <p:nvPicPr>
          <p:cNvPr id="22" name="Grafik 21" descr="eurofusion_logo.png"/>
          <p:cNvPicPr>
            <a:picLocks noChangeAspect="1"/>
          </p:cNvPicPr>
          <p:nvPr userDrawn="1"/>
        </p:nvPicPr>
        <p:blipFill>
          <a:blip r:embed="rId2" cstate="print"/>
          <a:stretch>
            <a:fillRect/>
          </a:stretch>
        </p:blipFill>
        <p:spPr>
          <a:xfrm>
            <a:off x="8619964" y="5284703"/>
            <a:ext cx="2000888" cy="517828"/>
          </a:xfrm>
          <a:prstGeom prst="rect">
            <a:avLst/>
          </a:prstGeom>
        </p:spPr>
      </p:pic>
      <p:pic>
        <p:nvPicPr>
          <p:cNvPr id="27" name="Grafik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56035" y="188913"/>
            <a:ext cx="2356540" cy="504000"/>
          </a:xfrm>
          <a:prstGeom prst="rect">
            <a:avLst/>
          </a:prstGeom>
        </p:spPr>
      </p:pic>
      <p:sp>
        <p:nvSpPr>
          <p:cNvPr id="17" name="Untertitel 2"/>
          <p:cNvSpPr>
            <a:spLocks noGrp="1"/>
          </p:cNvSpPr>
          <p:nvPr>
            <p:ph type="subTitle" idx="1"/>
          </p:nvPr>
        </p:nvSpPr>
        <p:spPr>
          <a:xfrm>
            <a:off x="3048000" y="3671206"/>
            <a:ext cx="9144000" cy="1194706"/>
          </a:xfrm>
          <a:prstGeom prst="rect">
            <a:avLst/>
          </a:prstGeom>
        </p:spPr>
        <p:txBody>
          <a:bodyPr/>
          <a:lstStyle>
            <a:lvl1pPr marL="0" indent="0" algn="ctr">
              <a:buNone/>
              <a:defRPr sz="2400" b="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Formatvorlage des Untertitelmasters durch Klicken bearbeiten</a:t>
            </a:r>
          </a:p>
        </p:txBody>
      </p:sp>
      <p:sp>
        <p:nvSpPr>
          <p:cNvPr id="18" name="Titel 7"/>
          <p:cNvSpPr>
            <a:spLocks noGrp="1"/>
          </p:cNvSpPr>
          <p:nvPr>
            <p:ph type="title"/>
          </p:nvPr>
        </p:nvSpPr>
        <p:spPr>
          <a:xfrm>
            <a:off x="3048000" y="1482869"/>
            <a:ext cx="9144000" cy="2055378"/>
          </a:xfrm>
          <a:prstGeom prst="rect">
            <a:avLst/>
          </a:prstGeom>
        </p:spPr>
        <p:txBody>
          <a:bodyPr anchor="b"/>
          <a:lstStyle>
            <a:lvl1pPr algn="ctr">
              <a:defRPr b="1"/>
            </a:lvl1pPr>
          </a:lstStyle>
          <a:p>
            <a:r>
              <a:rPr lang="de-DE" dirty="0"/>
              <a:t>Titelmasterformat durch Klicken bearbeiten</a:t>
            </a:r>
          </a:p>
        </p:txBody>
      </p:sp>
      <p:sp>
        <p:nvSpPr>
          <p:cNvPr id="15" name="Fußzeilenplatzhalter 5"/>
          <p:cNvSpPr>
            <a:spLocks noGrp="1"/>
          </p:cNvSpPr>
          <p:nvPr>
            <p:ph type="ftr" sz="quarter" idx="15"/>
          </p:nvPr>
        </p:nvSpPr>
        <p:spPr>
          <a:xfrm>
            <a:off x="1509918" y="6356350"/>
            <a:ext cx="8568000" cy="365125"/>
          </a:xfrm>
        </p:spPr>
        <p:txBody>
          <a:bodyPr/>
          <a:lstStyle/>
          <a:p>
            <a:r>
              <a:rPr lang="de-DE" dirty="0"/>
              <a:t>Meeting </a:t>
            </a:r>
            <a:r>
              <a:rPr lang="de-DE" dirty="0" err="1"/>
              <a:t>of</a:t>
            </a:r>
            <a:r>
              <a:rPr lang="de-DE" dirty="0"/>
              <a:t> </a:t>
            </a:r>
            <a:r>
              <a:rPr lang="de-DE" dirty="0" err="1"/>
              <a:t>the</a:t>
            </a:r>
            <a:r>
              <a:rPr lang="de-DE" dirty="0"/>
              <a:t> Fachbeirat, </a:t>
            </a:r>
            <a:r>
              <a:rPr lang="de-DE" dirty="0" err="1"/>
              <a:t>February</a:t>
            </a:r>
            <a:r>
              <a:rPr lang="de-DE" dirty="0"/>
              <a:t> 1-4, 2021 </a:t>
            </a:r>
          </a:p>
        </p:txBody>
      </p:sp>
      <p:pic>
        <p:nvPicPr>
          <p:cNvPr id="11" name="Picture 11">
            <a:extLst>
              <a:ext uri="{FF2B5EF4-FFF2-40B4-BE49-F238E27FC236}">
                <a16:creationId xmlns:a16="http://schemas.microsoft.com/office/drawing/2014/main" id="{782B6450-77E3-3D48-ACB5-AE0EDFCCC493}"/>
              </a:ext>
            </a:extLst>
          </p:cNvPr>
          <p:cNvPicPr>
            <a:picLocks noChangeAspect="1" noChangeArrowheads="1"/>
          </p:cNvPicPr>
          <p:nvPr userDrawn="1"/>
        </p:nvPicPr>
        <p:blipFill>
          <a:blip r:embed="rId4" cstate="print"/>
          <a:srcRect/>
          <a:stretch>
            <a:fillRect/>
          </a:stretch>
        </p:blipFill>
        <p:spPr bwMode="auto">
          <a:xfrm>
            <a:off x="1414369" y="5171854"/>
            <a:ext cx="729332" cy="743526"/>
          </a:xfrm>
          <a:prstGeom prst="rect">
            <a:avLst/>
          </a:prstGeom>
          <a:noFill/>
        </p:spPr>
      </p:pic>
    </p:spTree>
    <p:extLst>
      <p:ext uri="{BB962C8B-B14F-4D97-AF65-F5344CB8AC3E}">
        <p14:creationId xmlns:p14="http://schemas.microsoft.com/office/powerpoint/2010/main" val="3848417216"/>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Content W7-X">
    <p:spTree>
      <p:nvGrpSpPr>
        <p:cNvPr id="1" name=""/>
        <p:cNvGrpSpPr/>
        <p:nvPr/>
      </p:nvGrpSpPr>
      <p:grpSpPr>
        <a:xfrm>
          <a:off x="0" y="0"/>
          <a:ext cx="0" cy="0"/>
          <a:chOff x="0" y="0"/>
          <a:chExt cx="0" cy="0"/>
        </a:xfrm>
      </p:grpSpPr>
      <p:sp>
        <p:nvSpPr>
          <p:cNvPr id="13" name="Titel 12"/>
          <p:cNvSpPr>
            <a:spLocks noGrp="1"/>
          </p:cNvSpPr>
          <p:nvPr>
            <p:ph type="title"/>
          </p:nvPr>
        </p:nvSpPr>
        <p:spPr>
          <a:xfrm>
            <a:off x="478368" y="188639"/>
            <a:ext cx="9095472" cy="640303"/>
          </a:xfrm>
          <a:prstGeom prst="rect">
            <a:avLst/>
          </a:prstGeom>
        </p:spPr>
        <p:txBody>
          <a:bodyPr anchor="b">
            <a:normAutofit/>
          </a:bodyPr>
          <a:lstStyle>
            <a:lvl1pPr>
              <a:defRPr lang="de-DE" sz="2800" b="1" kern="1200" dirty="0">
                <a:solidFill>
                  <a:srgbClr val="326CB3"/>
                </a:solidFill>
                <a:latin typeface="Arial Narrow" panose="020B0606020202030204" pitchFamily="34" charset="0"/>
                <a:ea typeface="+mj-ea"/>
                <a:cs typeface="+mj-cs"/>
              </a:defRPr>
            </a:lvl1pPr>
          </a:lstStyle>
          <a:p>
            <a:r>
              <a:rPr lang="de-DE" dirty="0" smtClean="0"/>
              <a:t>Titelmasterformat durch Klicken bearbeiten</a:t>
            </a:r>
            <a:endParaRPr lang="de-DE" dirty="0"/>
          </a:p>
        </p:txBody>
      </p:sp>
      <p:sp>
        <p:nvSpPr>
          <p:cNvPr id="5" name="Foliennummernplatzhalter 4"/>
          <p:cNvSpPr>
            <a:spLocks noGrp="1"/>
          </p:cNvSpPr>
          <p:nvPr>
            <p:ph type="sldNum" sz="quarter" idx="12"/>
          </p:nvPr>
        </p:nvSpPr>
        <p:spPr>
          <a:xfrm>
            <a:off x="10632575" y="6357601"/>
            <a:ext cx="1080000" cy="365125"/>
          </a:xfrm>
        </p:spPr>
        <p:txBody>
          <a:bodyPr/>
          <a:lstStyle>
            <a:lvl1pPr>
              <a:defRPr lang="de-DE" sz="1000" b="0" kern="1200" smtClean="0">
                <a:solidFill>
                  <a:schemeClr val="tx1">
                    <a:lumMod val="65000"/>
                    <a:lumOff val="35000"/>
                  </a:schemeClr>
                </a:solidFill>
                <a:latin typeface="Arial Narrow" panose="020B0606020202030204" pitchFamily="34" charset="0"/>
                <a:ea typeface="+mn-ea"/>
                <a:cs typeface="+mn-cs"/>
              </a:defRPr>
            </a:lvl1pPr>
          </a:lstStyle>
          <a:p>
            <a:fld id="{31AA536C-85F5-4A1B-A111-7CE00A08BCBC}" type="slidenum">
              <a:rPr lang="de-DE" smtClean="0"/>
              <a:pPr/>
              <a:t>‹Nr.›</a:t>
            </a:fld>
            <a:endParaRPr lang="de-DE" dirty="0"/>
          </a:p>
        </p:txBody>
      </p:sp>
      <p:cxnSp>
        <p:nvCxnSpPr>
          <p:cNvPr id="11" name="Gerader Verbinder 10"/>
          <p:cNvCxnSpPr/>
          <p:nvPr userDrawn="1"/>
        </p:nvCxnSpPr>
        <p:spPr bwMode="auto">
          <a:xfrm>
            <a:off x="497682" y="908050"/>
            <a:ext cx="11196637" cy="0"/>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p:spPr>
      </p:cxnSp>
      <p:sp>
        <p:nvSpPr>
          <p:cNvPr id="17" name="Textplatzhalter 22"/>
          <p:cNvSpPr>
            <a:spLocks noGrp="1"/>
          </p:cNvSpPr>
          <p:nvPr>
            <p:ph type="body" sz="quarter" idx="13"/>
          </p:nvPr>
        </p:nvSpPr>
        <p:spPr>
          <a:xfrm>
            <a:off x="478368" y="1089026"/>
            <a:ext cx="11234209" cy="5188222"/>
          </a:xfrm>
          <a:prstGeom prst="rect">
            <a:avLst/>
          </a:prstGeom>
        </p:spPr>
        <p:txBody>
          <a:bodyPr/>
          <a:lstStyle>
            <a:lvl1pPr>
              <a:defRPr lang="de-DE" sz="2400" b="1" kern="1200" dirty="0" smtClean="0">
                <a:solidFill>
                  <a:schemeClr val="tx1"/>
                </a:solidFill>
                <a:latin typeface="+mn-lt"/>
                <a:ea typeface="+mn-ea"/>
                <a:cs typeface="+mn-cs"/>
              </a:defRPr>
            </a:lvl1pPr>
            <a:lvl2pPr>
              <a:defRPr sz="2000" b="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pic>
        <p:nvPicPr>
          <p:cNvPr id="10" name="Grafik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09194" y="188640"/>
            <a:ext cx="803164" cy="538451"/>
          </a:xfrm>
          <a:prstGeom prst="rect">
            <a:avLst/>
          </a:prstGeom>
        </p:spPr>
      </p:pic>
    </p:spTree>
    <p:extLst>
      <p:ext uri="{BB962C8B-B14F-4D97-AF65-F5344CB8AC3E}">
        <p14:creationId xmlns:p14="http://schemas.microsoft.com/office/powerpoint/2010/main" val="2131633849"/>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userDrawn="1">
  <p:cSld name="Title and Text">
    <p:spTree>
      <p:nvGrpSpPr>
        <p:cNvPr id="1" name=""/>
        <p:cNvGrpSpPr/>
        <p:nvPr/>
      </p:nvGrpSpPr>
      <p:grpSpPr bwMode="auto">
        <a:xfrm>
          <a:off x="0" y="0"/>
          <a:ext cx="0" cy="0"/>
          <a:chOff x="0" y="0"/>
          <a:chExt cx="0" cy="0"/>
        </a:xfrm>
      </p:grpSpPr>
      <p:sp>
        <p:nvSpPr>
          <p:cNvPr id="4" name="Titel 12"/>
          <p:cNvSpPr>
            <a:spLocks noGrp="1"/>
          </p:cNvSpPr>
          <p:nvPr>
            <p:ph type="title"/>
          </p:nvPr>
        </p:nvSpPr>
        <p:spPr bwMode="auto">
          <a:xfrm>
            <a:off x="479425" y="188638"/>
            <a:ext cx="10154975" cy="658800"/>
          </a:xfrm>
          <a:prstGeom prst="rect">
            <a:avLst/>
          </a:prstGeom>
        </p:spPr>
        <p:txBody>
          <a:bodyPr lIns="0" rIns="0" anchor="b">
            <a:normAutofit/>
          </a:bodyPr>
          <a:lstStyle>
            <a:lvl1pPr>
              <a:defRPr sz="3200" b="1">
                <a:solidFill>
                  <a:schemeClr val="accent1"/>
                </a:solidFill>
                <a:latin typeface="Arial Narrow"/>
              </a:defRPr>
            </a:lvl1pPr>
          </a:lstStyle>
          <a:p>
            <a:pPr>
              <a:defRPr/>
            </a:pPr>
            <a:r>
              <a:rPr lang="de-DE"/>
              <a:t>Titelmasterformat durch Klicken bearbeiten</a:t>
            </a:r>
          </a:p>
        </p:txBody>
      </p:sp>
      <p:cxnSp>
        <p:nvCxnSpPr>
          <p:cNvPr id="5" name="Gerader Verbinder 10"/>
          <p:cNvCxnSpPr>
            <a:cxnSpLocks/>
          </p:cNvCxnSpPr>
          <p:nvPr userDrawn="1"/>
        </p:nvCxnSpPr>
        <p:spPr bwMode="auto">
          <a:xfrm>
            <a:off x="479425" y="909768"/>
            <a:ext cx="11233149" cy="0"/>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p:spPr>
      </p:cxnSp>
      <p:sp>
        <p:nvSpPr>
          <p:cNvPr id="6" name="Datumsplatzhalter 1"/>
          <p:cNvSpPr>
            <a:spLocks noGrp="1"/>
          </p:cNvSpPr>
          <p:nvPr>
            <p:ph type="dt" sz="half" idx="14"/>
          </p:nvPr>
        </p:nvSpPr>
        <p:spPr bwMode="auto"/>
        <p:txBody>
          <a:bodyPr/>
          <a:lstStyle/>
          <a:p>
            <a:pPr>
              <a:defRPr/>
            </a:pPr>
            <a:endParaRPr lang="de-DE" dirty="0"/>
          </a:p>
        </p:txBody>
      </p:sp>
      <p:sp>
        <p:nvSpPr>
          <p:cNvPr id="7" name="Fußzeilenplatzhalter 2"/>
          <p:cNvSpPr>
            <a:spLocks noGrp="1"/>
          </p:cNvSpPr>
          <p:nvPr>
            <p:ph type="ftr" sz="quarter" idx="15"/>
          </p:nvPr>
        </p:nvSpPr>
        <p:spPr bwMode="auto"/>
        <p:txBody>
          <a:bodyPr/>
          <a:lstStyle/>
          <a:p>
            <a:pPr>
              <a:defRPr/>
            </a:pPr>
            <a:endParaRPr lang="de-DE"/>
          </a:p>
        </p:txBody>
      </p:sp>
      <p:sp>
        <p:nvSpPr>
          <p:cNvPr id="8" name="Foliennummernplatzhalter 3"/>
          <p:cNvSpPr>
            <a:spLocks noGrp="1"/>
          </p:cNvSpPr>
          <p:nvPr>
            <p:ph type="sldNum" sz="quarter" idx="16"/>
          </p:nvPr>
        </p:nvSpPr>
        <p:spPr bwMode="auto"/>
        <p:txBody>
          <a:bodyPr/>
          <a:lstStyle/>
          <a:p>
            <a:pPr>
              <a:defRPr/>
            </a:pPr>
            <a:fld id="{31AA536C-85F5-4A1B-A111-7CE00A08BCBC}" type="slidenum">
              <a:rPr lang="de-DE"/>
              <a:t>‹Nr.›</a:t>
            </a:fld>
            <a:endParaRPr lang="de-DE"/>
          </a:p>
        </p:txBody>
      </p:sp>
      <p:sp>
        <p:nvSpPr>
          <p:cNvPr id="9" name="Inhaltsplatzhalter 2"/>
          <p:cNvSpPr>
            <a:spLocks noGrp="1"/>
          </p:cNvSpPr>
          <p:nvPr>
            <p:ph idx="1"/>
          </p:nvPr>
        </p:nvSpPr>
        <p:spPr bwMode="auto">
          <a:xfrm>
            <a:off x="479780" y="1096930"/>
            <a:ext cx="11232438" cy="5104490"/>
          </a:xfrm>
          <a:prstGeom prst="rect">
            <a:avLst/>
          </a:prstGeom>
        </p:spPr>
        <p:txBody>
          <a:bodyPr lIns="0"/>
          <a:lstStyle>
            <a:lvl1pPr>
              <a:defRPr lang="de-DE" sz="2400" b="1">
                <a:solidFill>
                  <a:schemeClr val="tx1"/>
                </a:solidFill>
                <a:latin typeface="+mj-lt"/>
                <a:ea typeface="+mn-ea"/>
                <a:cs typeface="+mn-cs"/>
              </a:defRPr>
            </a:lvl1pPr>
            <a:lvl2pPr>
              <a:defRPr lang="de-DE" sz="2000" b="0">
                <a:solidFill>
                  <a:schemeClr val="tx1"/>
                </a:solidFill>
                <a:latin typeface="+mj-lt"/>
                <a:ea typeface="+mn-ea"/>
                <a:cs typeface="+mn-cs"/>
              </a:defRPr>
            </a:lvl2pPr>
            <a:lvl3pPr>
              <a:defRPr lang="de-DE" sz="1800">
                <a:solidFill>
                  <a:schemeClr val="tx1"/>
                </a:solidFill>
                <a:latin typeface="+mj-lt"/>
                <a:ea typeface="+mn-ea"/>
                <a:cs typeface="+mn-cs"/>
              </a:defRPr>
            </a:lvl3pPr>
            <a:lvl4pPr>
              <a:defRPr>
                <a:latin typeface="+mj-lt"/>
              </a:defRPr>
            </a:lvl4pPr>
            <a:lvl5pPr>
              <a:defRPr lang="de-DE" sz="1600">
                <a:solidFill>
                  <a:schemeClr val="tx1"/>
                </a:solidFill>
                <a:latin typeface="+mj-lt"/>
                <a:ea typeface="+mn-ea"/>
                <a:cs typeface="+mn-cs"/>
              </a:defRPr>
            </a:lvl5p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p>
        </p:txBody>
      </p:sp>
    </p:spTree>
    <p:extLst>
      <p:ext uri="{BB962C8B-B14F-4D97-AF65-F5344CB8AC3E}">
        <p14:creationId xmlns:p14="http://schemas.microsoft.com/office/powerpoint/2010/main" val="151684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userDrawn="1">
  <p:cSld name="Title and Content">
    <p:spTree>
      <p:nvGrpSpPr>
        <p:cNvPr id="1" name=""/>
        <p:cNvGrpSpPr/>
        <p:nvPr/>
      </p:nvGrpSpPr>
      <p:grpSpPr bwMode="auto">
        <a:xfrm>
          <a:off x="0" y="0"/>
          <a:ext cx="0" cy="0"/>
          <a:chOff x="0" y="0"/>
          <a:chExt cx="0" cy="0"/>
        </a:xfrm>
      </p:grpSpPr>
      <p:sp>
        <p:nvSpPr>
          <p:cNvPr id="4" name="Titel 12"/>
          <p:cNvSpPr>
            <a:spLocks noGrp="1"/>
          </p:cNvSpPr>
          <p:nvPr>
            <p:ph type="title"/>
          </p:nvPr>
        </p:nvSpPr>
        <p:spPr bwMode="auto">
          <a:xfrm>
            <a:off x="479425" y="188638"/>
            <a:ext cx="10154975" cy="658800"/>
          </a:xfrm>
          <a:prstGeom prst="rect">
            <a:avLst/>
          </a:prstGeom>
        </p:spPr>
        <p:txBody>
          <a:bodyPr lIns="0" rIns="0" anchor="b">
            <a:normAutofit/>
          </a:bodyPr>
          <a:lstStyle>
            <a:lvl1pPr>
              <a:defRPr sz="3200" b="1">
                <a:solidFill>
                  <a:schemeClr val="accent1"/>
                </a:solidFill>
                <a:latin typeface="Arial Narrow"/>
              </a:defRPr>
            </a:lvl1pPr>
          </a:lstStyle>
          <a:p>
            <a:pPr>
              <a:defRPr/>
            </a:pPr>
            <a:r>
              <a:rPr lang="de-DE"/>
              <a:t>Titelmasterformat durch Klicken bearbeiten</a:t>
            </a:r>
          </a:p>
        </p:txBody>
      </p:sp>
      <p:cxnSp>
        <p:nvCxnSpPr>
          <p:cNvPr id="5" name="Gerader Verbinder 10"/>
          <p:cNvCxnSpPr>
            <a:cxnSpLocks/>
          </p:cNvCxnSpPr>
          <p:nvPr userDrawn="1"/>
        </p:nvCxnSpPr>
        <p:spPr bwMode="auto">
          <a:xfrm>
            <a:off x="479425" y="909768"/>
            <a:ext cx="11233149" cy="0"/>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p:spPr>
      </p:cxnSp>
      <p:sp>
        <p:nvSpPr>
          <p:cNvPr id="6" name="Datumsplatzhalter 1"/>
          <p:cNvSpPr>
            <a:spLocks noGrp="1"/>
          </p:cNvSpPr>
          <p:nvPr>
            <p:ph type="dt" sz="half" idx="14"/>
          </p:nvPr>
        </p:nvSpPr>
        <p:spPr bwMode="auto"/>
        <p:txBody>
          <a:bodyPr/>
          <a:lstStyle/>
          <a:p>
            <a:pPr>
              <a:defRPr/>
            </a:pPr>
            <a:fld id="{6F4EBBD8-A576-4697-90A8-A3A1DA1E14A9}" type="datetime1">
              <a:rPr lang="de-DE"/>
              <a:t>23.02.2022</a:t>
            </a:fld>
            <a:endParaRPr lang="de-DE"/>
          </a:p>
        </p:txBody>
      </p:sp>
      <p:sp>
        <p:nvSpPr>
          <p:cNvPr id="7" name="Fußzeilenplatzhalter 2"/>
          <p:cNvSpPr>
            <a:spLocks noGrp="1"/>
          </p:cNvSpPr>
          <p:nvPr>
            <p:ph type="ftr" sz="quarter" idx="15"/>
          </p:nvPr>
        </p:nvSpPr>
        <p:spPr bwMode="auto"/>
        <p:txBody>
          <a:bodyPr/>
          <a:lstStyle/>
          <a:p>
            <a:pPr>
              <a:defRPr/>
            </a:pPr>
            <a:endParaRPr lang="de-DE"/>
          </a:p>
        </p:txBody>
      </p:sp>
      <p:sp>
        <p:nvSpPr>
          <p:cNvPr id="8" name="Foliennummernplatzhalter 3"/>
          <p:cNvSpPr>
            <a:spLocks noGrp="1"/>
          </p:cNvSpPr>
          <p:nvPr>
            <p:ph type="sldNum" sz="quarter" idx="16"/>
          </p:nvPr>
        </p:nvSpPr>
        <p:spPr bwMode="auto"/>
        <p:txBody>
          <a:bodyPr/>
          <a:lstStyle/>
          <a:p>
            <a:pPr>
              <a:defRPr/>
            </a:pPr>
            <a:fld id="{31AA536C-85F5-4A1B-A111-7CE00A08BCBC}" type="slidenum">
              <a:rPr lang="de-DE"/>
              <a:t>‹Nr.›</a:t>
            </a:fld>
            <a:endParaRPr lang="de-DE"/>
          </a:p>
        </p:txBody>
      </p:sp>
      <p:sp>
        <p:nvSpPr>
          <p:cNvPr id="9" name="Inhaltsplatzhalter 2"/>
          <p:cNvSpPr>
            <a:spLocks noGrp="1"/>
          </p:cNvSpPr>
          <p:nvPr>
            <p:ph idx="1"/>
          </p:nvPr>
        </p:nvSpPr>
        <p:spPr bwMode="auto">
          <a:xfrm>
            <a:off x="479780" y="1096930"/>
            <a:ext cx="11232438" cy="5104490"/>
          </a:xfrm>
          <a:prstGeom prst="rect">
            <a:avLst/>
          </a:prstGeom>
        </p:spPr>
        <p:txBody>
          <a:bodyPr lIns="0"/>
          <a:lstStyle>
            <a:lvl1pPr>
              <a:defRPr lang="de-DE" sz="2400" b="1">
                <a:solidFill>
                  <a:schemeClr val="tx1"/>
                </a:solidFill>
                <a:latin typeface="+mj-lt"/>
                <a:ea typeface="+mn-ea"/>
                <a:cs typeface="+mn-cs"/>
              </a:defRPr>
            </a:lvl1pPr>
            <a:lvl2pPr>
              <a:defRPr lang="de-DE" sz="2000" b="0">
                <a:solidFill>
                  <a:schemeClr val="tx1"/>
                </a:solidFill>
                <a:latin typeface="+mj-lt"/>
                <a:ea typeface="+mn-ea"/>
                <a:cs typeface="+mn-cs"/>
              </a:defRPr>
            </a:lvl2pPr>
            <a:lvl3pPr>
              <a:defRPr lang="de-DE" sz="1800">
                <a:solidFill>
                  <a:schemeClr val="tx1"/>
                </a:solidFill>
                <a:latin typeface="+mj-lt"/>
                <a:ea typeface="+mn-ea"/>
                <a:cs typeface="+mn-cs"/>
              </a:defRPr>
            </a:lvl3pPr>
            <a:lvl4pPr>
              <a:defRPr>
                <a:latin typeface="+mj-lt"/>
              </a:defRPr>
            </a:lvl4pPr>
            <a:lvl5pPr>
              <a:defRPr lang="de-DE" sz="1600">
                <a:solidFill>
                  <a:schemeClr val="tx1"/>
                </a:solidFill>
                <a:latin typeface="+mj-lt"/>
                <a:ea typeface="+mn-ea"/>
                <a:cs typeface="+mn-cs"/>
              </a:defRPr>
            </a:lvl5p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p>
        </p:txBody>
      </p:sp>
    </p:spTree>
    <p:extLst>
      <p:ext uri="{BB962C8B-B14F-4D97-AF65-F5344CB8AC3E}">
        <p14:creationId xmlns:p14="http://schemas.microsoft.com/office/powerpoint/2010/main" val="3891421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ontent w/o machine">
    <p:spTree>
      <p:nvGrpSpPr>
        <p:cNvPr id="1" name=""/>
        <p:cNvGrpSpPr/>
        <p:nvPr/>
      </p:nvGrpSpPr>
      <p:grpSpPr>
        <a:xfrm>
          <a:off x="0" y="0"/>
          <a:ext cx="0" cy="0"/>
          <a:chOff x="0" y="0"/>
          <a:chExt cx="0" cy="0"/>
        </a:xfrm>
      </p:grpSpPr>
      <p:sp>
        <p:nvSpPr>
          <p:cNvPr id="13" name="Titel 12"/>
          <p:cNvSpPr>
            <a:spLocks noGrp="1"/>
          </p:cNvSpPr>
          <p:nvPr>
            <p:ph type="title"/>
          </p:nvPr>
        </p:nvSpPr>
        <p:spPr>
          <a:xfrm>
            <a:off x="427745" y="188639"/>
            <a:ext cx="10515600" cy="640303"/>
          </a:xfrm>
          <a:prstGeom prst="rect">
            <a:avLst/>
          </a:prstGeom>
        </p:spPr>
        <p:txBody>
          <a:bodyPr anchor="b">
            <a:normAutofit/>
          </a:bodyPr>
          <a:lstStyle>
            <a:lvl1pPr>
              <a:defRPr sz="3200" b="1">
                <a:solidFill>
                  <a:srgbClr val="3F7EC1"/>
                </a:solidFill>
                <a:latin typeface="Arial Narrow" panose="020B0606020202030204" pitchFamily="34" charset="0"/>
              </a:defRPr>
            </a:lvl1pPr>
          </a:lstStyle>
          <a:p>
            <a:r>
              <a:rPr lang="de-DE" dirty="0"/>
              <a:t>Titelmasterformat durch Klicken bearbeiten</a:t>
            </a:r>
          </a:p>
        </p:txBody>
      </p:sp>
      <p:sp>
        <p:nvSpPr>
          <p:cNvPr id="3" name="Datumsplatzhalter 2"/>
          <p:cNvSpPr>
            <a:spLocks noGrp="1"/>
          </p:cNvSpPr>
          <p:nvPr>
            <p:ph type="dt" sz="half" idx="10"/>
          </p:nvPr>
        </p:nvSpPr>
        <p:spPr>
          <a:xfrm>
            <a:off x="515938" y="6356350"/>
            <a:ext cx="1080000" cy="365125"/>
          </a:xfrm>
        </p:spPr>
        <p:txBody>
          <a:bodyPr/>
          <a:lstStyle>
            <a:lvl1pPr>
              <a:defRPr lang="de-DE" sz="1000" b="0" kern="1200" smtClean="0">
                <a:solidFill>
                  <a:schemeClr val="tx1">
                    <a:lumMod val="75000"/>
                    <a:lumOff val="25000"/>
                  </a:schemeClr>
                </a:solidFill>
                <a:latin typeface="Arial Narrow" panose="020B0606020202030204" pitchFamily="34" charset="0"/>
                <a:ea typeface="+mn-ea"/>
                <a:cs typeface="+mn-cs"/>
              </a:defRPr>
            </a:lvl1pPr>
          </a:lstStyle>
          <a:p>
            <a:fld id="{4FA7662A-24D7-4E9E-B0FA-65DFB45FDC54}" type="datetime1">
              <a:rPr lang="de-DE" smtClean="0"/>
              <a:t>23.02.2022</a:t>
            </a:fld>
            <a:endParaRPr lang="de-DE" dirty="0"/>
          </a:p>
        </p:txBody>
      </p:sp>
      <p:sp>
        <p:nvSpPr>
          <p:cNvPr id="4" name="Fußzeilenplatzhalter 3"/>
          <p:cNvSpPr>
            <a:spLocks noGrp="1"/>
          </p:cNvSpPr>
          <p:nvPr>
            <p:ph type="ftr" sz="quarter" idx="11"/>
          </p:nvPr>
        </p:nvSpPr>
        <p:spPr>
          <a:xfrm>
            <a:off x="1813845" y="6356350"/>
            <a:ext cx="8564310" cy="365125"/>
          </a:xfrm>
        </p:spPr>
        <p:txBody>
          <a:bodyPr/>
          <a:lstStyle>
            <a:lvl1pPr>
              <a:defRPr lang="en-US" sz="1000" b="0" kern="1200" dirty="0" smtClean="0">
                <a:solidFill>
                  <a:schemeClr val="tx1">
                    <a:lumMod val="75000"/>
                    <a:lumOff val="25000"/>
                  </a:schemeClr>
                </a:solidFill>
                <a:latin typeface="Arial Narrow" panose="020B0606020202030204" pitchFamily="34" charset="0"/>
                <a:ea typeface="+mn-ea"/>
                <a:cs typeface="+mn-cs"/>
              </a:defRPr>
            </a:lvl1pPr>
          </a:lstStyle>
          <a:p>
            <a:endParaRPr lang="en-US" dirty="0"/>
          </a:p>
        </p:txBody>
      </p:sp>
      <p:sp>
        <p:nvSpPr>
          <p:cNvPr id="5" name="Foliennummernplatzhalter 4"/>
          <p:cNvSpPr>
            <a:spLocks noGrp="1"/>
          </p:cNvSpPr>
          <p:nvPr>
            <p:ph type="sldNum" sz="quarter" idx="12"/>
          </p:nvPr>
        </p:nvSpPr>
        <p:spPr>
          <a:xfrm>
            <a:off x="10632575" y="6369957"/>
            <a:ext cx="1080000" cy="365125"/>
          </a:xfrm>
        </p:spPr>
        <p:txBody>
          <a:bodyPr/>
          <a:lstStyle>
            <a:lvl1pPr>
              <a:defRPr lang="de-DE" sz="1000" b="0" kern="1200" smtClean="0">
                <a:solidFill>
                  <a:schemeClr val="tx1">
                    <a:lumMod val="75000"/>
                    <a:lumOff val="25000"/>
                  </a:schemeClr>
                </a:solidFill>
                <a:latin typeface="Arial Narrow" panose="020B0606020202030204" pitchFamily="34" charset="0"/>
                <a:ea typeface="+mn-ea"/>
                <a:cs typeface="+mn-cs"/>
              </a:defRPr>
            </a:lvl1pPr>
          </a:lstStyle>
          <a:p>
            <a:fld id="{31AA536C-85F5-4A1B-A111-7CE00A08BCBC}" type="slidenum">
              <a:rPr lang="de-DE" smtClean="0"/>
              <a:pPr/>
              <a:t>‹Nr.›</a:t>
            </a:fld>
            <a:endParaRPr lang="de-DE" dirty="0"/>
          </a:p>
        </p:txBody>
      </p:sp>
      <p:cxnSp>
        <p:nvCxnSpPr>
          <p:cNvPr id="11" name="Gerader Verbinder 10"/>
          <p:cNvCxnSpPr/>
          <p:nvPr userDrawn="1"/>
        </p:nvCxnSpPr>
        <p:spPr bwMode="auto">
          <a:xfrm>
            <a:off x="515938" y="873125"/>
            <a:ext cx="11196637" cy="0"/>
          </a:xfrm>
          <a:prstGeom prst="line">
            <a:avLst/>
          </a:prstGeom>
          <a:solidFill>
            <a:schemeClr val="accent1"/>
          </a:solidFill>
          <a:ln w="12700" cap="flat" cmpd="sng" algn="ctr">
            <a:solidFill>
              <a:schemeClr val="bg1">
                <a:lumMod val="85000"/>
              </a:schemeClr>
            </a:solidFill>
            <a:prstDash val="solid"/>
            <a:round/>
            <a:headEnd type="none" w="med" len="med"/>
            <a:tailEnd type="none" w="med" len="med"/>
          </a:ln>
          <a:effectLst/>
        </p:spPr>
      </p:cxnSp>
      <p:sp>
        <p:nvSpPr>
          <p:cNvPr id="23" name="Textplatzhalter 22"/>
          <p:cNvSpPr>
            <a:spLocks noGrp="1"/>
          </p:cNvSpPr>
          <p:nvPr>
            <p:ph type="body" sz="quarter" idx="13"/>
          </p:nvPr>
        </p:nvSpPr>
        <p:spPr>
          <a:xfrm>
            <a:off x="407988" y="1066800"/>
            <a:ext cx="11304587" cy="5133975"/>
          </a:xfrm>
          <a:prstGeom prst="rect">
            <a:avLst/>
          </a:prstGeom>
        </p:spPr>
        <p:txBody>
          <a:bodyPr/>
          <a:lstStyle>
            <a:lvl1pPr>
              <a:defRPr sz="2400" b="1">
                <a:solidFill>
                  <a:schemeClr val="tx1"/>
                </a:solidFill>
              </a:defRPr>
            </a:lvl1pPr>
            <a:lvl2pPr>
              <a:defRPr sz="2000" b="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9" name="Picture 9" descr="Logo TU Graz">
            <a:extLst>
              <a:ext uri="{FF2B5EF4-FFF2-40B4-BE49-F238E27FC236}">
                <a16:creationId xmlns:a16="http://schemas.microsoft.com/office/drawing/2014/main" id="{B593239E-2516-6F46-B656-3077B06C69F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l="-500" t="-1250" r="-500" b="-1250"/>
          <a:stretch>
            <a:fillRect/>
          </a:stretch>
        </p:blipFill>
        <p:spPr bwMode="auto">
          <a:xfrm>
            <a:off x="10480675" y="288471"/>
            <a:ext cx="1231900" cy="50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5149659"/>
      </p:ext>
    </p:extLst>
  </p:cSld>
  <p:clrMapOvr>
    <a:masterClrMapping/>
  </p:clrMapOvr>
  <p:extLst>
    <p:ext uri="{DCECCB84-F9BA-43D5-87BE-67443E8EF086}">
      <p15:sldGuideLst xmlns:p15="http://schemas.microsoft.com/office/powerpoint/2012/main">
        <p15:guide id="1" orient="horz" pos="482">
          <p15:clr>
            <a:srgbClr val="FBAE40"/>
          </p15:clr>
        </p15:guide>
        <p15:guide id="2" pos="3840">
          <p15:clr>
            <a:srgbClr val="FBAE40"/>
          </p15:clr>
        </p15:guide>
        <p15:guide id="3" orient="horz" pos="119">
          <p15:clr>
            <a:srgbClr val="FBAE40"/>
          </p15:clr>
        </p15:guide>
        <p15:guide id="4" orient="horz" pos="2160">
          <p15:clr>
            <a:srgbClr val="FBAE40"/>
          </p15:clr>
        </p15:guide>
        <p15:guide id="5" pos="257">
          <p15:clr>
            <a:srgbClr val="FBAE40"/>
          </p15:clr>
        </p15:guide>
        <p15:guide id="7" pos="325">
          <p15:clr>
            <a:srgbClr val="FBAE40"/>
          </p15:clr>
        </p15:guide>
        <p15:guide id="8" pos="7378">
          <p15:clr>
            <a:srgbClr val="FBAE40"/>
          </p15:clr>
        </p15:guide>
        <p15:guide id="9" orient="horz" pos="55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ußzeilenplatzhalter 4"/>
          <p:cNvSpPr>
            <a:spLocks noGrp="1"/>
          </p:cNvSpPr>
          <p:nvPr>
            <p:ph type="ftr" sz="quarter" idx="3"/>
          </p:nvPr>
        </p:nvSpPr>
        <p:spPr>
          <a:xfrm>
            <a:off x="1812000" y="6356350"/>
            <a:ext cx="8568000" cy="365125"/>
          </a:xfrm>
          <a:prstGeom prst="rect">
            <a:avLst/>
          </a:prstGeom>
        </p:spPr>
        <p:txBody>
          <a:bodyPr vert="horz" lIns="91440" tIns="45720" rIns="91440" bIns="45720" rtlCol="0" anchor="ctr"/>
          <a:lstStyle>
            <a:lvl1pPr algn="ctr">
              <a:defRPr lang="de-DE" sz="1000" b="0" kern="1200">
                <a:solidFill>
                  <a:schemeClr val="tx1">
                    <a:lumMod val="75000"/>
                    <a:lumOff val="25000"/>
                  </a:schemeClr>
                </a:solidFill>
                <a:latin typeface="Arial Narrow" panose="020B0606020202030204" pitchFamily="34" charset="0"/>
                <a:ea typeface="+mn-ea"/>
                <a:cs typeface="+mn-cs"/>
              </a:defRPr>
            </a:lvl1pPr>
          </a:lstStyle>
          <a:p>
            <a:r>
              <a:rPr lang="de-DE" dirty="0"/>
              <a:t>Meeting </a:t>
            </a:r>
            <a:r>
              <a:rPr lang="de-DE" dirty="0" err="1"/>
              <a:t>of</a:t>
            </a:r>
            <a:r>
              <a:rPr lang="de-DE" dirty="0"/>
              <a:t> </a:t>
            </a:r>
            <a:r>
              <a:rPr lang="de-DE" dirty="0" err="1"/>
              <a:t>the</a:t>
            </a:r>
            <a:r>
              <a:rPr lang="de-DE" dirty="0"/>
              <a:t> Fachbeirat, </a:t>
            </a:r>
            <a:r>
              <a:rPr lang="de-DE" dirty="0" err="1"/>
              <a:t>February</a:t>
            </a:r>
            <a:r>
              <a:rPr lang="de-DE" dirty="0"/>
              <a:t> 1-4, 2021 </a:t>
            </a:r>
          </a:p>
        </p:txBody>
      </p:sp>
      <p:sp>
        <p:nvSpPr>
          <p:cNvPr id="6" name="Foliennummernplatzhalter 5"/>
          <p:cNvSpPr>
            <a:spLocks noGrp="1"/>
          </p:cNvSpPr>
          <p:nvPr>
            <p:ph type="sldNum" sz="quarter" idx="4"/>
          </p:nvPr>
        </p:nvSpPr>
        <p:spPr>
          <a:xfrm>
            <a:off x="10634400" y="6356350"/>
            <a:ext cx="1080000" cy="365125"/>
          </a:xfrm>
          <a:prstGeom prst="rect">
            <a:avLst/>
          </a:prstGeom>
        </p:spPr>
        <p:txBody>
          <a:bodyPr vert="horz" lIns="91440" tIns="45720" rIns="91440" bIns="45720" rtlCol="0" anchor="ctr"/>
          <a:lstStyle>
            <a:lvl1pPr algn="r">
              <a:defRPr lang="de-DE" sz="1000" b="0" kern="1200" smtClean="0">
                <a:solidFill>
                  <a:schemeClr val="tx1">
                    <a:lumMod val="75000"/>
                    <a:lumOff val="25000"/>
                  </a:schemeClr>
                </a:solidFill>
                <a:latin typeface="Arial Narrow" panose="020B0606020202030204" pitchFamily="34" charset="0"/>
                <a:ea typeface="+mn-ea"/>
                <a:cs typeface="+mn-cs"/>
              </a:defRPr>
            </a:lvl1pPr>
          </a:lstStyle>
          <a:p>
            <a:fld id="{31AA536C-85F5-4A1B-A111-7CE00A08BCBC}" type="slidenum">
              <a:rPr lang="de-DE" smtClean="0"/>
              <a:pPr/>
              <a:t>‹Nr.›</a:t>
            </a:fld>
            <a:endParaRPr lang="de-DE" dirty="0"/>
          </a:p>
        </p:txBody>
      </p:sp>
    </p:spTree>
    <p:extLst>
      <p:ext uri="{BB962C8B-B14F-4D97-AF65-F5344CB8AC3E}">
        <p14:creationId xmlns:p14="http://schemas.microsoft.com/office/powerpoint/2010/main" val="886975565"/>
      </p:ext>
    </p:extLst>
  </p:cSld>
  <p:clrMap bg1="lt1" tx1="dk1" bg2="lt2" tx2="dk2" accent1="accent1" accent2="accent2" accent3="accent3" accent4="accent4" accent5="accent5" accent6="accent6" hlink="hlink" folHlink="folHlink"/>
  <p:sldLayoutIdLst>
    <p:sldLayoutId id="2147483673" r:id="rId1"/>
    <p:sldLayoutId id="2147483686" r:id="rId2"/>
    <p:sldLayoutId id="2147483687" r:id="rId3"/>
    <p:sldLayoutId id="2147483688" r:id="rId4"/>
    <p:sldLayoutId id="2147483689" r:id="rId5"/>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7378">
          <p15:clr>
            <a:srgbClr val="F26B43"/>
          </p15:clr>
        </p15:guide>
        <p15:guide id="3" pos="302">
          <p15:clr>
            <a:srgbClr val="F26B43"/>
          </p15:clr>
        </p15:guide>
        <p15:guide id="4" orient="horz" pos="119">
          <p15:clr>
            <a:srgbClr val="F26B43"/>
          </p15:clr>
        </p15:guide>
        <p15:guide id="5" orient="horz" pos="3997">
          <p15:clr>
            <a:srgbClr val="F26B43"/>
          </p15:clr>
        </p15:guide>
        <p15:guide id="6" orient="horz" pos="572">
          <p15:clr>
            <a:srgbClr val="F26B43"/>
          </p15:clr>
        </p15:guide>
        <p15:guide id="7" orient="horz" pos="686">
          <p15:clr>
            <a:srgbClr val="F26B43"/>
          </p15:clr>
        </p15:guide>
        <p15:guide id="8" orient="horz" pos="227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9.tiff"/><Relationship Id="rId1" Type="http://schemas.openxmlformats.org/officeDocument/2006/relationships/slideLayout" Target="../slideLayouts/slideLayout4.xml"/><Relationship Id="rId4" Type="http://schemas.openxmlformats.org/officeDocument/2006/relationships/image" Target="../media/image26.tiff"/></Relationships>
</file>

<file path=ppt/slides/_rels/slide1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27.tiff"/><Relationship Id="rId1" Type="http://schemas.openxmlformats.org/officeDocument/2006/relationships/slideLayout" Target="../slideLayouts/slideLayout4.xml"/><Relationship Id="rId4" Type="http://schemas.openxmlformats.org/officeDocument/2006/relationships/image" Target="../media/image26.tiff"/></Relationships>
</file>

<file path=ppt/slides/_rels/slide1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28.tiff"/><Relationship Id="rId1" Type="http://schemas.openxmlformats.org/officeDocument/2006/relationships/slideLayout" Target="../slideLayouts/slideLayout4.xml"/><Relationship Id="rId4" Type="http://schemas.openxmlformats.org/officeDocument/2006/relationships/image" Target="../media/image26.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9.tiff"/><Relationship Id="rId1" Type="http://schemas.openxmlformats.org/officeDocument/2006/relationships/slideLayout" Target="../slideLayouts/slideLayout4.xml"/><Relationship Id="rId5" Type="http://schemas.openxmlformats.org/officeDocument/2006/relationships/image" Target="../media/image31.tiff"/><Relationship Id="rId4" Type="http://schemas.openxmlformats.org/officeDocument/2006/relationships/image" Target="../media/image30.tiff"/></Relationships>
</file>

<file path=ppt/slides/_rels/slide2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32.tiff"/><Relationship Id="rId1" Type="http://schemas.openxmlformats.org/officeDocument/2006/relationships/slideLayout" Target="../slideLayouts/slideLayout4.xml"/><Relationship Id="rId6" Type="http://schemas.openxmlformats.org/officeDocument/2006/relationships/image" Target="../media/image34.tiff"/><Relationship Id="rId5" Type="http://schemas.openxmlformats.org/officeDocument/2006/relationships/image" Target="../media/image33.tiff"/><Relationship Id="rId4" Type="http://schemas.openxmlformats.org/officeDocument/2006/relationships/image" Target="../media/image29.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7.emf"/><Relationship Id="rId7" Type="http://schemas.openxmlformats.org/officeDocument/2006/relationships/image" Target="../media/image11.tiff"/><Relationship Id="rId2" Type="http://schemas.openxmlformats.org/officeDocument/2006/relationships/image" Target="../media/image6.emf"/><Relationship Id="rId1" Type="http://schemas.openxmlformats.org/officeDocument/2006/relationships/slideLayout" Target="../slideLayouts/slideLayout4.xml"/><Relationship Id="rId6" Type="http://schemas.openxmlformats.org/officeDocument/2006/relationships/image" Target="../media/image10.tiff"/><Relationship Id="rId5" Type="http://schemas.openxmlformats.org/officeDocument/2006/relationships/image" Target="../media/image9.tiff"/><Relationship Id="rId4" Type="http://schemas.openxmlformats.org/officeDocument/2006/relationships/image" Target="../media/image8.emf"/></Relationships>
</file>

<file path=ppt/slides/_rels/slide7.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6.emf"/><Relationship Id="rId7" Type="http://schemas.openxmlformats.org/officeDocument/2006/relationships/image" Target="../media/image14.emf"/><Relationship Id="rId2" Type="http://schemas.openxmlformats.org/officeDocument/2006/relationships/image" Target="../media/image7.emf"/><Relationship Id="rId1" Type="http://schemas.openxmlformats.org/officeDocument/2006/relationships/slideLayout" Target="../slideLayouts/slideLayout4.xml"/><Relationship Id="rId6" Type="http://schemas.openxmlformats.org/officeDocument/2006/relationships/image" Target="../media/image9.tiff"/><Relationship Id="rId5" Type="http://schemas.openxmlformats.org/officeDocument/2006/relationships/image" Target="../media/image8.emf"/><Relationship Id="rId4" Type="http://schemas.openxmlformats.org/officeDocument/2006/relationships/image" Target="../media/image13.emf"/></Relationships>
</file>

<file path=ppt/slides/_rels/slide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em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fld id="{31AA536C-85F5-4A1B-A111-7CE00A08BCBC}" type="slidenum">
              <a:rPr lang="de-DE" smtClean="0"/>
              <a:pPr/>
              <a:t>1</a:t>
            </a:fld>
            <a:endParaRPr lang="de-DE" dirty="0"/>
          </a:p>
        </p:txBody>
      </p:sp>
      <p:sp>
        <p:nvSpPr>
          <p:cNvPr id="9" name="Textplatzhalter 3"/>
          <p:cNvSpPr txBox="1">
            <a:spLocks/>
          </p:cNvSpPr>
          <p:nvPr/>
        </p:nvSpPr>
        <p:spPr>
          <a:xfrm>
            <a:off x="1610926" y="1196118"/>
            <a:ext cx="8425657" cy="51882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de-DE" sz="3200" b="1" dirty="0" smtClean="0">
                <a:solidFill>
                  <a:srgbClr val="326CB3"/>
                </a:solidFill>
              </a:rPr>
              <a:t>TSVV </a:t>
            </a:r>
            <a:r>
              <a:rPr lang="de-DE" sz="3200" b="1" dirty="0" err="1" smtClean="0">
                <a:solidFill>
                  <a:srgbClr val="326CB3"/>
                </a:solidFill>
              </a:rPr>
              <a:t>thrust</a:t>
            </a:r>
            <a:r>
              <a:rPr lang="de-DE" sz="3200" b="1" dirty="0" smtClean="0">
                <a:solidFill>
                  <a:srgbClr val="326CB3"/>
                </a:solidFill>
              </a:rPr>
              <a:t> </a:t>
            </a:r>
            <a:r>
              <a:rPr lang="de-DE" sz="3200" b="1" dirty="0" err="1" smtClean="0">
                <a:solidFill>
                  <a:srgbClr val="326CB3"/>
                </a:solidFill>
              </a:rPr>
              <a:t>meeting</a:t>
            </a:r>
            <a:endParaRPr lang="de-DE" sz="3200" b="1" dirty="0" smtClean="0">
              <a:solidFill>
                <a:srgbClr val="326CB3"/>
              </a:solidFill>
            </a:endParaRPr>
          </a:p>
          <a:p>
            <a:pPr marL="0" indent="0" algn="ctr">
              <a:lnSpc>
                <a:spcPct val="100000"/>
              </a:lnSpc>
              <a:buFont typeface="Arial" panose="020B0604020202020204" pitchFamily="34" charset="0"/>
              <a:buNone/>
            </a:pPr>
            <a:endParaRPr lang="de-DE" sz="3200" b="1" dirty="0" smtClean="0">
              <a:solidFill>
                <a:srgbClr val="326CB3"/>
              </a:solidFill>
            </a:endParaRPr>
          </a:p>
          <a:p>
            <a:pPr marL="0" indent="0" algn="ctr">
              <a:lnSpc>
                <a:spcPct val="100000"/>
              </a:lnSpc>
              <a:buFont typeface="Arial" panose="020B0604020202020204" pitchFamily="34" charset="0"/>
              <a:buNone/>
            </a:pPr>
            <a:r>
              <a:rPr lang="de-DE" b="1" dirty="0" smtClean="0">
                <a:solidFill>
                  <a:srgbClr val="326CB3"/>
                </a:solidFill>
              </a:rPr>
              <a:t>TSVV 12: </a:t>
            </a:r>
            <a:r>
              <a:rPr lang="de-DE" b="1" dirty="0" err="1" smtClean="0">
                <a:solidFill>
                  <a:srgbClr val="326CB3"/>
                </a:solidFill>
              </a:rPr>
              <a:t>stellarator</a:t>
            </a:r>
            <a:r>
              <a:rPr lang="de-DE" b="1" dirty="0" smtClean="0">
                <a:solidFill>
                  <a:srgbClr val="326CB3"/>
                </a:solidFill>
              </a:rPr>
              <a:t> </a:t>
            </a:r>
            <a:r>
              <a:rPr lang="de-DE" b="1" dirty="0" err="1" smtClean="0">
                <a:solidFill>
                  <a:srgbClr val="326CB3"/>
                </a:solidFill>
              </a:rPr>
              <a:t>optimisation</a:t>
            </a:r>
            <a:endParaRPr lang="de-DE" b="1" dirty="0" smtClean="0">
              <a:solidFill>
                <a:srgbClr val="326CB3"/>
              </a:solidFill>
            </a:endParaRPr>
          </a:p>
          <a:p>
            <a:pPr marL="0" indent="0" algn="ctr">
              <a:buFont typeface="Arial" panose="020B0604020202020204" pitchFamily="34" charset="0"/>
              <a:buNone/>
            </a:pPr>
            <a:endParaRPr lang="de-DE" b="1" dirty="0" smtClean="0"/>
          </a:p>
          <a:p>
            <a:pPr marL="0" indent="0" algn="ctr">
              <a:buFont typeface="Arial" panose="020B0604020202020204" pitchFamily="34" charset="0"/>
              <a:buNone/>
            </a:pPr>
            <a:r>
              <a:rPr lang="de-DE" sz="1800" dirty="0" smtClean="0"/>
              <a:t>Per Helander on behalf </a:t>
            </a:r>
            <a:r>
              <a:rPr lang="de-DE" sz="1800" dirty="0" err="1" smtClean="0"/>
              <a:t>of</a:t>
            </a:r>
            <a:r>
              <a:rPr lang="de-DE" sz="1800" dirty="0" smtClean="0"/>
              <a:t> </a:t>
            </a:r>
            <a:r>
              <a:rPr lang="de-DE" sz="1800" dirty="0" err="1" smtClean="0"/>
              <a:t>the</a:t>
            </a:r>
            <a:r>
              <a:rPr lang="de-DE" sz="1800" dirty="0" smtClean="0"/>
              <a:t> TSVV 12 </a:t>
            </a:r>
            <a:r>
              <a:rPr lang="de-DE" sz="1800" dirty="0" err="1" smtClean="0"/>
              <a:t>team</a:t>
            </a:r>
            <a:endParaRPr lang="de-DE" sz="1800" dirty="0" smtClean="0"/>
          </a:p>
          <a:p>
            <a:pPr marL="0" indent="0" algn="ctr">
              <a:buFont typeface="Arial" panose="020B0604020202020204" pitchFamily="34" charset="0"/>
              <a:buNone/>
            </a:pPr>
            <a:r>
              <a:rPr lang="de-DE" sz="1800" dirty="0" smtClean="0"/>
              <a:t>IPP Greifswald, Germany</a:t>
            </a:r>
            <a:endParaRPr lang="de-DE" sz="1800" dirty="0"/>
          </a:p>
        </p:txBody>
      </p:sp>
    </p:spTree>
    <p:extLst>
      <p:ext uri="{BB962C8B-B14F-4D97-AF65-F5344CB8AC3E}">
        <p14:creationId xmlns:p14="http://schemas.microsoft.com/office/powerpoint/2010/main" val="19801592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841186"/>
            <a:ext cx="10515600" cy="1325563"/>
          </a:xfrm>
        </p:spPr>
        <p:txBody>
          <a:bodyPr/>
          <a:lstStyle/>
          <a:p>
            <a:r>
              <a:rPr lang="en-US" dirty="0"/>
              <a:t>	</a:t>
            </a:r>
          </a:p>
        </p:txBody>
      </p:sp>
      <p:sp>
        <p:nvSpPr>
          <p:cNvPr id="3" name="Content Placeholder 2"/>
          <p:cNvSpPr>
            <a:spLocks noGrp="1"/>
          </p:cNvSpPr>
          <p:nvPr>
            <p:ph idx="1"/>
          </p:nvPr>
        </p:nvSpPr>
        <p:spPr>
          <a:xfrm>
            <a:off x="629992" y="4618521"/>
            <a:ext cx="10515600" cy="2239479"/>
          </a:xfrm>
        </p:spPr>
        <p:txBody>
          <a:bodyPr>
            <a:normAutofit/>
          </a:bodyPr>
          <a:lstStyle/>
          <a:p>
            <a:pPr marL="0" indent="0">
              <a:buNone/>
            </a:pPr>
            <a:r>
              <a:rPr lang="en-US" sz="2000" b="0" dirty="0" err="1"/>
              <a:t>stella</a:t>
            </a:r>
            <a:r>
              <a:rPr lang="en-US" sz="2000" b="0" dirty="0"/>
              <a:t> [Barnes (2019) JCP]: </a:t>
            </a:r>
            <a:r>
              <a:rPr lang="en-US" sz="2000" b="0" dirty="0" err="1"/>
              <a:t>stellarator</a:t>
            </a:r>
            <a:r>
              <a:rPr lang="en-US" sz="2000" b="0" dirty="0"/>
              <a:t> </a:t>
            </a:r>
            <a:r>
              <a:rPr lang="en-US" sz="2000" b="0" dirty="0" err="1"/>
              <a:t>gyrokinetic</a:t>
            </a:r>
            <a:r>
              <a:rPr lang="en-US" sz="2000" b="0" dirty="0"/>
              <a:t> code with implicit treatment of the parallel streaming and acceleration terms ⇒ fast calculation of electrons. </a:t>
            </a:r>
          </a:p>
          <a:p>
            <a:r>
              <a:rPr lang="en-US" sz="2000" b="0" dirty="0"/>
              <a:t>Included in optimization suite STELLOPT (to be tested).</a:t>
            </a:r>
          </a:p>
        </p:txBody>
      </p:sp>
      <p:sp>
        <p:nvSpPr>
          <p:cNvPr id="4" name="Title 1"/>
          <p:cNvSpPr txBox="1">
            <a:spLocks/>
          </p:cNvSpPr>
          <p:nvPr/>
        </p:nvSpPr>
        <p:spPr>
          <a:xfrm>
            <a:off x="529107" y="327027"/>
            <a:ext cx="10515600" cy="7182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0063B3"/>
                </a:solidFill>
              </a:rPr>
              <a:t>SD2.1 Fast tools for bootstrap current</a:t>
            </a:r>
          </a:p>
        </p:txBody>
      </p:sp>
      <p:sp>
        <p:nvSpPr>
          <p:cNvPr id="5" name="Title 1"/>
          <p:cNvSpPr txBox="1">
            <a:spLocks/>
          </p:cNvSpPr>
          <p:nvPr/>
        </p:nvSpPr>
        <p:spPr>
          <a:xfrm>
            <a:off x="529107" y="3735437"/>
            <a:ext cx="10515600" cy="7182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0063B3"/>
                </a:solidFill>
              </a:rPr>
              <a:t>SD1.1 Integration of </a:t>
            </a:r>
            <a:r>
              <a:rPr lang="en-US" sz="3000" dirty="0" err="1">
                <a:solidFill>
                  <a:srgbClr val="0063B3"/>
                </a:solidFill>
              </a:rPr>
              <a:t>stella</a:t>
            </a:r>
            <a:r>
              <a:rPr lang="en-US" sz="3000" b="1" dirty="0">
                <a:solidFill>
                  <a:srgbClr val="0063B3"/>
                </a:solidFill>
              </a:rPr>
              <a:t> into </a:t>
            </a:r>
            <a:r>
              <a:rPr lang="en-US" sz="3000" b="1" dirty="0" err="1">
                <a:solidFill>
                  <a:srgbClr val="0063B3"/>
                </a:solidFill>
              </a:rPr>
              <a:t>stellarator</a:t>
            </a:r>
            <a:r>
              <a:rPr lang="en-US" sz="3000" b="1" dirty="0">
                <a:solidFill>
                  <a:srgbClr val="0063B3"/>
                </a:solidFill>
              </a:rPr>
              <a:t> optimization suites</a:t>
            </a:r>
          </a:p>
        </p:txBody>
      </p:sp>
      <p:sp>
        <p:nvSpPr>
          <p:cNvPr id="7" name="Content Placeholder 2"/>
          <p:cNvSpPr txBox="1">
            <a:spLocks/>
          </p:cNvSpPr>
          <p:nvPr/>
        </p:nvSpPr>
        <p:spPr>
          <a:xfrm>
            <a:off x="529107" y="1176408"/>
            <a:ext cx="10515600" cy="22394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000" dirty="0"/>
              <a:t>Goal: expand KNOSOS (able to calculate radial transport at low </a:t>
            </a:r>
            <a:r>
              <a:rPr lang="en-US" sz="2000" dirty="0" err="1"/>
              <a:t>collisionality</a:t>
            </a:r>
            <a:r>
              <a:rPr lang="en-US" sz="2000" dirty="0"/>
              <a:t>).</a:t>
            </a:r>
          </a:p>
          <a:p>
            <a:r>
              <a:rPr lang="en-US" sz="2000" dirty="0"/>
              <a:t>Implemented </a:t>
            </a:r>
            <a:r>
              <a:rPr lang="en-US" sz="2000" dirty="0" err="1"/>
              <a:t>collisionless</a:t>
            </a:r>
            <a:r>
              <a:rPr lang="en-US" sz="2000" dirty="0"/>
              <a:t> limit of bootstrap current at low </a:t>
            </a:r>
            <a:r>
              <a:rPr lang="en-US" sz="2000" dirty="0" err="1"/>
              <a:t>collisionality</a:t>
            </a:r>
            <a:r>
              <a:rPr lang="en-US" sz="2000" dirty="0"/>
              <a:t>.</a:t>
            </a:r>
          </a:p>
          <a:p>
            <a:r>
              <a:rPr lang="en-US" sz="2000" b="1" dirty="0"/>
              <a:t>Implemented transport in plateau and PS collisional regimes.</a:t>
            </a:r>
          </a:p>
          <a:p>
            <a:r>
              <a:rPr lang="en-US" sz="2000" dirty="0"/>
              <a:t>Ongoing: bootstrap current at low </a:t>
            </a:r>
            <a:r>
              <a:rPr lang="en-US" sz="2000" dirty="0" err="1"/>
              <a:t>collisionality</a:t>
            </a:r>
          </a:p>
          <a:p>
            <a:pPr marL="0" indent="0">
              <a:buNone/>
            </a:pPr>
            <a:r>
              <a:rPr lang="en-US" sz="2000" dirty="0"/>
              <a:t>[Escoto, next ISHW]</a:t>
            </a:r>
          </a:p>
        </p:txBody>
      </p:sp>
      <p:pic>
        <p:nvPicPr>
          <p:cNvPr id="9" name="Picture 8">
            <a:extLst>
              <a:ext uri="{FF2B5EF4-FFF2-40B4-BE49-F238E27FC236}">
                <a16:creationId xmlns:a16="http://schemas.microsoft.com/office/drawing/2014/main" id="{6F15B6F5-4DA9-4247-BC98-CACF388D4ABA}"/>
              </a:ext>
            </a:extLst>
          </p:cNvPr>
          <p:cNvPicPr>
            <a:picLocks noChangeAspect="1"/>
          </p:cNvPicPr>
          <p:nvPr/>
        </p:nvPicPr>
        <p:blipFill>
          <a:blip r:embed="rId2"/>
          <a:stretch>
            <a:fillRect/>
          </a:stretch>
        </p:blipFill>
        <p:spPr>
          <a:xfrm>
            <a:off x="8332281" y="365126"/>
            <a:ext cx="3719928" cy="3309453"/>
          </a:xfrm>
          <a:prstGeom prst="rect">
            <a:avLst/>
          </a:prstGeom>
        </p:spPr>
      </p:pic>
    </p:spTree>
    <p:extLst>
      <p:ext uri="{BB962C8B-B14F-4D97-AF65-F5344CB8AC3E}">
        <p14:creationId xmlns:p14="http://schemas.microsoft.com/office/powerpoint/2010/main" val="32280009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GVEC</a:t>
            </a:r>
            <a:endParaRPr lang="de-DE" dirty="0"/>
          </a:p>
        </p:txBody>
      </p:sp>
      <p:sp>
        <p:nvSpPr>
          <p:cNvPr id="3" name="Datumsplatzhalter 2"/>
          <p:cNvSpPr>
            <a:spLocks noGrp="1"/>
          </p:cNvSpPr>
          <p:nvPr>
            <p:ph type="dt" sz="half" idx="14"/>
          </p:nvPr>
        </p:nvSpPr>
        <p:spPr/>
        <p:txBody>
          <a:bodyPr/>
          <a:lstStyle/>
          <a:p>
            <a:pPr>
              <a:defRPr/>
            </a:pPr>
            <a:endParaRPr lang="de-DE" dirty="0"/>
          </a:p>
        </p:txBody>
      </p:sp>
      <p:sp>
        <p:nvSpPr>
          <p:cNvPr id="4" name="Fußzeilenplatzhalter 3"/>
          <p:cNvSpPr>
            <a:spLocks noGrp="1"/>
          </p:cNvSpPr>
          <p:nvPr>
            <p:ph type="ftr" sz="quarter" idx="15"/>
          </p:nvPr>
        </p:nvSpPr>
        <p:spPr/>
        <p:txBody>
          <a:bodyPr/>
          <a:lstStyle/>
          <a:p>
            <a:pPr>
              <a:defRPr/>
            </a:pPr>
            <a:endParaRPr lang="de-DE"/>
          </a:p>
        </p:txBody>
      </p:sp>
      <p:sp>
        <p:nvSpPr>
          <p:cNvPr id="5" name="Foliennummernplatzhalter 4"/>
          <p:cNvSpPr>
            <a:spLocks noGrp="1"/>
          </p:cNvSpPr>
          <p:nvPr>
            <p:ph type="sldNum" sz="quarter" idx="16"/>
          </p:nvPr>
        </p:nvSpPr>
        <p:spPr/>
        <p:txBody>
          <a:bodyPr/>
          <a:lstStyle/>
          <a:p>
            <a:pPr>
              <a:defRPr/>
            </a:pPr>
            <a:fld id="{31AA536C-85F5-4A1B-A111-7CE00A08BCBC}" type="slidenum">
              <a:rPr lang="de-DE" smtClean="0"/>
              <a:t>11</a:t>
            </a:fld>
            <a:endParaRPr lang="de-DE"/>
          </a:p>
        </p:txBody>
      </p:sp>
      <p:sp>
        <p:nvSpPr>
          <p:cNvPr id="6" name="Inhaltsplatzhalter 5"/>
          <p:cNvSpPr>
            <a:spLocks noGrp="1"/>
          </p:cNvSpPr>
          <p:nvPr>
            <p:ph idx="1"/>
          </p:nvPr>
        </p:nvSpPr>
        <p:spPr/>
        <p:txBody>
          <a:bodyPr/>
          <a:lstStyle/>
          <a:p>
            <a:pPr>
              <a:lnSpc>
                <a:spcPct val="150000"/>
              </a:lnSpc>
            </a:pPr>
            <a:r>
              <a:rPr lang="de-DE" sz="1800" b="0" dirty="0" err="1" smtClean="0"/>
              <a:t>For</a:t>
            </a:r>
            <a:r>
              <a:rPr lang="de-DE" sz="1800" b="0" dirty="0" smtClean="0"/>
              <a:t> </a:t>
            </a:r>
            <a:r>
              <a:rPr lang="de-DE" sz="1800" b="0" dirty="0" err="1" smtClean="0"/>
              <a:t>several</a:t>
            </a:r>
            <a:r>
              <a:rPr lang="de-DE" sz="1800" b="0" dirty="0" smtClean="0"/>
              <a:t> </a:t>
            </a:r>
            <a:r>
              <a:rPr lang="de-DE" sz="1800" b="0" dirty="0" err="1" smtClean="0"/>
              <a:t>decades</a:t>
            </a:r>
            <a:r>
              <a:rPr lang="de-DE" sz="1800" b="0" dirty="0" smtClean="0"/>
              <a:t>, VMEC </a:t>
            </a:r>
            <a:r>
              <a:rPr lang="de-DE" sz="1800" b="0" dirty="0" err="1" smtClean="0"/>
              <a:t>has</a:t>
            </a:r>
            <a:r>
              <a:rPr lang="de-DE" sz="1800" b="0" dirty="0" smtClean="0"/>
              <a:t> </a:t>
            </a:r>
            <a:r>
              <a:rPr lang="de-DE" sz="1800" b="0" dirty="0" err="1" smtClean="0"/>
              <a:t>been</a:t>
            </a:r>
            <a:r>
              <a:rPr lang="de-DE" sz="1800" b="0" dirty="0" smtClean="0"/>
              <a:t> </a:t>
            </a:r>
            <a:r>
              <a:rPr lang="de-DE" sz="1800" b="0" dirty="0" err="1" smtClean="0"/>
              <a:t>the</a:t>
            </a:r>
            <a:r>
              <a:rPr lang="de-DE" sz="1800" b="0" dirty="0" smtClean="0"/>
              <a:t> </a:t>
            </a:r>
            <a:r>
              <a:rPr lang="de-DE" sz="1800" b="0" dirty="0" err="1" smtClean="0"/>
              <a:t>standard</a:t>
            </a:r>
            <a:r>
              <a:rPr lang="de-DE" sz="1800" b="0" dirty="0" smtClean="0"/>
              <a:t> MHD </a:t>
            </a:r>
            <a:r>
              <a:rPr lang="de-DE" sz="1800" b="0" dirty="0" err="1" smtClean="0"/>
              <a:t>equilibrium</a:t>
            </a:r>
            <a:r>
              <a:rPr lang="de-DE" sz="1800" b="0" dirty="0" smtClean="0"/>
              <a:t> </a:t>
            </a:r>
            <a:r>
              <a:rPr lang="de-DE" sz="1800" b="0" dirty="0" err="1" smtClean="0"/>
              <a:t>code</a:t>
            </a:r>
            <a:r>
              <a:rPr lang="de-DE" sz="1800" b="0" dirty="0" smtClean="0"/>
              <a:t> </a:t>
            </a:r>
            <a:r>
              <a:rPr lang="de-DE" sz="1800" b="0" dirty="0" err="1" smtClean="0"/>
              <a:t>for</a:t>
            </a:r>
            <a:r>
              <a:rPr lang="de-DE" sz="1800" b="0" dirty="0" smtClean="0"/>
              <a:t> </a:t>
            </a:r>
            <a:r>
              <a:rPr lang="de-DE" sz="1800" b="0" dirty="0" err="1" smtClean="0"/>
              <a:t>stellarators</a:t>
            </a:r>
            <a:r>
              <a:rPr lang="de-DE" sz="1800" b="0" dirty="0" smtClean="0"/>
              <a:t>. </a:t>
            </a:r>
          </a:p>
          <a:p>
            <a:pPr lvl="1">
              <a:lnSpc>
                <a:spcPct val="150000"/>
              </a:lnSpc>
            </a:pPr>
            <a:r>
              <a:rPr lang="de-DE" sz="1400" dirty="0" err="1" smtClean="0"/>
              <a:t>We</a:t>
            </a:r>
            <a:r>
              <a:rPr lang="de-DE" sz="1400" dirty="0" smtClean="0"/>
              <a:t> </a:t>
            </a:r>
            <a:r>
              <a:rPr lang="de-DE" sz="1400" dirty="0" err="1" smtClean="0"/>
              <a:t>are</a:t>
            </a:r>
            <a:r>
              <a:rPr lang="de-DE" sz="1400" dirty="0" smtClean="0"/>
              <a:t> </a:t>
            </a:r>
            <a:r>
              <a:rPr lang="de-DE" sz="1400" dirty="0" err="1" smtClean="0"/>
              <a:t>developing</a:t>
            </a:r>
            <a:r>
              <a:rPr lang="de-DE" sz="1400" dirty="0" smtClean="0"/>
              <a:t> a </a:t>
            </a:r>
            <a:r>
              <a:rPr lang="de-DE" sz="1400" dirty="0" err="1" smtClean="0"/>
              <a:t>new</a:t>
            </a:r>
            <a:r>
              <a:rPr lang="de-DE" sz="1400" dirty="0" smtClean="0"/>
              <a:t> </a:t>
            </a:r>
            <a:r>
              <a:rPr lang="de-DE" sz="1400" dirty="0" err="1" smtClean="0"/>
              <a:t>code</a:t>
            </a:r>
            <a:r>
              <a:rPr lang="de-DE" sz="1400" dirty="0" smtClean="0"/>
              <a:t>: GVEC</a:t>
            </a:r>
          </a:p>
          <a:p>
            <a:pPr>
              <a:defRPr/>
            </a:pPr>
            <a:endParaRPr lang="de-DE" sz="1800" b="0" dirty="0" smtClean="0"/>
          </a:p>
          <a:p>
            <a:pPr>
              <a:lnSpc>
                <a:spcPct val="150000"/>
              </a:lnSpc>
            </a:pPr>
            <a:r>
              <a:rPr lang="de-DE" sz="1800" b="0" dirty="0" smtClean="0"/>
              <a:t>Standard </a:t>
            </a:r>
            <a:r>
              <a:rPr lang="de-DE" sz="1800" b="0" dirty="0" err="1" smtClean="0"/>
              <a:t>interface</a:t>
            </a:r>
            <a:r>
              <a:rPr lang="de-DE" sz="1800" b="0" dirty="0" smtClean="0"/>
              <a:t> </a:t>
            </a:r>
            <a:r>
              <a:rPr lang="de-DE" sz="1800" b="0" dirty="0" err="1" smtClean="0"/>
              <a:t>to</a:t>
            </a:r>
            <a:r>
              <a:rPr lang="de-DE" sz="1800" b="0" dirty="0" smtClean="0"/>
              <a:t> VMEC (</a:t>
            </a:r>
            <a:r>
              <a:rPr lang="de-DE" sz="1800" b="0" dirty="0" err="1" smtClean="0"/>
              <a:t>done</a:t>
            </a:r>
            <a:r>
              <a:rPr lang="de-DE" sz="1800" b="0" dirty="0" smtClean="0"/>
              <a:t>)</a:t>
            </a:r>
          </a:p>
          <a:p>
            <a:pPr>
              <a:lnSpc>
                <a:spcPct val="150000"/>
              </a:lnSpc>
            </a:pPr>
            <a:endParaRPr lang="de-DE" sz="1800" b="0" dirty="0"/>
          </a:p>
          <a:p>
            <a:pPr>
              <a:lnSpc>
                <a:spcPct val="150000"/>
              </a:lnSpc>
            </a:pPr>
            <a:r>
              <a:rPr lang="de-DE" sz="1800" b="0" dirty="0" smtClean="0"/>
              <a:t>Working </a:t>
            </a:r>
            <a:r>
              <a:rPr lang="de-DE" sz="1800" b="0" dirty="0" err="1" smtClean="0"/>
              <a:t>towards</a:t>
            </a:r>
            <a:r>
              <a:rPr lang="de-DE" sz="1800" b="0" dirty="0" smtClean="0"/>
              <a:t> </a:t>
            </a:r>
            <a:r>
              <a:rPr lang="de-DE" sz="1800" b="0" dirty="0" err="1" smtClean="0"/>
              <a:t>major</a:t>
            </a:r>
            <a:r>
              <a:rPr lang="de-DE" sz="1800" b="0" dirty="0" smtClean="0"/>
              <a:t> </a:t>
            </a:r>
            <a:r>
              <a:rPr lang="de-DE" sz="1800" b="0" dirty="0" err="1" smtClean="0"/>
              <a:t>deliverable</a:t>
            </a:r>
            <a:r>
              <a:rPr lang="de-DE" sz="1800" b="0" dirty="0" smtClean="0"/>
              <a:t> in 2023: </a:t>
            </a:r>
            <a:r>
              <a:rPr lang="en-GB" sz="1800" b="0" i="1" dirty="0" smtClean="0"/>
              <a:t>Development </a:t>
            </a:r>
            <a:r>
              <a:rPr lang="en-GB" sz="1800" b="0" i="1" dirty="0"/>
              <a:t>of a free-boundary version of GVEC, via thorough theoretical analysis and numerical prototyping of both existing and new approaches for the vacuum region, addressing specifically robustness and computational cost of the coupling to the energy minimization approach for the plasma region. </a:t>
            </a:r>
            <a:r>
              <a:rPr lang="en-GB" sz="1800" b="0" i="1" dirty="0" smtClean="0"/>
              <a:t>Have achieved the following:</a:t>
            </a:r>
          </a:p>
          <a:p>
            <a:pPr lvl="1">
              <a:defRPr/>
            </a:pPr>
            <a:r>
              <a:rPr lang="en-US" sz="1600" b="0" dirty="0">
                <a:ea typeface="Arial Narrow"/>
                <a:cs typeface="Arial Narrow"/>
              </a:rPr>
              <a:t>Theoretical assessment of the free-boundary problem. </a:t>
            </a:r>
          </a:p>
          <a:p>
            <a:pPr lvl="1">
              <a:defRPr/>
            </a:pPr>
            <a:r>
              <a:rPr lang="en-US" sz="1600" b="0" dirty="0">
                <a:ea typeface="Arial Narrow"/>
                <a:cs typeface="Arial Narrow"/>
              </a:rPr>
              <a:t>Improved convergence with accelerated gradient descent (fixed-boundary test)</a:t>
            </a:r>
          </a:p>
          <a:p>
            <a:pPr lvl="1">
              <a:lnSpc>
                <a:spcPct val="150000"/>
              </a:lnSpc>
            </a:pPr>
            <a:endParaRPr lang="de-DE" sz="1400" b="0" dirty="0" smtClean="0"/>
          </a:p>
          <a:p>
            <a:pPr>
              <a:lnSpc>
                <a:spcPct val="150000"/>
              </a:lnSpc>
            </a:pPr>
            <a:endParaRPr lang="de-DE" sz="1800" b="0" dirty="0" smtClean="0"/>
          </a:p>
        </p:txBody>
      </p:sp>
    </p:spTree>
    <p:extLst>
      <p:ext uri="{BB962C8B-B14F-4D97-AF65-F5344CB8AC3E}">
        <p14:creationId xmlns:p14="http://schemas.microsoft.com/office/powerpoint/2010/main" val="42113420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Grafik 3"/>
          <p:cNvPicPr>
            <a:picLocks noChangeAspect="1"/>
          </p:cNvPicPr>
          <p:nvPr/>
        </p:nvPicPr>
        <p:blipFill>
          <a:blip r:embed="rId2"/>
          <a:stretch/>
        </p:blipFill>
        <p:spPr bwMode="auto">
          <a:xfrm>
            <a:off x="6712614" y="926812"/>
            <a:ext cx="5240153" cy="2533776"/>
          </a:xfrm>
          <a:prstGeom prst="rect">
            <a:avLst/>
          </a:prstGeom>
        </p:spPr>
      </p:pic>
      <p:sp>
        <p:nvSpPr>
          <p:cNvPr id="5" name="Titel 12"/>
          <p:cNvSpPr>
            <a:spLocks noGrp="1"/>
          </p:cNvSpPr>
          <p:nvPr>
            <p:ph type="title"/>
          </p:nvPr>
        </p:nvSpPr>
        <p:spPr bwMode="auto">
          <a:xfrm>
            <a:off x="479424" y="188637"/>
            <a:ext cx="10154974" cy="658800"/>
          </a:xfrm>
          <a:prstGeom prst="rect">
            <a:avLst/>
          </a:prstGeom>
        </p:spPr>
        <p:txBody>
          <a:bodyPr lIns="0" rIns="0" anchor="b">
            <a:normAutofit/>
          </a:bodyPr>
          <a:lstStyle>
            <a:lvl1pPr>
              <a:defRPr sz="3200" b="1">
                <a:solidFill>
                  <a:schemeClr val="accent1"/>
                </a:solidFill>
                <a:latin typeface="Arial Narrow"/>
              </a:defRPr>
            </a:lvl1pPr>
          </a:lstStyle>
          <a:p>
            <a:pPr>
              <a:defRPr/>
            </a:pPr>
            <a:r>
              <a:rPr/>
              <a:t>GVEC - accelerated gradient descent</a:t>
            </a:r>
          </a:p>
        </p:txBody>
      </p:sp>
      <p:sp>
        <p:nvSpPr>
          <p:cNvPr id="6" name="Datumsplatzhalter 1"/>
          <p:cNvSpPr>
            <a:spLocks noGrp="1"/>
          </p:cNvSpPr>
          <p:nvPr>
            <p:ph type="dt" sz="half" idx="14"/>
          </p:nvPr>
        </p:nvSpPr>
        <p:spPr bwMode="auto"/>
        <p:txBody>
          <a:bodyPr/>
          <a:lstStyle/>
          <a:p>
            <a:pPr>
              <a:defRPr/>
            </a:pPr>
            <a:endParaRPr lang="de-DE" dirty="0"/>
          </a:p>
        </p:txBody>
      </p:sp>
      <p:sp>
        <p:nvSpPr>
          <p:cNvPr id="7" name="Fußzeilenplatzhalter 2"/>
          <p:cNvSpPr>
            <a:spLocks noGrp="1"/>
          </p:cNvSpPr>
          <p:nvPr>
            <p:ph type="ftr" sz="quarter" idx="15"/>
          </p:nvPr>
        </p:nvSpPr>
        <p:spPr bwMode="auto"/>
        <p:txBody>
          <a:bodyPr/>
          <a:lstStyle/>
          <a:p>
            <a:pPr>
              <a:defRPr/>
            </a:pPr>
            <a:endParaRPr lang="de-DE"/>
          </a:p>
        </p:txBody>
      </p:sp>
      <p:sp>
        <p:nvSpPr>
          <p:cNvPr id="8" name="Foliennummernplatzhalter 3"/>
          <p:cNvSpPr>
            <a:spLocks noGrp="1"/>
          </p:cNvSpPr>
          <p:nvPr>
            <p:ph type="sldNum" sz="quarter" idx="16"/>
          </p:nvPr>
        </p:nvSpPr>
        <p:spPr bwMode="auto"/>
        <p:txBody>
          <a:bodyPr/>
          <a:lstStyle/>
          <a:p>
            <a:pPr>
              <a:defRPr/>
            </a:pPr>
            <a:fld id="{38A89AF5-4224-B5FC-C91A-9FAC9AA9E864}" type="slidenum">
              <a:rPr lang="de-DE"/>
              <a:t>12</a:t>
            </a:fld>
            <a:endParaRPr lang="de-DE"/>
          </a:p>
        </p:txBody>
      </p:sp>
      <p:sp>
        <p:nvSpPr>
          <p:cNvPr id="9" name="Inhaltsplatzhalter 2"/>
          <p:cNvSpPr>
            <a:spLocks noGrp="1"/>
          </p:cNvSpPr>
          <p:nvPr>
            <p:ph idx="1"/>
          </p:nvPr>
        </p:nvSpPr>
        <p:spPr bwMode="auto">
          <a:xfrm>
            <a:off x="479779" y="1096929"/>
            <a:ext cx="5429148" cy="5104489"/>
          </a:xfrm>
          <a:prstGeom prst="rect">
            <a:avLst/>
          </a:prstGeom>
        </p:spPr>
        <p:txBody>
          <a:bodyPr lIns="0"/>
          <a:lstStyle>
            <a:lvl1pPr>
              <a:defRPr lang="de-DE" sz="2400" b="1">
                <a:solidFill>
                  <a:schemeClr val="tx1"/>
                </a:solidFill>
                <a:latin typeface="+mj-lt"/>
                <a:ea typeface="+mn-ea"/>
                <a:cs typeface="+mn-cs"/>
              </a:defRPr>
            </a:lvl1pPr>
            <a:lvl2pPr>
              <a:defRPr lang="de-DE" sz="2000" b="0">
                <a:solidFill>
                  <a:schemeClr val="tx1"/>
                </a:solidFill>
                <a:latin typeface="+mj-lt"/>
                <a:ea typeface="+mn-ea"/>
                <a:cs typeface="+mn-cs"/>
              </a:defRPr>
            </a:lvl2pPr>
            <a:lvl3pPr>
              <a:defRPr lang="de-DE" sz="1800">
                <a:solidFill>
                  <a:schemeClr val="tx1"/>
                </a:solidFill>
                <a:latin typeface="+mj-lt"/>
                <a:ea typeface="+mn-ea"/>
                <a:cs typeface="+mn-cs"/>
              </a:defRPr>
            </a:lvl3pPr>
            <a:lvl4pPr>
              <a:defRPr>
                <a:latin typeface="+mj-lt"/>
              </a:defRPr>
            </a:lvl4pPr>
            <a:lvl5pPr>
              <a:defRPr lang="de-DE" sz="1600">
                <a:solidFill>
                  <a:schemeClr val="tx1"/>
                </a:solidFill>
                <a:latin typeface="+mj-lt"/>
                <a:ea typeface="+mn-ea"/>
                <a:cs typeface="+mn-cs"/>
              </a:defRPr>
            </a:lvl5pPr>
          </a:lstStyle>
          <a:p>
            <a:pPr>
              <a:lnSpc>
                <a:spcPct val="150000"/>
              </a:lnSpc>
              <a:defRPr/>
            </a:pPr>
            <a:r>
              <a:rPr sz="1800" b="0" dirty="0" err="1"/>
              <a:t>Tested</a:t>
            </a:r>
            <a:r>
              <a:rPr sz="1800" b="0" dirty="0"/>
              <a:t> on W7-X </a:t>
            </a:r>
            <a:r>
              <a:rPr sz="1800" b="0" dirty="0" err="1"/>
              <a:t>fixed</a:t>
            </a:r>
            <a:r>
              <a:rPr sz="1800" b="0" dirty="0"/>
              <a:t> </a:t>
            </a:r>
            <a:r>
              <a:rPr sz="1800" b="0" dirty="0" err="1"/>
              <a:t>boundary</a:t>
            </a:r>
            <a:r>
              <a:rPr sz="1800" b="0" dirty="0"/>
              <a:t> </a:t>
            </a:r>
            <a:r>
              <a:rPr sz="1800" b="0" dirty="0" err="1"/>
              <a:t>case</a:t>
            </a:r>
            <a:r>
              <a:rPr sz="1800" b="0" dirty="0"/>
              <a:t> (</a:t>
            </a:r>
            <a:r>
              <a:rPr sz="1800" b="0" dirty="0" err="1"/>
              <a:t>compared</a:t>
            </a:r>
            <a:r>
              <a:rPr sz="1800" b="0" dirty="0"/>
              <a:t> </a:t>
            </a:r>
            <a:r>
              <a:rPr sz="1800" b="0" dirty="0" err="1"/>
              <a:t>to</a:t>
            </a:r>
            <a:r>
              <a:rPr sz="1800" b="0" dirty="0"/>
              <a:t> VMEC)</a:t>
            </a:r>
          </a:p>
          <a:p>
            <a:pPr>
              <a:lnSpc>
                <a:spcPct val="150000"/>
              </a:lnSpc>
              <a:defRPr/>
            </a:pPr>
            <a:r>
              <a:rPr lang="de-DE" sz="1800" b="0" i="0" u="none" strike="noStrike" cap="none" spc="0" dirty="0" err="1">
                <a:solidFill>
                  <a:schemeClr val="tx1"/>
                </a:solidFill>
                <a:latin typeface="Arial Narrow"/>
                <a:ea typeface="Arial"/>
                <a:cs typeface="Arial"/>
              </a:rPr>
              <a:t>When</a:t>
            </a:r>
            <a:r>
              <a:rPr lang="de-DE" sz="1800" b="0" i="0" u="none" strike="noStrike" cap="none" spc="0" dirty="0">
                <a:solidFill>
                  <a:schemeClr val="tx1"/>
                </a:solidFill>
                <a:latin typeface="Arial Narrow"/>
                <a:ea typeface="Arial"/>
                <a:cs typeface="Arial"/>
              </a:rPr>
              <a:t> </a:t>
            </a:r>
            <a:r>
              <a:rPr lang="de-DE" sz="1800" b="0" i="0" u="none" strike="noStrike" cap="none" spc="0" dirty="0" err="1">
                <a:solidFill>
                  <a:schemeClr val="tx1"/>
                </a:solidFill>
                <a:latin typeface="Arial Narrow"/>
                <a:ea typeface="Arial"/>
                <a:cs typeface="Arial"/>
              </a:rPr>
              <a:t>iterating</a:t>
            </a:r>
            <a:r>
              <a:rPr lang="de-DE" sz="1800" b="0" i="0" u="none" strike="noStrike" cap="none" spc="0" dirty="0">
                <a:solidFill>
                  <a:schemeClr val="tx1"/>
                </a:solidFill>
                <a:latin typeface="Arial Narrow"/>
                <a:ea typeface="Arial"/>
                <a:cs typeface="Arial"/>
              </a:rPr>
              <a:t> </a:t>
            </a:r>
            <a:r>
              <a:rPr lang="de-DE" sz="1800" b="0" i="0" u="none" strike="noStrike" cap="none" spc="0" dirty="0" err="1">
                <a:solidFill>
                  <a:schemeClr val="tx1"/>
                </a:solidFill>
                <a:latin typeface="Arial Narrow"/>
                <a:ea typeface="Arial"/>
                <a:cs typeface="Arial"/>
              </a:rPr>
              <a:t>to</a:t>
            </a:r>
            <a:r>
              <a:rPr lang="de-DE" sz="1800" b="0" i="0" u="none" strike="noStrike" cap="none" spc="0" dirty="0">
                <a:solidFill>
                  <a:schemeClr val="tx1"/>
                </a:solidFill>
                <a:latin typeface="Arial Narrow"/>
                <a:ea typeface="Arial"/>
                <a:cs typeface="Arial"/>
              </a:rPr>
              <a:t> </a:t>
            </a:r>
            <a:r>
              <a:rPr lang="de-DE" sz="1800" b="0" i="0" u="none" strike="noStrike" cap="none" spc="0" dirty="0" err="1">
                <a:solidFill>
                  <a:schemeClr val="tx1"/>
                </a:solidFill>
                <a:latin typeface="Arial Narrow"/>
                <a:ea typeface="Arial"/>
                <a:cs typeface="Arial"/>
              </a:rPr>
              <a:t>very</a:t>
            </a:r>
            <a:r>
              <a:rPr lang="de-DE" sz="1800" b="0" i="0" u="none" strike="noStrike" cap="none" spc="0" dirty="0">
                <a:solidFill>
                  <a:schemeClr val="tx1"/>
                </a:solidFill>
                <a:latin typeface="Arial Narrow"/>
                <a:ea typeface="Arial"/>
                <a:cs typeface="Arial"/>
              </a:rPr>
              <a:t> </a:t>
            </a:r>
            <a:r>
              <a:rPr lang="de-DE" sz="1800" b="0" i="0" u="none" strike="noStrike" cap="none" spc="0" dirty="0" err="1">
                <a:solidFill>
                  <a:schemeClr val="tx1"/>
                </a:solidFill>
                <a:latin typeface="Arial Narrow"/>
                <a:ea typeface="Arial"/>
                <a:cs typeface="Arial"/>
              </a:rPr>
              <a:t>small</a:t>
            </a:r>
            <a:r>
              <a:rPr lang="de-DE" sz="1800" b="0" i="0" u="none" strike="noStrike" cap="none" spc="0" dirty="0">
                <a:solidFill>
                  <a:schemeClr val="tx1"/>
                </a:solidFill>
                <a:latin typeface="Arial Narrow"/>
                <a:ea typeface="Arial"/>
                <a:cs typeface="Arial"/>
              </a:rPr>
              <a:t> </a:t>
            </a:r>
            <a:r>
              <a:rPr lang="de-DE" sz="1800" b="0" i="0" u="none" strike="noStrike" cap="none" spc="0" dirty="0" err="1">
                <a:solidFill>
                  <a:schemeClr val="tx1"/>
                </a:solidFill>
                <a:latin typeface="Arial Narrow"/>
                <a:ea typeface="Arial"/>
                <a:cs typeface="Arial"/>
              </a:rPr>
              <a:t>force</a:t>
            </a:r>
            <a:r>
              <a:rPr lang="de-DE" sz="1800" b="0" i="0" u="none" strike="noStrike" cap="none" spc="0" dirty="0">
                <a:solidFill>
                  <a:schemeClr val="tx1"/>
                </a:solidFill>
                <a:latin typeface="Arial Narrow"/>
                <a:ea typeface="Arial"/>
                <a:cs typeface="Arial"/>
              </a:rPr>
              <a:t> </a:t>
            </a:r>
            <a:r>
              <a:rPr lang="de-DE" sz="1800" b="0" i="0" u="none" strike="noStrike" cap="none" spc="0" dirty="0" err="1">
                <a:solidFill>
                  <a:schemeClr val="tx1"/>
                </a:solidFill>
                <a:latin typeface="Arial Narrow"/>
                <a:ea typeface="Arial"/>
                <a:cs typeface="Arial"/>
              </a:rPr>
              <a:t>residuals</a:t>
            </a:r>
            <a:r>
              <a:rPr lang="de-DE" sz="1800" b="0" i="0" u="none" strike="noStrike" cap="none" spc="0" dirty="0">
                <a:solidFill>
                  <a:schemeClr val="tx1"/>
                </a:solidFill>
                <a:latin typeface="Arial Narrow"/>
                <a:ea typeface="Arial"/>
                <a:cs typeface="Arial"/>
              </a:rPr>
              <a:t>, </a:t>
            </a:r>
            <a:r>
              <a:rPr lang="de-DE" sz="1800" b="0" i="0" u="none" strike="noStrike" cap="none" spc="0" dirty="0" err="1">
                <a:solidFill>
                  <a:schemeClr val="tx1"/>
                </a:solidFill>
                <a:latin typeface="Arial Narrow"/>
                <a:ea typeface="Arial"/>
                <a:cs typeface="Arial"/>
              </a:rPr>
              <a:t>undesired</a:t>
            </a:r>
            <a:r>
              <a:rPr lang="de-DE" sz="1800" b="0" i="0" u="none" strike="noStrike" cap="none" spc="0" dirty="0">
                <a:solidFill>
                  <a:schemeClr val="tx1"/>
                </a:solidFill>
                <a:latin typeface="Arial Narrow"/>
                <a:ea typeface="Arial"/>
                <a:cs typeface="Arial"/>
              </a:rPr>
              <a:t> </a:t>
            </a:r>
            <a:r>
              <a:rPr lang="de-DE" sz="1800" b="0" i="0" u="none" strike="noStrike" cap="none" spc="0" dirty="0" err="1">
                <a:solidFill>
                  <a:schemeClr val="tx1"/>
                </a:solidFill>
                <a:latin typeface="Arial Narrow"/>
                <a:ea typeface="Arial"/>
                <a:cs typeface="Arial"/>
              </a:rPr>
              <a:t>solution</a:t>
            </a:r>
            <a:r>
              <a:rPr lang="de-DE" sz="1800" b="0" i="0" u="none" strike="noStrike" cap="none" spc="0" dirty="0">
                <a:solidFill>
                  <a:schemeClr val="tx1"/>
                </a:solidFill>
                <a:latin typeface="Arial Narrow"/>
                <a:ea typeface="Arial"/>
                <a:cs typeface="Arial"/>
              </a:rPr>
              <a:t> </a:t>
            </a:r>
            <a:r>
              <a:rPr lang="de-DE" sz="1800" b="0" i="0" u="none" strike="noStrike" cap="none" spc="0" dirty="0" err="1">
                <a:solidFill>
                  <a:schemeClr val="tx1"/>
                </a:solidFill>
                <a:latin typeface="Arial Narrow"/>
                <a:ea typeface="Arial"/>
                <a:cs typeface="Arial"/>
              </a:rPr>
              <a:t>features</a:t>
            </a:r>
            <a:r>
              <a:rPr lang="de-DE" sz="1800" b="0" i="0" u="none" strike="noStrike" cap="none" spc="0" dirty="0">
                <a:solidFill>
                  <a:schemeClr val="tx1"/>
                </a:solidFill>
                <a:latin typeface="Arial Narrow"/>
                <a:ea typeface="Arial"/>
                <a:cs typeface="Arial"/>
              </a:rPr>
              <a:t> </a:t>
            </a:r>
            <a:r>
              <a:rPr lang="de-DE" sz="1800" b="0" i="0" u="none" strike="noStrike" cap="none" spc="0" dirty="0" err="1">
                <a:solidFill>
                  <a:schemeClr val="tx1"/>
                </a:solidFill>
                <a:latin typeface="Arial Narrow"/>
                <a:ea typeface="Arial"/>
                <a:cs typeface="Arial"/>
              </a:rPr>
              <a:t>appear</a:t>
            </a:r>
            <a:r>
              <a:rPr lang="de-DE" sz="1800" b="0" i="0" u="none" strike="noStrike" cap="none" spc="0" dirty="0">
                <a:solidFill>
                  <a:schemeClr val="tx1"/>
                </a:solidFill>
                <a:latin typeface="Arial Narrow"/>
                <a:ea typeface="Arial"/>
                <a:cs typeface="Arial"/>
              </a:rPr>
              <a:t> (not </a:t>
            </a:r>
            <a:r>
              <a:rPr lang="de-DE" sz="1800" b="0" i="0" u="none" strike="noStrike" cap="none" spc="0" dirty="0" err="1">
                <a:solidFill>
                  <a:schemeClr val="tx1"/>
                </a:solidFill>
                <a:latin typeface="Arial Narrow"/>
                <a:ea typeface="Arial"/>
                <a:cs typeface="Arial"/>
              </a:rPr>
              <a:t>clear</a:t>
            </a:r>
            <a:r>
              <a:rPr lang="de-DE" sz="1800" b="0" i="0" u="none" strike="noStrike" cap="none" spc="0" dirty="0">
                <a:solidFill>
                  <a:schemeClr val="tx1"/>
                </a:solidFill>
                <a:latin typeface="Arial Narrow"/>
                <a:ea typeface="Arial"/>
                <a:cs typeface="Arial"/>
              </a:rPr>
              <a:t> </a:t>
            </a:r>
            <a:r>
              <a:rPr lang="de-DE" sz="1800" b="0" i="0" u="none" strike="noStrike" cap="none" spc="0" dirty="0" err="1">
                <a:solidFill>
                  <a:schemeClr val="tx1"/>
                </a:solidFill>
                <a:latin typeface="Arial Narrow"/>
                <a:ea typeface="Arial"/>
                <a:cs typeface="Arial"/>
              </a:rPr>
              <a:t>why</a:t>
            </a:r>
            <a:r>
              <a:rPr lang="de-DE" sz="1800" b="0" i="0" u="none" strike="noStrike" cap="none" spc="0" dirty="0">
                <a:solidFill>
                  <a:schemeClr val="tx1"/>
                </a:solidFill>
                <a:latin typeface="Arial Narrow"/>
                <a:ea typeface="Arial"/>
                <a:cs typeface="Arial"/>
              </a:rPr>
              <a:t>, </a:t>
            </a:r>
            <a:r>
              <a:rPr lang="de-DE" sz="1800" b="0" i="0" u="none" strike="noStrike" cap="none" spc="0" dirty="0" err="1">
                <a:solidFill>
                  <a:schemeClr val="tx1"/>
                </a:solidFill>
                <a:latin typeface="Arial Narrow"/>
                <a:ea typeface="Arial"/>
                <a:cs typeface="Arial"/>
              </a:rPr>
              <a:t>possibly</a:t>
            </a:r>
            <a:r>
              <a:rPr lang="de-DE" sz="1800" b="0" i="0" u="none" strike="noStrike" cap="none" spc="0" dirty="0">
                <a:solidFill>
                  <a:schemeClr val="tx1"/>
                </a:solidFill>
                <a:latin typeface="Arial Narrow"/>
                <a:ea typeface="Arial"/>
                <a:cs typeface="Arial"/>
              </a:rPr>
              <a:t> </a:t>
            </a:r>
            <a:r>
              <a:rPr lang="de-DE" sz="1800" b="0" i="0" u="none" strike="noStrike" cap="none" spc="0" dirty="0" err="1">
                <a:solidFill>
                  <a:schemeClr val="tx1"/>
                </a:solidFill>
                <a:latin typeface="Arial Narrow"/>
                <a:ea typeface="Arial"/>
                <a:cs typeface="Arial"/>
              </a:rPr>
              <a:t>related</a:t>
            </a:r>
            <a:r>
              <a:rPr lang="de-DE" sz="1800" b="0" i="0" u="none" strike="noStrike" cap="none" spc="0" dirty="0">
                <a:solidFill>
                  <a:schemeClr val="tx1"/>
                </a:solidFill>
                <a:latin typeface="Arial Narrow"/>
                <a:ea typeface="Arial"/>
                <a:cs typeface="Arial"/>
              </a:rPr>
              <a:t> </a:t>
            </a:r>
            <a:r>
              <a:rPr lang="de-DE" sz="1800" b="0" i="0" u="none" strike="noStrike" cap="none" spc="0" dirty="0" err="1">
                <a:solidFill>
                  <a:schemeClr val="tx1"/>
                </a:solidFill>
                <a:latin typeface="Arial Narrow"/>
                <a:ea typeface="Arial"/>
                <a:cs typeface="Arial"/>
              </a:rPr>
              <a:t>to</a:t>
            </a:r>
            <a:r>
              <a:rPr lang="de-DE" sz="1800" b="0" i="0" u="none" strike="noStrike" cap="none" spc="0" dirty="0">
                <a:solidFill>
                  <a:schemeClr val="tx1"/>
                </a:solidFill>
                <a:latin typeface="Arial Narrow"/>
                <a:ea typeface="Arial"/>
                <a:cs typeface="Arial"/>
              </a:rPr>
              <a:t> </a:t>
            </a:r>
            <a:r>
              <a:rPr lang="de-DE" sz="1800" b="0" i="0" u="none" strike="noStrike" cap="none" spc="0" dirty="0" err="1">
                <a:solidFill>
                  <a:schemeClr val="tx1"/>
                </a:solidFill>
                <a:latin typeface="Arial Narrow"/>
                <a:ea typeface="Arial"/>
                <a:cs typeface="Arial"/>
              </a:rPr>
              <a:t>missing</a:t>
            </a:r>
            <a:r>
              <a:rPr lang="de-DE" sz="1800" b="0" i="0" u="none" strike="noStrike" cap="none" spc="0" dirty="0">
                <a:solidFill>
                  <a:schemeClr val="tx1"/>
                </a:solidFill>
                <a:latin typeface="Arial Narrow"/>
                <a:ea typeface="Arial"/>
                <a:cs typeface="Arial"/>
              </a:rPr>
              <a:t> angular </a:t>
            </a:r>
            <a:r>
              <a:rPr lang="de-DE" sz="1800" b="0" i="0" u="none" strike="noStrike" cap="none" spc="0" dirty="0" err="1">
                <a:solidFill>
                  <a:schemeClr val="tx1"/>
                </a:solidFill>
                <a:latin typeface="Arial Narrow"/>
                <a:ea typeface="Arial"/>
                <a:cs typeface="Arial"/>
              </a:rPr>
              <a:t>constraint</a:t>
            </a:r>
            <a:r>
              <a:rPr lang="de-DE" sz="1800" b="0" i="0" u="none" strike="noStrike" cap="none" spc="0" dirty="0">
                <a:solidFill>
                  <a:schemeClr val="tx1"/>
                </a:solidFill>
                <a:latin typeface="Arial Narrow"/>
                <a:ea typeface="Arial"/>
                <a:cs typeface="Arial"/>
              </a:rPr>
              <a:t>)</a:t>
            </a:r>
          </a:p>
          <a:p>
            <a:pPr>
              <a:lnSpc>
                <a:spcPct val="150000"/>
              </a:lnSpc>
              <a:defRPr/>
            </a:pPr>
            <a:r>
              <a:rPr lang="de-DE" sz="1800" b="0" i="0" u="none" strike="noStrike" cap="none" spc="0" dirty="0" err="1">
                <a:solidFill>
                  <a:schemeClr val="tx1"/>
                </a:solidFill>
                <a:latin typeface="Arial Narrow"/>
                <a:ea typeface="Arial"/>
                <a:cs typeface="Arial"/>
              </a:rPr>
              <a:t>Accelerated</a:t>
            </a:r>
            <a:r>
              <a:rPr lang="de-DE" sz="1800" b="0" i="0" u="none" strike="noStrike" cap="none" spc="0" dirty="0">
                <a:solidFill>
                  <a:schemeClr val="tx1"/>
                </a:solidFill>
                <a:latin typeface="Arial Narrow"/>
                <a:ea typeface="Arial"/>
                <a:cs typeface="Arial"/>
              </a:rPr>
              <a:t> </a:t>
            </a:r>
            <a:r>
              <a:rPr lang="de-DE" sz="1800" b="0" i="0" u="none" strike="noStrike" cap="none" spc="0" dirty="0" err="1">
                <a:solidFill>
                  <a:schemeClr val="tx1"/>
                </a:solidFill>
                <a:latin typeface="Arial Narrow"/>
                <a:ea typeface="Arial"/>
                <a:cs typeface="Arial"/>
              </a:rPr>
              <a:t>gradient</a:t>
            </a:r>
            <a:r>
              <a:rPr lang="de-DE" sz="1800" b="0" i="0" u="none" strike="noStrike" cap="none" spc="0" dirty="0">
                <a:solidFill>
                  <a:schemeClr val="tx1"/>
                </a:solidFill>
                <a:latin typeface="Arial Narrow"/>
                <a:ea typeface="Arial"/>
                <a:cs typeface="Arial"/>
              </a:rPr>
              <a:t> </a:t>
            </a:r>
            <a:r>
              <a:rPr lang="de-DE" sz="1800" b="0" i="0" u="none" strike="noStrike" cap="none" spc="0" dirty="0" err="1">
                <a:solidFill>
                  <a:schemeClr val="tx1"/>
                </a:solidFill>
                <a:latin typeface="Arial Narrow"/>
                <a:ea typeface="Arial"/>
                <a:cs typeface="Arial"/>
              </a:rPr>
              <a:t>descent</a:t>
            </a:r>
            <a:r>
              <a:rPr lang="de-DE" sz="1800" b="0" i="0" u="none" strike="noStrike" cap="none" spc="0" dirty="0">
                <a:solidFill>
                  <a:schemeClr val="tx1"/>
                </a:solidFill>
                <a:latin typeface="Arial Narrow"/>
                <a:ea typeface="Arial"/>
                <a:cs typeface="Arial"/>
              </a:rPr>
              <a:t> </a:t>
            </a:r>
            <a:r>
              <a:rPr lang="de-DE" sz="1800" b="0" i="0" u="none" strike="noStrike" cap="none" spc="0" dirty="0" err="1">
                <a:solidFill>
                  <a:schemeClr val="tx1"/>
                </a:solidFill>
                <a:latin typeface="Arial Narrow"/>
                <a:ea typeface="Arial"/>
                <a:cs typeface="Arial"/>
              </a:rPr>
              <a:t>needs</a:t>
            </a:r>
            <a:r>
              <a:rPr lang="de-DE" sz="1800" b="0" i="0" u="none" strike="noStrike" cap="none" spc="0" dirty="0">
                <a:solidFill>
                  <a:schemeClr val="tx1"/>
                </a:solidFill>
                <a:latin typeface="Arial Narrow"/>
                <a:ea typeface="Arial"/>
                <a:cs typeface="Arial"/>
              </a:rPr>
              <a:t> </a:t>
            </a:r>
            <a:r>
              <a:rPr lang="de-DE" sz="1800" b="1" i="0" u="none" strike="noStrike" cap="none" spc="0" dirty="0" err="1">
                <a:solidFill>
                  <a:srgbClr val="005BAA"/>
                </a:solidFill>
                <a:latin typeface="Arial Narrow"/>
                <a:ea typeface="Arial Narrow"/>
                <a:cs typeface="Arial Narrow"/>
              </a:rPr>
              <a:t>factor</a:t>
            </a:r>
            <a:r>
              <a:rPr lang="de-DE" sz="1800" b="1" i="0" u="none" strike="noStrike" cap="none" spc="0" dirty="0">
                <a:solidFill>
                  <a:srgbClr val="005BAA"/>
                </a:solidFill>
                <a:latin typeface="Arial Narrow"/>
                <a:ea typeface="Arial Narrow"/>
                <a:cs typeface="Arial Narrow"/>
              </a:rPr>
              <a:t> 10-100 </a:t>
            </a:r>
            <a:r>
              <a:rPr lang="de-DE" sz="1800" b="1" i="0" u="none" strike="noStrike" cap="none" spc="0" dirty="0" err="1">
                <a:solidFill>
                  <a:srgbClr val="005BAA"/>
                </a:solidFill>
                <a:latin typeface="Arial Narrow"/>
                <a:ea typeface="Arial Narrow"/>
                <a:cs typeface="Arial Narrow"/>
              </a:rPr>
              <a:t>less</a:t>
            </a:r>
            <a:r>
              <a:rPr lang="de-DE" sz="1800" b="1" i="0" u="none" strike="noStrike" cap="none" spc="0" dirty="0">
                <a:solidFill>
                  <a:srgbClr val="005BAA"/>
                </a:solidFill>
                <a:latin typeface="Arial Narrow"/>
                <a:ea typeface="Arial Narrow"/>
                <a:cs typeface="Arial Narrow"/>
              </a:rPr>
              <a:t> </a:t>
            </a:r>
            <a:r>
              <a:rPr lang="de-DE" sz="1800" b="1" i="0" u="none" strike="noStrike" cap="none" spc="0" dirty="0" err="1">
                <a:solidFill>
                  <a:srgbClr val="005BAA"/>
                </a:solidFill>
                <a:latin typeface="Arial Narrow"/>
                <a:ea typeface="Arial Narrow"/>
                <a:cs typeface="Arial Narrow"/>
              </a:rPr>
              <a:t>iterations</a:t>
            </a:r>
            <a:r>
              <a:rPr lang="de-DE" sz="1800" b="0" i="0" u="none" strike="noStrike" cap="none" spc="0" dirty="0">
                <a:solidFill>
                  <a:schemeClr val="tx1"/>
                </a:solidFill>
                <a:latin typeface="Arial Narrow"/>
                <a:ea typeface="Arial"/>
                <a:cs typeface="Arial"/>
              </a:rPr>
              <a:t> </a:t>
            </a:r>
            <a:r>
              <a:rPr lang="de-DE" sz="1800" b="0" i="0" u="none" strike="noStrike" cap="none" spc="0" dirty="0" err="1">
                <a:solidFill>
                  <a:schemeClr val="tx1"/>
                </a:solidFill>
                <a:latin typeface="Arial Narrow"/>
                <a:ea typeface="Arial"/>
                <a:cs typeface="Arial"/>
              </a:rPr>
              <a:t>to</a:t>
            </a:r>
            <a:r>
              <a:rPr lang="de-DE" sz="1800" b="0" i="0" u="none" strike="noStrike" cap="none" spc="0" dirty="0">
                <a:solidFill>
                  <a:schemeClr val="tx1"/>
                </a:solidFill>
                <a:latin typeface="Arial Narrow"/>
                <a:ea typeface="Arial"/>
                <a:cs typeface="Arial"/>
              </a:rPr>
              <a:t> </a:t>
            </a:r>
            <a:r>
              <a:rPr lang="de-DE" sz="1800" b="0" i="0" u="none" strike="noStrike" cap="none" spc="0" dirty="0" err="1">
                <a:solidFill>
                  <a:schemeClr val="tx1"/>
                </a:solidFill>
                <a:latin typeface="Arial Narrow"/>
                <a:ea typeface="Arial"/>
                <a:cs typeface="Arial"/>
              </a:rPr>
              <a:t>converge</a:t>
            </a:r>
            <a:r>
              <a:rPr lang="de-DE" sz="1800" b="0" i="0" u="none" strike="noStrike" cap="none" spc="0" dirty="0">
                <a:solidFill>
                  <a:schemeClr val="tx1"/>
                </a:solidFill>
                <a:latin typeface="Arial Narrow"/>
                <a:ea typeface="Arial"/>
                <a:cs typeface="Arial"/>
              </a:rPr>
              <a:t> (</a:t>
            </a:r>
            <a:r>
              <a:rPr lang="de-DE" sz="1800" b="0" i="0" u="none" strike="noStrike" cap="none" spc="0" dirty="0" err="1">
                <a:solidFill>
                  <a:schemeClr val="tx1"/>
                </a:solidFill>
                <a:latin typeface="Arial Narrow"/>
                <a:ea typeface="Arial"/>
                <a:cs typeface="Arial"/>
              </a:rPr>
              <a:t>forces</a:t>
            </a:r>
            <a:r>
              <a:rPr lang="de-DE" sz="1800" b="0" i="0" u="none" strike="noStrike" cap="none" spc="0" dirty="0">
                <a:solidFill>
                  <a:schemeClr val="tx1"/>
                </a:solidFill>
                <a:latin typeface="Arial Narrow"/>
                <a:ea typeface="Arial"/>
                <a:cs typeface="Arial"/>
              </a:rPr>
              <a:t>, </a:t>
            </a:r>
            <a:r>
              <a:rPr lang="de-DE" sz="1800" b="0" i="0" u="none" strike="noStrike" cap="none" spc="0" dirty="0" err="1">
                <a:solidFill>
                  <a:schemeClr val="tx1"/>
                </a:solidFill>
                <a:latin typeface="Arial Narrow"/>
                <a:ea typeface="Arial"/>
                <a:cs typeface="Arial"/>
              </a:rPr>
              <a:t>axis</a:t>
            </a:r>
            <a:r>
              <a:rPr lang="de-DE" sz="1800" b="0" i="0" u="none" strike="noStrike" cap="none" spc="0" dirty="0">
                <a:solidFill>
                  <a:schemeClr val="tx1"/>
                </a:solidFill>
                <a:latin typeface="Arial Narrow"/>
                <a:ea typeface="Arial"/>
                <a:cs typeface="Arial"/>
              </a:rPr>
              <a:t> </a:t>
            </a:r>
            <a:r>
              <a:rPr lang="de-DE" sz="1800" b="0" i="0" u="none" strike="noStrike" cap="none" spc="0" dirty="0" err="1">
                <a:solidFill>
                  <a:schemeClr val="tx1"/>
                </a:solidFill>
                <a:latin typeface="Arial Narrow"/>
                <a:ea typeface="Arial"/>
                <a:cs typeface="Arial"/>
              </a:rPr>
              <a:t>position</a:t>
            </a:r>
            <a:r>
              <a:rPr lang="de-DE" sz="1800" b="0" i="0" u="none" strike="noStrike" cap="none" spc="0" dirty="0">
                <a:solidFill>
                  <a:schemeClr val="tx1"/>
                </a:solidFill>
                <a:latin typeface="Arial Narrow"/>
                <a:ea typeface="Arial"/>
                <a:cs typeface="Arial"/>
              </a:rPr>
              <a:t>) </a:t>
            </a:r>
            <a:r>
              <a:rPr lang="de-DE" sz="1800" b="0" i="0" u="none" strike="noStrike" cap="none" spc="0" dirty="0" err="1">
                <a:solidFill>
                  <a:schemeClr val="tx1"/>
                </a:solidFill>
                <a:latin typeface="Arial Narrow"/>
                <a:ea typeface="Arial"/>
                <a:cs typeface="Arial"/>
              </a:rPr>
              <a:t>compared</a:t>
            </a:r>
            <a:r>
              <a:rPr lang="de-DE" sz="1800" b="0" i="0" u="none" strike="noStrike" cap="none" spc="0" dirty="0">
                <a:solidFill>
                  <a:schemeClr val="tx1"/>
                </a:solidFill>
                <a:latin typeface="Arial Narrow"/>
                <a:ea typeface="Arial"/>
                <a:cs typeface="Arial"/>
              </a:rPr>
              <a:t> </a:t>
            </a:r>
            <a:r>
              <a:rPr lang="de-DE" sz="1800" b="0" i="0" u="none" strike="noStrike" cap="none" spc="0" dirty="0" err="1">
                <a:solidFill>
                  <a:schemeClr val="tx1"/>
                </a:solidFill>
                <a:latin typeface="Arial Narrow"/>
                <a:ea typeface="Arial"/>
                <a:cs typeface="Arial"/>
              </a:rPr>
              <a:t>to</a:t>
            </a:r>
            <a:r>
              <a:rPr lang="de-DE" sz="1800" b="0" i="0" u="none" strike="noStrike" cap="none" spc="0" dirty="0">
                <a:solidFill>
                  <a:schemeClr val="tx1"/>
                </a:solidFill>
                <a:latin typeface="Arial Narrow"/>
                <a:ea typeface="Arial"/>
                <a:cs typeface="Arial"/>
              </a:rPr>
              <a:t> </a:t>
            </a:r>
            <a:r>
              <a:rPr lang="de-DE" sz="1800" b="0" i="0" u="none" strike="noStrike" cap="none" spc="0" dirty="0" err="1">
                <a:solidFill>
                  <a:schemeClr val="tx1"/>
                </a:solidFill>
                <a:latin typeface="Arial Narrow"/>
                <a:ea typeface="Arial"/>
                <a:cs typeface="Arial"/>
              </a:rPr>
              <a:t>gradient</a:t>
            </a:r>
            <a:r>
              <a:rPr lang="de-DE" sz="1800" b="0" i="0" u="none" strike="noStrike" cap="none" spc="0" dirty="0">
                <a:solidFill>
                  <a:schemeClr val="tx1"/>
                </a:solidFill>
                <a:latin typeface="Arial Narrow"/>
                <a:ea typeface="Arial"/>
                <a:cs typeface="Arial"/>
              </a:rPr>
              <a:t> </a:t>
            </a:r>
            <a:r>
              <a:rPr lang="de-DE" sz="1800" b="0" i="0" u="none" strike="noStrike" cap="none" spc="0" dirty="0" err="1">
                <a:solidFill>
                  <a:schemeClr val="tx1"/>
                </a:solidFill>
                <a:latin typeface="Arial Narrow"/>
                <a:ea typeface="Arial"/>
                <a:cs typeface="Arial"/>
              </a:rPr>
              <a:t>descent</a:t>
            </a:r>
            <a:endParaRPr lang="de-DE" sz="1800" b="0" dirty="0"/>
          </a:p>
        </p:txBody>
      </p:sp>
      <p:pic>
        <p:nvPicPr>
          <p:cNvPr id="10" name="Grafik 9"/>
          <p:cNvPicPr>
            <a:picLocks noChangeAspect="1"/>
          </p:cNvPicPr>
          <p:nvPr/>
        </p:nvPicPr>
        <p:blipFill>
          <a:blip r:embed="rId3"/>
          <a:stretch/>
        </p:blipFill>
        <p:spPr bwMode="auto">
          <a:xfrm>
            <a:off x="9010822" y="3278061"/>
            <a:ext cx="3084958" cy="2924527"/>
          </a:xfrm>
          <a:prstGeom prst="rect">
            <a:avLst/>
          </a:prstGeom>
        </p:spPr>
      </p:pic>
      <p:pic>
        <p:nvPicPr>
          <p:cNvPr id="11" name="Grafik 10"/>
          <p:cNvPicPr>
            <a:picLocks noChangeAspect="1"/>
          </p:cNvPicPr>
          <p:nvPr/>
        </p:nvPicPr>
        <p:blipFill>
          <a:blip r:embed="rId4"/>
          <a:stretch/>
        </p:blipFill>
        <p:spPr bwMode="auto">
          <a:xfrm>
            <a:off x="5795535" y="3276892"/>
            <a:ext cx="3084958" cy="2924527"/>
          </a:xfrm>
          <a:prstGeom prst="rect">
            <a:avLst/>
          </a:prstGeom>
        </p:spPr>
      </p:pic>
      <p:cxnSp>
        <p:nvCxnSpPr>
          <p:cNvPr id="12" name="Gerader Verbinder 11"/>
          <p:cNvCxnSpPr>
            <a:cxnSpLocks/>
          </p:cNvCxnSpPr>
          <p:nvPr/>
        </p:nvCxnSpPr>
        <p:spPr bwMode="auto">
          <a:xfrm flipH="1">
            <a:off x="7519443" y="4740324"/>
            <a:ext cx="850109" cy="96203"/>
          </a:xfrm>
          <a:prstGeom prst="line">
            <a:avLst/>
          </a:prstGeom>
          <a:ln w="57150" cap="flat" cmpd="sng" algn="ctr">
            <a:solidFill>
              <a:schemeClr val="tx1"/>
            </a:solidFill>
            <a:prstDash val="solid"/>
            <a:miter/>
            <a:tailEnd type="arrow" len="med"/>
          </a:ln>
        </p:spPr>
        <p:style>
          <a:lnRef idx="1">
            <a:schemeClr val="accent1">
              <a:shade val="50000"/>
            </a:schemeClr>
          </a:lnRef>
          <a:fillRef idx="0">
            <a:schemeClr val="accent1"/>
          </a:fillRef>
          <a:effectRef idx="0">
            <a:schemeClr val="accent1"/>
          </a:effectRef>
          <a:fontRef idx="minor">
            <a:schemeClr val="tx1"/>
          </a:fontRef>
        </p:style>
      </p:cxnSp>
      <p:cxnSp>
        <p:nvCxnSpPr>
          <p:cNvPr id="13" name="Gerader Verbinder 12"/>
          <p:cNvCxnSpPr>
            <a:cxnSpLocks/>
          </p:cNvCxnSpPr>
          <p:nvPr/>
        </p:nvCxnSpPr>
        <p:spPr bwMode="auto">
          <a:xfrm flipH="1" flipV="1">
            <a:off x="10496605" y="3686117"/>
            <a:ext cx="798483" cy="0"/>
          </a:xfrm>
          <a:prstGeom prst="line">
            <a:avLst/>
          </a:prstGeom>
          <a:ln w="57150" cap="flat" cmpd="sng" algn="ctr">
            <a:solidFill>
              <a:schemeClr val="tx1"/>
            </a:solidFill>
            <a:prstDash val="solid"/>
            <a:miter/>
            <a:tailEnd type="arrow" len="med"/>
          </a:ln>
        </p:spPr>
        <p:style>
          <a:lnRef idx="1">
            <a:schemeClr val="accent1">
              <a:shade val="50000"/>
            </a:schemeClr>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731267"/>
      </p:ext>
    </p:extLst>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8"/>
          <p:cNvSpPr>
            <a:spLocks noGrp="1"/>
          </p:cNvSpPr>
          <p:nvPr>
            <p:ph type="title"/>
          </p:nvPr>
        </p:nvSpPr>
        <p:spPr bwMode="auto"/>
        <p:txBody>
          <a:bodyPr/>
          <a:lstStyle/>
          <a:p>
            <a:pPr>
              <a:defRPr/>
            </a:pPr>
            <a:r>
              <a:rPr lang="en-US"/>
              <a:t>GVEC - Theoretical assessment  free-boundary</a:t>
            </a:r>
          </a:p>
        </p:txBody>
      </p:sp>
      <p:sp>
        <p:nvSpPr>
          <p:cNvPr id="5" name="Datumsplatzhalter 9"/>
          <p:cNvSpPr>
            <a:spLocks noGrp="1"/>
          </p:cNvSpPr>
          <p:nvPr>
            <p:ph type="dt" sz="half" idx="14"/>
          </p:nvPr>
        </p:nvSpPr>
        <p:spPr bwMode="auto"/>
        <p:txBody>
          <a:bodyPr/>
          <a:lstStyle/>
          <a:p>
            <a:pPr>
              <a:defRPr/>
            </a:pPr>
            <a:endParaRPr lang="en-US" dirty="0"/>
          </a:p>
        </p:txBody>
      </p:sp>
      <p:sp>
        <p:nvSpPr>
          <p:cNvPr id="6" name="Fußzeilenplatzhalter 6"/>
          <p:cNvSpPr>
            <a:spLocks noGrp="1"/>
          </p:cNvSpPr>
          <p:nvPr>
            <p:ph type="ftr" sz="quarter" idx="15"/>
          </p:nvPr>
        </p:nvSpPr>
        <p:spPr bwMode="auto"/>
        <p:txBody>
          <a:bodyPr/>
          <a:lstStyle/>
          <a:p>
            <a:pPr>
              <a:defRPr/>
            </a:pPr>
            <a:endParaRPr lang="en-US"/>
          </a:p>
        </p:txBody>
      </p:sp>
      <p:sp>
        <p:nvSpPr>
          <p:cNvPr id="7" name="Foliennummernplatzhalter 7"/>
          <p:cNvSpPr>
            <a:spLocks noGrp="1"/>
          </p:cNvSpPr>
          <p:nvPr>
            <p:ph type="sldNum" sz="quarter" idx="16"/>
          </p:nvPr>
        </p:nvSpPr>
        <p:spPr bwMode="auto"/>
        <p:txBody>
          <a:bodyPr/>
          <a:lstStyle/>
          <a:p>
            <a:pPr>
              <a:defRPr/>
            </a:pPr>
            <a:fld id="{E051DF9E-08FC-EBB5-48B5-5800B2F6B617}" type="slidenum">
              <a:rPr lang="en-US"/>
              <a:t>13</a:t>
            </a:fld>
            <a:endParaRPr lang="en-US"/>
          </a:p>
        </p:txBody>
      </p:sp>
      <p:sp>
        <p:nvSpPr>
          <p:cNvPr id="8" name="Inhaltsplatzhalter 1"/>
          <p:cNvSpPr>
            <a:spLocks noGrp="1"/>
          </p:cNvSpPr>
          <p:nvPr>
            <p:ph idx="1"/>
          </p:nvPr>
        </p:nvSpPr>
        <p:spPr bwMode="auto"/>
        <p:txBody>
          <a:bodyPr/>
          <a:lstStyle/>
          <a:p>
            <a:pPr>
              <a:defRPr/>
            </a:pPr>
            <a:r>
              <a:rPr lang="en-US" sz="2400" b="0" i="0" u="none" strike="noStrike" cap="none" spc="0">
                <a:solidFill>
                  <a:schemeClr val="tx1"/>
                </a:solidFill>
                <a:latin typeface="Arial Narrow"/>
                <a:ea typeface="Arial Narrow"/>
                <a:cs typeface="Arial Narrow"/>
              </a:rPr>
              <a:t>The fixed-boundary equilibrium problem amounts to the minimization of a positive-semi-definite energy       the gradient descent method is used in GVEC</a:t>
            </a:r>
          </a:p>
          <a:p>
            <a:pPr>
              <a:defRPr/>
            </a:pPr>
            <a:r>
              <a:rPr lang="en-US" sz="2400" b="0" i="0" u="none" strike="noStrike" cap="none" spc="0">
                <a:solidFill>
                  <a:schemeClr val="tx1"/>
                </a:solidFill>
                <a:latin typeface="Arial Narrow"/>
                <a:ea typeface="Arial Narrow"/>
                <a:cs typeface="Arial Narrow"/>
              </a:rPr>
              <a:t>This formulation can be generalized to the free-boundary problem in various ways, depending on </a:t>
            </a:r>
          </a:p>
          <a:p>
            <a:pPr lvl="1">
              <a:defRPr/>
            </a:pPr>
            <a:r>
              <a:rPr lang="en-US" sz="2000" b="0" i="0" u="none" strike="noStrike" cap="none" spc="0">
                <a:solidFill>
                  <a:schemeClr val="tx1"/>
                </a:solidFill>
                <a:latin typeface="Arial Narrow"/>
                <a:ea typeface="Arial Narrow"/>
                <a:cs typeface="Arial Narrow"/>
              </a:rPr>
              <a:t>how the field in the vacuum region is computed (boundary integral equations, virtual casing)</a:t>
            </a:r>
          </a:p>
          <a:p>
            <a:pPr lvl="1">
              <a:defRPr/>
            </a:pPr>
            <a:r>
              <a:rPr lang="en-US" sz="2000" b="0" i="0" u="none" strike="noStrike" cap="none" spc="0">
                <a:solidFill>
                  <a:schemeClr val="tx1"/>
                </a:solidFill>
                <a:latin typeface="Arial Narrow"/>
                <a:ea typeface="Arial Narrow"/>
                <a:cs typeface="Arial Narrow"/>
              </a:rPr>
              <a:t>which constraints are imposed (prescribed toroidal current, rotational transform,...)</a:t>
            </a:r>
          </a:p>
          <a:p>
            <a:pPr lvl="0">
              <a:defRPr/>
            </a:pPr>
            <a:r>
              <a:rPr lang="en-US" sz="2400" b="0" i="0" u="none" strike="noStrike" cap="none" spc="0">
                <a:solidFill>
                  <a:schemeClr val="tx1"/>
                </a:solidFill>
                <a:latin typeface="Arial Narrow"/>
                <a:ea typeface="Arial Narrow"/>
                <a:cs typeface="Arial Narrow"/>
              </a:rPr>
              <a:t>However, such generalizations do not possess a natural variational formulation and cannot be dealt with via a gradient descent method</a:t>
            </a:r>
          </a:p>
          <a:p>
            <a:pPr lvl="0">
              <a:defRPr/>
            </a:pPr>
            <a:r>
              <a:rPr lang="en-US" sz="2400" b="0" i="0" u="none" strike="noStrike" cap="none" spc="0">
                <a:solidFill>
                  <a:schemeClr val="tx1"/>
                </a:solidFill>
                <a:latin typeface="Arial Narrow"/>
                <a:ea typeface="Arial Narrow"/>
                <a:cs typeface="Arial Narrow"/>
              </a:rPr>
              <a:t>We have re-cast these problems in the form of “generalized Nash equilibrium problems”, different algorithms exist, and could be considered in GVEC</a:t>
            </a:r>
          </a:p>
          <a:p>
            <a:pPr lvl="0">
              <a:defRPr/>
            </a:pPr>
            <a:r>
              <a:rPr lang="en-US" sz="2400" b="0" i="0" u="none" strike="noStrike" cap="none" spc="0">
                <a:solidFill>
                  <a:schemeClr val="tx1"/>
                </a:solidFill>
                <a:latin typeface="Arial Narrow"/>
                <a:ea typeface="Arial Narrow"/>
                <a:cs typeface="Arial Narrow"/>
              </a:rPr>
              <a:t>Decision: VMEC’s free-boundary algorithm belongs to this class, start with this!</a:t>
            </a:r>
          </a:p>
          <a:p>
            <a:pPr lvl="1">
              <a:defRPr/>
            </a:pPr>
            <a:r>
              <a:rPr lang="en-US" sz="2000" b="0" i="0" u="none" strike="noStrike" cap="none" spc="0">
                <a:solidFill>
                  <a:schemeClr val="tx1"/>
                </a:solidFill>
                <a:latin typeface="Arial Narrow"/>
                <a:ea typeface="Arial Narrow"/>
                <a:cs typeface="Arial Narrow"/>
              </a:rPr>
              <a:t>boundary integral solver for the vacuum region (Merkel’s approach)</a:t>
            </a:r>
          </a:p>
          <a:p>
            <a:pPr lvl="1">
              <a:defRPr/>
            </a:pPr>
            <a:r>
              <a:rPr lang="en-US" sz="2000" b="0" i="0" u="none" strike="noStrike" cap="none" spc="0">
                <a:solidFill>
                  <a:schemeClr val="tx1"/>
                </a:solidFill>
                <a:latin typeface="Arial Narrow"/>
                <a:ea typeface="Arial Narrow"/>
                <a:cs typeface="Arial Narrow"/>
              </a:rPr>
              <a:t>Iterate between plasma energy minimization and boundary integral solution</a:t>
            </a:r>
            <a:endParaRPr lang="en-US" sz="2400" b="0" i="0" u="none" strike="noStrike" cap="none" spc="0">
              <a:solidFill>
                <a:schemeClr val="tx1"/>
              </a:solidFill>
              <a:latin typeface="Arial Narrow"/>
              <a:ea typeface="Arial Narrow"/>
              <a:cs typeface="Arial Narrow"/>
            </a:endParaRPr>
          </a:p>
          <a:p>
            <a:pPr marL="0" lvl="0" indent="0">
              <a:buFont typeface="Arial"/>
              <a:buNone/>
              <a:defRPr/>
            </a:pPr>
            <a:endParaRPr lang="en-US" sz="2000" b="0" i="0" u="none" strike="noStrike" cap="none" spc="0">
              <a:solidFill>
                <a:schemeClr val="tx1"/>
              </a:solidFill>
              <a:latin typeface="Arial Narrow"/>
              <a:ea typeface="Arial Narrow"/>
              <a:cs typeface="Arial Narrow"/>
            </a:endParaRPr>
          </a:p>
          <a:p>
            <a:pPr lvl="1">
              <a:buFont typeface="Courier New"/>
              <a:buChar char="o"/>
              <a:defRPr/>
            </a:pPr>
            <a:endParaRPr lang="en-US" sz="2000" b="0" i="0" u="none" strike="noStrike" cap="none" spc="0">
              <a:solidFill>
                <a:schemeClr val="tx1"/>
              </a:solidFill>
              <a:latin typeface="Arial Narrow"/>
              <a:ea typeface="Arial Narrow"/>
              <a:cs typeface="Arial Narrow"/>
            </a:endParaRPr>
          </a:p>
          <a:p>
            <a:pPr marL="0" indent="0">
              <a:buFont typeface="Arial"/>
              <a:buNone/>
              <a:defRPr/>
            </a:pPr>
            <a:endParaRPr sz="2400" b="0" i="0" u="none" strike="noStrike" cap="none" spc="0">
              <a:solidFill>
                <a:schemeClr val="tx1"/>
              </a:solidFill>
              <a:latin typeface="Arial Narrow"/>
              <a:ea typeface="Arial Narrow"/>
              <a:cs typeface="Arial Narrow"/>
            </a:endParaRPr>
          </a:p>
        </p:txBody>
      </p:sp>
      <p:sp>
        <p:nvSpPr>
          <p:cNvPr id="9" name=" 8"/>
          <p:cNvSpPr/>
          <p:nvPr/>
        </p:nvSpPr>
        <p:spPr bwMode="auto">
          <a:xfrm>
            <a:off x="9392325" y="5161351"/>
            <a:ext cx="254916" cy="365794"/>
          </a:xfrm>
        </p:spPr>
        <p:txBody>
          <a:bodyPr rot="0" spcFirstLastPara="0" vertOverflow="overflow" horzOverflow="clip" vert="horz" wrap="square" lIns="91440" tIns="45720" rIns="91440" bIns="45720" numCol="1" spcCol="0" rtlCol="0" fromWordArt="0" anchor="t" anchorCtr="0" forceAA="0" compatLnSpc="1">
            <a:prstTxWarp prst="textNoShape">
              <a:avLst/>
            </a:prstTxWarp>
            <a:spAutoFit/>
          </a:bodyPr>
          <a:lstStyle/>
          <a:p>
            <a:pPr>
              <a:defRPr/>
            </a:pPr>
            <a:endParaRPr/>
          </a:p>
        </p:txBody>
      </p:sp>
      <p:sp>
        <p:nvSpPr>
          <p:cNvPr id="10" name=" 9"/>
          <p:cNvSpPr/>
          <p:nvPr/>
        </p:nvSpPr>
        <p:spPr bwMode="auto">
          <a:xfrm>
            <a:off x="7499363" y="7924554"/>
            <a:ext cx="254916" cy="365794"/>
          </a:xfrm>
        </p:spPr>
        <p:txBody>
          <a:bodyPr rot="0" spcFirstLastPara="0" vertOverflow="overflow" horzOverflow="clip" vert="horz" wrap="square" lIns="91440" tIns="45720" rIns="91440" bIns="45720" numCol="1" spcCol="0" rtlCol="0" fromWordArt="0" anchor="t" anchorCtr="0" forceAA="0" compatLnSpc="1">
            <a:prstTxWarp prst="textNoShape">
              <a:avLst/>
            </a:prstTxWarp>
            <a:spAutoFit/>
          </a:bodyPr>
          <a:lstStyle/>
          <a:p>
            <a:pPr>
              <a:defRPr/>
            </a:pPr>
            <a:endParaRPr/>
          </a:p>
        </p:txBody>
      </p:sp>
      <p:sp>
        <p:nvSpPr>
          <p:cNvPr id="11" name="Pfeil nach rechts 10"/>
          <p:cNvSpPr/>
          <p:nvPr/>
        </p:nvSpPr>
        <p:spPr bwMode="auto">
          <a:xfrm>
            <a:off x="1559496" y="1484784"/>
            <a:ext cx="351516" cy="283482"/>
          </a:xfrm>
          <a:prstGeom prst="rightArrow">
            <a:avLst>
              <a:gd name="adj1" fmla="val 50000"/>
              <a:gd name="adj2" fmla="val 50000"/>
            </a:avLst>
          </a:prstGeom>
          <a:gradFill>
            <a:gsLst>
              <a:gs pos="0">
                <a:schemeClr val="accent1"/>
              </a:gs>
              <a:gs pos="100000">
                <a:srgbClr val="FFFFFF"/>
              </a:gs>
            </a:gsLst>
            <a:lin ang="10800000" scaled="1"/>
          </a:gradFill>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067760"/>
      </p:ext>
    </p:extLst>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Fast-</a:t>
            </a:r>
            <a:r>
              <a:rPr lang="de-DE" dirty="0" err="1" smtClean="0"/>
              <a:t>particle</a:t>
            </a:r>
            <a:r>
              <a:rPr lang="de-DE" dirty="0" smtClean="0"/>
              <a:t>-</a:t>
            </a:r>
            <a:r>
              <a:rPr lang="de-DE" dirty="0" err="1" smtClean="0"/>
              <a:t>following</a:t>
            </a:r>
            <a:r>
              <a:rPr lang="de-DE" dirty="0" smtClean="0"/>
              <a:t> </a:t>
            </a:r>
            <a:r>
              <a:rPr lang="de-DE" dirty="0" err="1" smtClean="0"/>
              <a:t>codes</a:t>
            </a:r>
            <a:endParaRPr lang="de-DE" dirty="0"/>
          </a:p>
        </p:txBody>
      </p:sp>
      <p:sp>
        <p:nvSpPr>
          <p:cNvPr id="3" name="Datumsplatzhalter 2"/>
          <p:cNvSpPr>
            <a:spLocks noGrp="1"/>
          </p:cNvSpPr>
          <p:nvPr>
            <p:ph type="dt" sz="half" idx="14"/>
          </p:nvPr>
        </p:nvSpPr>
        <p:spPr/>
        <p:txBody>
          <a:bodyPr/>
          <a:lstStyle/>
          <a:p>
            <a:pPr>
              <a:defRPr/>
            </a:pPr>
            <a:endParaRPr lang="de-DE" dirty="0"/>
          </a:p>
        </p:txBody>
      </p:sp>
      <p:sp>
        <p:nvSpPr>
          <p:cNvPr id="4" name="Fußzeilenplatzhalter 3"/>
          <p:cNvSpPr>
            <a:spLocks noGrp="1"/>
          </p:cNvSpPr>
          <p:nvPr>
            <p:ph type="ftr" sz="quarter" idx="15"/>
          </p:nvPr>
        </p:nvSpPr>
        <p:spPr/>
        <p:txBody>
          <a:bodyPr/>
          <a:lstStyle/>
          <a:p>
            <a:pPr>
              <a:defRPr/>
            </a:pPr>
            <a:endParaRPr lang="de-DE"/>
          </a:p>
        </p:txBody>
      </p:sp>
      <p:sp>
        <p:nvSpPr>
          <p:cNvPr id="5" name="Foliennummernplatzhalter 4"/>
          <p:cNvSpPr>
            <a:spLocks noGrp="1"/>
          </p:cNvSpPr>
          <p:nvPr>
            <p:ph type="sldNum" sz="quarter" idx="16"/>
          </p:nvPr>
        </p:nvSpPr>
        <p:spPr/>
        <p:txBody>
          <a:bodyPr/>
          <a:lstStyle/>
          <a:p>
            <a:pPr>
              <a:defRPr/>
            </a:pPr>
            <a:fld id="{31AA536C-85F5-4A1B-A111-7CE00A08BCBC}" type="slidenum">
              <a:rPr lang="de-DE" smtClean="0"/>
              <a:t>14</a:t>
            </a:fld>
            <a:endParaRPr lang="de-DE"/>
          </a:p>
        </p:txBody>
      </p:sp>
      <p:sp>
        <p:nvSpPr>
          <p:cNvPr id="6" name="Inhaltsplatzhalter 5"/>
          <p:cNvSpPr>
            <a:spLocks noGrp="1"/>
          </p:cNvSpPr>
          <p:nvPr>
            <p:ph idx="1"/>
          </p:nvPr>
        </p:nvSpPr>
        <p:spPr/>
        <p:txBody>
          <a:bodyPr/>
          <a:lstStyle/>
          <a:p>
            <a:pPr marL="0" indent="0">
              <a:buNone/>
            </a:pPr>
            <a:r>
              <a:rPr lang="en-GB" sz="1600" b="0" i="1" dirty="0" smtClean="0"/>
              <a:t>SD2.2. Define </a:t>
            </a:r>
            <a:r>
              <a:rPr lang="en-GB" sz="1600" b="0" i="1" dirty="0"/>
              <a:t>and implement common interfaces for particle codes and perform cross-code validation of existing and new code parts</a:t>
            </a:r>
            <a:r>
              <a:rPr lang="en-GB" sz="1600" b="0" i="1" dirty="0" smtClean="0"/>
              <a:t>.(Interfaces defined and implemented in 2021; cross-code validation in 2022) </a:t>
            </a:r>
            <a:endParaRPr lang="en-GB" sz="1600" b="0" dirty="0"/>
          </a:p>
          <a:p>
            <a:endParaRPr lang="en-GB" sz="1800" b="0" dirty="0"/>
          </a:p>
          <a:p>
            <a:r>
              <a:rPr lang="en-GB" sz="1800" b="0" dirty="0"/>
              <a:t>Investigations on guiding-</a:t>
            </a:r>
            <a:r>
              <a:rPr lang="en-GB" sz="1800" b="0" dirty="0" err="1"/>
              <a:t>center</a:t>
            </a:r>
            <a:r>
              <a:rPr lang="en-GB" sz="1800" b="0" dirty="0"/>
              <a:t> tracer </a:t>
            </a:r>
            <a:r>
              <a:rPr lang="en-GB" sz="1800" b="0" dirty="0" smtClean="0"/>
              <a:t>GORILLA</a:t>
            </a:r>
          </a:p>
          <a:p>
            <a:pPr lvl="1"/>
            <a:r>
              <a:rPr lang="en-GB" sz="1600" dirty="0" smtClean="0"/>
              <a:t>GORILLA: mesh-based, </a:t>
            </a:r>
            <a:r>
              <a:rPr lang="en-GB" sz="1600" dirty="0" err="1" smtClean="0"/>
              <a:t>symplectic</a:t>
            </a:r>
            <a:r>
              <a:rPr lang="en-GB" sz="1600" dirty="0" smtClean="0"/>
              <a:t>, coordinate-independent</a:t>
            </a:r>
          </a:p>
          <a:p>
            <a:pPr lvl="1"/>
            <a:r>
              <a:rPr lang="en-GB" sz="1600" dirty="0" smtClean="0"/>
              <a:t>Suitable </a:t>
            </a:r>
            <a:r>
              <a:rPr lang="en-GB" sz="1600" dirty="0"/>
              <a:t>for high-performance thermal particle tracing</a:t>
            </a:r>
          </a:p>
          <a:p>
            <a:pPr lvl="1"/>
            <a:r>
              <a:rPr lang="en-GB" sz="1600" dirty="0"/>
              <a:t>Not suitable for energetic alphas in its current form. Reason: artificial diffusion (large </a:t>
            </a:r>
            <a:r>
              <a:rPr lang="en-GB" sz="1600" dirty="0" err="1"/>
              <a:t>Larmor</a:t>
            </a:r>
            <a:r>
              <a:rPr lang="en-GB" sz="1600" dirty="0"/>
              <a:t> radius</a:t>
            </a:r>
            <a:r>
              <a:rPr lang="en-GB" sz="1600" dirty="0" smtClean="0"/>
              <a:t>)</a:t>
            </a:r>
          </a:p>
          <a:p>
            <a:pPr lvl="1"/>
            <a:endParaRPr lang="en-GB" sz="1600" dirty="0"/>
          </a:p>
          <a:p>
            <a:r>
              <a:rPr lang="en-GB" sz="1800" b="0" dirty="0"/>
              <a:t>Extensions of guiding-</a:t>
            </a:r>
            <a:r>
              <a:rPr lang="en-GB" sz="1800" b="0" dirty="0" err="1"/>
              <a:t>center</a:t>
            </a:r>
            <a:r>
              <a:rPr lang="en-GB" sz="1800" b="0" dirty="0"/>
              <a:t> tracer </a:t>
            </a:r>
            <a:r>
              <a:rPr lang="en-GB" sz="1800" b="0" dirty="0" smtClean="0"/>
              <a:t>SIMPLE</a:t>
            </a:r>
            <a:endParaRPr lang="en-GB" sz="1800" b="0" dirty="0"/>
          </a:p>
          <a:p>
            <a:pPr lvl="1"/>
            <a:r>
              <a:rPr lang="en-GB" sz="1600" dirty="0"/>
              <a:t>SIMPLE: </a:t>
            </a:r>
            <a:r>
              <a:rPr lang="en-GB" sz="1600" dirty="0" err="1"/>
              <a:t>symplectic</a:t>
            </a:r>
            <a:r>
              <a:rPr lang="en-GB" sz="1600" dirty="0"/>
              <a:t>, uses canonical flux coordinates, now also Boozer coordinates</a:t>
            </a:r>
          </a:p>
          <a:p>
            <a:pPr lvl="1"/>
            <a:r>
              <a:rPr lang="en-GB" sz="1600" dirty="0"/>
              <a:t>Faster classification methods based on parallel adiabatic invariant and recurrence</a:t>
            </a:r>
          </a:p>
          <a:p>
            <a:pPr lvl="1"/>
            <a:r>
              <a:rPr lang="en-GB" sz="1600" dirty="0"/>
              <a:t>Compatibility with ANTS and non-</a:t>
            </a:r>
            <a:r>
              <a:rPr lang="en-GB" sz="1600" dirty="0" err="1"/>
              <a:t>stellarator</a:t>
            </a:r>
            <a:r>
              <a:rPr lang="en-GB" sz="1600" dirty="0"/>
              <a:t>-symmetric VMEC </a:t>
            </a:r>
            <a:r>
              <a:rPr lang="en-GB" sz="1600" dirty="0" smtClean="0"/>
              <a:t>equilibria</a:t>
            </a:r>
          </a:p>
          <a:p>
            <a:pPr lvl="1"/>
            <a:endParaRPr lang="en-GB" sz="1600" dirty="0"/>
          </a:p>
          <a:p>
            <a:r>
              <a:rPr lang="en-GB" sz="1800" b="0" dirty="0"/>
              <a:t>Insight into relation of phase-space structure to alpha losses</a:t>
            </a:r>
          </a:p>
          <a:p>
            <a:pPr lvl="1"/>
            <a:r>
              <a:rPr lang="en-GB" sz="1600" dirty="0"/>
              <a:t>Regions of regular orbits act as loss barriers</a:t>
            </a:r>
          </a:p>
          <a:p>
            <a:pPr lvl="1"/>
            <a:r>
              <a:rPr lang="en-GB" sz="1600" dirty="0"/>
              <a:t>May lead to development of additional fast metric for optimizers</a:t>
            </a:r>
          </a:p>
          <a:p>
            <a:endParaRPr lang="de-DE" dirty="0"/>
          </a:p>
        </p:txBody>
      </p:sp>
    </p:spTree>
    <p:extLst>
      <p:ext uri="{BB962C8B-B14F-4D97-AF65-F5344CB8AC3E}">
        <p14:creationId xmlns:p14="http://schemas.microsoft.com/office/powerpoint/2010/main" val="13174275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DE" dirty="0" err="1"/>
              <a:t>Novel</a:t>
            </a:r>
            <a:r>
              <a:rPr lang="de-DE" dirty="0"/>
              <a:t> fast </a:t>
            </a:r>
            <a:r>
              <a:rPr lang="de-DE" dirty="0" err="1"/>
              <a:t>classification</a:t>
            </a:r>
            <a:r>
              <a:rPr lang="de-DE" dirty="0"/>
              <a:t> </a:t>
            </a:r>
            <a:r>
              <a:rPr lang="de-DE" dirty="0" err="1"/>
              <a:t>for</a:t>
            </a:r>
            <a:r>
              <a:rPr lang="de-DE" dirty="0"/>
              <a:t> </a:t>
            </a:r>
            <a:r>
              <a:rPr lang="de-DE" dirty="0" err="1"/>
              <a:t>alpha</a:t>
            </a:r>
            <a:r>
              <a:rPr lang="de-DE" dirty="0"/>
              <a:t> </a:t>
            </a:r>
            <a:r>
              <a:rPr lang="de-DE" dirty="0" err="1"/>
              <a:t>confinement</a:t>
            </a:r>
            <a:r>
              <a:rPr lang="de-DE" dirty="0"/>
              <a:t> </a:t>
            </a:r>
            <a:r>
              <a:rPr lang="de-DE" dirty="0" err="1"/>
              <a:t>optimization</a:t>
            </a:r>
            <a:endParaRPr lang="de-DE" dirty="0"/>
          </a:p>
        </p:txBody>
      </p:sp>
      <p:sp>
        <p:nvSpPr>
          <p:cNvPr id="2" name="Datumsplatzhalter 1"/>
          <p:cNvSpPr>
            <a:spLocks noGrp="1"/>
          </p:cNvSpPr>
          <p:nvPr>
            <p:ph type="dt" sz="half" idx="10"/>
          </p:nvPr>
        </p:nvSpPr>
        <p:spPr/>
        <p:txBody>
          <a:bodyPr/>
          <a:lstStyle/>
          <a:p>
            <a:fld id="{BB77DE97-E775-4712-9300-9881880DB793}" type="datetime1">
              <a:rPr lang="de-DE" smtClean="0"/>
              <a:pPr/>
              <a:t>23.02.2022</a:t>
            </a:fld>
            <a:endParaRPr lang="de-DE" dirty="0"/>
          </a:p>
        </p:txBody>
      </p:sp>
      <p:sp>
        <p:nvSpPr>
          <p:cNvPr id="3" name="Fußzeilenplatzhalter 2"/>
          <p:cNvSpPr>
            <a:spLocks noGrp="1"/>
          </p:cNvSpPr>
          <p:nvPr>
            <p:ph type="ftr" sz="quarter" idx="11"/>
          </p:nvPr>
        </p:nvSpPr>
        <p:spPr/>
        <p:txBody>
          <a:bodyPr/>
          <a:lstStyle/>
          <a:p>
            <a:r>
              <a:rPr lang="en-US" dirty="0"/>
              <a:t>Christopher Albert, Michael Eder, Sergei </a:t>
            </a:r>
            <a:r>
              <a:rPr lang="en-US" dirty="0" err="1"/>
              <a:t>Kasilov</a:t>
            </a:r>
            <a:r>
              <a:rPr lang="en-US" dirty="0"/>
              <a:t> and Winfried </a:t>
            </a:r>
            <a:r>
              <a:rPr lang="en-US" dirty="0" err="1"/>
              <a:t>Kernbichler</a:t>
            </a:r>
            <a:endParaRPr lang="en-US" dirty="0"/>
          </a:p>
        </p:txBody>
      </p:sp>
      <p:sp>
        <p:nvSpPr>
          <p:cNvPr id="4" name="Foliennummernplatzhalter 3"/>
          <p:cNvSpPr>
            <a:spLocks noGrp="1"/>
          </p:cNvSpPr>
          <p:nvPr>
            <p:ph type="sldNum" sz="quarter" idx="12"/>
          </p:nvPr>
        </p:nvSpPr>
        <p:spPr/>
        <p:txBody>
          <a:bodyPr/>
          <a:lstStyle/>
          <a:p>
            <a:fld id="{31AA536C-85F5-4A1B-A111-7CE00A08BCBC}" type="slidenum">
              <a:rPr lang="de-DE" smtClean="0"/>
              <a:pPr/>
              <a:t>15</a:t>
            </a:fld>
            <a:endParaRPr lang="de-DE" dirty="0"/>
          </a:p>
        </p:txBody>
      </p:sp>
      <mc:AlternateContent xmlns:mc="http://schemas.openxmlformats.org/markup-compatibility/2006">
        <mc:Choice xmlns:a14="http://schemas.microsoft.com/office/drawing/2010/main" Requires="a14">
          <p:sp>
            <p:nvSpPr>
              <p:cNvPr id="8" name="Textplatzhalter 7"/>
              <p:cNvSpPr>
                <a:spLocks noGrp="1"/>
              </p:cNvSpPr>
              <p:nvPr>
                <p:ph type="body" sz="quarter" idx="13"/>
              </p:nvPr>
            </p:nvSpPr>
            <p:spPr>
              <a:xfrm>
                <a:off x="407989" y="1066800"/>
                <a:ext cx="5797426" cy="5133975"/>
              </a:xfrm>
            </p:spPr>
            <p:txBody>
              <a:bodyPr/>
              <a:lstStyle/>
              <a:p>
                <a:pPr>
                  <a:lnSpc>
                    <a:spcPct val="150000"/>
                  </a:lnSpc>
                </a:pPr>
                <a:r>
                  <a:rPr lang="de-DE" sz="1600" dirty="0"/>
                  <a:t>Conservation </a:t>
                </a:r>
                <a:r>
                  <a:rPr lang="de-DE" sz="1600" dirty="0" err="1"/>
                  <a:t>of</a:t>
                </a:r>
                <a:r>
                  <a:rPr lang="de-DE" sz="1600" dirty="0"/>
                  <a:t> parallel invariant </a:t>
                </a:r>
                <a14:m>
                  <m:oMath xmlns:m="http://schemas.openxmlformats.org/officeDocument/2006/math">
                    <m:sSub>
                      <m:sSubPr>
                        <m:ctrlPr>
                          <a:rPr lang="en-US" sz="1600" i="1" smtClean="0">
                            <a:latin typeface="Cambria Math" panose="02040503050406030204" pitchFamily="18" charset="0"/>
                          </a:rPr>
                        </m:ctrlPr>
                      </m:sSubPr>
                      <m:e>
                        <m:r>
                          <a:rPr lang="en-US" sz="1600" b="1" i="1" smtClean="0">
                            <a:latin typeface="Cambria Math" panose="02040503050406030204" pitchFamily="18" charset="0"/>
                          </a:rPr>
                          <m:t>𝑱</m:t>
                        </m:r>
                      </m:e>
                      <m:sub>
                        <m:r>
                          <a:rPr lang="en-US" sz="1600" b="1" i="1" smtClean="0">
                            <a:latin typeface="Cambria Math" panose="02040503050406030204" pitchFamily="18" charset="0"/>
                          </a:rPr>
                          <m:t>∥</m:t>
                        </m:r>
                      </m:sub>
                    </m:sSub>
                  </m:oMath>
                </a14:m>
                <a:r>
                  <a:rPr lang="de-DE" sz="1600" dirty="0"/>
                  <a:t> </a:t>
                </a:r>
                <a:r>
                  <a:rPr lang="de-DE" sz="1600" dirty="0" err="1"/>
                  <a:t>is</a:t>
                </a:r>
                <a:r>
                  <a:rPr lang="de-DE" sz="1600" dirty="0"/>
                  <a:t> </a:t>
                </a:r>
                <a:r>
                  <a:rPr lang="de-DE" sz="1600" dirty="0" err="1"/>
                  <a:t>checked</a:t>
                </a:r>
                <a:r>
                  <a:rPr lang="de-DE" sz="1600" dirty="0"/>
                  <a:t> after a </a:t>
                </a:r>
                <a:r>
                  <a:rPr lang="de-DE" sz="1600" dirty="0" err="1"/>
                  <a:t>small</a:t>
                </a:r>
                <a:r>
                  <a:rPr lang="de-DE" sz="1600" dirty="0"/>
                  <a:t> </a:t>
                </a:r>
                <a:r>
                  <a:rPr lang="de-DE" sz="1600" dirty="0" err="1"/>
                  <a:t>fraction</a:t>
                </a:r>
                <a:r>
                  <a:rPr lang="de-DE" sz="1600" dirty="0"/>
                  <a:t> </a:t>
                </a:r>
                <a:r>
                  <a:rPr lang="de-DE" sz="1600" dirty="0" err="1"/>
                  <a:t>of</a:t>
                </a:r>
                <a:r>
                  <a:rPr lang="de-DE" sz="1600" dirty="0"/>
                  <a:t> </a:t>
                </a:r>
                <a:r>
                  <a:rPr lang="de-DE" sz="1600" dirty="0" err="1"/>
                  <a:t>the</a:t>
                </a:r>
                <a:r>
                  <a:rPr lang="de-DE" sz="1600" dirty="0"/>
                  <a:t> </a:t>
                </a:r>
                <a:r>
                  <a:rPr lang="de-DE" sz="1600" dirty="0" err="1"/>
                  <a:t>alpha</a:t>
                </a:r>
                <a:r>
                  <a:rPr lang="de-DE" sz="1600" dirty="0"/>
                  <a:t> </a:t>
                </a:r>
                <a:r>
                  <a:rPr lang="de-DE" sz="1600" dirty="0" err="1"/>
                  <a:t>particle</a:t>
                </a:r>
                <a:r>
                  <a:rPr lang="de-DE" sz="1600" dirty="0"/>
                  <a:t> </a:t>
                </a:r>
                <a:r>
                  <a:rPr lang="de-DE" sz="1600" dirty="0" err="1"/>
                  <a:t>confinement</a:t>
                </a:r>
                <a:r>
                  <a:rPr lang="de-DE" sz="1600" dirty="0"/>
                  <a:t> time.</a:t>
                </a:r>
              </a:p>
              <a:p>
                <a:pPr lvl="1">
                  <a:lnSpc>
                    <a:spcPct val="150000"/>
                  </a:lnSpc>
                </a:pPr>
                <a:r>
                  <a:rPr lang="de-DE" sz="1600" dirty="0"/>
                  <a:t>Orders </a:t>
                </a:r>
                <a:r>
                  <a:rPr lang="de-DE" sz="1600" dirty="0" err="1"/>
                  <a:t>of</a:t>
                </a:r>
                <a:r>
                  <a:rPr lang="de-DE" sz="1600" dirty="0"/>
                  <a:t> </a:t>
                </a:r>
                <a:r>
                  <a:rPr lang="de-DE" sz="1600" dirty="0" err="1"/>
                  <a:t>magnitude</a:t>
                </a:r>
                <a:r>
                  <a:rPr lang="de-DE" sz="1600" dirty="0"/>
                  <a:t> </a:t>
                </a:r>
                <a:r>
                  <a:rPr lang="de-DE" sz="1600" b="0" dirty="0" err="1"/>
                  <a:t>faster</a:t>
                </a:r>
                <a:r>
                  <a:rPr lang="de-DE" sz="1600" b="0" dirty="0"/>
                  <a:t> </a:t>
                </a:r>
                <a:r>
                  <a:rPr lang="de-DE" sz="1600" b="0" dirty="0" err="1"/>
                  <a:t>than</a:t>
                </a:r>
                <a:r>
                  <a:rPr lang="de-DE" sz="1600" b="0" dirty="0"/>
                  <a:t> </a:t>
                </a:r>
                <a:r>
                  <a:rPr lang="de-DE" sz="1600" dirty="0" err="1"/>
                  <a:t>earlier</a:t>
                </a:r>
                <a:r>
                  <a:rPr lang="de-DE" sz="1600" dirty="0"/>
                  <a:t> </a:t>
                </a:r>
                <a:r>
                  <a:rPr lang="de-DE" sz="1600" dirty="0" err="1"/>
                  <a:t>computations</a:t>
                </a:r>
                <a:r>
                  <a:rPr lang="de-DE" sz="1600" dirty="0"/>
                  <a:t>,</a:t>
                </a:r>
                <a:r>
                  <a:rPr lang="de-DE" sz="1600" b="0" dirty="0"/>
                  <a:t> </a:t>
                </a:r>
                <a:r>
                  <a:rPr lang="de-DE" sz="1600" b="0" dirty="0" err="1"/>
                  <a:t>can</a:t>
                </a:r>
                <a:r>
                  <a:rPr lang="de-DE" sz="1600" b="0" dirty="0"/>
                  <a:t> </a:t>
                </a:r>
                <a:r>
                  <a:rPr lang="de-DE" sz="1600" b="0" dirty="0" err="1"/>
                  <a:t>be</a:t>
                </a:r>
                <a:r>
                  <a:rPr lang="de-DE" sz="1600" b="0" dirty="0"/>
                  <a:t> </a:t>
                </a:r>
                <a:r>
                  <a:rPr lang="de-DE" sz="1600" b="0" dirty="0" err="1"/>
                  <a:t>done</a:t>
                </a:r>
                <a:r>
                  <a:rPr lang="de-DE" sz="1600" b="0" dirty="0"/>
                  <a:t> </a:t>
                </a:r>
                <a:r>
                  <a:rPr lang="de-DE" sz="1600" b="0" dirty="0" err="1"/>
                  <a:t>for</a:t>
                </a:r>
                <a:r>
                  <a:rPr lang="de-DE" sz="1600" b="0" dirty="0"/>
                  <a:t> </a:t>
                </a:r>
                <a:r>
                  <a:rPr lang="de-DE" sz="1600" b="0" dirty="0" err="1"/>
                  <a:t>many</a:t>
                </a:r>
                <a:r>
                  <a:rPr lang="de-DE" sz="1600" b="0" dirty="0"/>
                  <a:t> </a:t>
                </a:r>
                <a:r>
                  <a:rPr lang="de-DE" sz="1600" b="0" dirty="0" err="1"/>
                  <a:t>particles</a:t>
                </a:r>
                <a:r>
                  <a:rPr lang="de-DE" sz="1600" b="0" dirty="0"/>
                  <a:t> in a </a:t>
                </a:r>
                <a:r>
                  <a:rPr lang="de-DE" sz="1600" b="0" dirty="0" err="1"/>
                  <a:t>massively</a:t>
                </a:r>
                <a:r>
                  <a:rPr lang="de-DE" sz="1600" b="0" dirty="0"/>
                  <a:t> parallel </a:t>
                </a:r>
                <a:r>
                  <a:rPr lang="de-DE" sz="1600" b="0" dirty="0" err="1"/>
                  <a:t>way</a:t>
                </a:r>
                <a:endParaRPr lang="de-DE" sz="1600" b="0" dirty="0"/>
              </a:p>
              <a:p>
                <a:pPr>
                  <a:lnSpc>
                    <a:spcPct val="150000"/>
                  </a:lnSpc>
                </a:pPr>
                <a:r>
                  <a:rPr lang="de-DE" sz="1600" dirty="0"/>
                  <a:t>Figure: Degree </a:t>
                </a:r>
                <a:r>
                  <a:rPr lang="de-DE" sz="1600" dirty="0" err="1"/>
                  <a:t>of</a:t>
                </a:r>
                <a:r>
                  <a:rPr lang="de-DE" sz="1600" dirty="0"/>
                  <a:t> </a:t>
                </a:r>
                <a:r>
                  <a:rPr lang="de-DE" sz="1600" dirty="0" err="1"/>
                  <a:t>conservation</a:t>
                </a:r>
                <a:r>
                  <a:rPr lang="de-DE" sz="1600" dirty="0"/>
                  <a:t> </a:t>
                </a:r>
                <a:r>
                  <a:rPr lang="de-DE" sz="1600" dirty="0" err="1"/>
                  <a:t>over</a:t>
                </a:r>
                <a:r>
                  <a:rPr lang="de-DE" sz="1600" dirty="0"/>
                  <a:t> radial variable </a:t>
                </a:r>
                <a14:m>
                  <m:oMath xmlns:m="http://schemas.openxmlformats.org/officeDocument/2006/math">
                    <m:r>
                      <a:rPr lang="de-DE" sz="1600" b="1" i="1" smtClean="0">
                        <a:latin typeface="Cambria Math" panose="02040503050406030204" pitchFamily="18" charset="0"/>
                      </a:rPr>
                      <m:t>𝒔</m:t>
                    </m:r>
                  </m:oMath>
                </a14:m>
                <a:r>
                  <a:rPr lang="de-DE" sz="1600" dirty="0"/>
                  <a:t> and </a:t>
                </a:r>
                <a:r>
                  <a:rPr lang="de-DE" sz="1600" dirty="0" err="1"/>
                  <a:t>perpendicular</a:t>
                </a:r>
                <a:r>
                  <a:rPr lang="de-DE" sz="1600" dirty="0"/>
                  <a:t> invariant </a:t>
                </a:r>
                <a14:m>
                  <m:oMath xmlns:m="http://schemas.openxmlformats.org/officeDocument/2006/math">
                    <m:sSub>
                      <m:sSubPr>
                        <m:ctrlPr>
                          <a:rPr lang="en-US" sz="1600" i="1" smtClean="0">
                            <a:latin typeface="Cambria Math" panose="02040503050406030204" pitchFamily="18" charset="0"/>
                          </a:rPr>
                        </m:ctrlPr>
                      </m:sSubPr>
                      <m:e>
                        <m:r>
                          <a:rPr lang="en-US" sz="1600" b="1" i="1" smtClean="0">
                            <a:latin typeface="Cambria Math" panose="02040503050406030204" pitchFamily="18" charset="0"/>
                          </a:rPr>
                          <m:t>𝑱</m:t>
                        </m:r>
                      </m:e>
                      <m:sub>
                        <m:r>
                          <a:rPr lang="de-DE" sz="1600" b="1" i="1" smtClean="0">
                            <a:latin typeface="Cambria Math" panose="02040503050406030204" pitchFamily="18" charset="0"/>
                          </a:rPr>
                          <m:t>⊥</m:t>
                        </m:r>
                      </m:sub>
                    </m:sSub>
                  </m:oMath>
                </a14:m>
                <a:r>
                  <a:rPr lang="de-DE" sz="1600" dirty="0"/>
                  <a:t> in a quasi-</a:t>
                </a:r>
                <a:r>
                  <a:rPr lang="de-DE" sz="1600" dirty="0" err="1"/>
                  <a:t>helical</a:t>
                </a:r>
                <a:r>
                  <a:rPr lang="de-DE" sz="1600" dirty="0"/>
                  <a:t> (QH) </a:t>
                </a:r>
                <a:r>
                  <a:rPr lang="de-DE" sz="1600" dirty="0" err="1"/>
                  <a:t>configuration</a:t>
                </a:r>
                <a:endParaRPr lang="de-DE" sz="1600" dirty="0"/>
              </a:p>
              <a:p>
                <a:pPr lvl="1">
                  <a:lnSpc>
                    <a:spcPct val="150000"/>
                  </a:lnSpc>
                </a:pPr>
                <a:r>
                  <a:rPr lang="de-DE" sz="1600" b="0" dirty="0"/>
                  <a:t>Green-</a:t>
                </a:r>
                <a:r>
                  <a:rPr lang="de-DE" sz="1600" b="0" dirty="0" err="1"/>
                  <a:t>blue</a:t>
                </a:r>
                <a:r>
                  <a:rPr lang="de-DE" sz="1600" b="0" dirty="0"/>
                  <a:t> </a:t>
                </a:r>
                <a:r>
                  <a:rPr lang="de-DE" sz="1600" b="0" dirty="0" err="1"/>
                  <a:t>regions</a:t>
                </a:r>
                <a:r>
                  <a:rPr lang="de-DE" sz="1600" b="0" dirty="0"/>
                  <a:t> </a:t>
                </a:r>
                <a:r>
                  <a:rPr lang="de-DE" sz="1600" b="0" dirty="0" err="1"/>
                  <a:t>contain</a:t>
                </a:r>
                <a:r>
                  <a:rPr lang="de-DE" sz="1600" b="0" dirty="0"/>
                  <a:t> </a:t>
                </a:r>
                <a:r>
                  <a:rPr lang="de-DE" sz="1600" b="0" dirty="0" err="1"/>
                  <a:t>chaotic</a:t>
                </a:r>
                <a:r>
                  <a:rPr lang="de-DE" sz="1600" b="0" dirty="0"/>
                  <a:t> </a:t>
                </a:r>
                <a:r>
                  <a:rPr lang="de-DE" sz="1600" b="0" dirty="0" err="1"/>
                  <a:t>orbits</a:t>
                </a:r>
                <a:r>
                  <a:rPr lang="de-DE" sz="1600" b="0" dirty="0"/>
                  <a:t> </a:t>
                </a:r>
                <a:r>
                  <a:rPr lang="de-DE" sz="1600" b="0" dirty="0" err="1"/>
                  <a:t>that</a:t>
                </a:r>
                <a:r>
                  <a:rPr lang="de-DE" sz="1600" b="0" dirty="0"/>
                  <a:t> </a:t>
                </a:r>
                <a:r>
                  <a:rPr lang="de-DE" sz="1600" b="0" dirty="0" err="1"/>
                  <a:t>may</a:t>
                </a:r>
                <a:r>
                  <a:rPr lang="de-DE" sz="1600" b="0" dirty="0"/>
                  <a:t> </a:t>
                </a:r>
                <a:r>
                  <a:rPr lang="de-DE" sz="1600" b="0" dirty="0" err="1"/>
                  <a:t>be</a:t>
                </a:r>
                <a:r>
                  <a:rPr lang="de-DE" sz="1600" b="0" dirty="0"/>
                  <a:t> lost </a:t>
                </a:r>
                <a:r>
                  <a:rPr lang="de-DE" sz="1600" b="0" dirty="0" err="1"/>
                  <a:t>before</a:t>
                </a:r>
                <a:r>
                  <a:rPr lang="de-DE" sz="1600" b="0" dirty="0"/>
                  <a:t> </a:t>
                </a:r>
                <a:r>
                  <a:rPr lang="de-DE" sz="1600" b="0" dirty="0" err="1"/>
                  <a:t>deposing</a:t>
                </a:r>
                <a:r>
                  <a:rPr lang="de-DE" sz="1600" b="0" dirty="0"/>
                  <a:t> </a:t>
                </a:r>
                <a:r>
                  <a:rPr lang="de-DE" sz="1600" b="0" dirty="0" err="1"/>
                  <a:t>their</a:t>
                </a:r>
                <a:r>
                  <a:rPr lang="de-DE" sz="1600" b="0" dirty="0"/>
                  <a:t> </a:t>
                </a:r>
                <a:r>
                  <a:rPr lang="de-DE" sz="1600" b="0" dirty="0" err="1"/>
                  <a:t>energy</a:t>
                </a:r>
                <a:endParaRPr lang="de-DE" sz="1600" b="0" dirty="0"/>
              </a:p>
              <a:p>
                <a:pPr lvl="1">
                  <a:lnSpc>
                    <a:spcPct val="150000"/>
                  </a:lnSpc>
                </a:pPr>
                <a:r>
                  <a:rPr lang="de-DE" sz="1600" b="0" dirty="0"/>
                  <a:t>Yellow </a:t>
                </a:r>
                <a:r>
                  <a:rPr lang="de-DE" sz="1600" b="0" dirty="0" err="1"/>
                  <a:t>regions</a:t>
                </a:r>
                <a:r>
                  <a:rPr lang="de-DE" sz="1600" b="0" dirty="0"/>
                  <a:t> </a:t>
                </a:r>
                <a:r>
                  <a:rPr lang="de-DE" sz="1600" b="0" dirty="0" err="1"/>
                  <a:t>are</a:t>
                </a:r>
                <a:r>
                  <a:rPr lang="de-DE" sz="1600" b="0" dirty="0"/>
                  <a:t> </a:t>
                </a:r>
                <a:r>
                  <a:rPr lang="de-DE" sz="1600" b="0" dirty="0" err="1"/>
                  <a:t>well</a:t>
                </a:r>
                <a:r>
                  <a:rPr lang="de-DE" sz="1600" b="0" dirty="0"/>
                  <a:t> </a:t>
                </a:r>
                <a:r>
                  <a:rPr lang="de-DE" sz="1600" b="0" dirty="0" err="1"/>
                  <a:t>confined</a:t>
                </a:r>
                <a:r>
                  <a:rPr lang="de-DE" sz="1600" b="0" dirty="0"/>
                  <a:t> </a:t>
                </a:r>
                <a:r>
                  <a:rPr lang="de-DE" sz="1600" b="0" dirty="0" err="1"/>
                  <a:t>regular</a:t>
                </a:r>
                <a:r>
                  <a:rPr lang="de-DE" sz="1600" b="0" dirty="0"/>
                  <a:t> </a:t>
                </a:r>
                <a:r>
                  <a:rPr lang="de-DE" sz="1600" b="0" dirty="0" err="1"/>
                  <a:t>orbits</a:t>
                </a:r>
                <a:endParaRPr lang="de-DE" sz="1600" b="0" dirty="0"/>
              </a:p>
              <a:p>
                <a:pPr lvl="1">
                  <a:lnSpc>
                    <a:spcPct val="150000"/>
                  </a:lnSpc>
                </a:pPr>
                <a:r>
                  <a:rPr lang="en-US" sz="1600" b="0" dirty="0"/>
                  <a:t>Chaotic orbits that diffuse radially towards regular regions are limited by those regions and stay confined too</a:t>
                </a:r>
                <a:endParaRPr lang="de-DE" sz="1600" b="0" dirty="0"/>
              </a:p>
            </p:txBody>
          </p:sp>
        </mc:Choice>
        <mc:Fallback>
          <p:sp>
            <p:nvSpPr>
              <p:cNvPr id="8" name="Textplatzhalter 7"/>
              <p:cNvSpPr>
                <a:spLocks noGrp="1" noRot="1" noChangeAspect="1" noMove="1" noResize="1" noEditPoints="1" noAdjustHandles="1" noChangeArrowheads="1" noChangeShapeType="1" noTextEdit="1"/>
              </p:cNvSpPr>
              <p:nvPr>
                <p:ph type="body" sz="quarter" idx="13"/>
              </p:nvPr>
            </p:nvSpPr>
            <p:spPr>
              <a:xfrm>
                <a:off x="407989" y="1066800"/>
                <a:ext cx="5797426" cy="5133975"/>
              </a:xfrm>
              <a:blipFill>
                <a:blip r:embed="rId2"/>
                <a:stretch>
                  <a:fillRect l="-421"/>
                </a:stretch>
              </a:blipFill>
            </p:spPr>
            <p:txBody>
              <a:bodyPr/>
              <a:lstStyle/>
              <a:p>
                <a:r>
                  <a:rPr lang="de-DE">
                    <a:noFill/>
                  </a:rPr>
                  <a:t> </a:t>
                </a:r>
              </a:p>
            </p:txBody>
          </p:sp>
        </mc:Fallback>
      </mc:AlternateContent>
      <p:pic>
        <p:nvPicPr>
          <p:cNvPr id="6" name="Picture 5">
            <a:extLst>
              <a:ext uri="{FF2B5EF4-FFF2-40B4-BE49-F238E27FC236}">
                <a16:creationId xmlns:a16="http://schemas.microsoft.com/office/drawing/2014/main" id="{071A3BB9-608A-FB40-897F-92180E404179}"/>
              </a:ext>
            </a:extLst>
          </p:cNvPr>
          <p:cNvPicPr>
            <a:picLocks noChangeAspect="1"/>
          </p:cNvPicPr>
          <p:nvPr/>
        </p:nvPicPr>
        <p:blipFill>
          <a:blip r:embed="rId3"/>
          <a:stretch>
            <a:fillRect/>
          </a:stretch>
        </p:blipFill>
        <p:spPr>
          <a:xfrm>
            <a:off x="6337362" y="1567544"/>
            <a:ext cx="5375213" cy="4036598"/>
          </a:xfrm>
          <a:prstGeom prst="rect">
            <a:avLst/>
          </a:prstGeom>
        </p:spPr>
      </p:pic>
      <p:sp>
        <p:nvSpPr>
          <p:cNvPr id="16" name="Textfeld 15">
            <a:extLst>
              <a:ext uri="{FF2B5EF4-FFF2-40B4-BE49-F238E27FC236}">
                <a16:creationId xmlns:a16="http://schemas.microsoft.com/office/drawing/2014/main" id="{8DEA26F5-F909-4B17-819C-52B58B23CF6F}"/>
              </a:ext>
            </a:extLst>
          </p:cNvPr>
          <p:cNvSpPr txBox="1"/>
          <p:nvPr/>
        </p:nvSpPr>
        <p:spPr>
          <a:xfrm>
            <a:off x="7167515" y="3110524"/>
            <a:ext cx="2171869" cy="923330"/>
          </a:xfrm>
          <a:prstGeom prst="rect">
            <a:avLst/>
          </a:prstGeom>
          <a:noFill/>
        </p:spPr>
        <p:txBody>
          <a:bodyPr wrap="square" rtlCol="0">
            <a:spAutoFit/>
          </a:bodyPr>
          <a:lstStyle/>
          <a:p>
            <a:r>
              <a:rPr lang="de-DE" dirty="0" err="1"/>
              <a:t>Barrier</a:t>
            </a:r>
            <a:r>
              <a:rPr lang="de-DE" dirty="0"/>
              <a:t> </a:t>
            </a:r>
            <a:r>
              <a:rPr lang="de-DE" dirty="0" err="1"/>
              <a:t>for</a:t>
            </a:r>
            <a:r>
              <a:rPr lang="de-DE" dirty="0"/>
              <a:t> </a:t>
            </a:r>
            <a:r>
              <a:rPr lang="de-DE" dirty="0" err="1"/>
              <a:t>chaotic</a:t>
            </a:r>
            <a:r>
              <a:rPr lang="de-DE" dirty="0"/>
              <a:t/>
            </a:r>
            <a:br>
              <a:rPr lang="de-DE" dirty="0"/>
            </a:br>
            <a:r>
              <a:rPr lang="de-DE" dirty="0"/>
              <a:t>radial </a:t>
            </a:r>
            <a:r>
              <a:rPr lang="de-DE" dirty="0" err="1"/>
              <a:t>diffusion</a:t>
            </a:r>
            <a:r>
              <a:rPr lang="de-DE" dirty="0"/>
              <a:t/>
            </a:r>
            <a:br>
              <a:rPr lang="de-DE" dirty="0"/>
            </a:br>
            <a:r>
              <a:rPr lang="de-DE" dirty="0" err="1"/>
              <a:t>of</a:t>
            </a:r>
            <a:r>
              <a:rPr lang="de-DE" dirty="0"/>
              <a:t> </a:t>
            </a:r>
            <a:r>
              <a:rPr lang="de-DE" dirty="0" err="1"/>
              <a:t>alpha</a:t>
            </a:r>
            <a:r>
              <a:rPr lang="de-DE" dirty="0"/>
              <a:t> </a:t>
            </a:r>
            <a:r>
              <a:rPr lang="de-DE" dirty="0" err="1"/>
              <a:t>particles</a:t>
            </a:r>
            <a:endParaRPr lang="de-AT" dirty="0"/>
          </a:p>
        </p:txBody>
      </p:sp>
      <mc:AlternateContent xmlns:mc="http://schemas.openxmlformats.org/markup-compatibility/2006" xmlns:a14="http://schemas.microsoft.com/office/drawing/2010/main">
        <mc:Choice Requires="a14">
          <p:sp>
            <p:nvSpPr>
              <p:cNvPr id="14" name="Textfeld 13">
                <a:extLst>
                  <a:ext uri="{FF2B5EF4-FFF2-40B4-BE49-F238E27FC236}">
                    <a16:creationId xmlns:a16="http://schemas.microsoft.com/office/drawing/2014/main" id="{29AD4BF2-58E5-4838-BC73-1C69E43E82FE}"/>
                  </a:ext>
                </a:extLst>
              </p:cNvPr>
              <p:cNvSpPr txBox="1"/>
              <p:nvPr/>
            </p:nvSpPr>
            <p:spPr>
              <a:xfrm>
                <a:off x="8998500" y="3387523"/>
                <a:ext cx="1865643" cy="646331"/>
              </a:xfrm>
              <a:prstGeom prst="rect">
                <a:avLst/>
              </a:prstGeom>
              <a:noFill/>
            </p:spPr>
            <p:txBody>
              <a:bodyPr wrap="square" rtlCol="0">
                <a:spAutoFit/>
              </a:bodyPr>
              <a:lstStyle/>
              <a:p>
                <a:r>
                  <a:rPr lang="de-DE" dirty="0"/>
                  <a:t>Loss </a:t>
                </a:r>
                <a:r>
                  <a:rPr lang="de-DE" dirty="0" err="1"/>
                  <a:t>channel</a:t>
                </a:r>
                <a:r>
                  <a:rPr lang="de-DE" dirty="0"/>
                  <a:t> at</a:t>
                </a:r>
                <a:br>
                  <a:rPr lang="de-DE" dirty="0"/>
                </a:br>
                <a:r>
                  <a:rPr lang="de-DE" dirty="0" err="1"/>
                  <a:t>constant</a:t>
                </a:r>
                <a:r>
                  <a:rPr lang="de-DE" dirty="0"/>
                  <a:t>  </a:t>
                </a:r>
                <a14:m>
                  <m:oMath xmlns:m="http://schemas.openxmlformats.org/officeDocument/2006/math">
                    <m:sSub>
                      <m:sSubPr>
                        <m:ctrlPr>
                          <a:rPr lang="en-US" i="1" smtClean="0">
                            <a:latin typeface="Cambria Math" panose="02040503050406030204" pitchFamily="18" charset="0"/>
                          </a:rPr>
                        </m:ctrlPr>
                      </m:sSubPr>
                      <m:e>
                        <m:r>
                          <a:rPr lang="en-US" b="1" i="1" smtClean="0">
                            <a:latin typeface="Cambria Math" panose="02040503050406030204" pitchFamily="18" charset="0"/>
                          </a:rPr>
                          <m:t>𝑱</m:t>
                        </m:r>
                      </m:e>
                      <m:sub>
                        <m:r>
                          <a:rPr lang="de-DE" b="1" i="1" smtClean="0">
                            <a:latin typeface="Cambria Math" panose="02040503050406030204" pitchFamily="18" charset="0"/>
                          </a:rPr>
                          <m:t>⊥</m:t>
                        </m:r>
                      </m:sub>
                    </m:sSub>
                  </m:oMath>
                </a14:m>
                <a:r>
                  <a:rPr lang="de-DE" dirty="0"/>
                  <a:t> </a:t>
                </a:r>
                <a:endParaRPr lang="de-AT" dirty="0"/>
              </a:p>
            </p:txBody>
          </p:sp>
        </mc:Choice>
        <mc:Fallback xmlns="">
          <p:sp>
            <p:nvSpPr>
              <p:cNvPr id="14" name="Textfeld 13">
                <a:extLst>
                  <a:ext uri="{FF2B5EF4-FFF2-40B4-BE49-F238E27FC236}">
                    <a16:creationId xmlns:a16="http://schemas.microsoft.com/office/drawing/2014/main" id="{29AD4BF2-58E5-4838-BC73-1C69E43E82FE}"/>
                  </a:ext>
                </a:extLst>
              </p:cNvPr>
              <p:cNvSpPr txBox="1">
                <a:spLocks noRot="1" noChangeAspect="1" noMove="1" noResize="1" noEditPoints="1" noAdjustHandles="1" noChangeArrowheads="1" noChangeShapeType="1" noTextEdit="1"/>
              </p:cNvSpPr>
              <p:nvPr/>
            </p:nvSpPr>
            <p:spPr>
              <a:xfrm>
                <a:off x="8998500" y="3387523"/>
                <a:ext cx="1865643" cy="646331"/>
              </a:xfrm>
              <a:prstGeom prst="rect">
                <a:avLst/>
              </a:prstGeom>
              <a:blipFill>
                <a:blip r:embed="rId4"/>
                <a:stretch>
                  <a:fillRect l="-2614" t="-5660" b="-14151"/>
                </a:stretch>
              </a:blipFill>
            </p:spPr>
            <p:txBody>
              <a:bodyPr/>
              <a:lstStyle/>
              <a:p>
                <a:r>
                  <a:rPr lang="de-AT">
                    <a:noFill/>
                  </a:rPr>
                  <a:t> </a:t>
                </a:r>
              </a:p>
            </p:txBody>
          </p:sp>
        </mc:Fallback>
      </mc:AlternateContent>
      <p:cxnSp>
        <p:nvCxnSpPr>
          <p:cNvPr id="15" name="Gerade Verbindung mit Pfeil 14">
            <a:extLst>
              <a:ext uri="{FF2B5EF4-FFF2-40B4-BE49-F238E27FC236}">
                <a16:creationId xmlns:a16="http://schemas.microsoft.com/office/drawing/2014/main" id="{76A92251-DBB7-4708-A2B7-FB8C8D21A45A}"/>
              </a:ext>
            </a:extLst>
          </p:cNvPr>
          <p:cNvCxnSpPr>
            <a:cxnSpLocks/>
          </p:cNvCxnSpPr>
          <p:nvPr/>
        </p:nvCxnSpPr>
        <p:spPr>
          <a:xfrm>
            <a:off x="7567613" y="2465754"/>
            <a:ext cx="2998787" cy="0"/>
          </a:xfrm>
          <a:prstGeom prst="straightConnector1">
            <a:avLst/>
          </a:prstGeom>
          <a:ln w="9525" cap="flat" cmpd="sng" algn="ctr">
            <a:solidFill>
              <a:schemeClr val="bg1"/>
            </a:solidFill>
            <a:prstDash val="sys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2" name="Gerade Verbindung mit Pfeil 11">
            <a:extLst>
              <a:ext uri="{FF2B5EF4-FFF2-40B4-BE49-F238E27FC236}">
                <a16:creationId xmlns:a16="http://schemas.microsoft.com/office/drawing/2014/main" id="{EA682D7B-D156-4F6E-932B-B1501E855A32}"/>
              </a:ext>
            </a:extLst>
          </p:cNvPr>
          <p:cNvCxnSpPr>
            <a:cxnSpLocks/>
          </p:cNvCxnSpPr>
          <p:nvPr/>
        </p:nvCxnSpPr>
        <p:spPr>
          <a:xfrm flipH="1" flipV="1">
            <a:off x="8525670" y="2465754"/>
            <a:ext cx="945661" cy="9632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Gerade Verbindung mit Pfeil 8">
            <a:extLst>
              <a:ext uri="{FF2B5EF4-FFF2-40B4-BE49-F238E27FC236}">
                <a16:creationId xmlns:a16="http://schemas.microsoft.com/office/drawing/2014/main" id="{851667EE-65FD-4A26-9DAD-3991FD2774B5}"/>
              </a:ext>
            </a:extLst>
          </p:cNvPr>
          <p:cNvCxnSpPr>
            <a:cxnSpLocks/>
          </p:cNvCxnSpPr>
          <p:nvPr/>
        </p:nvCxnSpPr>
        <p:spPr>
          <a:xfrm flipV="1">
            <a:off x="7815385" y="2274277"/>
            <a:ext cx="289169" cy="8963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70327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31AA536C-85F5-4A1B-A111-7CE00A08BCBC}" type="slidenum">
              <a:rPr lang="de-DE" smtClean="0"/>
              <a:pPr/>
              <a:t>16</a:t>
            </a:fld>
            <a:endParaRPr lang="de-DE" dirty="0"/>
          </a:p>
        </p:txBody>
      </p:sp>
      <p:sp>
        <p:nvSpPr>
          <p:cNvPr id="4" name="Textplatzhalter 3"/>
          <p:cNvSpPr>
            <a:spLocks noGrp="1"/>
          </p:cNvSpPr>
          <p:nvPr>
            <p:ph type="body" sz="quarter" idx="13"/>
          </p:nvPr>
        </p:nvSpPr>
        <p:spPr>
          <a:xfrm>
            <a:off x="750216" y="3115535"/>
            <a:ext cx="10650951" cy="673871"/>
          </a:xfrm>
        </p:spPr>
        <p:txBody>
          <a:bodyPr/>
          <a:lstStyle/>
          <a:p>
            <a:pPr marL="0" indent="0" algn="ctr">
              <a:buNone/>
            </a:pPr>
            <a:r>
              <a:rPr lang="de-DE" sz="4400" dirty="0" smtClean="0">
                <a:solidFill>
                  <a:srgbClr val="0063B3"/>
                </a:solidFill>
              </a:rPr>
              <a:t>Extra material</a:t>
            </a:r>
            <a:endParaRPr lang="de-DE" sz="4400" dirty="0">
              <a:solidFill>
                <a:srgbClr val="0063B3"/>
              </a:solidFill>
            </a:endParaRPr>
          </a:p>
        </p:txBody>
      </p:sp>
    </p:spTree>
    <p:extLst>
      <p:ext uri="{BB962C8B-B14F-4D97-AF65-F5344CB8AC3E}">
        <p14:creationId xmlns:p14="http://schemas.microsoft.com/office/powerpoint/2010/main" val="19799541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9A60D1F5-6FA2-124D-96A1-931B3D3A430A}"/>
              </a:ext>
            </a:extLst>
          </p:cNvPr>
          <p:cNvSpPr txBox="1"/>
          <p:nvPr/>
        </p:nvSpPr>
        <p:spPr>
          <a:xfrm>
            <a:off x="6932342" y="2452160"/>
            <a:ext cx="2263698" cy="584775"/>
          </a:xfrm>
          <a:prstGeom prst="rect">
            <a:avLst/>
          </a:prstGeom>
          <a:solidFill>
            <a:schemeClr val="bg1"/>
          </a:solidFill>
        </p:spPr>
        <p:txBody>
          <a:bodyPr wrap="square" rtlCol="0">
            <a:spAutoFit/>
          </a:bodyPr>
          <a:lstStyle/>
          <a:p>
            <a:pPr algn="just"/>
            <a:r>
              <a:rPr lang="de-DE" sz="2400" baseline="-25000">
                <a:solidFill>
                  <a:srgbClr val="0070C0"/>
                </a:solidFill>
                <a:latin typeface="American Typewriter" panose="02090604020004020304" pitchFamily="18" charset="77"/>
                <a:ea typeface="Verdana" panose="020B0604030504040204" pitchFamily="34" charset="0"/>
                <a:cs typeface="Calibri" panose="020F0502020204030204" pitchFamily="34" charset="0"/>
              </a:rPr>
              <a:t>~ </a:t>
            </a:r>
            <a:r>
              <a:rPr lang="de-DE" sz="1400">
                <a:solidFill>
                  <a:srgbClr val="0070C0"/>
                </a:solidFill>
                <a:latin typeface="American Typewriter" panose="02090604020004020304" pitchFamily="18" charset="77"/>
                <a:ea typeface="Verdana" panose="020B0604030504040204" pitchFamily="34" charset="0"/>
                <a:cs typeface="Calibri" panose="020F0502020204030204" pitchFamily="34" charset="0"/>
              </a:rPr>
              <a:t>300 equilibria </a:t>
            </a:r>
          </a:p>
          <a:p>
            <a:pPr algn="just"/>
            <a:r>
              <a:rPr lang="de-DE" sz="2400" baseline="-25000">
                <a:solidFill>
                  <a:srgbClr val="0070C0"/>
                </a:solidFill>
                <a:latin typeface="American Typewriter" panose="02090604020004020304" pitchFamily="18" charset="77"/>
                <a:ea typeface="Verdana" panose="020B0604030504040204" pitchFamily="34" charset="0"/>
                <a:cs typeface="Calibri" panose="020F0502020204030204" pitchFamily="34" charset="0"/>
              </a:rPr>
              <a:t>~ </a:t>
            </a:r>
            <a:r>
              <a:rPr lang="de-DE" sz="1400">
                <a:solidFill>
                  <a:srgbClr val="0070C0"/>
                </a:solidFill>
                <a:latin typeface="American Typewriter" panose="02090604020004020304" pitchFamily="18" charset="77"/>
                <a:ea typeface="Verdana" panose="020B0604030504040204" pitchFamily="34" charset="0"/>
                <a:cs typeface="Calibri" panose="020F0502020204030204" pitchFamily="34" charset="0"/>
              </a:rPr>
              <a:t>1 day wall-clock time </a:t>
            </a:r>
          </a:p>
        </p:txBody>
      </p:sp>
      <p:sp>
        <p:nvSpPr>
          <p:cNvPr id="5" name="Slide Number Placeholder 4"/>
          <p:cNvSpPr>
            <a:spLocks noGrp="1"/>
          </p:cNvSpPr>
          <p:nvPr>
            <p:ph type="sldNum" sz="quarter" idx="4294967295"/>
          </p:nvPr>
        </p:nvSpPr>
        <p:spPr/>
        <p:txBody>
          <a:bodyPr/>
          <a:lstStyle/>
          <a:p>
            <a:fld id="{DA0121B4-764A-5B42-9FDF-DE6B4DD3D277}" type="slidenum">
              <a:rPr lang="en-US"/>
              <a:t>17</a:t>
            </a:fld>
            <a:endParaRPr lang="en-US"/>
          </a:p>
        </p:txBody>
      </p:sp>
      <p:sp>
        <p:nvSpPr>
          <p:cNvPr id="80" name="Title 1"/>
          <p:cNvSpPr txBox="1">
            <a:spLocks/>
          </p:cNvSpPr>
          <p:nvPr/>
        </p:nvSpPr>
        <p:spPr>
          <a:xfrm>
            <a:off x="1755110" y="1093"/>
            <a:ext cx="879859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a:solidFill>
                  <a:schemeClr val="bg1"/>
                </a:solidFill>
              </a:rPr>
              <a:t>At high C, no ideal 𝛽-limit, but chaos can emerge</a:t>
            </a:r>
            <a:endParaRPr lang="en-US" sz="3000">
              <a:solidFill>
                <a:schemeClr val="bg1"/>
              </a:solidFill>
              <a:latin typeface="Bookman Old Style" charset="0"/>
              <a:ea typeface="Bookman Old Style" charset="0"/>
              <a:cs typeface="Bookman Old Style" charset="0"/>
            </a:endParaRPr>
          </a:p>
        </p:txBody>
      </p:sp>
      <p:sp>
        <p:nvSpPr>
          <p:cNvPr id="13" name="Rectangle 12">
            <a:extLst>
              <a:ext uri="{FF2B5EF4-FFF2-40B4-BE49-F238E27FC236}">
                <a16:creationId xmlns:a16="http://schemas.microsoft.com/office/drawing/2014/main" id="{1F59FCEE-67E0-0E46-9EFF-1BC4F5F472C1}"/>
              </a:ext>
            </a:extLst>
          </p:cNvPr>
          <p:cNvSpPr/>
          <p:nvPr/>
        </p:nvSpPr>
        <p:spPr>
          <a:xfrm>
            <a:off x="3196684" y="1"/>
            <a:ext cx="7471317" cy="1116000"/>
          </a:xfrm>
          <a:prstGeom prst="rect">
            <a:avLst/>
          </a:prstGeom>
          <a:solidFill>
            <a:schemeClr val="accent1"/>
          </a:solidFill>
          <a:ln w="2222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4EF79F87-E536-F34C-BC15-A8529CE5B32A}"/>
              </a:ext>
            </a:extLst>
          </p:cNvPr>
          <p:cNvPicPr>
            <a:picLocks noChangeAspect="1"/>
          </p:cNvPicPr>
          <p:nvPr/>
        </p:nvPicPr>
        <p:blipFill>
          <a:blip r:embed="rId2"/>
          <a:stretch>
            <a:fillRect/>
          </a:stretch>
        </p:blipFill>
        <p:spPr>
          <a:xfrm>
            <a:off x="1755110" y="380358"/>
            <a:ext cx="1260000" cy="406773"/>
          </a:xfrm>
          <a:prstGeom prst="rect">
            <a:avLst/>
          </a:prstGeom>
        </p:spPr>
      </p:pic>
      <p:sp>
        <p:nvSpPr>
          <p:cNvPr id="15" name="Title 1">
            <a:extLst>
              <a:ext uri="{FF2B5EF4-FFF2-40B4-BE49-F238E27FC236}">
                <a16:creationId xmlns:a16="http://schemas.microsoft.com/office/drawing/2014/main" id="{9F67BED0-1A26-364B-87A5-DEAF05551D38}"/>
              </a:ext>
            </a:extLst>
          </p:cNvPr>
          <p:cNvSpPr txBox="1">
            <a:spLocks/>
          </p:cNvSpPr>
          <p:nvPr/>
        </p:nvSpPr>
        <p:spPr>
          <a:xfrm>
            <a:off x="3196684" y="1093"/>
            <a:ext cx="7471317"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600">
                <a:solidFill>
                  <a:schemeClr val="bg1"/>
                </a:solidFill>
                <a:latin typeface="Palatino Linotype" panose="02040502050505030304" pitchFamily="18" charset="0"/>
                <a:ea typeface="Bookman Old Style" charset="0"/>
                <a:cs typeface="Bookman Old Style" charset="0"/>
              </a:rPr>
              <a:t>We can optimize the boundary for integrability</a:t>
            </a:r>
          </a:p>
        </p:txBody>
      </p:sp>
      <p:sp>
        <p:nvSpPr>
          <p:cNvPr id="10" name="Arc 9">
            <a:extLst>
              <a:ext uri="{FF2B5EF4-FFF2-40B4-BE49-F238E27FC236}">
                <a16:creationId xmlns:a16="http://schemas.microsoft.com/office/drawing/2014/main" id="{8F28493D-5CD8-C340-A58C-5B11C3697B4B}"/>
              </a:ext>
            </a:extLst>
          </p:cNvPr>
          <p:cNvSpPr/>
          <p:nvPr/>
        </p:nvSpPr>
        <p:spPr>
          <a:xfrm>
            <a:off x="3884651" y="2789364"/>
            <a:ext cx="3813717" cy="1393903"/>
          </a:xfrm>
          <a:prstGeom prst="arc">
            <a:avLst>
              <a:gd name="adj1" fmla="val 16200000"/>
              <a:gd name="adj2" fmla="val 21560224"/>
            </a:avLst>
          </a:prstGeom>
          <a:ln>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17" name="TextBox 16">
            <a:extLst>
              <a:ext uri="{FF2B5EF4-FFF2-40B4-BE49-F238E27FC236}">
                <a16:creationId xmlns:a16="http://schemas.microsoft.com/office/drawing/2014/main" id="{32469006-96A0-CD45-B14E-2516BE01D8FD}"/>
              </a:ext>
            </a:extLst>
          </p:cNvPr>
          <p:cNvSpPr txBox="1"/>
          <p:nvPr/>
        </p:nvSpPr>
        <p:spPr>
          <a:xfrm>
            <a:off x="6732195" y="3589683"/>
            <a:ext cx="2900817" cy="338554"/>
          </a:xfrm>
          <a:prstGeom prst="rect">
            <a:avLst/>
          </a:prstGeom>
          <a:solidFill>
            <a:schemeClr val="bg1"/>
          </a:solidFill>
        </p:spPr>
        <p:txBody>
          <a:bodyPr wrap="square" rtlCol="0">
            <a:spAutoFit/>
          </a:bodyPr>
          <a:lstStyle/>
          <a:p>
            <a:pPr algn="ctr"/>
            <a:r>
              <a:rPr lang="de-DE" sz="1600" b="1">
                <a:solidFill>
                  <a:srgbClr val="FFC000"/>
                </a:solidFill>
                <a:latin typeface="American Typewriter" panose="02090604020004020304" pitchFamily="18" charset="77"/>
                <a:ea typeface="Verdana" panose="020B0604030504040204" pitchFamily="34" charset="0"/>
                <a:cs typeface="Calibri" panose="020F0502020204030204" pitchFamily="34" charset="0"/>
              </a:rPr>
              <a:t>Optimized</a:t>
            </a:r>
          </a:p>
        </p:txBody>
      </p:sp>
      <p:pic>
        <p:nvPicPr>
          <p:cNvPr id="18" name="Picture 17">
            <a:extLst>
              <a:ext uri="{FF2B5EF4-FFF2-40B4-BE49-F238E27FC236}">
                <a16:creationId xmlns:a16="http://schemas.microsoft.com/office/drawing/2014/main" id="{1D7432EE-EDA9-0243-B72E-72FD1820BC8B}"/>
              </a:ext>
            </a:extLst>
          </p:cNvPr>
          <p:cNvPicPr>
            <a:picLocks noChangeAspect="1"/>
          </p:cNvPicPr>
          <p:nvPr/>
        </p:nvPicPr>
        <p:blipFill>
          <a:blip r:embed="rId3"/>
          <a:stretch>
            <a:fillRect/>
          </a:stretch>
        </p:blipFill>
        <p:spPr>
          <a:xfrm>
            <a:off x="5644092" y="4011279"/>
            <a:ext cx="4306561" cy="2764037"/>
          </a:xfrm>
          <a:prstGeom prst="rect">
            <a:avLst/>
          </a:prstGeom>
        </p:spPr>
      </p:pic>
      <p:grpSp>
        <p:nvGrpSpPr>
          <p:cNvPr id="7" name="Group 6">
            <a:extLst>
              <a:ext uri="{FF2B5EF4-FFF2-40B4-BE49-F238E27FC236}">
                <a16:creationId xmlns:a16="http://schemas.microsoft.com/office/drawing/2014/main" id="{7E020757-51CB-9542-9BE8-B1BC0100AD6B}"/>
              </a:ext>
            </a:extLst>
          </p:cNvPr>
          <p:cNvGrpSpPr/>
          <p:nvPr/>
        </p:nvGrpSpPr>
        <p:grpSpPr>
          <a:xfrm>
            <a:off x="1615969" y="1328699"/>
            <a:ext cx="4175540" cy="2963812"/>
            <a:chOff x="91969" y="1328699"/>
            <a:chExt cx="4175540" cy="2963812"/>
          </a:xfrm>
        </p:grpSpPr>
        <p:pic>
          <p:nvPicPr>
            <p:cNvPr id="4" name="Picture 3">
              <a:extLst>
                <a:ext uri="{FF2B5EF4-FFF2-40B4-BE49-F238E27FC236}">
                  <a16:creationId xmlns:a16="http://schemas.microsoft.com/office/drawing/2014/main" id="{E2F9A2C0-F40B-B14B-8C03-F314FBF97452}"/>
                </a:ext>
              </a:extLst>
            </p:cNvPr>
            <p:cNvPicPr>
              <a:picLocks noChangeAspect="1"/>
            </p:cNvPicPr>
            <p:nvPr/>
          </p:nvPicPr>
          <p:blipFill>
            <a:blip r:embed="rId4"/>
            <a:stretch>
              <a:fillRect/>
            </a:stretch>
          </p:blipFill>
          <p:spPr>
            <a:xfrm>
              <a:off x="91969" y="1495265"/>
              <a:ext cx="4175540" cy="2797246"/>
            </a:xfrm>
            <a:prstGeom prst="rect">
              <a:avLst/>
            </a:prstGeom>
          </p:spPr>
        </p:pic>
        <p:sp>
          <p:nvSpPr>
            <p:cNvPr id="16" name="TextBox 15">
              <a:extLst>
                <a:ext uri="{FF2B5EF4-FFF2-40B4-BE49-F238E27FC236}">
                  <a16:creationId xmlns:a16="http://schemas.microsoft.com/office/drawing/2014/main" id="{453EDA8E-2471-6540-B829-7002A14BD4EC}"/>
                </a:ext>
              </a:extLst>
            </p:cNvPr>
            <p:cNvSpPr txBox="1"/>
            <p:nvPr/>
          </p:nvSpPr>
          <p:spPr>
            <a:xfrm>
              <a:off x="1638939" y="1328699"/>
              <a:ext cx="1513597" cy="338554"/>
            </a:xfrm>
            <a:prstGeom prst="rect">
              <a:avLst/>
            </a:prstGeom>
            <a:solidFill>
              <a:schemeClr val="bg1"/>
            </a:solidFill>
          </p:spPr>
          <p:txBody>
            <a:bodyPr wrap="square" rtlCol="0">
              <a:spAutoFit/>
            </a:bodyPr>
            <a:lstStyle/>
            <a:p>
              <a:pPr algn="ctr"/>
              <a:r>
                <a:rPr lang="de-DE" sz="1600" b="1">
                  <a:solidFill>
                    <a:srgbClr val="FF0000"/>
                  </a:solidFill>
                  <a:latin typeface="American Typewriter" panose="02090604020004020304" pitchFamily="18" charset="77"/>
                  <a:ea typeface="Verdana" panose="020B0604030504040204" pitchFamily="34" charset="0"/>
                  <a:cs typeface="Calibri" panose="020F0502020204030204" pitchFamily="34" charset="0"/>
                </a:rPr>
                <a:t>Initial </a:t>
              </a:r>
            </a:p>
          </p:txBody>
        </p:sp>
        <p:sp>
          <p:nvSpPr>
            <p:cNvPr id="19" name="Rectangle 18">
              <a:extLst>
                <a:ext uri="{FF2B5EF4-FFF2-40B4-BE49-F238E27FC236}">
                  <a16:creationId xmlns:a16="http://schemas.microsoft.com/office/drawing/2014/main" id="{406C4635-E04D-C147-BD2E-9B5540033D6F}"/>
                </a:ext>
              </a:extLst>
            </p:cNvPr>
            <p:cNvSpPr/>
            <p:nvPr/>
          </p:nvSpPr>
          <p:spPr>
            <a:xfrm>
              <a:off x="602530" y="1476615"/>
              <a:ext cx="753732" cy="307777"/>
            </a:xfrm>
            <a:prstGeom prst="rect">
              <a:avLst/>
            </a:prstGeom>
          </p:spPr>
          <p:txBody>
            <a:bodyPr wrap="none">
              <a:spAutoFit/>
            </a:bodyPr>
            <a:lstStyle/>
            <a:p>
              <a:r>
                <a:rPr lang="en-US" sz="1400">
                  <a:latin typeface="Palatino Linotype"/>
                  <a:cs typeface="Palatino Linotype"/>
                </a:rPr>
                <a:t>β ~ 2 %</a:t>
              </a:r>
              <a:endParaRPr lang="de-DE" sz="1400"/>
            </a:p>
          </p:txBody>
        </p:sp>
      </p:grpSp>
      <p:sp>
        <p:nvSpPr>
          <p:cNvPr id="20" name="Rectangle 19">
            <a:extLst>
              <a:ext uri="{FF2B5EF4-FFF2-40B4-BE49-F238E27FC236}">
                <a16:creationId xmlns:a16="http://schemas.microsoft.com/office/drawing/2014/main" id="{F1669315-CAAD-B74D-955E-388776A2C94A}"/>
              </a:ext>
            </a:extLst>
          </p:cNvPr>
          <p:cNvSpPr/>
          <p:nvPr/>
        </p:nvSpPr>
        <p:spPr>
          <a:xfrm>
            <a:off x="2087366" y="5559354"/>
            <a:ext cx="2589170" cy="369332"/>
          </a:xfrm>
          <a:prstGeom prst="rect">
            <a:avLst/>
          </a:prstGeom>
        </p:spPr>
        <p:txBody>
          <a:bodyPr wrap="none">
            <a:spAutoFit/>
          </a:bodyPr>
          <a:lstStyle/>
          <a:p>
            <a:r>
              <a:rPr lang="en-US" sz="1400">
                <a:solidFill>
                  <a:schemeClr val="bg1">
                    <a:lumMod val="50000"/>
                  </a:schemeClr>
                </a:solidFill>
                <a:latin typeface="Palatino Linotype"/>
                <a:cs typeface="Palatino Linotype"/>
              </a:rPr>
              <a:t>[Landreman et al, JOSS, 2021]</a:t>
            </a:r>
            <a:r>
              <a:rPr lang="en-US">
                <a:latin typeface="Palatino Linotype"/>
                <a:cs typeface="Palatino Linotype"/>
              </a:rPr>
              <a:t> </a:t>
            </a:r>
            <a:endParaRPr lang="en-US" sz="1400"/>
          </a:p>
        </p:txBody>
      </p:sp>
      <p:sp>
        <p:nvSpPr>
          <p:cNvPr id="21" name="Rectangle 20">
            <a:extLst>
              <a:ext uri="{FF2B5EF4-FFF2-40B4-BE49-F238E27FC236}">
                <a16:creationId xmlns:a16="http://schemas.microsoft.com/office/drawing/2014/main" id="{E2C8591A-EB3C-894C-B8FB-F37CD13748FC}"/>
              </a:ext>
            </a:extLst>
          </p:cNvPr>
          <p:cNvSpPr/>
          <p:nvPr/>
        </p:nvSpPr>
        <p:spPr>
          <a:xfrm>
            <a:off x="2087367" y="5104334"/>
            <a:ext cx="3054297" cy="523220"/>
          </a:xfrm>
          <a:prstGeom prst="rect">
            <a:avLst/>
          </a:prstGeom>
        </p:spPr>
        <p:txBody>
          <a:bodyPr wrap="square">
            <a:spAutoFit/>
          </a:bodyPr>
          <a:lstStyle/>
          <a:p>
            <a:r>
              <a:rPr lang="en-US" sz="1400">
                <a:latin typeface="Palatino Linotype"/>
              </a:rPr>
              <a:t>SPEC was coupled to SIMSOPT, a stellarator optimization framework</a:t>
            </a:r>
            <a:endParaRPr lang="en-US" sz="1400"/>
          </a:p>
        </p:txBody>
      </p:sp>
      <p:sp>
        <p:nvSpPr>
          <p:cNvPr id="11" name="TextBox 10">
            <a:extLst>
              <a:ext uri="{FF2B5EF4-FFF2-40B4-BE49-F238E27FC236}">
                <a16:creationId xmlns:a16="http://schemas.microsoft.com/office/drawing/2014/main" id="{12788430-C7AD-3047-B3A8-E40A3FA976A2}"/>
              </a:ext>
            </a:extLst>
          </p:cNvPr>
          <p:cNvSpPr txBox="1"/>
          <p:nvPr/>
        </p:nvSpPr>
        <p:spPr>
          <a:xfrm>
            <a:off x="5552377" y="1453321"/>
            <a:ext cx="5288946" cy="307777"/>
          </a:xfrm>
          <a:prstGeom prst="rect">
            <a:avLst/>
          </a:prstGeom>
          <a:noFill/>
        </p:spPr>
        <p:txBody>
          <a:bodyPr wrap="square" rtlCol="0">
            <a:spAutoFit/>
          </a:bodyPr>
          <a:lstStyle/>
          <a:p>
            <a:r>
              <a:rPr lang="de-DE" sz="1400" b="1">
                <a:solidFill>
                  <a:schemeClr val="accent4"/>
                </a:solidFill>
                <a:latin typeface="American Typewriter" panose="02090604020004020304" pitchFamily="18" charset="77"/>
                <a:ea typeface="Verdana" panose="020B0604030504040204" pitchFamily="34" charset="0"/>
                <a:cs typeface="Calibri" panose="020F0502020204030204" pitchFamily="34" charset="0"/>
              </a:rPr>
              <a:t>Objective</a:t>
            </a:r>
            <a:r>
              <a:rPr lang="de-DE" sz="1400">
                <a:solidFill>
                  <a:schemeClr val="accent4"/>
                </a:solidFill>
                <a:latin typeface="American Typewriter" panose="02090604020004020304" pitchFamily="18" charset="77"/>
                <a:ea typeface="Verdana" panose="020B0604030504040204" pitchFamily="34" charset="0"/>
                <a:cs typeface="Calibri" panose="020F0502020204030204" pitchFamily="34" charset="0"/>
              </a:rPr>
              <a:t>: minimize Greene‘s residue for selected orbits</a:t>
            </a:r>
          </a:p>
        </p:txBody>
      </p:sp>
      <p:sp>
        <p:nvSpPr>
          <p:cNvPr id="12" name="TextBox 11">
            <a:extLst>
              <a:ext uri="{FF2B5EF4-FFF2-40B4-BE49-F238E27FC236}">
                <a16:creationId xmlns:a16="http://schemas.microsoft.com/office/drawing/2014/main" id="{7C044EEE-F996-BD40-9499-3DC94354C8E5}"/>
              </a:ext>
            </a:extLst>
          </p:cNvPr>
          <p:cNvSpPr txBox="1"/>
          <p:nvPr/>
        </p:nvSpPr>
        <p:spPr>
          <a:xfrm>
            <a:off x="5541088" y="1790525"/>
            <a:ext cx="5126913" cy="307777"/>
          </a:xfrm>
          <a:prstGeom prst="rect">
            <a:avLst/>
          </a:prstGeom>
          <a:noFill/>
        </p:spPr>
        <p:txBody>
          <a:bodyPr wrap="square" rtlCol="0">
            <a:spAutoFit/>
          </a:bodyPr>
          <a:lstStyle/>
          <a:p>
            <a:r>
              <a:rPr lang="de-DE" sz="1400" b="1">
                <a:solidFill>
                  <a:schemeClr val="accent4"/>
                </a:solidFill>
                <a:latin typeface="American Typewriter" panose="02090604020004020304" pitchFamily="18" charset="77"/>
                <a:ea typeface="Verdana" panose="020B0604030504040204" pitchFamily="34" charset="0"/>
                <a:cs typeface="Calibri" panose="020F0502020204030204" pitchFamily="34" charset="0"/>
              </a:rPr>
              <a:t>Degrees of freedom</a:t>
            </a:r>
            <a:r>
              <a:rPr lang="de-DE" sz="1400">
                <a:solidFill>
                  <a:schemeClr val="accent4"/>
                </a:solidFill>
                <a:latin typeface="American Typewriter" panose="02090604020004020304" pitchFamily="18" charset="77"/>
                <a:ea typeface="Verdana" panose="020B0604030504040204" pitchFamily="34" charset="0"/>
                <a:cs typeface="Calibri" panose="020F0502020204030204" pitchFamily="34" charset="0"/>
              </a:rPr>
              <a:t>: shape of conducting wall (R</a:t>
            </a:r>
            <a:r>
              <a:rPr lang="de-DE" sz="1400" baseline="-25000">
                <a:solidFill>
                  <a:schemeClr val="accent4"/>
                </a:solidFill>
                <a:latin typeface="American Typewriter" panose="02090604020004020304" pitchFamily="18" charset="77"/>
                <a:ea typeface="Verdana" panose="020B0604030504040204" pitchFamily="34" charset="0"/>
                <a:cs typeface="Calibri" panose="020F0502020204030204" pitchFamily="34" charset="0"/>
              </a:rPr>
              <a:t>mn</a:t>
            </a:r>
            <a:r>
              <a:rPr lang="de-DE" sz="1400">
                <a:solidFill>
                  <a:schemeClr val="accent4"/>
                </a:solidFill>
                <a:latin typeface="American Typewriter" panose="02090604020004020304" pitchFamily="18" charset="77"/>
                <a:ea typeface="Verdana" panose="020B0604030504040204" pitchFamily="34" charset="0"/>
                <a:cs typeface="Calibri" panose="020F0502020204030204" pitchFamily="34" charset="0"/>
              </a:rPr>
              <a:t>,Z</a:t>
            </a:r>
            <a:r>
              <a:rPr lang="de-DE" sz="1400" baseline="-25000">
                <a:solidFill>
                  <a:schemeClr val="accent4"/>
                </a:solidFill>
                <a:latin typeface="American Typewriter" panose="02090604020004020304" pitchFamily="18" charset="77"/>
                <a:ea typeface="Verdana" panose="020B0604030504040204" pitchFamily="34" charset="0"/>
                <a:cs typeface="Calibri" panose="020F0502020204030204" pitchFamily="34" charset="0"/>
              </a:rPr>
              <a:t>mn</a:t>
            </a:r>
            <a:r>
              <a:rPr lang="de-DE" sz="1400">
                <a:solidFill>
                  <a:schemeClr val="accent4"/>
                </a:solidFill>
                <a:latin typeface="American Typewriter" panose="02090604020004020304" pitchFamily="18" charset="77"/>
                <a:ea typeface="Verdana" panose="020B0604030504040204" pitchFamily="34" charset="0"/>
                <a:cs typeface="Calibri" panose="020F0502020204030204" pitchFamily="34" charset="0"/>
              </a:rPr>
              <a:t>)</a:t>
            </a:r>
          </a:p>
        </p:txBody>
      </p:sp>
    </p:spTree>
    <p:extLst>
      <p:ext uri="{BB962C8B-B14F-4D97-AF65-F5344CB8AC3E}">
        <p14:creationId xmlns:p14="http://schemas.microsoft.com/office/powerpoint/2010/main" val="39073994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132DA8F0-9A8B-DE41-B6F6-842FD1EDF826}"/>
              </a:ext>
            </a:extLst>
          </p:cNvPr>
          <p:cNvSpPr txBox="1"/>
          <p:nvPr/>
        </p:nvSpPr>
        <p:spPr>
          <a:xfrm>
            <a:off x="6932342" y="2452160"/>
            <a:ext cx="2263698" cy="584775"/>
          </a:xfrm>
          <a:prstGeom prst="rect">
            <a:avLst/>
          </a:prstGeom>
          <a:solidFill>
            <a:schemeClr val="bg1"/>
          </a:solidFill>
        </p:spPr>
        <p:txBody>
          <a:bodyPr wrap="square" rtlCol="0">
            <a:spAutoFit/>
          </a:bodyPr>
          <a:lstStyle/>
          <a:p>
            <a:pPr algn="just"/>
            <a:r>
              <a:rPr lang="de-DE" sz="2400" baseline="-25000">
                <a:solidFill>
                  <a:srgbClr val="0070C0"/>
                </a:solidFill>
                <a:latin typeface="American Typewriter" panose="02090604020004020304" pitchFamily="18" charset="77"/>
                <a:ea typeface="Verdana" panose="020B0604030504040204" pitchFamily="34" charset="0"/>
                <a:cs typeface="Calibri" panose="020F0502020204030204" pitchFamily="34" charset="0"/>
              </a:rPr>
              <a:t>~ </a:t>
            </a:r>
            <a:r>
              <a:rPr lang="de-DE" sz="1400">
                <a:solidFill>
                  <a:srgbClr val="0070C0"/>
                </a:solidFill>
                <a:latin typeface="American Typewriter" panose="02090604020004020304" pitchFamily="18" charset="77"/>
                <a:ea typeface="Verdana" panose="020B0604030504040204" pitchFamily="34" charset="0"/>
                <a:cs typeface="Calibri" panose="020F0502020204030204" pitchFamily="34" charset="0"/>
              </a:rPr>
              <a:t>150 equilibria </a:t>
            </a:r>
          </a:p>
          <a:p>
            <a:pPr algn="just"/>
            <a:r>
              <a:rPr lang="de-DE" sz="2400" baseline="-25000">
                <a:solidFill>
                  <a:srgbClr val="0070C0"/>
                </a:solidFill>
                <a:latin typeface="American Typewriter" panose="02090604020004020304" pitchFamily="18" charset="77"/>
                <a:ea typeface="Verdana" panose="020B0604030504040204" pitchFamily="34" charset="0"/>
                <a:cs typeface="Calibri" panose="020F0502020204030204" pitchFamily="34" charset="0"/>
              </a:rPr>
              <a:t>~ </a:t>
            </a:r>
            <a:r>
              <a:rPr lang="de-DE" sz="1400">
                <a:solidFill>
                  <a:srgbClr val="0070C0"/>
                </a:solidFill>
                <a:latin typeface="American Typewriter" panose="02090604020004020304" pitchFamily="18" charset="77"/>
                <a:ea typeface="Verdana" panose="020B0604030504040204" pitchFamily="34" charset="0"/>
                <a:cs typeface="Calibri" panose="020F0502020204030204" pitchFamily="34" charset="0"/>
              </a:rPr>
              <a:t>2 days wall-clock time </a:t>
            </a:r>
          </a:p>
        </p:txBody>
      </p:sp>
      <p:pic>
        <p:nvPicPr>
          <p:cNvPr id="3" name="Picture 2">
            <a:extLst>
              <a:ext uri="{FF2B5EF4-FFF2-40B4-BE49-F238E27FC236}">
                <a16:creationId xmlns:a16="http://schemas.microsoft.com/office/drawing/2014/main" id="{68B4C247-3276-5649-A263-472505359360}"/>
              </a:ext>
            </a:extLst>
          </p:cNvPr>
          <p:cNvPicPr>
            <a:picLocks noChangeAspect="1"/>
          </p:cNvPicPr>
          <p:nvPr/>
        </p:nvPicPr>
        <p:blipFill>
          <a:blip r:embed="rId2"/>
          <a:stretch>
            <a:fillRect/>
          </a:stretch>
        </p:blipFill>
        <p:spPr>
          <a:xfrm>
            <a:off x="5686912" y="3537256"/>
            <a:ext cx="4523889" cy="3001656"/>
          </a:xfrm>
          <a:prstGeom prst="rect">
            <a:avLst/>
          </a:prstGeom>
        </p:spPr>
      </p:pic>
      <p:sp>
        <p:nvSpPr>
          <p:cNvPr id="5" name="Slide Number Placeholder 4"/>
          <p:cNvSpPr>
            <a:spLocks noGrp="1"/>
          </p:cNvSpPr>
          <p:nvPr>
            <p:ph type="sldNum" sz="quarter" idx="4294967295"/>
          </p:nvPr>
        </p:nvSpPr>
        <p:spPr/>
        <p:txBody>
          <a:bodyPr/>
          <a:lstStyle/>
          <a:p>
            <a:fld id="{DA0121B4-764A-5B42-9FDF-DE6B4DD3D277}" type="slidenum">
              <a:rPr lang="en-US"/>
              <a:t>18</a:t>
            </a:fld>
            <a:endParaRPr lang="en-US"/>
          </a:p>
        </p:txBody>
      </p:sp>
      <p:sp>
        <p:nvSpPr>
          <p:cNvPr id="80" name="Title 1"/>
          <p:cNvSpPr txBox="1">
            <a:spLocks/>
          </p:cNvSpPr>
          <p:nvPr/>
        </p:nvSpPr>
        <p:spPr>
          <a:xfrm>
            <a:off x="1755110" y="1093"/>
            <a:ext cx="879859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a:solidFill>
                  <a:schemeClr val="bg1"/>
                </a:solidFill>
              </a:rPr>
              <a:t>At high C, no ideal 𝛽-limit, but chaos can emerge</a:t>
            </a:r>
            <a:endParaRPr lang="en-US" sz="3000">
              <a:solidFill>
                <a:schemeClr val="bg1"/>
              </a:solidFill>
              <a:latin typeface="Bookman Old Style" charset="0"/>
              <a:ea typeface="Bookman Old Style" charset="0"/>
              <a:cs typeface="Bookman Old Style" charset="0"/>
            </a:endParaRPr>
          </a:p>
        </p:txBody>
      </p:sp>
      <p:sp>
        <p:nvSpPr>
          <p:cNvPr id="6" name="Rectangle 5">
            <a:extLst>
              <a:ext uri="{FF2B5EF4-FFF2-40B4-BE49-F238E27FC236}">
                <a16:creationId xmlns:a16="http://schemas.microsoft.com/office/drawing/2014/main" id="{8546731C-9E07-DE46-B52D-27EDFAF63A47}"/>
              </a:ext>
            </a:extLst>
          </p:cNvPr>
          <p:cNvSpPr/>
          <p:nvPr/>
        </p:nvSpPr>
        <p:spPr>
          <a:xfrm rot="5400000">
            <a:off x="2568643" y="5079907"/>
            <a:ext cx="846413" cy="3421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3" name="Rectangle 12">
            <a:extLst>
              <a:ext uri="{FF2B5EF4-FFF2-40B4-BE49-F238E27FC236}">
                <a16:creationId xmlns:a16="http://schemas.microsoft.com/office/drawing/2014/main" id="{1F59FCEE-67E0-0E46-9EFF-1BC4F5F472C1}"/>
              </a:ext>
            </a:extLst>
          </p:cNvPr>
          <p:cNvSpPr/>
          <p:nvPr/>
        </p:nvSpPr>
        <p:spPr>
          <a:xfrm>
            <a:off x="3196684" y="1"/>
            <a:ext cx="7471317" cy="1116000"/>
          </a:xfrm>
          <a:prstGeom prst="rect">
            <a:avLst/>
          </a:prstGeom>
          <a:solidFill>
            <a:schemeClr val="accent1"/>
          </a:solidFill>
          <a:ln w="2222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4EF79F87-E536-F34C-BC15-A8529CE5B32A}"/>
              </a:ext>
            </a:extLst>
          </p:cNvPr>
          <p:cNvPicPr>
            <a:picLocks noChangeAspect="1"/>
          </p:cNvPicPr>
          <p:nvPr/>
        </p:nvPicPr>
        <p:blipFill>
          <a:blip r:embed="rId3"/>
          <a:stretch>
            <a:fillRect/>
          </a:stretch>
        </p:blipFill>
        <p:spPr>
          <a:xfrm>
            <a:off x="1755110" y="380358"/>
            <a:ext cx="1260000" cy="406773"/>
          </a:xfrm>
          <a:prstGeom prst="rect">
            <a:avLst/>
          </a:prstGeom>
        </p:spPr>
      </p:pic>
      <p:sp>
        <p:nvSpPr>
          <p:cNvPr id="15" name="Title 1">
            <a:extLst>
              <a:ext uri="{FF2B5EF4-FFF2-40B4-BE49-F238E27FC236}">
                <a16:creationId xmlns:a16="http://schemas.microsoft.com/office/drawing/2014/main" id="{9F67BED0-1A26-364B-87A5-DEAF05551D38}"/>
              </a:ext>
            </a:extLst>
          </p:cNvPr>
          <p:cNvSpPr txBox="1">
            <a:spLocks/>
          </p:cNvSpPr>
          <p:nvPr/>
        </p:nvSpPr>
        <p:spPr>
          <a:xfrm>
            <a:off x="3196684" y="1093"/>
            <a:ext cx="7471317"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600">
                <a:solidFill>
                  <a:schemeClr val="bg1"/>
                </a:solidFill>
                <a:latin typeface="Palatino Linotype" panose="02040502050505030304" pitchFamily="18" charset="0"/>
                <a:ea typeface="Bookman Old Style" charset="0"/>
                <a:cs typeface="Bookman Old Style" charset="0"/>
              </a:rPr>
              <a:t>We can optimize the coils for integrability</a:t>
            </a:r>
          </a:p>
        </p:txBody>
      </p:sp>
      <p:sp>
        <p:nvSpPr>
          <p:cNvPr id="10" name="Arc 9">
            <a:extLst>
              <a:ext uri="{FF2B5EF4-FFF2-40B4-BE49-F238E27FC236}">
                <a16:creationId xmlns:a16="http://schemas.microsoft.com/office/drawing/2014/main" id="{8F28493D-5CD8-C340-A58C-5B11C3697B4B}"/>
              </a:ext>
            </a:extLst>
          </p:cNvPr>
          <p:cNvSpPr/>
          <p:nvPr/>
        </p:nvSpPr>
        <p:spPr>
          <a:xfrm>
            <a:off x="3884651" y="2809076"/>
            <a:ext cx="3813717" cy="1393903"/>
          </a:xfrm>
          <a:prstGeom prst="arc">
            <a:avLst>
              <a:gd name="adj1" fmla="val 16200000"/>
              <a:gd name="adj2" fmla="val 21560224"/>
            </a:avLst>
          </a:prstGeom>
          <a:ln>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17" name="TextBox 16">
            <a:extLst>
              <a:ext uri="{FF2B5EF4-FFF2-40B4-BE49-F238E27FC236}">
                <a16:creationId xmlns:a16="http://schemas.microsoft.com/office/drawing/2014/main" id="{32469006-96A0-CD45-B14E-2516BE01D8FD}"/>
              </a:ext>
            </a:extLst>
          </p:cNvPr>
          <p:cNvSpPr txBox="1"/>
          <p:nvPr/>
        </p:nvSpPr>
        <p:spPr>
          <a:xfrm>
            <a:off x="6676440" y="3566814"/>
            <a:ext cx="2900817" cy="338554"/>
          </a:xfrm>
          <a:prstGeom prst="rect">
            <a:avLst/>
          </a:prstGeom>
          <a:solidFill>
            <a:schemeClr val="bg1"/>
          </a:solidFill>
        </p:spPr>
        <p:txBody>
          <a:bodyPr wrap="square" rtlCol="0">
            <a:spAutoFit/>
          </a:bodyPr>
          <a:lstStyle/>
          <a:p>
            <a:pPr algn="ctr"/>
            <a:r>
              <a:rPr lang="de-DE" sz="1600" b="1">
                <a:solidFill>
                  <a:srgbClr val="C2C002"/>
                </a:solidFill>
                <a:latin typeface="American Typewriter" panose="02090604020004020304" pitchFamily="18" charset="77"/>
                <a:ea typeface="Verdana" panose="020B0604030504040204" pitchFamily="34" charset="0"/>
                <a:cs typeface="Calibri" panose="020F0502020204030204" pitchFamily="34" charset="0"/>
              </a:rPr>
              <a:t>Optimized </a:t>
            </a:r>
            <a:r>
              <a:rPr lang="de-DE" sz="1600">
                <a:solidFill>
                  <a:srgbClr val="C2C002"/>
                </a:solidFill>
                <a:latin typeface="American Typewriter" panose="02090604020004020304" pitchFamily="18" charset="77"/>
                <a:ea typeface="Verdana" panose="020B0604030504040204" pitchFamily="34" charset="0"/>
                <a:cs typeface="Calibri" panose="020F0502020204030204" pitchFamily="34" charset="0"/>
              </a:rPr>
              <a:t>(𝛿B/B </a:t>
            </a:r>
            <a:r>
              <a:rPr lang="de-DE" sz="2000" baseline="-25000">
                <a:solidFill>
                  <a:srgbClr val="C2C002"/>
                </a:solidFill>
                <a:latin typeface="American Typewriter" panose="02090604020004020304" pitchFamily="18" charset="77"/>
                <a:ea typeface="Verdana" panose="020B0604030504040204" pitchFamily="34" charset="0"/>
                <a:cs typeface="Calibri" panose="020F0502020204030204" pitchFamily="34" charset="0"/>
              </a:rPr>
              <a:t>~ </a:t>
            </a:r>
            <a:r>
              <a:rPr lang="de-DE" sz="1600">
                <a:solidFill>
                  <a:srgbClr val="C2C002"/>
                </a:solidFill>
                <a:latin typeface="American Typewriter" panose="02090604020004020304" pitchFamily="18" charset="77"/>
                <a:ea typeface="Verdana" panose="020B0604030504040204" pitchFamily="34" charset="0"/>
                <a:cs typeface="Calibri" panose="020F0502020204030204" pitchFamily="34" charset="0"/>
              </a:rPr>
              <a:t>1%)</a:t>
            </a:r>
            <a:endParaRPr lang="de-DE" sz="1600" b="1">
              <a:solidFill>
                <a:srgbClr val="C2C002"/>
              </a:solidFill>
              <a:latin typeface="American Typewriter" panose="02090604020004020304" pitchFamily="18" charset="77"/>
              <a:ea typeface="Verdana" panose="020B0604030504040204" pitchFamily="34" charset="0"/>
              <a:cs typeface="Calibri" panose="020F0502020204030204" pitchFamily="34" charset="0"/>
            </a:endParaRPr>
          </a:p>
        </p:txBody>
      </p:sp>
      <p:grpSp>
        <p:nvGrpSpPr>
          <p:cNvPr id="18" name="Group 17">
            <a:extLst>
              <a:ext uri="{FF2B5EF4-FFF2-40B4-BE49-F238E27FC236}">
                <a16:creationId xmlns:a16="http://schemas.microsoft.com/office/drawing/2014/main" id="{3F92FD0E-AF95-A542-9387-4F3C7820885D}"/>
              </a:ext>
            </a:extLst>
          </p:cNvPr>
          <p:cNvGrpSpPr/>
          <p:nvPr/>
        </p:nvGrpSpPr>
        <p:grpSpPr>
          <a:xfrm>
            <a:off x="1615969" y="1328699"/>
            <a:ext cx="4175540" cy="2963812"/>
            <a:chOff x="91969" y="1328699"/>
            <a:chExt cx="4175540" cy="2963812"/>
          </a:xfrm>
        </p:grpSpPr>
        <p:pic>
          <p:nvPicPr>
            <p:cNvPr id="19" name="Picture 18">
              <a:extLst>
                <a:ext uri="{FF2B5EF4-FFF2-40B4-BE49-F238E27FC236}">
                  <a16:creationId xmlns:a16="http://schemas.microsoft.com/office/drawing/2014/main" id="{7241C549-197E-5949-B349-D5AB10046958}"/>
                </a:ext>
              </a:extLst>
            </p:cNvPr>
            <p:cNvPicPr>
              <a:picLocks noChangeAspect="1"/>
            </p:cNvPicPr>
            <p:nvPr/>
          </p:nvPicPr>
          <p:blipFill>
            <a:blip r:embed="rId4"/>
            <a:stretch>
              <a:fillRect/>
            </a:stretch>
          </p:blipFill>
          <p:spPr>
            <a:xfrm>
              <a:off x="91969" y="1495265"/>
              <a:ext cx="4175540" cy="2797246"/>
            </a:xfrm>
            <a:prstGeom prst="rect">
              <a:avLst/>
            </a:prstGeom>
          </p:spPr>
        </p:pic>
        <p:sp>
          <p:nvSpPr>
            <p:cNvPr id="20" name="TextBox 19">
              <a:extLst>
                <a:ext uri="{FF2B5EF4-FFF2-40B4-BE49-F238E27FC236}">
                  <a16:creationId xmlns:a16="http://schemas.microsoft.com/office/drawing/2014/main" id="{7E32466E-1545-EF4A-8937-16E36D93B94A}"/>
                </a:ext>
              </a:extLst>
            </p:cNvPr>
            <p:cNvSpPr txBox="1"/>
            <p:nvPr/>
          </p:nvSpPr>
          <p:spPr>
            <a:xfrm>
              <a:off x="1638939" y="1328699"/>
              <a:ext cx="1513597" cy="338554"/>
            </a:xfrm>
            <a:prstGeom prst="rect">
              <a:avLst/>
            </a:prstGeom>
            <a:solidFill>
              <a:schemeClr val="bg1"/>
            </a:solidFill>
          </p:spPr>
          <p:txBody>
            <a:bodyPr wrap="square" rtlCol="0">
              <a:spAutoFit/>
            </a:bodyPr>
            <a:lstStyle/>
            <a:p>
              <a:pPr algn="ctr"/>
              <a:r>
                <a:rPr lang="de-DE" sz="1600" b="1">
                  <a:solidFill>
                    <a:srgbClr val="FF0000"/>
                  </a:solidFill>
                  <a:latin typeface="American Typewriter" panose="02090604020004020304" pitchFamily="18" charset="77"/>
                  <a:ea typeface="Verdana" panose="020B0604030504040204" pitchFamily="34" charset="0"/>
                  <a:cs typeface="Calibri" panose="020F0502020204030204" pitchFamily="34" charset="0"/>
                </a:rPr>
                <a:t>Initial </a:t>
              </a:r>
            </a:p>
          </p:txBody>
        </p:sp>
        <p:sp>
          <p:nvSpPr>
            <p:cNvPr id="21" name="Rectangle 20">
              <a:extLst>
                <a:ext uri="{FF2B5EF4-FFF2-40B4-BE49-F238E27FC236}">
                  <a16:creationId xmlns:a16="http://schemas.microsoft.com/office/drawing/2014/main" id="{4D04DEB5-520E-CB4E-B378-47084F78801A}"/>
                </a:ext>
              </a:extLst>
            </p:cNvPr>
            <p:cNvSpPr/>
            <p:nvPr/>
          </p:nvSpPr>
          <p:spPr>
            <a:xfrm>
              <a:off x="602530" y="1476615"/>
              <a:ext cx="753732" cy="307777"/>
            </a:xfrm>
            <a:prstGeom prst="rect">
              <a:avLst/>
            </a:prstGeom>
          </p:spPr>
          <p:txBody>
            <a:bodyPr wrap="none">
              <a:spAutoFit/>
            </a:bodyPr>
            <a:lstStyle/>
            <a:p>
              <a:r>
                <a:rPr lang="en-US" sz="1400">
                  <a:latin typeface="Palatino Linotype"/>
                  <a:cs typeface="Palatino Linotype"/>
                </a:rPr>
                <a:t>β ~ 2 %</a:t>
              </a:r>
              <a:endParaRPr lang="de-DE" sz="1400"/>
            </a:p>
          </p:txBody>
        </p:sp>
      </p:grpSp>
      <p:sp>
        <p:nvSpPr>
          <p:cNvPr id="11" name="TextBox 10">
            <a:extLst>
              <a:ext uri="{FF2B5EF4-FFF2-40B4-BE49-F238E27FC236}">
                <a16:creationId xmlns:a16="http://schemas.microsoft.com/office/drawing/2014/main" id="{12788430-C7AD-3047-B3A8-E40A3FA976A2}"/>
              </a:ext>
            </a:extLst>
          </p:cNvPr>
          <p:cNvSpPr txBox="1"/>
          <p:nvPr/>
        </p:nvSpPr>
        <p:spPr>
          <a:xfrm>
            <a:off x="5549592" y="1450662"/>
            <a:ext cx="5709425" cy="307777"/>
          </a:xfrm>
          <a:prstGeom prst="rect">
            <a:avLst/>
          </a:prstGeom>
          <a:noFill/>
        </p:spPr>
        <p:txBody>
          <a:bodyPr wrap="square" rtlCol="0">
            <a:spAutoFit/>
          </a:bodyPr>
          <a:lstStyle/>
          <a:p>
            <a:r>
              <a:rPr lang="de-DE" sz="1400" b="1">
                <a:solidFill>
                  <a:schemeClr val="accent4"/>
                </a:solidFill>
                <a:latin typeface="American Typewriter" panose="02090604020004020304" pitchFamily="18" charset="77"/>
                <a:ea typeface="Verdana" panose="020B0604030504040204" pitchFamily="34" charset="0"/>
                <a:cs typeface="Calibri" panose="020F0502020204030204" pitchFamily="34" charset="0"/>
              </a:rPr>
              <a:t>Objective</a:t>
            </a:r>
            <a:r>
              <a:rPr lang="de-DE" sz="1400">
                <a:solidFill>
                  <a:schemeClr val="accent4"/>
                </a:solidFill>
                <a:latin typeface="American Typewriter" panose="02090604020004020304" pitchFamily="18" charset="77"/>
                <a:ea typeface="Verdana" panose="020B0604030504040204" pitchFamily="34" charset="0"/>
                <a:cs typeface="Calibri" panose="020F0502020204030204" pitchFamily="34" charset="0"/>
              </a:rPr>
              <a:t>: minimize Greene‘s residue for selected orbits</a:t>
            </a:r>
          </a:p>
        </p:txBody>
      </p:sp>
      <p:sp>
        <p:nvSpPr>
          <p:cNvPr id="12" name="TextBox 11">
            <a:extLst>
              <a:ext uri="{FF2B5EF4-FFF2-40B4-BE49-F238E27FC236}">
                <a16:creationId xmlns:a16="http://schemas.microsoft.com/office/drawing/2014/main" id="{7C044EEE-F996-BD40-9499-3DC94354C8E5}"/>
              </a:ext>
            </a:extLst>
          </p:cNvPr>
          <p:cNvSpPr txBox="1"/>
          <p:nvPr/>
        </p:nvSpPr>
        <p:spPr>
          <a:xfrm>
            <a:off x="5549591" y="1801343"/>
            <a:ext cx="4713684" cy="307777"/>
          </a:xfrm>
          <a:prstGeom prst="rect">
            <a:avLst/>
          </a:prstGeom>
          <a:noFill/>
        </p:spPr>
        <p:txBody>
          <a:bodyPr wrap="square" rtlCol="0">
            <a:spAutoFit/>
          </a:bodyPr>
          <a:lstStyle/>
          <a:p>
            <a:r>
              <a:rPr lang="de-DE" sz="1400" b="1">
                <a:solidFill>
                  <a:schemeClr val="accent4"/>
                </a:solidFill>
                <a:latin typeface="American Typewriter" panose="02090604020004020304" pitchFamily="18" charset="77"/>
                <a:ea typeface="Verdana" panose="020B0604030504040204" pitchFamily="34" charset="0"/>
                <a:cs typeface="Calibri" panose="020F0502020204030204" pitchFamily="34" charset="0"/>
              </a:rPr>
              <a:t>Degrees of freedom</a:t>
            </a:r>
            <a:r>
              <a:rPr lang="de-DE" sz="1400">
                <a:solidFill>
                  <a:schemeClr val="accent4"/>
                </a:solidFill>
                <a:latin typeface="American Typewriter" panose="02090604020004020304" pitchFamily="18" charset="77"/>
                <a:ea typeface="Verdana" panose="020B0604030504040204" pitchFamily="34" charset="0"/>
                <a:cs typeface="Calibri" panose="020F0502020204030204" pitchFamily="34" charset="0"/>
              </a:rPr>
              <a:t>: external fields (</a:t>
            </a:r>
            <a:r>
              <a:rPr lang="de-DE" sz="1400" b="1">
                <a:solidFill>
                  <a:schemeClr val="accent4"/>
                </a:solidFill>
                <a:latin typeface="American Typewriter" panose="02090604020004020304" pitchFamily="18" charset="77"/>
                <a:ea typeface="Verdana" panose="020B0604030504040204" pitchFamily="34" charset="0"/>
                <a:cs typeface="Calibri" panose="020F0502020204030204" pitchFamily="34" charset="0"/>
              </a:rPr>
              <a:t>B</a:t>
            </a:r>
            <a:r>
              <a:rPr lang="de-DE" sz="1400" baseline="-25000">
                <a:solidFill>
                  <a:schemeClr val="accent4"/>
                </a:solidFill>
                <a:latin typeface="American Typewriter" panose="02090604020004020304" pitchFamily="18" charset="77"/>
                <a:ea typeface="Verdana" panose="020B0604030504040204" pitchFamily="34" charset="0"/>
                <a:cs typeface="Calibri" panose="020F0502020204030204" pitchFamily="34" charset="0"/>
              </a:rPr>
              <a:t>coils</a:t>
            </a:r>
            <a:r>
              <a:rPr lang="de-DE" sz="1400" b="1">
                <a:solidFill>
                  <a:schemeClr val="accent4"/>
                </a:solidFill>
                <a:latin typeface="American Typewriter" panose="02090604020004020304" pitchFamily="18" charset="77"/>
                <a:ea typeface="Verdana" panose="020B0604030504040204" pitchFamily="34" charset="0"/>
                <a:cs typeface="Calibri" panose="020F0502020204030204" pitchFamily="34" charset="0"/>
              </a:rPr>
              <a:t>.n</a:t>
            </a:r>
            <a:r>
              <a:rPr lang="de-DE" sz="1400">
                <a:solidFill>
                  <a:schemeClr val="accent4"/>
                </a:solidFill>
                <a:latin typeface="American Typewriter" panose="02090604020004020304" pitchFamily="18" charset="77"/>
                <a:ea typeface="Verdana" panose="020B0604030504040204" pitchFamily="34" charset="0"/>
                <a:cs typeface="Calibri" panose="020F0502020204030204" pitchFamily="34" charset="0"/>
              </a:rPr>
              <a:t>)</a:t>
            </a:r>
            <a:r>
              <a:rPr lang="de-DE" sz="1400" baseline="-25000">
                <a:solidFill>
                  <a:schemeClr val="accent4"/>
                </a:solidFill>
                <a:latin typeface="American Typewriter" panose="02090604020004020304" pitchFamily="18" charset="77"/>
                <a:ea typeface="Verdana" panose="020B0604030504040204" pitchFamily="34" charset="0"/>
                <a:cs typeface="Calibri" panose="020F0502020204030204" pitchFamily="34" charset="0"/>
              </a:rPr>
              <a:t>mn</a:t>
            </a:r>
            <a:endParaRPr lang="de-DE" sz="1400" b="1">
              <a:solidFill>
                <a:schemeClr val="accent4"/>
              </a:solidFill>
              <a:latin typeface="American Typewriter" panose="02090604020004020304" pitchFamily="18" charset="77"/>
              <a:ea typeface="Verdana" panose="020B0604030504040204" pitchFamily="34" charset="0"/>
              <a:cs typeface="Calibri" panose="020F0502020204030204" pitchFamily="34" charset="0"/>
            </a:endParaRPr>
          </a:p>
        </p:txBody>
      </p:sp>
      <p:sp>
        <p:nvSpPr>
          <p:cNvPr id="22" name="Rectangle 21">
            <a:extLst>
              <a:ext uri="{FF2B5EF4-FFF2-40B4-BE49-F238E27FC236}">
                <a16:creationId xmlns:a16="http://schemas.microsoft.com/office/drawing/2014/main" id="{A61E140A-BE04-F24C-85BD-B9F288FB14EB}"/>
              </a:ext>
            </a:extLst>
          </p:cNvPr>
          <p:cNvSpPr/>
          <p:nvPr/>
        </p:nvSpPr>
        <p:spPr>
          <a:xfrm>
            <a:off x="2095820" y="6176325"/>
            <a:ext cx="2623539" cy="307777"/>
          </a:xfrm>
          <a:prstGeom prst="rect">
            <a:avLst/>
          </a:prstGeom>
        </p:spPr>
        <p:txBody>
          <a:bodyPr wrap="none">
            <a:spAutoFit/>
          </a:bodyPr>
          <a:lstStyle/>
          <a:p>
            <a:r>
              <a:rPr lang="de-DE" sz="1400">
                <a:solidFill>
                  <a:schemeClr val="accent1"/>
                </a:solidFill>
              </a:rPr>
              <a:t>https://arxiv.org/abs/2111.15564</a:t>
            </a:r>
          </a:p>
        </p:txBody>
      </p:sp>
      <p:sp>
        <p:nvSpPr>
          <p:cNvPr id="23" name="Rectangle 22">
            <a:extLst>
              <a:ext uri="{FF2B5EF4-FFF2-40B4-BE49-F238E27FC236}">
                <a16:creationId xmlns:a16="http://schemas.microsoft.com/office/drawing/2014/main" id="{39743095-A3EC-2542-84CD-320FA79483CD}"/>
              </a:ext>
            </a:extLst>
          </p:cNvPr>
          <p:cNvSpPr/>
          <p:nvPr/>
        </p:nvSpPr>
        <p:spPr>
          <a:xfrm>
            <a:off x="2095820" y="5850668"/>
            <a:ext cx="2446119" cy="338554"/>
          </a:xfrm>
          <a:prstGeom prst="rect">
            <a:avLst/>
          </a:prstGeom>
        </p:spPr>
        <p:txBody>
          <a:bodyPr wrap="none">
            <a:spAutoFit/>
          </a:bodyPr>
          <a:lstStyle/>
          <a:p>
            <a:r>
              <a:rPr lang="en-US" sz="1200">
                <a:solidFill>
                  <a:schemeClr val="bg1">
                    <a:lumMod val="50000"/>
                  </a:schemeClr>
                </a:solidFill>
                <a:latin typeface="Palatino Linotype"/>
                <a:cs typeface="Palatino Linotype"/>
              </a:rPr>
              <a:t>[Baillod et al, submitted to PoP]</a:t>
            </a:r>
            <a:r>
              <a:rPr lang="en-US" sz="1600">
                <a:latin typeface="Palatino Linotype"/>
                <a:cs typeface="Palatino Linotype"/>
              </a:rPr>
              <a:t> </a:t>
            </a:r>
            <a:endParaRPr lang="en-US" sz="1200"/>
          </a:p>
        </p:txBody>
      </p:sp>
    </p:spTree>
    <p:extLst>
      <p:ext uri="{BB962C8B-B14F-4D97-AF65-F5344CB8AC3E}">
        <p14:creationId xmlns:p14="http://schemas.microsoft.com/office/powerpoint/2010/main" val="18126293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25B7A045-3E62-BA44-8CF3-A2667B43402F}"/>
              </a:ext>
            </a:extLst>
          </p:cNvPr>
          <p:cNvSpPr txBox="1"/>
          <p:nvPr/>
        </p:nvSpPr>
        <p:spPr>
          <a:xfrm>
            <a:off x="6932342" y="2452160"/>
            <a:ext cx="2263698" cy="584775"/>
          </a:xfrm>
          <a:prstGeom prst="rect">
            <a:avLst/>
          </a:prstGeom>
          <a:solidFill>
            <a:schemeClr val="bg1"/>
          </a:solidFill>
        </p:spPr>
        <p:txBody>
          <a:bodyPr wrap="square" rtlCol="0">
            <a:spAutoFit/>
          </a:bodyPr>
          <a:lstStyle/>
          <a:p>
            <a:pPr algn="just"/>
            <a:r>
              <a:rPr lang="de-DE" sz="2400" baseline="-25000">
                <a:solidFill>
                  <a:srgbClr val="0070C0"/>
                </a:solidFill>
                <a:latin typeface="American Typewriter" panose="02090604020004020304" pitchFamily="18" charset="77"/>
                <a:ea typeface="Verdana" panose="020B0604030504040204" pitchFamily="34" charset="0"/>
                <a:cs typeface="Calibri" panose="020F0502020204030204" pitchFamily="34" charset="0"/>
              </a:rPr>
              <a:t>~ </a:t>
            </a:r>
            <a:r>
              <a:rPr lang="de-DE" sz="1400">
                <a:solidFill>
                  <a:srgbClr val="0070C0"/>
                </a:solidFill>
                <a:latin typeface="American Typewriter" panose="02090604020004020304" pitchFamily="18" charset="77"/>
                <a:ea typeface="Verdana" panose="020B0604030504040204" pitchFamily="34" charset="0"/>
                <a:cs typeface="Calibri" panose="020F0502020204030204" pitchFamily="34" charset="0"/>
              </a:rPr>
              <a:t>200 equilibria </a:t>
            </a:r>
          </a:p>
          <a:p>
            <a:pPr algn="just"/>
            <a:r>
              <a:rPr lang="de-DE" sz="2400" baseline="-25000">
                <a:solidFill>
                  <a:srgbClr val="0070C0"/>
                </a:solidFill>
                <a:latin typeface="American Typewriter" panose="02090604020004020304" pitchFamily="18" charset="77"/>
                <a:ea typeface="Verdana" panose="020B0604030504040204" pitchFamily="34" charset="0"/>
                <a:cs typeface="Calibri" panose="020F0502020204030204" pitchFamily="34" charset="0"/>
              </a:rPr>
              <a:t>~ </a:t>
            </a:r>
            <a:r>
              <a:rPr lang="de-DE" sz="1400">
                <a:solidFill>
                  <a:srgbClr val="0070C0"/>
                </a:solidFill>
                <a:latin typeface="American Typewriter" panose="02090604020004020304" pitchFamily="18" charset="77"/>
                <a:ea typeface="Verdana" panose="020B0604030504040204" pitchFamily="34" charset="0"/>
                <a:cs typeface="Calibri" panose="020F0502020204030204" pitchFamily="34" charset="0"/>
              </a:rPr>
              <a:t>1 day wall-clock time </a:t>
            </a:r>
          </a:p>
        </p:txBody>
      </p:sp>
      <p:pic>
        <p:nvPicPr>
          <p:cNvPr id="2" name="Picture 1">
            <a:extLst>
              <a:ext uri="{FF2B5EF4-FFF2-40B4-BE49-F238E27FC236}">
                <a16:creationId xmlns:a16="http://schemas.microsoft.com/office/drawing/2014/main" id="{5E523CDD-F5DF-2043-9EBA-BE0D0604E02C}"/>
              </a:ext>
            </a:extLst>
          </p:cNvPr>
          <p:cNvPicPr>
            <a:picLocks noChangeAspect="1"/>
          </p:cNvPicPr>
          <p:nvPr/>
        </p:nvPicPr>
        <p:blipFill>
          <a:blip r:embed="rId2"/>
          <a:stretch>
            <a:fillRect/>
          </a:stretch>
        </p:blipFill>
        <p:spPr>
          <a:xfrm>
            <a:off x="5644051" y="3807089"/>
            <a:ext cx="4404731" cy="2922163"/>
          </a:xfrm>
          <a:prstGeom prst="rect">
            <a:avLst/>
          </a:prstGeom>
        </p:spPr>
      </p:pic>
      <p:sp>
        <p:nvSpPr>
          <p:cNvPr id="5" name="Slide Number Placeholder 4"/>
          <p:cNvSpPr>
            <a:spLocks noGrp="1"/>
          </p:cNvSpPr>
          <p:nvPr>
            <p:ph type="sldNum" sz="quarter" idx="4294967295"/>
          </p:nvPr>
        </p:nvSpPr>
        <p:spPr/>
        <p:txBody>
          <a:bodyPr/>
          <a:lstStyle/>
          <a:p>
            <a:fld id="{DA0121B4-764A-5B42-9FDF-DE6B4DD3D277}" type="slidenum">
              <a:rPr lang="en-US"/>
              <a:t>19</a:t>
            </a:fld>
            <a:endParaRPr lang="en-US"/>
          </a:p>
        </p:txBody>
      </p:sp>
      <p:sp>
        <p:nvSpPr>
          <p:cNvPr id="80" name="Title 1"/>
          <p:cNvSpPr txBox="1">
            <a:spLocks/>
          </p:cNvSpPr>
          <p:nvPr/>
        </p:nvSpPr>
        <p:spPr>
          <a:xfrm>
            <a:off x="1755110" y="1093"/>
            <a:ext cx="879859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a:solidFill>
                  <a:schemeClr val="bg1"/>
                </a:solidFill>
              </a:rPr>
              <a:t>At high C, no ideal 𝛽-limit, but chaos can emerge</a:t>
            </a:r>
            <a:endParaRPr lang="en-US" sz="3000">
              <a:solidFill>
                <a:schemeClr val="bg1"/>
              </a:solidFill>
              <a:latin typeface="Bookman Old Style" charset="0"/>
              <a:ea typeface="Bookman Old Style" charset="0"/>
              <a:cs typeface="Bookman Old Style" charset="0"/>
            </a:endParaRPr>
          </a:p>
        </p:txBody>
      </p:sp>
      <p:sp>
        <p:nvSpPr>
          <p:cNvPr id="6" name="Rectangle 5">
            <a:extLst>
              <a:ext uri="{FF2B5EF4-FFF2-40B4-BE49-F238E27FC236}">
                <a16:creationId xmlns:a16="http://schemas.microsoft.com/office/drawing/2014/main" id="{8546731C-9E07-DE46-B52D-27EDFAF63A47}"/>
              </a:ext>
            </a:extLst>
          </p:cNvPr>
          <p:cNvSpPr/>
          <p:nvPr/>
        </p:nvSpPr>
        <p:spPr>
          <a:xfrm rot="5400000">
            <a:off x="2568643" y="5079907"/>
            <a:ext cx="846413" cy="3421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3" name="Rectangle 12">
            <a:extLst>
              <a:ext uri="{FF2B5EF4-FFF2-40B4-BE49-F238E27FC236}">
                <a16:creationId xmlns:a16="http://schemas.microsoft.com/office/drawing/2014/main" id="{1F59FCEE-67E0-0E46-9EFF-1BC4F5F472C1}"/>
              </a:ext>
            </a:extLst>
          </p:cNvPr>
          <p:cNvSpPr/>
          <p:nvPr/>
        </p:nvSpPr>
        <p:spPr>
          <a:xfrm>
            <a:off x="3196684" y="1"/>
            <a:ext cx="7471317" cy="1116000"/>
          </a:xfrm>
          <a:prstGeom prst="rect">
            <a:avLst/>
          </a:prstGeom>
          <a:solidFill>
            <a:schemeClr val="accent1"/>
          </a:solidFill>
          <a:ln w="2222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4EF79F87-E536-F34C-BC15-A8529CE5B32A}"/>
              </a:ext>
            </a:extLst>
          </p:cNvPr>
          <p:cNvPicPr>
            <a:picLocks noChangeAspect="1"/>
          </p:cNvPicPr>
          <p:nvPr/>
        </p:nvPicPr>
        <p:blipFill>
          <a:blip r:embed="rId3"/>
          <a:stretch>
            <a:fillRect/>
          </a:stretch>
        </p:blipFill>
        <p:spPr>
          <a:xfrm>
            <a:off x="1755110" y="380358"/>
            <a:ext cx="1260000" cy="406773"/>
          </a:xfrm>
          <a:prstGeom prst="rect">
            <a:avLst/>
          </a:prstGeom>
        </p:spPr>
      </p:pic>
      <p:sp>
        <p:nvSpPr>
          <p:cNvPr id="15" name="Title 1">
            <a:extLst>
              <a:ext uri="{FF2B5EF4-FFF2-40B4-BE49-F238E27FC236}">
                <a16:creationId xmlns:a16="http://schemas.microsoft.com/office/drawing/2014/main" id="{9F67BED0-1A26-364B-87A5-DEAF05551D38}"/>
              </a:ext>
            </a:extLst>
          </p:cNvPr>
          <p:cNvSpPr txBox="1">
            <a:spLocks/>
          </p:cNvSpPr>
          <p:nvPr/>
        </p:nvSpPr>
        <p:spPr>
          <a:xfrm>
            <a:off x="3196684" y="1093"/>
            <a:ext cx="7471317"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600">
                <a:solidFill>
                  <a:schemeClr val="bg1"/>
                </a:solidFill>
                <a:latin typeface="Palatino Linotype" panose="02040502050505030304" pitchFamily="18" charset="0"/>
                <a:ea typeface="Bookman Old Style" charset="0"/>
                <a:cs typeface="Bookman Old Style" charset="0"/>
              </a:rPr>
              <a:t>We can optimize ECCD for integrability</a:t>
            </a:r>
          </a:p>
        </p:txBody>
      </p:sp>
      <p:sp>
        <p:nvSpPr>
          <p:cNvPr id="12" name="Arc 11">
            <a:extLst>
              <a:ext uri="{FF2B5EF4-FFF2-40B4-BE49-F238E27FC236}">
                <a16:creationId xmlns:a16="http://schemas.microsoft.com/office/drawing/2014/main" id="{91A1D418-51A5-664A-A6C0-4ED99CFAA781}"/>
              </a:ext>
            </a:extLst>
          </p:cNvPr>
          <p:cNvSpPr/>
          <p:nvPr/>
        </p:nvSpPr>
        <p:spPr>
          <a:xfrm>
            <a:off x="3703740" y="2759510"/>
            <a:ext cx="3813717" cy="1393903"/>
          </a:xfrm>
          <a:prstGeom prst="arc">
            <a:avLst>
              <a:gd name="adj1" fmla="val 16200000"/>
              <a:gd name="adj2" fmla="val 21560224"/>
            </a:avLst>
          </a:prstGeom>
          <a:ln>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18" name="Rectangle 17">
            <a:extLst>
              <a:ext uri="{FF2B5EF4-FFF2-40B4-BE49-F238E27FC236}">
                <a16:creationId xmlns:a16="http://schemas.microsoft.com/office/drawing/2014/main" id="{CD996A44-7354-3240-AD5A-7FD4DD503A2D}"/>
              </a:ext>
            </a:extLst>
          </p:cNvPr>
          <p:cNvSpPr/>
          <p:nvPr/>
        </p:nvSpPr>
        <p:spPr>
          <a:xfrm>
            <a:off x="2183897" y="3511826"/>
            <a:ext cx="1367686" cy="2782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nvGrpSpPr>
          <p:cNvPr id="21" name="Group 20">
            <a:extLst>
              <a:ext uri="{FF2B5EF4-FFF2-40B4-BE49-F238E27FC236}">
                <a16:creationId xmlns:a16="http://schemas.microsoft.com/office/drawing/2014/main" id="{051ED8C9-B2F3-904D-8396-1A53E4090D55}"/>
              </a:ext>
            </a:extLst>
          </p:cNvPr>
          <p:cNvGrpSpPr/>
          <p:nvPr/>
        </p:nvGrpSpPr>
        <p:grpSpPr>
          <a:xfrm>
            <a:off x="1615969" y="1340819"/>
            <a:ext cx="4175540" cy="2951693"/>
            <a:chOff x="91969" y="1340818"/>
            <a:chExt cx="4175540" cy="2951693"/>
          </a:xfrm>
        </p:grpSpPr>
        <p:pic>
          <p:nvPicPr>
            <p:cNvPr id="22" name="Picture 21">
              <a:extLst>
                <a:ext uri="{FF2B5EF4-FFF2-40B4-BE49-F238E27FC236}">
                  <a16:creationId xmlns:a16="http://schemas.microsoft.com/office/drawing/2014/main" id="{54569A88-80F5-2147-AAF8-9F822480FC39}"/>
                </a:ext>
              </a:extLst>
            </p:cNvPr>
            <p:cNvPicPr>
              <a:picLocks noChangeAspect="1"/>
            </p:cNvPicPr>
            <p:nvPr/>
          </p:nvPicPr>
          <p:blipFill>
            <a:blip r:embed="rId4"/>
            <a:stretch>
              <a:fillRect/>
            </a:stretch>
          </p:blipFill>
          <p:spPr>
            <a:xfrm>
              <a:off x="91969" y="1495265"/>
              <a:ext cx="4175540" cy="2797246"/>
            </a:xfrm>
            <a:prstGeom prst="rect">
              <a:avLst/>
            </a:prstGeom>
          </p:spPr>
        </p:pic>
        <p:sp>
          <p:nvSpPr>
            <p:cNvPr id="23" name="TextBox 22">
              <a:extLst>
                <a:ext uri="{FF2B5EF4-FFF2-40B4-BE49-F238E27FC236}">
                  <a16:creationId xmlns:a16="http://schemas.microsoft.com/office/drawing/2014/main" id="{798B53BE-6792-5745-88F0-9A6270FA949C}"/>
                </a:ext>
              </a:extLst>
            </p:cNvPr>
            <p:cNvSpPr txBox="1"/>
            <p:nvPr/>
          </p:nvSpPr>
          <p:spPr>
            <a:xfrm>
              <a:off x="1343740" y="1340818"/>
              <a:ext cx="2843851" cy="338554"/>
            </a:xfrm>
            <a:prstGeom prst="rect">
              <a:avLst/>
            </a:prstGeom>
            <a:solidFill>
              <a:schemeClr val="bg1"/>
            </a:solidFill>
          </p:spPr>
          <p:txBody>
            <a:bodyPr wrap="square" rtlCol="0">
              <a:spAutoFit/>
            </a:bodyPr>
            <a:lstStyle/>
            <a:p>
              <a:pPr algn="ctr"/>
              <a:r>
                <a:rPr lang="de-DE" sz="1600" b="1">
                  <a:solidFill>
                    <a:srgbClr val="FF0000"/>
                  </a:solidFill>
                  <a:latin typeface="American Typewriter" panose="02090604020004020304" pitchFamily="18" charset="77"/>
                  <a:ea typeface="Verdana" panose="020B0604030504040204" pitchFamily="34" charset="0"/>
                  <a:cs typeface="Calibri" panose="020F0502020204030204" pitchFamily="34" charset="0"/>
                </a:rPr>
                <a:t>Initial </a:t>
              </a:r>
              <a:r>
                <a:rPr lang="de-DE" sz="1600">
                  <a:solidFill>
                    <a:srgbClr val="FF0000"/>
                  </a:solidFill>
                  <a:latin typeface="American Typewriter" panose="02090604020004020304" pitchFamily="18" charset="77"/>
                  <a:ea typeface="Verdana" panose="020B0604030504040204" pitchFamily="34" charset="0"/>
                  <a:cs typeface="Calibri" panose="020F0502020204030204" pitchFamily="34" charset="0"/>
                </a:rPr>
                <a:t>(only bootstrap) </a:t>
              </a:r>
            </a:p>
          </p:txBody>
        </p:sp>
        <p:sp>
          <p:nvSpPr>
            <p:cNvPr id="24" name="Rectangle 23">
              <a:extLst>
                <a:ext uri="{FF2B5EF4-FFF2-40B4-BE49-F238E27FC236}">
                  <a16:creationId xmlns:a16="http://schemas.microsoft.com/office/drawing/2014/main" id="{AC2388C0-EF14-0E4A-9EA0-5822D75FFE6C}"/>
                </a:ext>
              </a:extLst>
            </p:cNvPr>
            <p:cNvSpPr/>
            <p:nvPr/>
          </p:nvSpPr>
          <p:spPr>
            <a:xfrm>
              <a:off x="602530" y="1476615"/>
              <a:ext cx="753732" cy="307777"/>
            </a:xfrm>
            <a:prstGeom prst="rect">
              <a:avLst/>
            </a:prstGeom>
          </p:spPr>
          <p:txBody>
            <a:bodyPr wrap="none">
              <a:spAutoFit/>
            </a:bodyPr>
            <a:lstStyle/>
            <a:p>
              <a:r>
                <a:rPr lang="en-US" sz="1400">
                  <a:latin typeface="Palatino Linotype"/>
                  <a:cs typeface="Palatino Linotype"/>
                </a:rPr>
                <a:t>β ~ 2 %</a:t>
              </a:r>
              <a:endParaRPr lang="de-DE" sz="1400"/>
            </a:p>
          </p:txBody>
        </p:sp>
      </p:grpSp>
      <p:sp>
        <p:nvSpPr>
          <p:cNvPr id="20" name="TextBox 19">
            <a:extLst>
              <a:ext uri="{FF2B5EF4-FFF2-40B4-BE49-F238E27FC236}">
                <a16:creationId xmlns:a16="http://schemas.microsoft.com/office/drawing/2014/main" id="{F653BAC3-9258-1945-A2F1-18A34C1764AD}"/>
              </a:ext>
            </a:extLst>
          </p:cNvPr>
          <p:cNvSpPr txBox="1"/>
          <p:nvPr/>
        </p:nvSpPr>
        <p:spPr>
          <a:xfrm>
            <a:off x="6932341" y="3564739"/>
            <a:ext cx="3831652" cy="338554"/>
          </a:xfrm>
          <a:prstGeom prst="rect">
            <a:avLst/>
          </a:prstGeom>
          <a:noFill/>
        </p:spPr>
        <p:txBody>
          <a:bodyPr wrap="square" rtlCol="0">
            <a:spAutoFit/>
          </a:bodyPr>
          <a:lstStyle/>
          <a:p>
            <a:r>
              <a:rPr lang="de-DE" sz="1600" b="1">
                <a:solidFill>
                  <a:schemeClr val="accent5">
                    <a:lumMod val="75000"/>
                  </a:schemeClr>
                </a:solidFill>
                <a:latin typeface="American Typewriter" panose="02090604020004020304" pitchFamily="18" charset="77"/>
                <a:ea typeface="Verdana" panose="020B0604030504040204" pitchFamily="34" charset="0"/>
                <a:cs typeface="Calibri" panose="020F0502020204030204" pitchFamily="34" charset="0"/>
              </a:rPr>
              <a:t>Optimized </a:t>
            </a:r>
            <a:r>
              <a:rPr lang="de-DE" sz="1600">
                <a:solidFill>
                  <a:schemeClr val="accent5">
                    <a:lumMod val="75000"/>
                  </a:schemeClr>
                </a:solidFill>
                <a:latin typeface="American Typewriter" panose="02090604020004020304" pitchFamily="18" charset="77"/>
                <a:ea typeface="Verdana" panose="020B0604030504040204" pitchFamily="34" charset="0"/>
                <a:cs typeface="Calibri" panose="020F0502020204030204" pitchFamily="34" charset="0"/>
              </a:rPr>
              <a:t>(bootstrap + ECCD)</a:t>
            </a:r>
          </a:p>
        </p:txBody>
      </p:sp>
      <p:sp>
        <p:nvSpPr>
          <p:cNvPr id="25" name="Rectangle 24">
            <a:extLst>
              <a:ext uri="{FF2B5EF4-FFF2-40B4-BE49-F238E27FC236}">
                <a16:creationId xmlns:a16="http://schemas.microsoft.com/office/drawing/2014/main" id="{4C17B937-1DB8-0D46-B24E-5D7DA9B186FF}"/>
              </a:ext>
            </a:extLst>
          </p:cNvPr>
          <p:cNvSpPr/>
          <p:nvPr/>
        </p:nvSpPr>
        <p:spPr>
          <a:xfrm>
            <a:off x="2095820" y="6176325"/>
            <a:ext cx="2623539" cy="307777"/>
          </a:xfrm>
          <a:prstGeom prst="rect">
            <a:avLst/>
          </a:prstGeom>
        </p:spPr>
        <p:txBody>
          <a:bodyPr wrap="none">
            <a:spAutoFit/>
          </a:bodyPr>
          <a:lstStyle/>
          <a:p>
            <a:r>
              <a:rPr lang="de-DE" sz="1400">
                <a:solidFill>
                  <a:schemeClr val="accent1"/>
                </a:solidFill>
              </a:rPr>
              <a:t>https://arxiv.org/abs/2111.15564</a:t>
            </a:r>
          </a:p>
        </p:txBody>
      </p:sp>
      <p:sp>
        <p:nvSpPr>
          <p:cNvPr id="26" name="Rectangle 25">
            <a:extLst>
              <a:ext uri="{FF2B5EF4-FFF2-40B4-BE49-F238E27FC236}">
                <a16:creationId xmlns:a16="http://schemas.microsoft.com/office/drawing/2014/main" id="{92BC8FEB-03E1-7941-A4CE-3D499909920B}"/>
              </a:ext>
            </a:extLst>
          </p:cNvPr>
          <p:cNvSpPr/>
          <p:nvPr/>
        </p:nvSpPr>
        <p:spPr>
          <a:xfrm>
            <a:off x="2095820" y="5850668"/>
            <a:ext cx="2446119" cy="338554"/>
          </a:xfrm>
          <a:prstGeom prst="rect">
            <a:avLst/>
          </a:prstGeom>
        </p:spPr>
        <p:txBody>
          <a:bodyPr wrap="none">
            <a:spAutoFit/>
          </a:bodyPr>
          <a:lstStyle/>
          <a:p>
            <a:r>
              <a:rPr lang="en-US" sz="1200">
                <a:solidFill>
                  <a:schemeClr val="bg1">
                    <a:lumMod val="50000"/>
                  </a:schemeClr>
                </a:solidFill>
                <a:latin typeface="Palatino Linotype"/>
                <a:cs typeface="Palatino Linotype"/>
              </a:rPr>
              <a:t>[Baillod et al, submitted to PoP]</a:t>
            </a:r>
            <a:r>
              <a:rPr lang="en-US" sz="1600">
                <a:latin typeface="Palatino Linotype"/>
                <a:cs typeface="Palatino Linotype"/>
              </a:rPr>
              <a:t> </a:t>
            </a:r>
            <a:endParaRPr lang="en-US" sz="1200"/>
          </a:p>
        </p:txBody>
      </p:sp>
      <p:sp>
        <p:nvSpPr>
          <p:cNvPr id="17" name="TextBox 16">
            <a:extLst>
              <a:ext uri="{FF2B5EF4-FFF2-40B4-BE49-F238E27FC236}">
                <a16:creationId xmlns:a16="http://schemas.microsoft.com/office/drawing/2014/main" id="{F2CCB778-5E3F-C847-B80A-D52141647B8C}"/>
              </a:ext>
            </a:extLst>
          </p:cNvPr>
          <p:cNvSpPr txBox="1"/>
          <p:nvPr/>
        </p:nvSpPr>
        <p:spPr>
          <a:xfrm>
            <a:off x="5705154" y="1909099"/>
            <a:ext cx="4833404" cy="553998"/>
          </a:xfrm>
          <a:prstGeom prst="rect">
            <a:avLst/>
          </a:prstGeom>
          <a:noFill/>
        </p:spPr>
        <p:txBody>
          <a:bodyPr wrap="square" rtlCol="0">
            <a:spAutoFit/>
          </a:bodyPr>
          <a:lstStyle/>
          <a:p>
            <a:r>
              <a:rPr lang="de-DE" sz="1400" b="1">
                <a:solidFill>
                  <a:schemeClr val="accent4"/>
                </a:solidFill>
                <a:latin typeface="American Typewriter" panose="02090604020004020304" pitchFamily="18" charset="77"/>
                <a:ea typeface="Verdana" panose="020B0604030504040204" pitchFamily="34" charset="0"/>
                <a:cs typeface="Calibri" panose="020F0502020204030204" pitchFamily="34" charset="0"/>
              </a:rPr>
              <a:t>Degrees of freedom</a:t>
            </a:r>
            <a:r>
              <a:rPr lang="de-DE" sz="1400">
                <a:solidFill>
                  <a:schemeClr val="accent4"/>
                </a:solidFill>
                <a:latin typeface="American Typewriter" panose="02090604020004020304" pitchFamily="18" charset="77"/>
                <a:ea typeface="Verdana" panose="020B0604030504040204" pitchFamily="34" charset="0"/>
                <a:cs typeface="Calibri" panose="020F0502020204030204" pitchFamily="34" charset="0"/>
              </a:rPr>
              <a:t>: current deposition profile {</a:t>
            </a:r>
            <a:r>
              <a:rPr lang="en-US" sz="1400">
                <a:solidFill>
                  <a:srgbClr val="7030A0"/>
                </a:solidFill>
                <a:latin typeface="American Typewriter" panose="02090604020004020304" pitchFamily="18" charset="77"/>
                <a:ea typeface="Palatino Linotype" charset="0"/>
                <a:cs typeface="Palatino Linotype" charset="0"/>
              </a:rPr>
              <a:t>I</a:t>
            </a:r>
            <a:r>
              <a:rPr lang="en-US" sz="1400" baseline="-25000">
                <a:solidFill>
                  <a:srgbClr val="7030A0"/>
                </a:solidFill>
                <a:latin typeface="American Typewriter" panose="02090604020004020304" pitchFamily="18" charset="77"/>
                <a:ea typeface="Palatino Linotype" charset="0"/>
                <a:cs typeface="Palatino Linotype" charset="0"/>
              </a:rPr>
              <a:t>𝜙</a:t>
            </a:r>
            <a:r>
              <a:rPr lang="en-US" sz="1600" baseline="30000">
                <a:solidFill>
                  <a:srgbClr val="7030A0"/>
                </a:solidFill>
                <a:latin typeface="American Typewriter" panose="02090604020004020304" pitchFamily="18" charset="77"/>
                <a:ea typeface="Palatino Linotype" charset="0"/>
                <a:cs typeface="Palatino Linotype" charset="0"/>
              </a:rPr>
              <a:t>v</a:t>
            </a:r>
            <a:r>
              <a:rPr lang="en-US" sz="1600">
                <a:solidFill>
                  <a:srgbClr val="7030A0"/>
                </a:solidFill>
                <a:latin typeface="American Typewriter" panose="02090604020004020304" pitchFamily="18" charset="77"/>
                <a:ea typeface="Palatino Linotype" charset="0"/>
                <a:cs typeface="Palatino Linotype" charset="0"/>
              </a:rPr>
              <a:t>}</a:t>
            </a:r>
            <a:endParaRPr lang="de-DE" sz="1400">
              <a:solidFill>
                <a:srgbClr val="7030A0"/>
              </a:solidFill>
              <a:latin typeface="American Typewriter" panose="02090604020004020304" pitchFamily="18" charset="77"/>
            </a:endParaRPr>
          </a:p>
          <a:p>
            <a:endParaRPr lang="de-DE" sz="1400">
              <a:solidFill>
                <a:schemeClr val="accent4"/>
              </a:solidFill>
              <a:latin typeface="American Typewriter" panose="02090604020004020304" pitchFamily="18" charset="77"/>
              <a:ea typeface="Verdana" panose="020B060403050404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F34DE49B-B9AB-0948-B002-FA90AD8A5976}"/>
              </a:ext>
            </a:extLst>
          </p:cNvPr>
          <p:cNvSpPr txBox="1"/>
          <p:nvPr/>
        </p:nvSpPr>
        <p:spPr>
          <a:xfrm>
            <a:off x="5705155" y="1596162"/>
            <a:ext cx="5709425" cy="307777"/>
          </a:xfrm>
          <a:prstGeom prst="rect">
            <a:avLst/>
          </a:prstGeom>
          <a:noFill/>
        </p:spPr>
        <p:txBody>
          <a:bodyPr wrap="square" rtlCol="0">
            <a:spAutoFit/>
          </a:bodyPr>
          <a:lstStyle/>
          <a:p>
            <a:r>
              <a:rPr lang="de-DE" sz="1400" b="1">
                <a:solidFill>
                  <a:schemeClr val="accent4"/>
                </a:solidFill>
                <a:latin typeface="American Typewriter" panose="02090604020004020304" pitchFamily="18" charset="77"/>
                <a:ea typeface="Verdana" panose="020B0604030504040204" pitchFamily="34" charset="0"/>
                <a:cs typeface="Calibri" panose="020F0502020204030204" pitchFamily="34" charset="0"/>
              </a:rPr>
              <a:t>Objective</a:t>
            </a:r>
            <a:r>
              <a:rPr lang="de-DE" sz="1400">
                <a:solidFill>
                  <a:schemeClr val="accent4"/>
                </a:solidFill>
                <a:latin typeface="American Typewriter" panose="02090604020004020304" pitchFamily="18" charset="77"/>
                <a:ea typeface="Verdana" panose="020B0604030504040204" pitchFamily="34" charset="0"/>
                <a:cs typeface="Calibri" panose="020F0502020204030204" pitchFamily="34" charset="0"/>
              </a:rPr>
              <a:t>: minimize Greene‘s residue for selected orbits</a:t>
            </a:r>
          </a:p>
        </p:txBody>
      </p:sp>
    </p:spTree>
    <p:extLst>
      <p:ext uri="{BB962C8B-B14F-4D97-AF65-F5344CB8AC3E}">
        <p14:creationId xmlns:p14="http://schemas.microsoft.com/office/powerpoint/2010/main" val="18852525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sv-SE" dirty="0" smtClean="0"/>
              <a:t>Major projects</a:t>
            </a:r>
            <a:endParaRPr lang="de-DE" dirty="0"/>
          </a:p>
        </p:txBody>
      </p:sp>
      <p:sp>
        <p:nvSpPr>
          <p:cNvPr id="3" name="Foliennummernplatzhalter 2"/>
          <p:cNvSpPr>
            <a:spLocks noGrp="1"/>
          </p:cNvSpPr>
          <p:nvPr>
            <p:ph type="sldNum" sz="quarter" idx="12"/>
          </p:nvPr>
        </p:nvSpPr>
        <p:spPr/>
        <p:txBody>
          <a:bodyPr/>
          <a:lstStyle/>
          <a:p>
            <a:fld id="{31AA536C-85F5-4A1B-A111-7CE00A08BCBC}" type="slidenum">
              <a:rPr lang="de-DE" smtClean="0"/>
              <a:pPr/>
              <a:t>2</a:t>
            </a:fld>
            <a:endParaRPr lang="de-DE" dirty="0"/>
          </a:p>
        </p:txBody>
      </p:sp>
      <p:sp>
        <p:nvSpPr>
          <p:cNvPr id="4" name="Textplatzhalter 3"/>
          <p:cNvSpPr>
            <a:spLocks noGrp="1"/>
          </p:cNvSpPr>
          <p:nvPr>
            <p:ph type="body" sz="quarter" idx="13"/>
          </p:nvPr>
        </p:nvSpPr>
        <p:spPr/>
        <p:txBody>
          <a:bodyPr/>
          <a:lstStyle/>
          <a:p>
            <a:pPr>
              <a:lnSpc>
                <a:spcPct val="150000"/>
              </a:lnSpc>
            </a:pPr>
            <a:r>
              <a:rPr lang="sv-SE" sz="2000" b="0" dirty="0" smtClean="0"/>
              <a:t>Stellarator optimisation (ROSE, Stellopt, Simsopt)</a:t>
            </a:r>
          </a:p>
          <a:p>
            <a:pPr>
              <a:lnSpc>
                <a:spcPct val="150000"/>
              </a:lnSpc>
            </a:pPr>
            <a:r>
              <a:rPr lang="sv-SE" sz="2000" b="0" dirty="0" smtClean="0"/>
              <a:t>Neoclassical code (KNOSOS)</a:t>
            </a:r>
          </a:p>
          <a:p>
            <a:pPr>
              <a:lnSpc>
                <a:spcPct val="150000"/>
              </a:lnSpc>
            </a:pPr>
            <a:r>
              <a:rPr lang="sv-SE" sz="2000" b="0" dirty="0" smtClean="0"/>
              <a:t>MHD equilibrium and </a:t>
            </a:r>
            <a:r>
              <a:rPr lang="sv-SE" sz="2000" b="0" dirty="0" smtClean="0"/>
              <a:t>stability </a:t>
            </a:r>
            <a:r>
              <a:rPr lang="sv-SE" sz="2000" b="0" dirty="0" smtClean="0"/>
              <a:t>codes (GVEC, SPEC, CAS3D)</a:t>
            </a:r>
            <a:endParaRPr lang="sv-SE" sz="1600" b="0" dirty="0" smtClean="0"/>
          </a:p>
          <a:p>
            <a:pPr>
              <a:lnSpc>
                <a:spcPct val="150000"/>
              </a:lnSpc>
            </a:pPr>
            <a:r>
              <a:rPr lang="sv-SE" sz="2000" b="0" dirty="0" smtClean="0"/>
              <a:t>Orbit integrators (GORILLA, SIMPLE, ANTS, ASCOT, BEAM3D)</a:t>
            </a:r>
          </a:p>
          <a:p>
            <a:pPr>
              <a:lnSpc>
                <a:spcPct val="150000"/>
              </a:lnSpc>
            </a:pPr>
            <a:r>
              <a:rPr lang="sv-SE" sz="2000" b="0" dirty="0" smtClean="0"/>
              <a:t>Quick assessment of ITG threshold </a:t>
            </a:r>
            <a:r>
              <a:rPr lang="sv-SE" sz="2000" b="0" dirty="0" smtClean="0"/>
              <a:t>and turbulence </a:t>
            </a:r>
          </a:p>
          <a:p>
            <a:pPr lvl="1">
              <a:lnSpc>
                <a:spcPct val="150000"/>
              </a:lnSpc>
            </a:pPr>
            <a:r>
              <a:rPr lang="sv-SE" sz="1600" b="0" dirty="0" smtClean="0"/>
              <a:t>Next meeting</a:t>
            </a:r>
            <a:endParaRPr lang="sv-SE" sz="1600" b="0" dirty="0" smtClean="0"/>
          </a:p>
          <a:p>
            <a:pPr>
              <a:lnSpc>
                <a:spcPct val="150000"/>
              </a:lnSpc>
            </a:pPr>
            <a:r>
              <a:rPr lang="sv-SE" sz="2000" b="0" dirty="0" smtClean="0"/>
              <a:t>Edge (EMC3, Bsting)</a:t>
            </a:r>
          </a:p>
          <a:p>
            <a:pPr>
              <a:lnSpc>
                <a:spcPct val="150000"/>
              </a:lnSpc>
            </a:pPr>
            <a:endParaRPr lang="sv-SE" sz="2000" b="0" dirty="0"/>
          </a:p>
          <a:p>
            <a:pPr marL="0" indent="0">
              <a:lnSpc>
                <a:spcPct val="150000"/>
              </a:lnSpc>
              <a:buNone/>
            </a:pPr>
            <a:r>
              <a:rPr lang="sv-SE" sz="2000" b="0" dirty="0" smtClean="0"/>
              <a:t>Not just codes, but analytical support too. </a:t>
            </a:r>
          </a:p>
          <a:p>
            <a:pPr>
              <a:lnSpc>
                <a:spcPct val="150000"/>
              </a:lnSpc>
            </a:pPr>
            <a:endParaRPr lang="sv-SE" sz="2000" b="0" dirty="0" smtClean="0"/>
          </a:p>
        </p:txBody>
      </p:sp>
    </p:spTree>
    <p:extLst>
      <p:ext uri="{BB962C8B-B14F-4D97-AF65-F5344CB8AC3E}">
        <p14:creationId xmlns:p14="http://schemas.microsoft.com/office/powerpoint/2010/main" val="875784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fld id="{DA0121B4-764A-5B42-9FDF-DE6B4DD3D277}" type="slidenum">
              <a:rPr lang="en-US"/>
              <a:t>20</a:t>
            </a:fld>
            <a:endParaRPr lang="en-US"/>
          </a:p>
        </p:txBody>
      </p:sp>
      <p:sp>
        <p:nvSpPr>
          <p:cNvPr id="11" name="Title 1"/>
          <p:cNvSpPr txBox="1">
            <a:spLocks/>
          </p:cNvSpPr>
          <p:nvPr/>
        </p:nvSpPr>
        <p:spPr>
          <a:xfrm>
            <a:off x="1755110" y="1093"/>
            <a:ext cx="879859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a:solidFill>
                  <a:schemeClr val="bg1"/>
                </a:solidFill>
              </a:rPr>
              <a:t>Summary</a:t>
            </a:r>
            <a:endParaRPr lang="en-US" sz="3000">
              <a:solidFill>
                <a:schemeClr val="bg1"/>
              </a:solidFill>
              <a:latin typeface="Bookman Old Style" charset="0"/>
              <a:ea typeface="Bookman Old Style" charset="0"/>
              <a:cs typeface="Bookman Old Style" charset="0"/>
            </a:endParaRPr>
          </a:p>
        </p:txBody>
      </p:sp>
      <p:sp>
        <p:nvSpPr>
          <p:cNvPr id="9" name="Rectangle 8">
            <a:extLst>
              <a:ext uri="{FF2B5EF4-FFF2-40B4-BE49-F238E27FC236}">
                <a16:creationId xmlns:a16="http://schemas.microsoft.com/office/drawing/2014/main" id="{F2F9CF78-DD70-3049-A435-5497D5B9853B}"/>
              </a:ext>
            </a:extLst>
          </p:cNvPr>
          <p:cNvSpPr/>
          <p:nvPr/>
        </p:nvSpPr>
        <p:spPr>
          <a:xfrm>
            <a:off x="3196684" y="1"/>
            <a:ext cx="7471317" cy="1116000"/>
          </a:xfrm>
          <a:prstGeom prst="rect">
            <a:avLst/>
          </a:prstGeom>
          <a:solidFill>
            <a:schemeClr val="accent1"/>
          </a:solidFill>
          <a:ln w="2222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D042BE34-C1F8-B74E-9343-E6FA49F0C91C}"/>
              </a:ext>
            </a:extLst>
          </p:cNvPr>
          <p:cNvPicPr>
            <a:picLocks noChangeAspect="1"/>
          </p:cNvPicPr>
          <p:nvPr/>
        </p:nvPicPr>
        <p:blipFill>
          <a:blip r:embed="rId2"/>
          <a:stretch>
            <a:fillRect/>
          </a:stretch>
        </p:blipFill>
        <p:spPr>
          <a:xfrm>
            <a:off x="1755110" y="380358"/>
            <a:ext cx="1260000" cy="406773"/>
          </a:xfrm>
          <a:prstGeom prst="rect">
            <a:avLst/>
          </a:prstGeom>
        </p:spPr>
      </p:pic>
      <p:sp>
        <p:nvSpPr>
          <p:cNvPr id="16" name="Title 1">
            <a:extLst>
              <a:ext uri="{FF2B5EF4-FFF2-40B4-BE49-F238E27FC236}">
                <a16:creationId xmlns:a16="http://schemas.microsoft.com/office/drawing/2014/main" id="{5D3A0B82-08F4-9444-8387-D36880406C30}"/>
              </a:ext>
            </a:extLst>
          </p:cNvPr>
          <p:cNvSpPr txBox="1">
            <a:spLocks/>
          </p:cNvSpPr>
          <p:nvPr/>
        </p:nvSpPr>
        <p:spPr>
          <a:xfrm>
            <a:off x="3196684" y="1093"/>
            <a:ext cx="7471317"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600">
                <a:solidFill>
                  <a:schemeClr val="bg1"/>
                </a:solidFill>
                <a:latin typeface="Palatino Linotype" panose="02040502050505030304" pitchFamily="18" charset="0"/>
                <a:ea typeface="Bookman Old Style" charset="0"/>
                <a:cs typeface="Bookman Old Style" charset="0"/>
              </a:rPr>
              <a:t>SPEC retrieves ideal stability in a stellarator</a:t>
            </a:r>
          </a:p>
        </p:txBody>
      </p:sp>
      <p:sp>
        <p:nvSpPr>
          <p:cNvPr id="8" name="Slide Number Placeholder 3">
            <a:extLst>
              <a:ext uri="{FF2B5EF4-FFF2-40B4-BE49-F238E27FC236}">
                <a16:creationId xmlns:a16="http://schemas.microsoft.com/office/drawing/2014/main" id="{EF9B9BAF-27AE-2B44-A2E8-856A3F1B52D5}"/>
              </a:ext>
            </a:extLst>
          </p:cNvPr>
          <p:cNvSpPr txBox="1">
            <a:spLocks/>
          </p:cNvSpPr>
          <p:nvPr/>
        </p:nvSpPr>
        <p:spPr>
          <a:xfrm>
            <a:off x="8077200" y="6356351"/>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A0121B4-764A-5B42-9FDF-DE6B4DD3D277}" type="slidenum">
              <a:rPr lang="en-US"/>
              <a:pPr/>
              <a:t>20</a:t>
            </a:fld>
            <a:endParaRPr lang="en-US"/>
          </a:p>
        </p:txBody>
      </p:sp>
      <p:sp>
        <p:nvSpPr>
          <p:cNvPr id="10" name="Title 1">
            <a:extLst>
              <a:ext uri="{FF2B5EF4-FFF2-40B4-BE49-F238E27FC236}">
                <a16:creationId xmlns:a16="http://schemas.microsoft.com/office/drawing/2014/main" id="{69810A98-AEB4-B942-BCCC-0EFD9FFCB276}"/>
              </a:ext>
            </a:extLst>
          </p:cNvPr>
          <p:cNvSpPr txBox="1">
            <a:spLocks/>
          </p:cNvSpPr>
          <p:nvPr/>
        </p:nvSpPr>
        <p:spPr>
          <a:xfrm>
            <a:off x="1755110" y="1093"/>
            <a:ext cx="879859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3000">
              <a:solidFill>
                <a:schemeClr val="bg1"/>
              </a:solidFill>
              <a:latin typeface="Bookman Old Style" charset="0"/>
              <a:ea typeface="Bookman Old Style" charset="0"/>
              <a:cs typeface="Bookman Old Style" charset="0"/>
            </a:endParaRPr>
          </a:p>
        </p:txBody>
      </p:sp>
      <p:pic>
        <p:nvPicPr>
          <p:cNvPr id="3" name="Picture 2">
            <a:extLst>
              <a:ext uri="{FF2B5EF4-FFF2-40B4-BE49-F238E27FC236}">
                <a16:creationId xmlns:a16="http://schemas.microsoft.com/office/drawing/2014/main" id="{11F67A7A-A66C-384C-9082-C94C8BB9DC81}"/>
              </a:ext>
            </a:extLst>
          </p:cNvPr>
          <p:cNvPicPr>
            <a:picLocks noChangeAspect="1"/>
          </p:cNvPicPr>
          <p:nvPr/>
        </p:nvPicPr>
        <p:blipFill>
          <a:blip r:embed="rId3"/>
          <a:stretch>
            <a:fillRect/>
          </a:stretch>
        </p:blipFill>
        <p:spPr>
          <a:xfrm>
            <a:off x="3639805" y="1144094"/>
            <a:ext cx="5029200" cy="2082605"/>
          </a:xfrm>
          <a:prstGeom prst="rect">
            <a:avLst/>
          </a:prstGeom>
        </p:spPr>
      </p:pic>
      <p:pic>
        <p:nvPicPr>
          <p:cNvPr id="5" name="Picture 4">
            <a:extLst>
              <a:ext uri="{FF2B5EF4-FFF2-40B4-BE49-F238E27FC236}">
                <a16:creationId xmlns:a16="http://schemas.microsoft.com/office/drawing/2014/main" id="{D5C85FB3-E5DC-C749-9C40-04EC51F3936E}"/>
              </a:ext>
            </a:extLst>
          </p:cNvPr>
          <p:cNvPicPr>
            <a:picLocks noChangeAspect="1"/>
          </p:cNvPicPr>
          <p:nvPr/>
        </p:nvPicPr>
        <p:blipFill>
          <a:blip r:embed="rId4"/>
          <a:stretch>
            <a:fillRect/>
          </a:stretch>
        </p:blipFill>
        <p:spPr>
          <a:xfrm>
            <a:off x="1755111" y="3566521"/>
            <a:ext cx="4076201" cy="3154954"/>
          </a:xfrm>
          <a:prstGeom prst="rect">
            <a:avLst/>
          </a:prstGeom>
        </p:spPr>
      </p:pic>
      <p:pic>
        <p:nvPicPr>
          <p:cNvPr id="6" name="Picture 5">
            <a:extLst>
              <a:ext uri="{FF2B5EF4-FFF2-40B4-BE49-F238E27FC236}">
                <a16:creationId xmlns:a16="http://schemas.microsoft.com/office/drawing/2014/main" id="{A56E66EB-DC0D-6A4D-8276-B3547CFCD3CE}"/>
              </a:ext>
            </a:extLst>
          </p:cNvPr>
          <p:cNvPicPr>
            <a:picLocks noChangeAspect="1"/>
          </p:cNvPicPr>
          <p:nvPr/>
        </p:nvPicPr>
        <p:blipFill>
          <a:blip r:embed="rId5"/>
          <a:stretch>
            <a:fillRect/>
          </a:stretch>
        </p:blipFill>
        <p:spPr>
          <a:xfrm>
            <a:off x="6084574" y="3428382"/>
            <a:ext cx="4271193" cy="3364787"/>
          </a:xfrm>
          <a:prstGeom prst="rect">
            <a:avLst/>
          </a:prstGeom>
        </p:spPr>
      </p:pic>
      <p:sp>
        <p:nvSpPr>
          <p:cNvPr id="26" name="TextBox 25">
            <a:extLst>
              <a:ext uri="{FF2B5EF4-FFF2-40B4-BE49-F238E27FC236}">
                <a16:creationId xmlns:a16="http://schemas.microsoft.com/office/drawing/2014/main" id="{5A3C8E32-75E1-FA4D-90F1-5441B0C4304C}"/>
              </a:ext>
            </a:extLst>
          </p:cNvPr>
          <p:cNvSpPr txBox="1"/>
          <p:nvPr/>
        </p:nvSpPr>
        <p:spPr>
          <a:xfrm>
            <a:off x="1755111" y="3195209"/>
            <a:ext cx="2900817" cy="338554"/>
          </a:xfrm>
          <a:prstGeom prst="rect">
            <a:avLst/>
          </a:prstGeom>
          <a:solidFill>
            <a:schemeClr val="bg1"/>
          </a:solidFill>
        </p:spPr>
        <p:txBody>
          <a:bodyPr wrap="square" rtlCol="0">
            <a:spAutoFit/>
          </a:bodyPr>
          <a:lstStyle/>
          <a:p>
            <a:pPr algn="ctr"/>
            <a:r>
              <a:rPr lang="de-DE" sz="1600" b="1">
                <a:solidFill>
                  <a:srgbClr val="7030A0"/>
                </a:solidFill>
                <a:latin typeface="American Typewriter" panose="02090604020004020304" pitchFamily="18" charset="77"/>
                <a:ea typeface="Verdana" panose="020B0604030504040204" pitchFamily="34" charset="0"/>
                <a:cs typeface="Calibri" panose="020F0502020204030204" pitchFamily="34" charset="0"/>
              </a:rPr>
              <a:t>VMEC equilibrium</a:t>
            </a:r>
            <a:r>
              <a:rPr lang="de-DE" sz="1600" b="1">
                <a:solidFill>
                  <a:srgbClr val="FFC000"/>
                </a:solidFill>
                <a:latin typeface="American Typewriter" panose="02090604020004020304" pitchFamily="18" charset="77"/>
                <a:ea typeface="Verdana" panose="020B0604030504040204" pitchFamily="34" charset="0"/>
                <a:cs typeface="Calibri" panose="020F0502020204030204" pitchFamily="34" charset="0"/>
              </a:rPr>
              <a:t> </a:t>
            </a:r>
          </a:p>
        </p:txBody>
      </p:sp>
      <p:sp>
        <p:nvSpPr>
          <p:cNvPr id="27" name="TextBox 26">
            <a:extLst>
              <a:ext uri="{FF2B5EF4-FFF2-40B4-BE49-F238E27FC236}">
                <a16:creationId xmlns:a16="http://schemas.microsoft.com/office/drawing/2014/main" id="{61E42B04-B1D0-2C46-BA88-8C6512D90C35}"/>
              </a:ext>
            </a:extLst>
          </p:cNvPr>
          <p:cNvSpPr txBox="1"/>
          <p:nvPr/>
        </p:nvSpPr>
        <p:spPr>
          <a:xfrm>
            <a:off x="6243184" y="3195209"/>
            <a:ext cx="2900817" cy="338554"/>
          </a:xfrm>
          <a:prstGeom prst="rect">
            <a:avLst/>
          </a:prstGeom>
          <a:solidFill>
            <a:schemeClr val="bg1"/>
          </a:solidFill>
        </p:spPr>
        <p:txBody>
          <a:bodyPr wrap="square" rtlCol="0">
            <a:spAutoFit/>
          </a:bodyPr>
          <a:lstStyle/>
          <a:p>
            <a:pPr algn="ctr"/>
            <a:r>
              <a:rPr lang="de-DE" sz="1600" b="1">
                <a:solidFill>
                  <a:srgbClr val="7030A0"/>
                </a:solidFill>
                <a:latin typeface="American Typewriter" panose="02090604020004020304" pitchFamily="18" charset="77"/>
                <a:ea typeface="Verdana" panose="020B0604030504040204" pitchFamily="34" charset="0"/>
                <a:cs typeface="Calibri" panose="020F0502020204030204" pitchFamily="34" charset="0"/>
              </a:rPr>
              <a:t>SPEC equilibrium</a:t>
            </a:r>
            <a:r>
              <a:rPr lang="de-DE" sz="1600" b="1">
                <a:solidFill>
                  <a:srgbClr val="FFC000"/>
                </a:solidFill>
                <a:latin typeface="American Typewriter" panose="02090604020004020304" pitchFamily="18" charset="77"/>
                <a:ea typeface="Verdana" panose="020B0604030504040204" pitchFamily="34" charset="0"/>
                <a:cs typeface="Calibri" panose="020F0502020204030204" pitchFamily="34" charset="0"/>
              </a:rPr>
              <a:t> </a:t>
            </a:r>
          </a:p>
        </p:txBody>
      </p:sp>
      <p:sp>
        <p:nvSpPr>
          <p:cNvPr id="14" name="Rectangle 13">
            <a:extLst>
              <a:ext uri="{FF2B5EF4-FFF2-40B4-BE49-F238E27FC236}">
                <a16:creationId xmlns:a16="http://schemas.microsoft.com/office/drawing/2014/main" id="{3897DF24-D50B-074F-8DAD-4AA4DD41DBDC}"/>
              </a:ext>
            </a:extLst>
          </p:cNvPr>
          <p:cNvSpPr/>
          <p:nvPr/>
        </p:nvSpPr>
        <p:spPr>
          <a:xfrm>
            <a:off x="8388210" y="1229918"/>
            <a:ext cx="2279791" cy="369332"/>
          </a:xfrm>
          <a:prstGeom prst="rect">
            <a:avLst/>
          </a:prstGeom>
        </p:spPr>
        <p:txBody>
          <a:bodyPr wrap="none">
            <a:spAutoFit/>
          </a:bodyPr>
          <a:lstStyle/>
          <a:p>
            <a:r>
              <a:rPr lang="en-US" sz="1400">
                <a:solidFill>
                  <a:schemeClr val="bg1">
                    <a:lumMod val="50000"/>
                  </a:schemeClr>
                </a:solidFill>
                <a:latin typeface="Palatino Linotype"/>
                <a:cs typeface="Palatino Linotype"/>
              </a:rPr>
              <a:t>[Kumar et al, PPCF 2021]</a:t>
            </a:r>
            <a:r>
              <a:rPr lang="en-US">
                <a:latin typeface="Palatino Linotype"/>
                <a:cs typeface="Palatino Linotype"/>
              </a:rPr>
              <a:t> </a:t>
            </a:r>
            <a:endParaRPr lang="en-US" sz="1400"/>
          </a:p>
        </p:txBody>
      </p:sp>
    </p:spTree>
    <p:extLst>
      <p:ext uri="{BB962C8B-B14F-4D97-AF65-F5344CB8AC3E}">
        <p14:creationId xmlns:p14="http://schemas.microsoft.com/office/powerpoint/2010/main" val="30771753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8A4B10A-1FF5-4D41-985A-75ED224EF6D0}"/>
              </a:ext>
            </a:extLst>
          </p:cNvPr>
          <p:cNvPicPr>
            <a:picLocks noChangeAspect="1"/>
          </p:cNvPicPr>
          <p:nvPr/>
        </p:nvPicPr>
        <p:blipFill>
          <a:blip r:embed="rId2"/>
          <a:stretch>
            <a:fillRect/>
          </a:stretch>
        </p:blipFill>
        <p:spPr>
          <a:xfrm>
            <a:off x="6154406" y="3604304"/>
            <a:ext cx="3856075" cy="2934608"/>
          </a:xfrm>
          <a:prstGeom prst="rect">
            <a:avLst/>
          </a:prstGeom>
        </p:spPr>
      </p:pic>
      <p:sp>
        <p:nvSpPr>
          <p:cNvPr id="4" name="Slide Number Placeholder 3"/>
          <p:cNvSpPr>
            <a:spLocks noGrp="1"/>
          </p:cNvSpPr>
          <p:nvPr>
            <p:ph type="sldNum" sz="quarter" idx="4294967295"/>
          </p:nvPr>
        </p:nvSpPr>
        <p:spPr/>
        <p:txBody>
          <a:bodyPr/>
          <a:lstStyle/>
          <a:p>
            <a:fld id="{DA0121B4-764A-5B42-9FDF-DE6B4DD3D277}" type="slidenum">
              <a:rPr lang="en-US"/>
              <a:t>21</a:t>
            </a:fld>
            <a:endParaRPr lang="en-US"/>
          </a:p>
        </p:txBody>
      </p:sp>
      <p:sp>
        <p:nvSpPr>
          <p:cNvPr id="11" name="Title 1"/>
          <p:cNvSpPr txBox="1">
            <a:spLocks/>
          </p:cNvSpPr>
          <p:nvPr/>
        </p:nvSpPr>
        <p:spPr>
          <a:xfrm>
            <a:off x="1755110" y="1093"/>
            <a:ext cx="879859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a:solidFill>
                  <a:schemeClr val="bg1"/>
                </a:solidFill>
              </a:rPr>
              <a:t>Summary</a:t>
            </a:r>
            <a:endParaRPr lang="en-US" sz="3000">
              <a:solidFill>
                <a:schemeClr val="bg1"/>
              </a:solidFill>
              <a:latin typeface="Bookman Old Style" charset="0"/>
              <a:ea typeface="Bookman Old Style" charset="0"/>
              <a:cs typeface="Bookman Old Style" charset="0"/>
            </a:endParaRPr>
          </a:p>
        </p:txBody>
      </p:sp>
      <p:sp>
        <p:nvSpPr>
          <p:cNvPr id="9" name="Rectangle 8">
            <a:extLst>
              <a:ext uri="{FF2B5EF4-FFF2-40B4-BE49-F238E27FC236}">
                <a16:creationId xmlns:a16="http://schemas.microsoft.com/office/drawing/2014/main" id="{F2F9CF78-DD70-3049-A435-5497D5B9853B}"/>
              </a:ext>
            </a:extLst>
          </p:cNvPr>
          <p:cNvSpPr/>
          <p:nvPr/>
        </p:nvSpPr>
        <p:spPr>
          <a:xfrm>
            <a:off x="3196684" y="1"/>
            <a:ext cx="7471317" cy="1116000"/>
          </a:xfrm>
          <a:prstGeom prst="rect">
            <a:avLst/>
          </a:prstGeom>
          <a:solidFill>
            <a:schemeClr val="accent1"/>
          </a:solidFill>
          <a:ln w="2222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D042BE34-C1F8-B74E-9343-E6FA49F0C91C}"/>
              </a:ext>
            </a:extLst>
          </p:cNvPr>
          <p:cNvPicPr>
            <a:picLocks noChangeAspect="1"/>
          </p:cNvPicPr>
          <p:nvPr/>
        </p:nvPicPr>
        <p:blipFill>
          <a:blip r:embed="rId3"/>
          <a:stretch>
            <a:fillRect/>
          </a:stretch>
        </p:blipFill>
        <p:spPr>
          <a:xfrm>
            <a:off x="1755110" y="380358"/>
            <a:ext cx="1260000" cy="406773"/>
          </a:xfrm>
          <a:prstGeom prst="rect">
            <a:avLst/>
          </a:prstGeom>
        </p:spPr>
      </p:pic>
      <p:sp>
        <p:nvSpPr>
          <p:cNvPr id="16" name="Title 1">
            <a:extLst>
              <a:ext uri="{FF2B5EF4-FFF2-40B4-BE49-F238E27FC236}">
                <a16:creationId xmlns:a16="http://schemas.microsoft.com/office/drawing/2014/main" id="{5D3A0B82-08F4-9444-8387-D36880406C30}"/>
              </a:ext>
            </a:extLst>
          </p:cNvPr>
          <p:cNvSpPr txBox="1">
            <a:spLocks/>
          </p:cNvSpPr>
          <p:nvPr/>
        </p:nvSpPr>
        <p:spPr>
          <a:xfrm>
            <a:off x="3196684" y="1093"/>
            <a:ext cx="7471317"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600">
                <a:solidFill>
                  <a:schemeClr val="bg1"/>
                </a:solidFill>
                <a:latin typeface="Palatino Linotype" panose="02040502050505030304" pitchFamily="18" charset="0"/>
                <a:ea typeface="Bookman Old Style" charset="0"/>
                <a:cs typeface="Bookman Old Style" charset="0"/>
              </a:rPr>
              <a:t>SPEC retrieves ideal stability in a stellarator</a:t>
            </a:r>
          </a:p>
        </p:txBody>
      </p:sp>
      <p:sp>
        <p:nvSpPr>
          <p:cNvPr id="8" name="Slide Number Placeholder 3">
            <a:extLst>
              <a:ext uri="{FF2B5EF4-FFF2-40B4-BE49-F238E27FC236}">
                <a16:creationId xmlns:a16="http://schemas.microsoft.com/office/drawing/2014/main" id="{EF9B9BAF-27AE-2B44-A2E8-856A3F1B52D5}"/>
              </a:ext>
            </a:extLst>
          </p:cNvPr>
          <p:cNvSpPr txBox="1">
            <a:spLocks/>
          </p:cNvSpPr>
          <p:nvPr/>
        </p:nvSpPr>
        <p:spPr>
          <a:xfrm>
            <a:off x="8077200" y="6356351"/>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A0121B4-764A-5B42-9FDF-DE6B4DD3D277}" type="slidenum">
              <a:rPr lang="en-US"/>
              <a:pPr/>
              <a:t>21</a:t>
            </a:fld>
            <a:endParaRPr lang="en-US"/>
          </a:p>
        </p:txBody>
      </p:sp>
      <p:sp>
        <p:nvSpPr>
          <p:cNvPr id="10" name="Title 1">
            <a:extLst>
              <a:ext uri="{FF2B5EF4-FFF2-40B4-BE49-F238E27FC236}">
                <a16:creationId xmlns:a16="http://schemas.microsoft.com/office/drawing/2014/main" id="{69810A98-AEB4-B942-BCCC-0EFD9FFCB276}"/>
              </a:ext>
            </a:extLst>
          </p:cNvPr>
          <p:cNvSpPr txBox="1">
            <a:spLocks/>
          </p:cNvSpPr>
          <p:nvPr/>
        </p:nvSpPr>
        <p:spPr>
          <a:xfrm>
            <a:off x="1755110" y="1093"/>
            <a:ext cx="879859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3000">
              <a:solidFill>
                <a:schemeClr val="bg1"/>
              </a:solidFill>
              <a:latin typeface="Bookman Old Style" charset="0"/>
              <a:ea typeface="Bookman Old Style" charset="0"/>
              <a:cs typeface="Bookman Old Style" charset="0"/>
            </a:endParaRPr>
          </a:p>
        </p:txBody>
      </p:sp>
      <p:pic>
        <p:nvPicPr>
          <p:cNvPr id="3" name="Picture 2">
            <a:extLst>
              <a:ext uri="{FF2B5EF4-FFF2-40B4-BE49-F238E27FC236}">
                <a16:creationId xmlns:a16="http://schemas.microsoft.com/office/drawing/2014/main" id="{11F67A7A-A66C-384C-9082-C94C8BB9DC81}"/>
              </a:ext>
            </a:extLst>
          </p:cNvPr>
          <p:cNvPicPr>
            <a:picLocks noChangeAspect="1"/>
          </p:cNvPicPr>
          <p:nvPr/>
        </p:nvPicPr>
        <p:blipFill>
          <a:blip r:embed="rId4"/>
          <a:stretch>
            <a:fillRect/>
          </a:stretch>
        </p:blipFill>
        <p:spPr>
          <a:xfrm>
            <a:off x="3639805" y="1144094"/>
            <a:ext cx="5029200" cy="2082605"/>
          </a:xfrm>
          <a:prstGeom prst="rect">
            <a:avLst/>
          </a:prstGeom>
        </p:spPr>
      </p:pic>
      <p:pic>
        <p:nvPicPr>
          <p:cNvPr id="2" name="Picture 1">
            <a:extLst>
              <a:ext uri="{FF2B5EF4-FFF2-40B4-BE49-F238E27FC236}">
                <a16:creationId xmlns:a16="http://schemas.microsoft.com/office/drawing/2014/main" id="{AB9C4E96-57B8-614B-BDA6-87A7E9A36675}"/>
              </a:ext>
            </a:extLst>
          </p:cNvPr>
          <p:cNvPicPr>
            <a:picLocks noChangeAspect="1"/>
          </p:cNvPicPr>
          <p:nvPr/>
        </p:nvPicPr>
        <p:blipFill>
          <a:blip r:embed="rId5"/>
          <a:stretch>
            <a:fillRect/>
          </a:stretch>
        </p:blipFill>
        <p:spPr>
          <a:xfrm>
            <a:off x="3812800" y="3468029"/>
            <a:ext cx="4264400" cy="3164236"/>
          </a:xfrm>
          <a:prstGeom prst="rect">
            <a:avLst/>
          </a:prstGeom>
        </p:spPr>
      </p:pic>
      <p:pic>
        <p:nvPicPr>
          <p:cNvPr id="12" name="Picture 11">
            <a:extLst>
              <a:ext uri="{FF2B5EF4-FFF2-40B4-BE49-F238E27FC236}">
                <a16:creationId xmlns:a16="http://schemas.microsoft.com/office/drawing/2014/main" id="{F3DACF9A-A5E8-B24B-B69E-434BDB063E72}"/>
              </a:ext>
            </a:extLst>
          </p:cNvPr>
          <p:cNvPicPr>
            <a:picLocks noChangeAspect="1"/>
          </p:cNvPicPr>
          <p:nvPr/>
        </p:nvPicPr>
        <p:blipFill>
          <a:blip r:embed="rId6"/>
          <a:stretch>
            <a:fillRect/>
          </a:stretch>
        </p:blipFill>
        <p:spPr>
          <a:xfrm>
            <a:off x="1974961" y="3604305"/>
            <a:ext cx="3675679" cy="2887205"/>
          </a:xfrm>
          <a:prstGeom prst="rect">
            <a:avLst/>
          </a:prstGeom>
        </p:spPr>
      </p:pic>
      <p:sp>
        <p:nvSpPr>
          <p:cNvPr id="18" name="TextBox 17">
            <a:extLst>
              <a:ext uri="{FF2B5EF4-FFF2-40B4-BE49-F238E27FC236}">
                <a16:creationId xmlns:a16="http://schemas.microsoft.com/office/drawing/2014/main" id="{4E5CC004-3287-4E43-9440-2B63063122F0}"/>
              </a:ext>
            </a:extLst>
          </p:cNvPr>
          <p:cNvSpPr txBox="1"/>
          <p:nvPr/>
        </p:nvSpPr>
        <p:spPr>
          <a:xfrm>
            <a:off x="1967837" y="3237658"/>
            <a:ext cx="2900817" cy="338554"/>
          </a:xfrm>
          <a:prstGeom prst="rect">
            <a:avLst/>
          </a:prstGeom>
          <a:solidFill>
            <a:schemeClr val="bg1"/>
          </a:solidFill>
        </p:spPr>
        <p:txBody>
          <a:bodyPr wrap="square" rtlCol="0">
            <a:spAutoFit/>
          </a:bodyPr>
          <a:lstStyle/>
          <a:p>
            <a:pPr algn="ctr"/>
            <a:r>
              <a:rPr lang="de-DE" sz="1600" b="1">
                <a:solidFill>
                  <a:srgbClr val="7030A0"/>
                </a:solidFill>
                <a:latin typeface="American Typewriter" panose="02090604020004020304" pitchFamily="18" charset="77"/>
                <a:ea typeface="Verdana" panose="020B0604030504040204" pitchFamily="34" charset="0"/>
                <a:cs typeface="Calibri" panose="020F0502020204030204" pitchFamily="34" charset="0"/>
              </a:rPr>
              <a:t>CAS3D eigenmodes</a:t>
            </a:r>
            <a:endParaRPr lang="de-DE" sz="1600" b="1">
              <a:solidFill>
                <a:srgbClr val="FFC000"/>
              </a:solidFill>
              <a:latin typeface="American Typewriter" panose="02090604020004020304" pitchFamily="18" charset="77"/>
              <a:ea typeface="Verdana" panose="020B060403050404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1E756351-4CD5-3C46-8E93-96068C5D4091}"/>
              </a:ext>
            </a:extLst>
          </p:cNvPr>
          <p:cNvSpPr txBox="1"/>
          <p:nvPr/>
        </p:nvSpPr>
        <p:spPr>
          <a:xfrm>
            <a:off x="6467393" y="3252464"/>
            <a:ext cx="2900817" cy="338554"/>
          </a:xfrm>
          <a:prstGeom prst="rect">
            <a:avLst/>
          </a:prstGeom>
          <a:solidFill>
            <a:schemeClr val="bg1"/>
          </a:solidFill>
        </p:spPr>
        <p:txBody>
          <a:bodyPr wrap="square" rtlCol="0">
            <a:spAutoFit/>
          </a:bodyPr>
          <a:lstStyle/>
          <a:p>
            <a:pPr algn="ctr"/>
            <a:r>
              <a:rPr lang="de-DE" sz="1600" b="1">
                <a:solidFill>
                  <a:srgbClr val="7030A0"/>
                </a:solidFill>
                <a:latin typeface="American Typewriter" panose="02090604020004020304" pitchFamily="18" charset="77"/>
                <a:ea typeface="Verdana" panose="020B0604030504040204" pitchFamily="34" charset="0"/>
                <a:cs typeface="Calibri" panose="020F0502020204030204" pitchFamily="34" charset="0"/>
              </a:rPr>
              <a:t>SPEC eigenmodes</a:t>
            </a:r>
            <a:endParaRPr lang="de-DE" sz="1600" b="1">
              <a:solidFill>
                <a:srgbClr val="FFC000"/>
              </a:solidFill>
              <a:latin typeface="American Typewriter" panose="02090604020004020304" pitchFamily="18" charset="77"/>
              <a:ea typeface="Verdana" panose="020B060403050404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7D5B3170-505E-5F49-9706-FB50B9267F3B}"/>
              </a:ext>
            </a:extLst>
          </p:cNvPr>
          <p:cNvGrpSpPr/>
          <p:nvPr/>
        </p:nvGrpSpPr>
        <p:grpSpPr>
          <a:xfrm>
            <a:off x="4868653" y="3650740"/>
            <a:ext cx="1432454" cy="2409905"/>
            <a:chOff x="3344653" y="3650739"/>
            <a:chExt cx="1432454" cy="2409905"/>
          </a:xfrm>
        </p:grpSpPr>
        <p:sp>
          <p:nvSpPr>
            <p:cNvPr id="17" name="Arc 16">
              <a:extLst>
                <a:ext uri="{FF2B5EF4-FFF2-40B4-BE49-F238E27FC236}">
                  <a16:creationId xmlns:a16="http://schemas.microsoft.com/office/drawing/2014/main" id="{7D4E656B-EED1-404F-BB51-47ADA404FAB8}"/>
                </a:ext>
              </a:extLst>
            </p:cNvPr>
            <p:cNvSpPr/>
            <p:nvPr/>
          </p:nvSpPr>
          <p:spPr>
            <a:xfrm rot="14276200">
              <a:off x="2795823" y="4357909"/>
              <a:ext cx="2409905" cy="995565"/>
            </a:xfrm>
            <a:prstGeom prst="arc">
              <a:avLst>
                <a:gd name="adj1" fmla="val 16200000"/>
                <a:gd name="adj2" fmla="val 21560224"/>
              </a:avLst>
            </a:prstGeom>
            <a:ln w="19050">
              <a:solidFill>
                <a:srgbClr val="FF0000"/>
              </a:solidFill>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20" name="TextBox 19">
              <a:extLst>
                <a:ext uri="{FF2B5EF4-FFF2-40B4-BE49-F238E27FC236}">
                  <a16:creationId xmlns:a16="http://schemas.microsoft.com/office/drawing/2014/main" id="{2E75DC83-48A7-7B46-BA11-4A82CFCEF4E9}"/>
                </a:ext>
              </a:extLst>
            </p:cNvPr>
            <p:cNvSpPr txBox="1"/>
            <p:nvPr/>
          </p:nvSpPr>
          <p:spPr>
            <a:xfrm>
              <a:off x="3344653" y="5150986"/>
              <a:ext cx="1432454" cy="276999"/>
            </a:xfrm>
            <a:prstGeom prst="rect">
              <a:avLst/>
            </a:prstGeom>
            <a:solidFill>
              <a:schemeClr val="bg1"/>
            </a:solidFill>
          </p:spPr>
          <p:txBody>
            <a:bodyPr wrap="square" rtlCol="0">
              <a:spAutoFit/>
            </a:bodyPr>
            <a:lstStyle/>
            <a:p>
              <a:pPr algn="ctr"/>
              <a:r>
                <a:rPr lang="de-DE" sz="1200">
                  <a:solidFill>
                    <a:srgbClr val="FF0000"/>
                  </a:solidFill>
                  <a:latin typeface="American Typewriter" panose="02090604020004020304" pitchFamily="18" charset="77"/>
                  <a:ea typeface="Verdana" panose="020B0604030504040204" pitchFamily="34" charset="0"/>
                  <a:cs typeface="Calibri" panose="020F0502020204030204" pitchFamily="34" charset="0"/>
                </a:rPr>
                <a:t>stability 𝛽-limit</a:t>
              </a:r>
            </a:p>
          </p:txBody>
        </p:sp>
      </p:grpSp>
      <p:sp>
        <p:nvSpPr>
          <p:cNvPr id="21" name="Rectangle 20">
            <a:extLst>
              <a:ext uri="{FF2B5EF4-FFF2-40B4-BE49-F238E27FC236}">
                <a16:creationId xmlns:a16="http://schemas.microsoft.com/office/drawing/2014/main" id="{BDFEC30C-D0CD-0847-B2EA-0EC7A543B901}"/>
              </a:ext>
            </a:extLst>
          </p:cNvPr>
          <p:cNvSpPr/>
          <p:nvPr/>
        </p:nvSpPr>
        <p:spPr>
          <a:xfrm>
            <a:off x="8388210" y="1229918"/>
            <a:ext cx="2279791" cy="369332"/>
          </a:xfrm>
          <a:prstGeom prst="rect">
            <a:avLst/>
          </a:prstGeom>
        </p:spPr>
        <p:txBody>
          <a:bodyPr wrap="none">
            <a:spAutoFit/>
          </a:bodyPr>
          <a:lstStyle/>
          <a:p>
            <a:r>
              <a:rPr lang="en-US" sz="1400">
                <a:solidFill>
                  <a:schemeClr val="bg1">
                    <a:lumMod val="50000"/>
                  </a:schemeClr>
                </a:solidFill>
                <a:latin typeface="Palatino Linotype"/>
                <a:cs typeface="Palatino Linotype"/>
              </a:rPr>
              <a:t>[Kumar et al, PPCF 2021]</a:t>
            </a:r>
            <a:r>
              <a:rPr lang="en-US">
                <a:latin typeface="Palatino Linotype"/>
                <a:cs typeface="Palatino Linotype"/>
              </a:rPr>
              <a:t> </a:t>
            </a:r>
            <a:endParaRPr lang="en-US" sz="1400"/>
          </a:p>
        </p:txBody>
      </p:sp>
    </p:spTree>
    <p:extLst>
      <p:ext uri="{BB962C8B-B14F-4D97-AF65-F5344CB8AC3E}">
        <p14:creationId xmlns:p14="http://schemas.microsoft.com/office/powerpoint/2010/main" val="89187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2"/>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3"/>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8"/>
          <p:cNvSpPr>
            <a:spLocks noGrp="1"/>
          </p:cNvSpPr>
          <p:nvPr>
            <p:ph type="title"/>
          </p:nvPr>
        </p:nvSpPr>
        <p:spPr bwMode="auto"/>
        <p:txBody>
          <a:bodyPr/>
          <a:lstStyle/>
          <a:p>
            <a:pPr>
              <a:defRPr/>
            </a:pPr>
            <a:r>
              <a:rPr lang="en-US"/>
              <a:t>GVEC - Status</a:t>
            </a:r>
          </a:p>
        </p:txBody>
      </p:sp>
      <p:sp>
        <p:nvSpPr>
          <p:cNvPr id="5" name="Datumsplatzhalter 9"/>
          <p:cNvSpPr>
            <a:spLocks noGrp="1"/>
          </p:cNvSpPr>
          <p:nvPr>
            <p:ph type="dt" sz="half" idx="14"/>
          </p:nvPr>
        </p:nvSpPr>
        <p:spPr bwMode="auto"/>
        <p:txBody>
          <a:bodyPr/>
          <a:lstStyle/>
          <a:p>
            <a:pPr>
              <a:defRPr/>
            </a:pPr>
            <a:endParaRPr lang="en-US" dirty="0"/>
          </a:p>
        </p:txBody>
      </p:sp>
      <p:sp>
        <p:nvSpPr>
          <p:cNvPr id="6" name="Fußzeilenplatzhalter 6"/>
          <p:cNvSpPr>
            <a:spLocks noGrp="1"/>
          </p:cNvSpPr>
          <p:nvPr>
            <p:ph type="ftr" sz="quarter" idx="15"/>
          </p:nvPr>
        </p:nvSpPr>
        <p:spPr bwMode="auto"/>
        <p:txBody>
          <a:bodyPr/>
          <a:lstStyle/>
          <a:p>
            <a:pPr>
              <a:defRPr/>
            </a:pPr>
            <a:endParaRPr lang="en-US"/>
          </a:p>
        </p:txBody>
      </p:sp>
      <p:sp>
        <p:nvSpPr>
          <p:cNvPr id="7" name="Foliennummernplatzhalter 7"/>
          <p:cNvSpPr>
            <a:spLocks noGrp="1"/>
          </p:cNvSpPr>
          <p:nvPr>
            <p:ph type="sldNum" sz="quarter" idx="16"/>
          </p:nvPr>
        </p:nvSpPr>
        <p:spPr bwMode="auto"/>
        <p:txBody>
          <a:bodyPr/>
          <a:lstStyle/>
          <a:p>
            <a:pPr>
              <a:defRPr/>
            </a:pPr>
            <a:fld id="{BC65771B-72B0-6430-3E19-9447DF69DD56}" type="slidenum">
              <a:rPr lang="en-US"/>
              <a:t>22</a:t>
            </a:fld>
            <a:endParaRPr lang="en-US"/>
          </a:p>
        </p:txBody>
      </p:sp>
      <p:sp>
        <p:nvSpPr>
          <p:cNvPr id="8" name="Inhaltsplatzhalter 1"/>
          <p:cNvSpPr>
            <a:spLocks noGrp="1"/>
          </p:cNvSpPr>
          <p:nvPr>
            <p:ph idx="1"/>
          </p:nvPr>
        </p:nvSpPr>
        <p:spPr bwMode="auto"/>
        <p:txBody>
          <a:bodyPr/>
          <a:lstStyle/>
          <a:p>
            <a:pPr marL="0" indent="0">
              <a:buFont typeface="Arial"/>
              <a:buNone/>
              <a:defRPr/>
            </a:pPr>
            <a:r>
              <a:rPr lang="en-US" sz="2200" b="1" i="0" u="none" strike="noStrike" cap="none" spc="0" dirty="0">
                <a:solidFill>
                  <a:schemeClr val="tx1"/>
                </a:solidFill>
                <a:latin typeface="Arial Narrow"/>
                <a:ea typeface="Arial"/>
                <a:cs typeface="Arial"/>
              </a:rPr>
              <a:t>SD 4.1 (Deliverable for 2023): </a:t>
            </a:r>
            <a:r>
              <a:rPr lang="en-US" sz="2200" b="0" i="1" u="none" strike="noStrike" cap="none" spc="0" dirty="0">
                <a:solidFill>
                  <a:schemeClr val="tx1"/>
                </a:solidFill>
                <a:latin typeface="Arial Narrow"/>
                <a:ea typeface="Arial Narrow"/>
                <a:cs typeface="Arial Narrow"/>
              </a:rPr>
              <a:t>Development of a free-boundary version of GVEC  </a:t>
            </a:r>
            <a:endParaRPr sz="2200" b="0" i="1" u="none" strike="noStrike" cap="none" spc="0" dirty="0">
              <a:solidFill>
                <a:schemeClr val="tx1"/>
              </a:solidFill>
              <a:latin typeface="Arial Narrow"/>
              <a:ea typeface="Arial Narrow"/>
              <a:cs typeface="Arial Narrow"/>
            </a:endParaRPr>
          </a:p>
          <a:p>
            <a:pPr marL="0" indent="0">
              <a:buFont typeface="Arial"/>
              <a:buNone/>
              <a:defRPr/>
            </a:pPr>
            <a:r>
              <a:rPr lang="de-DE" sz="2200" b="1" i="0" u="none" strike="noStrike" cap="none" spc="0" dirty="0">
                <a:solidFill>
                  <a:srgbClr val="005BAA"/>
                </a:solidFill>
                <a:latin typeface="Arial Narrow"/>
                <a:ea typeface="Arial Narrow"/>
                <a:cs typeface="Arial Narrow"/>
              </a:rPr>
              <a:t>M4.1(06/21)</a:t>
            </a:r>
            <a:r>
              <a:rPr lang="en-US" sz="2200" b="0" i="0" u="none" strike="noStrike" cap="none" spc="0" dirty="0">
                <a:solidFill>
                  <a:schemeClr val="tx1"/>
                </a:solidFill>
                <a:latin typeface="Arial Narrow"/>
                <a:ea typeface="Arial Narrow"/>
                <a:cs typeface="Arial Narrow"/>
              </a:rPr>
              <a:t> </a:t>
            </a:r>
            <a:r>
              <a:rPr lang="en-US" sz="2200" b="0" i="1" u="none" strike="noStrike" cap="none" spc="0" dirty="0">
                <a:solidFill>
                  <a:schemeClr val="tx1"/>
                </a:solidFill>
                <a:latin typeface="Arial Narrow"/>
                <a:ea typeface="Arial Narrow"/>
                <a:cs typeface="Arial Narrow"/>
              </a:rPr>
              <a:t>Standard interface to GVEC </a:t>
            </a:r>
            <a:endParaRPr sz="2200" b="0" i="0" u="none" strike="noStrike" cap="none" spc="0" dirty="0">
              <a:solidFill>
                <a:schemeClr val="tx1"/>
              </a:solidFill>
              <a:latin typeface="Arial Narrow"/>
              <a:ea typeface="Arial Narrow"/>
              <a:cs typeface="Arial Narrow"/>
            </a:endParaRPr>
          </a:p>
          <a:p>
            <a:pPr>
              <a:buFont typeface="Wingdings"/>
              <a:buChar char="Ø"/>
              <a:defRPr/>
            </a:pPr>
            <a:r>
              <a:rPr lang="en-US" sz="2200" b="0" i="0" u="none" strike="noStrike" cap="none" spc="0" dirty="0">
                <a:solidFill>
                  <a:schemeClr val="tx1"/>
                </a:solidFill>
                <a:latin typeface="Arial Narrow"/>
                <a:ea typeface="Arial Narrow"/>
                <a:cs typeface="Arial Narrow"/>
              </a:rPr>
              <a:t> converter to a VMEC-like </a:t>
            </a:r>
            <a:r>
              <a:rPr lang="en-US" sz="2200" b="0" i="0" u="none" strike="noStrike" cap="none" spc="0" dirty="0" err="1">
                <a:solidFill>
                  <a:schemeClr val="tx1"/>
                </a:solidFill>
                <a:latin typeface="Arial Narrow"/>
                <a:ea typeface="Arial Narrow"/>
                <a:cs typeface="Arial Narrow"/>
              </a:rPr>
              <a:t>netcdf</a:t>
            </a:r>
            <a:r>
              <a:rPr lang="en-US" sz="2200" b="0" i="0" u="none" strike="noStrike" cap="none" spc="0" dirty="0">
                <a:solidFill>
                  <a:schemeClr val="tx1"/>
                </a:solidFill>
                <a:latin typeface="Arial Narrow"/>
                <a:ea typeface="Arial Narrow"/>
                <a:cs typeface="Arial Narrow"/>
              </a:rPr>
              <a:t> output</a:t>
            </a:r>
            <a:endParaRPr sz="2200" b="0" i="0" u="none" strike="noStrike" cap="none" spc="0" dirty="0">
              <a:solidFill>
                <a:schemeClr val="tx1"/>
              </a:solidFill>
              <a:latin typeface="Arial Narrow"/>
              <a:ea typeface="Arial Narrow"/>
              <a:cs typeface="Arial Narrow"/>
            </a:endParaRPr>
          </a:p>
          <a:p>
            <a:pPr marL="0" indent="0">
              <a:buFont typeface="Arial"/>
              <a:buNone/>
              <a:defRPr/>
            </a:pPr>
            <a:r>
              <a:rPr lang="de-DE" sz="2200" b="1" i="0" u="none" strike="noStrike" cap="none" spc="0" dirty="0">
                <a:solidFill>
                  <a:srgbClr val="005BAA"/>
                </a:solidFill>
                <a:latin typeface="Arial Narrow"/>
                <a:ea typeface="Arial Narrow"/>
                <a:cs typeface="Arial Narrow"/>
              </a:rPr>
              <a:t>M4.4 (06/22)</a:t>
            </a:r>
            <a:r>
              <a:rPr lang="en-US" sz="2200" b="0" i="0" u="none" strike="noStrike" cap="none" spc="0" dirty="0">
                <a:solidFill>
                  <a:schemeClr val="tx1"/>
                </a:solidFill>
                <a:latin typeface="Arial Narrow"/>
                <a:ea typeface="Arial Narrow"/>
                <a:cs typeface="Arial Narrow"/>
              </a:rPr>
              <a:t> </a:t>
            </a:r>
            <a:r>
              <a:rPr lang="en-US" sz="2200" b="0" i="1" u="none" strike="noStrike" cap="none" spc="0" dirty="0">
                <a:solidFill>
                  <a:schemeClr val="tx1"/>
                </a:solidFill>
                <a:latin typeface="Arial Narrow"/>
                <a:ea typeface="Arial Narrow"/>
                <a:cs typeface="Arial Narrow"/>
              </a:rPr>
              <a:t>MPI parallelization of fixed-boundary GVEC</a:t>
            </a:r>
            <a:r>
              <a:rPr lang="en-US" sz="2200" b="0" i="0" u="none" strike="noStrike" cap="none" spc="0" dirty="0">
                <a:solidFill>
                  <a:schemeClr val="tx1"/>
                </a:solidFill>
                <a:latin typeface="Arial Narrow"/>
                <a:ea typeface="Arial Narrow"/>
                <a:cs typeface="Arial Narrow"/>
              </a:rPr>
              <a:t> </a:t>
            </a:r>
            <a:endParaRPr sz="2200" b="0" i="0" u="none" strike="noStrike" cap="none" spc="0" dirty="0">
              <a:solidFill>
                <a:schemeClr val="tx1"/>
              </a:solidFill>
              <a:latin typeface="Arial Narrow"/>
              <a:ea typeface="Arial Narrow"/>
              <a:cs typeface="Arial Narrow"/>
            </a:endParaRPr>
          </a:p>
          <a:p>
            <a:pPr>
              <a:buFont typeface="Wingdings"/>
              <a:buChar char="Ø"/>
              <a:defRPr/>
            </a:pPr>
            <a:r>
              <a:rPr lang="en-US" sz="2200" b="0" i="0" u="none" strike="noStrike" cap="none" spc="0" dirty="0">
                <a:solidFill>
                  <a:schemeClr val="tx1"/>
                </a:solidFill>
                <a:latin typeface="Arial Narrow"/>
                <a:ea typeface="Arial Narrow"/>
                <a:cs typeface="Arial Narrow"/>
              </a:rPr>
              <a:t> Assessed MPI parallel concepts show scaling issues (small workload for &gt;1 node)</a:t>
            </a:r>
            <a:endParaRPr sz="2200" b="0" i="0" u="none" strike="noStrike" cap="none" spc="0" dirty="0">
              <a:solidFill>
                <a:schemeClr val="tx1"/>
              </a:solidFill>
              <a:latin typeface="Arial Narrow"/>
              <a:ea typeface="Arial Narrow"/>
              <a:cs typeface="Arial Narrow"/>
            </a:endParaRPr>
          </a:p>
          <a:p>
            <a:pPr marL="0" indent="0">
              <a:buFont typeface="Arial"/>
              <a:buNone/>
              <a:defRPr/>
            </a:pPr>
            <a:r>
              <a:rPr lang="de-DE" sz="2200" b="1" i="0" u="none" strike="noStrike" cap="none" spc="0" dirty="0">
                <a:solidFill>
                  <a:srgbClr val="005BAA"/>
                </a:solidFill>
                <a:latin typeface="Arial Narrow"/>
                <a:ea typeface="Arial Narrow"/>
                <a:cs typeface="Arial Narrow"/>
              </a:rPr>
              <a:t>M4.5 (06/22)</a:t>
            </a:r>
            <a:r>
              <a:rPr lang="en-US" sz="2200" b="0" i="1" u="none" strike="noStrike" cap="none" spc="0" dirty="0">
                <a:solidFill>
                  <a:schemeClr val="tx1"/>
                </a:solidFill>
                <a:latin typeface="Arial Narrow"/>
                <a:ea typeface="Arial Narrow"/>
                <a:cs typeface="Arial Narrow"/>
              </a:rPr>
              <a:t> Decision which methods to implement in the free-boundary prototype [...]</a:t>
            </a:r>
            <a:endParaRPr sz="2200" b="0" i="0" u="none" strike="noStrike" cap="none" spc="0" dirty="0">
              <a:solidFill>
                <a:schemeClr val="tx1"/>
              </a:solidFill>
              <a:latin typeface="Arial Narrow"/>
              <a:ea typeface="Arial Narrow"/>
              <a:cs typeface="Arial Narrow"/>
            </a:endParaRPr>
          </a:p>
          <a:p>
            <a:pPr>
              <a:buFont typeface="Wingdings"/>
              <a:buChar char="Ø"/>
              <a:defRPr/>
            </a:pPr>
            <a:r>
              <a:rPr lang="en-US" sz="2200" b="0" i="0" u="none" strike="noStrike" cap="none" spc="0" dirty="0">
                <a:solidFill>
                  <a:schemeClr val="tx1"/>
                </a:solidFill>
                <a:latin typeface="Arial Narrow"/>
                <a:ea typeface="Arial Narrow"/>
                <a:cs typeface="Arial Narrow"/>
              </a:rPr>
              <a:t> Decision made after theoretical assessment (next slide)</a:t>
            </a:r>
            <a:endParaRPr sz="2200" b="0" i="1" u="none" strike="noStrike" cap="none" spc="0" dirty="0">
              <a:solidFill>
                <a:schemeClr val="tx1"/>
              </a:solidFill>
              <a:latin typeface="Arial Narrow"/>
              <a:ea typeface="Arial Narrow"/>
              <a:cs typeface="Arial Narrow"/>
            </a:endParaRPr>
          </a:p>
          <a:p>
            <a:pPr marL="0" indent="0">
              <a:buFont typeface="Arial"/>
              <a:buNone/>
              <a:defRPr/>
            </a:pPr>
            <a:r>
              <a:rPr lang="de-DE" sz="2200" b="1" i="0" u="none" strike="noStrike" cap="none" spc="0" dirty="0">
                <a:solidFill>
                  <a:srgbClr val="005BAA"/>
                </a:solidFill>
                <a:latin typeface="Arial Narrow"/>
                <a:ea typeface="Arial Narrow"/>
                <a:cs typeface="Arial Narrow"/>
              </a:rPr>
              <a:t>M4.6 (12/22)</a:t>
            </a:r>
            <a:r>
              <a:rPr lang="en-US" sz="2200" b="0" i="0" u="none" strike="noStrike" cap="none" spc="0" dirty="0">
                <a:solidFill>
                  <a:schemeClr val="tx1"/>
                </a:solidFill>
                <a:latin typeface="Arial Narrow"/>
                <a:ea typeface="Arial Narrow"/>
                <a:cs typeface="Arial Narrow"/>
              </a:rPr>
              <a:t> </a:t>
            </a:r>
            <a:r>
              <a:rPr lang="en-US" sz="2200" b="0" i="1" u="none" strike="noStrike" cap="none" spc="0" dirty="0">
                <a:solidFill>
                  <a:schemeClr val="tx1"/>
                </a:solidFill>
                <a:latin typeface="Arial Narrow"/>
                <a:ea typeface="Arial Narrow"/>
                <a:cs typeface="Arial Narrow"/>
              </a:rPr>
              <a:t>Integration of fixed-boundary GVEC into optimization framework</a:t>
            </a:r>
            <a:endParaRPr sz="2200" b="0" i="0" u="none" strike="noStrike" cap="none" spc="0" dirty="0">
              <a:solidFill>
                <a:schemeClr val="tx1"/>
              </a:solidFill>
              <a:latin typeface="Arial Narrow"/>
              <a:ea typeface="Arial Narrow"/>
              <a:cs typeface="Arial Narrow"/>
            </a:endParaRPr>
          </a:p>
          <a:p>
            <a:pPr>
              <a:buFont typeface="Wingdings"/>
              <a:buChar char="Ø"/>
              <a:defRPr/>
            </a:pPr>
            <a:r>
              <a:rPr lang="en-US" sz="2200" b="0" i="0" u="none" strike="noStrike" cap="none" spc="0" dirty="0">
                <a:solidFill>
                  <a:schemeClr val="tx1"/>
                </a:solidFill>
                <a:latin typeface="Arial Narrow"/>
                <a:ea typeface="Arial Narrow"/>
                <a:cs typeface="Arial Narrow"/>
              </a:rPr>
              <a:t> Planned, not started yet</a:t>
            </a:r>
            <a:endParaRPr sz="2200" b="0" i="0" u="none" strike="noStrike" cap="none" spc="0" dirty="0">
              <a:solidFill>
                <a:schemeClr val="tx1"/>
              </a:solidFill>
              <a:latin typeface="Arial Narrow"/>
              <a:ea typeface="Arial Narrow"/>
              <a:cs typeface="Arial Narrow"/>
            </a:endParaRPr>
          </a:p>
          <a:p>
            <a:pPr marL="0" indent="0">
              <a:buFont typeface="Wingdings"/>
              <a:buNone/>
              <a:defRPr/>
            </a:pPr>
            <a:r>
              <a:rPr lang="de-DE" sz="2200" b="1" i="0" u="none" strike="noStrike" cap="none" spc="0" dirty="0">
                <a:solidFill>
                  <a:srgbClr val="005BAA"/>
                </a:solidFill>
                <a:latin typeface="Arial Narrow"/>
                <a:ea typeface="Arial Narrow"/>
                <a:cs typeface="Arial Narrow"/>
              </a:rPr>
              <a:t>Other:</a:t>
            </a:r>
            <a:r>
              <a:rPr lang="en-US" sz="2200" b="0" i="0" u="none" strike="noStrike" cap="none" spc="0" dirty="0">
                <a:solidFill>
                  <a:schemeClr val="tx1"/>
                </a:solidFill>
                <a:latin typeface="Arial Narrow"/>
                <a:ea typeface="Arial Narrow"/>
                <a:cs typeface="Arial Narrow"/>
              </a:rPr>
              <a:t> </a:t>
            </a:r>
            <a:endParaRPr sz="2200" b="0" i="0" u="none" strike="noStrike" cap="none" spc="0" dirty="0">
              <a:solidFill>
                <a:schemeClr val="tx1"/>
              </a:solidFill>
              <a:latin typeface="Arial Narrow"/>
              <a:ea typeface="Arial Narrow"/>
              <a:cs typeface="Arial Narrow"/>
            </a:endParaRPr>
          </a:p>
          <a:p>
            <a:pPr>
              <a:buFont typeface="Wingdings"/>
              <a:buChar char="Ø"/>
              <a:defRPr/>
            </a:pPr>
            <a:r>
              <a:rPr lang="en-US" sz="2200" b="0" i="0" u="none" strike="noStrike" cap="none" spc="0" dirty="0">
                <a:solidFill>
                  <a:schemeClr val="tx1"/>
                </a:solidFill>
                <a:latin typeface="Arial Narrow"/>
                <a:ea typeface="Arial Narrow"/>
                <a:cs typeface="Arial Narrow"/>
              </a:rPr>
              <a:t> Improved convergence with accelerated gradient descent (slide)</a:t>
            </a:r>
            <a:endParaRPr sz="2200" b="0" i="0" u="none" strike="noStrike" cap="none" spc="0" dirty="0">
              <a:solidFill>
                <a:schemeClr val="tx1"/>
              </a:solidFill>
              <a:latin typeface="Arial Narrow"/>
              <a:ea typeface="Arial Narrow"/>
              <a:cs typeface="Arial Narrow"/>
            </a:endParaRPr>
          </a:p>
          <a:p>
            <a:pPr>
              <a:buFont typeface="Wingdings"/>
              <a:buChar char="Ø"/>
              <a:defRPr/>
            </a:pPr>
            <a:r>
              <a:rPr lang="en-US" sz="2200" b="0" i="0" u="none" strike="noStrike" cap="none" spc="0" dirty="0">
                <a:solidFill>
                  <a:schemeClr val="tx1"/>
                </a:solidFill>
                <a:latin typeface="Arial Narrow"/>
                <a:ea typeface="Arial Narrow"/>
                <a:cs typeface="Arial Narrow"/>
              </a:rPr>
              <a:t> Add constraint of the current profile  (instead of the iota profile)</a:t>
            </a:r>
            <a:endParaRPr sz="2200" b="0" i="0" u="none" strike="noStrike" cap="none" spc="0" dirty="0">
              <a:solidFill>
                <a:schemeClr val="tx1"/>
              </a:solidFill>
              <a:latin typeface="Arial Narrow"/>
              <a:ea typeface="Arial Narrow"/>
              <a:cs typeface="Arial Narrow"/>
            </a:endParaRPr>
          </a:p>
          <a:p>
            <a:pPr>
              <a:defRPr/>
            </a:pPr>
            <a:endParaRPr lang="en-US" sz="2400" b="1" i="0" u="none" strike="noStrike" cap="none" spc="0" dirty="0">
              <a:solidFill>
                <a:schemeClr val="tx1"/>
              </a:solidFill>
              <a:latin typeface="Arial Narrow"/>
              <a:ea typeface="Arial Narrow"/>
              <a:cs typeface="Arial Narrow"/>
            </a:endParaRPr>
          </a:p>
        </p:txBody>
      </p:sp>
    </p:spTree>
    <p:extLst>
      <p:ext uri="{BB962C8B-B14F-4D97-AF65-F5344CB8AC3E}">
        <p14:creationId xmlns:p14="http://schemas.microsoft.com/office/powerpoint/2010/main" val="1973086010"/>
      </p:ext>
    </p:extLst>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8"/>
          <p:cNvSpPr>
            <a:spLocks noGrp="1"/>
          </p:cNvSpPr>
          <p:nvPr>
            <p:ph type="title"/>
          </p:nvPr>
        </p:nvSpPr>
        <p:spPr bwMode="auto"/>
        <p:txBody>
          <a:bodyPr/>
          <a:lstStyle/>
          <a:p>
            <a:pPr>
              <a:defRPr/>
            </a:pPr>
            <a:r>
              <a:rPr lang="en-US"/>
              <a:t>GVEC - Status (alternative version w/o milestones)</a:t>
            </a:r>
          </a:p>
        </p:txBody>
      </p:sp>
      <p:sp>
        <p:nvSpPr>
          <p:cNvPr id="5" name="Datumsplatzhalter 9"/>
          <p:cNvSpPr>
            <a:spLocks noGrp="1"/>
          </p:cNvSpPr>
          <p:nvPr>
            <p:ph type="dt" sz="half" idx="14"/>
          </p:nvPr>
        </p:nvSpPr>
        <p:spPr bwMode="auto"/>
        <p:txBody>
          <a:bodyPr/>
          <a:lstStyle/>
          <a:p>
            <a:pPr>
              <a:defRPr/>
            </a:pPr>
            <a:endParaRPr lang="en-US" dirty="0"/>
          </a:p>
        </p:txBody>
      </p:sp>
      <p:sp>
        <p:nvSpPr>
          <p:cNvPr id="6" name="Fußzeilenplatzhalter 6"/>
          <p:cNvSpPr>
            <a:spLocks noGrp="1"/>
          </p:cNvSpPr>
          <p:nvPr>
            <p:ph type="ftr" sz="quarter" idx="15"/>
          </p:nvPr>
        </p:nvSpPr>
        <p:spPr bwMode="auto"/>
        <p:txBody>
          <a:bodyPr/>
          <a:lstStyle/>
          <a:p>
            <a:pPr>
              <a:defRPr/>
            </a:pPr>
            <a:endParaRPr lang="en-US"/>
          </a:p>
        </p:txBody>
      </p:sp>
      <p:sp>
        <p:nvSpPr>
          <p:cNvPr id="7" name="Foliennummernplatzhalter 7"/>
          <p:cNvSpPr>
            <a:spLocks noGrp="1"/>
          </p:cNvSpPr>
          <p:nvPr>
            <p:ph type="sldNum" sz="quarter" idx="16"/>
          </p:nvPr>
        </p:nvSpPr>
        <p:spPr bwMode="auto"/>
        <p:txBody>
          <a:bodyPr/>
          <a:lstStyle/>
          <a:p>
            <a:pPr>
              <a:defRPr/>
            </a:pPr>
            <a:fld id="{31AA536C-85F5-4A1B-A111-7CE00A08BCBC}" type="slidenum">
              <a:rPr lang="en-US"/>
              <a:t>23</a:t>
            </a:fld>
            <a:endParaRPr lang="en-US"/>
          </a:p>
        </p:txBody>
      </p:sp>
      <p:sp>
        <p:nvSpPr>
          <p:cNvPr id="8" name="Inhaltsplatzhalter 1"/>
          <p:cNvSpPr>
            <a:spLocks noGrp="1"/>
          </p:cNvSpPr>
          <p:nvPr>
            <p:ph idx="1"/>
          </p:nvPr>
        </p:nvSpPr>
        <p:spPr bwMode="auto"/>
        <p:txBody>
          <a:bodyPr/>
          <a:lstStyle/>
          <a:p>
            <a:pPr marL="0" indent="0">
              <a:buFont typeface="Arial"/>
              <a:buNone/>
              <a:defRPr/>
            </a:pPr>
            <a:r>
              <a:rPr lang="en-US" sz="2400" b="1" i="0" u="none" strike="noStrike" cap="none" spc="0" dirty="0">
                <a:solidFill>
                  <a:schemeClr val="tx1"/>
                </a:solidFill>
                <a:latin typeface="+mj-lt"/>
                <a:ea typeface="+mn-ea"/>
                <a:cs typeface="+mn-cs"/>
              </a:rPr>
              <a:t>SD 4.1 (Deliverable for 2023): </a:t>
            </a:r>
            <a:r>
              <a:rPr lang="en-US" sz="2400" b="0" i="1" u="none" strike="noStrike" cap="none" spc="0" dirty="0">
                <a:solidFill>
                  <a:schemeClr val="tx1"/>
                </a:solidFill>
                <a:latin typeface="Arial Narrow"/>
                <a:ea typeface="Arial Narrow"/>
                <a:cs typeface="Arial Narrow"/>
              </a:rPr>
              <a:t>Development of a free-boundary version of GVEC  </a:t>
            </a:r>
          </a:p>
          <a:p>
            <a:pPr marL="0" indent="0">
              <a:buFont typeface="Arial"/>
              <a:buNone/>
              <a:defRPr/>
            </a:pPr>
            <a:r>
              <a:rPr lang="en-US" sz="2400" b="0" i="0" u="sng" strike="noStrike" cap="none" spc="0" dirty="0">
                <a:solidFill>
                  <a:schemeClr val="tx1"/>
                </a:solidFill>
                <a:latin typeface="Arial Narrow"/>
                <a:ea typeface="Arial Narrow"/>
                <a:cs typeface="Arial Narrow"/>
              </a:rPr>
              <a:t>Steps accomplished:</a:t>
            </a:r>
            <a:endParaRPr lang="en-US" sz="2400" b="0" i="1" u="none" strike="noStrike" cap="none" spc="0" dirty="0">
              <a:solidFill>
                <a:schemeClr val="tx1"/>
              </a:solidFill>
              <a:latin typeface="Arial Narrow"/>
              <a:ea typeface="Arial Narrow"/>
              <a:cs typeface="Arial Narrow"/>
            </a:endParaRPr>
          </a:p>
          <a:p>
            <a:pPr>
              <a:defRPr/>
            </a:pPr>
            <a:r>
              <a:rPr lang="en-US" sz="2400" b="0" i="0" u="none" strike="noStrike" cap="none" spc="0" dirty="0">
                <a:solidFill>
                  <a:schemeClr val="tx1"/>
                </a:solidFill>
                <a:latin typeface="Arial Narrow"/>
                <a:ea typeface="Arial Narrow"/>
                <a:cs typeface="Arial Narrow"/>
              </a:rPr>
              <a:t>Theoretical assessment of the free-boundary problem. </a:t>
            </a:r>
          </a:p>
          <a:p>
            <a:pPr>
              <a:defRPr/>
            </a:pPr>
            <a:r>
              <a:rPr lang="en-US" sz="2400" b="0" i="0" u="none" strike="noStrike" cap="none" spc="0" dirty="0">
                <a:solidFill>
                  <a:schemeClr val="tx1"/>
                </a:solidFill>
                <a:latin typeface="Arial Narrow"/>
                <a:ea typeface="Arial Narrow"/>
                <a:cs typeface="Arial Narrow"/>
              </a:rPr>
              <a:t>Improved convergence with accelerated gradient descent (fixed-boundary test)</a:t>
            </a:r>
          </a:p>
          <a:p>
            <a:pPr>
              <a:defRPr/>
            </a:pPr>
            <a:r>
              <a:rPr lang="en-US" sz="2400" b="0" i="0" u="none" strike="noStrike" cap="none" spc="0" dirty="0">
                <a:solidFill>
                  <a:schemeClr val="tx1"/>
                </a:solidFill>
                <a:latin typeface="Arial Narrow"/>
                <a:ea typeface="Arial Narrow"/>
                <a:cs typeface="Arial Narrow"/>
              </a:rPr>
              <a:t>Standard interface: converter to VMEC-like </a:t>
            </a:r>
            <a:r>
              <a:rPr lang="en-US" sz="2400" b="0" i="0" u="none" strike="noStrike" cap="none" spc="0" dirty="0" err="1">
                <a:solidFill>
                  <a:schemeClr val="tx1"/>
                </a:solidFill>
                <a:latin typeface="Arial Narrow"/>
                <a:ea typeface="Arial Narrow"/>
                <a:cs typeface="Arial Narrow"/>
              </a:rPr>
              <a:t>netcdf</a:t>
            </a:r>
            <a:r>
              <a:rPr lang="en-US" sz="2400" b="0" i="0" u="none" strike="noStrike" cap="none" spc="0" dirty="0">
                <a:solidFill>
                  <a:schemeClr val="tx1"/>
                </a:solidFill>
                <a:latin typeface="Arial Narrow"/>
                <a:ea typeface="Arial Narrow"/>
                <a:cs typeface="Arial Narrow"/>
              </a:rPr>
              <a:t> output</a:t>
            </a:r>
          </a:p>
          <a:p>
            <a:pPr marL="0" indent="0">
              <a:buFont typeface="Arial"/>
              <a:buNone/>
              <a:defRPr/>
            </a:pPr>
            <a:r>
              <a:rPr lang="en-US" sz="2400" b="0" i="0" u="sng" strike="noStrike" cap="none" spc="0" dirty="0">
                <a:solidFill>
                  <a:schemeClr val="tx1"/>
                </a:solidFill>
                <a:latin typeface="Arial Narrow"/>
                <a:ea typeface="Arial Narrow"/>
                <a:cs typeface="Arial Narrow"/>
              </a:rPr>
              <a:t>Ongoing / next steps:</a:t>
            </a:r>
            <a:endParaRPr lang="en-US" sz="2400" b="0" i="0" u="none" strike="noStrike" cap="none" spc="0" dirty="0">
              <a:solidFill>
                <a:schemeClr val="tx1"/>
              </a:solidFill>
              <a:latin typeface="Arial Narrow"/>
              <a:ea typeface="Arial Narrow"/>
              <a:cs typeface="Arial Narrow"/>
            </a:endParaRPr>
          </a:p>
          <a:p>
            <a:pPr>
              <a:defRPr/>
            </a:pPr>
            <a:r>
              <a:rPr lang="en-US" sz="2400" b="0" i="0" u="none" strike="noStrike" cap="none" spc="0" dirty="0">
                <a:solidFill>
                  <a:schemeClr val="tx1"/>
                </a:solidFill>
                <a:latin typeface="Arial Narrow"/>
                <a:ea typeface="Arial Narrow"/>
                <a:cs typeface="Arial Narrow"/>
              </a:rPr>
              <a:t>Assessed MPI parallel concepts show scaling issues (small workload &gt;1 node)</a:t>
            </a:r>
          </a:p>
          <a:p>
            <a:pPr>
              <a:defRPr/>
            </a:pPr>
            <a:r>
              <a:rPr lang="en-US" sz="2400" b="0" i="0" u="none" strike="noStrike" cap="none" spc="0" dirty="0">
                <a:solidFill>
                  <a:schemeClr val="tx1"/>
                </a:solidFill>
                <a:latin typeface="Arial Narrow"/>
                <a:ea typeface="Arial Narrow"/>
                <a:cs typeface="Arial Narrow"/>
              </a:rPr>
              <a:t>Add constraint of the current profile (instead of the iota profile)</a:t>
            </a:r>
          </a:p>
          <a:p>
            <a:pPr>
              <a:defRPr/>
            </a:pPr>
            <a:r>
              <a:rPr lang="en-US" sz="2400" b="0" i="0" u="none" strike="noStrike" cap="none" spc="0" dirty="0">
                <a:solidFill>
                  <a:schemeClr val="tx1"/>
                </a:solidFill>
                <a:latin typeface="Arial Narrow"/>
                <a:ea typeface="Arial Narrow"/>
                <a:cs typeface="Arial Narrow"/>
              </a:rPr>
              <a:t>Implement first free-boundary version using Merkel’s approach</a:t>
            </a:r>
          </a:p>
          <a:p>
            <a:pPr>
              <a:defRPr/>
            </a:pPr>
            <a:r>
              <a:rPr lang="en-US" sz="2400" b="0" i="0" u="none" strike="noStrike" cap="none" spc="0" dirty="0">
                <a:solidFill>
                  <a:schemeClr val="tx1"/>
                </a:solidFill>
                <a:latin typeface="Arial Narrow"/>
                <a:ea typeface="Arial Narrow"/>
                <a:cs typeface="Arial Narrow"/>
              </a:rPr>
              <a:t>Integration of GVEC into optimization framework not started (scheduled 12/22)</a:t>
            </a:r>
          </a:p>
          <a:p>
            <a:pPr>
              <a:defRPr/>
            </a:pPr>
            <a:endParaRPr lang="en-US" sz="2400" b="0" i="0" u="none" strike="noStrike" cap="none" spc="0" dirty="0">
              <a:solidFill>
                <a:schemeClr val="tx1"/>
              </a:solidFill>
              <a:latin typeface="Arial Narrow"/>
              <a:ea typeface="Arial Narrow"/>
              <a:cs typeface="Arial Narrow"/>
            </a:endParaRPr>
          </a:p>
          <a:p>
            <a:pPr>
              <a:defRPr/>
            </a:pPr>
            <a:endParaRPr lang="en-US" sz="2400" b="1" i="0" u="none" strike="noStrike" cap="none" spc="0" dirty="0">
              <a:solidFill>
                <a:schemeClr val="tx1"/>
              </a:solidFill>
              <a:latin typeface="Arial Narrow"/>
              <a:ea typeface="Arial Narrow"/>
              <a:cs typeface="Arial Narrow"/>
            </a:endParaRPr>
          </a:p>
        </p:txBody>
      </p:sp>
    </p:spTree>
    <p:extLst>
      <p:ext uri="{BB962C8B-B14F-4D97-AF65-F5344CB8AC3E}">
        <p14:creationId xmlns:p14="http://schemas.microsoft.com/office/powerpoint/2010/main" val="1602146244"/>
      </p:ext>
    </p:extLst>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5285" y="205113"/>
            <a:ext cx="10154975" cy="658800"/>
          </a:xfrm>
        </p:spPr>
        <p:txBody>
          <a:bodyPr/>
          <a:lstStyle/>
          <a:p>
            <a:r>
              <a:rPr lang="de-DE" dirty="0" smtClean="0"/>
              <a:t>Highlights </a:t>
            </a:r>
            <a:r>
              <a:rPr lang="de-DE" dirty="0" err="1" smtClean="0"/>
              <a:t>of</a:t>
            </a:r>
            <a:r>
              <a:rPr lang="de-DE" dirty="0" smtClean="0"/>
              <a:t> 2021 </a:t>
            </a:r>
            <a:r>
              <a:rPr lang="de-DE" dirty="0" err="1" smtClean="0"/>
              <a:t>activities</a:t>
            </a:r>
            <a:endParaRPr lang="de-DE" dirty="0"/>
          </a:p>
        </p:txBody>
      </p:sp>
      <p:sp>
        <p:nvSpPr>
          <p:cNvPr id="3" name="Datumsplatzhalter 2"/>
          <p:cNvSpPr>
            <a:spLocks noGrp="1"/>
          </p:cNvSpPr>
          <p:nvPr>
            <p:ph type="dt" sz="half" idx="14"/>
          </p:nvPr>
        </p:nvSpPr>
        <p:spPr/>
        <p:txBody>
          <a:bodyPr/>
          <a:lstStyle/>
          <a:p>
            <a:pPr>
              <a:defRPr/>
            </a:pPr>
            <a:endParaRPr lang="de-DE" dirty="0"/>
          </a:p>
        </p:txBody>
      </p:sp>
      <p:sp>
        <p:nvSpPr>
          <p:cNvPr id="4" name="Fußzeilenplatzhalter 3"/>
          <p:cNvSpPr>
            <a:spLocks noGrp="1"/>
          </p:cNvSpPr>
          <p:nvPr>
            <p:ph type="ftr" sz="quarter" idx="15"/>
          </p:nvPr>
        </p:nvSpPr>
        <p:spPr/>
        <p:txBody>
          <a:bodyPr/>
          <a:lstStyle/>
          <a:p>
            <a:pPr>
              <a:defRPr/>
            </a:pPr>
            <a:endParaRPr lang="de-DE"/>
          </a:p>
        </p:txBody>
      </p:sp>
      <p:sp>
        <p:nvSpPr>
          <p:cNvPr id="5" name="Foliennummernplatzhalter 4"/>
          <p:cNvSpPr>
            <a:spLocks noGrp="1"/>
          </p:cNvSpPr>
          <p:nvPr>
            <p:ph type="sldNum" sz="quarter" idx="16"/>
          </p:nvPr>
        </p:nvSpPr>
        <p:spPr/>
        <p:txBody>
          <a:bodyPr/>
          <a:lstStyle/>
          <a:p>
            <a:pPr>
              <a:defRPr/>
            </a:pPr>
            <a:fld id="{31AA536C-85F5-4A1B-A111-7CE00A08BCBC}" type="slidenum">
              <a:rPr lang="de-DE" smtClean="0"/>
              <a:t>3</a:t>
            </a:fld>
            <a:endParaRPr lang="de-DE"/>
          </a:p>
        </p:txBody>
      </p:sp>
      <p:sp>
        <p:nvSpPr>
          <p:cNvPr id="6" name="Inhaltsplatzhalter 5"/>
          <p:cNvSpPr>
            <a:spLocks noGrp="1"/>
          </p:cNvSpPr>
          <p:nvPr>
            <p:ph idx="1"/>
          </p:nvPr>
        </p:nvSpPr>
        <p:spPr/>
        <p:txBody>
          <a:bodyPr/>
          <a:lstStyle/>
          <a:p>
            <a:pPr lvl="0"/>
            <a:r>
              <a:rPr lang="en-GB" sz="1600" b="0" dirty="0" smtClean="0"/>
              <a:t>Novel </a:t>
            </a:r>
            <a:r>
              <a:rPr lang="en-GB" sz="1600" b="0" dirty="0"/>
              <a:t>mathematical methods for characterising and optimising </a:t>
            </a:r>
            <a:r>
              <a:rPr lang="en-GB" sz="1600" b="0" dirty="0" err="1"/>
              <a:t>stellarator</a:t>
            </a:r>
            <a:r>
              <a:rPr lang="en-GB" sz="1600" b="0" dirty="0"/>
              <a:t> MHD equilibria were devised. </a:t>
            </a:r>
            <a:endParaRPr lang="en-GB" sz="1600" b="0" dirty="0" smtClean="0"/>
          </a:p>
          <a:p>
            <a:pPr lvl="0"/>
            <a:endParaRPr lang="de-DE" sz="1600" b="0" dirty="0"/>
          </a:p>
          <a:p>
            <a:pPr lvl="0"/>
            <a:r>
              <a:rPr lang="en-GB" sz="1600" b="0" dirty="0"/>
              <a:t>The optimisation capabilities of the ONSET and ROSE codes were enhanced by the addition and the extension of the MANGO meta-library of optimisation algorithms. </a:t>
            </a:r>
            <a:endParaRPr lang="en-GB" sz="1600" b="0" dirty="0" smtClean="0"/>
          </a:p>
          <a:p>
            <a:pPr lvl="0"/>
            <a:endParaRPr lang="de-DE" sz="1600" b="0" dirty="0"/>
          </a:p>
          <a:p>
            <a:pPr lvl="0"/>
            <a:r>
              <a:rPr lang="en-GB" sz="1600" b="0" dirty="0"/>
              <a:t>The development of the free-boundary extension of the GVEC MHD equilibrium code has been initiated. </a:t>
            </a:r>
            <a:endParaRPr lang="en-GB" sz="1600" b="0" dirty="0" smtClean="0"/>
          </a:p>
          <a:p>
            <a:pPr lvl="0"/>
            <a:endParaRPr lang="de-DE" sz="1600" b="0" dirty="0"/>
          </a:p>
          <a:p>
            <a:pPr lvl="0"/>
            <a:r>
              <a:rPr lang="en-GB" sz="1600" b="0" dirty="0"/>
              <a:t>Another equilibrium code, SPEC, was used to evaluate MHD stability. </a:t>
            </a:r>
            <a:endParaRPr lang="en-GB" sz="1600" b="0" dirty="0" smtClean="0"/>
          </a:p>
          <a:p>
            <a:pPr lvl="0"/>
            <a:endParaRPr lang="de-DE" sz="1600" b="0" dirty="0"/>
          </a:p>
          <a:p>
            <a:pPr lvl="0"/>
            <a:r>
              <a:rPr lang="en-GB" sz="1600" b="0" dirty="0"/>
              <a:t>Three trajectory-following codes for assessing fast-particle confinement, SIMPLE, GORILLA and ASCOT5, were developed. </a:t>
            </a:r>
            <a:endParaRPr lang="en-GB" sz="1600" b="0" dirty="0" smtClean="0"/>
          </a:p>
          <a:p>
            <a:pPr lvl="0"/>
            <a:endParaRPr lang="de-DE" sz="1600" b="0" dirty="0"/>
          </a:p>
          <a:p>
            <a:pPr lvl="0"/>
            <a:r>
              <a:rPr lang="en-GB" sz="1600" b="0" dirty="0"/>
              <a:t>The KNOSOS code for computing neoclassical transport from the bounce-averaged drift kinetic equation was extended and developed. </a:t>
            </a:r>
            <a:endParaRPr lang="en-GB" sz="1600" b="0" dirty="0" smtClean="0"/>
          </a:p>
          <a:p>
            <a:pPr lvl="0"/>
            <a:endParaRPr lang="de-DE" sz="1600" b="0" dirty="0"/>
          </a:p>
          <a:p>
            <a:pPr lvl="0"/>
            <a:r>
              <a:rPr lang="en-GB" sz="1600" b="0" dirty="0"/>
              <a:t>A novel and very rapid way has been devised for assessing the linear stability threshold of ion-temperature-gradient instabilities with the aim developing a tool that can be used within the optimisation loop for future </a:t>
            </a:r>
            <a:r>
              <a:rPr lang="en-GB" sz="1600" b="0" dirty="0" err="1"/>
              <a:t>stellarators</a:t>
            </a:r>
            <a:r>
              <a:rPr lang="en-GB" sz="1600" b="0" dirty="0"/>
              <a:t>. </a:t>
            </a:r>
            <a:endParaRPr lang="de-DE" sz="1600" b="0" dirty="0"/>
          </a:p>
          <a:p>
            <a:endParaRPr lang="de-DE" sz="1600" b="0" dirty="0"/>
          </a:p>
        </p:txBody>
      </p:sp>
    </p:spTree>
    <p:extLst>
      <p:ext uri="{BB962C8B-B14F-4D97-AF65-F5344CB8AC3E}">
        <p14:creationId xmlns:p14="http://schemas.microsoft.com/office/powerpoint/2010/main" val="5170366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2021 </a:t>
            </a:r>
            <a:r>
              <a:rPr lang="de-DE" dirty="0" err="1" smtClean="0"/>
              <a:t>deliverables</a:t>
            </a:r>
            <a:endParaRPr lang="de-DE" dirty="0"/>
          </a:p>
        </p:txBody>
      </p:sp>
      <p:sp>
        <p:nvSpPr>
          <p:cNvPr id="3" name="Foliennummernplatzhalter 2"/>
          <p:cNvSpPr>
            <a:spLocks noGrp="1"/>
          </p:cNvSpPr>
          <p:nvPr>
            <p:ph type="sldNum" sz="quarter" idx="12"/>
          </p:nvPr>
        </p:nvSpPr>
        <p:spPr/>
        <p:txBody>
          <a:bodyPr/>
          <a:lstStyle/>
          <a:p>
            <a:fld id="{31AA536C-85F5-4A1B-A111-7CE00A08BCBC}" type="slidenum">
              <a:rPr lang="de-DE" smtClean="0"/>
              <a:pPr/>
              <a:t>4</a:t>
            </a:fld>
            <a:endParaRPr lang="de-DE" dirty="0"/>
          </a:p>
        </p:txBody>
      </p:sp>
      <p:sp>
        <p:nvSpPr>
          <p:cNvPr id="4" name="Textplatzhalter 3"/>
          <p:cNvSpPr>
            <a:spLocks noGrp="1"/>
          </p:cNvSpPr>
          <p:nvPr>
            <p:ph type="body" sz="quarter" idx="13"/>
          </p:nvPr>
        </p:nvSpPr>
        <p:spPr/>
        <p:txBody>
          <a:bodyPr/>
          <a:lstStyle/>
          <a:p>
            <a:r>
              <a:rPr lang="en-US" sz="1400" b="0" dirty="0" smtClean="0"/>
              <a:t>SD1.2: </a:t>
            </a:r>
            <a:r>
              <a:rPr lang="en-US" sz="1400" b="0" dirty="0"/>
              <a:t>The derivation of a first principles instability model will allow for running optimization codes without ad-hoc turbulence models or computationally expensive gyrokinetic codes.  </a:t>
            </a:r>
            <a:endParaRPr lang="en-US" sz="1400" b="0" dirty="0" smtClean="0"/>
          </a:p>
          <a:p>
            <a:pPr lvl="1"/>
            <a:r>
              <a:rPr lang="en-US" sz="1000" dirty="0" smtClean="0"/>
              <a:t>A first model was published in 2021, have now completed an extension. </a:t>
            </a:r>
          </a:p>
          <a:p>
            <a:pPr lvl="1"/>
            <a:endParaRPr lang="en-US" sz="1000" b="0" dirty="0"/>
          </a:p>
          <a:p>
            <a:r>
              <a:rPr lang="en-GB" sz="1400" b="0" dirty="0"/>
              <a:t>SD2.2. Define and implement common interfaces for particle codes </a:t>
            </a:r>
            <a:r>
              <a:rPr lang="en-GB" sz="1400" b="0" dirty="0" smtClean="0"/>
              <a:t>and </a:t>
            </a:r>
            <a:r>
              <a:rPr lang="en-GB" sz="1400" b="0" dirty="0"/>
              <a:t>perform cross-code validation of existing and new code parts</a:t>
            </a:r>
            <a:r>
              <a:rPr lang="en-GB" sz="1400" b="0" dirty="0" smtClean="0"/>
              <a:t>.</a:t>
            </a:r>
          </a:p>
          <a:p>
            <a:pPr lvl="1"/>
            <a:r>
              <a:rPr lang="en-GB" sz="1000" dirty="0" smtClean="0"/>
              <a:t>Done + i</a:t>
            </a:r>
            <a:r>
              <a:rPr lang="en-GB" sz="1000" dirty="0" smtClean="0"/>
              <a:t>n </a:t>
            </a:r>
            <a:r>
              <a:rPr lang="en-GB" sz="1000" dirty="0" smtClean="0"/>
              <a:t>progress</a:t>
            </a:r>
            <a:endParaRPr lang="en-US" sz="1000" b="0" dirty="0" smtClean="0"/>
          </a:p>
          <a:p>
            <a:endParaRPr lang="en-US" sz="1000" b="0" dirty="0" smtClean="0"/>
          </a:p>
          <a:p>
            <a:r>
              <a:rPr lang="en-US" sz="1400" b="0" dirty="0" smtClean="0"/>
              <a:t>SD3.1: </a:t>
            </a:r>
            <a:r>
              <a:rPr lang="en-US" sz="1400" b="0" dirty="0"/>
              <a:t>Exploit the direct capability in SPEC to evaluate the ideal and resistive, internal and external, stability of stellarator equilibria. </a:t>
            </a:r>
            <a:endParaRPr lang="en-US" sz="1400" b="0" dirty="0" smtClean="0"/>
          </a:p>
          <a:p>
            <a:pPr lvl="1"/>
            <a:r>
              <a:rPr lang="en-US" sz="1000" dirty="0" smtClean="0"/>
              <a:t>Done and published</a:t>
            </a:r>
            <a:endParaRPr lang="en-US" sz="1000" b="0" dirty="0" smtClean="0"/>
          </a:p>
          <a:p>
            <a:pPr lvl="1"/>
            <a:endParaRPr lang="en-US" sz="1000" b="0" dirty="0" smtClean="0"/>
          </a:p>
          <a:p>
            <a:pPr lvl="1"/>
            <a:endParaRPr lang="en-US" sz="1000" b="0" dirty="0" smtClean="0"/>
          </a:p>
          <a:p>
            <a:r>
              <a:rPr lang="en-US" sz="1400" b="0" dirty="0" smtClean="0"/>
              <a:t>SD4.3: </a:t>
            </a:r>
            <a:r>
              <a:rPr lang="en-US" sz="1400" b="0" dirty="0"/>
              <a:t>I</a:t>
            </a:r>
            <a:r>
              <a:rPr lang="en-US" sz="1400" b="0" dirty="0" smtClean="0"/>
              <a:t>nvestigate </a:t>
            </a:r>
            <a:r>
              <a:rPr lang="en-US" sz="1400" b="0" dirty="0"/>
              <a:t>if spectral condensation or a specific choice of the poloidal angle of the plasma boundary can improve stellarator optimization regarding the achieved penalty values and regarding iterations needed during the optimization. </a:t>
            </a:r>
            <a:endParaRPr lang="en-US" sz="1400" b="0" dirty="0" smtClean="0"/>
          </a:p>
          <a:p>
            <a:pPr lvl="1"/>
            <a:r>
              <a:rPr lang="en-US" sz="1000" dirty="0" smtClean="0"/>
              <a:t>Done and published. </a:t>
            </a:r>
            <a:endParaRPr lang="en-US" sz="1000" b="0" dirty="0" smtClean="0"/>
          </a:p>
          <a:p>
            <a:pPr marL="0" indent="0">
              <a:buNone/>
            </a:pPr>
            <a:endParaRPr lang="en-US" sz="1400" b="0" dirty="0" smtClean="0"/>
          </a:p>
          <a:p>
            <a:r>
              <a:rPr lang="en-US" sz="1400" b="0" dirty="0" smtClean="0"/>
              <a:t>SD4.4: </a:t>
            </a:r>
            <a:r>
              <a:rPr lang="en-US" sz="1400" b="0" dirty="0"/>
              <a:t>I</a:t>
            </a:r>
            <a:r>
              <a:rPr lang="en-US" sz="1400" b="0" dirty="0" smtClean="0"/>
              <a:t>nvestigate </a:t>
            </a:r>
            <a:r>
              <a:rPr lang="en-US" sz="1400" b="0" dirty="0"/>
              <a:t>analytically the advantages and disadvantages of different ways of representing the magnetic field with respect to reducing the stellarator optimization space and the ease of combining coil and stellarator optimization</a:t>
            </a:r>
            <a:r>
              <a:rPr lang="en-US" sz="1400" b="0" dirty="0" smtClean="0"/>
              <a:t>.</a:t>
            </a:r>
          </a:p>
          <a:p>
            <a:pPr lvl="1"/>
            <a:r>
              <a:rPr lang="en-US" sz="1000" dirty="0" smtClean="0"/>
              <a:t>Done and published</a:t>
            </a:r>
            <a:endParaRPr lang="en-US" sz="1000" b="0" dirty="0" smtClean="0"/>
          </a:p>
          <a:p>
            <a:endParaRPr lang="en-US" sz="1400" b="0" dirty="0" smtClean="0"/>
          </a:p>
          <a:p>
            <a:r>
              <a:rPr lang="en-US" sz="1400" b="0" dirty="0" smtClean="0"/>
              <a:t>SD5.1: Implement an </a:t>
            </a:r>
            <a:r>
              <a:rPr lang="en-US" sz="1400" b="0" dirty="0"/>
              <a:t>interface for the type of </a:t>
            </a:r>
            <a:r>
              <a:rPr lang="en-US" sz="1400" b="0" dirty="0" smtClean="0"/>
              <a:t>optimizer in </a:t>
            </a:r>
            <a:r>
              <a:rPr lang="en-US" sz="1400" b="0" dirty="0"/>
              <a:t>the optimization code ROSE such that </a:t>
            </a:r>
            <a:r>
              <a:rPr lang="en-US" sz="1400" b="0" dirty="0" smtClean="0"/>
              <a:t>it </a:t>
            </a:r>
            <a:r>
              <a:rPr lang="en-US" sz="1400" b="0" dirty="0"/>
              <a:t>can use </a:t>
            </a:r>
            <a:r>
              <a:rPr lang="en-US" sz="1400" b="0" dirty="0" smtClean="0"/>
              <a:t>optimizers </a:t>
            </a:r>
            <a:r>
              <a:rPr lang="en-US" sz="1400" b="0" dirty="0"/>
              <a:t>of the MANGO library. </a:t>
            </a:r>
            <a:r>
              <a:rPr lang="en-US" sz="1400" b="0" dirty="0" smtClean="0"/>
              <a:t>These </a:t>
            </a:r>
            <a:r>
              <a:rPr lang="en-US" sz="1400" b="0" dirty="0"/>
              <a:t>optimizers will be then tested against each other</a:t>
            </a:r>
            <a:r>
              <a:rPr lang="en-US" sz="1400" b="0" dirty="0" smtClean="0"/>
              <a:t>.</a:t>
            </a:r>
          </a:p>
          <a:p>
            <a:pPr lvl="1"/>
            <a:r>
              <a:rPr lang="en-US" sz="1000" dirty="0" smtClean="0"/>
              <a:t>Done</a:t>
            </a:r>
            <a:endParaRPr lang="de-DE" sz="1000" b="0" dirty="0"/>
          </a:p>
          <a:p>
            <a:endParaRPr lang="de-DE" sz="1400" b="0" dirty="0"/>
          </a:p>
        </p:txBody>
      </p:sp>
    </p:spTree>
    <p:extLst>
      <p:ext uri="{BB962C8B-B14F-4D97-AF65-F5344CB8AC3E}">
        <p14:creationId xmlns:p14="http://schemas.microsoft.com/office/powerpoint/2010/main" val="26848290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SPEC</a:t>
            </a:r>
            <a:endParaRPr lang="de-DE" dirty="0"/>
          </a:p>
        </p:txBody>
      </p:sp>
      <p:sp>
        <p:nvSpPr>
          <p:cNvPr id="3" name="Datumsplatzhalter 2"/>
          <p:cNvSpPr>
            <a:spLocks noGrp="1"/>
          </p:cNvSpPr>
          <p:nvPr>
            <p:ph type="dt" sz="half" idx="14"/>
          </p:nvPr>
        </p:nvSpPr>
        <p:spPr/>
        <p:txBody>
          <a:bodyPr/>
          <a:lstStyle/>
          <a:p>
            <a:pPr>
              <a:defRPr/>
            </a:pPr>
            <a:endParaRPr lang="de-DE" dirty="0"/>
          </a:p>
        </p:txBody>
      </p:sp>
      <p:sp>
        <p:nvSpPr>
          <p:cNvPr id="4" name="Fußzeilenplatzhalter 3"/>
          <p:cNvSpPr>
            <a:spLocks noGrp="1"/>
          </p:cNvSpPr>
          <p:nvPr>
            <p:ph type="ftr" sz="quarter" idx="15"/>
          </p:nvPr>
        </p:nvSpPr>
        <p:spPr/>
        <p:txBody>
          <a:bodyPr/>
          <a:lstStyle/>
          <a:p>
            <a:pPr>
              <a:defRPr/>
            </a:pPr>
            <a:endParaRPr lang="de-DE"/>
          </a:p>
        </p:txBody>
      </p:sp>
      <p:sp>
        <p:nvSpPr>
          <p:cNvPr id="5" name="Foliennummernplatzhalter 4"/>
          <p:cNvSpPr>
            <a:spLocks noGrp="1"/>
          </p:cNvSpPr>
          <p:nvPr>
            <p:ph type="sldNum" sz="quarter" idx="16"/>
          </p:nvPr>
        </p:nvSpPr>
        <p:spPr/>
        <p:txBody>
          <a:bodyPr/>
          <a:lstStyle/>
          <a:p>
            <a:pPr>
              <a:defRPr/>
            </a:pPr>
            <a:fld id="{31AA536C-85F5-4A1B-A111-7CE00A08BCBC}" type="slidenum">
              <a:rPr lang="de-DE" smtClean="0"/>
              <a:t>5</a:t>
            </a:fld>
            <a:endParaRPr lang="de-DE"/>
          </a:p>
        </p:txBody>
      </p:sp>
      <p:sp>
        <p:nvSpPr>
          <p:cNvPr id="6" name="Inhaltsplatzhalter 5"/>
          <p:cNvSpPr>
            <a:spLocks noGrp="1"/>
          </p:cNvSpPr>
          <p:nvPr>
            <p:ph idx="1"/>
          </p:nvPr>
        </p:nvSpPr>
        <p:spPr/>
        <p:txBody>
          <a:bodyPr/>
          <a:lstStyle/>
          <a:p>
            <a:pPr>
              <a:lnSpc>
                <a:spcPct val="150000"/>
              </a:lnSpc>
            </a:pPr>
            <a:r>
              <a:rPr lang="de-DE" sz="1800" b="0" dirty="0" smtClean="0"/>
              <a:t>The </a:t>
            </a:r>
            <a:r>
              <a:rPr lang="de-DE" sz="1800" b="0" dirty="0" err="1" smtClean="0"/>
              <a:t>Stepped-Pressure</a:t>
            </a:r>
            <a:r>
              <a:rPr lang="de-DE" sz="1800" b="0" dirty="0" smtClean="0"/>
              <a:t> Equilibrium Code </a:t>
            </a:r>
            <a:r>
              <a:rPr lang="de-DE" sz="1800" b="0" dirty="0" err="1" smtClean="0"/>
              <a:t>is</a:t>
            </a:r>
            <a:r>
              <a:rPr lang="de-DE" sz="1800" b="0" dirty="0" smtClean="0"/>
              <a:t> </a:t>
            </a:r>
            <a:r>
              <a:rPr lang="de-DE" sz="1800" b="0" dirty="0" err="1" smtClean="0"/>
              <a:t>based</a:t>
            </a:r>
            <a:r>
              <a:rPr lang="de-DE" sz="1800" b="0" dirty="0" smtClean="0"/>
              <a:t> on a </a:t>
            </a:r>
            <a:r>
              <a:rPr lang="de-DE" sz="1800" b="0" dirty="0" err="1" smtClean="0"/>
              <a:t>mathematical</a:t>
            </a:r>
            <a:r>
              <a:rPr lang="de-DE" sz="1800" b="0" dirty="0" smtClean="0"/>
              <a:t> </a:t>
            </a:r>
            <a:r>
              <a:rPr lang="de-DE" sz="1800" b="0" dirty="0" err="1" smtClean="0"/>
              <a:t>framework</a:t>
            </a:r>
            <a:r>
              <a:rPr lang="de-DE" sz="1800" b="0" dirty="0" smtClean="0"/>
              <a:t> </a:t>
            </a:r>
            <a:r>
              <a:rPr lang="de-DE" sz="1800" b="0" dirty="0" err="1" smtClean="0"/>
              <a:t>that</a:t>
            </a:r>
            <a:r>
              <a:rPr lang="de-DE" sz="1800" b="0" dirty="0" smtClean="0"/>
              <a:t> </a:t>
            </a:r>
            <a:r>
              <a:rPr lang="de-DE" sz="1800" b="0" dirty="0" err="1" smtClean="0"/>
              <a:t>blurs</a:t>
            </a:r>
            <a:r>
              <a:rPr lang="de-DE" sz="1800" b="0" dirty="0" smtClean="0"/>
              <a:t> </a:t>
            </a:r>
            <a:r>
              <a:rPr lang="de-DE" sz="1800" b="0" dirty="0" err="1" smtClean="0"/>
              <a:t>the</a:t>
            </a:r>
            <a:r>
              <a:rPr lang="de-DE" sz="1800" b="0" dirty="0" smtClean="0"/>
              <a:t> traditional </a:t>
            </a:r>
            <a:r>
              <a:rPr lang="de-DE" sz="1800" b="0" dirty="0" err="1" smtClean="0"/>
              <a:t>distinction</a:t>
            </a:r>
            <a:r>
              <a:rPr lang="de-DE" sz="1800" b="0" dirty="0" smtClean="0"/>
              <a:t> </a:t>
            </a:r>
            <a:r>
              <a:rPr lang="de-DE" sz="1800" b="0" dirty="0" err="1" smtClean="0"/>
              <a:t>between</a:t>
            </a:r>
            <a:r>
              <a:rPr lang="de-DE" sz="1800" b="0" dirty="0" smtClean="0"/>
              <a:t> </a:t>
            </a:r>
            <a:r>
              <a:rPr lang="de-DE" sz="1800" b="0" dirty="0" err="1" smtClean="0"/>
              <a:t>equilbrium</a:t>
            </a:r>
            <a:r>
              <a:rPr lang="de-DE" sz="1800" b="0" dirty="0" smtClean="0"/>
              <a:t> and </a:t>
            </a:r>
            <a:r>
              <a:rPr lang="de-DE" sz="1800" b="0" dirty="0" err="1" smtClean="0"/>
              <a:t>stability</a:t>
            </a:r>
            <a:r>
              <a:rPr lang="de-DE" sz="1800" b="0" dirty="0" smtClean="0"/>
              <a:t>, and </a:t>
            </a:r>
            <a:r>
              <a:rPr lang="de-DE" sz="1800" b="0" dirty="0" err="1" smtClean="0"/>
              <a:t>between</a:t>
            </a:r>
            <a:r>
              <a:rPr lang="de-DE" sz="1800" b="0" dirty="0" smtClean="0"/>
              <a:t> ideal and </a:t>
            </a:r>
            <a:r>
              <a:rPr lang="de-DE" sz="1800" b="0" dirty="0" err="1" smtClean="0"/>
              <a:t>resistive</a:t>
            </a:r>
            <a:r>
              <a:rPr lang="de-DE" sz="1800" b="0" dirty="0" smtClean="0"/>
              <a:t> MHD. </a:t>
            </a:r>
          </a:p>
          <a:p>
            <a:pPr>
              <a:lnSpc>
                <a:spcPct val="150000"/>
              </a:lnSpc>
            </a:pPr>
            <a:r>
              <a:rPr lang="de-DE" sz="1800" b="0" dirty="0" smtClean="0"/>
              <a:t>SD3.1: </a:t>
            </a:r>
            <a:r>
              <a:rPr lang="de-DE" sz="1800" b="0" i="1" dirty="0" err="1" smtClean="0"/>
              <a:t>Exploit</a:t>
            </a:r>
            <a:r>
              <a:rPr lang="de-DE" sz="1800" b="0" i="1" dirty="0" smtClean="0"/>
              <a:t> </a:t>
            </a:r>
            <a:r>
              <a:rPr lang="de-DE" sz="1800" b="0" i="1" dirty="0" err="1" smtClean="0"/>
              <a:t>the</a:t>
            </a:r>
            <a:r>
              <a:rPr lang="de-DE" sz="1800" b="0" i="1" dirty="0" smtClean="0"/>
              <a:t> </a:t>
            </a:r>
            <a:r>
              <a:rPr lang="de-DE" sz="1800" b="0" i="1" dirty="0" err="1" smtClean="0"/>
              <a:t>direct</a:t>
            </a:r>
            <a:r>
              <a:rPr lang="de-DE" sz="1800" b="0" i="1" dirty="0" smtClean="0"/>
              <a:t> </a:t>
            </a:r>
            <a:r>
              <a:rPr lang="de-DE" sz="1800" b="0" i="1" dirty="0" err="1" smtClean="0"/>
              <a:t>capability</a:t>
            </a:r>
            <a:r>
              <a:rPr lang="de-DE" sz="1800" b="0" i="1" dirty="0" smtClean="0"/>
              <a:t> in SPEC </a:t>
            </a:r>
            <a:r>
              <a:rPr lang="de-DE" sz="1800" b="0" i="1" dirty="0" err="1" smtClean="0"/>
              <a:t>to</a:t>
            </a:r>
            <a:r>
              <a:rPr lang="de-DE" sz="1800" b="0" i="1" dirty="0" smtClean="0"/>
              <a:t> </a:t>
            </a:r>
            <a:r>
              <a:rPr lang="de-DE" sz="1800" b="0" i="1" dirty="0" err="1" smtClean="0"/>
              <a:t>evaluate</a:t>
            </a:r>
            <a:r>
              <a:rPr lang="de-DE" sz="1800" b="0" i="1" dirty="0" smtClean="0"/>
              <a:t> </a:t>
            </a:r>
            <a:r>
              <a:rPr lang="de-DE" sz="1800" b="0" i="1" dirty="0" err="1" smtClean="0"/>
              <a:t>the</a:t>
            </a:r>
            <a:r>
              <a:rPr lang="de-DE" sz="1800" b="0" i="1" dirty="0" smtClean="0"/>
              <a:t> ideal and </a:t>
            </a:r>
            <a:r>
              <a:rPr lang="de-DE" sz="1800" b="0" i="1" dirty="0" err="1" smtClean="0"/>
              <a:t>resistive</a:t>
            </a:r>
            <a:r>
              <a:rPr lang="de-DE" sz="1800" b="0" i="1" dirty="0" smtClean="0"/>
              <a:t>, internal and </a:t>
            </a:r>
            <a:r>
              <a:rPr lang="de-DE" sz="1800" b="0" i="1" dirty="0" err="1" smtClean="0"/>
              <a:t>external</a:t>
            </a:r>
            <a:r>
              <a:rPr lang="de-DE" sz="1800" b="0" i="1" dirty="0" smtClean="0"/>
              <a:t>, </a:t>
            </a:r>
            <a:r>
              <a:rPr lang="de-DE" sz="1800" b="0" i="1" dirty="0" err="1" smtClean="0"/>
              <a:t>stability</a:t>
            </a:r>
            <a:r>
              <a:rPr lang="de-DE" sz="1800" b="0" i="1" dirty="0" smtClean="0"/>
              <a:t> </a:t>
            </a:r>
            <a:r>
              <a:rPr lang="de-DE" sz="1800" b="0" i="1" dirty="0" err="1" smtClean="0"/>
              <a:t>of</a:t>
            </a:r>
            <a:r>
              <a:rPr lang="de-DE" sz="1800" b="0" i="1" dirty="0" smtClean="0"/>
              <a:t> </a:t>
            </a:r>
            <a:r>
              <a:rPr lang="de-DE" sz="1800" b="0" i="1" dirty="0" err="1" smtClean="0"/>
              <a:t>stellarator</a:t>
            </a:r>
            <a:r>
              <a:rPr lang="de-DE" sz="1800" b="0" i="1" dirty="0" smtClean="0"/>
              <a:t> </a:t>
            </a:r>
            <a:r>
              <a:rPr lang="de-DE" sz="1800" b="0" i="1" dirty="0" err="1" smtClean="0"/>
              <a:t>equilibria</a:t>
            </a:r>
            <a:r>
              <a:rPr lang="de-DE" sz="1800" b="0" i="1" dirty="0"/>
              <a:t> </a:t>
            </a:r>
            <a:r>
              <a:rPr lang="de-DE" sz="1800" b="0" i="1" dirty="0" smtClean="0"/>
              <a:t>(end 2021). </a:t>
            </a:r>
            <a:r>
              <a:rPr lang="de-DE" sz="1800" b="0" dirty="0" err="1" smtClean="0"/>
              <a:t>Fully</a:t>
            </a:r>
            <a:r>
              <a:rPr lang="de-DE" sz="1800" b="0" dirty="0" smtClean="0"/>
              <a:t> </a:t>
            </a:r>
            <a:r>
              <a:rPr lang="de-DE" sz="1800" b="0" dirty="0" err="1" smtClean="0"/>
              <a:t>achieved</a:t>
            </a:r>
            <a:endParaRPr lang="de-DE" sz="1800" b="0" dirty="0" smtClean="0"/>
          </a:p>
          <a:p>
            <a:pPr lvl="1">
              <a:lnSpc>
                <a:spcPct val="150000"/>
              </a:lnSpc>
            </a:pPr>
            <a:r>
              <a:rPr lang="de-DE" sz="1400" dirty="0" err="1" smtClean="0"/>
              <a:t>Calculated</a:t>
            </a:r>
            <a:r>
              <a:rPr lang="de-DE" sz="1400" dirty="0" smtClean="0"/>
              <a:t> </a:t>
            </a:r>
            <a:r>
              <a:rPr lang="de-DE" sz="1400" dirty="0" err="1" smtClean="0"/>
              <a:t>both</a:t>
            </a:r>
            <a:r>
              <a:rPr lang="de-DE" sz="1400" dirty="0" smtClean="0"/>
              <a:t> </a:t>
            </a:r>
            <a:r>
              <a:rPr lang="de-DE" sz="1400" dirty="0" err="1" smtClean="0"/>
              <a:t>the</a:t>
            </a:r>
            <a:r>
              <a:rPr lang="de-DE" sz="1400" dirty="0" smtClean="0"/>
              <a:t> linear </a:t>
            </a:r>
            <a:r>
              <a:rPr lang="de-DE" sz="1400" dirty="0" err="1" smtClean="0"/>
              <a:t>instability</a:t>
            </a:r>
            <a:r>
              <a:rPr lang="de-DE" sz="1400" dirty="0" smtClean="0"/>
              <a:t> </a:t>
            </a:r>
            <a:r>
              <a:rPr lang="de-DE" sz="1400" dirty="0" err="1" smtClean="0"/>
              <a:t>threshold</a:t>
            </a:r>
            <a:r>
              <a:rPr lang="de-DE" sz="1400" dirty="0"/>
              <a:t> </a:t>
            </a:r>
            <a:r>
              <a:rPr lang="de-DE" sz="1400" dirty="0" err="1" smtClean="0"/>
              <a:t>for</a:t>
            </a:r>
            <a:r>
              <a:rPr lang="de-DE" sz="1400" dirty="0" smtClean="0"/>
              <a:t> </a:t>
            </a:r>
            <a:r>
              <a:rPr lang="de-DE" sz="1400" dirty="0" err="1" smtClean="0"/>
              <a:t>tearing</a:t>
            </a:r>
            <a:r>
              <a:rPr lang="de-DE" sz="1400" dirty="0" smtClean="0"/>
              <a:t> </a:t>
            </a:r>
            <a:r>
              <a:rPr lang="de-DE" sz="1400" dirty="0" err="1" smtClean="0"/>
              <a:t>modes</a:t>
            </a:r>
            <a:r>
              <a:rPr lang="de-DE" sz="1400" dirty="0" smtClean="0"/>
              <a:t> in a </a:t>
            </a:r>
            <a:r>
              <a:rPr lang="de-DE" sz="1400" dirty="0" err="1" smtClean="0"/>
              <a:t>cylinder</a:t>
            </a:r>
            <a:r>
              <a:rPr lang="de-DE" sz="1400" dirty="0" smtClean="0"/>
              <a:t> </a:t>
            </a:r>
            <a:r>
              <a:rPr lang="de-DE" sz="1400" u="sng" dirty="0" smtClean="0"/>
              <a:t>and</a:t>
            </a:r>
            <a:r>
              <a:rPr lang="de-DE" sz="1400" dirty="0" smtClean="0"/>
              <a:t> </a:t>
            </a:r>
            <a:r>
              <a:rPr lang="de-DE" sz="1400" dirty="0" err="1" smtClean="0"/>
              <a:t>the</a:t>
            </a:r>
            <a:r>
              <a:rPr lang="de-DE" sz="1400" dirty="0" smtClean="0"/>
              <a:t> </a:t>
            </a:r>
            <a:r>
              <a:rPr lang="de-DE" sz="1400" dirty="0" err="1" smtClean="0"/>
              <a:t>nonlinear</a:t>
            </a:r>
            <a:r>
              <a:rPr lang="de-DE" sz="1400" dirty="0" smtClean="0"/>
              <a:t> </a:t>
            </a:r>
            <a:r>
              <a:rPr lang="de-DE" sz="1400" dirty="0" err="1" smtClean="0"/>
              <a:t>saturation</a:t>
            </a:r>
            <a:r>
              <a:rPr lang="de-DE" sz="1400" dirty="0" smtClean="0"/>
              <a:t> </a:t>
            </a:r>
            <a:r>
              <a:rPr lang="de-DE" sz="1400" dirty="0" err="1" smtClean="0"/>
              <a:t>amplitude</a:t>
            </a:r>
            <a:r>
              <a:rPr lang="de-DE" sz="1400" dirty="0" smtClean="0"/>
              <a:t>. </a:t>
            </a:r>
          </a:p>
          <a:p>
            <a:pPr>
              <a:lnSpc>
                <a:spcPct val="150000"/>
              </a:lnSpc>
            </a:pPr>
            <a:r>
              <a:rPr lang="en-GB" sz="1800" b="0" i="1" dirty="0" smtClean="0"/>
              <a:t>SD3.1</a:t>
            </a:r>
            <a:r>
              <a:rPr lang="en-US" sz="1800" b="0" i="1" dirty="0"/>
              <a:t>:</a:t>
            </a:r>
            <a:r>
              <a:rPr lang="en-GB" sz="1800" b="0" i="1" dirty="0" smtClean="0"/>
              <a:t> </a:t>
            </a:r>
            <a:r>
              <a:rPr lang="en-GB" sz="1800" b="0" i="1" dirty="0"/>
              <a:t>Exploit the direct capability in SPEC to evaluate the ideal and resistive, internal and external, stability of </a:t>
            </a:r>
            <a:r>
              <a:rPr lang="en-GB" sz="1800" b="0" i="1" dirty="0" err="1"/>
              <a:t>stellarator</a:t>
            </a:r>
            <a:r>
              <a:rPr lang="en-GB" sz="1800" b="0" i="1" dirty="0"/>
              <a:t> equilibria. </a:t>
            </a:r>
            <a:r>
              <a:rPr lang="en-GB" sz="1800" b="0" i="1" dirty="0" smtClean="0"/>
              <a:t>(</a:t>
            </a:r>
            <a:r>
              <a:rPr lang="de-DE" sz="1800" b="0" i="1" dirty="0" smtClean="0"/>
              <a:t>end </a:t>
            </a:r>
            <a:r>
              <a:rPr lang="de-DE" sz="1800" b="0" i="1" dirty="0"/>
              <a:t>2021). </a:t>
            </a:r>
            <a:r>
              <a:rPr lang="de-DE" sz="1800" b="0" dirty="0" err="1"/>
              <a:t>Fully</a:t>
            </a:r>
            <a:r>
              <a:rPr lang="de-DE" sz="1800" b="0" dirty="0"/>
              <a:t> </a:t>
            </a:r>
            <a:r>
              <a:rPr lang="de-DE" sz="1800" b="0" dirty="0" err="1" smtClean="0"/>
              <a:t>achieved</a:t>
            </a:r>
            <a:endParaRPr lang="de-DE" sz="1800" b="0" dirty="0" smtClean="0"/>
          </a:p>
          <a:p>
            <a:pPr lvl="1">
              <a:lnSpc>
                <a:spcPct val="150000"/>
              </a:lnSpc>
            </a:pPr>
            <a:r>
              <a:rPr lang="de-DE" sz="1400" dirty="0" smtClean="0"/>
              <a:t>Can </a:t>
            </a:r>
            <a:r>
              <a:rPr lang="de-DE" sz="1400" dirty="0" err="1" smtClean="0"/>
              <a:t>now</a:t>
            </a:r>
            <a:r>
              <a:rPr lang="de-DE" sz="1400" dirty="0" smtClean="0"/>
              <a:t> </a:t>
            </a:r>
            <a:r>
              <a:rPr lang="de-DE" sz="1400" dirty="0" err="1" smtClean="0"/>
              <a:t>optimise</a:t>
            </a:r>
            <a:r>
              <a:rPr lang="de-DE" sz="1400" dirty="0" smtClean="0"/>
              <a:t> </a:t>
            </a:r>
            <a:r>
              <a:rPr lang="de-DE" sz="1400" dirty="0" err="1" smtClean="0"/>
              <a:t>for</a:t>
            </a:r>
            <a:r>
              <a:rPr lang="de-DE" sz="1400" dirty="0" smtClean="0"/>
              <a:t> </a:t>
            </a:r>
            <a:r>
              <a:rPr lang="de-DE" sz="1400" dirty="0" err="1" smtClean="0"/>
              <a:t>integrability</a:t>
            </a:r>
            <a:r>
              <a:rPr lang="de-DE" sz="1400" dirty="0" smtClean="0"/>
              <a:t> </a:t>
            </a:r>
            <a:r>
              <a:rPr lang="de-DE" sz="1400" dirty="0" err="1" smtClean="0"/>
              <a:t>of</a:t>
            </a:r>
            <a:r>
              <a:rPr lang="de-DE" sz="1400" dirty="0" smtClean="0"/>
              <a:t> </a:t>
            </a:r>
            <a:r>
              <a:rPr lang="de-DE" sz="1400" dirty="0" err="1" smtClean="0"/>
              <a:t>the</a:t>
            </a:r>
            <a:r>
              <a:rPr lang="de-DE" sz="1400" dirty="0" smtClean="0"/>
              <a:t> </a:t>
            </a:r>
            <a:r>
              <a:rPr lang="de-DE" sz="1400" dirty="0" err="1" smtClean="0"/>
              <a:t>magnetic</a:t>
            </a:r>
            <a:r>
              <a:rPr lang="de-DE" sz="1400" dirty="0" smtClean="0"/>
              <a:t> </a:t>
            </a:r>
            <a:r>
              <a:rPr lang="de-DE" sz="1400" dirty="0" err="1" smtClean="0"/>
              <a:t>field</a:t>
            </a:r>
            <a:r>
              <a:rPr lang="de-DE" sz="1400" dirty="0" smtClean="0"/>
              <a:t> (</a:t>
            </a:r>
            <a:r>
              <a:rPr lang="de-DE" sz="1400" dirty="0" err="1" smtClean="0"/>
              <a:t>avoid</a:t>
            </a:r>
            <a:r>
              <a:rPr lang="de-DE" sz="1400" dirty="0" smtClean="0"/>
              <a:t> </a:t>
            </a:r>
            <a:r>
              <a:rPr lang="de-DE" sz="1400" dirty="0" err="1" smtClean="0"/>
              <a:t>islands</a:t>
            </a:r>
            <a:r>
              <a:rPr lang="de-DE" sz="1400" dirty="0" smtClean="0"/>
              <a:t> and </a:t>
            </a:r>
            <a:r>
              <a:rPr lang="de-DE" sz="1400" dirty="0" err="1" smtClean="0"/>
              <a:t>chaotic</a:t>
            </a:r>
            <a:r>
              <a:rPr lang="de-DE" sz="1400" dirty="0" smtClean="0"/>
              <a:t> </a:t>
            </a:r>
            <a:r>
              <a:rPr lang="de-DE" sz="1400" dirty="0" err="1" smtClean="0"/>
              <a:t>regions</a:t>
            </a:r>
            <a:r>
              <a:rPr lang="de-DE" sz="1400" dirty="0" smtClean="0"/>
              <a:t>)</a:t>
            </a:r>
            <a:endParaRPr lang="de-DE" sz="1400" b="0" dirty="0" smtClean="0"/>
          </a:p>
        </p:txBody>
      </p:sp>
    </p:spTree>
    <p:extLst>
      <p:ext uri="{BB962C8B-B14F-4D97-AF65-F5344CB8AC3E}">
        <p14:creationId xmlns:p14="http://schemas.microsoft.com/office/powerpoint/2010/main" val="21937986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4F44E79-FBF5-7E4B-8B51-E2472E7E35C2}"/>
              </a:ext>
            </a:extLst>
          </p:cNvPr>
          <p:cNvGrpSpPr/>
          <p:nvPr/>
        </p:nvGrpSpPr>
        <p:grpSpPr>
          <a:xfrm>
            <a:off x="6808766" y="1295547"/>
            <a:ext cx="3827349" cy="2882915"/>
            <a:chOff x="5189071" y="1295546"/>
            <a:chExt cx="3827349" cy="2882915"/>
          </a:xfrm>
        </p:grpSpPr>
        <p:pic>
          <p:nvPicPr>
            <p:cNvPr id="5" name="Picture 4">
              <a:extLst>
                <a:ext uri="{FF2B5EF4-FFF2-40B4-BE49-F238E27FC236}">
                  <a16:creationId xmlns:a16="http://schemas.microsoft.com/office/drawing/2014/main" id="{D1D10B8B-8FE5-884B-AA22-9306B16E5CC1}"/>
                </a:ext>
              </a:extLst>
            </p:cNvPr>
            <p:cNvPicPr>
              <a:picLocks noChangeAspect="1"/>
            </p:cNvPicPr>
            <p:nvPr/>
          </p:nvPicPr>
          <p:blipFill>
            <a:blip r:embed="rId2"/>
            <a:stretch>
              <a:fillRect/>
            </a:stretch>
          </p:blipFill>
          <p:spPr>
            <a:xfrm>
              <a:off x="5474015" y="1295546"/>
              <a:ext cx="3542405" cy="2882915"/>
            </a:xfrm>
            <a:prstGeom prst="rect">
              <a:avLst/>
            </a:prstGeom>
          </p:spPr>
        </p:pic>
        <p:cxnSp>
          <p:nvCxnSpPr>
            <p:cNvPr id="7" name="Straight Arrow Connector 6">
              <a:extLst>
                <a:ext uri="{FF2B5EF4-FFF2-40B4-BE49-F238E27FC236}">
                  <a16:creationId xmlns:a16="http://schemas.microsoft.com/office/drawing/2014/main" id="{FECD0B88-0AC4-F248-ABAC-9B3FE4CBDD49}"/>
                </a:ext>
              </a:extLst>
            </p:cNvPr>
            <p:cNvCxnSpPr>
              <a:cxnSpLocks/>
            </p:cNvCxnSpPr>
            <p:nvPr/>
          </p:nvCxnSpPr>
          <p:spPr>
            <a:xfrm flipH="1" flipV="1">
              <a:off x="5601606" y="2838893"/>
              <a:ext cx="3911" cy="554476"/>
            </a:xfrm>
            <a:prstGeom prst="straightConnector1">
              <a:avLst/>
            </a:prstGeom>
            <a:ln w="41275">
              <a:solidFill>
                <a:srgbClr val="00B0F0"/>
              </a:solidFill>
              <a:tailEnd type="triangle"/>
            </a:ln>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45E7FA62-0CEB-4742-9BB8-DAC5B7A60978}"/>
                </a:ext>
              </a:extLst>
            </p:cNvPr>
            <p:cNvSpPr txBox="1"/>
            <p:nvPr/>
          </p:nvSpPr>
          <p:spPr>
            <a:xfrm>
              <a:off x="5189071" y="3009530"/>
              <a:ext cx="444434" cy="276999"/>
            </a:xfrm>
            <a:prstGeom prst="rect">
              <a:avLst/>
            </a:prstGeom>
            <a:noFill/>
          </p:spPr>
          <p:txBody>
            <a:bodyPr wrap="square" rtlCol="0">
              <a:spAutoFit/>
            </a:bodyPr>
            <a:lstStyle/>
            <a:p>
              <a:pPr algn="ctr"/>
              <a:r>
                <a:rPr lang="en-US" sz="1200" b="1" i="1">
                  <a:solidFill>
                    <a:srgbClr val="00B0F0"/>
                  </a:solidFill>
                  <a:latin typeface="Palatino Linotype"/>
                  <a:cs typeface="Palatino Linotype"/>
                </a:rPr>
                <a:t> q</a:t>
              </a:r>
              <a:r>
                <a:rPr lang="en-US" sz="1200" b="1" i="1" baseline="-25000">
                  <a:solidFill>
                    <a:srgbClr val="00B0F0"/>
                  </a:solidFill>
                  <a:latin typeface="Palatino Linotype"/>
                  <a:cs typeface="Palatino Linotype"/>
                </a:rPr>
                <a:t>0</a:t>
              </a:r>
              <a:endParaRPr lang="en-US" sz="1200" b="1" i="1">
                <a:solidFill>
                  <a:srgbClr val="00B0F0"/>
                </a:solidFill>
                <a:latin typeface="Palatino Linotype"/>
                <a:cs typeface="Palatino Linotype"/>
              </a:endParaRPr>
            </a:p>
          </p:txBody>
        </p:sp>
      </p:grpSp>
      <p:sp>
        <p:nvSpPr>
          <p:cNvPr id="45" name="TextBox 44">
            <a:extLst>
              <a:ext uri="{FF2B5EF4-FFF2-40B4-BE49-F238E27FC236}">
                <a16:creationId xmlns:a16="http://schemas.microsoft.com/office/drawing/2014/main" id="{D8484470-20DB-C645-AA1D-09FD33FA1171}"/>
              </a:ext>
            </a:extLst>
          </p:cNvPr>
          <p:cNvSpPr txBox="1"/>
          <p:nvPr/>
        </p:nvSpPr>
        <p:spPr>
          <a:xfrm>
            <a:off x="8834242" y="3833606"/>
            <a:ext cx="329310" cy="369332"/>
          </a:xfrm>
          <a:prstGeom prst="rect">
            <a:avLst/>
          </a:prstGeom>
          <a:solidFill>
            <a:schemeClr val="bg1"/>
          </a:solidFill>
        </p:spPr>
        <p:txBody>
          <a:bodyPr wrap="square" rtlCol="0">
            <a:spAutoFit/>
          </a:bodyPr>
          <a:lstStyle/>
          <a:p>
            <a:r>
              <a:rPr lang="en-US" i="1">
                <a:latin typeface="Palatino Linotype" charset="0"/>
                <a:ea typeface="Palatino Linotype" charset="0"/>
                <a:cs typeface="Palatino Linotype" charset="0"/>
              </a:rPr>
              <a:t>r</a:t>
            </a:r>
          </a:p>
        </p:txBody>
      </p:sp>
      <p:pic>
        <p:nvPicPr>
          <p:cNvPr id="6" name="Picture 5">
            <a:extLst>
              <a:ext uri="{FF2B5EF4-FFF2-40B4-BE49-F238E27FC236}">
                <a16:creationId xmlns:a16="http://schemas.microsoft.com/office/drawing/2014/main" id="{08D572DA-5418-2B44-8689-3220FE6185E7}"/>
              </a:ext>
            </a:extLst>
          </p:cNvPr>
          <p:cNvPicPr>
            <a:picLocks/>
          </p:cNvPicPr>
          <p:nvPr/>
        </p:nvPicPr>
        <p:blipFill>
          <a:blip r:embed="rId3"/>
          <a:stretch>
            <a:fillRect/>
          </a:stretch>
        </p:blipFill>
        <p:spPr>
          <a:xfrm>
            <a:off x="6957621" y="4134493"/>
            <a:ext cx="3643199" cy="2664000"/>
          </a:xfrm>
          <a:prstGeom prst="rect">
            <a:avLst/>
          </a:prstGeom>
        </p:spPr>
      </p:pic>
      <p:sp>
        <p:nvSpPr>
          <p:cNvPr id="2" name="Slide Number Placeholder 1"/>
          <p:cNvSpPr>
            <a:spLocks noGrp="1"/>
          </p:cNvSpPr>
          <p:nvPr>
            <p:ph type="sldNum" sz="quarter" idx="4294967295"/>
          </p:nvPr>
        </p:nvSpPr>
        <p:spPr>
          <a:xfrm>
            <a:off x="8077200" y="6392929"/>
            <a:ext cx="2133600" cy="365125"/>
          </a:xfrm>
        </p:spPr>
        <p:txBody>
          <a:bodyPr/>
          <a:lstStyle/>
          <a:p>
            <a:fld id="{DA0121B4-764A-5B42-9FDF-DE6B4DD3D277}" type="slidenum">
              <a:rPr lang="en-US"/>
              <a:t>6</a:t>
            </a:fld>
            <a:endParaRPr lang="en-US"/>
          </a:p>
        </p:txBody>
      </p:sp>
      <p:sp>
        <p:nvSpPr>
          <p:cNvPr id="14" name="Title 1">
            <a:extLst>
              <a:ext uri="{FF2B5EF4-FFF2-40B4-BE49-F238E27FC236}">
                <a16:creationId xmlns:a16="http://schemas.microsoft.com/office/drawing/2014/main" id="{B82D0129-A388-0148-9A63-F017C98E0E91}"/>
              </a:ext>
            </a:extLst>
          </p:cNvPr>
          <p:cNvSpPr txBox="1">
            <a:spLocks/>
          </p:cNvSpPr>
          <p:nvPr/>
        </p:nvSpPr>
        <p:spPr>
          <a:xfrm>
            <a:off x="1755110" y="1093"/>
            <a:ext cx="879859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600">
                <a:solidFill>
                  <a:schemeClr val="bg1"/>
                </a:solidFill>
                <a:latin typeface="Palatino Linotype" panose="02040502050505030304" pitchFamily="18" charset="0"/>
              </a:rPr>
              <a:t>Approach extended to a cylindrical tokamak</a:t>
            </a:r>
            <a:endParaRPr lang="en-US" sz="2600">
              <a:solidFill>
                <a:schemeClr val="bg1"/>
              </a:solidFill>
              <a:latin typeface="Palatino Linotype" panose="02040502050505030304" pitchFamily="18" charset="0"/>
              <a:ea typeface="Bookman Old Style" charset="0"/>
              <a:cs typeface="Bookman Old Style" charset="0"/>
            </a:endParaRPr>
          </a:p>
        </p:txBody>
      </p:sp>
      <p:pic>
        <p:nvPicPr>
          <p:cNvPr id="9" name="Picture 8">
            <a:extLst>
              <a:ext uri="{FF2B5EF4-FFF2-40B4-BE49-F238E27FC236}">
                <a16:creationId xmlns:a16="http://schemas.microsoft.com/office/drawing/2014/main" id="{1FDF28FC-5BC5-BC46-B06D-3BD69DCCB278}"/>
              </a:ext>
            </a:extLst>
          </p:cNvPr>
          <p:cNvPicPr>
            <a:picLocks noChangeAspect="1"/>
          </p:cNvPicPr>
          <p:nvPr/>
        </p:nvPicPr>
        <p:blipFill>
          <a:blip r:embed="rId4"/>
          <a:stretch>
            <a:fillRect/>
          </a:stretch>
        </p:blipFill>
        <p:spPr>
          <a:xfrm>
            <a:off x="3790940" y="2228452"/>
            <a:ext cx="2323459" cy="577974"/>
          </a:xfrm>
          <a:prstGeom prst="rect">
            <a:avLst/>
          </a:prstGeom>
        </p:spPr>
      </p:pic>
      <p:sp>
        <p:nvSpPr>
          <p:cNvPr id="10" name="TextBox 9">
            <a:extLst>
              <a:ext uri="{FF2B5EF4-FFF2-40B4-BE49-F238E27FC236}">
                <a16:creationId xmlns:a16="http://schemas.microsoft.com/office/drawing/2014/main" id="{A9381141-2D89-8243-B86F-C34721BDD823}"/>
              </a:ext>
            </a:extLst>
          </p:cNvPr>
          <p:cNvSpPr txBox="1"/>
          <p:nvPr/>
        </p:nvSpPr>
        <p:spPr>
          <a:xfrm>
            <a:off x="1710828" y="1474912"/>
            <a:ext cx="4849490" cy="461665"/>
          </a:xfrm>
          <a:prstGeom prst="rect">
            <a:avLst/>
          </a:prstGeom>
          <a:noFill/>
        </p:spPr>
        <p:txBody>
          <a:bodyPr wrap="square" rtlCol="0">
            <a:spAutoFit/>
          </a:bodyPr>
          <a:lstStyle/>
          <a:p>
            <a:pPr marL="285750" indent="-285750">
              <a:lnSpc>
                <a:spcPct val="150000"/>
              </a:lnSpc>
              <a:buFont typeface="Wingdings" pitchFamily="2" charset="2"/>
              <a:buChar char="Ø"/>
            </a:pPr>
            <a:r>
              <a:rPr lang="en-US" sz="1600">
                <a:solidFill>
                  <a:srgbClr val="000000"/>
                </a:solidFill>
                <a:latin typeface="Palatino Linotype"/>
                <a:cs typeface="Palatino Linotype"/>
              </a:rPr>
              <a:t>Consider cylindrical equilibria parametrized by</a:t>
            </a:r>
          </a:p>
        </p:txBody>
      </p:sp>
      <p:sp>
        <p:nvSpPr>
          <p:cNvPr id="16" name="TextBox 15">
            <a:extLst>
              <a:ext uri="{FF2B5EF4-FFF2-40B4-BE49-F238E27FC236}">
                <a16:creationId xmlns:a16="http://schemas.microsoft.com/office/drawing/2014/main" id="{EE638F12-2622-AC41-8D28-C2C97AFBF422}"/>
              </a:ext>
            </a:extLst>
          </p:cNvPr>
          <p:cNvSpPr txBox="1"/>
          <p:nvPr/>
        </p:nvSpPr>
        <p:spPr>
          <a:xfrm>
            <a:off x="1710828" y="3009126"/>
            <a:ext cx="5510472" cy="830997"/>
          </a:xfrm>
          <a:prstGeom prst="rect">
            <a:avLst/>
          </a:prstGeom>
          <a:noFill/>
        </p:spPr>
        <p:txBody>
          <a:bodyPr wrap="square" rtlCol="0">
            <a:spAutoFit/>
          </a:bodyPr>
          <a:lstStyle/>
          <a:p>
            <a:pPr marL="285750" indent="-285750">
              <a:lnSpc>
                <a:spcPct val="150000"/>
              </a:lnSpc>
              <a:buFont typeface="Wingdings" pitchFamily="2" charset="2"/>
              <a:buChar char="Ø"/>
            </a:pPr>
            <a:r>
              <a:rPr lang="en-US" sz="1600">
                <a:solidFill>
                  <a:srgbClr val="000000"/>
                </a:solidFill>
                <a:latin typeface="Palatino Linotype"/>
                <a:cs typeface="Palatino Linotype"/>
              </a:rPr>
              <a:t>Both a shooting code and SPEC predict an </a:t>
            </a:r>
          </a:p>
          <a:p>
            <a:pPr>
              <a:lnSpc>
                <a:spcPct val="150000"/>
              </a:lnSpc>
            </a:pPr>
            <a:r>
              <a:rPr lang="en-US" sz="1600" i="1">
                <a:solidFill>
                  <a:srgbClr val="000000"/>
                </a:solidFill>
                <a:latin typeface="Palatino Linotype"/>
                <a:cs typeface="Palatino Linotype"/>
              </a:rPr>
              <a:t>      </a:t>
            </a:r>
            <a:r>
              <a:rPr lang="en-US" sz="1600" i="1">
                <a:latin typeface="Palatino Linotype"/>
                <a:cs typeface="Palatino Linotype"/>
              </a:rPr>
              <a:t>m=2, n=1</a:t>
            </a:r>
            <a:r>
              <a:rPr lang="en-US" sz="1600">
                <a:latin typeface="Palatino Linotype"/>
                <a:cs typeface="Palatino Linotype"/>
              </a:rPr>
              <a:t> </a:t>
            </a:r>
            <a:r>
              <a:rPr lang="en-US" sz="1600" b="1">
                <a:solidFill>
                  <a:srgbClr val="000000"/>
                </a:solidFill>
                <a:latin typeface="Palatino Linotype"/>
                <a:cs typeface="Palatino Linotype"/>
              </a:rPr>
              <a:t>instability for q</a:t>
            </a:r>
            <a:r>
              <a:rPr lang="en-US" sz="1600" b="1" baseline="-25000">
                <a:solidFill>
                  <a:srgbClr val="000000"/>
                </a:solidFill>
                <a:latin typeface="Palatino Linotype"/>
                <a:cs typeface="Palatino Linotype"/>
              </a:rPr>
              <a:t>0 </a:t>
            </a:r>
            <a:r>
              <a:rPr lang="en-US" sz="1600" b="1">
                <a:solidFill>
                  <a:srgbClr val="000000"/>
                </a:solidFill>
                <a:latin typeface="Palatino Linotype"/>
                <a:cs typeface="Palatino Linotype"/>
              </a:rPr>
              <a:t>&gt; 1</a:t>
            </a:r>
            <a:r>
              <a:rPr lang="en-US" sz="1600">
                <a:solidFill>
                  <a:srgbClr val="000000"/>
                </a:solidFill>
                <a:latin typeface="Palatino Linotype"/>
                <a:cs typeface="Palatino Linotype"/>
              </a:rPr>
              <a:t>.</a:t>
            </a:r>
            <a:endParaRPr lang="en-US" sz="1600" b="1">
              <a:solidFill>
                <a:srgbClr val="000000"/>
              </a:solidFill>
              <a:latin typeface="Palatino Linotype"/>
              <a:cs typeface="Palatino Linotype"/>
            </a:endParaRPr>
          </a:p>
        </p:txBody>
      </p:sp>
      <p:grpSp>
        <p:nvGrpSpPr>
          <p:cNvPr id="42" name="Group 41">
            <a:extLst>
              <a:ext uri="{FF2B5EF4-FFF2-40B4-BE49-F238E27FC236}">
                <a16:creationId xmlns:a16="http://schemas.microsoft.com/office/drawing/2014/main" id="{A2AD9435-DBF0-0249-8682-DF449C916AAE}"/>
              </a:ext>
            </a:extLst>
          </p:cNvPr>
          <p:cNvGrpSpPr/>
          <p:nvPr/>
        </p:nvGrpSpPr>
        <p:grpSpPr>
          <a:xfrm>
            <a:off x="1710828" y="4054146"/>
            <a:ext cx="5591990" cy="461665"/>
            <a:chOff x="186828" y="3825542"/>
            <a:chExt cx="5591990" cy="461665"/>
          </a:xfrm>
        </p:grpSpPr>
        <p:sp>
          <p:nvSpPr>
            <p:cNvPr id="18" name="TextBox 17">
              <a:extLst>
                <a:ext uri="{FF2B5EF4-FFF2-40B4-BE49-F238E27FC236}">
                  <a16:creationId xmlns:a16="http://schemas.microsoft.com/office/drawing/2014/main" id="{0EB282A7-3CC7-C741-8898-1B1C653EA1FD}"/>
                </a:ext>
              </a:extLst>
            </p:cNvPr>
            <p:cNvSpPr txBox="1"/>
            <p:nvPr/>
          </p:nvSpPr>
          <p:spPr>
            <a:xfrm>
              <a:off x="186828" y="3825542"/>
              <a:ext cx="5510472" cy="461665"/>
            </a:xfrm>
            <a:prstGeom prst="rect">
              <a:avLst/>
            </a:prstGeom>
            <a:noFill/>
          </p:spPr>
          <p:txBody>
            <a:bodyPr wrap="square" rtlCol="0">
              <a:spAutoFit/>
            </a:bodyPr>
            <a:lstStyle/>
            <a:p>
              <a:pPr marL="285750" indent="-285750">
                <a:lnSpc>
                  <a:spcPct val="150000"/>
                </a:lnSpc>
                <a:buFont typeface="Wingdings" pitchFamily="2" charset="2"/>
                <a:buChar char="Ø"/>
              </a:pPr>
              <a:r>
                <a:rPr lang="en-US" sz="1600">
                  <a:solidFill>
                    <a:srgbClr val="000000"/>
                  </a:solidFill>
                  <a:latin typeface="Palatino Linotype"/>
                  <a:cs typeface="Palatino Linotype"/>
                </a:rPr>
                <a:t>Exact nonlinear theory predicts </a:t>
              </a:r>
              <a:r>
                <a:rPr lang="en-US" sz="1600" b="1" i="1">
                  <a:latin typeface="Palatino Linotype" charset="0"/>
                  <a:ea typeface="Palatino Linotype" charset="0"/>
                  <a:cs typeface="Palatino Linotype" charset="0"/>
                </a:rPr>
                <a:t>w</a:t>
              </a:r>
              <a:r>
                <a:rPr lang="en-US" sz="1600" b="1" baseline="-25000">
                  <a:latin typeface="Palatino Linotype" charset="0"/>
                  <a:ea typeface="Palatino Linotype" charset="0"/>
                  <a:cs typeface="Palatino Linotype" charset="0"/>
                </a:rPr>
                <a:t>sat </a:t>
              </a:r>
              <a:r>
                <a:rPr lang="en-US" sz="1600">
                  <a:latin typeface="Palatino Linotype" charset="0"/>
                  <a:ea typeface="Palatino Linotype" charset="0"/>
                  <a:cs typeface="Palatino Linotype" charset="0"/>
                </a:rPr>
                <a:t>.</a:t>
              </a:r>
              <a:r>
                <a:rPr lang="en-US" sz="1600" b="1" baseline="-25000">
                  <a:latin typeface="Palatino Linotype" charset="0"/>
                  <a:ea typeface="Palatino Linotype" charset="0"/>
                  <a:cs typeface="Palatino Linotype" charset="0"/>
                </a:rPr>
                <a:t> </a:t>
              </a:r>
              <a:r>
                <a:rPr lang="en-US" sz="1600">
                  <a:solidFill>
                    <a:srgbClr val="7030A0"/>
                  </a:solidFill>
                  <a:latin typeface="Palatino Linotype" charset="0"/>
                  <a:ea typeface="Palatino Linotype" charset="0"/>
                  <a:cs typeface="Palatino Linotype" charset="0"/>
                </a:rPr>
                <a:t> </a:t>
              </a:r>
              <a:endParaRPr lang="en-US" sz="1600">
                <a:latin typeface="Palatino Linotype" charset="0"/>
                <a:ea typeface="Palatino Linotype" charset="0"/>
                <a:cs typeface="Palatino Linotype" charset="0"/>
              </a:endParaRPr>
            </a:p>
          </p:txBody>
        </p:sp>
        <p:sp>
          <p:nvSpPr>
            <p:cNvPr id="17" name="Rectangle 16">
              <a:extLst>
                <a:ext uri="{FF2B5EF4-FFF2-40B4-BE49-F238E27FC236}">
                  <a16:creationId xmlns:a16="http://schemas.microsoft.com/office/drawing/2014/main" id="{CED008EC-9B77-B04F-BC3B-8AA1B3277DE1}"/>
                </a:ext>
              </a:extLst>
            </p:cNvPr>
            <p:cNvSpPr/>
            <p:nvPr/>
          </p:nvSpPr>
          <p:spPr>
            <a:xfrm>
              <a:off x="3844469" y="3965054"/>
              <a:ext cx="1934349" cy="261610"/>
            </a:xfrm>
            <a:prstGeom prst="rect">
              <a:avLst/>
            </a:prstGeom>
          </p:spPr>
          <p:txBody>
            <a:bodyPr wrap="square">
              <a:spAutoFit/>
            </a:bodyPr>
            <a:lstStyle/>
            <a:p>
              <a:r>
                <a:rPr lang="en-US" sz="1100">
                  <a:solidFill>
                    <a:schemeClr val="bg1">
                      <a:lumMod val="50000"/>
                    </a:schemeClr>
                  </a:solidFill>
                  <a:latin typeface="Palatino Linotype"/>
                  <a:cs typeface="Palatino Linotype"/>
                </a:rPr>
                <a:t>[Arcis PoP 2006]</a:t>
              </a:r>
              <a:endParaRPr lang="en-US" sz="1100"/>
            </a:p>
          </p:txBody>
        </p:sp>
      </p:grpSp>
      <p:sp>
        <p:nvSpPr>
          <p:cNvPr id="44" name="TextBox 43">
            <a:extLst>
              <a:ext uri="{FF2B5EF4-FFF2-40B4-BE49-F238E27FC236}">
                <a16:creationId xmlns:a16="http://schemas.microsoft.com/office/drawing/2014/main" id="{422F779D-0A53-FD4F-A864-02D4855C2816}"/>
              </a:ext>
            </a:extLst>
          </p:cNvPr>
          <p:cNvSpPr txBox="1"/>
          <p:nvPr/>
        </p:nvSpPr>
        <p:spPr>
          <a:xfrm>
            <a:off x="6985249" y="2356876"/>
            <a:ext cx="329310" cy="369332"/>
          </a:xfrm>
          <a:prstGeom prst="rect">
            <a:avLst/>
          </a:prstGeom>
          <a:solidFill>
            <a:schemeClr val="bg1"/>
          </a:solidFill>
        </p:spPr>
        <p:txBody>
          <a:bodyPr wrap="square" rtlCol="0">
            <a:spAutoFit/>
          </a:bodyPr>
          <a:lstStyle/>
          <a:p>
            <a:r>
              <a:rPr lang="en-US" i="1">
                <a:latin typeface="Palatino Linotype" charset="0"/>
                <a:ea typeface="Palatino Linotype" charset="0"/>
                <a:cs typeface="Palatino Linotype" charset="0"/>
              </a:rPr>
              <a:t>q</a:t>
            </a:r>
          </a:p>
        </p:txBody>
      </p:sp>
      <p:grpSp>
        <p:nvGrpSpPr>
          <p:cNvPr id="56" name="Group 55">
            <a:extLst>
              <a:ext uri="{FF2B5EF4-FFF2-40B4-BE49-F238E27FC236}">
                <a16:creationId xmlns:a16="http://schemas.microsoft.com/office/drawing/2014/main" id="{1BFDC1F0-F593-7E47-8933-60D8ADDBE252}"/>
              </a:ext>
            </a:extLst>
          </p:cNvPr>
          <p:cNvGrpSpPr/>
          <p:nvPr/>
        </p:nvGrpSpPr>
        <p:grpSpPr>
          <a:xfrm>
            <a:off x="2152854" y="2123287"/>
            <a:ext cx="1525853" cy="766271"/>
            <a:chOff x="552653" y="2025315"/>
            <a:chExt cx="1525853" cy="766271"/>
          </a:xfrm>
        </p:grpSpPr>
        <p:sp>
          <p:nvSpPr>
            <p:cNvPr id="55" name="TextBox 54">
              <a:extLst>
                <a:ext uri="{FF2B5EF4-FFF2-40B4-BE49-F238E27FC236}">
                  <a16:creationId xmlns:a16="http://schemas.microsoft.com/office/drawing/2014/main" id="{9A385C0D-8BDF-814E-AC15-4DDAEF5A34CD}"/>
                </a:ext>
              </a:extLst>
            </p:cNvPr>
            <p:cNvSpPr txBox="1"/>
            <p:nvPr/>
          </p:nvSpPr>
          <p:spPr>
            <a:xfrm>
              <a:off x="1744595" y="2025315"/>
              <a:ext cx="333911" cy="307777"/>
            </a:xfrm>
            <a:prstGeom prst="rect">
              <a:avLst/>
            </a:prstGeom>
            <a:solidFill>
              <a:schemeClr val="bg1"/>
            </a:solidFill>
          </p:spPr>
          <p:txBody>
            <a:bodyPr wrap="square" rtlCol="0">
              <a:spAutoFit/>
            </a:bodyPr>
            <a:lstStyle/>
            <a:p>
              <a:r>
                <a:rPr lang="en-US" sz="1400" i="1">
                  <a:latin typeface="Palatino Linotype" charset="0"/>
                  <a:ea typeface="Palatino Linotype" charset="0"/>
                  <a:cs typeface="Palatino Linotype" charset="0"/>
                </a:rPr>
                <a:t>r</a:t>
              </a:r>
            </a:p>
          </p:txBody>
        </p:sp>
        <p:sp>
          <p:nvSpPr>
            <p:cNvPr id="48" name="TextBox 47">
              <a:extLst>
                <a:ext uri="{FF2B5EF4-FFF2-40B4-BE49-F238E27FC236}">
                  <a16:creationId xmlns:a16="http://schemas.microsoft.com/office/drawing/2014/main" id="{32C8DB24-B716-1E4B-9898-7335195672D1}"/>
                </a:ext>
              </a:extLst>
            </p:cNvPr>
            <p:cNvSpPr txBox="1"/>
            <p:nvPr/>
          </p:nvSpPr>
          <p:spPr>
            <a:xfrm>
              <a:off x="552653" y="2483809"/>
              <a:ext cx="333911" cy="307777"/>
            </a:xfrm>
            <a:prstGeom prst="rect">
              <a:avLst/>
            </a:prstGeom>
            <a:solidFill>
              <a:schemeClr val="bg1"/>
            </a:solidFill>
          </p:spPr>
          <p:txBody>
            <a:bodyPr wrap="square" rtlCol="0">
              <a:spAutoFit/>
            </a:bodyPr>
            <a:lstStyle/>
            <a:p>
              <a:r>
                <a:rPr lang="en-US" sz="1400" i="1">
                  <a:latin typeface="Palatino Linotype" charset="0"/>
                  <a:ea typeface="Palatino Linotype" charset="0"/>
                  <a:cs typeface="Palatino Linotype" charset="0"/>
                </a:rPr>
                <a:t>z</a:t>
              </a:r>
            </a:p>
          </p:txBody>
        </p:sp>
        <p:sp>
          <p:nvSpPr>
            <p:cNvPr id="47" name="Direct Access Storage 46">
              <a:extLst>
                <a:ext uri="{FF2B5EF4-FFF2-40B4-BE49-F238E27FC236}">
                  <a16:creationId xmlns:a16="http://schemas.microsoft.com/office/drawing/2014/main" id="{8AEB0E97-3CDB-7846-9EC5-5C1924AB6F12}"/>
                </a:ext>
              </a:extLst>
            </p:cNvPr>
            <p:cNvSpPr/>
            <p:nvPr/>
          </p:nvSpPr>
          <p:spPr>
            <a:xfrm rot="915685">
              <a:off x="735255" y="2051810"/>
              <a:ext cx="1104745" cy="586570"/>
            </a:xfrm>
            <a:prstGeom prst="flowChartMagneticDrum">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49" name="Straight Arrow Connector 48">
              <a:extLst>
                <a:ext uri="{FF2B5EF4-FFF2-40B4-BE49-F238E27FC236}">
                  <a16:creationId xmlns:a16="http://schemas.microsoft.com/office/drawing/2014/main" id="{1F330CD1-1034-9B40-88A3-F0CF4715C039}"/>
                </a:ext>
              </a:extLst>
            </p:cNvPr>
            <p:cNvCxnSpPr>
              <a:cxnSpLocks/>
            </p:cNvCxnSpPr>
            <p:nvPr/>
          </p:nvCxnSpPr>
          <p:spPr>
            <a:xfrm flipH="1" flipV="1">
              <a:off x="723520" y="2573390"/>
              <a:ext cx="450016" cy="132012"/>
            </a:xfrm>
            <a:prstGeom prst="straightConnector1">
              <a:avLst/>
            </a:prstGeom>
            <a:ln w="1905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444963FD-892B-8543-8BF2-86123FBBE67A}"/>
                </a:ext>
              </a:extLst>
            </p:cNvPr>
            <p:cNvCxnSpPr>
              <a:cxnSpLocks/>
            </p:cNvCxnSpPr>
            <p:nvPr/>
          </p:nvCxnSpPr>
          <p:spPr>
            <a:xfrm flipV="1">
              <a:off x="1636504" y="2218153"/>
              <a:ext cx="138732" cy="224485"/>
            </a:xfrm>
            <a:prstGeom prst="straightConnector1">
              <a:avLst/>
            </a:prstGeom>
            <a:ln w="19050">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46" name="Rectangle 45">
            <a:extLst>
              <a:ext uri="{FF2B5EF4-FFF2-40B4-BE49-F238E27FC236}">
                <a16:creationId xmlns:a16="http://schemas.microsoft.com/office/drawing/2014/main" id="{9E7A2CCA-D8CD-A545-9304-6BE7B87A3B89}"/>
              </a:ext>
            </a:extLst>
          </p:cNvPr>
          <p:cNvSpPr/>
          <p:nvPr/>
        </p:nvSpPr>
        <p:spPr>
          <a:xfrm>
            <a:off x="3196684" y="1"/>
            <a:ext cx="7471317" cy="1116000"/>
          </a:xfrm>
          <a:prstGeom prst="rect">
            <a:avLst/>
          </a:prstGeom>
          <a:solidFill>
            <a:schemeClr val="accent1"/>
          </a:solidFill>
          <a:ln w="2222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0" name="Picture 49">
            <a:extLst>
              <a:ext uri="{FF2B5EF4-FFF2-40B4-BE49-F238E27FC236}">
                <a16:creationId xmlns:a16="http://schemas.microsoft.com/office/drawing/2014/main" id="{74BF1459-C563-C24F-B788-E837E70C02DF}"/>
              </a:ext>
            </a:extLst>
          </p:cNvPr>
          <p:cNvPicPr>
            <a:picLocks noChangeAspect="1"/>
          </p:cNvPicPr>
          <p:nvPr/>
        </p:nvPicPr>
        <p:blipFill>
          <a:blip r:embed="rId5"/>
          <a:stretch>
            <a:fillRect/>
          </a:stretch>
        </p:blipFill>
        <p:spPr>
          <a:xfrm>
            <a:off x="1755110" y="380358"/>
            <a:ext cx="1260000" cy="406773"/>
          </a:xfrm>
          <a:prstGeom prst="rect">
            <a:avLst/>
          </a:prstGeom>
        </p:spPr>
      </p:pic>
      <p:sp>
        <p:nvSpPr>
          <p:cNvPr id="51" name="Title 1">
            <a:extLst>
              <a:ext uri="{FF2B5EF4-FFF2-40B4-BE49-F238E27FC236}">
                <a16:creationId xmlns:a16="http://schemas.microsoft.com/office/drawing/2014/main" id="{A063D843-7841-1545-BDFC-CDDBED12F8CC}"/>
              </a:ext>
            </a:extLst>
          </p:cNvPr>
          <p:cNvSpPr txBox="1">
            <a:spLocks/>
          </p:cNvSpPr>
          <p:nvPr/>
        </p:nvSpPr>
        <p:spPr>
          <a:xfrm>
            <a:off x="3196684" y="1093"/>
            <a:ext cx="7471317"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600">
                <a:solidFill>
                  <a:schemeClr val="bg1"/>
                </a:solidFill>
                <a:latin typeface="Palatino Linotype" panose="02040502050505030304" pitchFamily="18" charset="0"/>
              </a:rPr>
              <a:t>Saturated tearing modes obtained with SPEC</a:t>
            </a:r>
          </a:p>
        </p:txBody>
      </p:sp>
      <p:sp>
        <p:nvSpPr>
          <p:cNvPr id="62" name="TextBox 61">
            <a:extLst>
              <a:ext uri="{FF2B5EF4-FFF2-40B4-BE49-F238E27FC236}">
                <a16:creationId xmlns:a16="http://schemas.microsoft.com/office/drawing/2014/main" id="{EC46D6D5-D12D-234B-B1A8-C2FC803A2229}"/>
              </a:ext>
            </a:extLst>
          </p:cNvPr>
          <p:cNvSpPr txBox="1"/>
          <p:nvPr/>
        </p:nvSpPr>
        <p:spPr>
          <a:xfrm rot="16200000">
            <a:off x="6786829" y="5448702"/>
            <a:ext cx="360000" cy="276999"/>
          </a:xfrm>
          <a:prstGeom prst="rect">
            <a:avLst/>
          </a:prstGeom>
          <a:solidFill>
            <a:schemeClr val="bg1"/>
          </a:solidFill>
          <a:ln w="50800">
            <a:noFill/>
          </a:ln>
          <a:effectLst/>
        </p:spPr>
        <p:txBody>
          <a:bodyPr wrap="square" rtlCol="0">
            <a:spAutoFit/>
          </a:bodyPr>
          <a:lstStyle/>
          <a:p>
            <a:pPr algn="ctr"/>
            <a:endParaRPr lang="en-US" sz="1200" i="1">
              <a:latin typeface="Palatino Linotype" charset="0"/>
              <a:ea typeface="Palatino Linotype" charset="0"/>
              <a:cs typeface="Palatino Linotype" charset="0"/>
            </a:endParaRPr>
          </a:p>
        </p:txBody>
      </p:sp>
      <p:grpSp>
        <p:nvGrpSpPr>
          <p:cNvPr id="3" name="Group 2">
            <a:extLst>
              <a:ext uri="{FF2B5EF4-FFF2-40B4-BE49-F238E27FC236}">
                <a16:creationId xmlns:a16="http://schemas.microsoft.com/office/drawing/2014/main" id="{5B267249-91E5-2B43-938E-6C7025CC5F78}"/>
              </a:ext>
            </a:extLst>
          </p:cNvPr>
          <p:cNvGrpSpPr/>
          <p:nvPr/>
        </p:nvGrpSpPr>
        <p:grpSpPr>
          <a:xfrm>
            <a:off x="6815260" y="5114085"/>
            <a:ext cx="2405545" cy="1720197"/>
            <a:chOff x="5291259" y="5114084"/>
            <a:chExt cx="2405545" cy="1720197"/>
          </a:xfrm>
        </p:grpSpPr>
        <p:sp>
          <p:nvSpPr>
            <p:cNvPr id="54" name="TextBox 53">
              <a:extLst>
                <a:ext uri="{FF2B5EF4-FFF2-40B4-BE49-F238E27FC236}">
                  <a16:creationId xmlns:a16="http://schemas.microsoft.com/office/drawing/2014/main" id="{C67F2451-5D9A-5945-AB58-2DFFC220DB88}"/>
                </a:ext>
              </a:extLst>
            </p:cNvPr>
            <p:cNvSpPr txBox="1"/>
            <p:nvPr/>
          </p:nvSpPr>
          <p:spPr>
            <a:xfrm>
              <a:off x="7277378" y="6464949"/>
              <a:ext cx="419426" cy="369332"/>
            </a:xfrm>
            <a:prstGeom prst="rect">
              <a:avLst/>
            </a:prstGeom>
            <a:solidFill>
              <a:schemeClr val="bg1"/>
            </a:solidFill>
          </p:spPr>
          <p:txBody>
            <a:bodyPr wrap="square" rtlCol="0">
              <a:spAutoFit/>
            </a:bodyPr>
            <a:lstStyle/>
            <a:p>
              <a:r>
                <a:rPr lang="en-US" i="1">
                  <a:latin typeface="Palatino Linotype" charset="0"/>
                  <a:ea typeface="Palatino Linotype" charset="0"/>
                  <a:cs typeface="Palatino Linotype" charset="0"/>
                </a:rPr>
                <a:t>q</a:t>
              </a:r>
              <a:r>
                <a:rPr lang="en-US" i="1" baseline="-25000">
                  <a:latin typeface="Palatino Linotype" charset="0"/>
                  <a:ea typeface="Palatino Linotype" charset="0"/>
                  <a:cs typeface="Palatino Linotype" charset="0"/>
                </a:rPr>
                <a:t>0</a:t>
              </a:r>
              <a:endParaRPr lang="en-US" i="1">
                <a:latin typeface="Palatino Linotype" charset="0"/>
                <a:ea typeface="Palatino Linotype" charset="0"/>
                <a:cs typeface="Palatino Linotype" charset="0"/>
              </a:endParaRPr>
            </a:p>
          </p:txBody>
        </p:sp>
        <p:sp>
          <p:nvSpPr>
            <p:cNvPr id="61" name="TextBox 60">
              <a:extLst>
                <a:ext uri="{FF2B5EF4-FFF2-40B4-BE49-F238E27FC236}">
                  <a16:creationId xmlns:a16="http://schemas.microsoft.com/office/drawing/2014/main" id="{8E755975-C1AA-7844-9846-3A8456D1129F}"/>
                </a:ext>
              </a:extLst>
            </p:cNvPr>
            <p:cNvSpPr txBox="1"/>
            <p:nvPr/>
          </p:nvSpPr>
          <p:spPr>
            <a:xfrm>
              <a:off x="5291259" y="5114084"/>
              <a:ext cx="588038" cy="338554"/>
            </a:xfrm>
            <a:prstGeom prst="rect">
              <a:avLst/>
            </a:prstGeom>
            <a:solidFill>
              <a:schemeClr val="bg1"/>
            </a:solidFill>
          </p:spPr>
          <p:txBody>
            <a:bodyPr wrap="square" rtlCol="0">
              <a:spAutoFit/>
            </a:bodyPr>
            <a:lstStyle/>
            <a:p>
              <a:r>
                <a:rPr lang="en-US" sz="1600" i="1">
                  <a:latin typeface="Palatino Linotype" charset="0"/>
                  <a:ea typeface="Palatino Linotype" charset="0"/>
                  <a:cs typeface="Palatino Linotype" charset="0"/>
                </a:rPr>
                <a:t>w</a:t>
              </a:r>
              <a:r>
                <a:rPr lang="en-US" sz="1600">
                  <a:latin typeface="Palatino Linotype" charset="0"/>
                  <a:ea typeface="Palatino Linotype" charset="0"/>
                  <a:cs typeface="Palatino Linotype" charset="0"/>
                </a:rPr>
                <a:t>/a</a:t>
              </a:r>
              <a:endParaRPr lang="en-US" sz="1600" i="1">
                <a:latin typeface="Palatino Linotype" charset="0"/>
                <a:ea typeface="Palatino Linotype" charset="0"/>
                <a:cs typeface="Palatino Linotype" charset="0"/>
              </a:endParaRPr>
            </a:p>
          </p:txBody>
        </p:sp>
      </p:grpSp>
      <p:grpSp>
        <p:nvGrpSpPr>
          <p:cNvPr id="66" name="Group 65">
            <a:extLst>
              <a:ext uri="{FF2B5EF4-FFF2-40B4-BE49-F238E27FC236}">
                <a16:creationId xmlns:a16="http://schemas.microsoft.com/office/drawing/2014/main" id="{2DFF569F-514F-184A-B817-565B3FAF588D}"/>
              </a:ext>
            </a:extLst>
          </p:cNvPr>
          <p:cNvGrpSpPr>
            <a:grpSpLocks noChangeAspect="1"/>
          </p:cNvGrpSpPr>
          <p:nvPr/>
        </p:nvGrpSpPr>
        <p:grpSpPr>
          <a:xfrm>
            <a:off x="1954510" y="4668405"/>
            <a:ext cx="4615369" cy="504000"/>
            <a:chOff x="231110" y="2649761"/>
            <a:chExt cx="7811950" cy="853068"/>
          </a:xfrm>
        </p:grpSpPr>
        <p:pic>
          <p:nvPicPr>
            <p:cNvPr id="67" name="Picture 66">
              <a:extLst>
                <a:ext uri="{FF2B5EF4-FFF2-40B4-BE49-F238E27FC236}">
                  <a16:creationId xmlns:a16="http://schemas.microsoft.com/office/drawing/2014/main" id="{94C802A5-771F-104E-BA23-56E6CE1D5515}"/>
                </a:ext>
              </a:extLst>
            </p:cNvPr>
            <p:cNvPicPr>
              <a:picLocks noChangeAspect="1"/>
            </p:cNvPicPr>
            <p:nvPr/>
          </p:nvPicPr>
          <p:blipFill>
            <a:blip r:embed="rId6"/>
            <a:stretch>
              <a:fillRect/>
            </a:stretch>
          </p:blipFill>
          <p:spPr>
            <a:xfrm>
              <a:off x="231110" y="2649761"/>
              <a:ext cx="5497551" cy="853068"/>
            </a:xfrm>
            <a:prstGeom prst="rect">
              <a:avLst/>
            </a:prstGeom>
          </p:spPr>
        </p:pic>
        <p:pic>
          <p:nvPicPr>
            <p:cNvPr id="68" name="Picture 67">
              <a:extLst>
                <a:ext uri="{FF2B5EF4-FFF2-40B4-BE49-F238E27FC236}">
                  <a16:creationId xmlns:a16="http://schemas.microsoft.com/office/drawing/2014/main" id="{B5FACE3E-B43C-F94F-BC78-3B32F4B9496F}"/>
                </a:ext>
              </a:extLst>
            </p:cNvPr>
            <p:cNvPicPr>
              <a:picLocks noChangeAspect="1"/>
            </p:cNvPicPr>
            <p:nvPr/>
          </p:nvPicPr>
          <p:blipFill>
            <a:blip r:embed="rId7"/>
            <a:stretch>
              <a:fillRect/>
            </a:stretch>
          </p:blipFill>
          <p:spPr>
            <a:xfrm>
              <a:off x="5592301" y="2710850"/>
              <a:ext cx="2450759" cy="775493"/>
            </a:xfrm>
            <a:prstGeom prst="rect">
              <a:avLst/>
            </a:prstGeom>
          </p:spPr>
        </p:pic>
      </p:grpSp>
      <p:pic>
        <p:nvPicPr>
          <p:cNvPr id="34" name="Picture 33">
            <a:extLst>
              <a:ext uri="{FF2B5EF4-FFF2-40B4-BE49-F238E27FC236}">
                <a16:creationId xmlns:a16="http://schemas.microsoft.com/office/drawing/2014/main" id="{78346BB6-0E9A-8949-A9E6-AEFEE58E1DAE}"/>
              </a:ext>
            </a:extLst>
          </p:cNvPr>
          <p:cNvPicPr>
            <a:picLocks noChangeAspect="1"/>
          </p:cNvPicPr>
          <p:nvPr/>
        </p:nvPicPr>
        <p:blipFill>
          <a:blip r:embed="rId8"/>
          <a:stretch>
            <a:fillRect/>
          </a:stretch>
        </p:blipFill>
        <p:spPr>
          <a:xfrm>
            <a:off x="2593027" y="3970772"/>
            <a:ext cx="3618485" cy="2776332"/>
          </a:xfrm>
          <a:prstGeom prst="rect">
            <a:avLst/>
          </a:prstGeom>
        </p:spPr>
      </p:pic>
    </p:spTree>
    <p:extLst>
      <p:ext uri="{BB962C8B-B14F-4D97-AF65-F5344CB8AC3E}">
        <p14:creationId xmlns:p14="http://schemas.microsoft.com/office/powerpoint/2010/main" val="264349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4"/>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8D572DA-5418-2B44-8689-3220FE6185E7}"/>
              </a:ext>
            </a:extLst>
          </p:cNvPr>
          <p:cNvPicPr>
            <a:picLocks/>
          </p:cNvPicPr>
          <p:nvPr/>
        </p:nvPicPr>
        <p:blipFill>
          <a:blip r:embed="rId2"/>
          <a:stretch>
            <a:fillRect/>
          </a:stretch>
        </p:blipFill>
        <p:spPr>
          <a:xfrm>
            <a:off x="6957621" y="4120638"/>
            <a:ext cx="3643199" cy="2664000"/>
          </a:xfrm>
          <a:prstGeom prst="rect">
            <a:avLst/>
          </a:prstGeom>
        </p:spPr>
      </p:pic>
      <p:grpSp>
        <p:nvGrpSpPr>
          <p:cNvPr id="4" name="Group 3">
            <a:extLst>
              <a:ext uri="{FF2B5EF4-FFF2-40B4-BE49-F238E27FC236}">
                <a16:creationId xmlns:a16="http://schemas.microsoft.com/office/drawing/2014/main" id="{54F44E79-FBF5-7E4B-8B51-E2472E7E35C2}"/>
              </a:ext>
            </a:extLst>
          </p:cNvPr>
          <p:cNvGrpSpPr/>
          <p:nvPr/>
        </p:nvGrpSpPr>
        <p:grpSpPr>
          <a:xfrm>
            <a:off x="6808766" y="1295547"/>
            <a:ext cx="3827349" cy="2882915"/>
            <a:chOff x="5189071" y="1295546"/>
            <a:chExt cx="3827349" cy="2882915"/>
          </a:xfrm>
        </p:grpSpPr>
        <p:pic>
          <p:nvPicPr>
            <p:cNvPr id="5" name="Picture 4">
              <a:extLst>
                <a:ext uri="{FF2B5EF4-FFF2-40B4-BE49-F238E27FC236}">
                  <a16:creationId xmlns:a16="http://schemas.microsoft.com/office/drawing/2014/main" id="{D1D10B8B-8FE5-884B-AA22-9306B16E5CC1}"/>
                </a:ext>
              </a:extLst>
            </p:cNvPr>
            <p:cNvPicPr>
              <a:picLocks noChangeAspect="1"/>
            </p:cNvPicPr>
            <p:nvPr/>
          </p:nvPicPr>
          <p:blipFill>
            <a:blip r:embed="rId3"/>
            <a:stretch>
              <a:fillRect/>
            </a:stretch>
          </p:blipFill>
          <p:spPr>
            <a:xfrm>
              <a:off x="5474015" y="1295546"/>
              <a:ext cx="3542405" cy="2882915"/>
            </a:xfrm>
            <a:prstGeom prst="rect">
              <a:avLst/>
            </a:prstGeom>
          </p:spPr>
        </p:pic>
        <p:cxnSp>
          <p:nvCxnSpPr>
            <p:cNvPr id="7" name="Straight Arrow Connector 6">
              <a:extLst>
                <a:ext uri="{FF2B5EF4-FFF2-40B4-BE49-F238E27FC236}">
                  <a16:creationId xmlns:a16="http://schemas.microsoft.com/office/drawing/2014/main" id="{FECD0B88-0AC4-F248-ABAC-9B3FE4CBDD49}"/>
                </a:ext>
              </a:extLst>
            </p:cNvPr>
            <p:cNvCxnSpPr>
              <a:cxnSpLocks/>
            </p:cNvCxnSpPr>
            <p:nvPr/>
          </p:nvCxnSpPr>
          <p:spPr>
            <a:xfrm flipH="1" flipV="1">
              <a:off x="5601606" y="2838893"/>
              <a:ext cx="3911" cy="554476"/>
            </a:xfrm>
            <a:prstGeom prst="straightConnector1">
              <a:avLst/>
            </a:prstGeom>
            <a:ln w="41275">
              <a:solidFill>
                <a:srgbClr val="00B0F0"/>
              </a:solidFill>
              <a:tailEnd type="triangle"/>
            </a:ln>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45E7FA62-0CEB-4742-9BB8-DAC5B7A60978}"/>
                </a:ext>
              </a:extLst>
            </p:cNvPr>
            <p:cNvSpPr txBox="1"/>
            <p:nvPr/>
          </p:nvSpPr>
          <p:spPr>
            <a:xfrm>
              <a:off x="5189071" y="3009530"/>
              <a:ext cx="444434" cy="276999"/>
            </a:xfrm>
            <a:prstGeom prst="rect">
              <a:avLst/>
            </a:prstGeom>
            <a:noFill/>
          </p:spPr>
          <p:txBody>
            <a:bodyPr wrap="square" rtlCol="0">
              <a:spAutoFit/>
            </a:bodyPr>
            <a:lstStyle/>
            <a:p>
              <a:pPr algn="ctr"/>
              <a:r>
                <a:rPr lang="en-US" sz="1200" b="1" i="1">
                  <a:solidFill>
                    <a:srgbClr val="00B0F0"/>
                  </a:solidFill>
                  <a:latin typeface="Palatino Linotype"/>
                  <a:cs typeface="Palatino Linotype"/>
                </a:rPr>
                <a:t> q</a:t>
              </a:r>
              <a:r>
                <a:rPr lang="en-US" sz="1200" b="1" i="1" baseline="-25000">
                  <a:solidFill>
                    <a:srgbClr val="00B0F0"/>
                  </a:solidFill>
                  <a:latin typeface="Palatino Linotype"/>
                  <a:cs typeface="Palatino Linotype"/>
                </a:rPr>
                <a:t>0</a:t>
              </a:r>
              <a:endParaRPr lang="en-US" sz="1200" b="1" i="1">
                <a:solidFill>
                  <a:srgbClr val="00B0F0"/>
                </a:solidFill>
                <a:latin typeface="Palatino Linotype"/>
                <a:cs typeface="Palatino Linotype"/>
              </a:endParaRPr>
            </a:p>
          </p:txBody>
        </p:sp>
      </p:grpSp>
      <p:sp>
        <p:nvSpPr>
          <p:cNvPr id="45" name="TextBox 44">
            <a:extLst>
              <a:ext uri="{FF2B5EF4-FFF2-40B4-BE49-F238E27FC236}">
                <a16:creationId xmlns:a16="http://schemas.microsoft.com/office/drawing/2014/main" id="{D8484470-20DB-C645-AA1D-09FD33FA1171}"/>
              </a:ext>
            </a:extLst>
          </p:cNvPr>
          <p:cNvSpPr txBox="1"/>
          <p:nvPr/>
        </p:nvSpPr>
        <p:spPr>
          <a:xfrm>
            <a:off x="8834242" y="3833606"/>
            <a:ext cx="329310" cy="369332"/>
          </a:xfrm>
          <a:prstGeom prst="rect">
            <a:avLst/>
          </a:prstGeom>
          <a:solidFill>
            <a:schemeClr val="bg1"/>
          </a:solidFill>
        </p:spPr>
        <p:txBody>
          <a:bodyPr wrap="square" rtlCol="0">
            <a:spAutoFit/>
          </a:bodyPr>
          <a:lstStyle/>
          <a:p>
            <a:r>
              <a:rPr lang="en-US" i="1">
                <a:latin typeface="Palatino Linotype" charset="0"/>
                <a:ea typeface="Palatino Linotype" charset="0"/>
                <a:cs typeface="Palatino Linotype" charset="0"/>
              </a:rPr>
              <a:t>r</a:t>
            </a:r>
          </a:p>
        </p:txBody>
      </p:sp>
      <p:pic>
        <p:nvPicPr>
          <p:cNvPr id="11" name="Picture 10">
            <a:extLst>
              <a:ext uri="{FF2B5EF4-FFF2-40B4-BE49-F238E27FC236}">
                <a16:creationId xmlns:a16="http://schemas.microsoft.com/office/drawing/2014/main" id="{A0BFDC7F-F952-6F40-B851-A655172B9A2F}"/>
              </a:ext>
            </a:extLst>
          </p:cNvPr>
          <p:cNvPicPr>
            <a:picLocks noChangeAspect="1"/>
          </p:cNvPicPr>
          <p:nvPr/>
        </p:nvPicPr>
        <p:blipFill>
          <a:blip r:embed="rId4"/>
          <a:stretch>
            <a:fillRect/>
          </a:stretch>
        </p:blipFill>
        <p:spPr>
          <a:xfrm>
            <a:off x="6957394" y="4123422"/>
            <a:ext cx="3648740" cy="2687057"/>
          </a:xfrm>
          <a:prstGeom prst="rect">
            <a:avLst/>
          </a:prstGeom>
        </p:spPr>
      </p:pic>
      <p:sp>
        <p:nvSpPr>
          <p:cNvPr id="2" name="Slide Number Placeholder 1"/>
          <p:cNvSpPr>
            <a:spLocks noGrp="1"/>
          </p:cNvSpPr>
          <p:nvPr>
            <p:ph type="sldNum" sz="quarter" idx="4294967295"/>
          </p:nvPr>
        </p:nvSpPr>
        <p:spPr>
          <a:xfrm>
            <a:off x="8077200" y="6392929"/>
            <a:ext cx="2133600" cy="365125"/>
          </a:xfrm>
        </p:spPr>
        <p:txBody>
          <a:bodyPr/>
          <a:lstStyle/>
          <a:p>
            <a:fld id="{DA0121B4-764A-5B42-9FDF-DE6B4DD3D277}" type="slidenum">
              <a:rPr lang="en-US"/>
              <a:t>7</a:t>
            </a:fld>
            <a:endParaRPr lang="en-US"/>
          </a:p>
        </p:txBody>
      </p:sp>
      <p:sp>
        <p:nvSpPr>
          <p:cNvPr id="14" name="Title 1">
            <a:extLst>
              <a:ext uri="{FF2B5EF4-FFF2-40B4-BE49-F238E27FC236}">
                <a16:creationId xmlns:a16="http://schemas.microsoft.com/office/drawing/2014/main" id="{B82D0129-A388-0148-9A63-F017C98E0E91}"/>
              </a:ext>
            </a:extLst>
          </p:cNvPr>
          <p:cNvSpPr txBox="1">
            <a:spLocks/>
          </p:cNvSpPr>
          <p:nvPr/>
        </p:nvSpPr>
        <p:spPr>
          <a:xfrm>
            <a:off x="1755110" y="1093"/>
            <a:ext cx="879859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600">
                <a:solidFill>
                  <a:schemeClr val="bg1"/>
                </a:solidFill>
                <a:latin typeface="Palatino Linotype" panose="02040502050505030304" pitchFamily="18" charset="0"/>
              </a:rPr>
              <a:t>Approach extended to a cylindrical tokamak</a:t>
            </a:r>
            <a:endParaRPr lang="en-US" sz="2600">
              <a:solidFill>
                <a:schemeClr val="bg1"/>
              </a:solidFill>
              <a:latin typeface="Palatino Linotype" panose="02040502050505030304" pitchFamily="18" charset="0"/>
              <a:ea typeface="Bookman Old Style" charset="0"/>
              <a:cs typeface="Bookman Old Style" charset="0"/>
            </a:endParaRPr>
          </a:p>
        </p:txBody>
      </p:sp>
      <p:pic>
        <p:nvPicPr>
          <p:cNvPr id="9" name="Picture 8">
            <a:extLst>
              <a:ext uri="{FF2B5EF4-FFF2-40B4-BE49-F238E27FC236}">
                <a16:creationId xmlns:a16="http://schemas.microsoft.com/office/drawing/2014/main" id="{1FDF28FC-5BC5-BC46-B06D-3BD69DCCB278}"/>
              </a:ext>
            </a:extLst>
          </p:cNvPr>
          <p:cNvPicPr>
            <a:picLocks noChangeAspect="1"/>
          </p:cNvPicPr>
          <p:nvPr/>
        </p:nvPicPr>
        <p:blipFill>
          <a:blip r:embed="rId5"/>
          <a:stretch>
            <a:fillRect/>
          </a:stretch>
        </p:blipFill>
        <p:spPr>
          <a:xfrm>
            <a:off x="3790940" y="2228452"/>
            <a:ext cx="2323459" cy="577974"/>
          </a:xfrm>
          <a:prstGeom prst="rect">
            <a:avLst/>
          </a:prstGeom>
        </p:spPr>
      </p:pic>
      <p:sp>
        <p:nvSpPr>
          <p:cNvPr id="10" name="TextBox 9">
            <a:extLst>
              <a:ext uri="{FF2B5EF4-FFF2-40B4-BE49-F238E27FC236}">
                <a16:creationId xmlns:a16="http://schemas.microsoft.com/office/drawing/2014/main" id="{A9381141-2D89-8243-B86F-C34721BDD823}"/>
              </a:ext>
            </a:extLst>
          </p:cNvPr>
          <p:cNvSpPr txBox="1"/>
          <p:nvPr/>
        </p:nvSpPr>
        <p:spPr>
          <a:xfrm>
            <a:off x="1710828" y="1474912"/>
            <a:ext cx="4849490" cy="461665"/>
          </a:xfrm>
          <a:prstGeom prst="rect">
            <a:avLst/>
          </a:prstGeom>
          <a:noFill/>
        </p:spPr>
        <p:txBody>
          <a:bodyPr wrap="square" rtlCol="0">
            <a:spAutoFit/>
          </a:bodyPr>
          <a:lstStyle/>
          <a:p>
            <a:pPr marL="285750" indent="-285750">
              <a:lnSpc>
                <a:spcPct val="150000"/>
              </a:lnSpc>
              <a:buFont typeface="Wingdings" pitchFamily="2" charset="2"/>
              <a:buChar char="Ø"/>
            </a:pPr>
            <a:r>
              <a:rPr lang="en-US" sz="1600">
                <a:solidFill>
                  <a:srgbClr val="000000"/>
                </a:solidFill>
                <a:latin typeface="Palatino Linotype"/>
                <a:cs typeface="Palatino Linotype"/>
              </a:rPr>
              <a:t>Consider cylindrical equilibria parametrized by</a:t>
            </a:r>
          </a:p>
        </p:txBody>
      </p:sp>
      <p:sp>
        <p:nvSpPr>
          <p:cNvPr id="16" name="TextBox 15">
            <a:extLst>
              <a:ext uri="{FF2B5EF4-FFF2-40B4-BE49-F238E27FC236}">
                <a16:creationId xmlns:a16="http://schemas.microsoft.com/office/drawing/2014/main" id="{EE638F12-2622-AC41-8D28-C2C97AFBF422}"/>
              </a:ext>
            </a:extLst>
          </p:cNvPr>
          <p:cNvSpPr txBox="1"/>
          <p:nvPr/>
        </p:nvSpPr>
        <p:spPr>
          <a:xfrm>
            <a:off x="1710828" y="3009126"/>
            <a:ext cx="5510472" cy="830997"/>
          </a:xfrm>
          <a:prstGeom prst="rect">
            <a:avLst/>
          </a:prstGeom>
          <a:noFill/>
        </p:spPr>
        <p:txBody>
          <a:bodyPr wrap="square" rtlCol="0">
            <a:spAutoFit/>
          </a:bodyPr>
          <a:lstStyle/>
          <a:p>
            <a:pPr marL="285750" indent="-285750">
              <a:lnSpc>
                <a:spcPct val="150000"/>
              </a:lnSpc>
              <a:buFont typeface="Wingdings" pitchFamily="2" charset="2"/>
              <a:buChar char="Ø"/>
            </a:pPr>
            <a:r>
              <a:rPr lang="en-US" sz="1600">
                <a:solidFill>
                  <a:srgbClr val="000000"/>
                </a:solidFill>
                <a:latin typeface="Palatino Linotype"/>
                <a:cs typeface="Palatino Linotype"/>
              </a:rPr>
              <a:t>Both a shooting code and SPEC predict an </a:t>
            </a:r>
          </a:p>
          <a:p>
            <a:pPr>
              <a:lnSpc>
                <a:spcPct val="150000"/>
              </a:lnSpc>
            </a:pPr>
            <a:r>
              <a:rPr lang="en-US" sz="1600" i="1">
                <a:solidFill>
                  <a:srgbClr val="000000"/>
                </a:solidFill>
                <a:latin typeface="Palatino Linotype"/>
                <a:cs typeface="Palatino Linotype"/>
              </a:rPr>
              <a:t>      </a:t>
            </a:r>
            <a:r>
              <a:rPr lang="en-US" sz="1600" i="1">
                <a:latin typeface="Palatino Linotype"/>
                <a:cs typeface="Palatino Linotype"/>
              </a:rPr>
              <a:t>m=2, n=1</a:t>
            </a:r>
            <a:r>
              <a:rPr lang="en-US" sz="1600">
                <a:latin typeface="Palatino Linotype"/>
                <a:cs typeface="Palatino Linotype"/>
              </a:rPr>
              <a:t> </a:t>
            </a:r>
            <a:r>
              <a:rPr lang="en-US" sz="1600" b="1">
                <a:solidFill>
                  <a:srgbClr val="000000"/>
                </a:solidFill>
                <a:latin typeface="Palatino Linotype"/>
                <a:cs typeface="Palatino Linotype"/>
              </a:rPr>
              <a:t>instability for q</a:t>
            </a:r>
            <a:r>
              <a:rPr lang="en-US" sz="1600" b="1" baseline="-25000">
                <a:solidFill>
                  <a:srgbClr val="000000"/>
                </a:solidFill>
                <a:latin typeface="Palatino Linotype"/>
                <a:cs typeface="Palatino Linotype"/>
              </a:rPr>
              <a:t>0 </a:t>
            </a:r>
            <a:r>
              <a:rPr lang="en-US" sz="1600" b="1">
                <a:solidFill>
                  <a:srgbClr val="000000"/>
                </a:solidFill>
                <a:latin typeface="Palatino Linotype"/>
                <a:cs typeface="Palatino Linotype"/>
              </a:rPr>
              <a:t>&gt; 1</a:t>
            </a:r>
            <a:r>
              <a:rPr lang="en-US" sz="1600">
                <a:solidFill>
                  <a:srgbClr val="000000"/>
                </a:solidFill>
                <a:latin typeface="Palatino Linotype"/>
                <a:cs typeface="Palatino Linotype"/>
              </a:rPr>
              <a:t>.</a:t>
            </a:r>
            <a:endParaRPr lang="en-US" sz="1600" b="1">
              <a:solidFill>
                <a:srgbClr val="000000"/>
              </a:solidFill>
              <a:latin typeface="Palatino Linotype"/>
              <a:cs typeface="Palatino Linotype"/>
            </a:endParaRPr>
          </a:p>
        </p:txBody>
      </p:sp>
      <p:grpSp>
        <p:nvGrpSpPr>
          <p:cNvPr id="42" name="Group 41">
            <a:extLst>
              <a:ext uri="{FF2B5EF4-FFF2-40B4-BE49-F238E27FC236}">
                <a16:creationId xmlns:a16="http://schemas.microsoft.com/office/drawing/2014/main" id="{A2AD9435-DBF0-0249-8682-DF449C916AAE}"/>
              </a:ext>
            </a:extLst>
          </p:cNvPr>
          <p:cNvGrpSpPr/>
          <p:nvPr/>
        </p:nvGrpSpPr>
        <p:grpSpPr>
          <a:xfrm>
            <a:off x="1710828" y="4054146"/>
            <a:ext cx="5569688" cy="461665"/>
            <a:chOff x="186828" y="3825542"/>
            <a:chExt cx="5569688" cy="461665"/>
          </a:xfrm>
        </p:grpSpPr>
        <p:sp>
          <p:nvSpPr>
            <p:cNvPr id="18" name="TextBox 17">
              <a:extLst>
                <a:ext uri="{FF2B5EF4-FFF2-40B4-BE49-F238E27FC236}">
                  <a16:creationId xmlns:a16="http://schemas.microsoft.com/office/drawing/2014/main" id="{0EB282A7-3CC7-C741-8898-1B1C653EA1FD}"/>
                </a:ext>
              </a:extLst>
            </p:cNvPr>
            <p:cNvSpPr txBox="1"/>
            <p:nvPr/>
          </p:nvSpPr>
          <p:spPr>
            <a:xfrm>
              <a:off x="186828" y="3825542"/>
              <a:ext cx="5510472" cy="461665"/>
            </a:xfrm>
            <a:prstGeom prst="rect">
              <a:avLst/>
            </a:prstGeom>
            <a:noFill/>
          </p:spPr>
          <p:txBody>
            <a:bodyPr wrap="square" rtlCol="0">
              <a:spAutoFit/>
            </a:bodyPr>
            <a:lstStyle/>
            <a:p>
              <a:pPr marL="285750" indent="-285750">
                <a:lnSpc>
                  <a:spcPct val="150000"/>
                </a:lnSpc>
                <a:buFont typeface="Wingdings" pitchFamily="2" charset="2"/>
                <a:buChar char="Ø"/>
              </a:pPr>
              <a:r>
                <a:rPr lang="en-US" sz="1600">
                  <a:solidFill>
                    <a:srgbClr val="000000"/>
                  </a:solidFill>
                  <a:latin typeface="Palatino Linotype"/>
                  <a:cs typeface="Palatino Linotype"/>
                </a:rPr>
                <a:t>Exact nonlinear theory predicts </a:t>
              </a:r>
              <a:r>
                <a:rPr lang="en-US" sz="1600" b="1" i="1">
                  <a:latin typeface="Palatino Linotype" charset="0"/>
                  <a:ea typeface="Palatino Linotype" charset="0"/>
                  <a:cs typeface="Palatino Linotype" charset="0"/>
                </a:rPr>
                <a:t>w</a:t>
              </a:r>
              <a:r>
                <a:rPr lang="en-US" sz="1600" b="1" baseline="-25000">
                  <a:latin typeface="Palatino Linotype" charset="0"/>
                  <a:ea typeface="Palatino Linotype" charset="0"/>
                  <a:cs typeface="Palatino Linotype" charset="0"/>
                </a:rPr>
                <a:t>sat </a:t>
              </a:r>
              <a:r>
                <a:rPr lang="en-US" sz="1600">
                  <a:latin typeface="Palatino Linotype" charset="0"/>
                  <a:ea typeface="Palatino Linotype" charset="0"/>
                  <a:cs typeface="Palatino Linotype" charset="0"/>
                </a:rPr>
                <a:t>.</a:t>
              </a:r>
              <a:r>
                <a:rPr lang="en-US" sz="1600" b="1" baseline="-25000">
                  <a:latin typeface="Palatino Linotype" charset="0"/>
                  <a:ea typeface="Palatino Linotype" charset="0"/>
                  <a:cs typeface="Palatino Linotype" charset="0"/>
                </a:rPr>
                <a:t> </a:t>
              </a:r>
              <a:r>
                <a:rPr lang="en-US" sz="1600">
                  <a:solidFill>
                    <a:srgbClr val="7030A0"/>
                  </a:solidFill>
                  <a:latin typeface="Palatino Linotype" charset="0"/>
                  <a:ea typeface="Palatino Linotype" charset="0"/>
                  <a:cs typeface="Palatino Linotype" charset="0"/>
                </a:rPr>
                <a:t> </a:t>
              </a:r>
              <a:endParaRPr lang="en-US" sz="1600">
                <a:latin typeface="Palatino Linotype" charset="0"/>
                <a:ea typeface="Palatino Linotype" charset="0"/>
                <a:cs typeface="Palatino Linotype" charset="0"/>
              </a:endParaRPr>
            </a:p>
          </p:txBody>
        </p:sp>
        <p:sp>
          <p:nvSpPr>
            <p:cNvPr id="17" name="Rectangle 16">
              <a:extLst>
                <a:ext uri="{FF2B5EF4-FFF2-40B4-BE49-F238E27FC236}">
                  <a16:creationId xmlns:a16="http://schemas.microsoft.com/office/drawing/2014/main" id="{CED008EC-9B77-B04F-BC3B-8AA1B3277DE1}"/>
                </a:ext>
              </a:extLst>
            </p:cNvPr>
            <p:cNvSpPr/>
            <p:nvPr/>
          </p:nvSpPr>
          <p:spPr>
            <a:xfrm>
              <a:off x="3822167" y="3967758"/>
              <a:ext cx="1934349" cy="261610"/>
            </a:xfrm>
            <a:prstGeom prst="rect">
              <a:avLst/>
            </a:prstGeom>
          </p:spPr>
          <p:txBody>
            <a:bodyPr wrap="square">
              <a:spAutoFit/>
            </a:bodyPr>
            <a:lstStyle/>
            <a:p>
              <a:r>
                <a:rPr lang="en-US" sz="1100">
                  <a:solidFill>
                    <a:schemeClr val="bg1">
                      <a:lumMod val="50000"/>
                    </a:schemeClr>
                  </a:solidFill>
                  <a:latin typeface="Palatino Linotype"/>
                  <a:cs typeface="Palatino Linotype"/>
                </a:rPr>
                <a:t>[Arcis PoP 2006]</a:t>
              </a:r>
              <a:endParaRPr lang="en-US" sz="1100"/>
            </a:p>
          </p:txBody>
        </p:sp>
      </p:grpSp>
      <p:grpSp>
        <p:nvGrpSpPr>
          <p:cNvPr id="31" name="Group 30">
            <a:extLst>
              <a:ext uri="{FF2B5EF4-FFF2-40B4-BE49-F238E27FC236}">
                <a16:creationId xmlns:a16="http://schemas.microsoft.com/office/drawing/2014/main" id="{A3897B57-5023-2B44-AFAF-64145B824A2F}"/>
              </a:ext>
            </a:extLst>
          </p:cNvPr>
          <p:cNvGrpSpPr/>
          <p:nvPr/>
        </p:nvGrpSpPr>
        <p:grpSpPr>
          <a:xfrm>
            <a:off x="1710829" y="4685123"/>
            <a:ext cx="8073577" cy="830997"/>
            <a:chOff x="231110" y="5111170"/>
            <a:chExt cx="8073577" cy="830997"/>
          </a:xfrm>
        </p:grpSpPr>
        <p:sp>
          <p:nvSpPr>
            <p:cNvPr id="28" name="Rectangle 27">
              <a:extLst>
                <a:ext uri="{FF2B5EF4-FFF2-40B4-BE49-F238E27FC236}">
                  <a16:creationId xmlns:a16="http://schemas.microsoft.com/office/drawing/2014/main" id="{342CCF6F-B06E-6548-AE49-5F3456844586}"/>
                </a:ext>
              </a:extLst>
            </p:cNvPr>
            <p:cNvSpPr/>
            <p:nvPr/>
          </p:nvSpPr>
          <p:spPr>
            <a:xfrm>
              <a:off x="231110" y="5111170"/>
              <a:ext cx="8073577" cy="830997"/>
            </a:xfrm>
            <a:prstGeom prst="rect">
              <a:avLst/>
            </a:prstGeom>
          </p:spPr>
          <p:txBody>
            <a:bodyPr wrap="square">
              <a:spAutoFit/>
            </a:bodyPr>
            <a:lstStyle/>
            <a:p>
              <a:pPr marL="285750" indent="-285750">
                <a:lnSpc>
                  <a:spcPct val="150000"/>
                </a:lnSpc>
                <a:buFont typeface="Wingdings" pitchFamily="2" charset="2"/>
                <a:buChar char="Ø"/>
              </a:pPr>
              <a:r>
                <a:rPr lang="en-US" sz="1600">
                  <a:solidFill>
                    <a:srgbClr val="191919"/>
                  </a:solidFill>
                  <a:latin typeface="Palatino Linotype" panose="02040502050505030304" pitchFamily="18" charset="0"/>
                </a:rPr>
                <a:t>Solved resistive MHD with the SPECYL code with                                                                  </a:t>
              </a:r>
              <a:r>
                <a:rPr lang="en-US" sz="1600" i="1">
                  <a:solidFill>
                    <a:srgbClr val="191919"/>
                  </a:solidFill>
                  <a:latin typeface="Palatino Linotype" panose="02040502050505030304" pitchFamily="18" charset="0"/>
                </a:rPr>
                <a:t>S </a:t>
              </a:r>
              <a:r>
                <a:rPr lang="en-US" sz="1600">
                  <a:solidFill>
                    <a:srgbClr val="191919"/>
                  </a:solidFill>
                  <a:latin typeface="Palatino Linotype" panose="02040502050505030304" pitchFamily="18" charset="0"/>
                </a:rPr>
                <a:t>= 10</a:t>
              </a:r>
              <a:r>
                <a:rPr lang="en-US" sz="1600" baseline="30000">
                  <a:solidFill>
                    <a:srgbClr val="191919"/>
                  </a:solidFill>
                  <a:latin typeface="Palatino Linotype" panose="02040502050505030304" pitchFamily="18" charset="0"/>
                </a:rPr>
                <a:t>8  </a:t>
              </a:r>
              <a:r>
                <a:rPr lang="en-US" sz="1400">
                  <a:solidFill>
                    <a:srgbClr val="0070C0"/>
                  </a:solidFill>
                  <a:latin typeface="Palatino Linotype" panose="02040502050505030304" pitchFamily="18" charset="0"/>
                </a:rPr>
                <a:t>(1 star ~ 1 week) </a:t>
              </a:r>
              <a:r>
                <a:rPr lang="en-US" sz="1400">
                  <a:latin typeface="Palatino Linotype" panose="02040502050505030304" pitchFamily="18" charset="0"/>
                </a:rPr>
                <a:t>.</a:t>
              </a:r>
              <a:endParaRPr lang="en-US" sz="1600">
                <a:latin typeface="Palatino Linotype" panose="02040502050505030304" pitchFamily="18" charset="0"/>
              </a:endParaRPr>
            </a:p>
          </p:txBody>
        </p:sp>
        <p:sp>
          <p:nvSpPr>
            <p:cNvPr id="29" name="TextBox 28">
              <a:extLst>
                <a:ext uri="{FF2B5EF4-FFF2-40B4-BE49-F238E27FC236}">
                  <a16:creationId xmlns:a16="http://schemas.microsoft.com/office/drawing/2014/main" id="{C84497B9-B28B-D54D-B280-7591653C56DD}"/>
                </a:ext>
              </a:extLst>
            </p:cNvPr>
            <p:cNvSpPr txBox="1"/>
            <p:nvPr/>
          </p:nvSpPr>
          <p:spPr>
            <a:xfrm>
              <a:off x="2605733" y="5607998"/>
              <a:ext cx="2935128" cy="261610"/>
            </a:xfrm>
            <a:prstGeom prst="rect">
              <a:avLst/>
            </a:prstGeom>
            <a:noFill/>
          </p:spPr>
          <p:txBody>
            <a:bodyPr wrap="square" rtlCol="0">
              <a:spAutoFit/>
            </a:bodyPr>
            <a:lstStyle/>
            <a:p>
              <a:r>
                <a:rPr lang="en-US" sz="1100">
                  <a:solidFill>
                    <a:schemeClr val="bg1">
                      <a:lumMod val="50000"/>
                    </a:schemeClr>
                  </a:solidFill>
                  <a:latin typeface="Palatino Linotype" panose="02040502050505030304" pitchFamily="18" charset="0"/>
                </a:rPr>
                <a:t>[Capello PPCF 2004, Bonfiglio PoP 2010]</a:t>
              </a:r>
            </a:p>
          </p:txBody>
        </p:sp>
      </p:grpSp>
      <p:sp>
        <p:nvSpPr>
          <p:cNvPr id="30" name="Rectangle 29">
            <a:extLst>
              <a:ext uri="{FF2B5EF4-FFF2-40B4-BE49-F238E27FC236}">
                <a16:creationId xmlns:a16="http://schemas.microsoft.com/office/drawing/2014/main" id="{B5E2DC02-BDF8-5844-8817-644DD14547D2}"/>
              </a:ext>
            </a:extLst>
          </p:cNvPr>
          <p:cNvSpPr/>
          <p:nvPr/>
        </p:nvSpPr>
        <p:spPr>
          <a:xfrm>
            <a:off x="1721462" y="5690133"/>
            <a:ext cx="8073577" cy="830997"/>
          </a:xfrm>
          <a:prstGeom prst="rect">
            <a:avLst/>
          </a:prstGeom>
        </p:spPr>
        <p:txBody>
          <a:bodyPr wrap="square">
            <a:spAutoFit/>
          </a:bodyPr>
          <a:lstStyle/>
          <a:p>
            <a:pPr marL="285750" indent="-285750">
              <a:lnSpc>
                <a:spcPct val="150000"/>
              </a:lnSpc>
              <a:buFont typeface="Wingdings" pitchFamily="2" charset="2"/>
              <a:buChar char="Ø"/>
            </a:pPr>
            <a:r>
              <a:rPr lang="en-US" sz="1600">
                <a:solidFill>
                  <a:srgbClr val="191919"/>
                </a:solidFill>
                <a:latin typeface="Palatino Linotype" panose="02040502050505030304" pitchFamily="18" charset="0"/>
              </a:rPr>
              <a:t>Run SPEC at fixed </a:t>
            </a:r>
            <a:r>
              <a:rPr lang="en-US" sz="1600">
                <a:solidFill>
                  <a:srgbClr val="000000"/>
                </a:solidFill>
                <a:latin typeface="Palatino Linotype"/>
                <a:cs typeface="Palatino Linotype"/>
              </a:rPr>
              <a:t>j</a:t>
            </a:r>
            <a:r>
              <a:rPr lang="en-US" sz="1600" baseline="-25000">
                <a:solidFill>
                  <a:srgbClr val="000000"/>
                </a:solidFill>
                <a:latin typeface="Palatino Linotype"/>
                <a:cs typeface="Palatino Linotype"/>
              </a:rPr>
              <a:t>z</a:t>
            </a:r>
            <a:r>
              <a:rPr lang="en-US" sz="1600">
                <a:solidFill>
                  <a:srgbClr val="191919"/>
                </a:solidFill>
                <a:latin typeface="Palatino Linotype" panose="02040502050505030304" pitchFamily="18" charset="0"/>
              </a:rPr>
              <a:t> to obtain </a:t>
            </a:r>
            <a:r>
              <a:rPr lang="en-US" sz="1600" b="1" i="1">
                <a:latin typeface="Palatino Linotype" charset="0"/>
                <a:ea typeface="Palatino Linotype" charset="0"/>
                <a:cs typeface="Palatino Linotype" charset="0"/>
              </a:rPr>
              <a:t>w</a:t>
            </a:r>
            <a:r>
              <a:rPr lang="en-US" sz="1600" b="1" baseline="-25000">
                <a:latin typeface="Palatino Linotype" charset="0"/>
                <a:ea typeface="Palatino Linotype" charset="0"/>
                <a:cs typeface="Palatino Linotype" charset="0"/>
              </a:rPr>
              <a:t>sat  </a:t>
            </a:r>
            <a:r>
              <a:rPr lang="en-US" sz="1400">
                <a:solidFill>
                  <a:srgbClr val="FF40FF"/>
                </a:solidFill>
                <a:latin typeface="Palatino Linotype" charset="0"/>
                <a:ea typeface="Palatino Linotype" charset="0"/>
                <a:cs typeface="Palatino Linotype" charset="0"/>
              </a:rPr>
              <a:t>(1 circle ~ 1min) </a:t>
            </a:r>
            <a:r>
              <a:rPr lang="en-US" sz="1400">
                <a:latin typeface="Palatino Linotype" panose="02040502050505030304" pitchFamily="18" charset="0"/>
              </a:rPr>
              <a:t>.</a:t>
            </a:r>
          </a:p>
          <a:p>
            <a:pPr>
              <a:lnSpc>
                <a:spcPct val="150000"/>
              </a:lnSpc>
            </a:pPr>
            <a:r>
              <a:rPr lang="en-US" sz="1600">
                <a:latin typeface="Palatino Linotype" panose="02040502050505030304" pitchFamily="18" charset="0"/>
                <a:ea typeface="Palatino Linotype" charset="0"/>
                <a:cs typeface="Palatino Linotype" charset="0"/>
              </a:rPr>
              <a:t>      Note: requires a model for the island asymmetry.</a:t>
            </a:r>
            <a:endParaRPr lang="en-US" sz="1600">
              <a:latin typeface="Palatino Linotype" charset="0"/>
              <a:ea typeface="Palatino Linotype" charset="0"/>
              <a:cs typeface="Palatino Linotype" charset="0"/>
            </a:endParaRPr>
          </a:p>
        </p:txBody>
      </p:sp>
      <p:sp>
        <p:nvSpPr>
          <p:cNvPr id="44" name="TextBox 43">
            <a:extLst>
              <a:ext uri="{FF2B5EF4-FFF2-40B4-BE49-F238E27FC236}">
                <a16:creationId xmlns:a16="http://schemas.microsoft.com/office/drawing/2014/main" id="{422F779D-0A53-FD4F-A864-02D4855C2816}"/>
              </a:ext>
            </a:extLst>
          </p:cNvPr>
          <p:cNvSpPr txBox="1"/>
          <p:nvPr/>
        </p:nvSpPr>
        <p:spPr>
          <a:xfrm>
            <a:off x="6985249" y="2356876"/>
            <a:ext cx="329310" cy="369332"/>
          </a:xfrm>
          <a:prstGeom prst="rect">
            <a:avLst/>
          </a:prstGeom>
          <a:solidFill>
            <a:schemeClr val="bg1"/>
          </a:solidFill>
        </p:spPr>
        <p:txBody>
          <a:bodyPr wrap="square" rtlCol="0">
            <a:spAutoFit/>
          </a:bodyPr>
          <a:lstStyle/>
          <a:p>
            <a:r>
              <a:rPr lang="en-US" i="1">
                <a:latin typeface="Palatino Linotype" charset="0"/>
                <a:ea typeface="Palatino Linotype" charset="0"/>
                <a:cs typeface="Palatino Linotype" charset="0"/>
              </a:rPr>
              <a:t>q</a:t>
            </a:r>
          </a:p>
        </p:txBody>
      </p:sp>
      <p:grpSp>
        <p:nvGrpSpPr>
          <p:cNvPr id="56" name="Group 55">
            <a:extLst>
              <a:ext uri="{FF2B5EF4-FFF2-40B4-BE49-F238E27FC236}">
                <a16:creationId xmlns:a16="http://schemas.microsoft.com/office/drawing/2014/main" id="{1BFDC1F0-F593-7E47-8933-60D8ADDBE252}"/>
              </a:ext>
            </a:extLst>
          </p:cNvPr>
          <p:cNvGrpSpPr/>
          <p:nvPr/>
        </p:nvGrpSpPr>
        <p:grpSpPr>
          <a:xfrm>
            <a:off x="2152854" y="2123287"/>
            <a:ext cx="1525853" cy="766271"/>
            <a:chOff x="552653" y="2025315"/>
            <a:chExt cx="1525853" cy="766271"/>
          </a:xfrm>
        </p:grpSpPr>
        <p:sp>
          <p:nvSpPr>
            <p:cNvPr id="55" name="TextBox 54">
              <a:extLst>
                <a:ext uri="{FF2B5EF4-FFF2-40B4-BE49-F238E27FC236}">
                  <a16:creationId xmlns:a16="http://schemas.microsoft.com/office/drawing/2014/main" id="{9A385C0D-8BDF-814E-AC15-4DDAEF5A34CD}"/>
                </a:ext>
              </a:extLst>
            </p:cNvPr>
            <p:cNvSpPr txBox="1"/>
            <p:nvPr/>
          </p:nvSpPr>
          <p:spPr>
            <a:xfrm>
              <a:off x="1744595" y="2025315"/>
              <a:ext cx="333911" cy="307777"/>
            </a:xfrm>
            <a:prstGeom prst="rect">
              <a:avLst/>
            </a:prstGeom>
            <a:solidFill>
              <a:schemeClr val="bg1"/>
            </a:solidFill>
          </p:spPr>
          <p:txBody>
            <a:bodyPr wrap="square" rtlCol="0">
              <a:spAutoFit/>
            </a:bodyPr>
            <a:lstStyle/>
            <a:p>
              <a:r>
                <a:rPr lang="en-US" sz="1400" i="1">
                  <a:latin typeface="Palatino Linotype" charset="0"/>
                  <a:ea typeface="Palatino Linotype" charset="0"/>
                  <a:cs typeface="Palatino Linotype" charset="0"/>
                </a:rPr>
                <a:t>r</a:t>
              </a:r>
            </a:p>
          </p:txBody>
        </p:sp>
        <p:sp>
          <p:nvSpPr>
            <p:cNvPr id="48" name="TextBox 47">
              <a:extLst>
                <a:ext uri="{FF2B5EF4-FFF2-40B4-BE49-F238E27FC236}">
                  <a16:creationId xmlns:a16="http://schemas.microsoft.com/office/drawing/2014/main" id="{32C8DB24-B716-1E4B-9898-7335195672D1}"/>
                </a:ext>
              </a:extLst>
            </p:cNvPr>
            <p:cNvSpPr txBox="1"/>
            <p:nvPr/>
          </p:nvSpPr>
          <p:spPr>
            <a:xfrm>
              <a:off x="552653" y="2483809"/>
              <a:ext cx="333911" cy="307777"/>
            </a:xfrm>
            <a:prstGeom prst="rect">
              <a:avLst/>
            </a:prstGeom>
            <a:solidFill>
              <a:schemeClr val="bg1"/>
            </a:solidFill>
          </p:spPr>
          <p:txBody>
            <a:bodyPr wrap="square" rtlCol="0">
              <a:spAutoFit/>
            </a:bodyPr>
            <a:lstStyle/>
            <a:p>
              <a:r>
                <a:rPr lang="en-US" sz="1400" i="1">
                  <a:latin typeface="Palatino Linotype" charset="0"/>
                  <a:ea typeface="Palatino Linotype" charset="0"/>
                  <a:cs typeface="Palatino Linotype" charset="0"/>
                </a:rPr>
                <a:t>z</a:t>
              </a:r>
            </a:p>
          </p:txBody>
        </p:sp>
        <p:sp>
          <p:nvSpPr>
            <p:cNvPr id="47" name="Direct Access Storage 46">
              <a:extLst>
                <a:ext uri="{FF2B5EF4-FFF2-40B4-BE49-F238E27FC236}">
                  <a16:creationId xmlns:a16="http://schemas.microsoft.com/office/drawing/2014/main" id="{8AEB0E97-3CDB-7846-9EC5-5C1924AB6F12}"/>
                </a:ext>
              </a:extLst>
            </p:cNvPr>
            <p:cNvSpPr/>
            <p:nvPr/>
          </p:nvSpPr>
          <p:spPr>
            <a:xfrm rot="915685">
              <a:off x="735255" y="2051810"/>
              <a:ext cx="1104745" cy="586570"/>
            </a:xfrm>
            <a:prstGeom prst="flowChartMagneticDrum">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49" name="Straight Arrow Connector 48">
              <a:extLst>
                <a:ext uri="{FF2B5EF4-FFF2-40B4-BE49-F238E27FC236}">
                  <a16:creationId xmlns:a16="http://schemas.microsoft.com/office/drawing/2014/main" id="{1F330CD1-1034-9B40-88A3-F0CF4715C039}"/>
                </a:ext>
              </a:extLst>
            </p:cNvPr>
            <p:cNvCxnSpPr>
              <a:cxnSpLocks/>
            </p:cNvCxnSpPr>
            <p:nvPr/>
          </p:nvCxnSpPr>
          <p:spPr>
            <a:xfrm flipH="1" flipV="1">
              <a:off x="723520" y="2573390"/>
              <a:ext cx="450016" cy="132012"/>
            </a:xfrm>
            <a:prstGeom prst="straightConnector1">
              <a:avLst/>
            </a:prstGeom>
            <a:ln w="1905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444963FD-892B-8543-8BF2-86123FBBE67A}"/>
                </a:ext>
              </a:extLst>
            </p:cNvPr>
            <p:cNvCxnSpPr>
              <a:cxnSpLocks/>
            </p:cNvCxnSpPr>
            <p:nvPr/>
          </p:nvCxnSpPr>
          <p:spPr>
            <a:xfrm flipV="1">
              <a:off x="1636504" y="2218153"/>
              <a:ext cx="138732" cy="224485"/>
            </a:xfrm>
            <a:prstGeom prst="straightConnector1">
              <a:avLst/>
            </a:prstGeom>
            <a:ln w="19050">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46" name="Rectangle 45">
            <a:extLst>
              <a:ext uri="{FF2B5EF4-FFF2-40B4-BE49-F238E27FC236}">
                <a16:creationId xmlns:a16="http://schemas.microsoft.com/office/drawing/2014/main" id="{9E7A2CCA-D8CD-A545-9304-6BE7B87A3B89}"/>
              </a:ext>
            </a:extLst>
          </p:cNvPr>
          <p:cNvSpPr/>
          <p:nvPr/>
        </p:nvSpPr>
        <p:spPr>
          <a:xfrm>
            <a:off x="3196684" y="1"/>
            <a:ext cx="7471317" cy="1116000"/>
          </a:xfrm>
          <a:prstGeom prst="rect">
            <a:avLst/>
          </a:prstGeom>
          <a:solidFill>
            <a:schemeClr val="accent1"/>
          </a:solidFill>
          <a:ln w="2222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0" name="Picture 49">
            <a:extLst>
              <a:ext uri="{FF2B5EF4-FFF2-40B4-BE49-F238E27FC236}">
                <a16:creationId xmlns:a16="http://schemas.microsoft.com/office/drawing/2014/main" id="{74BF1459-C563-C24F-B788-E837E70C02DF}"/>
              </a:ext>
            </a:extLst>
          </p:cNvPr>
          <p:cNvPicPr>
            <a:picLocks noChangeAspect="1"/>
          </p:cNvPicPr>
          <p:nvPr/>
        </p:nvPicPr>
        <p:blipFill>
          <a:blip r:embed="rId6"/>
          <a:stretch>
            <a:fillRect/>
          </a:stretch>
        </p:blipFill>
        <p:spPr>
          <a:xfrm>
            <a:off x="1755110" y="380358"/>
            <a:ext cx="1260000" cy="406773"/>
          </a:xfrm>
          <a:prstGeom prst="rect">
            <a:avLst/>
          </a:prstGeom>
        </p:spPr>
      </p:pic>
      <p:sp>
        <p:nvSpPr>
          <p:cNvPr id="51" name="Title 1">
            <a:extLst>
              <a:ext uri="{FF2B5EF4-FFF2-40B4-BE49-F238E27FC236}">
                <a16:creationId xmlns:a16="http://schemas.microsoft.com/office/drawing/2014/main" id="{A063D843-7841-1545-BDFC-CDDBED12F8CC}"/>
              </a:ext>
            </a:extLst>
          </p:cNvPr>
          <p:cNvSpPr txBox="1">
            <a:spLocks/>
          </p:cNvSpPr>
          <p:nvPr/>
        </p:nvSpPr>
        <p:spPr>
          <a:xfrm>
            <a:off x="3196684" y="1093"/>
            <a:ext cx="7471317"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600">
                <a:solidFill>
                  <a:schemeClr val="bg1"/>
                </a:solidFill>
                <a:latin typeface="Palatino Linotype" panose="02040502050505030304" pitchFamily="18" charset="0"/>
              </a:rPr>
              <a:t>Saturated tearing modes obtained with SPEC</a:t>
            </a:r>
          </a:p>
        </p:txBody>
      </p:sp>
      <p:sp>
        <p:nvSpPr>
          <p:cNvPr id="62" name="TextBox 61">
            <a:extLst>
              <a:ext uri="{FF2B5EF4-FFF2-40B4-BE49-F238E27FC236}">
                <a16:creationId xmlns:a16="http://schemas.microsoft.com/office/drawing/2014/main" id="{EC46D6D5-D12D-234B-B1A8-C2FC803A2229}"/>
              </a:ext>
            </a:extLst>
          </p:cNvPr>
          <p:cNvSpPr txBox="1"/>
          <p:nvPr/>
        </p:nvSpPr>
        <p:spPr>
          <a:xfrm rot="16200000">
            <a:off x="6786829" y="5448702"/>
            <a:ext cx="360000" cy="276999"/>
          </a:xfrm>
          <a:prstGeom prst="rect">
            <a:avLst/>
          </a:prstGeom>
          <a:solidFill>
            <a:schemeClr val="bg1"/>
          </a:solidFill>
          <a:ln w="50800">
            <a:noFill/>
          </a:ln>
          <a:effectLst/>
        </p:spPr>
        <p:txBody>
          <a:bodyPr wrap="square" rtlCol="0">
            <a:spAutoFit/>
          </a:bodyPr>
          <a:lstStyle/>
          <a:p>
            <a:pPr algn="ctr"/>
            <a:endParaRPr lang="en-US" sz="1200" i="1">
              <a:latin typeface="Palatino Linotype" charset="0"/>
              <a:ea typeface="Palatino Linotype" charset="0"/>
              <a:cs typeface="Palatino Linotype" charset="0"/>
            </a:endParaRPr>
          </a:p>
        </p:txBody>
      </p:sp>
      <p:grpSp>
        <p:nvGrpSpPr>
          <p:cNvPr id="12" name="Group 11">
            <a:extLst>
              <a:ext uri="{FF2B5EF4-FFF2-40B4-BE49-F238E27FC236}">
                <a16:creationId xmlns:a16="http://schemas.microsoft.com/office/drawing/2014/main" id="{55A07BCB-F7D9-1643-A234-B9091596FD1D}"/>
              </a:ext>
            </a:extLst>
          </p:cNvPr>
          <p:cNvGrpSpPr/>
          <p:nvPr/>
        </p:nvGrpSpPr>
        <p:grpSpPr>
          <a:xfrm>
            <a:off x="6967817" y="4143562"/>
            <a:ext cx="3650400" cy="2681205"/>
            <a:chOff x="5443817" y="4143561"/>
            <a:chExt cx="3650400" cy="2681205"/>
          </a:xfrm>
        </p:grpSpPr>
        <p:pic>
          <p:nvPicPr>
            <p:cNvPr id="66" name="Picture 65">
              <a:extLst>
                <a:ext uri="{FF2B5EF4-FFF2-40B4-BE49-F238E27FC236}">
                  <a16:creationId xmlns:a16="http://schemas.microsoft.com/office/drawing/2014/main" id="{A5F12427-E5BE-C140-A125-1A6FB7EAEE6F}"/>
                </a:ext>
              </a:extLst>
            </p:cNvPr>
            <p:cNvPicPr>
              <a:picLocks noChangeAspect="1"/>
            </p:cNvPicPr>
            <p:nvPr/>
          </p:nvPicPr>
          <p:blipFill>
            <a:blip r:embed="rId7"/>
            <a:stretch>
              <a:fillRect/>
            </a:stretch>
          </p:blipFill>
          <p:spPr>
            <a:xfrm>
              <a:off x="5443817" y="4143561"/>
              <a:ext cx="3650400" cy="2681205"/>
            </a:xfrm>
            <a:prstGeom prst="rect">
              <a:avLst/>
            </a:prstGeom>
          </p:spPr>
        </p:pic>
        <p:sp>
          <p:nvSpPr>
            <p:cNvPr id="67" name="TextBox 66">
              <a:extLst>
                <a:ext uri="{FF2B5EF4-FFF2-40B4-BE49-F238E27FC236}">
                  <a16:creationId xmlns:a16="http://schemas.microsoft.com/office/drawing/2014/main" id="{AB1CA251-6947-584A-BCC8-EF618245F9BE}"/>
                </a:ext>
              </a:extLst>
            </p:cNvPr>
            <p:cNvSpPr txBox="1"/>
            <p:nvPr/>
          </p:nvSpPr>
          <p:spPr>
            <a:xfrm>
              <a:off x="7163044" y="5680617"/>
              <a:ext cx="1110651" cy="261610"/>
            </a:xfrm>
            <a:prstGeom prst="rect">
              <a:avLst/>
            </a:prstGeom>
            <a:solidFill>
              <a:schemeClr val="bg1"/>
            </a:solidFill>
          </p:spPr>
          <p:txBody>
            <a:bodyPr wrap="square" rtlCol="0">
              <a:spAutoFit/>
            </a:bodyPr>
            <a:lstStyle/>
            <a:p>
              <a:r>
                <a:rPr lang="en-US" sz="1100" i="1">
                  <a:latin typeface="Palatino Linotype" charset="0"/>
                  <a:ea typeface="Palatino Linotype" charset="0"/>
                  <a:cs typeface="Palatino Linotype" charset="0"/>
                </a:rPr>
                <a:t>M=2, N=1</a:t>
              </a:r>
            </a:p>
          </p:txBody>
        </p:sp>
        <p:sp>
          <p:nvSpPr>
            <p:cNvPr id="68" name="TextBox 67">
              <a:extLst>
                <a:ext uri="{FF2B5EF4-FFF2-40B4-BE49-F238E27FC236}">
                  <a16:creationId xmlns:a16="http://schemas.microsoft.com/office/drawing/2014/main" id="{64B66DF7-E13D-ED47-8C84-F5560823B316}"/>
                </a:ext>
              </a:extLst>
            </p:cNvPr>
            <p:cNvSpPr txBox="1"/>
            <p:nvPr/>
          </p:nvSpPr>
          <p:spPr>
            <a:xfrm>
              <a:off x="7310213" y="5434505"/>
              <a:ext cx="791998" cy="256837"/>
            </a:xfrm>
            <a:prstGeom prst="rect">
              <a:avLst/>
            </a:prstGeom>
            <a:solidFill>
              <a:schemeClr val="bg1"/>
            </a:solidFill>
          </p:spPr>
          <p:txBody>
            <a:bodyPr wrap="square" rtlCol="0">
              <a:spAutoFit/>
            </a:bodyPr>
            <a:lstStyle/>
            <a:p>
              <a:r>
                <a:rPr lang="en-US" sz="1050" i="1">
                  <a:latin typeface="Palatino Linotype" charset="0"/>
                  <a:ea typeface="Palatino Linotype" charset="0"/>
                  <a:cs typeface="Palatino Linotype" charset="0"/>
                </a:rPr>
                <a:t>M=4, N=2</a:t>
              </a:r>
            </a:p>
          </p:txBody>
        </p:sp>
        <p:sp>
          <p:nvSpPr>
            <p:cNvPr id="69" name="TextBox 68">
              <a:extLst>
                <a:ext uri="{FF2B5EF4-FFF2-40B4-BE49-F238E27FC236}">
                  <a16:creationId xmlns:a16="http://schemas.microsoft.com/office/drawing/2014/main" id="{418DF8CB-0521-5147-A92E-8562DC7984C9}"/>
                </a:ext>
              </a:extLst>
            </p:cNvPr>
            <p:cNvSpPr txBox="1"/>
            <p:nvPr/>
          </p:nvSpPr>
          <p:spPr>
            <a:xfrm>
              <a:off x="6982289" y="4593295"/>
              <a:ext cx="791998" cy="256837"/>
            </a:xfrm>
            <a:prstGeom prst="rect">
              <a:avLst/>
            </a:prstGeom>
            <a:solidFill>
              <a:schemeClr val="bg1"/>
            </a:solidFill>
          </p:spPr>
          <p:txBody>
            <a:bodyPr wrap="square" rtlCol="0">
              <a:spAutoFit/>
            </a:bodyPr>
            <a:lstStyle/>
            <a:p>
              <a:r>
                <a:rPr lang="en-US" sz="1050" i="1">
                  <a:latin typeface="Palatino Linotype" charset="0"/>
                  <a:ea typeface="Palatino Linotype" charset="0"/>
                  <a:cs typeface="Palatino Linotype" charset="0"/>
                </a:rPr>
                <a:t>M=6, N=3</a:t>
              </a:r>
            </a:p>
          </p:txBody>
        </p:sp>
      </p:grpSp>
      <p:grpSp>
        <p:nvGrpSpPr>
          <p:cNvPr id="3" name="Group 2">
            <a:extLst>
              <a:ext uri="{FF2B5EF4-FFF2-40B4-BE49-F238E27FC236}">
                <a16:creationId xmlns:a16="http://schemas.microsoft.com/office/drawing/2014/main" id="{5B267249-91E5-2B43-938E-6C7025CC5F78}"/>
              </a:ext>
            </a:extLst>
          </p:cNvPr>
          <p:cNvGrpSpPr/>
          <p:nvPr/>
        </p:nvGrpSpPr>
        <p:grpSpPr>
          <a:xfrm>
            <a:off x="6815260" y="5114085"/>
            <a:ext cx="2405545" cy="1720197"/>
            <a:chOff x="5291259" y="5114084"/>
            <a:chExt cx="2405545" cy="1720197"/>
          </a:xfrm>
        </p:grpSpPr>
        <p:sp>
          <p:nvSpPr>
            <p:cNvPr id="54" name="TextBox 53">
              <a:extLst>
                <a:ext uri="{FF2B5EF4-FFF2-40B4-BE49-F238E27FC236}">
                  <a16:creationId xmlns:a16="http://schemas.microsoft.com/office/drawing/2014/main" id="{C67F2451-5D9A-5945-AB58-2DFFC220DB88}"/>
                </a:ext>
              </a:extLst>
            </p:cNvPr>
            <p:cNvSpPr txBox="1"/>
            <p:nvPr/>
          </p:nvSpPr>
          <p:spPr>
            <a:xfrm>
              <a:off x="7277378" y="6464949"/>
              <a:ext cx="419426" cy="369332"/>
            </a:xfrm>
            <a:prstGeom prst="rect">
              <a:avLst/>
            </a:prstGeom>
            <a:solidFill>
              <a:schemeClr val="bg1"/>
            </a:solidFill>
          </p:spPr>
          <p:txBody>
            <a:bodyPr wrap="square" rtlCol="0">
              <a:spAutoFit/>
            </a:bodyPr>
            <a:lstStyle/>
            <a:p>
              <a:r>
                <a:rPr lang="en-US" i="1">
                  <a:latin typeface="Palatino Linotype" charset="0"/>
                  <a:ea typeface="Palatino Linotype" charset="0"/>
                  <a:cs typeface="Palatino Linotype" charset="0"/>
                </a:rPr>
                <a:t>q</a:t>
              </a:r>
              <a:r>
                <a:rPr lang="en-US" i="1" baseline="-25000">
                  <a:latin typeface="Palatino Linotype" charset="0"/>
                  <a:ea typeface="Palatino Linotype" charset="0"/>
                  <a:cs typeface="Palatino Linotype" charset="0"/>
                </a:rPr>
                <a:t>0</a:t>
              </a:r>
              <a:endParaRPr lang="en-US" i="1">
                <a:latin typeface="Palatino Linotype" charset="0"/>
                <a:ea typeface="Palatino Linotype" charset="0"/>
                <a:cs typeface="Palatino Linotype" charset="0"/>
              </a:endParaRPr>
            </a:p>
          </p:txBody>
        </p:sp>
        <p:sp>
          <p:nvSpPr>
            <p:cNvPr id="61" name="TextBox 60">
              <a:extLst>
                <a:ext uri="{FF2B5EF4-FFF2-40B4-BE49-F238E27FC236}">
                  <a16:creationId xmlns:a16="http://schemas.microsoft.com/office/drawing/2014/main" id="{8E755975-C1AA-7844-9846-3A8456D1129F}"/>
                </a:ext>
              </a:extLst>
            </p:cNvPr>
            <p:cNvSpPr txBox="1"/>
            <p:nvPr/>
          </p:nvSpPr>
          <p:spPr>
            <a:xfrm>
              <a:off x="5291259" y="5114084"/>
              <a:ext cx="588038" cy="338554"/>
            </a:xfrm>
            <a:prstGeom prst="rect">
              <a:avLst/>
            </a:prstGeom>
            <a:solidFill>
              <a:schemeClr val="bg1"/>
            </a:solidFill>
          </p:spPr>
          <p:txBody>
            <a:bodyPr wrap="square" rtlCol="0">
              <a:spAutoFit/>
            </a:bodyPr>
            <a:lstStyle/>
            <a:p>
              <a:r>
                <a:rPr lang="en-US" sz="1600" i="1">
                  <a:latin typeface="Palatino Linotype" charset="0"/>
                  <a:ea typeface="Palatino Linotype" charset="0"/>
                  <a:cs typeface="Palatino Linotype" charset="0"/>
                </a:rPr>
                <a:t>w</a:t>
              </a:r>
              <a:r>
                <a:rPr lang="en-US" sz="1600">
                  <a:latin typeface="Palatino Linotype" charset="0"/>
                  <a:ea typeface="Palatino Linotype" charset="0"/>
                  <a:cs typeface="Palatino Linotype" charset="0"/>
                </a:rPr>
                <a:t>/a</a:t>
              </a:r>
              <a:endParaRPr lang="en-US" sz="1600" i="1">
                <a:latin typeface="Palatino Linotype" charset="0"/>
                <a:ea typeface="Palatino Linotype" charset="0"/>
                <a:cs typeface="Palatino Linotype" charset="0"/>
              </a:endParaRPr>
            </a:p>
          </p:txBody>
        </p:sp>
      </p:grpSp>
      <p:sp>
        <p:nvSpPr>
          <p:cNvPr id="60" name="TextBox 59">
            <a:extLst>
              <a:ext uri="{FF2B5EF4-FFF2-40B4-BE49-F238E27FC236}">
                <a16:creationId xmlns:a16="http://schemas.microsoft.com/office/drawing/2014/main" id="{DAB78AF9-ED24-3141-8E03-939F1B0FF2F6}"/>
              </a:ext>
            </a:extLst>
          </p:cNvPr>
          <p:cNvSpPr txBox="1"/>
          <p:nvPr/>
        </p:nvSpPr>
        <p:spPr>
          <a:xfrm>
            <a:off x="6592808" y="5389483"/>
            <a:ext cx="588038" cy="338554"/>
          </a:xfrm>
          <a:prstGeom prst="rect">
            <a:avLst/>
          </a:prstGeom>
          <a:solidFill>
            <a:schemeClr val="bg1"/>
          </a:solidFill>
        </p:spPr>
        <p:txBody>
          <a:bodyPr wrap="square" rtlCol="0">
            <a:spAutoFit/>
          </a:bodyPr>
          <a:lstStyle/>
          <a:p>
            <a:endParaRPr lang="en-US" sz="1600" i="1">
              <a:latin typeface="Palatino Linotype" charset="0"/>
              <a:ea typeface="Palatino Linotype" charset="0"/>
              <a:cs typeface="Palatino Linotype" charset="0"/>
            </a:endParaRPr>
          </a:p>
        </p:txBody>
      </p:sp>
      <p:grpSp>
        <p:nvGrpSpPr>
          <p:cNvPr id="21" name="Group 20">
            <a:extLst>
              <a:ext uri="{FF2B5EF4-FFF2-40B4-BE49-F238E27FC236}">
                <a16:creationId xmlns:a16="http://schemas.microsoft.com/office/drawing/2014/main" id="{FB1DE529-0212-0A4D-BA8F-196CCA6761F8}"/>
              </a:ext>
            </a:extLst>
          </p:cNvPr>
          <p:cNvGrpSpPr/>
          <p:nvPr/>
        </p:nvGrpSpPr>
        <p:grpSpPr>
          <a:xfrm>
            <a:off x="7445790" y="1289973"/>
            <a:ext cx="2877392" cy="3569674"/>
            <a:chOff x="5921790" y="1289973"/>
            <a:chExt cx="2877392" cy="3569674"/>
          </a:xfrm>
        </p:grpSpPr>
        <p:pic>
          <p:nvPicPr>
            <p:cNvPr id="73" name="Picture 72">
              <a:extLst>
                <a:ext uri="{FF2B5EF4-FFF2-40B4-BE49-F238E27FC236}">
                  <a16:creationId xmlns:a16="http://schemas.microsoft.com/office/drawing/2014/main" id="{15D705CE-923D-A044-83DD-E348D620DB3D}"/>
                </a:ext>
              </a:extLst>
            </p:cNvPr>
            <p:cNvPicPr>
              <a:picLocks noChangeAspect="1"/>
            </p:cNvPicPr>
            <p:nvPr/>
          </p:nvPicPr>
          <p:blipFill>
            <a:blip r:embed="rId8"/>
            <a:stretch>
              <a:fillRect/>
            </a:stretch>
          </p:blipFill>
          <p:spPr>
            <a:xfrm>
              <a:off x="5921790" y="1289973"/>
              <a:ext cx="2877392" cy="2787784"/>
            </a:xfrm>
            <a:prstGeom prst="rect">
              <a:avLst/>
            </a:prstGeom>
          </p:spPr>
        </p:pic>
        <p:cxnSp>
          <p:nvCxnSpPr>
            <p:cNvPr id="74" name="Straight Arrow Connector 73">
              <a:extLst>
                <a:ext uri="{FF2B5EF4-FFF2-40B4-BE49-F238E27FC236}">
                  <a16:creationId xmlns:a16="http://schemas.microsoft.com/office/drawing/2014/main" id="{711B9FA8-1A53-0E49-A430-557DA876E250}"/>
                </a:ext>
              </a:extLst>
            </p:cNvPr>
            <p:cNvCxnSpPr>
              <a:cxnSpLocks/>
            </p:cNvCxnSpPr>
            <p:nvPr/>
          </p:nvCxnSpPr>
          <p:spPr>
            <a:xfrm flipH="1">
              <a:off x="6676611" y="3769688"/>
              <a:ext cx="852661" cy="1089959"/>
            </a:xfrm>
            <a:prstGeom prst="straightConnector1">
              <a:avLst/>
            </a:prstGeom>
            <a:ln w="19050">
              <a:solidFill>
                <a:srgbClr val="00B050"/>
              </a:solidFill>
              <a:tailEnd type="stealth"/>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759609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45"/>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30" grpId="0"/>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KNOSOS</a:t>
            </a:r>
            <a:endParaRPr lang="de-DE" dirty="0"/>
          </a:p>
        </p:txBody>
      </p:sp>
      <p:sp>
        <p:nvSpPr>
          <p:cNvPr id="3" name="Datumsplatzhalter 2"/>
          <p:cNvSpPr>
            <a:spLocks noGrp="1"/>
          </p:cNvSpPr>
          <p:nvPr>
            <p:ph type="dt" sz="half" idx="14"/>
          </p:nvPr>
        </p:nvSpPr>
        <p:spPr/>
        <p:txBody>
          <a:bodyPr/>
          <a:lstStyle/>
          <a:p>
            <a:pPr>
              <a:defRPr/>
            </a:pPr>
            <a:endParaRPr lang="de-DE" dirty="0"/>
          </a:p>
        </p:txBody>
      </p:sp>
      <p:sp>
        <p:nvSpPr>
          <p:cNvPr id="4" name="Fußzeilenplatzhalter 3"/>
          <p:cNvSpPr>
            <a:spLocks noGrp="1"/>
          </p:cNvSpPr>
          <p:nvPr>
            <p:ph type="ftr" sz="quarter" idx="15"/>
          </p:nvPr>
        </p:nvSpPr>
        <p:spPr/>
        <p:txBody>
          <a:bodyPr/>
          <a:lstStyle/>
          <a:p>
            <a:pPr>
              <a:defRPr/>
            </a:pPr>
            <a:endParaRPr lang="de-DE"/>
          </a:p>
        </p:txBody>
      </p:sp>
      <p:sp>
        <p:nvSpPr>
          <p:cNvPr id="5" name="Foliennummernplatzhalter 4"/>
          <p:cNvSpPr>
            <a:spLocks noGrp="1"/>
          </p:cNvSpPr>
          <p:nvPr>
            <p:ph type="sldNum" sz="quarter" idx="16"/>
          </p:nvPr>
        </p:nvSpPr>
        <p:spPr/>
        <p:txBody>
          <a:bodyPr/>
          <a:lstStyle/>
          <a:p>
            <a:pPr>
              <a:defRPr/>
            </a:pPr>
            <a:fld id="{31AA536C-85F5-4A1B-A111-7CE00A08BCBC}" type="slidenum">
              <a:rPr lang="de-DE" smtClean="0"/>
              <a:t>8</a:t>
            </a:fld>
            <a:endParaRPr lang="de-DE"/>
          </a:p>
        </p:txBody>
      </p:sp>
      <p:sp>
        <p:nvSpPr>
          <p:cNvPr id="6" name="Inhaltsplatzhalter 5"/>
          <p:cNvSpPr>
            <a:spLocks noGrp="1"/>
          </p:cNvSpPr>
          <p:nvPr>
            <p:ph idx="1"/>
          </p:nvPr>
        </p:nvSpPr>
        <p:spPr>
          <a:xfrm>
            <a:off x="479780" y="1096930"/>
            <a:ext cx="6118728" cy="5056735"/>
          </a:xfrm>
        </p:spPr>
        <p:txBody>
          <a:bodyPr/>
          <a:lstStyle/>
          <a:p>
            <a:pPr>
              <a:lnSpc>
                <a:spcPct val="150000"/>
              </a:lnSpc>
            </a:pPr>
            <a:r>
              <a:rPr lang="de-DE" sz="1800" b="0" dirty="0" smtClean="0"/>
              <a:t>KNOSOS </a:t>
            </a:r>
            <a:r>
              <a:rPr lang="de-DE" sz="1800" b="0" dirty="0" err="1" smtClean="0"/>
              <a:t>is</a:t>
            </a:r>
            <a:r>
              <a:rPr lang="de-DE" sz="1800" b="0" dirty="0" smtClean="0"/>
              <a:t> a </a:t>
            </a:r>
            <a:r>
              <a:rPr lang="de-DE" sz="1800" b="0" dirty="0" err="1" smtClean="0"/>
              <a:t>relatively</a:t>
            </a:r>
            <a:r>
              <a:rPr lang="de-DE" sz="1800" b="0" dirty="0" smtClean="0"/>
              <a:t> </a:t>
            </a:r>
            <a:r>
              <a:rPr lang="de-DE" sz="1800" b="0" dirty="0" err="1" smtClean="0"/>
              <a:t>new</a:t>
            </a:r>
            <a:r>
              <a:rPr lang="de-DE" sz="1800" b="0" dirty="0" smtClean="0"/>
              <a:t> </a:t>
            </a:r>
            <a:r>
              <a:rPr lang="de-DE" sz="1800" b="0" dirty="0" err="1" smtClean="0"/>
              <a:t>code</a:t>
            </a:r>
            <a:r>
              <a:rPr lang="de-DE" sz="1800" b="0" dirty="0" smtClean="0"/>
              <a:t> </a:t>
            </a:r>
            <a:r>
              <a:rPr lang="de-DE" sz="1800" b="0" dirty="0" err="1" smtClean="0"/>
              <a:t>for</a:t>
            </a:r>
            <a:r>
              <a:rPr lang="de-DE" sz="1800" b="0" dirty="0" smtClean="0"/>
              <a:t> </a:t>
            </a:r>
            <a:r>
              <a:rPr lang="de-DE" sz="1800" b="0" dirty="0" err="1" smtClean="0"/>
              <a:t>neoclassical</a:t>
            </a:r>
            <a:r>
              <a:rPr lang="de-DE" sz="1800" b="0" dirty="0" smtClean="0"/>
              <a:t> </a:t>
            </a:r>
            <a:r>
              <a:rPr lang="de-DE" sz="1800" b="0" dirty="0" err="1" smtClean="0"/>
              <a:t>transport</a:t>
            </a:r>
            <a:r>
              <a:rPr lang="de-DE" sz="1800" b="0" dirty="0" smtClean="0"/>
              <a:t>.</a:t>
            </a:r>
          </a:p>
          <a:p>
            <a:pPr lvl="1">
              <a:lnSpc>
                <a:spcPct val="150000"/>
              </a:lnSpc>
            </a:pPr>
            <a:r>
              <a:rPr lang="de-DE" sz="1400" dirty="0" err="1" smtClean="0"/>
              <a:t>Solves</a:t>
            </a:r>
            <a:r>
              <a:rPr lang="de-DE" sz="1400" dirty="0" smtClean="0"/>
              <a:t> </a:t>
            </a:r>
            <a:r>
              <a:rPr lang="de-DE" sz="1400" dirty="0" err="1" smtClean="0"/>
              <a:t>the</a:t>
            </a:r>
            <a:r>
              <a:rPr lang="de-DE" sz="1400" dirty="0" smtClean="0"/>
              <a:t> </a:t>
            </a:r>
            <a:r>
              <a:rPr lang="de-DE" sz="1400" dirty="0" err="1" smtClean="0"/>
              <a:t>bounce-averaged</a:t>
            </a:r>
            <a:r>
              <a:rPr lang="de-DE" sz="1400" dirty="0" smtClean="0"/>
              <a:t> </a:t>
            </a:r>
            <a:r>
              <a:rPr lang="de-DE" sz="1400" dirty="0" err="1" smtClean="0"/>
              <a:t>drift</a:t>
            </a:r>
            <a:r>
              <a:rPr lang="de-DE" sz="1400" dirty="0" smtClean="0"/>
              <a:t> </a:t>
            </a:r>
            <a:r>
              <a:rPr lang="de-DE" sz="1400" dirty="0" err="1" smtClean="0"/>
              <a:t>kinetic</a:t>
            </a:r>
            <a:r>
              <a:rPr lang="de-DE" sz="1400" dirty="0" smtClean="0"/>
              <a:t> </a:t>
            </a:r>
            <a:r>
              <a:rPr lang="de-DE" sz="1400" dirty="0" err="1" smtClean="0"/>
              <a:t>equation</a:t>
            </a:r>
            <a:r>
              <a:rPr lang="de-DE" sz="1400" dirty="0" smtClean="0"/>
              <a:t> and </a:t>
            </a:r>
            <a:r>
              <a:rPr lang="de-DE" sz="1400" dirty="0" err="1" smtClean="0"/>
              <a:t>is</a:t>
            </a:r>
            <a:r>
              <a:rPr lang="de-DE" sz="1400" dirty="0" smtClean="0"/>
              <a:t> </a:t>
            </a:r>
            <a:r>
              <a:rPr lang="de-DE" sz="1400" dirty="0" err="1" smtClean="0"/>
              <a:t>therefore</a:t>
            </a:r>
            <a:r>
              <a:rPr lang="de-DE" sz="1400" dirty="0" smtClean="0"/>
              <a:t> </a:t>
            </a:r>
            <a:r>
              <a:rPr lang="de-DE" sz="1400" dirty="0" err="1" smtClean="0"/>
              <a:t>much</a:t>
            </a:r>
            <a:r>
              <a:rPr lang="de-DE" sz="1400" dirty="0" smtClean="0"/>
              <a:t> </a:t>
            </a:r>
            <a:r>
              <a:rPr lang="de-DE" sz="1400" dirty="0" err="1" smtClean="0"/>
              <a:t>faster</a:t>
            </a:r>
            <a:r>
              <a:rPr lang="de-DE" sz="1400" dirty="0" smtClean="0"/>
              <a:t> </a:t>
            </a:r>
            <a:r>
              <a:rPr lang="de-DE" sz="1400" dirty="0" err="1" smtClean="0"/>
              <a:t>than</a:t>
            </a:r>
            <a:r>
              <a:rPr lang="de-DE" sz="1400" dirty="0" smtClean="0"/>
              <a:t> </a:t>
            </a:r>
            <a:r>
              <a:rPr lang="de-DE" sz="1400" dirty="0" err="1" smtClean="0"/>
              <a:t>most</a:t>
            </a:r>
            <a:r>
              <a:rPr lang="de-DE" sz="1400" dirty="0" smtClean="0"/>
              <a:t> </a:t>
            </a:r>
            <a:r>
              <a:rPr lang="de-DE" sz="1400" dirty="0" err="1" smtClean="0"/>
              <a:t>previous</a:t>
            </a:r>
            <a:r>
              <a:rPr lang="de-DE" sz="1400" dirty="0" smtClean="0"/>
              <a:t> </a:t>
            </a:r>
            <a:r>
              <a:rPr lang="de-DE" sz="1400" dirty="0" err="1" smtClean="0"/>
              <a:t>codes</a:t>
            </a:r>
            <a:r>
              <a:rPr lang="de-DE" sz="1400" dirty="0" smtClean="0"/>
              <a:t>. </a:t>
            </a:r>
          </a:p>
          <a:p>
            <a:pPr lvl="1">
              <a:lnSpc>
                <a:spcPct val="150000"/>
              </a:lnSpc>
            </a:pPr>
            <a:endParaRPr lang="de-DE" sz="1400" b="0" dirty="0"/>
          </a:p>
          <a:p>
            <a:pPr>
              <a:lnSpc>
                <a:spcPct val="150000"/>
              </a:lnSpc>
            </a:pPr>
            <a:r>
              <a:rPr lang="en-US" sz="1600" b="0" dirty="0"/>
              <a:t>Connection with TSVV13: KNOSOS included in Tango suite, together with GENE3D GK code.</a:t>
            </a:r>
          </a:p>
          <a:p>
            <a:pPr lvl="1">
              <a:lnSpc>
                <a:spcPct val="150000"/>
              </a:lnSpc>
            </a:pPr>
            <a:endParaRPr lang="en-US" sz="1600" dirty="0"/>
          </a:p>
          <a:p>
            <a:pPr>
              <a:lnSpc>
                <a:spcPct val="150000"/>
              </a:lnSpc>
            </a:pPr>
            <a:r>
              <a:rPr lang="en-US" sz="1600" b="0" dirty="0"/>
              <a:t>Connection with WPW7X: employed for </a:t>
            </a:r>
            <a:r>
              <a:rPr lang="en-US" sz="1600" b="0" dirty="0" err="1" smtClean="0"/>
              <a:t>analysss</a:t>
            </a:r>
            <a:r>
              <a:rPr lang="en-US" sz="1600" b="0" dirty="0" smtClean="0"/>
              <a:t> </a:t>
            </a:r>
            <a:r>
              <a:rPr lang="en-US" sz="1600" b="0" dirty="0"/>
              <a:t>of </a:t>
            </a:r>
            <a:r>
              <a:rPr lang="en-US" sz="1600" b="0" dirty="0" err="1"/>
              <a:t>Wendelstein</a:t>
            </a:r>
            <a:r>
              <a:rPr lang="en-US" sz="1600" b="0" dirty="0"/>
              <a:t> 7-X experiments [Estrada (2021a) NF, (2021b) NF, Carralero (2021) NF, (2022) PPCF]:</a:t>
            </a:r>
          </a:p>
          <a:p>
            <a:pPr lvl="1">
              <a:lnSpc>
                <a:spcPct val="150000"/>
              </a:lnSpc>
            </a:pPr>
            <a:r>
              <a:rPr lang="en-US" sz="1400" dirty="0"/>
              <a:t>Ongoing: further analyses of OP1 campaign and experimental proposal for OP2.</a:t>
            </a:r>
          </a:p>
          <a:p>
            <a:pPr lvl="1">
              <a:lnSpc>
                <a:spcPct val="150000"/>
              </a:lnSpc>
            </a:pPr>
            <a:r>
              <a:rPr lang="en-US" sz="1400" dirty="0"/>
              <a:t>Goal: validation of W7-X neoclassical optimization in order to inform new neoclassical optimization strategies.</a:t>
            </a:r>
          </a:p>
          <a:p>
            <a:pPr>
              <a:lnSpc>
                <a:spcPct val="150000"/>
              </a:lnSpc>
            </a:pPr>
            <a:endParaRPr lang="de-DE" sz="1800" b="0" dirty="0" smtClean="0"/>
          </a:p>
        </p:txBody>
      </p:sp>
      <p:pic>
        <p:nvPicPr>
          <p:cNvPr id="7"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9765" y="1683049"/>
            <a:ext cx="4572000" cy="3200400"/>
          </a:xfrm>
          <a:prstGeom prst="rect">
            <a:avLst/>
          </a:prstGeom>
        </p:spPr>
      </p:pic>
    </p:spTree>
    <p:extLst>
      <p:ext uri="{BB962C8B-B14F-4D97-AF65-F5344CB8AC3E}">
        <p14:creationId xmlns:p14="http://schemas.microsoft.com/office/powerpoint/2010/main" val="28262415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3291" y="1237317"/>
            <a:ext cx="6503979" cy="4944511"/>
          </a:xfrm>
        </p:spPr>
        <p:txBody>
          <a:bodyPr>
            <a:normAutofit/>
          </a:bodyPr>
          <a:lstStyle/>
          <a:p>
            <a:pPr marL="0" indent="0">
              <a:buNone/>
            </a:pPr>
            <a:r>
              <a:rPr lang="en-US" sz="1700" b="0" dirty="0"/>
              <a:t>Energetic ion confinement in </a:t>
            </a:r>
            <a:r>
              <a:rPr lang="en-US" sz="1700" b="0" dirty="0" err="1"/>
              <a:t>stellarators</a:t>
            </a:r>
            <a:r>
              <a:rPr lang="en-US" sz="1700" b="0" dirty="0"/>
              <a:t> (spin-off result):</a:t>
            </a:r>
          </a:p>
          <a:p>
            <a:r>
              <a:rPr lang="en-US" sz="1700" b="0" dirty="0"/>
              <a:t>Based on KNOSOS (bounce-averaged calculations) we have derived </a:t>
            </a:r>
            <a:r>
              <a:rPr lang="en-US" sz="1700" b="0" dirty="0">
                <a:latin typeface="Symbol" charset="2"/>
                <a:ea typeface="Symbol" charset="2"/>
                <a:cs typeface="Symbol" charset="2"/>
              </a:rPr>
              <a:t>G</a:t>
            </a:r>
            <a:r>
              <a:rPr lang="en-US" sz="1700" b="0" baseline="-25000" dirty="0">
                <a:latin typeface="Symbol" charset="2"/>
                <a:ea typeface="Symbol" charset="2"/>
                <a:cs typeface="Symbol" charset="2"/>
              </a:rPr>
              <a:t>a</a:t>
            </a:r>
            <a:r>
              <a:rPr lang="en-US" sz="1700" b="0" dirty="0"/>
              <a:t>  , a figure of merit for the </a:t>
            </a:r>
            <a:r>
              <a:rPr lang="en-US" sz="1700" b="0" dirty="0" err="1"/>
              <a:t>collisionless</a:t>
            </a:r>
            <a:r>
              <a:rPr lang="en-US" sz="1700" b="0" dirty="0"/>
              <a:t> confinement of energetic ions [Velasco (2021b) NF].</a:t>
            </a:r>
          </a:p>
          <a:p>
            <a:r>
              <a:rPr lang="en-US" sz="1700" b="0" dirty="0"/>
              <a:t>Ongoing: development of KNOSOS-MC, bounce-averaged radially global code for the calculation of neoclassical transport of energetic ions in 3D configurations.</a:t>
            </a:r>
          </a:p>
          <a:p>
            <a:r>
              <a:rPr lang="en-US" sz="1700" b="0" dirty="0"/>
              <a:t>Applied to the experimental validation of W7-X optimization [Velasco, next ISHW</a:t>
            </a:r>
            <a:r>
              <a:rPr lang="en-US" sz="1700" b="0" dirty="0" smtClean="0"/>
              <a:t>].</a:t>
            </a:r>
          </a:p>
          <a:p>
            <a:endParaRPr lang="en-US" sz="1700" b="0" dirty="0"/>
          </a:p>
          <a:p>
            <a:pPr lvl="1"/>
            <a:endParaRPr lang="en-US" sz="1700" dirty="0"/>
          </a:p>
          <a:p>
            <a:pPr marL="0" indent="0">
              <a:buNone/>
            </a:pPr>
            <a:r>
              <a:rPr lang="en-US" sz="1700" b="0" dirty="0"/>
              <a:t>Optimization activities at CIEMAT:</a:t>
            </a:r>
          </a:p>
          <a:p>
            <a:r>
              <a:rPr lang="en-US" sz="1700" b="0" dirty="0"/>
              <a:t>Optimization using </a:t>
            </a:r>
            <a:r>
              <a:rPr lang="en-US" sz="1700" b="0" dirty="0" smtClean="0"/>
              <a:t>STELLOPT, with proxy </a:t>
            </a:r>
            <a:r>
              <a:rPr lang="en-US" sz="1700" b="0" dirty="0">
                <a:latin typeface="Symbol" charset="2"/>
                <a:ea typeface="Symbol" charset="2"/>
                <a:cs typeface="Symbol" charset="2"/>
              </a:rPr>
              <a:t>G</a:t>
            </a:r>
            <a:r>
              <a:rPr lang="en-US" sz="1700" b="0" baseline="-25000" dirty="0">
                <a:latin typeface="Symbol" charset="2"/>
                <a:ea typeface="Symbol" charset="2"/>
                <a:cs typeface="Symbol" charset="2"/>
              </a:rPr>
              <a:t>a</a:t>
            </a:r>
            <a:r>
              <a:rPr lang="en-US" sz="1700" b="0" dirty="0"/>
              <a:t> </a:t>
            </a:r>
            <a:r>
              <a:rPr lang="en-US" sz="1700" b="0" dirty="0" smtClean="0"/>
              <a:t>among others.</a:t>
            </a:r>
          </a:p>
          <a:p>
            <a:r>
              <a:rPr lang="en-US" sz="1700" b="0" dirty="0" smtClean="0"/>
              <a:t>Working on a </a:t>
            </a:r>
            <a:r>
              <a:rPr lang="en-US" sz="1700" b="0" dirty="0" err="1" smtClean="0"/>
              <a:t>helias</a:t>
            </a:r>
            <a:r>
              <a:rPr lang="en-US" sz="1700" b="0" dirty="0" smtClean="0"/>
              <a:t> </a:t>
            </a:r>
            <a:r>
              <a:rPr lang="en-US" sz="1700" b="0" dirty="0"/>
              <a:t>configuration optimized for fast </a:t>
            </a:r>
            <a:r>
              <a:rPr lang="en-US" sz="1700" b="0" dirty="0" smtClean="0"/>
              <a:t>ion                   confinement [Sánchez</a:t>
            </a:r>
            <a:r>
              <a:rPr lang="en-US" sz="1700" b="0" dirty="0"/>
              <a:t>, next ISHW</a:t>
            </a:r>
            <a:r>
              <a:rPr lang="en-US" sz="1700" b="0" dirty="0" smtClean="0"/>
              <a:t>].</a:t>
            </a:r>
            <a:endParaRPr lang="en-US" sz="1700" b="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7224" y="737289"/>
            <a:ext cx="4246120" cy="2972284"/>
          </a:xfrm>
          <a:prstGeom prst="rect">
            <a:avLst/>
          </a:prstGeom>
        </p:spPr>
      </p:pic>
      <p:sp>
        <p:nvSpPr>
          <p:cNvPr id="9" name="Title 1"/>
          <p:cNvSpPr>
            <a:spLocks noGrp="1"/>
          </p:cNvSpPr>
          <p:nvPr>
            <p:ph type="title"/>
          </p:nvPr>
        </p:nvSpPr>
        <p:spPr>
          <a:xfrm>
            <a:off x="473291" y="212342"/>
            <a:ext cx="10515600" cy="718240"/>
          </a:xfrm>
        </p:spPr>
        <p:txBody>
          <a:bodyPr>
            <a:noAutofit/>
          </a:bodyPr>
          <a:lstStyle/>
          <a:p>
            <a:r>
              <a:rPr lang="en-US" sz="3000" b="1" dirty="0"/>
              <a:t>SD1.3 Integration of KNOSOS into </a:t>
            </a:r>
            <a:r>
              <a:rPr lang="en-US" sz="3000" b="1" dirty="0" err="1"/>
              <a:t>stellarator</a:t>
            </a:r>
            <a:r>
              <a:rPr lang="en-US" sz="3000" b="1" dirty="0"/>
              <a:t> optimization suites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8569" y="3709573"/>
            <a:ext cx="5043431" cy="3148427"/>
          </a:xfrm>
          <a:prstGeom prst="rect">
            <a:avLst/>
          </a:prstGeom>
        </p:spPr>
      </p:pic>
    </p:spTree>
    <p:extLst>
      <p:ext uri="{BB962C8B-B14F-4D97-AF65-F5344CB8AC3E}">
        <p14:creationId xmlns:p14="http://schemas.microsoft.com/office/powerpoint/2010/main" val="3371448750"/>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tandard">
      <a:majorFont>
        <a:latin typeface="Arial Narrow"/>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2150</Words>
  <Application>Microsoft Office PowerPoint</Application>
  <PresentationFormat>Breitbild</PresentationFormat>
  <Paragraphs>263</Paragraphs>
  <Slides>23</Slides>
  <Notes>1</Notes>
  <HiddenSlides>0</HiddenSlides>
  <MMClips>0</MMClips>
  <ScaleCrop>false</ScaleCrop>
  <HeadingPairs>
    <vt:vector size="6" baseType="variant">
      <vt:variant>
        <vt:lpstr>Verwendete Schriftarten</vt:lpstr>
      </vt:variant>
      <vt:variant>
        <vt:i4>11</vt:i4>
      </vt:variant>
      <vt:variant>
        <vt:lpstr>Design</vt:lpstr>
      </vt:variant>
      <vt:variant>
        <vt:i4>1</vt:i4>
      </vt:variant>
      <vt:variant>
        <vt:lpstr>Folientitel</vt:lpstr>
      </vt:variant>
      <vt:variant>
        <vt:i4>23</vt:i4>
      </vt:variant>
    </vt:vector>
  </HeadingPairs>
  <TitlesOfParts>
    <vt:vector size="35" baseType="lpstr">
      <vt:lpstr>American Typewriter</vt:lpstr>
      <vt:lpstr>Arial</vt:lpstr>
      <vt:lpstr>Arial Narrow</vt:lpstr>
      <vt:lpstr>Bookman Old Style</vt:lpstr>
      <vt:lpstr>Calibri</vt:lpstr>
      <vt:lpstr>Cambria Math</vt:lpstr>
      <vt:lpstr>Courier New</vt:lpstr>
      <vt:lpstr>Palatino Linotype</vt:lpstr>
      <vt:lpstr>Symbol</vt:lpstr>
      <vt:lpstr>Verdana</vt:lpstr>
      <vt:lpstr>Wingdings</vt:lpstr>
      <vt:lpstr>1_Office</vt:lpstr>
      <vt:lpstr>PowerPoint-Präsentation</vt:lpstr>
      <vt:lpstr>Major projects</vt:lpstr>
      <vt:lpstr>Highlights of 2021 activities</vt:lpstr>
      <vt:lpstr>2021 deliverables</vt:lpstr>
      <vt:lpstr>SPEC</vt:lpstr>
      <vt:lpstr>PowerPoint-Präsentation</vt:lpstr>
      <vt:lpstr>PowerPoint-Präsentation</vt:lpstr>
      <vt:lpstr>KNOSOS</vt:lpstr>
      <vt:lpstr>SD1.3 Integration of KNOSOS into stellarator optimization suites</vt:lpstr>
      <vt:lpstr> </vt:lpstr>
      <vt:lpstr>GVEC</vt:lpstr>
      <vt:lpstr>GVEC - accelerated gradient descent</vt:lpstr>
      <vt:lpstr>GVEC - Theoretical assessment  free-boundary</vt:lpstr>
      <vt:lpstr>Fast-particle-following codes</vt:lpstr>
      <vt:lpstr>Novel fast classification for alpha confinement optimization</vt:lpstr>
      <vt:lpstr>PowerPoint-Präsentation</vt:lpstr>
      <vt:lpstr>PowerPoint-Präsentation</vt:lpstr>
      <vt:lpstr>PowerPoint-Präsentation</vt:lpstr>
      <vt:lpstr>PowerPoint-Präsentation</vt:lpstr>
      <vt:lpstr>PowerPoint-Präsentation</vt:lpstr>
      <vt:lpstr>PowerPoint-Präsentation</vt:lpstr>
      <vt:lpstr>GVEC - Status</vt:lpstr>
      <vt:lpstr>GVEC - Status (alternative version w/o milestones)</vt:lpstr>
    </vt:vector>
  </TitlesOfParts>
  <Company>Max-Planck-Institut f. Plasmaphysik, Greifswald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Peter Kurz</dc:creator>
  <cp:lastModifiedBy>Per Helander</cp:lastModifiedBy>
  <cp:revision>947</cp:revision>
  <cp:lastPrinted>2021-08-30T08:45:15Z</cp:lastPrinted>
  <dcterms:created xsi:type="dcterms:W3CDTF">2018-08-24T10:28:29Z</dcterms:created>
  <dcterms:modified xsi:type="dcterms:W3CDTF">2022-03-04T12:18:52Z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W7X-KKS">
    <vt:lpwstr> </vt:lpwstr>
  </property>
  <property fmtid="{D5CDD505-2E9C-101B-9397-08002B2CF9AE}" pid="3" name="W7X-DOKKENZ">
    <vt:lpwstr> </vt:lpwstr>
  </property>
  <property fmtid="{D5CDD505-2E9C-101B-9397-08002B2CF9AE}" pid="4" name="STICHWORT">
    <vt:lpwstr> </vt:lpwstr>
  </property>
  <property fmtid="{D5CDD505-2E9C-101B-9397-08002B2CF9AE}" pid="5" name="VERSION_W7X">
    <vt:lpwstr> </vt:lpwstr>
  </property>
</Properties>
</file>