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3" r:id="rId3"/>
    <p:sldId id="410" r:id="rId4"/>
    <p:sldId id="409" r:id="rId5"/>
    <p:sldId id="394" r:id="rId6"/>
    <p:sldId id="366" r:id="rId7"/>
    <p:sldId id="367" r:id="rId8"/>
    <p:sldId id="398" r:id="rId9"/>
    <p:sldId id="395" r:id="rId10"/>
    <p:sldId id="396" r:id="rId11"/>
    <p:sldId id="407" r:id="rId12"/>
    <p:sldId id="408" r:id="rId13"/>
    <p:sldId id="343" r:id="rId14"/>
    <p:sldId id="404" r:id="rId15"/>
    <p:sldId id="405" r:id="rId16"/>
    <p:sldId id="406" r:id="rId1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FF33CC"/>
    <a:srgbClr val="008000"/>
    <a:srgbClr val="E3E3E3"/>
    <a:srgbClr val="99CCFF"/>
    <a:srgbClr val="D60093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395" autoAdjust="0"/>
  </p:normalViewPr>
  <p:slideViewPr>
    <p:cSldViewPr showGuides="1">
      <p:cViewPr>
        <p:scale>
          <a:sx n="110" d="100"/>
          <a:sy n="110" d="100"/>
        </p:scale>
        <p:origin x="706" y="21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21/01/2022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9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43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0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71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bf3b0af0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01" name="Google Shape;101;g10bf3b0af0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706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dirty="0" smtClean="0"/>
              <a:t>  |  </a:t>
            </a:r>
            <a:r>
              <a:rPr lang="en-GB" sz="1400" baseline="0" dirty="0" smtClean="0"/>
              <a:t>TSVV-5 </a:t>
            </a:r>
            <a:r>
              <a:rPr lang="en-GB" sz="1400" baseline="0" dirty="0" smtClean="0"/>
              <a:t>regular VC </a:t>
            </a:r>
            <a:r>
              <a:rPr lang="en-GB" sz="1400" dirty="0" smtClean="0"/>
              <a:t>|  </a:t>
            </a:r>
            <a:r>
              <a:rPr lang="en-GB" sz="1400" dirty="0" smtClean="0"/>
              <a:t>CRMs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</a:t>
            </a:r>
            <a:r>
              <a:rPr lang="en-GB" sz="1400" dirty="0" smtClean="0"/>
              <a:t>21.01.2022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juniplib/eir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eirene.de/hydk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7557" y="1635646"/>
            <a:ext cx="8937419" cy="972108"/>
          </a:xfrm>
        </p:spPr>
        <p:txBody>
          <a:bodyPr/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GB" dirty="0" err="1"/>
              <a:t>HydKin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brief </a:t>
            </a:r>
            <a:r>
              <a:rPr lang="en-GB" dirty="0"/>
              <a:t>introduction and perspectives</a:t>
            </a:r>
            <a:endParaRPr lang="en-GB" sz="2000" b="0" i="1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7410" y="749991"/>
            <a:ext cx="4176464" cy="720080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3D-integration of line intensities for 2D cameras in ERO2.0: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9662"/>
            <a:ext cx="4216449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126" y="27369"/>
            <a:ext cx="8656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synthetic diagnostics are necessary e.g. for DEMO</a:t>
            </a:r>
            <a:endParaRPr lang="en-GB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5535" y="4063279"/>
                <a:ext cx="1348187" cy="616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4063279"/>
                <a:ext cx="1348187" cy="616387"/>
              </a:xfrm>
              <a:prstGeom prst="rect">
                <a:avLst/>
              </a:prstGeom>
              <a:blipFill>
                <a:blip r:embed="rId4"/>
                <a:stretch>
                  <a:fillRect r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049756" y="4014693"/>
            <a:ext cx="2432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is conserved in geometrical optics! So, one can integrate the cells.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349147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 rotation of 2D SOLPS-ITER simulations in 3D tokamak context needed!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801228"/>
            <a:ext cx="1916155" cy="26177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29" y="801228"/>
            <a:ext cx="1953615" cy="261771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0C3E1D4E-3076-3846-A9BA-25AC59F307C1}"/>
              </a:ext>
            </a:extLst>
          </p:cNvPr>
          <p:cNvSpPr txBox="1"/>
          <p:nvPr/>
        </p:nvSpPr>
        <p:spPr>
          <a:xfrm>
            <a:off x="292613" y="519145"/>
            <a:ext cx="235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near VT</a:t>
            </a:r>
            <a:endParaRPr lang="en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C3E1D4E-3076-3846-A9BA-25AC59F307C1}"/>
              </a:ext>
            </a:extLst>
          </p:cNvPr>
          <p:cNvSpPr txBox="1"/>
          <p:nvPr/>
        </p:nvSpPr>
        <p:spPr>
          <a:xfrm>
            <a:off x="2627784" y="519810"/>
            <a:ext cx="248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  <a:endParaRPr lang="en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92888" cy="342900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Ideas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improvement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EIRENE CRMs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555526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Rethinking data formats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new ADAS “mdf” formats?..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YACORA formats?..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original CCC, RMPS etc.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 reproducibility for fitting formulae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linearly (log, spline, poly, …) tab data? ASCII or BINARY (e.g. HDF5)?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300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need flexible (XML, JSON?...) master files for any data collection</a:t>
            </a:r>
          </a:p>
          <a:p>
            <a:pPr lvl="1"/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Rethinking data 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well-readable reaction lines.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by vibrational and rotational states should be semi-automatic.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matrix generation should be automatic.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back-compatibility with old EIRENE input files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 for EIRENE and postprocessor should be the same!</a:t>
            </a:r>
          </a:p>
          <a:p>
            <a:pPr lvl="1"/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postprocessor?..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YACORA, EIRENE (“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–pp”), HYDKIN (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web)?</a:t>
            </a:r>
            <a:endParaRPr lang="ru-RU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treat sinks and sources, particle velocity distributions (1D beam), define “reservoirs” as 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HydKin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solver provides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synthetic diagnostics to validate the code/data with spectroscopy and bolometry</a:t>
            </a:r>
            <a:endParaRPr lang="en-GB" sz="13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64088" y="699542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33CC"/>
                </a:solidFill>
              </a:rPr>
              <a:t>Probably we need to combine all options in a single CRM</a:t>
            </a:r>
            <a:endParaRPr lang="en-GB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0555" y="51470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 smtClean="0">
                <a:solidFill>
                  <a:srgbClr val="C00000"/>
                </a:solidFill>
              </a:rPr>
              <a:t>How we can organize EIRENE-YACORA interaction?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710" y="1085193"/>
            <a:ext cx="90932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YACORA can provide the data for the EIRENE main loop directly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Some development will be needed on YACORA side. FZJ should be contributing to this programming.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Partially it can be done as post processing tools (easy part to agree).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Some data critical for EIRENE may be missing in YACORA. EIRENE may need additional flexibility. If YACORA is the only/primary way of using A&amp;M data, FZJ should be able to do such development by the own team.</a:t>
            </a:r>
          </a:p>
          <a:p>
            <a:pPr lvl="1">
              <a:buClr>
                <a:srgbClr val="C00000"/>
              </a:buClr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YACORA provides just the data, EIRENE keeps (rather develops…)  its own data structure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How do we properly acknowledge YACORA effort on compilation and validation of the data?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We still need to agree on formals, wrappers etc.</a:t>
            </a:r>
          </a:p>
          <a:p>
            <a:pPr lvl="1">
              <a:buClr>
                <a:srgbClr val="C00000"/>
              </a:buClr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We just consult with each other on the data sources, do some code-code validation etc.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b="1" i="1" dirty="0" smtClean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would wish a stronger cooperation!..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We can take a good example and start over with it including understanding missing functionality on both sides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We use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external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platforms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GB" sz="1300" b="1" dirty="0" err="1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experinece</a:t>
            </a: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ADAS EU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„</a:t>
            </a:r>
            <a:r>
              <a:rPr lang="en-GB" sz="13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mdf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“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files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IAEA GNAMPP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GB" sz="13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D.Tskhakaya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(IPP CR), BIT1/BIT2 codes.</a:t>
            </a:r>
            <a:endParaRPr lang="en-GB" sz="1300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endParaRPr lang="de-DE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048" y="499988"/>
            <a:ext cx="898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just a list of possible ways to go.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Obviously, the cooperation should go in mutual interest, fully voluntarily, adequate to available resources and well-fitting to plans and obligations of all sides!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42493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C00000"/>
                </a:solidFill>
                <a:sym typeface="Wingdings" panose="05000000000000000000" pitchFamily="2" charset="2"/>
              </a:rPr>
              <a:t> 2 more slides on CXN...</a:t>
            </a:r>
            <a:endParaRPr lang="en-GB" sz="3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5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CXN in EIRENE: W erosion in JET divertor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" y="548229"/>
            <a:ext cx="2736304" cy="41068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41" y="777049"/>
            <a:ext cx="3139159" cy="217170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387" y="764115"/>
            <a:ext cx="3048147" cy="217765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806680" y="501019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optimised scenario </a:t>
            </a:r>
            <a:r>
              <a:rPr lang="en-GB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“M18-18”</a:t>
            </a:r>
            <a:endParaRPr lang="en-GB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011462" y="500050"/>
            <a:ext cx="309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Fusion performance scenario 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“M18-02”</a:t>
            </a:r>
          </a:p>
        </p:txBody>
      </p:sp>
      <p:sp>
        <p:nvSpPr>
          <p:cNvPr id="28" name="Rechteck 27"/>
          <p:cNvSpPr/>
          <p:nvPr/>
        </p:nvSpPr>
        <p:spPr>
          <a:xfrm>
            <a:off x="1942132" y="726334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“M18-02”</a:t>
            </a:r>
          </a:p>
        </p:txBody>
      </p:sp>
      <p:sp>
        <p:nvSpPr>
          <p:cNvPr id="29" name="Rechteck 28"/>
          <p:cNvSpPr/>
          <p:nvPr/>
        </p:nvSpPr>
        <p:spPr>
          <a:xfrm>
            <a:off x="1942132" y="559877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“M18-18”</a:t>
            </a:r>
          </a:p>
        </p:txBody>
      </p:sp>
      <p:sp>
        <p:nvSpPr>
          <p:cNvPr id="30" name="Rechteckige Legende 29"/>
          <p:cNvSpPr/>
          <p:nvPr/>
        </p:nvSpPr>
        <p:spPr>
          <a:xfrm>
            <a:off x="8100392" y="2204275"/>
            <a:ext cx="460586" cy="191821"/>
          </a:xfrm>
          <a:prstGeom prst="wedgeRectCallout">
            <a:avLst>
              <a:gd name="adj1" fmla="val -69565"/>
              <a:gd name="adj2" fmla="val -15588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1" name="Rechteckige Legende 30"/>
          <p:cNvSpPr/>
          <p:nvPr/>
        </p:nvSpPr>
        <p:spPr>
          <a:xfrm>
            <a:off x="8100392" y="2204274"/>
            <a:ext cx="460586" cy="191821"/>
          </a:xfrm>
          <a:prstGeom prst="wedgeRectCallout">
            <a:avLst>
              <a:gd name="adj1" fmla="val 17687"/>
              <a:gd name="adj2" fmla="val -3259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6444208" y="1916243"/>
            <a:ext cx="460586" cy="191821"/>
          </a:xfrm>
          <a:prstGeom prst="wedgeRectCallout">
            <a:avLst>
              <a:gd name="adj1" fmla="val 41713"/>
              <a:gd name="adj2" fmla="val -11033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3221545" y="1862900"/>
            <a:ext cx="460586" cy="191821"/>
          </a:xfrm>
          <a:prstGeom prst="wedgeRectCallout">
            <a:avLst>
              <a:gd name="adj1" fmla="val 55622"/>
              <a:gd name="adj2" fmla="val -98194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4" name="Rechteckige Legende 33"/>
          <p:cNvSpPr/>
          <p:nvPr/>
        </p:nvSpPr>
        <p:spPr>
          <a:xfrm>
            <a:off x="4868980" y="2197491"/>
            <a:ext cx="460586" cy="191821"/>
          </a:xfrm>
          <a:prstGeom prst="wedgeRectCallout">
            <a:avLst>
              <a:gd name="adj1" fmla="val -58185"/>
              <a:gd name="adj2" fmla="val -101231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5" name="Rechteckige Legende 34"/>
          <p:cNvSpPr/>
          <p:nvPr/>
        </p:nvSpPr>
        <p:spPr>
          <a:xfrm>
            <a:off x="4868980" y="2197490"/>
            <a:ext cx="460586" cy="191821"/>
          </a:xfrm>
          <a:prstGeom prst="wedgeRectCallout">
            <a:avLst>
              <a:gd name="adj1" fmla="val 34126"/>
              <a:gd name="adj2" fmla="val -34716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924286" y="3264672"/>
            <a:ext cx="61611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CXN flux routinely extractable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 EIRENE simulations (just post processing of the output).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importance of the CXN fluxes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ERO2.0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demonstrated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both Be and W erosion in JET-ILW and ITER.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reactions take considerable fraction of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EIRENE performance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however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FKH and parallelization allows large speed-up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simulations at ITER and DEMO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scale.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707006" y="2947978"/>
            <a:ext cx="468429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H.Kumpulainen, M.Groth, et al., PFMC-2021, NME paper in press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0" y="51470"/>
            <a:ext cx="9044086" cy="41151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CXN and direct plasma impact fluxes in ITER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3548"/>
            <a:ext cx="8554256" cy="4168442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6346024" y="4279850"/>
            <a:ext cx="237626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J.Romazanov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DPG-2021, NF-2022 paper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436096" y="555526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MT"/>
              </a:rPr>
              <a:t>SOLPS+OEDGE </a:t>
            </a:r>
            <a:r>
              <a:rPr lang="en-GB" b="1" dirty="0" smtClean="0">
                <a:solidFill>
                  <a:srgbClr val="C00000"/>
                </a:solidFill>
                <a:latin typeface="ArialMT"/>
                <a:sym typeface="Wingdings" panose="05000000000000000000" pitchFamily="2" charset="2"/>
              </a:rPr>
              <a:t> ERO2.0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65516" y="367639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self-sputtering is also of importance!</a:t>
            </a:r>
            <a:endParaRPr lang="en-GB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42493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782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 A&amp;M </a:t>
            </a:r>
            <a:r>
              <a:rPr lang="de-DE" dirty="0" err="1" smtClean="0">
                <a:solidFill>
                  <a:srgbClr val="C00000"/>
                </a:solidFill>
              </a:rPr>
              <a:t>reaction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data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base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803" y="555526"/>
            <a:ext cx="7436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Atomic processes:</a:t>
            </a:r>
            <a:endParaRPr lang="en-GB" b="1" dirty="0" smtClean="0"/>
          </a:p>
          <a:p>
            <a:r>
              <a:rPr lang="en-GB" dirty="0" smtClean="0"/>
              <a:t>mostly </a:t>
            </a:r>
            <a:r>
              <a:rPr lang="en-GB" b="1" dirty="0" smtClean="0"/>
              <a:t>ADAS</a:t>
            </a:r>
            <a:r>
              <a:rPr lang="en-GB" dirty="0" smtClean="0"/>
              <a:t> (including bundled states, MS etc.)</a:t>
            </a:r>
          </a:p>
          <a:p>
            <a:endParaRPr lang="en-GB" dirty="0"/>
          </a:p>
          <a:p>
            <a:r>
              <a:rPr lang="en-GB" b="1" u="sng" dirty="0" smtClean="0"/>
              <a:t>Molecular processes:</a:t>
            </a:r>
          </a:p>
          <a:p>
            <a:r>
              <a:rPr lang="en-GB" dirty="0" smtClean="0"/>
              <a:t>Books (latex): </a:t>
            </a:r>
            <a:r>
              <a:rPr lang="en-GB" b="1" dirty="0" err="1" smtClean="0"/>
              <a:t>AMJuel</a:t>
            </a:r>
            <a:r>
              <a:rPr lang="en-GB" b="1" dirty="0" smtClean="0"/>
              <a:t>, </a:t>
            </a:r>
            <a:r>
              <a:rPr lang="en-GB" b="1" dirty="0" err="1" smtClean="0"/>
              <a:t>HydHel</a:t>
            </a:r>
            <a:r>
              <a:rPr lang="en-GB" b="1" dirty="0" smtClean="0"/>
              <a:t>, H2Vibr, Methane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  </a:t>
            </a:r>
            <a:r>
              <a:rPr lang="en-GB" dirty="0" smtClean="0">
                <a:hlinkClick r:id="rId3"/>
              </a:rPr>
              <a:t>EIRAM </a:t>
            </a:r>
            <a:r>
              <a:rPr lang="en-GB" dirty="0">
                <a:hlinkClick r:id="rId3"/>
              </a:rPr>
              <a:t>web interface (eirene.de</a:t>
            </a:r>
            <a:r>
              <a:rPr lang="en-GB" dirty="0" smtClean="0">
                <a:hlinkClick r:id="rId3"/>
              </a:rPr>
              <a:t>)</a:t>
            </a:r>
            <a:r>
              <a:rPr lang="en-GB" dirty="0" smtClean="0"/>
              <a:t> (</a:t>
            </a:r>
            <a:r>
              <a:rPr lang="en-GB" dirty="0" err="1" smtClean="0"/>
              <a:t>V.Kotov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Table data:  </a:t>
            </a:r>
          </a:p>
          <a:p>
            <a:r>
              <a:rPr lang="en-GB" b="1" dirty="0" err="1" smtClean="0"/>
              <a:t>CxHy</a:t>
            </a:r>
            <a:r>
              <a:rPr lang="en-GB" b="1" dirty="0" smtClean="0"/>
              <a:t> (</a:t>
            </a:r>
            <a:r>
              <a:rPr lang="en-GB" b="1" dirty="0" err="1" smtClean="0">
                <a:solidFill>
                  <a:srgbClr val="FF33CC"/>
                </a:solidFill>
              </a:rPr>
              <a:t>HydKin</a:t>
            </a:r>
            <a:r>
              <a:rPr lang="en-GB" b="1" dirty="0" smtClean="0">
                <a:solidFill>
                  <a:srgbClr val="FF33CC"/>
                </a:solidFill>
              </a:rPr>
              <a:t>?..</a:t>
            </a:r>
            <a:r>
              <a:rPr lang="en-GB" b="1" dirty="0" smtClean="0"/>
              <a:t>), N</a:t>
            </a:r>
            <a:r>
              <a:rPr lang="en-GB" b="1" baseline="-25000" dirty="0" smtClean="0"/>
              <a:t>2</a:t>
            </a:r>
            <a:r>
              <a:rPr lang="en-GB" b="1" dirty="0" smtClean="0"/>
              <a:t>, </a:t>
            </a:r>
            <a:r>
              <a:rPr lang="en-GB" b="1" dirty="0" err="1" smtClean="0"/>
              <a:t>NxHy</a:t>
            </a:r>
            <a:r>
              <a:rPr lang="en-GB" b="1" dirty="0" smtClean="0"/>
              <a:t>, …</a:t>
            </a:r>
          </a:p>
          <a:p>
            <a:endParaRPr lang="en-GB" b="1" dirty="0"/>
          </a:p>
        </p:txBody>
      </p:sp>
      <p:sp>
        <p:nvSpPr>
          <p:cNvPr id="9" name="Geschweifte Klammer rechts 8"/>
          <p:cNvSpPr/>
          <p:nvPr/>
        </p:nvSpPr>
        <p:spPr>
          <a:xfrm>
            <a:off x="4788024" y="699542"/>
            <a:ext cx="288032" cy="23762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5364088" y="114901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Accessible through </a:t>
            </a:r>
            <a:r>
              <a:rPr lang="en-GB" dirty="0" err="1" smtClean="0"/>
              <a:t>HydKin</a:t>
            </a:r>
            <a:endParaRPr lang="en-GB" dirty="0" smtClean="0"/>
          </a:p>
          <a:p>
            <a:r>
              <a:rPr lang="en-GB" dirty="0">
                <a:hlinkClick r:id="rId4"/>
              </a:rPr>
              <a:t>HYDKIN (eirene.de</a:t>
            </a:r>
            <a:r>
              <a:rPr lang="en-GB" dirty="0" smtClean="0">
                <a:hlinkClick r:id="rId4"/>
              </a:rPr>
              <a:t>)</a:t>
            </a:r>
            <a:endParaRPr lang="en-GB" dirty="0" smtClean="0"/>
          </a:p>
          <a:p>
            <a:r>
              <a:rPr lang="en-GB" dirty="0">
                <a:hlinkClick r:id="rId4"/>
              </a:rPr>
              <a:t>http://www.eirene.de/hydkin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i="1" dirty="0" smtClean="0"/>
              <a:t>Closed by password for now…</a:t>
            </a:r>
          </a:p>
          <a:p>
            <a:endParaRPr lang="en-GB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201" y="3109041"/>
            <a:ext cx="2720807" cy="169443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988857" y="3561256"/>
            <a:ext cx="2799167" cy="178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1964289" y="3777281"/>
            <a:ext cx="2823735" cy="1626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1979713" y="4155926"/>
            <a:ext cx="280831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161110"/>
            <a:ext cx="1512168" cy="9411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64088" y="2588688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 test “pure A&amp;M side“ decoupled from transport with high flexibility:</a:t>
            </a:r>
          </a:p>
          <a:p>
            <a:endParaRPr lang="en-GB" sz="1600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beam or constant plasma logic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 times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Sources/sinks and reservoirs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1254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Hydkin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solver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14100"/>
            <a:ext cx="3319393" cy="108012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3995936" y="1635646"/>
            <a:ext cx="1800200" cy="288032"/>
          </a:xfrm>
          <a:prstGeom prst="wedgeRoundRectCallout">
            <a:avLst>
              <a:gd name="adj1" fmla="val -39565"/>
              <a:gd name="adj2" fmla="val -1476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Master operator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251520" y="930124"/>
            <a:ext cx="1872208" cy="288032"/>
          </a:xfrm>
          <a:prstGeom prst="wedgeRoundRectCallout">
            <a:avLst>
              <a:gd name="adj1" fmla="val 95731"/>
              <a:gd name="adj2" fmla="val -257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Vector of species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63638"/>
            <a:ext cx="1642762" cy="2085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1619672" y="2162037"/>
                <a:ext cx="1224136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𝑃𝑎𝑟𝑡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162037"/>
                <a:ext cx="1224136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gerundete rechteckige Legende 19"/>
          <p:cNvSpPr/>
          <p:nvPr/>
        </p:nvSpPr>
        <p:spPr>
          <a:xfrm>
            <a:off x="5288567" y="597518"/>
            <a:ext cx="1015137" cy="288032"/>
          </a:xfrm>
          <a:prstGeom prst="wedgeRoundRectCallout">
            <a:avLst>
              <a:gd name="adj1" fmla="val -60729"/>
              <a:gd name="adj2" fmla="val 1024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Sources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Abgerundete rechteckige Legende 20"/>
          <p:cNvSpPr/>
          <p:nvPr/>
        </p:nvSpPr>
        <p:spPr>
          <a:xfrm>
            <a:off x="6804248" y="1064090"/>
            <a:ext cx="1015137" cy="288032"/>
          </a:xfrm>
          <a:prstGeom prst="wedgeRoundRectCallout">
            <a:avLst>
              <a:gd name="adj1" fmla="val -105767"/>
              <a:gd name="adj2" fmla="val 207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Sinks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63888" y="249974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Arbitrary time, multiple </a:t>
            </a:r>
            <a:r>
              <a:rPr lang="en-GB" dirty="0" err="1" smtClean="0"/>
              <a:t>timesteps</a:t>
            </a: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Any specie can be tracked or declared as “reservoir” with enforced density</a:t>
            </a:r>
          </a:p>
          <a:p>
            <a:pPr marL="342900" indent="-342900">
              <a:buAutoNum type="arabicParenR"/>
            </a:pPr>
            <a:r>
              <a:rPr lang="en-GB" dirty="0" smtClean="0"/>
              <a:t>Various output (, matrix of transitions, branching, </a:t>
            </a:r>
            <a:r>
              <a:rPr lang="en-GB" dirty="0"/>
              <a:t>to </a:t>
            </a:r>
            <a:r>
              <a:rPr lang="en-GB" dirty="0" smtClean="0"/>
              <a:t>ERO, to EIRENE?..)</a:t>
            </a:r>
          </a:p>
          <a:p>
            <a:pPr marL="342900" indent="-342900">
              <a:buAutoNum type="arabicParenR"/>
            </a:pPr>
            <a:r>
              <a:rPr lang="en-GB" dirty="0" smtClean="0"/>
              <a:t>Some visualisation</a:t>
            </a:r>
          </a:p>
          <a:p>
            <a:pPr marL="342900" indent="-342900">
              <a:buAutoNum type="arabicParenR"/>
            </a:pPr>
            <a:r>
              <a:rPr lang="en-GB" dirty="0" smtClean="0"/>
              <a:t>Web-based interface (pearl)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B.K</a:t>
            </a:r>
            <a:r>
              <a:rPr lang="de-DE" dirty="0" err="1" smtClean="0">
                <a:solidFill>
                  <a:srgbClr val="C00000"/>
                </a:solidFill>
              </a:rPr>
              <a:t>üppers</a:t>
            </a:r>
            <a:r>
              <a:rPr lang="de-DE" dirty="0" smtClean="0">
                <a:solidFill>
                  <a:srgbClr val="C00000"/>
                </a:solidFill>
              </a:rPr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work</a:t>
            </a:r>
            <a:r>
              <a:rPr lang="de-DE" dirty="0" smtClean="0">
                <a:solidFill>
                  <a:srgbClr val="C00000"/>
                </a:solidFill>
              </a:rPr>
              <a:t> plan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555526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Incorporate H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altLang="en-U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Daten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en-GB" altLang="en-U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lvl="1"/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(at first Mal </a:t>
            </a:r>
            <a:r>
              <a:rPr lang="en-GB" alt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AMJuel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H2Vibr other „old“ FZJ data)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</a:rPr>
              <a:t>Determine default cases (with checkboxes like by the </a:t>
            </a:r>
            <a:r>
              <a:rPr lang="en-GB" sz="1400" dirty="0" err="1" smtClean="0">
                <a:latin typeface="Arial" panose="020B0604020202020204" pitchFamily="34" charset="0"/>
              </a:rPr>
              <a:t>HxCy</a:t>
            </a:r>
            <a:r>
              <a:rPr lang="en-GB" sz="1400" dirty="0" smtClean="0">
                <a:latin typeface="Arial" panose="020B0604020202020204" pitchFamily="34" charset="0"/>
              </a:rPr>
              <a:t> family)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a) H</a:t>
            </a:r>
            <a:r>
              <a:rPr lang="en-GB" altLang="en-US" sz="1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(most trivial case),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b1, b2) H</a:t>
            </a:r>
            <a:r>
              <a:rPr lang="en-GB" altLang="en-US" sz="1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resolved by vibration levels (7 und 14 Levels, c)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include MAR/MAD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Provide scalings for H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/D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/T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Physical basis should be provided by DB, FC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etc</a:t>
            </a:r>
            <a:endParaRPr lang="en-GB" altLang="en-US" sz="1400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Put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</a:rPr>
              <a:t> online (find solution for libraries issue)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Assist with EIRENE Webpages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Details need to be defined…</a:t>
            </a:r>
            <a:endParaRPr lang="en-GB" altLang="en-US" sz="1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Provide automatic reaction input for EIRENE from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</a:rPr>
              <a:t> (classic + JSON)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Documentation and versioning of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9392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 err="1">
                <a:solidFill>
                  <a:srgbClr val="C00000"/>
                </a:solidFill>
              </a:rPr>
              <a:t>Yacora</a:t>
            </a:r>
            <a:r>
              <a:rPr lang="en-IE" sz="2400" dirty="0">
                <a:solidFill>
                  <a:srgbClr val="C00000"/>
                </a:solidFill>
              </a:rPr>
              <a:t> for H in different plasma </a:t>
            </a:r>
            <a:r>
              <a:rPr lang="en-IE" sz="2400" dirty="0" smtClean="0">
                <a:solidFill>
                  <a:srgbClr val="C00000"/>
                </a:solidFill>
              </a:rPr>
              <a:t>regimes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7395462-698F-4A54-A013-D8625651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6" y="1203598"/>
            <a:ext cx="3356830" cy="25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Excitation of atomic hydrogen…</a:t>
            </a: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143AA1-3B4C-4365-B81F-0D9619E4D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886" y="4420360"/>
            <a:ext cx="7586780" cy="325264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266700">
              <a:lnSpc>
                <a:spcPct val="11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Huge number of free parameters </a:t>
            </a: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  <a:sym typeface="Symbol"/>
              </a:rPr>
              <a:t> </a:t>
            </a: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Evaluation needs a lot of time and experience</a:t>
            </a:r>
          </a:p>
          <a:p>
            <a:pPr algn="ctr" defTabSz="266700">
              <a:lnSpc>
                <a:spcPct val="11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en-US" sz="16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4AFB4C4-34D6-4060-ADED-1E3BB925BA1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14815" y="2422236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C0D98D5-2890-4438-922A-EA961728A0E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1740" y="2655599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8C6E4E5-D9E8-41FE-B436-7BDB84911F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6652" y="2252374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B4311B7-632D-4E63-9566-ECE3FF03B1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37102" y="2252374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6FFA2B7-3B6A-4598-B68B-186E9E2548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33927" y="2655599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7593877-0BF5-4D0F-B3E1-40D5A6F49E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22752" y="3000086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BACFD30-7D6E-47BC-B458-AE65D54F21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7715" y="2049174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5DBBAFDD-88E4-4F39-9ECE-5987783DF8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759302" y="196344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F8D16411-2496-4476-86DD-20BA6365C5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5028" y="2900074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6C064017-50E9-4833-ADC6-0C83C0A405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24302" y="3239799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9D7ECBB-BF7C-4AD9-8194-52BB398FD7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55355" y="2900074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40FB6ECE-80BD-43D1-922C-E9D6C509A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2252" y="2414299"/>
            <a:ext cx="241300" cy="93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5BBBBC9-8BB5-4135-8CAD-BD4B53F9F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377" y="2188874"/>
            <a:ext cx="1588" cy="2603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4678B2F8-B1A1-4C75-87FD-008329D2C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5427" y="2720686"/>
            <a:ext cx="241300" cy="93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8F496AE2-8F14-409F-B190-5ECE0E9976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25965" y="2720686"/>
            <a:ext cx="241300" cy="936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0C86CA00-BBF7-4DDF-88F5-CC617FE748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98965" y="2765136"/>
            <a:ext cx="0" cy="2587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8866F937-F2D4-4A01-8415-CFA440FC9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377" y="2414299"/>
            <a:ext cx="241300" cy="93662"/>
          </a:xfrm>
          <a:prstGeom prst="line">
            <a:avLst/>
          </a:prstGeom>
          <a:noFill/>
          <a:ln w="254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6C1D54C3-CCE6-454B-B2F3-39141401028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03665" y="1574511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E59150D-4929-45B9-8E61-6947551648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71952" y="1858674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3C14B6B-67DD-4193-BE68-D6716CB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725" y="1203598"/>
            <a:ext cx="2593242" cy="30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…in ionizing…</a:t>
            </a: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F221BECB-F0AD-4AED-BDAF-9CE1A15D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803" y="1203599"/>
            <a:ext cx="2938725" cy="29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…and recombining plasmas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algn="ctr" eaLnBrk="1" hangingPunct="1">
              <a:spcBef>
                <a:spcPts val="0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9E21110D-BD18-4F48-A316-8CCCE2E8E5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76636" y="2432354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80CCADDC-C22D-4400-ABA1-8654D196B8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03561" y="2665717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9050E044-FF56-4956-B4B3-EF2161CFCD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38473" y="2262492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D56AFE4A-3E91-4534-985B-B44C0622465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98923" y="226249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D52AA5DC-2961-4488-BB55-B5C9C1629C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95748" y="2665717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81E5B48-4544-4D8B-A024-F2DD36FADD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84573" y="3010204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6F812C4-95EB-4B1E-B8CB-8253FBF7F73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49536" y="2059292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3497381D-28AE-43F6-AC48-17FAC03FA6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21123" y="1973567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A707D8BB-1D5F-4A65-9035-79B600E997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676849" y="2910192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62B56E28-424A-4710-96D0-8B325BBC1E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86123" y="3249917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CF04194A-152C-4DDE-B234-942A46C941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17176" y="2910192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0E7A6DAD-0208-4459-8FFB-D757891BB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073" y="2424417"/>
            <a:ext cx="241300" cy="936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37B755FE-A0DC-47DA-A58C-B83AC92F3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198" y="2198992"/>
            <a:ext cx="1588" cy="26035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559AD432-AAA2-497B-A797-7EEDE5D86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248" y="2730804"/>
            <a:ext cx="241300" cy="93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FC283610-3360-4346-AE72-6574AFC4CA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786" y="2730804"/>
            <a:ext cx="241300" cy="936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Line 26">
            <a:extLst>
              <a:ext uri="{FF2B5EF4-FFF2-40B4-BE49-F238E27FC236}">
                <a16:creationId xmlns:a16="http://schemas.microsoft.com/office/drawing/2014/main" id="{89FA368E-F486-46E0-B8C6-BCF1AF4577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0786" y="2775254"/>
            <a:ext cx="0" cy="2587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A4E52B2A-C04B-4BE2-AC3F-312605E70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198" y="2424417"/>
            <a:ext cx="241300" cy="936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9F9CB949-DDDD-4929-9CBE-2AAA3EC175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65486" y="158462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5DB52FB6-0DE1-4155-86DB-BBEB196979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33773" y="186879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9F4C6B-75AD-4826-AA30-E73A8C000F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88968" y="2436934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9D1C379F-7E66-43F8-ADF8-20CF698F45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15893" y="2670297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E465BA95-AD55-440A-BA6F-9C2911283F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50805" y="2267072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DC78B53A-4F7F-4E8B-BE61-4CBBD753AE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11255" y="226707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74224B8F-2FB0-4509-A605-4D5ED63F16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08080" y="2670297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D07D1F8C-7B90-4151-81F1-31219FF49E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6905" y="3014784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51AF59BB-0B37-4541-BD2F-FB1F9375CC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61868" y="2063872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663BD437-3988-4AA9-B59F-5826C00B22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33455" y="1978147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id="{357813CF-16B4-468B-B3D7-2968500248A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89181" y="2914772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56" name="Text Box 19">
            <a:extLst>
              <a:ext uri="{FF2B5EF4-FFF2-40B4-BE49-F238E27FC236}">
                <a16:creationId xmlns:a16="http://schemas.microsoft.com/office/drawing/2014/main" id="{D9991BC7-77E2-4645-BC2C-C66E81AFC0B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98455" y="3254497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F781A142-AE1D-49B0-87F2-DA2B4881C6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9508" y="2914772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824659D8-D55A-43DB-AEAD-DF57698F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6405" y="2428997"/>
            <a:ext cx="241300" cy="93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997B5A9E-258D-4C19-A543-AE849B039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1530" y="2203572"/>
            <a:ext cx="1588" cy="2603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Line 24">
            <a:extLst>
              <a:ext uri="{FF2B5EF4-FFF2-40B4-BE49-F238E27FC236}">
                <a16:creationId xmlns:a16="http://schemas.microsoft.com/office/drawing/2014/main" id="{1EA8448F-71CA-4DB2-81F2-A82611578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9580" y="2735384"/>
            <a:ext cx="241300" cy="936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1" name="Line 25">
            <a:extLst>
              <a:ext uri="{FF2B5EF4-FFF2-40B4-BE49-F238E27FC236}">
                <a16:creationId xmlns:a16="http://schemas.microsoft.com/office/drawing/2014/main" id="{9120FA45-5089-4450-A336-BEC05273D0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0118" y="2735384"/>
            <a:ext cx="241300" cy="936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id="{E864F171-463F-4BF7-B9E0-3A16F7623F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3118" y="2779834"/>
            <a:ext cx="0" cy="2587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Line 27">
            <a:extLst>
              <a:ext uri="{FF2B5EF4-FFF2-40B4-BE49-F238E27FC236}">
                <a16:creationId xmlns:a16="http://schemas.microsoft.com/office/drawing/2014/main" id="{AFB5EFF6-29E3-431C-9C5B-74FEB0979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8530" y="2428997"/>
            <a:ext cx="241300" cy="93662"/>
          </a:xfrm>
          <a:prstGeom prst="line">
            <a:avLst/>
          </a:prstGeom>
          <a:noFill/>
          <a:ln w="254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62EDF9AE-9DED-4AA2-8BC8-BFCF0D9C6DC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77818" y="158920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4BF0CB15-3459-4DBE-8134-75918BFB77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46105" y="187337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4FBE8B1-44CD-4E0D-B15A-7D3722AE8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8" y="508752"/>
            <a:ext cx="8397346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tabLst>
                <a:tab pos="177800" algn="l"/>
              </a:tabLst>
            </a:pPr>
            <a:r>
              <a:rPr lang="en-US" sz="1600" dirty="0" err="1">
                <a:latin typeface="Calibri" panose="020F0502020204030204" pitchFamily="34" charset="0"/>
              </a:rPr>
              <a:t>Yacora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is alternative CRM for </a:t>
            </a:r>
            <a:r>
              <a:rPr lang="en-US" sz="1600" dirty="0">
                <a:latin typeface="Calibri" panose="020F0502020204030204" pitchFamily="34" charset="0"/>
              </a:rPr>
              <a:t>the hydrogen </a:t>
            </a:r>
            <a:r>
              <a:rPr lang="en-US" sz="1600" dirty="0" smtClean="0">
                <a:latin typeface="Calibri" panose="020F0502020204030204" pitchFamily="34" charset="0"/>
              </a:rPr>
              <a:t>atom (under active development): </a:t>
            </a:r>
            <a:endParaRPr lang="en-US" sz="1600" b="0" dirty="0"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ct val="30000"/>
              </a:spcBef>
              <a:tabLst>
                <a:tab pos="177800" algn="l"/>
              </a:tabLst>
            </a:pP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b="0" dirty="0" smtClean="0">
                <a:latin typeface="Calibri" panose="020F0502020204030204" pitchFamily="34" charset="0"/>
              </a:rPr>
              <a:t>In </a:t>
            </a:r>
            <a:r>
              <a:rPr lang="en-US" sz="1600" b="0" dirty="0">
                <a:latin typeface="Calibri" panose="020F0502020204030204" pitchFamily="34" charset="0"/>
              </a:rPr>
              <a:t>principle a complete set of input parameters, but some are based on simple assumptions</a:t>
            </a:r>
            <a:r>
              <a:rPr lang="en-US" sz="1600" b="0" dirty="0" smtClean="0">
                <a:latin typeface="Calibri" panose="020F0502020204030204" pitchFamily="34" charset="0"/>
              </a:rPr>
              <a:t>.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477C81B2-DE09-4BBE-BDF9-F456CA62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523" y="3716517"/>
            <a:ext cx="2383200" cy="540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b="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Attached </a:t>
            </a:r>
            <a:r>
              <a:rPr lang="en-US" sz="1200" dirty="0" err="1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divertor</a:t>
            </a: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plasma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Driver region of NBI sources</a:t>
            </a:r>
            <a:endParaRPr lang="en-US" sz="1200" b="0" dirty="0">
              <a:latin typeface="Calibri" panose="020F0502020204030204" pitchFamily="34" charset="0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F615F7BD-032A-4EDE-83C7-888762CA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30" y="3729573"/>
            <a:ext cx="2376000" cy="540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b="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Detached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divertor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plasma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Expansion region of NBI sources</a:t>
            </a:r>
          </a:p>
          <a:p>
            <a:pPr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endParaRPr lang="en-US" sz="1200" b="0" dirty="0">
              <a:latin typeface="Calibri" panose="020F050202020403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308301" y="3764429"/>
            <a:ext cx="253550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[</a:t>
            </a:r>
            <a:r>
              <a:rPr lang="en-GB" sz="1600" dirty="0" smtClean="0"/>
              <a:t>D.W</a:t>
            </a:r>
            <a:r>
              <a:rPr lang="de-DE" sz="1600" dirty="0" smtClean="0"/>
              <a:t>ü</a:t>
            </a:r>
            <a:r>
              <a:rPr lang="en-GB" sz="1600" dirty="0" err="1" smtClean="0"/>
              <a:t>nderlich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dirty="0" err="1" smtClean="0"/>
              <a:t>U.Fantz</a:t>
            </a:r>
            <a:r>
              <a:rPr lang="en-GB" sz="1600" dirty="0" smtClean="0"/>
              <a:t>,</a:t>
            </a:r>
          </a:p>
          <a:p>
            <a:r>
              <a:rPr lang="en-GB" sz="1600" i="1" dirty="0" smtClean="0"/>
              <a:t>Atoms</a:t>
            </a:r>
            <a:r>
              <a:rPr lang="en-GB" sz="1600" i="1" dirty="0"/>
              <a:t> </a:t>
            </a:r>
            <a:r>
              <a:rPr lang="en-GB" sz="1600" b="1" i="1" dirty="0"/>
              <a:t>2016</a:t>
            </a:r>
            <a:r>
              <a:rPr lang="en-GB" sz="1600" i="1" dirty="0"/>
              <a:t>, 4(4), </a:t>
            </a:r>
            <a:r>
              <a:rPr lang="en-GB" sz="1600" i="1" dirty="0" smtClean="0"/>
              <a:t>26]</a:t>
            </a:r>
            <a:endParaRPr lang="de-DE" sz="1600" i="1" dirty="0"/>
          </a:p>
        </p:txBody>
      </p:sp>
      <p:sp>
        <p:nvSpPr>
          <p:cNvPr id="70" name="Textfeld 69"/>
          <p:cNvSpPr txBox="1"/>
          <p:nvPr/>
        </p:nvSpPr>
        <p:spPr>
          <a:xfrm>
            <a:off x="6084168" y="-4600"/>
            <a:ext cx="2114942" cy="523220"/>
          </a:xfrm>
          <a:prstGeom prst="rect">
            <a:avLst/>
          </a:prstGeom>
          <a:solidFill>
            <a:srgbClr val="E3E3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D.W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IPP-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Garching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930103" y="515576"/>
            <a:ext cx="2067029" cy="307777"/>
          </a:xfrm>
          <a:prstGeom prst="rect">
            <a:avLst/>
          </a:prstGeom>
          <a:solidFill>
            <a:srgbClr val="E3E3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CMSS-2021,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66967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inclusion </a:t>
            </a: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of molecular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Yacora run vibrationally resolved:</a:t>
            </a: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915" y="3075806"/>
            <a:ext cx="2626102" cy="14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3" y="843559"/>
            <a:ext cx="3176096" cy="64804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9465" y="4205488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0791" y="1694926"/>
            <a:ext cx="4897149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18072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C00000"/>
                </a:solidFill>
              </a:rPr>
              <a:t>proton impact</a:t>
            </a:r>
            <a:endParaRPr sz="1700" b="1" dirty="0">
              <a:solidFill>
                <a:srgbClr val="C00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3161" y="3276300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C00000"/>
                </a:solidFill>
              </a:rPr>
              <a:t>vibrational transitions</a:t>
            </a:r>
            <a:endParaRPr sz="17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02841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4559" y="2260729"/>
            <a:ext cx="3401225" cy="257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6876256" y="591936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b="1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&lt;10eV proton impact and vibrational transitions dominate 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eschweifte Klammer links 3"/>
          <p:cNvSpPr/>
          <p:nvPr/>
        </p:nvSpPr>
        <p:spPr>
          <a:xfrm>
            <a:off x="1962132" y="1805187"/>
            <a:ext cx="127783" cy="471860"/>
          </a:xfrm>
          <a:prstGeom prst="leftBrace">
            <a:avLst>
              <a:gd name="adj1" fmla="val 317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Geschweifte Klammer links 17"/>
          <p:cNvSpPr/>
          <p:nvPr/>
        </p:nvSpPr>
        <p:spPr>
          <a:xfrm>
            <a:off x="1982511" y="3104221"/>
            <a:ext cx="141217" cy="1049254"/>
          </a:xfrm>
          <a:prstGeom prst="leftBrace">
            <a:avLst>
              <a:gd name="adj1" fmla="val 317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26500"/>
            <a:ext cx="3401225" cy="257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771800" y="822825"/>
            <a:ext cx="2498400" cy="46163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source= 10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1" i="0" u="none" strike="noStrike" cap="none" baseline="3000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07500" y="0"/>
            <a:ext cx="6089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inclusion molecular source </a:t>
            </a: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term 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100" y="461700"/>
            <a:ext cx="5531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Yacora 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27625" y="3355625"/>
            <a:ext cx="3512400" cy="120028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FF0000"/>
                </a:solidFill>
              </a:rPr>
              <a:t>small</a:t>
            </a:r>
            <a:r>
              <a:rPr lang="it" b="1" dirty="0">
                <a:solidFill>
                  <a:srgbClr val="FF0000"/>
                </a:solidFill>
              </a:rPr>
              <a:t> 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temperature (T&lt;</a:t>
            </a:r>
            <a:r>
              <a:rPr lang="it" b="1" dirty="0">
                <a:solidFill>
                  <a:srgbClr val="FF0000"/>
                </a:solidFill>
              </a:rPr>
              <a:t>5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eV):</a:t>
            </a:r>
            <a:endParaRPr b="1" i="0" u="none" strike="noStrike" cap="none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density </a:t>
            </a:r>
            <a:r>
              <a:rPr lang="it" b="1" dirty="0">
                <a:solidFill>
                  <a:srgbClr val="FF0000"/>
                </a:solidFill>
              </a:rPr>
              <a:t>peak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main </a:t>
            </a:r>
            <a:r>
              <a:rPr lang="it" b="1" dirty="0">
                <a:solidFill>
                  <a:srgbClr val="FF0000"/>
                </a:solidFill>
              </a:rPr>
              <a:t>reactions: </a:t>
            </a:r>
            <a:r>
              <a:rPr lang="it" b="1" dirty="0" smtClean="0">
                <a:solidFill>
                  <a:srgbClr val="FF0000"/>
                </a:solidFill>
              </a:rPr>
              <a:t> </a:t>
            </a:r>
            <a:r>
              <a:rPr lang="it" b="1" dirty="0">
                <a:solidFill>
                  <a:srgbClr val="FF0000"/>
                </a:solidFill>
              </a:rPr>
              <a:t>vibrational excitation and  </a:t>
            </a:r>
            <a:r>
              <a:rPr lang="it" b="1" dirty="0" smtClean="0">
                <a:solidFill>
                  <a:srgbClr val="FF0000"/>
                </a:solidFill>
              </a:rPr>
              <a:t>proton </a:t>
            </a:r>
            <a:r>
              <a:rPr lang="it" b="1" dirty="0">
                <a:solidFill>
                  <a:srgbClr val="FF0000"/>
                </a:solidFill>
              </a:rPr>
              <a:t>impact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347613"/>
            <a:ext cx="4896544" cy="3408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28" y="62716"/>
            <a:ext cx="7776864" cy="339502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Assessment of the available A</a:t>
            </a:r>
            <a:r>
              <a:rPr lang="de-DE" sz="2400" dirty="0" smtClean="0">
                <a:solidFill>
                  <a:srgbClr val="C00000"/>
                </a:solidFill>
              </a:rPr>
              <a:t>&amp;M </a:t>
            </a:r>
            <a:r>
              <a:rPr lang="de-DE" sz="2400" dirty="0" err="1" smtClean="0">
                <a:solidFill>
                  <a:srgbClr val="C00000"/>
                </a:solidFill>
              </a:rPr>
              <a:t>data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bases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BC1DBC12-DFE0-1F44-83EE-EC905F7FDFD2}"/>
              </a:ext>
            </a:extLst>
          </p:cNvPr>
          <p:cNvSpPr/>
          <p:nvPr/>
        </p:nvSpPr>
        <p:spPr>
          <a:xfrm>
            <a:off x="367342" y="3673418"/>
            <a:ext cx="126582" cy="15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hteck 26"/>
          <p:cNvSpPr/>
          <p:nvPr/>
        </p:nvSpPr>
        <p:spPr>
          <a:xfrm>
            <a:off x="0" y="3399076"/>
            <a:ext cx="3721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H2VIBR rates do not include all the CR processes considered in AMJUEL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also particular rates are different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transport-free Eirene simulations agree with YACORA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5" y="636574"/>
            <a:ext cx="3121816" cy="264008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67" y="611404"/>
            <a:ext cx="3120295" cy="2665253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3679667" y="3363838"/>
            <a:ext cx="37386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60% of reduction attributed to difference in rates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emaining difference due to transport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vibrationally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excited states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 to 40% reduction in effective dissociation rate due to transport of vibrational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057808" y="648085"/>
            <a:ext cx="1872208" cy="19697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Effects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cannot be directly assessed due to differences in the H2VIBR and AMJUEL rates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 Full scale 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CR model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inside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EIRENE?..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418351" y="3717780"/>
            <a:ext cx="1604927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Andreas 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M.Groth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854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4" y="564083"/>
            <a:ext cx="2894299" cy="21645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504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ADAS’96 data for H/D/T spectroscopy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34574"/>
            <a:ext cx="2880320" cy="22088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571750"/>
            <a:ext cx="2880320" cy="2208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571750"/>
            <a:ext cx="2916751" cy="218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035039" y="816517"/>
                <a:ext cx="3108961" cy="3553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𝑒𝑥𝑐𝑖𝑡</m:t>
                              </m:r>
                            </m:sup>
                          </m:sSubSup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𝑟𝑒𝑐𝑜𝑚𝑏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𝐶𝑋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𝑖𝑜𝑛𝑠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39" y="816517"/>
                <a:ext cx="3108961" cy="3553665"/>
              </a:xfrm>
              <a:prstGeom prst="rect">
                <a:avLst/>
              </a:prstGeom>
              <a:blipFill>
                <a:blip r:embed="rId6"/>
                <a:stretch>
                  <a:fillRect r="-588" b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6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1421</Words>
  <Application>Microsoft Office PowerPoint</Application>
  <PresentationFormat>Bildschirmpräsentation (16:9)</PresentationFormat>
  <Paragraphs>237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ArialMT</vt:lpstr>
      <vt:lpstr>Calibri</vt:lpstr>
      <vt:lpstr>Cambria Math</vt:lpstr>
      <vt:lpstr>Symbol</vt:lpstr>
      <vt:lpstr>Wingdings</vt:lpstr>
      <vt:lpstr>Office Theme</vt:lpstr>
      <vt:lpstr> HydKin:  brief introduction and perspectives</vt:lpstr>
      <vt:lpstr>EIRENE A&amp;M reaction data base</vt:lpstr>
      <vt:lpstr>Hydkin as solver</vt:lpstr>
      <vt:lpstr>B.Küppers – work plan</vt:lpstr>
      <vt:lpstr>Yacora for H in different plasma regimes </vt:lpstr>
      <vt:lpstr>PowerPoint-Präsentation</vt:lpstr>
      <vt:lpstr>PowerPoint-Präsentation</vt:lpstr>
      <vt:lpstr>Assessment of the available A&amp;M data bases</vt:lpstr>
      <vt:lpstr>PowerPoint-Präsentation</vt:lpstr>
      <vt:lpstr>3D-integration of line intensities for 2D cameras in ERO2.0:</vt:lpstr>
      <vt:lpstr>Ideas for improvement of EIRENE CRMs</vt:lpstr>
      <vt:lpstr>PowerPoint-Präsentation</vt:lpstr>
      <vt:lpstr>PowerPoint-Präsentation</vt:lpstr>
      <vt:lpstr>PowerPoint-Präsentation</vt:lpstr>
      <vt:lpstr>CXN and direct plasma impact fluxes in ITER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731</cp:revision>
  <cp:lastPrinted>2014-10-16T14:51:28Z</cp:lastPrinted>
  <dcterms:created xsi:type="dcterms:W3CDTF">2019-10-05T18:10:40Z</dcterms:created>
  <dcterms:modified xsi:type="dcterms:W3CDTF">2022-01-21T02:18:40Z</dcterms:modified>
</cp:coreProperties>
</file>