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698" r:id="rId2"/>
    <p:sldMasterId id="2147483691" r:id="rId3"/>
    <p:sldMasterId id="2147483703" r:id="rId4"/>
  </p:sldMasterIdLst>
  <p:notesMasterIdLst>
    <p:notesMasterId r:id="rId17"/>
  </p:notesMasterIdLst>
  <p:sldIdLst>
    <p:sldId id="274" r:id="rId5"/>
    <p:sldId id="303" r:id="rId6"/>
    <p:sldId id="300" r:id="rId7"/>
    <p:sldId id="308" r:id="rId8"/>
    <p:sldId id="319" r:id="rId9"/>
    <p:sldId id="313" r:id="rId10"/>
    <p:sldId id="312" r:id="rId11"/>
    <p:sldId id="314" r:id="rId12"/>
    <p:sldId id="320" r:id="rId13"/>
    <p:sldId id="321" r:id="rId14"/>
    <p:sldId id="322" r:id="rId15"/>
    <p:sldId id="318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640000"/>
    <a:srgbClr val="3E0000"/>
    <a:srgbClr val="9A0000"/>
    <a:srgbClr val="5F9127"/>
    <a:srgbClr val="70AC2E"/>
    <a:srgbClr val="003260"/>
    <a:srgbClr val="CF6D01"/>
    <a:srgbClr val="FE8602"/>
    <a:srgbClr val="01DA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92" y="6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Pumped atoms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1776636443481473E-2"/>
                  <c:y val="1.03086073027204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35-4213-8DB2-E6FCAFB09135}"/>
                </c:ext>
              </c:extLst>
            </c:dLbl>
            <c:dLbl>
              <c:idx val="1"/>
              <c:layout>
                <c:manualLayout>
                  <c:x val="-7.6590500146382703E-2"/>
                  <c:y val="9.76318428283887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235-4213-8DB2-E6FCAFB09135}"/>
                </c:ext>
              </c:extLst>
            </c:dLbl>
            <c:dLbl>
              <c:idx val="2"/>
              <c:layout>
                <c:manualLayout>
                  <c:x val="-5.3381257677781881E-2"/>
                  <c:y val="6.19997834019694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35-4213-8DB2-E6FCAFB09135}"/>
                </c:ext>
              </c:extLst>
            </c:dLbl>
            <c:dLbl>
              <c:idx val="3"/>
              <c:layout>
                <c:manualLayout>
                  <c:x val="-4.6418484937201639E-2"/>
                  <c:y val="1.33263902254807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235-4213-8DB2-E6FCAFB09135}"/>
                </c:ext>
              </c:extLst>
            </c:dLbl>
            <c:dLbl>
              <c:idx val="4"/>
              <c:layout>
                <c:manualLayout>
                  <c:x val="-6.4985878912082379E-2"/>
                  <c:y val="-9.2643354508693278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235-4213-8DB2-E6FCAFB091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Tabelle1!$A$2:$A$6</c:f>
              <c:strCache>
                <c:ptCount val="5"/>
                <c:pt idx="0">
                  <c:v>Low-iota</c:v>
                </c:pt>
                <c:pt idx="1">
                  <c:v>Standard (attached)</c:v>
                </c:pt>
                <c:pt idx="2">
                  <c:v>Standard (detached)</c:v>
                </c:pt>
                <c:pt idx="3">
                  <c:v>High-iota</c:v>
                </c:pt>
                <c:pt idx="4">
                  <c:v>High-mirror</c:v>
                </c:pt>
              </c:strCache>
            </c:strRef>
          </c:cat>
          <c:val>
            <c:numRef>
              <c:f>Tabelle1!$C$2:$C$6</c:f>
              <c:numCache>
                <c:formatCode>0.00E+00</c:formatCode>
                <c:ptCount val="5"/>
                <c:pt idx="0">
                  <c:v>5.9E+19</c:v>
                </c:pt>
                <c:pt idx="1">
                  <c:v>2.5E+20</c:v>
                </c:pt>
                <c:pt idx="2">
                  <c:v>5.3E+20</c:v>
                </c:pt>
                <c:pt idx="3">
                  <c:v>5.4E+20</c:v>
                </c:pt>
                <c:pt idx="4">
                  <c:v>3.4E+20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35-4213-8DB2-E6FCAFB091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53"/>
        <c:axId val="683894880"/>
        <c:axId val="683895536"/>
      </c:barChar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Compression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4985878912082254E-2"/>
                  <c:y val="3.64524384954180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235-4213-8DB2-E6FCAFB09135}"/>
                </c:ext>
              </c:extLst>
            </c:dLbl>
            <c:dLbl>
              <c:idx val="1"/>
              <c:layout>
                <c:manualLayout>
                  <c:x val="3.7134787949761314E-2"/>
                  <c:y val="9.76318428283886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235-4213-8DB2-E6FCAFB09135}"/>
                </c:ext>
              </c:extLst>
            </c:dLbl>
            <c:dLbl>
              <c:idx val="2"/>
              <c:layout>
                <c:manualLayout>
                  <c:x val="6.9627727405802461E-2"/>
                  <c:y val="2.401600805340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235-4213-8DB2-E6FCAFB09135}"/>
                </c:ext>
              </c:extLst>
            </c:dLbl>
            <c:dLbl>
              <c:idx val="3"/>
              <c:layout>
                <c:manualLayout>
                  <c:x val="7.426957589952253E-2"/>
                  <c:y val="4.53952437092581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235-4213-8DB2-E6FCAFB09135}"/>
                </c:ext>
              </c:extLst>
            </c:dLbl>
            <c:dLbl>
              <c:idx val="4"/>
              <c:layout>
                <c:manualLayout>
                  <c:x val="4.1776636443481306E-2"/>
                  <c:y val="6.199978340196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235-4213-8DB2-E6FCAFB091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5BAA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Tabelle1!$A$2:$A$6</c:f>
              <c:strCache>
                <c:ptCount val="5"/>
                <c:pt idx="0">
                  <c:v>Low-iota</c:v>
                </c:pt>
                <c:pt idx="1">
                  <c:v>Standard (attached)</c:v>
                </c:pt>
                <c:pt idx="2">
                  <c:v>Standard (detached)</c:v>
                </c:pt>
                <c:pt idx="3">
                  <c:v>High-iota</c:v>
                </c:pt>
                <c:pt idx="4">
                  <c:v>High-mirror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12</c:v>
                </c:pt>
                <c:pt idx="1">
                  <c:v>113.7</c:v>
                </c:pt>
                <c:pt idx="2">
                  <c:v>59.6</c:v>
                </c:pt>
                <c:pt idx="3">
                  <c:v>65.7</c:v>
                </c:pt>
                <c:pt idx="4">
                  <c:v>84.3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35-4213-8DB2-E6FCAFB091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-100"/>
        <c:axId val="517307392"/>
        <c:axId val="517303456"/>
      </c:barChart>
      <c:catAx>
        <c:axId val="68389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3895536"/>
        <c:crosses val="autoZero"/>
        <c:auto val="1"/>
        <c:lblAlgn val="ctr"/>
        <c:lblOffset val="100"/>
        <c:noMultiLvlLbl val="0"/>
      </c:catAx>
      <c:valAx>
        <c:axId val="68389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3894880"/>
        <c:crosses val="autoZero"/>
        <c:crossBetween val="between"/>
      </c:valAx>
      <c:valAx>
        <c:axId val="51730345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7307392"/>
        <c:crosses val="max"/>
        <c:crossBetween val="between"/>
      </c:valAx>
      <c:catAx>
        <c:axId val="5173073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73034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ayout>
        <c:manualLayout>
          <c:xMode val="edge"/>
          <c:yMode val="edge"/>
          <c:x val="1.6104473024098502E-2"/>
          <c:y val="0.86310359165547668"/>
          <c:w val="0.96082828121122277"/>
          <c:h val="0.115517172688671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716D5-ACEA-43FB-9282-292FC8262548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46895-DAEF-47E5-8529-7A3EBD8431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632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 smtClean="0"/>
              <a:t>Now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wall </a:t>
            </a:r>
            <a:r>
              <a:rPr lang="de-DE" baseline="0" dirty="0" err="1" smtClean="0"/>
              <a:t>behavior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covered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lets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take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closer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look</a:t>
            </a:r>
            <a:r>
              <a:rPr lang="de-DE" baseline="0" dirty="0" smtClean="0"/>
              <a:t> at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divertor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In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CAD </a:t>
            </a:r>
            <a:r>
              <a:rPr lang="de-DE" baseline="0" dirty="0" err="1" smtClean="0"/>
              <a:t>model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front </a:t>
            </a:r>
            <a:r>
              <a:rPr lang="de-DE" baseline="0" dirty="0" err="1" smtClean="0"/>
              <a:t>baffle</a:t>
            </a:r>
            <a:r>
              <a:rPr lang="de-DE" baseline="0" dirty="0" smtClean="0"/>
              <a:t> was </a:t>
            </a:r>
            <a:r>
              <a:rPr lang="de-DE" baseline="0" dirty="0" err="1" smtClean="0"/>
              <a:t>removed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allow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look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inside</a:t>
            </a:r>
            <a:r>
              <a:rPr lang="de-DE" baseline="0" dirty="0" smtClean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Ion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intercepted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horizontal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vertical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target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Most </a:t>
            </a:r>
            <a:r>
              <a:rPr lang="de-DE" baseline="0" dirty="0" err="1" smtClean="0"/>
              <a:t>particles</a:t>
            </a:r>
            <a:r>
              <a:rPr lang="de-DE" baseline="0" dirty="0" smtClean="0"/>
              <a:t> recycle, </a:t>
            </a:r>
            <a:r>
              <a:rPr lang="de-DE" baseline="0" dirty="0" err="1" smtClean="0"/>
              <a:t>some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neutrals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through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pump </a:t>
            </a:r>
            <a:r>
              <a:rPr lang="de-DE" baseline="0" dirty="0" err="1" smtClean="0"/>
              <a:t>gap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into</a:t>
            </a:r>
            <a:r>
              <a:rPr lang="de-DE" baseline="0" dirty="0" smtClean="0"/>
              <a:t> sub-</a:t>
            </a:r>
            <a:r>
              <a:rPr lang="de-DE" baseline="0" dirty="0" err="1" smtClean="0"/>
              <a:t>divertor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region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leak</a:t>
            </a:r>
            <a:r>
              <a:rPr lang="de-DE" baseline="0" dirty="0" smtClean="0"/>
              <a:t> back </a:t>
            </a:r>
            <a:r>
              <a:rPr lang="de-DE" baseline="0" dirty="0" err="1" smtClean="0"/>
              <a:t>through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pump </a:t>
            </a:r>
            <a:r>
              <a:rPr lang="de-DE" baseline="0" dirty="0" err="1" smtClean="0"/>
              <a:t>gap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through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small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gaps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into</a:t>
            </a:r>
            <a:r>
              <a:rPr lang="de-DE" baseline="0" dirty="0" smtClean="0"/>
              <a:t> MC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err="1" smtClean="0"/>
              <a:t>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pumped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our</a:t>
            </a:r>
            <a:r>
              <a:rPr lang="de-DE" baseline="0" dirty="0" smtClean="0"/>
              <a:t> TMPs. Sub </a:t>
            </a:r>
            <a:r>
              <a:rPr lang="de-DE" baseline="0" dirty="0" err="1" smtClean="0"/>
              <a:t>divertor</a:t>
            </a:r>
            <a:r>
              <a:rPr lang="de-DE" baseline="0" dirty="0" smtClean="0"/>
              <a:t> was </a:t>
            </a:r>
            <a:r>
              <a:rPr lang="de-DE" baseline="0" dirty="0" err="1" smtClean="0"/>
              <a:t>seperated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pumped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2 </a:t>
            </a:r>
            <a:r>
              <a:rPr lang="de-DE" baseline="0" dirty="0" err="1" smtClean="0"/>
              <a:t>pumps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low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iota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in high.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err="1" smtClean="0"/>
              <a:t>Pumped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particles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determined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pumping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speed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neutral </a:t>
            </a:r>
            <a:r>
              <a:rPr lang="de-DE" baseline="0" dirty="0" err="1" smtClean="0"/>
              <a:t>pressure</a:t>
            </a:r>
            <a:r>
              <a:rPr lang="de-DE" baseline="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err="1" smtClean="0"/>
              <a:t>Pressure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gauges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S_eff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through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conductance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calculations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Pumps </a:t>
            </a:r>
            <a:r>
              <a:rPr lang="de-DE" baseline="0" dirty="0" err="1" smtClean="0"/>
              <a:t>typically</a:t>
            </a:r>
            <a:r>
              <a:rPr lang="de-DE" baseline="0" dirty="0" smtClean="0"/>
              <a:t> at 89%, </a:t>
            </a:r>
            <a:r>
              <a:rPr lang="de-DE" baseline="0" dirty="0" err="1" smtClean="0"/>
              <a:t>leads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a total </a:t>
            </a:r>
            <a:r>
              <a:rPr lang="de-DE" baseline="0" dirty="0" err="1" smtClean="0"/>
              <a:t>pumped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flow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0.4%, </a:t>
            </a:r>
            <a:r>
              <a:rPr lang="de-DE" baseline="0" dirty="0" err="1" smtClean="0"/>
              <a:t>where</a:t>
            </a:r>
            <a:r>
              <a:rPr lang="de-DE" baseline="0" dirty="0" smtClean="0"/>
              <a:t> 77% in </a:t>
            </a:r>
            <a:r>
              <a:rPr lang="de-DE" baseline="0" dirty="0" err="1" smtClean="0"/>
              <a:t>low</a:t>
            </a:r>
            <a:r>
              <a:rPr lang="de-DE" baseline="0" dirty="0" smtClean="0"/>
              <a:t>, 23% in high </a:t>
            </a:r>
            <a:r>
              <a:rPr lang="de-DE" baseline="0" dirty="0" err="1" smtClean="0"/>
              <a:t>iota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7943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 smtClean="0"/>
              <a:t>Now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completed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fuel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neutralization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re-ionization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lets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look</a:t>
            </a:r>
            <a:r>
              <a:rPr lang="de-DE" baseline="0" dirty="0" smtClean="0"/>
              <a:t> at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magnetic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field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configurations</a:t>
            </a:r>
            <a:r>
              <a:rPr lang="de-DE" baseline="0" dirty="0" smtClean="0"/>
              <a:t> W7-X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operate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under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Low </a:t>
            </a:r>
            <a:r>
              <a:rPr lang="de-DE" baseline="0" dirty="0" err="1" smtClean="0"/>
              <a:t>iota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strike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further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away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Standard, </a:t>
            </a:r>
            <a:r>
              <a:rPr lang="de-DE" baseline="0" dirty="0" err="1" smtClean="0"/>
              <a:t>closer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vertical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High </a:t>
            </a:r>
            <a:r>
              <a:rPr lang="de-DE" baseline="0" dirty="0" err="1" smtClean="0"/>
              <a:t>iota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strike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moves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further</a:t>
            </a:r>
            <a:r>
              <a:rPr lang="de-DE" baseline="0" dirty="0" smtClean="0"/>
              <a:t> back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High </a:t>
            </a:r>
            <a:r>
              <a:rPr lang="de-DE" baseline="0" dirty="0" err="1" smtClean="0"/>
              <a:t>mirror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load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predominantly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vertical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target</a:t>
            </a:r>
            <a:r>
              <a:rPr lang="de-DE" baseline="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err="1" smtClean="0"/>
              <a:t>Exhaust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dependant</a:t>
            </a:r>
            <a:r>
              <a:rPr lang="de-DE" baseline="0" dirty="0" smtClean="0"/>
              <a:t> on sub-</a:t>
            </a:r>
            <a:r>
              <a:rPr lang="de-DE" baseline="0" dirty="0" err="1" smtClean="0"/>
              <a:t>divertor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pressure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many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neutrals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chamber</a:t>
            </a:r>
            <a:r>
              <a:rPr lang="de-DE" baseline="0" dirty="0" smtClean="0"/>
              <a:t> not an </a:t>
            </a:r>
            <a:r>
              <a:rPr lang="de-DE" baseline="0" dirty="0" err="1" smtClean="0"/>
              <a:t>issue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a naive </a:t>
            </a:r>
            <a:r>
              <a:rPr lang="de-DE" baseline="0" dirty="0" err="1" smtClean="0"/>
              <a:t>exhaust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perspective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err="1" smtClean="0"/>
              <a:t>However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chamber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pressure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desirable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minimize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chamber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erosion</a:t>
            </a:r>
            <a:r>
              <a:rPr lang="de-DE" baseline="0" dirty="0" smtClean="0"/>
              <a:t> due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CX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Low </a:t>
            </a:r>
            <a:r>
              <a:rPr lang="de-DE" baseline="0" dirty="0" err="1" smtClean="0"/>
              <a:t>iota</a:t>
            </a:r>
            <a:r>
              <a:rPr lang="de-DE" baseline="0" dirty="0" smtClean="0"/>
              <a:t>, not </a:t>
            </a:r>
            <a:r>
              <a:rPr lang="de-DE" baseline="0" dirty="0" err="1" smtClean="0"/>
              <a:t>many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neutrals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make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through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pump </a:t>
            </a:r>
            <a:r>
              <a:rPr lang="de-DE" baseline="0" dirty="0" err="1" smtClean="0"/>
              <a:t>gap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Standard in </a:t>
            </a:r>
            <a:r>
              <a:rPr lang="de-DE" baseline="0" dirty="0" err="1" smtClean="0"/>
              <a:t>detachment</a:t>
            </a:r>
            <a:r>
              <a:rPr lang="de-DE" baseline="0" dirty="0" smtClean="0"/>
              <a:t> double </a:t>
            </a:r>
            <a:r>
              <a:rPr lang="de-DE" baseline="0" dirty="0" err="1" smtClean="0"/>
              <a:t>exhaust</a:t>
            </a:r>
            <a:r>
              <a:rPr lang="de-DE" baseline="0" dirty="0" smtClean="0"/>
              <a:t>, but </a:t>
            </a:r>
            <a:r>
              <a:rPr lang="de-DE" baseline="0" dirty="0" err="1" smtClean="0"/>
              <a:t>cut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compression</a:t>
            </a:r>
            <a:r>
              <a:rPr lang="de-DE" baseline="0" dirty="0" smtClean="0"/>
              <a:t> in half due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4x </a:t>
            </a:r>
            <a:r>
              <a:rPr lang="de-DE" baseline="0" dirty="0" err="1" smtClean="0"/>
              <a:t>higher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midplane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err="1" smtClean="0"/>
              <a:t>Similar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high </a:t>
            </a:r>
            <a:r>
              <a:rPr lang="de-DE" baseline="0" dirty="0" err="1" smtClean="0"/>
              <a:t>iota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despite</a:t>
            </a:r>
            <a:r>
              <a:rPr lang="de-DE" baseline="0" dirty="0" smtClean="0"/>
              <a:t> different </a:t>
            </a:r>
            <a:r>
              <a:rPr lang="de-DE" baseline="0" dirty="0" err="1" smtClean="0"/>
              <a:t>strike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position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High </a:t>
            </a:r>
            <a:r>
              <a:rPr lang="de-DE" baseline="0" dirty="0" err="1" smtClean="0"/>
              <a:t>mirror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between</a:t>
            </a:r>
            <a:r>
              <a:rPr lang="de-DE" baseline="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err="1" smtClean="0"/>
              <a:t>Thick</a:t>
            </a:r>
            <a:r>
              <a:rPr lang="de-DE" baseline="0" dirty="0" smtClean="0"/>
              <a:t> SOL </a:t>
            </a:r>
            <a:r>
              <a:rPr lang="de-DE" baseline="0" dirty="0" err="1" smtClean="0"/>
              <a:t>might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shield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strong CX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therefore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might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life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lower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compression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higher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exhaust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5734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future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exhaust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upgraded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cryo</a:t>
            </a:r>
            <a:r>
              <a:rPr lang="de-DE" dirty="0" smtClean="0"/>
              <a:t> </a:t>
            </a:r>
            <a:r>
              <a:rPr lang="de-DE" dirty="0" err="1" smtClean="0"/>
              <a:t>pumps</a:t>
            </a:r>
            <a:endParaRPr lang="de-D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 smtClean="0"/>
              <a:t>Additionally</a:t>
            </a:r>
            <a:r>
              <a:rPr lang="de-DE" dirty="0" smtClean="0"/>
              <a:t> sub-</a:t>
            </a:r>
            <a:r>
              <a:rPr lang="de-DE" dirty="0" err="1" smtClean="0"/>
              <a:t>divertor</a:t>
            </a:r>
            <a:r>
              <a:rPr lang="de-DE" dirty="0" smtClean="0"/>
              <a:t> </a:t>
            </a:r>
            <a:r>
              <a:rPr lang="de-DE" dirty="0" err="1" smtClean="0"/>
              <a:t>gaps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r>
              <a:rPr lang="de-DE" dirty="0" smtClean="0"/>
              <a:t> 10% </a:t>
            </a:r>
            <a:r>
              <a:rPr lang="de-DE" dirty="0" err="1" smtClean="0"/>
              <a:t>of</a:t>
            </a:r>
            <a:r>
              <a:rPr lang="de-DE" dirty="0" smtClean="0"/>
              <a:t> pump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gap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err="1" smtClean="0"/>
              <a:t>Fully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cooled</a:t>
            </a:r>
            <a:r>
              <a:rPr lang="de-DE" baseline="0" dirty="0" smtClean="0"/>
              <a:t> wall will </a:t>
            </a:r>
            <a:r>
              <a:rPr lang="de-DE" baseline="0" dirty="0" err="1" smtClean="0"/>
              <a:t>decrease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dynamic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err="1" smtClean="0"/>
              <a:t>Cryo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adds</a:t>
            </a:r>
            <a:r>
              <a:rPr lang="de-DE" baseline="0" dirty="0" smtClean="0"/>
              <a:t> 3 </a:t>
            </a:r>
            <a:r>
              <a:rPr lang="de-DE" baseline="0" dirty="0" err="1" smtClean="0"/>
              <a:t>times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pumping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err="1" smtClean="0"/>
              <a:t>Estimated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pumped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particles</a:t>
            </a:r>
            <a:r>
              <a:rPr lang="de-DE" baseline="0" dirty="0" smtClean="0"/>
              <a:t> strong </a:t>
            </a:r>
            <a:r>
              <a:rPr lang="de-DE" baseline="0" dirty="0" err="1" smtClean="0"/>
              <a:t>enough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compensate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even</a:t>
            </a:r>
            <a:r>
              <a:rPr lang="de-DE" baseline="0" dirty="0" smtClean="0"/>
              <a:t> a large wall </a:t>
            </a:r>
            <a:r>
              <a:rPr lang="de-DE" baseline="0" dirty="0" err="1" smtClean="0"/>
              <a:t>source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an </a:t>
            </a:r>
            <a:r>
              <a:rPr lang="de-DE" baseline="0" dirty="0" err="1" smtClean="0"/>
              <a:t>issue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err="1" smtClean="0"/>
              <a:t>Almost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itself</a:t>
            </a:r>
            <a:r>
              <a:rPr lang="de-DE" baseline="0" dirty="0" smtClean="0"/>
              <a:t> pump all 4 NBI </a:t>
            </a:r>
            <a:r>
              <a:rPr lang="de-DE" baseline="0" dirty="0" err="1" smtClean="0"/>
              <a:t>sources</a:t>
            </a:r>
            <a:r>
              <a:rPr lang="de-DE" baseline="0" dirty="0" smtClean="0"/>
              <a:t>, plus NBI </a:t>
            </a:r>
            <a:r>
              <a:rPr lang="de-DE" baseline="0" dirty="0" err="1" smtClean="0"/>
              <a:t>brings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own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pumps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46895-DAEF-47E5-8529-7A3EBD8431C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2437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7-X w/o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1533144" y="3690256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0" name="Titel 7"/>
          <p:cNvSpPr>
            <a:spLocks noGrp="1"/>
          </p:cNvSpPr>
          <p:nvPr>
            <p:ph type="title"/>
          </p:nvPr>
        </p:nvSpPr>
        <p:spPr>
          <a:xfrm>
            <a:off x="1533144" y="1501919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16.02.2022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21" name="Gruppieren 20"/>
          <p:cNvGrpSpPr/>
          <p:nvPr userDrawn="1"/>
        </p:nvGrpSpPr>
        <p:grpSpPr>
          <a:xfrm>
            <a:off x="1835809" y="5262640"/>
            <a:ext cx="8525640" cy="716032"/>
            <a:chOff x="1835809" y="5262640"/>
            <a:chExt cx="8525640" cy="716032"/>
          </a:xfrm>
        </p:grpSpPr>
        <p:pic>
          <p:nvPicPr>
            <p:cNvPr id="22" name="Grafik 2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809" y="5607844"/>
              <a:ext cx="1583509" cy="297679"/>
            </a:xfrm>
            <a:prstGeom prst="rect">
              <a:avLst/>
            </a:prstGeom>
          </p:spPr>
        </p:pic>
        <p:pic>
          <p:nvPicPr>
            <p:cNvPr id="23" name="Grafik 2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4425" y="5495213"/>
              <a:ext cx="1627024" cy="386686"/>
            </a:xfrm>
            <a:prstGeom prst="rect">
              <a:avLst/>
            </a:prstGeom>
          </p:spPr>
        </p:pic>
        <p:pic>
          <p:nvPicPr>
            <p:cNvPr id="24" name="Grafik 2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4488" y="5262640"/>
              <a:ext cx="2382977" cy="716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684276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478367" y="1089012"/>
            <a:ext cx="11233991" cy="5188237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8368" y="188639"/>
            <a:ext cx="10155265" cy="640303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lang="de-DE" sz="2800" b="1" kern="1200" dirty="0">
                <a:solidFill>
                  <a:schemeClr val="accent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Gerader Verbinder 10"/>
          <p:cNvCxnSpPr/>
          <p:nvPr userDrawn="1"/>
        </p:nvCxnSpPr>
        <p:spPr bwMode="auto">
          <a:xfrm>
            <a:off x="478367" y="900113"/>
            <a:ext cx="11233991" cy="1111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78E0-EA51-4CA5-BCF0-4E375523AEDC}" type="datetime1">
              <a:rPr lang="de-DE" smtClean="0"/>
              <a:t>16.02.2022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78795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78367" y="1089025"/>
            <a:ext cx="11233151" cy="5187950"/>
          </a:xfrm>
          <a:prstGeom prst="rect">
            <a:avLst/>
          </a:prstGeom>
        </p:spPr>
        <p:txBody>
          <a:bodyPr lIns="0"/>
          <a:lstStyle>
            <a:lvl1pPr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cxnSp>
        <p:nvCxnSpPr>
          <p:cNvPr id="11" name="Gerader Verbinder 10"/>
          <p:cNvCxnSpPr/>
          <p:nvPr userDrawn="1"/>
        </p:nvCxnSpPr>
        <p:spPr bwMode="auto">
          <a:xfrm>
            <a:off x="478367" y="900113"/>
            <a:ext cx="11233991" cy="1111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78E0-EA51-4CA5-BCF0-4E375523AEDC}" type="datetime1">
              <a:rPr lang="de-DE" smtClean="0"/>
              <a:t>16.02.2022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itel 12"/>
          <p:cNvSpPr>
            <a:spLocks noGrp="1"/>
          </p:cNvSpPr>
          <p:nvPr>
            <p:ph type="title"/>
          </p:nvPr>
        </p:nvSpPr>
        <p:spPr>
          <a:xfrm>
            <a:off x="478368" y="188639"/>
            <a:ext cx="10155265" cy="640303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lang="de-DE" sz="2800" b="1" kern="1200" dirty="0">
                <a:solidFill>
                  <a:schemeClr val="accent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86255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16.02.2022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780" y="1096930"/>
            <a:ext cx="11232438" cy="510449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>
              <a:defRPr>
                <a:latin typeface="+mj-lt"/>
              </a:defRPr>
            </a:lvl4pPr>
            <a:lvl5pPr>
              <a:defRPr lang="de-DE" sz="16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75698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16.02.2022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780" y="1096930"/>
            <a:ext cx="11232438" cy="510449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>
              <a:defRPr>
                <a:latin typeface="+mj-lt"/>
              </a:defRPr>
            </a:lvl4pPr>
            <a:lvl5pPr>
              <a:defRPr lang="de-DE" sz="16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64771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16.02.2022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69885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16.02.2022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780" y="1089025"/>
            <a:ext cx="5540020" cy="5129212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7" name="Inhaltsplatzhalter 2"/>
          <p:cNvSpPr>
            <a:spLocks noGrp="1"/>
          </p:cNvSpPr>
          <p:nvPr>
            <p:ph idx="18"/>
          </p:nvPr>
        </p:nvSpPr>
        <p:spPr>
          <a:xfrm>
            <a:off x="6175248" y="1089025"/>
            <a:ext cx="5540020" cy="5129212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66454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101549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16.02.2022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425" y="1912937"/>
            <a:ext cx="5540020" cy="4314721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7" name="Inhaltsplatzhalter 2"/>
          <p:cNvSpPr>
            <a:spLocks noGrp="1"/>
          </p:cNvSpPr>
          <p:nvPr>
            <p:ph idx="18"/>
          </p:nvPr>
        </p:nvSpPr>
        <p:spPr>
          <a:xfrm>
            <a:off x="6175248" y="1912937"/>
            <a:ext cx="5540020" cy="430530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idx="19"/>
          </p:nvPr>
        </p:nvSpPr>
        <p:spPr>
          <a:xfrm>
            <a:off x="479426" y="1089025"/>
            <a:ext cx="5540020" cy="823912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136" y="1089025"/>
            <a:ext cx="5539678" cy="823912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4300001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61705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7-X w/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524000" y="3429000"/>
            <a:ext cx="9144000" cy="11947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34" name="Titel 7"/>
          <p:cNvSpPr>
            <a:spLocks noGrp="1"/>
          </p:cNvSpPr>
          <p:nvPr userDrawn="1">
            <p:ph type="title"/>
          </p:nvPr>
        </p:nvSpPr>
        <p:spPr>
          <a:xfrm>
            <a:off x="1524000" y="1240663"/>
            <a:ext cx="9144000" cy="2055378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1930906" y="5892965"/>
            <a:ext cx="8434419" cy="566770"/>
            <a:chOff x="507813" y="5834863"/>
            <a:chExt cx="8135786" cy="566770"/>
          </a:xfrm>
        </p:grpSpPr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13" y="5834863"/>
              <a:ext cx="560411" cy="373742"/>
            </a:xfrm>
            <a:prstGeom prst="rect">
              <a:avLst/>
            </a:prstGeom>
          </p:spPr>
        </p:pic>
        <p:sp>
          <p:nvSpPr>
            <p:cNvPr id="18" name="Subtitle 2"/>
            <p:cNvSpPr txBox="1">
              <a:spLocks/>
            </p:cNvSpPr>
            <p:nvPr userDrawn="1"/>
          </p:nvSpPr>
          <p:spPr>
            <a:xfrm>
              <a:off x="1068224" y="5834863"/>
              <a:ext cx="7575375" cy="56677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dirty="0" smtClean="0">
                  <a:latin typeface="Arial Narrow" panose="020B0606020202030204" pitchFamily="34" charset="0"/>
                </a:rPr>
                <a:t>This work has been carried out within the framework of the EUROfusion Consortium and has received funding from the </a:t>
              </a:r>
              <a:r>
                <a:rPr lang="en-US" sz="1000" dirty="0" err="1" smtClean="0">
                  <a:latin typeface="Arial Narrow" panose="020B0606020202030204" pitchFamily="34" charset="0"/>
                </a:rPr>
                <a:t>Euratom</a:t>
              </a:r>
              <a:r>
                <a:rPr lang="en-US" sz="1000" dirty="0" smtClean="0">
                  <a:latin typeface="Arial Narrow" panose="020B0606020202030204" pitchFamily="34" charset="0"/>
                </a:rPr>
                <a:t> research and training </a:t>
              </a:r>
              <a:r>
                <a:rPr lang="en-US" sz="1000" dirty="0" err="1" smtClean="0">
                  <a:latin typeface="Arial Narrow" panose="020B0606020202030204" pitchFamily="34" charset="0"/>
                </a:rPr>
                <a:t>programme</a:t>
              </a:r>
              <a:r>
                <a:rPr lang="en-US" sz="1000" dirty="0" smtClean="0">
                  <a:latin typeface="Arial Narrow" panose="020B0606020202030204" pitchFamily="34" charset="0"/>
                </a:rPr>
                <a:t> 2014-2018 and 2019-2020 under grant agreement No 633053. The views and opinions expressed herein do not necessarily reflect those of the European Commission.</a:t>
              </a:r>
              <a:endParaRPr lang="en-US" sz="10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16.02.2022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21" name="Gruppieren 20"/>
          <p:cNvGrpSpPr/>
          <p:nvPr userDrawn="1"/>
        </p:nvGrpSpPr>
        <p:grpSpPr>
          <a:xfrm>
            <a:off x="1835809" y="4884613"/>
            <a:ext cx="8525640" cy="716032"/>
            <a:chOff x="1835809" y="5250427"/>
            <a:chExt cx="8525640" cy="716032"/>
          </a:xfrm>
        </p:grpSpPr>
        <p:pic>
          <p:nvPicPr>
            <p:cNvPr id="22" name="Grafik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809" y="5607844"/>
              <a:ext cx="1583509" cy="297679"/>
            </a:xfrm>
            <a:prstGeom prst="rect">
              <a:avLst/>
            </a:prstGeom>
          </p:spPr>
        </p:pic>
        <p:pic>
          <p:nvPicPr>
            <p:cNvPr id="23" name="Grafik 2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4425" y="5495213"/>
              <a:ext cx="1627024" cy="386686"/>
            </a:xfrm>
            <a:prstGeom prst="rect">
              <a:avLst/>
            </a:prstGeom>
          </p:spPr>
        </p:pic>
        <p:pic>
          <p:nvPicPr>
            <p:cNvPr id="24" name="Grafik 23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5943" y="5250427"/>
              <a:ext cx="2382977" cy="716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79222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7-X w/o acknowledgement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9395"/>
            <a:ext cx="12192000" cy="2264910"/>
          </a:xfrm>
          <a:prstGeom prst="rect">
            <a:avLst/>
          </a:prstGeom>
        </p:spPr>
      </p:pic>
      <p:sp>
        <p:nvSpPr>
          <p:cNvPr id="14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5" y="6490520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9239386D-0DD8-4F47-AB93-DD4D12351C48}" type="datetime1">
              <a:rPr lang="de-DE" smtClean="0"/>
              <a:t>16.02.2022</a:t>
            </a:fld>
            <a:endParaRPr lang="de-DE" dirty="0"/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488564"/>
            <a:ext cx="8564310" cy="365125"/>
          </a:xfrm>
        </p:spPr>
        <p:txBody>
          <a:bodyPr/>
          <a:lstStyle>
            <a:lvl1pPr>
              <a:defRPr lang="en-US" sz="1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6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490519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1524000" y="2510472"/>
            <a:ext cx="9144000" cy="748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3" name="Titel 7"/>
          <p:cNvSpPr>
            <a:spLocks noGrp="1"/>
          </p:cNvSpPr>
          <p:nvPr>
            <p:ph type="title"/>
          </p:nvPr>
        </p:nvSpPr>
        <p:spPr>
          <a:xfrm>
            <a:off x="1524000" y="1136247"/>
            <a:ext cx="9144000" cy="1316396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grpSp>
        <p:nvGrpSpPr>
          <p:cNvPr id="20" name="Gruppieren 19"/>
          <p:cNvGrpSpPr/>
          <p:nvPr userDrawn="1"/>
        </p:nvGrpSpPr>
        <p:grpSpPr>
          <a:xfrm>
            <a:off x="2203450" y="3372223"/>
            <a:ext cx="7791450" cy="663995"/>
            <a:chOff x="2203450" y="5279000"/>
            <a:chExt cx="7791450" cy="663995"/>
          </a:xfrm>
        </p:grpSpPr>
        <p:pic>
          <p:nvPicPr>
            <p:cNvPr id="21" name="Grafik 2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5607845"/>
              <a:ext cx="1527969" cy="287238"/>
            </a:xfrm>
            <a:prstGeom prst="rect">
              <a:avLst/>
            </a:prstGeom>
          </p:spPr>
        </p:pic>
        <p:pic>
          <p:nvPicPr>
            <p:cNvPr id="22" name="Grafik 2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4082" y="5508572"/>
              <a:ext cx="1500818" cy="356691"/>
            </a:xfrm>
            <a:prstGeom prst="rect">
              <a:avLst/>
            </a:prstGeom>
          </p:spPr>
        </p:pic>
        <p:pic>
          <p:nvPicPr>
            <p:cNvPr id="24" name="Grafik 23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6752" y="5279000"/>
              <a:ext cx="2209800" cy="6639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90383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7-X w/ acknowledgement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8"/>
          <a:stretch/>
        </p:blipFill>
        <p:spPr>
          <a:xfrm>
            <a:off x="0" y="4462943"/>
            <a:ext cx="12192000" cy="2051362"/>
          </a:xfrm>
          <a:prstGeom prst="rect">
            <a:avLst/>
          </a:prstGeom>
        </p:spPr>
      </p:pic>
      <p:sp>
        <p:nvSpPr>
          <p:cNvPr id="14" name="Datumsplatzhalter 2"/>
          <p:cNvSpPr>
            <a:spLocks noGrp="1"/>
          </p:cNvSpPr>
          <p:nvPr>
            <p:ph type="dt" sz="half" idx="10"/>
          </p:nvPr>
        </p:nvSpPr>
        <p:spPr>
          <a:xfrm>
            <a:off x="479425" y="6490520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9239386D-0DD8-4F47-AB93-DD4D12351C48}" type="datetime1">
              <a:rPr lang="de-DE" smtClean="0"/>
              <a:t>16.02.2022</a:t>
            </a:fld>
            <a:endParaRPr lang="de-DE" dirty="0"/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13845" y="6488564"/>
            <a:ext cx="8564310" cy="365125"/>
          </a:xfrm>
        </p:spPr>
        <p:txBody>
          <a:bodyPr/>
          <a:lstStyle>
            <a:lvl1pPr>
              <a:defRPr lang="en-US" sz="10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6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632575" y="6490519"/>
            <a:ext cx="1080000" cy="365125"/>
          </a:xfrm>
        </p:spPr>
        <p:txBody>
          <a:bodyPr/>
          <a:lstStyle>
            <a:lvl1pPr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1524000" y="2407920"/>
            <a:ext cx="9144000" cy="748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3" name="Titel 7"/>
          <p:cNvSpPr>
            <a:spLocks noGrp="1"/>
          </p:cNvSpPr>
          <p:nvPr>
            <p:ph type="title"/>
          </p:nvPr>
        </p:nvSpPr>
        <p:spPr>
          <a:xfrm>
            <a:off x="1524000" y="1033695"/>
            <a:ext cx="9144000" cy="1316396"/>
          </a:xfrm>
          <a:prstGeom prst="rect">
            <a:avLst/>
          </a:prstGeom>
        </p:spPr>
        <p:txBody>
          <a:bodyPr anchor="b"/>
          <a:lstStyle>
            <a:lvl1pPr algn="ctr">
              <a:defRPr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grpSp>
        <p:nvGrpSpPr>
          <p:cNvPr id="19" name="Gruppieren 18"/>
          <p:cNvGrpSpPr/>
          <p:nvPr userDrawn="1"/>
        </p:nvGrpSpPr>
        <p:grpSpPr>
          <a:xfrm>
            <a:off x="1155700" y="4028478"/>
            <a:ext cx="10055224" cy="566770"/>
            <a:chOff x="498625" y="5834863"/>
            <a:chExt cx="9699204" cy="566770"/>
          </a:xfrm>
        </p:grpSpPr>
        <p:pic>
          <p:nvPicPr>
            <p:cNvPr id="20" name="Grafik 1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625" y="5834863"/>
              <a:ext cx="560411" cy="373742"/>
            </a:xfrm>
            <a:prstGeom prst="rect">
              <a:avLst/>
            </a:prstGeom>
          </p:spPr>
        </p:pic>
        <p:sp>
          <p:nvSpPr>
            <p:cNvPr id="21" name="Subtitle 2"/>
            <p:cNvSpPr txBox="1">
              <a:spLocks/>
            </p:cNvSpPr>
            <p:nvPr userDrawn="1"/>
          </p:nvSpPr>
          <p:spPr>
            <a:xfrm>
              <a:off x="1068224" y="5834863"/>
              <a:ext cx="9129605" cy="56677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dirty="0" smtClean="0">
                  <a:latin typeface="Arial Narrow" panose="020B0606020202030204" pitchFamily="34" charset="0"/>
                </a:rPr>
                <a:t>This work has been carried out within the framework of the EUROfusion Consortium and has received funding from the </a:t>
              </a:r>
              <a:r>
                <a:rPr lang="en-US" sz="1000" dirty="0" err="1" smtClean="0">
                  <a:latin typeface="Arial Narrow" panose="020B0606020202030204" pitchFamily="34" charset="0"/>
                </a:rPr>
                <a:t>Euratom</a:t>
              </a:r>
              <a:r>
                <a:rPr lang="en-US" sz="1000" dirty="0" smtClean="0">
                  <a:latin typeface="Arial Narrow" panose="020B0606020202030204" pitchFamily="34" charset="0"/>
                </a:rPr>
                <a:t> research and training </a:t>
              </a:r>
              <a:r>
                <a:rPr lang="en-US" sz="1000" dirty="0" err="1" smtClean="0">
                  <a:latin typeface="Arial Narrow" panose="020B0606020202030204" pitchFamily="34" charset="0"/>
                </a:rPr>
                <a:t>programme</a:t>
              </a:r>
              <a:r>
                <a:rPr lang="en-US" sz="1000" dirty="0" smtClean="0">
                  <a:latin typeface="Arial Narrow" panose="020B0606020202030204" pitchFamily="34" charset="0"/>
                </a:rPr>
                <a:t> 2014-2018 and 2019-2020 under grant agreement No 633053. The views and opinions expressed herein do not necessarily reflect those of the European Commission.</a:t>
              </a:r>
              <a:endParaRPr lang="en-US" sz="10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31" name="Gruppieren 30"/>
          <p:cNvGrpSpPr/>
          <p:nvPr userDrawn="1"/>
        </p:nvGrpSpPr>
        <p:grpSpPr>
          <a:xfrm>
            <a:off x="4886752" y="3272206"/>
            <a:ext cx="5108148" cy="663995"/>
            <a:chOff x="4886752" y="5279000"/>
            <a:chExt cx="5108148" cy="663995"/>
          </a:xfrm>
        </p:grpSpPr>
        <p:pic>
          <p:nvPicPr>
            <p:cNvPr id="33" name="Grafik 3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4082" y="5508572"/>
              <a:ext cx="1500818" cy="356691"/>
            </a:xfrm>
            <a:prstGeom prst="rect">
              <a:avLst/>
            </a:prstGeom>
          </p:spPr>
        </p:pic>
        <p:pic>
          <p:nvPicPr>
            <p:cNvPr id="34" name="Grafik 33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6752" y="5279000"/>
              <a:ext cx="2209800" cy="6639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93731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95027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16.02.2022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780" y="1096930"/>
            <a:ext cx="11232438" cy="510449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>
              <a:defRPr>
                <a:latin typeface="+mj-lt"/>
              </a:defRPr>
            </a:lvl4pPr>
            <a:lvl5pPr>
              <a:defRPr lang="de-DE" sz="16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191525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95027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16.02.2022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479425" y="1096930"/>
            <a:ext cx="11233150" cy="509432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16291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95027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16.02.2022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830137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95027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16.02.2022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780" y="1089025"/>
            <a:ext cx="5540020" cy="5129212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7" name="Inhaltsplatzhalter 2"/>
          <p:cNvSpPr>
            <a:spLocks noGrp="1"/>
          </p:cNvSpPr>
          <p:nvPr>
            <p:ph idx="18"/>
          </p:nvPr>
        </p:nvSpPr>
        <p:spPr>
          <a:xfrm>
            <a:off x="6175248" y="1089025"/>
            <a:ext cx="5540020" cy="5129212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41956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79425" y="188638"/>
            <a:ext cx="9502775" cy="6588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200" b="1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cxnSp>
        <p:nvCxnSpPr>
          <p:cNvPr id="15" name="Gerader Verbinder 10"/>
          <p:cNvCxnSpPr/>
          <p:nvPr userDrawn="1"/>
        </p:nvCxnSpPr>
        <p:spPr bwMode="auto">
          <a:xfrm>
            <a:off x="479425" y="909768"/>
            <a:ext cx="1123314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16.02.2022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79425" y="1912937"/>
            <a:ext cx="5540020" cy="4314721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7" name="Inhaltsplatzhalter 2"/>
          <p:cNvSpPr>
            <a:spLocks noGrp="1"/>
          </p:cNvSpPr>
          <p:nvPr>
            <p:ph idx="18"/>
          </p:nvPr>
        </p:nvSpPr>
        <p:spPr>
          <a:xfrm>
            <a:off x="6175248" y="1912937"/>
            <a:ext cx="5540020" cy="4305300"/>
          </a:xfrm>
          <a:prstGeom prst="rect">
            <a:avLst/>
          </a:prstGeom>
        </p:spPr>
        <p:txBody>
          <a:bodyPr lIns="0"/>
          <a:lstStyle>
            <a:lvl1pPr>
              <a:defRPr lang="de-DE" sz="2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5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idx="19"/>
          </p:nvPr>
        </p:nvSpPr>
        <p:spPr>
          <a:xfrm>
            <a:off x="479426" y="1089025"/>
            <a:ext cx="5540020" cy="823912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136" y="1089025"/>
            <a:ext cx="5539678" cy="823912"/>
          </a:xfrm>
          <a:prstGeom prst="rect">
            <a:avLst/>
          </a:prstGeom>
        </p:spPr>
        <p:txBody>
          <a:bodyPr l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7719487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737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8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9425" y="6356350"/>
            <a:ext cx="11153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6F4EBBD8-A576-4697-90A8-A3A1DA1E14A9}" type="datetime1">
              <a:rPr lang="de-DE" smtClean="0"/>
              <a:t>16.02.2022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12000" y="6356350"/>
            <a:ext cx="85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34400" y="6356350"/>
            <a:ext cx="108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351" y="189217"/>
            <a:ext cx="571391" cy="51163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183600"/>
            <a:ext cx="2401557" cy="51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4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378">
          <p15:clr>
            <a:srgbClr val="F26B43"/>
          </p15:clr>
        </p15:guide>
        <p15:guide id="3" pos="302">
          <p15:clr>
            <a:srgbClr val="F26B43"/>
          </p15:clr>
        </p15:guide>
        <p15:guide id="4" orient="horz" pos="119">
          <p15:clr>
            <a:srgbClr val="F26B43"/>
          </p15:clr>
        </p15:guide>
        <p15:guide id="5" orient="horz" pos="3997">
          <p15:clr>
            <a:srgbClr val="F26B43"/>
          </p15:clr>
        </p15:guide>
        <p15:guide id="6" orient="horz" pos="572">
          <p15:clr>
            <a:srgbClr val="F26B43"/>
          </p15:clr>
        </p15:guide>
        <p15:guide id="7" orient="horz" pos="686">
          <p15:clr>
            <a:srgbClr val="F26B43"/>
          </p15:clr>
        </p15:guide>
        <p15:guide id="8" orient="horz" pos="2273">
          <p15:clr>
            <a:srgbClr val="F26B43"/>
          </p15:clr>
        </p15:guide>
        <p15:guide id="9" orient="horz" pos="438">
          <p15:clr>
            <a:srgbClr val="F26B43"/>
          </p15:clr>
        </p15:guide>
        <p15:guide id="10" orient="horz" pos="3917">
          <p15:clr>
            <a:srgbClr val="F26B43"/>
          </p15:clr>
        </p15:guide>
        <p15:guide id="11" orient="horz" pos="248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9425" y="6356350"/>
            <a:ext cx="11153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6F4EBBD8-A576-4697-90A8-A3A1DA1E14A9}" type="datetime1">
              <a:rPr lang="de-DE" smtClean="0"/>
              <a:t>16.02.2022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12000" y="6356350"/>
            <a:ext cx="85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34400" y="6356350"/>
            <a:ext cx="108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10850" y="191293"/>
            <a:ext cx="600964" cy="53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570" y="191598"/>
            <a:ext cx="599049" cy="5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16" r:id="rId2"/>
    <p:sldLayoutId id="2147483700" r:id="rId3"/>
    <p:sldLayoutId id="2147483701" r:id="rId4"/>
    <p:sldLayoutId id="2147483702" r:id="rId5"/>
    <p:sldLayoutId id="2147483719" r:id="rId6"/>
    <p:sldLayoutId id="2147483720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378">
          <p15:clr>
            <a:srgbClr val="F26B43"/>
          </p15:clr>
        </p15:guide>
        <p15:guide id="3" pos="302">
          <p15:clr>
            <a:srgbClr val="F26B43"/>
          </p15:clr>
        </p15:guide>
        <p15:guide id="4" orient="horz" pos="119">
          <p15:clr>
            <a:srgbClr val="F26B43"/>
          </p15:clr>
        </p15:guide>
        <p15:guide id="5" orient="horz" pos="3997">
          <p15:clr>
            <a:srgbClr val="F26B43"/>
          </p15:clr>
        </p15:guide>
        <p15:guide id="6" orient="horz" pos="572">
          <p15:clr>
            <a:srgbClr val="F26B43"/>
          </p15:clr>
        </p15:guide>
        <p15:guide id="7" orient="horz" pos="686">
          <p15:clr>
            <a:srgbClr val="F26B43"/>
          </p15:clr>
        </p15:guide>
        <p15:guide id="8" orient="horz" pos="2273">
          <p15:clr>
            <a:srgbClr val="F26B43"/>
          </p15:clr>
        </p15:guide>
        <p15:guide id="9" orient="horz" pos="458">
          <p15:clr>
            <a:srgbClr val="F26B43"/>
          </p15:clr>
        </p15:guide>
        <p15:guide id="10" orient="horz" pos="391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9425" y="6356350"/>
            <a:ext cx="11153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6F4EBBD8-A576-4697-90A8-A3A1DA1E14A9}" type="datetime1">
              <a:rPr lang="de-DE" smtClean="0"/>
              <a:t>16.02.2022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12000" y="6356350"/>
            <a:ext cx="85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34400" y="6356350"/>
            <a:ext cx="108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10850" y="188912"/>
            <a:ext cx="600964" cy="53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86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17" r:id="rId2"/>
    <p:sldLayoutId id="2147483693" r:id="rId3"/>
    <p:sldLayoutId id="2147483694" r:id="rId4"/>
    <p:sldLayoutId id="2147483695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378">
          <p15:clr>
            <a:srgbClr val="F26B43"/>
          </p15:clr>
        </p15:guide>
        <p15:guide id="3" pos="302">
          <p15:clr>
            <a:srgbClr val="F26B43"/>
          </p15:clr>
        </p15:guide>
        <p15:guide id="4" orient="horz" pos="119">
          <p15:clr>
            <a:srgbClr val="F26B43"/>
          </p15:clr>
        </p15:guide>
        <p15:guide id="5" orient="horz" pos="3997">
          <p15:clr>
            <a:srgbClr val="F26B43"/>
          </p15:clr>
        </p15:guide>
        <p15:guide id="6" orient="horz" pos="572">
          <p15:clr>
            <a:srgbClr val="F26B43"/>
          </p15:clr>
        </p15:guide>
        <p15:guide id="7" orient="horz" pos="686">
          <p15:clr>
            <a:srgbClr val="F26B43"/>
          </p15:clr>
        </p15:guide>
        <p15:guide id="8" orient="horz" pos="2273">
          <p15:clr>
            <a:srgbClr val="F26B43"/>
          </p15:clr>
        </p15:guide>
        <p15:guide id="9" orient="horz" pos="458">
          <p15:clr>
            <a:srgbClr val="F26B43"/>
          </p15:clr>
        </p15:guide>
        <p15:guide id="10" orient="horz" pos="39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9425" y="6356350"/>
            <a:ext cx="11153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6F4EBBD8-A576-4697-90A8-A3A1DA1E14A9}" type="datetime1">
              <a:rPr lang="de-DE" smtClean="0"/>
              <a:t>16.02.2022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12000" y="6356350"/>
            <a:ext cx="85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34400" y="6356350"/>
            <a:ext cx="1080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de-DE" sz="1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482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378">
          <p15:clr>
            <a:srgbClr val="F26B43"/>
          </p15:clr>
        </p15:guide>
        <p15:guide id="3" pos="302">
          <p15:clr>
            <a:srgbClr val="F26B43"/>
          </p15:clr>
        </p15:guide>
        <p15:guide id="4" orient="horz" pos="119">
          <p15:clr>
            <a:srgbClr val="F26B43"/>
          </p15:clr>
        </p15:guide>
        <p15:guide id="5" orient="horz" pos="3997">
          <p15:clr>
            <a:srgbClr val="F26B43"/>
          </p15:clr>
        </p15:guide>
        <p15:guide id="6" orient="horz" pos="572">
          <p15:clr>
            <a:srgbClr val="F26B43"/>
          </p15:clr>
        </p15:guide>
        <p15:guide id="7" orient="horz" pos="686">
          <p15:clr>
            <a:srgbClr val="F26B43"/>
          </p15:clr>
        </p15:guide>
        <p15:guide id="8" orient="horz" pos="2273">
          <p15:clr>
            <a:srgbClr val="F26B43"/>
          </p15:clr>
        </p15:guide>
        <p15:guide id="9" orient="horz" pos="458">
          <p15:clr>
            <a:srgbClr val="F26B43"/>
          </p15:clr>
        </p15:guide>
        <p15:guide id="10" orient="horz" pos="39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png"/><Relationship Id="rId7" Type="http://schemas.openxmlformats.org/officeDocument/2006/relationships/image" Target="../media/image4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47.png"/><Relationship Id="rId5" Type="http://schemas.openxmlformats.org/officeDocument/2006/relationships/image" Target="../media/image43.png"/><Relationship Id="rId10" Type="http://schemas.openxmlformats.org/officeDocument/2006/relationships/image" Target="../media/image46.png"/><Relationship Id="rId4" Type="http://schemas.openxmlformats.org/officeDocument/2006/relationships/image" Target="../media/image13.png"/><Relationship Id="rId9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27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2F7BE-D151-4E0B-ADEA-4ACB555EF7AA}" type="datetime1">
              <a:rPr lang="de-DE" smtClean="0"/>
              <a:t>16.02.2022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W7-X - TG Edge &amp; </a:t>
            </a:r>
            <a:r>
              <a:rPr lang="en-US" dirty="0" err="1" smtClean="0"/>
              <a:t>Divertor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0" y="1029991"/>
            <a:ext cx="12053455" cy="98168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Available neutral gas systems</a:t>
            </a:r>
            <a:endParaRPr lang="de-DE" dirty="0"/>
          </a:p>
        </p:txBody>
      </p:sp>
      <p:sp>
        <p:nvSpPr>
          <p:cNvPr id="9" name="Untertitel 5"/>
          <p:cNvSpPr txBox="1">
            <a:spLocks/>
          </p:cNvSpPr>
          <p:nvPr/>
        </p:nvSpPr>
        <p:spPr>
          <a:xfrm>
            <a:off x="1145895" y="2407920"/>
            <a:ext cx="10566680" cy="74802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T. Kremeyer</a:t>
            </a:r>
            <a:r>
              <a:rPr lang="de-DE" b="1" baseline="30000" dirty="0"/>
              <a:t>1</a:t>
            </a:r>
            <a:r>
              <a:rPr lang="de-DE" dirty="0"/>
              <a:t>, D. Boeyaert</a:t>
            </a:r>
            <a:r>
              <a:rPr lang="de-DE" baseline="30000" dirty="0"/>
              <a:t>2</a:t>
            </a:r>
            <a:r>
              <a:rPr lang="de-DE" dirty="0" smtClean="0"/>
              <a:t>, CP. Dhard</a:t>
            </a:r>
            <a:r>
              <a:rPr lang="de-DE" baseline="30000" dirty="0" smtClean="0"/>
              <a:t>1</a:t>
            </a:r>
            <a:r>
              <a:rPr lang="de-DE" dirty="0" smtClean="0"/>
              <a:t>, </a:t>
            </a:r>
            <a:r>
              <a:rPr lang="de-DE" dirty="0"/>
              <a:t>M. Jakubowski</a:t>
            </a:r>
            <a:r>
              <a:rPr lang="de-DE" baseline="30000" dirty="0"/>
              <a:t>1</a:t>
            </a:r>
            <a:r>
              <a:rPr lang="de-DE" dirty="0"/>
              <a:t>, D. Naujoks</a:t>
            </a:r>
            <a:r>
              <a:rPr lang="de-DE" baseline="30000" dirty="0"/>
              <a:t>1</a:t>
            </a:r>
            <a:r>
              <a:rPr lang="de-DE" dirty="0"/>
              <a:t>, F. Reimold</a:t>
            </a:r>
            <a:r>
              <a:rPr lang="de-DE" baseline="30000" dirty="0"/>
              <a:t>1</a:t>
            </a:r>
            <a:r>
              <a:rPr lang="de-DE" dirty="0"/>
              <a:t>, T. Romba</a:t>
            </a:r>
            <a:r>
              <a:rPr lang="de-DE" baseline="30000" dirty="0"/>
              <a:t>1</a:t>
            </a:r>
            <a:r>
              <a:rPr lang="de-DE" dirty="0"/>
              <a:t>, O. Schmitz</a:t>
            </a:r>
            <a:r>
              <a:rPr lang="de-DE" baseline="30000" dirty="0"/>
              <a:t>2</a:t>
            </a:r>
            <a:r>
              <a:rPr lang="de-DE" dirty="0"/>
              <a:t>, S. Sereda</a:t>
            </a:r>
            <a:r>
              <a:rPr lang="de-DE" baseline="30000" dirty="0"/>
              <a:t>2</a:t>
            </a:r>
            <a:r>
              <a:rPr lang="de-DE" dirty="0"/>
              <a:t>, V. Winters</a:t>
            </a:r>
            <a:r>
              <a:rPr lang="de-DE" baseline="30000" dirty="0"/>
              <a:t>1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019425" y="3113224"/>
            <a:ext cx="70199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baseline="30000" dirty="0"/>
              <a:t>1</a:t>
            </a:r>
            <a:r>
              <a:rPr lang="de-DE" sz="1000" dirty="0"/>
              <a:t>Max Planck </a:t>
            </a:r>
            <a:r>
              <a:rPr lang="de-DE" sz="1000" dirty="0" err="1"/>
              <a:t>Inst</a:t>
            </a:r>
            <a:r>
              <a:rPr lang="de-DE" sz="1000" dirty="0"/>
              <a:t>. </a:t>
            </a:r>
            <a:r>
              <a:rPr lang="de-DE" sz="1000" dirty="0" err="1"/>
              <a:t>for</a:t>
            </a:r>
            <a:r>
              <a:rPr lang="de-DE" sz="1000" dirty="0"/>
              <a:t> Plasma </a:t>
            </a:r>
            <a:r>
              <a:rPr lang="de-DE" sz="1000" dirty="0" err="1"/>
              <a:t>Physics</a:t>
            </a:r>
            <a:r>
              <a:rPr lang="de-DE" sz="1000" dirty="0"/>
              <a:t>, 17491 Greifswald, Germany</a:t>
            </a:r>
          </a:p>
          <a:p>
            <a:r>
              <a:rPr lang="de-DE" sz="1000" baseline="30000" dirty="0"/>
              <a:t>2</a:t>
            </a:r>
            <a:r>
              <a:rPr lang="de-DE" sz="1000" dirty="0"/>
              <a:t>University </a:t>
            </a:r>
            <a:r>
              <a:rPr lang="de-DE" sz="1000" dirty="0" err="1"/>
              <a:t>of</a:t>
            </a:r>
            <a:r>
              <a:rPr lang="de-DE" sz="1000" dirty="0"/>
              <a:t> Wisconsin - Madison, Madison, WI 53706, </a:t>
            </a:r>
            <a:r>
              <a:rPr lang="de-DE" sz="1000" dirty="0" smtClean="0"/>
              <a:t>USA</a:t>
            </a:r>
            <a:endParaRPr lang="de-DE" sz="1000" dirty="0" smtClean="0"/>
          </a:p>
        </p:txBody>
      </p:sp>
    </p:spTree>
    <p:extLst>
      <p:ext uri="{BB962C8B-B14F-4D97-AF65-F5344CB8AC3E}">
        <p14:creationId xmlns:p14="http://schemas.microsoft.com/office/powerpoint/2010/main" val="28624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WISP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16.02.2022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342900" indent="-342900"/>
            <a:r>
              <a:rPr lang="de-DE" dirty="0" smtClean="0"/>
              <a:t>Non-invasive</a:t>
            </a:r>
            <a:endParaRPr lang="de-DE" dirty="0"/>
          </a:p>
          <a:p>
            <a:pPr marL="342900" indent="-342900"/>
            <a:r>
              <a:rPr lang="de-DE" dirty="0"/>
              <a:t>Total </a:t>
            </a:r>
            <a:r>
              <a:rPr lang="de-DE" dirty="0" err="1"/>
              <a:t>pressure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1e-5 – 1e-2 mbar  </a:t>
            </a:r>
          </a:p>
          <a:p>
            <a:pPr marL="342900" indent="-342900"/>
            <a:r>
              <a:rPr lang="de-DE" dirty="0"/>
              <a:t>2% He in H at </a:t>
            </a:r>
            <a:r>
              <a:rPr lang="de-DE" dirty="0" err="1"/>
              <a:t>lowest</a:t>
            </a:r>
            <a:r>
              <a:rPr lang="de-DE" dirty="0"/>
              <a:t> </a:t>
            </a:r>
            <a:r>
              <a:rPr lang="de-DE" dirty="0" err="1"/>
              <a:t>pressure</a:t>
            </a:r>
            <a:endParaRPr lang="de-DE" dirty="0"/>
          </a:p>
          <a:p>
            <a:pPr marL="342900" indent="-342900"/>
            <a:r>
              <a:rPr lang="de-DE" dirty="0"/>
              <a:t>He: 667.8 </a:t>
            </a:r>
            <a:r>
              <a:rPr lang="de-DE" dirty="0" err="1"/>
              <a:t>nm</a:t>
            </a:r>
            <a:r>
              <a:rPr lang="de-DE" dirty="0"/>
              <a:t>; 706.5 </a:t>
            </a:r>
            <a:r>
              <a:rPr lang="de-DE" dirty="0" err="1"/>
              <a:t>nm</a:t>
            </a:r>
            <a:r>
              <a:rPr lang="de-DE" dirty="0"/>
              <a:t>; 728.4 </a:t>
            </a:r>
            <a:r>
              <a:rPr lang="de-DE" dirty="0" err="1"/>
              <a:t>nm</a:t>
            </a:r>
            <a:r>
              <a:rPr lang="de-DE" dirty="0"/>
              <a:t> (587.4 </a:t>
            </a:r>
            <a:r>
              <a:rPr lang="de-DE" dirty="0" err="1"/>
              <a:t>nm</a:t>
            </a:r>
            <a:r>
              <a:rPr lang="de-DE" dirty="0"/>
              <a:t> optional)</a:t>
            </a:r>
          </a:p>
          <a:p>
            <a:pPr marL="342900" indent="-342900"/>
            <a:r>
              <a:rPr lang="de-DE" dirty="0"/>
              <a:t>H: H</a:t>
            </a:r>
            <a:r>
              <a:rPr lang="el-GR" dirty="0"/>
              <a:t>α</a:t>
            </a:r>
            <a:r>
              <a:rPr lang="de-DE" dirty="0"/>
              <a:t> 656.2 </a:t>
            </a:r>
            <a:r>
              <a:rPr lang="de-DE" dirty="0" err="1"/>
              <a:t>nm</a:t>
            </a:r>
            <a:endParaRPr lang="de-DE" dirty="0"/>
          </a:p>
          <a:p>
            <a:pPr marL="342900" indent="-342900"/>
            <a:r>
              <a:rPr lang="de-DE" dirty="0"/>
              <a:t>Time </a:t>
            </a:r>
            <a:r>
              <a:rPr lang="de-DE" dirty="0" err="1"/>
              <a:t>resolution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100 </a:t>
            </a:r>
            <a:r>
              <a:rPr lang="de-DE" dirty="0" err="1"/>
              <a:t>ms</a:t>
            </a:r>
            <a:r>
              <a:rPr lang="de-DE" dirty="0"/>
              <a:t> at </a:t>
            </a:r>
            <a:r>
              <a:rPr lang="de-DE" dirty="0" err="1"/>
              <a:t>lowest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&lt; 1 </a:t>
            </a:r>
            <a:r>
              <a:rPr lang="de-DE" dirty="0" err="1"/>
              <a:t>ms</a:t>
            </a:r>
            <a:r>
              <a:rPr lang="de-DE" dirty="0"/>
              <a:t> at </a:t>
            </a:r>
            <a:r>
              <a:rPr lang="de-DE" dirty="0" err="1"/>
              <a:t>highest</a:t>
            </a:r>
            <a:r>
              <a:rPr lang="de-DE" dirty="0"/>
              <a:t> </a:t>
            </a:r>
            <a:r>
              <a:rPr lang="de-DE" dirty="0" err="1"/>
              <a:t>pressure</a:t>
            </a:r>
            <a:endParaRPr lang="de-DE" dirty="0"/>
          </a:p>
          <a:p>
            <a:pPr marL="342900" indent="-342900"/>
            <a:r>
              <a:rPr lang="de-DE" dirty="0"/>
              <a:t>High light </a:t>
            </a:r>
            <a:r>
              <a:rPr lang="de-DE" dirty="0" err="1"/>
              <a:t>sensitivity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spectroscopy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ORNL </a:t>
            </a:r>
            <a:r>
              <a:rPr lang="de-DE" dirty="0" err="1" smtClean="0"/>
              <a:t>Filterscopes</a:t>
            </a:r>
            <a:endParaRPr lang="de-DE" dirty="0" smtClean="0"/>
          </a:p>
          <a:p>
            <a:pPr marL="342900" indent="-342900"/>
            <a:endParaRPr lang="de-DE" dirty="0"/>
          </a:p>
          <a:p>
            <a:pPr marL="342900" indent="-342900"/>
            <a:r>
              <a:rPr lang="de-DE" dirty="0" smtClean="0"/>
              <a:t>AEI40 </a:t>
            </a:r>
            <a:r>
              <a:rPr lang="de-DE" dirty="0" err="1" smtClean="0"/>
              <a:t>and</a:t>
            </a:r>
            <a:r>
              <a:rPr lang="de-DE" dirty="0" smtClean="0"/>
              <a:t> AEI41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1405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DRGA </a:t>
            </a:r>
            <a:r>
              <a:rPr lang="de-DE" dirty="0" err="1" smtClean="0"/>
              <a:t>overview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064DE1-3EDF-40F5-A939-355F8C4D4B0D}" type="datetime1">
              <a:rPr lang="de-DE" smtClean="0"/>
              <a:t>16.02.2022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79780" y="1096930"/>
            <a:ext cx="6987152" cy="5104490"/>
          </a:xfrm>
        </p:spPr>
        <p:txBody>
          <a:bodyPr lIns="0"/>
          <a:lstStyle/>
          <a:p>
            <a:r>
              <a:rPr lang="de-DE" b="0" dirty="0" smtClean="0"/>
              <a:t>Position: </a:t>
            </a:r>
            <a:r>
              <a:rPr lang="de-DE" b="0" dirty="0" err="1" smtClean="0"/>
              <a:t>lower</a:t>
            </a:r>
            <a:r>
              <a:rPr lang="de-DE" b="0" dirty="0" smtClean="0"/>
              <a:t> divertor </a:t>
            </a:r>
            <a:r>
              <a:rPr lang="de-DE" b="0" dirty="0" err="1" smtClean="0"/>
              <a:t>module</a:t>
            </a:r>
            <a:r>
              <a:rPr lang="de-DE" b="0" dirty="0" smtClean="0"/>
              <a:t> 4, </a:t>
            </a:r>
            <a:r>
              <a:rPr lang="de-DE" b="0" dirty="0" err="1" smtClean="0"/>
              <a:t>low</a:t>
            </a:r>
            <a:r>
              <a:rPr lang="de-DE" b="0" dirty="0" smtClean="0"/>
              <a:t> </a:t>
            </a:r>
            <a:r>
              <a:rPr lang="de-DE" b="0" dirty="0" err="1" smtClean="0"/>
              <a:t>iota</a:t>
            </a:r>
            <a:r>
              <a:rPr lang="de-DE" b="0" dirty="0" smtClean="0"/>
              <a:t> </a:t>
            </a:r>
            <a:r>
              <a:rPr lang="de-DE" b="0" dirty="0" err="1" smtClean="0"/>
              <a:t>tail</a:t>
            </a:r>
            <a:r>
              <a:rPr lang="de-DE" b="0" dirty="0" smtClean="0"/>
              <a:t> (AEH40)</a:t>
            </a:r>
          </a:p>
          <a:p>
            <a:r>
              <a:rPr lang="de-DE" b="0" dirty="0" err="1" smtClean="0"/>
              <a:t>Capabilities</a:t>
            </a:r>
            <a:r>
              <a:rPr lang="de-DE" b="0" dirty="0" smtClean="0"/>
              <a:t>: partial </a:t>
            </a:r>
            <a:r>
              <a:rPr lang="de-DE" b="0" dirty="0" err="1" smtClean="0"/>
              <a:t>pressure</a:t>
            </a:r>
            <a:r>
              <a:rPr lang="de-DE" b="0" dirty="0" smtClean="0"/>
              <a:t> </a:t>
            </a:r>
            <a:r>
              <a:rPr lang="de-DE" b="0" dirty="0" err="1" smtClean="0"/>
              <a:t>measurement</a:t>
            </a:r>
            <a:r>
              <a:rPr lang="de-DE" b="0" dirty="0" smtClean="0"/>
              <a:t> </a:t>
            </a:r>
            <a:r>
              <a:rPr lang="de-DE" b="0" dirty="0" err="1" smtClean="0"/>
              <a:t>of</a:t>
            </a:r>
            <a:r>
              <a:rPr lang="de-DE" b="0" dirty="0" smtClean="0"/>
              <a:t> </a:t>
            </a:r>
            <a:r>
              <a:rPr lang="de-DE" b="0" dirty="0" err="1" smtClean="0"/>
              <a:t>exhaust</a:t>
            </a:r>
            <a:r>
              <a:rPr lang="de-DE" b="0" dirty="0" smtClean="0"/>
              <a:t> gas </a:t>
            </a:r>
            <a:r>
              <a:rPr lang="de-DE" b="0" dirty="0" err="1" smtClean="0"/>
              <a:t>for</a:t>
            </a:r>
            <a:r>
              <a:rPr lang="de-DE" b="0" dirty="0" smtClean="0"/>
              <a:t> a </a:t>
            </a:r>
            <a:r>
              <a:rPr lang="de-DE" b="0" dirty="0" err="1" smtClean="0"/>
              <a:t>pre-defined</a:t>
            </a:r>
            <a:r>
              <a:rPr lang="de-DE" b="0" dirty="0" smtClean="0"/>
              <a:t> </a:t>
            </a:r>
            <a:r>
              <a:rPr lang="de-DE" b="0" dirty="0" err="1" smtClean="0"/>
              <a:t>set</a:t>
            </a:r>
            <a:r>
              <a:rPr lang="de-DE" b="0" dirty="0" smtClean="0"/>
              <a:t> </a:t>
            </a:r>
            <a:r>
              <a:rPr lang="de-DE" b="0" dirty="0" err="1" smtClean="0"/>
              <a:t>of</a:t>
            </a:r>
            <a:r>
              <a:rPr lang="de-DE" b="0" dirty="0" smtClean="0"/>
              <a:t> </a:t>
            </a:r>
            <a:r>
              <a:rPr lang="de-DE" b="0" dirty="0" err="1" smtClean="0"/>
              <a:t>gases</a:t>
            </a:r>
            <a:endParaRPr lang="de-DE" b="0" dirty="0" smtClean="0"/>
          </a:p>
          <a:p>
            <a:pPr lvl="1">
              <a:tabLst>
                <a:tab pos="2238375" algn="l"/>
              </a:tabLst>
            </a:pP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spectrometers</a:t>
            </a:r>
            <a:r>
              <a:rPr lang="de-DE" dirty="0" smtClean="0"/>
              <a:t>, </a:t>
            </a:r>
            <a:r>
              <a:rPr lang="de-DE" dirty="0" err="1" smtClean="0"/>
              <a:t>one</a:t>
            </a:r>
            <a:r>
              <a:rPr lang="de-DE" dirty="0" smtClean="0"/>
              <a:t> fast, </a:t>
            </a:r>
            <a:r>
              <a:rPr lang="de-DE" dirty="0" err="1" smtClean="0"/>
              <a:t>one</a:t>
            </a:r>
            <a:r>
              <a:rPr lang="de-DE" dirty="0" smtClean="0"/>
              <a:t> sensitive</a:t>
            </a:r>
            <a:endParaRPr lang="de-DE" b="0" dirty="0" smtClean="0"/>
          </a:p>
          <a:p>
            <a:r>
              <a:rPr lang="de-DE" b="0" dirty="0" err="1" smtClean="0"/>
              <a:t>Accuracy</a:t>
            </a:r>
            <a:r>
              <a:rPr lang="de-DE" b="0" dirty="0" smtClean="0"/>
              <a:t>: </a:t>
            </a:r>
            <a:r>
              <a:rPr lang="de-DE" b="0" dirty="0" err="1" smtClean="0"/>
              <a:t>hard</a:t>
            </a:r>
            <a:r>
              <a:rPr lang="de-DE" b="0" dirty="0" smtClean="0"/>
              <a:t> </a:t>
            </a:r>
            <a:r>
              <a:rPr lang="de-DE" b="0" dirty="0" err="1" smtClean="0"/>
              <a:t>to</a:t>
            </a:r>
            <a:r>
              <a:rPr lang="de-DE" b="0" dirty="0" smtClean="0"/>
              <a:t> </a:t>
            </a:r>
            <a:r>
              <a:rPr lang="de-DE" b="0" dirty="0" err="1" smtClean="0"/>
              <a:t>tell</a:t>
            </a:r>
            <a:r>
              <a:rPr lang="de-DE" b="0" dirty="0"/>
              <a:t> </a:t>
            </a:r>
            <a:r>
              <a:rPr lang="de-DE" b="0" dirty="0" err="1" smtClean="0"/>
              <a:t>currently</a:t>
            </a:r>
            <a:r>
              <a:rPr lang="de-DE" b="0" dirty="0" smtClean="0"/>
              <a:t>, will </a:t>
            </a:r>
            <a:r>
              <a:rPr lang="de-DE" b="0" dirty="0" err="1" smtClean="0"/>
              <a:t>be</a:t>
            </a:r>
            <a:r>
              <a:rPr lang="de-DE" b="0" dirty="0" smtClean="0"/>
              <a:t> </a:t>
            </a:r>
            <a:r>
              <a:rPr lang="de-DE" b="0" dirty="0" err="1" smtClean="0"/>
              <a:t>determined</a:t>
            </a:r>
            <a:r>
              <a:rPr lang="de-DE" b="0" dirty="0" smtClean="0"/>
              <a:t> </a:t>
            </a:r>
            <a:r>
              <a:rPr lang="de-DE" b="0" dirty="0" err="1" smtClean="0"/>
              <a:t>during</a:t>
            </a:r>
            <a:r>
              <a:rPr lang="de-DE" b="0" dirty="0" smtClean="0"/>
              <a:t> absolute </a:t>
            </a:r>
            <a:r>
              <a:rPr lang="de-DE" b="0" dirty="0" err="1" smtClean="0"/>
              <a:t>calibration</a:t>
            </a:r>
            <a:r>
              <a:rPr lang="de-DE" b="0" dirty="0"/>
              <a:t> </a:t>
            </a:r>
            <a:r>
              <a:rPr lang="de-DE" b="0" dirty="0" err="1" smtClean="0"/>
              <a:t>foreseen</a:t>
            </a:r>
            <a:r>
              <a:rPr lang="de-DE" b="0" dirty="0" smtClean="0"/>
              <a:t> in </a:t>
            </a:r>
            <a:r>
              <a:rPr lang="de-DE" b="0" dirty="0" err="1" smtClean="0"/>
              <a:t>summer</a:t>
            </a:r>
            <a:r>
              <a:rPr lang="de-DE" b="0" dirty="0" smtClean="0"/>
              <a:t>.</a:t>
            </a:r>
          </a:p>
          <a:p>
            <a:r>
              <a:rPr lang="de-DE" b="0" dirty="0" smtClean="0"/>
              <a:t>~1s gas </a:t>
            </a:r>
            <a:r>
              <a:rPr lang="de-DE" b="0" dirty="0" err="1" smtClean="0"/>
              <a:t>transfer</a:t>
            </a:r>
            <a:r>
              <a:rPr lang="de-DE" b="0" dirty="0" smtClean="0"/>
              <a:t> time </a:t>
            </a:r>
            <a:r>
              <a:rPr lang="de-DE" b="0" dirty="0" err="1" smtClean="0"/>
              <a:t>to</a:t>
            </a:r>
            <a:r>
              <a:rPr lang="de-DE" b="0" dirty="0" smtClean="0"/>
              <a:t> </a:t>
            </a:r>
            <a:r>
              <a:rPr lang="de-DE" b="0" dirty="0" err="1" smtClean="0"/>
              <a:t>the</a:t>
            </a:r>
            <a:r>
              <a:rPr lang="de-DE" b="0" dirty="0" smtClean="0"/>
              <a:t> </a:t>
            </a:r>
            <a:r>
              <a:rPr lang="de-DE" b="0" dirty="0" err="1" smtClean="0"/>
              <a:t>analysis</a:t>
            </a:r>
            <a:r>
              <a:rPr lang="de-DE" b="0" dirty="0" smtClean="0"/>
              <a:t> </a:t>
            </a:r>
            <a:r>
              <a:rPr lang="de-DE" b="0" dirty="0" err="1" smtClean="0"/>
              <a:t>chamber</a:t>
            </a:r>
            <a:endParaRPr lang="de-DE" b="0" dirty="0" smtClean="0"/>
          </a:p>
          <a:p>
            <a:endParaRPr lang="de-DE" b="0" dirty="0"/>
          </a:p>
          <a:p>
            <a:endParaRPr lang="de-DE" b="0" dirty="0" smtClean="0"/>
          </a:p>
          <a:p>
            <a:pPr marL="0" indent="0">
              <a:buNone/>
            </a:pPr>
            <a:r>
              <a:rPr lang="de-DE" b="0" dirty="0" err="1" smtClean="0"/>
              <a:t>Additionally</a:t>
            </a:r>
            <a:r>
              <a:rPr lang="de-DE" b="0" dirty="0" smtClean="0"/>
              <a:t>:</a:t>
            </a:r>
          </a:p>
          <a:p>
            <a:pPr marL="0" indent="0">
              <a:buNone/>
            </a:pPr>
            <a:r>
              <a:rPr lang="de-DE" b="0" dirty="0" smtClean="0"/>
              <a:t>ADB </a:t>
            </a:r>
            <a:r>
              <a:rPr lang="de-DE" b="0" dirty="0" err="1" smtClean="0"/>
              <a:t>mass</a:t>
            </a:r>
            <a:r>
              <a:rPr lang="de-DE" b="0" dirty="0" smtClean="0"/>
              <a:t> </a:t>
            </a:r>
            <a:r>
              <a:rPr lang="de-DE" b="0" dirty="0" err="1" smtClean="0"/>
              <a:t>spectrometer</a:t>
            </a:r>
            <a:endParaRPr lang="de-DE" b="0" dirty="0" smtClean="0"/>
          </a:p>
          <a:p>
            <a:endParaRPr lang="de-DE" b="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932" y="1096930"/>
            <a:ext cx="4725068" cy="494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4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Appendix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16.02.2022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 algn="ctr">
              <a:buNone/>
            </a:pPr>
            <a:endParaRPr lang="de-DE" sz="6000" dirty="0" smtClean="0">
              <a:solidFill>
                <a:srgbClr val="005BAA"/>
              </a:solidFill>
            </a:endParaRPr>
          </a:p>
          <a:p>
            <a:pPr marL="0" indent="0" algn="ctr">
              <a:buNone/>
            </a:pPr>
            <a:endParaRPr lang="de-DE" sz="6000" dirty="0">
              <a:solidFill>
                <a:srgbClr val="005BAA"/>
              </a:solidFill>
            </a:endParaRPr>
          </a:p>
          <a:p>
            <a:pPr marL="0" indent="0" algn="ctr">
              <a:buNone/>
            </a:pPr>
            <a:r>
              <a:rPr lang="de-DE" sz="6000" dirty="0" smtClean="0">
                <a:solidFill>
                  <a:srgbClr val="005BAA"/>
                </a:solidFill>
              </a:rPr>
              <a:t>Appendix</a:t>
            </a:r>
            <a:endParaRPr lang="de-DE" sz="6000" dirty="0">
              <a:solidFill>
                <a:srgbClr val="005B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20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Fueling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16.02.2022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479425" y="1096930"/>
            <a:ext cx="11234976" cy="5094320"/>
          </a:xfrm>
        </p:spPr>
        <p:txBody>
          <a:bodyPr/>
          <a:lstStyle/>
          <a:p>
            <a:pPr marL="0" indent="0">
              <a:buNone/>
            </a:pPr>
            <a:r>
              <a:rPr lang="de-DE" sz="3200" dirty="0" smtClean="0"/>
              <a:t>Gas </a:t>
            </a:r>
            <a:r>
              <a:rPr lang="de-DE" sz="3200" dirty="0" err="1" smtClean="0"/>
              <a:t>injection</a:t>
            </a:r>
            <a:r>
              <a:rPr lang="de-DE" sz="3200" dirty="0" smtClean="0"/>
              <a:t>		Pellets				NBI</a:t>
            </a:r>
          </a:p>
          <a:p>
            <a:pPr marL="0" indent="0">
              <a:buNone/>
            </a:pPr>
            <a:r>
              <a:rPr lang="de-DE" dirty="0" err="1" smtClean="0"/>
              <a:t>Divertor</a:t>
            </a:r>
            <a:r>
              <a:rPr lang="de-DE" dirty="0" smtClean="0"/>
              <a:t> gas </a:t>
            </a:r>
            <a:r>
              <a:rPr lang="de-DE" dirty="0" err="1" smtClean="0"/>
              <a:t>system</a:t>
            </a:r>
            <a:r>
              <a:rPr lang="de-DE" dirty="0" smtClean="0"/>
              <a:t>		HFS </a:t>
            </a:r>
            <a:r>
              <a:rPr lang="de-DE" dirty="0" err="1" smtClean="0"/>
              <a:t>vs</a:t>
            </a:r>
            <a:r>
              <a:rPr lang="de-DE" dirty="0" smtClean="0"/>
              <a:t> LFS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blower</a:t>
            </a:r>
            <a:r>
              <a:rPr lang="de-DE" dirty="0" smtClean="0"/>
              <a:t> </a:t>
            </a:r>
            <a:r>
              <a:rPr lang="de-DE" dirty="0" err="1" smtClean="0"/>
              <a:t>gun</a:t>
            </a:r>
            <a:r>
              <a:rPr lang="de-DE" dirty="0" smtClean="0"/>
              <a:t>		Link </a:t>
            </a:r>
            <a:r>
              <a:rPr lang="de-DE" dirty="0" err="1" smtClean="0"/>
              <a:t>to</a:t>
            </a:r>
            <a:r>
              <a:rPr lang="de-DE" dirty="0" smtClean="0"/>
              <a:t> TG Fast </a:t>
            </a:r>
            <a:r>
              <a:rPr lang="de-DE" dirty="0" err="1" smtClean="0"/>
              <a:t>ion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Main gas </a:t>
            </a:r>
            <a:r>
              <a:rPr lang="de-DE" dirty="0" err="1" smtClean="0"/>
              <a:t>system</a:t>
            </a:r>
            <a:r>
              <a:rPr lang="de-DE" dirty="0" smtClean="0"/>
              <a:t> (HFS)		OP2.1 </a:t>
            </a:r>
            <a:r>
              <a:rPr lang="de-DE" dirty="0" err="1" smtClean="0"/>
              <a:t>steady</a:t>
            </a:r>
            <a:r>
              <a:rPr lang="de-DE" dirty="0" smtClean="0"/>
              <a:t> </a:t>
            </a:r>
            <a:r>
              <a:rPr lang="de-DE" dirty="0" err="1" smtClean="0"/>
              <a:t>state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LFS		</a:t>
            </a:r>
          </a:p>
          <a:p>
            <a:pPr marL="0" indent="0">
              <a:buNone/>
            </a:pPr>
            <a:r>
              <a:rPr lang="de-DE" dirty="0" smtClean="0"/>
              <a:t>MPM gas </a:t>
            </a:r>
            <a:r>
              <a:rPr lang="de-DE" dirty="0" err="1" smtClean="0"/>
              <a:t>system</a:t>
            </a:r>
            <a:r>
              <a:rPr lang="de-DE" dirty="0" smtClean="0"/>
              <a:t> (LFS)</a:t>
            </a:r>
          </a:p>
          <a:p>
            <a:pPr marL="0" indent="0">
              <a:buNone/>
            </a:pPr>
            <a:r>
              <a:rPr lang="de-DE" dirty="0" smtClean="0"/>
              <a:t>Gas puff </a:t>
            </a:r>
            <a:r>
              <a:rPr lang="de-DE" dirty="0" err="1" smtClean="0"/>
              <a:t>imaging</a:t>
            </a:r>
            <a:r>
              <a:rPr lang="de-DE" dirty="0" smtClean="0"/>
              <a:t> (LFS)</a:t>
            </a:r>
          </a:p>
          <a:p>
            <a:pPr marL="0" indent="0">
              <a:buNone/>
            </a:pPr>
            <a:r>
              <a:rPr lang="de-DE" dirty="0" smtClean="0"/>
              <a:t>ICRH gas </a:t>
            </a:r>
            <a:r>
              <a:rPr lang="de-DE" dirty="0" err="1" smtClean="0"/>
              <a:t>system</a:t>
            </a:r>
            <a:r>
              <a:rPr lang="de-DE" dirty="0" smtClean="0"/>
              <a:t> (LFS)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385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Gas </a:t>
            </a:r>
            <a:r>
              <a:rPr lang="de-DE" dirty="0" err="1" smtClean="0"/>
              <a:t>Fueling</a:t>
            </a:r>
            <a:r>
              <a:rPr lang="de-DE" dirty="0" smtClean="0"/>
              <a:t> – OP1.2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16.02.2022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smtClean="0"/>
              <a:t>Main Gas System </a:t>
            </a:r>
            <a:r>
              <a:rPr lang="de-DE" dirty="0"/>
              <a:t>- 5 AEZ </a:t>
            </a:r>
            <a:r>
              <a:rPr lang="de-DE" dirty="0" err="1"/>
              <a:t>ports</a:t>
            </a:r>
            <a:r>
              <a:rPr lang="de-DE" dirty="0"/>
              <a:t> (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module</a:t>
            </a:r>
            <a:r>
              <a:rPr lang="de-DE" dirty="0"/>
              <a:t>) + AEO30</a:t>
            </a:r>
          </a:p>
          <a:p>
            <a:pPr lvl="1"/>
            <a:r>
              <a:rPr lang="de-DE" dirty="0" smtClean="0"/>
              <a:t>H, He, N, Ar, Ne, </a:t>
            </a:r>
            <a:r>
              <a:rPr lang="de-DE" dirty="0" err="1" smtClean="0"/>
              <a:t>Diboran</a:t>
            </a:r>
            <a:endParaRPr lang="de-DE" dirty="0" smtClean="0"/>
          </a:p>
          <a:p>
            <a:pPr lvl="1"/>
            <a:r>
              <a:rPr lang="de-DE" dirty="0" smtClean="0"/>
              <a:t>H </a:t>
            </a:r>
            <a:r>
              <a:rPr lang="de-DE" dirty="0" err="1" smtClean="0"/>
              <a:t>flow</a:t>
            </a:r>
            <a:r>
              <a:rPr lang="de-DE" dirty="0" smtClean="0"/>
              <a:t>: max. 2.4E+22 a/s</a:t>
            </a:r>
          </a:p>
          <a:p>
            <a:pPr lvl="1"/>
            <a:r>
              <a:rPr lang="de-DE" dirty="0" err="1" smtClean="0"/>
              <a:t>Prefill</a:t>
            </a:r>
            <a:r>
              <a:rPr lang="de-DE" dirty="0" smtClean="0"/>
              <a:t>, </a:t>
            </a:r>
            <a:r>
              <a:rPr lang="de-DE" dirty="0" err="1" smtClean="0"/>
              <a:t>Nozzle</a:t>
            </a:r>
            <a:r>
              <a:rPr lang="de-DE" dirty="0" smtClean="0"/>
              <a:t> </a:t>
            </a:r>
            <a:r>
              <a:rPr lang="de-DE" dirty="0" err="1" smtClean="0"/>
              <a:t>far</a:t>
            </a:r>
            <a:r>
              <a:rPr lang="de-DE" dirty="0" smtClean="0"/>
              <a:t> </a:t>
            </a:r>
            <a:r>
              <a:rPr lang="de-DE" dirty="0" err="1" smtClean="0"/>
              <a:t>away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plasma</a:t>
            </a:r>
            <a:r>
              <a:rPr lang="de-DE" dirty="0" smtClean="0"/>
              <a:t> – </a:t>
            </a:r>
            <a:r>
              <a:rPr lang="de-DE" dirty="0" err="1" smtClean="0"/>
              <a:t>feedback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overreaction</a:t>
            </a:r>
            <a:endParaRPr lang="de-DE" dirty="0" smtClean="0"/>
          </a:p>
          <a:p>
            <a:r>
              <a:rPr lang="de-DE" dirty="0" err="1" smtClean="0"/>
              <a:t>Divertor</a:t>
            </a:r>
            <a:r>
              <a:rPr lang="de-DE" dirty="0" smtClean="0"/>
              <a:t> Gas System - </a:t>
            </a:r>
            <a:r>
              <a:rPr lang="de-DE" dirty="0"/>
              <a:t>5 </a:t>
            </a:r>
            <a:r>
              <a:rPr lang="de-DE" dirty="0" err="1"/>
              <a:t>Nozzles</a:t>
            </a:r>
            <a:r>
              <a:rPr lang="de-DE" dirty="0"/>
              <a:t> in AEH30 + AEH51</a:t>
            </a:r>
          </a:p>
          <a:p>
            <a:pPr lvl="1"/>
            <a:r>
              <a:rPr lang="de-DE" dirty="0" smtClean="0"/>
              <a:t>5 </a:t>
            </a:r>
            <a:r>
              <a:rPr lang="de-DE" dirty="0" err="1" smtClean="0"/>
              <a:t>Nozzles</a:t>
            </a:r>
            <a:r>
              <a:rPr lang="de-DE" dirty="0" smtClean="0"/>
              <a:t> in AEH30 + AEH51</a:t>
            </a:r>
          </a:p>
          <a:p>
            <a:pPr lvl="1"/>
            <a:r>
              <a:rPr lang="de-DE" dirty="0" err="1" smtClean="0"/>
              <a:t>Succesfull</a:t>
            </a:r>
            <a:r>
              <a:rPr lang="de-DE" dirty="0" smtClean="0"/>
              <a:t> </a:t>
            </a:r>
            <a:r>
              <a:rPr lang="de-DE" dirty="0" err="1" smtClean="0"/>
              <a:t>feedback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endParaRPr lang="de-DE" dirty="0" smtClean="0"/>
          </a:p>
          <a:p>
            <a:pPr lvl="1"/>
            <a:r>
              <a:rPr lang="de-DE" dirty="0" err="1" smtClean="0"/>
              <a:t>Fueling</a:t>
            </a:r>
            <a:r>
              <a:rPr lang="de-DE" dirty="0" smtClean="0"/>
              <a:t> </a:t>
            </a:r>
            <a:r>
              <a:rPr lang="de-DE" dirty="0" err="1" smtClean="0"/>
              <a:t>efficiency</a:t>
            </a:r>
            <a:r>
              <a:rPr lang="de-DE" dirty="0" smtClean="0"/>
              <a:t> sensitive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nozzle</a:t>
            </a:r>
            <a:r>
              <a:rPr lang="de-DE" dirty="0" smtClean="0"/>
              <a:t> </a:t>
            </a:r>
            <a:r>
              <a:rPr lang="de-DE" dirty="0" err="1" smtClean="0"/>
              <a:t>location</a:t>
            </a:r>
            <a:endParaRPr lang="de-DE" dirty="0" smtClean="0"/>
          </a:p>
          <a:p>
            <a:pPr lvl="1"/>
            <a:r>
              <a:rPr lang="de-DE" dirty="0" err="1" smtClean="0"/>
              <a:t>Evidence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island</a:t>
            </a:r>
            <a:r>
              <a:rPr lang="de-DE" dirty="0" smtClean="0"/>
              <a:t>/</a:t>
            </a:r>
            <a:r>
              <a:rPr lang="de-DE" dirty="0" err="1" smtClean="0"/>
              <a:t>edge</a:t>
            </a:r>
            <a:r>
              <a:rPr lang="de-DE" dirty="0" smtClean="0"/>
              <a:t> </a:t>
            </a:r>
            <a:r>
              <a:rPr lang="de-DE" dirty="0" err="1" smtClean="0"/>
              <a:t>transparency</a:t>
            </a:r>
            <a:r>
              <a:rPr lang="de-DE" dirty="0" smtClean="0"/>
              <a:t> at high </a:t>
            </a:r>
            <a:r>
              <a:rPr lang="de-DE" dirty="0" err="1"/>
              <a:t>f</a:t>
            </a:r>
            <a:r>
              <a:rPr lang="de-DE" baseline="-25000" dirty="0" err="1"/>
              <a:t>rad</a:t>
            </a:r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 r="10353"/>
          <a:stretch/>
        </p:blipFill>
        <p:spPr>
          <a:xfrm>
            <a:off x="7450933" y="3603289"/>
            <a:ext cx="4566891" cy="283745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9915784" y="4623593"/>
            <a:ext cx="1066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Nozzle</a:t>
            </a:r>
            <a:endParaRPr lang="de-DE" b="1" dirty="0" smtClean="0"/>
          </a:p>
          <a:p>
            <a:r>
              <a:rPr lang="de-DE" b="1" dirty="0" smtClean="0"/>
              <a:t>5 4 3 2 1</a:t>
            </a:r>
            <a:endParaRPr lang="de-DE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432" y="1255372"/>
            <a:ext cx="4460158" cy="2481592"/>
          </a:xfrm>
          <a:prstGeom prst="rect">
            <a:avLst/>
          </a:prstGeom>
        </p:spPr>
      </p:pic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880311"/>
              </p:ext>
            </p:extLst>
          </p:nvPr>
        </p:nvGraphicFramePr>
        <p:xfrm>
          <a:off x="479425" y="4332605"/>
          <a:ext cx="6610919" cy="18586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4417">
                  <a:extLst>
                    <a:ext uri="{9D8B030D-6E8A-4147-A177-3AD203B41FA5}">
                      <a16:colId xmlns:a16="http://schemas.microsoft.com/office/drawing/2014/main" val="1311218004"/>
                    </a:ext>
                  </a:extLst>
                </a:gridCol>
                <a:gridCol w="944417">
                  <a:extLst>
                    <a:ext uri="{9D8B030D-6E8A-4147-A177-3AD203B41FA5}">
                      <a16:colId xmlns:a16="http://schemas.microsoft.com/office/drawing/2014/main" val="700919179"/>
                    </a:ext>
                  </a:extLst>
                </a:gridCol>
                <a:gridCol w="944417">
                  <a:extLst>
                    <a:ext uri="{9D8B030D-6E8A-4147-A177-3AD203B41FA5}">
                      <a16:colId xmlns:a16="http://schemas.microsoft.com/office/drawing/2014/main" val="3045381932"/>
                    </a:ext>
                  </a:extLst>
                </a:gridCol>
                <a:gridCol w="944417">
                  <a:extLst>
                    <a:ext uri="{9D8B030D-6E8A-4147-A177-3AD203B41FA5}">
                      <a16:colId xmlns:a16="http://schemas.microsoft.com/office/drawing/2014/main" val="3000175946"/>
                    </a:ext>
                  </a:extLst>
                </a:gridCol>
                <a:gridCol w="944417">
                  <a:extLst>
                    <a:ext uri="{9D8B030D-6E8A-4147-A177-3AD203B41FA5}">
                      <a16:colId xmlns:a16="http://schemas.microsoft.com/office/drawing/2014/main" val="1145754345"/>
                    </a:ext>
                  </a:extLst>
                </a:gridCol>
                <a:gridCol w="944417">
                  <a:extLst>
                    <a:ext uri="{9D8B030D-6E8A-4147-A177-3AD203B41FA5}">
                      <a16:colId xmlns:a16="http://schemas.microsoft.com/office/drawing/2014/main" val="3471845044"/>
                    </a:ext>
                  </a:extLst>
                </a:gridCol>
                <a:gridCol w="944417">
                  <a:extLst>
                    <a:ext uri="{9D8B030D-6E8A-4147-A177-3AD203B41FA5}">
                      <a16:colId xmlns:a16="http://schemas.microsoft.com/office/drawing/2014/main" val="11771208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 err="1">
                          <a:effectLst/>
                        </a:rPr>
                        <a:t>Valve</a:t>
                      </a:r>
                      <a:r>
                        <a:rPr lang="de-DE" sz="2000" u="none" strike="noStrike" dirty="0">
                          <a:effectLst/>
                        </a:rPr>
                        <a:t> 5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 err="1">
                          <a:effectLst/>
                        </a:rPr>
                        <a:t>Valve</a:t>
                      </a:r>
                      <a:r>
                        <a:rPr lang="de-DE" sz="2000" u="none" strike="noStrike" dirty="0">
                          <a:effectLst/>
                        </a:rPr>
                        <a:t> 4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 err="1">
                          <a:effectLst/>
                        </a:rPr>
                        <a:t>Valve</a:t>
                      </a:r>
                      <a:r>
                        <a:rPr lang="de-DE" sz="2000" u="none" strike="noStrike" dirty="0">
                          <a:effectLst/>
                        </a:rPr>
                        <a:t> 3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 err="1">
                          <a:effectLst/>
                        </a:rPr>
                        <a:t>Valve</a:t>
                      </a:r>
                      <a:r>
                        <a:rPr lang="de-DE" sz="2000" u="none" strike="noStrike" dirty="0">
                          <a:effectLst/>
                        </a:rPr>
                        <a:t> 2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 err="1">
                          <a:effectLst/>
                        </a:rPr>
                        <a:t>Valve</a:t>
                      </a:r>
                      <a:r>
                        <a:rPr lang="de-DE" sz="2000" u="none" strike="noStrike" dirty="0">
                          <a:effectLst/>
                        </a:rPr>
                        <a:t> 1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</a:rPr>
                        <a:t>Main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3504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 err="1">
                          <a:effectLst/>
                        </a:rPr>
                        <a:t>Mean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400" b="1" u="none" strike="noStrike" dirty="0">
                          <a:effectLst/>
                        </a:rPr>
                        <a:t>0.12</a:t>
                      </a:r>
                      <a:endParaRPr lang="de-D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400" b="1" u="none" strike="noStrike" dirty="0">
                          <a:effectLst/>
                        </a:rPr>
                        <a:t>0.22</a:t>
                      </a:r>
                      <a:endParaRPr lang="de-D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400" b="1" u="none" strike="noStrike" dirty="0">
                          <a:effectLst/>
                        </a:rPr>
                        <a:t>0.31</a:t>
                      </a:r>
                      <a:endParaRPr lang="de-D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400" b="1" u="none" strike="noStrike" dirty="0">
                          <a:effectLst/>
                        </a:rPr>
                        <a:t>0.44</a:t>
                      </a:r>
                      <a:endParaRPr lang="de-D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>
                          <a:effectLst/>
                        </a:rPr>
                        <a:t>Broken</a:t>
                      </a:r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b="1" u="none" strike="noStrike" dirty="0">
                          <a:effectLst/>
                        </a:rPr>
                        <a:t>0.28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2108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SD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0.01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0.07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0.04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0.09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3427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err="1">
                          <a:effectLst/>
                        </a:rPr>
                        <a:t>Injections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>
                          <a:effectLst/>
                        </a:rPr>
                        <a:t>6</a:t>
                      </a:r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15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8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1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u="none" strike="noStrike" dirty="0">
                          <a:effectLst/>
                        </a:rPr>
                        <a:t>7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7093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de-DE" sz="1800" b="0" i="0" u="none" strike="noStrike" baseline="-250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rad</a:t>
                      </a:r>
                      <a:endParaRPr lang="de-DE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0.17-0.22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0.16-0.31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0.16-.024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965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29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Gas </a:t>
            </a:r>
            <a:r>
              <a:rPr lang="de-DE" dirty="0" err="1" smtClean="0"/>
              <a:t>Fueling</a:t>
            </a:r>
            <a:r>
              <a:rPr lang="de-DE" dirty="0" smtClean="0"/>
              <a:t> – OP2.1 New </a:t>
            </a:r>
            <a:r>
              <a:rPr lang="de-DE" dirty="0" err="1" smtClean="0"/>
              <a:t>hardware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16.02.2022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479425" y="963925"/>
            <a:ext cx="11233150" cy="5094320"/>
          </a:xfrm>
        </p:spPr>
        <p:txBody>
          <a:bodyPr/>
          <a:lstStyle/>
          <a:p>
            <a:r>
              <a:rPr lang="de-DE" sz="2000" dirty="0" err="1" smtClean="0"/>
              <a:t>Divertor</a:t>
            </a:r>
            <a:r>
              <a:rPr lang="de-DE" sz="2000" dirty="0" smtClean="0"/>
              <a:t> Gas System </a:t>
            </a:r>
            <a:r>
              <a:rPr lang="de-DE" sz="2000" dirty="0" err="1" smtClean="0"/>
              <a:t>extension</a:t>
            </a:r>
            <a:endParaRPr lang="de-DE" sz="2000" dirty="0" smtClean="0"/>
          </a:p>
          <a:p>
            <a:pPr lvl="1"/>
            <a:r>
              <a:rPr lang="de-DE" sz="1800" dirty="0"/>
              <a:t>H </a:t>
            </a:r>
            <a:r>
              <a:rPr lang="de-DE" sz="1800" dirty="0" err="1"/>
              <a:t>flow</a:t>
            </a:r>
            <a:r>
              <a:rPr lang="de-DE" sz="1800" dirty="0"/>
              <a:t>: 8E+19 a/s – 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de-DE" sz="1800" b="1" dirty="0" smtClean="0">
                <a:solidFill>
                  <a:schemeClr val="bg1">
                    <a:lumMod val="65000"/>
                  </a:schemeClr>
                </a:solidFill>
              </a:rPr>
              <a:t>OP2.1</a:t>
            </a:r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</a:rPr>
              <a:t>3.6E+22 a/s) </a:t>
            </a:r>
            <a:r>
              <a:rPr lang="de-DE" sz="1800" dirty="0"/>
              <a:t>– </a:t>
            </a:r>
            <a:r>
              <a:rPr lang="de-DE" sz="1800" b="1" dirty="0" smtClean="0"/>
              <a:t>OP2.2</a:t>
            </a:r>
            <a:r>
              <a:rPr lang="de-DE" sz="1800" dirty="0" smtClean="0"/>
              <a:t> </a:t>
            </a:r>
            <a:r>
              <a:rPr lang="de-DE" sz="1800" dirty="0"/>
              <a:t>2.3E+23 a/s</a:t>
            </a:r>
          </a:p>
          <a:p>
            <a:pPr lvl="1"/>
            <a:r>
              <a:rPr lang="de-DE" sz="1800" dirty="0" smtClean="0"/>
              <a:t>5 </a:t>
            </a:r>
            <a:r>
              <a:rPr lang="de-DE" sz="1800" dirty="0" err="1" smtClean="0"/>
              <a:t>Nozzles</a:t>
            </a:r>
            <a:r>
              <a:rPr lang="de-DE" sz="1800" dirty="0" smtClean="0"/>
              <a:t> in AEH30, AEH50, AEH51. 1 </a:t>
            </a:r>
            <a:r>
              <a:rPr lang="de-DE" sz="1800" dirty="0" err="1" smtClean="0"/>
              <a:t>Nozzle</a:t>
            </a:r>
            <a:r>
              <a:rPr lang="de-DE" sz="1800" dirty="0" smtClean="0"/>
              <a:t> (</a:t>
            </a:r>
            <a:r>
              <a:rPr lang="de-DE" sz="1800" dirty="0" err="1" smtClean="0"/>
              <a:t>Nozzle</a:t>
            </a:r>
            <a:r>
              <a:rPr lang="de-DE" sz="1800" dirty="0" smtClean="0"/>
              <a:t> 3) in all </a:t>
            </a:r>
            <a:r>
              <a:rPr lang="de-DE" sz="1800" dirty="0" err="1" smtClean="0"/>
              <a:t>other</a:t>
            </a:r>
            <a:r>
              <a:rPr lang="de-DE" sz="1800" dirty="0" smtClean="0"/>
              <a:t> </a:t>
            </a:r>
            <a:r>
              <a:rPr lang="de-DE" sz="1800" dirty="0" err="1" smtClean="0"/>
              <a:t>divertor</a:t>
            </a:r>
            <a:r>
              <a:rPr lang="de-DE" sz="1800" dirty="0" smtClean="0"/>
              <a:t> </a:t>
            </a:r>
            <a:r>
              <a:rPr lang="de-DE" sz="1800" dirty="0" err="1" smtClean="0"/>
              <a:t>modules</a:t>
            </a:r>
            <a:endParaRPr lang="de-DE" sz="1800" dirty="0" smtClean="0"/>
          </a:p>
          <a:p>
            <a:pPr lvl="1"/>
            <a:r>
              <a:rPr lang="de-DE" sz="1800" dirty="0" smtClean="0"/>
              <a:t>Feedback on: Interferometer, NGM, </a:t>
            </a:r>
            <a:r>
              <a:rPr lang="de-DE" sz="1800" dirty="0" err="1" smtClean="0"/>
              <a:t>Divertorbolometer</a:t>
            </a:r>
            <a:r>
              <a:rPr lang="de-DE" sz="1800" dirty="0" smtClean="0"/>
              <a:t>, </a:t>
            </a:r>
            <a:r>
              <a:rPr lang="de-DE" sz="1800" dirty="0" err="1" smtClean="0"/>
              <a:t>W</a:t>
            </a:r>
            <a:r>
              <a:rPr lang="de-DE" sz="1800" baseline="-25000" dirty="0" err="1"/>
              <a:t>D</a:t>
            </a:r>
            <a:r>
              <a:rPr lang="de-DE" sz="1800" baseline="-25000" dirty="0" err="1" smtClean="0"/>
              <a:t>ia</a:t>
            </a:r>
            <a:r>
              <a:rPr lang="de-DE" sz="1800" baseline="-25000" dirty="0" smtClean="0"/>
              <a:t>,</a:t>
            </a:r>
            <a:r>
              <a:rPr lang="de-DE" sz="1800" dirty="0" smtClean="0"/>
              <a:t> </a:t>
            </a:r>
            <a:r>
              <a:rPr lang="de-DE" sz="1800" dirty="0" err="1" smtClean="0"/>
              <a:t>Targettemperature</a:t>
            </a:r>
            <a:endParaRPr lang="de-DE" sz="1800" dirty="0" smtClean="0"/>
          </a:p>
          <a:p>
            <a:r>
              <a:rPr lang="de-DE" sz="2000" dirty="0"/>
              <a:t>MPM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piezo</a:t>
            </a:r>
            <a:r>
              <a:rPr lang="de-DE" sz="2000" dirty="0"/>
              <a:t> </a:t>
            </a:r>
            <a:r>
              <a:rPr lang="de-DE" sz="2000" dirty="0" err="1"/>
              <a:t>head</a:t>
            </a:r>
            <a:endParaRPr lang="de-DE" sz="2000" dirty="0"/>
          </a:p>
          <a:p>
            <a:pPr lvl="1"/>
            <a:r>
              <a:rPr lang="de-DE" sz="1800" dirty="0"/>
              <a:t>H </a:t>
            </a:r>
            <a:r>
              <a:rPr lang="de-DE" sz="1800" dirty="0" err="1"/>
              <a:t>flow</a:t>
            </a:r>
            <a:r>
              <a:rPr lang="de-DE" sz="1800" dirty="0"/>
              <a:t>: ~3 E+20 a/s</a:t>
            </a:r>
          </a:p>
          <a:p>
            <a:pPr lvl="1"/>
            <a:r>
              <a:rPr lang="de-DE" sz="1800" dirty="0"/>
              <a:t>Fast </a:t>
            </a:r>
            <a:r>
              <a:rPr lang="de-DE" sz="1800" dirty="0" err="1"/>
              <a:t>piezo</a:t>
            </a:r>
            <a:r>
              <a:rPr lang="de-DE" sz="1800" dirty="0"/>
              <a:t> </a:t>
            </a:r>
            <a:r>
              <a:rPr lang="de-DE" sz="1800" dirty="0" err="1"/>
              <a:t>valve</a:t>
            </a:r>
            <a:r>
              <a:rPr lang="de-DE" sz="1800" dirty="0"/>
              <a:t> </a:t>
            </a:r>
            <a:r>
              <a:rPr lang="de-DE" sz="1800" dirty="0" err="1"/>
              <a:t>with</a:t>
            </a:r>
            <a:r>
              <a:rPr lang="de-DE" sz="1800" dirty="0"/>
              <a:t> FZJ-GAS2 </a:t>
            </a:r>
            <a:r>
              <a:rPr lang="de-DE" sz="1800" dirty="0" err="1"/>
              <a:t>head</a:t>
            </a:r>
            <a:r>
              <a:rPr lang="de-DE" sz="1800" dirty="0"/>
              <a:t> </a:t>
            </a:r>
            <a:r>
              <a:rPr lang="de-DE" sz="1800" dirty="0" err="1"/>
              <a:t>from</a:t>
            </a:r>
            <a:r>
              <a:rPr lang="de-DE" sz="1800" dirty="0"/>
              <a:t> AEK40</a:t>
            </a:r>
          </a:p>
          <a:p>
            <a:pPr lvl="1"/>
            <a:r>
              <a:rPr lang="de-DE" sz="1800" dirty="0"/>
              <a:t>Variable </a:t>
            </a:r>
            <a:r>
              <a:rPr lang="de-DE" sz="1800" dirty="0" err="1"/>
              <a:t>distance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smtClean="0"/>
              <a:t>LCFS, 1 Gas type a </a:t>
            </a:r>
            <a:r>
              <a:rPr lang="de-DE" sz="1800" dirty="0" err="1" smtClean="0"/>
              <a:t>day</a:t>
            </a:r>
            <a:endParaRPr lang="de-DE" sz="1800" dirty="0"/>
          </a:p>
          <a:p>
            <a:r>
              <a:rPr lang="de-DE" sz="2000" dirty="0" smtClean="0"/>
              <a:t>Gas puff </a:t>
            </a:r>
            <a:r>
              <a:rPr lang="de-DE" sz="2000" dirty="0" err="1" smtClean="0"/>
              <a:t>imaging</a:t>
            </a:r>
            <a:endParaRPr lang="de-DE" sz="2000" dirty="0" smtClean="0"/>
          </a:p>
          <a:p>
            <a:pPr lvl="1"/>
            <a:r>
              <a:rPr lang="de-DE" sz="1800" dirty="0" smtClean="0"/>
              <a:t>H </a:t>
            </a:r>
            <a:r>
              <a:rPr lang="de-DE" sz="1800" dirty="0" err="1"/>
              <a:t>flow</a:t>
            </a:r>
            <a:r>
              <a:rPr lang="de-DE" sz="1800" dirty="0"/>
              <a:t>: 2E+20 a/s – 6.E+20 </a:t>
            </a:r>
            <a:r>
              <a:rPr lang="de-DE" sz="1800" dirty="0" smtClean="0"/>
              <a:t>a/s, </a:t>
            </a:r>
            <a:r>
              <a:rPr lang="de-DE" sz="1800" dirty="0" err="1" smtClean="0"/>
              <a:t>supersonic</a:t>
            </a:r>
            <a:r>
              <a:rPr lang="de-DE" sz="1800" dirty="0" smtClean="0"/>
              <a:t> (~Mach 1.1)</a:t>
            </a:r>
          </a:p>
          <a:p>
            <a:pPr lvl="1"/>
            <a:r>
              <a:rPr lang="de-DE" sz="1800" dirty="0" smtClean="0"/>
              <a:t>H </a:t>
            </a:r>
            <a:r>
              <a:rPr lang="de-DE" sz="1800" dirty="0" err="1" smtClean="0"/>
              <a:t>and</a:t>
            </a:r>
            <a:r>
              <a:rPr lang="de-DE" sz="1800" dirty="0" smtClean="0"/>
              <a:t> He </a:t>
            </a:r>
            <a:r>
              <a:rPr lang="de-DE" sz="1800" dirty="0" err="1" smtClean="0"/>
              <a:t>from</a:t>
            </a:r>
            <a:r>
              <a:rPr lang="de-DE" sz="1800" dirty="0" smtClean="0"/>
              <a:t> AEK50</a:t>
            </a:r>
          </a:p>
          <a:p>
            <a:pPr lvl="1"/>
            <a:r>
              <a:rPr lang="de-DE" sz="1800" dirty="0" err="1" smtClean="0"/>
              <a:t>Collimated</a:t>
            </a:r>
            <a:r>
              <a:rPr lang="de-DE" sz="1800" dirty="0" smtClean="0"/>
              <a:t>, but </a:t>
            </a:r>
            <a:r>
              <a:rPr lang="de-DE" sz="1800" dirty="0" err="1" smtClean="0"/>
              <a:t>no</a:t>
            </a:r>
            <a:r>
              <a:rPr lang="de-DE" sz="1800" dirty="0" smtClean="0"/>
              <a:t> sharp </a:t>
            </a:r>
            <a:r>
              <a:rPr lang="de-DE" sz="1800" dirty="0" err="1" smtClean="0"/>
              <a:t>puffs</a:t>
            </a:r>
            <a:r>
              <a:rPr lang="de-DE" sz="1800" dirty="0" smtClean="0"/>
              <a:t> (~2E+20 </a:t>
            </a:r>
            <a:r>
              <a:rPr lang="de-DE" sz="1800" dirty="0" err="1" smtClean="0"/>
              <a:t>atoms</a:t>
            </a:r>
            <a:r>
              <a:rPr lang="de-DE" sz="1800" dirty="0" smtClean="0"/>
              <a:t> </a:t>
            </a:r>
            <a:r>
              <a:rPr lang="de-DE" sz="1800" dirty="0" err="1" smtClean="0"/>
              <a:t>leak</a:t>
            </a:r>
            <a:r>
              <a:rPr lang="de-DE" sz="1800" dirty="0" smtClean="0"/>
              <a:t> after </a:t>
            </a:r>
            <a:r>
              <a:rPr lang="de-DE" sz="1800" dirty="0" err="1" smtClean="0"/>
              <a:t>valve</a:t>
            </a:r>
            <a:r>
              <a:rPr lang="de-DE" sz="1800" dirty="0" smtClean="0"/>
              <a:t> </a:t>
            </a:r>
            <a:r>
              <a:rPr lang="de-DE" sz="1800" dirty="0" err="1" smtClean="0"/>
              <a:t>closing</a:t>
            </a:r>
            <a:r>
              <a:rPr lang="de-DE" sz="1800" dirty="0" smtClean="0"/>
              <a:t>)</a:t>
            </a:r>
          </a:p>
          <a:p>
            <a:r>
              <a:rPr lang="de-DE" sz="2000" dirty="0" smtClean="0"/>
              <a:t>ICRH gas </a:t>
            </a:r>
            <a:r>
              <a:rPr lang="de-DE" sz="2000" dirty="0" err="1" smtClean="0"/>
              <a:t>system</a:t>
            </a:r>
            <a:endParaRPr lang="de-DE" sz="2000" dirty="0" smtClean="0"/>
          </a:p>
          <a:p>
            <a:pPr lvl="1"/>
            <a:r>
              <a:rPr lang="de-DE" sz="1800" dirty="0" smtClean="0"/>
              <a:t>H </a:t>
            </a:r>
            <a:r>
              <a:rPr lang="de-DE" sz="1800" dirty="0" err="1" smtClean="0"/>
              <a:t>flow</a:t>
            </a:r>
            <a:r>
              <a:rPr lang="de-DE" sz="1800" dirty="0" smtClean="0"/>
              <a:t>: 2.9E+18</a:t>
            </a:r>
            <a:r>
              <a:rPr lang="de-DE" sz="1800" dirty="0"/>
              <a:t> – </a:t>
            </a:r>
            <a:r>
              <a:rPr lang="de-DE" sz="1800" dirty="0" smtClean="0"/>
              <a:t>2.4E+20 a/s </a:t>
            </a:r>
          </a:p>
          <a:p>
            <a:pPr lvl="1"/>
            <a:r>
              <a:rPr lang="de-DE" sz="1800" dirty="0" smtClean="0"/>
              <a:t>H, D, He </a:t>
            </a:r>
            <a:r>
              <a:rPr lang="de-DE" sz="1800" dirty="0" err="1" smtClean="0"/>
              <a:t>from</a:t>
            </a:r>
            <a:r>
              <a:rPr lang="de-DE" sz="1800" dirty="0" smtClean="0"/>
              <a:t> AEE31</a:t>
            </a:r>
          </a:p>
          <a:p>
            <a:pPr lvl="1"/>
            <a:r>
              <a:rPr lang="de-DE" sz="1800" dirty="0" smtClean="0"/>
              <a:t>10 Hz </a:t>
            </a:r>
            <a:r>
              <a:rPr lang="de-DE" sz="1800" dirty="0" err="1" smtClean="0"/>
              <a:t>with</a:t>
            </a:r>
            <a:r>
              <a:rPr lang="de-DE" sz="1800" dirty="0" smtClean="0"/>
              <a:t> </a:t>
            </a:r>
            <a:r>
              <a:rPr lang="de-DE" sz="1800" dirty="0" err="1" smtClean="0"/>
              <a:t>minimum</a:t>
            </a:r>
            <a:r>
              <a:rPr lang="de-DE" sz="1800" dirty="0" smtClean="0"/>
              <a:t> pulse </a:t>
            </a:r>
            <a:r>
              <a:rPr lang="de-DE" sz="1800" dirty="0" err="1" smtClean="0"/>
              <a:t>of</a:t>
            </a:r>
            <a:r>
              <a:rPr lang="de-DE" sz="1800" dirty="0" smtClean="0"/>
              <a:t> 10 </a:t>
            </a:r>
            <a:r>
              <a:rPr lang="de-DE" sz="1800" dirty="0" err="1" smtClean="0"/>
              <a:t>ms</a:t>
            </a:r>
            <a:r>
              <a:rPr lang="de-DE" sz="1800" dirty="0" smtClean="0"/>
              <a:t> on </a:t>
            </a:r>
            <a:r>
              <a:rPr lang="de-DE" sz="1800" dirty="0" err="1" smtClean="0"/>
              <a:t>and</a:t>
            </a:r>
            <a:r>
              <a:rPr lang="de-DE" sz="1800" dirty="0" smtClean="0"/>
              <a:t> 90 </a:t>
            </a:r>
            <a:r>
              <a:rPr lang="de-DE" sz="1800" dirty="0" err="1" smtClean="0"/>
              <a:t>ms</a:t>
            </a:r>
            <a:r>
              <a:rPr lang="de-DE" sz="1800" dirty="0" smtClean="0"/>
              <a:t> off</a:t>
            </a:r>
          </a:p>
          <a:p>
            <a:pPr lvl="1"/>
            <a:endParaRPr lang="de-DE" dirty="0"/>
          </a:p>
        </p:txBody>
      </p:sp>
      <p:pic>
        <p:nvPicPr>
          <p:cNvPr id="1026" name="A1E2CD1A-71EA-455D-BD64-C3CEE51DE85F" descr="B639CF91-436E-4AA1-BB40-CB59C926B0D1@localdom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880" y="1179946"/>
            <a:ext cx="1936865" cy="327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9493970" y="912264"/>
            <a:ext cx="173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Gas puff </a:t>
            </a:r>
            <a:r>
              <a:rPr lang="de-DE" b="1" dirty="0" err="1" smtClean="0"/>
              <a:t>imaging</a:t>
            </a:r>
            <a:endParaRPr lang="de-DE" b="1" dirty="0"/>
          </a:p>
        </p:txBody>
      </p:sp>
      <p:pic>
        <p:nvPicPr>
          <p:cNvPr id="9" name="Grafik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r="5015"/>
          <a:stretch/>
        </p:blipFill>
        <p:spPr bwMode="auto">
          <a:xfrm>
            <a:off x="8163788" y="4372497"/>
            <a:ext cx="2917077" cy="24681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130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Particle</a:t>
            </a:r>
            <a:r>
              <a:rPr lang="de-DE" dirty="0" smtClean="0"/>
              <a:t> </a:t>
            </a:r>
            <a:r>
              <a:rPr lang="de-DE" dirty="0" err="1"/>
              <a:t>e</a:t>
            </a:r>
            <a:r>
              <a:rPr lang="de-DE" dirty="0" err="1" smtClean="0"/>
              <a:t>xhaust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turbo</a:t>
            </a:r>
            <a:r>
              <a:rPr lang="de-DE" dirty="0" smtClean="0"/>
              <a:t> </a:t>
            </a:r>
            <a:r>
              <a:rPr lang="de-DE" dirty="0" err="1" smtClean="0"/>
              <a:t>molecular</a:t>
            </a:r>
            <a:r>
              <a:rPr lang="de-DE" dirty="0" smtClean="0"/>
              <a:t> </a:t>
            </a:r>
            <a:r>
              <a:rPr lang="de-DE" dirty="0" err="1" smtClean="0"/>
              <a:t>pumps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16.02.2022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AAPPS-DPP2021 MF2-O9 – Particle exhaust at </a:t>
            </a:r>
            <a:r>
              <a:rPr lang="en-US" dirty="0" err="1"/>
              <a:t>Wendelstein</a:t>
            </a:r>
            <a:r>
              <a:rPr lang="en-US" dirty="0"/>
              <a:t> 7-X – Thierry </a:t>
            </a:r>
            <a:r>
              <a:rPr lang="en-US" dirty="0" smtClean="0"/>
              <a:t>Kremeyer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5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platzhalter 7"/>
              <p:cNvSpPr>
                <a:spLocks noGrp="1"/>
              </p:cNvSpPr>
              <p:nvPr>
                <p:ph type="body" sz="quarter" idx="17"/>
              </p:nvPr>
            </p:nvSpPr>
            <p:spPr>
              <a:xfrm>
                <a:off x="479425" y="1038739"/>
                <a:ext cx="11233150" cy="509432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dirty="0" smtClean="0">
                    <a:solidFill>
                      <a:srgbClr val="005BAA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de-DE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</a:rPr>
                          <m:t>𝐏𝐮𝐦𝐩𝐞𝐝</m:t>
                        </m:r>
                      </m:sub>
                    </m:sSub>
                    <m:r>
                      <a:rPr lang="de-DE" i="1">
                        <a:solidFill>
                          <a:srgbClr val="005BAA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de-DE" i="1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</a:rPr>
                          <m:t>𝒆𝒇𝒇</m:t>
                        </m:r>
                      </m:sub>
                    </m:sSub>
                    <m:r>
                      <a:rPr lang="de-DE" i="1">
                        <a:solidFill>
                          <a:srgbClr val="005BA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de-DE" i="1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de-DE" i="1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de-DE" dirty="0" smtClean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de-DE" dirty="0" smtClean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de-DE" dirty="0" smtClean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r>
                  <a:rPr lang="de-DE" dirty="0" smtClean="0">
                    <a:solidFill>
                      <a:srgbClr val="005BAA"/>
                    </a:solidFill>
                  </a:rPr>
                  <a:t>	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de-DE" i="1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de-DE" i="1">
                        <a:solidFill>
                          <a:srgbClr val="005BA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de-DE" i="1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de-DE" b="1" i="1" smtClean="0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</a:rPr>
                          <m:t>𝑻𝑴𝑷</m:t>
                        </m:r>
                      </m:sub>
                    </m:sSub>
                    <m:r>
                      <a:rPr lang="de-DE" b="1" i="1" smtClean="0">
                        <a:solidFill>
                          <a:srgbClr val="005BAA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de-DE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</a:rPr>
                          <m:t>𝐏𝐮𝐦𝐩𝐞𝐝</m:t>
                        </m:r>
                      </m:sub>
                    </m:sSub>
                  </m:oMath>
                </a14:m>
                <a:endParaRPr lang="de-DE" dirty="0" smtClean="0"/>
              </a:p>
            </p:txBody>
          </p:sp>
        </mc:Choice>
        <mc:Fallback xmlns="">
          <p:sp>
            <p:nvSpPr>
              <p:cNvPr id="8" name="Textplatzhalt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7"/>
              </p:nvPr>
            </p:nvSpPr>
            <p:spPr>
              <a:xfrm>
                <a:off x="479425" y="1038739"/>
                <a:ext cx="11233150" cy="5094320"/>
              </a:xfrm>
              <a:blipFill>
                <a:blip r:embed="rId3"/>
                <a:stretch>
                  <a:fillRect l="-38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02" y="1082497"/>
            <a:ext cx="3535844" cy="262980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971444" y="1979723"/>
            <a:ext cx="63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Low </a:t>
            </a:r>
            <a:r>
              <a:rPr lang="de-DE" b="1" dirty="0" err="1" smtClean="0">
                <a:solidFill>
                  <a:schemeClr val="bg1"/>
                </a:solidFill>
              </a:rPr>
              <a:t>iota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8797703" y="1748449"/>
            <a:ext cx="726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High </a:t>
            </a:r>
            <a:r>
              <a:rPr lang="de-DE" b="1" dirty="0" err="1" smtClean="0">
                <a:solidFill>
                  <a:schemeClr val="bg1"/>
                </a:solidFill>
              </a:rPr>
              <a:t>iota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395264" y="1017884"/>
            <a:ext cx="1835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sub-divertor space  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was </a:t>
            </a:r>
            <a:r>
              <a:rPr lang="de-DE" dirty="0" err="1" smtClean="0">
                <a:solidFill>
                  <a:schemeClr val="bg1"/>
                </a:solidFill>
              </a:rPr>
              <a:t>separated</a:t>
            </a:r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14" name="Gerader Verbinder 13"/>
          <p:cNvCxnSpPr/>
          <p:nvPr/>
        </p:nvCxnSpPr>
        <p:spPr>
          <a:xfrm>
            <a:off x="8089887" y="1923016"/>
            <a:ext cx="796" cy="1801532"/>
          </a:xfrm>
          <a:prstGeom prst="line">
            <a:avLst/>
          </a:prstGeom>
          <a:ln w="254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le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64008" y="4305984"/>
              <a:ext cx="7473493" cy="20470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83792">
                      <a:extLst>
                        <a:ext uri="{9D8B030D-6E8A-4147-A177-3AD203B41FA5}">
                          <a16:colId xmlns:a16="http://schemas.microsoft.com/office/drawing/2014/main" val="3047039568"/>
                        </a:ext>
                      </a:extLst>
                    </a:gridCol>
                    <a:gridCol w="1473200">
                      <a:extLst>
                        <a:ext uri="{9D8B030D-6E8A-4147-A177-3AD203B41FA5}">
                          <a16:colId xmlns:a16="http://schemas.microsoft.com/office/drawing/2014/main" val="139605770"/>
                        </a:ext>
                      </a:extLst>
                    </a:gridCol>
                    <a:gridCol w="1117600">
                      <a:extLst>
                        <a:ext uri="{9D8B030D-6E8A-4147-A177-3AD203B41FA5}">
                          <a16:colId xmlns:a16="http://schemas.microsoft.com/office/drawing/2014/main" val="558741515"/>
                        </a:ext>
                      </a:extLst>
                    </a:gridCol>
                    <a:gridCol w="1181100">
                      <a:extLst>
                        <a:ext uri="{9D8B030D-6E8A-4147-A177-3AD203B41FA5}">
                          <a16:colId xmlns:a16="http://schemas.microsoft.com/office/drawing/2014/main" val="64283239"/>
                        </a:ext>
                      </a:extLst>
                    </a:gridCol>
                    <a:gridCol w="1384300">
                      <a:extLst>
                        <a:ext uri="{9D8B030D-6E8A-4147-A177-3AD203B41FA5}">
                          <a16:colId xmlns:a16="http://schemas.microsoft.com/office/drawing/2014/main" val="3175403051"/>
                        </a:ext>
                      </a:extLst>
                    </a:gridCol>
                    <a:gridCol w="1333501">
                      <a:extLst>
                        <a:ext uri="{9D8B030D-6E8A-4147-A177-3AD203B41FA5}">
                          <a16:colId xmlns:a16="http://schemas.microsoft.com/office/drawing/2014/main" val="17629365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Location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 smtClean="0"/>
                            <a:t>Pressure</a:t>
                          </a:r>
                          <a:r>
                            <a:rPr lang="de-DE" dirty="0" smtClean="0"/>
                            <a:t> [mbar]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100% S</a:t>
                          </a:r>
                          <a:r>
                            <a:rPr lang="de-DE" baseline="-25000" dirty="0" smtClean="0"/>
                            <a:t>TMP</a:t>
                          </a:r>
                          <a:r>
                            <a:rPr lang="de-DE" baseline="0" dirty="0" smtClean="0"/>
                            <a:t> [l/s]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89% S</a:t>
                          </a:r>
                          <a:r>
                            <a:rPr lang="de-DE" baseline="-25000" dirty="0" smtClean="0"/>
                            <a:t>TMP </a:t>
                          </a:r>
                          <a:r>
                            <a:rPr lang="de-DE" baseline="0" dirty="0" smtClean="0"/>
                            <a:t>[l/s]</a:t>
                          </a:r>
                          <a:endParaRPr lang="de-DE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l-GR" sz="18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𝚪</m:t>
                              </m:r>
                            </m:oMath>
                          </a14:m>
                          <a:r>
                            <a:rPr lang="de-DE" i="0" dirty="0" smtClean="0"/>
                            <a:t> 100%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i="0" dirty="0" smtClean="0"/>
                            <a:t>[a/s]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l-GR" sz="18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𝚪</m:t>
                              </m:r>
                            </m:oMath>
                          </a14:m>
                          <a:r>
                            <a:rPr lang="de-DE" i="0" dirty="0" smtClean="0"/>
                            <a:t> 89%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i="0" dirty="0" smtClean="0"/>
                            <a:t>[a/s]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37318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Low </a:t>
                          </a:r>
                          <a:r>
                            <a:rPr lang="de-DE" dirty="0" err="1" smtClean="0"/>
                            <a:t>iota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1.82 E-4 </a:t>
                          </a:r>
                          <a:r>
                            <a:rPr lang="de-DE" sz="1200" dirty="0" smtClean="0"/>
                            <a:t>± 5.4 E-5</a:t>
                          </a:r>
                          <a:endParaRPr lang="de-DE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2120.6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1887.3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1.88 E+19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1.67 E+19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23797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High </a:t>
                          </a:r>
                          <a:r>
                            <a:rPr lang="de-DE" dirty="0" err="1" smtClean="0"/>
                            <a:t>iota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9.26 E-5 </a:t>
                          </a:r>
                          <a:r>
                            <a:rPr lang="de-DE" sz="1200" dirty="0" smtClean="0"/>
                            <a:t>± 3.9 E-6</a:t>
                          </a:r>
                          <a:endParaRPr lang="de-DE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1224.1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1089.4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5.51 E+18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4.90 E+18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30617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Total 10 </a:t>
                          </a:r>
                          <a:r>
                            <a:rPr lang="de-DE" baseline="0" dirty="0" err="1" smtClean="0"/>
                            <a:t>modules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sz="12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2.43 E+20</a:t>
                          </a:r>
                        </a:p>
                        <a:p>
                          <a:r>
                            <a:rPr lang="de-DE" b="1" dirty="0" smtClean="0"/>
                            <a:t>0.5 %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0">
                                      <a:latin typeface="Cambria Math" panose="02040503050406030204" pitchFamily="18" charset="0"/>
                                    </a:rPr>
                                    <m:t>𝚪</m:t>
                                  </m:r>
                                </m:e>
                                <m:sub>
                                  <m:r>
                                    <a:rPr lang="de-DE" b="1" i="0">
                                      <a:latin typeface="Cambria Math" panose="02040503050406030204" pitchFamily="18" charset="0"/>
                                    </a:rPr>
                                    <m:t>𝐑𝐞𝐜𝐲</m:t>
                                  </m:r>
                                </m:sub>
                              </m:sSub>
                            </m:oMath>
                          </a14:m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2.16 E+20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b="1" dirty="0" smtClean="0"/>
                            <a:t>0.4 %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0">
                                      <a:latin typeface="Cambria Math" panose="02040503050406030204" pitchFamily="18" charset="0"/>
                                    </a:rPr>
                                    <m:t>𝚪</m:t>
                                  </m:r>
                                </m:e>
                                <m:sub>
                                  <m:r>
                                    <a:rPr lang="de-DE" b="1" i="0">
                                      <a:latin typeface="Cambria Math" panose="02040503050406030204" pitchFamily="18" charset="0"/>
                                    </a:rPr>
                                    <m:t>𝐑𝐞𝐜𝐲</m:t>
                                  </m:r>
                                </m:sub>
                              </m:sSub>
                            </m:oMath>
                          </a14:m>
                          <a:endParaRPr lang="de-DE" b="1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25367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138640"/>
                  </p:ext>
                </p:extLst>
              </p:nvPr>
            </p:nvGraphicFramePr>
            <p:xfrm>
              <a:off x="464008" y="4305984"/>
              <a:ext cx="7473493" cy="20470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83792">
                      <a:extLst>
                        <a:ext uri="{9D8B030D-6E8A-4147-A177-3AD203B41FA5}">
                          <a16:colId xmlns:a16="http://schemas.microsoft.com/office/drawing/2014/main" val="3047039568"/>
                        </a:ext>
                      </a:extLst>
                    </a:gridCol>
                    <a:gridCol w="1473200">
                      <a:extLst>
                        <a:ext uri="{9D8B030D-6E8A-4147-A177-3AD203B41FA5}">
                          <a16:colId xmlns:a16="http://schemas.microsoft.com/office/drawing/2014/main" val="139605770"/>
                        </a:ext>
                      </a:extLst>
                    </a:gridCol>
                    <a:gridCol w="1117600">
                      <a:extLst>
                        <a:ext uri="{9D8B030D-6E8A-4147-A177-3AD203B41FA5}">
                          <a16:colId xmlns:a16="http://schemas.microsoft.com/office/drawing/2014/main" val="558741515"/>
                        </a:ext>
                      </a:extLst>
                    </a:gridCol>
                    <a:gridCol w="1181100">
                      <a:extLst>
                        <a:ext uri="{9D8B030D-6E8A-4147-A177-3AD203B41FA5}">
                          <a16:colId xmlns:a16="http://schemas.microsoft.com/office/drawing/2014/main" val="64283239"/>
                        </a:ext>
                      </a:extLst>
                    </a:gridCol>
                    <a:gridCol w="1384300">
                      <a:extLst>
                        <a:ext uri="{9D8B030D-6E8A-4147-A177-3AD203B41FA5}">
                          <a16:colId xmlns:a16="http://schemas.microsoft.com/office/drawing/2014/main" val="3175403051"/>
                        </a:ext>
                      </a:extLst>
                    </a:gridCol>
                    <a:gridCol w="1333501">
                      <a:extLst>
                        <a:ext uri="{9D8B030D-6E8A-4147-A177-3AD203B41FA5}">
                          <a16:colId xmlns:a16="http://schemas.microsoft.com/office/drawing/2014/main" val="1762936515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Location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 smtClean="0"/>
                            <a:t>Pressure</a:t>
                          </a:r>
                          <a:r>
                            <a:rPr lang="de-DE" dirty="0" smtClean="0"/>
                            <a:t> [mbar]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100% </a:t>
                          </a:r>
                          <a:r>
                            <a:rPr lang="de-DE" dirty="0" smtClean="0"/>
                            <a:t>S</a:t>
                          </a:r>
                          <a:r>
                            <a:rPr lang="de-DE" baseline="-25000" dirty="0" smtClean="0"/>
                            <a:t>TMP</a:t>
                          </a:r>
                          <a:r>
                            <a:rPr lang="de-DE" baseline="0" dirty="0" smtClean="0"/>
                            <a:t> </a:t>
                          </a:r>
                          <a:r>
                            <a:rPr lang="de-DE" baseline="0" dirty="0" smtClean="0"/>
                            <a:t>[l/s]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89% </a:t>
                          </a:r>
                          <a:r>
                            <a:rPr lang="de-DE" dirty="0" smtClean="0"/>
                            <a:t>S</a:t>
                          </a:r>
                          <a:r>
                            <a:rPr lang="de-DE" baseline="-25000" dirty="0" smtClean="0"/>
                            <a:t>TMP </a:t>
                          </a:r>
                          <a:r>
                            <a:rPr lang="de-DE" baseline="0" dirty="0" smtClean="0"/>
                            <a:t>[l/s</a:t>
                          </a:r>
                          <a:r>
                            <a:rPr lang="de-DE" baseline="0" dirty="0" smtClean="0"/>
                            <a:t>]</a:t>
                          </a:r>
                          <a:endParaRPr lang="de-DE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5"/>
                          <a:stretch>
                            <a:fillRect l="-344493" t="-3810" r="-98238" b="-23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5"/>
                          <a:stretch>
                            <a:fillRect l="-460731" t="-3810" r="-1826" b="-2323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37318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Low </a:t>
                          </a:r>
                          <a:r>
                            <a:rPr lang="de-DE" dirty="0" err="1" smtClean="0"/>
                            <a:t>iota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1.82 E-4 </a:t>
                          </a:r>
                          <a:r>
                            <a:rPr lang="de-DE" sz="1200" dirty="0" smtClean="0"/>
                            <a:t>± 5.4 E-5</a:t>
                          </a:r>
                          <a:endParaRPr lang="de-DE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2120.6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1887.3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1.88 E+19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1.67 E+19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23797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High </a:t>
                          </a:r>
                          <a:r>
                            <a:rPr lang="de-DE" dirty="0" err="1" smtClean="0"/>
                            <a:t>iota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9.26 E-5 </a:t>
                          </a:r>
                          <a:r>
                            <a:rPr lang="de-DE" sz="1200" dirty="0" smtClean="0"/>
                            <a:t>± 3.9 E-6</a:t>
                          </a:r>
                          <a:endParaRPr lang="de-DE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1224.1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1089.4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5.51 E+18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4.90 E+18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3061749"/>
                      </a:ext>
                    </a:extLst>
                  </a:tr>
                  <a:tr h="66529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Total 10 </a:t>
                          </a:r>
                          <a:r>
                            <a:rPr lang="de-DE" baseline="0" dirty="0" err="1" smtClean="0"/>
                            <a:t>modules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sz="12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5"/>
                          <a:stretch>
                            <a:fillRect l="-344493" t="-210000" r="-98238" b="-1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5"/>
                          <a:stretch>
                            <a:fillRect l="-460731" t="-210000" r="-1826" b="-1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253678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08" y="1087556"/>
            <a:ext cx="5313878" cy="26156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>
                <a:off x="3119613" y="1741187"/>
                <a:ext cx="1036638" cy="395686"/>
              </a:xfrm>
              <a:prstGeom prst="rect">
                <a:avLst/>
              </a:prstGeom>
              <a:solidFill>
                <a:srgbClr val="C2C2EB">
                  <a:alpha val="74902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a:rPr lang="de-DE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𝐈𝐨𝐧</m:t>
                          </m:r>
                          <m:r>
                            <a:rPr lang="de-DE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𝐓𝐚𝐫𝐠𝐞𝐭</m:t>
                          </m:r>
                        </m:sub>
                      </m:sSub>
                    </m:oMath>
                  </m:oMathPara>
                </a14:m>
                <a:endParaRPr lang="de-DE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613" y="1741187"/>
                <a:ext cx="1036638" cy="395686"/>
              </a:xfrm>
              <a:prstGeom prst="rect">
                <a:avLst/>
              </a:prstGeom>
              <a:blipFill>
                <a:blip r:embed="rId7"/>
                <a:stretch>
                  <a:fillRect r="-6471" b="-769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Pfeil nach unten 25"/>
          <p:cNvSpPr/>
          <p:nvPr/>
        </p:nvSpPr>
        <p:spPr>
          <a:xfrm rot="1411820">
            <a:off x="2787467" y="2152831"/>
            <a:ext cx="485427" cy="62776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/>
              <p:cNvSpPr txBox="1"/>
              <p:nvPr/>
            </p:nvSpPr>
            <p:spPr>
              <a:xfrm>
                <a:off x="1517683" y="2020254"/>
                <a:ext cx="1101905" cy="395686"/>
              </a:xfrm>
              <a:prstGeom prst="rect">
                <a:avLst/>
              </a:prstGeom>
              <a:solidFill>
                <a:srgbClr val="C2C2EB">
                  <a:alpha val="74902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a:rPr lang="de-DE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𝐏𝐮𝐦𝐩𝐠𝐚𝐩</m:t>
                          </m:r>
                        </m:sub>
                      </m:sSub>
                    </m:oMath>
                  </m:oMathPara>
                </a14:m>
                <a:endParaRPr lang="de-DE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683" y="2020254"/>
                <a:ext cx="1101905" cy="395686"/>
              </a:xfrm>
              <a:prstGeom prst="rect">
                <a:avLst/>
              </a:prstGeom>
              <a:blipFill>
                <a:blip r:embed="rId8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Pfeil nach rechts 27"/>
          <p:cNvSpPr/>
          <p:nvPr/>
        </p:nvSpPr>
        <p:spPr>
          <a:xfrm rot="8502261">
            <a:off x="1830893" y="2514208"/>
            <a:ext cx="469819" cy="248458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/>
              <p:cNvSpPr txBox="1"/>
              <p:nvPr/>
            </p:nvSpPr>
            <p:spPr>
              <a:xfrm>
                <a:off x="2416687" y="3298089"/>
                <a:ext cx="1008930" cy="394210"/>
              </a:xfrm>
              <a:prstGeom prst="rect">
                <a:avLst/>
              </a:prstGeom>
              <a:solidFill>
                <a:srgbClr val="C1CA8D">
                  <a:alpha val="74902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a:rPr lang="de-DE" b="1" i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𝐏𝐮𝐦𝐩𝐞𝐝</m:t>
                          </m:r>
                        </m:sub>
                      </m:sSub>
                    </m:oMath>
                  </m:oMathPara>
                </a14:m>
                <a:endParaRPr lang="de-DE" b="1" dirty="0"/>
              </a:p>
            </p:txBody>
          </p:sp>
        </mc:Choice>
        <mc:Fallback xmlns="">
          <p:sp>
            <p:nvSpPr>
              <p:cNvPr id="29" name="Textfeld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687" y="3298089"/>
                <a:ext cx="1008930" cy="394210"/>
              </a:xfrm>
              <a:prstGeom prst="rect">
                <a:avLst/>
              </a:prstGeom>
              <a:blipFill>
                <a:blip r:embed="rId9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Pfeil nach unten 29"/>
          <p:cNvSpPr/>
          <p:nvPr/>
        </p:nvSpPr>
        <p:spPr>
          <a:xfrm rot="19766564">
            <a:off x="3651874" y="3205672"/>
            <a:ext cx="332510" cy="3491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/>
              <p:cNvSpPr txBox="1"/>
              <p:nvPr/>
            </p:nvSpPr>
            <p:spPr>
              <a:xfrm>
                <a:off x="10013032" y="1096930"/>
                <a:ext cx="2214004" cy="5292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de-DE" sz="2400" b="1" i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𝐈𝐨𝐧</m:t>
                        </m:r>
                        <m:r>
                          <a:rPr lang="de-DE" sz="2400" b="1" i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400" b="1" i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𝐭𝐚𝐫𝐠𝐞𝐭</m:t>
                        </m:r>
                      </m:sub>
                    </m:sSub>
                  </m:oMath>
                </a14:m>
                <a:r>
                  <a:rPr lang="de-DE" sz="2400" b="1" dirty="0" smtClean="0">
                    <a:solidFill>
                      <a:srgbClr val="005BAA"/>
                    </a:solidFill>
                  </a:rPr>
                  <a:t> </a:t>
                </a:r>
                <a:r>
                  <a:rPr lang="de-DE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(99%)</a:t>
                </a:r>
                <a:endParaRPr lang="de-DE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r>
                  <a:rPr lang="de-DE" sz="2400" b="1" dirty="0">
                    <a:solidFill>
                      <a:srgbClr val="005BAA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de-DE" sz="2400" b="1" dirty="0" smtClean="0">
                    <a:solidFill>
                      <a:srgbClr val="005BAA"/>
                    </a:solidFill>
                    <a:latin typeface="Cambria Math" panose="02040503050406030204" pitchFamily="18" charset="0"/>
                  </a:rPr>
                  <a:t>      </a:t>
                </a:r>
              </a:p>
              <a:p>
                <a:r>
                  <a:rPr lang="de-DE" sz="2400" b="1" dirty="0" smtClean="0">
                    <a:solidFill>
                      <a:srgbClr val="005BAA"/>
                    </a:solidFill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de-DE" sz="2400" b="1" i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𝐖𝐚𝐥𝐥</m:t>
                        </m:r>
                      </m:sub>
                    </m:sSub>
                  </m:oMath>
                </a14:m>
                <a:r>
                  <a:rPr lang="de-DE" sz="2400" b="1" dirty="0" smtClean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de-DE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(</a:t>
                </a:r>
                <a:r>
                  <a:rPr lang="de-DE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±</a:t>
                </a:r>
                <a:r>
                  <a:rPr lang="de-DE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0.8%)</a:t>
                </a:r>
                <a:endParaRPr lang="de-DE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r>
                  <a:rPr lang="de-DE" sz="2400" b="1" dirty="0" smtClean="0">
                    <a:solidFill>
                      <a:schemeClr val="bg1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de-DE" sz="2400" b="1" i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𝐑𝐞𝐜𝐲𝐜𝐥𝐢𝐧𝐠</m:t>
                        </m:r>
                      </m:sub>
                    </m:sSub>
                  </m:oMath>
                </a14:m>
                <a:endParaRPr lang="de-DE" sz="2400" b="1" dirty="0" smtClean="0">
                  <a:solidFill>
                    <a:schemeClr val="bg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de-DE" sz="2400" b="1" dirty="0" smtClean="0">
                  <a:solidFill>
                    <a:schemeClr val="bg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 i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a:rPr lang="de-DE" sz="2400" b="1" i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𝐏𝐮𝐦𝐩𝐠𝐚𝐩</m:t>
                          </m:r>
                        </m:sub>
                      </m:sSub>
                    </m:oMath>
                  </m:oMathPara>
                </a14:m>
                <a:endParaRPr lang="de-DE" sz="2400" b="1" dirty="0" smtClean="0">
                  <a:solidFill>
                    <a:schemeClr val="bg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de-DE" sz="2400" b="1" dirty="0" smtClean="0">
                  <a:solidFill>
                    <a:schemeClr val="bg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de-DE" sz="2400" b="1" dirty="0" smtClean="0">
                    <a:solidFill>
                      <a:schemeClr val="bg1">
                        <a:lumMod val="75000"/>
                      </a:schemeClr>
                    </a:solidFill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0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de-DE" sz="2400" b="1" i="0" smtClean="0">
                            <a:solidFill>
                              <a:srgbClr val="005BAA"/>
                            </a:solidFill>
                            <a:latin typeface="Cambria Math" panose="02040503050406030204" pitchFamily="18" charset="0"/>
                          </a:rPr>
                          <m:t>𝐏𝐮𝐦𝐩𝐞𝐝</m:t>
                        </m:r>
                      </m:sub>
                    </m:sSub>
                  </m:oMath>
                </a14:m>
                <a:endParaRPr lang="de-DE" sz="2400" b="1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endParaRPr lang="de-DE" sz="2400" b="1" dirty="0" smtClean="0">
                  <a:solidFill>
                    <a:schemeClr val="bg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 i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a:rPr lang="de-DE" sz="2400" b="1" i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𝐋𝐞𝐚𝐤𝐚𝐠𝐞</m:t>
                          </m:r>
                        </m:sub>
                      </m:sSub>
                    </m:oMath>
                  </m:oMathPara>
                </a14:m>
                <a:endParaRPr lang="de-DE" sz="2400" b="1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endParaRPr lang="de-DE" sz="2400" b="1" dirty="0" smtClean="0">
                  <a:solidFill>
                    <a:schemeClr val="bg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 i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a:rPr lang="de-DE" sz="2400" b="1" i="0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𝐑𝐞𝐜𝐲𝐜𝐥𝐢𝐧𝐠</m:t>
                          </m:r>
                        </m:sub>
                      </m:sSub>
                    </m:oMath>
                  </m:oMathPara>
                </a14:m>
                <a:endParaRPr lang="de-DE" sz="2400" b="1" dirty="0" smtClean="0">
                  <a:solidFill>
                    <a:srgbClr val="005BAA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de-DE" b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de-DE" b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de-DE" b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de-DE" b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de-DE" b="1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de-DE" b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𝟐𝟐</m:t>
                        </m:r>
                      </m:sup>
                    </m:sSup>
                    <m:r>
                      <a:rPr lang="de-DE" b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de-DE" b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de-DE" b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𝐬</m:t>
                    </m:r>
                  </m:oMath>
                </a14:m>
                <a:r>
                  <a:rPr lang="de-DE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endParaRPr lang="de-DE" b="1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endParaRPr lang="de-DE" b="1" dirty="0" smtClean="0">
                  <a:solidFill>
                    <a:srgbClr val="005BAA"/>
                  </a:solidFill>
                </a:endParaRPr>
              </a:p>
            </p:txBody>
          </p:sp>
        </mc:Choice>
        <mc:Fallback xmlns="">
          <p:sp>
            <p:nvSpPr>
              <p:cNvPr id="31" name="Textfeld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3032" y="1096930"/>
                <a:ext cx="2214004" cy="5292987"/>
              </a:xfrm>
              <a:prstGeom prst="rect">
                <a:avLst/>
              </a:prstGeom>
              <a:blipFill>
                <a:blip r:embed="rId10"/>
                <a:stretch>
                  <a:fillRect l="-826" r="-165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Pfeil nach unten 31"/>
          <p:cNvSpPr/>
          <p:nvPr/>
        </p:nvSpPr>
        <p:spPr>
          <a:xfrm>
            <a:off x="10007467" y="1545048"/>
            <a:ext cx="269045" cy="1456265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AA"/>
              </a:solidFill>
            </a:endParaRPr>
          </a:p>
        </p:txBody>
      </p:sp>
      <p:sp>
        <p:nvSpPr>
          <p:cNvPr id="33" name="Pfeil nach rechts 32"/>
          <p:cNvSpPr/>
          <p:nvPr/>
        </p:nvSpPr>
        <p:spPr>
          <a:xfrm>
            <a:off x="10315287" y="2395366"/>
            <a:ext cx="255891" cy="211667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Pfeil nach links und rechts 33"/>
          <p:cNvSpPr/>
          <p:nvPr/>
        </p:nvSpPr>
        <p:spPr>
          <a:xfrm>
            <a:off x="10232414" y="2009115"/>
            <a:ext cx="338764" cy="203639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AA"/>
              </a:solidFill>
            </a:endParaRPr>
          </a:p>
        </p:txBody>
      </p:sp>
      <p:sp>
        <p:nvSpPr>
          <p:cNvPr id="35" name="Pfeil nach unten 34"/>
          <p:cNvSpPr/>
          <p:nvPr/>
        </p:nvSpPr>
        <p:spPr>
          <a:xfrm>
            <a:off x="10021740" y="3389117"/>
            <a:ext cx="269045" cy="11615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Pfeil nach rechts 35"/>
          <p:cNvSpPr/>
          <p:nvPr/>
        </p:nvSpPr>
        <p:spPr>
          <a:xfrm>
            <a:off x="10315287" y="3898530"/>
            <a:ext cx="255891" cy="211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Pfeil nach unten 36"/>
          <p:cNvSpPr/>
          <p:nvPr/>
        </p:nvSpPr>
        <p:spPr>
          <a:xfrm>
            <a:off x="10037775" y="4932119"/>
            <a:ext cx="269045" cy="411431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/>
              <p:cNvSpPr txBox="1"/>
              <p:nvPr/>
            </p:nvSpPr>
            <p:spPr>
              <a:xfrm>
                <a:off x="3238627" y="2658285"/>
                <a:ext cx="1008930" cy="395686"/>
              </a:xfrm>
              <a:prstGeom prst="rect">
                <a:avLst/>
              </a:prstGeom>
              <a:solidFill>
                <a:srgbClr val="C2C2EB">
                  <a:alpha val="85098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a:rPr lang="de-DE" b="1" i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𝐋𝐞𝐚𝐤𝐚𝐠𝐞</m:t>
                          </m:r>
                        </m:sub>
                      </m:sSub>
                    </m:oMath>
                  </m:oMathPara>
                </a14:m>
                <a:endParaRPr lang="de-DE" b="1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38" name="Textfeld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627" y="2658285"/>
                <a:ext cx="1008930" cy="395686"/>
              </a:xfrm>
              <a:prstGeom prst="rect">
                <a:avLst/>
              </a:prstGeom>
              <a:blipFill>
                <a:blip r:embed="rId11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Pfeil nach rechts 38"/>
          <p:cNvSpPr/>
          <p:nvPr/>
        </p:nvSpPr>
        <p:spPr>
          <a:xfrm rot="19297467">
            <a:off x="2059389" y="2656571"/>
            <a:ext cx="469819" cy="248458"/>
          </a:xfrm>
          <a:prstGeom prst="right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40" name="Pfeil nach rechts 39"/>
          <p:cNvSpPr/>
          <p:nvPr/>
        </p:nvSpPr>
        <p:spPr>
          <a:xfrm rot="14977214">
            <a:off x="4610791" y="2336361"/>
            <a:ext cx="469819" cy="248458"/>
          </a:xfrm>
          <a:prstGeom prst="right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10617724" y="4235137"/>
            <a:ext cx="872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005BA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(0.4%)</a:t>
            </a:r>
            <a:endParaRPr lang="de-DE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7962244" y="4206491"/>
            <a:ext cx="19127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 err="1" smtClean="0">
                <a:solidFill>
                  <a:srgbClr val="005BAA"/>
                </a:solidFill>
              </a:rPr>
              <a:t>Pumping</a:t>
            </a:r>
            <a:r>
              <a:rPr lang="de-DE" sz="2400" b="1" dirty="0" smtClean="0">
                <a:solidFill>
                  <a:srgbClr val="005BAA"/>
                </a:solidFill>
              </a:rPr>
              <a:t> </a:t>
            </a:r>
          </a:p>
          <a:p>
            <a:r>
              <a:rPr lang="de-DE" sz="2400" b="1" dirty="0" err="1" smtClean="0">
                <a:solidFill>
                  <a:srgbClr val="005BAA"/>
                </a:solidFill>
              </a:rPr>
              <a:t>distribution</a:t>
            </a:r>
            <a:endParaRPr lang="de-DE" sz="2400" b="1" dirty="0" smtClean="0">
              <a:solidFill>
                <a:srgbClr val="005BAA"/>
              </a:solidFill>
            </a:endParaRPr>
          </a:p>
          <a:p>
            <a:r>
              <a:rPr lang="de-DE" sz="2400" b="1" dirty="0" smtClean="0">
                <a:solidFill>
                  <a:srgbClr val="005BAA"/>
                </a:solidFill>
              </a:rPr>
              <a:t>77 % Low </a:t>
            </a:r>
            <a:r>
              <a:rPr lang="de-DE" sz="2400" b="1" dirty="0" err="1" smtClean="0">
                <a:solidFill>
                  <a:srgbClr val="005BAA"/>
                </a:solidFill>
              </a:rPr>
              <a:t>iota</a:t>
            </a:r>
            <a:endParaRPr lang="de-DE" sz="2400" b="1" dirty="0" smtClean="0">
              <a:solidFill>
                <a:srgbClr val="005BAA"/>
              </a:solidFill>
            </a:endParaRPr>
          </a:p>
          <a:p>
            <a:r>
              <a:rPr lang="de-DE" sz="2400" b="1" dirty="0" smtClean="0">
                <a:solidFill>
                  <a:srgbClr val="005BAA"/>
                </a:solidFill>
              </a:rPr>
              <a:t>23 % High </a:t>
            </a:r>
            <a:r>
              <a:rPr lang="de-DE" sz="2400" b="1" dirty="0" err="1" smtClean="0">
                <a:solidFill>
                  <a:srgbClr val="005BAA"/>
                </a:solidFill>
              </a:rPr>
              <a:t>iota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30877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Particle</a:t>
            </a:r>
            <a:r>
              <a:rPr lang="de-DE" dirty="0" smtClean="0"/>
              <a:t> </a:t>
            </a:r>
            <a:r>
              <a:rPr lang="de-DE" dirty="0" err="1" smtClean="0"/>
              <a:t>Exhaust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compression</a:t>
            </a:r>
            <a:r>
              <a:rPr lang="de-DE" dirty="0" smtClean="0"/>
              <a:t> in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configurations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16.02.2022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AAPPS-DPP2021 MF2-O9 – Particle exhaust at </a:t>
            </a:r>
            <a:r>
              <a:rPr lang="en-US" dirty="0" err="1"/>
              <a:t>Wendelstein</a:t>
            </a:r>
            <a:r>
              <a:rPr lang="en-US" dirty="0"/>
              <a:t> 7-X – Thierry </a:t>
            </a:r>
            <a:r>
              <a:rPr lang="en-US" dirty="0" smtClean="0"/>
              <a:t>Kremeyer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6051883" y="1096930"/>
            <a:ext cx="5660691" cy="5094320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Exhaust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determined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divertor</a:t>
            </a:r>
            <a:r>
              <a:rPr lang="de-DE" dirty="0" smtClean="0"/>
              <a:t> </a:t>
            </a:r>
            <a:r>
              <a:rPr lang="de-DE" dirty="0" err="1" smtClean="0"/>
              <a:t>pressure</a:t>
            </a:r>
            <a:r>
              <a:rPr lang="de-DE" dirty="0" smtClean="0"/>
              <a:t>, not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compression</a:t>
            </a:r>
            <a:endParaRPr lang="de-DE" dirty="0" smtClean="0"/>
          </a:p>
          <a:p>
            <a:r>
              <a:rPr lang="de-DE" dirty="0" smtClean="0"/>
              <a:t>Low </a:t>
            </a:r>
            <a:r>
              <a:rPr lang="de-DE" dirty="0" err="1" smtClean="0"/>
              <a:t>main</a:t>
            </a:r>
            <a:r>
              <a:rPr lang="de-DE" dirty="0" smtClean="0"/>
              <a:t> </a:t>
            </a:r>
            <a:r>
              <a:rPr lang="de-DE" dirty="0" err="1" smtClean="0"/>
              <a:t>chamber</a:t>
            </a:r>
            <a:r>
              <a:rPr lang="de-DE" dirty="0" smtClean="0"/>
              <a:t> </a:t>
            </a:r>
            <a:r>
              <a:rPr lang="de-DE" dirty="0" err="1" smtClean="0"/>
              <a:t>pressure</a:t>
            </a:r>
            <a:r>
              <a:rPr lang="de-DE" dirty="0" smtClean="0"/>
              <a:t> </a:t>
            </a:r>
            <a:r>
              <a:rPr lang="de-DE" dirty="0" err="1" smtClean="0"/>
              <a:t>desirable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minimize</a:t>
            </a:r>
            <a:r>
              <a:rPr lang="de-DE" dirty="0" smtClean="0"/>
              <a:t> </a:t>
            </a:r>
            <a:r>
              <a:rPr lang="de-DE" dirty="0" err="1" smtClean="0"/>
              <a:t>main</a:t>
            </a:r>
            <a:r>
              <a:rPr lang="de-DE" dirty="0" smtClean="0"/>
              <a:t> </a:t>
            </a:r>
            <a:r>
              <a:rPr lang="de-DE" dirty="0" err="1" smtClean="0"/>
              <a:t>chamber</a:t>
            </a:r>
            <a:r>
              <a:rPr lang="de-DE" dirty="0" smtClean="0"/>
              <a:t> </a:t>
            </a:r>
            <a:r>
              <a:rPr lang="de-DE" dirty="0" err="1" smtClean="0"/>
              <a:t>erosion</a:t>
            </a:r>
            <a:r>
              <a:rPr lang="de-DE" dirty="0" smtClean="0"/>
              <a:t> due </a:t>
            </a:r>
            <a:r>
              <a:rPr lang="de-DE" dirty="0" err="1" smtClean="0"/>
              <a:t>to</a:t>
            </a:r>
            <a:r>
              <a:rPr lang="de-DE" dirty="0" smtClean="0"/>
              <a:t> CX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69" y="1096930"/>
            <a:ext cx="8600980" cy="1596394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5949" y="1266734"/>
            <a:ext cx="2967364" cy="1312925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9151949" y="1062866"/>
            <a:ext cx="97334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high </a:t>
            </a:r>
            <a:r>
              <a:rPr lang="de-DE" sz="1400" b="1" dirty="0" err="1" smtClean="0"/>
              <a:t>mirror</a:t>
            </a:r>
            <a:endParaRPr lang="de-DE" sz="1400" b="1" dirty="0"/>
          </a:p>
        </p:txBody>
      </p:sp>
      <p:sp>
        <p:nvSpPr>
          <p:cNvPr id="26" name="Textfeld 25"/>
          <p:cNvSpPr txBox="1"/>
          <p:nvPr/>
        </p:nvSpPr>
        <p:spPr>
          <a:xfrm>
            <a:off x="7385710" y="2635039"/>
            <a:ext cx="1972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[M. Jakubowski, NF 2021]</a:t>
            </a:r>
            <a:endParaRPr lang="de-DE" sz="1400" b="1" dirty="0"/>
          </a:p>
        </p:txBody>
      </p:sp>
      <p:sp>
        <p:nvSpPr>
          <p:cNvPr id="8" name="Rechteck 7"/>
          <p:cNvSpPr/>
          <p:nvPr/>
        </p:nvSpPr>
        <p:spPr>
          <a:xfrm>
            <a:off x="10159068" y="1216754"/>
            <a:ext cx="1736521" cy="616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6" name="Diagramm 15"/>
          <p:cNvGraphicFramePr/>
          <p:nvPr>
            <p:extLst/>
          </p:nvPr>
        </p:nvGraphicFramePr>
        <p:xfrm>
          <a:off x="378687" y="2751790"/>
          <a:ext cx="5471958" cy="3564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Tabelle 16"/>
          <p:cNvGraphicFramePr>
            <a:graphicFrameLocks noGrp="1"/>
          </p:cNvGraphicFramePr>
          <p:nvPr>
            <p:extLst/>
          </p:nvPr>
        </p:nvGraphicFramePr>
        <p:xfrm>
          <a:off x="6234949" y="4494935"/>
          <a:ext cx="439945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6634">
                  <a:extLst>
                    <a:ext uri="{9D8B030D-6E8A-4147-A177-3AD203B41FA5}">
                      <a16:colId xmlns:a16="http://schemas.microsoft.com/office/drawing/2014/main" val="607423859"/>
                    </a:ext>
                  </a:extLst>
                </a:gridCol>
                <a:gridCol w="1476991">
                  <a:extLst>
                    <a:ext uri="{9D8B030D-6E8A-4147-A177-3AD203B41FA5}">
                      <a16:colId xmlns:a16="http://schemas.microsoft.com/office/drawing/2014/main" val="2638379447"/>
                    </a:ext>
                  </a:extLst>
                </a:gridCol>
                <a:gridCol w="1375826">
                  <a:extLst>
                    <a:ext uri="{9D8B030D-6E8A-4147-A177-3AD203B41FA5}">
                      <a16:colId xmlns:a16="http://schemas.microsoft.com/office/drawing/2014/main" val="1398041507"/>
                    </a:ext>
                  </a:extLst>
                </a:gridCol>
              </a:tblGrid>
              <a:tr h="296197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Configuration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Pump </a:t>
                      </a:r>
                      <a:r>
                        <a:rPr lang="de-DE" sz="1400" dirty="0" err="1" smtClean="0"/>
                        <a:t>gap</a:t>
                      </a:r>
                      <a:r>
                        <a:rPr lang="de-DE" sz="1400" dirty="0" smtClean="0"/>
                        <a:t> [mbar]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Midplane</a:t>
                      </a:r>
                      <a:r>
                        <a:rPr lang="de-DE" sz="1400" dirty="0" smtClean="0"/>
                        <a:t> [mbar]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648103"/>
                  </a:ext>
                </a:extLst>
              </a:tr>
              <a:tr h="296197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Low-</a:t>
                      </a:r>
                      <a:r>
                        <a:rPr lang="de-DE" sz="1400" dirty="0" err="1" smtClean="0"/>
                        <a:t>iota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/>
                        <a:t>4.2 E-5 </a:t>
                      </a:r>
                      <a:r>
                        <a:rPr lang="de-DE" sz="1050" b="1" dirty="0" smtClean="0"/>
                        <a:t>± 5.5 E-6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3.5 E-6 </a:t>
                      </a:r>
                      <a:r>
                        <a:rPr lang="de-DE" sz="1050" dirty="0" smtClean="0"/>
                        <a:t>± 6.5 E-7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142991"/>
                  </a:ext>
                </a:extLst>
              </a:tr>
              <a:tr h="296197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Standard (</a:t>
                      </a:r>
                      <a:r>
                        <a:rPr lang="de-DE" sz="1400" dirty="0" err="1" smtClean="0"/>
                        <a:t>attached</a:t>
                      </a:r>
                      <a:r>
                        <a:rPr lang="de-DE" sz="1400" dirty="0" smtClean="0"/>
                        <a:t>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3.4 E-4</a:t>
                      </a:r>
                      <a:r>
                        <a:rPr lang="de-DE" sz="1050" dirty="0" smtClean="0"/>
                        <a:t> ± 6.0 E-5</a:t>
                      </a:r>
                      <a:endParaRPr lang="de-DE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3.0 E-6 </a:t>
                      </a:r>
                      <a:r>
                        <a:rPr lang="de-DE" sz="1050" dirty="0" smtClean="0"/>
                        <a:t>± 6.7 E-7</a:t>
                      </a:r>
                      <a:endParaRPr lang="de-DE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223243"/>
                  </a:ext>
                </a:extLst>
              </a:tr>
              <a:tr h="296197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Standard (</a:t>
                      </a:r>
                      <a:r>
                        <a:rPr lang="de-DE" sz="1400" dirty="0" err="1" smtClean="0"/>
                        <a:t>detached</a:t>
                      </a:r>
                      <a:r>
                        <a:rPr lang="de-DE" sz="1400" dirty="0" smtClean="0"/>
                        <a:t>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7.0 E-4 </a:t>
                      </a:r>
                      <a:r>
                        <a:rPr lang="de-DE" sz="1050" dirty="0" smtClean="0"/>
                        <a:t>± 5.2 E-5</a:t>
                      </a:r>
                      <a:endParaRPr lang="de-DE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/>
                        <a:t>1.2 E-5 </a:t>
                      </a:r>
                      <a:r>
                        <a:rPr lang="de-DE" sz="1050" dirty="0" smtClean="0"/>
                        <a:t>± 1.6 E-6</a:t>
                      </a:r>
                      <a:endParaRPr lang="de-DE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785796"/>
                  </a:ext>
                </a:extLst>
              </a:tr>
              <a:tr h="296197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High-</a:t>
                      </a:r>
                      <a:r>
                        <a:rPr lang="de-DE" sz="1400" dirty="0" err="1" smtClean="0"/>
                        <a:t>iota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7.7 E-4 </a:t>
                      </a:r>
                      <a:r>
                        <a:rPr lang="de-DE" sz="1050" dirty="0" smtClean="0"/>
                        <a:t>± 3.5 E-4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dirty="0" smtClean="0"/>
                        <a:t>1.3 E-5 </a:t>
                      </a:r>
                      <a:r>
                        <a:rPr lang="de-DE" sz="1050" dirty="0" smtClean="0"/>
                        <a:t>± 6.9 E-6</a:t>
                      </a:r>
                      <a:r>
                        <a:rPr lang="de-DE" sz="1050" baseline="0" dirty="0" smtClean="0"/>
                        <a:t> 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846587"/>
                  </a:ext>
                </a:extLst>
              </a:tr>
              <a:tr h="296197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High-</a:t>
                      </a:r>
                      <a:r>
                        <a:rPr lang="de-DE" sz="1400" dirty="0" err="1" smtClean="0"/>
                        <a:t>mirror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4.0 E-4 </a:t>
                      </a:r>
                      <a:r>
                        <a:rPr lang="de-DE" sz="1050" dirty="0" smtClean="0"/>
                        <a:t>± 5.0 E-6</a:t>
                      </a:r>
                      <a:endParaRPr lang="de-DE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4.7 E-6 </a:t>
                      </a:r>
                      <a:r>
                        <a:rPr lang="de-DE" sz="1050" dirty="0" smtClean="0"/>
                        <a:t>± 1.0 E-6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775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95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Graphic spid="1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Particle</a:t>
            </a:r>
            <a:r>
              <a:rPr lang="de-DE" dirty="0" smtClean="0"/>
              <a:t> </a:t>
            </a:r>
            <a:r>
              <a:rPr lang="de-DE" dirty="0" err="1" smtClean="0"/>
              <a:t>Exhaust</a:t>
            </a:r>
            <a:r>
              <a:rPr lang="de-DE" dirty="0" smtClean="0"/>
              <a:t> – OP2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16.02.2022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smtClean="0"/>
              <a:t>New Hardware:</a:t>
            </a:r>
          </a:p>
          <a:p>
            <a:pPr lvl="1"/>
            <a:r>
              <a:rPr lang="de-DE" dirty="0" err="1" smtClean="0"/>
              <a:t>Cryo</a:t>
            </a:r>
            <a:r>
              <a:rPr lang="de-DE" dirty="0" smtClean="0"/>
              <a:t> </a:t>
            </a:r>
            <a:r>
              <a:rPr lang="de-DE" dirty="0" err="1" smtClean="0"/>
              <a:t>pumps</a:t>
            </a:r>
            <a:endParaRPr lang="de-DE" dirty="0" smtClean="0"/>
          </a:p>
          <a:p>
            <a:pPr lvl="1"/>
            <a:r>
              <a:rPr lang="de-DE" dirty="0" smtClean="0"/>
              <a:t>NGM on HFS </a:t>
            </a:r>
            <a:r>
              <a:rPr lang="de-DE" dirty="0" err="1" smtClean="0"/>
              <a:t>midplane</a:t>
            </a:r>
            <a:r>
              <a:rPr lang="de-DE" dirty="0" smtClean="0"/>
              <a:t> (AEL10)</a:t>
            </a:r>
          </a:p>
          <a:p>
            <a:pPr lvl="1"/>
            <a:r>
              <a:rPr lang="de-DE" dirty="0" smtClean="0"/>
              <a:t>DRGA – </a:t>
            </a:r>
            <a:r>
              <a:rPr lang="de-DE" dirty="0" err="1" smtClean="0"/>
              <a:t>extended</a:t>
            </a:r>
            <a:r>
              <a:rPr lang="de-DE" dirty="0" smtClean="0"/>
              <a:t> </a:t>
            </a:r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sensors</a:t>
            </a:r>
            <a:endParaRPr lang="de-DE" dirty="0" smtClean="0"/>
          </a:p>
          <a:p>
            <a:pPr lvl="1"/>
            <a:r>
              <a:rPr lang="de-DE" dirty="0" smtClean="0"/>
              <a:t>Different sub-</a:t>
            </a:r>
            <a:r>
              <a:rPr lang="de-DE" dirty="0" err="1" smtClean="0"/>
              <a:t>divertor</a:t>
            </a:r>
            <a:r>
              <a:rPr lang="de-DE" dirty="0" smtClean="0"/>
              <a:t> </a:t>
            </a:r>
            <a:r>
              <a:rPr lang="de-DE" dirty="0" err="1" smtClean="0"/>
              <a:t>closure</a:t>
            </a:r>
            <a:r>
              <a:rPr lang="de-DE" dirty="0" smtClean="0"/>
              <a:t> – </a:t>
            </a:r>
            <a:r>
              <a:rPr lang="de-DE" dirty="0" err="1" smtClean="0"/>
              <a:t>upper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lower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r>
              <a:rPr lang="de-DE" dirty="0" smtClean="0"/>
              <a:t> </a:t>
            </a:r>
            <a:r>
              <a:rPr lang="de-DE" dirty="0" err="1" smtClean="0"/>
              <a:t>connected</a:t>
            </a:r>
            <a:endParaRPr lang="de-DE" dirty="0" smtClean="0"/>
          </a:p>
          <a:p>
            <a:pPr lvl="1"/>
            <a:r>
              <a:rPr lang="de-DE" dirty="0" smtClean="0"/>
              <a:t>Ion </a:t>
            </a:r>
            <a:r>
              <a:rPr lang="de-DE" dirty="0" err="1" smtClean="0"/>
              <a:t>target</a:t>
            </a:r>
            <a:r>
              <a:rPr lang="de-DE" dirty="0" smtClean="0"/>
              <a:t> </a:t>
            </a:r>
            <a:r>
              <a:rPr lang="de-DE" dirty="0" err="1" smtClean="0"/>
              <a:t>flow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Langmuir </a:t>
            </a:r>
            <a:r>
              <a:rPr lang="de-DE" dirty="0" err="1" smtClean="0"/>
              <a:t>probes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divertor</a:t>
            </a:r>
            <a:r>
              <a:rPr lang="de-DE" dirty="0" smtClean="0"/>
              <a:t> </a:t>
            </a:r>
            <a:r>
              <a:rPr lang="de-DE" dirty="0" err="1" smtClean="0"/>
              <a:t>thermography</a:t>
            </a:r>
            <a:endParaRPr lang="de-DE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565" y="1012538"/>
            <a:ext cx="4216010" cy="2370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9221125" y="1938450"/>
                <a:ext cx="1287467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𝜞</m:t>
                          </m:r>
                        </m:e>
                        <m:sub>
                          <m:r>
                            <a:rPr lang="de-DE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𝑰𝒐𝒏</m:t>
                          </m:r>
                          <m:r>
                            <a:rPr lang="de-DE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1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𝑻𝒂𝒓𝒈𝒆𝒕</m:t>
                          </m:r>
                        </m:sub>
                      </m:sSub>
                    </m:oMath>
                  </m:oMathPara>
                </a14:m>
                <a:endParaRPr lang="de-DE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125" y="1938450"/>
                <a:ext cx="1287467" cy="395621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7863840" y="2104925"/>
                <a:ext cx="1199303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𝜞</m:t>
                          </m:r>
                        </m:e>
                        <m:sub>
                          <m:r>
                            <a:rPr lang="de-DE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𝑷𝒖𝒎𝒑𝒈𝒂𝒑</m:t>
                          </m:r>
                        </m:sub>
                      </m:sSub>
                    </m:oMath>
                  </m:oMathPara>
                </a14:m>
                <a:endParaRPr lang="de-DE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840" y="2104925"/>
                <a:ext cx="1199303" cy="395621"/>
              </a:xfrm>
              <a:prstGeom prst="rect">
                <a:avLst/>
              </a:prstGeom>
              <a:blipFill>
                <a:blip r:embed="rId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9864859" y="1190849"/>
                <a:ext cx="1079078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𝜞</m:t>
                          </m:r>
                        </m:e>
                        <m:sub>
                          <m:r>
                            <a:rPr lang="de-DE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𝑷𝒖𝒎𝒑𝒆𝒅</m:t>
                          </m:r>
                        </m:sub>
                      </m:sSub>
                    </m:oMath>
                  </m:oMathPara>
                </a14:m>
                <a:endParaRPr lang="de-DE" b="1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4859" y="1190849"/>
                <a:ext cx="1079078" cy="394210"/>
              </a:xfrm>
              <a:prstGeom prst="rect">
                <a:avLst/>
              </a:prstGeom>
              <a:blipFill>
                <a:blip r:embed="rId6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Pfeil nach unten 12"/>
          <p:cNvSpPr/>
          <p:nvPr/>
        </p:nvSpPr>
        <p:spPr>
          <a:xfrm rot="10800000">
            <a:off x="9544032" y="1211074"/>
            <a:ext cx="332510" cy="3491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unten 13"/>
          <p:cNvSpPr/>
          <p:nvPr/>
        </p:nvSpPr>
        <p:spPr>
          <a:xfrm rot="7879224">
            <a:off x="8709428" y="1682338"/>
            <a:ext cx="485427" cy="62776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6"/>
              </a:solidFill>
            </a:endParaRPr>
          </a:p>
        </p:txBody>
      </p:sp>
      <p:sp>
        <p:nvSpPr>
          <p:cNvPr id="15" name="Pfeil nach rechts 14"/>
          <p:cNvSpPr/>
          <p:nvPr/>
        </p:nvSpPr>
        <p:spPr>
          <a:xfrm rot="12601722">
            <a:off x="8159524" y="1732479"/>
            <a:ext cx="355616" cy="248458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8863712" y="2602542"/>
                <a:ext cx="787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𝜞</m:t>
                          </m:r>
                        </m:e>
                        <m:sub>
                          <m:r>
                            <a:rPr lang="de-DE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𝑾𝒂𝒍𝒍</m:t>
                          </m:r>
                        </m:sub>
                      </m:sSub>
                    </m:oMath>
                  </m:oMathPara>
                </a14:m>
                <a:endParaRPr lang="de-DE" b="1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3712" y="2602542"/>
                <a:ext cx="787331" cy="369332"/>
              </a:xfrm>
              <a:prstGeom prst="rect">
                <a:avLst/>
              </a:prstGeom>
              <a:blipFill>
                <a:blip r:embed="rId7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Pfeil nach rechts 16"/>
          <p:cNvSpPr/>
          <p:nvPr/>
        </p:nvSpPr>
        <p:spPr>
          <a:xfrm rot="10834583">
            <a:off x="8506855" y="2713402"/>
            <a:ext cx="355616" cy="248458"/>
          </a:xfrm>
          <a:prstGeom prst="right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32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 </a:t>
            </a:r>
            <a:r>
              <a:rPr lang="de-DE" dirty="0" err="1" smtClean="0"/>
              <a:t>times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pumping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cryo</a:t>
            </a:r>
            <a:r>
              <a:rPr lang="de-DE" dirty="0" smtClean="0"/>
              <a:t> </a:t>
            </a:r>
            <a:r>
              <a:rPr lang="de-DE" dirty="0" err="1" smtClean="0"/>
              <a:t>pumps</a:t>
            </a:r>
            <a:r>
              <a:rPr lang="de-DE" dirty="0" smtClean="0"/>
              <a:t> in OP2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16.02.2022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AAPPS-DPP2021 MF2-O9 – Particle exhaust at </a:t>
            </a:r>
            <a:r>
              <a:rPr lang="en-US" dirty="0" err="1"/>
              <a:t>Wendelstein</a:t>
            </a:r>
            <a:r>
              <a:rPr lang="en-US" dirty="0"/>
              <a:t> 7-X – Thierry </a:t>
            </a:r>
            <a:r>
              <a:rPr lang="en-US" dirty="0" smtClean="0"/>
              <a:t>Kremeyer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New Hardware:</a:t>
            </a:r>
          </a:p>
          <a:p>
            <a:pPr lvl="1"/>
            <a:r>
              <a:rPr lang="de-DE" dirty="0" err="1" smtClean="0"/>
              <a:t>Cryo</a:t>
            </a:r>
            <a:r>
              <a:rPr lang="de-DE" dirty="0" smtClean="0"/>
              <a:t> </a:t>
            </a:r>
            <a:r>
              <a:rPr lang="de-DE" dirty="0" err="1" smtClean="0"/>
              <a:t>pumps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significant</a:t>
            </a:r>
            <a:r>
              <a:rPr lang="de-DE" dirty="0" smtClean="0"/>
              <a:t> </a:t>
            </a:r>
            <a:r>
              <a:rPr lang="de-DE" dirty="0" err="1" smtClean="0"/>
              <a:t>pumping</a:t>
            </a:r>
            <a:r>
              <a:rPr lang="de-DE" dirty="0" smtClean="0"/>
              <a:t> </a:t>
            </a:r>
            <a:r>
              <a:rPr lang="de-DE" dirty="0" err="1" smtClean="0"/>
              <a:t>speed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sub-</a:t>
            </a:r>
            <a:r>
              <a:rPr lang="de-DE" dirty="0" err="1" smtClean="0"/>
              <a:t>divertor</a:t>
            </a:r>
            <a:endParaRPr lang="de-DE" dirty="0" smtClean="0"/>
          </a:p>
          <a:p>
            <a:pPr lvl="1"/>
            <a:r>
              <a:rPr lang="de-DE" dirty="0" err="1" smtClean="0"/>
              <a:t>Optimized</a:t>
            </a:r>
            <a:r>
              <a:rPr lang="de-DE" dirty="0" smtClean="0"/>
              <a:t> </a:t>
            </a:r>
            <a:r>
              <a:rPr lang="de-DE" dirty="0"/>
              <a:t>sub-</a:t>
            </a:r>
            <a:r>
              <a:rPr lang="de-DE" dirty="0" err="1"/>
              <a:t>divertor</a:t>
            </a:r>
            <a:r>
              <a:rPr lang="de-DE" dirty="0"/>
              <a:t> </a:t>
            </a:r>
            <a:r>
              <a:rPr lang="de-DE" dirty="0" err="1" smtClean="0"/>
              <a:t>closure</a:t>
            </a:r>
            <a:endParaRPr lang="de-DE" dirty="0" smtClean="0"/>
          </a:p>
          <a:p>
            <a:pPr lvl="1"/>
            <a:r>
              <a:rPr lang="de-DE" dirty="0" err="1" smtClean="0"/>
              <a:t>Fully</a:t>
            </a:r>
            <a:r>
              <a:rPr lang="de-DE" dirty="0" smtClean="0"/>
              <a:t> </a:t>
            </a:r>
            <a:r>
              <a:rPr lang="de-DE" dirty="0" err="1"/>
              <a:t>water-cooled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wall will </a:t>
            </a:r>
            <a:r>
              <a:rPr lang="de-DE" dirty="0" err="1"/>
              <a:t>reach</a:t>
            </a:r>
            <a:r>
              <a:rPr lang="de-DE" dirty="0"/>
              <a:t> </a:t>
            </a:r>
            <a:r>
              <a:rPr lang="de-DE" dirty="0" err="1"/>
              <a:t>equilibrium</a:t>
            </a:r>
            <a:r>
              <a:rPr lang="de-DE" dirty="0"/>
              <a:t> wall </a:t>
            </a:r>
            <a:r>
              <a:rPr lang="de-DE" dirty="0" err="1"/>
              <a:t>conditions</a:t>
            </a:r>
            <a:r>
              <a:rPr lang="de-DE" dirty="0"/>
              <a:t> </a:t>
            </a:r>
            <a:r>
              <a:rPr lang="de-DE" dirty="0" err="1"/>
              <a:t>easier</a:t>
            </a:r>
            <a:endParaRPr lang="de-DE" dirty="0" smtClean="0"/>
          </a:p>
        </p:txBody>
      </p:sp>
      <p:pic>
        <p:nvPicPr>
          <p:cNvPr id="18" name="Bild 1" descr="Divertor mit Kryopumpe Juli0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425" y="2621814"/>
            <a:ext cx="4969510" cy="362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elle 11"/>
          <p:cNvGraphicFramePr>
            <a:graphicFrameLocks noGrp="1"/>
          </p:cNvGraphicFramePr>
          <p:nvPr>
            <p:extLst/>
          </p:nvPr>
        </p:nvGraphicFramePr>
        <p:xfrm>
          <a:off x="5830601" y="2638700"/>
          <a:ext cx="4977534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767">
                  <a:extLst>
                    <a:ext uri="{9D8B030D-6E8A-4147-A177-3AD203B41FA5}">
                      <a16:colId xmlns:a16="http://schemas.microsoft.com/office/drawing/2014/main" val="694079782"/>
                    </a:ext>
                  </a:extLst>
                </a:gridCol>
                <a:gridCol w="2488767">
                  <a:extLst>
                    <a:ext uri="{9D8B030D-6E8A-4147-A177-3AD203B41FA5}">
                      <a16:colId xmlns:a16="http://schemas.microsoft.com/office/drawing/2014/main" val="4011446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Pumping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system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Combined</a:t>
                      </a:r>
                      <a:r>
                        <a:rPr lang="de-DE" dirty="0" smtClean="0"/>
                        <a:t> sub-</a:t>
                      </a:r>
                      <a:r>
                        <a:rPr lang="de-DE" dirty="0" err="1" smtClean="0"/>
                        <a:t>divertor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pumping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speed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31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Turbo </a:t>
                      </a:r>
                      <a:r>
                        <a:rPr lang="de-DE" dirty="0" err="1" smtClean="0"/>
                        <a:t>molecular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pumps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33 447 l/s 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797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Cryo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vacuum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pumps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106 100 l/s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9062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5725094" y="4269952"/>
                <a:ext cx="5987481" cy="232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b="1" dirty="0" smtClean="0"/>
                  <a:t>Estimated </a:t>
                </a:r>
                <a:r>
                  <a:rPr lang="de-DE" sz="2400" b="1" dirty="0" err="1" smtClean="0"/>
                  <a:t>pumped</a:t>
                </a:r>
                <a:r>
                  <a:rPr lang="de-DE" sz="2400" b="1" dirty="0" smtClean="0"/>
                  <a:t> </a:t>
                </a:r>
                <a:r>
                  <a:rPr lang="de-DE" sz="2400" b="1" dirty="0" err="1" smtClean="0"/>
                  <a:t>particles</a:t>
                </a:r>
                <a:r>
                  <a:rPr lang="de-DE" sz="2400" b="1" dirty="0" smtClean="0"/>
                  <a:t> ≈ </a:t>
                </a:r>
                <a14:m>
                  <m:oMath xmlns:m="http://schemas.openxmlformats.org/officeDocument/2006/math">
                    <m:r>
                      <a:rPr lang="de-DE" sz="2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de-DE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de-DE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de-DE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𝟐𝟏</m:t>
                        </m:r>
                      </m:sup>
                    </m:sSup>
                    <m:r>
                      <a:rPr lang="de-DE" sz="2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de-DE" sz="2400" b="1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de-DE" sz="2400" b="1" i="1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de-DE" sz="2400" b="1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b="1" dirty="0" smtClean="0"/>
                  <a:t>Strong </a:t>
                </a:r>
                <a:r>
                  <a:rPr lang="de-DE" sz="2400" b="1" dirty="0" err="1" smtClean="0"/>
                  <a:t>enough</a:t>
                </a:r>
                <a:r>
                  <a:rPr lang="de-DE" sz="2400" b="1" dirty="0" smtClean="0"/>
                  <a:t> </a:t>
                </a:r>
                <a:r>
                  <a:rPr lang="de-DE" sz="2400" b="1" dirty="0" err="1" smtClean="0"/>
                  <a:t>to</a:t>
                </a:r>
                <a:r>
                  <a:rPr lang="de-DE" sz="2400" b="1" dirty="0" smtClean="0"/>
                  <a:t> </a:t>
                </a:r>
                <a:r>
                  <a:rPr lang="de-DE" sz="2400" b="1" dirty="0" err="1" smtClean="0"/>
                  <a:t>balance</a:t>
                </a:r>
                <a:r>
                  <a:rPr lang="de-DE" sz="2400" b="1" dirty="0" smtClean="0"/>
                  <a:t> large wall </a:t>
                </a:r>
                <a:r>
                  <a:rPr lang="de-DE" sz="2400" b="1" dirty="0" err="1" smtClean="0"/>
                  <a:t>source</a:t>
                </a:r>
                <a:r>
                  <a:rPr lang="de-DE" sz="2400" b="1" dirty="0" smtClean="0"/>
                  <a:t> - Wall </a:t>
                </a:r>
                <a:r>
                  <a:rPr lang="de-DE" sz="2400" b="1" dirty="0" err="1" smtClean="0"/>
                  <a:t>source</a:t>
                </a:r>
                <a:r>
                  <a:rPr lang="de-DE" sz="2400" b="1" dirty="0" smtClean="0"/>
                  <a:t> will </a:t>
                </a:r>
                <a:r>
                  <a:rPr lang="de-DE" sz="2400" b="1" dirty="0" err="1" smtClean="0"/>
                  <a:t>be</a:t>
                </a:r>
                <a:r>
                  <a:rPr lang="de-DE" sz="2400" b="1" dirty="0" smtClean="0"/>
                  <a:t> </a:t>
                </a:r>
                <a:r>
                  <a:rPr lang="de-DE" sz="2400" b="1" dirty="0" err="1" smtClean="0"/>
                  <a:t>less</a:t>
                </a:r>
                <a:r>
                  <a:rPr lang="de-DE" sz="2400" b="1" dirty="0" smtClean="0"/>
                  <a:t> </a:t>
                </a:r>
                <a:r>
                  <a:rPr lang="de-DE" sz="2400" b="1" dirty="0" err="1" smtClean="0"/>
                  <a:t>dynamic</a:t>
                </a:r>
                <a:endParaRPr lang="de-DE" sz="2400" b="1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b="1" dirty="0" smtClean="0"/>
                  <a:t>4 NBI </a:t>
                </a:r>
                <a:r>
                  <a:rPr lang="de-DE" sz="2400" b="1" dirty="0" err="1" smtClean="0"/>
                  <a:t>sources</a:t>
                </a:r>
                <a:r>
                  <a:rPr lang="de-DE" sz="2400" b="1" dirty="0" smtClean="0"/>
                  <a:t> at a total </a:t>
                </a:r>
                <a:r>
                  <a:rPr lang="de-DE" sz="2400" b="1" dirty="0" err="1" smtClean="0"/>
                  <a:t>of</a:t>
                </a:r>
                <a:r>
                  <a:rPr lang="de-DE" sz="2400" b="1" dirty="0" smtClean="0"/>
                  <a:t> </a:t>
                </a:r>
                <a14:m>
                  <m:oMath xmlns:m="http://schemas.openxmlformats.org/officeDocument/2006/math">
                    <m:r>
                      <a:rPr lang="de-DE" sz="2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de-DE" sz="2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de-DE" sz="2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de-DE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de-DE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de-DE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𝟐𝟏</m:t>
                        </m:r>
                      </m:sup>
                    </m:sSup>
                    <m:r>
                      <a:rPr lang="de-DE" sz="2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de-DE" sz="2400" b="1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de-DE" sz="2400" b="1" i="1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de-DE" sz="24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b="1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b="1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094" y="4269952"/>
                <a:ext cx="5987481" cy="2324995"/>
              </a:xfrm>
              <a:prstGeom prst="rect">
                <a:avLst/>
              </a:prstGeom>
              <a:blipFill>
                <a:blip r:embed="rId4"/>
                <a:stretch>
                  <a:fillRect l="-1527" t="-183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/>
          <p:cNvSpPr txBox="1"/>
          <p:nvPr/>
        </p:nvSpPr>
        <p:spPr>
          <a:xfrm>
            <a:off x="527806" y="5908822"/>
            <a:ext cx="1018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[C.P. </a:t>
            </a:r>
            <a:r>
              <a:rPr lang="de-DE" sz="1400" b="1" dirty="0" err="1" smtClean="0"/>
              <a:t>Dhard</a:t>
            </a:r>
            <a:r>
              <a:rPr lang="de-DE" sz="1400" b="1" dirty="0" smtClean="0"/>
              <a:t>]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256917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393" y="2191900"/>
            <a:ext cx="6294581" cy="4248842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/>
          <a:srcRect l="27212" t="21196" r="50884" b="34260"/>
          <a:stretch/>
        </p:blipFill>
        <p:spPr bwMode="auto">
          <a:xfrm>
            <a:off x="479425" y="1096930"/>
            <a:ext cx="4283768" cy="49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Neutral </a:t>
            </a:r>
            <a:r>
              <a:rPr lang="de-DE" dirty="0" err="1" smtClean="0"/>
              <a:t>Pressure</a:t>
            </a:r>
            <a:r>
              <a:rPr lang="de-DE" dirty="0" smtClean="0"/>
              <a:t> </a:t>
            </a:r>
            <a:r>
              <a:rPr lang="de-DE" dirty="0" err="1" smtClean="0"/>
              <a:t>Gauges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4EBBD8-A576-4697-90A8-A3A1DA1E14A9}" type="datetime1">
              <a:rPr lang="de-DE" smtClean="0"/>
              <a:t>16.02.2022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479425" y="1054734"/>
            <a:ext cx="11233150" cy="5094320"/>
          </a:xfrm>
        </p:spPr>
        <p:txBody>
          <a:bodyPr/>
          <a:lstStyle/>
          <a:p>
            <a:pPr marL="3657600" lvl="8" indent="0">
              <a:buNone/>
            </a:pPr>
            <a:r>
              <a:rPr lang="de-DE" dirty="0" smtClean="0"/>
              <a:t>		</a:t>
            </a:r>
            <a:r>
              <a:rPr lang="de-DE" dirty="0" err="1" smtClean="0"/>
              <a:t>Pressure</a:t>
            </a:r>
            <a:r>
              <a:rPr lang="de-DE" dirty="0" smtClean="0"/>
              <a:t> </a:t>
            </a:r>
            <a:r>
              <a:rPr lang="de-DE" dirty="0" err="1" smtClean="0"/>
              <a:t>range</a:t>
            </a:r>
            <a:r>
              <a:rPr lang="de-DE" dirty="0" smtClean="0"/>
              <a:t>: 1E-7 – 1E-2 mbar</a:t>
            </a:r>
          </a:p>
          <a:p>
            <a:pPr marL="3657600" lvl="8" indent="0">
              <a:buNone/>
            </a:pPr>
            <a:r>
              <a:rPr lang="de-DE" dirty="0"/>
              <a:t>	</a:t>
            </a:r>
            <a:r>
              <a:rPr lang="de-DE" dirty="0" smtClean="0"/>
              <a:t>	</a:t>
            </a:r>
            <a:r>
              <a:rPr lang="de-DE" dirty="0" err="1" smtClean="0"/>
              <a:t>Uncertainty</a:t>
            </a:r>
            <a:r>
              <a:rPr lang="de-DE" dirty="0" smtClean="0"/>
              <a:t>: ~ </a:t>
            </a:r>
            <a:r>
              <a:rPr lang="de-DE" dirty="0" err="1" smtClean="0"/>
              <a:t>factor</a:t>
            </a:r>
            <a:r>
              <a:rPr lang="de-DE" dirty="0" smtClean="0"/>
              <a:t> 2, </a:t>
            </a:r>
            <a:r>
              <a:rPr lang="de-DE" dirty="0" err="1" smtClean="0"/>
              <a:t>pressure</a:t>
            </a:r>
            <a:r>
              <a:rPr lang="de-DE" dirty="0" smtClean="0"/>
              <a:t> </a:t>
            </a:r>
            <a:r>
              <a:rPr lang="de-DE" dirty="0" err="1" smtClean="0"/>
              <a:t>dependend</a:t>
            </a:r>
            <a:endParaRPr lang="de-DE" dirty="0" smtClean="0"/>
          </a:p>
          <a:p>
            <a:pPr marL="3657600" lvl="8" indent="0">
              <a:buNone/>
            </a:pPr>
            <a:r>
              <a:rPr lang="de-DE" dirty="0"/>
              <a:t>	</a:t>
            </a:r>
            <a:r>
              <a:rPr lang="de-DE" dirty="0" smtClean="0"/>
              <a:t>	Location: 	AEI (Low </a:t>
            </a:r>
            <a:r>
              <a:rPr lang="de-DE" dirty="0" err="1" smtClean="0"/>
              <a:t>iota</a:t>
            </a:r>
            <a:r>
              <a:rPr lang="de-DE" dirty="0" smtClean="0"/>
              <a:t> </a:t>
            </a:r>
            <a:r>
              <a:rPr lang="de-DE" dirty="0" err="1" smtClean="0"/>
              <a:t>Pumpgap</a:t>
            </a:r>
            <a:r>
              <a:rPr lang="de-DE" dirty="0" smtClean="0"/>
              <a:t>), AEH (Low </a:t>
            </a:r>
            <a:r>
              <a:rPr lang="de-DE" dirty="0" err="1" smtClean="0"/>
              <a:t>iota</a:t>
            </a:r>
            <a:r>
              <a:rPr lang="de-DE" dirty="0" smtClean="0"/>
              <a:t> </a:t>
            </a:r>
            <a:r>
              <a:rPr lang="de-DE" dirty="0" err="1" smtClean="0"/>
              <a:t>Pumpduct</a:t>
            </a:r>
            <a:r>
              <a:rPr lang="de-DE" dirty="0" smtClean="0"/>
              <a:t>), 				AEP (High </a:t>
            </a:r>
            <a:r>
              <a:rPr lang="de-DE" dirty="0" err="1" smtClean="0"/>
              <a:t>iota</a:t>
            </a:r>
            <a:r>
              <a:rPr lang="de-DE" dirty="0" smtClean="0"/>
              <a:t> </a:t>
            </a:r>
            <a:r>
              <a:rPr lang="de-DE" dirty="0" err="1" smtClean="0"/>
              <a:t>Pumpgap</a:t>
            </a:r>
            <a:r>
              <a:rPr lang="de-DE" dirty="0" smtClean="0"/>
              <a:t>), AEE (</a:t>
            </a:r>
            <a:r>
              <a:rPr lang="de-DE" dirty="0" err="1" smtClean="0"/>
              <a:t>Midplane</a:t>
            </a:r>
            <a:r>
              <a:rPr lang="de-DE" dirty="0" smtClean="0"/>
              <a:t> LFS)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222865" y="5240413"/>
            <a:ext cx="28504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Additional Main </a:t>
            </a:r>
            <a:r>
              <a:rPr lang="de-DE" dirty="0" err="1" smtClean="0"/>
              <a:t>vacuum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Penning-Pirani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Capacitance</a:t>
            </a:r>
            <a:r>
              <a:rPr lang="de-DE" dirty="0" smtClean="0"/>
              <a:t> </a:t>
            </a:r>
            <a:r>
              <a:rPr lang="de-DE" dirty="0" err="1" smtClean="0"/>
              <a:t>manometers</a:t>
            </a:r>
            <a:endParaRPr lang="de-DE" dirty="0" smtClean="0"/>
          </a:p>
          <a:p>
            <a:r>
              <a:rPr lang="de-DE" dirty="0" smtClean="0"/>
              <a:t>At 1 Hz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3229075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IP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BAA"/>
      </a:accent1>
      <a:accent2>
        <a:srgbClr val="B42041"/>
      </a:accent2>
      <a:accent3>
        <a:srgbClr val="70AD47"/>
      </a:accent3>
      <a:accent4>
        <a:srgbClr val="F9A807"/>
      </a:accent4>
      <a:accent5>
        <a:srgbClr val="4472C4"/>
      </a:accent5>
      <a:accent6>
        <a:srgbClr val="FF0000"/>
      </a:accent6>
      <a:hlink>
        <a:srgbClr val="005BAA"/>
      </a:hlink>
      <a:folHlink>
        <a:srgbClr val="954F72"/>
      </a:folHlink>
    </a:clrScheme>
    <a:fontScheme name="IPP Slide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IPP blue">
      <a:srgbClr val="005BAA"/>
    </a:custClr>
  </a:custClrLst>
  <a:extLst>
    <a:ext uri="{05A4C25C-085E-4340-85A3-A5531E510DB2}">
      <thm15:themeFamily xmlns:thm15="http://schemas.microsoft.com/office/thememl/2012/main" name="slide_template_ASDEX_2020_16_9.potx" id="{F9D9E82E-B2D2-43D4-BD02-E3FDA3BC4653}" vid="{1B989C9D-64A9-4BC2-B966-875824699FC8}"/>
    </a:ext>
  </a:extLst>
</a:theme>
</file>

<file path=ppt/theme/theme2.xml><?xml version="1.0" encoding="utf-8"?>
<a:theme xmlns:a="http://schemas.openxmlformats.org/drawingml/2006/main" name="Content">
  <a:themeElements>
    <a:clrScheme name="IP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BAA"/>
      </a:accent1>
      <a:accent2>
        <a:srgbClr val="B42041"/>
      </a:accent2>
      <a:accent3>
        <a:srgbClr val="70AD47"/>
      </a:accent3>
      <a:accent4>
        <a:srgbClr val="F9A807"/>
      </a:accent4>
      <a:accent5>
        <a:srgbClr val="4472C4"/>
      </a:accent5>
      <a:accent6>
        <a:srgbClr val="FF0000"/>
      </a:accent6>
      <a:hlink>
        <a:srgbClr val="005BAA"/>
      </a:hlink>
      <a:folHlink>
        <a:srgbClr val="954F72"/>
      </a:folHlink>
    </a:clrScheme>
    <a:fontScheme name="IPP Slide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IPP blue">
      <a:srgbClr val="005BAA"/>
    </a:custClr>
  </a:custClrLst>
  <a:extLst>
    <a:ext uri="{05A4C25C-085E-4340-85A3-A5531E510DB2}">
      <thm15:themeFamily xmlns:thm15="http://schemas.microsoft.com/office/thememl/2012/main" name="slide_template_ASDEX_2020_16_9.potx" id="{F9D9E82E-B2D2-43D4-BD02-E3FDA3BC4653}" vid="{3E90139D-A08E-47B0-8197-F9C92C7A6FC5}"/>
    </a:ext>
  </a:extLst>
</a:theme>
</file>

<file path=ppt/theme/theme3.xml><?xml version="1.0" encoding="utf-8"?>
<a:theme xmlns:a="http://schemas.openxmlformats.org/drawingml/2006/main" name="IPP_only">
  <a:themeElements>
    <a:clrScheme name="IP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BAA"/>
      </a:accent1>
      <a:accent2>
        <a:srgbClr val="B42041"/>
      </a:accent2>
      <a:accent3>
        <a:srgbClr val="70AD47"/>
      </a:accent3>
      <a:accent4>
        <a:srgbClr val="F9A807"/>
      </a:accent4>
      <a:accent5>
        <a:srgbClr val="4472C4"/>
      </a:accent5>
      <a:accent6>
        <a:srgbClr val="FF0000"/>
      </a:accent6>
      <a:hlink>
        <a:srgbClr val="005BAA"/>
      </a:hlink>
      <a:folHlink>
        <a:srgbClr val="954F72"/>
      </a:folHlink>
    </a:clrScheme>
    <a:fontScheme name="IPP Slide 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IPP blue">
      <a:srgbClr val="005BAA"/>
    </a:custClr>
  </a:custClrLst>
  <a:extLst>
    <a:ext uri="{05A4C25C-085E-4340-85A3-A5531E510DB2}">
      <thm15:themeFamily xmlns:thm15="http://schemas.microsoft.com/office/thememl/2012/main" name="slide_template_ASDEX_2020_16_9.potx" id="{F9D9E82E-B2D2-43D4-BD02-E3FDA3BC4653}" vid="{5C3223EA-967B-4739-A1EF-90B977D007DC}"/>
    </a:ext>
  </a:extLst>
</a:theme>
</file>

<file path=ppt/theme/theme4.xml><?xml version="1.0" encoding="utf-8"?>
<a:theme xmlns:a="http://schemas.openxmlformats.org/drawingml/2006/main" name="Blank">
  <a:themeElements>
    <a:clrScheme name="IP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BAA"/>
      </a:accent1>
      <a:accent2>
        <a:srgbClr val="B42041"/>
      </a:accent2>
      <a:accent3>
        <a:srgbClr val="70AD47"/>
      </a:accent3>
      <a:accent4>
        <a:srgbClr val="F9A807"/>
      </a:accent4>
      <a:accent5>
        <a:srgbClr val="4472C4"/>
      </a:accent5>
      <a:accent6>
        <a:srgbClr val="FF0000"/>
      </a:accent6>
      <a:hlink>
        <a:srgbClr val="005BAA"/>
      </a:hlink>
      <a:folHlink>
        <a:srgbClr val="954F72"/>
      </a:folHlink>
    </a:clrScheme>
    <a:fontScheme name="Standard">
      <a:majorFont>
        <a:latin typeface="Arial Narrow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IPP blue">
      <a:srgbClr val="005BAA"/>
    </a:custClr>
  </a:custClrLst>
  <a:extLst>
    <a:ext uri="{05A4C25C-085E-4340-85A3-A5531E510DB2}">
      <thm15:themeFamily xmlns:thm15="http://schemas.microsoft.com/office/thememl/2012/main" name="slide_template_ASDEX_2020_16_9.potx" id="{F9D9E82E-B2D2-43D4-BD02-E3FDA3BC4653}" vid="{507FDB5F-F5DE-4759-9FCE-263B9EA25C3D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IPP blue">
      <a:srgbClr val="005BAA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slide_template_W7X_16_9</Template>
  <TotalTime>0</TotalTime>
  <Words>1539</Words>
  <Application>Microsoft Office PowerPoint</Application>
  <PresentationFormat>Breitbild</PresentationFormat>
  <Paragraphs>272</Paragraphs>
  <Slides>12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12</vt:i4>
      </vt:variant>
    </vt:vector>
  </HeadingPairs>
  <TitlesOfParts>
    <vt:vector size="20" baseType="lpstr">
      <vt:lpstr>Arial</vt:lpstr>
      <vt:lpstr>Arial Narrow</vt:lpstr>
      <vt:lpstr>Calibri</vt:lpstr>
      <vt:lpstr>Cambria Math</vt:lpstr>
      <vt:lpstr>Title</vt:lpstr>
      <vt:lpstr>Content</vt:lpstr>
      <vt:lpstr>IPP_only</vt:lpstr>
      <vt:lpstr>Blank</vt:lpstr>
      <vt:lpstr>Available neutral gas systems</vt:lpstr>
      <vt:lpstr>Fueling</vt:lpstr>
      <vt:lpstr>Gas Fueling – OP1.2</vt:lpstr>
      <vt:lpstr>Gas Fueling – OP2.1 New hardware</vt:lpstr>
      <vt:lpstr>Particle exhaust by turbo molecular pumps</vt:lpstr>
      <vt:lpstr>Particle Exhaust and compression in other configurations </vt:lpstr>
      <vt:lpstr>Particle Exhaust – OP2</vt:lpstr>
      <vt:lpstr>3 times more pumping with cryo pumps in OP2</vt:lpstr>
      <vt:lpstr>Neutral Pressure Gauges</vt:lpstr>
      <vt:lpstr>WISP</vt:lpstr>
      <vt:lpstr>DRGA overview</vt:lpstr>
      <vt:lpstr>Appendix</vt:lpstr>
    </vt:vector>
  </TitlesOfParts>
  <Company>Max-Planck-Institut f. Plasmaphysik, Greifswald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</dc:title>
  <dc:creator>Thierry Kremeyer</dc:creator>
  <cp:lastModifiedBy>Thierry Kremeyer</cp:lastModifiedBy>
  <cp:revision>240</cp:revision>
  <dcterms:created xsi:type="dcterms:W3CDTF">2021-01-07T15:58:51Z</dcterms:created>
  <dcterms:modified xsi:type="dcterms:W3CDTF">2022-02-16T14:53:04Z</dcterms:modified>
</cp:coreProperties>
</file>