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98" r:id="rId2"/>
    <p:sldMasterId id="2147483691" r:id="rId3"/>
    <p:sldMasterId id="2147483703" r:id="rId4"/>
  </p:sldMasterIdLst>
  <p:notesMasterIdLst>
    <p:notesMasterId r:id="rId10"/>
  </p:notesMasterIdLst>
  <p:sldIdLst>
    <p:sldId id="274" r:id="rId5"/>
    <p:sldId id="303" r:id="rId6"/>
    <p:sldId id="300" r:id="rId7"/>
    <p:sldId id="308" r:id="rId8"/>
    <p:sldId id="307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640000"/>
    <a:srgbClr val="3E0000"/>
    <a:srgbClr val="9A0000"/>
    <a:srgbClr val="5F9127"/>
    <a:srgbClr val="70AC2E"/>
    <a:srgbClr val="003260"/>
    <a:srgbClr val="CF6D01"/>
    <a:srgbClr val="FE8602"/>
    <a:srgbClr val="01D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716D5-ACEA-43FB-9282-292FC8262548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46895-DAEF-47E5-8529-7A3EBD843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63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7-X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1533144" y="3690256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1533144" y="1501919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21" name="Gruppieren 20"/>
          <p:cNvGrpSpPr/>
          <p:nvPr userDrawn="1"/>
        </p:nvGrpSpPr>
        <p:grpSpPr>
          <a:xfrm>
            <a:off x="1835809" y="5262640"/>
            <a:ext cx="8525640" cy="716032"/>
            <a:chOff x="1835809" y="5262640"/>
            <a:chExt cx="8525640" cy="716032"/>
          </a:xfrm>
        </p:grpSpPr>
        <p:pic>
          <p:nvPicPr>
            <p:cNvPr id="22" name="Grafik 2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809" y="5607844"/>
              <a:ext cx="1583509" cy="297679"/>
            </a:xfrm>
            <a:prstGeom prst="rect">
              <a:avLst/>
            </a:prstGeom>
          </p:spPr>
        </p:pic>
        <p:pic>
          <p:nvPicPr>
            <p:cNvPr id="23" name="Grafik 2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4425" y="5495213"/>
              <a:ext cx="1627024" cy="386686"/>
            </a:xfrm>
            <a:prstGeom prst="rect">
              <a:avLst/>
            </a:prstGeom>
          </p:spPr>
        </p:pic>
        <p:pic>
          <p:nvPicPr>
            <p:cNvPr id="24" name="Grafik 2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488" y="5262640"/>
              <a:ext cx="2382977" cy="716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68427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478367" y="1089012"/>
            <a:ext cx="11233991" cy="5188237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8368" y="188639"/>
            <a:ext cx="10155265" cy="640303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lang="de-DE" sz="2800" b="1" kern="1200" dirty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478367" y="900113"/>
            <a:ext cx="11233991" cy="111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78E0-EA51-4CA5-BCF0-4E375523AEDC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78795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78367" y="1089025"/>
            <a:ext cx="11233151" cy="5187950"/>
          </a:xfrm>
          <a:prstGeom prst="rect">
            <a:avLst/>
          </a:prstGeom>
        </p:spPr>
        <p:txBody>
          <a:bodyPr lIns="0"/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478367" y="900113"/>
            <a:ext cx="11233991" cy="111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78E0-EA51-4CA5-BCF0-4E375523AEDC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el 12"/>
          <p:cNvSpPr>
            <a:spLocks noGrp="1"/>
          </p:cNvSpPr>
          <p:nvPr>
            <p:ph type="title"/>
          </p:nvPr>
        </p:nvSpPr>
        <p:spPr>
          <a:xfrm>
            <a:off x="478368" y="188639"/>
            <a:ext cx="10155265" cy="640303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lang="de-DE" sz="2800" b="1" kern="1200" dirty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86255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96930"/>
            <a:ext cx="11232438" cy="510449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>
              <a:defRPr>
                <a:latin typeface="+mj-lt"/>
              </a:defRPr>
            </a:lvl4pPr>
            <a:lvl5pPr>
              <a:defRPr lang="de-DE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75698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96930"/>
            <a:ext cx="11232438" cy="510449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>
              <a:defRPr>
                <a:latin typeface="+mj-lt"/>
              </a:defRPr>
            </a:lvl4pPr>
            <a:lvl5pPr>
              <a:defRPr lang="de-DE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64771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69885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89025"/>
            <a:ext cx="5540020" cy="5129212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8"/>
          </p:nvPr>
        </p:nvSpPr>
        <p:spPr>
          <a:xfrm>
            <a:off x="6175248" y="1089025"/>
            <a:ext cx="5540020" cy="5129212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66454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425" y="1912937"/>
            <a:ext cx="5540020" cy="4314721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8"/>
          </p:nvPr>
        </p:nvSpPr>
        <p:spPr>
          <a:xfrm>
            <a:off x="6175248" y="1912937"/>
            <a:ext cx="5540020" cy="430530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idx="19"/>
          </p:nvPr>
        </p:nvSpPr>
        <p:spPr>
          <a:xfrm>
            <a:off x="479426" y="1089025"/>
            <a:ext cx="5540020" cy="823912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136" y="1089025"/>
            <a:ext cx="5539678" cy="823912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4300001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6170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7-X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524000" y="3429000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34" name="Titel 7"/>
          <p:cNvSpPr>
            <a:spLocks noGrp="1"/>
          </p:cNvSpPr>
          <p:nvPr userDrawn="1">
            <p:ph type="title"/>
          </p:nvPr>
        </p:nvSpPr>
        <p:spPr>
          <a:xfrm>
            <a:off x="1524000" y="1240663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1930906" y="5892965"/>
            <a:ext cx="8434419" cy="566770"/>
            <a:chOff x="507813" y="5834863"/>
            <a:chExt cx="8135786" cy="566770"/>
          </a:xfrm>
        </p:grpSpPr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13" y="5834863"/>
              <a:ext cx="560411" cy="373742"/>
            </a:xfrm>
            <a:prstGeom prst="rect">
              <a:avLst/>
            </a:prstGeom>
          </p:spPr>
        </p:pic>
        <p:sp>
          <p:nvSpPr>
            <p:cNvPr id="18" name="Subtitle 2"/>
            <p:cNvSpPr txBox="1">
              <a:spLocks/>
            </p:cNvSpPr>
            <p:nvPr userDrawn="1"/>
          </p:nvSpPr>
          <p:spPr>
            <a:xfrm>
              <a:off x="1068224" y="5834863"/>
              <a:ext cx="7575375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 smtClean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1000" dirty="0" err="1" smtClean="0">
                  <a:latin typeface="Arial Narrow" panose="020B0606020202030204" pitchFamily="34" charset="0"/>
                </a:rPr>
                <a:t>Euratom</a:t>
              </a:r>
              <a:r>
                <a:rPr lang="en-US" sz="1000" dirty="0" smtClean="0">
                  <a:latin typeface="Arial Narrow" panose="020B0606020202030204" pitchFamily="34" charset="0"/>
                </a:rPr>
                <a:t> research and training </a:t>
              </a:r>
              <a:r>
                <a:rPr lang="en-US" sz="1000" dirty="0" err="1" smtClean="0">
                  <a:latin typeface="Arial Narrow" panose="020B0606020202030204" pitchFamily="34" charset="0"/>
                </a:rPr>
                <a:t>programme</a:t>
              </a:r>
              <a:r>
                <a:rPr lang="en-US" sz="1000" dirty="0" smtClean="0">
                  <a:latin typeface="Arial Narrow" panose="020B0606020202030204" pitchFamily="34" charset="0"/>
                </a:rPr>
                <a:t> 2014-2018 and 2019-2020 under grant agreement No 633053. The views and opinions expressed herein do not necessarily reflect those of the European Commission.</a:t>
              </a:r>
              <a:endParaRPr lang="en-US" sz="10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21" name="Gruppieren 20"/>
          <p:cNvGrpSpPr/>
          <p:nvPr userDrawn="1"/>
        </p:nvGrpSpPr>
        <p:grpSpPr>
          <a:xfrm>
            <a:off x="1835809" y="4884613"/>
            <a:ext cx="8525640" cy="716032"/>
            <a:chOff x="1835809" y="5250427"/>
            <a:chExt cx="8525640" cy="716032"/>
          </a:xfrm>
        </p:grpSpPr>
        <p:pic>
          <p:nvPicPr>
            <p:cNvPr id="22" name="Grafik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809" y="5607844"/>
              <a:ext cx="1583509" cy="297679"/>
            </a:xfrm>
            <a:prstGeom prst="rect">
              <a:avLst/>
            </a:prstGeom>
          </p:spPr>
        </p:pic>
        <p:pic>
          <p:nvPicPr>
            <p:cNvPr id="23" name="Grafik 2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4425" y="5495213"/>
              <a:ext cx="1627024" cy="386686"/>
            </a:xfrm>
            <a:prstGeom prst="rect">
              <a:avLst/>
            </a:prstGeom>
          </p:spPr>
        </p:pic>
        <p:pic>
          <p:nvPicPr>
            <p:cNvPr id="24" name="Grafik 2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5943" y="5250427"/>
              <a:ext cx="2382977" cy="716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79222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7-X w/o acknowledgemen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9395"/>
            <a:ext cx="12192000" cy="2264910"/>
          </a:xfrm>
          <a:prstGeom prst="rect">
            <a:avLst/>
          </a:prstGeom>
        </p:spPr>
      </p:pic>
      <p:sp>
        <p:nvSpPr>
          <p:cNvPr id="14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490520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9239386D-0DD8-4F47-AB93-DD4D12351C48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488564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490519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1524000" y="2510472"/>
            <a:ext cx="9144000" cy="748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3" name="Titel 7"/>
          <p:cNvSpPr>
            <a:spLocks noGrp="1"/>
          </p:cNvSpPr>
          <p:nvPr>
            <p:ph type="title"/>
          </p:nvPr>
        </p:nvSpPr>
        <p:spPr>
          <a:xfrm>
            <a:off x="1524000" y="1136247"/>
            <a:ext cx="9144000" cy="1316396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grpSp>
        <p:nvGrpSpPr>
          <p:cNvPr id="20" name="Gruppieren 19"/>
          <p:cNvGrpSpPr/>
          <p:nvPr userDrawn="1"/>
        </p:nvGrpSpPr>
        <p:grpSpPr>
          <a:xfrm>
            <a:off x="2203450" y="3372223"/>
            <a:ext cx="7791450" cy="663995"/>
            <a:chOff x="2203450" y="5279000"/>
            <a:chExt cx="7791450" cy="663995"/>
          </a:xfrm>
        </p:grpSpPr>
        <p:pic>
          <p:nvPicPr>
            <p:cNvPr id="21" name="Grafik 2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5607845"/>
              <a:ext cx="1527969" cy="287238"/>
            </a:xfrm>
            <a:prstGeom prst="rect">
              <a:avLst/>
            </a:prstGeom>
          </p:spPr>
        </p:pic>
        <p:pic>
          <p:nvPicPr>
            <p:cNvPr id="22" name="Grafik 2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4082" y="5508572"/>
              <a:ext cx="1500818" cy="356691"/>
            </a:xfrm>
            <a:prstGeom prst="rect">
              <a:avLst/>
            </a:prstGeom>
          </p:spPr>
        </p:pic>
        <p:pic>
          <p:nvPicPr>
            <p:cNvPr id="24" name="Grafik 2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6752" y="5279000"/>
              <a:ext cx="2209800" cy="6639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90383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7-X w/ acknowledgemen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8"/>
          <a:stretch/>
        </p:blipFill>
        <p:spPr>
          <a:xfrm>
            <a:off x="0" y="4462943"/>
            <a:ext cx="12192000" cy="2051362"/>
          </a:xfrm>
          <a:prstGeom prst="rect">
            <a:avLst/>
          </a:prstGeom>
        </p:spPr>
      </p:pic>
      <p:sp>
        <p:nvSpPr>
          <p:cNvPr id="14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490520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9239386D-0DD8-4F47-AB93-DD4D12351C48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488564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490519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1524000" y="2407920"/>
            <a:ext cx="9144000" cy="748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3" name="Titel 7"/>
          <p:cNvSpPr>
            <a:spLocks noGrp="1"/>
          </p:cNvSpPr>
          <p:nvPr>
            <p:ph type="title"/>
          </p:nvPr>
        </p:nvSpPr>
        <p:spPr>
          <a:xfrm>
            <a:off x="1524000" y="1033695"/>
            <a:ext cx="9144000" cy="1316396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grpSp>
        <p:nvGrpSpPr>
          <p:cNvPr id="19" name="Gruppieren 18"/>
          <p:cNvGrpSpPr/>
          <p:nvPr userDrawn="1"/>
        </p:nvGrpSpPr>
        <p:grpSpPr>
          <a:xfrm>
            <a:off x="1155700" y="4028478"/>
            <a:ext cx="10055224" cy="566770"/>
            <a:chOff x="498625" y="5834863"/>
            <a:chExt cx="9699204" cy="566770"/>
          </a:xfrm>
        </p:grpSpPr>
        <p:pic>
          <p:nvPicPr>
            <p:cNvPr id="20" name="Grafik 1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25" y="5834863"/>
              <a:ext cx="560411" cy="373742"/>
            </a:xfrm>
            <a:prstGeom prst="rect">
              <a:avLst/>
            </a:prstGeom>
          </p:spPr>
        </p:pic>
        <p:sp>
          <p:nvSpPr>
            <p:cNvPr id="21" name="Subtitle 2"/>
            <p:cNvSpPr txBox="1">
              <a:spLocks/>
            </p:cNvSpPr>
            <p:nvPr userDrawn="1"/>
          </p:nvSpPr>
          <p:spPr>
            <a:xfrm>
              <a:off x="1068224" y="5834863"/>
              <a:ext cx="9129605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 smtClean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1000" dirty="0" err="1" smtClean="0">
                  <a:latin typeface="Arial Narrow" panose="020B0606020202030204" pitchFamily="34" charset="0"/>
                </a:rPr>
                <a:t>Euratom</a:t>
              </a:r>
              <a:r>
                <a:rPr lang="en-US" sz="1000" dirty="0" smtClean="0">
                  <a:latin typeface="Arial Narrow" panose="020B0606020202030204" pitchFamily="34" charset="0"/>
                </a:rPr>
                <a:t> research and training </a:t>
              </a:r>
              <a:r>
                <a:rPr lang="en-US" sz="1000" dirty="0" err="1" smtClean="0">
                  <a:latin typeface="Arial Narrow" panose="020B0606020202030204" pitchFamily="34" charset="0"/>
                </a:rPr>
                <a:t>programme</a:t>
              </a:r>
              <a:r>
                <a:rPr lang="en-US" sz="1000" dirty="0" smtClean="0">
                  <a:latin typeface="Arial Narrow" panose="020B0606020202030204" pitchFamily="34" charset="0"/>
                </a:rPr>
                <a:t> 2014-2018 and 2019-2020 under grant agreement No 633053. The views and opinions expressed herein do not necessarily reflect those of the European Commission.</a:t>
              </a:r>
              <a:endParaRPr lang="en-US" sz="10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31" name="Gruppieren 30"/>
          <p:cNvGrpSpPr/>
          <p:nvPr userDrawn="1"/>
        </p:nvGrpSpPr>
        <p:grpSpPr>
          <a:xfrm>
            <a:off x="4886752" y="3272206"/>
            <a:ext cx="5108148" cy="663995"/>
            <a:chOff x="4886752" y="5279000"/>
            <a:chExt cx="5108148" cy="663995"/>
          </a:xfrm>
        </p:grpSpPr>
        <p:pic>
          <p:nvPicPr>
            <p:cNvPr id="33" name="Grafik 3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4082" y="5508572"/>
              <a:ext cx="1500818" cy="356691"/>
            </a:xfrm>
            <a:prstGeom prst="rect">
              <a:avLst/>
            </a:prstGeom>
          </p:spPr>
        </p:pic>
        <p:pic>
          <p:nvPicPr>
            <p:cNvPr id="34" name="Grafik 3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6752" y="5279000"/>
              <a:ext cx="2209800" cy="6639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93731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95027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96930"/>
            <a:ext cx="11232438" cy="510449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>
              <a:defRPr>
                <a:latin typeface="+mj-lt"/>
              </a:defRPr>
            </a:lvl4pPr>
            <a:lvl5pPr>
              <a:defRPr lang="de-DE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19152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95027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479425" y="1096930"/>
            <a:ext cx="11233150" cy="509432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16291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95027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830137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95027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89025"/>
            <a:ext cx="5540020" cy="5129212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8"/>
          </p:nvPr>
        </p:nvSpPr>
        <p:spPr>
          <a:xfrm>
            <a:off x="6175248" y="1089025"/>
            <a:ext cx="5540020" cy="5129212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41956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95027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425" y="1912937"/>
            <a:ext cx="5540020" cy="4314721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8"/>
          </p:nvPr>
        </p:nvSpPr>
        <p:spPr>
          <a:xfrm>
            <a:off x="6175248" y="1912937"/>
            <a:ext cx="5540020" cy="430530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idx="19"/>
          </p:nvPr>
        </p:nvSpPr>
        <p:spPr>
          <a:xfrm>
            <a:off x="479426" y="1089025"/>
            <a:ext cx="5540020" cy="823912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136" y="1089025"/>
            <a:ext cx="5539678" cy="823912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7719487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8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351" y="189217"/>
            <a:ext cx="571391" cy="51163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183600"/>
            <a:ext cx="2401557" cy="51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4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38">
          <p15:clr>
            <a:srgbClr val="F26B43"/>
          </p15:clr>
        </p15:guide>
        <p15:guide id="10" orient="horz" pos="3917">
          <p15:clr>
            <a:srgbClr val="F26B43"/>
          </p15:clr>
        </p15:guide>
        <p15:guide id="11" orient="horz" pos="248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10850" y="191293"/>
            <a:ext cx="600964" cy="53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570" y="191598"/>
            <a:ext cx="599049" cy="5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6" r:id="rId2"/>
    <p:sldLayoutId id="2147483700" r:id="rId3"/>
    <p:sldLayoutId id="2147483701" r:id="rId4"/>
    <p:sldLayoutId id="2147483702" r:id="rId5"/>
    <p:sldLayoutId id="2147483719" r:id="rId6"/>
    <p:sldLayoutId id="2147483720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58">
          <p15:clr>
            <a:srgbClr val="F26B43"/>
          </p15:clr>
        </p15:guide>
        <p15:guide id="10" orient="horz" pos="391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10850" y="188912"/>
            <a:ext cx="600964" cy="53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86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17" r:id="rId2"/>
    <p:sldLayoutId id="2147483693" r:id="rId3"/>
    <p:sldLayoutId id="2147483694" r:id="rId4"/>
    <p:sldLayoutId id="2147483695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58">
          <p15:clr>
            <a:srgbClr val="F26B43"/>
          </p15:clr>
        </p15:guide>
        <p15:guide id="10" orient="horz" pos="39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482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58">
          <p15:clr>
            <a:srgbClr val="F26B43"/>
          </p15:clr>
        </p15:guide>
        <p15:guide id="10" orient="horz" pos="39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F7BE-D151-4E0B-ADEA-4ACB555EF7AA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W7-X - TG Edge &amp; </a:t>
            </a:r>
            <a:r>
              <a:rPr lang="en-US" dirty="0" err="1" smtClean="0"/>
              <a:t>Divertor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130531" y="2180133"/>
            <a:ext cx="9917084" cy="748028"/>
          </a:xfrm>
        </p:spPr>
        <p:txBody>
          <a:bodyPr/>
          <a:lstStyle/>
          <a:p>
            <a:r>
              <a:rPr lang="de-DE" sz="1600" b="1" dirty="0"/>
              <a:t>Thierry </a:t>
            </a:r>
            <a:r>
              <a:rPr lang="de-DE" sz="1600" b="1" dirty="0" smtClean="0"/>
              <a:t>Kremeyer</a:t>
            </a:r>
            <a:r>
              <a:rPr lang="de-DE" sz="1600" b="1" baseline="30000" dirty="0" smtClean="0"/>
              <a:t>1</a:t>
            </a:r>
            <a:r>
              <a:rPr lang="de-DE" sz="1600" dirty="0" smtClean="0"/>
              <a:t>, </a:t>
            </a:r>
            <a:r>
              <a:rPr lang="de-DE" sz="1600" dirty="0" smtClean="0"/>
              <a:t>C.P</a:t>
            </a:r>
            <a:r>
              <a:rPr lang="de-DE" sz="1600" dirty="0"/>
              <a:t>. Dhard</a:t>
            </a:r>
            <a:r>
              <a:rPr lang="de-DE" sz="1600" baseline="30000" dirty="0"/>
              <a:t>1</a:t>
            </a:r>
            <a:r>
              <a:rPr lang="de-DE" sz="1600" dirty="0"/>
              <a:t>, </a:t>
            </a:r>
            <a:r>
              <a:rPr lang="de-DE" sz="1600" dirty="0"/>
              <a:t>P. Drews</a:t>
            </a:r>
            <a:r>
              <a:rPr lang="de-DE" sz="1600" baseline="30000" dirty="0"/>
              <a:t>3</a:t>
            </a:r>
            <a:r>
              <a:rPr lang="de-DE" sz="1600" dirty="0"/>
              <a:t>, E</a:t>
            </a:r>
            <a:r>
              <a:rPr lang="de-DE" sz="1600" dirty="0" smtClean="0"/>
              <a:t>. Flom</a:t>
            </a:r>
            <a:r>
              <a:rPr lang="de-DE" sz="1600" baseline="30000" dirty="0" smtClean="0"/>
              <a:t>2</a:t>
            </a:r>
            <a:r>
              <a:rPr lang="de-DE" sz="1600" dirty="0" smtClean="0"/>
              <a:t>, G. Fuchert</a:t>
            </a:r>
            <a:r>
              <a:rPr lang="de-DE" sz="1600" baseline="30000" dirty="0" smtClean="0"/>
              <a:t>1</a:t>
            </a:r>
            <a:r>
              <a:rPr lang="de-DE" sz="1600" dirty="0" smtClean="0"/>
              <a:t>, M. Jakubowski</a:t>
            </a:r>
            <a:r>
              <a:rPr lang="de-DE" sz="1600" baseline="30000" dirty="0" smtClean="0"/>
              <a:t>1</a:t>
            </a:r>
            <a:r>
              <a:rPr lang="de-DE" sz="1600" dirty="0" smtClean="0"/>
              <a:t>, M</a:t>
            </a:r>
            <a:r>
              <a:rPr lang="de-DE" sz="1600" dirty="0" smtClean="0"/>
              <a:t>. Krychowiak</a:t>
            </a:r>
            <a:r>
              <a:rPr lang="de-DE" sz="1600" baseline="30000" dirty="0"/>
              <a:t>1</a:t>
            </a:r>
            <a:r>
              <a:rPr lang="de-DE" sz="1600" dirty="0" smtClean="0"/>
              <a:t>, </a:t>
            </a:r>
            <a:r>
              <a:rPr lang="de-DE" sz="1600" dirty="0" smtClean="0"/>
              <a:t>E. Wang</a:t>
            </a:r>
            <a:r>
              <a:rPr lang="de-DE" sz="1600" baseline="30000" dirty="0" smtClean="0"/>
              <a:t>1</a:t>
            </a:r>
            <a:r>
              <a:rPr lang="de-DE" sz="1600" dirty="0" smtClean="0"/>
              <a:t>, V</a:t>
            </a:r>
            <a:r>
              <a:rPr lang="de-DE" sz="1600" dirty="0" smtClean="0"/>
              <a:t>. </a:t>
            </a:r>
            <a:r>
              <a:rPr lang="de-DE" sz="1600" dirty="0" smtClean="0"/>
              <a:t>Winters</a:t>
            </a:r>
            <a:r>
              <a:rPr lang="de-DE" sz="1600" baseline="30000" dirty="0" smtClean="0"/>
              <a:t>1</a:t>
            </a:r>
            <a:endParaRPr lang="de-DE" sz="1600" dirty="0" smtClean="0"/>
          </a:p>
          <a:p>
            <a:r>
              <a:rPr lang="de-DE" sz="1400" dirty="0" smtClean="0"/>
              <a:t>Email: thierry.kremeyer@ipp.mpg.de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0" y="1029991"/>
            <a:ext cx="12053455" cy="98168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Gas fueling hardware overview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019425" y="3418147"/>
            <a:ext cx="70199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aseline="30000" dirty="0"/>
              <a:t>1</a:t>
            </a:r>
            <a:r>
              <a:rPr lang="de-DE" sz="1000" dirty="0"/>
              <a:t>Max Planck </a:t>
            </a:r>
            <a:r>
              <a:rPr lang="de-DE" sz="1000" dirty="0" err="1"/>
              <a:t>Inst</a:t>
            </a:r>
            <a:r>
              <a:rPr lang="de-DE" sz="1000" dirty="0"/>
              <a:t>. </a:t>
            </a:r>
            <a:r>
              <a:rPr lang="de-DE" sz="1000" dirty="0" err="1"/>
              <a:t>for</a:t>
            </a:r>
            <a:r>
              <a:rPr lang="de-DE" sz="1000" dirty="0"/>
              <a:t> Plasma </a:t>
            </a:r>
            <a:r>
              <a:rPr lang="de-DE" sz="1000" dirty="0" err="1"/>
              <a:t>Physics</a:t>
            </a:r>
            <a:r>
              <a:rPr lang="de-DE" sz="1000" dirty="0"/>
              <a:t>, 17491 Greifswald, Germany</a:t>
            </a:r>
          </a:p>
          <a:p>
            <a:r>
              <a:rPr lang="de-DE" sz="1000" baseline="30000" dirty="0"/>
              <a:t>2</a:t>
            </a:r>
            <a:r>
              <a:rPr lang="de-DE" sz="1000" dirty="0"/>
              <a:t>University </a:t>
            </a:r>
            <a:r>
              <a:rPr lang="de-DE" sz="1000" dirty="0" err="1"/>
              <a:t>of</a:t>
            </a:r>
            <a:r>
              <a:rPr lang="de-DE" sz="1000" dirty="0"/>
              <a:t> Wisconsin - Madison, Madison, WI 53706, </a:t>
            </a:r>
            <a:r>
              <a:rPr lang="de-DE" sz="1000" dirty="0" smtClean="0"/>
              <a:t>USA</a:t>
            </a:r>
          </a:p>
          <a:p>
            <a:r>
              <a:rPr lang="de-DE" sz="1000" baseline="30000" dirty="0" smtClean="0"/>
              <a:t>3</a:t>
            </a:r>
            <a:r>
              <a:rPr lang="de-DE" sz="1000" dirty="0"/>
              <a:t>F</a:t>
            </a:r>
            <a:r>
              <a:rPr lang="de-DE" sz="1000" dirty="0" smtClean="0"/>
              <a:t>orschungszentrum Jülich GmbH, IEK–Plasmaphysik</a:t>
            </a:r>
            <a:r>
              <a:rPr lang="de-DE" sz="1000" dirty="0"/>
              <a:t>, 52425 </a:t>
            </a:r>
            <a:r>
              <a:rPr lang="de-DE" sz="1000" dirty="0" smtClean="0"/>
              <a:t>Jülich</a:t>
            </a:r>
            <a:r>
              <a:rPr lang="de-DE" sz="1000" dirty="0"/>
              <a:t>, </a:t>
            </a:r>
            <a:r>
              <a:rPr lang="de-DE" sz="1000" dirty="0" smtClean="0"/>
              <a:t>Germany</a:t>
            </a:r>
            <a:endParaRPr lang="de-DE" sz="10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8624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Fueling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479425" y="1096930"/>
            <a:ext cx="11234976" cy="5094320"/>
          </a:xfrm>
        </p:spPr>
        <p:txBody>
          <a:bodyPr/>
          <a:lstStyle/>
          <a:p>
            <a:pPr marL="0" indent="0">
              <a:buNone/>
            </a:pPr>
            <a:r>
              <a:rPr lang="de-DE" sz="3200" dirty="0" smtClean="0"/>
              <a:t>Gas </a:t>
            </a:r>
            <a:r>
              <a:rPr lang="de-DE" sz="3200" dirty="0" err="1" smtClean="0"/>
              <a:t>injection</a:t>
            </a:r>
            <a:r>
              <a:rPr lang="de-DE" sz="3200" dirty="0" smtClean="0"/>
              <a:t>		Pellets				NBI</a:t>
            </a:r>
          </a:p>
          <a:p>
            <a:pPr marL="0" indent="0">
              <a:buNone/>
            </a:pPr>
            <a:r>
              <a:rPr lang="de-DE" dirty="0" err="1" smtClean="0"/>
              <a:t>Divertor</a:t>
            </a:r>
            <a:r>
              <a:rPr lang="de-DE" dirty="0" smtClean="0"/>
              <a:t> gas </a:t>
            </a:r>
            <a:r>
              <a:rPr lang="de-DE" dirty="0" err="1" smtClean="0"/>
              <a:t>system</a:t>
            </a:r>
            <a:r>
              <a:rPr lang="de-DE" dirty="0" smtClean="0"/>
              <a:t>		HFS </a:t>
            </a:r>
            <a:r>
              <a:rPr lang="de-DE" dirty="0" err="1" smtClean="0"/>
              <a:t>vs</a:t>
            </a:r>
            <a:r>
              <a:rPr lang="de-DE" dirty="0" smtClean="0"/>
              <a:t> LFS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blower</a:t>
            </a:r>
            <a:r>
              <a:rPr lang="de-DE" dirty="0" smtClean="0"/>
              <a:t> </a:t>
            </a:r>
            <a:r>
              <a:rPr lang="de-DE" dirty="0" err="1" smtClean="0"/>
              <a:t>gun</a:t>
            </a:r>
            <a:r>
              <a:rPr lang="de-DE" dirty="0" smtClean="0"/>
              <a:t>		Link </a:t>
            </a:r>
            <a:r>
              <a:rPr lang="de-DE" dirty="0" err="1" smtClean="0"/>
              <a:t>to</a:t>
            </a:r>
            <a:r>
              <a:rPr lang="de-DE" dirty="0" smtClean="0"/>
              <a:t> TG Fast </a:t>
            </a:r>
            <a:r>
              <a:rPr lang="de-DE" dirty="0" err="1" smtClean="0"/>
              <a:t>ion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Main gas </a:t>
            </a:r>
            <a:r>
              <a:rPr lang="de-DE" dirty="0" err="1" smtClean="0"/>
              <a:t>system</a:t>
            </a:r>
            <a:r>
              <a:rPr lang="de-DE" dirty="0" smtClean="0"/>
              <a:t> (HFS)		OP2.1 </a:t>
            </a:r>
            <a:r>
              <a:rPr lang="de-DE" dirty="0" err="1" smtClean="0"/>
              <a:t>steady</a:t>
            </a:r>
            <a:r>
              <a:rPr lang="de-DE" dirty="0" smtClean="0"/>
              <a:t> </a:t>
            </a:r>
            <a:r>
              <a:rPr lang="de-DE" dirty="0" err="1" smtClean="0"/>
              <a:t>state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LFS		</a:t>
            </a:r>
          </a:p>
          <a:p>
            <a:pPr marL="0" indent="0">
              <a:buNone/>
            </a:pPr>
            <a:r>
              <a:rPr lang="de-DE" dirty="0" smtClean="0"/>
              <a:t>MPM gas </a:t>
            </a:r>
            <a:r>
              <a:rPr lang="de-DE" dirty="0" err="1" smtClean="0"/>
              <a:t>system</a:t>
            </a:r>
            <a:r>
              <a:rPr lang="de-DE" dirty="0" smtClean="0"/>
              <a:t> (LFS)</a:t>
            </a:r>
          </a:p>
          <a:p>
            <a:pPr marL="0" indent="0">
              <a:buNone/>
            </a:pPr>
            <a:r>
              <a:rPr lang="de-DE" dirty="0" smtClean="0"/>
              <a:t>Gas puff </a:t>
            </a:r>
            <a:r>
              <a:rPr lang="de-DE" dirty="0" err="1" smtClean="0"/>
              <a:t>imaging</a:t>
            </a:r>
            <a:r>
              <a:rPr lang="de-DE" dirty="0" smtClean="0"/>
              <a:t> (LFS)</a:t>
            </a:r>
          </a:p>
          <a:p>
            <a:pPr marL="0" indent="0">
              <a:buNone/>
            </a:pPr>
            <a:r>
              <a:rPr lang="de-DE" dirty="0" smtClean="0"/>
              <a:t>ICRH gas </a:t>
            </a:r>
            <a:r>
              <a:rPr lang="de-DE" dirty="0" err="1" smtClean="0"/>
              <a:t>system</a:t>
            </a:r>
            <a:r>
              <a:rPr lang="de-DE" dirty="0" smtClean="0"/>
              <a:t> (LFS)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385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Gas </a:t>
            </a:r>
            <a:r>
              <a:rPr lang="de-DE" dirty="0" err="1" smtClean="0"/>
              <a:t>Fueling</a:t>
            </a:r>
            <a:r>
              <a:rPr lang="de-DE" dirty="0" smtClean="0"/>
              <a:t> – OP1.2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smtClean="0"/>
              <a:t>Main Gas System </a:t>
            </a:r>
            <a:r>
              <a:rPr lang="de-DE" dirty="0"/>
              <a:t>- 5 AEZ </a:t>
            </a:r>
            <a:r>
              <a:rPr lang="de-DE" dirty="0" err="1"/>
              <a:t>ports</a:t>
            </a:r>
            <a:r>
              <a:rPr lang="de-DE" dirty="0"/>
              <a:t> (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module</a:t>
            </a:r>
            <a:r>
              <a:rPr lang="de-DE" dirty="0"/>
              <a:t>) + AEO30</a:t>
            </a:r>
          </a:p>
          <a:p>
            <a:pPr lvl="1"/>
            <a:r>
              <a:rPr lang="de-DE" dirty="0" smtClean="0"/>
              <a:t>H, He, N, Ar, Ne, </a:t>
            </a:r>
            <a:r>
              <a:rPr lang="de-DE" dirty="0" err="1" smtClean="0"/>
              <a:t>Diboran</a:t>
            </a:r>
            <a:endParaRPr lang="de-DE" dirty="0" smtClean="0"/>
          </a:p>
          <a:p>
            <a:pPr lvl="1"/>
            <a:r>
              <a:rPr lang="de-DE" dirty="0" smtClean="0"/>
              <a:t>H </a:t>
            </a:r>
            <a:r>
              <a:rPr lang="de-DE" dirty="0" err="1" smtClean="0"/>
              <a:t>flow</a:t>
            </a:r>
            <a:r>
              <a:rPr lang="de-DE" dirty="0" smtClean="0"/>
              <a:t>: max. 2.4E+22 a/s</a:t>
            </a:r>
          </a:p>
          <a:p>
            <a:pPr lvl="1"/>
            <a:r>
              <a:rPr lang="de-DE" dirty="0" err="1" smtClean="0"/>
              <a:t>Prefill</a:t>
            </a:r>
            <a:r>
              <a:rPr lang="de-DE" dirty="0" smtClean="0"/>
              <a:t>, </a:t>
            </a:r>
            <a:r>
              <a:rPr lang="de-DE" dirty="0" err="1" smtClean="0"/>
              <a:t>Nozzle</a:t>
            </a:r>
            <a:r>
              <a:rPr lang="de-DE" dirty="0" smtClean="0"/>
              <a:t> </a:t>
            </a:r>
            <a:r>
              <a:rPr lang="de-DE" dirty="0" err="1" smtClean="0"/>
              <a:t>far</a:t>
            </a:r>
            <a:r>
              <a:rPr lang="de-DE" dirty="0" smtClean="0"/>
              <a:t> </a:t>
            </a:r>
            <a:r>
              <a:rPr lang="de-DE" dirty="0" err="1" smtClean="0"/>
              <a:t>away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plasma</a:t>
            </a:r>
            <a:r>
              <a:rPr lang="de-DE" dirty="0" smtClean="0"/>
              <a:t> – </a:t>
            </a:r>
            <a:r>
              <a:rPr lang="de-DE" dirty="0" err="1" smtClean="0"/>
              <a:t>feedback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overreaction</a:t>
            </a:r>
            <a:endParaRPr lang="de-DE" dirty="0" smtClean="0"/>
          </a:p>
          <a:p>
            <a:r>
              <a:rPr lang="de-DE" dirty="0" err="1" smtClean="0"/>
              <a:t>Divertor</a:t>
            </a:r>
            <a:r>
              <a:rPr lang="de-DE" dirty="0" smtClean="0"/>
              <a:t> Gas System - </a:t>
            </a:r>
            <a:r>
              <a:rPr lang="de-DE" dirty="0"/>
              <a:t>5 </a:t>
            </a:r>
            <a:r>
              <a:rPr lang="de-DE" dirty="0" err="1"/>
              <a:t>Nozzles</a:t>
            </a:r>
            <a:r>
              <a:rPr lang="de-DE" dirty="0"/>
              <a:t> in AEH30 + AEH51</a:t>
            </a:r>
          </a:p>
          <a:p>
            <a:pPr lvl="1"/>
            <a:r>
              <a:rPr lang="de-DE" dirty="0" smtClean="0"/>
              <a:t>5 </a:t>
            </a:r>
            <a:r>
              <a:rPr lang="de-DE" dirty="0" err="1" smtClean="0"/>
              <a:t>Nozzles</a:t>
            </a:r>
            <a:r>
              <a:rPr lang="de-DE" dirty="0" smtClean="0"/>
              <a:t> in AEH30 + AEH51</a:t>
            </a:r>
          </a:p>
          <a:p>
            <a:pPr lvl="1"/>
            <a:r>
              <a:rPr lang="de-DE" dirty="0" err="1" smtClean="0"/>
              <a:t>Succesfull</a:t>
            </a:r>
            <a:r>
              <a:rPr lang="de-DE" dirty="0" smtClean="0"/>
              <a:t> </a:t>
            </a:r>
            <a:r>
              <a:rPr lang="de-DE" dirty="0" err="1" smtClean="0"/>
              <a:t>feedback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 smtClean="0"/>
          </a:p>
          <a:p>
            <a:pPr lvl="1"/>
            <a:r>
              <a:rPr lang="de-DE" dirty="0" err="1" smtClean="0"/>
              <a:t>Fueling</a:t>
            </a:r>
            <a:r>
              <a:rPr lang="de-DE" dirty="0" smtClean="0"/>
              <a:t> </a:t>
            </a:r>
            <a:r>
              <a:rPr lang="de-DE" dirty="0" err="1" smtClean="0"/>
              <a:t>efficiency</a:t>
            </a:r>
            <a:r>
              <a:rPr lang="de-DE" dirty="0" smtClean="0"/>
              <a:t> sensitive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nozzle</a:t>
            </a:r>
            <a:r>
              <a:rPr lang="de-DE" dirty="0" smtClean="0"/>
              <a:t> </a:t>
            </a:r>
            <a:r>
              <a:rPr lang="de-DE" dirty="0" err="1" smtClean="0"/>
              <a:t>location</a:t>
            </a:r>
            <a:endParaRPr lang="de-DE" dirty="0" smtClean="0"/>
          </a:p>
          <a:p>
            <a:pPr lvl="1"/>
            <a:r>
              <a:rPr lang="de-DE" dirty="0" err="1" smtClean="0"/>
              <a:t>Evidence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island</a:t>
            </a:r>
            <a:r>
              <a:rPr lang="de-DE" dirty="0" smtClean="0"/>
              <a:t>/</a:t>
            </a:r>
            <a:r>
              <a:rPr lang="de-DE" dirty="0" err="1" smtClean="0"/>
              <a:t>edge</a:t>
            </a:r>
            <a:r>
              <a:rPr lang="de-DE" dirty="0" smtClean="0"/>
              <a:t> </a:t>
            </a:r>
            <a:r>
              <a:rPr lang="de-DE" dirty="0" err="1" smtClean="0"/>
              <a:t>transparency</a:t>
            </a:r>
            <a:r>
              <a:rPr lang="de-DE" dirty="0" smtClean="0"/>
              <a:t> at high </a:t>
            </a:r>
            <a:r>
              <a:rPr lang="de-DE" dirty="0" err="1"/>
              <a:t>f</a:t>
            </a:r>
            <a:r>
              <a:rPr lang="de-DE" baseline="-25000" dirty="0" err="1"/>
              <a:t>rad</a:t>
            </a:r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r="10353"/>
          <a:stretch/>
        </p:blipFill>
        <p:spPr>
          <a:xfrm>
            <a:off x="7450933" y="3603289"/>
            <a:ext cx="4566891" cy="283745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9915784" y="4623593"/>
            <a:ext cx="1066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Nozzle</a:t>
            </a:r>
            <a:endParaRPr lang="de-DE" b="1" dirty="0" smtClean="0"/>
          </a:p>
          <a:p>
            <a:r>
              <a:rPr lang="de-DE" b="1" dirty="0" smtClean="0"/>
              <a:t>5 4 3 2 1</a:t>
            </a:r>
            <a:endParaRPr lang="de-DE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432" y="1255372"/>
            <a:ext cx="4460158" cy="2481592"/>
          </a:xfrm>
          <a:prstGeom prst="rect">
            <a:avLst/>
          </a:prstGeom>
        </p:spPr>
      </p:pic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880311"/>
              </p:ext>
            </p:extLst>
          </p:nvPr>
        </p:nvGraphicFramePr>
        <p:xfrm>
          <a:off x="479425" y="4332605"/>
          <a:ext cx="6610919" cy="1858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4417">
                  <a:extLst>
                    <a:ext uri="{9D8B030D-6E8A-4147-A177-3AD203B41FA5}">
                      <a16:colId xmlns:a16="http://schemas.microsoft.com/office/drawing/2014/main" val="1311218004"/>
                    </a:ext>
                  </a:extLst>
                </a:gridCol>
                <a:gridCol w="944417">
                  <a:extLst>
                    <a:ext uri="{9D8B030D-6E8A-4147-A177-3AD203B41FA5}">
                      <a16:colId xmlns:a16="http://schemas.microsoft.com/office/drawing/2014/main" val="700919179"/>
                    </a:ext>
                  </a:extLst>
                </a:gridCol>
                <a:gridCol w="944417">
                  <a:extLst>
                    <a:ext uri="{9D8B030D-6E8A-4147-A177-3AD203B41FA5}">
                      <a16:colId xmlns:a16="http://schemas.microsoft.com/office/drawing/2014/main" val="3045381932"/>
                    </a:ext>
                  </a:extLst>
                </a:gridCol>
                <a:gridCol w="944417">
                  <a:extLst>
                    <a:ext uri="{9D8B030D-6E8A-4147-A177-3AD203B41FA5}">
                      <a16:colId xmlns:a16="http://schemas.microsoft.com/office/drawing/2014/main" val="3000175946"/>
                    </a:ext>
                  </a:extLst>
                </a:gridCol>
                <a:gridCol w="944417">
                  <a:extLst>
                    <a:ext uri="{9D8B030D-6E8A-4147-A177-3AD203B41FA5}">
                      <a16:colId xmlns:a16="http://schemas.microsoft.com/office/drawing/2014/main" val="1145754345"/>
                    </a:ext>
                  </a:extLst>
                </a:gridCol>
                <a:gridCol w="944417">
                  <a:extLst>
                    <a:ext uri="{9D8B030D-6E8A-4147-A177-3AD203B41FA5}">
                      <a16:colId xmlns:a16="http://schemas.microsoft.com/office/drawing/2014/main" val="3471845044"/>
                    </a:ext>
                  </a:extLst>
                </a:gridCol>
                <a:gridCol w="944417">
                  <a:extLst>
                    <a:ext uri="{9D8B030D-6E8A-4147-A177-3AD203B41FA5}">
                      <a16:colId xmlns:a16="http://schemas.microsoft.com/office/drawing/2014/main" val="1177120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 err="1">
                          <a:effectLst/>
                        </a:rPr>
                        <a:t>Valve</a:t>
                      </a:r>
                      <a:r>
                        <a:rPr lang="de-DE" sz="2000" u="none" strike="noStrike" dirty="0">
                          <a:effectLst/>
                        </a:rPr>
                        <a:t> 5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 err="1">
                          <a:effectLst/>
                        </a:rPr>
                        <a:t>Valve</a:t>
                      </a:r>
                      <a:r>
                        <a:rPr lang="de-DE" sz="2000" u="none" strike="noStrike" dirty="0">
                          <a:effectLst/>
                        </a:rPr>
                        <a:t> 4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 err="1">
                          <a:effectLst/>
                        </a:rPr>
                        <a:t>Valve</a:t>
                      </a:r>
                      <a:r>
                        <a:rPr lang="de-DE" sz="2000" u="none" strike="noStrike" dirty="0">
                          <a:effectLst/>
                        </a:rPr>
                        <a:t> 3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 err="1">
                          <a:effectLst/>
                        </a:rPr>
                        <a:t>Valve</a:t>
                      </a:r>
                      <a:r>
                        <a:rPr lang="de-DE" sz="2000" u="none" strike="noStrike" dirty="0">
                          <a:effectLst/>
                        </a:rPr>
                        <a:t> 2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 err="1">
                          <a:effectLst/>
                        </a:rPr>
                        <a:t>Valve</a:t>
                      </a:r>
                      <a:r>
                        <a:rPr lang="de-DE" sz="2000" u="none" strike="noStrike" dirty="0">
                          <a:effectLst/>
                        </a:rPr>
                        <a:t> 1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</a:rPr>
                        <a:t>Main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3504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 err="1">
                          <a:effectLst/>
                        </a:rPr>
                        <a:t>Mean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400" b="1" u="none" strike="noStrike" dirty="0">
                          <a:effectLst/>
                        </a:rPr>
                        <a:t>0.12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400" b="1" u="none" strike="noStrike" dirty="0">
                          <a:effectLst/>
                        </a:rPr>
                        <a:t>0.22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400" b="1" u="none" strike="noStrike" dirty="0">
                          <a:effectLst/>
                        </a:rPr>
                        <a:t>0.31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400" b="1" u="none" strike="noStrike" dirty="0">
                          <a:effectLst/>
                        </a:rPr>
                        <a:t>0.44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>
                          <a:effectLst/>
                        </a:rPr>
                        <a:t>Broken</a:t>
                      </a:r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1" u="none" strike="noStrike" dirty="0">
                          <a:effectLst/>
                        </a:rPr>
                        <a:t>0.28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2108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SD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0.01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0.07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0.04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0.09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3427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>
                          <a:effectLst/>
                        </a:rPr>
                        <a:t>Injections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>
                          <a:effectLst/>
                        </a:rPr>
                        <a:t>6</a:t>
                      </a:r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15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8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1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7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7093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de-DE" sz="1800" b="0" i="0" u="none" strike="noStrike" baseline="-250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rad</a:t>
                      </a:r>
                      <a:endParaRPr lang="de-DE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0.17-0.22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0.16-0.31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0.16-.024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965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Gas </a:t>
            </a:r>
            <a:r>
              <a:rPr lang="de-DE" dirty="0" err="1" smtClean="0"/>
              <a:t>Fueling</a:t>
            </a:r>
            <a:r>
              <a:rPr lang="de-DE" dirty="0" smtClean="0"/>
              <a:t> – OP2.1 New </a:t>
            </a:r>
            <a:r>
              <a:rPr lang="de-DE" dirty="0" err="1" smtClean="0"/>
              <a:t>hardware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479425" y="963925"/>
            <a:ext cx="11233150" cy="5094320"/>
          </a:xfrm>
        </p:spPr>
        <p:txBody>
          <a:bodyPr/>
          <a:lstStyle/>
          <a:p>
            <a:r>
              <a:rPr lang="de-DE" sz="2000" dirty="0" err="1" smtClean="0"/>
              <a:t>Divertor</a:t>
            </a:r>
            <a:r>
              <a:rPr lang="de-DE" sz="2000" dirty="0" smtClean="0"/>
              <a:t> Gas System </a:t>
            </a:r>
            <a:r>
              <a:rPr lang="de-DE" sz="2000" dirty="0" err="1" smtClean="0"/>
              <a:t>extension</a:t>
            </a:r>
            <a:endParaRPr lang="de-DE" sz="2000" dirty="0" smtClean="0"/>
          </a:p>
          <a:p>
            <a:pPr lvl="1"/>
            <a:r>
              <a:rPr lang="de-DE" sz="1800" dirty="0"/>
              <a:t>H </a:t>
            </a:r>
            <a:r>
              <a:rPr lang="de-DE" sz="1800" dirty="0" err="1"/>
              <a:t>flow</a:t>
            </a:r>
            <a:r>
              <a:rPr lang="de-DE" sz="1800" dirty="0"/>
              <a:t>: 8E+19 a/s – 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de-DE" sz="1800" b="1" dirty="0">
                <a:solidFill>
                  <a:schemeClr val="bg1">
                    <a:lumMod val="65000"/>
                  </a:schemeClr>
                </a:solidFill>
              </a:rPr>
              <a:t>OP1.2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 3.6E+22 a/s) </a:t>
            </a:r>
            <a:r>
              <a:rPr lang="de-DE" sz="1800" dirty="0"/>
              <a:t>– </a:t>
            </a:r>
            <a:r>
              <a:rPr lang="de-DE" sz="1800" b="1" dirty="0"/>
              <a:t>OP2.1</a:t>
            </a:r>
            <a:r>
              <a:rPr lang="de-DE" sz="1800" dirty="0"/>
              <a:t> 2.3E+23 a/s</a:t>
            </a:r>
          </a:p>
          <a:p>
            <a:pPr lvl="1"/>
            <a:r>
              <a:rPr lang="de-DE" sz="1800" dirty="0" smtClean="0"/>
              <a:t>5 </a:t>
            </a:r>
            <a:r>
              <a:rPr lang="de-DE" sz="1800" dirty="0" err="1" smtClean="0"/>
              <a:t>Nozzles</a:t>
            </a:r>
            <a:r>
              <a:rPr lang="de-DE" sz="1800" dirty="0" smtClean="0"/>
              <a:t> in AEH30, AEH50, AEH51. 1 </a:t>
            </a:r>
            <a:r>
              <a:rPr lang="de-DE" sz="1800" dirty="0" err="1" smtClean="0"/>
              <a:t>Nozzle</a:t>
            </a:r>
            <a:r>
              <a:rPr lang="de-DE" sz="1800" dirty="0" smtClean="0"/>
              <a:t> (</a:t>
            </a:r>
            <a:r>
              <a:rPr lang="de-DE" sz="1800" dirty="0" err="1" smtClean="0"/>
              <a:t>Nozzle</a:t>
            </a:r>
            <a:r>
              <a:rPr lang="de-DE" sz="1800" dirty="0" smtClean="0"/>
              <a:t> 3) in all </a:t>
            </a:r>
            <a:r>
              <a:rPr lang="de-DE" sz="1800" dirty="0" err="1" smtClean="0"/>
              <a:t>other</a:t>
            </a:r>
            <a:r>
              <a:rPr lang="de-DE" sz="1800" dirty="0" smtClean="0"/>
              <a:t> </a:t>
            </a:r>
            <a:r>
              <a:rPr lang="de-DE" sz="1800" dirty="0" err="1" smtClean="0"/>
              <a:t>divertor</a:t>
            </a:r>
            <a:r>
              <a:rPr lang="de-DE" sz="1800" dirty="0" smtClean="0"/>
              <a:t> </a:t>
            </a:r>
            <a:r>
              <a:rPr lang="de-DE" sz="1800" dirty="0" err="1" smtClean="0"/>
              <a:t>modules</a:t>
            </a:r>
            <a:endParaRPr lang="de-DE" sz="1800" dirty="0" smtClean="0"/>
          </a:p>
          <a:p>
            <a:pPr lvl="1"/>
            <a:r>
              <a:rPr lang="de-DE" sz="1800" dirty="0" smtClean="0"/>
              <a:t>Feedback on: Interferometer, NGM, </a:t>
            </a:r>
            <a:r>
              <a:rPr lang="de-DE" sz="1800" dirty="0" err="1" smtClean="0"/>
              <a:t>Divertorbolometer</a:t>
            </a:r>
            <a:r>
              <a:rPr lang="de-DE" sz="1800" dirty="0" smtClean="0"/>
              <a:t>, </a:t>
            </a:r>
            <a:r>
              <a:rPr lang="de-DE" sz="1800" dirty="0" err="1" smtClean="0"/>
              <a:t>W</a:t>
            </a:r>
            <a:r>
              <a:rPr lang="de-DE" sz="1800" baseline="-25000" dirty="0" err="1"/>
              <a:t>D</a:t>
            </a:r>
            <a:r>
              <a:rPr lang="de-DE" sz="1800" baseline="-25000" dirty="0" err="1" smtClean="0"/>
              <a:t>ia</a:t>
            </a:r>
            <a:r>
              <a:rPr lang="de-DE" sz="1800" baseline="-25000" dirty="0" smtClean="0"/>
              <a:t>,</a:t>
            </a:r>
            <a:r>
              <a:rPr lang="de-DE" sz="1800" dirty="0" smtClean="0"/>
              <a:t> </a:t>
            </a:r>
            <a:r>
              <a:rPr lang="de-DE" sz="1800" dirty="0" err="1" smtClean="0"/>
              <a:t>Targettemperature</a:t>
            </a:r>
            <a:endParaRPr lang="de-DE" sz="1800" dirty="0" smtClean="0"/>
          </a:p>
          <a:p>
            <a:r>
              <a:rPr lang="de-DE" sz="2000" dirty="0"/>
              <a:t>MPM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piezo</a:t>
            </a:r>
            <a:r>
              <a:rPr lang="de-DE" sz="2000" dirty="0"/>
              <a:t> </a:t>
            </a:r>
            <a:r>
              <a:rPr lang="de-DE" sz="2000" dirty="0" err="1"/>
              <a:t>head</a:t>
            </a:r>
            <a:endParaRPr lang="de-DE" sz="2000" dirty="0"/>
          </a:p>
          <a:p>
            <a:pPr lvl="1"/>
            <a:r>
              <a:rPr lang="de-DE" sz="1800" dirty="0"/>
              <a:t>H </a:t>
            </a:r>
            <a:r>
              <a:rPr lang="de-DE" sz="1800" dirty="0" err="1"/>
              <a:t>flow</a:t>
            </a:r>
            <a:r>
              <a:rPr lang="de-DE" sz="1800" dirty="0"/>
              <a:t>: ~3 E+20 a/s</a:t>
            </a:r>
          </a:p>
          <a:p>
            <a:pPr lvl="1"/>
            <a:r>
              <a:rPr lang="de-DE" sz="1800" dirty="0"/>
              <a:t>Fast </a:t>
            </a:r>
            <a:r>
              <a:rPr lang="de-DE" sz="1800" dirty="0" err="1"/>
              <a:t>piezo</a:t>
            </a:r>
            <a:r>
              <a:rPr lang="de-DE" sz="1800" dirty="0"/>
              <a:t> </a:t>
            </a:r>
            <a:r>
              <a:rPr lang="de-DE" sz="1800" dirty="0" err="1"/>
              <a:t>valve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FZJ-GAS2 </a:t>
            </a:r>
            <a:r>
              <a:rPr lang="de-DE" sz="1800" dirty="0" err="1"/>
              <a:t>head</a:t>
            </a:r>
            <a:r>
              <a:rPr lang="de-DE" sz="1800" dirty="0"/>
              <a:t> </a:t>
            </a:r>
            <a:r>
              <a:rPr lang="de-DE" sz="1800" dirty="0" err="1"/>
              <a:t>from</a:t>
            </a:r>
            <a:r>
              <a:rPr lang="de-DE" sz="1800" dirty="0"/>
              <a:t> AEK40</a:t>
            </a:r>
          </a:p>
          <a:p>
            <a:pPr lvl="1"/>
            <a:r>
              <a:rPr lang="de-DE" sz="1800" dirty="0"/>
              <a:t>Variable </a:t>
            </a:r>
            <a:r>
              <a:rPr lang="de-DE" sz="1800" dirty="0" err="1"/>
              <a:t>distance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smtClean="0"/>
              <a:t>LCFS, 1 Gas type a </a:t>
            </a:r>
            <a:r>
              <a:rPr lang="de-DE" sz="1800" dirty="0" err="1" smtClean="0"/>
              <a:t>day</a:t>
            </a:r>
            <a:endParaRPr lang="de-DE" sz="1800" dirty="0"/>
          </a:p>
          <a:p>
            <a:r>
              <a:rPr lang="de-DE" sz="2000" dirty="0" smtClean="0"/>
              <a:t>Gas puff </a:t>
            </a:r>
            <a:r>
              <a:rPr lang="de-DE" sz="2000" dirty="0" err="1" smtClean="0"/>
              <a:t>imaging</a:t>
            </a:r>
            <a:endParaRPr lang="de-DE" sz="2000" dirty="0" smtClean="0"/>
          </a:p>
          <a:p>
            <a:pPr lvl="1"/>
            <a:r>
              <a:rPr lang="de-DE" sz="1800" dirty="0" smtClean="0"/>
              <a:t>H </a:t>
            </a:r>
            <a:r>
              <a:rPr lang="de-DE" sz="1800" dirty="0" err="1"/>
              <a:t>flow</a:t>
            </a:r>
            <a:r>
              <a:rPr lang="de-DE" sz="1800" dirty="0"/>
              <a:t>: 2E+20 a/s – 6.E+20 </a:t>
            </a:r>
            <a:r>
              <a:rPr lang="de-DE" sz="1800" dirty="0" smtClean="0"/>
              <a:t>a/s, </a:t>
            </a:r>
            <a:r>
              <a:rPr lang="de-DE" sz="1800" dirty="0" err="1" smtClean="0"/>
              <a:t>supersonic</a:t>
            </a:r>
            <a:r>
              <a:rPr lang="de-DE" sz="1800" dirty="0" smtClean="0"/>
              <a:t> (~Mach 1.1)</a:t>
            </a:r>
          </a:p>
          <a:p>
            <a:pPr lvl="1"/>
            <a:r>
              <a:rPr lang="de-DE" sz="1800" dirty="0" smtClean="0"/>
              <a:t>H </a:t>
            </a:r>
            <a:r>
              <a:rPr lang="de-DE" sz="1800" dirty="0" err="1" smtClean="0"/>
              <a:t>and</a:t>
            </a:r>
            <a:r>
              <a:rPr lang="de-DE" sz="1800" dirty="0" smtClean="0"/>
              <a:t> He </a:t>
            </a:r>
            <a:r>
              <a:rPr lang="de-DE" sz="1800" dirty="0" err="1" smtClean="0"/>
              <a:t>from</a:t>
            </a:r>
            <a:r>
              <a:rPr lang="de-DE" sz="1800" dirty="0" smtClean="0"/>
              <a:t> AEK50</a:t>
            </a:r>
          </a:p>
          <a:p>
            <a:pPr lvl="1"/>
            <a:r>
              <a:rPr lang="de-DE" sz="1800" dirty="0" err="1" smtClean="0"/>
              <a:t>Collimated</a:t>
            </a:r>
            <a:r>
              <a:rPr lang="de-DE" sz="1800" dirty="0" smtClean="0"/>
              <a:t>, but </a:t>
            </a:r>
            <a:r>
              <a:rPr lang="de-DE" sz="1800" dirty="0" err="1" smtClean="0"/>
              <a:t>no</a:t>
            </a:r>
            <a:r>
              <a:rPr lang="de-DE" sz="1800" dirty="0" smtClean="0"/>
              <a:t> sharp </a:t>
            </a:r>
            <a:r>
              <a:rPr lang="de-DE" sz="1800" dirty="0" err="1" smtClean="0"/>
              <a:t>puffs</a:t>
            </a:r>
            <a:r>
              <a:rPr lang="de-DE" sz="1800" dirty="0" smtClean="0"/>
              <a:t> (~2E+20 </a:t>
            </a:r>
            <a:r>
              <a:rPr lang="de-DE" sz="1800" dirty="0" err="1" smtClean="0"/>
              <a:t>atoms</a:t>
            </a:r>
            <a:r>
              <a:rPr lang="de-DE" sz="1800" dirty="0" smtClean="0"/>
              <a:t> </a:t>
            </a:r>
            <a:r>
              <a:rPr lang="de-DE" sz="1800" dirty="0" err="1" smtClean="0"/>
              <a:t>leak</a:t>
            </a:r>
            <a:r>
              <a:rPr lang="de-DE" sz="1800" dirty="0" smtClean="0"/>
              <a:t> after </a:t>
            </a:r>
            <a:r>
              <a:rPr lang="de-DE" sz="1800" dirty="0" err="1" smtClean="0"/>
              <a:t>valve</a:t>
            </a:r>
            <a:r>
              <a:rPr lang="de-DE" sz="1800" dirty="0" smtClean="0"/>
              <a:t> </a:t>
            </a:r>
            <a:r>
              <a:rPr lang="de-DE" sz="1800" dirty="0" err="1" smtClean="0"/>
              <a:t>closing</a:t>
            </a:r>
            <a:r>
              <a:rPr lang="de-DE" sz="1800" dirty="0" smtClean="0"/>
              <a:t>)</a:t>
            </a:r>
          </a:p>
          <a:p>
            <a:r>
              <a:rPr lang="de-DE" sz="2000" dirty="0" smtClean="0"/>
              <a:t>ICRH gas </a:t>
            </a:r>
            <a:r>
              <a:rPr lang="de-DE" sz="2000" dirty="0" err="1" smtClean="0"/>
              <a:t>system</a:t>
            </a:r>
            <a:r>
              <a:rPr lang="de-DE" sz="2000" dirty="0" smtClean="0"/>
              <a:t> (1-CCD-T0005.2)</a:t>
            </a:r>
            <a:endParaRPr lang="de-DE" sz="2000" dirty="0" smtClean="0"/>
          </a:p>
          <a:p>
            <a:pPr lvl="1"/>
            <a:r>
              <a:rPr lang="de-DE" sz="1800" dirty="0" smtClean="0"/>
              <a:t>H </a:t>
            </a:r>
            <a:r>
              <a:rPr lang="de-DE" sz="1800" dirty="0" err="1" smtClean="0"/>
              <a:t>flow</a:t>
            </a:r>
            <a:r>
              <a:rPr lang="de-DE" sz="1800" dirty="0" smtClean="0"/>
              <a:t>: 2.9E+18</a:t>
            </a:r>
            <a:r>
              <a:rPr lang="de-DE" sz="1800" dirty="0"/>
              <a:t> – </a:t>
            </a:r>
            <a:r>
              <a:rPr lang="de-DE" sz="1800" dirty="0" smtClean="0"/>
              <a:t>2.4E+20 a/s </a:t>
            </a:r>
          </a:p>
          <a:p>
            <a:pPr lvl="1"/>
            <a:r>
              <a:rPr lang="de-DE" sz="1800" dirty="0" smtClean="0"/>
              <a:t>H, D, He </a:t>
            </a:r>
            <a:r>
              <a:rPr lang="de-DE" sz="1800" dirty="0" err="1" smtClean="0"/>
              <a:t>from</a:t>
            </a:r>
            <a:r>
              <a:rPr lang="de-DE" sz="1800" dirty="0" smtClean="0"/>
              <a:t> AEE31</a:t>
            </a:r>
          </a:p>
          <a:p>
            <a:pPr lvl="1"/>
            <a:r>
              <a:rPr lang="de-DE" sz="1800" dirty="0" smtClean="0"/>
              <a:t>10 Hz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minimum</a:t>
            </a:r>
            <a:r>
              <a:rPr lang="de-DE" sz="1800" dirty="0" smtClean="0"/>
              <a:t> pulse </a:t>
            </a:r>
            <a:r>
              <a:rPr lang="de-DE" sz="1800" dirty="0" err="1" smtClean="0"/>
              <a:t>of</a:t>
            </a:r>
            <a:r>
              <a:rPr lang="de-DE" sz="1800" dirty="0" smtClean="0"/>
              <a:t> 10 </a:t>
            </a:r>
            <a:r>
              <a:rPr lang="de-DE" sz="1800" dirty="0" err="1" smtClean="0"/>
              <a:t>ms</a:t>
            </a:r>
            <a:r>
              <a:rPr lang="de-DE" sz="1800" dirty="0" smtClean="0"/>
              <a:t> on </a:t>
            </a:r>
            <a:r>
              <a:rPr lang="de-DE" sz="1800" dirty="0" err="1" smtClean="0"/>
              <a:t>and</a:t>
            </a:r>
            <a:r>
              <a:rPr lang="de-DE" sz="1800" dirty="0" smtClean="0"/>
              <a:t> 90 </a:t>
            </a:r>
            <a:r>
              <a:rPr lang="de-DE" sz="1800" dirty="0" err="1" smtClean="0"/>
              <a:t>ms</a:t>
            </a:r>
            <a:r>
              <a:rPr lang="de-DE" sz="1800" dirty="0" smtClean="0"/>
              <a:t> off</a:t>
            </a:r>
          </a:p>
          <a:p>
            <a:pPr lvl="1"/>
            <a:endParaRPr lang="de-DE" dirty="0"/>
          </a:p>
        </p:txBody>
      </p:sp>
      <p:pic>
        <p:nvPicPr>
          <p:cNvPr id="1026" name="A1E2CD1A-71EA-455D-BD64-C3CEE51DE85F" descr="B639CF91-436E-4AA1-BB40-CB59C926B0D1@localdo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880" y="1179946"/>
            <a:ext cx="1936865" cy="327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9493970" y="912264"/>
            <a:ext cx="173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Gas puff </a:t>
            </a:r>
            <a:r>
              <a:rPr lang="de-DE" b="1" dirty="0" err="1" smtClean="0"/>
              <a:t>imaging</a:t>
            </a:r>
            <a:endParaRPr lang="de-DE" b="1" dirty="0"/>
          </a:p>
        </p:txBody>
      </p:sp>
      <p:pic>
        <p:nvPicPr>
          <p:cNvPr id="9" name="Grafik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r="5015"/>
          <a:stretch/>
        </p:blipFill>
        <p:spPr bwMode="auto">
          <a:xfrm>
            <a:off x="8163788" y="4372497"/>
            <a:ext cx="2917077" cy="24681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3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Gas </a:t>
            </a:r>
            <a:r>
              <a:rPr lang="de-DE" dirty="0" err="1" smtClean="0"/>
              <a:t>Fueling</a:t>
            </a:r>
            <a:r>
              <a:rPr lang="de-DE" dirty="0" smtClean="0"/>
              <a:t> – OP2.1 </a:t>
            </a:r>
            <a:r>
              <a:rPr lang="de-DE" dirty="0" err="1" smtClean="0"/>
              <a:t>Physics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smtClean="0"/>
              <a:t>Neutral </a:t>
            </a:r>
            <a:r>
              <a:rPr lang="de-DE" dirty="0" err="1" smtClean="0"/>
              <a:t>penetration</a:t>
            </a:r>
            <a:endParaRPr lang="de-DE" dirty="0" smtClean="0"/>
          </a:p>
          <a:p>
            <a:pPr lvl="1"/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physics</a:t>
            </a:r>
            <a:r>
              <a:rPr lang="de-DE" dirty="0"/>
              <a:t> </a:t>
            </a:r>
            <a:r>
              <a:rPr lang="de-DE" dirty="0" err="1"/>
              <a:t>dominate</a:t>
            </a:r>
            <a:r>
              <a:rPr lang="de-DE" dirty="0"/>
              <a:t> - </a:t>
            </a:r>
            <a:r>
              <a:rPr lang="de-DE" dirty="0" err="1"/>
              <a:t>Density</a:t>
            </a:r>
            <a:r>
              <a:rPr lang="de-DE" dirty="0"/>
              <a:t> </a:t>
            </a:r>
            <a:r>
              <a:rPr lang="de-DE" dirty="0" err="1"/>
              <a:t>along</a:t>
            </a:r>
            <a:r>
              <a:rPr lang="de-DE" dirty="0"/>
              <a:t> </a:t>
            </a:r>
            <a:r>
              <a:rPr lang="de-DE" dirty="0" err="1"/>
              <a:t>flight</a:t>
            </a:r>
            <a:r>
              <a:rPr lang="de-DE" dirty="0"/>
              <a:t> </a:t>
            </a:r>
            <a:r>
              <a:rPr lang="de-DE" dirty="0" err="1"/>
              <a:t>path</a:t>
            </a:r>
            <a:r>
              <a:rPr lang="de-DE" dirty="0"/>
              <a:t>? </a:t>
            </a:r>
            <a:r>
              <a:rPr lang="de-DE" dirty="0" err="1"/>
              <a:t>Accelerated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CX? </a:t>
            </a:r>
            <a:r>
              <a:rPr lang="de-DE" dirty="0" err="1"/>
              <a:t>Ionization</a:t>
            </a:r>
            <a:r>
              <a:rPr lang="de-DE" dirty="0"/>
              <a:t> in </a:t>
            </a:r>
            <a:r>
              <a:rPr lang="de-DE" dirty="0" err="1"/>
              <a:t>island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strong </a:t>
            </a:r>
            <a:r>
              <a:rPr lang="de-DE" dirty="0" err="1"/>
              <a:t>diffusion</a:t>
            </a:r>
            <a:r>
              <a:rPr lang="de-DE" dirty="0"/>
              <a:t>?</a:t>
            </a:r>
          </a:p>
          <a:p>
            <a:pPr lvl="1"/>
            <a:r>
              <a:rPr lang="de-DE" dirty="0" err="1" smtClean="0"/>
              <a:t>Fueling</a:t>
            </a:r>
            <a:r>
              <a:rPr lang="de-DE" dirty="0" smtClean="0"/>
              <a:t> </a:t>
            </a:r>
            <a:r>
              <a:rPr lang="de-DE" dirty="0" err="1" smtClean="0"/>
              <a:t>location</a:t>
            </a:r>
            <a:r>
              <a:rPr lang="de-DE" dirty="0" smtClean="0"/>
              <a:t> (</a:t>
            </a:r>
            <a:r>
              <a:rPr lang="de-DE" dirty="0" err="1" smtClean="0"/>
              <a:t>Divertor</a:t>
            </a:r>
            <a:r>
              <a:rPr lang="de-DE" dirty="0" smtClean="0"/>
              <a:t> vs. HFS vs. LFS)</a:t>
            </a:r>
          </a:p>
          <a:p>
            <a:pPr lvl="1"/>
            <a:r>
              <a:rPr lang="de-DE" dirty="0" smtClean="0"/>
              <a:t>Island </a:t>
            </a:r>
            <a:r>
              <a:rPr lang="de-DE" dirty="0" err="1" smtClean="0"/>
              <a:t>topology</a:t>
            </a:r>
            <a:r>
              <a:rPr lang="de-DE" dirty="0" smtClean="0"/>
              <a:t> (</a:t>
            </a:r>
            <a:r>
              <a:rPr lang="de-DE" dirty="0" err="1" smtClean="0"/>
              <a:t>I</a:t>
            </a:r>
            <a:r>
              <a:rPr lang="de-DE" baseline="-25000" dirty="0" err="1" smtClean="0"/>
              <a:t>cc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valve</a:t>
            </a:r>
            <a:r>
              <a:rPr lang="de-DE" dirty="0" smtClean="0"/>
              <a:t> </a:t>
            </a:r>
            <a:r>
              <a:rPr lang="de-DE" dirty="0" err="1" smtClean="0"/>
              <a:t>location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planar</a:t>
            </a:r>
            <a:r>
              <a:rPr lang="de-DE" dirty="0" smtClean="0"/>
              <a:t> </a:t>
            </a:r>
            <a:r>
              <a:rPr lang="de-DE" dirty="0" err="1" smtClean="0"/>
              <a:t>coils</a:t>
            </a:r>
            <a:r>
              <a:rPr lang="de-DE" dirty="0" smtClean="0"/>
              <a:t>) </a:t>
            </a:r>
            <a:r>
              <a:rPr lang="de-DE" dirty="0" err="1" smtClean="0"/>
              <a:t>Toroidal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/Down </a:t>
            </a:r>
            <a:r>
              <a:rPr lang="de-DE" dirty="0" err="1" smtClean="0"/>
              <a:t>assymetries</a:t>
            </a:r>
            <a:endParaRPr lang="de-DE" dirty="0" smtClean="0"/>
          </a:p>
          <a:p>
            <a:pPr lvl="1"/>
            <a:r>
              <a:rPr lang="de-DE" dirty="0" smtClean="0"/>
              <a:t>Different gas </a:t>
            </a:r>
            <a:r>
              <a:rPr lang="de-DE" dirty="0" err="1" smtClean="0"/>
              <a:t>flows</a:t>
            </a:r>
            <a:r>
              <a:rPr lang="de-DE" dirty="0" smtClean="0"/>
              <a:t> (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high</a:t>
            </a:r>
            <a:r>
              <a:rPr lang="de-DE" dirty="0"/>
              <a:t>) - Tunneling </a:t>
            </a:r>
            <a:r>
              <a:rPr lang="de-DE" dirty="0" err="1"/>
              <a:t>with</a:t>
            </a:r>
            <a:r>
              <a:rPr lang="de-DE" dirty="0"/>
              <a:t> high </a:t>
            </a:r>
            <a:r>
              <a:rPr lang="de-DE" dirty="0" err="1" smtClean="0"/>
              <a:t>fluxes</a:t>
            </a:r>
            <a:r>
              <a:rPr lang="de-DE" dirty="0" smtClean="0"/>
              <a:t>?</a:t>
            </a:r>
          </a:p>
          <a:p>
            <a:pPr lvl="1"/>
            <a:r>
              <a:rPr lang="de-DE" dirty="0" smtClean="0"/>
              <a:t>Control </a:t>
            </a:r>
            <a:r>
              <a:rPr lang="de-DE" dirty="0"/>
              <a:t>Core </a:t>
            </a:r>
            <a:r>
              <a:rPr lang="de-DE" dirty="0" err="1"/>
              <a:t>vs</a:t>
            </a:r>
            <a:r>
              <a:rPr lang="de-DE" dirty="0"/>
              <a:t> SOL </a:t>
            </a:r>
            <a:r>
              <a:rPr lang="de-DE" dirty="0" err="1" smtClean="0"/>
              <a:t>fueling</a:t>
            </a:r>
            <a:endParaRPr lang="de-DE" dirty="0" smtClean="0"/>
          </a:p>
          <a:p>
            <a:pPr lvl="1"/>
            <a:r>
              <a:rPr lang="de-DE" dirty="0" smtClean="0"/>
              <a:t>Ne, N, Ar – </a:t>
            </a:r>
            <a:r>
              <a:rPr lang="de-DE" dirty="0" err="1" smtClean="0"/>
              <a:t>impurities</a:t>
            </a:r>
            <a:endParaRPr lang="de-DE" dirty="0" smtClean="0"/>
          </a:p>
          <a:p>
            <a:pPr lvl="1"/>
            <a:r>
              <a:rPr lang="de-DE" dirty="0" smtClean="0"/>
              <a:t>He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recycling</a:t>
            </a:r>
            <a:r>
              <a:rPr lang="de-DE" dirty="0" smtClean="0"/>
              <a:t> </a:t>
            </a:r>
            <a:r>
              <a:rPr lang="de-DE" dirty="0" err="1" smtClean="0"/>
              <a:t>proxy</a:t>
            </a:r>
            <a:r>
              <a:rPr lang="de-DE" dirty="0" smtClean="0"/>
              <a:t>, neutral He </a:t>
            </a:r>
            <a:r>
              <a:rPr lang="de-DE" dirty="0" err="1" smtClean="0"/>
              <a:t>penetration</a:t>
            </a:r>
            <a:endParaRPr lang="de-DE" dirty="0" smtClean="0"/>
          </a:p>
          <a:p>
            <a:r>
              <a:rPr lang="de-DE" dirty="0" smtClean="0"/>
              <a:t>Recycling</a:t>
            </a:r>
          </a:p>
          <a:p>
            <a:pPr lvl="1"/>
            <a:r>
              <a:rPr lang="de-DE" dirty="0" smtClean="0"/>
              <a:t>Gas </a:t>
            </a:r>
            <a:r>
              <a:rPr lang="de-DE" dirty="0" err="1" smtClean="0"/>
              <a:t>injection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proxy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recycling</a:t>
            </a:r>
            <a:r>
              <a:rPr lang="de-DE" dirty="0" smtClean="0"/>
              <a:t> </a:t>
            </a:r>
            <a:r>
              <a:rPr lang="de-DE" dirty="0" err="1" smtClean="0"/>
              <a:t>neutrals</a:t>
            </a:r>
            <a:endParaRPr lang="de-DE" dirty="0" smtClean="0"/>
          </a:p>
          <a:p>
            <a:pPr lvl="1"/>
            <a:r>
              <a:rPr lang="de-DE" dirty="0" err="1" smtClean="0"/>
              <a:t>Divertor</a:t>
            </a:r>
            <a:r>
              <a:rPr lang="de-DE" dirty="0" smtClean="0"/>
              <a:t> </a:t>
            </a:r>
            <a:r>
              <a:rPr lang="de-DE" dirty="0" err="1" smtClean="0"/>
              <a:t>vs</a:t>
            </a:r>
            <a:r>
              <a:rPr lang="de-DE" dirty="0" smtClean="0"/>
              <a:t> HFS wall </a:t>
            </a:r>
            <a:r>
              <a:rPr lang="de-DE" dirty="0" err="1" smtClean="0"/>
              <a:t>vs</a:t>
            </a:r>
            <a:r>
              <a:rPr lang="de-DE" dirty="0" smtClean="0"/>
              <a:t> LFS wall</a:t>
            </a:r>
          </a:p>
          <a:p>
            <a:r>
              <a:rPr lang="de-DE" dirty="0" err="1" smtClean="0"/>
              <a:t>Ionization</a:t>
            </a:r>
            <a:r>
              <a:rPr lang="de-DE" dirty="0" smtClean="0"/>
              <a:t> </a:t>
            </a:r>
            <a:r>
              <a:rPr lang="de-DE" dirty="0" err="1" smtClean="0"/>
              <a:t>source</a:t>
            </a:r>
            <a:r>
              <a:rPr lang="de-DE" dirty="0" smtClean="0"/>
              <a:t> in SOL</a:t>
            </a:r>
          </a:p>
          <a:p>
            <a:pPr lvl="1"/>
            <a:r>
              <a:rPr lang="de-DE" dirty="0" err="1" smtClean="0"/>
              <a:t>Where</a:t>
            </a:r>
            <a:r>
              <a:rPr lang="de-DE" dirty="0" smtClean="0"/>
              <a:t> do </a:t>
            </a:r>
            <a:r>
              <a:rPr lang="de-DE" dirty="0" err="1" smtClean="0"/>
              <a:t>particles</a:t>
            </a:r>
            <a:r>
              <a:rPr lang="de-DE" dirty="0" smtClean="0"/>
              <a:t> </a:t>
            </a:r>
            <a:r>
              <a:rPr lang="de-DE" dirty="0" err="1" smtClean="0"/>
              <a:t>ionize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SOL</a:t>
            </a:r>
          </a:p>
          <a:p>
            <a:pPr lvl="1"/>
            <a:r>
              <a:rPr lang="de-DE" dirty="0" smtClean="0"/>
              <a:t>Link </a:t>
            </a:r>
            <a:r>
              <a:rPr lang="de-DE" dirty="0" err="1" smtClean="0"/>
              <a:t>to</a:t>
            </a:r>
            <a:r>
              <a:rPr lang="de-DE" dirty="0" smtClean="0"/>
              <a:t> SOL </a:t>
            </a:r>
            <a:r>
              <a:rPr lang="de-DE" dirty="0" err="1" smtClean="0"/>
              <a:t>transport</a:t>
            </a:r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889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">
  <a:themeElements>
    <a:clrScheme name="IP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70AD47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IPP Slide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slide_template_ASDEX_2020_16_9.potx" id="{F9D9E82E-B2D2-43D4-BD02-E3FDA3BC4653}" vid="{1B989C9D-64A9-4BC2-B966-875824699FC8}"/>
    </a:ext>
  </a:extLst>
</a:theme>
</file>

<file path=ppt/theme/theme2.xml><?xml version="1.0" encoding="utf-8"?>
<a:theme xmlns:a="http://schemas.openxmlformats.org/drawingml/2006/main" name="Content">
  <a:themeElements>
    <a:clrScheme name="IP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70AD47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IPP Slide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slide_template_ASDEX_2020_16_9.potx" id="{F9D9E82E-B2D2-43D4-BD02-E3FDA3BC4653}" vid="{3E90139D-A08E-47B0-8197-F9C92C7A6FC5}"/>
    </a:ext>
  </a:extLst>
</a:theme>
</file>

<file path=ppt/theme/theme3.xml><?xml version="1.0" encoding="utf-8"?>
<a:theme xmlns:a="http://schemas.openxmlformats.org/drawingml/2006/main" name="IPP_only">
  <a:themeElements>
    <a:clrScheme name="IP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70AD47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IPP Slide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slide_template_ASDEX_2020_16_9.potx" id="{F9D9E82E-B2D2-43D4-BD02-E3FDA3BC4653}" vid="{5C3223EA-967B-4739-A1EF-90B977D007DC}"/>
    </a:ext>
  </a:extLst>
</a:theme>
</file>

<file path=ppt/theme/theme4.xml><?xml version="1.0" encoding="utf-8"?>
<a:theme xmlns:a="http://schemas.openxmlformats.org/drawingml/2006/main" name="Blank">
  <a:themeElements>
    <a:clrScheme name="IP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70AD47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Standard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slide_template_ASDEX_2020_16_9.potx" id="{F9D9E82E-B2D2-43D4-BD02-E3FDA3BC4653}" vid="{507FDB5F-F5DE-4759-9FCE-263B9EA25C3D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slide_template_W7X_16_9</Template>
  <TotalTime>0</TotalTime>
  <Words>549</Words>
  <Application>Microsoft Office PowerPoint</Application>
  <PresentationFormat>Breitbild</PresentationFormat>
  <Paragraphs>98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Arial Narrow</vt:lpstr>
      <vt:lpstr>Calibri</vt:lpstr>
      <vt:lpstr>Title</vt:lpstr>
      <vt:lpstr>Content</vt:lpstr>
      <vt:lpstr>IPP_only</vt:lpstr>
      <vt:lpstr>Blank</vt:lpstr>
      <vt:lpstr>Gas fueling hardware overview</vt:lpstr>
      <vt:lpstr>Fueling</vt:lpstr>
      <vt:lpstr>Gas Fueling – OP1.2</vt:lpstr>
      <vt:lpstr>Gas Fueling – OP2.1 New hardware</vt:lpstr>
      <vt:lpstr>Gas Fueling – OP2.1 Physics</vt:lpstr>
    </vt:vector>
  </TitlesOfParts>
  <Company>Max-Planck-Institut f. Plasmaphysik, Greifswald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</dc:title>
  <dc:creator>Thierry Kremeyer</dc:creator>
  <cp:lastModifiedBy>Thierry Kremeyer</cp:lastModifiedBy>
  <cp:revision>236</cp:revision>
  <dcterms:created xsi:type="dcterms:W3CDTF">2021-01-07T15:58:51Z</dcterms:created>
  <dcterms:modified xsi:type="dcterms:W3CDTF">2022-02-15T13:25:21Z</dcterms:modified>
</cp:coreProperties>
</file>