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446" r:id="rId3"/>
    <p:sldId id="448" r:id="rId4"/>
    <p:sldId id="453" r:id="rId5"/>
    <p:sldId id="451" r:id="rId6"/>
    <p:sldId id="452" r:id="rId7"/>
    <p:sldId id="442" r:id="rId8"/>
    <p:sldId id="437" r:id="rId9"/>
    <p:sldId id="443" r:id="rId10"/>
    <p:sldId id="445" r:id="rId11"/>
    <p:sldId id="444" r:id="rId12"/>
    <p:sldId id="447" r:id="rId13"/>
    <p:sldId id="450" r:id="rId14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336699"/>
    <a:srgbClr val="00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132" d="100"/>
          <a:sy n="132" d="100"/>
        </p:scale>
        <p:origin x="87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B5C5A32-9575-451F-8F73-1F1933611F2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9515AE5-D601-4279-BE69-CE84F95B9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5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7" name="Picture 8" descr="Logo_FZ_Jülich_NEU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254000"/>
            <a:ext cx="2514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 rot="16200000">
            <a:off x="-1079500" y="933450"/>
            <a:ext cx="2476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900">
                <a:solidFill>
                  <a:srgbClr val="005B82"/>
                </a:solidFill>
                <a:latin typeface="Arial MT Bd" charset="0"/>
                <a:ea typeface="ＭＳ Ｐゴシック" pitchFamily="34" charset="-128"/>
              </a:rPr>
              <a:t>Mitglied der Helmholtz-Gemeinschaft</a:t>
            </a:r>
          </a:p>
        </p:txBody>
      </p:sp>
      <p:sp>
        <p:nvSpPr>
          <p:cNvPr id="9" name="Rechteck 21"/>
          <p:cNvSpPr>
            <a:spLocks noChangeArrowheads="1"/>
          </p:cNvSpPr>
          <p:nvPr userDrawn="1"/>
        </p:nvSpPr>
        <p:spPr bwMode="auto">
          <a:xfrm>
            <a:off x="250825" y="2276475"/>
            <a:ext cx="8893175" cy="4581525"/>
          </a:xfrm>
          <a:prstGeom prst="rect">
            <a:avLst/>
          </a:prstGeom>
          <a:solidFill>
            <a:srgbClr val="2D6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211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7701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3373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3373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97511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6792-8BD1-4310-BE59-FF97ADF0C162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EA94-B257-4767-A10B-42E8B59983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24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6792-8BD1-4310-BE59-FF97ADF0C162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EA94-B257-4767-A10B-42E8B59983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980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6792-8BD1-4310-BE59-FF97ADF0C162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EA94-B257-4767-A10B-42E8B59983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421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6792-8BD1-4310-BE59-FF97ADF0C162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EA94-B257-4767-A10B-42E8B59983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861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6792-8BD1-4310-BE59-FF97ADF0C162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EA94-B257-4767-A10B-42E8B59983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709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6792-8BD1-4310-BE59-FF97ADF0C162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EA94-B257-4767-A10B-42E8B59983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38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6792-8BD1-4310-BE59-FF97ADF0C162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EA94-B257-4767-A10B-42E8B59983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443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6792-8BD1-4310-BE59-FF97ADF0C162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EA94-B257-4767-A10B-42E8B59983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94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94129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6792-8BD1-4310-BE59-FF97ADF0C162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EA94-B257-4767-A10B-42E8B59983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876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6792-8BD1-4310-BE59-FF97ADF0C162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EA94-B257-4767-A10B-42E8B59983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402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6792-8BD1-4310-BE59-FF97ADF0C162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EA94-B257-4767-A10B-42E8B59983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18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8870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003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8262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2974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4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319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9631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31" name="Picture 7" descr="Logo_FZ_Jülich_NEU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133600" y="6548492"/>
            <a:ext cx="5400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000" dirty="0"/>
              <a:t>Forschungszentrum Jülich GmbH, Institut für Energie- und Klimaforschung - Plasmaphysik</a:t>
            </a:r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83956" y="6546850"/>
            <a:ext cx="23034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000" dirty="0">
                <a:solidFill>
                  <a:srgbClr val="005B82"/>
                </a:solidFill>
                <a:ea typeface="MS PGothic" pitchFamily="34" charset="-128"/>
              </a:rPr>
              <a:t>P</a:t>
            </a:r>
            <a:r>
              <a:rPr lang="de-DE" sz="1000" baseline="0" dirty="0">
                <a:solidFill>
                  <a:srgbClr val="005B82"/>
                </a:solidFill>
                <a:ea typeface="MS PGothic" pitchFamily="34" charset="-128"/>
              </a:rPr>
              <a:t> Drews</a:t>
            </a:r>
            <a:endParaRPr lang="de-DE" sz="1000" dirty="0">
              <a:solidFill>
                <a:srgbClr val="005B82"/>
              </a:solidFill>
              <a:ea typeface="MS PGothic" pitchFamily="34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958138" y="6546850"/>
            <a:ext cx="9350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1000" dirty="0" err="1">
                <a:solidFill>
                  <a:srgbClr val="005B82"/>
                </a:solidFill>
              </a:rPr>
              <a:t>No</a:t>
            </a:r>
            <a:r>
              <a:rPr lang="de-DE" sz="1000" dirty="0">
                <a:solidFill>
                  <a:srgbClr val="005B82"/>
                </a:solidFill>
              </a:rPr>
              <a:t>. </a:t>
            </a:r>
            <a:fld id="{401CADFD-C683-4EFC-AD22-7D23970D96E4}" type="slidenum">
              <a:rPr lang="de-DE" sz="1000">
                <a:solidFill>
                  <a:srgbClr val="005B82"/>
                </a:solidFill>
              </a:rPr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352425" y="6486525"/>
            <a:ext cx="8640763" cy="0"/>
          </a:xfrm>
          <a:prstGeom prst="line">
            <a:avLst/>
          </a:prstGeom>
          <a:noFill/>
          <a:ln w="9525">
            <a:solidFill>
              <a:srgbClr val="3A6F8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6" name="Line 14"/>
          <p:cNvSpPr>
            <a:spLocks noChangeShapeType="1"/>
          </p:cNvSpPr>
          <p:nvPr/>
        </p:nvSpPr>
        <p:spPr bwMode="auto">
          <a:xfrm flipH="1">
            <a:off x="6767513" y="6248400"/>
            <a:ext cx="23749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3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6178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A6792-8BD1-4310-BE59-FF97ADF0C162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FEA94-B257-4767-A10B-42E8B59983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43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6699"/>
                </a:solidFill>
              </a:rPr>
              <a:t>Jülich</a:t>
            </a:r>
            <a:r>
              <a:rPr lang="en-US" i="1" dirty="0" smtClean="0">
                <a:solidFill>
                  <a:srgbClr val="006699"/>
                </a:solidFill>
              </a:rPr>
              <a:t>, Feb. 15</a:t>
            </a:r>
            <a:r>
              <a:rPr lang="en-US" i="1" baseline="30000" dirty="0" smtClean="0">
                <a:solidFill>
                  <a:srgbClr val="006699"/>
                </a:solidFill>
              </a:rPr>
              <a:t>th</a:t>
            </a:r>
            <a:r>
              <a:rPr lang="en-US" i="1" dirty="0">
                <a:solidFill>
                  <a:srgbClr val="006699"/>
                </a:solidFill>
              </a:rPr>
              <a:t>, </a:t>
            </a:r>
            <a:r>
              <a:rPr lang="en-US" i="1" dirty="0" smtClean="0">
                <a:solidFill>
                  <a:srgbClr val="006699"/>
                </a:solidFill>
              </a:rPr>
              <a:t>2022</a:t>
            </a:r>
            <a:endParaRPr lang="en-US" i="1" dirty="0">
              <a:solidFill>
                <a:srgbClr val="0066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8600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Inter </a:t>
            </a:r>
            <a:r>
              <a:rPr lang="en-US" sz="3200" dirty="0" err="1" smtClean="0">
                <a:solidFill>
                  <a:schemeClr val="bg1"/>
                </a:solidFill>
              </a:rPr>
              <a:t>fluxtube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transport</a:t>
            </a:r>
            <a:endParaRPr lang="en-US" sz="2000" b="1" dirty="0" smtClean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2800" b="1" dirty="0">
              <a:solidFill>
                <a:schemeClr val="bg1"/>
              </a:solidFill>
              <a:latin typeface="Tw Cen MT" pitchFamily="34" charset="0"/>
            </a:endParaRPr>
          </a:p>
          <a:p>
            <a:pPr lvl="0"/>
            <a:r>
              <a:rPr lang="de-DE" sz="1600" dirty="0">
                <a:solidFill>
                  <a:schemeClr val="bg1"/>
                </a:solidFill>
              </a:rPr>
              <a:t>Forschungszentrum Jülich GmbH, Institut für Energie- und Klimaforschung - Plasmaphysik, 52425 Jülich, Germany</a:t>
            </a:r>
            <a:endParaRPr lang="en-US" sz="1600" b="1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532" y="-111125"/>
            <a:ext cx="8229600" cy="796925"/>
          </a:xfrm>
        </p:spPr>
        <p:txBody>
          <a:bodyPr/>
          <a:lstStyle/>
          <a:p>
            <a:r>
              <a:rPr lang="en-US" sz="2800" dirty="0" smtClean="0">
                <a:latin typeface="Arial Black"/>
                <a:cs typeface="Arial Black"/>
              </a:rPr>
              <a:t>Planned proposal</a:t>
            </a:r>
            <a:endParaRPr lang="en-US" sz="2800" dirty="0">
              <a:latin typeface="Arial Black"/>
              <a:cs typeface="Arial Black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0" y="838200"/>
            <a:ext cx="4502200" cy="6025413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1600" dirty="0" smtClean="0"/>
              <a:t>Measure with the MPM in high beta discharges</a:t>
            </a:r>
          </a:p>
          <a:p>
            <a:pPr>
              <a:buFont typeface="Wingdings" charset="2"/>
              <a:buChar char="q"/>
            </a:pPr>
            <a:r>
              <a:rPr lang="en-US" sz="1600" dirty="0" smtClean="0"/>
              <a:t>Puff from the </a:t>
            </a:r>
            <a:r>
              <a:rPr lang="en-US" sz="1600" dirty="0" err="1" smtClean="0"/>
              <a:t>divertor</a:t>
            </a:r>
            <a:r>
              <a:rPr lang="en-US" sz="1600" dirty="0" smtClean="0"/>
              <a:t> gas boxes</a:t>
            </a:r>
          </a:p>
          <a:p>
            <a:pPr>
              <a:buFont typeface="Wingdings" charset="2"/>
              <a:buChar char="q"/>
            </a:pPr>
            <a:r>
              <a:rPr lang="en-US" sz="1600" i="1" dirty="0" smtClean="0"/>
              <a:t>Conduct puffing with the MPM in different positions (far scrape off layer, in the island and close to the LCFS)</a:t>
            </a:r>
          </a:p>
          <a:p>
            <a:pPr>
              <a:buFont typeface="Wingdings" charset="2"/>
              <a:buChar char="q"/>
            </a:pPr>
            <a:r>
              <a:rPr lang="en-US" sz="1600" i="1" dirty="0" smtClean="0"/>
              <a:t>Different </a:t>
            </a:r>
            <a:r>
              <a:rPr lang="en-US" sz="1600" i="1" dirty="0"/>
              <a:t>gases like </a:t>
            </a:r>
            <a:r>
              <a:rPr lang="en-US" sz="1600" i="1" dirty="0" smtClean="0"/>
              <a:t>H2, He or </a:t>
            </a:r>
            <a:r>
              <a:rPr lang="en-US" sz="1600" i="1" dirty="0"/>
              <a:t>CH4 </a:t>
            </a:r>
            <a:r>
              <a:rPr lang="en-US" sz="1600" i="1" dirty="0" smtClean="0"/>
              <a:t>show a very different behavior</a:t>
            </a:r>
          </a:p>
          <a:p>
            <a:pPr>
              <a:buFont typeface="Wingdings" charset="2"/>
              <a:buChar char="q"/>
            </a:pPr>
            <a:r>
              <a:rPr lang="en-US" sz="1600" dirty="0" smtClean="0"/>
              <a:t>The question is if </a:t>
            </a:r>
            <a:r>
              <a:rPr lang="en-US" sz="1600" dirty="0" err="1" smtClean="0"/>
              <a:t>stochastization</a:t>
            </a:r>
            <a:r>
              <a:rPr lang="en-US" sz="1600" dirty="0" smtClean="0"/>
              <a:t> would allow for a global distribution in the edge or reduce the retention of impurities</a:t>
            </a:r>
          </a:p>
          <a:p>
            <a:pPr marL="0" indent="0"/>
            <a:endParaRPr lang="en-US" sz="1600" dirty="0" smtClean="0"/>
          </a:p>
          <a:p>
            <a:pPr>
              <a:buFont typeface="Wingdings" charset="2"/>
              <a:buChar char="q"/>
            </a:pPr>
            <a:endParaRPr lang="en-US" sz="1600" dirty="0"/>
          </a:p>
          <a:p>
            <a:pPr marL="0" indent="0"/>
            <a:endParaRPr lang="en-US" sz="1600" dirty="0"/>
          </a:p>
          <a:p>
            <a:pPr marL="0" indent="0"/>
            <a:endParaRPr lang="en-US" sz="1600" dirty="0"/>
          </a:p>
          <a:p>
            <a:pPr marL="0" indent="0"/>
            <a:endParaRPr lang="en-US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581400"/>
            <a:ext cx="3860800" cy="2895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004058"/>
            <a:ext cx="3860800" cy="28956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7" y="881913"/>
            <a:ext cx="2116225" cy="141081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2" y="3581400"/>
            <a:ext cx="2099376" cy="139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0"/>
            <a:ext cx="8534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Ion </a:t>
            </a:r>
            <a:r>
              <a:rPr lang="de-DE" sz="3200" dirty="0" err="1" smtClean="0">
                <a:solidFill>
                  <a:schemeClr val="bg1"/>
                </a:solidFill>
              </a:rPr>
              <a:t>to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electron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temperature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ratio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during</a:t>
            </a:r>
            <a:r>
              <a:rPr lang="de-DE" sz="3200" dirty="0" smtClean="0">
                <a:solidFill>
                  <a:schemeClr val="bg1"/>
                </a:solidFill>
              </a:rPr>
              <a:t> He </a:t>
            </a:r>
            <a:r>
              <a:rPr lang="de-DE" sz="3200" dirty="0" err="1" smtClean="0">
                <a:solidFill>
                  <a:schemeClr val="bg1"/>
                </a:solidFill>
              </a:rPr>
              <a:t>puffing</a:t>
            </a:r>
            <a:endParaRPr lang="en-US" sz="2000" b="1" dirty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2800" b="1" dirty="0">
              <a:solidFill>
                <a:schemeClr val="bg1"/>
              </a:solidFill>
              <a:latin typeface="Tw Cen MT" pitchFamily="34" charset="0"/>
            </a:endParaRPr>
          </a:p>
          <a:p>
            <a:pPr lvl="0"/>
            <a:r>
              <a:rPr lang="de-DE" sz="1600" dirty="0">
                <a:solidFill>
                  <a:schemeClr val="bg1"/>
                </a:solidFill>
              </a:rPr>
              <a:t>Forschungszentrum Jülich GmbH, Institut für Energie- und Klimaforschung - Plasmaphysik, 52425 Jülich, Germany</a:t>
            </a:r>
            <a:endParaRPr lang="en-US" sz="1600" b="1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532" y="-111125"/>
            <a:ext cx="8229600" cy="796925"/>
          </a:xfrm>
        </p:spPr>
        <p:txBody>
          <a:bodyPr/>
          <a:lstStyle/>
          <a:p>
            <a:r>
              <a:rPr lang="en-US" sz="2800" dirty="0" smtClean="0">
                <a:latin typeface="Arial Black"/>
                <a:cs typeface="Arial Black"/>
              </a:rPr>
              <a:t>Planned proposal</a:t>
            </a:r>
            <a:endParaRPr lang="en-US" sz="2800" dirty="0">
              <a:latin typeface="Arial Black"/>
              <a:cs typeface="Arial Black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800600" y="1054729"/>
            <a:ext cx="3962400" cy="558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 smtClean="0"/>
              <a:t>Very little data basis for ion temperatures</a:t>
            </a:r>
          </a:p>
          <a:p>
            <a:pPr>
              <a:buFont typeface="Wingdings" charset="2"/>
              <a:buChar char="q"/>
            </a:pPr>
            <a:r>
              <a:rPr lang="en-US" sz="1600" kern="0" dirty="0" smtClean="0"/>
              <a:t>How much are the ion temperatures modified if electron temperatures remain constant but heat flux is </a:t>
            </a:r>
            <a:r>
              <a:rPr lang="en-US" sz="1600" kern="0" dirty="0" smtClean="0"/>
              <a:t>reduced in the case of helium puffing?</a:t>
            </a:r>
          </a:p>
          <a:p>
            <a:pPr>
              <a:buFont typeface="Wingdings" charset="2"/>
              <a:buChar char="q"/>
            </a:pPr>
            <a:r>
              <a:rPr lang="en-US" sz="1600" kern="0" dirty="0" smtClean="0"/>
              <a:t>This can be done piggy back with other experiments, if thermocouple probes are used or ideally with the RFA probe</a:t>
            </a:r>
            <a:endParaRPr lang="en-US" sz="1600" kern="0" dirty="0" smtClean="0"/>
          </a:p>
          <a:p>
            <a:pPr marL="0" indent="0"/>
            <a:endParaRPr lang="en-US" sz="1600" kern="0" dirty="0" smtClean="0"/>
          </a:p>
          <a:p>
            <a:pPr marL="0" indent="0"/>
            <a:endParaRPr lang="en-US" sz="1600" kern="0" dirty="0" smtClean="0"/>
          </a:p>
          <a:p>
            <a:pPr marL="0" indent="0"/>
            <a:endParaRPr lang="en-US" sz="1600" kern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3191655" cy="304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29" y="3512820"/>
            <a:ext cx="2934926" cy="29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2971800"/>
            <a:ext cx="3124200" cy="3473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796925"/>
          </a:xfrm>
        </p:spPr>
        <p:txBody>
          <a:bodyPr/>
          <a:lstStyle/>
          <a:p>
            <a:r>
              <a:rPr lang="en-US" sz="2800" dirty="0" smtClean="0">
                <a:latin typeface="Arial Black"/>
                <a:cs typeface="Arial Black"/>
              </a:rPr>
              <a:t>Previously in OP. 1.2b</a:t>
            </a:r>
            <a:endParaRPr lang="en-US" sz="2800" dirty="0">
              <a:latin typeface="Arial Black"/>
              <a:cs typeface="Arial Black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10000" y="583565"/>
            <a:ext cx="5100851" cy="561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q"/>
            </a:pPr>
            <a:r>
              <a:rPr lang="en-US" sz="1600" kern="0" dirty="0" smtClean="0"/>
              <a:t>The evolving toroidal current is modifying the edge topology by moving the island inwards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 smtClean="0"/>
              <a:t>Less of the island is intersected by the </a:t>
            </a:r>
            <a:r>
              <a:rPr lang="en-US" sz="1600" kern="0" dirty="0" err="1" smtClean="0"/>
              <a:t>divertor</a:t>
            </a:r>
            <a:r>
              <a:rPr lang="en-US" sz="1600" kern="0" dirty="0" smtClean="0"/>
              <a:t>, which increases the overall connection length in the island region and the size of the island</a:t>
            </a:r>
          </a:p>
          <a:p>
            <a:pPr>
              <a:buFont typeface="Wingdings" charset="2"/>
              <a:buChar char="q"/>
            </a:pPr>
            <a:r>
              <a:rPr lang="en-US" sz="1600" kern="0" dirty="0" smtClean="0"/>
              <a:t>In long high performance discharge we expect also discharges with a high beta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 smtClean="0"/>
              <a:t>A high beta will cause </a:t>
            </a:r>
            <a:r>
              <a:rPr lang="en-US" sz="1600" kern="0" dirty="0" err="1" smtClean="0"/>
              <a:t>stochastization</a:t>
            </a:r>
            <a:r>
              <a:rPr lang="en-US" sz="1600" kern="0" dirty="0" smtClean="0"/>
              <a:t> of the edge</a:t>
            </a:r>
          </a:p>
          <a:p>
            <a:pPr>
              <a:buFont typeface="Wingdings" charset="2"/>
              <a:buChar char="q"/>
            </a:pPr>
            <a:r>
              <a:rPr lang="en-US" sz="1600" kern="0" dirty="0" smtClean="0"/>
              <a:t>The </a:t>
            </a:r>
            <a:r>
              <a:rPr lang="en-US" sz="1600" kern="0" dirty="0" smtClean="0"/>
              <a:t>larger more well confined edge island can possibly accumulate more impurities (given a source)</a:t>
            </a:r>
          </a:p>
          <a:p>
            <a:pPr marL="0" indent="0"/>
            <a:r>
              <a:rPr lang="en-US" sz="1600" kern="0" dirty="0" smtClean="0"/>
              <a:t>The MPM edge electron temperature and density profiles, and turbulence measurements (and possibly ion temperature profiles) with high resolution can resolve local changes</a:t>
            </a:r>
          </a:p>
          <a:p>
            <a:pPr marL="0" indent="0"/>
            <a:endParaRPr lang="en-US" sz="1600" kern="0" dirty="0" smtClean="0"/>
          </a:p>
          <a:p>
            <a:pPr marL="0" indent="0"/>
            <a:endParaRPr lang="en-US" sz="1600" kern="0" dirty="0" smtClean="0"/>
          </a:p>
          <a:p>
            <a:pPr marL="0" indent="0"/>
            <a:endParaRPr lang="en-US" sz="1600" kern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1935"/>
            <a:ext cx="2697480" cy="271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96925"/>
          </a:xfrm>
        </p:spPr>
        <p:txBody>
          <a:bodyPr/>
          <a:lstStyle/>
          <a:p>
            <a:r>
              <a:rPr lang="en-US" sz="2800" dirty="0" smtClean="0">
                <a:latin typeface="Arial Black"/>
                <a:cs typeface="Arial Black"/>
              </a:rPr>
              <a:t>He beam effect on carbon intensity</a:t>
            </a:r>
            <a:br>
              <a:rPr lang="en-US" sz="2800" dirty="0" smtClean="0">
                <a:latin typeface="Arial Black"/>
                <a:cs typeface="Arial Black"/>
              </a:rPr>
            </a:br>
            <a:r>
              <a:rPr lang="en-US" sz="2800" dirty="0" smtClean="0">
                <a:latin typeface="Arial Black"/>
                <a:cs typeface="Arial Black"/>
              </a:rPr>
              <a:t>measurement with the overview spectrometer</a:t>
            </a:r>
            <a:endParaRPr lang="en-US" sz="2800" dirty="0">
              <a:latin typeface="Arial Black"/>
              <a:cs typeface="Arial Black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5683131" cy="45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 Black"/>
                <a:cs typeface="Arial Black"/>
              </a:rPr>
              <a:t>Comparison He puff/ wo He puff</a:t>
            </a:r>
            <a:br>
              <a:rPr lang="en-US" sz="2800" dirty="0">
                <a:latin typeface="Arial Black"/>
                <a:cs typeface="Arial Black"/>
              </a:rPr>
            </a:br>
            <a:r>
              <a:rPr lang="en-US" sz="2800" dirty="0">
                <a:latin typeface="Arial Black"/>
                <a:cs typeface="Arial Black"/>
              </a:rPr>
              <a:t>HEXOS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4" y="990600"/>
            <a:ext cx="729854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 Black"/>
                <a:cs typeface="Arial Black"/>
              </a:rPr>
              <a:t>ERO 2 results</a:t>
            </a:r>
            <a:endParaRPr lang="en-US" sz="2800" dirty="0">
              <a:latin typeface="Arial Black"/>
              <a:cs typeface="Arial Black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524000"/>
            <a:ext cx="3925573" cy="4572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873" y="1676400"/>
            <a:ext cx="4419600" cy="162457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610" y="3816963"/>
            <a:ext cx="4782127" cy="1773148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960301" y="1160408"/>
            <a:ext cx="3505200" cy="949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kern="0" dirty="0" smtClean="0"/>
              <a:t>He+</a:t>
            </a:r>
          </a:p>
          <a:p>
            <a:pPr marL="0" indent="0"/>
            <a:endParaRPr lang="en-US" kern="0" dirty="0" smtClean="0"/>
          </a:p>
          <a:p>
            <a:pPr marL="0" indent="0"/>
            <a:endParaRPr lang="en-US" kern="0" dirty="0" smtClean="0"/>
          </a:p>
          <a:p>
            <a:pPr marL="0" indent="0"/>
            <a:endParaRPr lang="en-US" kern="0" dirty="0" smtClean="0"/>
          </a:p>
          <a:p>
            <a:pPr marL="0" indent="0"/>
            <a:endParaRPr lang="en-US" kern="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8021945" y="3421968"/>
            <a:ext cx="3505200" cy="949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kern="0" dirty="0" smtClean="0"/>
              <a:t>He 2+</a:t>
            </a:r>
          </a:p>
          <a:p>
            <a:pPr marL="0" indent="0"/>
            <a:endParaRPr lang="en-US" kern="0" dirty="0" smtClean="0"/>
          </a:p>
          <a:p>
            <a:pPr marL="0" indent="0"/>
            <a:endParaRPr lang="en-US" kern="0" dirty="0" smtClean="0"/>
          </a:p>
          <a:p>
            <a:pPr marL="0" indent="0"/>
            <a:endParaRPr lang="en-US" kern="0" dirty="0" smtClean="0"/>
          </a:p>
          <a:p>
            <a:pPr marL="0" indent="0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164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 Black"/>
                <a:cs typeface="Arial Black"/>
              </a:rPr>
              <a:t>Planned proposal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04547"/>
            <a:ext cx="2934926" cy="294514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9" y="3965819"/>
            <a:ext cx="3402012" cy="249785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19600" y="609600"/>
            <a:ext cx="4648200" cy="558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sz="1600" kern="0" dirty="0" smtClean="0"/>
              <a:t>Important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 smtClean="0"/>
              <a:t>How much can additional puffing be used to increase the confined impurities in the island?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 smtClean="0"/>
              <a:t>How much does the position of the puffing affect the impurity retention and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 smtClean="0"/>
              <a:t>How strong is the cross-island transport? ICRH puffing </a:t>
            </a:r>
            <a:r>
              <a:rPr lang="en-US" sz="1600" kern="0" dirty="0" smtClean="0"/>
              <a:t>port (or other </a:t>
            </a:r>
            <a:r>
              <a:rPr lang="en-US" sz="1600" kern="0" dirty="0" err="1" smtClean="0"/>
              <a:t>divertor</a:t>
            </a:r>
            <a:r>
              <a:rPr lang="en-US" sz="1600" kern="0" dirty="0" smtClean="0"/>
              <a:t> module ports) </a:t>
            </a:r>
            <a:r>
              <a:rPr lang="en-US" sz="1600" kern="0" dirty="0" smtClean="0"/>
              <a:t>and MPM are not in the same flux 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 smtClean="0"/>
              <a:t>Is the cross transport different for Carbon and Helium (or other)</a:t>
            </a:r>
            <a:r>
              <a:rPr lang="en-US" sz="1600" kern="0" dirty="0"/>
              <a:t>?</a:t>
            </a:r>
          </a:p>
          <a:p>
            <a:pPr>
              <a:buFont typeface="Wingdings" charset="2"/>
              <a:buChar char="q"/>
            </a:pPr>
            <a:r>
              <a:rPr lang="en-US" sz="1600" dirty="0"/>
              <a:t>Modelling support form ERO can calculated a particle balance to quantitatively understand the transport in the edge plasma</a:t>
            </a:r>
          </a:p>
          <a:p>
            <a:pPr>
              <a:buFont typeface="Wingdings" charset="2"/>
              <a:buChar char="q"/>
            </a:pPr>
            <a:endParaRPr lang="en-US" sz="1600" kern="0" dirty="0" smtClean="0"/>
          </a:p>
          <a:p>
            <a:pPr marL="0" indent="0"/>
            <a:endParaRPr lang="en-US" sz="1600" kern="0" dirty="0" smtClean="0"/>
          </a:p>
          <a:p>
            <a:pPr marL="0" indent="0"/>
            <a:endParaRPr lang="en-US" sz="1600" kern="0" dirty="0" smtClean="0"/>
          </a:p>
          <a:p>
            <a:pPr marL="0" indent="0"/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41357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 Black"/>
                <a:cs typeface="Arial Black"/>
              </a:rPr>
              <a:t>Planned proposal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9" y="1524000"/>
            <a:ext cx="4542512" cy="3743515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601029" y="841375"/>
            <a:ext cx="4419600" cy="5573863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1600" dirty="0" smtClean="0"/>
              <a:t>ICRH </a:t>
            </a:r>
            <a:r>
              <a:rPr lang="en-US" sz="1600" dirty="0" smtClean="0"/>
              <a:t>port with different poloidal positions will be available</a:t>
            </a:r>
          </a:p>
          <a:p>
            <a:pPr>
              <a:buFont typeface="Wingdings" charset="2"/>
              <a:buChar char="q"/>
            </a:pPr>
            <a:r>
              <a:rPr lang="en-US" sz="1600" dirty="0" smtClean="0"/>
              <a:t>MPM puffing with different radial position is an </a:t>
            </a:r>
            <a:r>
              <a:rPr lang="en-US" sz="1600" dirty="0" smtClean="0"/>
              <a:t>option</a:t>
            </a:r>
          </a:p>
          <a:p>
            <a:pPr>
              <a:buFont typeface="Wingdings" charset="2"/>
              <a:buChar char="q"/>
            </a:pPr>
            <a:r>
              <a:rPr lang="en-US" sz="1600" b="1" dirty="0" smtClean="0"/>
              <a:t>Puffing from different </a:t>
            </a:r>
            <a:r>
              <a:rPr lang="en-US" sz="1600" b="1" dirty="0" err="1" smtClean="0"/>
              <a:t>divertor</a:t>
            </a:r>
            <a:r>
              <a:rPr lang="en-US" sz="1600" b="1" dirty="0" smtClean="0"/>
              <a:t> modules</a:t>
            </a:r>
            <a:endParaRPr lang="en-US" sz="1600" b="1" dirty="0" smtClean="0"/>
          </a:p>
          <a:p>
            <a:pPr>
              <a:buFont typeface="Wingdings" charset="2"/>
              <a:buChar char="q"/>
            </a:pPr>
            <a:r>
              <a:rPr lang="en-US" sz="1600" dirty="0" smtClean="0"/>
              <a:t>ERO 2 modelling is </a:t>
            </a:r>
            <a:r>
              <a:rPr lang="en-US" sz="1600" dirty="0" smtClean="0"/>
              <a:t>available</a:t>
            </a:r>
          </a:p>
          <a:p>
            <a:pPr>
              <a:buFont typeface="Wingdings" charset="2"/>
              <a:buChar char="q"/>
            </a:pPr>
            <a:r>
              <a:rPr lang="en-US" sz="1600" dirty="0" smtClean="0"/>
              <a:t>Test if island peaking can be increased with more puffing (find a limit)</a:t>
            </a:r>
          </a:p>
          <a:p>
            <a:pPr>
              <a:buFont typeface="Wingdings" charset="2"/>
              <a:buChar char="q"/>
            </a:pPr>
            <a:r>
              <a:rPr lang="en-US" sz="1600" dirty="0" smtClean="0"/>
              <a:t>Test </a:t>
            </a:r>
            <a:r>
              <a:rPr lang="en-US" sz="1600" dirty="0" smtClean="0"/>
              <a:t>how puffing in different flux tubes affects other islands (dependence on impurity species</a:t>
            </a:r>
            <a:endParaRPr lang="en-US" sz="1600" dirty="0"/>
          </a:p>
          <a:p>
            <a:pPr marL="0" indent="0"/>
            <a:endParaRPr lang="en-US" sz="1600" dirty="0"/>
          </a:p>
          <a:p>
            <a:pPr marL="0" indent="0"/>
            <a:endParaRPr lang="en-US" sz="1600" dirty="0"/>
          </a:p>
          <a:p>
            <a:pPr marL="0" indent="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309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0"/>
            <a:ext cx="8534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Beta </a:t>
            </a:r>
            <a:r>
              <a:rPr lang="de-DE" sz="3200" dirty="0" err="1" smtClean="0">
                <a:solidFill>
                  <a:schemeClr val="bg1"/>
                </a:solidFill>
              </a:rPr>
              <a:t>effect</a:t>
            </a:r>
            <a:r>
              <a:rPr lang="de-DE" sz="3200" dirty="0" smtClean="0">
                <a:solidFill>
                  <a:schemeClr val="bg1"/>
                </a:solidFill>
              </a:rPr>
              <a:t> on </a:t>
            </a:r>
            <a:r>
              <a:rPr lang="de-DE" sz="3200" dirty="0" err="1" smtClean="0">
                <a:solidFill>
                  <a:schemeClr val="bg1"/>
                </a:solidFill>
              </a:rPr>
              <a:t>island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transport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of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edge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impurities</a:t>
            </a:r>
            <a:endParaRPr lang="en-US" sz="2000" b="1" dirty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2800" b="1" dirty="0">
              <a:solidFill>
                <a:schemeClr val="bg1"/>
              </a:solidFill>
              <a:latin typeface="Tw Cen MT" pitchFamily="34" charset="0"/>
            </a:endParaRPr>
          </a:p>
          <a:p>
            <a:pPr lvl="0"/>
            <a:r>
              <a:rPr lang="de-DE" sz="1600" dirty="0">
                <a:solidFill>
                  <a:schemeClr val="bg1"/>
                </a:solidFill>
              </a:rPr>
              <a:t>Forschungszentrum Jülich GmbH, Institut für Energie- und Klimaforschung - Plasmaphysik, 52425 Jülich, Germany</a:t>
            </a:r>
            <a:endParaRPr lang="en-US" sz="1600" b="1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 Black"/>
                <a:cs typeface="Arial Black"/>
              </a:rPr>
              <a:t>Planned proposal</a:t>
            </a:r>
            <a:endParaRPr lang="en-US" sz="2800" dirty="0">
              <a:latin typeface="Arial Black"/>
              <a:cs typeface="Arial Black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16354"/>
            <a:ext cx="3533339" cy="32313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82" y="3886200"/>
            <a:ext cx="3505200" cy="250554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6172200"/>
            <a:ext cx="4502200" cy="5575632"/>
          </a:xfrm>
        </p:spPr>
        <p:txBody>
          <a:bodyPr/>
          <a:lstStyle/>
          <a:p>
            <a:pPr marL="0" indent="0"/>
            <a:r>
              <a:rPr lang="en-US" sz="1200" dirty="0" smtClean="0"/>
              <a:t>Kind regards to S. Zhou for the figure from his draft for NF</a:t>
            </a:r>
          </a:p>
          <a:p>
            <a:pPr marL="0" indent="0"/>
            <a:endParaRPr lang="en-US" sz="1600" dirty="0" smtClean="0"/>
          </a:p>
          <a:p>
            <a:pPr>
              <a:buFont typeface="Wingdings" charset="2"/>
              <a:buChar char="q"/>
            </a:pPr>
            <a:endParaRPr lang="en-US" sz="1600" dirty="0"/>
          </a:p>
          <a:p>
            <a:pPr marL="0" indent="0"/>
            <a:endParaRPr lang="en-US" sz="1600" dirty="0"/>
          </a:p>
          <a:p>
            <a:pPr marL="0" indent="0"/>
            <a:endParaRPr lang="en-US" sz="1600" dirty="0"/>
          </a:p>
          <a:p>
            <a:pPr marL="0" indent="0"/>
            <a:endParaRPr lang="en-US" sz="1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175921" y="841375"/>
            <a:ext cx="4963530" cy="561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q"/>
            </a:pPr>
            <a:r>
              <a:rPr lang="en-US" sz="1600" kern="0" dirty="0" smtClean="0"/>
              <a:t>Hint modelling predicts an increase of </a:t>
            </a:r>
            <a:r>
              <a:rPr lang="en-US" sz="1600" kern="0" dirty="0" err="1" smtClean="0"/>
              <a:t>stochastization</a:t>
            </a:r>
            <a:r>
              <a:rPr lang="en-US" sz="1600" kern="0" dirty="0" smtClean="0"/>
              <a:t> and decrease of peak heat flux</a:t>
            </a:r>
          </a:p>
          <a:p>
            <a:pPr>
              <a:buFont typeface="Wingdings" charset="2"/>
              <a:buChar char="q"/>
            </a:pPr>
            <a:r>
              <a:rPr lang="en-US" sz="1600" kern="0" dirty="0" smtClean="0"/>
              <a:t>How will the increased </a:t>
            </a:r>
            <a:r>
              <a:rPr lang="en-US" sz="1600" kern="0" dirty="0" err="1" smtClean="0"/>
              <a:t>stochastization</a:t>
            </a:r>
            <a:r>
              <a:rPr lang="en-US" sz="1600" kern="0" dirty="0" smtClean="0"/>
              <a:t> affect the impurity transport?</a:t>
            </a:r>
          </a:p>
          <a:p>
            <a:pPr>
              <a:buFont typeface="Wingdings" charset="2"/>
              <a:buChar char="q"/>
            </a:pPr>
            <a:r>
              <a:rPr lang="en-US" sz="1600" kern="0" dirty="0" smtClean="0"/>
              <a:t>If less impurities are confined, how will this influence the edge profiles and radiation?</a:t>
            </a:r>
          </a:p>
          <a:p>
            <a:pPr>
              <a:buFont typeface="Wingdings" charset="2"/>
              <a:buChar char="q"/>
            </a:pPr>
            <a:r>
              <a:rPr lang="en-US" sz="1600" kern="0" dirty="0" smtClean="0"/>
              <a:t>Will the decrease of heat flux from the topology change be counteracted by decreased radiation?</a:t>
            </a:r>
          </a:p>
          <a:p>
            <a:pPr>
              <a:buFont typeface="Wingdings" charset="2"/>
              <a:buChar char="q"/>
            </a:pPr>
            <a:endParaRPr lang="en-US" sz="1600" kern="0" dirty="0" smtClean="0"/>
          </a:p>
          <a:p>
            <a:pPr marL="0" indent="0"/>
            <a:endParaRPr lang="en-US" sz="1600" kern="0" dirty="0" smtClean="0"/>
          </a:p>
          <a:p>
            <a:pPr marL="0" indent="0"/>
            <a:endParaRPr lang="en-US" sz="1600" kern="0" dirty="0" smtClean="0"/>
          </a:p>
          <a:p>
            <a:pPr marL="0" indent="0"/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20352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ZJ_TEC_de">
  <a:themeElements>
    <a:clrScheme name="FZJ_TEC_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ZJ_TEC_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ZJ_TEC_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ZJ_TEC_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ZJ_TEC_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ZJ_TEC_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ZJ_TEC_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ZJ_TEC_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ZJ_TEC_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ZJ_TEC_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ZJ_TEC_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ZJ_TEC_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ZJ_TEC_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ZJ_TEC_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554</Words>
  <Application>Microsoft Office PowerPoint</Application>
  <PresentationFormat>Bildschirmpräsentation (4:3)</PresentationFormat>
  <Paragraphs>86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22" baseType="lpstr">
      <vt:lpstr>MS PGothic</vt:lpstr>
      <vt:lpstr>MS PGothic</vt:lpstr>
      <vt:lpstr>Arial</vt:lpstr>
      <vt:lpstr>Arial Black</vt:lpstr>
      <vt:lpstr>Arial MT Bd</vt:lpstr>
      <vt:lpstr>Calibri</vt:lpstr>
      <vt:lpstr>Tw Cen MT</vt:lpstr>
      <vt:lpstr>Wingdings</vt:lpstr>
      <vt:lpstr>FZJ_TEC_de</vt:lpstr>
      <vt:lpstr>Benutzerdefiniertes Design</vt:lpstr>
      <vt:lpstr>PowerPoint-Präsentation</vt:lpstr>
      <vt:lpstr>Previously in OP. 1.2b</vt:lpstr>
      <vt:lpstr>He beam effect on carbon intensity measurement with the overview spectrometer</vt:lpstr>
      <vt:lpstr>Comparison He puff/ wo He puff HEXOS</vt:lpstr>
      <vt:lpstr>ERO 2 results</vt:lpstr>
      <vt:lpstr>Planned proposal</vt:lpstr>
      <vt:lpstr>Planned proposal</vt:lpstr>
      <vt:lpstr>PowerPoint-Präsentation</vt:lpstr>
      <vt:lpstr>Planned proposal</vt:lpstr>
      <vt:lpstr>Planned proposal</vt:lpstr>
      <vt:lpstr>PowerPoint-Präsentation</vt:lpstr>
      <vt:lpstr>Planned proposal</vt:lpstr>
    </vt:vector>
  </TitlesOfParts>
  <Company>Forschungszentrum Juelich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plan for the new PhD project</dc:title>
  <dc:creator>Liang</dc:creator>
  <cp:lastModifiedBy>Philipp Drews</cp:lastModifiedBy>
  <cp:revision>599</cp:revision>
  <cp:lastPrinted>2014-05-08T08:21:10Z</cp:lastPrinted>
  <dcterms:created xsi:type="dcterms:W3CDTF">2013-08-08T15:59:18Z</dcterms:created>
  <dcterms:modified xsi:type="dcterms:W3CDTF">2022-02-15T08:56:04Z</dcterms:modified>
</cp:coreProperties>
</file>