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10"/>
  </p:notesMasterIdLst>
  <p:sldIdLst>
    <p:sldId id="295" r:id="rId5"/>
    <p:sldId id="294" r:id="rId6"/>
    <p:sldId id="298" r:id="rId7"/>
    <p:sldId id="297" r:id="rId8"/>
    <p:sldId id="29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4BC3B-7E3F-4AC4-8795-CDFBA7708C5B}" v="18" dt="2022-02-18T19:29:46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80" d="100"/>
          <a:sy n="80" d="100"/>
        </p:scale>
        <p:origin x="120" y="19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Kubkowska" userId="25346329-7603-4c1d-a653-c77d05ca6294" providerId="ADAL" clId="{6B44BC3B-7E3F-4AC4-8795-CDFBA7708C5B}"/>
    <pc:docChg chg="undo custSel addSld modSld">
      <pc:chgData name="Monika Kubkowska" userId="25346329-7603-4c1d-a653-c77d05ca6294" providerId="ADAL" clId="{6B44BC3B-7E3F-4AC4-8795-CDFBA7708C5B}" dt="2022-02-18T19:29:46.742" v="1622"/>
      <pc:docMkLst>
        <pc:docMk/>
      </pc:docMkLst>
      <pc:sldChg chg="addSp modSp mod">
        <pc:chgData name="Monika Kubkowska" userId="25346329-7603-4c1d-a653-c77d05ca6294" providerId="ADAL" clId="{6B44BC3B-7E3F-4AC4-8795-CDFBA7708C5B}" dt="2022-02-18T19:29:44.126" v="1621" actId="1076"/>
        <pc:sldMkLst>
          <pc:docMk/>
          <pc:sldMk cId="234870055" sldId="273"/>
        </pc:sldMkLst>
        <pc:spChg chg="mod">
          <ac:chgData name="Monika Kubkowska" userId="25346329-7603-4c1d-a653-c77d05ca6294" providerId="ADAL" clId="{6B44BC3B-7E3F-4AC4-8795-CDFBA7708C5B}" dt="2022-02-18T19:25:06.525" v="1604" actId="6549"/>
          <ac:spMkLst>
            <pc:docMk/>
            <pc:sldMk cId="234870055" sldId="273"/>
            <ac:spMk id="6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13:18:16.123" v="1452"/>
          <ac:spMkLst>
            <pc:docMk/>
            <pc:sldMk cId="234870055" sldId="273"/>
            <ac:spMk id="7" creationId="{00000000-0000-0000-0000-000000000000}"/>
          </ac:spMkLst>
        </pc:spChg>
        <pc:picChg chg="add mod">
          <ac:chgData name="Monika Kubkowska" userId="25346329-7603-4c1d-a653-c77d05ca6294" providerId="ADAL" clId="{6B44BC3B-7E3F-4AC4-8795-CDFBA7708C5B}" dt="2022-02-18T19:29:44.126" v="1621" actId="1076"/>
          <ac:picMkLst>
            <pc:docMk/>
            <pc:sldMk cId="234870055" sldId="273"/>
            <ac:picMk id="8" creationId="{B4BA498B-1422-4B61-A59F-D0163A4E3238}"/>
          </ac:picMkLst>
        </pc:picChg>
      </pc:sldChg>
      <pc:sldChg chg="addSp delSp modSp mod">
        <pc:chgData name="Monika Kubkowska" userId="25346329-7603-4c1d-a653-c77d05ca6294" providerId="ADAL" clId="{6B44BC3B-7E3F-4AC4-8795-CDFBA7708C5B}" dt="2022-02-18T19:24:58.923" v="1602" actId="20577"/>
        <pc:sldMkLst>
          <pc:docMk/>
          <pc:sldMk cId="444309558" sldId="293"/>
        </pc:sldMkLst>
        <pc:spChg chg="mod">
          <ac:chgData name="Monika Kubkowska" userId="25346329-7603-4c1d-a653-c77d05ca6294" providerId="ADAL" clId="{6B44BC3B-7E3F-4AC4-8795-CDFBA7708C5B}" dt="2022-02-18T19:24:58.923" v="1602" actId="20577"/>
          <ac:spMkLst>
            <pc:docMk/>
            <pc:sldMk cId="444309558" sldId="293"/>
            <ac:spMk id="4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8T19:02:12.317" v="1489" actId="20577"/>
          <ac:spMkLst>
            <pc:docMk/>
            <pc:sldMk cId="444309558" sldId="293"/>
            <ac:spMk id="7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5T16:44:10.061" v="241" actId="20577"/>
          <ac:spMkLst>
            <pc:docMk/>
            <pc:sldMk cId="444309558" sldId="293"/>
            <ac:spMk id="9" creationId="{00000000-0000-0000-0000-000000000000}"/>
          </ac:spMkLst>
        </pc:spChg>
        <pc:graphicFrameChg chg="mod modGraphic">
          <ac:chgData name="Monika Kubkowska" userId="25346329-7603-4c1d-a653-c77d05ca6294" providerId="ADAL" clId="{6B44BC3B-7E3F-4AC4-8795-CDFBA7708C5B}" dt="2022-02-16T08:56:43.989" v="1370" actId="6549"/>
          <ac:graphicFrameMkLst>
            <pc:docMk/>
            <pc:sldMk cId="444309558" sldId="293"/>
            <ac:graphicFrameMk id="6" creationId="{00000000-0000-0000-0000-000000000000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02:42.175" v="1498" actId="14100"/>
          <ac:graphicFrameMkLst>
            <pc:docMk/>
            <pc:sldMk cId="444309558" sldId="293"/>
            <ac:graphicFrameMk id="12" creationId="{00000000-0000-0000-0000-000000000000}"/>
          </ac:graphicFrameMkLst>
        </pc:graphicFrameChg>
        <pc:graphicFrameChg chg="del mod">
          <ac:chgData name="Monika Kubkowska" userId="25346329-7603-4c1d-a653-c77d05ca6294" providerId="ADAL" clId="{6B44BC3B-7E3F-4AC4-8795-CDFBA7708C5B}" dt="2022-02-18T19:00:25.032" v="1454" actId="478"/>
          <ac:graphicFrameMkLst>
            <pc:docMk/>
            <pc:sldMk cId="444309558" sldId="293"/>
            <ac:graphicFrameMk id="13" creationId="{00000000-0000-0000-0000-000000000000}"/>
          </ac:graphicFrameMkLst>
        </pc:graphicFrameChg>
        <pc:picChg chg="add del mod">
          <ac:chgData name="Monika Kubkowska" userId="25346329-7603-4c1d-a653-c77d05ca6294" providerId="ADAL" clId="{6B44BC3B-7E3F-4AC4-8795-CDFBA7708C5B}" dt="2022-02-18T19:00:58.326" v="1462" actId="478"/>
          <ac:picMkLst>
            <pc:docMk/>
            <pc:sldMk cId="444309558" sldId="293"/>
            <ac:picMk id="2" creationId="{E06F87C8-466B-4BA7-AA1B-F81431D51D85}"/>
          </ac:picMkLst>
        </pc:picChg>
        <pc:picChg chg="add mod modCrop">
          <ac:chgData name="Monika Kubkowska" userId="25346329-7603-4c1d-a653-c77d05ca6294" providerId="ADAL" clId="{6B44BC3B-7E3F-4AC4-8795-CDFBA7708C5B}" dt="2022-02-18T19:01:37.022" v="1471" actId="732"/>
          <ac:picMkLst>
            <pc:docMk/>
            <pc:sldMk cId="444309558" sldId="293"/>
            <ac:picMk id="3" creationId="{498FA5BB-FFDF-48B5-892A-7EED78C3552A}"/>
          </ac:picMkLst>
        </pc:picChg>
      </pc:sldChg>
      <pc:sldChg chg="addSp delSp modSp add mod">
        <pc:chgData name="Monika Kubkowska" userId="25346329-7603-4c1d-a653-c77d05ca6294" providerId="ADAL" clId="{6B44BC3B-7E3F-4AC4-8795-CDFBA7708C5B}" dt="2022-02-18T19:28:07.211" v="1617" actId="732"/>
        <pc:sldMkLst>
          <pc:docMk/>
          <pc:sldMk cId="1445309417" sldId="294"/>
        </pc:sldMkLst>
        <pc:spChg chg="mod">
          <ac:chgData name="Monika Kubkowska" userId="25346329-7603-4c1d-a653-c77d05ca6294" providerId="ADAL" clId="{6B44BC3B-7E3F-4AC4-8795-CDFBA7708C5B}" dt="2022-02-18T19:24:21.204" v="1584" actId="20577"/>
          <ac:spMkLst>
            <pc:docMk/>
            <pc:sldMk cId="1445309417" sldId="294"/>
            <ac:spMk id="4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8T19:22:50.120" v="1550" actId="20577"/>
          <ac:spMkLst>
            <pc:docMk/>
            <pc:sldMk cId="1445309417" sldId="294"/>
            <ac:spMk id="7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08:29:31.991" v="926" actId="20577"/>
          <ac:spMkLst>
            <pc:docMk/>
            <pc:sldMk cId="1445309417" sldId="294"/>
            <ac:spMk id="9" creationId="{00000000-0000-0000-0000-000000000000}"/>
          </ac:spMkLst>
        </pc:spChg>
        <pc:graphicFrameChg chg="add del mod">
          <ac:chgData name="Monika Kubkowska" userId="25346329-7603-4c1d-a653-c77d05ca6294" providerId="ADAL" clId="{6B44BC3B-7E3F-4AC4-8795-CDFBA7708C5B}" dt="2022-02-18T19:25:22.353" v="1608"/>
          <ac:graphicFrameMkLst>
            <pc:docMk/>
            <pc:sldMk cId="1445309417" sldId="294"/>
            <ac:graphicFrameMk id="2" creationId="{75FD2CF9-42E4-45B5-A95F-6675FF4482C1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23:00.265" v="1553" actId="1076"/>
          <ac:graphicFrameMkLst>
            <pc:docMk/>
            <pc:sldMk cId="1445309417" sldId="294"/>
            <ac:graphicFrameMk id="6" creationId="{00000000-0000-0000-0000-000000000000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23:03.877" v="1554" actId="1076"/>
          <ac:graphicFrameMkLst>
            <pc:docMk/>
            <pc:sldMk cId="1445309417" sldId="294"/>
            <ac:graphicFrameMk id="12" creationId="{00000000-0000-0000-0000-000000000000}"/>
          </ac:graphicFrameMkLst>
        </pc:graphicFrameChg>
        <pc:graphicFrameChg chg="del mod">
          <ac:chgData name="Monika Kubkowska" userId="25346329-7603-4c1d-a653-c77d05ca6294" providerId="ADAL" clId="{6B44BC3B-7E3F-4AC4-8795-CDFBA7708C5B}" dt="2022-02-18T19:25:17.705" v="1606" actId="478"/>
          <ac:graphicFrameMkLst>
            <pc:docMk/>
            <pc:sldMk cId="1445309417" sldId="294"/>
            <ac:graphicFrameMk id="13" creationId="{00000000-0000-0000-0000-000000000000}"/>
          </ac:graphicFrameMkLst>
        </pc:graphicFrameChg>
        <pc:picChg chg="add del mod">
          <ac:chgData name="Monika Kubkowska" userId="25346329-7603-4c1d-a653-c77d05ca6294" providerId="ADAL" clId="{6B44BC3B-7E3F-4AC4-8795-CDFBA7708C5B}" dt="2022-02-18T19:25:27.766" v="1612" actId="478"/>
          <ac:picMkLst>
            <pc:docMk/>
            <pc:sldMk cId="1445309417" sldId="294"/>
            <ac:picMk id="3" creationId="{9164F3CA-A3FA-4C35-AC8F-D8C794477155}"/>
          </ac:picMkLst>
        </pc:picChg>
        <pc:picChg chg="add mod modCrop">
          <ac:chgData name="Monika Kubkowska" userId="25346329-7603-4c1d-a653-c77d05ca6294" providerId="ADAL" clId="{6B44BC3B-7E3F-4AC4-8795-CDFBA7708C5B}" dt="2022-02-18T19:28:07.211" v="1617" actId="732"/>
          <ac:picMkLst>
            <pc:docMk/>
            <pc:sldMk cId="1445309417" sldId="294"/>
            <ac:picMk id="11" creationId="{1C8CB517-A43D-44FF-99DE-1F6D2C4334D0}"/>
          </ac:picMkLst>
        </pc:picChg>
      </pc:sldChg>
      <pc:sldChg chg="addSp modSp add mod">
        <pc:chgData name="Monika Kubkowska" userId="25346329-7603-4c1d-a653-c77d05ca6294" providerId="ADAL" clId="{6B44BC3B-7E3F-4AC4-8795-CDFBA7708C5B}" dt="2022-02-18T19:29:46.742" v="1622"/>
        <pc:sldMkLst>
          <pc:docMk/>
          <pc:sldMk cId="675091720" sldId="295"/>
        </pc:sldMkLst>
        <pc:spChg chg="mod">
          <ac:chgData name="Monika Kubkowska" userId="25346329-7603-4c1d-a653-c77d05ca6294" providerId="ADAL" clId="{6B44BC3B-7E3F-4AC4-8795-CDFBA7708C5B}" dt="2022-02-18T19:24:34.705" v="1586" actId="6549"/>
          <ac:spMkLst>
            <pc:docMk/>
            <pc:sldMk cId="675091720" sldId="295"/>
            <ac:spMk id="6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13:18:43.393" v="1453"/>
          <ac:spMkLst>
            <pc:docMk/>
            <pc:sldMk cId="675091720" sldId="295"/>
            <ac:spMk id="7" creationId="{00000000-0000-0000-0000-000000000000}"/>
          </ac:spMkLst>
        </pc:spChg>
        <pc:picChg chg="add mod">
          <ac:chgData name="Monika Kubkowska" userId="25346329-7603-4c1d-a653-c77d05ca6294" providerId="ADAL" clId="{6B44BC3B-7E3F-4AC4-8795-CDFBA7708C5B}" dt="2022-02-18T19:29:46.742" v="1622"/>
          <ac:picMkLst>
            <pc:docMk/>
            <pc:sldMk cId="675091720" sldId="295"/>
            <ac:picMk id="8" creationId="{5A4E37CE-0B3B-4DAA-8508-D706D1AAE7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D30F-1230-4D37-B402-B3F6CC592B20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738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2D1F97-944A-47FA-B3A7-57FA9FD3E176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14F8E-5C74-4029-AC4F-3C2743C239DA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BCE79-F5CA-4B90-A7D3-531D84128233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4909CB-D01F-4396-A3E5-6F41D03F70CD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319D1D-4B03-4086-8635-0F0D64F95940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>
                  <a:latin typeface="Arial Narrow" panose="020B0606020202030204" pitchFamily="34" charset="0"/>
                </a:rPr>
                <a:t>Euratom</a:t>
              </a:r>
              <a:r>
                <a:rPr lang="en-US" sz="1000" dirty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>
                  <a:latin typeface="Arial Narrow" panose="020B0606020202030204" pitchFamily="34" charset="0"/>
                </a:rPr>
                <a:t>programme</a:t>
              </a:r>
              <a:r>
                <a:rPr lang="en-US" sz="1000" dirty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28AF-A054-41C9-BC77-03A5A745352B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6F83A5EB-46B4-4FE8-BBF5-99A291CD15E4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>
                  <a:latin typeface="Arial Narrow" panose="020B0606020202030204" pitchFamily="34" charset="0"/>
                </a:rPr>
                <a:t>Euratom</a:t>
              </a:r>
              <a:r>
                <a:rPr lang="en-US" sz="1000" dirty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>
                  <a:latin typeface="Arial Narrow" panose="020B0606020202030204" pitchFamily="34" charset="0"/>
                </a:rPr>
                <a:t>programme</a:t>
              </a:r>
              <a:r>
                <a:rPr lang="en-US" sz="1000" dirty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AD54E4-8067-40BB-AC37-F00B420FA3AA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217154-668A-4781-B3DC-B448FE484057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82845D-092C-4D35-901B-C70D61C3D179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4C627D-BC07-4D62-993F-3E947EF18093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D7140B5F-A543-4166-8AAE-5029E4201A94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77C6D7D-3508-4185-BD22-2B7367D51501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  <p:sldLayoutId id="214748371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234A5442-DFE0-4FAD-89D3-243F895DFF9B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BEDEF3A-0E2A-47A4-9499-0ED7A3F4DFE2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1375954" y="2440803"/>
            <a:ext cx="9144000" cy="74802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524000" y="1031744"/>
            <a:ext cx="9144000" cy="1316396"/>
          </a:xfrm>
        </p:spPr>
        <p:txBody>
          <a:bodyPr/>
          <a:lstStyle/>
          <a:p>
            <a:r>
              <a:rPr lang="en-GB" dirty="0" smtClean="0"/>
              <a:t>Core gas </a:t>
            </a:r>
            <a:r>
              <a:rPr lang="en-GB" dirty="0" err="1" smtClean="0"/>
              <a:t>fueling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6750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14259" y="284432"/>
            <a:ext cx="9502775" cy="658800"/>
          </a:xfrm>
        </p:spPr>
        <p:txBody>
          <a:bodyPr>
            <a:normAutofit/>
          </a:bodyPr>
          <a:lstStyle/>
          <a:p>
            <a:r>
              <a:rPr lang="en-GB" dirty="0" smtClean="0"/>
              <a:t>Core gas </a:t>
            </a:r>
            <a:r>
              <a:rPr lang="en-GB" dirty="0" err="1" smtClean="0"/>
              <a:t>fueling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35882" y="1152376"/>
            <a:ext cx="7473950" cy="5104490"/>
          </a:xfrm>
        </p:spPr>
        <p:txBody>
          <a:bodyPr lIns="0"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Objectives: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800" b="0" dirty="0" smtClean="0">
                <a:latin typeface="Arial" panose="020B0604020202020204" pitchFamily="34" charset="0"/>
              </a:rPr>
              <a:t>Increase core fueling efficiency:</a:t>
            </a:r>
            <a:endParaRPr lang="en-US" altLang="de-DE" sz="1800" b="0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400" dirty="0" smtClean="0">
                <a:latin typeface="Arial" panose="020B0604020202020204" pitchFamily="34" charset="0"/>
              </a:rPr>
              <a:t>Via </a:t>
            </a:r>
            <a:r>
              <a:rPr lang="en-US" altLang="de-DE" sz="1400" dirty="0" smtClean="0">
                <a:latin typeface="Arial" panose="020B0604020202020204" pitchFamily="34" charset="0"/>
              </a:rPr>
              <a:t>increase in injected particles/s</a:t>
            </a:r>
            <a:endParaRPr lang="en-US" altLang="de-DE" sz="140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Approach: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err="1" smtClean="0">
                <a:latin typeface="Arial" panose="020B0604020202020204" pitchFamily="34" charset="0"/>
              </a:rPr>
              <a:t>Inject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2E+20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particles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per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injection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smtClean="0">
                <a:latin typeface="Arial" panose="020B0604020202020204" pitchFamily="34" charset="0"/>
              </a:rPr>
              <a:t>10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injections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10s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discharge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(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Valve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: 1,2,3,4,5,1,2,3,4,5)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err="1" smtClean="0">
                <a:latin typeface="Arial" panose="020B0604020202020204" pitchFamily="34" charset="0"/>
              </a:rPr>
              <a:t>Increase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reservoir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pressure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(1; 2.5; 5; 7.5; 10 bar)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smtClean="0">
                <a:latin typeface="Arial" panose="020B0604020202020204" pitchFamily="34" charset="0"/>
              </a:rPr>
              <a:t>Run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each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pressure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twice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to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increase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sample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size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,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resulting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4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injections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per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valve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at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each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pressure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800" b="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Specific requirements: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800" dirty="0">
                <a:latin typeface="Arial" panose="020B0604020202020204" pitchFamily="34" charset="0"/>
              </a:rPr>
              <a:t>D</a:t>
            </a:r>
            <a:r>
              <a:rPr lang="en-US" altLang="de-DE" sz="1800" dirty="0" err="1">
                <a:latin typeface="Arial" panose="020B0604020202020204" pitchFamily="34" charset="0"/>
              </a:rPr>
              <a:t>iagnostic</a:t>
            </a:r>
            <a:r>
              <a:rPr lang="pl-PL" altLang="de-DE" sz="1800" dirty="0">
                <a:latin typeface="Arial" panose="020B0604020202020204" pitchFamily="34" charset="0"/>
              </a:rPr>
              <a:t>s</a:t>
            </a:r>
            <a:r>
              <a:rPr lang="pl-PL" altLang="de-DE" sz="1800" dirty="0" smtClean="0">
                <a:latin typeface="Arial" panose="020B0604020202020204" pitchFamily="34" charset="0"/>
              </a:rPr>
              <a:t>:</a:t>
            </a:r>
            <a:r>
              <a:rPr lang="de-DE" altLang="de-DE" sz="1800" dirty="0" smtClean="0">
                <a:latin typeface="Arial" panose="020B0604020202020204" pitchFamily="34" charset="0"/>
              </a:rPr>
              <a:t> All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density</a:t>
            </a:r>
            <a:r>
              <a:rPr lang="de-DE" altLang="de-DE" sz="1800" dirty="0" smtClean="0">
                <a:latin typeface="Arial" panose="020B0604020202020204" pitchFamily="34" charset="0"/>
              </a:rPr>
              <a:t>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measurement</a:t>
            </a:r>
            <a:r>
              <a:rPr lang="de-DE" altLang="de-DE" sz="1800" dirty="0" smtClean="0">
                <a:latin typeface="Arial" panose="020B0604020202020204" pitchFamily="34" charset="0"/>
              </a:rPr>
              <a:t> (TS, IEDDI,</a:t>
            </a:r>
            <a:r>
              <a:rPr lang="en-US" altLang="de-DE" sz="1800" dirty="0" smtClean="0">
                <a:latin typeface="Arial" panose="020B0604020202020204" pitchFamily="34" charset="0"/>
              </a:rPr>
              <a:t> NGMs) </a:t>
            </a:r>
            <a:r>
              <a:rPr lang="en-US" altLang="de-DE" sz="1800" dirty="0" smtClean="0">
                <a:latin typeface="Arial" panose="020B0604020202020204" pitchFamily="34" charset="0"/>
              </a:rPr>
              <a:t/>
            </a:r>
            <a:br>
              <a:rPr lang="en-US" altLang="de-DE" sz="1800" dirty="0" smtClean="0">
                <a:latin typeface="Arial" panose="020B0604020202020204" pitchFamily="34" charset="0"/>
              </a:rPr>
            </a:br>
            <a:r>
              <a:rPr lang="en-US" altLang="de-DE" sz="1800" dirty="0" smtClean="0">
                <a:latin typeface="Arial" panose="020B0604020202020204" pitchFamily="34" charset="0"/>
              </a:rPr>
              <a:t>He-beam</a:t>
            </a:r>
            <a:r>
              <a:rPr lang="de-DE" altLang="de-DE" sz="1800" dirty="0" smtClean="0">
                <a:latin typeface="Arial" panose="020B0604020202020204" pitchFamily="34" charset="0"/>
              </a:rPr>
              <a:t>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possible</a:t>
            </a:r>
            <a:r>
              <a:rPr lang="de-DE" altLang="de-DE" sz="1800" dirty="0" smtClean="0">
                <a:latin typeface="Arial" panose="020B0604020202020204" pitchFamily="34" charset="0"/>
              </a:rPr>
              <a:t>?</a:t>
            </a:r>
            <a:endParaRPr lang="en-US" altLang="de-DE" sz="1800" dirty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dirty="0" err="1" smtClean="0">
                <a:latin typeface="Arial" panose="020B0604020202020204" pitchFamily="34" charset="0"/>
              </a:rPr>
              <a:t>With</a:t>
            </a:r>
            <a:r>
              <a:rPr lang="de-DE" altLang="de-DE" sz="1800" dirty="0" smtClean="0">
                <a:latin typeface="Arial" panose="020B0604020202020204" pitchFamily="34" charset="0"/>
              </a:rPr>
              <a:t>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cryo</a:t>
            </a:r>
            <a:r>
              <a:rPr lang="de-DE" altLang="de-DE" sz="1800" dirty="0" smtClean="0">
                <a:latin typeface="Arial" panose="020B0604020202020204" pitchFamily="34" charset="0"/>
              </a:rPr>
              <a:t> pump</a:t>
            </a:r>
            <a:endParaRPr lang="pl-PL" altLang="de-DE" sz="1800" dirty="0"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25431"/>
              </p:ext>
            </p:extLst>
          </p:nvPr>
        </p:nvGraphicFramePr>
        <p:xfrm>
          <a:off x="8237810" y="3435802"/>
          <a:ext cx="3710351" cy="113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424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576927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99462">
                <a:tc>
                  <a:txBody>
                    <a:bodyPr/>
                    <a:lstStyle/>
                    <a:p>
                      <a:r>
                        <a:rPr lang="en-US" dirty="0"/>
                        <a:t>Task Force(s)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Mag.</a:t>
                      </a:r>
                      <a:r>
                        <a:rPr lang="en-US" baseline="0" dirty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EJM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No.</a:t>
                      </a:r>
                      <a:r>
                        <a:rPr lang="en-US" baseline="0" dirty="0"/>
                        <a:t> of </a:t>
                      </a:r>
                      <a:r>
                        <a:rPr lang="en-US" baseline="0" dirty="0" smtClean="0"/>
                        <a:t>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25696"/>
              </p:ext>
            </p:extLst>
          </p:nvPr>
        </p:nvGraphicFramePr>
        <p:xfrm>
          <a:off x="6966284" y="4698476"/>
          <a:ext cx="5068809" cy="178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8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195301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Requested</a:t>
                      </a:r>
                      <a:r>
                        <a:rPr lang="en-US" baseline="0" dirty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440392">
                <a:tc>
                  <a:txBody>
                    <a:bodyPr/>
                    <a:lstStyle/>
                    <a:p>
                      <a:r>
                        <a:rPr lang="en-US" dirty="0"/>
                        <a:t>Heating [MW] (</a:t>
                      </a:r>
                      <a:r>
                        <a:rPr lang="en-US" dirty="0" smtClean="0"/>
                        <a:t>ECRH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MW (ECRH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Density (</a:t>
                      </a:r>
                      <a:r>
                        <a:rPr lang="en-US" dirty="0" smtClean="0"/>
                        <a:t>feed-back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[10</a:t>
                      </a:r>
                      <a:r>
                        <a:rPr lang="en-US" baseline="30000" dirty="0"/>
                        <a:t>19 </a:t>
                      </a:r>
                      <a:r>
                        <a:rPr lang="en-US" baseline="0" dirty="0"/>
                        <a:t>m</a:t>
                      </a:r>
                      <a:r>
                        <a:rPr lang="en-US" baseline="30000" dirty="0"/>
                        <a:t>-3</a:t>
                      </a:r>
                      <a:r>
                        <a:rPr lang="en-US" baseline="0" dirty="0"/>
                        <a:t>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r>
                        <a:rPr lang="en-US" dirty="0"/>
                        <a:t>(fb)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  <a:tr h="382038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59695"/>
                  </a:ext>
                </a:extLst>
              </a:tr>
            </a:tbl>
          </a:graphicData>
        </a:graphic>
      </p:graphicFrame>
      <p:cxnSp>
        <p:nvCxnSpPr>
          <p:cNvPr id="3" name="Gewinkelter Verbinder 2"/>
          <p:cNvCxnSpPr/>
          <p:nvPr/>
        </p:nvCxnSpPr>
        <p:spPr>
          <a:xfrm>
            <a:off x="8346098" y="1431758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9698141" y="2934778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 rot="16200000">
            <a:off x="7248433" y="1974789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16200000">
            <a:off x="7916783" y="205739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8264631" y="20497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19" name="Rechteck 18"/>
          <p:cNvSpPr/>
          <p:nvPr/>
        </p:nvSpPr>
        <p:spPr>
          <a:xfrm rot="16200000">
            <a:off x="8612479" y="20583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 rot="16200000">
            <a:off x="8960327" y="20628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4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 rot="16200000">
            <a:off x="9262806" y="20628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5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 rot="16200000">
            <a:off x="9606509" y="2042896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 rot="16200000">
            <a:off x="9954357" y="203522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 rot="16200000">
            <a:off x="10302205" y="204382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 rot="16200000">
            <a:off x="10650053" y="2048314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4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 rot="16200000">
            <a:off x="10952532" y="2048314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530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524000" y="1031744"/>
            <a:ext cx="9144000" cy="1316396"/>
          </a:xfrm>
        </p:spPr>
        <p:txBody>
          <a:bodyPr/>
          <a:lstStyle/>
          <a:p>
            <a:r>
              <a:rPr lang="en-GB" dirty="0" smtClean="0"/>
              <a:t>Gas injection as recycling proxy</a:t>
            </a:r>
            <a:endParaRPr lang="de-DE" b="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64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14259" y="284432"/>
            <a:ext cx="9502775" cy="658800"/>
          </a:xfrm>
        </p:spPr>
        <p:txBody>
          <a:bodyPr>
            <a:normAutofit/>
          </a:bodyPr>
          <a:lstStyle/>
          <a:p>
            <a:r>
              <a:rPr lang="en-GB" dirty="0" smtClean="0"/>
              <a:t>H Recycling proxy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35882" y="1152376"/>
            <a:ext cx="7801928" cy="5104490"/>
          </a:xfrm>
        </p:spPr>
        <p:txBody>
          <a:bodyPr lIns="0"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Objectives: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800" b="0" dirty="0" smtClean="0">
                <a:latin typeface="Arial" panose="020B0604020202020204" pitchFamily="34" charset="0"/>
              </a:rPr>
              <a:t>Utilize gas injections as a proxy to understand recycling behavior</a:t>
            </a:r>
            <a:endParaRPr lang="en-US" altLang="de-DE" sz="1800" b="0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400" dirty="0" smtClean="0">
                <a:latin typeface="Arial" panose="020B0604020202020204" pitchFamily="34" charset="0"/>
              </a:rPr>
              <a:t>Resolve effective S/XB coefficients to deduce particle numbers</a:t>
            </a:r>
            <a:endParaRPr lang="en-US" altLang="de-DE" sz="1400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400" dirty="0" smtClean="0">
                <a:latin typeface="Arial" panose="020B0604020202020204" pitchFamily="34" charset="0"/>
              </a:rPr>
              <a:t>Resolve fueling efficiencies to support the global particle balance and </a:t>
            </a:r>
            <a:r>
              <a:rPr lang="el-GR" altLang="de-DE" sz="1400" dirty="0" smtClean="0">
                <a:latin typeface="Arial" panose="020B0604020202020204" pitchFamily="34" charset="0"/>
              </a:rPr>
              <a:t>τ</a:t>
            </a:r>
            <a:r>
              <a:rPr lang="de-DE" altLang="de-DE" sz="1400" baseline="-25000" dirty="0" smtClean="0">
                <a:latin typeface="Arial" panose="020B0604020202020204" pitchFamily="34" charset="0"/>
              </a:rPr>
              <a:t>p</a:t>
            </a:r>
            <a:r>
              <a:rPr lang="de-DE" altLang="de-DE" sz="1400" dirty="0" smtClean="0">
                <a:latin typeface="Arial" panose="020B0604020202020204" pitchFamily="34" charset="0"/>
              </a:rPr>
              <a:t> </a:t>
            </a:r>
            <a:r>
              <a:rPr lang="de-DE" altLang="de-DE" sz="1400" dirty="0" err="1" smtClean="0">
                <a:latin typeface="Arial" panose="020B0604020202020204" pitchFamily="34" charset="0"/>
              </a:rPr>
              <a:t>measurements</a:t>
            </a:r>
            <a:endParaRPr lang="de-DE" altLang="de-DE" sz="1400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err="1" smtClean="0">
                <a:latin typeface="Arial" panose="020B0604020202020204" pitchFamily="34" charset="0"/>
              </a:rPr>
              <a:t>Reducing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the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uncertainty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these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measurements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,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reduces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the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uncertainty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the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particle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flux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analysis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any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discharge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. </a:t>
            </a:r>
            <a:endParaRPr lang="en-US" altLang="de-DE" sz="1800" b="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Approach: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err="1">
                <a:latin typeface="Arial" panose="020B0604020202020204" pitchFamily="34" charset="0"/>
              </a:rPr>
              <a:t>Inject</a:t>
            </a:r>
            <a:r>
              <a:rPr lang="de-DE" altLang="de-DE" sz="1800" b="0" dirty="0">
                <a:latin typeface="Arial" panose="020B0604020202020204" pitchFamily="34" charset="0"/>
              </a:rPr>
              <a:t> 2E+20 </a:t>
            </a:r>
            <a:r>
              <a:rPr lang="de-DE" altLang="de-DE" sz="1800" b="0" dirty="0" err="1">
                <a:latin typeface="Arial" panose="020B0604020202020204" pitchFamily="34" charset="0"/>
              </a:rPr>
              <a:t>particles</a:t>
            </a:r>
            <a:r>
              <a:rPr lang="de-DE" altLang="de-DE" sz="1800" b="0" dirty="0">
                <a:latin typeface="Arial" panose="020B0604020202020204" pitchFamily="34" charset="0"/>
              </a:rPr>
              <a:t> per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injection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(at 1 bar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for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divertor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gas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system</a:t>
            </a:r>
            <a:r>
              <a:rPr lang="de-DE" altLang="de-DE" sz="1800" b="0" dirty="0" smtClean="0">
                <a:latin typeface="Arial" panose="020B0604020202020204" pitchFamily="34" charset="0"/>
              </a:rPr>
              <a:t>)</a:t>
            </a:r>
            <a:endParaRPr lang="de-DE" altLang="de-DE" sz="1800" b="0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800" b="0" dirty="0" smtClean="0">
                <a:latin typeface="Arial" panose="020B0604020202020204" pitchFamily="34" charset="0"/>
              </a:rPr>
              <a:t>Narrow poloidal scan with 5 valves of </a:t>
            </a:r>
            <a:r>
              <a:rPr lang="en-US" altLang="de-DE" sz="1800" b="0" dirty="0" err="1" smtClean="0">
                <a:latin typeface="Arial" panose="020B0604020202020204" pitchFamily="34" charset="0"/>
              </a:rPr>
              <a:t>divertor</a:t>
            </a:r>
            <a:r>
              <a:rPr lang="en-US" altLang="de-DE" sz="1800" b="0" dirty="0" smtClean="0">
                <a:latin typeface="Arial" panose="020B0604020202020204" pitchFamily="34" charset="0"/>
              </a:rPr>
              <a:t> gas system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800" b="0" dirty="0" smtClean="0">
                <a:latin typeface="Arial" panose="020B0604020202020204" pitchFamily="34" charset="0"/>
              </a:rPr>
              <a:t>Large poloidal scan with Main gas, </a:t>
            </a:r>
            <a:r>
              <a:rPr lang="en-US" altLang="de-DE" sz="1800" b="0" dirty="0" err="1" smtClean="0">
                <a:latin typeface="Arial" panose="020B0604020202020204" pitchFamily="34" charset="0"/>
              </a:rPr>
              <a:t>Divertor</a:t>
            </a:r>
            <a:r>
              <a:rPr lang="en-US" altLang="de-DE" sz="1800" b="0" dirty="0" smtClean="0">
                <a:latin typeface="Arial" panose="020B0604020202020204" pitchFamily="34" charset="0"/>
              </a:rPr>
              <a:t> gas, MPM, Gas puff imaging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800" b="0" dirty="0" smtClean="0">
                <a:latin typeface="Arial" panose="020B0604020202020204" pitchFamily="34" charset="0"/>
              </a:rPr>
              <a:t>Toroidal scan </a:t>
            </a:r>
            <a:r>
              <a:rPr lang="en-US" altLang="de-DE" sz="1800" b="0" dirty="0" err="1" smtClean="0">
                <a:latin typeface="Arial" panose="020B0604020202020204" pitchFamily="34" charset="0"/>
              </a:rPr>
              <a:t>Divertor</a:t>
            </a:r>
            <a:r>
              <a:rPr lang="en-US" altLang="de-DE" sz="1800" b="0" dirty="0" smtClean="0">
                <a:latin typeface="Arial" panose="020B0604020202020204" pitchFamily="34" charset="0"/>
              </a:rPr>
              <a:t> gas</a:t>
            </a:r>
            <a:endParaRPr lang="en-US" altLang="de-DE" sz="1800" b="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Specific requirements: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800" dirty="0">
                <a:latin typeface="Arial" panose="020B0604020202020204" pitchFamily="34" charset="0"/>
              </a:rPr>
              <a:t>D</a:t>
            </a:r>
            <a:r>
              <a:rPr lang="en-US" altLang="de-DE" sz="1800" dirty="0" err="1">
                <a:latin typeface="Arial" panose="020B0604020202020204" pitchFamily="34" charset="0"/>
              </a:rPr>
              <a:t>iagnostic</a:t>
            </a:r>
            <a:r>
              <a:rPr lang="pl-PL" altLang="de-DE" sz="1800" dirty="0">
                <a:latin typeface="Arial" panose="020B0604020202020204" pitchFamily="34" charset="0"/>
              </a:rPr>
              <a:t>s:</a:t>
            </a:r>
            <a:r>
              <a:rPr lang="de-DE" altLang="de-DE" sz="1800" dirty="0">
                <a:latin typeface="Arial" panose="020B0604020202020204" pitchFamily="34" charset="0"/>
              </a:rPr>
              <a:t> All </a:t>
            </a:r>
            <a:r>
              <a:rPr lang="de-DE" altLang="de-DE" sz="1800" dirty="0" err="1">
                <a:latin typeface="Arial" panose="020B0604020202020204" pitchFamily="34" charset="0"/>
              </a:rPr>
              <a:t>density</a:t>
            </a:r>
            <a:r>
              <a:rPr lang="de-DE" altLang="de-DE" sz="1800" dirty="0">
                <a:latin typeface="Arial" panose="020B0604020202020204" pitchFamily="34" charset="0"/>
              </a:rPr>
              <a:t> </a:t>
            </a:r>
            <a:r>
              <a:rPr lang="de-DE" altLang="de-DE" sz="1800" dirty="0" err="1">
                <a:latin typeface="Arial" panose="020B0604020202020204" pitchFamily="34" charset="0"/>
              </a:rPr>
              <a:t>measurement</a:t>
            </a:r>
            <a:r>
              <a:rPr lang="de-DE" altLang="de-DE" sz="1800" dirty="0">
                <a:latin typeface="Arial" panose="020B0604020202020204" pitchFamily="34" charset="0"/>
              </a:rPr>
              <a:t> </a:t>
            </a:r>
            <a:r>
              <a:rPr lang="de-DE" altLang="de-DE" sz="1800" dirty="0" smtClean="0">
                <a:latin typeface="Arial" panose="020B0604020202020204" pitchFamily="34" charset="0"/>
              </a:rPr>
              <a:t/>
            </a:r>
            <a:br>
              <a:rPr lang="de-DE" altLang="de-DE" sz="1800" dirty="0" smtClean="0">
                <a:latin typeface="Arial" panose="020B0604020202020204" pitchFamily="34" charset="0"/>
              </a:rPr>
            </a:br>
            <a:r>
              <a:rPr lang="de-DE" altLang="de-DE" sz="1800" dirty="0" smtClean="0">
                <a:latin typeface="Arial" panose="020B0604020202020204" pitchFamily="34" charset="0"/>
              </a:rPr>
              <a:t>TS</a:t>
            </a:r>
            <a:r>
              <a:rPr lang="de-DE" altLang="de-DE" sz="1800" dirty="0">
                <a:latin typeface="Arial" panose="020B0604020202020204" pitchFamily="34" charset="0"/>
              </a:rPr>
              <a:t>, IEDDI,</a:t>
            </a:r>
            <a:r>
              <a:rPr lang="en-US" altLang="de-DE" sz="1800" dirty="0">
                <a:latin typeface="Arial" panose="020B0604020202020204" pitchFamily="34" charset="0"/>
              </a:rPr>
              <a:t> </a:t>
            </a:r>
            <a:r>
              <a:rPr lang="en-US" altLang="de-DE" sz="1800" dirty="0" smtClean="0">
                <a:latin typeface="Arial" panose="020B0604020202020204" pitchFamily="34" charset="0"/>
              </a:rPr>
              <a:t>NGMs</a:t>
            </a:r>
            <a:r>
              <a:rPr lang="en-US" altLang="de-DE" sz="1800" dirty="0">
                <a:latin typeface="Arial" panose="020B0604020202020204" pitchFamily="34" charset="0"/>
              </a:rPr>
              <a:t/>
            </a:r>
            <a:br>
              <a:rPr lang="en-US" altLang="de-DE" sz="1800" dirty="0">
                <a:latin typeface="Arial" panose="020B0604020202020204" pitchFamily="34" charset="0"/>
              </a:rPr>
            </a:br>
            <a:r>
              <a:rPr lang="en-US" altLang="de-DE" sz="1800" dirty="0">
                <a:latin typeface="Arial" panose="020B0604020202020204" pitchFamily="34" charset="0"/>
              </a:rPr>
              <a:t>He-beam</a:t>
            </a:r>
            <a:r>
              <a:rPr lang="de-DE" altLang="de-DE" sz="1800" dirty="0">
                <a:latin typeface="Arial" panose="020B0604020202020204" pitchFamily="34" charset="0"/>
              </a:rPr>
              <a:t> </a:t>
            </a:r>
            <a:endParaRPr lang="de-DE" altLang="de-DE" sz="1800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dirty="0" smtClean="0">
                <a:latin typeface="Arial" panose="020B0604020202020204" pitchFamily="34" charset="0"/>
              </a:rPr>
              <a:t>Repeat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with</a:t>
            </a:r>
            <a:r>
              <a:rPr lang="de-DE" altLang="de-DE" sz="1800" dirty="0" smtClean="0">
                <a:latin typeface="Arial" panose="020B0604020202020204" pitchFamily="34" charset="0"/>
              </a:rPr>
              <a:t> He?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dirty="0" err="1" smtClean="0">
                <a:latin typeface="Arial" panose="020B0604020202020204" pitchFamily="34" charset="0"/>
              </a:rPr>
              <a:t>With</a:t>
            </a:r>
            <a:r>
              <a:rPr lang="de-DE" altLang="de-DE" sz="1800" dirty="0" smtClean="0">
                <a:latin typeface="Arial" panose="020B0604020202020204" pitchFamily="34" charset="0"/>
              </a:rPr>
              <a:t> </a:t>
            </a:r>
            <a:r>
              <a:rPr lang="de-DE" altLang="de-DE" sz="1800" dirty="0" err="1">
                <a:latin typeface="Arial" panose="020B0604020202020204" pitchFamily="34" charset="0"/>
              </a:rPr>
              <a:t>cryo</a:t>
            </a:r>
            <a:r>
              <a:rPr lang="de-DE" altLang="de-DE" sz="1800" dirty="0">
                <a:latin typeface="Arial" panose="020B0604020202020204" pitchFamily="34" charset="0"/>
              </a:rPr>
              <a:t> pump</a:t>
            </a:r>
            <a:endParaRPr lang="pl-PL" altLang="de-DE" sz="1800" dirty="0"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77045"/>
              </p:ext>
            </p:extLst>
          </p:nvPr>
        </p:nvGraphicFramePr>
        <p:xfrm>
          <a:off x="8237810" y="3435802"/>
          <a:ext cx="3710351" cy="113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424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576927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99462">
                <a:tc>
                  <a:txBody>
                    <a:bodyPr/>
                    <a:lstStyle/>
                    <a:p>
                      <a:r>
                        <a:rPr lang="en-US" dirty="0"/>
                        <a:t>Task Force(s)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Mag.</a:t>
                      </a:r>
                      <a:r>
                        <a:rPr lang="en-US" baseline="0" dirty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EJM,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FTM, KJM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No.</a:t>
                      </a:r>
                      <a:r>
                        <a:rPr lang="en-US" baseline="0" dirty="0"/>
                        <a:t> of </a:t>
                      </a:r>
                      <a:r>
                        <a:rPr lang="en-US" baseline="0" dirty="0" smtClean="0"/>
                        <a:t>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9, 9, 9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09549"/>
              </p:ext>
            </p:extLst>
          </p:nvPr>
        </p:nvGraphicFramePr>
        <p:xfrm>
          <a:off x="6262554" y="4698476"/>
          <a:ext cx="5772539" cy="178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1288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361251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Requested</a:t>
                      </a:r>
                      <a:r>
                        <a:rPr lang="en-US" baseline="0" dirty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440392">
                <a:tc>
                  <a:txBody>
                    <a:bodyPr/>
                    <a:lstStyle/>
                    <a:p>
                      <a:r>
                        <a:rPr lang="en-US" dirty="0"/>
                        <a:t>Heating [MW] (</a:t>
                      </a:r>
                      <a:r>
                        <a:rPr lang="en-US" dirty="0" smtClean="0"/>
                        <a:t>ECRH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MW (ECRH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Density (</a:t>
                      </a:r>
                      <a:r>
                        <a:rPr lang="en-US" dirty="0" smtClean="0"/>
                        <a:t>feed-back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[10</a:t>
                      </a:r>
                      <a:r>
                        <a:rPr lang="en-US" baseline="30000" dirty="0"/>
                        <a:t>19 </a:t>
                      </a:r>
                      <a:r>
                        <a:rPr lang="en-US" baseline="0" dirty="0"/>
                        <a:t>m</a:t>
                      </a:r>
                      <a:r>
                        <a:rPr lang="en-US" baseline="30000" dirty="0"/>
                        <a:t>-3</a:t>
                      </a:r>
                      <a:r>
                        <a:rPr lang="en-US" baseline="0" dirty="0"/>
                        <a:t>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5; 8; 11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(fb)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  <a:tr h="382038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59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Recycling </a:t>
            </a:r>
            <a:r>
              <a:rPr lang="de-DE" dirty="0" err="1" smtClean="0"/>
              <a:t>proxy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15.03.2022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Narrow </a:t>
            </a:r>
            <a:r>
              <a:rPr lang="de-DE" dirty="0" err="1" smtClean="0"/>
              <a:t>poloidal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Large </a:t>
            </a:r>
            <a:r>
              <a:rPr lang="de-DE" dirty="0" err="1" smtClean="0"/>
              <a:t>poloidal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Toroidal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:</a:t>
            </a:r>
          </a:p>
          <a:p>
            <a:pPr marL="457200" lvl="1" indent="0">
              <a:buNone/>
            </a:pPr>
            <a:r>
              <a:rPr lang="de-DE" dirty="0" err="1" smtClean="0"/>
              <a:t>Valve</a:t>
            </a:r>
            <a:r>
              <a:rPr lang="de-DE" dirty="0" smtClean="0"/>
              <a:t> 3 in all HM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7" name="Gewinkelter Verbinder 6"/>
          <p:cNvCxnSpPr/>
          <p:nvPr/>
        </p:nvCxnSpPr>
        <p:spPr>
          <a:xfrm>
            <a:off x="5879624" y="1239253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7231667" y="274227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4781959" y="1782284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 rot="16200000">
            <a:off x="5450309" y="1864894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 rot="16200000">
            <a:off x="5798157" y="185722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 rot="16200000">
            <a:off x="6146005" y="186582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 rot="16200000">
            <a:off x="6493853" y="187031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4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 rot="16200000">
            <a:off x="6796332" y="187031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5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 rot="16200000">
            <a:off x="7140035" y="1850391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16200000">
            <a:off x="7487883" y="184272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 rot="16200000">
            <a:off x="7835731" y="185132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8183579" y="185580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4</a:t>
            </a:r>
            <a:endParaRPr lang="de-DE" dirty="0"/>
          </a:p>
        </p:txBody>
      </p:sp>
      <p:sp>
        <p:nvSpPr>
          <p:cNvPr id="19" name="Rechteck 18"/>
          <p:cNvSpPr/>
          <p:nvPr/>
        </p:nvSpPr>
        <p:spPr>
          <a:xfrm rot="16200000">
            <a:off x="8486058" y="185580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5</a:t>
            </a:r>
            <a:endParaRPr lang="de-DE" dirty="0"/>
          </a:p>
        </p:txBody>
      </p:sp>
      <p:cxnSp>
        <p:nvCxnSpPr>
          <p:cNvPr id="20" name="Gewinkelter Verbinder 19"/>
          <p:cNvCxnSpPr/>
          <p:nvPr/>
        </p:nvCxnSpPr>
        <p:spPr>
          <a:xfrm>
            <a:off x="5859357" y="3119276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211400" y="4622296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 rot="16200000">
            <a:off x="4761692" y="3662307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 rot="16200000">
            <a:off x="5430042" y="37449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Main gas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 rot="16200000">
            <a:off x="5777890" y="3737248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Divertor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 rot="16200000">
            <a:off x="6125738" y="3745848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MPM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 rot="16200000">
            <a:off x="6473586" y="375033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Gas puff </a:t>
            </a:r>
            <a:r>
              <a:rPr lang="de-DE" dirty="0" err="1" smtClean="0"/>
              <a:t>imag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 rot="16200000">
            <a:off x="7057237" y="373949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Main gas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 rot="16200000">
            <a:off x="7405085" y="37318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Divertor</a:t>
            </a:r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 rot="16200000">
            <a:off x="7752933" y="37404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MPM</a:t>
            </a:r>
            <a:endParaRPr lang="de-DE" dirty="0"/>
          </a:p>
        </p:txBody>
      </p:sp>
      <p:sp>
        <p:nvSpPr>
          <p:cNvPr id="37" name="Rechteck 36"/>
          <p:cNvSpPr/>
          <p:nvPr/>
        </p:nvSpPr>
        <p:spPr>
          <a:xfrm rot="16200000">
            <a:off x="8100781" y="37449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Gas puff </a:t>
            </a:r>
            <a:r>
              <a:rPr lang="de-DE" dirty="0" err="1" smtClean="0"/>
              <a:t>imag</a:t>
            </a:r>
            <a:endParaRPr lang="de-DE" dirty="0"/>
          </a:p>
        </p:txBody>
      </p:sp>
      <p:cxnSp>
        <p:nvCxnSpPr>
          <p:cNvPr id="38" name="Gewinkelter Verbinder 37"/>
          <p:cNvCxnSpPr/>
          <p:nvPr/>
        </p:nvCxnSpPr>
        <p:spPr>
          <a:xfrm>
            <a:off x="5862090" y="4973124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7214133" y="6476144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 rot="16200000">
            <a:off x="4764425" y="5516155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 rot="16200000">
            <a:off x="5432775" y="559876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10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 rot="16200000">
            <a:off x="5780623" y="5591096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11</a:t>
            </a:r>
            <a:endParaRPr lang="de-DE" dirty="0"/>
          </a:p>
        </p:txBody>
      </p:sp>
      <p:sp>
        <p:nvSpPr>
          <p:cNvPr id="43" name="Rechteck 42"/>
          <p:cNvSpPr/>
          <p:nvPr/>
        </p:nvSpPr>
        <p:spPr>
          <a:xfrm rot="16200000">
            <a:off x="6128471" y="5599696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20</a:t>
            </a:r>
            <a:endParaRPr lang="de-DE" dirty="0"/>
          </a:p>
        </p:txBody>
      </p:sp>
      <p:sp>
        <p:nvSpPr>
          <p:cNvPr id="44" name="Rechteck 43"/>
          <p:cNvSpPr/>
          <p:nvPr/>
        </p:nvSpPr>
        <p:spPr>
          <a:xfrm rot="16200000">
            <a:off x="6476319" y="560418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21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>
          <a:xfrm rot="16200000">
            <a:off x="6778798" y="560418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30</a:t>
            </a:r>
            <a:endParaRPr lang="de-DE" dirty="0"/>
          </a:p>
        </p:txBody>
      </p:sp>
      <p:sp>
        <p:nvSpPr>
          <p:cNvPr id="46" name="Rechteck 45"/>
          <p:cNvSpPr/>
          <p:nvPr/>
        </p:nvSpPr>
        <p:spPr>
          <a:xfrm rot="16200000">
            <a:off x="7122501" y="558426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31</a:t>
            </a:r>
            <a:endParaRPr lang="de-DE" dirty="0"/>
          </a:p>
        </p:txBody>
      </p:sp>
      <p:sp>
        <p:nvSpPr>
          <p:cNvPr id="47" name="Rechteck 46"/>
          <p:cNvSpPr/>
          <p:nvPr/>
        </p:nvSpPr>
        <p:spPr>
          <a:xfrm rot="16200000">
            <a:off x="7470349" y="557659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40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>
          <a:xfrm rot="16200000">
            <a:off x="7818197" y="558519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41</a:t>
            </a:r>
            <a:endParaRPr lang="de-DE" dirty="0"/>
          </a:p>
        </p:txBody>
      </p:sp>
      <p:sp>
        <p:nvSpPr>
          <p:cNvPr id="49" name="Rechteck 48"/>
          <p:cNvSpPr/>
          <p:nvPr/>
        </p:nvSpPr>
        <p:spPr>
          <a:xfrm rot="16200000">
            <a:off x="8166045" y="558968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50</a:t>
            </a:r>
            <a:endParaRPr lang="de-DE" dirty="0"/>
          </a:p>
        </p:txBody>
      </p:sp>
      <p:sp>
        <p:nvSpPr>
          <p:cNvPr id="50" name="Rechteck 49"/>
          <p:cNvSpPr/>
          <p:nvPr/>
        </p:nvSpPr>
        <p:spPr>
          <a:xfrm rot="16200000">
            <a:off x="8468524" y="558968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51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0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447</Words>
  <Application>Microsoft Office PowerPoint</Application>
  <PresentationFormat>Breitbild</PresentationFormat>
  <Paragraphs>124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Title</vt:lpstr>
      <vt:lpstr>Content</vt:lpstr>
      <vt:lpstr>IPP_only</vt:lpstr>
      <vt:lpstr>Blank</vt:lpstr>
      <vt:lpstr>Core gas fueling</vt:lpstr>
      <vt:lpstr>Core gas fueling</vt:lpstr>
      <vt:lpstr>Gas injection as recycling proxy</vt:lpstr>
      <vt:lpstr>H Recycling proxy</vt:lpstr>
      <vt:lpstr>Recycling proxy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Thierry Kremeyer</cp:lastModifiedBy>
  <cp:revision>139</cp:revision>
  <dcterms:created xsi:type="dcterms:W3CDTF">2021-03-10T14:07:24Z</dcterms:created>
  <dcterms:modified xsi:type="dcterms:W3CDTF">2022-03-15T16:00:11Z</dcterms:modified>
</cp:coreProperties>
</file>