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3C7DC-A9DF-4FEB-846C-E1644C3CAE34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F8D5A-DBE7-49E2-8DE0-EFC190A01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067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9854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0E16-EC3F-4550-B5E1-283663C8152E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5D2D-CE5E-4D38-8EB1-2C96D34915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60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0E16-EC3F-4550-B5E1-283663C8152E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5D2D-CE5E-4D38-8EB1-2C96D34915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133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0E16-EC3F-4550-B5E1-283663C8152E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5D2D-CE5E-4D38-8EB1-2C96D34915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03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0E16-EC3F-4550-B5E1-283663C8152E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5D2D-CE5E-4D38-8EB1-2C96D34915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88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0E16-EC3F-4550-B5E1-283663C8152E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5D2D-CE5E-4D38-8EB1-2C96D34915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653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0E16-EC3F-4550-B5E1-283663C8152E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5D2D-CE5E-4D38-8EB1-2C96D34915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808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0E16-EC3F-4550-B5E1-283663C8152E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5D2D-CE5E-4D38-8EB1-2C96D34915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303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0E16-EC3F-4550-B5E1-283663C8152E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5D2D-CE5E-4D38-8EB1-2C96D34915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96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0E16-EC3F-4550-B5E1-283663C8152E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5D2D-CE5E-4D38-8EB1-2C96D34915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91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0E16-EC3F-4550-B5E1-283663C8152E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5D2D-CE5E-4D38-8EB1-2C96D34915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9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0E16-EC3F-4550-B5E1-283663C8152E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5D2D-CE5E-4D38-8EB1-2C96D34915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767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10E16-EC3F-4550-B5E1-283663C8152E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25D2D-CE5E-4D38-8EB1-2C96D34915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64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-18386" y="-11883"/>
            <a:ext cx="1071001" cy="6877957"/>
          </a:xfrm>
          <a:prstGeom prst="rect">
            <a:avLst/>
          </a:prstGeom>
          <a:solidFill>
            <a:srgbClr val="AB15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64072" y="5486344"/>
            <a:ext cx="2709113" cy="137918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/>
          <p:nvPr/>
        </p:nvSpPr>
        <p:spPr>
          <a:xfrm>
            <a:off x="944460" y="730713"/>
            <a:ext cx="10888475" cy="934192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lvl="0"/>
            <a:r>
              <a:rPr lang="de-DE" sz="3200" b="1" dirty="0" err="1" smtClean="0"/>
              <a:t>Proposal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Discussion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for</a:t>
            </a:r>
            <a:r>
              <a:rPr lang="de-DE" sz="3200" b="1" dirty="0" smtClean="0"/>
              <a:t> </a:t>
            </a:r>
            <a:r>
              <a:rPr lang="de-DE" sz="3200" b="1" dirty="0" smtClean="0"/>
              <a:t>He/Ne Beam </a:t>
            </a:r>
            <a:r>
              <a:rPr lang="de-DE" sz="3200" b="1" dirty="0" err="1" smtClean="0"/>
              <a:t>Characterization</a:t>
            </a:r>
            <a:r>
              <a:rPr lang="de-DE" sz="3200" b="1" dirty="0" smtClean="0"/>
              <a:t> </a:t>
            </a:r>
            <a:r>
              <a:rPr lang="de-DE" sz="3200" b="1" dirty="0" smtClean="0"/>
              <a:t>on </a:t>
            </a:r>
            <a:r>
              <a:rPr lang="de-DE" sz="3200" b="1" dirty="0" smtClean="0"/>
              <a:t>W7-X </a:t>
            </a:r>
            <a:endParaRPr sz="4267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1" descr="LOGO_ausEPSueberPD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64279" y="5877053"/>
            <a:ext cx="762891" cy="679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746506" y="5874952"/>
            <a:ext cx="766727" cy="68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 descr="eurofusion_logo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970396" y="5877052"/>
            <a:ext cx="2624121" cy="679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2391" y="506438"/>
            <a:ext cx="865116" cy="135946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4"/>
          <p:cNvSpPr txBox="1"/>
          <p:nvPr/>
        </p:nvSpPr>
        <p:spPr>
          <a:xfrm>
            <a:off x="1103392" y="1739533"/>
            <a:ext cx="9996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E. </a:t>
            </a:r>
            <a:r>
              <a:rPr lang="en-US" sz="2400" b="1" u="sng" dirty="0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Flom et al.</a:t>
            </a:r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ea typeface="Droid Sans Fallback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2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2631" y="1298537"/>
            <a:ext cx="9835612" cy="4765485"/>
          </a:xfrm>
          <a:prstGeom prst="rect">
            <a:avLst/>
          </a:prstGeom>
        </p:spPr>
      </p:pic>
      <p:sp>
        <p:nvSpPr>
          <p:cNvPr id="7" name="Google Shape;105;p2"/>
          <p:cNvSpPr/>
          <p:nvPr/>
        </p:nvSpPr>
        <p:spPr>
          <a:xfrm>
            <a:off x="-6520" y="-11883"/>
            <a:ext cx="12198520" cy="990197"/>
          </a:xfrm>
          <a:prstGeom prst="rect">
            <a:avLst/>
          </a:prstGeom>
          <a:solidFill>
            <a:srgbClr val="AB15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Google Shape;11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517674" y="30947"/>
            <a:ext cx="559116" cy="87861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106;p2"/>
          <p:cNvSpPr txBox="1"/>
          <p:nvPr/>
        </p:nvSpPr>
        <p:spPr>
          <a:xfrm>
            <a:off x="123984" y="201707"/>
            <a:ext cx="11073377" cy="4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r>
              <a:rPr lang="en-US" sz="24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Commissioning for OP1.2b (proposal tulb02)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321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HeBeam</a:t>
            </a:r>
            <a:endParaRPr lang="de-DE" dirty="0" smtClean="0"/>
          </a:p>
          <a:p>
            <a:pPr marL="971550" lvl="1" indent="-514350">
              <a:buFont typeface="+mj-lt"/>
              <a:buAutoNum type="arabicPeriod"/>
            </a:pPr>
            <a:r>
              <a:rPr lang="de-DE" dirty="0" smtClean="0"/>
              <a:t>5 He </a:t>
            </a:r>
            <a:r>
              <a:rPr lang="de-DE" dirty="0" err="1" smtClean="0"/>
              <a:t>puffs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5 </a:t>
            </a:r>
            <a:r>
              <a:rPr lang="de-DE" dirty="0" err="1" smtClean="0"/>
              <a:t>nozzles</a:t>
            </a:r>
            <a:r>
              <a:rPr lang="de-DE" dirty="0" smtClean="0"/>
              <a:t> in HM30 </a:t>
            </a:r>
            <a:r>
              <a:rPr lang="de-DE" dirty="0" err="1" smtClean="0"/>
              <a:t>and</a:t>
            </a:r>
            <a:r>
              <a:rPr lang="de-DE" dirty="0" smtClean="0"/>
              <a:t> HM51 (not </a:t>
            </a:r>
            <a:r>
              <a:rPr lang="de-DE" dirty="0" err="1" smtClean="0"/>
              <a:t>simultaneous</a:t>
            </a:r>
            <a:r>
              <a:rPr lang="de-DE" dirty="0" smtClean="0"/>
              <a:t>)</a:t>
            </a:r>
          </a:p>
          <a:p>
            <a:pPr marL="1428750" lvl="2" indent="-514350">
              <a:buFont typeface="+mj-lt"/>
              <a:buAutoNum type="arabicPeriod"/>
            </a:pPr>
            <a:r>
              <a:rPr lang="de-DE" dirty="0" smtClean="0"/>
              <a:t>Check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LoS</a:t>
            </a:r>
            <a:r>
              <a:rPr lang="de-DE" dirty="0" smtClean="0"/>
              <a:t> </a:t>
            </a:r>
            <a:r>
              <a:rPr lang="de-DE" dirty="0" err="1" smtClean="0"/>
              <a:t>allignment</a:t>
            </a:r>
            <a:r>
              <a:rPr lang="de-DE" dirty="0" smtClean="0"/>
              <a:t> (2 </a:t>
            </a:r>
            <a:r>
              <a:rPr lang="de-DE" dirty="0" err="1" smtClean="0"/>
              <a:t>discharges</a:t>
            </a:r>
            <a:r>
              <a:rPr lang="de-DE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strike="sngStrike" dirty="0" smtClean="0">
                <a:sym typeface="Wingdings" panose="05000000000000000000" pitchFamily="2" charset="2"/>
              </a:rPr>
              <a:t>Find </a:t>
            </a:r>
            <a:r>
              <a:rPr lang="de-DE" strike="sngStrike" dirty="0" err="1" smtClean="0">
                <a:sym typeface="Wingdings" panose="05000000000000000000" pitchFamily="2" charset="2"/>
              </a:rPr>
              <a:t>right</a:t>
            </a:r>
            <a:r>
              <a:rPr lang="de-DE" strike="sngStrike" dirty="0" smtClean="0">
                <a:sym typeface="Wingdings" panose="05000000000000000000" pitchFamily="2" charset="2"/>
              </a:rPr>
              <a:t> </a:t>
            </a:r>
            <a:r>
              <a:rPr lang="de-DE" strike="sngStrike" dirty="0" err="1" smtClean="0">
                <a:sym typeface="Wingdings" panose="05000000000000000000" pitchFamily="2" charset="2"/>
              </a:rPr>
              <a:t>pressure</a:t>
            </a:r>
            <a:r>
              <a:rPr lang="de-DE" strike="sngStrike" dirty="0" smtClean="0">
                <a:sym typeface="Wingdings" panose="05000000000000000000" pitchFamily="2" charset="2"/>
              </a:rPr>
              <a:t>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strike="sngStrike" dirty="0" err="1" smtClean="0"/>
              <a:t>Pressure</a:t>
            </a:r>
            <a:r>
              <a:rPr lang="de-DE" strike="sngStrike" dirty="0" smtClean="0"/>
              <a:t> </a:t>
            </a:r>
            <a:r>
              <a:rPr lang="de-DE" strike="sngStrike" dirty="0" err="1" smtClean="0"/>
              <a:t>scan</a:t>
            </a:r>
            <a:r>
              <a:rPr lang="de-DE" strike="sngStrike" dirty="0" smtClean="0"/>
              <a:t> (in </a:t>
            </a:r>
            <a:r>
              <a:rPr lang="de-DE" strike="sngStrike" dirty="0" err="1" smtClean="0"/>
              <a:t>support</a:t>
            </a:r>
            <a:r>
              <a:rPr lang="de-DE" strike="sngStrike" dirty="0" smtClean="0"/>
              <a:t> </a:t>
            </a:r>
            <a:r>
              <a:rPr lang="de-DE" strike="sngStrike" dirty="0" err="1" smtClean="0"/>
              <a:t>of</a:t>
            </a:r>
            <a:r>
              <a:rPr lang="de-DE" strike="sngStrike" dirty="0" smtClean="0"/>
              <a:t> P. Drews, also </a:t>
            </a:r>
            <a:r>
              <a:rPr lang="de-DE" strike="sngStrike" dirty="0" err="1" smtClean="0"/>
              <a:t>useful</a:t>
            </a:r>
            <a:r>
              <a:rPr lang="de-DE" strike="sngStrike" dirty="0" smtClean="0"/>
              <a:t> </a:t>
            </a:r>
            <a:r>
              <a:rPr lang="de-DE" strike="sngStrike" dirty="0" err="1" smtClean="0"/>
              <a:t>for</a:t>
            </a:r>
            <a:r>
              <a:rPr lang="de-DE" strike="sngStrike" dirty="0" smtClean="0"/>
              <a:t> T. Kremeyer?)</a:t>
            </a:r>
          </a:p>
          <a:p>
            <a:pPr marL="971550" lvl="1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NeBeam</a:t>
            </a:r>
            <a:endParaRPr lang="de-DE" dirty="0" smtClean="0"/>
          </a:p>
          <a:p>
            <a:pPr marL="971550" lvl="1" indent="-514350">
              <a:buFont typeface="+mj-lt"/>
              <a:buAutoNum type="arabicPeriod"/>
            </a:pPr>
            <a:r>
              <a:rPr lang="de-DE" dirty="0" smtClean="0"/>
              <a:t>In </a:t>
            </a:r>
            <a:r>
              <a:rPr lang="de-DE" dirty="0" err="1" smtClean="0"/>
              <a:t>detached</a:t>
            </a:r>
            <a:r>
              <a:rPr lang="de-DE" dirty="0" smtClean="0"/>
              <a:t> </a:t>
            </a:r>
            <a:r>
              <a:rPr lang="de-DE" dirty="0" err="1" smtClean="0"/>
              <a:t>conditions</a:t>
            </a:r>
            <a:r>
              <a:rPr lang="de-DE" dirty="0" smtClean="0"/>
              <a:t>: 1 He </a:t>
            </a:r>
            <a:r>
              <a:rPr lang="de-DE" dirty="0" err="1" smtClean="0"/>
              <a:t>reference</a:t>
            </a:r>
            <a:r>
              <a:rPr lang="de-DE" dirty="0" smtClean="0"/>
              <a:t> </a:t>
            </a:r>
            <a:r>
              <a:rPr lang="de-DE" dirty="0" err="1" smtClean="0"/>
              <a:t>discharge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1.1. in </a:t>
            </a:r>
            <a:r>
              <a:rPr lang="de-DE" dirty="0" err="1" smtClean="0"/>
              <a:t>each</a:t>
            </a:r>
            <a:r>
              <a:rPr lang="de-DE" dirty="0" smtClean="0"/>
              <a:t> HM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 err="1" smtClean="0"/>
              <a:t>Admix</a:t>
            </a:r>
            <a:r>
              <a:rPr lang="de-DE" dirty="0" smtClean="0"/>
              <a:t> Ne </a:t>
            </a:r>
            <a:r>
              <a:rPr lang="de-DE" dirty="0" err="1" smtClean="0"/>
              <a:t>into</a:t>
            </a:r>
            <a:r>
              <a:rPr lang="de-DE" dirty="0" smtClean="0"/>
              <a:t> He (25, 50, 75%)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repeat</a:t>
            </a:r>
            <a:r>
              <a:rPr lang="de-DE" dirty="0" smtClean="0"/>
              <a:t> in HM30 &amp; 51 (3 </a:t>
            </a:r>
            <a:r>
              <a:rPr lang="de-DE" dirty="0" err="1" smtClean="0"/>
              <a:t>discharges</a:t>
            </a:r>
            <a:r>
              <a:rPr lang="de-DE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 smtClean="0"/>
              <a:t>Pure Ne puff, </a:t>
            </a:r>
            <a:r>
              <a:rPr lang="de-DE" dirty="0" err="1" smtClean="0"/>
              <a:t>repeat</a:t>
            </a:r>
            <a:r>
              <a:rPr lang="de-DE" dirty="0" smtClean="0"/>
              <a:t> in HM 30 &amp; 51, </a:t>
            </a:r>
            <a:r>
              <a:rPr lang="de-DE" dirty="0" err="1" smtClean="0"/>
              <a:t>test</a:t>
            </a:r>
            <a:r>
              <a:rPr lang="de-DE" dirty="0" smtClean="0"/>
              <a:t> different </a:t>
            </a:r>
            <a:r>
              <a:rPr lang="de-DE" dirty="0" err="1" smtClean="0"/>
              <a:t>spectrometer</a:t>
            </a:r>
            <a:r>
              <a:rPr lang="de-DE" dirty="0" smtClean="0"/>
              <a:t> </a:t>
            </a:r>
            <a:r>
              <a:rPr lang="de-DE" dirty="0" err="1" smtClean="0"/>
              <a:t>settings</a:t>
            </a:r>
            <a:r>
              <a:rPr lang="de-DE" dirty="0" smtClean="0"/>
              <a:t> (3 </a:t>
            </a:r>
            <a:r>
              <a:rPr lang="de-DE" dirty="0" err="1" smtClean="0"/>
              <a:t>discharges</a:t>
            </a:r>
            <a:r>
              <a:rPr lang="de-DE" smtClean="0"/>
              <a:t>)</a:t>
            </a:r>
            <a:endParaRPr lang="de-DE" dirty="0" smtClean="0"/>
          </a:p>
          <a:p>
            <a:pPr marL="971550" lvl="1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4" name="Google Shape;105;p2"/>
          <p:cNvSpPr/>
          <p:nvPr/>
        </p:nvSpPr>
        <p:spPr>
          <a:xfrm>
            <a:off x="-6520" y="-11883"/>
            <a:ext cx="12198520" cy="990197"/>
          </a:xfrm>
          <a:prstGeom prst="rect">
            <a:avLst/>
          </a:prstGeom>
          <a:solidFill>
            <a:srgbClr val="AB15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Google Shape;116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517674" y="30947"/>
            <a:ext cx="559116" cy="8786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06;p2"/>
          <p:cNvSpPr txBox="1"/>
          <p:nvPr/>
        </p:nvSpPr>
        <p:spPr>
          <a:xfrm>
            <a:off x="123984" y="201707"/>
            <a:ext cx="11073377" cy="4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r>
              <a:rPr lang="en-US" sz="24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“Needs” Commissioning for OP2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14569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Proposal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clear</a:t>
            </a:r>
            <a:r>
              <a:rPr lang="de-DE" dirty="0" smtClean="0"/>
              <a:t> </a:t>
            </a:r>
            <a:r>
              <a:rPr lang="de-DE" dirty="0" err="1" smtClean="0"/>
              <a:t>overlap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experiment</a:t>
            </a:r>
            <a:r>
              <a:rPr lang="de-DE" dirty="0" smtClean="0"/>
              <a:t> </a:t>
            </a:r>
            <a:r>
              <a:rPr lang="de-DE" dirty="0" err="1" smtClean="0"/>
              <a:t>proposals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Philipp </a:t>
            </a:r>
            <a:r>
              <a:rPr lang="de-DE" dirty="0" err="1" smtClean="0"/>
              <a:t>and</a:t>
            </a:r>
            <a:r>
              <a:rPr lang="de-DE" dirty="0" smtClean="0"/>
              <a:t> Thierry,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anything</a:t>
            </a:r>
            <a:r>
              <a:rPr lang="de-DE" dirty="0" smtClean="0"/>
              <a:t> </a:t>
            </a:r>
            <a:r>
              <a:rPr lang="de-DE" dirty="0" err="1" smtClean="0"/>
              <a:t>else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else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do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simultaneously</a:t>
            </a:r>
            <a:r>
              <a:rPr lang="de-DE" dirty="0" smtClean="0"/>
              <a:t> </a:t>
            </a:r>
            <a:r>
              <a:rPr lang="de-DE" dirty="0" err="1" smtClean="0"/>
              <a:t>study</a:t>
            </a:r>
            <a:r>
              <a:rPr lang="de-DE" dirty="0" smtClean="0"/>
              <a:t> e.g. </a:t>
            </a:r>
            <a:r>
              <a:rPr lang="de-DE" dirty="0" err="1" smtClean="0"/>
              <a:t>helium</a:t>
            </a:r>
            <a:r>
              <a:rPr lang="de-DE" dirty="0" smtClean="0"/>
              <a:t> </a:t>
            </a:r>
            <a:r>
              <a:rPr lang="de-DE" dirty="0" err="1" smtClean="0"/>
              <a:t>buildup</a:t>
            </a:r>
            <a:r>
              <a:rPr lang="de-DE" dirty="0" smtClean="0"/>
              <a:t> in </a:t>
            </a:r>
            <a:r>
              <a:rPr lang="de-DE" dirty="0" err="1" smtClean="0"/>
              <a:t>island</a:t>
            </a:r>
            <a:endParaRPr lang="de-DE" dirty="0" smtClean="0"/>
          </a:p>
          <a:p>
            <a:pPr lvl="1"/>
            <a:r>
              <a:rPr lang="de-DE" dirty="0" smtClean="0"/>
              <a:t>Helium </a:t>
            </a:r>
            <a:r>
              <a:rPr lang="de-DE" dirty="0" err="1" smtClean="0"/>
              <a:t>recycling</a:t>
            </a:r>
            <a:r>
              <a:rPr lang="de-DE" dirty="0" smtClean="0"/>
              <a:t> / „</a:t>
            </a:r>
            <a:r>
              <a:rPr lang="de-DE" dirty="0" err="1" smtClean="0"/>
              <a:t>fueling</a:t>
            </a:r>
            <a:r>
              <a:rPr lang="de-DE" dirty="0" smtClean="0"/>
              <a:t>“ </a:t>
            </a:r>
            <a:r>
              <a:rPr lang="en-US" dirty="0" smtClean="0"/>
              <a:t>efficiencies</a:t>
            </a:r>
          </a:p>
          <a:p>
            <a:pPr lvl="1"/>
            <a:r>
              <a:rPr lang="de-DE" dirty="0" err="1" smtClean="0"/>
              <a:t>Flood</a:t>
            </a:r>
            <a:r>
              <a:rPr lang="de-DE" dirty="0" smtClean="0"/>
              <a:t> </a:t>
            </a:r>
            <a:r>
              <a:rPr lang="de-DE" dirty="0" err="1" smtClean="0"/>
              <a:t>island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helium</a:t>
            </a:r>
            <a:r>
              <a:rPr lang="de-DE" dirty="0" smtClean="0"/>
              <a:t>? </a:t>
            </a:r>
          </a:p>
          <a:p>
            <a:pPr lvl="1"/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Neon </a:t>
            </a:r>
            <a:r>
              <a:rPr lang="de-DE" dirty="0" err="1" smtClean="0"/>
              <a:t>interesting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at all?</a:t>
            </a:r>
            <a:endParaRPr lang="de-DE" dirty="0"/>
          </a:p>
        </p:txBody>
      </p:sp>
      <p:sp>
        <p:nvSpPr>
          <p:cNvPr id="4" name="Google Shape;105;p2"/>
          <p:cNvSpPr/>
          <p:nvPr/>
        </p:nvSpPr>
        <p:spPr>
          <a:xfrm>
            <a:off x="-6520" y="-11883"/>
            <a:ext cx="12198520" cy="990197"/>
          </a:xfrm>
          <a:prstGeom prst="rect">
            <a:avLst/>
          </a:prstGeom>
          <a:solidFill>
            <a:srgbClr val="AB15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Google Shape;116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517674" y="30947"/>
            <a:ext cx="559116" cy="87861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106;p2"/>
          <p:cNvSpPr txBox="1"/>
          <p:nvPr/>
        </p:nvSpPr>
        <p:spPr>
          <a:xfrm>
            <a:off x="123984" y="201707"/>
            <a:ext cx="11073377" cy="4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r>
              <a:rPr lang="en-US" sz="24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Request for Feedback + Discussion, what are our “wants”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30932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Breitbild</PresentationFormat>
  <Paragraphs>19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Droid Sans Fallback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Max-Planck-Institut f. Plasmaphysik, Greifswald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Erik Reuben Flom</dc:creator>
  <cp:lastModifiedBy>Erik Reuben Flom</cp:lastModifiedBy>
  <cp:revision>6</cp:revision>
  <dcterms:created xsi:type="dcterms:W3CDTF">2022-03-21T21:05:15Z</dcterms:created>
  <dcterms:modified xsi:type="dcterms:W3CDTF">2022-03-22T13:26:54Z</dcterms:modified>
</cp:coreProperties>
</file>