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451" r:id="rId3"/>
    <p:sldId id="452" r:id="rId4"/>
    <p:sldId id="453" r:id="rId5"/>
    <p:sldId id="454" r:id="rId6"/>
    <p:sldId id="455" r:id="rId7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336699"/>
    <a:srgbClr val="00FF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>
      <p:cViewPr>
        <p:scale>
          <a:sx n="100" d="100"/>
          <a:sy n="10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B5C5A32-9575-451F-8F73-1F1933611F2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9515AE5-D601-4279-BE69-CE84F95B9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52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286000"/>
            <a:ext cx="125413" cy="2286000"/>
          </a:xfrm>
          <a:prstGeom prst="rect">
            <a:avLst/>
          </a:prstGeom>
          <a:solidFill>
            <a:srgbClr val="005B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7" name="Picture 8" descr="Logo_FZ_Jülich_NE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254000"/>
            <a:ext cx="2514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 rot="16200000">
            <a:off x="-1079500" y="933450"/>
            <a:ext cx="2476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900">
                <a:solidFill>
                  <a:srgbClr val="005B82"/>
                </a:solidFill>
                <a:latin typeface="Arial MT Bd" charset="0"/>
                <a:ea typeface="ＭＳ Ｐゴシック" pitchFamily="34" charset="-128"/>
              </a:rPr>
              <a:t>Mitglied der Helmholtz-Gemeinschaft</a:t>
            </a:r>
          </a:p>
        </p:txBody>
      </p:sp>
      <p:sp>
        <p:nvSpPr>
          <p:cNvPr id="9" name="Rechteck 21"/>
          <p:cNvSpPr>
            <a:spLocks noChangeArrowheads="1"/>
          </p:cNvSpPr>
          <p:nvPr userDrawn="1"/>
        </p:nvSpPr>
        <p:spPr bwMode="auto">
          <a:xfrm>
            <a:off x="250825" y="2276475"/>
            <a:ext cx="8893175" cy="4581525"/>
          </a:xfrm>
          <a:prstGeom prst="rect">
            <a:avLst/>
          </a:prstGeom>
          <a:solidFill>
            <a:srgbClr val="2D6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1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7701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337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3373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97511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24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980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42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861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70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38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44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94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94129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876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402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18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8870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2003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26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2974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4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4319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631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0"/>
            <a:ext cx="125412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rgbClr val="005B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031" name="Picture 7" descr="Logo_FZ_Jülich_NEU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27000"/>
            <a:ext cx="14478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133600" y="6548492"/>
            <a:ext cx="5400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sz="1000" dirty="0"/>
              <a:t>Forschungszentrum Jülich GmbH, Institut für Energie- und Klimaforschung - Plasmaphysik</a:t>
            </a:r>
            <a:endParaRPr lang="de-DE" sz="1000" dirty="0">
              <a:solidFill>
                <a:srgbClr val="005B82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83956" y="6546850"/>
            <a:ext cx="23034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>
                <a:solidFill>
                  <a:srgbClr val="005B82"/>
                </a:solidFill>
                <a:ea typeface="MS PGothic" pitchFamily="34" charset="-128"/>
              </a:rPr>
              <a:t>P</a:t>
            </a:r>
            <a:r>
              <a:rPr lang="de-DE" sz="1000" baseline="0" dirty="0">
                <a:solidFill>
                  <a:srgbClr val="005B82"/>
                </a:solidFill>
                <a:ea typeface="MS PGothic" pitchFamily="34" charset="-128"/>
              </a:rPr>
              <a:t> Drews</a:t>
            </a:r>
            <a:endParaRPr lang="de-DE" sz="1000" dirty="0">
              <a:solidFill>
                <a:srgbClr val="005B82"/>
              </a:solidFill>
              <a:ea typeface="MS PGothic" pitchFamily="34" charset="-128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958138" y="6546850"/>
            <a:ext cx="9350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sz="1000" dirty="0" err="1">
                <a:solidFill>
                  <a:srgbClr val="005B82"/>
                </a:solidFill>
              </a:rPr>
              <a:t>No</a:t>
            </a:r>
            <a:r>
              <a:rPr lang="de-DE" sz="1000" dirty="0">
                <a:solidFill>
                  <a:srgbClr val="005B82"/>
                </a:solidFill>
              </a:rPr>
              <a:t>. </a:t>
            </a:r>
            <a:fld id="{401CADFD-C683-4EFC-AD22-7D23970D96E4}" type="slidenum">
              <a:rPr lang="de-DE" sz="1000">
                <a:solidFill>
                  <a:srgbClr val="005B82"/>
                </a:solidFill>
              </a:rPr>
              <a:pPr algn="r" eaLnBrk="1" fontAlgn="base" hangingPunct="1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1000" dirty="0">
              <a:solidFill>
                <a:srgbClr val="005B82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52425" y="6486525"/>
            <a:ext cx="8640763" cy="0"/>
          </a:xfrm>
          <a:prstGeom prst="line">
            <a:avLst/>
          </a:prstGeom>
          <a:noFill/>
          <a:ln w="9525">
            <a:solidFill>
              <a:srgbClr val="3A6F8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36" name="Line 14"/>
          <p:cNvSpPr>
            <a:spLocks noChangeShapeType="1"/>
          </p:cNvSpPr>
          <p:nvPr/>
        </p:nvSpPr>
        <p:spPr bwMode="auto">
          <a:xfrm flipH="1">
            <a:off x="6767513" y="6248400"/>
            <a:ext cx="23749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3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450"/>
            <a:ext cx="82296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3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617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5B8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5B82"/>
        </a:buClr>
        <a:buFont typeface="Wingdings" pitchFamily="2" charset="2"/>
        <a:buChar char="§"/>
        <a:defRPr sz="2200" i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A6792-8BD1-4310-BE59-FF97ADF0C162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43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Bootstrap current </a:t>
            </a:r>
            <a:r>
              <a:rPr lang="en-US" sz="3200" dirty="0" smtClean="0">
                <a:solidFill>
                  <a:schemeClr val="bg1"/>
                </a:solidFill>
              </a:rPr>
              <a:t>effect and He-puffing</a:t>
            </a:r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Tw Cen MT" pitchFamily="34" charset="0"/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Forschungszentrum Jülich GmbH, Institut für Energie- und Klimaforschung - Plasmaphysik, 52425 Jülich, Germany</a:t>
            </a:r>
            <a:endParaRPr lang="en-US" sz="1600" b="1" dirty="0">
              <a:solidFill>
                <a:schemeClr val="bg1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Comparing MPM and He beam plane</a:t>
            </a:r>
            <a:endParaRPr lang="en-US" sz="2800" dirty="0">
              <a:latin typeface="Arial Black"/>
              <a:cs typeface="Arial Black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" y="987472"/>
            <a:ext cx="5280660" cy="4194128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638800" y="1143000"/>
            <a:ext cx="3124200" cy="4560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MPM and He beam measure in the same island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island is strongly affected by the evolving toroidal current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size of the confined island area can affect the Helium retention</a:t>
            </a: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3968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Current effect on the plasma edge</a:t>
            </a:r>
            <a:endParaRPr lang="en-US" sz="2800" dirty="0">
              <a:latin typeface="Arial Black"/>
              <a:cs typeface="Arial Black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9600" y="5631543"/>
            <a:ext cx="3962400" cy="501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MPM and He beam measure in the same island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island is strongly affected by the evolving toroidal current</a:t>
            </a: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3416762" cy="457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990600"/>
            <a:ext cx="445495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Current Threshold</a:t>
            </a:r>
            <a:endParaRPr lang="en-US" sz="2800" dirty="0">
              <a:latin typeface="Arial Black"/>
              <a:cs typeface="Arial Black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3400" y="6010275"/>
            <a:ext cx="3962400" cy="501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1200" kern="0" dirty="0" smtClean="0"/>
              <a:t>C. Killer </a:t>
            </a:r>
            <a:r>
              <a:rPr lang="fr-FR" sz="1200" dirty="0"/>
              <a:t>2019 </a:t>
            </a:r>
            <a:r>
              <a:rPr lang="fr-FR" sz="1200" i="1" dirty="0"/>
              <a:t>Plasma Phys. Control. Fusion</a:t>
            </a:r>
            <a:r>
              <a:rPr lang="fr-FR" sz="1200" dirty="0"/>
              <a:t> </a:t>
            </a:r>
            <a:r>
              <a:rPr lang="fr-FR" sz="1200" b="1" dirty="0"/>
              <a:t>61</a:t>
            </a:r>
            <a:r>
              <a:rPr lang="fr-FR" sz="1200" dirty="0"/>
              <a:t> 125014</a:t>
            </a:r>
            <a:endParaRPr lang="en-US" sz="12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3333750" cy="479107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143000"/>
            <a:ext cx="33337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10200" y="609600"/>
            <a:ext cx="3657600" cy="501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Test if the island size affects the retained amount of helium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Scan the amount of helium that is puffed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Time the MPM plunges preferably that at least three measurements are done for each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Observe the current effect in the “linear” phase and after crossing the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This can be combined with a current effect proposal </a:t>
            </a:r>
            <a:r>
              <a:rPr lang="en-US" sz="1600" kern="0" dirty="0"/>
              <a:t>in the </a:t>
            </a:r>
            <a:r>
              <a:rPr lang="en-US" sz="1600" kern="0" dirty="0" smtClean="0"/>
              <a:t>TG:   ”island </a:t>
            </a:r>
            <a:r>
              <a:rPr lang="en-US" sz="1600" kern="0" dirty="0" err="1"/>
              <a:t>divertor</a:t>
            </a:r>
            <a:r>
              <a:rPr lang="en-US" sz="1600" kern="0" dirty="0"/>
              <a:t> </a:t>
            </a:r>
            <a:r>
              <a:rPr lang="en-US" sz="1600" kern="0" dirty="0" smtClean="0"/>
              <a:t>dynamics”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How can we control the current?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333625"/>
            <a:ext cx="5439001" cy="4082400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 bwMode="auto">
          <a:xfrm>
            <a:off x="3429000" y="2638425"/>
            <a:ext cx="0" cy="32004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1676400" y="5229225"/>
            <a:ext cx="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2362200" y="4772025"/>
            <a:ext cx="0" cy="1066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 flipV="1">
            <a:off x="3039540" y="4238625"/>
            <a:ext cx="8460" cy="16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3733800" y="3781425"/>
            <a:ext cx="0" cy="2057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V="1">
            <a:off x="4419600" y="3324225"/>
            <a:ext cx="0" cy="2514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5105400" y="2714625"/>
            <a:ext cx="0" cy="3124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" name="Grafik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533400"/>
            <a:ext cx="4171949" cy="20313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Proposal</a:t>
            </a:r>
            <a:endParaRPr lang="en-US" sz="2800" dirty="0">
              <a:latin typeface="Arial Black"/>
              <a:cs typeface="Arial Black"/>
            </a:endParaRPr>
          </a:p>
        </p:txBody>
      </p:sp>
      <p:cxnSp>
        <p:nvCxnSpPr>
          <p:cNvPr id="31" name="Gerade Verbindung mit Pfeil 30"/>
          <p:cNvCxnSpPr/>
          <p:nvPr/>
        </p:nvCxnSpPr>
        <p:spPr bwMode="auto">
          <a:xfrm>
            <a:off x="2819400" y="1676400"/>
            <a:ext cx="140547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 flipH="1">
            <a:off x="2819400" y="1669732"/>
            <a:ext cx="1270538" cy="5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557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ZJ_TEC_de">
  <a:themeElements>
    <a:clrScheme name="FZJ_TEC_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ZJ_TEC_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ZJ_TEC_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MS PGothic</vt:lpstr>
      <vt:lpstr>MS PGothic</vt:lpstr>
      <vt:lpstr>Arial</vt:lpstr>
      <vt:lpstr>Arial Black</vt:lpstr>
      <vt:lpstr>Arial MT Bd</vt:lpstr>
      <vt:lpstr>Calibri</vt:lpstr>
      <vt:lpstr>Tw Cen MT</vt:lpstr>
      <vt:lpstr>Wingdings</vt:lpstr>
      <vt:lpstr>FZJ_TEC_de</vt:lpstr>
      <vt:lpstr>Benutzerdefiniertes Design</vt:lpstr>
      <vt:lpstr>PowerPoint-Präsentation</vt:lpstr>
      <vt:lpstr>Comparing MPM and He beam plane</vt:lpstr>
      <vt:lpstr>Current effect on the plasma edge</vt:lpstr>
      <vt:lpstr>Current Threshold</vt:lpstr>
      <vt:lpstr>Proposal</vt:lpstr>
    </vt:vector>
  </TitlesOfParts>
  <Company>Forschungszentrum Juelich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 for the new PhD project</dc:title>
  <dc:creator>Liang</dc:creator>
  <cp:lastModifiedBy>Philipp Drews</cp:lastModifiedBy>
  <cp:revision>623</cp:revision>
  <cp:lastPrinted>2014-05-08T08:21:10Z</cp:lastPrinted>
  <dcterms:created xsi:type="dcterms:W3CDTF">2013-08-08T15:59:18Z</dcterms:created>
  <dcterms:modified xsi:type="dcterms:W3CDTF">2022-03-22T12:52:04Z</dcterms:modified>
</cp:coreProperties>
</file>