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698" r:id="rId2"/>
    <p:sldMasterId id="2147483691" r:id="rId3"/>
    <p:sldMasterId id="2147483703" r:id="rId4"/>
  </p:sldMasterIdLst>
  <p:notesMasterIdLst>
    <p:notesMasterId r:id="rId28"/>
  </p:notesMasterIdLst>
  <p:sldIdLst>
    <p:sldId id="274" r:id="rId5"/>
    <p:sldId id="291" r:id="rId6"/>
    <p:sldId id="281" r:id="rId7"/>
    <p:sldId id="289" r:id="rId8"/>
    <p:sldId id="293" r:id="rId9"/>
    <p:sldId id="298" r:id="rId10"/>
    <p:sldId id="297" r:id="rId11"/>
    <p:sldId id="263" r:id="rId12"/>
    <p:sldId id="285" r:id="rId13"/>
    <p:sldId id="286" r:id="rId14"/>
    <p:sldId id="275" r:id="rId15"/>
    <p:sldId id="295" r:id="rId16"/>
    <p:sldId id="282" r:id="rId17"/>
    <p:sldId id="299" r:id="rId18"/>
    <p:sldId id="287" r:id="rId19"/>
    <p:sldId id="276" r:id="rId20"/>
    <p:sldId id="296" r:id="rId21"/>
    <p:sldId id="300" r:id="rId22"/>
    <p:sldId id="277" r:id="rId23"/>
    <p:sldId id="278" r:id="rId24"/>
    <p:sldId id="279" r:id="rId25"/>
    <p:sldId id="280" r:id="rId26"/>
    <p:sldId id="260"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FCFCFC"/>
    <a:srgbClr val="FCFCFD"/>
    <a:srgbClr val="FCFDFD"/>
    <a:srgbClr val="FDFDFD"/>
    <a:srgbClr val="FDFDFE"/>
    <a:srgbClr val="FDFEFE"/>
    <a:srgbClr val="FEFEFE"/>
    <a:srgbClr val="FEFEFF"/>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4660"/>
  </p:normalViewPr>
  <p:slideViewPr>
    <p:cSldViewPr snapToGrid="0">
      <p:cViewPr varScale="1">
        <p:scale>
          <a:sx n="72" d="100"/>
          <a:sy n="72" d="100"/>
        </p:scale>
        <p:origin x="78" y="62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716D5-ACEA-43FB-9282-292FC8262548}" type="datetimeFigureOut">
              <a:rPr lang="de-DE" smtClean="0"/>
              <a:t>23.03.2022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46895-DAEF-47E5-8529-7A3EBD8431C8}" type="slidenum">
              <a:rPr lang="de-DE" smtClean="0"/>
              <a:t>‹Nr.›</a:t>
            </a:fld>
            <a:endParaRPr lang="de-DE"/>
          </a:p>
        </p:txBody>
      </p:sp>
    </p:spTree>
    <p:extLst>
      <p:ext uri="{BB962C8B-B14F-4D97-AF65-F5344CB8AC3E}">
        <p14:creationId xmlns:p14="http://schemas.microsoft.com/office/powerpoint/2010/main" val="191563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After reducing the scaling by nearly an order of magnitude, one can just about see the remains of the strike lines. The discharge was run at 5.5 MW ECRH heating in O2-mode with </a:t>
            </a:r>
            <a:r>
              <a:rPr lang="en-GB" sz="1200" b="1" u="sng" kern="1200" dirty="0" smtClean="0">
                <a:solidFill>
                  <a:schemeClr val="tx1"/>
                </a:solidFill>
                <a:effectLst/>
                <a:latin typeface="+mn-lt"/>
                <a:ea typeface="+mn-ea"/>
                <a:cs typeface="+mn-cs"/>
              </a:rPr>
              <a:t>feedback</a:t>
            </a:r>
            <a:r>
              <a:rPr lang="en-GB" sz="1200" kern="1200" dirty="0" smtClean="0">
                <a:solidFill>
                  <a:schemeClr val="tx1"/>
                </a:solidFill>
                <a:effectLst/>
                <a:latin typeface="+mn-lt"/>
                <a:ea typeface="+mn-ea"/>
                <a:cs typeface="+mn-cs"/>
              </a:rPr>
              <a:t> controlled line integrated density of about 1 1020</a:t>
            </a:r>
            <a:r>
              <a:rPr lang="en-GB" sz="1200" b="1"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m-2. </a:t>
            </a:r>
            <a:r>
              <a:rPr lang="en-GB" sz="1200" b="1" u="sng" kern="1200" dirty="0" err="1" smtClean="0">
                <a:solidFill>
                  <a:schemeClr val="tx1"/>
                </a:solidFill>
                <a:effectLst/>
                <a:latin typeface="+mn-lt"/>
                <a:ea typeface="+mn-ea"/>
                <a:cs typeface="+mn-cs"/>
              </a:rPr>
              <a:t>Zeff</a:t>
            </a:r>
            <a:r>
              <a:rPr lang="en-GB" sz="1200" b="1"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remained constant at 1.5. </a:t>
            </a:r>
            <a:r>
              <a:rPr lang="en-GB" sz="1200" b="1" u="sng" kern="1200" dirty="0" smtClean="0">
                <a:solidFill>
                  <a:schemeClr val="tx1"/>
                </a:solidFill>
                <a:effectLst/>
                <a:latin typeface="+mn-lt"/>
                <a:ea typeface="+mn-ea"/>
                <a:cs typeface="+mn-cs"/>
              </a:rPr>
              <a:t>The</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radiated power fraction stayed at about 80-90 % </a:t>
            </a:r>
            <a:r>
              <a:rPr lang="en-GB" sz="1200" b="1" u="sng" kern="1200" dirty="0" smtClean="0">
                <a:solidFill>
                  <a:schemeClr val="tx1"/>
                </a:solidFill>
                <a:effectLst/>
                <a:latin typeface="+mn-lt"/>
                <a:ea typeface="+mn-ea"/>
                <a:cs typeface="+mn-cs"/>
              </a:rPr>
              <a:t>and </a:t>
            </a:r>
            <a:r>
              <a:rPr lang="en-GB" sz="1200" kern="1200" dirty="0" smtClean="0">
                <a:solidFill>
                  <a:schemeClr val="tx1"/>
                </a:solidFill>
                <a:effectLst/>
                <a:latin typeface="+mn-lt"/>
                <a:ea typeface="+mn-ea"/>
                <a:cs typeface="+mn-cs"/>
              </a:rPr>
              <a:t>the diamagnetic energy dropped only by about 10%. </a:t>
            </a:r>
            <a:r>
              <a:rPr lang="en-GB" sz="1200" b="1" u="sng"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sub-divertor neutral pressure measured at  the entrance to the pumping</a:t>
            </a:r>
            <a:r>
              <a:rPr lang="en-GB" sz="1200" kern="1200" baseline="0" dirty="0" smtClean="0">
                <a:solidFill>
                  <a:schemeClr val="tx1"/>
                </a:solidFill>
                <a:effectLst/>
                <a:latin typeface="+mn-lt"/>
                <a:ea typeface="+mn-ea"/>
                <a:cs typeface="+mn-cs"/>
              </a:rPr>
              <a:t> gap </a:t>
            </a:r>
            <a:r>
              <a:rPr lang="en-GB" sz="1200" kern="1200" dirty="0" smtClean="0">
                <a:solidFill>
                  <a:schemeClr val="tx1"/>
                </a:solidFill>
                <a:effectLst/>
                <a:latin typeface="+mn-lt"/>
                <a:ea typeface="+mn-ea"/>
                <a:cs typeface="+mn-cs"/>
              </a:rPr>
              <a:t>rose slightly to comfortable 0.07 Pa with the compression factor between 20 and 30. This</a:t>
            </a:r>
            <a:r>
              <a:rPr lang="en-GB" sz="1200" kern="1200" baseline="0" dirty="0" smtClean="0">
                <a:solidFill>
                  <a:schemeClr val="tx1"/>
                </a:solidFill>
                <a:effectLst/>
                <a:latin typeface="+mn-lt"/>
                <a:ea typeface="+mn-ea"/>
                <a:cs typeface="+mn-cs"/>
              </a:rPr>
              <a:t> level of neutral compression enabled stable density control as shown in the next slide.</a:t>
            </a:r>
            <a:endParaRPr lang="en-GB" sz="1200" kern="1200" dirty="0" smtClean="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4E546895-DAEF-47E5-8529-7A3EBD8431C8}" type="slidenum">
              <a:rPr lang="de-DE" smtClean="0"/>
              <a:t>21</a:t>
            </a:fld>
            <a:endParaRPr lang="de-DE"/>
          </a:p>
        </p:txBody>
      </p:sp>
    </p:spTree>
    <p:extLst>
      <p:ext uri="{BB962C8B-B14F-4D97-AF65-F5344CB8AC3E}">
        <p14:creationId xmlns:p14="http://schemas.microsoft.com/office/powerpoint/2010/main" val="11829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Optimum divertor performance requires not only mitigating divertor heat loads, but also maximising sub-divertor neutral pressures and thereby particle exhaust. You see here </a:t>
            </a:r>
            <a:r>
              <a:rPr lang="pl-PL" dirty="0" smtClean="0"/>
              <a:t>experimental </a:t>
            </a:r>
            <a:r>
              <a:rPr lang="pl-PL" dirty="0"/>
              <a:t>data for neutral pressure at the pumping gap (</a:t>
            </a:r>
            <a:r>
              <a:rPr lang="pl-PL" dirty="0" smtClean="0"/>
              <a:t>blue</a:t>
            </a:r>
            <a:r>
              <a:rPr lang="de-DE" dirty="0" smtClean="0"/>
              <a:t> </a:t>
            </a:r>
            <a:r>
              <a:rPr lang="de-DE" dirty="0" err="1" smtClean="0"/>
              <a:t>points</a:t>
            </a:r>
            <a:r>
              <a:rPr lang="pl-PL" dirty="0" smtClean="0"/>
              <a:t>) </a:t>
            </a:r>
            <a:r>
              <a:rPr lang="pl-PL" dirty="0"/>
              <a:t>and ion saturation current measured by Langmuir probes (red points)</a:t>
            </a:r>
            <a:r>
              <a:rPr lang="en-GB" dirty="0"/>
              <a:t>. As one can see, the highest neutral pressure behind the pumping </a:t>
            </a:r>
            <a:r>
              <a:rPr lang="en-GB" b="1" u="sng" dirty="0"/>
              <a:t>gap</a:t>
            </a:r>
            <a:r>
              <a:rPr lang="en-GB" dirty="0"/>
              <a:t> is not reached at the maximum of the particle flux at </a:t>
            </a:r>
            <a:r>
              <a:rPr lang="en-GB" dirty="0" err="1"/>
              <a:t>frad</a:t>
            </a:r>
            <a:r>
              <a:rPr lang="en-GB" dirty="0"/>
              <a:t>=</a:t>
            </a:r>
            <a:r>
              <a:rPr lang="pl-PL" dirty="0"/>
              <a:t>0.5-0.6,</a:t>
            </a:r>
            <a:r>
              <a:rPr lang="en-GB" dirty="0"/>
              <a:t> but at</a:t>
            </a:r>
            <a:r>
              <a:rPr lang="en-GB" b="1" dirty="0"/>
              <a:t> </a:t>
            </a:r>
            <a:r>
              <a:rPr lang="en-GB" b="1" u="sng" dirty="0" err="1"/>
              <a:t>frad</a:t>
            </a:r>
            <a:r>
              <a:rPr lang="en-GB" dirty="0"/>
              <a:t> of 80% to </a:t>
            </a:r>
            <a:r>
              <a:rPr lang="pl-PL" dirty="0"/>
              <a:t>85</a:t>
            </a:r>
            <a:r>
              <a:rPr lang="en-GB" dirty="0"/>
              <a:t> %</a:t>
            </a:r>
            <a:r>
              <a:rPr lang="pl-PL" dirty="0"/>
              <a:t>. In order to understand that we need to look into simulation analysis. </a:t>
            </a:r>
            <a:endParaRPr lang="en-US" dirty="0"/>
          </a:p>
        </p:txBody>
      </p:sp>
      <p:sp>
        <p:nvSpPr>
          <p:cNvPr id="4" name="Slide Number Placeholder 3"/>
          <p:cNvSpPr>
            <a:spLocks noGrp="1"/>
          </p:cNvSpPr>
          <p:nvPr>
            <p:ph type="sldNum" sz="quarter" idx="10"/>
          </p:nvPr>
        </p:nvSpPr>
        <p:spPr/>
        <p:txBody>
          <a:bodyPr/>
          <a:lstStyle/>
          <a:p>
            <a:fld id="{4E546895-DAEF-47E5-8529-7A3EBD8431C8}" type="slidenum">
              <a:rPr lang="de-DE" smtClean="0"/>
              <a:t>22</a:t>
            </a:fld>
            <a:endParaRPr lang="de-DE"/>
          </a:p>
        </p:txBody>
      </p:sp>
    </p:spTree>
    <p:extLst>
      <p:ext uri="{BB962C8B-B14F-4D97-AF65-F5344CB8AC3E}">
        <p14:creationId xmlns:p14="http://schemas.microsoft.com/office/powerpoint/2010/main" val="1943119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7-X w/o acknowledgement">
    <p:spTree>
      <p:nvGrpSpPr>
        <p:cNvPr id="1" name=""/>
        <p:cNvGrpSpPr/>
        <p:nvPr/>
      </p:nvGrpSpPr>
      <p:grpSpPr>
        <a:xfrm>
          <a:off x="0" y="0"/>
          <a:ext cx="0" cy="0"/>
          <a:chOff x="0" y="0"/>
          <a:chExt cx="0" cy="0"/>
        </a:xfrm>
      </p:grpSpPr>
      <p:sp>
        <p:nvSpPr>
          <p:cNvPr id="19" name="Untertitel 2"/>
          <p:cNvSpPr>
            <a:spLocks noGrp="1"/>
          </p:cNvSpPr>
          <p:nvPr>
            <p:ph type="subTitle" idx="1"/>
          </p:nvPr>
        </p:nvSpPr>
        <p:spPr>
          <a:xfrm>
            <a:off x="1533144" y="3690256"/>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20" name="Titel 7"/>
          <p:cNvSpPr>
            <a:spLocks noGrp="1"/>
          </p:cNvSpPr>
          <p:nvPr>
            <p:ph type="title"/>
          </p:nvPr>
        </p:nvSpPr>
        <p:spPr>
          <a:xfrm>
            <a:off x="1533144" y="1501919"/>
            <a:ext cx="9144000" cy="2055378"/>
          </a:xfrm>
          <a:prstGeom prst="rect">
            <a:avLst/>
          </a:prstGeom>
        </p:spPr>
        <p:txBody>
          <a:bodyPr anchor="b"/>
          <a:lstStyle>
            <a:lvl1pPr algn="ctr">
              <a:defRPr b="1"/>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r>
              <a:rPr lang="de-DE" smtClean="0"/>
              <a:t>01.04.2022</a:t>
            </a:r>
            <a:endParaRPr lang="de-DE" dirty="0"/>
          </a:p>
        </p:txBody>
      </p:sp>
      <p:sp>
        <p:nvSpPr>
          <p:cNvPr id="4" name="Fußzeilenplatzhalter 3"/>
          <p:cNvSpPr>
            <a:spLocks noGrp="1"/>
          </p:cNvSpPr>
          <p:nvPr>
            <p:ph type="ftr" sz="quarter" idx="11"/>
          </p:nvPr>
        </p:nvSpPr>
        <p:spPr/>
        <p:txBody>
          <a:bodyPr/>
          <a:lstStyle/>
          <a:p>
            <a:r>
              <a:rPr lang="de-DE" smtClean="0"/>
              <a:t>DPG Frühjahrstagung Mainz, 2022</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‹Nr.›</a:t>
            </a:fld>
            <a:endParaRPr lang="de-DE" dirty="0"/>
          </a:p>
        </p:txBody>
      </p:sp>
      <p:grpSp>
        <p:nvGrpSpPr>
          <p:cNvPr id="21" name="Gruppieren 20"/>
          <p:cNvGrpSpPr/>
          <p:nvPr userDrawn="1"/>
        </p:nvGrpSpPr>
        <p:grpSpPr>
          <a:xfrm>
            <a:off x="3520800" y="5270400"/>
            <a:ext cx="5177783" cy="716032"/>
            <a:chOff x="3520800" y="5270400"/>
            <a:chExt cx="5177783" cy="716032"/>
          </a:xfrm>
        </p:grpSpPr>
        <p:pic>
          <p:nvPicPr>
            <p:cNvPr id="23" name="Grafik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2800" y="5425200"/>
              <a:ext cx="2135783" cy="507600"/>
            </a:xfrm>
            <a:prstGeom prst="rect">
              <a:avLst/>
            </a:prstGeom>
          </p:spPr>
        </p:pic>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0800" y="5270400"/>
              <a:ext cx="2382977" cy="716032"/>
            </a:xfrm>
            <a:prstGeom prst="rect">
              <a:avLst/>
            </a:prstGeom>
          </p:spPr>
        </p:pic>
      </p:grpSp>
    </p:spTree>
    <p:extLst>
      <p:ext uri="{BB962C8B-B14F-4D97-AF65-F5344CB8AC3E}">
        <p14:creationId xmlns:p14="http://schemas.microsoft.com/office/powerpoint/2010/main" val="39568427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5641956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425" y="1912937"/>
            <a:ext cx="5540020" cy="4314721"/>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912937"/>
            <a:ext cx="5540020" cy="4305300"/>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2"/>
          <p:cNvSpPr>
            <a:spLocks noGrp="1"/>
          </p:cNvSpPr>
          <p:nvPr>
            <p:ph type="body" idx="19"/>
          </p:nvPr>
        </p:nvSpPr>
        <p:spPr>
          <a:xfrm>
            <a:off x="479426" y="1089025"/>
            <a:ext cx="5540020"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
        <p:nvSpPr>
          <p:cNvPr id="18" name="Textplatzhalter 4"/>
          <p:cNvSpPr>
            <a:spLocks noGrp="1"/>
          </p:cNvSpPr>
          <p:nvPr>
            <p:ph type="body" sz="quarter" idx="3"/>
          </p:nvPr>
        </p:nvSpPr>
        <p:spPr>
          <a:xfrm>
            <a:off x="6172136" y="1089025"/>
            <a:ext cx="5539678"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Tree>
    <p:extLst>
      <p:ext uri="{BB962C8B-B14F-4D97-AF65-F5344CB8AC3E}">
        <p14:creationId xmlns:p14="http://schemas.microsoft.com/office/powerpoint/2010/main" val="27719487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W7-X">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0501" y="190801"/>
            <a:ext cx="803760" cy="536275"/>
          </a:xfrm>
          <a:prstGeom prst="rect">
            <a:avLst/>
          </a:prstGeom>
        </p:spPr>
      </p:pic>
      <p:sp>
        <p:nvSpPr>
          <p:cNvPr id="13" name="Titel 12"/>
          <p:cNvSpPr>
            <a:spLocks noGrp="1"/>
          </p:cNvSpPr>
          <p:nvPr>
            <p:ph type="title"/>
          </p:nvPr>
        </p:nvSpPr>
        <p:spPr>
          <a:xfrm>
            <a:off x="478368" y="188639"/>
            <a:ext cx="9095472" cy="640303"/>
          </a:xfrm>
          <a:prstGeom prst="rect">
            <a:avLst/>
          </a:prstGeom>
        </p:spPr>
        <p:txBody>
          <a:bodyPr anchor="b">
            <a:normAutofit/>
          </a:bodyPr>
          <a:lstStyle>
            <a:lvl1pPr>
              <a:defRPr lang="de-DE" sz="2800" b="1" kern="1200" dirty="0">
                <a:solidFill>
                  <a:srgbClr val="3F7EC1"/>
                </a:solidFill>
                <a:latin typeface="Arial Narrow" panose="020B0606020202030204" pitchFamily="34" charset="0"/>
                <a:ea typeface="+mj-ea"/>
                <a:cs typeface="+mj-cs"/>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478367" y="6356358"/>
            <a:ext cx="1117572"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r>
              <a:rPr lang="de-DE" smtClean="0"/>
              <a:t>01.04.2022</a:t>
            </a:r>
            <a:endParaRPr lang="de-DE" dirty="0"/>
          </a:p>
        </p:txBody>
      </p:sp>
      <p:sp>
        <p:nvSpPr>
          <p:cNvPr id="4" name="Fußzeilenplatzhalter 3"/>
          <p:cNvSpPr>
            <a:spLocks noGrp="1"/>
          </p:cNvSpPr>
          <p:nvPr>
            <p:ph type="ftr" sz="quarter" idx="11"/>
          </p:nvPr>
        </p:nvSpPr>
        <p:spPr>
          <a:xfrm>
            <a:off x="1813850" y="6356358"/>
            <a:ext cx="8564311" cy="365125"/>
          </a:xfrm>
        </p:spPr>
        <p:txBody>
          <a:bodyPr/>
          <a:lstStyle>
            <a:lvl1pPr>
              <a:defRPr lang="de-DE" sz="1000" b="0" kern="1200" dirty="0">
                <a:solidFill>
                  <a:schemeClr val="tx1">
                    <a:lumMod val="65000"/>
                    <a:lumOff val="35000"/>
                  </a:schemeClr>
                </a:solidFill>
                <a:latin typeface="Arial Narrow" panose="020B0606020202030204" pitchFamily="34" charset="0"/>
                <a:ea typeface="+mn-ea"/>
                <a:cs typeface="+mn-cs"/>
              </a:defRPr>
            </a:lvl1pPr>
          </a:lstStyle>
          <a:p>
            <a:r>
              <a:rPr lang="en-US" smtClean="0"/>
              <a:t>DPG Frühjahrstagung Mainz, 2022</a:t>
            </a:r>
            <a:endParaRPr lang="de-DE" dirty="0"/>
          </a:p>
        </p:txBody>
      </p:sp>
      <p:sp>
        <p:nvSpPr>
          <p:cNvPr id="5" name="Foliennummernplatzhalter 4"/>
          <p:cNvSpPr>
            <a:spLocks noGrp="1"/>
          </p:cNvSpPr>
          <p:nvPr>
            <p:ph type="sldNum" sz="quarter" idx="12"/>
          </p:nvPr>
        </p:nvSpPr>
        <p:spPr>
          <a:xfrm>
            <a:off x="10632575" y="6357601"/>
            <a:ext cx="1080000"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cxnSp>
        <p:nvCxnSpPr>
          <p:cNvPr id="11" name="Gerader Verbinder 10"/>
          <p:cNvCxnSpPr/>
          <p:nvPr userDrawn="1"/>
        </p:nvCxnSpPr>
        <p:spPr bwMode="auto">
          <a:xfrm>
            <a:off x="497682" y="908050"/>
            <a:ext cx="11196637"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p:spPr>
      </p:cxnSp>
      <p:sp>
        <p:nvSpPr>
          <p:cNvPr id="17" name="Textplatzhalter 22"/>
          <p:cNvSpPr>
            <a:spLocks noGrp="1"/>
          </p:cNvSpPr>
          <p:nvPr>
            <p:ph type="body" sz="quarter" idx="13"/>
          </p:nvPr>
        </p:nvSpPr>
        <p:spPr>
          <a:xfrm>
            <a:off x="478368" y="1089026"/>
            <a:ext cx="11234209" cy="5188222"/>
          </a:xfrm>
          <a:prstGeom prst="rect">
            <a:avLst/>
          </a:prstGeom>
        </p:spPr>
        <p:txBody>
          <a:bodyPr/>
          <a:lstStyle>
            <a:lvl1pPr>
              <a:defRPr lang="de-DE" sz="2400" b="1" kern="1200" dirty="0" smtClean="0">
                <a:solidFill>
                  <a:schemeClr val="tx1"/>
                </a:solidFill>
                <a:latin typeface="+mn-lt"/>
                <a:ea typeface="+mn-ea"/>
                <a:cs typeface="+mn-cs"/>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978" y="188640"/>
            <a:ext cx="803597" cy="538451"/>
          </a:xfrm>
          <a:prstGeom prst="rect">
            <a:avLst/>
          </a:prstGeom>
        </p:spPr>
      </p:pic>
    </p:spTree>
    <p:extLst>
      <p:ext uri="{BB962C8B-B14F-4D97-AF65-F5344CB8AC3E}">
        <p14:creationId xmlns:p14="http://schemas.microsoft.com/office/powerpoint/2010/main" val="267987365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478367" y="1089025"/>
            <a:ext cx="11233151" cy="5187950"/>
          </a:xfrm>
          <a:prstGeom prst="rect">
            <a:avLst/>
          </a:prstGeom>
        </p:spPr>
        <p:txBody>
          <a:bodyPr lIns="0"/>
          <a:lstStyle>
            <a:lvl1pPr>
              <a:defRPr sz="2400" b="1"/>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13" name="Titel 12"/>
          <p:cNvSpPr>
            <a:spLocks noGrp="1"/>
          </p:cNvSpPr>
          <p:nvPr>
            <p:ph type="title"/>
          </p:nvPr>
        </p:nvSpPr>
        <p:spPr>
          <a:xfrm>
            <a:off x="478368" y="188638"/>
            <a:ext cx="9095472" cy="651600"/>
          </a:xfrm>
          <a:prstGeom prst="rect">
            <a:avLst/>
          </a:prstGeom>
        </p:spPr>
        <p:txBody>
          <a:bodyPr lIns="0" anchor="b">
            <a:normAutofit/>
          </a:bodyPr>
          <a:lstStyle>
            <a:lvl1pPr>
              <a:defRPr lang="de-DE" sz="2800" b="1" kern="1200" dirty="0">
                <a:solidFill>
                  <a:schemeClr val="accent1"/>
                </a:solidFill>
                <a:latin typeface="Arial Narrow" panose="020B0606020202030204" pitchFamily="34" charset="0"/>
                <a:ea typeface="+mj-ea"/>
                <a:cs typeface="+mj-cs"/>
              </a:defRPr>
            </a:lvl1pPr>
          </a:lstStyle>
          <a:p>
            <a:r>
              <a:rPr lang="en-GB"/>
              <a:t>Click to edit Master title style</a:t>
            </a:r>
            <a:endParaRPr lang="de-DE" dirty="0"/>
          </a:p>
        </p:txBody>
      </p:sp>
      <p:cxnSp>
        <p:nvCxnSpPr>
          <p:cNvPr id="11" name="Gerader Verbinder 10"/>
          <p:cNvCxnSpPr/>
          <p:nvPr userDrawn="1"/>
        </p:nvCxnSpPr>
        <p:spPr bwMode="auto">
          <a:xfrm>
            <a:off x="478367" y="900113"/>
            <a:ext cx="11233991" cy="11112"/>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0"/>
          </p:nvPr>
        </p:nvSpPr>
        <p:spPr/>
        <p:txBody>
          <a:bodyPr/>
          <a:lstStyle/>
          <a:p>
            <a:r>
              <a:rPr lang="de-DE" smtClean="0"/>
              <a:t>01.04.2022</a:t>
            </a:r>
            <a:endParaRPr lang="de-DE"/>
          </a:p>
        </p:txBody>
      </p:sp>
      <p:sp>
        <p:nvSpPr>
          <p:cNvPr id="7" name="Fußzeilenplatzhalter 6"/>
          <p:cNvSpPr>
            <a:spLocks noGrp="1"/>
          </p:cNvSpPr>
          <p:nvPr>
            <p:ph type="ftr" sz="quarter" idx="11"/>
          </p:nvPr>
        </p:nvSpPr>
        <p:spPr/>
        <p:txBody>
          <a:bodyPr/>
          <a:lstStyle/>
          <a:p>
            <a:r>
              <a:rPr lang="de-DE" smtClean="0"/>
              <a:t>DPG Frühjahrstagung Mainz, 2022</a:t>
            </a:r>
            <a:endParaRPr lang="de-DE"/>
          </a:p>
        </p:txBody>
      </p:sp>
      <p:sp>
        <p:nvSpPr>
          <p:cNvPr id="8" name="Foliennummernplatzhalter 7"/>
          <p:cNvSpPr>
            <a:spLocks noGrp="1"/>
          </p:cNvSpPr>
          <p:nvPr>
            <p:ph type="sldNum" sz="quarter" idx="12"/>
          </p:nvPr>
        </p:nvSpPr>
        <p:spPr/>
        <p:txBody>
          <a:bodyPr/>
          <a:lstStyle/>
          <a:p>
            <a:fld id="{31AA536C-85F5-4A1B-A111-7CE00A08BCBC}" type="slidenum">
              <a:rPr lang="de-DE" smtClean="0"/>
              <a:pPr/>
              <a:t>‹Nr.›</a:t>
            </a:fld>
            <a:endParaRPr lang="de-DE"/>
          </a:p>
        </p:txBody>
      </p:sp>
    </p:spTree>
    <p:extLst>
      <p:ext uri="{BB962C8B-B14F-4D97-AF65-F5344CB8AC3E}">
        <p14:creationId xmlns:p14="http://schemas.microsoft.com/office/powerpoint/2010/main" val="1104983684"/>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675698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1164771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Tree>
    <p:extLst>
      <p:ext uri="{BB962C8B-B14F-4D97-AF65-F5344CB8AC3E}">
        <p14:creationId xmlns:p14="http://schemas.microsoft.com/office/powerpoint/2010/main" val="19969885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7366454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425" y="1912937"/>
            <a:ext cx="5540020" cy="4314721"/>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912937"/>
            <a:ext cx="5540020" cy="4305300"/>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2"/>
          <p:cNvSpPr>
            <a:spLocks noGrp="1"/>
          </p:cNvSpPr>
          <p:nvPr>
            <p:ph type="body" idx="19"/>
          </p:nvPr>
        </p:nvSpPr>
        <p:spPr>
          <a:xfrm>
            <a:off x="479426" y="1089025"/>
            <a:ext cx="5540020"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
        <p:nvSpPr>
          <p:cNvPr id="18" name="Textplatzhalter 4"/>
          <p:cNvSpPr>
            <a:spLocks noGrp="1"/>
          </p:cNvSpPr>
          <p:nvPr>
            <p:ph type="body" sz="quarter" idx="3"/>
          </p:nvPr>
        </p:nvSpPr>
        <p:spPr>
          <a:xfrm>
            <a:off x="6172136" y="1089025"/>
            <a:ext cx="5539678"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Tree>
    <p:extLst>
      <p:ext uri="{BB962C8B-B14F-4D97-AF65-F5344CB8AC3E}">
        <p14:creationId xmlns:p14="http://schemas.microsoft.com/office/powerpoint/2010/main" val="34300001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6170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7-X w/ acknowledgement">
    <p:spTree>
      <p:nvGrpSpPr>
        <p:cNvPr id="1" name=""/>
        <p:cNvGrpSpPr/>
        <p:nvPr/>
      </p:nvGrpSpPr>
      <p:grpSpPr>
        <a:xfrm>
          <a:off x="0" y="0"/>
          <a:ext cx="0" cy="0"/>
          <a:chOff x="0" y="0"/>
          <a:chExt cx="0" cy="0"/>
        </a:xfrm>
      </p:grpSpPr>
      <p:sp>
        <p:nvSpPr>
          <p:cNvPr id="33" name="Untertitel 2"/>
          <p:cNvSpPr>
            <a:spLocks noGrp="1"/>
          </p:cNvSpPr>
          <p:nvPr userDrawn="1">
            <p:ph type="subTitle" idx="1"/>
          </p:nvPr>
        </p:nvSpPr>
        <p:spPr>
          <a:xfrm>
            <a:off x="1524000" y="3429000"/>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34" name="Titel 7"/>
          <p:cNvSpPr>
            <a:spLocks noGrp="1"/>
          </p:cNvSpPr>
          <p:nvPr userDrawn="1">
            <p:ph type="title"/>
          </p:nvPr>
        </p:nvSpPr>
        <p:spPr>
          <a:xfrm>
            <a:off x="1524000" y="1240663"/>
            <a:ext cx="9144000" cy="2055378"/>
          </a:xfrm>
          <a:prstGeom prst="rect">
            <a:avLst/>
          </a:prstGeom>
        </p:spPr>
        <p:txBody>
          <a:bodyPr anchor="b"/>
          <a:lstStyle>
            <a:lvl1pPr algn="ctr">
              <a:defRPr b="1"/>
            </a:lvl1pPr>
          </a:lstStyle>
          <a:p>
            <a:r>
              <a:rPr lang="de-DE" smtClean="0"/>
              <a:t>Titelmasterformat durch Klicken bearbeiten</a:t>
            </a:r>
            <a:endParaRPr lang="de-DE" dirty="0"/>
          </a:p>
        </p:txBody>
      </p:sp>
      <p:grpSp>
        <p:nvGrpSpPr>
          <p:cNvPr id="14" name="Gruppieren 13"/>
          <p:cNvGrpSpPr/>
          <p:nvPr userDrawn="1"/>
        </p:nvGrpSpPr>
        <p:grpSpPr>
          <a:xfrm>
            <a:off x="1930906" y="5858096"/>
            <a:ext cx="8505866" cy="566770"/>
            <a:chOff x="507813" y="5799994"/>
            <a:chExt cx="8204703" cy="566770"/>
          </a:xfrm>
        </p:grpSpPr>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813" y="5834863"/>
              <a:ext cx="560411" cy="373742"/>
            </a:xfrm>
            <a:prstGeom prst="rect">
              <a:avLst/>
            </a:prstGeom>
          </p:spPr>
        </p:pic>
        <p:sp>
          <p:nvSpPr>
            <p:cNvPr id="18" name="Subtitle 2"/>
            <p:cNvSpPr txBox="1">
              <a:spLocks/>
            </p:cNvSpPr>
            <p:nvPr userDrawn="1"/>
          </p:nvSpPr>
          <p:spPr>
            <a:xfrm>
              <a:off x="1068224" y="5799994"/>
              <a:ext cx="7644292"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50" dirty="0" smtClean="0">
                  <a:latin typeface="Arial Narrow" panose="020B0606020202030204" pitchFamily="34" charset="0"/>
                </a:rPr>
                <a:t>This work has been carried out within the framework of the </a:t>
              </a:r>
              <a:r>
                <a:rPr lang="en-US" sz="950" dirty="0" err="1" smtClean="0">
                  <a:latin typeface="Arial Narrow" panose="020B0606020202030204" pitchFamily="34" charset="0"/>
                </a:rPr>
                <a:t>EUROfusion</a:t>
              </a:r>
              <a:r>
                <a:rPr lang="en-US" sz="950" dirty="0" smtClean="0">
                  <a:latin typeface="Arial Narrow" panose="020B0606020202030204" pitchFamily="34" charset="0"/>
                </a:rPr>
                <a:t> Consortium, funded by the European Union via the </a:t>
              </a:r>
              <a:r>
                <a:rPr lang="en-US" sz="950" dirty="0" err="1" smtClean="0">
                  <a:latin typeface="Arial Narrow" panose="020B0606020202030204" pitchFamily="34" charset="0"/>
                </a:rPr>
                <a:t>Euratom</a:t>
              </a:r>
              <a:r>
                <a:rPr lang="en-US" sz="950" dirty="0" smtClean="0">
                  <a:latin typeface="Arial Narrow" panose="020B0606020202030204" pitchFamily="34" charset="0"/>
                </a:rPr>
                <a:t> Research and Training </a:t>
              </a:r>
              <a:r>
                <a:rPr lang="en-US" sz="950" dirty="0" err="1" smtClean="0">
                  <a:latin typeface="Arial Narrow" panose="020B0606020202030204" pitchFamily="34" charset="0"/>
                </a:rPr>
                <a:t>Programme</a:t>
              </a:r>
              <a:r>
                <a:rPr lang="en-US" sz="950" dirty="0" smtClean="0">
                  <a:latin typeface="Arial Narrow" panose="020B0606020202030204" pitchFamily="34" charset="0"/>
                </a:rPr>
                <a:t> (Grant Agreement No 101052200 — </a:t>
              </a:r>
              <a:r>
                <a:rPr lang="en-US" sz="950" dirty="0" err="1" smtClean="0">
                  <a:latin typeface="Arial Narrow" panose="020B0606020202030204" pitchFamily="34" charset="0"/>
                </a:rPr>
                <a:t>EUROfusion</a:t>
              </a:r>
              <a:r>
                <a:rPr lang="en-US" sz="950" dirty="0" smtClean="0">
                  <a:latin typeface="Arial Narrow" panose="020B0606020202030204" pitchFamily="34" charset="0"/>
                </a:rPr>
                <a:t>). Views and opinions expressed are however those of the author(s) only and do not necessarily reflect those of the European Union or the European Commission. Neither the European Union nor the European Commission can be held responsible for them.</a:t>
              </a:r>
              <a:endParaRPr lang="en-US" sz="950" dirty="0">
                <a:latin typeface="Arial Narrow" panose="020B0606020202030204" pitchFamily="34" charset="0"/>
              </a:endParaRPr>
            </a:p>
          </p:txBody>
        </p:sp>
      </p:grpSp>
      <p:sp>
        <p:nvSpPr>
          <p:cNvPr id="3" name="Datumsplatzhalter 2"/>
          <p:cNvSpPr>
            <a:spLocks noGrp="1"/>
          </p:cNvSpPr>
          <p:nvPr>
            <p:ph type="dt" sz="half" idx="10"/>
          </p:nvPr>
        </p:nvSpPr>
        <p:spPr/>
        <p:txBody>
          <a:bodyPr/>
          <a:lstStyle/>
          <a:p>
            <a:r>
              <a:rPr lang="de-DE" smtClean="0"/>
              <a:t>01.04.2022</a:t>
            </a:r>
            <a:endParaRPr lang="de-DE" dirty="0"/>
          </a:p>
        </p:txBody>
      </p:sp>
      <p:sp>
        <p:nvSpPr>
          <p:cNvPr id="4" name="Fußzeilenplatzhalter 3"/>
          <p:cNvSpPr>
            <a:spLocks noGrp="1"/>
          </p:cNvSpPr>
          <p:nvPr>
            <p:ph type="ftr" sz="quarter" idx="11"/>
          </p:nvPr>
        </p:nvSpPr>
        <p:spPr/>
        <p:txBody>
          <a:bodyPr/>
          <a:lstStyle/>
          <a:p>
            <a:r>
              <a:rPr lang="de-DE" smtClean="0"/>
              <a:t>DPG Frühjahrstagung Mainz, 2022</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‹Nr.›</a:t>
            </a:fld>
            <a:endParaRPr lang="de-DE" dirty="0"/>
          </a:p>
        </p:txBody>
      </p:sp>
      <p:grpSp>
        <p:nvGrpSpPr>
          <p:cNvPr id="16" name="Gruppieren 15"/>
          <p:cNvGrpSpPr/>
          <p:nvPr userDrawn="1"/>
        </p:nvGrpSpPr>
        <p:grpSpPr>
          <a:xfrm>
            <a:off x="3520800" y="4874400"/>
            <a:ext cx="5177783" cy="716032"/>
            <a:chOff x="3520800" y="5270400"/>
            <a:chExt cx="5177783" cy="716032"/>
          </a:xfrm>
        </p:grpSpPr>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62800" y="5425200"/>
              <a:ext cx="2135783" cy="507600"/>
            </a:xfrm>
            <a:prstGeom prst="rect">
              <a:avLst/>
            </a:prstGeom>
          </p:spPr>
        </p:pic>
        <p:pic>
          <p:nvPicPr>
            <p:cNvPr id="19" name="Grafik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0800" y="5270400"/>
              <a:ext cx="2382977" cy="716032"/>
            </a:xfrm>
            <a:prstGeom prst="rect">
              <a:avLst/>
            </a:prstGeom>
          </p:spPr>
        </p:pic>
      </p:grpSp>
    </p:spTree>
    <p:extLst>
      <p:ext uri="{BB962C8B-B14F-4D97-AF65-F5344CB8AC3E}">
        <p14:creationId xmlns:p14="http://schemas.microsoft.com/office/powerpoint/2010/main" val="412792222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7-X w/o acknowledgement w/ image">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49395"/>
            <a:ext cx="12192000" cy="2264910"/>
          </a:xfrm>
          <a:prstGeom prst="rect">
            <a:avLst/>
          </a:prstGeom>
        </p:spPr>
      </p:pic>
      <p:sp>
        <p:nvSpPr>
          <p:cNvPr id="14" name="Datumsplatzhalter 2"/>
          <p:cNvSpPr>
            <a:spLocks noGrp="1"/>
          </p:cNvSpPr>
          <p:nvPr>
            <p:ph type="dt" sz="half" idx="10"/>
          </p:nvPr>
        </p:nvSpPr>
        <p:spPr>
          <a:xfrm>
            <a:off x="479425" y="6490520"/>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r>
              <a:rPr lang="de-DE" smtClean="0"/>
              <a:t>01.04.2022</a:t>
            </a:r>
            <a:endParaRPr lang="de-DE" dirty="0"/>
          </a:p>
        </p:txBody>
      </p:sp>
      <p:sp>
        <p:nvSpPr>
          <p:cNvPr id="15" name="Fußzeilenplatzhalter 3"/>
          <p:cNvSpPr>
            <a:spLocks noGrp="1"/>
          </p:cNvSpPr>
          <p:nvPr>
            <p:ph type="ftr" sz="quarter" idx="11"/>
          </p:nvPr>
        </p:nvSpPr>
        <p:spPr>
          <a:xfrm>
            <a:off x="1813845" y="6488564"/>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r>
              <a:rPr lang="en-US" smtClean="0"/>
              <a:t>DPG Frühjahrstagung Mainz, 2022</a:t>
            </a:r>
            <a:endParaRPr lang="en-US" dirty="0"/>
          </a:p>
        </p:txBody>
      </p:sp>
      <p:sp>
        <p:nvSpPr>
          <p:cNvPr id="16" name="Foliennummernplatzhalter 4"/>
          <p:cNvSpPr>
            <a:spLocks noGrp="1"/>
          </p:cNvSpPr>
          <p:nvPr>
            <p:ph type="sldNum" sz="quarter" idx="12"/>
          </p:nvPr>
        </p:nvSpPr>
        <p:spPr>
          <a:xfrm>
            <a:off x="10632575" y="6490519"/>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17" name="Untertitel 2"/>
          <p:cNvSpPr>
            <a:spLocks noGrp="1"/>
          </p:cNvSpPr>
          <p:nvPr>
            <p:ph type="subTitle" idx="1"/>
          </p:nvPr>
        </p:nvSpPr>
        <p:spPr>
          <a:xfrm>
            <a:off x="1524000" y="2510472"/>
            <a:ext cx="9144000" cy="748028"/>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23" name="Titel 7"/>
          <p:cNvSpPr>
            <a:spLocks noGrp="1"/>
          </p:cNvSpPr>
          <p:nvPr>
            <p:ph type="title"/>
          </p:nvPr>
        </p:nvSpPr>
        <p:spPr>
          <a:xfrm>
            <a:off x="1524000" y="1136247"/>
            <a:ext cx="9144000" cy="1316396"/>
          </a:xfrm>
          <a:prstGeom prst="rect">
            <a:avLst/>
          </a:prstGeom>
        </p:spPr>
        <p:txBody>
          <a:bodyPr anchor="b"/>
          <a:lstStyle>
            <a:lvl1pPr algn="ctr">
              <a:defRPr b="1"/>
            </a:lvl1pPr>
          </a:lstStyle>
          <a:p>
            <a:r>
              <a:rPr lang="de-DE" smtClean="0"/>
              <a:t>Titelmasterformat durch Klicken bearbeiten</a:t>
            </a:r>
            <a:endParaRPr lang="de-DE" dirty="0"/>
          </a:p>
        </p:txBody>
      </p:sp>
      <p:grpSp>
        <p:nvGrpSpPr>
          <p:cNvPr id="12" name="Gruppieren 11"/>
          <p:cNvGrpSpPr/>
          <p:nvPr userDrawn="1"/>
        </p:nvGrpSpPr>
        <p:grpSpPr>
          <a:xfrm>
            <a:off x="3520800" y="3312000"/>
            <a:ext cx="5163857" cy="662400"/>
            <a:chOff x="3520800" y="5270400"/>
            <a:chExt cx="5163857" cy="662400"/>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5200" y="5418000"/>
              <a:ext cx="1999457" cy="475200"/>
            </a:xfrm>
            <a:prstGeom prst="rect">
              <a:avLst/>
            </a:prstGeom>
          </p:spPr>
        </p:pic>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0800" y="5270400"/>
              <a:ext cx="2204488" cy="662400"/>
            </a:xfrm>
            <a:prstGeom prst="rect">
              <a:avLst/>
            </a:prstGeom>
          </p:spPr>
        </p:pic>
      </p:grpSp>
    </p:spTree>
    <p:extLst>
      <p:ext uri="{BB962C8B-B14F-4D97-AF65-F5344CB8AC3E}">
        <p14:creationId xmlns:p14="http://schemas.microsoft.com/office/powerpoint/2010/main" val="185903833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7-X w/ acknowledgement w/ image">
    <p:spTree>
      <p:nvGrpSpPr>
        <p:cNvPr id="1" name=""/>
        <p:cNvGrpSpPr/>
        <p:nvPr/>
      </p:nvGrpSpPr>
      <p:grpSpPr>
        <a:xfrm>
          <a:off x="0" y="0"/>
          <a:ext cx="0" cy="0"/>
          <a:chOff x="0" y="0"/>
          <a:chExt cx="0" cy="0"/>
        </a:xfrm>
      </p:grpSpPr>
      <p:pic>
        <p:nvPicPr>
          <p:cNvPr id="18" name="Grafik 17"/>
          <p:cNvPicPr>
            <a:picLocks noChangeAspect="1"/>
          </p:cNvPicPr>
          <p:nvPr userDrawn="1"/>
        </p:nvPicPr>
        <p:blipFill rotWithShape="1">
          <a:blip r:embed="rId2">
            <a:extLst>
              <a:ext uri="{28A0092B-C50C-407E-A947-70E740481C1C}">
                <a14:useLocalDpi xmlns:a14="http://schemas.microsoft.com/office/drawing/2010/main" val="0"/>
              </a:ext>
            </a:extLst>
          </a:blip>
          <a:srcRect t="9428"/>
          <a:stretch/>
        </p:blipFill>
        <p:spPr>
          <a:xfrm>
            <a:off x="0" y="4462943"/>
            <a:ext cx="12192000" cy="2051362"/>
          </a:xfrm>
          <a:prstGeom prst="rect">
            <a:avLst/>
          </a:prstGeom>
        </p:spPr>
      </p:pic>
      <p:sp>
        <p:nvSpPr>
          <p:cNvPr id="14" name="Datumsplatzhalter 2"/>
          <p:cNvSpPr>
            <a:spLocks noGrp="1"/>
          </p:cNvSpPr>
          <p:nvPr>
            <p:ph type="dt" sz="half" idx="10"/>
          </p:nvPr>
        </p:nvSpPr>
        <p:spPr>
          <a:xfrm>
            <a:off x="479425" y="6490520"/>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r>
              <a:rPr lang="de-DE" smtClean="0"/>
              <a:t>01.04.2022</a:t>
            </a:r>
            <a:endParaRPr lang="de-DE" dirty="0"/>
          </a:p>
        </p:txBody>
      </p:sp>
      <p:sp>
        <p:nvSpPr>
          <p:cNvPr id="15" name="Fußzeilenplatzhalter 3"/>
          <p:cNvSpPr>
            <a:spLocks noGrp="1"/>
          </p:cNvSpPr>
          <p:nvPr>
            <p:ph type="ftr" sz="quarter" idx="11"/>
          </p:nvPr>
        </p:nvSpPr>
        <p:spPr>
          <a:xfrm>
            <a:off x="1813845" y="6488564"/>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r>
              <a:rPr lang="en-US" smtClean="0"/>
              <a:t>DPG Frühjahrstagung Mainz, 2022</a:t>
            </a:r>
            <a:endParaRPr lang="en-US" dirty="0"/>
          </a:p>
        </p:txBody>
      </p:sp>
      <p:sp>
        <p:nvSpPr>
          <p:cNvPr id="16" name="Foliennummernplatzhalter 4"/>
          <p:cNvSpPr>
            <a:spLocks noGrp="1"/>
          </p:cNvSpPr>
          <p:nvPr>
            <p:ph type="sldNum" sz="quarter" idx="12"/>
          </p:nvPr>
        </p:nvSpPr>
        <p:spPr>
          <a:xfrm>
            <a:off x="10632575" y="6490519"/>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17" name="Untertitel 2"/>
          <p:cNvSpPr>
            <a:spLocks noGrp="1"/>
          </p:cNvSpPr>
          <p:nvPr>
            <p:ph type="subTitle" idx="1"/>
          </p:nvPr>
        </p:nvSpPr>
        <p:spPr>
          <a:xfrm>
            <a:off x="1524000" y="2407920"/>
            <a:ext cx="9144000" cy="748028"/>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23" name="Titel 7"/>
          <p:cNvSpPr>
            <a:spLocks noGrp="1"/>
          </p:cNvSpPr>
          <p:nvPr>
            <p:ph type="title"/>
          </p:nvPr>
        </p:nvSpPr>
        <p:spPr>
          <a:xfrm>
            <a:off x="1524000" y="1033695"/>
            <a:ext cx="9144000" cy="1316396"/>
          </a:xfrm>
          <a:prstGeom prst="rect">
            <a:avLst/>
          </a:prstGeom>
        </p:spPr>
        <p:txBody>
          <a:bodyPr anchor="b"/>
          <a:lstStyle>
            <a:lvl1pPr algn="ctr">
              <a:defRPr b="1"/>
            </a:lvl1pPr>
          </a:lstStyle>
          <a:p>
            <a:r>
              <a:rPr lang="de-DE" smtClean="0"/>
              <a:t>Titelmasterformat durch Klicken bearbeiten</a:t>
            </a:r>
            <a:endParaRPr lang="de-DE" dirty="0"/>
          </a:p>
        </p:txBody>
      </p:sp>
      <p:grpSp>
        <p:nvGrpSpPr>
          <p:cNvPr id="19" name="Gruppieren 18"/>
          <p:cNvGrpSpPr/>
          <p:nvPr userDrawn="1"/>
        </p:nvGrpSpPr>
        <p:grpSpPr>
          <a:xfrm>
            <a:off x="1155700" y="3986452"/>
            <a:ext cx="9746155" cy="566770"/>
            <a:chOff x="498625" y="5792837"/>
            <a:chExt cx="9401079" cy="566770"/>
          </a:xfrm>
        </p:grpSpPr>
        <p:pic>
          <p:nvPicPr>
            <p:cNvPr id="20" name="Grafik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8625" y="5834863"/>
              <a:ext cx="560411" cy="373742"/>
            </a:xfrm>
            <a:prstGeom prst="rect">
              <a:avLst/>
            </a:prstGeom>
          </p:spPr>
        </p:pic>
        <p:sp>
          <p:nvSpPr>
            <p:cNvPr id="21" name="Subtitle 2"/>
            <p:cNvSpPr txBox="1">
              <a:spLocks/>
            </p:cNvSpPr>
            <p:nvPr userDrawn="1"/>
          </p:nvSpPr>
          <p:spPr>
            <a:xfrm>
              <a:off x="1068226" y="5792837"/>
              <a:ext cx="8831478"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50" dirty="0" smtClean="0">
                  <a:latin typeface="Arial Narrow" panose="020B0606020202030204" pitchFamily="34" charset="0"/>
                </a:rPr>
                <a:t>This work has been carried out within the framework of the </a:t>
              </a:r>
              <a:r>
                <a:rPr lang="en-US" sz="950" dirty="0" err="1" smtClean="0">
                  <a:latin typeface="Arial Narrow" panose="020B0606020202030204" pitchFamily="34" charset="0"/>
                </a:rPr>
                <a:t>EUROfusion</a:t>
              </a:r>
              <a:r>
                <a:rPr lang="en-US" sz="950" dirty="0" smtClean="0">
                  <a:latin typeface="Arial Narrow" panose="020B0606020202030204" pitchFamily="34" charset="0"/>
                </a:rPr>
                <a:t> Consortium, funded by the European Union via the </a:t>
              </a:r>
              <a:r>
                <a:rPr lang="en-US" sz="950" dirty="0" err="1" smtClean="0">
                  <a:latin typeface="Arial Narrow" panose="020B0606020202030204" pitchFamily="34" charset="0"/>
                </a:rPr>
                <a:t>Euratom</a:t>
              </a:r>
              <a:r>
                <a:rPr lang="en-US" sz="950" dirty="0" smtClean="0">
                  <a:latin typeface="Arial Narrow" panose="020B0606020202030204" pitchFamily="34" charset="0"/>
                </a:rPr>
                <a:t> Research and Training </a:t>
              </a:r>
              <a:r>
                <a:rPr lang="en-US" sz="950" dirty="0" err="1" smtClean="0">
                  <a:latin typeface="Arial Narrow" panose="020B0606020202030204" pitchFamily="34" charset="0"/>
                </a:rPr>
                <a:t>Programme</a:t>
              </a:r>
              <a:r>
                <a:rPr lang="en-US" sz="950" dirty="0" smtClean="0">
                  <a:latin typeface="Arial Narrow" panose="020B0606020202030204" pitchFamily="34" charset="0"/>
                </a:rPr>
                <a:t> (Grant Agreement No 101052200 — </a:t>
              </a:r>
              <a:r>
                <a:rPr lang="en-US" sz="950" dirty="0" err="1" smtClean="0">
                  <a:latin typeface="Arial Narrow" panose="020B0606020202030204" pitchFamily="34" charset="0"/>
                </a:rPr>
                <a:t>EUROfusion</a:t>
              </a:r>
              <a:r>
                <a:rPr lang="en-US" sz="950" dirty="0" smtClean="0">
                  <a:latin typeface="Arial Narrow" panose="020B0606020202030204" pitchFamily="34" charset="0"/>
                </a:rPr>
                <a:t>). Views and opinions expressed are however those of the author(s) only and do not necessarily reflect those of the European Union or the European Commission. Neither the European Union nor the European Commission can be held responsible for them.</a:t>
              </a:r>
              <a:endParaRPr lang="en-US" sz="950" dirty="0">
                <a:latin typeface="Arial Narrow" panose="020B0606020202030204" pitchFamily="34" charset="0"/>
              </a:endParaRPr>
            </a:p>
          </p:txBody>
        </p:sp>
      </p:grpSp>
      <p:grpSp>
        <p:nvGrpSpPr>
          <p:cNvPr id="39" name="Gruppieren 38"/>
          <p:cNvGrpSpPr/>
          <p:nvPr userDrawn="1"/>
        </p:nvGrpSpPr>
        <p:grpSpPr>
          <a:xfrm>
            <a:off x="3520800" y="3240000"/>
            <a:ext cx="5163857" cy="662400"/>
            <a:chOff x="3520800" y="5270400"/>
            <a:chExt cx="5163857" cy="662400"/>
          </a:xfrm>
        </p:grpSpPr>
        <p:pic>
          <p:nvPicPr>
            <p:cNvPr id="40" name="Grafik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5200" y="5418000"/>
              <a:ext cx="1999457" cy="475200"/>
            </a:xfrm>
            <a:prstGeom prst="rect">
              <a:avLst/>
            </a:prstGeom>
          </p:spPr>
        </p:pic>
        <p:pic>
          <p:nvPicPr>
            <p:cNvPr id="41" name="Grafik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20800" y="5270400"/>
              <a:ext cx="2204488" cy="662400"/>
            </a:xfrm>
            <a:prstGeom prst="rect">
              <a:avLst/>
            </a:prstGeom>
          </p:spPr>
        </p:pic>
      </p:grpSp>
    </p:spTree>
    <p:extLst>
      <p:ext uri="{BB962C8B-B14F-4D97-AF65-F5344CB8AC3E}">
        <p14:creationId xmlns:p14="http://schemas.microsoft.com/office/powerpoint/2010/main" val="173937316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1461890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609600" y="273600"/>
            <a:ext cx="10972320" cy="1145160"/>
          </a:xfrm>
          <a:prstGeom prst="rect">
            <a:avLst/>
          </a:prstGeom>
        </p:spPr>
        <p:txBody>
          <a:bodyPr lIns="0" tIns="0" rIns="0" bIns="0" anchor="ctr"/>
          <a:lstStyle/>
          <a:p>
            <a:pPr algn="ctr"/>
            <a:endParaRPr/>
          </a:p>
        </p:txBody>
      </p:sp>
      <p:sp>
        <p:nvSpPr>
          <p:cNvPr id="63" name="PlaceHolder 2"/>
          <p:cNvSpPr>
            <a:spLocks noGrp="1"/>
          </p:cNvSpPr>
          <p:nvPr>
            <p:ph type="subTitle"/>
          </p:nvPr>
        </p:nvSpPr>
        <p:spPr>
          <a:xfrm>
            <a:off x="609600" y="1604520"/>
            <a:ext cx="1097232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22566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1519152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6" name="Textplatzhalter 5"/>
          <p:cNvSpPr>
            <a:spLocks noGrp="1"/>
          </p:cNvSpPr>
          <p:nvPr>
            <p:ph type="body" sz="quarter" idx="17"/>
          </p:nvPr>
        </p:nvSpPr>
        <p:spPr>
          <a:xfrm>
            <a:off x="479425" y="1096930"/>
            <a:ext cx="11233150" cy="5094320"/>
          </a:xfrm>
          <a:prstGeom prst="rect">
            <a:avLst/>
          </a:prstGeom>
        </p:spPr>
        <p:txBody>
          <a:bodyPr lIns="0"/>
          <a:lstStyle>
            <a:lvl1pPr>
              <a:defRPr lang="de-DE" sz="2400" b="1" kern="1200" dirty="0" smtClean="0">
                <a:solidFill>
                  <a:schemeClr val="tx1"/>
                </a:solidFill>
                <a:latin typeface="+mj-lt"/>
                <a:ea typeface="+mn-ea"/>
                <a:cs typeface="+mn-cs"/>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9416291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Tree>
    <p:extLst>
      <p:ext uri="{BB962C8B-B14F-4D97-AF65-F5344CB8AC3E}">
        <p14:creationId xmlns:p14="http://schemas.microsoft.com/office/powerpoint/2010/main" val="27583013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wmf"/><Relationship Id="rId4" Type="http://schemas.openxmlformats.org/officeDocument/2006/relationships/slideLayout" Target="../slideLayouts/slideLayout10.xml"/><Relationship Id="rId9"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7.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r>
              <a:rPr lang="de-DE" smtClean="0"/>
              <a:t>01.04.2022</a:t>
            </a:r>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smtClean="0"/>
              <a:t>DPG Frühjahrstagung Mainz, 2022</a:t>
            </a:r>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7" name="Grafik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94351" y="189217"/>
            <a:ext cx="571391" cy="511634"/>
          </a:xfrm>
          <a:prstGeom prst="rect">
            <a:avLst/>
          </a:prstGeom>
        </p:spPr>
      </p:pic>
      <p:pic>
        <p:nvPicPr>
          <p:cNvPr id="8" name="Grafik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34500" y="183600"/>
            <a:ext cx="2401557" cy="516910"/>
          </a:xfrm>
          <a:prstGeom prst="rect">
            <a:avLst/>
          </a:prstGeom>
        </p:spPr>
      </p:pic>
    </p:spTree>
    <p:extLst>
      <p:ext uri="{BB962C8B-B14F-4D97-AF65-F5344CB8AC3E}">
        <p14:creationId xmlns:p14="http://schemas.microsoft.com/office/powerpoint/2010/main" val="54024611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5" r:id="rId4"/>
    <p:sldLayoutId id="2147483720" r:id="rId5"/>
    <p:sldLayoutId id="2147483722"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86" userDrawn="1">
          <p15:clr>
            <a:srgbClr val="F26B43"/>
          </p15:clr>
        </p15:guide>
        <p15:guide id="9" orient="horz" pos="438">
          <p15:clr>
            <a:srgbClr val="F26B43"/>
          </p15:clr>
        </p15:guide>
        <p15:guide id="10" orient="horz" pos="3917">
          <p15:clr>
            <a:srgbClr val="F26B43"/>
          </p15:clr>
        </p15:guide>
        <p15:guide id="11" orient="horz" pos="23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r>
              <a:rPr lang="de-DE" smtClean="0"/>
              <a:t>01.04.2022</a:t>
            </a:r>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smtClean="0"/>
              <a:t>DPG Frühjahrstagung Mainz, 2022</a:t>
            </a:r>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8" name="Picture 11"/>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11110850" y="191293"/>
            <a:ext cx="600964" cy="53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258570" y="191598"/>
            <a:ext cx="599049" cy="536400"/>
          </a:xfrm>
          <a:prstGeom prst="rect">
            <a:avLst/>
          </a:prstGeom>
        </p:spPr>
      </p:pic>
    </p:spTree>
    <p:extLst>
      <p:ext uri="{BB962C8B-B14F-4D97-AF65-F5344CB8AC3E}">
        <p14:creationId xmlns:p14="http://schemas.microsoft.com/office/powerpoint/2010/main" val="295447090"/>
      </p:ext>
    </p:extLst>
  </p:cSld>
  <p:clrMap bg1="lt1" tx1="dk1" bg2="lt2" tx2="dk2" accent1="accent1" accent2="accent2" accent3="accent3" accent4="accent4" accent5="accent5" accent6="accent6" hlink="hlink" folHlink="folHlink"/>
  <p:sldLayoutIdLst>
    <p:sldLayoutId id="2147483699" r:id="rId1"/>
    <p:sldLayoutId id="2147483716" r:id="rId2"/>
    <p:sldLayoutId id="2147483700" r:id="rId3"/>
    <p:sldLayoutId id="2147483701" r:id="rId4"/>
    <p:sldLayoutId id="2147483702" r:id="rId5"/>
    <p:sldLayoutId id="2147483718" r:id="rId6"/>
    <p:sldLayoutId id="2147483719"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r>
              <a:rPr lang="de-DE" smtClean="0"/>
              <a:t>01.04.2022</a:t>
            </a:r>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smtClean="0"/>
              <a:t>DPG Frühjahrstagung Mainz, 2022</a:t>
            </a:r>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8" name="Picture 11"/>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110850" y="188912"/>
            <a:ext cx="600964" cy="53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864169"/>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693" r:id="rId3"/>
    <p:sldLayoutId id="2147483694" r:id="rId4"/>
    <p:sldLayoutId id="2147483695"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r>
              <a:rPr lang="de-DE" smtClean="0"/>
              <a:t>01.04.2022</a:t>
            </a:r>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smtClean="0"/>
              <a:t>DPG Frühjahrstagung Mainz, 2022</a:t>
            </a:r>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Tree>
    <p:extLst>
      <p:ext uri="{BB962C8B-B14F-4D97-AF65-F5344CB8AC3E}">
        <p14:creationId xmlns:p14="http://schemas.microsoft.com/office/powerpoint/2010/main" val="2164823379"/>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1524000" y="2369820"/>
            <a:ext cx="9144000" cy="748028"/>
          </a:xfrm>
        </p:spPr>
        <p:txBody>
          <a:bodyPr/>
          <a:lstStyle/>
          <a:p>
            <a:r>
              <a:rPr lang="de-DE" dirty="0" smtClean="0"/>
              <a:t>G. Fuchert </a:t>
            </a:r>
            <a:r>
              <a:rPr lang="de-DE" dirty="0" err="1" smtClean="0"/>
              <a:t>for</a:t>
            </a:r>
            <a:r>
              <a:rPr lang="de-DE" dirty="0" smtClean="0"/>
              <a:t> </a:t>
            </a:r>
            <a:r>
              <a:rPr lang="de-DE" dirty="0" err="1" smtClean="0"/>
              <a:t>the</a:t>
            </a:r>
            <a:r>
              <a:rPr lang="de-DE" dirty="0" smtClean="0"/>
              <a:t> W7-X </a:t>
            </a:r>
            <a:r>
              <a:rPr lang="de-DE" dirty="0" err="1" smtClean="0"/>
              <a:t>team</a:t>
            </a:r>
            <a:endParaRPr lang="de-DE" dirty="0"/>
          </a:p>
          <a:p>
            <a:r>
              <a:rPr lang="de-DE" dirty="0" smtClean="0"/>
              <a:t>DPG Frühjahrstagung, Mainz, 2022</a:t>
            </a:r>
            <a:endParaRPr lang="de-DE" dirty="0"/>
          </a:p>
        </p:txBody>
      </p:sp>
      <p:sp>
        <p:nvSpPr>
          <p:cNvPr id="7" name="Titel 6"/>
          <p:cNvSpPr>
            <a:spLocks noGrp="1"/>
          </p:cNvSpPr>
          <p:nvPr>
            <p:ph type="title"/>
          </p:nvPr>
        </p:nvSpPr>
        <p:spPr>
          <a:xfrm>
            <a:off x="1524000" y="1008295"/>
            <a:ext cx="9144000" cy="1316396"/>
          </a:xfrm>
          <a:prstGeom prst="rect">
            <a:avLst/>
          </a:prstGeom>
        </p:spPr>
        <p:txBody>
          <a:bodyPr/>
          <a:lstStyle/>
          <a:p>
            <a:r>
              <a:rPr lang="en-US" dirty="0" smtClean="0"/>
              <a:t>On </a:t>
            </a:r>
            <a:r>
              <a:rPr lang="en-US" dirty="0"/>
              <a:t>the hunt for </a:t>
            </a:r>
            <a:r>
              <a:rPr lang="en-US" dirty="0" smtClean="0"/>
              <a:t>a</a:t>
            </a:r>
            <a:br>
              <a:rPr lang="en-US" dirty="0" smtClean="0"/>
            </a:br>
            <a:r>
              <a:rPr lang="en-US" dirty="0" smtClean="0"/>
              <a:t>reactor-relevant </a:t>
            </a:r>
            <a:r>
              <a:rPr lang="en-US" dirty="0"/>
              <a:t>scenario for </a:t>
            </a:r>
            <a:r>
              <a:rPr lang="en-US" dirty="0" smtClean="0"/>
              <a:t>W7-X</a:t>
            </a:r>
            <a:endParaRPr lang="de-DE" dirty="0"/>
          </a:p>
        </p:txBody>
      </p:sp>
      <p:sp>
        <p:nvSpPr>
          <p:cNvPr id="2" name="Datumsplatzhalter 1"/>
          <p:cNvSpPr>
            <a:spLocks noGrp="1"/>
          </p:cNvSpPr>
          <p:nvPr>
            <p:ph type="dt" sz="half" idx="10"/>
          </p:nvPr>
        </p:nvSpPr>
        <p:spPr/>
        <p:txBody>
          <a:bodyPr/>
          <a:lstStyle/>
          <a:p>
            <a:r>
              <a:rPr lang="de-DE" smtClean="0"/>
              <a:t>01.04.2022</a:t>
            </a:r>
            <a:endParaRPr lang="de-DE" dirty="0"/>
          </a:p>
        </p:txBody>
      </p:sp>
      <p:sp>
        <p:nvSpPr>
          <p:cNvPr id="3" name="Fußzeilenplatzhalter 2"/>
          <p:cNvSpPr>
            <a:spLocks noGrp="1"/>
          </p:cNvSpPr>
          <p:nvPr>
            <p:ph type="ftr" sz="quarter" idx="11"/>
          </p:nvPr>
        </p:nvSpPr>
        <p:spPr/>
        <p:txBody>
          <a:bodyPr/>
          <a:lstStyle/>
          <a:p>
            <a:r>
              <a:rPr lang="en-US" smtClean="0"/>
              <a:t>DPG Frühjahrstagung Mainz, 2022</a:t>
            </a:r>
            <a:endParaRPr lang="en-US" dirty="0"/>
          </a:p>
        </p:txBody>
      </p:sp>
      <p:sp>
        <p:nvSpPr>
          <p:cNvPr id="4" name="Foliennummernplatzhalter 3"/>
          <p:cNvSpPr>
            <a:spLocks noGrp="1"/>
          </p:cNvSpPr>
          <p:nvPr>
            <p:ph type="sldNum" sz="quarter" idx="12"/>
          </p:nvPr>
        </p:nvSpPr>
        <p:spPr/>
        <p:txBody>
          <a:bodyPr/>
          <a:lstStyle/>
          <a:p>
            <a:fld id="{31AA536C-85F5-4A1B-A111-7CE00A08BCBC}" type="slidenum">
              <a:rPr lang="de-DE" smtClean="0"/>
              <a:pPr/>
              <a:t>1</a:t>
            </a:fld>
            <a:endParaRPr lang="de-DE" dirty="0"/>
          </a:p>
        </p:txBody>
      </p:sp>
    </p:spTree>
    <p:extLst>
      <p:ext uri="{BB962C8B-B14F-4D97-AF65-F5344CB8AC3E}">
        <p14:creationId xmlns:p14="http://schemas.microsoft.com/office/powerpoint/2010/main" val="286247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O2-heating at W7-X</a:t>
            </a:r>
            <a:endParaRPr lang="de-DE" dirty="0"/>
          </a:p>
        </p:txBody>
      </p:sp>
      <p:sp>
        <p:nvSpPr>
          <p:cNvPr id="3" name="Datumsplatzhalter 2"/>
          <p:cNvSpPr>
            <a:spLocks noGrp="1"/>
          </p:cNvSpPr>
          <p:nvPr>
            <p:ph type="dt" sz="half" idx="14"/>
          </p:nvPr>
        </p:nvSpPr>
        <p:spPr/>
        <p:txBody>
          <a:bodyPr/>
          <a:lstStyle/>
          <a:p>
            <a:r>
              <a:rPr lang="de-DE" smtClean="0"/>
              <a:t>01.04.2022</a:t>
            </a:r>
            <a:endParaRPr lang="de-DE" dirty="0"/>
          </a:p>
        </p:txBody>
      </p:sp>
      <p:sp>
        <p:nvSpPr>
          <p:cNvPr id="4" name="Fußzeilenplatzhalter 3"/>
          <p:cNvSpPr>
            <a:spLocks noGrp="1"/>
          </p:cNvSpPr>
          <p:nvPr>
            <p:ph type="ftr" sz="quarter" idx="15"/>
          </p:nvPr>
        </p:nvSpPr>
        <p:spPr/>
        <p:txBody>
          <a:bodyPr/>
          <a:lstStyle/>
          <a:p>
            <a:r>
              <a:rPr lang="de-DE" smtClean="0"/>
              <a:t>DPG Frühjahrstagung Mainz, 2022</a:t>
            </a:r>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10</a:t>
            </a:fld>
            <a:endParaRPr lang="de-DE" dirty="0"/>
          </a:p>
        </p:txBody>
      </p:sp>
      <p:sp>
        <p:nvSpPr>
          <p:cNvPr id="6" name="Textplatzhalter 5"/>
          <p:cNvSpPr>
            <a:spLocks noGrp="1"/>
          </p:cNvSpPr>
          <p:nvPr>
            <p:ph type="body" sz="quarter" idx="17"/>
          </p:nvPr>
        </p:nvSpPr>
        <p:spPr>
          <a:xfrm>
            <a:off x="479425" y="1122884"/>
            <a:ext cx="11233150" cy="5094320"/>
          </a:xfrm>
        </p:spPr>
        <p:txBody>
          <a:bodyPr/>
          <a:lstStyle/>
          <a:p>
            <a:r>
              <a:rPr lang="en-US" dirty="0" smtClean="0"/>
              <a:t>Above the X2-cutoff, 1.2</a:t>
            </a:r>
            <a:r>
              <a:rPr lang="en-US" dirty="0" smtClean="0">
                <a:sym typeface="Symbol" panose="05050102010706020507" pitchFamily="18" charset="2"/>
              </a:rPr>
              <a:t></a:t>
            </a:r>
            <a:r>
              <a:rPr lang="en-US" dirty="0" smtClean="0"/>
              <a:t>10</a:t>
            </a:r>
            <a:r>
              <a:rPr lang="en-US" baseline="30000" dirty="0" smtClean="0"/>
              <a:t>20</a:t>
            </a:r>
            <a:r>
              <a:rPr lang="en-US" dirty="0" smtClean="0"/>
              <a:t> m</a:t>
            </a:r>
            <a:r>
              <a:rPr lang="en-US" baseline="30000" dirty="0" smtClean="0"/>
              <a:t>-3</a:t>
            </a:r>
            <a:r>
              <a:rPr lang="en-US" dirty="0" smtClean="0"/>
              <a:t>, ECRH is operated in O2</a:t>
            </a:r>
          </a:p>
          <a:p>
            <a:pPr lvl="1"/>
            <a:r>
              <a:rPr lang="en-US" dirty="0" smtClean="0"/>
              <a:t>O2 heating has been demonstrated in steady-state</a:t>
            </a:r>
            <a:br>
              <a:rPr lang="en-US" dirty="0" smtClean="0"/>
            </a:br>
            <a:r>
              <a:rPr lang="en-US" dirty="0" smtClean="0"/>
              <a:t>[H.P. </a:t>
            </a:r>
            <a:r>
              <a:rPr lang="en-US" dirty="0" err="1" smtClean="0"/>
              <a:t>Laqua</a:t>
            </a:r>
            <a:r>
              <a:rPr lang="en-US" dirty="0" smtClean="0"/>
              <a:t> et al., NF </a:t>
            </a:r>
            <a:r>
              <a:rPr lang="en-US" b="1" dirty="0" smtClean="0"/>
              <a:t>61</a:t>
            </a:r>
            <a:r>
              <a:rPr lang="en-US" dirty="0" smtClean="0"/>
              <a:t> (2021)]</a:t>
            </a:r>
          </a:p>
          <a:p>
            <a:r>
              <a:rPr lang="en-US" dirty="0" smtClean="0"/>
              <a:t>For an efficient absorption, a central </a:t>
            </a:r>
            <a:r>
              <a:rPr lang="en-US" dirty="0" err="1" smtClean="0"/>
              <a:t>T</a:t>
            </a:r>
            <a:r>
              <a:rPr lang="en-US" baseline="-25000" dirty="0" err="1" smtClean="0"/>
              <a:t>e</a:t>
            </a:r>
            <a:r>
              <a:rPr lang="en-US" dirty="0" smtClean="0"/>
              <a:t> above 2 </a:t>
            </a:r>
            <a:r>
              <a:rPr lang="en-US" dirty="0" err="1" smtClean="0"/>
              <a:t>keV</a:t>
            </a:r>
            <a:r>
              <a:rPr lang="en-US" dirty="0" smtClean="0"/>
              <a:t/>
            </a:r>
            <a:br>
              <a:rPr lang="en-US" dirty="0" smtClean="0"/>
            </a:br>
            <a:r>
              <a:rPr lang="en-US" dirty="0" smtClean="0"/>
              <a:t>(better 3 </a:t>
            </a:r>
            <a:r>
              <a:rPr lang="en-US" dirty="0" err="1" smtClean="0"/>
              <a:t>keV</a:t>
            </a:r>
            <a:r>
              <a:rPr lang="en-US" dirty="0" smtClean="0"/>
              <a:t>) is required</a:t>
            </a:r>
          </a:p>
          <a:p>
            <a:pPr lvl="1"/>
            <a:r>
              <a:rPr lang="en-US" dirty="0" smtClean="0"/>
              <a:t>Imposes a power-dependent density limit  </a:t>
            </a:r>
          </a:p>
          <a:p>
            <a:r>
              <a:rPr lang="en-US" dirty="0" smtClean="0"/>
              <a:t>In purely gas-fueled ECRH plasmas, this „heating limit“</a:t>
            </a:r>
            <a:br>
              <a:rPr lang="en-US" dirty="0" smtClean="0"/>
            </a:br>
            <a:r>
              <a:rPr lang="en-US" dirty="0" smtClean="0"/>
              <a:t>is lower than the radiative density limit</a:t>
            </a:r>
          </a:p>
          <a:p>
            <a:pPr lvl="1"/>
            <a:r>
              <a:rPr lang="en-US" dirty="0" smtClean="0"/>
              <a:t>Reaching detachment in high-density plasmas more challenging</a:t>
            </a:r>
            <a:endParaRPr lang="en-US" dirty="0"/>
          </a:p>
        </p:txBody>
      </p:sp>
      <p:pic>
        <p:nvPicPr>
          <p:cNvPr id="7" name="Grafik 6"/>
          <p:cNvPicPr>
            <a:picLocks noChangeAspect="1"/>
          </p:cNvPicPr>
          <p:nvPr/>
        </p:nvPicPr>
        <p:blipFill rotWithShape="1">
          <a:blip r:embed="rId2"/>
          <a:srcRect l="51965"/>
          <a:stretch/>
        </p:blipFill>
        <p:spPr>
          <a:xfrm>
            <a:off x="7580242" y="1178474"/>
            <a:ext cx="4384121" cy="5010296"/>
          </a:xfrm>
          <a:prstGeom prst="rect">
            <a:avLst/>
          </a:prstGeom>
        </p:spPr>
      </p:pic>
      <p:cxnSp>
        <p:nvCxnSpPr>
          <p:cNvPr id="10" name="Gerader Verbinder 9"/>
          <p:cNvCxnSpPr/>
          <p:nvPr/>
        </p:nvCxnSpPr>
        <p:spPr>
          <a:xfrm flipV="1">
            <a:off x="8873987" y="2399748"/>
            <a:ext cx="0" cy="3457826"/>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flipV="1">
            <a:off x="9000987" y="2399748"/>
            <a:ext cx="0" cy="3452746"/>
          </a:xfrm>
          <a:prstGeom prst="line">
            <a:avLst/>
          </a:prstGeom>
          <a:ln w="12700">
            <a:solidFill>
              <a:srgbClr val="7030A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513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979" y="1849206"/>
            <a:ext cx="5748714" cy="4598970"/>
          </a:xfrm>
          <a:prstGeom prst="rect">
            <a:avLst/>
          </a:prstGeom>
        </p:spPr>
      </p:pic>
      <p:sp>
        <p:nvSpPr>
          <p:cNvPr id="5" name="Textplatzhalter 4"/>
          <p:cNvSpPr>
            <a:spLocks noGrp="1"/>
          </p:cNvSpPr>
          <p:nvPr>
            <p:ph type="body" sz="quarter" idx="13"/>
          </p:nvPr>
        </p:nvSpPr>
        <p:spPr/>
        <p:txBody>
          <a:bodyPr/>
          <a:lstStyle/>
          <a:p>
            <a:r>
              <a:rPr lang="en-US" dirty="0" smtClean="0"/>
              <a:t>Given the current knowledge, fusion-relevant plasma operation seems possible</a:t>
            </a:r>
          </a:p>
          <a:p>
            <a:pPr lvl="1"/>
            <a:r>
              <a:rPr lang="en-US" dirty="0" smtClean="0"/>
              <a:t>Improved performance would increase central </a:t>
            </a:r>
            <a:r>
              <a:rPr lang="en-US" dirty="0" err="1" smtClean="0"/>
              <a:t>T</a:t>
            </a:r>
            <a:r>
              <a:rPr lang="en-US" baseline="-25000" dirty="0" err="1" smtClean="0"/>
              <a:t>e</a:t>
            </a:r>
            <a:r>
              <a:rPr lang="en-US" dirty="0" smtClean="0"/>
              <a:t> at given n</a:t>
            </a:r>
            <a:r>
              <a:rPr lang="en-US" baseline="-25000" dirty="0" smtClean="0"/>
              <a:t>e</a:t>
            </a:r>
            <a:r>
              <a:rPr lang="en-US" dirty="0" smtClean="0"/>
              <a:t> and P</a:t>
            </a:r>
            <a:r>
              <a:rPr lang="en-US" baseline="-25000" dirty="0" smtClean="0"/>
              <a:t>ECRH</a:t>
            </a:r>
            <a:r>
              <a:rPr lang="en-US" dirty="0" smtClean="0"/>
              <a:t> (i.e. higher density limit)</a:t>
            </a:r>
            <a:endParaRPr lang="en-US" dirty="0"/>
          </a:p>
        </p:txBody>
      </p:sp>
      <p:sp>
        <p:nvSpPr>
          <p:cNvPr id="6" name="Titel 5"/>
          <p:cNvSpPr>
            <a:spLocks noGrp="1"/>
          </p:cNvSpPr>
          <p:nvPr>
            <p:ph type="title"/>
          </p:nvPr>
        </p:nvSpPr>
        <p:spPr/>
        <p:txBody>
          <a:bodyPr/>
          <a:lstStyle/>
          <a:p>
            <a:r>
              <a:rPr lang="en-US" dirty="0" smtClean="0"/>
              <a:t>Extrapolation</a:t>
            </a:r>
            <a:endParaRPr lang="en-US" dirty="0"/>
          </a:p>
        </p:txBody>
      </p:sp>
      <p:sp>
        <p:nvSpPr>
          <p:cNvPr id="2" name="Datumsplatzhalter 1"/>
          <p:cNvSpPr>
            <a:spLocks noGrp="1"/>
          </p:cNvSpPr>
          <p:nvPr>
            <p:ph type="dt" sz="half" idx="10"/>
          </p:nvPr>
        </p:nvSpPr>
        <p:spPr/>
        <p:txBody>
          <a:bodyPr/>
          <a:lstStyle/>
          <a:p>
            <a:r>
              <a:rPr lang="de-DE" smtClean="0"/>
              <a:t>01.04.2022</a:t>
            </a:r>
            <a:endParaRPr lang="de-DE" dirty="0"/>
          </a:p>
        </p:txBody>
      </p:sp>
      <p:sp>
        <p:nvSpPr>
          <p:cNvPr id="3" name="Fußzeilenplatzhalter 2"/>
          <p:cNvSpPr>
            <a:spLocks noGrp="1"/>
          </p:cNvSpPr>
          <p:nvPr>
            <p:ph type="ftr" sz="quarter" idx="11"/>
          </p:nvPr>
        </p:nvSpPr>
        <p:spPr/>
        <p:txBody>
          <a:bodyPr/>
          <a:lstStyle/>
          <a:p>
            <a:r>
              <a:rPr lang="en-US" smtClean="0"/>
              <a:t>DPG Frühjahrstagung Mainz, 2022</a:t>
            </a:r>
            <a:endParaRPr lang="de-DE" dirty="0"/>
          </a:p>
        </p:txBody>
      </p:sp>
      <p:sp>
        <p:nvSpPr>
          <p:cNvPr id="4" name="Foliennummernplatzhalter 3"/>
          <p:cNvSpPr>
            <a:spLocks noGrp="1"/>
          </p:cNvSpPr>
          <p:nvPr>
            <p:ph type="sldNum" sz="quarter" idx="12"/>
          </p:nvPr>
        </p:nvSpPr>
        <p:spPr/>
        <p:txBody>
          <a:bodyPr/>
          <a:lstStyle/>
          <a:p>
            <a:fld id="{31AA536C-85F5-4A1B-A111-7CE00A08BCBC}" type="slidenum">
              <a:rPr lang="de-DE" smtClean="0"/>
              <a:pPr/>
              <a:t>11</a:t>
            </a:fld>
            <a:endParaRPr lang="de-DE" dirty="0"/>
          </a:p>
        </p:txBody>
      </p:sp>
      <p:cxnSp>
        <p:nvCxnSpPr>
          <p:cNvPr id="10" name="Gerade Verbindung mit Pfeil 9"/>
          <p:cNvCxnSpPr/>
          <p:nvPr/>
        </p:nvCxnSpPr>
        <p:spPr>
          <a:xfrm flipV="1">
            <a:off x="6396980" y="3056873"/>
            <a:ext cx="1212012" cy="482314"/>
          </a:xfrm>
          <a:prstGeom prst="straightConnector1">
            <a:avLst/>
          </a:prstGeom>
          <a:ln w="444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5633379" y="2771043"/>
            <a:ext cx="1691360" cy="369332"/>
          </a:xfrm>
          <a:prstGeom prst="rect">
            <a:avLst/>
          </a:prstGeom>
          <a:noFill/>
        </p:spPr>
        <p:txBody>
          <a:bodyPr wrap="none" rtlCol="0">
            <a:spAutoFit/>
          </a:bodyPr>
          <a:lstStyle/>
          <a:p>
            <a:r>
              <a:rPr lang="de-DE" dirty="0" err="1">
                <a:solidFill>
                  <a:srgbClr val="00B050"/>
                </a:solidFill>
              </a:rPr>
              <a:t>Towards</a:t>
            </a:r>
            <a:r>
              <a:rPr lang="de-DE" dirty="0">
                <a:solidFill>
                  <a:srgbClr val="00B050"/>
                </a:solidFill>
              </a:rPr>
              <a:t> a </a:t>
            </a:r>
            <a:r>
              <a:rPr lang="de-DE" dirty="0" err="1">
                <a:solidFill>
                  <a:srgbClr val="00B050"/>
                </a:solidFill>
              </a:rPr>
              <a:t>reactor</a:t>
            </a:r>
            <a:endParaRPr lang="en-US" dirty="0">
              <a:solidFill>
                <a:srgbClr val="00B050"/>
              </a:solidFill>
            </a:endParaRPr>
          </a:p>
        </p:txBody>
      </p:sp>
    </p:spTree>
    <p:extLst>
      <p:ext uri="{BB962C8B-B14F-4D97-AF65-F5344CB8AC3E}">
        <p14:creationId xmlns:p14="http://schemas.microsoft.com/office/powerpoint/2010/main" val="211378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979" y="2103646"/>
            <a:ext cx="5430664" cy="4344530"/>
          </a:xfrm>
          <a:prstGeom prst="rect">
            <a:avLst/>
          </a:prstGeom>
        </p:spPr>
      </p:pic>
      <p:sp>
        <p:nvSpPr>
          <p:cNvPr id="6" name="Titel 5"/>
          <p:cNvSpPr>
            <a:spLocks noGrp="1"/>
          </p:cNvSpPr>
          <p:nvPr>
            <p:ph type="title"/>
          </p:nvPr>
        </p:nvSpPr>
        <p:spPr/>
        <p:txBody>
          <a:bodyPr/>
          <a:lstStyle/>
          <a:p>
            <a:r>
              <a:rPr lang="en-US" dirty="0" smtClean="0"/>
              <a:t>Energy confinement in steady</a:t>
            </a:r>
            <a:r>
              <a:rPr lang="en-US" dirty="0" smtClean="0"/>
              <a:t>-state plasmas</a:t>
            </a:r>
            <a:endParaRPr lang="en-US" dirty="0"/>
          </a:p>
        </p:txBody>
      </p:sp>
      <p:sp>
        <p:nvSpPr>
          <p:cNvPr id="5" name="Textplatzhalter 4"/>
          <p:cNvSpPr>
            <a:spLocks noGrp="1"/>
          </p:cNvSpPr>
          <p:nvPr>
            <p:ph type="body" sz="quarter" idx="4294967295"/>
          </p:nvPr>
        </p:nvSpPr>
        <p:spPr>
          <a:xfrm>
            <a:off x="406400" y="1089025"/>
            <a:ext cx="11234738" cy="5187950"/>
          </a:xfrm>
          <a:prstGeom prst="rect">
            <a:avLst/>
          </a:prstGeom>
        </p:spPr>
        <p:txBody>
          <a:bodyPr/>
          <a:lstStyle/>
          <a:p>
            <a:r>
              <a:rPr lang="de-DE" sz="2400" b="1" dirty="0" smtClean="0"/>
              <a:t>In </a:t>
            </a:r>
            <a:r>
              <a:rPr lang="en-US" sz="2400" b="1" dirty="0" smtClean="0"/>
              <a:t>steady-state</a:t>
            </a:r>
            <a:r>
              <a:rPr lang="de-DE" sz="2400" b="1" dirty="0" smtClean="0"/>
              <a:t> </a:t>
            </a:r>
            <a:r>
              <a:rPr lang="de-DE" sz="2400" b="1" dirty="0" smtClean="0"/>
              <a:t>ECRH </a:t>
            </a:r>
            <a:r>
              <a:rPr lang="de-DE" sz="2400" b="1" dirty="0" err="1" smtClean="0"/>
              <a:t>plasmas</a:t>
            </a:r>
            <a:r>
              <a:rPr lang="de-DE" sz="2400" b="1" dirty="0" smtClean="0"/>
              <a:t>, </a:t>
            </a:r>
            <a:r>
              <a:rPr lang="el-GR" sz="2400" b="1" dirty="0" smtClean="0">
                <a:sym typeface="Symbol" panose="05050102010706020507" pitchFamily="18" charset="2"/>
              </a:rPr>
              <a:t></a:t>
            </a:r>
            <a:r>
              <a:rPr lang="de-DE" sz="2400" b="1" baseline="-25000" dirty="0" smtClean="0"/>
              <a:t>E</a:t>
            </a:r>
            <a:r>
              <a:rPr lang="de-DE" sz="2400" b="1" dirty="0" smtClean="0"/>
              <a:t>/</a:t>
            </a:r>
            <a:r>
              <a:rPr lang="el-GR" sz="2400" b="1" dirty="0" smtClean="0">
                <a:latin typeface="Times" panose="02020603050405020304" pitchFamily="18" charset="0"/>
                <a:cs typeface="Times" panose="02020603050405020304" pitchFamily="18" charset="0"/>
              </a:rPr>
              <a:t>τ</a:t>
            </a:r>
            <a:r>
              <a:rPr lang="de-DE" sz="2400" b="1" baseline="-25000" dirty="0" smtClean="0"/>
              <a:t>ISS04</a:t>
            </a:r>
            <a:r>
              <a:rPr lang="de-DE" sz="2400" b="1" dirty="0" smtClean="0"/>
              <a:t> </a:t>
            </a:r>
            <a:r>
              <a:rPr lang="de-DE" sz="2400" b="1" dirty="0" smtClean="0"/>
              <a:t>&lt; </a:t>
            </a:r>
            <a:r>
              <a:rPr lang="de-DE" sz="2400" b="1" dirty="0" smtClean="0"/>
              <a:t>1</a:t>
            </a:r>
          </a:p>
          <a:p>
            <a:pPr lvl="1"/>
            <a:r>
              <a:rPr lang="en-US" sz="2000" dirty="0" smtClean="0"/>
              <a:t>Not compatible with reactor-size considerations</a:t>
            </a:r>
            <a:endParaRPr lang="en-US" sz="2000" dirty="0" smtClean="0"/>
          </a:p>
          <a:p>
            <a:pPr lvl="1"/>
            <a:r>
              <a:rPr lang="en-US" sz="2000" dirty="0" smtClean="0"/>
              <a:t>Roughly comparable with an L-mode plasma in a tokamak</a:t>
            </a:r>
            <a:endParaRPr lang="en-US" sz="2000" dirty="0"/>
          </a:p>
        </p:txBody>
      </p:sp>
      <p:cxnSp>
        <p:nvCxnSpPr>
          <p:cNvPr id="10" name="Gerade Verbindung mit Pfeil 9"/>
          <p:cNvCxnSpPr/>
          <p:nvPr/>
        </p:nvCxnSpPr>
        <p:spPr>
          <a:xfrm flipV="1">
            <a:off x="6502996" y="3003865"/>
            <a:ext cx="1212012" cy="482314"/>
          </a:xfrm>
          <a:prstGeom prst="straightConnector1">
            <a:avLst/>
          </a:prstGeom>
          <a:ln w="444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5567113" y="2877065"/>
            <a:ext cx="1804276" cy="369332"/>
          </a:xfrm>
          <a:prstGeom prst="rect">
            <a:avLst/>
          </a:prstGeom>
          <a:noFill/>
        </p:spPr>
        <p:txBody>
          <a:bodyPr wrap="none" rtlCol="0">
            <a:spAutoFit/>
          </a:bodyPr>
          <a:lstStyle/>
          <a:p>
            <a:r>
              <a:rPr lang="de-DE" b="1" dirty="0" err="1">
                <a:solidFill>
                  <a:srgbClr val="00B050"/>
                </a:solidFill>
              </a:rPr>
              <a:t>Towards</a:t>
            </a:r>
            <a:r>
              <a:rPr lang="de-DE" b="1" dirty="0">
                <a:solidFill>
                  <a:srgbClr val="00B050"/>
                </a:solidFill>
              </a:rPr>
              <a:t> a </a:t>
            </a:r>
            <a:r>
              <a:rPr lang="de-DE" b="1" dirty="0" err="1">
                <a:solidFill>
                  <a:srgbClr val="00B050"/>
                </a:solidFill>
              </a:rPr>
              <a:t>reactor</a:t>
            </a:r>
            <a:endParaRPr lang="en-US" b="1" dirty="0">
              <a:solidFill>
                <a:srgbClr val="00B050"/>
              </a:solidFill>
            </a:endParaRPr>
          </a:p>
        </p:txBody>
      </p:sp>
      <p:sp>
        <p:nvSpPr>
          <p:cNvPr id="8" name="Datumsplatzhalter 7"/>
          <p:cNvSpPr>
            <a:spLocks noGrp="1"/>
          </p:cNvSpPr>
          <p:nvPr>
            <p:ph type="dt" sz="half" idx="14"/>
          </p:nvPr>
        </p:nvSpPr>
        <p:spPr/>
        <p:txBody>
          <a:bodyPr/>
          <a:lstStyle/>
          <a:p>
            <a:r>
              <a:rPr lang="de-DE" smtClean="0"/>
              <a:t>01.04.2022</a:t>
            </a:r>
            <a:endParaRPr lang="de-DE" dirty="0"/>
          </a:p>
        </p:txBody>
      </p:sp>
      <p:sp>
        <p:nvSpPr>
          <p:cNvPr id="9" name="Fußzeilenplatzhalter 8"/>
          <p:cNvSpPr>
            <a:spLocks noGrp="1"/>
          </p:cNvSpPr>
          <p:nvPr>
            <p:ph type="ftr" sz="quarter" idx="15"/>
          </p:nvPr>
        </p:nvSpPr>
        <p:spPr/>
        <p:txBody>
          <a:bodyPr/>
          <a:lstStyle/>
          <a:p>
            <a:r>
              <a:rPr lang="de-DE" smtClean="0"/>
              <a:t>DPG Frühjahrstagung Mainz, 2022</a:t>
            </a:r>
            <a:endParaRPr lang="de-DE" dirty="0"/>
          </a:p>
        </p:txBody>
      </p:sp>
      <p:sp>
        <p:nvSpPr>
          <p:cNvPr id="11" name="Foliennummernplatzhalter 10"/>
          <p:cNvSpPr>
            <a:spLocks noGrp="1"/>
          </p:cNvSpPr>
          <p:nvPr>
            <p:ph type="sldNum" sz="quarter" idx="16"/>
          </p:nvPr>
        </p:nvSpPr>
        <p:spPr/>
        <p:txBody>
          <a:bodyPr/>
          <a:lstStyle/>
          <a:p>
            <a:fld id="{31AA536C-85F5-4A1B-A111-7CE00A08BCBC}" type="slidenum">
              <a:rPr lang="de-DE" smtClean="0"/>
              <a:pPr/>
              <a:t>12</a:t>
            </a:fld>
            <a:endParaRPr lang="de-DE" dirty="0"/>
          </a:p>
        </p:txBody>
      </p:sp>
    </p:spTree>
    <p:extLst>
      <p:ext uri="{BB962C8B-B14F-4D97-AF65-F5344CB8AC3E}">
        <p14:creationId xmlns:p14="http://schemas.microsoft.com/office/powerpoint/2010/main" val="3406522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Performance in gas-</a:t>
            </a:r>
            <a:r>
              <a:rPr lang="de-DE" dirty="0" err="1" smtClean="0"/>
              <a:t>fueled</a:t>
            </a:r>
            <a:r>
              <a:rPr lang="de-DE" dirty="0" smtClean="0"/>
              <a:t> ECRH </a:t>
            </a:r>
            <a:r>
              <a:rPr lang="de-DE" dirty="0" err="1" smtClean="0"/>
              <a:t>plasmas</a:t>
            </a:r>
            <a:endParaRPr lang="de-DE" dirty="0"/>
          </a:p>
        </p:txBody>
      </p:sp>
      <p:pic>
        <p:nvPicPr>
          <p:cNvPr id="2" name="Grafik 1"/>
          <p:cNvPicPr>
            <a:picLocks noChangeAspect="1"/>
          </p:cNvPicPr>
          <p:nvPr/>
        </p:nvPicPr>
        <p:blipFill>
          <a:blip r:embed="rId2"/>
          <a:stretch>
            <a:fillRect/>
          </a:stretch>
        </p:blipFill>
        <p:spPr>
          <a:xfrm>
            <a:off x="7209185" y="1626477"/>
            <a:ext cx="4654826" cy="3700628"/>
          </a:xfrm>
          <a:prstGeom prst="rect">
            <a:avLst/>
          </a:prstGeom>
        </p:spPr>
      </p:pic>
      <p:sp>
        <p:nvSpPr>
          <p:cNvPr id="6" name="Textfeld 5"/>
          <p:cNvSpPr txBox="1"/>
          <p:nvPr/>
        </p:nvSpPr>
        <p:spPr>
          <a:xfrm>
            <a:off x="7447720" y="5344614"/>
            <a:ext cx="4518991" cy="1200329"/>
          </a:xfrm>
          <a:prstGeom prst="rect">
            <a:avLst/>
          </a:prstGeom>
          <a:noFill/>
        </p:spPr>
        <p:txBody>
          <a:bodyPr wrap="square" rtlCol="0">
            <a:spAutoFit/>
          </a:bodyPr>
          <a:lstStyle/>
          <a:p>
            <a:r>
              <a:rPr lang="en-US" dirty="0" smtClean="0"/>
              <a:t>Ion heat flux in gyro-Bohm units as a function of the temperature gradient length for different </a:t>
            </a:r>
            <a:r>
              <a:rPr lang="en-US" dirty="0" err="1" smtClean="0"/>
              <a:t>Te</a:t>
            </a:r>
            <a:r>
              <a:rPr lang="en-US" dirty="0" smtClean="0"/>
              <a:t>/</a:t>
            </a:r>
            <a:r>
              <a:rPr lang="en-US" dirty="0" err="1" smtClean="0"/>
              <a:t>Ti</a:t>
            </a:r>
            <a:r>
              <a:rPr lang="en-US" dirty="0" smtClean="0"/>
              <a:t> (Gyro-kinetic simulations, non-linear, </a:t>
            </a:r>
            <a:r>
              <a:rPr lang="en-US" dirty="0" err="1" smtClean="0"/>
              <a:t>fluxtube</a:t>
            </a:r>
            <a:r>
              <a:rPr lang="en-US" dirty="0" smtClean="0"/>
              <a:t>)</a:t>
            </a:r>
            <a:br>
              <a:rPr lang="en-US" dirty="0" smtClean="0"/>
            </a:br>
            <a:r>
              <a:rPr lang="en-US" dirty="0" smtClean="0"/>
              <a:t>[M. </a:t>
            </a:r>
            <a:r>
              <a:rPr lang="en-US" dirty="0" err="1" smtClean="0"/>
              <a:t>Beurskens</a:t>
            </a:r>
            <a:r>
              <a:rPr lang="en-US" dirty="0" smtClean="0"/>
              <a:t> et al., NF </a:t>
            </a:r>
            <a:r>
              <a:rPr lang="en-US" b="1" dirty="0" smtClean="0"/>
              <a:t>61</a:t>
            </a:r>
            <a:r>
              <a:rPr lang="en-US" dirty="0" smtClean="0"/>
              <a:t> (2021)]</a:t>
            </a:r>
            <a:endParaRPr lang="en-US" dirty="0"/>
          </a:p>
        </p:txBody>
      </p:sp>
      <p:sp>
        <p:nvSpPr>
          <p:cNvPr id="3" name="Datumsplatzhalter 2"/>
          <p:cNvSpPr>
            <a:spLocks noGrp="1"/>
          </p:cNvSpPr>
          <p:nvPr>
            <p:ph type="dt" sz="half" idx="14"/>
          </p:nvPr>
        </p:nvSpPr>
        <p:spPr/>
        <p:txBody>
          <a:bodyPr/>
          <a:lstStyle/>
          <a:p>
            <a:r>
              <a:rPr lang="de-DE" smtClean="0"/>
              <a:t>01.04.2022</a:t>
            </a:r>
            <a:endParaRPr lang="de-DE" dirty="0"/>
          </a:p>
        </p:txBody>
      </p:sp>
      <p:sp>
        <p:nvSpPr>
          <p:cNvPr id="4" name="Fußzeilenplatzhalter 3"/>
          <p:cNvSpPr>
            <a:spLocks noGrp="1"/>
          </p:cNvSpPr>
          <p:nvPr>
            <p:ph type="ftr" sz="quarter" idx="15"/>
          </p:nvPr>
        </p:nvSpPr>
        <p:spPr/>
        <p:txBody>
          <a:bodyPr/>
          <a:lstStyle/>
          <a:p>
            <a:r>
              <a:rPr lang="de-DE" smtClean="0"/>
              <a:t>DPG Frühjahrstagung Mainz, 2022</a:t>
            </a:r>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13</a:t>
            </a:fld>
            <a:endParaRPr lang="de-DE" dirty="0"/>
          </a:p>
        </p:txBody>
      </p:sp>
      <p:sp>
        <p:nvSpPr>
          <p:cNvPr id="9" name="Textplatzhalter 7"/>
          <p:cNvSpPr txBox="1">
            <a:spLocks/>
          </p:cNvSpPr>
          <p:nvPr/>
        </p:nvSpPr>
        <p:spPr>
          <a:xfrm>
            <a:off x="479780" y="1096930"/>
            <a:ext cx="11232438" cy="51044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Unfavorable conditions in ECRH heated plasmas</a:t>
            </a:r>
          </a:p>
          <a:p>
            <a:pPr lvl="1"/>
            <a:r>
              <a:rPr lang="en-US" sz="2000" dirty="0" smtClean="0"/>
              <a:t>Predominant electron heating leads to high </a:t>
            </a:r>
            <a:r>
              <a:rPr lang="en-US" sz="2000" dirty="0" err="1" smtClean="0"/>
              <a:t>T</a:t>
            </a:r>
            <a:r>
              <a:rPr lang="en-US" sz="2000" baseline="-25000" dirty="0" err="1" smtClean="0"/>
              <a:t>e</a:t>
            </a:r>
            <a:r>
              <a:rPr lang="en-US" sz="2000" dirty="0" smtClean="0"/>
              <a:t>/</a:t>
            </a:r>
            <a:r>
              <a:rPr lang="en-US" sz="2000" dirty="0" err="1" smtClean="0"/>
              <a:t>T</a:t>
            </a:r>
            <a:r>
              <a:rPr lang="en-US" sz="2000" baseline="-25000" dirty="0" err="1" smtClean="0"/>
              <a:t>i</a:t>
            </a:r>
            <a:r>
              <a:rPr lang="en-US" sz="2000" dirty="0" smtClean="0"/>
              <a:t>.</a:t>
            </a:r>
          </a:p>
          <a:p>
            <a:pPr lvl="1"/>
            <a:r>
              <a:rPr lang="en-US" sz="2000" dirty="0" smtClean="0"/>
              <a:t>High </a:t>
            </a:r>
            <a:r>
              <a:rPr lang="en-US" sz="2000" dirty="0" err="1" smtClean="0"/>
              <a:t>T</a:t>
            </a:r>
            <a:r>
              <a:rPr lang="en-US" sz="2000" baseline="-25000" dirty="0" err="1" smtClean="0"/>
              <a:t>e</a:t>
            </a:r>
            <a:r>
              <a:rPr lang="en-US" sz="2000" dirty="0" smtClean="0"/>
              <a:t> reduces collisional coupling of electrons and ions.</a:t>
            </a:r>
          </a:p>
          <a:p>
            <a:pPr lvl="1"/>
            <a:r>
              <a:rPr lang="en-US" sz="2000" dirty="0" smtClean="0"/>
              <a:t>Weaker coupling reinforces high </a:t>
            </a:r>
            <a:r>
              <a:rPr lang="en-US" sz="2000" dirty="0" err="1" smtClean="0"/>
              <a:t>T</a:t>
            </a:r>
            <a:r>
              <a:rPr lang="en-US" sz="2000" baseline="-25000" dirty="0" err="1" smtClean="0"/>
              <a:t>e</a:t>
            </a:r>
            <a:r>
              <a:rPr lang="en-US" sz="2000" dirty="0" smtClean="0"/>
              <a:t>/</a:t>
            </a:r>
            <a:r>
              <a:rPr lang="en-US" sz="2000" dirty="0" err="1" smtClean="0"/>
              <a:t>T</a:t>
            </a:r>
            <a:r>
              <a:rPr lang="en-US" sz="2000" baseline="-25000" dirty="0" err="1" smtClean="0"/>
              <a:t>i</a:t>
            </a:r>
            <a:r>
              <a:rPr lang="en-US" sz="2000" dirty="0" smtClean="0"/>
              <a:t>.</a:t>
            </a:r>
          </a:p>
          <a:p>
            <a:pPr lvl="1"/>
            <a:r>
              <a:rPr lang="en-US" sz="2000" dirty="0" smtClean="0"/>
              <a:t>High </a:t>
            </a:r>
            <a:r>
              <a:rPr lang="en-US" sz="2000" dirty="0" err="1" smtClean="0"/>
              <a:t>T</a:t>
            </a:r>
            <a:r>
              <a:rPr lang="en-US" sz="2000" baseline="-25000" dirty="0" err="1" smtClean="0"/>
              <a:t>e</a:t>
            </a:r>
            <a:r>
              <a:rPr lang="en-US" sz="2000" dirty="0" smtClean="0"/>
              <a:t>/</a:t>
            </a:r>
            <a:r>
              <a:rPr lang="en-US" sz="2000" dirty="0" err="1" smtClean="0"/>
              <a:t>T</a:t>
            </a:r>
            <a:r>
              <a:rPr lang="en-US" sz="2000" baseline="-25000" dirty="0" err="1" smtClean="0"/>
              <a:t>i</a:t>
            </a:r>
            <a:r>
              <a:rPr lang="en-US" sz="2000" dirty="0" smtClean="0"/>
              <a:t> leads to stronger ITG turbulence</a:t>
            </a:r>
            <a:br>
              <a:rPr lang="en-US" sz="2000" dirty="0" smtClean="0"/>
            </a:br>
            <a:r>
              <a:rPr lang="en-US" sz="2000" dirty="0" smtClean="0">
                <a:sym typeface="Wingdings" panose="05000000000000000000" pitchFamily="2" charset="2"/>
              </a:rPr>
              <a:t> </a:t>
            </a:r>
            <a:r>
              <a:rPr lang="en-US" sz="2000" dirty="0" smtClean="0"/>
              <a:t>higher ion heat transport.</a:t>
            </a:r>
          </a:p>
          <a:p>
            <a:pPr lvl="1"/>
            <a:r>
              <a:rPr lang="en-US" sz="2000" dirty="0" smtClean="0"/>
              <a:t>This transport also reinforces the high </a:t>
            </a:r>
            <a:r>
              <a:rPr lang="en-US" sz="2000" dirty="0" err="1" smtClean="0"/>
              <a:t>T</a:t>
            </a:r>
            <a:r>
              <a:rPr lang="en-US" sz="2000" baseline="-25000" dirty="0" err="1" smtClean="0"/>
              <a:t>e</a:t>
            </a:r>
            <a:r>
              <a:rPr lang="en-US" sz="2000" dirty="0" smtClean="0"/>
              <a:t>/</a:t>
            </a:r>
            <a:r>
              <a:rPr lang="en-US" sz="2000" dirty="0" err="1" smtClean="0"/>
              <a:t>T</a:t>
            </a:r>
            <a:r>
              <a:rPr lang="en-US" sz="2000" baseline="-25000" dirty="0" err="1" smtClean="0"/>
              <a:t>i</a:t>
            </a:r>
            <a:r>
              <a:rPr lang="en-US" sz="2000" dirty="0" smtClean="0"/>
              <a:t>.</a:t>
            </a:r>
          </a:p>
          <a:p>
            <a:r>
              <a:rPr lang="en-US" sz="2400" b="1" dirty="0" smtClean="0"/>
              <a:t>With these conditions, the ion temperature does</a:t>
            </a:r>
            <a:br>
              <a:rPr lang="en-US" sz="2400" b="1" dirty="0" smtClean="0"/>
            </a:br>
            <a:r>
              <a:rPr lang="en-US" sz="2400" b="1" dirty="0" smtClean="0"/>
              <a:t>not increase with ECRH power</a:t>
            </a:r>
          </a:p>
          <a:p>
            <a:pPr lvl="1"/>
            <a:r>
              <a:rPr lang="en-US" sz="2000" dirty="0" smtClean="0"/>
              <a:t>Ion heat transport appears to be very stiff</a:t>
            </a:r>
          </a:p>
          <a:p>
            <a:pPr lvl="1"/>
            <a:r>
              <a:rPr lang="en-US" sz="2000" dirty="0" smtClean="0"/>
              <a:t>The high degree of stiffness is an „illusion“ caused by the</a:t>
            </a:r>
            <a:br>
              <a:rPr lang="en-US" sz="2000" dirty="0" smtClean="0"/>
            </a:br>
            <a:r>
              <a:rPr lang="en-US" sz="2000" dirty="0" smtClean="0"/>
              <a:t>increasing </a:t>
            </a:r>
            <a:r>
              <a:rPr lang="en-US" sz="2000" dirty="0" err="1" smtClean="0"/>
              <a:t>T</a:t>
            </a:r>
            <a:r>
              <a:rPr lang="en-US" sz="2000" baseline="-25000" dirty="0" err="1" smtClean="0"/>
              <a:t>e</a:t>
            </a:r>
            <a:r>
              <a:rPr lang="en-US" sz="2000" dirty="0" smtClean="0"/>
              <a:t>/</a:t>
            </a:r>
            <a:r>
              <a:rPr lang="en-US" sz="2000" dirty="0" err="1" smtClean="0"/>
              <a:t>T</a:t>
            </a:r>
            <a:r>
              <a:rPr lang="en-US" sz="2000" baseline="-25000" dirty="0" err="1" smtClean="0"/>
              <a:t>i</a:t>
            </a:r>
            <a:r>
              <a:rPr lang="en-US" sz="2000" dirty="0" smtClean="0"/>
              <a:t>.</a:t>
            </a:r>
          </a:p>
          <a:p>
            <a:r>
              <a:rPr lang="en-US" sz="2400" b="1" dirty="0" smtClean="0"/>
              <a:t>This cycle needs to be broken!</a:t>
            </a:r>
          </a:p>
          <a:p>
            <a:pPr lvl="1"/>
            <a:r>
              <a:rPr lang="en-US" sz="2000" dirty="0" smtClean="0"/>
              <a:t>One way to achieve this is a strong density gradient, which</a:t>
            </a:r>
            <a:br>
              <a:rPr lang="en-US" sz="2000" dirty="0" smtClean="0"/>
            </a:br>
            <a:r>
              <a:rPr lang="en-US" sz="2000" dirty="0" smtClean="0"/>
              <a:t>stabilizes ITG turbulence.</a:t>
            </a:r>
            <a:endParaRPr lang="en-US" sz="2000" dirty="0" smtClean="0"/>
          </a:p>
        </p:txBody>
      </p:sp>
    </p:spTree>
    <p:extLst>
      <p:ext uri="{BB962C8B-B14F-4D97-AF65-F5344CB8AC3E}">
        <p14:creationId xmlns:p14="http://schemas.microsoft.com/office/powerpoint/2010/main" val="3017028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Operational space of equilibrated plasmas</a:t>
            </a:r>
            <a:endParaRPr lang="en-US" dirty="0"/>
          </a:p>
        </p:txBody>
      </p:sp>
      <p:sp>
        <p:nvSpPr>
          <p:cNvPr id="3" name="Datumsplatzhalter 2"/>
          <p:cNvSpPr>
            <a:spLocks noGrp="1"/>
          </p:cNvSpPr>
          <p:nvPr>
            <p:ph type="dt" sz="half" idx="14"/>
          </p:nvPr>
        </p:nvSpPr>
        <p:spPr/>
        <p:txBody>
          <a:bodyPr/>
          <a:lstStyle/>
          <a:p>
            <a:r>
              <a:rPr lang="de-DE" smtClean="0"/>
              <a:t>01.04.2022</a:t>
            </a:r>
            <a:endParaRPr lang="de-DE" dirty="0"/>
          </a:p>
        </p:txBody>
      </p:sp>
      <p:sp>
        <p:nvSpPr>
          <p:cNvPr id="4" name="Fußzeilenplatzhalter 3"/>
          <p:cNvSpPr>
            <a:spLocks noGrp="1"/>
          </p:cNvSpPr>
          <p:nvPr>
            <p:ph type="ftr" sz="quarter" idx="15"/>
          </p:nvPr>
        </p:nvSpPr>
        <p:spPr/>
        <p:txBody>
          <a:bodyPr/>
          <a:lstStyle/>
          <a:p>
            <a:r>
              <a:rPr lang="de-DE" smtClean="0"/>
              <a:t>DPG Frühjahrstagung Mainz, 2022</a:t>
            </a:r>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14</a:t>
            </a:fld>
            <a:endParaRPr lang="de-DE" dirty="0"/>
          </a:p>
        </p:txBody>
      </p:sp>
      <p:sp>
        <p:nvSpPr>
          <p:cNvPr id="6" name="Textplatzhalter 7"/>
          <p:cNvSpPr txBox="1">
            <a:spLocks/>
          </p:cNvSpPr>
          <p:nvPr/>
        </p:nvSpPr>
        <p:spPr>
          <a:xfrm>
            <a:off x="479780" y="1096930"/>
            <a:ext cx="11232438" cy="51044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Plasmas with </a:t>
            </a:r>
            <a:r>
              <a:rPr lang="en-US" sz="2400" b="1" dirty="0" err="1" smtClean="0"/>
              <a:t>T</a:t>
            </a:r>
            <a:r>
              <a:rPr lang="en-US" sz="2400" b="1" baseline="-25000" dirty="0" err="1" smtClean="0"/>
              <a:t>e</a:t>
            </a:r>
            <a:r>
              <a:rPr lang="en-US" sz="2400" b="1" dirty="0" smtClean="0"/>
              <a:t>/</a:t>
            </a:r>
            <a:r>
              <a:rPr lang="en-US" sz="2400" b="1" dirty="0" err="1" smtClean="0"/>
              <a:t>T</a:t>
            </a:r>
            <a:r>
              <a:rPr lang="en-US" sz="2400" b="1" baseline="-25000" dirty="0" err="1" smtClean="0"/>
              <a:t>i</a:t>
            </a:r>
            <a:r>
              <a:rPr lang="en-US" sz="2400" b="1" dirty="0" smtClean="0"/>
              <a:t> close to one exist close to the radiative density limit</a:t>
            </a:r>
          </a:p>
          <a:p>
            <a:pPr lvl="1"/>
            <a:r>
              <a:rPr lang="en-US" sz="2000" dirty="0" smtClean="0"/>
              <a:t>Confinement may extrapolate more favorably to even higher densities</a:t>
            </a:r>
          </a:p>
          <a:p>
            <a:pPr lvl="1"/>
            <a:r>
              <a:rPr lang="en-US" sz="2000" dirty="0" smtClean="0"/>
              <a:t>But improved confinement could be needed to go there (radiative density and O2-heating limit)</a:t>
            </a:r>
            <a:endParaRPr lang="en-US" sz="1600" dirty="0" smtClean="0"/>
          </a:p>
        </p:txBody>
      </p:sp>
      <p:pic>
        <p:nvPicPr>
          <p:cNvPr id="8" name="Grafik 7"/>
          <p:cNvPicPr>
            <a:picLocks noChangeAspect="1"/>
          </p:cNvPicPr>
          <p:nvPr/>
        </p:nvPicPr>
        <p:blipFill>
          <a:blip r:embed="rId2"/>
          <a:stretch>
            <a:fillRect/>
          </a:stretch>
        </p:blipFill>
        <p:spPr>
          <a:xfrm>
            <a:off x="2650435" y="2213114"/>
            <a:ext cx="6093697" cy="4171087"/>
          </a:xfrm>
          <a:prstGeom prst="rect">
            <a:avLst/>
          </a:prstGeom>
        </p:spPr>
      </p:pic>
    </p:spTree>
    <p:extLst>
      <p:ext uri="{BB962C8B-B14F-4D97-AF65-F5344CB8AC3E}">
        <p14:creationId xmlns:p14="http://schemas.microsoft.com/office/powerpoint/2010/main" val="1439532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Peaked density profiles</a:t>
            </a:r>
            <a:endParaRPr lang="en-US" dirty="0"/>
          </a:p>
        </p:txBody>
      </p:sp>
      <p:sp>
        <p:nvSpPr>
          <p:cNvPr id="6" name="Textplatzhalter 5"/>
          <p:cNvSpPr>
            <a:spLocks noGrp="1"/>
          </p:cNvSpPr>
          <p:nvPr>
            <p:ph type="body" sz="quarter" idx="4294967295"/>
          </p:nvPr>
        </p:nvSpPr>
        <p:spPr>
          <a:xfrm>
            <a:off x="212032" y="1044575"/>
            <a:ext cx="11233150" cy="5187950"/>
          </a:xfrm>
          <a:prstGeom prst="rect">
            <a:avLst/>
          </a:prstGeom>
        </p:spPr>
        <p:txBody>
          <a:bodyPr/>
          <a:lstStyle/>
          <a:p>
            <a:r>
              <a:rPr lang="en-US" sz="2400" b="1" dirty="0" smtClean="0"/>
              <a:t>During and after pellet injection:</a:t>
            </a:r>
          </a:p>
          <a:p>
            <a:pPr lvl="1"/>
            <a:r>
              <a:rPr lang="en-US" sz="2000" dirty="0" smtClean="0"/>
              <a:t>Peaked density profiles</a:t>
            </a:r>
          </a:p>
          <a:p>
            <a:pPr lvl="2"/>
            <a:r>
              <a:rPr lang="en-US" dirty="0" smtClean="0"/>
              <a:t>[S. </a:t>
            </a:r>
            <a:r>
              <a:rPr lang="en-US" dirty="0" err="1" smtClean="0"/>
              <a:t>Bozhenkov</a:t>
            </a:r>
            <a:r>
              <a:rPr lang="en-US" dirty="0" smtClean="0"/>
              <a:t>, NF </a:t>
            </a:r>
            <a:r>
              <a:rPr lang="en-US" b="1" dirty="0" smtClean="0"/>
              <a:t>60</a:t>
            </a:r>
            <a:r>
              <a:rPr lang="en-US" dirty="0" smtClean="0"/>
              <a:t> (2020)]</a:t>
            </a:r>
          </a:p>
          <a:p>
            <a:pPr lvl="1"/>
            <a:r>
              <a:rPr lang="en-US" sz="2000" dirty="0" smtClean="0"/>
              <a:t>Equal temperatures for electrons and ions</a:t>
            </a:r>
          </a:p>
          <a:p>
            <a:pPr lvl="1"/>
            <a:r>
              <a:rPr lang="en-US" sz="2000" dirty="0" smtClean="0"/>
              <a:t>Both features reduce ITG turbulence in W7-X</a:t>
            </a:r>
          </a:p>
          <a:p>
            <a:pPr lvl="2"/>
            <a:r>
              <a:rPr lang="en-US" dirty="0" smtClean="0"/>
              <a:t>[J A </a:t>
            </a:r>
            <a:r>
              <a:rPr lang="en-US" dirty="0" err="1" smtClean="0"/>
              <a:t>Alcusón</a:t>
            </a:r>
            <a:r>
              <a:rPr lang="en-US" dirty="0" smtClean="0"/>
              <a:t>, PPCF 62 (2020) 035005]</a:t>
            </a:r>
          </a:p>
          <a:p>
            <a:pPr lvl="2"/>
            <a:r>
              <a:rPr lang="en-US" dirty="0" smtClean="0"/>
              <a:t>[M </a:t>
            </a:r>
            <a:r>
              <a:rPr lang="en-US" dirty="0" err="1" smtClean="0"/>
              <a:t>Beurskens</a:t>
            </a:r>
            <a:r>
              <a:rPr lang="en-US" dirty="0" smtClean="0"/>
              <a:t>, NF 61 (2021) 116072]</a:t>
            </a:r>
          </a:p>
          <a:p>
            <a:endParaRPr lang="en-US" dirty="0" smtClean="0"/>
          </a:p>
          <a:p>
            <a:r>
              <a:rPr lang="en-US" sz="2400" b="1" dirty="0" smtClean="0"/>
              <a:t>Other scenarios with peaked profiles and</a:t>
            </a:r>
            <a:br>
              <a:rPr lang="en-US" sz="2400" b="1" dirty="0" smtClean="0"/>
            </a:br>
            <a:r>
              <a:rPr lang="en-US" sz="2400" b="1" dirty="0" smtClean="0"/>
              <a:t>(somewhat) improved confinement</a:t>
            </a:r>
          </a:p>
          <a:p>
            <a:pPr lvl="1"/>
            <a:r>
              <a:rPr lang="de-DE" sz="2000" dirty="0" smtClean="0"/>
              <a:t>Massive </a:t>
            </a:r>
            <a:r>
              <a:rPr lang="de-DE" sz="2000" dirty="0" err="1" smtClean="0"/>
              <a:t>impurity</a:t>
            </a:r>
            <a:r>
              <a:rPr lang="de-DE" sz="2000" dirty="0" smtClean="0"/>
              <a:t> </a:t>
            </a:r>
            <a:r>
              <a:rPr lang="de-DE" sz="2000" dirty="0" err="1" smtClean="0"/>
              <a:t>injection</a:t>
            </a:r>
            <a:r>
              <a:rPr lang="de-DE" sz="2000" dirty="0" smtClean="0"/>
              <a:t> </a:t>
            </a:r>
            <a:r>
              <a:rPr lang="de-DE" sz="2000" dirty="0" err="1" smtClean="0"/>
              <a:t>events</a:t>
            </a:r>
            <a:endParaRPr lang="de-DE" sz="2000" dirty="0" smtClean="0"/>
          </a:p>
          <a:p>
            <a:pPr lvl="2"/>
            <a:r>
              <a:rPr lang="de-DE" dirty="0" smtClean="0"/>
              <a:t>[</a:t>
            </a:r>
            <a:r>
              <a:rPr lang="de-DE" dirty="0" err="1" smtClean="0"/>
              <a:t>Lunsford</a:t>
            </a:r>
            <a:r>
              <a:rPr lang="en-US" dirty="0" smtClean="0"/>
              <a:t>, </a:t>
            </a:r>
            <a:r>
              <a:rPr lang="en-US" dirty="0" err="1" smtClean="0"/>
              <a:t>PoP</a:t>
            </a:r>
            <a:r>
              <a:rPr lang="en-US" dirty="0" smtClean="0"/>
              <a:t> </a:t>
            </a:r>
            <a:r>
              <a:rPr lang="en-US" b="1" dirty="0" smtClean="0"/>
              <a:t>28</a:t>
            </a:r>
            <a:r>
              <a:rPr lang="en-US" dirty="0" smtClean="0"/>
              <a:t> (2021) 082506]</a:t>
            </a:r>
            <a:endParaRPr lang="de-DE" dirty="0" smtClean="0"/>
          </a:p>
          <a:p>
            <a:pPr lvl="1"/>
            <a:r>
              <a:rPr lang="en-US" sz="2000" dirty="0" smtClean="0"/>
              <a:t>NBI-heated plasmas</a:t>
            </a:r>
          </a:p>
          <a:p>
            <a:pPr lvl="1"/>
            <a:r>
              <a:rPr lang="en-US" sz="2000" dirty="0" smtClean="0"/>
              <a:t>ECRH plasmas with very low power or high density</a:t>
            </a:r>
            <a:r>
              <a:rPr lang="de-DE" sz="2000" dirty="0" smtClean="0"/>
              <a:t/>
            </a:r>
            <a:br>
              <a:rPr lang="de-DE" sz="2000" dirty="0" smtClean="0"/>
            </a:br>
            <a:endParaRPr lang="de-DE" sz="2000" dirty="0"/>
          </a:p>
        </p:txBody>
      </p:sp>
      <p:pic>
        <p:nvPicPr>
          <p:cNvPr id="7" name="Grafik 6"/>
          <p:cNvPicPr>
            <a:picLocks noChangeAspect="1"/>
          </p:cNvPicPr>
          <p:nvPr/>
        </p:nvPicPr>
        <p:blipFill>
          <a:blip r:embed="rId2"/>
          <a:stretch>
            <a:fillRect/>
          </a:stretch>
        </p:blipFill>
        <p:spPr>
          <a:xfrm>
            <a:off x="6296865" y="1330878"/>
            <a:ext cx="5314122" cy="4192676"/>
          </a:xfrm>
          <a:prstGeom prst="rect">
            <a:avLst/>
          </a:prstGeom>
        </p:spPr>
      </p:pic>
      <p:sp>
        <p:nvSpPr>
          <p:cNvPr id="9" name="Rechteck 8"/>
          <p:cNvSpPr/>
          <p:nvPr/>
        </p:nvSpPr>
        <p:spPr>
          <a:xfrm>
            <a:off x="8101901" y="5671311"/>
            <a:ext cx="2766078" cy="369332"/>
          </a:xfrm>
          <a:prstGeom prst="rect">
            <a:avLst/>
          </a:prstGeom>
        </p:spPr>
        <p:txBody>
          <a:bodyPr wrap="none">
            <a:spAutoFit/>
          </a:bodyPr>
          <a:lstStyle/>
          <a:p>
            <a:r>
              <a:rPr lang="de-DE" dirty="0" smtClean="0"/>
              <a:t>[S. </a:t>
            </a:r>
            <a:r>
              <a:rPr lang="de-DE" dirty="0" err="1" smtClean="0"/>
              <a:t>Bozhenkov</a:t>
            </a:r>
            <a:r>
              <a:rPr lang="de-DE" dirty="0" smtClean="0"/>
              <a:t>, NF </a:t>
            </a:r>
            <a:r>
              <a:rPr lang="de-DE" b="1" dirty="0" smtClean="0"/>
              <a:t>60</a:t>
            </a:r>
            <a:r>
              <a:rPr lang="de-DE" dirty="0" smtClean="0"/>
              <a:t> (2020)]</a:t>
            </a:r>
            <a:endParaRPr lang="de-DE" dirty="0"/>
          </a:p>
        </p:txBody>
      </p:sp>
      <p:sp>
        <p:nvSpPr>
          <p:cNvPr id="8" name="Datumsplatzhalter 7"/>
          <p:cNvSpPr>
            <a:spLocks noGrp="1"/>
          </p:cNvSpPr>
          <p:nvPr>
            <p:ph type="dt" sz="half" idx="14"/>
          </p:nvPr>
        </p:nvSpPr>
        <p:spPr/>
        <p:txBody>
          <a:bodyPr/>
          <a:lstStyle/>
          <a:p>
            <a:r>
              <a:rPr lang="de-DE" smtClean="0"/>
              <a:t>01.04.2022</a:t>
            </a:r>
            <a:endParaRPr lang="de-DE" dirty="0"/>
          </a:p>
        </p:txBody>
      </p:sp>
      <p:sp>
        <p:nvSpPr>
          <p:cNvPr id="10" name="Fußzeilenplatzhalter 9"/>
          <p:cNvSpPr>
            <a:spLocks noGrp="1"/>
          </p:cNvSpPr>
          <p:nvPr>
            <p:ph type="ftr" sz="quarter" idx="15"/>
          </p:nvPr>
        </p:nvSpPr>
        <p:spPr/>
        <p:txBody>
          <a:bodyPr/>
          <a:lstStyle/>
          <a:p>
            <a:r>
              <a:rPr lang="de-DE" smtClean="0"/>
              <a:t>DPG Frühjahrstagung Mainz, 2022</a:t>
            </a:r>
            <a:endParaRPr lang="de-DE" dirty="0"/>
          </a:p>
        </p:txBody>
      </p:sp>
      <p:sp>
        <p:nvSpPr>
          <p:cNvPr id="11" name="Foliennummernplatzhalter 10"/>
          <p:cNvSpPr>
            <a:spLocks noGrp="1"/>
          </p:cNvSpPr>
          <p:nvPr>
            <p:ph type="sldNum" sz="quarter" idx="16"/>
          </p:nvPr>
        </p:nvSpPr>
        <p:spPr/>
        <p:txBody>
          <a:bodyPr/>
          <a:lstStyle/>
          <a:p>
            <a:fld id="{31AA536C-85F5-4A1B-A111-7CE00A08BCBC}" type="slidenum">
              <a:rPr lang="de-DE" smtClean="0"/>
              <a:pPr/>
              <a:t>15</a:t>
            </a:fld>
            <a:endParaRPr lang="de-DE" dirty="0"/>
          </a:p>
        </p:txBody>
      </p:sp>
    </p:spTree>
    <p:extLst>
      <p:ext uri="{BB962C8B-B14F-4D97-AF65-F5344CB8AC3E}">
        <p14:creationId xmlns:p14="http://schemas.microsoft.com/office/powerpoint/2010/main" val="3214705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Performance after pellet injection</a:t>
            </a:r>
            <a:endParaRPr lang="en-US" dirty="0"/>
          </a:p>
        </p:txBody>
      </p:sp>
      <p:sp>
        <p:nvSpPr>
          <p:cNvPr id="6" name="Textplatzhalter 5"/>
          <p:cNvSpPr>
            <a:spLocks noGrp="1"/>
          </p:cNvSpPr>
          <p:nvPr>
            <p:ph type="body" sz="quarter" idx="4294967295"/>
          </p:nvPr>
        </p:nvSpPr>
        <p:spPr>
          <a:xfrm>
            <a:off x="106016" y="1172957"/>
            <a:ext cx="4491038" cy="5187950"/>
          </a:xfrm>
          <a:prstGeom prst="rect">
            <a:avLst/>
          </a:prstGeom>
        </p:spPr>
        <p:txBody>
          <a:bodyPr/>
          <a:lstStyle/>
          <a:p>
            <a:r>
              <a:rPr lang="en-US" sz="2400" b="1" dirty="0" smtClean="0"/>
              <a:t>In several plasmas, a significant improvement of performance has been observed after pellet injection.</a:t>
            </a:r>
          </a:p>
          <a:p>
            <a:pPr lvl="1"/>
            <a:r>
              <a:rPr lang="en-US" sz="2000" dirty="0" smtClean="0"/>
              <a:t>[S. </a:t>
            </a:r>
            <a:r>
              <a:rPr lang="en-US" sz="2000" dirty="0" err="1" smtClean="0"/>
              <a:t>Bozhenkov</a:t>
            </a:r>
            <a:r>
              <a:rPr lang="en-US" sz="2000" dirty="0" smtClean="0"/>
              <a:t>, NF </a:t>
            </a:r>
            <a:r>
              <a:rPr lang="en-US" sz="2000" b="1" dirty="0" smtClean="0"/>
              <a:t>60</a:t>
            </a:r>
            <a:r>
              <a:rPr lang="en-US" sz="2000" dirty="0" smtClean="0"/>
              <a:t> (2020)]</a:t>
            </a:r>
          </a:p>
          <a:p>
            <a:r>
              <a:rPr lang="en-US" sz="2400" b="1" dirty="0" smtClean="0"/>
              <a:t>P</a:t>
            </a:r>
            <a:r>
              <a:rPr lang="en-US" sz="2400" b="1" baseline="-25000" dirty="0" smtClean="0"/>
              <a:t>ECRH </a:t>
            </a:r>
            <a:r>
              <a:rPr lang="en-US" sz="2400" b="1" dirty="0" smtClean="0"/>
              <a:t>≈ 5 MW, n</a:t>
            </a:r>
            <a:r>
              <a:rPr lang="en-US" sz="2400" b="1" baseline="-25000" dirty="0" smtClean="0"/>
              <a:t>e</a:t>
            </a:r>
            <a:r>
              <a:rPr lang="en-US" sz="2400" b="1" dirty="0" smtClean="0"/>
              <a:t> ≈ 5</a:t>
            </a:r>
            <a:r>
              <a:rPr lang="en-US" sz="2400" b="1" dirty="0" smtClean="0">
                <a:sym typeface="Symbol" panose="05050102010706020507" pitchFamily="18" charset="2"/>
              </a:rPr>
              <a:t></a:t>
            </a:r>
            <a:r>
              <a:rPr lang="en-US" sz="2400" b="1" dirty="0" smtClean="0"/>
              <a:t>10</a:t>
            </a:r>
            <a:r>
              <a:rPr lang="en-US" sz="2400" b="1" baseline="30000" dirty="0" smtClean="0"/>
              <a:t>19</a:t>
            </a:r>
            <a:r>
              <a:rPr lang="en-US" sz="2400" b="1" dirty="0" smtClean="0"/>
              <a:t> m</a:t>
            </a:r>
            <a:r>
              <a:rPr lang="en-US" sz="2400" b="1" baseline="30000" dirty="0" smtClean="0"/>
              <a:t>-3</a:t>
            </a:r>
            <a:r>
              <a:rPr lang="en-US" sz="2400" b="1" dirty="0" smtClean="0"/>
              <a:t>,</a:t>
            </a:r>
            <a:br>
              <a:rPr lang="en-US" sz="2400" b="1" dirty="0" smtClean="0"/>
            </a:br>
            <a:r>
              <a:rPr lang="en-US" sz="2400" b="1" dirty="0" err="1" smtClean="0"/>
              <a:t>T</a:t>
            </a:r>
            <a:r>
              <a:rPr lang="en-US" sz="2400" b="1" baseline="-25000" dirty="0" err="1" smtClean="0"/>
              <a:t>e</a:t>
            </a:r>
            <a:r>
              <a:rPr lang="en-US" sz="2400" b="1" dirty="0" smtClean="0"/>
              <a:t> ≈ </a:t>
            </a:r>
            <a:r>
              <a:rPr lang="en-US" sz="2400" b="1" dirty="0" err="1" smtClean="0"/>
              <a:t>T</a:t>
            </a:r>
            <a:r>
              <a:rPr lang="en-US" sz="2400" b="1" baseline="-25000" dirty="0" err="1" smtClean="0"/>
              <a:t>i</a:t>
            </a:r>
            <a:r>
              <a:rPr lang="en-US" sz="2400" b="1" baseline="-25000" dirty="0" smtClean="0"/>
              <a:t> </a:t>
            </a:r>
            <a:r>
              <a:rPr lang="en-US" sz="2400" b="1" dirty="0" smtClean="0"/>
              <a:t>&gt; 3 </a:t>
            </a:r>
            <a:r>
              <a:rPr lang="en-US" sz="2400" b="1" dirty="0" err="1" smtClean="0"/>
              <a:t>keV</a:t>
            </a:r>
            <a:r>
              <a:rPr lang="en-US" sz="2400" b="1" dirty="0" smtClean="0"/>
              <a:t>, </a:t>
            </a:r>
            <a:r>
              <a:rPr lang="en-US" sz="2400" b="1" dirty="0" err="1" smtClean="0"/>
              <a:t>f</a:t>
            </a:r>
            <a:r>
              <a:rPr lang="en-US" sz="2400" b="1" baseline="-25000" dirty="0" err="1" smtClean="0"/>
              <a:t>ren</a:t>
            </a:r>
            <a:r>
              <a:rPr lang="en-US" sz="2400" b="1" dirty="0" smtClean="0"/>
              <a:t> ≈ 1.5 </a:t>
            </a:r>
          </a:p>
          <a:p>
            <a:r>
              <a:rPr lang="en-US" sz="2400" b="1" dirty="0" smtClean="0"/>
              <a:t>Highest triple product observed in a </a:t>
            </a:r>
            <a:r>
              <a:rPr lang="en-US" sz="2400" b="1" dirty="0" err="1" smtClean="0"/>
              <a:t>stellarator</a:t>
            </a:r>
            <a:r>
              <a:rPr lang="en-US" sz="2400" b="1" dirty="0" smtClean="0"/>
              <a:t>.</a:t>
            </a:r>
          </a:p>
          <a:p>
            <a:r>
              <a:rPr lang="en-US" sz="2400" b="1" dirty="0" smtClean="0"/>
              <a:t>This performance would not have been possible without the NC optimization</a:t>
            </a:r>
          </a:p>
          <a:p>
            <a:pPr lvl="1"/>
            <a:r>
              <a:rPr lang="de-DE" sz="2000" dirty="0" smtClean="0"/>
              <a:t> </a:t>
            </a:r>
            <a:r>
              <a:rPr lang="de-DE" sz="2000" dirty="0" smtClean="0"/>
              <a:t>[</a:t>
            </a:r>
            <a:r>
              <a:rPr lang="en-US" sz="2000" dirty="0" smtClean="0"/>
              <a:t>C.D</a:t>
            </a:r>
            <a:r>
              <a:rPr lang="en-US" sz="2000" dirty="0"/>
              <a:t>. </a:t>
            </a:r>
            <a:r>
              <a:rPr lang="en-US" sz="2000" dirty="0" err="1"/>
              <a:t>Beidler</a:t>
            </a:r>
            <a:r>
              <a:rPr lang="en-US" sz="2000" dirty="0"/>
              <a:t>, Nature </a:t>
            </a:r>
            <a:r>
              <a:rPr lang="en-US" sz="2000" b="1" dirty="0"/>
              <a:t>596</a:t>
            </a:r>
            <a:r>
              <a:rPr lang="en-US" sz="2000" dirty="0"/>
              <a:t>, (2021</a:t>
            </a:r>
            <a:r>
              <a:rPr lang="en-US" sz="2000" dirty="0" smtClean="0"/>
              <a:t>)]</a:t>
            </a:r>
          </a:p>
          <a:p>
            <a:endParaRPr lang="de-DE" sz="2000" dirty="0" smtClean="0"/>
          </a:p>
        </p:txBody>
      </p:sp>
      <p:pic>
        <p:nvPicPr>
          <p:cNvPr id="7" name="Grafik 6"/>
          <p:cNvPicPr>
            <a:picLocks noChangeAspect="1"/>
          </p:cNvPicPr>
          <p:nvPr/>
        </p:nvPicPr>
        <p:blipFill>
          <a:blip r:embed="rId2"/>
          <a:stretch>
            <a:fillRect/>
          </a:stretch>
        </p:blipFill>
        <p:spPr>
          <a:xfrm>
            <a:off x="5137676" y="1172936"/>
            <a:ext cx="6537642" cy="5020401"/>
          </a:xfrm>
          <a:prstGeom prst="rect">
            <a:avLst/>
          </a:prstGeom>
        </p:spPr>
      </p:pic>
      <p:sp>
        <p:nvSpPr>
          <p:cNvPr id="8" name="Rechteck 7"/>
          <p:cNvSpPr/>
          <p:nvPr/>
        </p:nvSpPr>
        <p:spPr>
          <a:xfrm>
            <a:off x="8406497" y="6084872"/>
            <a:ext cx="2766078" cy="369332"/>
          </a:xfrm>
          <a:prstGeom prst="rect">
            <a:avLst/>
          </a:prstGeom>
        </p:spPr>
        <p:txBody>
          <a:bodyPr wrap="none">
            <a:spAutoFit/>
          </a:bodyPr>
          <a:lstStyle/>
          <a:p>
            <a:r>
              <a:rPr lang="de-DE" dirty="0" smtClean="0"/>
              <a:t>[S. </a:t>
            </a:r>
            <a:r>
              <a:rPr lang="de-DE" dirty="0" err="1" smtClean="0"/>
              <a:t>Bozhenkov</a:t>
            </a:r>
            <a:r>
              <a:rPr lang="de-DE" dirty="0" smtClean="0"/>
              <a:t>, NF </a:t>
            </a:r>
            <a:r>
              <a:rPr lang="de-DE" b="1" dirty="0" smtClean="0"/>
              <a:t>60</a:t>
            </a:r>
            <a:r>
              <a:rPr lang="de-DE" dirty="0" smtClean="0"/>
              <a:t> (2020)]</a:t>
            </a:r>
            <a:endParaRPr lang="de-DE" dirty="0"/>
          </a:p>
        </p:txBody>
      </p:sp>
      <p:sp>
        <p:nvSpPr>
          <p:cNvPr id="9" name="Datumsplatzhalter 8"/>
          <p:cNvSpPr>
            <a:spLocks noGrp="1"/>
          </p:cNvSpPr>
          <p:nvPr>
            <p:ph type="dt" sz="half" idx="14"/>
          </p:nvPr>
        </p:nvSpPr>
        <p:spPr/>
        <p:txBody>
          <a:bodyPr/>
          <a:lstStyle/>
          <a:p>
            <a:r>
              <a:rPr lang="de-DE" smtClean="0"/>
              <a:t>01.04.2022</a:t>
            </a:r>
            <a:endParaRPr lang="de-DE" dirty="0"/>
          </a:p>
        </p:txBody>
      </p:sp>
      <p:sp>
        <p:nvSpPr>
          <p:cNvPr id="10" name="Fußzeilenplatzhalter 9"/>
          <p:cNvSpPr>
            <a:spLocks noGrp="1"/>
          </p:cNvSpPr>
          <p:nvPr>
            <p:ph type="ftr" sz="quarter" idx="15"/>
          </p:nvPr>
        </p:nvSpPr>
        <p:spPr/>
        <p:txBody>
          <a:bodyPr/>
          <a:lstStyle/>
          <a:p>
            <a:r>
              <a:rPr lang="de-DE" smtClean="0"/>
              <a:t>DPG Frühjahrstagung Mainz, 2022</a:t>
            </a:r>
            <a:endParaRPr lang="de-DE" dirty="0"/>
          </a:p>
        </p:txBody>
      </p:sp>
      <p:sp>
        <p:nvSpPr>
          <p:cNvPr id="11" name="Foliennummernplatzhalter 10"/>
          <p:cNvSpPr>
            <a:spLocks noGrp="1"/>
          </p:cNvSpPr>
          <p:nvPr>
            <p:ph type="sldNum" sz="quarter" idx="16"/>
          </p:nvPr>
        </p:nvSpPr>
        <p:spPr/>
        <p:txBody>
          <a:bodyPr/>
          <a:lstStyle/>
          <a:p>
            <a:fld id="{31AA536C-85F5-4A1B-A111-7CE00A08BCBC}" type="slidenum">
              <a:rPr lang="de-DE" smtClean="0"/>
              <a:pPr/>
              <a:t>16</a:t>
            </a:fld>
            <a:endParaRPr lang="de-DE" dirty="0"/>
          </a:p>
        </p:txBody>
      </p:sp>
    </p:spTree>
    <p:extLst>
      <p:ext uri="{BB962C8B-B14F-4D97-AF65-F5344CB8AC3E}">
        <p14:creationId xmlns:p14="http://schemas.microsoft.com/office/powerpoint/2010/main" val="3491639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Strong density gradients in steady-state?</a:t>
            </a:r>
            <a:endParaRPr lang="en-US" dirty="0"/>
          </a:p>
        </p:txBody>
      </p:sp>
      <p:sp>
        <p:nvSpPr>
          <p:cNvPr id="3" name="Datumsplatzhalter 2"/>
          <p:cNvSpPr>
            <a:spLocks noGrp="1"/>
          </p:cNvSpPr>
          <p:nvPr>
            <p:ph type="dt" sz="half" idx="14"/>
          </p:nvPr>
        </p:nvSpPr>
        <p:spPr/>
        <p:txBody>
          <a:bodyPr/>
          <a:lstStyle/>
          <a:p>
            <a:r>
              <a:rPr lang="de-DE" smtClean="0"/>
              <a:t>01.04.2022</a:t>
            </a:r>
            <a:endParaRPr lang="de-DE" dirty="0"/>
          </a:p>
        </p:txBody>
      </p:sp>
      <p:sp>
        <p:nvSpPr>
          <p:cNvPr id="4" name="Fußzeilenplatzhalter 3"/>
          <p:cNvSpPr>
            <a:spLocks noGrp="1"/>
          </p:cNvSpPr>
          <p:nvPr>
            <p:ph type="ftr" sz="quarter" idx="15"/>
          </p:nvPr>
        </p:nvSpPr>
        <p:spPr/>
        <p:txBody>
          <a:bodyPr/>
          <a:lstStyle/>
          <a:p>
            <a:r>
              <a:rPr lang="de-DE" dirty="0" smtClean="0"/>
              <a:t>DPG Frühjahrstagung Mainz, 2022</a:t>
            </a:r>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17</a:t>
            </a:fld>
            <a:endParaRPr lang="de-DE" dirty="0"/>
          </a:p>
        </p:txBody>
      </p:sp>
      <p:sp>
        <p:nvSpPr>
          <p:cNvPr id="6" name="Textplatzhalter 5"/>
          <p:cNvSpPr>
            <a:spLocks noGrp="1"/>
          </p:cNvSpPr>
          <p:nvPr>
            <p:ph type="body" sz="quarter" idx="17"/>
          </p:nvPr>
        </p:nvSpPr>
        <p:spPr>
          <a:xfrm>
            <a:off x="415923" y="1096930"/>
            <a:ext cx="3957293" cy="5094320"/>
          </a:xfrm>
        </p:spPr>
        <p:txBody>
          <a:bodyPr/>
          <a:lstStyle/>
          <a:p>
            <a:r>
              <a:rPr lang="en-US" sz="2000" dirty="0" smtClean="0"/>
              <a:t>It seems that W7-X can reach fusion-relevant performance (only?) with peaked density profiles</a:t>
            </a:r>
          </a:p>
          <a:p>
            <a:r>
              <a:rPr lang="en-US" sz="2000" dirty="0" smtClean="0"/>
              <a:t>To achieve steady-state operation,</a:t>
            </a:r>
            <a:br>
              <a:rPr lang="en-US" sz="2000" dirty="0" smtClean="0"/>
            </a:br>
            <a:r>
              <a:rPr lang="en-US" sz="2000" dirty="0" smtClean="0"/>
              <a:t>a new pellet injector for continuous injection has been developed </a:t>
            </a:r>
          </a:p>
          <a:p>
            <a:r>
              <a:rPr lang="en-US" sz="2000" dirty="0" smtClean="0"/>
              <a:t>Possibly the plasma can even sustain peaked profiles on its own (e.g. high-density O2 plasmas)</a:t>
            </a:r>
          </a:p>
          <a:p>
            <a:pPr lvl="1"/>
            <a:r>
              <a:rPr lang="en-US" dirty="0" smtClean="0"/>
              <a:t>Particle pinch under certain conditions?</a:t>
            </a:r>
          </a:p>
          <a:p>
            <a:pPr lvl="1"/>
            <a:r>
              <a:rPr lang="en-US" dirty="0" smtClean="0"/>
              <a:t>Impact on performance unclear due to low heating efficiency in the experiments so far.</a:t>
            </a:r>
          </a:p>
        </p:txBody>
      </p:sp>
      <p:pic>
        <p:nvPicPr>
          <p:cNvPr id="7" name="Grafik 6"/>
          <p:cNvPicPr>
            <a:picLocks noChangeAspect="1"/>
          </p:cNvPicPr>
          <p:nvPr/>
        </p:nvPicPr>
        <p:blipFill rotWithShape="1">
          <a:blip r:embed="rId2"/>
          <a:srcRect l="51965"/>
          <a:stretch/>
        </p:blipFill>
        <p:spPr>
          <a:xfrm>
            <a:off x="8484298" y="1550498"/>
            <a:ext cx="3573543" cy="4083945"/>
          </a:xfrm>
          <a:prstGeom prst="rect">
            <a:avLst/>
          </a:prstGeom>
        </p:spPr>
      </p:pic>
      <p:pic>
        <p:nvPicPr>
          <p:cNvPr id="17" name="Grafik 16">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274432" y="1542621"/>
            <a:ext cx="4226147" cy="4158081"/>
          </a:xfrm>
          <a:prstGeom prst="rect">
            <a:avLst/>
          </a:prstGeom>
          <a:noFill/>
          <a:ln>
            <a:noFill/>
          </a:ln>
        </p:spPr>
      </p:pic>
      <p:sp>
        <p:nvSpPr>
          <p:cNvPr id="8" name="Rechteck 7"/>
          <p:cNvSpPr/>
          <p:nvPr/>
        </p:nvSpPr>
        <p:spPr>
          <a:xfrm>
            <a:off x="5177804" y="1012538"/>
            <a:ext cx="2815600" cy="892552"/>
          </a:xfrm>
          <a:prstGeom prst="rect">
            <a:avLst/>
          </a:prstGeom>
        </p:spPr>
        <p:txBody>
          <a:bodyPr wrap="square">
            <a:spAutoFit/>
          </a:bodyPr>
          <a:lstStyle/>
          <a:p>
            <a:r>
              <a:rPr lang="en-US" dirty="0" smtClean="0"/>
              <a:t>Steady-state profiles in a high-density O2-heated plasma</a:t>
            </a:r>
          </a:p>
          <a:p>
            <a:r>
              <a:rPr lang="en-US" sz="1600" dirty="0" smtClean="0"/>
              <a:t>(20180904.011, 5 s)</a:t>
            </a:r>
            <a:endParaRPr lang="en-US" sz="1600" dirty="0"/>
          </a:p>
        </p:txBody>
      </p:sp>
    </p:spTree>
    <p:extLst>
      <p:ext uri="{BB962C8B-B14F-4D97-AF65-F5344CB8AC3E}">
        <p14:creationId xmlns:p14="http://schemas.microsoft.com/office/powerpoint/2010/main" val="1922308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Strong density gradients in steady-state?</a:t>
            </a:r>
            <a:endParaRPr lang="en-US" dirty="0"/>
          </a:p>
        </p:txBody>
      </p:sp>
      <p:sp>
        <p:nvSpPr>
          <p:cNvPr id="3" name="Datumsplatzhalter 2"/>
          <p:cNvSpPr>
            <a:spLocks noGrp="1"/>
          </p:cNvSpPr>
          <p:nvPr>
            <p:ph type="dt" sz="half" idx="14"/>
          </p:nvPr>
        </p:nvSpPr>
        <p:spPr/>
        <p:txBody>
          <a:bodyPr/>
          <a:lstStyle/>
          <a:p>
            <a:r>
              <a:rPr lang="de-DE" smtClean="0"/>
              <a:t>01.04.2022</a:t>
            </a:r>
            <a:endParaRPr lang="de-DE" dirty="0"/>
          </a:p>
        </p:txBody>
      </p:sp>
      <p:sp>
        <p:nvSpPr>
          <p:cNvPr id="4" name="Fußzeilenplatzhalter 3"/>
          <p:cNvSpPr>
            <a:spLocks noGrp="1"/>
          </p:cNvSpPr>
          <p:nvPr>
            <p:ph type="ftr" sz="quarter" idx="15"/>
          </p:nvPr>
        </p:nvSpPr>
        <p:spPr/>
        <p:txBody>
          <a:bodyPr/>
          <a:lstStyle/>
          <a:p>
            <a:r>
              <a:rPr lang="de-DE" dirty="0" smtClean="0"/>
              <a:t>DPG Frühjahrstagung Mainz, 2022</a:t>
            </a:r>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18</a:t>
            </a:fld>
            <a:endParaRPr lang="de-DE" dirty="0"/>
          </a:p>
        </p:txBody>
      </p:sp>
      <p:sp>
        <p:nvSpPr>
          <p:cNvPr id="6" name="Textplatzhalter 5"/>
          <p:cNvSpPr>
            <a:spLocks noGrp="1"/>
          </p:cNvSpPr>
          <p:nvPr>
            <p:ph type="body" sz="quarter" idx="17"/>
          </p:nvPr>
        </p:nvSpPr>
        <p:spPr>
          <a:xfrm>
            <a:off x="415923" y="1096930"/>
            <a:ext cx="3957293" cy="5094320"/>
          </a:xfrm>
        </p:spPr>
        <p:txBody>
          <a:bodyPr/>
          <a:lstStyle/>
          <a:p>
            <a:r>
              <a:rPr lang="en-US" sz="2000" dirty="0" smtClean="0"/>
              <a:t>It seems that W7-X can reach fusion-relevant performance (only?) with peaked density profiles</a:t>
            </a:r>
          </a:p>
          <a:p>
            <a:r>
              <a:rPr lang="en-US" sz="2000" dirty="0" smtClean="0"/>
              <a:t>To achieve steady-state operation,</a:t>
            </a:r>
            <a:br>
              <a:rPr lang="en-US" sz="2000" dirty="0" smtClean="0"/>
            </a:br>
            <a:r>
              <a:rPr lang="en-US" sz="2000" dirty="0" smtClean="0"/>
              <a:t>a new pellet injector for continuous injection has been developed </a:t>
            </a:r>
          </a:p>
          <a:p>
            <a:r>
              <a:rPr lang="en-US" sz="2000" dirty="0" smtClean="0"/>
              <a:t>Possibly the plasma can even sustain peaked profiles on its own (e.g. high-density O2 plasmas)</a:t>
            </a:r>
          </a:p>
          <a:p>
            <a:pPr lvl="1"/>
            <a:r>
              <a:rPr lang="en-US" dirty="0" smtClean="0"/>
              <a:t>Particle pinch under certain conditions?</a:t>
            </a:r>
          </a:p>
          <a:p>
            <a:pPr lvl="1"/>
            <a:r>
              <a:rPr lang="en-US" dirty="0" smtClean="0"/>
              <a:t>Impact on performance unclear due to low heating efficiency in the experiments so far.</a:t>
            </a:r>
          </a:p>
        </p:txBody>
      </p:sp>
      <p:pic>
        <p:nvPicPr>
          <p:cNvPr id="7" name="Grafik 6"/>
          <p:cNvPicPr>
            <a:picLocks noChangeAspect="1"/>
          </p:cNvPicPr>
          <p:nvPr/>
        </p:nvPicPr>
        <p:blipFill rotWithShape="1">
          <a:blip r:embed="rId2"/>
          <a:srcRect l="51965"/>
          <a:stretch/>
        </p:blipFill>
        <p:spPr>
          <a:xfrm>
            <a:off x="8484298" y="1550498"/>
            <a:ext cx="3573543" cy="4083945"/>
          </a:xfrm>
          <a:prstGeom prst="rect">
            <a:avLst/>
          </a:prstGeom>
        </p:spPr>
      </p:pic>
      <p:pic>
        <p:nvPicPr>
          <p:cNvPr id="17" name="Grafik 16">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274432" y="1542621"/>
            <a:ext cx="4226147" cy="4158081"/>
          </a:xfrm>
          <a:prstGeom prst="rect">
            <a:avLst/>
          </a:prstGeom>
          <a:noFill/>
          <a:ln>
            <a:noFill/>
          </a:ln>
        </p:spPr>
      </p:pic>
      <p:sp>
        <p:nvSpPr>
          <p:cNvPr id="8" name="Rechteck 7"/>
          <p:cNvSpPr/>
          <p:nvPr/>
        </p:nvSpPr>
        <p:spPr>
          <a:xfrm>
            <a:off x="5177804" y="1012538"/>
            <a:ext cx="2815600" cy="892552"/>
          </a:xfrm>
          <a:prstGeom prst="rect">
            <a:avLst/>
          </a:prstGeom>
        </p:spPr>
        <p:txBody>
          <a:bodyPr wrap="square">
            <a:spAutoFit/>
          </a:bodyPr>
          <a:lstStyle/>
          <a:p>
            <a:r>
              <a:rPr lang="en-US" dirty="0" smtClean="0"/>
              <a:t>Steady-state profiles in a high-density O2-heated plasma</a:t>
            </a:r>
          </a:p>
          <a:p>
            <a:r>
              <a:rPr lang="en-US" sz="1600" dirty="0" smtClean="0"/>
              <a:t>(20180904.011, 5 s)</a:t>
            </a:r>
            <a:endParaRPr lang="en-US" sz="1600" dirty="0"/>
          </a:p>
        </p:txBody>
      </p:sp>
      <p:sp>
        <p:nvSpPr>
          <p:cNvPr id="10" name="Rechteck 9"/>
          <p:cNvSpPr/>
          <p:nvPr/>
        </p:nvSpPr>
        <p:spPr>
          <a:xfrm>
            <a:off x="566047" y="5714899"/>
            <a:ext cx="10499517" cy="769441"/>
          </a:xfrm>
          <a:prstGeom prst="rect">
            <a:avLst/>
          </a:prstGeom>
        </p:spPr>
        <p:txBody>
          <a:bodyPr wrap="square">
            <a:spAutoFit/>
          </a:bodyPr>
          <a:lstStyle/>
          <a:p>
            <a:pPr marL="342900" indent="-342900">
              <a:buFont typeface="Wingdings" panose="05000000000000000000" pitchFamily="2" charset="2"/>
              <a:buChar char="à"/>
            </a:pPr>
            <a:r>
              <a:rPr lang="en-US" sz="2200" b="1" dirty="0" smtClean="0"/>
              <a:t>Peaked density profiles could lead to steady-state scenario with sufficient performance.      But what about the exhaust?</a:t>
            </a:r>
            <a:endParaRPr lang="en-US" sz="2200" b="1" dirty="0"/>
          </a:p>
        </p:txBody>
      </p:sp>
    </p:spTree>
    <p:extLst>
      <p:ext uri="{BB962C8B-B14F-4D97-AF65-F5344CB8AC3E}">
        <p14:creationId xmlns:p14="http://schemas.microsoft.com/office/powerpoint/2010/main" val="74390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Why do we need</a:t>
            </a:r>
            <a:r>
              <a:rPr lang="de-DE" dirty="0" smtClean="0"/>
              <a:t> a</a:t>
            </a:r>
            <a:r>
              <a:rPr lang="pl-PL" dirty="0" smtClean="0"/>
              <a:t> divertor?</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8481" y="945258"/>
            <a:ext cx="4222360" cy="3682108"/>
          </a:xfrm>
          <a:prstGeom prst="rect">
            <a:avLst/>
          </a:prstGeom>
        </p:spPr>
      </p:pic>
      <p:sp>
        <p:nvSpPr>
          <p:cNvPr id="8" name="Textfeld 15">
            <a:extLst>
              <a:ext uri="{FF2B5EF4-FFF2-40B4-BE49-F238E27FC236}">
                <a16:creationId xmlns:a16="http://schemas.microsoft.com/office/drawing/2014/main" id="{4290CA00-E971-3B48-AEC2-4D48087DBEC9}"/>
              </a:ext>
            </a:extLst>
          </p:cNvPr>
          <p:cNvSpPr txBox="1"/>
          <p:nvPr/>
        </p:nvSpPr>
        <p:spPr>
          <a:xfrm>
            <a:off x="5263948" y="3873274"/>
            <a:ext cx="2961297" cy="1754326"/>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b="1" dirty="0">
                <a:solidFill>
                  <a:srgbClr val="1F77B4"/>
                </a:solidFill>
                <a:cs typeface="Arial"/>
              </a:rPr>
              <a:t>Plasma core</a:t>
            </a:r>
            <a:r>
              <a:rPr lang="en-US" b="1" dirty="0">
                <a:solidFill>
                  <a:srgbClr val="326CB3"/>
                </a:solidFill>
                <a:cs typeface="Arial"/>
              </a:rPr>
              <a:t> performance  </a:t>
            </a:r>
            <a:r>
              <a:rPr lang="en-US" b="1" dirty="0">
                <a:cs typeface="Arial"/>
              </a:rPr>
              <a:t>is to be maximized</a:t>
            </a:r>
          </a:p>
          <a:p>
            <a:pPr marL="214313" indent="-214313">
              <a:buFont typeface="Arial" panose="020B0604020202020204" pitchFamily="34" charset="0"/>
              <a:buChar char="•"/>
            </a:pPr>
            <a:r>
              <a:rPr lang="en-US" dirty="0">
                <a:cs typeface="Arial"/>
              </a:rPr>
              <a:t>Stable density control</a:t>
            </a:r>
          </a:p>
          <a:p>
            <a:pPr marL="214313" indent="-214313">
              <a:buFont typeface="Arial" panose="020B0604020202020204" pitchFamily="34" charset="0"/>
              <a:buChar char="•"/>
            </a:pPr>
            <a:r>
              <a:rPr lang="en-US" dirty="0">
                <a:cs typeface="Arial"/>
              </a:rPr>
              <a:t>Low impurity concentration (Z</a:t>
            </a:r>
            <a:r>
              <a:rPr lang="en-US" baseline="-25000" dirty="0">
                <a:cs typeface="Arial"/>
              </a:rPr>
              <a:t>eff</a:t>
            </a:r>
            <a:r>
              <a:rPr lang="en-US" dirty="0">
                <a:cs typeface="Arial"/>
              </a:rPr>
              <a:t>)</a:t>
            </a:r>
          </a:p>
          <a:p>
            <a:pPr marL="214313" indent="-214313">
              <a:buFont typeface="Arial" panose="020B0604020202020204" pitchFamily="34" charset="0"/>
              <a:buChar char="•"/>
            </a:pPr>
            <a:r>
              <a:rPr lang="en-US" dirty="0">
                <a:cs typeface="Arial"/>
              </a:rPr>
              <a:t>Helium-ash</a:t>
            </a:r>
            <a:endParaRPr lang="en-US" dirty="0">
              <a:latin typeface="Arial"/>
              <a:cs typeface="Arial"/>
            </a:endParaRPr>
          </a:p>
        </p:txBody>
      </p:sp>
      <p:cxnSp>
        <p:nvCxnSpPr>
          <p:cNvPr id="9" name="Straight Connector 8">
            <a:extLst>
              <a:ext uri="{FF2B5EF4-FFF2-40B4-BE49-F238E27FC236}">
                <a16:creationId xmlns:a16="http://schemas.microsoft.com/office/drawing/2014/main" id="{CEED99A7-8374-EE4A-B9C9-9998E21CCFE6}"/>
              </a:ext>
            </a:extLst>
          </p:cNvPr>
          <p:cNvCxnSpPr>
            <a:cxnSpLocks/>
            <a:stCxn id="8" idx="3"/>
          </p:cNvCxnSpPr>
          <p:nvPr/>
        </p:nvCxnSpPr>
        <p:spPr>
          <a:xfrm flipV="1">
            <a:off x="8225244" y="3738335"/>
            <a:ext cx="425112" cy="1012103"/>
          </a:xfrm>
          <a:prstGeom prst="line">
            <a:avLst/>
          </a:prstGeom>
          <a:ln w="28575">
            <a:solidFill>
              <a:schemeClr val="accent1"/>
            </a:solidFill>
            <a:tailEnd type="ova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221282" y="1469838"/>
            <a:ext cx="3808248" cy="4724555"/>
            <a:chOff x="372400" y="1509256"/>
            <a:chExt cx="2882901" cy="3441697"/>
          </a:xfrm>
        </p:grpSpPr>
        <p:pic>
          <p:nvPicPr>
            <p:cNvPr id="11" name="Bild 2">
              <a:extLst>
                <a:ext uri="{FF2B5EF4-FFF2-40B4-BE49-F238E27FC236}">
                  <a16:creationId xmlns:a16="http://schemas.microsoft.com/office/drawing/2014/main" id="{303DD105-213E-DA42-BFE5-0CBE38DF0A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400" y="1509256"/>
              <a:ext cx="2882901" cy="3441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3">
              <a:extLst>
                <a:ext uri="{FF2B5EF4-FFF2-40B4-BE49-F238E27FC236}">
                  <a16:creationId xmlns:a16="http://schemas.microsoft.com/office/drawing/2014/main" id="{6054273D-59ED-1946-AF7C-64C23D85565B}"/>
                </a:ext>
              </a:extLst>
            </p:cNvPr>
            <p:cNvSpPr txBox="1">
              <a:spLocks noChangeArrowheads="1"/>
            </p:cNvSpPr>
            <p:nvPr/>
          </p:nvSpPr>
          <p:spPr bwMode="auto">
            <a:xfrm>
              <a:off x="1424241" y="2803058"/>
              <a:ext cx="1223963" cy="358730"/>
            </a:xfrm>
            <a:prstGeom prst="rect">
              <a:avLst/>
            </a:prstGeom>
            <a:solidFill>
              <a:schemeClr val="bg1">
                <a:lumMod val="95000"/>
                <a:alpha val="79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defPPr>
                <a:defRPr lang="de-DE"/>
              </a:defPPr>
              <a:lvl1pPr algn="ctr">
                <a:defRPr sz="1600" b="1"/>
              </a:lvl1pPr>
            </a:lstStyle>
            <a:p>
              <a:pPr>
                <a:defRPr/>
              </a:pPr>
              <a:r>
                <a:rPr lang="en-US" dirty="0"/>
                <a:t>radial transport into SOL: D</a:t>
              </a:r>
              <a:r>
                <a:rPr lang="en-US" baseline="-25000" dirty="0">
                  <a:latin typeface="Symbol" charset="2"/>
                  <a:cs typeface="Symbol" charset="2"/>
                </a:rPr>
                <a:t>^</a:t>
              </a:r>
              <a:r>
                <a:rPr lang="en-US" dirty="0">
                  <a:latin typeface="Symbol" charset="2"/>
                  <a:cs typeface="Symbol" charset="2"/>
                </a:rPr>
                <a:t>, c</a:t>
              </a:r>
              <a:r>
                <a:rPr lang="en-US" baseline="-25000" dirty="0">
                  <a:latin typeface="Symbol" charset="2"/>
                  <a:cs typeface="Symbol" charset="2"/>
                </a:rPr>
                <a:t>^</a:t>
              </a:r>
            </a:p>
          </p:txBody>
        </p:sp>
      </p:grpSp>
      <p:cxnSp>
        <p:nvCxnSpPr>
          <p:cNvPr id="13" name="Straight Connector 12">
            <a:extLst>
              <a:ext uri="{FF2B5EF4-FFF2-40B4-BE49-F238E27FC236}">
                <a16:creationId xmlns:a16="http://schemas.microsoft.com/office/drawing/2014/main" id="{CEED99A7-8374-EE4A-B9C9-9998E21CCFE6}"/>
              </a:ext>
            </a:extLst>
          </p:cNvPr>
          <p:cNvCxnSpPr>
            <a:cxnSpLocks/>
            <a:stCxn id="8" idx="1"/>
          </p:cNvCxnSpPr>
          <p:nvPr/>
        </p:nvCxnSpPr>
        <p:spPr>
          <a:xfrm flipH="1" flipV="1">
            <a:off x="3718769" y="2995555"/>
            <a:ext cx="1545178" cy="1754883"/>
          </a:xfrm>
          <a:prstGeom prst="line">
            <a:avLst/>
          </a:prstGeom>
          <a:ln w="28575">
            <a:solidFill>
              <a:schemeClr val="accent1"/>
            </a:solidFill>
            <a:tailEnd type="oval"/>
          </a:ln>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3805398" y="5547023"/>
            <a:ext cx="587141" cy="693019"/>
          </a:xfrm>
          <a:custGeom>
            <a:avLst/>
            <a:gdLst>
              <a:gd name="connsiteX0" fmla="*/ 0 w 587141"/>
              <a:gd name="connsiteY0" fmla="*/ 105878 h 693019"/>
              <a:gd name="connsiteX1" fmla="*/ 192505 w 587141"/>
              <a:gd name="connsiteY1" fmla="*/ 0 h 693019"/>
              <a:gd name="connsiteX2" fmla="*/ 587141 w 587141"/>
              <a:gd name="connsiteY2" fmla="*/ 529389 h 693019"/>
              <a:gd name="connsiteX3" fmla="*/ 423511 w 587141"/>
              <a:gd name="connsiteY3" fmla="*/ 693019 h 693019"/>
              <a:gd name="connsiteX4" fmla="*/ 0 w 587141"/>
              <a:gd name="connsiteY4" fmla="*/ 105878 h 69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41" h="693019">
                <a:moveTo>
                  <a:pt x="0" y="105878"/>
                </a:moveTo>
                <a:lnTo>
                  <a:pt x="192505" y="0"/>
                </a:lnTo>
                <a:lnTo>
                  <a:pt x="587141" y="529389"/>
                </a:lnTo>
                <a:lnTo>
                  <a:pt x="423511" y="693019"/>
                </a:lnTo>
                <a:lnTo>
                  <a:pt x="0" y="1058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Box 3">
            <a:extLst>
              <a:ext uri="{FF2B5EF4-FFF2-40B4-BE49-F238E27FC236}">
                <a16:creationId xmlns:a16="http://schemas.microsoft.com/office/drawing/2014/main" id="{6054273D-59ED-1946-AF7C-64C23D85565B}"/>
              </a:ext>
            </a:extLst>
          </p:cNvPr>
          <p:cNvSpPr txBox="1">
            <a:spLocks noChangeArrowheads="1"/>
          </p:cNvSpPr>
          <p:nvPr/>
        </p:nvSpPr>
        <p:spPr bwMode="auto">
          <a:xfrm>
            <a:off x="8214554" y="2966346"/>
            <a:ext cx="1477097" cy="492443"/>
          </a:xfrm>
          <a:prstGeom prst="rect">
            <a:avLst/>
          </a:prstGeom>
          <a:solidFill>
            <a:schemeClr val="bg1">
              <a:lumMod val="95000"/>
              <a:alpha val="79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a:defRPr/>
            </a:pPr>
            <a:r>
              <a:rPr lang="en-US" sz="1600" b="1" dirty="0"/>
              <a:t>radial transport into SOL: D</a:t>
            </a:r>
            <a:r>
              <a:rPr lang="en-US" sz="1600" b="1" baseline="-25000" dirty="0">
                <a:latin typeface="Symbol" charset="2"/>
                <a:cs typeface="Symbol" charset="2"/>
              </a:rPr>
              <a:t>^</a:t>
            </a:r>
            <a:r>
              <a:rPr lang="en-US" sz="1600" b="1" dirty="0">
                <a:latin typeface="Symbol" charset="2"/>
                <a:cs typeface="Symbol" charset="2"/>
              </a:rPr>
              <a:t>, c</a:t>
            </a:r>
            <a:r>
              <a:rPr lang="en-US" sz="1600" b="1" baseline="-25000" dirty="0">
                <a:latin typeface="Symbol" charset="2"/>
                <a:cs typeface="Symbol" charset="2"/>
              </a:rPr>
              <a:t>^</a:t>
            </a:r>
          </a:p>
        </p:txBody>
      </p:sp>
      <p:sp>
        <p:nvSpPr>
          <p:cNvPr id="16" name="Rectangle 15"/>
          <p:cNvSpPr/>
          <p:nvPr/>
        </p:nvSpPr>
        <p:spPr>
          <a:xfrm>
            <a:off x="2639312" y="4858457"/>
            <a:ext cx="800729" cy="2897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l-PL" b="1" dirty="0">
                <a:solidFill>
                  <a:srgbClr val="FB2E0A"/>
                </a:solidFill>
              </a:rPr>
              <a:t>X point</a:t>
            </a:r>
            <a:endParaRPr lang="en-GB" b="1" dirty="0">
              <a:solidFill>
                <a:srgbClr val="FB2E0A"/>
              </a:solidFill>
            </a:endParaRPr>
          </a:p>
        </p:txBody>
      </p:sp>
      <p:sp>
        <p:nvSpPr>
          <p:cNvPr id="6" name="Fußzeilenplatzhalter 5"/>
          <p:cNvSpPr>
            <a:spLocks noGrp="1"/>
          </p:cNvSpPr>
          <p:nvPr>
            <p:ph type="ftr" sz="quarter" idx="15"/>
          </p:nvPr>
        </p:nvSpPr>
        <p:spPr/>
        <p:txBody>
          <a:bodyPr/>
          <a:lstStyle/>
          <a:p>
            <a:r>
              <a:rPr lang="de-DE" smtClean="0"/>
              <a:t>DPG Frühjahrstagung Mainz, 2022</a:t>
            </a:r>
            <a:endParaRPr lang="de-DE" dirty="0"/>
          </a:p>
        </p:txBody>
      </p:sp>
      <p:sp>
        <p:nvSpPr>
          <p:cNvPr id="4" name="Datumsplatzhalter 3"/>
          <p:cNvSpPr>
            <a:spLocks noGrp="1"/>
          </p:cNvSpPr>
          <p:nvPr>
            <p:ph type="dt" sz="half" idx="14"/>
          </p:nvPr>
        </p:nvSpPr>
        <p:spPr/>
        <p:txBody>
          <a:bodyPr/>
          <a:lstStyle/>
          <a:p>
            <a:r>
              <a:rPr lang="de-DE" smtClean="0"/>
              <a:t>01.04.2022</a:t>
            </a:r>
            <a:endParaRPr lang="de-DE" dirty="0"/>
          </a:p>
        </p:txBody>
      </p:sp>
      <p:sp>
        <p:nvSpPr>
          <p:cNvPr id="17" name="Foliennummernplatzhalter 16"/>
          <p:cNvSpPr>
            <a:spLocks noGrp="1"/>
          </p:cNvSpPr>
          <p:nvPr>
            <p:ph type="sldNum" sz="quarter" idx="16"/>
          </p:nvPr>
        </p:nvSpPr>
        <p:spPr/>
        <p:txBody>
          <a:bodyPr/>
          <a:lstStyle/>
          <a:p>
            <a:fld id="{31AA536C-85F5-4A1B-A111-7CE00A08BCBC}" type="slidenum">
              <a:rPr lang="de-DE" smtClean="0"/>
              <a:pPr/>
              <a:t>19</a:t>
            </a:fld>
            <a:endParaRPr lang="de-DE" dirty="0"/>
          </a:p>
        </p:txBody>
      </p:sp>
      <p:sp>
        <p:nvSpPr>
          <p:cNvPr id="18" name="TextBox 16"/>
          <p:cNvSpPr txBox="1"/>
          <p:nvPr/>
        </p:nvSpPr>
        <p:spPr>
          <a:xfrm>
            <a:off x="8543552" y="6048573"/>
            <a:ext cx="3172663" cy="307777"/>
          </a:xfrm>
          <a:prstGeom prst="rect">
            <a:avLst/>
          </a:prstGeom>
          <a:noFill/>
        </p:spPr>
        <p:txBody>
          <a:bodyPr wrap="none" rtlCol="0">
            <a:spAutoFit/>
          </a:bodyPr>
          <a:lstStyle/>
          <a:p>
            <a:r>
              <a:rPr lang="en-US" sz="1400" dirty="0" smtClean="0"/>
              <a:t>[M. </a:t>
            </a:r>
            <a:r>
              <a:rPr lang="en-US" sz="1400" dirty="0" err="1" smtClean="0"/>
              <a:t>Jakubowski</a:t>
            </a:r>
            <a:r>
              <a:rPr lang="en-US" sz="1400" dirty="0" smtClean="0"/>
              <a:t> </a:t>
            </a:r>
            <a:r>
              <a:rPr lang="en-US" sz="1400" dirty="0"/>
              <a:t>et al., </a:t>
            </a:r>
            <a:r>
              <a:rPr lang="en-US" sz="1400" dirty="0" smtClean="0"/>
              <a:t>PSI 2020 (</a:t>
            </a:r>
            <a:r>
              <a:rPr lang="en-US" sz="1400" dirty="0" err="1" smtClean="0"/>
              <a:t>Jeju</a:t>
            </a:r>
            <a:r>
              <a:rPr lang="en-US" sz="1400" dirty="0" smtClean="0"/>
              <a:t>, Korea)</a:t>
            </a:r>
            <a:r>
              <a:rPr lang="it-IT" sz="1400" dirty="0" smtClean="0"/>
              <a:t>]</a:t>
            </a:r>
            <a:endParaRPr lang="en-US" sz="1400" dirty="0"/>
          </a:p>
        </p:txBody>
      </p:sp>
    </p:spTree>
    <p:extLst>
      <p:ext uri="{BB962C8B-B14F-4D97-AF65-F5344CB8AC3E}">
        <p14:creationId xmlns:p14="http://schemas.microsoft.com/office/powerpoint/2010/main" val="381494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stellarator.jpg.2002054.jpg"/>
          <p:cNvPicPr>
            <a:picLocks noChangeAspect="1"/>
          </p:cNvPicPr>
          <p:nvPr/>
        </p:nvPicPr>
        <p:blipFill>
          <a:blip r:embed="rId2" cstate="print"/>
          <a:srcRect l="9716" t="6241" r="9783" b="10541"/>
          <a:stretch>
            <a:fillRect/>
          </a:stretch>
        </p:blipFill>
        <p:spPr>
          <a:xfrm>
            <a:off x="7429072" y="3256250"/>
            <a:ext cx="4176464" cy="2880320"/>
          </a:xfrm>
          <a:prstGeom prst="rect">
            <a:avLst/>
          </a:prstGeom>
        </p:spPr>
      </p:pic>
      <p:graphicFrame>
        <p:nvGraphicFramePr>
          <p:cNvPr id="9" name="Tabelle 8"/>
          <p:cNvGraphicFramePr>
            <a:graphicFrameLocks noGrp="1"/>
          </p:cNvGraphicFramePr>
          <p:nvPr>
            <p:extLst>
              <p:ext uri="{D42A27DB-BD31-4B8C-83A1-F6EECF244321}">
                <p14:modId xmlns:p14="http://schemas.microsoft.com/office/powerpoint/2010/main" val="3268491809"/>
              </p:ext>
            </p:extLst>
          </p:nvPr>
        </p:nvGraphicFramePr>
        <p:xfrm>
          <a:off x="7866722" y="1158752"/>
          <a:ext cx="3384376" cy="1854200"/>
        </p:xfrm>
        <a:graphic>
          <a:graphicData uri="http://schemas.openxmlformats.org/drawingml/2006/table">
            <a:tbl>
              <a:tblPr bandRow="1">
                <a:tableStyleId>{5C22544A-7EE6-4342-B048-85BDC9FD1C3A}</a:tableStyleId>
              </a:tblPr>
              <a:tblGrid>
                <a:gridCol w="947625">
                  <a:extLst>
                    <a:ext uri="{9D8B030D-6E8A-4147-A177-3AD203B41FA5}">
                      <a16:colId xmlns:a16="http://schemas.microsoft.com/office/drawing/2014/main" val="20000"/>
                    </a:ext>
                  </a:extLst>
                </a:gridCol>
                <a:gridCol w="2436751">
                  <a:extLst>
                    <a:ext uri="{9D8B030D-6E8A-4147-A177-3AD203B41FA5}">
                      <a16:colId xmlns:a16="http://schemas.microsoft.com/office/drawing/2014/main" val="20001"/>
                    </a:ext>
                  </a:extLst>
                </a:gridCol>
              </a:tblGrid>
              <a:tr h="370840">
                <a:tc>
                  <a:txBody>
                    <a:bodyPr/>
                    <a:lstStyle/>
                    <a:p>
                      <a:r>
                        <a:rPr lang="de-DE" sz="1800" dirty="0" smtClean="0">
                          <a:latin typeface="Calibri" pitchFamily="34" charset="0"/>
                        </a:rPr>
                        <a:t>R</a:t>
                      </a:r>
                      <a:endParaRPr lang="de-DE" sz="1800" dirty="0">
                        <a:latin typeface="Calibri" pitchFamily="34" charset="0"/>
                      </a:endParaRPr>
                    </a:p>
                  </a:txBody>
                  <a:tcPr/>
                </a:tc>
                <a:tc>
                  <a:txBody>
                    <a:bodyPr/>
                    <a:lstStyle/>
                    <a:p>
                      <a:pPr algn="ctr"/>
                      <a:r>
                        <a:rPr lang="de-DE" sz="1800" dirty="0" smtClean="0">
                          <a:latin typeface="Calibri" pitchFamily="34" charset="0"/>
                        </a:rPr>
                        <a:t>5.5 m</a:t>
                      </a:r>
                      <a:endParaRPr lang="de-DE" sz="1800" dirty="0">
                        <a:latin typeface="Calibri" pitchFamily="34" charset="0"/>
                      </a:endParaRPr>
                    </a:p>
                  </a:txBody>
                  <a:tcPr/>
                </a:tc>
                <a:extLst>
                  <a:ext uri="{0D108BD9-81ED-4DB2-BD59-A6C34878D82A}">
                    <a16:rowId xmlns:a16="http://schemas.microsoft.com/office/drawing/2014/main" val="10000"/>
                  </a:ext>
                </a:extLst>
              </a:tr>
              <a:tr h="370840">
                <a:tc>
                  <a:txBody>
                    <a:bodyPr/>
                    <a:lstStyle/>
                    <a:p>
                      <a:r>
                        <a:rPr lang="de-DE" sz="1800" dirty="0" smtClean="0">
                          <a:latin typeface="Calibri" pitchFamily="34" charset="0"/>
                        </a:rPr>
                        <a:t>a</a:t>
                      </a:r>
                      <a:endParaRPr lang="de-DE" sz="1800" dirty="0">
                        <a:latin typeface="Calibri" pitchFamily="34"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1800" dirty="0" smtClean="0">
                          <a:latin typeface="Calibri" pitchFamily="34" charset="0"/>
                        </a:rPr>
                        <a:t>0.53</a:t>
                      </a:r>
                      <a:r>
                        <a:rPr lang="de-DE" sz="1800" baseline="0" dirty="0" smtClean="0">
                          <a:latin typeface="Calibri" pitchFamily="34" charset="0"/>
                        </a:rPr>
                        <a:t> m</a:t>
                      </a:r>
                    </a:p>
                  </a:txBody>
                  <a:tcPr/>
                </a:tc>
                <a:extLst>
                  <a:ext uri="{0D108BD9-81ED-4DB2-BD59-A6C34878D82A}">
                    <a16:rowId xmlns:a16="http://schemas.microsoft.com/office/drawing/2014/main" val="10001"/>
                  </a:ext>
                </a:extLst>
              </a:tr>
              <a:tr h="370840">
                <a:tc>
                  <a:txBody>
                    <a:bodyPr/>
                    <a:lstStyle/>
                    <a:p>
                      <a:r>
                        <a:rPr lang="de-DE" sz="1800" dirty="0" err="1" smtClean="0">
                          <a:latin typeface="Calibri" pitchFamily="34" charset="0"/>
                        </a:rPr>
                        <a:t>V</a:t>
                      </a:r>
                      <a:r>
                        <a:rPr lang="de-DE" sz="1800" baseline="-25000" dirty="0" err="1" smtClean="0">
                          <a:latin typeface="Calibri" pitchFamily="34" charset="0"/>
                        </a:rPr>
                        <a:t>plasma</a:t>
                      </a:r>
                      <a:endParaRPr lang="de-DE" sz="1800" baseline="-25000" dirty="0">
                        <a:latin typeface="Calibri" pitchFamily="34"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1800" baseline="0" dirty="0" smtClean="0">
                          <a:latin typeface="Calibri" pitchFamily="34" charset="0"/>
                          <a:sym typeface="Symbol"/>
                        </a:rPr>
                        <a:t> 30 m</a:t>
                      </a:r>
                      <a:r>
                        <a:rPr lang="de-DE" sz="1800" baseline="30000" dirty="0" smtClean="0">
                          <a:latin typeface="Calibri" pitchFamily="34" charset="0"/>
                          <a:sym typeface="Symbol"/>
                        </a:rPr>
                        <a:t>3</a:t>
                      </a:r>
                      <a:endParaRPr lang="de-DE" sz="1800" baseline="30000" dirty="0" smtClean="0">
                        <a:latin typeface="Calibri" pitchFamily="34" charset="0"/>
                      </a:endParaRPr>
                    </a:p>
                  </a:txBody>
                  <a:tcPr/>
                </a:tc>
                <a:extLst>
                  <a:ext uri="{0D108BD9-81ED-4DB2-BD59-A6C34878D82A}">
                    <a16:rowId xmlns:a16="http://schemas.microsoft.com/office/drawing/2014/main" val="10002"/>
                  </a:ext>
                </a:extLst>
              </a:tr>
              <a:tr h="370840">
                <a:tc>
                  <a:txBody>
                    <a:bodyPr/>
                    <a:lstStyle/>
                    <a:p>
                      <a:r>
                        <a:rPr lang="de-DE" sz="1800" dirty="0" smtClean="0">
                          <a:latin typeface="Calibri" pitchFamily="34" charset="0"/>
                        </a:rPr>
                        <a:t>B</a:t>
                      </a:r>
                      <a:endParaRPr lang="de-DE" sz="1800" baseline="30000" dirty="0">
                        <a:latin typeface="Calibri" pitchFamily="34"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1800" dirty="0" smtClean="0">
                          <a:latin typeface="Calibri" pitchFamily="34" charset="0"/>
                        </a:rPr>
                        <a:t>2.5 T (</a:t>
                      </a:r>
                      <a:r>
                        <a:rPr lang="de-DE" sz="1800" baseline="0" dirty="0" smtClean="0">
                          <a:latin typeface="Calibri" pitchFamily="34" charset="0"/>
                        </a:rPr>
                        <a:t>&lt; 3 T)</a:t>
                      </a:r>
                      <a:endParaRPr lang="de-DE" sz="1800" baseline="30000" dirty="0" smtClean="0">
                        <a:latin typeface="Calibri" pitchFamily="34" charset="0"/>
                      </a:endParaRPr>
                    </a:p>
                  </a:txBody>
                  <a:tcPr/>
                </a:tc>
                <a:extLst>
                  <a:ext uri="{0D108BD9-81ED-4DB2-BD59-A6C34878D82A}">
                    <a16:rowId xmlns:a16="http://schemas.microsoft.com/office/drawing/2014/main" val="10003"/>
                  </a:ext>
                </a:extLst>
              </a:tr>
              <a:tr h="370840">
                <a:tc>
                  <a:txBody>
                    <a:bodyPr/>
                    <a:lstStyle/>
                    <a:p>
                      <a:r>
                        <a:rPr lang="de-DE" sz="1800" dirty="0" err="1" smtClean="0">
                          <a:latin typeface="Calibri" pitchFamily="34" charset="0"/>
                        </a:rPr>
                        <a:t>t</a:t>
                      </a:r>
                      <a:r>
                        <a:rPr lang="de-DE" sz="1800" baseline="-25000" dirty="0" err="1" smtClean="0">
                          <a:latin typeface="Calibri" pitchFamily="34" charset="0"/>
                        </a:rPr>
                        <a:t>Plasma</a:t>
                      </a:r>
                      <a:endParaRPr lang="de-DE" sz="1800" baseline="-25000" dirty="0">
                        <a:latin typeface="Calibri" pitchFamily="34"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1800" baseline="0" dirty="0" smtClean="0">
                          <a:latin typeface="Calibri" pitchFamily="34" charset="0"/>
                        </a:rPr>
                        <a:t>30 min</a:t>
                      </a:r>
                    </a:p>
                  </a:txBody>
                  <a:tcPr/>
                </a:tc>
                <a:extLst>
                  <a:ext uri="{0D108BD9-81ED-4DB2-BD59-A6C34878D82A}">
                    <a16:rowId xmlns:a16="http://schemas.microsoft.com/office/drawing/2014/main" val="10004"/>
                  </a:ext>
                </a:extLst>
              </a:tr>
            </a:tbl>
          </a:graphicData>
        </a:graphic>
      </p:graphicFrame>
      <p:sp>
        <p:nvSpPr>
          <p:cNvPr id="10" name="Titel 8"/>
          <p:cNvSpPr>
            <a:spLocks noGrp="1"/>
          </p:cNvSpPr>
          <p:nvPr>
            <p:ph type="title"/>
          </p:nvPr>
        </p:nvSpPr>
        <p:spPr/>
        <p:txBody>
          <a:bodyPr/>
          <a:lstStyle/>
          <a:p>
            <a:r>
              <a:rPr lang="de-DE" dirty="0" smtClean="0"/>
              <a:t>Mission </a:t>
            </a:r>
            <a:r>
              <a:rPr lang="de-DE" dirty="0" err="1" smtClean="0"/>
              <a:t>of</a:t>
            </a:r>
            <a:r>
              <a:rPr lang="de-DE" dirty="0" smtClean="0"/>
              <a:t> </a:t>
            </a:r>
            <a:r>
              <a:rPr lang="de-DE" dirty="0" smtClean="0"/>
              <a:t>Wendelstein 7-X (W7-X)</a:t>
            </a:r>
            <a:endParaRPr lang="de-DE" dirty="0"/>
          </a:p>
        </p:txBody>
      </p:sp>
      <p:sp>
        <p:nvSpPr>
          <p:cNvPr id="11" name="Textplatzhalter 5"/>
          <p:cNvSpPr txBox="1">
            <a:spLocks/>
          </p:cNvSpPr>
          <p:nvPr/>
        </p:nvSpPr>
        <p:spPr>
          <a:xfrm>
            <a:off x="478369" y="1089026"/>
            <a:ext cx="6392331" cy="5188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In </a:t>
            </a:r>
            <a:r>
              <a:rPr lang="en-US" sz="2400" b="1" dirty="0" err="1" smtClean="0"/>
              <a:t>stellarators</a:t>
            </a:r>
            <a:r>
              <a:rPr lang="en-US" sz="2400" b="1" dirty="0" smtClean="0"/>
              <a:t>, neoclassical transport increases drastically with temperature</a:t>
            </a:r>
          </a:p>
          <a:p>
            <a:pPr lvl="1"/>
            <a:r>
              <a:rPr lang="en-US" sz="2000" dirty="0" smtClean="0"/>
              <a:t>Confinement of a classical </a:t>
            </a:r>
            <a:r>
              <a:rPr lang="en-US" sz="2000" dirty="0" err="1" smtClean="0"/>
              <a:t>stellarator</a:t>
            </a:r>
            <a:r>
              <a:rPr lang="en-US" sz="2000" dirty="0" smtClean="0"/>
              <a:t> not sufficient for reasonable reactor designs</a:t>
            </a:r>
          </a:p>
          <a:p>
            <a:r>
              <a:rPr lang="en-US" sz="2400" b="1" dirty="0" smtClean="0"/>
              <a:t>Solution: </a:t>
            </a:r>
            <a:r>
              <a:rPr lang="en-US" sz="2400" b="1" dirty="0" err="1" smtClean="0"/>
              <a:t>Stellarator</a:t>
            </a:r>
            <a:r>
              <a:rPr lang="en-US" sz="2400" b="1" dirty="0" smtClean="0"/>
              <a:t> optimization</a:t>
            </a:r>
          </a:p>
          <a:p>
            <a:pPr lvl="1"/>
            <a:r>
              <a:rPr lang="en-US" sz="2000" dirty="0" smtClean="0"/>
              <a:t>Design a magnetic field with reduced neoclassical transport</a:t>
            </a:r>
          </a:p>
          <a:p>
            <a:r>
              <a:rPr lang="en-US" sz="2400" b="1" dirty="0" smtClean="0">
                <a:latin typeface="+mj-lt"/>
              </a:rPr>
              <a:t>W7-X designed to demonstrate fusion-relevant conditions in steady</a:t>
            </a:r>
            <a:r>
              <a:rPr lang="en-US" sz="2400" b="1" dirty="0" smtClean="0">
                <a:latin typeface="+mj-lt"/>
              </a:rPr>
              <a:t>-state</a:t>
            </a:r>
            <a:endParaRPr lang="en-US" sz="2400" b="1" dirty="0" smtClean="0">
              <a:latin typeface="+mj-lt"/>
            </a:endParaRPr>
          </a:p>
          <a:p>
            <a:pPr lvl="1"/>
            <a:r>
              <a:rPr lang="en-US" sz="2000" dirty="0" smtClean="0"/>
              <a:t>n</a:t>
            </a:r>
            <a:r>
              <a:rPr lang="en-US" sz="2000" baseline="-25000" dirty="0" smtClean="0"/>
              <a:t>e</a:t>
            </a:r>
            <a:r>
              <a:rPr lang="en-US" sz="2000" dirty="0" smtClean="0"/>
              <a:t>&gt;10</a:t>
            </a:r>
            <a:r>
              <a:rPr lang="en-US" sz="2000" baseline="30000" dirty="0" smtClean="0"/>
              <a:t>20</a:t>
            </a:r>
            <a:r>
              <a:rPr lang="en-US" sz="2000" dirty="0" smtClean="0"/>
              <a:t> m</a:t>
            </a:r>
            <a:r>
              <a:rPr lang="en-US" sz="2000" baseline="30000" dirty="0" smtClean="0"/>
              <a:t>-3</a:t>
            </a:r>
            <a:r>
              <a:rPr lang="en-US" sz="2000" dirty="0" smtClean="0"/>
              <a:t>, </a:t>
            </a:r>
            <a:r>
              <a:rPr lang="en-US" sz="2000" dirty="0" err="1" smtClean="0"/>
              <a:t>T</a:t>
            </a:r>
            <a:r>
              <a:rPr lang="en-US" sz="2000" baseline="-25000" dirty="0" err="1" smtClean="0"/>
              <a:t>e</a:t>
            </a:r>
            <a:r>
              <a:rPr lang="en-US" sz="2000" dirty="0" err="1" smtClean="0"/>
              <a:t>≈T</a:t>
            </a:r>
            <a:r>
              <a:rPr lang="en-US" sz="2000" baseline="-25000" dirty="0" err="1" smtClean="0"/>
              <a:t>i</a:t>
            </a:r>
            <a:r>
              <a:rPr lang="en-US" sz="2000" dirty="0" smtClean="0"/>
              <a:t> &gt; 4 </a:t>
            </a:r>
            <a:r>
              <a:rPr lang="en-US" sz="2000" dirty="0" err="1" smtClean="0"/>
              <a:t>keV</a:t>
            </a:r>
            <a:r>
              <a:rPr lang="en-US" sz="2000" dirty="0" smtClean="0"/>
              <a:t>, </a:t>
            </a:r>
            <a:r>
              <a:rPr lang="en-US" sz="2000" dirty="0" err="1" smtClean="0"/>
              <a:t>P</a:t>
            </a:r>
            <a:r>
              <a:rPr lang="en-US" sz="2000" baseline="-25000" dirty="0" err="1" smtClean="0"/>
              <a:t>heat</a:t>
            </a:r>
            <a:r>
              <a:rPr lang="en-US" sz="2000" dirty="0" smtClean="0"/>
              <a:t> &lt; 20...30 MW</a:t>
            </a:r>
          </a:p>
          <a:p>
            <a:pPr lvl="1"/>
            <a:r>
              <a:rPr lang="en-US" sz="2000" dirty="0" smtClean="0"/>
              <a:t>long-pulse operation: 30 minutes</a:t>
            </a:r>
            <a:endParaRPr lang="en-US" sz="2000" dirty="0" smtClean="0"/>
          </a:p>
        </p:txBody>
      </p:sp>
      <p:sp>
        <p:nvSpPr>
          <p:cNvPr id="3" name="Datumsplatzhalter 2"/>
          <p:cNvSpPr>
            <a:spLocks noGrp="1"/>
          </p:cNvSpPr>
          <p:nvPr>
            <p:ph type="dt" sz="half" idx="14"/>
          </p:nvPr>
        </p:nvSpPr>
        <p:spPr/>
        <p:txBody>
          <a:bodyPr/>
          <a:lstStyle/>
          <a:p>
            <a:r>
              <a:rPr lang="de-DE" smtClean="0"/>
              <a:t>01.04.2022</a:t>
            </a:r>
            <a:endParaRPr lang="de-DE" dirty="0"/>
          </a:p>
        </p:txBody>
      </p:sp>
      <p:sp>
        <p:nvSpPr>
          <p:cNvPr id="4" name="Fußzeilenplatzhalter 3"/>
          <p:cNvSpPr>
            <a:spLocks noGrp="1"/>
          </p:cNvSpPr>
          <p:nvPr>
            <p:ph type="ftr" sz="quarter" idx="15"/>
          </p:nvPr>
        </p:nvSpPr>
        <p:spPr/>
        <p:txBody>
          <a:bodyPr/>
          <a:lstStyle/>
          <a:p>
            <a:r>
              <a:rPr lang="de-DE" smtClean="0"/>
              <a:t>DPG Frühjahrstagung Mainz, 2022</a:t>
            </a:r>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2</a:t>
            </a:fld>
            <a:endParaRPr lang="de-DE" dirty="0"/>
          </a:p>
        </p:txBody>
      </p:sp>
    </p:spTree>
    <p:extLst>
      <p:ext uri="{BB962C8B-B14F-4D97-AF65-F5344CB8AC3E}">
        <p14:creationId xmlns:p14="http://schemas.microsoft.com/office/powerpoint/2010/main" val="1829990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Why do we need </a:t>
            </a:r>
            <a:r>
              <a:rPr lang="de-DE" dirty="0" smtClean="0"/>
              <a:t>a </a:t>
            </a:r>
            <a:r>
              <a:rPr lang="pl-PL" dirty="0" smtClean="0"/>
              <a:t>divertor?</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8481" y="945258"/>
            <a:ext cx="4222360" cy="3682108"/>
          </a:xfrm>
          <a:prstGeom prst="rect">
            <a:avLst/>
          </a:prstGeom>
        </p:spPr>
      </p:pic>
      <p:grpSp>
        <p:nvGrpSpPr>
          <p:cNvPr id="10" name="Group 9"/>
          <p:cNvGrpSpPr/>
          <p:nvPr/>
        </p:nvGrpSpPr>
        <p:grpSpPr>
          <a:xfrm>
            <a:off x="1221282" y="1469838"/>
            <a:ext cx="3808248" cy="4724555"/>
            <a:chOff x="372400" y="1509256"/>
            <a:chExt cx="2882901" cy="3441697"/>
          </a:xfrm>
        </p:grpSpPr>
        <p:pic>
          <p:nvPicPr>
            <p:cNvPr id="11" name="Bild 2">
              <a:extLst>
                <a:ext uri="{FF2B5EF4-FFF2-40B4-BE49-F238E27FC236}">
                  <a16:creationId xmlns:a16="http://schemas.microsoft.com/office/drawing/2014/main" id="{303DD105-213E-DA42-BFE5-0CBE38DF0A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400" y="1509256"/>
              <a:ext cx="2882901" cy="3441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3">
              <a:extLst>
                <a:ext uri="{FF2B5EF4-FFF2-40B4-BE49-F238E27FC236}">
                  <a16:creationId xmlns:a16="http://schemas.microsoft.com/office/drawing/2014/main" id="{6054273D-59ED-1946-AF7C-64C23D85565B}"/>
                </a:ext>
              </a:extLst>
            </p:cNvPr>
            <p:cNvSpPr txBox="1">
              <a:spLocks noChangeArrowheads="1"/>
            </p:cNvSpPr>
            <p:nvPr/>
          </p:nvSpPr>
          <p:spPr bwMode="auto">
            <a:xfrm>
              <a:off x="1424241" y="2803058"/>
              <a:ext cx="1223963" cy="358730"/>
            </a:xfrm>
            <a:prstGeom prst="rect">
              <a:avLst/>
            </a:prstGeom>
            <a:solidFill>
              <a:schemeClr val="bg1">
                <a:lumMod val="95000"/>
                <a:alpha val="79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defPPr>
                <a:defRPr lang="de-DE"/>
              </a:defPPr>
              <a:lvl1pPr algn="ctr">
                <a:defRPr sz="1600" b="1"/>
              </a:lvl1pPr>
            </a:lstStyle>
            <a:p>
              <a:pPr>
                <a:defRPr/>
              </a:pPr>
              <a:r>
                <a:rPr lang="en-US" dirty="0"/>
                <a:t>radial transport into SOL: D</a:t>
              </a:r>
              <a:r>
                <a:rPr lang="en-US" baseline="-25000" dirty="0">
                  <a:latin typeface="Symbol" charset="2"/>
                  <a:cs typeface="Symbol" charset="2"/>
                </a:rPr>
                <a:t>^</a:t>
              </a:r>
              <a:r>
                <a:rPr lang="en-US" dirty="0">
                  <a:latin typeface="Symbol" charset="2"/>
                  <a:cs typeface="Symbol" charset="2"/>
                </a:rPr>
                <a:t>, c</a:t>
              </a:r>
              <a:r>
                <a:rPr lang="en-US" baseline="-25000" dirty="0">
                  <a:latin typeface="Symbol" charset="2"/>
                  <a:cs typeface="Symbol" charset="2"/>
                </a:rPr>
                <a:t>^</a:t>
              </a:r>
            </a:p>
          </p:txBody>
        </p:sp>
      </p:grpSp>
      <p:sp>
        <p:nvSpPr>
          <p:cNvPr id="14" name="Freeform 13"/>
          <p:cNvSpPr/>
          <p:nvPr/>
        </p:nvSpPr>
        <p:spPr>
          <a:xfrm>
            <a:off x="3805398" y="5547023"/>
            <a:ext cx="587141" cy="693019"/>
          </a:xfrm>
          <a:custGeom>
            <a:avLst/>
            <a:gdLst>
              <a:gd name="connsiteX0" fmla="*/ 0 w 587141"/>
              <a:gd name="connsiteY0" fmla="*/ 105878 h 693019"/>
              <a:gd name="connsiteX1" fmla="*/ 192505 w 587141"/>
              <a:gd name="connsiteY1" fmla="*/ 0 h 693019"/>
              <a:gd name="connsiteX2" fmla="*/ 587141 w 587141"/>
              <a:gd name="connsiteY2" fmla="*/ 529389 h 693019"/>
              <a:gd name="connsiteX3" fmla="*/ 423511 w 587141"/>
              <a:gd name="connsiteY3" fmla="*/ 693019 h 693019"/>
              <a:gd name="connsiteX4" fmla="*/ 0 w 587141"/>
              <a:gd name="connsiteY4" fmla="*/ 105878 h 69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41" h="693019">
                <a:moveTo>
                  <a:pt x="0" y="105878"/>
                </a:moveTo>
                <a:lnTo>
                  <a:pt x="192505" y="0"/>
                </a:lnTo>
                <a:lnTo>
                  <a:pt x="587141" y="529389"/>
                </a:lnTo>
                <a:lnTo>
                  <a:pt x="423511" y="693019"/>
                </a:lnTo>
                <a:lnTo>
                  <a:pt x="0" y="1058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Box 3">
            <a:extLst>
              <a:ext uri="{FF2B5EF4-FFF2-40B4-BE49-F238E27FC236}">
                <a16:creationId xmlns:a16="http://schemas.microsoft.com/office/drawing/2014/main" id="{6054273D-59ED-1946-AF7C-64C23D85565B}"/>
              </a:ext>
            </a:extLst>
          </p:cNvPr>
          <p:cNvSpPr txBox="1">
            <a:spLocks noChangeArrowheads="1"/>
          </p:cNvSpPr>
          <p:nvPr/>
        </p:nvSpPr>
        <p:spPr bwMode="auto">
          <a:xfrm>
            <a:off x="8214554" y="2966346"/>
            <a:ext cx="1477097" cy="492443"/>
          </a:xfrm>
          <a:prstGeom prst="rect">
            <a:avLst/>
          </a:prstGeom>
          <a:solidFill>
            <a:schemeClr val="bg1">
              <a:lumMod val="95000"/>
              <a:alpha val="79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a:defRPr/>
            </a:pPr>
            <a:r>
              <a:rPr lang="en-US" sz="1600" b="1" dirty="0"/>
              <a:t>radial transport into SOL: D</a:t>
            </a:r>
            <a:r>
              <a:rPr lang="en-US" sz="1600" b="1" baseline="-25000" dirty="0">
                <a:latin typeface="Symbol" charset="2"/>
                <a:cs typeface="Symbol" charset="2"/>
              </a:rPr>
              <a:t>^</a:t>
            </a:r>
            <a:r>
              <a:rPr lang="en-US" sz="1600" b="1" dirty="0">
                <a:latin typeface="Symbol" charset="2"/>
                <a:cs typeface="Symbol" charset="2"/>
              </a:rPr>
              <a:t>, c</a:t>
            </a:r>
            <a:r>
              <a:rPr lang="en-US" sz="1600" b="1" baseline="-25000" dirty="0">
                <a:latin typeface="Symbol" charset="2"/>
                <a:cs typeface="Symbol" charset="2"/>
              </a:rPr>
              <a:t>^</a:t>
            </a:r>
          </a:p>
        </p:txBody>
      </p:sp>
      <p:sp>
        <p:nvSpPr>
          <p:cNvPr id="16" name="Rectangle 15"/>
          <p:cNvSpPr/>
          <p:nvPr/>
        </p:nvSpPr>
        <p:spPr>
          <a:xfrm>
            <a:off x="2639312" y="4858457"/>
            <a:ext cx="800729" cy="2897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l-PL" b="1" dirty="0">
                <a:solidFill>
                  <a:srgbClr val="FB2E0A"/>
                </a:solidFill>
              </a:rPr>
              <a:t>X point</a:t>
            </a:r>
            <a:endParaRPr lang="en-GB" b="1" dirty="0">
              <a:solidFill>
                <a:srgbClr val="FB2E0A"/>
              </a:solidFill>
            </a:endParaRPr>
          </a:p>
        </p:txBody>
      </p:sp>
      <p:grpSp>
        <p:nvGrpSpPr>
          <p:cNvPr id="17" name="Group 16"/>
          <p:cNvGrpSpPr/>
          <p:nvPr/>
        </p:nvGrpSpPr>
        <p:grpSpPr>
          <a:xfrm>
            <a:off x="3793070" y="2146852"/>
            <a:ext cx="3420134" cy="3193402"/>
            <a:chOff x="-1966371" y="1805216"/>
            <a:chExt cx="3420134" cy="3193402"/>
          </a:xfrm>
        </p:grpSpPr>
        <p:cxnSp>
          <p:nvCxnSpPr>
            <p:cNvPr id="19" name="Straight Connector 18">
              <a:extLst>
                <a:ext uri="{FF2B5EF4-FFF2-40B4-BE49-F238E27FC236}">
                  <a16:creationId xmlns:a16="http://schemas.microsoft.com/office/drawing/2014/main" id="{50251A44-5C09-8B44-B1D1-AFEED6D1067B}"/>
                </a:ext>
              </a:extLst>
            </p:cNvPr>
            <p:cNvCxnSpPr>
              <a:cxnSpLocks/>
              <a:stCxn id="21" idx="0"/>
            </p:cNvCxnSpPr>
            <p:nvPr/>
          </p:nvCxnSpPr>
          <p:spPr>
            <a:xfrm flipH="1" flipV="1">
              <a:off x="1136162" y="1805216"/>
              <a:ext cx="317601" cy="1456178"/>
            </a:xfrm>
            <a:prstGeom prst="line">
              <a:avLst/>
            </a:prstGeom>
            <a:ln w="28575">
              <a:solidFill>
                <a:srgbClr val="1F77B4"/>
              </a:solidFill>
              <a:tailEnd type="ova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251A44-5C09-8B44-B1D1-AFEED6D1067B}"/>
                </a:ext>
              </a:extLst>
            </p:cNvPr>
            <p:cNvCxnSpPr>
              <a:cxnSpLocks/>
            </p:cNvCxnSpPr>
            <p:nvPr/>
          </p:nvCxnSpPr>
          <p:spPr>
            <a:xfrm flipH="1">
              <a:off x="-1966371" y="4323936"/>
              <a:ext cx="1773853" cy="674682"/>
            </a:xfrm>
            <a:prstGeom prst="line">
              <a:avLst/>
            </a:prstGeom>
            <a:ln w="28575">
              <a:solidFill>
                <a:srgbClr val="1F77B4"/>
              </a:solidFill>
              <a:tailEnd type="oval"/>
            </a:ln>
          </p:spPr>
          <p:style>
            <a:lnRef idx="2">
              <a:schemeClr val="accent1"/>
            </a:lnRef>
            <a:fillRef idx="0">
              <a:schemeClr val="accent1"/>
            </a:fillRef>
            <a:effectRef idx="1">
              <a:schemeClr val="accent1"/>
            </a:effectRef>
            <a:fontRef idx="minor">
              <a:schemeClr val="tx1"/>
            </a:fontRef>
          </p:style>
        </p:cxnSp>
      </p:grpSp>
      <p:sp>
        <p:nvSpPr>
          <p:cNvPr id="21" name="Textfeld 15">
            <a:extLst>
              <a:ext uri="{FF2B5EF4-FFF2-40B4-BE49-F238E27FC236}">
                <a16:creationId xmlns:a16="http://schemas.microsoft.com/office/drawing/2014/main" id="{A45104E6-A07F-E241-978D-899161ECD370}"/>
              </a:ext>
            </a:extLst>
          </p:cNvPr>
          <p:cNvSpPr txBox="1"/>
          <p:nvPr/>
        </p:nvSpPr>
        <p:spPr>
          <a:xfrm>
            <a:off x="5577474" y="3603030"/>
            <a:ext cx="3271460" cy="2585323"/>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US" b="1" dirty="0">
                <a:solidFill>
                  <a:srgbClr val="1F77B4"/>
                </a:solidFill>
                <a:cs typeface="Arial"/>
              </a:rPr>
              <a:t>Divertor plasma </a:t>
            </a:r>
            <a:r>
              <a:rPr lang="en-US" b="1" dirty="0">
                <a:cs typeface="Arial"/>
              </a:rPr>
              <a:t>defines </a:t>
            </a:r>
          </a:p>
          <a:p>
            <a:r>
              <a:rPr lang="en-US" b="1" dirty="0">
                <a:cs typeface="Arial"/>
              </a:rPr>
              <a:t>plasma wall interface</a:t>
            </a:r>
            <a:endParaRPr lang="en-US" b="1" dirty="0">
              <a:latin typeface="Arial"/>
              <a:cs typeface="Arial"/>
            </a:endParaRPr>
          </a:p>
          <a:p>
            <a:pPr marL="214313" indent="-214313">
              <a:buFont typeface="Arial" panose="020B0604020202020204" pitchFamily="34" charset="0"/>
              <a:buChar char="•"/>
            </a:pPr>
            <a:r>
              <a:rPr lang="en-US" dirty="0">
                <a:cs typeface="Arial"/>
              </a:rPr>
              <a:t>Power exhaust, heat flux &lt; </a:t>
            </a:r>
            <a:r>
              <a:rPr lang="en-US" dirty="0" smtClean="0">
                <a:cs typeface="Arial"/>
              </a:rPr>
              <a:t>10MW/m</a:t>
            </a:r>
            <a:r>
              <a:rPr lang="en-US" baseline="30000" dirty="0" smtClean="0">
                <a:cs typeface="Arial"/>
              </a:rPr>
              <a:t>2</a:t>
            </a:r>
            <a:endParaRPr lang="en-US" baseline="30000" dirty="0">
              <a:cs typeface="Arial"/>
            </a:endParaRPr>
          </a:p>
          <a:p>
            <a:pPr marL="214313" indent="-214313">
              <a:buFont typeface="Arial" panose="020B0604020202020204" pitchFamily="34" charset="0"/>
              <a:buChar char="•"/>
            </a:pPr>
            <a:r>
              <a:rPr lang="en-US" dirty="0">
                <a:cs typeface="Arial"/>
              </a:rPr>
              <a:t>Efficient particle exhaust for density control, particle flux within technical limit</a:t>
            </a:r>
          </a:p>
          <a:p>
            <a:pPr marL="214313" indent="-214313">
              <a:buFont typeface="Arial" panose="020B0604020202020204" pitchFamily="34" charset="0"/>
              <a:buChar char="•"/>
            </a:pPr>
            <a:r>
              <a:rPr lang="en-US" dirty="0">
                <a:cs typeface="Arial"/>
              </a:rPr>
              <a:t>Impurity </a:t>
            </a:r>
            <a:r>
              <a:rPr lang="en-US" dirty="0" smtClean="0">
                <a:cs typeface="Arial"/>
              </a:rPr>
              <a:t>screening</a:t>
            </a:r>
          </a:p>
          <a:p>
            <a:r>
              <a:rPr lang="en-US" dirty="0" smtClean="0">
                <a:cs typeface="Arial"/>
                <a:sym typeface="Wingdings" panose="05000000000000000000" pitchFamily="2" charset="2"/>
              </a:rPr>
              <a:t> </a:t>
            </a:r>
            <a:r>
              <a:rPr lang="en-US" smtClean="0">
                <a:cs typeface="Arial"/>
                <a:sym typeface="Wingdings" panose="05000000000000000000" pitchFamily="2" charset="2"/>
              </a:rPr>
              <a:t>Detachment required!</a:t>
            </a:r>
            <a:endParaRPr lang="en-US" dirty="0">
              <a:cs typeface="Arial"/>
            </a:endParaRPr>
          </a:p>
        </p:txBody>
      </p:sp>
      <p:sp>
        <p:nvSpPr>
          <p:cNvPr id="6" name="Fußzeilenplatzhalter 5"/>
          <p:cNvSpPr>
            <a:spLocks noGrp="1"/>
          </p:cNvSpPr>
          <p:nvPr>
            <p:ph type="ftr" sz="quarter" idx="15"/>
          </p:nvPr>
        </p:nvSpPr>
        <p:spPr/>
        <p:txBody>
          <a:bodyPr/>
          <a:lstStyle/>
          <a:p>
            <a:r>
              <a:rPr lang="de-DE" smtClean="0"/>
              <a:t>DPG Frühjahrstagung Mainz, 2022</a:t>
            </a:r>
            <a:endParaRPr lang="de-DE" dirty="0"/>
          </a:p>
        </p:txBody>
      </p:sp>
      <p:sp>
        <p:nvSpPr>
          <p:cNvPr id="4" name="Datumsplatzhalter 3"/>
          <p:cNvSpPr>
            <a:spLocks noGrp="1"/>
          </p:cNvSpPr>
          <p:nvPr>
            <p:ph type="dt" sz="half" idx="14"/>
          </p:nvPr>
        </p:nvSpPr>
        <p:spPr/>
        <p:txBody>
          <a:bodyPr/>
          <a:lstStyle/>
          <a:p>
            <a:r>
              <a:rPr lang="de-DE" smtClean="0"/>
              <a:t>01.04.2022</a:t>
            </a:r>
            <a:endParaRPr lang="de-DE"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20</a:t>
            </a:fld>
            <a:endParaRPr lang="de-DE" dirty="0"/>
          </a:p>
        </p:txBody>
      </p:sp>
      <p:sp>
        <p:nvSpPr>
          <p:cNvPr id="22" name="TextBox 16"/>
          <p:cNvSpPr txBox="1"/>
          <p:nvPr/>
        </p:nvSpPr>
        <p:spPr>
          <a:xfrm>
            <a:off x="8543552" y="6048573"/>
            <a:ext cx="3172663" cy="307777"/>
          </a:xfrm>
          <a:prstGeom prst="rect">
            <a:avLst/>
          </a:prstGeom>
          <a:noFill/>
        </p:spPr>
        <p:txBody>
          <a:bodyPr wrap="none" rtlCol="0">
            <a:spAutoFit/>
          </a:bodyPr>
          <a:lstStyle/>
          <a:p>
            <a:r>
              <a:rPr lang="en-US" sz="1400" dirty="0" smtClean="0"/>
              <a:t>[M. </a:t>
            </a:r>
            <a:r>
              <a:rPr lang="en-US" sz="1400" dirty="0" err="1" smtClean="0"/>
              <a:t>Jakubowski</a:t>
            </a:r>
            <a:r>
              <a:rPr lang="en-US" sz="1400" dirty="0" smtClean="0"/>
              <a:t> </a:t>
            </a:r>
            <a:r>
              <a:rPr lang="en-US" sz="1400" dirty="0"/>
              <a:t>et al., </a:t>
            </a:r>
            <a:r>
              <a:rPr lang="en-US" sz="1400" dirty="0" smtClean="0"/>
              <a:t>PSI 2020 (</a:t>
            </a:r>
            <a:r>
              <a:rPr lang="en-US" sz="1400" dirty="0" err="1" smtClean="0"/>
              <a:t>Jeju</a:t>
            </a:r>
            <a:r>
              <a:rPr lang="en-US" sz="1400" dirty="0" smtClean="0"/>
              <a:t>, Korea)</a:t>
            </a:r>
            <a:r>
              <a:rPr lang="it-IT" sz="1400" dirty="0" smtClean="0"/>
              <a:t>]</a:t>
            </a:r>
            <a:endParaRPr lang="en-US" sz="1400" dirty="0"/>
          </a:p>
        </p:txBody>
      </p:sp>
    </p:spTree>
    <p:extLst>
      <p:ext uri="{BB962C8B-B14F-4D97-AF65-F5344CB8AC3E}">
        <p14:creationId xmlns:p14="http://schemas.microsoft.com/office/powerpoint/2010/main" val="1602536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2E9C968-8154-4A94-BC0E-C3022F361394}"/>
              </a:ext>
            </a:extLst>
          </p:cNvPr>
          <p:cNvSpPr>
            <a:spLocks noGrp="1"/>
          </p:cNvSpPr>
          <p:nvPr>
            <p:ph type="title"/>
          </p:nvPr>
        </p:nvSpPr>
        <p:spPr/>
        <p:txBody>
          <a:bodyPr>
            <a:normAutofit/>
          </a:bodyPr>
          <a:lstStyle/>
          <a:p>
            <a:r>
              <a:rPr lang="en-US" sz="3200" dirty="0" smtClean="0"/>
              <a:t>Stable detachment regime</a:t>
            </a:r>
            <a:endParaRPr lang="en-US" sz="3200" dirty="0"/>
          </a:p>
        </p:txBody>
      </p:sp>
      <p:sp>
        <p:nvSpPr>
          <p:cNvPr id="4" name="Symbol zastępczy daty 3">
            <a:extLst>
              <a:ext uri="{FF2B5EF4-FFF2-40B4-BE49-F238E27FC236}">
                <a16:creationId xmlns:a16="http://schemas.microsoft.com/office/drawing/2014/main" id="{77E4BDCF-656E-4282-8210-B8423D27830B}"/>
              </a:ext>
            </a:extLst>
          </p:cNvPr>
          <p:cNvSpPr>
            <a:spLocks noGrp="1"/>
          </p:cNvSpPr>
          <p:nvPr>
            <p:ph type="dt" sz="half" idx="10"/>
          </p:nvPr>
        </p:nvSpPr>
        <p:spPr/>
        <p:txBody>
          <a:bodyPr/>
          <a:lstStyle/>
          <a:p>
            <a:r>
              <a:rPr lang="de-DE" smtClean="0"/>
              <a:t>01.04.2022</a:t>
            </a:r>
            <a:endParaRPr lang="de-DE"/>
          </a:p>
        </p:txBody>
      </p:sp>
      <p:sp>
        <p:nvSpPr>
          <p:cNvPr id="6" name="Symbol zastępczy numeru slajdu 5">
            <a:extLst>
              <a:ext uri="{FF2B5EF4-FFF2-40B4-BE49-F238E27FC236}">
                <a16:creationId xmlns:a16="http://schemas.microsoft.com/office/drawing/2014/main" id="{3795DF74-7474-4C92-A41C-FA2FA5184273}"/>
              </a:ext>
            </a:extLst>
          </p:cNvPr>
          <p:cNvSpPr>
            <a:spLocks noGrp="1"/>
          </p:cNvSpPr>
          <p:nvPr>
            <p:ph type="sldNum" sz="quarter" idx="12"/>
          </p:nvPr>
        </p:nvSpPr>
        <p:spPr/>
        <p:txBody>
          <a:bodyPr/>
          <a:lstStyle/>
          <a:p>
            <a:fld id="{31AA536C-85F5-4A1B-A111-7CE00A08BCBC}" type="slidenum">
              <a:rPr lang="de-DE" smtClean="0"/>
              <a:pPr/>
              <a:t>21</a:t>
            </a:fld>
            <a:endParaRPr lang="de-DE"/>
          </a:p>
        </p:txBody>
      </p:sp>
      <p:pic>
        <p:nvPicPr>
          <p:cNvPr id="18" name="Obraz 37"/>
          <p:cNvPicPr/>
          <p:nvPr/>
        </p:nvPicPr>
        <p:blipFill rotWithShape="1">
          <a:blip r:embed="rId3" cstate="print">
            <a:extLst>
              <a:ext uri="{28A0092B-C50C-407E-A947-70E740481C1C}">
                <a14:useLocalDpi xmlns:a14="http://schemas.microsoft.com/office/drawing/2010/main" val="0"/>
              </a:ext>
            </a:extLst>
          </a:blip>
          <a:srcRect t="1499"/>
          <a:stretch/>
        </p:blipFill>
        <p:spPr bwMode="auto">
          <a:xfrm>
            <a:off x="2782957" y="937258"/>
            <a:ext cx="4821767" cy="5185245"/>
          </a:xfrm>
          <a:prstGeom prst="rect">
            <a:avLst/>
          </a:prstGeom>
          <a:noFill/>
          <a:ln>
            <a:noFill/>
          </a:ln>
        </p:spPr>
      </p:pic>
      <p:sp>
        <p:nvSpPr>
          <p:cNvPr id="21" name="Rectangle 7"/>
          <p:cNvSpPr/>
          <p:nvPr/>
        </p:nvSpPr>
        <p:spPr>
          <a:xfrm>
            <a:off x="756341" y="4016584"/>
            <a:ext cx="1843716" cy="584775"/>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sym typeface="Wingdings" panose="05000000000000000000" pitchFamily="2" charset="2"/>
              </a:rPr>
              <a:t>Sufficient sub-divertor pressure</a:t>
            </a:r>
          </a:p>
        </p:txBody>
      </p:sp>
      <p:sp>
        <p:nvSpPr>
          <p:cNvPr id="2" name="Rectangle 1"/>
          <p:cNvSpPr/>
          <p:nvPr/>
        </p:nvSpPr>
        <p:spPr>
          <a:xfrm>
            <a:off x="756341" y="4714424"/>
            <a:ext cx="1843716" cy="830997"/>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rPr>
              <a:t>Virtually no convective loads to the target.</a:t>
            </a:r>
          </a:p>
        </p:txBody>
      </p:sp>
      <p:sp>
        <p:nvSpPr>
          <p:cNvPr id="7" name="Rectangle 6"/>
          <p:cNvSpPr/>
          <p:nvPr/>
        </p:nvSpPr>
        <p:spPr>
          <a:xfrm>
            <a:off x="756341" y="3576266"/>
            <a:ext cx="1843716" cy="338554"/>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rPr>
              <a:t>Constant </a:t>
            </a:r>
            <a:r>
              <a:rPr lang="en-GB" sz="1600" i="1" dirty="0" err="1">
                <a:latin typeface="Calibri" panose="020F0502020204030204" pitchFamily="34" charset="0"/>
                <a:cs typeface="Calibri" panose="020F0502020204030204" pitchFamily="34" charset="0"/>
              </a:rPr>
              <a:t>Z</a:t>
            </a:r>
            <a:r>
              <a:rPr lang="en-GB" sz="1600" baseline="-25000" dirty="0" err="1">
                <a:latin typeface="Calibri" panose="020F0502020204030204" pitchFamily="34" charset="0"/>
                <a:cs typeface="Calibri" panose="020F0502020204030204" pitchFamily="34" charset="0"/>
              </a:rPr>
              <a:t>eff</a:t>
            </a:r>
            <a:r>
              <a:rPr lang="en-GB" sz="1600" dirty="0">
                <a:latin typeface="Calibri" panose="020F0502020204030204" pitchFamily="34" charset="0"/>
                <a:cs typeface="Calibri" panose="020F0502020204030204" pitchFamily="34" charset="0"/>
              </a:rPr>
              <a:t> ≈ 1.5 </a:t>
            </a:r>
          </a:p>
        </p:txBody>
      </p:sp>
      <p:sp>
        <p:nvSpPr>
          <p:cNvPr id="8" name="Rectangle 7"/>
          <p:cNvSpPr/>
          <p:nvPr/>
        </p:nvSpPr>
        <p:spPr>
          <a:xfrm>
            <a:off x="756341" y="1141103"/>
            <a:ext cx="1843716" cy="584775"/>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rPr>
              <a:t>Radiated power fraction of 80-90%</a:t>
            </a:r>
          </a:p>
        </p:txBody>
      </p:sp>
      <p:sp>
        <p:nvSpPr>
          <p:cNvPr id="9" name="Rectangle 8"/>
          <p:cNvSpPr/>
          <p:nvPr/>
        </p:nvSpPr>
        <p:spPr>
          <a:xfrm>
            <a:off x="756342" y="1879674"/>
            <a:ext cx="1843716" cy="830997"/>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sym typeface="Wingdings" panose="05000000000000000000" pitchFamily="2" charset="2"/>
              </a:rPr>
              <a:t>Drop in diamagnetic energy ≲10 %</a:t>
            </a:r>
          </a:p>
        </p:txBody>
      </p:sp>
      <p:cxnSp>
        <p:nvCxnSpPr>
          <p:cNvPr id="23" name="Straight Arrow Connector 22"/>
          <p:cNvCxnSpPr/>
          <p:nvPr/>
        </p:nvCxnSpPr>
        <p:spPr>
          <a:xfrm>
            <a:off x="3737113" y="6129576"/>
            <a:ext cx="343802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73821" y="6146027"/>
            <a:ext cx="1390124" cy="369332"/>
          </a:xfrm>
          <a:prstGeom prst="rect">
            <a:avLst/>
          </a:prstGeom>
          <a:noFill/>
        </p:spPr>
        <p:txBody>
          <a:bodyPr wrap="none" rtlCol="0">
            <a:spAutoFit/>
          </a:bodyPr>
          <a:lstStyle/>
          <a:p>
            <a:r>
              <a:rPr lang="en-US" dirty="0">
                <a:solidFill>
                  <a:srgbClr val="00B050"/>
                </a:solidFill>
                <a:latin typeface="Helvetica" panose="020B0604020202020204" pitchFamily="34" charset="0"/>
                <a:cs typeface="Helvetica" panose="020B0604020202020204" pitchFamily="34" charset="0"/>
              </a:rPr>
              <a:t>detachment</a:t>
            </a:r>
          </a:p>
        </p:txBody>
      </p:sp>
      <p:pic>
        <p:nvPicPr>
          <p:cNvPr id="15" name="Obraz 5">
            <a:extLst>
              <a:ext uri="{FF2B5EF4-FFF2-40B4-BE49-F238E27FC236}">
                <a16:creationId xmlns:a16="http://schemas.microsoft.com/office/drawing/2014/main" id="{4E5B053E-C3C8-43B8-8651-3F0FB9286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885" y="3583072"/>
            <a:ext cx="2567341" cy="2405657"/>
          </a:xfrm>
          <a:prstGeom prst="rect">
            <a:avLst/>
          </a:prstGeom>
        </p:spPr>
      </p:pic>
      <p:cxnSp>
        <p:nvCxnSpPr>
          <p:cNvPr id="16" name="Straight Arrow Connector 15"/>
          <p:cNvCxnSpPr/>
          <p:nvPr/>
        </p:nvCxnSpPr>
        <p:spPr>
          <a:xfrm flipV="1">
            <a:off x="7288696" y="4016584"/>
            <a:ext cx="609600" cy="46933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82280" y="6013095"/>
            <a:ext cx="2345514" cy="307777"/>
          </a:xfrm>
          <a:prstGeom prst="rect">
            <a:avLst/>
          </a:prstGeom>
          <a:noFill/>
        </p:spPr>
        <p:txBody>
          <a:bodyPr wrap="none" rtlCol="0">
            <a:spAutoFit/>
          </a:bodyPr>
          <a:lstStyle/>
          <a:p>
            <a:r>
              <a:rPr lang="en-US" sz="1400" dirty="0"/>
              <a:t>[O. Schmitz, et al., </a:t>
            </a:r>
            <a:r>
              <a:rPr lang="it-IT" sz="1400" dirty="0" smtClean="0"/>
              <a:t>NF </a:t>
            </a:r>
            <a:r>
              <a:rPr lang="it-IT" sz="1400" b="1" dirty="0"/>
              <a:t>61</a:t>
            </a:r>
            <a:r>
              <a:rPr lang="it-IT" sz="1400" dirty="0"/>
              <a:t> (2021</a:t>
            </a:r>
            <a:r>
              <a:rPr lang="it-IT" sz="1400" dirty="0" smtClean="0"/>
              <a:t>)]</a:t>
            </a:r>
            <a:endParaRPr lang="en-US" sz="1400" dirty="0"/>
          </a:p>
        </p:txBody>
      </p:sp>
      <p:pic>
        <p:nvPicPr>
          <p:cNvPr id="22" name="Picture 21"/>
          <p:cNvPicPr>
            <a:picLocks noChangeAspect="1"/>
          </p:cNvPicPr>
          <p:nvPr/>
        </p:nvPicPr>
        <p:blipFill rotWithShape="1">
          <a:blip r:embed="rId5"/>
          <a:srcRect l="46986" t="3551"/>
          <a:stretch/>
        </p:blipFill>
        <p:spPr>
          <a:xfrm>
            <a:off x="7604725" y="970650"/>
            <a:ext cx="2841006" cy="2491783"/>
          </a:xfrm>
          <a:prstGeom prst="rect">
            <a:avLst/>
          </a:prstGeom>
        </p:spPr>
      </p:pic>
      <p:sp>
        <p:nvSpPr>
          <p:cNvPr id="10" name="TextBox 9"/>
          <p:cNvSpPr txBox="1"/>
          <p:nvPr/>
        </p:nvSpPr>
        <p:spPr>
          <a:xfrm>
            <a:off x="9164877" y="1878906"/>
            <a:ext cx="862737" cy="276999"/>
          </a:xfrm>
          <a:prstGeom prst="rect">
            <a:avLst/>
          </a:prstGeom>
          <a:noFill/>
        </p:spPr>
        <p:txBody>
          <a:bodyPr wrap="none" rtlCol="0">
            <a:spAutoFit/>
          </a:bodyPr>
          <a:lstStyle/>
          <a:p>
            <a:r>
              <a:rPr lang="en-GB"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attached</a:t>
            </a:r>
          </a:p>
        </p:txBody>
      </p:sp>
      <p:sp>
        <p:nvSpPr>
          <p:cNvPr id="24" name="TextBox 23"/>
          <p:cNvSpPr txBox="1"/>
          <p:nvPr/>
        </p:nvSpPr>
        <p:spPr>
          <a:xfrm>
            <a:off x="9127298" y="2976939"/>
            <a:ext cx="894797" cy="276999"/>
          </a:xfrm>
          <a:prstGeom prst="rect">
            <a:avLst/>
          </a:prstGeom>
          <a:noFill/>
        </p:spPr>
        <p:txBody>
          <a:bodyPr wrap="none" rtlCol="0">
            <a:spAutoFit/>
          </a:bodyPr>
          <a:lstStyle/>
          <a:p>
            <a:r>
              <a:rPr lang="en-GB"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detached</a:t>
            </a:r>
          </a:p>
        </p:txBody>
      </p:sp>
      <p:cxnSp>
        <p:nvCxnSpPr>
          <p:cNvPr id="12" name="Straight Arrow Connector 11"/>
          <p:cNvCxnSpPr/>
          <p:nvPr/>
        </p:nvCxnSpPr>
        <p:spPr>
          <a:xfrm flipV="1">
            <a:off x="8451478" y="2907688"/>
            <a:ext cx="112734" cy="1385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9127297" y="2760162"/>
            <a:ext cx="112734" cy="1385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16"/>
          <p:cNvSpPr txBox="1"/>
          <p:nvPr/>
        </p:nvSpPr>
        <p:spPr>
          <a:xfrm>
            <a:off x="2646042" y="6171280"/>
            <a:ext cx="2630848" cy="307777"/>
          </a:xfrm>
          <a:prstGeom prst="rect">
            <a:avLst/>
          </a:prstGeom>
          <a:noFill/>
        </p:spPr>
        <p:txBody>
          <a:bodyPr wrap="square" rtlCol="0">
            <a:spAutoFit/>
          </a:bodyPr>
          <a:lstStyle/>
          <a:p>
            <a:r>
              <a:rPr lang="en-US" sz="1400" dirty="0" smtClean="0"/>
              <a:t>[M. </a:t>
            </a:r>
            <a:r>
              <a:rPr lang="en-US" sz="1400" dirty="0" err="1" smtClean="0"/>
              <a:t>Jakubowski</a:t>
            </a:r>
            <a:r>
              <a:rPr lang="en-US" sz="1400" dirty="0" smtClean="0"/>
              <a:t> </a:t>
            </a:r>
            <a:r>
              <a:rPr lang="en-US" sz="1400" dirty="0"/>
              <a:t>et al., </a:t>
            </a:r>
            <a:r>
              <a:rPr lang="it-IT" sz="1400" dirty="0" smtClean="0"/>
              <a:t>NF </a:t>
            </a:r>
            <a:r>
              <a:rPr lang="it-IT" sz="1400" b="1" dirty="0"/>
              <a:t>61</a:t>
            </a:r>
            <a:r>
              <a:rPr lang="it-IT" sz="1400" dirty="0"/>
              <a:t> (</a:t>
            </a:r>
            <a:r>
              <a:rPr lang="it-IT" sz="1400" dirty="0" smtClean="0"/>
              <a:t>2021)]</a:t>
            </a:r>
            <a:endParaRPr lang="en-US" sz="1400" dirty="0"/>
          </a:p>
        </p:txBody>
      </p:sp>
      <p:sp>
        <p:nvSpPr>
          <p:cNvPr id="5" name="Fußzeilenplatzhalter 4"/>
          <p:cNvSpPr>
            <a:spLocks noGrp="1"/>
          </p:cNvSpPr>
          <p:nvPr>
            <p:ph type="ftr" sz="quarter" idx="11"/>
          </p:nvPr>
        </p:nvSpPr>
        <p:spPr/>
        <p:txBody>
          <a:bodyPr/>
          <a:lstStyle/>
          <a:p>
            <a:r>
              <a:rPr lang="de-DE" smtClean="0"/>
              <a:t>DPG Frühjahrstagung Mainz, 2022</a:t>
            </a:r>
            <a:endParaRPr lang="de-DE"/>
          </a:p>
        </p:txBody>
      </p:sp>
    </p:spTree>
    <p:extLst>
      <p:ext uri="{BB962C8B-B14F-4D97-AF65-F5344CB8AC3E}">
        <p14:creationId xmlns:p14="http://schemas.microsoft.com/office/powerpoint/2010/main" val="2252221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Obraz 5">
            <a:extLst>
              <a:ext uri="{FF2B5EF4-FFF2-40B4-BE49-F238E27FC236}">
                <a16:creationId xmlns:a16="http://schemas.microsoft.com/office/drawing/2014/main" id="{4E5B053E-C3C8-43B8-8651-3F0FB9286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9187" b="60115"/>
          <a:stretch/>
        </p:blipFill>
        <p:spPr>
          <a:xfrm>
            <a:off x="7051827" y="4352630"/>
            <a:ext cx="2964183" cy="1714884"/>
          </a:xfrm>
          <a:prstGeom prst="rect">
            <a:avLst/>
          </a:prstGeom>
        </p:spPr>
      </p:pic>
      <p:cxnSp>
        <p:nvCxnSpPr>
          <p:cNvPr id="30" name="Straight Arrow Connector 29"/>
          <p:cNvCxnSpPr/>
          <p:nvPr/>
        </p:nvCxnSpPr>
        <p:spPr>
          <a:xfrm flipH="1">
            <a:off x="7856434" y="2997326"/>
            <a:ext cx="2647010" cy="2335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ytuł 2">
            <a:extLst>
              <a:ext uri="{FF2B5EF4-FFF2-40B4-BE49-F238E27FC236}">
                <a16:creationId xmlns:a16="http://schemas.microsoft.com/office/drawing/2014/main" id="{D7EC0397-4FD3-4E49-AF36-28F5A3353745}"/>
              </a:ext>
            </a:extLst>
          </p:cNvPr>
          <p:cNvSpPr>
            <a:spLocks noGrp="1"/>
          </p:cNvSpPr>
          <p:nvPr>
            <p:ph type="title"/>
          </p:nvPr>
        </p:nvSpPr>
        <p:spPr/>
        <p:txBody>
          <a:bodyPr>
            <a:normAutofit/>
          </a:bodyPr>
          <a:lstStyle/>
          <a:p>
            <a:r>
              <a:rPr lang="en-US" sz="3200" dirty="0" smtClean="0">
                <a:latin typeface="+mj-lt"/>
                <a:cs typeface="Arial" panose="020B0604020202020204" pitchFamily="34" charset="0"/>
              </a:rPr>
              <a:t>Conditions for proper particle exhaust</a:t>
            </a:r>
            <a:endParaRPr lang="en-US" sz="3200" dirty="0">
              <a:latin typeface="+mj-lt"/>
            </a:endParaRPr>
          </a:p>
        </p:txBody>
      </p:sp>
      <p:sp>
        <p:nvSpPr>
          <p:cNvPr id="20" name="TextBox 19"/>
          <p:cNvSpPr txBox="1"/>
          <p:nvPr/>
        </p:nvSpPr>
        <p:spPr>
          <a:xfrm rot="5400000">
            <a:off x="9927882" y="2261175"/>
            <a:ext cx="1194558" cy="369332"/>
          </a:xfrm>
          <a:prstGeom prst="rect">
            <a:avLst/>
          </a:prstGeom>
          <a:noFill/>
        </p:spPr>
        <p:txBody>
          <a:bodyPr wrap="none" rtlCol="0">
            <a:spAutoFit/>
          </a:bodyPr>
          <a:lstStyle/>
          <a:p>
            <a:r>
              <a:rPr lang="pl-PL" b="1" i="1" dirty="0">
                <a:solidFill>
                  <a:srgbClr val="D95319"/>
                </a:solidFill>
              </a:rPr>
              <a:t>j</a:t>
            </a:r>
            <a:r>
              <a:rPr lang="pl-PL" b="1" baseline="-25000" dirty="0">
                <a:solidFill>
                  <a:srgbClr val="D95319"/>
                </a:solidFill>
              </a:rPr>
              <a:t>sat</a:t>
            </a:r>
            <a:r>
              <a:rPr lang="pl-PL" b="1" dirty="0">
                <a:solidFill>
                  <a:srgbClr val="D95319"/>
                </a:solidFill>
              </a:rPr>
              <a:t> [A/mm</a:t>
            </a:r>
            <a:r>
              <a:rPr lang="pl-PL" b="1" baseline="30000" dirty="0">
                <a:solidFill>
                  <a:srgbClr val="D95319"/>
                </a:solidFill>
              </a:rPr>
              <a:t>2</a:t>
            </a:r>
            <a:r>
              <a:rPr lang="pl-PL" b="1" dirty="0">
                <a:solidFill>
                  <a:srgbClr val="D95319"/>
                </a:solidFill>
              </a:rPr>
              <a:t>]</a:t>
            </a:r>
            <a:endParaRPr lang="en-US" b="1" dirty="0">
              <a:solidFill>
                <a:srgbClr val="D95319"/>
              </a:solidFill>
            </a:endParaRPr>
          </a:p>
        </p:txBody>
      </p:sp>
      <p:sp>
        <p:nvSpPr>
          <p:cNvPr id="25" name="TextBox 24"/>
          <p:cNvSpPr txBox="1"/>
          <p:nvPr/>
        </p:nvSpPr>
        <p:spPr>
          <a:xfrm>
            <a:off x="8962383" y="995796"/>
            <a:ext cx="1346843" cy="338554"/>
          </a:xfrm>
          <a:prstGeom prst="rect">
            <a:avLst/>
          </a:prstGeom>
          <a:noFill/>
        </p:spPr>
        <p:txBody>
          <a:bodyPr wrap="none" rtlCol="0">
            <a:spAutoFit/>
          </a:bodyPr>
          <a:lstStyle/>
          <a:p>
            <a:pPr algn="r"/>
            <a:r>
              <a:rPr lang="pl-PL" sz="1600" b="1" dirty="0"/>
              <a:t>#20180814.025</a:t>
            </a:r>
            <a:endParaRPr lang="en-US" sz="1600" b="1" dirty="0"/>
          </a:p>
        </p:txBody>
      </p:sp>
      <p:pic>
        <p:nvPicPr>
          <p:cNvPr id="26" name="Picture 25"/>
          <p:cNvPicPr>
            <a:picLocks noChangeAspect="1"/>
          </p:cNvPicPr>
          <p:nvPr/>
        </p:nvPicPr>
        <p:blipFill>
          <a:blip r:embed="rId4"/>
          <a:stretch>
            <a:fillRect/>
          </a:stretch>
        </p:blipFill>
        <p:spPr>
          <a:xfrm>
            <a:off x="6973594" y="1056230"/>
            <a:ext cx="3760444" cy="3221447"/>
          </a:xfrm>
          <a:prstGeom prst="rect">
            <a:avLst/>
          </a:prstGeom>
        </p:spPr>
      </p:pic>
      <p:cxnSp>
        <p:nvCxnSpPr>
          <p:cNvPr id="7" name="Straight Arrow Connector 6"/>
          <p:cNvCxnSpPr/>
          <p:nvPr/>
        </p:nvCxnSpPr>
        <p:spPr>
          <a:xfrm flipV="1">
            <a:off x="7870471" y="1496889"/>
            <a:ext cx="705079" cy="294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617010" y="1550341"/>
            <a:ext cx="549695" cy="13879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927431" y="3316078"/>
            <a:ext cx="1379156" cy="23670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80825" y="1275255"/>
            <a:ext cx="968535" cy="307777"/>
          </a:xfrm>
          <a:prstGeom prst="rect">
            <a:avLst/>
          </a:prstGeom>
          <a:noFill/>
        </p:spPr>
        <p:txBody>
          <a:bodyPr wrap="none" rtlCol="0">
            <a:spAutoFit/>
          </a:bodyPr>
          <a:lstStyle/>
          <a:p>
            <a:r>
              <a:rPr lang="en-GB" sz="1400" b="1" dirty="0">
                <a:solidFill>
                  <a:schemeClr val="bg2">
                    <a:lumMod val="50000"/>
                  </a:schemeClr>
                </a:solidFill>
                <a:latin typeface="Arial" panose="020B0604020202020204" pitchFamily="34" charset="0"/>
                <a:cs typeface="Arial" panose="020B0604020202020204" pitchFamily="34" charset="0"/>
              </a:rPr>
              <a:t>detached</a:t>
            </a:r>
          </a:p>
        </p:txBody>
      </p:sp>
      <p:sp>
        <p:nvSpPr>
          <p:cNvPr id="21" name="Rectangle 20"/>
          <p:cNvSpPr/>
          <p:nvPr/>
        </p:nvSpPr>
        <p:spPr>
          <a:xfrm>
            <a:off x="8809906" y="1299990"/>
            <a:ext cx="1439454" cy="2478796"/>
          </a:xfrm>
          <a:prstGeom prst="rect">
            <a:avLst/>
          </a:prstGeom>
          <a:gradFill flip="none" rotWithShape="1">
            <a:gsLst>
              <a:gs pos="0">
                <a:schemeClr val="accent3">
                  <a:lumMod val="5000"/>
                  <a:lumOff val="95000"/>
                  <a:alpha val="25000"/>
                </a:schemeClr>
              </a:gs>
              <a:gs pos="64000">
                <a:schemeClr val="accent1">
                  <a:lumMod val="20000"/>
                  <a:lumOff val="80000"/>
                  <a:alpha val="2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Arrow Connector 21"/>
          <p:cNvCxnSpPr/>
          <p:nvPr/>
        </p:nvCxnSpPr>
        <p:spPr>
          <a:xfrm flipV="1">
            <a:off x="9904225" y="1791238"/>
            <a:ext cx="0" cy="12518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160712" y="3434427"/>
            <a:ext cx="191520" cy="184687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Textplatzhalter 5"/>
          <p:cNvSpPr>
            <a:spLocks noGrp="1"/>
          </p:cNvSpPr>
          <p:nvPr>
            <p:ph type="body" sz="quarter" idx="13"/>
          </p:nvPr>
        </p:nvSpPr>
        <p:spPr>
          <a:xfrm>
            <a:off x="478368" y="1089026"/>
            <a:ext cx="6148647" cy="5188222"/>
          </a:xfrm>
        </p:spPr>
        <p:txBody>
          <a:bodyPr/>
          <a:lstStyle/>
          <a:p>
            <a:r>
              <a:rPr lang="en-US" dirty="0" smtClean="0"/>
              <a:t>Neutral pressure in the </a:t>
            </a:r>
            <a:r>
              <a:rPr lang="en-US" dirty="0" err="1" smtClean="0"/>
              <a:t>subdivertor</a:t>
            </a:r>
            <a:r>
              <a:rPr lang="en-US" dirty="0" smtClean="0"/>
              <a:t> (pumping region) increases in detachment</a:t>
            </a:r>
            <a:r>
              <a:rPr lang="en-US" sz="2000" dirty="0" smtClean="0"/>
              <a:t> </a:t>
            </a:r>
          </a:p>
          <a:p>
            <a:pPr lvl="1"/>
            <a:r>
              <a:rPr lang="en-US" dirty="0" smtClean="0"/>
              <a:t>Neutral penetration depth increases </a:t>
            </a:r>
            <a:r>
              <a:rPr lang="en-US" dirty="0" smtClean="0">
                <a:sym typeface="Wingdings" panose="05000000000000000000" pitchFamily="2" charset="2"/>
              </a:rPr>
              <a:t> neutral </a:t>
            </a:r>
            <a:r>
              <a:rPr lang="en-US" dirty="0" smtClean="0"/>
              <a:t>particles can more efficiently reach the pumping gap.</a:t>
            </a:r>
          </a:p>
          <a:p>
            <a:pPr lvl="1"/>
            <a:r>
              <a:rPr lang="en-US" dirty="0" smtClean="0"/>
              <a:t>Necessary for good pumping efficiency and particle exhaust.</a:t>
            </a:r>
          </a:p>
          <a:p>
            <a:pPr lvl="1"/>
            <a:endParaRPr lang="en-US" dirty="0" smtClean="0"/>
          </a:p>
          <a:p>
            <a:r>
              <a:rPr lang="en-US" dirty="0" smtClean="0"/>
              <a:t>Neutral pressure in </a:t>
            </a:r>
            <a:r>
              <a:rPr lang="en-US" dirty="0" err="1" smtClean="0"/>
              <a:t>subdivertor</a:t>
            </a:r>
            <a:r>
              <a:rPr lang="en-US" dirty="0" smtClean="0"/>
              <a:t> degrades if ionization front crosses the </a:t>
            </a:r>
            <a:r>
              <a:rPr lang="en-US" dirty="0" err="1" smtClean="0"/>
              <a:t>separatrix</a:t>
            </a:r>
            <a:r>
              <a:rPr lang="en-US" dirty="0" smtClean="0"/>
              <a:t> (</a:t>
            </a:r>
            <a:r>
              <a:rPr lang="en-US" i="1" dirty="0" smtClean="0"/>
              <a:t>deep detachment</a:t>
            </a:r>
            <a:r>
              <a:rPr lang="en-US" dirty="0" smtClean="0"/>
              <a:t>)</a:t>
            </a:r>
          </a:p>
          <a:p>
            <a:pPr lvl="1"/>
            <a:r>
              <a:rPr lang="en-US" dirty="0" smtClean="0"/>
              <a:t>Particle exhaust capability diminished</a:t>
            </a:r>
          </a:p>
          <a:p>
            <a:endParaRPr lang="en-US" sz="2000" dirty="0" smtClean="0"/>
          </a:p>
          <a:p>
            <a:r>
              <a:rPr lang="en-US" dirty="0" smtClean="0"/>
              <a:t>Optimization task: Find a detached scenario with proper particle exhaust that is compatible with the high-performance scenario candidates</a:t>
            </a:r>
            <a:endParaRPr lang="en-US" dirty="0"/>
          </a:p>
        </p:txBody>
      </p:sp>
      <p:sp>
        <p:nvSpPr>
          <p:cNvPr id="5" name="Datumsplatzhalter 4"/>
          <p:cNvSpPr>
            <a:spLocks noGrp="1"/>
          </p:cNvSpPr>
          <p:nvPr>
            <p:ph type="dt" sz="half" idx="10"/>
          </p:nvPr>
        </p:nvSpPr>
        <p:spPr/>
        <p:txBody>
          <a:bodyPr/>
          <a:lstStyle/>
          <a:p>
            <a:r>
              <a:rPr lang="de-DE" smtClean="0"/>
              <a:t>01.04.2022</a:t>
            </a:r>
            <a:endParaRPr lang="de-DE"/>
          </a:p>
        </p:txBody>
      </p:sp>
      <p:sp>
        <p:nvSpPr>
          <p:cNvPr id="8" name="Fußzeilenplatzhalter 7"/>
          <p:cNvSpPr>
            <a:spLocks noGrp="1"/>
          </p:cNvSpPr>
          <p:nvPr>
            <p:ph type="ftr" sz="quarter" idx="11"/>
          </p:nvPr>
        </p:nvSpPr>
        <p:spPr/>
        <p:txBody>
          <a:bodyPr/>
          <a:lstStyle/>
          <a:p>
            <a:r>
              <a:rPr lang="de-DE" smtClean="0"/>
              <a:t>DPG Frühjahrstagung Mainz, 2022</a:t>
            </a:r>
            <a:endParaRPr lang="de-DE"/>
          </a:p>
        </p:txBody>
      </p:sp>
      <p:sp>
        <p:nvSpPr>
          <p:cNvPr id="9" name="Foliennummernplatzhalter 8"/>
          <p:cNvSpPr>
            <a:spLocks noGrp="1"/>
          </p:cNvSpPr>
          <p:nvPr>
            <p:ph type="sldNum" sz="quarter" idx="12"/>
          </p:nvPr>
        </p:nvSpPr>
        <p:spPr/>
        <p:txBody>
          <a:bodyPr/>
          <a:lstStyle/>
          <a:p>
            <a:fld id="{31AA536C-85F5-4A1B-A111-7CE00A08BCBC}" type="slidenum">
              <a:rPr lang="de-DE" smtClean="0"/>
              <a:pPr/>
              <a:t>22</a:t>
            </a:fld>
            <a:endParaRPr lang="de-DE"/>
          </a:p>
        </p:txBody>
      </p:sp>
    </p:spTree>
    <p:extLst>
      <p:ext uri="{BB962C8B-B14F-4D97-AF65-F5344CB8AC3E}">
        <p14:creationId xmlns:p14="http://schemas.microsoft.com/office/powerpoint/2010/main" val="4180422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Summary</a:t>
            </a:r>
            <a:endParaRPr lang="de-DE" dirty="0"/>
          </a:p>
        </p:txBody>
      </p:sp>
      <p:sp>
        <p:nvSpPr>
          <p:cNvPr id="8" name="Textplatzhalter 7"/>
          <p:cNvSpPr>
            <a:spLocks noGrp="1"/>
          </p:cNvSpPr>
          <p:nvPr>
            <p:ph idx="1"/>
          </p:nvPr>
        </p:nvSpPr>
        <p:spPr>
          <a:prstGeom prst="rect">
            <a:avLst/>
          </a:prstGeom>
        </p:spPr>
        <p:txBody>
          <a:bodyPr/>
          <a:lstStyle/>
          <a:p>
            <a:r>
              <a:rPr lang="en-US" dirty="0" smtClean="0"/>
              <a:t>The operational space of W7-X allows for reactor-relevant plasmas</a:t>
            </a:r>
          </a:p>
          <a:p>
            <a:pPr lvl="1"/>
            <a:r>
              <a:rPr lang="en-US" dirty="0" smtClean="0"/>
              <a:t>n</a:t>
            </a:r>
            <a:r>
              <a:rPr lang="en-US" baseline="-25000" dirty="0" smtClean="0"/>
              <a:t>e</a:t>
            </a:r>
            <a:r>
              <a:rPr lang="en-US" dirty="0" smtClean="0"/>
              <a:t>&gt;10</a:t>
            </a:r>
            <a:r>
              <a:rPr lang="en-US" baseline="30000" dirty="0" smtClean="0"/>
              <a:t>20</a:t>
            </a:r>
            <a:r>
              <a:rPr lang="en-US" dirty="0" smtClean="0"/>
              <a:t> m</a:t>
            </a:r>
            <a:r>
              <a:rPr lang="en-US" baseline="30000" dirty="0" smtClean="0"/>
              <a:t>-3</a:t>
            </a:r>
            <a:r>
              <a:rPr lang="en-US" dirty="0" smtClean="0"/>
              <a:t>, </a:t>
            </a:r>
            <a:r>
              <a:rPr lang="en-US" dirty="0" err="1" smtClean="0"/>
              <a:t>T</a:t>
            </a:r>
            <a:r>
              <a:rPr lang="en-US" baseline="-25000" dirty="0" err="1" smtClean="0"/>
              <a:t>e,i</a:t>
            </a:r>
            <a:r>
              <a:rPr lang="en-US" dirty="0" smtClean="0"/>
              <a:t> &gt; 3 </a:t>
            </a:r>
            <a:r>
              <a:rPr lang="en-US" dirty="0" err="1" smtClean="0"/>
              <a:t>keV</a:t>
            </a:r>
            <a:r>
              <a:rPr lang="en-US" dirty="0" smtClean="0"/>
              <a:t>, P</a:t>
            </a:r>
            <a:r>
              <a:rPr lang="en-US" baseline="-25000" dirty="0" smtClean="0"/>
              <a:t>ECRH</a:t>
            </a:r>
            <a:r>
              <a:rPr lang="en-US" dirty="0" smtClean="0"/>
              <a:t> ~ 10..20 MW</a:t>
            </a:r>
          </a:p>
          <a:p>
            <a:r>
              <a:rPr lang="en-US" dirty="0" smtClean="0"/>
              <a:t>Plasma performance has to be optimized further</a:t>
            </a:r>
          </a:p>
          <a:p>
            <a:pPr lvl="1"/>
            <a:r>
              <a:rPr lang="en-US" dirty="0" smtClean="0"/>
              <a:t>Attempt to stabilize the high performance after pellet injection </a:t>
            </a:r>
          </a:p>
          <a:p>
            <a:pPr lvl="1"/>
            <a:r>
              <a:rPr lang="en-US" dirty="0" smtClean="0"/>
              <a:t>Exploration of other routes to high performance (NBI, ICRH, ECRH with peaked density profiles)</a:t>
            </a:r>
          </a:p>
          <a:p>
            <a:pPr lvl="1"/>
            <a:r>
              <a:rPr lang="en-US" dirty="0" smtClean="0"/>
              <a:t>H-mode-like scenarios?</a:t>
            </a:r>
            <a:endParaRPr lang="en-US" dirty="0" smtClean="0"/>
          </a:p>
          <a:p>
            <a:r>
              <a:rPr lang="en-US" dirty="0" smtClean="0"/>
              <a:t>Plasma detachment is stable and reproducible</a:t>
            </a:r>
          </a:p>
          <a:p>
            <a:pPr lvl="1"/>
            <a:r>
              <a:rPr lang="en-US" dirty="0" smtClean="0"/>
              <a:t>So far mainly in a narrow parameter range</a:t>
            </a:r>
          </a:p>
          <a:p>
            <a:pPr lvl="1"/>
            <a:r>
              <a:rPr lang="en-US" dirty="0" smtClean="0"/>
              <a:t>A combined scenario of high performance and detachment has yet to be developed</a:t>
            </a:r>
          </a:p>
          <a:p>
            <a:pPr lvl="1"/>
            <a:r>
              <a:rPr lang="en-US" dirty="0" smtClean="0"/>
              <a:t>Different paths seem realistic</a:t>
            </a:r>
            <a:endParaRPr lang="en-US" dirty="0" smtClean="0"/>
          </a:p>
          <a:p>
            <a:r>
              <a:rPr lang="en-US" dirty="0" smtClean="0"/>
              <a:t>After the first experimental campaigns, a lot of work still need</a:t>
            </a:r>
            <a:r>
              <a:rPr lang="en-US" dirty="0" smtClean="0"/>
              <a:t>s to be done,</a:t>
            </a:r>
            <a:br>
              <a:rPr lang="en-US" dirty="0" smtClean="0"/>
            </a:br>
            <a:r>
              <a:rPr lang="en-US" dirty="0" smtClean="0"/>
              <a:t>but there is a clear path forward.</a:t>
            </a:r>
            <a:endParaRPr lang="en-US" dirty="0" smtClean="0"/>
          </a:p>
          <a:p>
            <a:endParaRPr lang="en-US" sz="2000" dirty="0"/>
          </a:p>
        </p:txBody>
      </p:sp>
    </p:spTree>
    <p:extLst>
      <p:ext uri="{BB962C8B-B14F-4D97-AF65-F5344CB8AC3E}">
        <p14:creationId xmlns:p14="http://schemas.microsoft.com/office/powerpoint/2010/main" val="416055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Design </a:t>
            </a:r>
            <a:r>
              <a:rPr lang="de-DE" dirty="0" err="1" smtClean="0"/>
              <a:t>criteria</a:t>
            </a:r>
            <a:r>
              <a:rPr lang="de-DE" dirty="0" smtClean="0"/>
              <a:t> </a:t>
            </a:r>
            <a:r>
              <a:rPr lang="de-DE" dirty="0" err="1" smtClean="0"/>
              <a:t>for</a:t>
            </a:r>
            <a:r>
              <a:rPr lang="de-DE" dirty="0" smtClean="0"/>
              <a:t> W7-X</a:t>
            </a:r>
            <a:endParaRPr lang="de-DE" dirty="0"/>
          </a:p>
        </p:txBody>
      </p:sp>
      <p:sp>
        <p:nvSpPr>
          <p:cNvPr id="10" name="Datumsplatzhalter 9"/>
          <p:cNvSpPr>
            <a:spLocks noGrp="1"/>
          </p:cNvSpPr>
          <p:nvPr>
            <p:ph type="dt" sz="half" idx="14"/>
          </p:nvPr>
        </p:nvSpPr>
        <p:spPr/>
        <p:txBody>
          <a:bodyPr/>
          <a:lstStyle/>
          <a:p>
            <a:r>
              <a:rPr lang="de-DE" smtClean="0"/>
              <a:t>01.04.2022</a:t>
            </a:r>
            <a:endParaRPr lang="de-DE" dirty="0"/>
          </a:p>
        </p:txBody>
      </p:sp>
      <p:sp>
        <p:nvSpPr>
          <p:cNvPr id="7" name="Fußzeilenplatzhalter 6"/>
          <p:cNvSpPr>
            <a:spLocks noGrp="1"/>
          </p:cNvSpPr>
          <p:nvPr>
            <p:ph type="ftr" sz="quarter" idx="15"/>
          </p:nvPr>
        </p:nvSpPr>
        <p:spPr/>
        <p:txBody>
          <a:bodyPr/>
          <a:lstStyle/>
          <a:p>
            <a:r>
              <a:rPr lang="en-US" smtClean="0"/>
              <a:t>DPG Frühjahrstagung Mainz, 2022</a:t>
            </a:r>
            <a:endParaRPr lang="en-US"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3</a:t>
            </a:fld>
            <a:endParaRPr lang="de-DE" dirty="0"/>
          </a:p>
        </p:txBody>
      </p:sp>
      <p:sp>
        <p:nvSpPr>
          <p:cNvPr id="11" name="CustomShape 2"/>
          <p:cNvSpPr/>
          <p:nvPr/>
        </p:nvSpPr>
        <p:spPr>
          <a:xfrm>
            <a:off x="479193" y="1054215"/>
            <a:ext cx="10593578" cy="3541338"/>
          </a:xfrm>
          <a:prstGeom prst="rect">
            <a:avLst/>
          </a:prstGeom>
          <a:noFill/>
          <a:ln w="9360">
            <a:noFill/>
          </a:ln>
        </p:spPr>
        <p:txBody>
          <a:bodyPr lIns="79991" tIns="39995" rIns="79991" bIns="39995"/>
          <a:lstStyle/>
          <a:p>
            <a:pPr marL="406359" indent="-406359" defTabSz="777445">
              <a:spcBef>
                <a:spcPts val="800"/>
              </a:spcBef>
            </a:pPr>
            <a:r>
              <a:rPr lang="en-GB" sz="2000" b="1" dirty="0"/>
              <a:t>General criteria</a:t>
            </a:r>
          </a:p>
          <a:p>
            <a:pPr marL="255974" indent="-255974" defTabSz="777445">
              <a:spcBef>
                <a:spcPts val="800"/>
              </a:spcBef>
              <a:buClr>
                <a:schemeClr val="tx1">
                  <a:lumMod val="65000"/>
                  <a:lumOff val="35000"/>
                </a:schemeClr>
              </a:buClr>
              <a:buFont typeface="Wingdings" pitchFamily="2" charset="2"/>
              <a:buChar char="§"/>
            </a:pPr>
            <a:r>
              <a:rPr lang="en-GB" sz="2000" dirty="0"/>
              <a:t>Low shear</a:t>
            </a:r>
          </a:p>
          <a:p>
            <a:pPr marL="255974" indent="-255974" defTabSz="777445">
              <a:spcBef>
                <a:spcPts val="800"/>
              </a:spcBef>
              <a:buClr>
                <a:schemeClr val="tx1">
                  <a:lumMod val="65000"/>
                  <a:lumOff val="35000"/>
                </a:schemeClr>
              </a:buClr>
              <a:buFont typeface="Wingdings" pitchFamily="2" charset="2"/>
              <a:buChar char="§"/>
            </a:pPr>
            <a:r>
              <a:rPr lang="en-GB" sz="2000" dirty="0"/>
              <a:t>High iota around 1 (reduced </a:t>
            </a:r>
            <a:r>
              <a:rPr lang="en-GB" sz="2000" dirty="0" err="1"/>
              <a:t>Pfirsch-Schlüter</a:t>
            </a:r>
            <a:r>
              <a:rPr lang="en-GB" sz="2000" dirty="0"/>
              <a:t> currents</a:t>
            </a:r>
            <a:r>
              <a:rPr lang="en-GB" sz="2000" dirty="0" smtClean="0"/>
              <a:t>)</a:t>
            </a:r>
          </a:p>
          <a:p>
            <a:pPr defTabSz="777445">
              <a:spcBef>
                <a:spcPts val="800"/>
              </a:spcBef>
              <a:buClr>
                <a:schemeClr val="tx1">
                  <a:lumMod val="65000"/>
                  <a:lumOff val="35000"/>
                </a:schemeClr>
              </a:buClr>
            </a:pPr>
            <a:endParaRPr lang="en-GB" sz="2000" dirty="0"/>
          </a:p>
          <a:p>
            <a:pPr marL="406359" indent="-406359" defTabSz="777445">
              <a:spcBef>
                <a:spcPts val="800"/>
              </a:spcBef>
            </a:pPr>
            <a:r>
              <a:rPr lang="en-GB" sz="2000" b="1" dirty="0"/>
              <a:t>Optimization criteria</a:t>
            </a:r>
          </a:p>
          <a:p>
            <a:pPr marL="406359" indent="-406359" defTabSz="777445">
              <a:spcBef>
                <a:spcPts val="800"/>
              </a:spcBef>
            </a:pPr>
            <a:r>
              <a:rPr lang="en-GB" sz="2000" dirty="0"/>
              <a:t>1. 	Closed magnetic surfaces / sufficiently small error fields</a:t>
            </a:r>
          </a:p>
          <a:p>
            <a:pPr marL="406359" indent="-406359" defTabSz="777445">
              <a:spcBef>
                <a:spcPts val="800"/>
              </a:spcBef>
            </a:pPr>
            <a:r>
              <a:rPr lang="en-GB" sz="2000" dirty="0"/>
              <a:t>2. 	Reduced neoclassical transport at low </a:t>
            </a:r>
            <a:r>
              <a:rPr lang="en-GB" sz="2000" dirty="0" err="1"/>
              <a:t>collisionality</a:t>
            </a:r>
            <a:r>
              <a:rPr lang="en-GB" sz="2000" dirty="0">
                <a:sym typeface="Symbol"/>
              </a:rPr>
              <a:t> </a:t>
            </a:r>
            <a:endParaRPr lang="en-GB" sz="2000" dirty="0"/>
          </a:p>
          <a:p>
            <a:pPr marL="406359" indent="-406359" defTabSz="777445">
              <a:spcBef>
                <a:spcPts val="800"/>
              </a:spcBef>
            </a:pPr>
            <a:r>
              <a:rPr lang="en-GB" sz="2000" dirty="0">
                <a:sym typeface="Symbol" pitchFamily="18" charset="2"/>
              </a:rPr>
              <a:t>3. 	Sufficient confinement of fast ions</a:t>
            </a:r>
            <a:endParaRPr lang="en-GB" sz="2000" dirty="0"/>
          </a:p>
          <a:p>
            <a:pPr marL="406359" indent="-406359" defTabSz="777445">
              <a:spcBef>
                <a:spcPts val="800"/>
              </a:spcBef>
            </a:pPr>
            <a:r>
              <a:rPr lang="en-GB" sz="2000" dirty="0"/>
              <a:t>4. 	MHD stability at finite </a:t>
            </a:r>
            <a:r>
              <a:rPr lang="en-GB" sz="2000" i="1" dirty="0">
                <a:sym typeface="Symbol"/>
              </a:rPr>
              <a:t></a:t>
            </a:r>
            <a:r>
              <a:rPr lang="en-GB" sz="2000" dirty="0"/>
              <a:t> (5%)</a:t>
            </a:r>
          </a:p>
          <a:p>
            <a:pPr marL="406359" indent="-406359" defTabSz="777445">
              <a:spcBef>
                <a:spcPts val="800"/>
              </a:spcBef>
            </a:pPr>
            <a:r>
              <a:rPr lang="en-GB" sz="2000" dirty="0"/>
              <a:t>5. 	Good equilibrium properties at finite </a:t>
            </a:r>
            <a:r>
              <a:rPr lang="en-GB" sz="2000" i="1" dirty="0">
                <a:sym typeface="Symbol"/>
              </a:rPr>
              <a:t></a:t>
            </a:r>
            <a:r>
              <a:rPr lang="en-GB" sz="2000" dirty="0"/>
              <a:t> (5%):</a:t>
            </a:r>
          </a:p>
          <a:p>
            <a:pPr marL="406359" indent="-406359" defTabSz="777445"/>
            <a:r>
              <a:rPr lang="en-GB" sz="2000" dirty="0"/>
              <a:t>	Low </a:t>
            </a:r>
            <a:r>
              <a:rPr lang="en-GB" sz="2000" dirty="0" err="1"/>
              <a:t>Shafranov</a:t>
            </a:r>
            <a:r>
              <a:rPr lang="en-GB" sz="2000" dirty="0"/>
              <a:t> shift</a:t>
            </a:r>
          </a:p>
          <a:p>
            <a:pPr marL="406359" indent="-406359" defTabSz="777445"/>
            <a:r>
              <a:rPr lang="en-GB" sz="2000" dirty="0"/>
              <a:t>6.	Compatibility of magnetic field and exhaust</a:t>
            </a:r>
          </a:p>
          <a:p>
            <a:pPr marL="406359" indent="-406359" defTabSz="777445"/>
            <a:r>
              <a:rPr lang="en-GB" sz="2000" dirty="0"/>
              <a:t>	concept (magnetic island </a:t>
            </a:r>
            <a:r>
              <a:rPr lang="en-GB" sz="2000" dirty="0" err="1"/>
              <a:t>divertor</a:t>
            </a:r>
            <a:r>
              <a:rPr lang="en-GB" sz="2000" dirty="0"/>
              <a:t>, reduced bootstrap current)</a:t>
            </a:r>
          </a:p>
          <a:p>
            <a:pPr marL="406359" indent="-406359" defTabSz="777445">
              <a:spcBef>
                <a:spcPts val="800"/>
              </a:spcBef>
              <a:buAutoNum type="arabicPeriod" startAt="7"/>
            </a:pPr>
            <a:r>
              <a:rPr lang="en-GB" sz="2000" dirty="0">
                <a:sym typeface="Symbol" pitchFamily="18" charset="2"/>
              </a:rPr>
              <a:t>Feasible modular coils</a:t>
            </a:r>
          </a:p>
        </p:txBody>
      </p:sp>
      <p:pic>
        <p:nvPicPr>
          <p:cNvPr id="12" name="Grafik 11" descr="stellarator.jpg.2002054.jpg"/>
          <p:cNvPicPr>
            <a:picLocks noChangeAspect="1"/>
          </p:cNvPicPr>
          <p:nvPr/>
        </p:nvPicPr>
        <p:blipFill>
          <a:blip r:embed="rId2" cstate="print"/>
          <a:stretch>
            <a:fillRect/>
          </a:stretch>
        </p:blipFill>
        <p:spPr>
          <a:xfrm>
            <a:off x="6802939" y="1932878"/>
            <a:ext cx="5192146" cy="3463903"/>
          </a:xfrm>
          <a:prstGeom prst="rect">
            <a:avLst/>
          </a:prstGeom>
        </p:spPr>
      </p:pic>
    </p:spTree>
    <p:extLst>
      <p:ext uri="{BB962C8B-B14F-4D97-AF65-F5344CB8AC3E}">
        <p14:creationId xmlns:p14="http://schemas.microsoft.com/office/powerpoint/2010/main" val="3149748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r>
              <a:rPr lang="en-US" dirty="0" smtClean="0"/>
              <a:t>Prove optimization of W7-X in staged approach</a:t>
            </a:r>
            <a:endParaRPr lang="en-US" dirty="0"/>
          </a:p>
        </p:txBody>
      </p:sp>
      <p:sp>
        <p:nvSpPr>
          <p:cNvPr id="10" name="Datumsplatzhalter 9"/>
          <p:cNvSpPr>
            <a:spLocks noGrp="1"/>
          </p:cNvSpPr>
          <p:nvPr>
            <p:ph type="dt" sz="half" idx="14"/>
          </p:nvPr>
        </p:nvSpPr>
        <p:spPr/>
        <p:txBody>
          <a:bodyPr/>
          <a:lstStyle/>
          <a:p>
            <a:r>
              <a:rPr lang="de-DE" smtClean="0"/>
              <a:t>01.04.2022</a:t>
            </a:r>
            <a:endParaRPr lang="de-DE" dirty="0"/>
          </a:p>
        </p:txBody>
      </p:sp>
      <p:sp>
        <p:nvSpPr>
          <p:cNvPr id="7" name="Fußzeilenplatzhalter 6"/>
          <p:cNvSpPr>
            <a:spLocks noGrp="1"/>
          </p:cNvSpPr>
          <p:nvPr>
            <p:ph type="ftr" sz="quarter" idx="15"/>
          </p:nvPr>
        </p:nvSpPr>
        <p:spPr/>
        <p:txBody>
          <a:bodyPr/>
          <a:lstStyle/>
          <a:p>
            <a:r>
              <a:rPr lang="en-US" smtClean="0"/>
              <a:t>DPG Frühjahrstagung Mainz, 2022</a:t>
            </a:r>
            <a:endParaRPr lang="en-US"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4</a:t>
            </a:fld>
            <a:endParaRPr lang="de-DE" dirty="0"/>
          </a:p>
        </p:txBody>
      </p:sp>
      <p:pic>
        <p:nvPicPr>
          <p:cNvPr id="12" name="Picture 3" descr="Plasma+Divertor_360°_2012-08-02.jpg"/>
          <p:cNvPicPr>
            <a:picLocks noChangeAspect="1"/>
          </p:cNvPicPr>
          <p:nvPr/>
        </p:nvPicPr>
        <p:blipFill>
          <a:blip r:embed="rId2" cstate="print"/>
          <a:stretch>
            <a:fillRect/>
          </a:stretch>
        </p:blipFill>
        <p:spPr bwMode="auto">
          <a:xfrm>
            <a:off x="7486745" y="3933557"/>
            <a:ext cx="4408314" cy="2232782"/>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t="6826"/>
          <a:stretch>
            <a:fillRect/>
          </a:stretch>
        </p:blipFill>
        <p:spPr bwMode="auto">
          <a:xfrm>
            <a:off x="0" y="1144798"/>
            <a:ext cx="4520098" cy="2548948"/>
          </a:xfrm>
          <a:prstGeom prst="rect">
            <a:avLst/>
          </a:prstGeom>
          <a:noFill/>
          <a:ln w="9525">
            <a:noFill/>
            <a:miter lim="800000"/>
            <a:headEnd/>
            <a:tailEnd/>
          </a:ln>
        </p:spPr>
      </p:pic>
      <p:sp>
        <p:nvSpPr>
          <p:cNvPr id="14" name="Textfeld 13"/>
          <p:cNvSpPr txBox="1"/>
          <p:nvPr/>
        </p:nvSpPr>
        <p:spPr>
          <a:xfrm>
            <a:off x="7097640" y="1101456"/>
            <a:ext cx="3541354" cy="1926297"/>
          </a:xfrm>
          <a:prstGeom prst="rect">
            <a:avLst/>
          </a:prstGeom>
          <a:noFill/>
        </p:spPr>
        <p:txBody>
          <a:bodyPr wrap="none" rtlCol="0">
            <a:spAutoFit/>
          </a:bodyPr>
          <a:lstStyle/>
          <a:p>
            <a:pPr>
              <a:spcBef>
                <a:spcPts val="267"/>
              </a:spcBef>
            </a:pPr>
            <a:r>
              <a:rPr lang="en-GB" sz="1778" b="1" dirty="0">
                <a:solidFill>
                  <a:srgbClr val="0066FF"/>
                </a:solidFill>
              </a:rPr>
              <a:t>OP 2: </a:t>
            </a:r>
            <a:r>
              <a:rPr lang="en-GB" sz="1778" b="1" dirty="0" smtClean="0">
                <a:solidFill>
                  <a:srgbClr val="0066FF"/>
                </a:solidFill>
              </a:rPr>
              <a:t>2022 </a:t>
            </a:r>
            <a:r>
              <a:rPr lang="en-GB" sz="1778" b="1" dirty="0">
                <a:solidFill>
                  <a:srgbClr val="0066FF"/>
                </a:solidFill>
              </a:rPr>
              <a:t>…</a:t>
            </a:r>
          </a:p>
          <a:p>
            <a:pPr>
              <a:spcBef>
                <a:spcPts val="267"/>
              </a:spcBef>
            </a:pPr>
            <a:r>
              <a:rPr lang="en-GB" sz="1778" b="1" dirty="0">
                <a:solidFill>
                  <a:srgbClr val="0066FF"/>
                </a:solidFill>
              </a:rPr>
              <a:t>Steady-state operation</a:t>
            </a:r>
          </a:p>
          <a:p>
            <a:pPr>
              <a:spcBef>
                <a:spcPts val="267"/>
              </a:spcBef>
            </a:pPr>
            <a:r>
              <a:rPr lang="en-GB" sz="1778" b="1" dirty="0">
                <a:solidFill>
                  <a:srgbClr val="0066FF"/>
                </a:solidFill>
              </a:rPr>
              <a:t>Actively cooled </a:t>
            </a:r>
            <a:r>
              <a:rPr lang="en-GB" sz="1778" b="1" dirty="0" err="1">
                <a:solidFill>
                  <a:srgbClr val="0066FF"/>
                </a:solidFill>
              </a:rPr>
              <a:t>divertor</a:t>
            </a:r>
            <a:r>
              <a:rPr lang="en-GB" sz="1778" b="1" dirty="0">
                <a:solidFill>
                  <a:srgbClr val="0066FF"/>
                </a:solidFill>
              </a:rPr>
              <a:t> configuration</a:t>
            </a:r>
          </a:p>
          <a:p>
            <a:pPr>
              <a:spcBef>
                <a:spcPts val="267"/>
              </a:spcBef>
            </a:pPr>
            <a:r>
              <a:rPr lang="en-GB" sz="1778" dirty="0" err="1">
                <a:sym typeface="Symbol"/>
              </a:rPr>
              <a:t>P</a:t>
            </a:r>
            <a:r>
              <a:rPr lang="en-GB" sz="1778" baseline="-25000" dirty="0" err="1">
                <a:sym typeface="Symbol"/>
              </a:rPr>
              <a:t>cw</a:t>
            </a:r>
            <a:r>
              <a:rPr lang="en-GB" sz="1778" dirty="0">
                <a:sym typeface="Symbol"/>
              </a:rPr>
              <a:t> ~ 10 MW, </a:t>
            </a:r>
            <a:r>
              <a:rPr lang="en-GB" sz="1778" dirty="0" err="1">
                <a:sym typeface="Symbol"/>
              </a:rPr>
              <a:t>P</a:t>
            </a:r>
            <a:r>
              <a:rPr lang="en-GB" sz="1778" baseline="-25000" dirty="0" err="1">
                <a:sym typeface="Symbol"/>
              </a:rPr>
              <a:t>pulse</a:t>
            </a:r>
            <a:r>
              <a:rPr lang="en-GB" sz="1778" dirty="0">
                <a:sym typeface="Symbol"/>
              </a:rPr>
              <a:t> ~ 20 MW (10 s)</a:t>
            </a:r>
          </a:p>
          <a:p>
            <a:pPr>
              <a:spcBef>
                <a:spcPts val="267"/>
              </a:spcBef>
            </a:pPr>
            <a:r>
              <a:rPr lang="en-GB" sz="1778" dirty="0">
                <a:sym typeface="Symbol"/>
              </a:rPr>
              <a:t>P/A  10 MW/m</a:t>
            </a:r>
            <a:r>
              <a:rPr lang="en-GB" sz="1778" baseline="30000" dirty="0">
                <a:sym typeface="Symbol"/>
              </a:rPr>
              <a:t>2</a:t>
            </a:r>
            <a:endParaRPr lang="en-GB" sz="1778" baseline="30000" dirty="0"/>
          </a:p>
          <a:p>
            <a:pPr>
              <a:spcBef>
                <a:spcPts val="267"/>
              </a:spcBef>
            </a:pPr>
            <a:r>
              <a:rPr lang="en-GB" sz="1778" b="1" dirty="0">
                <a:solidFill>
                  <a:srgbClr val="FF0000"/>
                </a:solidFill>
              </a:rPr>
              <a:t>30 minutes </a:t>
            </a:r>
            <a:r>
              <a:rPr lang="en-GB" sz="1778" dirty="0"/>
              <a:t>@ 10 MW</a:t>
            </a:r>
          </a:p>
        </p:txBody>
      </p:sp>
      <p:sp>
        <p:nvSpPr>
          <p:cNvPr id="15" name="Textfeld 7"/>
          <p:cNvSpPr txBox="1"/>
          <p:nvPr/>
        </p:nvSpPr>
        <p:spPr>
          <a:xfrm>
            <a:off x="328897" y="4281689"/>
            <a:ext cx="2452274" cy="1302151"/>
          </a:xfrm>
          <a:prstGeom prst="rect">
            <a:avLst/>
          </a:prstGeom>
          <a:noFill/>
        </p:spPr>
        <p:txBody>
          <a:bodyPr wrap="none" rtlCol="0">
            <a:spAutoFit/>
          </a:bodyPr>
          <a:lstStyle/>
          <a:p>
            <a:pPr>
              <a:spcBef>
                <a:spcPts val="267"/>
              </a:spcBef>
            </a:pPr>
            <a:r>
              <a:rPr lang="en-GB" sz="1778" b="1" dirty="0">
                <a:solidFill>
                  <a:srgbClr val="0066FF"/>
                </a:solidFill>
              </a:rPr>
              <a:t>OP 1.1: 2015 / 2016</a:t>
            </a:r>
          </a:p>
          <a:p>
            <a:pPr>
              <a:spcBef>
                <a:spcPts val="267"/>
              </a:spcBef>
            </a:pPr>
            <a:r>
              <a:rPr lang="en-GB" sz="1778" b="1" dirty="0">
                <a:solidFill>
                  <a:srgbClr val="0066FF"/>
                </a:solidFill>
              </a:rPr>
              <a:t>Limiter configuration</a:t>
            </a:r>
          </a:p>
          <a:p>
            <a:pPr>
              <a:spcBef>
                <a:spcPts val="267"/>
              </a:spcBef>
            </a:pPr>
            <a:r>
              <a:rPr lang="en-GB" sz="1778" dirty="0"/>
              <a:t>P &lt; 5 MW, </a:t>
            </a:r>
            <a:r>
              <a:rPr lang="en-GB" sz="1778" dirty="0">
                <a:sym typeface="Symbol"/>
              </a:rPr>
              <a:t> P </a:t>
            </a:r>
            <a:r>
              <a:rPr lang="en-GB" sz="1778" dirty="0" err="1">
                <a:sym typeface="Symbol"/>
              </a:rPr>
              <a:t>dt</a:t>
            </a:r>
            <a:r>
              <a:rPr lang="en-GB" sz="1778" dirty="0">
                <a:sym typeface="Symbol"/>
              </a:rPr>
              <a:t>  2 (4) MJ</a:t>
            </a:r>
          </a:p>
          <a:p>
            <a:pPr>
              <a:spcBef>
                <a:spcPts val="267"/>
              </a:spcBef>
            </a:pPr>
            <a:r>
              <a:rPr lang="en-GB" sz="1778" b="1" dirty="0">
                <a:solidFill>
                  <a:srgbClr val="FF0000"/>
                </a:solidFill>
                <a:sym typeface="Symbol"/>
              </a:rPr>
              <a:t></a:t>
            </a:r>
            <a:r>
              <a:rPr lang="en-GB" sz="1778" b="1" baseline="-25000" dirty="0">
                <a:solidFill>
                  <a:srgbClr val="FF0000"/>
                </a:solidFill>
                <a:sym typeface="Symbol"/>
              </a:rPr>
              <a:t>pulse</a:t>
            </a:r>
            <a:r>
              <a:rPr lang="en-GB" sz="1778" b="1" dirty="0">
                <a:solidFill>
                  <a:srgbClr val="FF0000"/>
                </a:solidFill>
                <a:sym typeface="Symbol"/>
              </a:rPr>
              <a:t> ~ 1 (6) s</a:t>
            </a:r>
            <a:endParaRPr lang="en-GB" sz="1778" b="1" dirty="0">
              <a:solidFill>
                <a:srgbClr val="FF0000"/>
              </a:solidFill>
            </a:endParaRPr>
          </a:p>
        </p:txBody>
      </p:sp>
      <p:sp>
        <p:nvSpPr>
          <p:cNvPr id="16" name="Textfeld 15"/>
          <p:cNvSpPr txBox="1"/>
          <p:nvPr/>
        </p:nvSpPr>
        <p:spPr>
          <a:xfrm>
            <a:off x="3766448" y="2893246"/>
            <a:ext cx="3021981" cy="1614224"/>
          </a:xfrm>
          <a:prstGeom prst="rect">
            <a:avLst/>
          </a:prstGeom>
          <a:noFill/>
        </p:spPr>
        <p:txBody>
          <a:bodyPr wrap="none" rtlCol="0">
            <a:spAutoFit/>
          </a:bodyPr>
          <a:lstStyle/>
          <a:p>
            <a:pPr>
              <a:spcBef>
                <a:spcPts val="267"/>
              </a:spcBef>
            </a:pPr>
            <a:r>
              <a:rPr lang="en-GB" sz="1778" b="1" dirty="0">
                <a:solidFill>
                  <a:srgbClr val="0066FF"/>
                </a:solidFill>
              </a:rPr>
              <a:t>OP 1.2: 2017 / 2018</a:t>
            </a:r>
          </a:p>
          <a:p>
            <a:pPr>
              <a:spcBef>
                <a:spcPts val="267"/>
              </a:spcBef>
            </a:pPr>
            <a:r>
              <a:rPr lang="en-GB" sz="1778" b="1" dirty="0" err="1">
                <a:solidFill>
                  <a:srgbClr val="0066FF"/>
                </a:solidFill>
              </a:rPr>
              <a:t>Uncooled</a:t>
            </a:r>
            <a:r>
              <a:rPr lang="en-GB" sz="1778" b="1" dirty="0">
                <a:solidFill>
                  <a:srgbClr val="0066FF"/>
                </a:solidFill>
              </a:rPr>
              <a:t> </a:t>
            </a:r>
            <a:r>
              <a:rPr lang="en-GB" sz="1778" b="1" dirty="0" err="1">
                <a:solidFill>
                  <a:srgbClr val="0066FF"/>
                </a:solidFill>
              </a:rPr>
              <a:t>divertor</a:t>
            </a:r>
            <a:r>
              <a:rPr lang="en-GB" sz="1778" b="1" dirty="0">
                <a:solidFill>
                  <a:srgbClr val="0066FF"/>
                </a:solidFill>
              </a:rPr>
              <a:t> configuration</a:t>
            </a:r>
          </a:p>
          <a:p>
            <a:pPr>
              <a:spcBef>
                <a:spcPts val="267"/>
              </a:spcBef>
            </a:pPr>
            <a:r>
              <a:rPr lang="en-GB" sz="1778" dirty="0"/>
              <a:t>P </a:t>
            </a:r>
            <a:r>
              <a:rPr lang="en-GB" sz="1778" dirty="0">
                <a:sym typeface="Symbol"/>
              </a:rPr>
              <a:t> 10 MW,  P </a:t>
            </a:r>
            <a:r>
              <a:rPr lang="en-GB" sz="1778" dirty="0" err="1">
                <a:sym typeface="Symbol"/>
              </a:rPr>
              <a:t>dt</a:t>
            </a:r>
            <a:r>
              <a:rPr lang="en-GB" sz="1778" dirty="0">
                <a:sym typeface="Symbol"/>
              </a:rPr>
              <a:t>  80 MJ</a:t>
            </a:r>
          </a:p>
          <a:p>
            <a:pPr>
              <a:spcBef>
                <a:spcPts val="267"/>
              </a:spcBef>
            </a:pPr>
            <a:r>
              <a:rPr lang="en-GB" sz="1778" b="1" dirty="0">
                <a:solidFill>
                  <a:srgbClr val="FF0000"/>
                </a:solidFill>
                <a:sym typeface="Symbol"/>
              </a:rPr>
              <a:t></a:t>
            </a:r>
            <a:r>
              <a:rPr lang="en-GB" sz="1778" b="1" baseline="-25000" dirty="0">
                <a:solidFill>
                  <a:srgbClr val="FF0000"/>
                </a:solidFill>
                <a:sym typeface="Symbol"/>
              </a:rPr>
              <a:t>pulse</a:t>
            </a:r>
            <a:r>
              <a:rPr lang="en-GB" sz="1778" b="1" dirty="0">
                <a:solidFill>
                  <a:srgbClr val="FF0000"/>
                </a:solidFill>
                <a:sym typeface="Symbol"/>
              </a:rPr>
              <a:t> ~ 10 s</a:t>
            </a:r>
          </a:p>
          <a:p>
            <a:pPr>
              <a:spcBef>
                <a:spcPts val="267"/>
              </a:spcBef>
            </a:pPr>
            <a:r>
              <a:rPr lang="en-GB" sz="1778" dirty="0" smtClean="0">
                <a:sym typeface="Symbol"/>
              </a:rPr>
              <a:t>(&gt;60 </a:t>
            </a:r>
            <a:r>
              <a:rPr lang="en-GB" sz="1778" dirty="0">
                <a:sym typeface="Symbol"/>
              </a:rPr>
              <a:t>s @ reduced power)</a:t>
            </a:r>
            <a:endParaRPr lang="en-GB" sz="1778" dirty="0"/>
          </a:p>
        </p:txBody>
      </p:sp>
      <p:cxnSp>
        <p:nvCxnSpPr>
          <p:cNvPr id="17" name="Gerade Verbindung mit Pfeil 16"/>
          <p:cNvCxnSpPr/>
          <p:nvPr/>
        </p:nvCxnSpPr>
        <p:spPr bwMode="auto">
          <a:xfrm flipV="1">
            <a:off x="1509311" y="2806571"/>
            <a:ext cx="10074974" cy="3225025"/>
          </a:xfrm>
          <a:prstGeom prst="straightConnector1">
            <a:avLst/>
          </a:prstGeom>
          <a:solidFill>
            <a:schemeClr val="bg1"/>
          </a:solidFill>
          <a:ln w="44450" cap="flat" cmpd="sng" algn="ctr">
            <a:solidFill>
              <a:srgbClr val="00B0F0"/>
            </a:solidFill>
            <a:prstDash val="solid"/>
            <a:round/>
            <a:headEnd type="none" w="med" len="med"/>
            <a:tailEnd type="stealth" w="lg" len="lg"/>
          </a:ln>
          <a:effectLst/>
        </p:spPr>
      </p:cxnSp>
    </p:spTree>
    <p:extLst>
      <p:ext uri="{BB962C8B-B14F-4D97-AF65-F5344CB8AC3E}">
        <p14:creationId xmlns:p14="http://schemas.microsoft.com/office/powerpoint/2010/main" val="1476828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r>
              <a:rPr lang="en-US" dirty="0" smtClean="0"/>
              <a:t>First steps in the demonstration</a:t>
            </a:r>
            <a:endParaRPr lang="en-US" dirty="0"/>
          </a:p>
        </p:txBody>
      </p:sp>
      <p:sp>
        <p:nvSpPr>
          <p:cNvPr id="10" name="Datumsplatzhalter 9"/>
          <p:cNvSpPr>
            <a:spLocks noGrp="1"/>
          </p:cNvSpPr>
          <p:nvPr>
            <p:ph type="dt" sz="half" idx="14"/>
          </p:nvPr>
        </p:nvSpPr>
        <p:spPr/>
        <p:txBody>
          <a:bodyPr/>
          <a:lstStyle/>
          <a:p>
            <a:r>
              <a:rPr lang="de-DE" smtClean="0"/>
              <a:t>01.04.2022</a:t>
            </a:r>
            <a:endParaRPr lang="de-DE" dirty="0"/>
          </a:p>
        </p:txBody>
      </p:sp>
      <p:sp>
        <p:nvSpPr>
          <p:cNvPr id="7" name="Fußzeilenplatzhalter 6"/>
          <p:cNvSpPr>
            <a:spLocks noGrp="1"/>
          </p:cNvSpPr>
          <p:nvPr>
            <p:ph type="ftr" sz="quarter" idx="15"/>
          </p:nvPr>
        </p:nvSpPr>
        <p:spPr/>
        <p:txBody>
          <a:bodyPr/>
          <a:lstStyle/>
          <a:p>
            <a:r>
              <a:rPr lang="en-US" smtClean="0"/>
              <a:t>DPG Frühjahrstagung Mainz, 2022</a:t>
            </a:r>
            <a:endParaRPr lang="en-US"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5</a:t>
            </a:fld>
            <a:endParaRPr lang="de-DE" dirty="0"/>
          </a:p>
        </p:txBody>
      </p:sp>
      <p:sp>
        <p:nvSpPr>
          <p:cNvPr id="25" name="Textplatzhalter 5"/>
          <p:cNvSpPr txBox="1">
            <a:spLocks/>
          </p:cNvSpPr>
          <p:nvPr/>
        </p:nvSpPr>
        <p:spPr>
          <a:xfrm>
            <a:off x="478369" y="1089026"/>
            <a:ext cx="6392331" cy="5188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smtClean="0"/>
              <a:t>No operational limits preventing us from reaching relevant plasmas</a:t>
            </a:r>
          </a:p>
          <a:p>
            <a:pPr lvl="1"/>
            <a:r>
              <a:rPr lang="en-US" sz="2000" dirty="0" smtClean="0"/>
              <a:t>High density operation preferable (confinement, impurities, etc.) and </a:t>
            </a:r>
            <a:r>
              <a:rPr lang="en-US" sz="2000" dirty="0" err="1" smtClean="0"/>
              <a:t>stellarators</a:t>
            </a:r>
            <a:r>
              <a:rPr lang="en-US" sz="2000" dirty="0" smtClean="0"/>
              <a:t> do not feature the Greenwald density limit observed in tokamaks.</a:t>
            </a:r>
          </a:p>
          <a:p>
            <a:pPr lvl="1"/>
            <a:r>
              <a:rPr lang="en-US" sz="2000" dirty="0" smtClean="0"/>
              <a:t>Several physics effects require a minimum temperature</a:t>
            </a:r>
          </a:p>
          <a:p>
            <a:pPr lvl="1"/>
            <a:r>
              <a:rPr lang="en-US" sz="2000" dirty="0" smtClean="0"/>
              <a:t>For a certain heating power that leads to density limits</a:t>
            </a:r>
            <a:r>
              <a:rPr lang="en-US" sz="2000" dirty="0" smtClean="0"/>
              <a:t> </a:t>
            </a:r>
            <a:endParaRPr lang="en-US" sz="2000" dirty="0" smtClean="0"/>
          </a:p>
          <a:p>
            <a:r>
              <a:rPr lang="en-US" sz="2200" b="1" dirty="0" smtClean="0"/>
              <a:t>Plasmas have sufficient performance</a:t>
            </a:r>
          </a:p>
          <a:p>
            <a:pPr lvl="1"/>
            <a:r>
              <a:rPr lang="en-US" sz="2000" dirty="0" smtClean="0"/>
              <a:t>Reactor of reasonable size: </a:t>
            </a:r>
            <a:r>
              <a:rPr lang="en-US" sz="2000" dirty="0" err="1" smtClean="0"/>
              <a:t>f</a:t>
            </a:r>
            <a:r>
              <a:rPr lang="en-US" sz="2000" baseline="-25000" dirty="0" err="1" smtClean="0"/>
              <a:t>ren</a:t>
            </a:r>
            <a:r>
              <a:rPr lang="en-US" sz="2000" dirty="0" smtClean="0"/>
              <a:t>=</a:t>
            </a:r>
            <a:r>
              <a:rPr lang="en-US" sz="2000" dirty="0" smtClean="0">
                <a:sym typeface="Symbol" panose="05050102010706020507" pitchFamily="18" charset="2"/>
              </a:rPr>
              <a:t></a:t>
            </a:r>
            <a:r>
              <a:rPr lang="en-US" sz="2000" baseline="-25000" dirty="0" smtClean="0"/>
              <a:t>E</a:t>
            </a:r>
            <a:r>
              <a:rPr lang="en-US" sz="2000" dirty="0" smtClean="0"/>
              <a:t>/</a:t>
            </a:r>
            <a:r>
              <a:rPr lang="en-US" sz="2000" dirty="0" smtClean="0">
                <a:sym typeface="Symbol" panose="05050102010706020507" pitchFamily="18" charset="2"/>
              </a:rPr>
              <a:t></a:t>
            </a:r>
            <a:r>
              <a:rPr lang="en-US" sz="2000" baseline="-25000" dirty="0" smtClean="0"/>
              <a:t>ISS04</a:t>
            </a:r>
            <a:r>
              <a:rPr lang="en-US" sz="2000" dirty="0" smtClean="0"/>
              <a:t> &gt; 1 required</a:t>
            </a:r>
          </a:p>
          <a:p>
            <a:pPr lvl="1"/>
            <a:r>
              <a:rPr lang="en-US" sz="2000" dirty="0" err="1" smtClean="0"/>
              <a:t>f</a:t>
            </a:r>
            <a:r>
              <a:rPr lang="en-US" sz="2000" baseline="-25000" dirty="0" err="1" smtClean="0"/>
              <a:t>ren</a:t>
            </a:r>
            <a:r>
              <a:rPr lang="en-US" sz="2000" dirty="0" smtClean="0"/>
              <a:t> &gt; 1.5 is preferable</a:t>
            </a:r>
          </a:p>
          <a:p>
            <a:r>
              <a:rPr lang="en-US" sz="2200" b="1" dirty="0" smtClean="0"/>
              <a:t>Feasible power and particle exhaust scheme</a:t>
            </a:r>
          </a:p>
          <a:p>
            <a:pPr lvl="1"/>
            <a:r>
              <a:rPr lang="en-US" sz="2000" dirty="0" smtClean="0"/>
              <a:t>Detachment required</a:t>
            </a:r>
            <a:endParaRPr lang="en-US" sz="2000" dirty="0" smtClean="0"/>
          </a:p>
        </p:txBody>
      </p:sp>
      <p:pic>
        <p:nvPicPr>
          <p:cNvPr id="2" name="Grafik 1"/>
          <p:cNvPicPr>
            <a:picLocks noChangeAspect="1"/>
          </p:cNvPicPr>
          <p:nvPr/>
        </p:nvPicPr>
        <p:blipFill>
          <a:blip r:embed="rId2"/>
          <a:stretch>
            <a:fillRect/>
          </a:stretch>
        </p:blipFill>
        <p:spPr>
          <a:xfrm>
            <a:off x="7685937" y="2507137"/>
            <a:ext cx="4029308" cy="3178046"/>
          </a:xfrm>
          <a:prstGeom prst="rect">
            <a:avLst/>
          </a:prstGeom>
        </p:spPr>
      </p:pic>
      <p:pic>
        <p:nvPicPr>
          <p:cNvPr id="11" name="Grafik 8"/>
          <p:cNvPicPr/>
          <p:nvPr/>
        </p:nvPicPr>
        <p:blipFill>
          <a:blip r:embed="rId3"/>
          <a:stretch/>
        </p:blipFill>
        <p:spPr>
          <a:xfrm>
            <a:off x="7063152" y="1528841"/>
            <a:ext cx="4996326" cy="348395"/>
          </a:xfrm>
          <a:prstGeom prst="rect">
            <a:avLst/>
          </a:prstGeom>
          <a:ln>
            <a:noFill/>
          </a:ln>
        </p:spPr>
      </p:pic>
      <p:sp>
        <p:nvSpPr>
          <p:cNvPr id="3" name="Textfeld 2"/>
          <p:cNvSpPr txBox="1"/>
          <p:nvPr/>
        </p:nvSpPr>
        <p:spPr>
          <a:xfrm>
            <a:off x="7924544" y="5716832"/>
            <a:ext cx="3471805" cy="369332"/>
          </a:xfrm>
          <a:prstGeom prst="rect">
            <a:avLst/>
          </a:prstGeom>
          <a:noFill/>
        </p:spPr>
        <p:txBody>
          <a:bodyPr wrap="square" rtlCol="0">
            <a:spAutoFit/>
          </a:bodyPr>
          <a:lstStyle/>
          <a:p>
            <a:r>
              <a:rPr lang="de-DE" dirty="0" smtClean="0"/>
              <a:t>[F. Warmer et al., FST </a:t>
            </a:r>
            <a:r>
              <a:rPr lang="de-DE" b="1" dirty="0" smtClean="0"/>
              <a:t>68</a:t>
            </a:r>
            <a:r>
              <a:rPr lang="de-DE" dirty="0" smtClean="0"/>
              <a:t> (2015)]</a:t>
            </a:r>
            <a:endParaRPr lang="de-DE" dirty="0"/>
          </a:p>
        </p:txBody>
      </p:sp>
      <p:sp>
        <p:nvSpPr>
          <p:cNvPr id="12" name="Textfeld 11"/>
          <p:cNvSpPr txBox="1"/>
          <p:nvPr/>
        </p:nvSpPr>
        <p:spPr>
          <a:xfrm>
            <a:off x="7063152" y="1840252"/>
            <a:ext cx="3471805" cy="369332"/>
          </a:xfrm>
          <a:prstGeom prst="rect">
            <a:avLst/>
          </a:prstGeom>
          <a:noFill/>
        </p:spPr>
        <p:txBody>
          <a:bodyPr wrap="square" rtlCol="0">
            <a:spAutoFit/>
          </a:bodyPr>
          <a:lstStyle/>
          <a:p>
            <a:r>
              <a:rPr lang="de-DE" dirty="0" smtClean="0"/>
              <a:t>[H. Yamada et al., NF </a:t>
            </a:r>
            <a:r>
              <a:rPr lang="de-DE" b="1" dirty="0" smtClean="0"/>
              <a:t>45</a:t>
            </a:r>
            <a:r>
              <a:rPr lang="de-DE" dirty="0" smtClean="0"/>
              <a:t> (2005)]</a:t>
            </a:r>
            <a:endParaRPr lang="de-DE" dirty="0"/>
          </a:p>
        </p:txBody>
      </p:sp>
    </p:spTree>
    <p:extLst>
      <p:ext uri="{BB962C8B-B14F-4D97-AF65-F5344CB8AC3E}">
        <p14:creationId xmlns:p14="http://schemas.microsoft.com/office/powerpoint/2010/main" val="3879788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82" y="1330235"/>
            <a:ext cx="6016427" cy="4813140"/>
          </a:xfrm>
          <a:prstGeom prst="rect">
            <a:avLst/>
          </a:prstGeom>
        </p:spPr>
      </p:pic>
      <p:sp>
        <p:nvSpPr>
          <p:cNvPr id="9" name="Titel 8"/>
          <p:cNvSpPr>
            <a:spLocks noGrp="1"/>
          </p:cNvSpPr>
          <p:nvPr>
            <p:ph type="title"/>
          </p:nvPr>
        </p:nvSpPr>
        <p:spPr/>
        <p:txBody>
          <a:bodyPr/>
          <a:lstStyle/>
          <a:p>
            <a:r>
              <a:rPr lang="en-US" dirty="0" smtClean="0"/>
              <a:t>Operational limits observed in ECRH plasmas</a:t>
            </a:r>
            <a:endParaRPr lang="en-US" dirty="0"/>
          </a:p>
        </p:txBody>
      </p: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6</a:t>
            </a:fld>
            <a:endParaRPr lang="de-DE" dirty="0"/>
          </a:p>
        </p:txBody>
      </p:sp>
    </p:spTree>
    <p:extLst>
      <p:ext uri="{BB962C8B-B14F-4D97-AF65-F5344CB8AC3E}">
        <p14:creationId xmlns:p14="http://schemas.microsoft.com/office/powerpoint/2010/main" val="3376944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82" y="1330235"/>
            <a:ext cx="6016427" cy="4813140"/>
          </a:xfrm>
          <a:prstGeom prst="rect">
            <a:avLst/>
          </a:prstGeom>
        </p:spPr>
      </p:pic>
      <p:sp>
        <p:nvSpPr>
          <p:cNvPr id="9" name="Titel 8"/>
          <p:cNvSpPr>
            <a:spLocks noGrp="1"/>
          </p:cNvSpPr>
          <p:nvPr>
            <p:ph type="title"/>
          </p:nvPr>
        </p:nvSpPr>
        <p:spPr/>
        <p:txBody>
          <a:bodyPr/>
          <a:lstStyle/>
          <a:p>
            <a:r>
              <a:rPr lang="en-US" dirty="0" smtClean="0"/>
              <a:t>Operational limits observed in ECRH plasmas</a:t>
            </a:r>
            <a:endParaRPr lang="en-US" dirty="0"/>
          </a:p>
        </p:txBody>
      </p:sp>
      <p:sp>
        <p:nvSpPr>
          <p:cNvPr id="23" name="Textfeld 22"/>
          <p:cNvSpPr txBox="1"/>
          <p:nvPr/>
        </p:nvSpPr>
        <p:spPr>
          <a:xfrm>
            <a:off x="689114" y="4976778"/>
            <a:ext cx="2192382" cy="646331"/>
          </a:xfrm>
          <a:prstGeom prst="rect">
            <a:avLst/>
          </a:prstGeom>
          <a:noFill/>
        </p:spPr>
        <p:txBody>
          <a:bodyPr wrap="square" rtlCol="0">
            <a:spAutoFit/>
          </a:bodyPr>
          <a:lstStyle/>
          <a:p>
            <a:r>
              <a:rPr lang="en-US" dirty="0" smtClean="0"/>
              <a:t>One dot: 200 </a:t>
            </a:r>
            <a:r>
              <a:rPr lang="en-US" dirty="0" err="1" smtClean="0"/>
              <a:t>ms</a:t>
            </a:r>
            <a:r>
              <a:rPr lang="en-US" dirty="0" smtClean="0"/>
              <a:t> of stable plasma operation</a:t>
            </a:r>
            <a:endParaRPr lang="en-US" dirty="0"/>
          </a:p>
        </p:txBody>
      </p:sp>
      <p:cxnSp>
        <p:nvCxnSpPr>
          <p:cNvPr id="24" name="Gerade Verbindung mit Pfeil 23"/>
          <p:cNvCxnSpPr/>
          <p:nvPr/>
        </p:nvCxnSpPr>
        <p:spPr>
          <a:xfrm flipV="1">
            <a:off x="2839597" y="4976779"/>
            <a:ext cx="1236232" cy="323164"/>
          </a:xfrm>
          <a:prstGeom prst="straightConnector1">
            <a:avLst/>
          </a:prstGeom>
          <a:ln w="4445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7</a:t>
            </a:fld>
            <a:endParaRPr lang="de-DE" dirty="0"/>
          </a:p>
        </p:txBody>
      </p:sp>
      <p:sp>
        <p:nvSpPr>
          <p:cNvPr id="25" name="Textfeld 24"/>
          <p:cNvSpPr txBox="1"/>
          <p:nvPr/>
        </p:nvSpPr>
        <p:spPr>
          <a:xfrm>
            <a:off x="9078708" y="3280236"/>
            <a:ext cx="2095692" cy="923330"/>
          </a:xfrm>
          <a:prstGeom prst="rect">
            <a:avLst/>
          </a:prstGeom>
          <a:noFill/>
        </p:spPr>
        <p:txBody>
          <a:bodyPr wrap="square" rtlCol="0">
            <a:spAutoFit/>
          </a:bodyPr>
          <a:lstStyle/>
          <a:p>
            <a:r>
              <a:rPr lang="en-US" dirty="0" smtClean="0"/>
              <a:t>No dots: No plasma operation possible (or not attempted</a:t>
            </a:r>
            <a:r>
              <a:rPr lang="en-US" dirty="0" smtClean="0"/>
              <a:t>)</a:t>
            </a:r>
            <a:endParaRPr lang="en-US" dirty="0"/>
          </a:p>
        </p:txBody>
      </p:sp>
      <p:cxnSp>
        <p:nvCxnSpPr>
          <p:cNvPr id="26" name="Gerade Verbindung mit Pfeil 25"/>
          <p:cNvCxnSpPr/>
          <p:nvPr/>
        </p:nvCxnSpPr>
        <p:spPr>
          <a:xfrm flipH="1" flipV="1">
            <a:off x="4903304" y="2133600"/>
            <a:ext cx="4027838" cy="1521281"/>
          </a:xfrm>
          <a:prstGeom prst="straightConnector1">
            <a:avLst/>
          </a:prstGeom>
          <a:ln w="4445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H="1">
            <a:off x="6763156" y="3965199"/>
            <a:ext cx="2167986" cy="1011579"/>
          </a:xfrm>
          <a:prstGeom prst="straightConnector1">
            <a:avLst/>
          </a:prstGeom>
          <a:ln w="4445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479425" y="1313801"/>
            <a:ext cx="2095692" cy="1200329"/>
          </a:xfrm>
          <a:prstGeom prst="rect">
            <a:avLst/>
          </a:prstGeom>
          <a:noFill/>
        </p:spPr>
        <p:txBody>
          <a:bodyPr wrap="square" rtlCol="0">
            <a:spAutoFit/>
          </a:bodyPr>
          <a:lstStyle/>
          <a:p>
            <a:r>
              <a:rPr lang="en-US" dirty="0" smtClean="0"/>
              <a:t>Lines and curves: Operational limits that cannot be (easily) crossed</a:t>
            </a:r>
            <a:endParaRPr lang="en-US" dirty="0"/>
          </a:p>
        </p:txBody>
      </p:sp>
      <p:cxnSp>
        <p:nvCxnSpPr>
          <p:cNvPr id="29" name="Gerade Verbindung mit Pfeil 28"/>
          <p:cNvCxnSpPr/>
          <p:nvPr/>
        </p:nvCxnSpPr>
        <p:spPr>
          <a:xfrm>
            <a:off x="1469230" y="2519597"/>
            <a:ext cx="2267883" cy="348750"/>
          </a:xfrm>
          <a:prstGeom prst="straightConnector1">
            <a:avLst/>
          </a:prstGeom>
          <a:ln w="4445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09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82" y="1330235"/>
            <a:ext cx="6016427" cy="4813140"/>
          </a:xfrm>
          <a:prstGeom prst="rect">
            <a:avLst/>
          </a:prstGeom>
        </p:spPr>
      </p:pic>
      <p:sp>
        <p:nvSpPr>
          <p:cNvPr id="9" name="Titel 8"/>
          <p:cNvSpPr>
            <a:spLocks noGrp="1"/>
          </p:cNvSpPr>
          <p:nvPr>
            <p:ph type="title"/>
          </p:nvPr>
        </p:nvSpPr>
        <p:spPr/>
        <p:txBody>
          <a:bodyPr/>
          <a:lstStyle/>
          <a:p>
            <a:r>
              <a:rPr lang="en-US" dirty="0" smtClean="0"/>
              <a:t>Operational limits observed in ECRH plasmas</a:t>
            </a:r>
            <a:endParaRPr lang="en-US" dirty="0"/>
          </a:p>
        </p:txBody>
      </p:sp>
      <p:sp>
        <p:nvSpPr>
          <p:cNvPr id="12" name="Textfeld 11"/>
          <p:cNvSpPr txBox="1"/>
          <p:nvPr/>
        </p:nvSpPr>
        <p:spPr>
          <a:xfrm>
            <a:off x="628160" y="1661349"/>
            <a:ext cx="2762250" cy="923330"/>
          </a:xfrm>
          <a:prstGeom prst="rect">
            <a:avLst/>
          </a:prstGeom>
          <a:noFill/>
        </p:spPr>
        <p:txBody>
          <a:bodyPr wrap="square" rtlCol="0">
            <a:spAutoFit/>
          </a:bodyPr>
          <a:lstStyle/>
          <a:p>
            <a:r>
              <a:rPr lang="en-US" dirty="0" smtClean="0">
                <a:solidFill>
                  <a:srgbClr val="3F7EC1"/>
                </a:solidFill>
              </a:rPr>
              <a:t>Technical limit: minimum/maximum </a:t>
            </a:r>
            <a:r>
              <a:rPr lang="en-US" dirty="0" err="1" smtClean="0">
                <a:solidFill>
                  <a:srgbClr val="3F7EC1"/>
                </a:solidFill>
              </a:rPr>
              <a:t>gyrotron</a:t>
            </a:r>
            <a:r>
              <a:rPr lang="en-US" dirty="0" smtClean="0">
                <a:solidFill>
                  <a:srgbClr val="3F7EC1"/>
                </a:solidFill>
              </a:rPr>
              <a:t> power (to be upgraded)</a:t>
            </a:r>
            <a:endParaRPr lang="en-US" dirty="0">
              <a:solidFill>
                <a:srgbClr val="3F7EC1"/>
              </a:solidFill>
            </a:endParaRPr>
          </a:p>
        </p:txBody>
      </p:sp>
      <p:cxnSp>
        <p:nvCxnSpPr>
          <p:cNvPr id="13" name="Gerade Verbindung mit Pfeil 12"/>
          <p:cNvCxnSpPr>
            <a:stCxn id="12" idx="2"/>
          </p:cNvCxnSpPr>
          <p:nvPr/>
        </p:nvCxnSpPr>
        <p:spPr>
          <a:xfrm>
            <a:off x="2009285" y="2584679"/>
            <a:ext cx="1688072" cy="185025"/>
          </a:xfrm>
          <a:prstGeom prst="straightConnector1">
            <a:avLst/>
          </a:prstGeom>
          <a:ln w="44450">
            <a:tailEnd type="stealth" w="lg" len="lg"/>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stCxn id="12" idx="2"/>
          </p:cNvCxnSpPr>
          <p:nvPr/>
        </p:nvCxnSpPr>
        <p:spPr>
          <a:xfrm flipV="1">
            <a:off x="2009285" y="2123014"/>
            <a:ext cx="5054223" cy="461665"/>
          </a:xfrm>
          <a:prstGeom prst="straightConnector1">
            <a:avLst/>
          </a:prstGeom>
          <a:ln w="44450">
            <a:tailEnd type="stealth" w="lg" len="lg"/>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9012490" y="1199684"/>
            <a:ext cx="1974556" cy="923330"/>
          </a:xfrm>
          <a:prstGeom prst="rect">
            <a:avLst/>
          </a:prstGeom>
          <a:noFill/>
        </p:spPr>
        <p:txBody>
          <a:bodyPr wrap="square" rtlCol="0">
            <a:spAutoFit/>
          </a:bodyPr>
          <a:lstStyle/>
          <a:p>
            <a:r>
              <a:rPr lang="en-US" dirty="0" smtClean="0">
                <a:solidFill>
                  <a:srgbClr val="7030A0"/>
                </a:solidFill>
              </a:rPr>
              <a:t>Central density reaches X2-cutoff at 1.2·10</a:t>
            </a:r>
            <a:r>
              <a:rPr lang="en-US" baseline="30000" dirty="0" smtClean="0">
                <a:solidFill>
                  <a:srgbClr val="7030A0"/>
                </a:solidFill>
              </a:rPr>
              <a:t>20</a:t>
            </a:r>
            <a:r>
              <a:rPr lang="en-US" dirty="0" smtClean="0">
                <a:solidFill>
                  <a:srgbClr val="7030A0"/>
                </a:solidFill>
              </a:rPr>
              <a:t> m</a:t>
            </a:r>
            <a:r>
              <a:rPr lang="en-US" baseline="30000" dirty="0" smtClean="0">
                <a:solidFill>
                  <a:srgbClr val="7030A0"/>
                </a:solidFill>
              </a:rPr>
              <a:t>-3</a:t>
            </a:r>
            <a:endParaRPr lang="en-US" baseline="30000" dirty="0">
              <a:solidFill>
                <a:srgbClr val="7030A0"/>
              </a:solidFill>
            </a:endParaRPr>
          </a:p>
        </p:txBody>
      </p:sp>
      <p:cxnSp>
        <p:nvCxnSpPr>
          <p:cNvPr id="16" name="Gerade Verbindung mit Pfeil 15"/>
          <p:cNvCxnSpPr>
            <a:stCxn id="15" idx="1"/>
          </p:cNvCxnSpPr>
          <p:nvPr/>
        </p:nvCxnSpPr>
        <p:spPr>
          <a:xfrm flipH="1">
            <a:off x="6878631" y="1661349"/>
            <a:ext cx="2133859" cy="1108355"/>
          </a:xfrm>
          <a:prstGeom prst="straightConnector1">
            <a:avLst/>
          </a:prstGeom>
          <a:ln w="4445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8312225" y="5139107"/>
            <a:ext cx="1755609" cy="923330"/>
          </a:xfrm>
          <a:prstGeom prst="rect">
            <a:avLst/>
          </a:prstGeom>
          <a:noFill/>
        </p:spPr>
        <p:txBody>
          <a:bodyPr wrap="none" rtlCol="0">
            <a:spAutoFit/>
          </a:bodyPr>
          <a:lstStyle/>
          <a:p>
            <a:r>
              <a:rPr lang="en-US" dirty="0" smtClean="0"/>
              <a:t>Optimum X2</a:t>
            </a:r>
            <a:br>
              <a:rPr lang="en-US" dirty="0" smtClean="0"/>
            </a:br>
            <a:r>
              <a:rPr lang="en-US" dirty="0" smtClean="0"/>
              <a:t>absorption above</a:t>
            </a:r>
            <a:br>
              <a:rPr lang="en-US" dirty="0" smtClean="0"/>
            </a:br>
            <a:r>
              <a:rPr lang="en-US" dirty="0" smtClean="0"/>
              <a:t>pressure threshold</a:t>
            </a:r>
            <a:endParaRPr lang="en-US" dirty="0"/>
          </a:p>
        </p:txBody>
      </p:sp>
      <p:cxnSp>
        <p:nvCxnSpPr>
          <p:cNvPr id="18" name="Gerade Verbindung mit Pfeil 17"/>
          <p:cNvCxnSpPr>
            <a:stCxn id="17" idx="1"/>
          </p:cNvCxnSpPr>
          <p:nvPr/>
        </p:nvCxnSpPr>
        <p:spPr>
          <a:xfrm flipH="1" flipV="1">
            <a:off x="6771861" y="5380384"/>
            <a:ext cx="1540364" cy="220388"/>
          </a:xfrm>
          <a:prstGeom prst="straightConnector1">
            <a:avLst/>
          </a:prstGeom>
          <a:ln w="4445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9127966" y="2500056"/>
            <a:ext cx="1670457" cy="923330"/>
          </a:xfrm>
          <a:prstGeom prst="rect">
            <a:avLst/>
          </a:prstGeom>
          <a:noFill/>
        </p:spPr>
        <p:txBody>
          <a:bodyPr wrap="none" rtlCol="0">
            <a:spAutoFit/>
          </a:bodyPr>
          <a:lstStyle/>
          <a:p>
            <a:r>
              <a:rPr lang="en-US" dirty="0" smtClean="0"/>
              <a:t>Acceptable O2</a:t>
            </a:r>
            <a:br>
              <a:rPr lang="en-US" dirty="0" smtClean="0"/>
            </a:br>
            <a:r>
              <a:rPr lang="en-US" dirty="0" smtClean="0"/>
              <a:t>absorption for</a:t>
            </a:r>
            <a:br>
              <a:rPr lang="en-US" dirty="0" smtClean="0"/>
            </a:br>
            <a:r>
              <a:rPr lang="en-US" dirty="0" smtClean="0"/>
              <a:t>central </a:t>
            </a:r>
            <a:r>
              <a:rPr lang="en-US" dirty="0" err="1" smtClean="0"/>
              <a:t>T</a:t>
            </a:r>
            <a:r>
              <a:rPr lang="en-US" baseline="-25000" dirty="0" err="1" smtClean="0"/>
              <a:t>e</a:t>
            </a:r>
            <a:r>
              <a:rPr lang="en-US" dirty="0" smtClean="0"/>
              <a:t> &gt; 2 </a:t>
            </a:r>
            <a:r>
              <a:rPr lang="en-US" dirty="0" err="1" smtClean="0"/>
              <a:t>keV</a:t>
            </a:r>
            <a:endParaRPr lang="en-US" baseline="-25000" dirty="0"/>
          </a:p>
        </p:txBody>
      </p:sp>
      <p:sp>
        <p:nvSpPr>
          <p:cNvPr id="20" name="Textfeld 19"/>
          <p:cNvSpPr txBox="1"/>
          <p:nvPr/>
        </p:nvSpPr>
        <p:spPr>
          <a:xfrm>
            <a:off x="9311239" y="3966538"/>
            <a:ext cx="1670457" cy="923330"/>
          </a:xfrm>
          <a:prstGeom prst="rect">
            <a:avLst/>
          </a:prstGeom>
          <a:noFill/>
        </p:spPr>
        <p:txBody>
          <a:bodyPr wrap="none" rtlCol="0">
            <a:spAutoFit/>
          </a:bodyPr>
          <a:lstStyle/>
          <a:p>
            <a:r>
              <a:rPr lang="en-US" dirty="0" smtClean="0"/>
              <a:t>Optimum O2</a:t>
            </a:r>
            <a:br>
              <a:rPr lang="en-US" dirty="0" smtClean="0"/>
            </a:br>
            <a:r>
              <a:rPr lang="en-US" dirty="0" smtClean="0"/>
              <a:t>absorption for</a:t>
            </a:r>
            <a:br>
              <a:rPr lang="en-US" dirty="0" smtClean="0"/>
            </a:br>
            <a:r>
              <a:rPr lang="en-US" dirty="0" smtClean="0"/>
              <a:t>central </a:t>
            </a:r>
            <a:r>
              <a:rPr lang="en-US" dirty="0" err="1" smtClean="0"/>
              <a:t>T</a:t>
            </a:r>
            <a:r>
              <a:rPr lang="en-US" baseline="-25000" dirty="0" err="1" smtClean="0"/>
              <a:t>e</a:t>
            </a:r>
            <a:r>
              <a:rPr lang="en-US" dirty="0" smtClean="0"/>
              <a:t> &gt; 3 </a:t>
            </a:r>
            <a:r>
              <a:rPr lang="en-US" dirty="0" err="1" smtClean="0"/>
              <a:t>keV</a:t>
            </a:r>
            <a:endParaRPr lang="en-US" dirty="0"/>
          </a:p>
        </p:txBody>
      </p:sp>
      <p:cxnSp>
        <p:nvCxnSpPr>
          <p:cNvPr id="21" name="Gerade Verbindung mit Pfeil 20"/>
          <p:cNvCxnSpPr>
            <a:stCxn id="20" idx="1"/>
          </p:cNvCxnSpPr>
          <p:nvPr/>
        </p:nvCxnSpPr>
        <p:spPr>
          <a:xfrm flipH="1" flipV="1">
            <a:off x="6878631" y="3423387"/>
            <a:ext cx="2432608" cy="1004816"/>
          </a:xfrm>
          <a:prstGeom prst="straightConnector1">
            <a:avLst/>
          </a:prstGeom>
          <a:ln w="4445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19" idx="1"/>
          </p:cNvCxnSpPr>
          <p:nvPr/>
        </p:nvCxnSpPr>
        <p:spPr>
          <a:xfrm flipH="1" flipV="1">
            <a:off x="6878632" y="2385391"/>
            <a:ext cx="2249334" cy="576330"/>
          </a:xfrm>
          <a:prstGeom prst="straightConnector1">
            <a:avLst/>
          </a:prstGeom>
          <a:ln w="4445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1304742" y="4628537"/>
            <a:ext cx="1890879" cy="646331"/>
          </a:xfrm>
          <a:prstGeom prst="rect">
            <a:avLst/>
          </a:prstGeom>
          <a:noFill/>
        </p:spPr>
        <p:txBody>
          <a:bodyPr wrap="square" rtlCol="0">
            <a:spAutoFit/>
          </a:bodyPr>
          <a:lstStyle/>
          <a:p>
            <a:r>
              <a:rPr lang="en-US" dirty="0" smtClean="0"/>
              <a:t>Radiative density</a:t>
            </a:r>
            <a:br>
              <a:rPr lang="en-US" dirty="0" smtClean="0"/>
            </a:br>
            <a:r>
              <a:rPr lang="en-US" dirty="0" smtClean="0"/>
              <a:t>limit</a:t>
            </a:r>
            <a:endParaRPr lang="en-US" dirty="0"/>
          </a:p>
        </p:txBody>
      </p:sp>
      <p:cxnSp>
        <p:nvCxnSpPr>
          <p:cNvPr id="24" name="Gerade Verbindung mit Pfeil 23"/>
          <p:cNvCxnSpPr/>
          <p:nvPr/>
        </p:nvCxnSpPr>
        <p:spPr>
          <a:xfrm flipV="1">
            <a:off x="3024147" y="3423386"/>
            <a:ext cx="1508096" cy="1205153"/>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Datumsplatzhalter 1"/>
          <p:cNvSpPr>
            <a:spLocks noGrp="1"/>
          </p:cNvSpPr>
          <p:nvPr>
            <p:ph type="dt" sz="half" idx="14"/>
          </p:nvPr>
        </p:nvSpPr>
        <p:spPr/>
        <p:txBody>
          <a:bodyPr/>
          <a:lstStyle/>
          <a:p>
            <a:r>
              <a:rPr lang="de-DE" smtClean="0"/>
              <a:t>01.04.2022</a:t>
            </a:r>
            <a:endParaRPr lang="de-DE" dirty="0"/>
          </a:p>
        </p:txBody>
      </p:sp>
      <p:sp>
        <p:nvSpPr>
          <p:cNvPr id="3" name="Fußzeilenplatzhalter 2"/>
          <p:cNvSpPr>
            <a:spLocks noGrp="1"/>
          </p:cNvSpPr>
          <p:nvPr>
            <p:ph type="ftr" sz="quarter" idx="15"/>
          </p:nvPr>
        </p:nvSpPr>
        <p:spPr/>
        <p:txBody>
          <a:bodyPr/>
          <a:lstStyle/>
          <a:p>
            <a:r>
              <a:rPr lang="de-DE" smtClean="0"/>
              <a:t>DPG Frühjahrstagung Mainz, 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8</a:t>
            </a:fld>
            <a:endParaRPr lang="de-DE" dirty="0"/>
          </a:p>
        </p:txBody>
      </p:sp>
    </p:spTree>
    <p:extLst>
      <p:ext uri="{BB962C8B-B14F-4D97-AF65-F5344CB8AC3E}">
        <p14:creationId xmlns:p14="http://schemas.microsoft.com/office/powerpoint/2010/main" val="2447068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Radiative density limit</a:t>
            </a:r>
            <a:endParaRPr lang="en-US" dirty="0"/>
          </a:p>
        </p:txBody>
      </p:sp>
      <p:sp>
        <p:nvSpPr>
          <p:cNvPr id="3" name="Datumsplatzhalter 2"/>
          <p:cNvSpPr>
            <a:spLocks noGrp="1"/>
          </p:cNvSpPr>
          <p:nvPr>
            <p:ph type="dt" sz="half" idx="14"/>
          </p:nvPr>
        </p:nvSpPr>
        <p:spPr/>
        <p:txBody>
          <a:bodyPr/>
          <a:lstStyle/>
          <a:p>
            <a:r>
              <a:rPr lang="de-DE" smtClean="0"/>
              <a:t>01.04.2022</a:t>
            </a:r>
            <a:endParaRPr lang="de-DE" dirty="0"/>
          </a:p>
        </p:txBody>
      </p:sp>
      <p:sp>
        <p:nvSpPr>
          <p:cNvPr id="4" name="Fußzeilenplatzhalter 3"/>
          <p:cNvSpPr>
            <a:spLocks noGrp="1"/>
          </p:cNvSpPr>
          <p:nvPr>
            <p:ph type="ftr" sz="quarter" idx="15"/>
          </p:nvPr>
        </p:nvSpPr>
        <p:spPr/>
        <p:txBody>
          <a:bodyPr/>
          <a:lstStyle/>
          <a:p>
            <a:r>
              <a:rPr lang="de-DE" smtClean="0"/>
              <a:t>DPG Frühjahrstagung Mainz, 2022</a:t>
            </a:r>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9</a:t>
            </a:fld>
            <a:endParaRPr lang="de-DE" dirty="0"/>
          </a:p>
        </p:txBody>
      </p:sp>
      <p:sp>
        <p:nvSpPr>
          <p:cNvPr id="6" name="Textplatzhalter 5"/>
          <p:cNvSpPr>
            <a:spLocks noGrp="1"/>
          </p:cNvSpPr>
          <p:nvPr>
            <p:ph type="body" sz="quarter" idx="17"/>
          </p:nvPr>
        </p:nvSpPr>
        <p:spPr/>
        <p:txBody>
          <a:bodyPr/>
          <a:lstStyle/>
          <a:p>
            <a:r>
              <a:rPr lang="en-US" dirty="0" smtClean="0"/>
              <a:t>Impurity radiation in the plasma edge leads to the </a:t>
            </a:r>
            <a:r>
              <a:rPr lang="en-US" i="1" dirty="0" err="1" smtClean="0"/>
              <a:t>Sudo</a:t>
            </a:r>
            <a:r>
              <a:rPr lang="en-US" i="1" dirty="0" smtClean="0"/>
              <a:t>-limit</a:t>
            </a:r>
            <a:r>
              <a:rPr lang="en-US" dirty="0" smtClean="0"/>
              <a:t> of </a:t>
            </a:r>
            <a:r>
              <a:rPr lang="en-US" dirty="0" err="1" smtClean="0"/>
              <a:t>stellarators</a:t>
            </a:r>
            <a:endParaRPr lang="en-US" dirty="0" smtClean="0"/>
          </a:p>
          <a:p>
            <a:pPr lvl="1"/>
            <a:r>
              <a:rPr lang="en-US" dirty="0" smtClean="0"/>
              <a:t>[S. </a:t>
            </a:r>
            <a:r>
              <a:rPr lang="en-US" dirty="0" err="1" smtClean="0"/>
              <a:t>Sudo</a:t>
            </a:r>
            <a:r>
              <a:rPr lang="en-US" dirty="0" smtClean="0"/>
              <a:t> et al., NF </a:t>
            </a:r>
            <a:r>
              <a:rPr lang="en-US" b="1" dirty="0" smtClean="0"/>
              <a:t>30</a:t>
            </a:r>
            <a:r>
              <a:rPr lang="en-US" dirty="0" smtClean="0"/>
              <a:t> (1990)], adaptation for W7-X: [G. Fuchert et al., NF </a:t>
            </a:r>
            <a:r>
              <a:rPr lang="en-US" b="1" dirty="0" smtClean="0"/>
              <a:t>60</a:t>
            </a:r>
            <a:r>
              <a:rPr lang="en-US" dirty="0" smtClean="0"/>
              <a:t> (2020)]</a:t>
            </a:r>
          </a:p>
          <a:p>
            <a:pPr lvl="1"/>
            <a:r>
              <a:rPr lang="en-US" dirty="0" err="1" smtClean="0"/>
              <a:t>Sudo</a:t>
            </a:r>
            <a:r>
              <a:rPr lang="en-US" dirty="0" smtClean="0"/>
              <a:t>-limit is an edge density limit</a:t>
            </a:r>
          </a:p>
          <a:p>
            <a:pPr lvl="1"/>
            <a:r>
              <a:rPr lang="en-US" dirty="0" smtClean="0"/>
              <a:t>In steady-state plasmas often linked to line-averaged density</a:t>
            </a:r>
            <a:endParaRPr lang="en-US"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01" y="2724231"/>
            <a:ext cx="4839844" cy="3564608"/>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152" y="2546079"/>
            <a:ext cx="5672240" cy="4006880"/>
          </a:xfrm>
          <a:prstGeom prst="rect">
            <a:avLst/>
          </a:prstGeom>
        </p:spPr>
      </p:pic>
      <p:sp>
        <p:nvSpPr>
          <p:cNvPr id="9" name="Rechteck 8"/>
          <p:cNvSpPr/>
          <p:nvPr/>
        </p:nvSpPr>
        <p:spPr>
          <a:xfrm>
            <a:off x="9822796" y="4549519"/>
            <a:ext cx="1114408" cy="400110"/>
          </a:xfrm>
          <a:prstGeom prst="rect">
            <a:avLst/>
          </a:prstGeom>
        </p:spPr>
        <p:txBody>
          <a:bodyPr wrap="none">
            <a:spAutoFit/>
          </a:bodyPr>
          <a:lstStyle/>
          <a:p>
            <a:r>
              <a:rPr lang="en-US" sz="2000" b="1" dirty="0" err="1" smtClean="0"/>
              <a:t>f</a:t>
            </a:r>
            <a:r>
              <a:rPr lang="en-US" sz="2000" b="1" baseline="-25000" dirty="0" err="1" smtClean="0"/>
              <a:t>imp</a:t>
            </a:r>
            <a:r>
              <a:rPr lang="en-US" sz="2000" b="1" dirty="0" smtClean="0"/>
              <a:t>=25%</a:t>
            </a:r>
            <a:endParaRPr lang="en-US" sz="2000" b="1" dirty="0"/>
          </a:p>
        </p:txBody>
      </p:sp>
      <p:sp>
        <p:nvSpPr>
          <p:cNvPr id="10" name="Rechteck 9"/>
          <p:cNvSpPr/>
          <p:nvPr/>
        </p:nvSpPr>
        <p:spPr>
          <a:xfrm>
            <a:off x="6834026" y="3527692"/>
            <a:ext cx="1183337" cy="400110"/>
          </a:xfrm>
          <a:prstGeom prst="rect">
            <a:avLst/>
          </a:prstGeom>
        </p:spPr>
        <p:txBody>
          <a:bodyPr wrap="none">
            <a:spAutoFit/>
          </a:bodyPr>
          <a:lstStyle/>
          <a:p>
            <a:r>
              <a:rPr lang="en-US" sz="2000" b="1" dirty="0" err="1" smtClean="0"/>
              <a:t>f</a:t>
            </a:r>
            <a:r>
              <a:rPr lang="en-US" sz="2000" b="1" baseline="-25000" dirty="0" err="1" smtClean="0"/>
              <a:t>imp</a:t>
            </a:r>
            <a:r>
              <a:rPr lang="en-US" sz="2000" b="1" dirty="0" smtClean="0"/>
              <a:t>=0.5%</a:t>
            </a:r>
            <a:endParaRPr lang="en-US" sz="2000" b="1" dirty="0"/>
          </a:p>
        </p:txBody>
      </p:sp>
      <p:pic>
        <p:nvPicPr>
          <p:cNvPr id="11" name="Grafik 28"/>
          <p:cNvPicPr/>
          <p:nvPr/>
        </p:nvPicPr>
        <p:blipFill>
          <a:blip r:embed="rId4">
            <a:extLst>
              <a:ext uri="{28A0092B-C50C-407E-A947-70E740481C1C}">
                <a14:useLocalDpi xmlns:a14="http://schemas.microsoft.com/office/drawing/2010/main" val="0"/>
              </a:ext>
            </a:extLst>
          </a:blip>
          <a:stretch>
            <a:fillRect/>
          </a:stretch>
        </p:blipFill>
        <p:spPr>
          <a:xfrm>
            <a:off x="6834026" y="2888693"/>
            <a:ext cx="1418412" cy="704746"/>
          </a:xfrm>
          <a:prstGeom prst="rect">
            <a:avLst/>
          </a:prstGeom>
          <a:ln>
            <a:noFill/>
          </a:ln>
        </p:spPr>
      </p:pic>
    </p:spTree>
    <p:extLst>
      <p:ext uri="{BB962C8B-B14F-4D97-AF65-F5344CB8AC3E}">
        <p14:creationId xmlns:p14="http://schemas.microsoft.com/office/powerpoint/2010/main" val="322631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B38E543F-A129-40C0-ADBB-433F65C5093B}"/>
    </a:ext>
  </a:extLst>
</a:theme>
</file>

<file path=ppt/theme/theme2.xml><?xml version="1.0" encoding="utf-8"?>
<a:theme xmlns:a="http://schemas.openxmlformats.org/drawingml/2006/main" name="Content">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FAAC022C-BDCA-486D-9192-2B2D81FEC5B6}"/>
    </a:ext>
  </a:extLst>
</a:theme>
</file>

<file path=ppt/theme/theme3.xml><?xml version="1.0" encoding="utf-8"?>
<a:theme xmlns:a="http://schemas.openxmlformats.org/drawingml/2006/main" name="IPP_only">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E76A6302-06F5-411F-9080-DEBE3294FD38}"/>
    </a:ext>
  </a:extLst>
</a:theme>
</file>

<file path=ppt/theme/theme4.xml><?xml version="1.0" encoding="utf-8"?>
<a:theme xmlns:a="http://schemas.openxmlformats.org/drawingml/2006/main" name="Blank">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Standard">
      <a:majorFont>
        <a:latin typeface="Arial Narrow"/>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7422B880-84A2-4B5A-821E-D6700FA56196}"/>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slide_template_W7X_2022_02_16_9</Template>
  <TotalTime>0</TotalTime>
  <Words>2100</Words>
  <Application>Microsoft Office PowerPoint</Application>
  <PresentationFormat>Breitbild</PresentationFormat>
  <Paragraphs>281</Paragraphs>
  <Slides>23</Slides>
  <Notes>2</Notes>
  <HiddenSlides>0</HiddenSlides>
  <MMClips>0</MMClips>
  <ScaleCrop>false</ScaleCrop>
  <HeadingPairs>
    <vt:vector size="6" baseType="variant">
      <vt:variant>
        <vt:lpstr>Verwendete Schriftarten</vt:lpstr>
      </vt:variant>
      <vt:variant>
        <vt:i4>8</vt:i4>
      </vt:variant>
      <vt:variant>
        <vt:lpstr>Design</vt:lpstr>
      </vt:variant>
      <vt:variant>
        <vt:i4>4</vt:i4>
      </vt:variant>
      <vt:variant>
        <vt:lpstr>Folientitel</vt:lpstr>
      </vt:variant>
      <vt:variant>
        <vt:i4>23</vt:i4>
      </vt:variant>
    </vt:vector>
  </HeadingPairs>
  <TitlesOfParts>
    <vt:vector size="35" baseType="lpstr">
      <vt:lpstr>Arial</vt:lpstr>
      <vt:lpstr>Arial Narrow</vt:lpstr>
      <vt:lpstr>Calibri</vt:lpstr>
      <vt:lpstr>Helvetica</vt:lpstr>
      <vt:lpstr>Symbol</vt:lpstr>
      <vt:lpstr>Tahoma</vt:lpstr>
      <vt:lpstr>Times</vt:lpstr>
      <vt:lpstr>Wingdings</vt:lpstr>
      <vt:lpstr>Title</vt:lpstr>
      <vt:lpstr>Content</vt:lpstr>
      <vt:lpstr>IPP_only</vt:lpstr>
      <vt:lpstr>Blank</vt:lpstr>
      <vt:lpstr>On the hunt for a reactor-relevant scenario for W7-X</vt:lpstr>
      <vt:lpstr>Mission of Wendelstein 7-X (W7-X)</vt:lpstr>
      <vt:lpstr>Design criteria for W7-X</vt:lpstr>
      <vt:lpstr>Prove optimization of W7-X in staged approach</vt:lpstr>
      <vt:lpstr>First steps in the demonstration</vt:lpstr>
      <vt:lpstr>Operational limits observed in ECRH plasmas</vt:lpstr>
      <vt:lpstr>Operational limits observed in ECRH plasmas</vt:lpstr>
      <vt:lpstr>Operational limits observed in ECRH plasmas</vt:lpstr>
      <vt:lpstr>Radiative density limit</vt:lpstr>
      <vt:lpstr>O2-heating at W7-X</vt:lpstr>
      <vt:lpstr>Extrapolation</vt:lpstr>
      <vt:lpstr>Energy confinement in steady-state plasmas</vt:lpstr>
      <vt:lpstr>Performance in gas-fueled ECRH plasmas</vt:lpstr>
      <vt:lpstr>Operational space of equilibrated plasmas</vt:lpstr>
      <vt:lpstr>Peaked density profiles</vt:lpstr>
      <vt:lpstr>Performance after pellet injection</vt:lpstr>
      <vt:lpstr>Strong density gradients in steady-state?</vt:lpstr>
      <vt:lpstr>Strong density gradients in steady-state?</vt:lpstr>
      <vt:lpstr>Why do we need a divertor?</vt:lpstr>
      <vt:lpstr>Why do we need a divertor?</vt:lpstr>
      <vt:lpstr>Stable detachment regime</vt:lpstr>
      <vt:lpstr>Conditions for proper particle exhaust</vt:lpstr>
      <vt:lpstr>Summary</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dc:title>
  <dc:creator>Golo Fuchert</dc:creator>
  <cp:lastModifiedBy>Golo Fuchert</cp:lastModifiedBy>
  <cp:revision>88</cp:revision>
  <dcterms:created xsi:type="dcterms:W3CDTF">2022-02-11T17:19:55Z</dcterms:created>
  <dcterms:modified xsi:type="dcterms:W3CDTF">2022-03-25T17:31:54Z</dcterms:modified>
</cp:coreProperties>
</file>