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17"/>
  </p:notesMasterIdLst>
  <p:sldIdLst>
    <p:sldId id="274" r:id="rId5"/>
    <p:sldId id="303" r:id="rId6"/>
    <p:sldId id="308" r:id="rId7"/>
    <p:sldId id="319" r:id="rId8"/>
    <p:sldId id="313" r:id="rId9"/>
    <p:sldId id="312" r:id="rId10"/>
    <p:sldId id="314" r:id="rId11"/>
    <p:sldId id="320" r:id="rId12"/>
    <p:sldId id="321" r:id="rId13"/>
    <p:sldId id="322" r:id="rId14"/>
    <p:sldId id="318" r:id="rId15"/>
    <p:sldId id="30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640000"/>
    <a:srgbClr val="3E0000"/>
    <a:srgbClr val="9A0000"/>
    <a:srgbClr val="5F9127"/>
    <a:srgbClr val="70AC2E"/>
    <a:srgbClr val="003260"/>
    <a:srgbClr val="CF6D01"/>
    <a:srgbClr val="FE8602"/>
    <a:srgbClr val="01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Pumped atoms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776636443481473E-2"/>
                  <c:y val="1.0308607302720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35-4213-8DB2-E6FCAFB09135}"/>
                </c:ext>
              </c:extLst>
            </c:dLbl>
            <c:dLbl>
              <c:idx val="1"/>
              <c:layout>
                <c:manualLayout>
                  <c:x val="-7.6590500146382703E-2"/>
                  <c:y val="9.76318428283887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35-4213-8DB2-E6FCAFB09135}"/>
                </c:ext>
              </c:extLst>
            </c:dLbl>
            <c:dLbl>
              <c:idx val="2"/>
              <c:layout>
                <c:manualLayout>
                  <c:x val="-5.3381257677781881E-2"/>
                  <c:y val="6.1999783401969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35-4213-8DB2-E6FCAFB09135}"/>
                </c:ext>
              </c:extLst>
            </c:dLbl>
            <c:dLbl>
              <c:idx val="3"/>
              <c:layout>
                <c:manualLayout>
                  <c:x val="-4.6418484937201639E-2"/>
                  <c:y val="1.332639022548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35-4213-8DB2-E6FCAFB09135}"/>
                </c:ext>
              </c:extLst>
            </c:dLbl>
            <c:dLbl>
              <c:idx val="4"/>
              <c:layout>
                <c:manualLayout>
                  <c:x val="-6.4985878912082379E-2"/>
                  <c:y val="-9.264335450869327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Tabelle1!$C$2:$C$6</c:f>
              <c:numCache>
                <c:formatCode>0.00E+00</c:formatCode>
                <c:ptCount val="5"/>
                <c:pt idx="0">
                  <c:v>5.9E+19</c:v>
                </c:pt>
                <c:pt idx="1">
                  <c:v>2.5E+20</c:v>
                </c:pt>
                <c:pt idx="2">
                  <c:v>5.3E+20</c:v>
                </c:pt>
                <c:pt idx="3">
                  <c:v>5.4E+20</c:v>
                </c:pt>
                <c:pt idx="4">
                  <c:v>3.4E+20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3"/>
        <c:axId val="683894880"/>
        <c:axId val="683895536"/>
      </c:barChar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Compression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985878912082254E-2"/>
                  <c:y val="3.6452438495418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35-4213-8DB2-E6FCAFB09135}"/>
                </c:ext>
              </c:extLst>
            </c:dLbl>
            <c:dLbl>
              <c:idx val="1"/>
              <c:layout>
                <c:manualLayout>
                  <c:x val="3.7134787949761314E-2"/>
                  <c:y val="9.76318428283886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35-4213-8DB2-E6FCAFB09135}"/>
                </c:ext>
              </c:extLst>
            </c:dLbl>
            <c:dLbl>
              <c:idx val="2"/>
              <c:layout>
                <c:manualLayout>
                  <c:x val="6.9627727405802461E-2"/>
                  <c:y val="2.40160080534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235-4213-8DB2-E6FCAFB09135}"/>
                </c:ext>
              </c:extLst>
            </c:dLbl>
            <c:dLbl>
              <c:idx val="3"/>
              <c:layout>
                <c:manualLayout>
                  <c:x val="7.426957589952253E-2"/>
                  <c:y val="4.5395243709258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35-4213-8DB2-E6FCAFB09135}"/>
                </c:ext>
              </c:extLst>
            </c:dLbl>
            <c:dLbl>
              <c:idx val="4"/>
              <c:layout>
                <c:manualLayout>
                  <c:x val="4.1776636443481306E-2"/>
                  <c:y val="6.19997834019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12</c:v>
                </c:pt>
                <c:pt idx="1">
                  <c:v>113.7</c:v>
                </c:pt>
                <c:pt idx="2">
                  <c:v>59.6</c:v>
                </c:pt>
                <c:pt idx="3">
                  <c:v>65.7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517307392"/>
        <c:axId val="517303456"/>
      </c:barChart>
      <c:catAx>
        <c:axId val="6838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5536"/>
        <c:crosses val="autoZero"/>
        <c:auto val="1"/>
        <c:lblAlgn val="ctr"/>
        <c:lblOffset val="100"/>
        <c:noMultiLvlLbl val="0"/>
      </c:catAx>
      <c:valAx>
        <c:axId val="6838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4880"/>
        <c:crosses val="autoZero"/>
        <c:crossBetween val="between"/>
      </c:valAx>
      <c:valAx>
        <c:axId val="517303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307392"/>
        <c:crosses val="max"/>
        <c:crossBetween val="between"/>
      </c:valAx>
      <c:catAx>
        <c:axId val="51730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303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1.6104473024098502E-2"/>
          <c:y val="0.86310359165547668"/>
          <c:w val="0.96082828121122277"/>
          <c:h val="0.1155171726886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wall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divertor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CAD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front </a:t>
            </a:r>
            <a:r>
              <a:rPr lang="de-DE" baseline="0" dirty="0" err="1" smtClean="0"/>
              <a:t>baffle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removed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inside</a:t>
            </a:r>
            <a:r>
              <a:rPr lang="de-D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Ion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intercepted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horizontal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Most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recycle,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 back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MC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TMPs. Sub 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seperated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pumps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in high.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neutral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gauges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S_eff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calculations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Pumps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at 89%, </a:t>
            </a:r>
            <a:r>
              <a:rPr lang="de-DE" baseline="0" dirty="0" err="1" smtClean="0"/>
              <a:t>leads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total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0.4%,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77%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, 23% in high </a:t>
            </a:r>
            <a:r>
              <a:rPr lang="de-DE" baseline="0" dirty="0" err="1" smtClean="0"/>
              <a:t>iota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94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fuel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re-ionization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configurations</a:t>
            </a:r>
            <a:r>
              <a:rPr lang="de-DE" baseline="0" dirty="0" smtClean="0"/>
              <a:t> W7-X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Standard,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predominantly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dependant</a:t>
            </a:r>
            <a:r>
              <a:rPr lang="de-DE" baseline="0" dirty="0" smtClean="0"/>
              <a:t> on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not an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naive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minimize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erosion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not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 in </a:t>
            </a:r>
            <a:r>
              <a:rPr lang="de-DE" baseline="0" dirty="0" err="1" smtClean="0"/>
              <a:t>detachment</a:t>
            </a:r>
            <a:r>
              <a:rPr lang="de-DE" baseline="0" dirty="0" smtClean="0"/>
              <a:t> double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cut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in half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4x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midplane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despite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Thick</a:t>
            </a:r>
            <a:r>
              <a:rPr lang="de-DE" baseline="0" dirty="0" smtClean="0"/>
              <a:t> SOL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strong CX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exhaust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73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upgraded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Additionally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10% </a:t>
            </a:r>
            <a:r>
              <a:rPr lang="de-DE" dirty="0" err="1" smtClean="0"/>
              <a:t>of</a:t>
            </a:r>
            <a:r>
              <a:rPr lang="de-DE" dirty="0" smtClean="0"/>
              <a:t> pump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cooled</a:t>
            </a:r>
            <a:r>
              <a:rPr lang="de-DE" baseline="0" dirty="0" smtClean="0"/>
              <a:t> wall will </a:t>
            </a:r>
            <a:r>
              <a:rPr lang="de-DE" baseline="0" dirty="0" err="1" smtClean="0"/>
              <a:t>decrease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dynamic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Cryo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adds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strong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a large wall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issue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Almost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pump all 4 NBI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, plus NBI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3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78367" y="1089012"/>
            <a:ext cx="11233991" cy="5188237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879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8367" y="1089025"/>
            <a:ext cx="11233151" cy="5187950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25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4886752" y="3272206"/>
            <a:ext cx="5108148" cy="663995"/>
            <a:chOff x="4886752" y="5279000"/>
            <a:chExt cx="5108148" cy="663995"/>
          </a:xfrm>
        </p:grpSpPr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373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29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0" r:id="rId3"/>
    <p:sldLayoutId id="2147483701" r:id="rId4"/>
    <p:sldLayoutId id="2147483702" r:id="rId5"/>
    <p:sldLayoutId id="2147483719" r:id="rId6"/>
    <p:sldLayoutId id="214748372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7BE-D151-4E0B-ADEA-4ACB555EF7AA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W7-X - TG Edge &amp; </a:t>
            </a:r>
            <a:r>
              <a:rPr lang="en-US" dirty="0" err="1" smtClean="0"/>
              <a:t>Divertor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29991"/>
            <a:ext cx="12053455" cy="9816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Available neutral gas systems</a:t>
            </a:r>
            <a:endParaRPr lang="de-DE" dirty="0"/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1145895" y="2407920"/>
            <a:ext cx="10566680" cy="7480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T. Kremeyer</a:t>
            </a:r>
            <a:r>
              <a:rPr lang="de-DE" b="1" baseline="30000" dirty="0" smtClean="0"/>
              <a:t>1</a:t>
            </a:r>
            <a:r>
              <a:rPr lang="de-DE" dirty="0" smtClean="0"/>
              <a:t>, C.P. Dhard</a:t>
            </a:r>
            <a:r>
              <a:rPr lang="de-DE" baseline="30000" dirty="0" smtClean="0"/>
              <a:t>1</a:t>
            </a:r>
            <a:r>
              <a:rPr lang="de-DE" dirty="0" smtClean="0"/>
              <a:t>, V. Haak</a:t>
            </a:r>
            <a:r>
              <a:rPr lang="de-DE" baseline="30000" dirty="0" smtClean="0"/>
              <a:t>1</a:t>
            </a:r>
            <a:r>
              <a:rPr lang="de-DE" dirty="0" smtClean="0"/>
              <a:t>, J. Igitkhanov</a:t>
            </a:r>
            <a:r>
              <a:rPr lang="de-DE" baseline="30000" dirty="0" smtClean="0"/>
              <a:t>2</a:t>
            </a:r>
            <a:r>
              <a:rPr lang="de-DE" dirty="0" smtClean="0"/>
              <a:t>, M. Jakubowski</a:t>
            </a:r>
            <a:r>
              <a:rPr lang="de-DE" baseline="30000" dirty="0" smtClean="0"/>
              <a:t>1</a:t>
            </a:r>
            <a:r>
              <a:rPr lang="de-DE" dirty="0" smtClean="0"/>
              <a:t>,  A. Kharwandikar</a:t>
            </a:r>
            <a:r>
              <a:rPr lang="de-DE" baseline="30000" dirty="0" smtClean="0"/>
              <a:t>1</a:t>
            </a:r>
            <a:r>
              <a:rPr lang="de-DE" dirty="0" smtClean="0"/>
              <a:t>, M. Krychowiak</a:t>
            </a:r>
            <a:r>
              <a:rPr lang="de-DE" baseline="30000" dirty="0" smtClean="0"/>
              <a:t>1</a:t>
            </a:r>
            <a:r>
              <a:rPr lang="de-DE" dirty="0" smtClean="0"/>
              <a:t>, D. Naujoks</a:t>
            </a:r>
            <a:r>
              <a:rPr lang="de-DE" baseline="30000" dirty="0" smtClean="0"/>
              <a:t>1</a:t>
            </a:r>
            <a:r>
              <a:rPr lang="de-DE" dirty="0" smtClean="0"/>
              <a:t>, V. Rhode</a:t>
            </a:r>
            <a:r>
              <a:rPr lang="de-DE" baseline="30000" dirty="0" smtClean="0"/>
              <a:t>1</a:t>
            </a:r>
            <a:r>
              <a:rPr lang="de-DE" dirty="0" smtClean="0"/>
              <a:t>, G. Schlisio</a:t>
            </a:r>
            <a:r>
              <a:rPr lang="de-DE" baseline="30000" dirty="0" smtClean="0"/>
              <a:t>1</a:t>
            </a:r>
            <a:r>
              <a:rPr lang="de-DE" dirty="0" smtClean="0"/>
              <a:t>, C. Tantos</a:t>
            </a:r>
            <a:r>
              <a:rPr lang="de-DE" baseline="30000" dirty="0" smtClean="0"/>
              <a:t>2</a:t>
            </a:r>
            <a:r>
              <a:rPr lang="de-DE" dirty="0" smtClean="0"/>
              <a:t>, S. Varoutis</a:t>
            </a:r>
            <a:r>
              <a:rPr lang="de-DE" baseline="30000" dirty="0" smtClean="0"/>
              <a:t>2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019425" y="3103066"/>
            <a:ext cx="7019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Max Planck </a:t>
            </a:r>
            <a:r>
              <a:rPr lang="de-DE" sz="1000" dirty="0" err="1"/>
              <a:t>Inst</a:t>
            </a:r>
            <a:r>
              <a:rPr lang="de-DE" sz="1000" dirty="0"/>
              <a:t>. </a:t>
            </a:r>
            <a:r>
              <a:rPr lang="de-DE" sz="1000" dirty="0" err="1"/>
              <a:t>for</a:t>
            </a:r>
            <a:r>
              <a:rPr lang="de-DE" sz="1000" dirty="0"/>
              <a:t> Plasma </a:t>
            </a:r>
            <a:r>
              <a:rPr lang="de-DE" sz="1000" dirty="0" err="1"/>
              <a:t>Physics</a:t>
            </a:r>
            <a:r>
              <a:rPr lang="de-DE" sz="1000" dirty="0"/>
              <a:t>, 17491 Greifswald, Germany</a:t>
            </a:r>
          </a:p>
          <a:p>
            <a:r>
              <a:rPr lang="de-DE" sz="1000" baseline="30000" dirty="0" smtClean="0"/>
              <a:t>2</a:t>
            </a:r>
            <a:r>
              <a:rPr lang="de-DE" sz="1000" dirty="0" smtClean="0"/>
              <a:t>Karlsruher Institut für Technologie, 76131 Karlsruhe, Germany</a:t>
            </a:r>
          </a:p>
        </p:txBody>
      </p:sp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DRGA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64DE1-3EDF-40F5-A939-355F8C4D4B0D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79780" y="1096930"/>
            <a:ext cx="6987152" cy="5104490"/>
          </a:xfrm>
        </p:spPr>
        <p:txBody>
          <a:bodyPr lIns="0"/>
          <a:lstStyle/>
          <a:p>
            <a:r>
              <a:rPr lang="de-DE" b="0" dirty="0" smtClean="0"/>
              <a:t>Position: </a:t>
            </a:r>
            <a:r>
              <a:rPr lang="de-DE" b="0" dirty="0" err="1" smtClean="0"/>
              <a:t>lower</a:t>
            </a:r>
            <a:r>
              <a:rPr lang="de-DE" b="0" dirty="0" smtClean="0"/>
              <a:t> divertor </a:t>
            </a:r>
            <a:r>
              <a:rPr lang="de-DE" b="0" dirty="0" err="1" smtClean="0"/>
              <a:t>module</a:t>
            </a:r>
            <a:r>
              <a:rPr lang="de-DE" b="0" dirty="0" smtClean="0"/>
              <a:t> 4, </a:t>
            </a:r>
            <a:r>
              <a:rPr lang="de-DE" b="0" dirty="0" err="1" smtClean="0"/>
              <a:t>low</a:t>
            </a:r>
            <a:r>
              <a:rPr lang="de-DE" b="0" dirty="0" smtClean="0"/>
              <a:t> </a:t>
            </a:r>
            <a:r>
              <a:rPr lang="de-DE" b="0" dirty="0" err="1" smtClean="0"/>
              <a:t>iota</a:t>
            </a:r>
            <a:r>
              <a:rPr lang="de-DE" b="0" dirty="0" smtClean="0"/>
              <a:t> </a:t>
            </a:r>
            <a:r>
              <a:rPr lang="de-DE" b="0" dirty="0" err="1" smtClean="0"/>
              <a:t>tail</a:t>
            </a:r>
            <a:r>
              <a:rPr lang="de-DE" b="0" dirty="0" smtClean="0"/>
              <a:t> (AEH40)</a:t>
            </a:r>
          </a:p>
          <a:p>
            <a:r>
              <a:rPr lang="de-DE" b="0" dirty="0" err="1" smtClean="0"/>
              <a:t>Capabilities</a:t>
            </a:r>
            <a:r>
              <a:rPr lang="de-DE" b="0" dirty="0" smtClean="0"/>
              <a:t>: partial </a:t>
            </a:r>
            <a:r>
              <a:rPr lang="de-DE" b="0" dirty="0" err="1" smtClean="0"/>
              <a:t>pressure</a:t>
            </a:r>
            <a:r>
              <a:rPr lang="de-DE" b="0" dirty="0" smtClean="0"/>
              <a:t> </a:t>
            </a:r>
            <a:r>
              <a:rPr lang="de-DE" b="0" dirty="0" err="1" smtClean="0"/>
              <a:t>measurement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exhaust</a:t>
            </a:r>
            <a:r>
              <a:rPr lang="de-DE" b="0" dirty="0" smtClean="0"/>
              <a:t> gas </a:t>
            </a:r>
            <a:r>
              <a:rPr lang="de-DE" b="0" dirty="0" err="1" smtClean="0"/>
              <a:t>for</a:t>
            </a:r>
            <a:r>
              <a:rPr lang="de-DE" b="0" dirty="0" smtClean="0"/>
              <a:t> a </a:t>
            </a:r>
            <a:r>
              <a:rPr lang="de-DE" b="0" dirty="0" err="1" smtClean="0"/>
              <a:t>pre-defined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gases</a:t>
            </a:r>
            <a:endParaRPr lang="de-DE" b="0" dirty="0" smtClean="0"/>
          </a:p>
          <a:p>
            <a:pPr lvl="1">
              <a:tabLst>
                <a:tab pos="2238375" algn="l"/>
              </a:tabLst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spectrometers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fast, </a:t>
            </a:r>
            <a:r>
              <a:rPr lang="de-DE" dirty="0" err="1" smtClean="0"/>
              <a:t>one</a:t>
            </a:r>
            <a:r>
              <a:rPr lang="de-DE" dirty="0" smtClean="0"/>
              <a:t> sensitive</a:t>
            </a:r>
            <a:endParaRPr lang="de-DE" b="0" dirty="0" smtClean="0"/>
          </a:p>
          <a:p>
            <a:r>
              <a:rPr lang="de-DE" b="0" dirty="0" err="1" smtClean="0"/>
              <a:t>Accuracy</a:t>
            </a:r>
            <a:r>
              <a:rPr lang="de-DE" b="0" dirty="0" smtClean="0"/>
              <a:t>: </a:t>
            </a:r>
            <a:r>
              <a:rPr lang="de-DE" b="0" dirty="0" err="1" smtClean="0"/>
              <a:t>hard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tell</a:t>
            </a:r>
            <a:r>
              <a:rPr lang="de-DE" b="0" dirty="0"/>
              <a:t> </a:t>
            </a:r>
            <a:r>
              <a:rPr lang="de-DE" b="0" dirty="0" err="1" smtClean="0"/>
              <a:t>currently</a:t>
            </a:r>
            <a:r>
              <a:rPr lang="de-DE" b="0" dirty="0" smtClean="0"/>
              <a:t>, will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determined</a:t>
            </a:r>
            <a:r>
              <a:rPr lang="de-DE" b="0" dirty="0" smtClean="0"/>
              <a:t> </a:t>
            </a:r>
            <a:r>
              <a:rPr lang="de-DE" b="0" dirty="0" err="1" smtClean="0"/>
              <a:t>during</a:t>
            </a:r>
            <a:r>
              <a:rPr lang="de-DE" b="0" dirty="0" smtClean="0"/>
              <a:t> absolute </a:t>
            </a:r>
            <a:r>
              <a:rPr lang="de-DE" b="0" dirty="0" err="1" smtClean="0"/>
              <a:t>calibration</a:t>
            </a:r>
            <a:r>
              <a:rPr lang="de-DE" b="0" dirty="0"/>
              <a:t> </a:t>
            </a:r>
            <a:r>
              <a:rPr lang="de-DE" b="0" dirty="0" err="1" smtClean="0"/>
              <a:t>foreseen</a:t>
            </a:r>
            <a:r>
              <a:rPr lang="de-DE" b="0" dirty="0" smtClean="0"/>
              <a:t> in </a:t>
            </a:r>
            <a:r>
              <a:rPr lang="de-DE" b="0" dirty="0" err="1" smtClean="0"/>
              <a:t>summer</a:t>
            </a:r>
            <a:r>
              <a:rPr lang="de-DE" b="0" dirty="0" smtClean="0"/>
              <a:t>.</a:t>
            </a:r>
          </a:p>
          <a:p>
            <a:r>
              <a:rPr lang="de-DE" b="0" dirty="0" smtClean="0"/>
              <a:t>~1s gas </a:t>
            </a:r>
            <a:r>
              <a:rPr lang="de-DE" b="0" dirty="0" err="1" smtClean="0"/>
              <a:t>transfer</a:t>
            </a:r>
            <a:r>
              <a:rPr lang="de-DE" b="0" dirty="0" smtClean="0"/>
              <a:t> time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analysis</a:t>
            </a:r>
            <a:r>
              <a:rPr lang="de-DE" b="0" dirty="0" smtClean="0"/>
              <a:t> </a:t>
            </a:r>
            <a:r>
              <a:rPr lang="de-DE" b="0" smtClean="0"/>
              <a:t>chamber</a:t>
            </a:r>
            <a:endParaRPr lang="de-DE" b="0" dirty="0" smtClean="0"/>
          </a:p>
          <a:p>
            <a:endParaRPr lang="de-DE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32" y="1096930"/>
            <a:ext cx="4725068" cy="4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6000" dirty="0" smtClean="0">
              <a:solidFill>
                <a:srgbClr val="005BAA"/>
              </a:solidFill>
            </a:endParaRPr>
          </a:p>
          <a:p>
            <a:pPr marL="0" indent="0" algn="ctr">
              <a:buNone/>
            </a:pPr>
            <a:endParaRPr lang="de-DE" sz="6000" dirty="0">
              <a:solidFill>
                <a:srgbClr val="005BAA"/>
              </a:solidFill>
            </a:endParaRPr>
          </a:p>
          <a:p>
            <a:pPr marL="0" indent="0" algn="ctr">
              <a:buNone/>
            </a:pPr>
            <a:r>
              <a:rPr lang="de-DE" sz="6000" dirty="0" smtClean="0">
                <a:solidFill>
                  <a:srgbClr val="005BAA"/>
                </a:solidFill>
              </a:rPr>
              <a:t>Appendix</a:t>
            </a:r>
            <a:endParaRPr lang="de-DE" sz="6000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OP1.2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Main Gas System </a:t>
            </a:r>
            <a:r>
              <a:rPr lang="de-DE" dirty="0"/>
              <a:t>- 5 AEZ </a:t>
            </a:r>
            <a:r>
              <a:rPr lang="de-DE" dirty="0" err="1"/>
              <a:t>ports</a:t>
            </a:r>
            <a:r>
              <a:rPr lang="de-DE" dirty="0"/>
              <a:t> (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) + AEO30</a:t>
            </a:r>
          </a:p>
          <a:p>
            <a:pPr lvl="1"/>
            <a:r>
              <a:rPr lang="de-DE" dirty="0" smtClean="0"/>
              <a:t>H, He, N, Ar, Ne, </a:t>
            </a:r>
            <a:r>
              <a:rPr lang="de-DE" dirty="0" err="1" smtClean="0"/>
              <a:t>Diboran</a:t>
            </a:r>
            <a:endParaRPr lang="de-DE" dirty="0" smtClean="0"/>
          </a:p>
          <a:p>
            <a:pPr lvl="1"/>
            <a:r>
              <a:rPr lang="de-DE" dirty="0" smtClean="0"/>
              <a:t>H </a:t>
            </a:r>
            <a:r>
              <a:rPr lang="de-DE" dirty="0" err="1" smtClean="0"/>
              <a:t>flow</a:t>
            </a:r>
            <a:r>
              <a:rPr lang="de-DE" dirty="0" smtClean="0"/>
              <a:t>: max. 2.4E+22 a/s</a:t>
            </a:r>
          </a:p>
          <a:p>
            <a:pPr lvl="1"/>
            <a:r>
              <a:rPr lang="de-DE" dirty="0" err="1" smtClean="0"/>
              <a:t>Prefill</a:t>
            </a:r>
            <a:r>
              <a:rPr lang="de-DE" dirty="0" smtClean="0"/>
              <a:t>,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–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overreaction</a:t>
            </a:r>
            <a:endParaRPr lang="de-DE" dirty="0" smtClean="0"/>
          </a:p>
          <a:p>
            <a:r>
              <a:rPr lang="de-DE" dirty="0" err="1" smtClean="0"/>
              <a:t>Divertor</a:t>
            </a:r>
            <a:r>
              <a:rPr lang="de-DE" dirty="0" smtClean="0"/>
              <a:t> Gas System - </a:t>
            </a:r>
            <a:r>
              <a:rPr lang="de-DE" dirty="0"/>
              <a:t>5 </a:t>
            </a:r>
            <a:r>
              <a:rPr lang="de-DE" dirty="0" err="1"/>
              <a:t>Nozzles</a:t>
            </a:r>
            <a:r>
              <a:rPr lang="de-DE" dirty="0"/>
              <a:t> in AEH30 + AEH51</a:t>
            </a:r>
          </a:p>
          <a:p>
            <a:pPr lvl="1"/>
            <a:r>
              <a:rPr lang="de-DE" dirty="0" smtClean="0"/>
              <a:t>5 </a:t>
            </a:r>
            <a:r>
              <a:rPr lang="de-DE" dirty="0" err="1" smtClean="0"/>
              <a:t>Nozzles</a:t>
            </a:r>
            <a:r>
              <a:rPr lang="de-DE" dirty="0" smtClean="0"/>
              <a:t> in AEH30 + AEH51</a:t>
            </a:r>
          </a:p>
          <a:p>
            <a:pPr lvl="1"/>
            <a:r>
              <a:rPr lang="de-DE" dirty="0" err="1" smtClean="0"/>
              <a:t>Succesfull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lvl="1"/>
            <a:r>
              <a:rPr lang="de-DE" dirty="0" err="1" smtClean="0"/>
              <a:t>Fueling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lvl="1"/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/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at high </a:t>
            </a:r>
            <a:r>
              <a:rPr lang="de-DE" dirty="0" err="1"/>
              <a:t>f</a:t>
            </a:r>
            <a:r>
              <a:rPr lang="de-DE" baseline="-25000" dirty="0" err="1"/>
              <a:t>rad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10353"/>
          <a:stretch/>
        </p:blipFill>
        <p:spPr>
          <a:xfrm>
            <a:off x="7450933" y="3603289"/>
            <a:ext cx="4566891" cy="28374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915784" y="4623593"/>
            <a:ext cx="10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Nozzle</a:t>
            </a:r>
            <a:endParaRPr lang="de-DE" b="1" dirty="0" smtClean="0"/>
          </a:p>
          <a:p>
            <a:r>
              <a:rPr lang="de-DE" b="1" dirty="0" smtClean="0"/>
              <a:t>5 4 3 2 1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32" y="1255372"/>
            <a:ext cx="4460158" cy="2481592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80311"/>
              </p:ext>
            </p:extLst>
          </p:nvPr>
        </p:nvGraphicFramePr>
        <p:xfrm>
          <a:off x="479425" y="4332605"/>
          <a:ext cx="6610919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17">
                  <a:extLst>
                    <a:ext uri="{9D8B030D-6E8A-4147-A177-3AD203B41FA5}">
                      <a16:colId xmlns:a16="http://schemas.microsoft.com/office/drawing/2014/main" val="131121800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700919179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45381932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00175946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45754345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47184504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7712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Main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50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Mean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0.12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0.22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0.31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0.44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</a:rPr>
                        <a:t>Broken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u="none" strike="noStrike" dirty="0">
                          <a:effectLst/>
                        </a:rPr>
                        <a:t>0.28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10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4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Injections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>
                          <a:effectLst/>
                        </a:rPr>
                        <a:t>6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09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de-DE" sz="1800" b="0" i="0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0.17-0.22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0.16-0.31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0.16-.024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6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Fueling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4976" cy="509432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Gas </a:t>
            </a:r>
            <a:r>
              <a:rPr lang="de-DE" sz="3200" dirty="0" err="1" smtClean="0"/>
              <a:t>injection</a:t>
            </a:r>
            <a:r>
              <a:rPr lang="de-DE" sz="3200" dirty="0" smtClean="0"/>
              <a:t>		Pellets				NBI</a:t>
            </a:r>
          </a:p>
          <a:p>
            <a:pPr marL="0" indent="0">
              <a:buNone/>
            </a:pPr>
            <a:r>
              <a:rPr lang="de-DE" dirty="0" err="1" smtClean="0"/>
              <a:t>Divertor</a:t>
            </a:r>
            <a:r>
              <a:rPr lang="de-DE" dirty="0" smtClean="0"/>
              <a:t> gas </a:t>
            </a:r>
            <a:r>
              <a:rPr lang="de-DE" dirty="0" err="1" smtClean="0"/>
              <a:t>system</a:t>
            </a:r>
            <a:r>
              <a:rPr lang="de-DE" dirty="0" smtClean="0"/>
              <a:t>		HFS </a:t>
            </a:r>
            <a:r>
              <a:rPr lang="de-DE" dirty="0" err="1" smtClean="0"/>
              <a:t>vs</a:t>
            </a:r>
            <a:r>
              <a:rPr lang="de-DE" dirty="0" smtClean="0"/>
              <a:t> LFS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blower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		Link </a:t>
            </a:r>
            <a:r>
              <a:rPr lang="de-DE" dirty="0" err="1" smtClean="0"/>
              <a:t>to</a:t>
            </a:r>
            <a:r>
              <a:rPr lang="de-DE" dirty="0" smtClean="0"/>
              <a:t> TG Fast </a:t>
            </a:r>
            <a:r>
              <a:rPr lang="de-DE" dirty="0" err="1" smtClean="0"/>
              <a:t>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Main gas </a:t>
            </a:r>
            <a:r>
              <a:rPr lang="de-DE" dirty="0" err="1" smtClean="0"/>
              <a:t>system</a:t>
            </a:r>
            <a:r>
              <a:rPr lang="de-DE" dirty="0" smtClean="0"/>
              <a:t> (HFS)		OP2.1 </a:t>
            </a:r>
            <a:r>
              <a:rPr lang="de-DE" dirty="0" err="1" smtClean="0"/>
              <a:t>steady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LFS		</a:t>
            </a:r>
          </a:p>
          <a:p>
            <a:pPr marL="0" indent="0">
              <a:buNone/>
            </a:pPr>
            <a:r>
              <a:rPr lang="de-DE" dirty="0" smtClean="0"/>
              <a:t>MPM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Gas puff </a:t>
            </a:r>
            <a:r>
              <a:rPr lang="de-DE" dirty="0" err="1" smtClean="0"/>
              <a:t>imaging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ICRH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8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OP2.1 New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963925"/>
            <a:ext cx="11233150" cy="5094320"/>
          </a:xfrm>
        </p:spPr>
        <p:txBody>
          <a:bodyPr/>
          <a:lstStyle/>
          <a:p>
            <a:r>
              <a:rPr lang="de-DE" sz="2000" dirty="0" err="1" smtClean="0"/>
              <a:t>Divertor</a:t>
            </a:r>
            <a:r>
              <a:rPr lang="de-DE" sz="2000" dirty="0" smtClean="0"/>
              <a:t> Gas System </a:t>
            </a:r>
            <a:r>
              <a:rPr lang="de-DE" sz="2000" dirty="0" err="1" smtClean="0"/>
              <a:t>extension</a:t>
            </a:r>
            <a:endParaRPr lang="de-DE" sz="2000" dirty="0" smtClean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8E+19 a/s –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OP2.1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3.6E+22 a/s) </a:t>
            </a:r>
            <a:r>
              <a:rPr lang="de-DE" sz="1800" dirty="0"/>
              <a:t>– </a:t>
            </a:r>
            <a:r>
              <a:rPr lang="de-DE" sz="1800" b="1" dirty="0" smtClean="0"/>
              <a:t>OP2.2</a:t>
            </a:r>
            <a:r>
              <a:rPr lang="de-DE" sz="1800" dirty="0" smtClean="0"/>
              <a:t> </a:t>
            </a:r>
            <a:r>
              <a:rPr lang="de-DE" sz="1800" dirty="0"/>
              <a:t>2.3E+23 a/s</a:t>
            </a:r>
          </a:p>
          <a:p>
            <a:pPr lvl="1"/>
            <a:r>
              <a:rPr lang="de-DE" sz="1800" dirty="0" smtClean="0"/>
              <a:t>5 </a:t>
            </a:r>
            <a:r>
              <a:rPr lang="de-DE" sz="1800" dirty="0" err="1" smtClean="0"/>
              <a:t>Nozzles</a:t>
            </a:r>
            <a:r>
              <a:rPr lang="de-DE" sz="1800" dirty="0" smtClean="0"/>
              <a:t> in AEH30, AEH50, AEH51. 1 </a:t>
            </a:r>
            <a:r>
              <a:rPr lang="de-DE" sz="1800" dirty="0" err="1" smtClean="0"/>
              <a:t>Nozzle</a:t>
            </a:r>
            <a:r>
              <a:rPr lang="de-DE" sz="1800" dirty="0" smtClean="0"/>
              <a:t> (</a:t>
            </a:r>
            <a:r>
              <a:rPr lang="de-DE" sz="1800" dirty="0" err="1" smtClean="0"/>
              <a:t>Nozzle</a:t>
            </a:r>
            <a:r>
              <a:rPr lang="de-DE" sz="1800" dirty="0" smtClean="0"/>
              <a:t> 3) in 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divertor</a:t>
            </a:r>
            <a:r>
              <a:rPr lang="de-DE" sz="1800" dirty="0" smtClean="0"/>
              <a:t> </a:t>
            </a:r>
            <a:r>
              <a:rPr lang="de-DE" sz="1800" dirty="0" err="1" smtClean="0"/>
              <a:t>modules</a:t>
            </a:r>
            <a:endParaRPr lang="de-DE" sz="1800" dirty="0" smtClean="0"/>
          </a:p>
          <a:p>
            <a:pPr lvl="1"/>
            <a:r>
              <a:rPr lang="de-DE" sz="1800" dirty="0" smtClean="0"/>
              <a:t>Feedback on: Interferometer, NGM, </a:t>
            </a:r>
            <a:r>
              <a:rPr lang="de-DE" sz="1800" dirty="0" err="1" smtClean="0"/>
              <a:t>Divertorbolometer</a:t>
            </a:r>
            <a:r>
              <a:rPr lang="de-DE" sz="1800" dirty="0" smtClean="0"/>
              <a:t>, </a:t>
            </a:r>
            <a:r>
              <a:rPr lang="de-DE" sz="1800" dirty="0" err="1" smtClean="0"/>
              <a:t>W</a:t>
            </a:r>
            <a:r>
              <a:rPr lang="de-DE" sz="1800" baseline="-25000" dirty="0" err="1"/>
              <a:t>D</a:t>
            </a:r>
            <a:r>
              <a:rPr lang="de-DE" sz="1800" baseline="-25000" dirty="0" err="1" smtClean="0"/>
              <a:t>ia</a:t>
            </a:r>
            <a:r>
              <a:rPr lang="de-DE" sz="1800" baseline="-25000" dirty="0" smtClean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Targettemperature</a:t>
            </a:r>
            <a:endParaRPr lang="de-DE" sz="1800" dirty="0" smtClean="0"/>
          </a:p>
          <a:p>
            <a:r>
              <a:rPr lang="de-DE" sz="2000" dirty="0"/>
              <a:t>MPM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piezo</a:t>
            </a:r>
            <a:r>
              <a:rPr lang="de-DE" sz="2000" dirty="0"/>
              <a:t> </a:t>
            </a:r>
            <a:r>
              <a:rPr lang="de-DE" sz="2000" dirty="0" err="1"/>
              <a:t>head</a:t>
            </a:r>
            <a:endParaRPr lang="de-DE" sz="2000" dirty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~3 E+20 a/s</a:t>
            </a:r>
          </a:p>
          <a:p>
            <a:pPr lvl="1"/>
            <a:r>
              <a:rPr lang="de-DE" sz="1800" dirty="0"/>
              <a:t>Fast </a:t>
            </a:r>
            <a:r>
              <a:rPr lang="de-DE" sz="1800" dirty="0" err="1"/>
              <a:t>piezo</a:t>
            </a:r>
            <a:r>
              <a:rPr lang="de-DE" sz="1800" dirty="0"/>
              <a:t> </a:t>
            </a:r>
            <a:r>
              <a:rPr lang="de-DE" sz="1800" dirty="0" err="1"/>
              <a:t>valve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FZJ-GAS2 </a:t>
            </a:r>
            <a:r>
              <a:rPr lang="de-DE" sz="1800" dirty="0" err="1"/>
              <a:t>head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AEK40</a:t>
            </a:r>
          </a:p>
          <a:p>
            <a:pPr lvl="1"/>
            <a:r>
              <a:rPr lang="de-DE" sz="1800" dirty="0"/>
              <a:t>Variable </a:t>
            </a:r>
            <a:r>
              <a:rPr lang="de-DE" sz="1800" dirty="0" err="1"/>
              <a:t>distance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smtClean="0"/>
              <a:t>LCFS, 1 Gas type a </a:t>
            </a:r>
            <a:r>
              <a:rPr lang="de-DE" sz="1800" dirty="0" err="1" smtClean="0"/>
              <a:t>day</a:t>
            </a:r>
            <a:endParaRPr lang="de-DE" sz="1800" dirty="0"/>
          </a:p>
          <a:p>
            <a:r>
              <a:rPr lang="de-DE" sz="2000" dirty="0" smtClean="0"/>
              <a:t>Gas puff </a:t>
            </a:r>
            <a:r>
              <a:rPr lang="de-DE" sz="2000" dirty="0" err="1" smtClean="0"/>
              <a:t>imaging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2E+20 a/s – 6.E+20 </a:t>
            </a:r>
            <a:r>
              <a:rPr lang="de-DE" sz="1800" dirty="0" smtClean="0"/>
              <a:t>a/s, </a:t>
            </a:r>
            <a:r>
              <a:rPr lang="de-DE" sz="1800" dirty="0" err="1" smtClean="0"/>
              <a:t>supersonic</a:t>
            </a:r>
            <a:r>
              <a:rPr lang="de-DE" sz="1800" dirty="0" smtClean="0"/>
              <a:t> (~Mach 1.1)</a:t>
            </a:r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and</a:t>
            </a:r>
            <a:r>
              <a:rPr lang="de-DE" sz="1800" dirty="0" smtClean="0"/>
              <a:t>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AEK50</a:t>
            </a:r>
          </a:p>
          <a:p>
            <a:pPr lvl="1"/>
            <a:r>
              <a:rPr lang="de-DE" sz="1800" dirty="0" err="1" smtClean="0"/>
              <a:t>Collimated</a:t>
            </a:r>
            <a:r>
              <a:rPr lang="de-DE" sz="1800" dirty="0" smtClean="0"/>
              <a:t>, but </a:t>
            </a:r>
            <a:r>
              <a:rPr lang="de-DE" sz="1800" dirty="0" err="1" smtClean="0"/>
              <a:t>no</a:t>
            </a:r>
            <a:r>
              <a:rPr lang="de-DE" sz="1800" dirty="0" smtClean="0"/>
              <a:t> sharp </a:t>
            </a:r>
            <a:r>
              <a:rPr lang="de-DE" sz="1800" dirty="0" err="1" smtClean="0"/>
              <a:t>puffs</a:t>
            </a:r>
            <a:r>
              <a:rPr lang="de-DE" sz="1800" dirty="0" smtClean="0"/>
              <a:t> (~2E+20 </a:t>
            </a:r>
            <a:r>
              <a:rPr lang="de-DE" sz="1800" dirty="0" err="1" smtClean="0"/>
              <a:t>atoms</a:t>
            </a:r>
            <a:r>
              <a:rPr lang="de-DE" sz="1800" dirty="0" smtClean="0"/>
              <a:t> </a:t>
            </a:r>
            <a:r>
              <a:rPr lang="de-DE" sz="1800" dirty="0" err="1" smtClean="0"/>
              <a:t>leak</a:t>
            </a:r>
            <a:r>
              <a:rPr lang="de-DE" sz="1800" dirty="0" smtClean="0"/>
              <a:t> after </a:t>
            </a:r>
            <a:r>
              <a:rPr lang="de-DE" sz="1800" dirty="0" err="1" smtClean="0"/>
              <a:t>valve</a:t>
            </a:r>
            <a:r>
              <a:rPr lang="de-DE" sz="1800" dirty="0" smtClean="0"/>
              <a:t> </a:t>
            </a:r>
            <a:r>
              <a:rPr lang="de-DE" sz="1800" dirty="0" err="1" smtClean="0"/>
              <a:t>closing</a:t>
            </a:r>
            <a:r>
              <a:rPr lang="de-DE" sz="1800" dirty="0" smtClean="0"/>
              <a:t>)</a:t>
            </a:r>
          </a:p>
          <a:p>
            <a:r>
              <a:rPr lang="de-DE" sz="2000" dirty="0" smtClean="0"/>
              <a:t>ICRH gas </a:t>
            </a:r>
            <a:r>
              <a:rPr lang="de-DE" sz="2000" dirty="0" err="1" smtClean="0"/>
              <a:t>system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flow</a:t>
            </a:r>
            <a:r>
              <a:rPr lang="de-DE" sz="1800" dirty="0" smtClean="0"/>
              <a:t>: 2.9E+18</a:t>
            </a:r>
            <a:r>
              <a:rPr lang="de-DE" sz="1800" dirty="0"/>
              <a:t> – </a:t>
            </a:r>
            <a:r>
              <a:rPr lang="de-DE" sz="1800" dirty="0" smtClean="0"/>
              <a:t>2.4E+20 a/s </a:t>
            </a:r>
          </a:p>
          <a:p>
            <a:pPr lvl="1"/>
            <a:r>
              <a:rPr lang="de-DE" sz="1800" dirty="0" smtClean="0"/>
              <a:t>H, D,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AEE31</a:t>
            </a:r>
          </a:p>
          <a:p>
            <a:pPr lvl="1"/>
            <a:r>
              <a:rPr lang="de-DE" sz="1800" dirty="0" smtClean="0"/>
              <a:t>10 Hz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minimum</a:t>
            </a:r>
            <a:r>
              <a:rPr lang="de-DE" sz="1800" dirty="0" smtClean="0"/>
              <a:t> pulse </a:t>
            </a:r>
            <a:r>
              <a:rPr lang="de-DE" sz="1800" dirty="0" err="1" smtClean="0"/>
              <a:t>of</a:t>
            </a:r>
            <a:r>
              <a:rPr lang="de-DE" sz="1800" dirty="0" smtClean="0"/>
              <a:t> 10 </a:t>
            </a:r>
            <a:r>
              <a:rPr lang="de-DE" sz="1800" dirty="0" err="1" smtClean="0"/>
              <a:t>ms</a:t>
            </a:r>
            <a:r>
              <a:rPr lang="de-DE" sz="1800" dirty="0" smtClean="0"/>
              <a:t> on </a:t>
            </a:r>
            <a:r>
              <a:rPr lang="de-DE" sz="1800" dirty="0" err="1" smtClean="0"/>
              <a:t>and</a:t>
            </a:r>
            <a:r>
              <a:rPr lang="de-DE" sz="1800" dirty="0" smtClean="0"/>
              <a:t> 90 </a:t>
            </a:r>
            <a:r>
              <a:rPr lang="de-DE" sz="1800" dirty="0" err="1" smtClean="0"/>
              <a:t>ms</a:t>
            </a:r>
            <a:r>
              <a:rPr lang="de-DE" sz="1800" dirty="0" smtClean="0"/>
              <a:t> off</a:t>
            </a:r>
          </a:p>
          <a:p>
            <a:pPr lvl="1"/>
            <a:endParaRPr lang="de-DE" dirty="0"/>
          </a:p>
        </p:txBody>
      </p:sp>
      <p:pic>
        <p:nvPicPr>
          <p:cNvPr id="1026" name="A1E2CD1A-71EA-455D-BD64-C3CEE51DE85F" descr="B639CF91-436E-4AA1-BB40-CB59C926B0D1@local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179946"/>
            <a:ext cx="1936865" cy="32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493970" y="91226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Gas puff </a:t>
            </a:r>
            <a:r>
              <a:rPr lang="de-DE" b="1" dirty="0" err="1" smtClean="0"/>
              <a:t>imaging</a:t>
            </a:r>
            <a:endParaRPr lang="de-DE" b="1" dirty="0"/>
          </a:p>
        </p:txBody>
      </p:sp>
      <p:pic>
        <p:nvPicPr>
          <p:cNvPr id="9" name="Grafi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015"/>
          <a:stretch/>
        </p:blipFill>
        <p:spPr bwMode="auto">
          <a:xfrm>
            <a:off x="8163788" y="4372497"/>
            <a:ext cx="2917077" cy="2468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xhaust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turbo</a:t>
            </a:r>
            <a:r>
              <a:rPr lang="de-DE" dirty="0" smtClean="0"/>
              <a:t>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79425" y="1038739"/>
                <a:ext cx="11233150" cy="50943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>
                    <a:solidFill>
                      <a:srgbClr val="005BAA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>
                    <a:solidFill>
                      <a:srgbClr val="005BAA"/>
                    </a:solidFill>
                  </a:rPr>
                  <a:t>	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𝑻𝑴𝑷</m:t>
                        </m:r>
                      </m:sub>
                    </m:sSub>
                    <m:r>
                      <a:rPr lang="de-DE" b="1" i="1" smtClean="0">
                        <a:solidFill>
                          <a:srgbClr val="005BA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79425" y="1038739"/>
                <a:ext cx="11233150" cy="5094320"/>
              </a:xfrm>
              <a:blipFill>
                <a:blip r:embed="rId3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2" y="1082497"/>
            <a:ext cx="3535844" cy="262980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71444" y="1979723"/>
            <a:ext cx="63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Low </a:t>
            </a:r>
            <a:r>
              <a:rPr lang="de-DE" b="1" dirty="0" err="1" smtClean="0">
                <a:solidFill>
                  <a:schemeClr val="bg1"/>
                </a:solidFill>
              </a:rPr>
              <a:t>iota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97703" y="1748449"/>
            <a:ext cx="72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High </a:t>
            </a:r>
            <a:r>
              <a:rPr lang="de-DE" b="1" dirty="0" err="1" smtClean="0">
                <a:solidFill>
                  <a:schemeClr val="bg1"/>
                </a:solidFill>
              </a:rPr>
              <a:t>iota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95264" y="1017884"/>
            <a:ext cx="183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sub-divertor space 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was </a:t>
            </a:r>
            <a:r>
              <a:rPr lang="de-DE" dirty="0" err="1" smtClean="0">
                <a:solidFill>
                  <a:schemeClr val="bg1"/>
                </a:solidFill>
              </a:rPr>
              <a:t>separated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r Verbinder 13"/>
          <p:cNvCxnSpPr/>
          <p:nvPr/>
        </p:nvCxnSpPr>
        <p:spPr>
          <a:xfrm>
            <a:off x="8089887" y="1923016"/>
            <a:ext cx="796" cy="1801532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4008" y="4305984"/>
              <a:ext cx="7473493" cy="2047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3792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558741515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84300">
                      <a:extLst>
                        <a:ext uri="{9D8B030D-6E8A-4147-A177-3AD203B41FA5}">
                          <a16:colId xmlns:a16="http://schemas.microsoft.com/office/drawing/2014/main" val="3175403051"/>
                        </a:ext>
                      </a:extLst>
                    </a:gridCol>
                    <a:gridCol w="1333501">
                      <a:extLst>
                        <a:ext uri="{9D8B030D-6E8A-4147-A177-3AD203B41FA5}">
                          <a16:colId xmlns:a16="http://schemas.microsoft.com/office/drawing/2014/main" val="17629365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S</a:t>
                          </a:r>
                          <a:r>
                            <a:rPr lang="de-DE" baseline="-25000" dirty="0" smtClean="0"/>
                            <a:t>TMP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S</a:t>
                          </a:r>
                          <a:r>
                            <a:rPr lang="de-DE" baseline="-25000" dirty="0" smtClean="0"/>
                            <a:t>TMP </a:t>
                          </a:r>
                          <a:r>
                            <a:rPr lang="de-DE" baseline="0" dirty="0" smtClean="0"/>
                            <a:t>[l/s]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100%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i="0" dirty="0" smtClean="0"/>
                            <a:t>[a/s]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89%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i="0" dirty="0" smtClean="0"/>
                            <a:t>[a/s]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1.82 E-4 </a:t>
                          </a:r>
                          <a:r>
                            <a:rPr lang="de-DE" sz="1200" dirty="0" smtClean="0"/>
                            <a:t>± 5.4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2120.6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1887.3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1.88 E+19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1.67 E+19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379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High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9.26 E-5 </a:t>
                          </a:r>
                          <a:r>
                            <a:rPr lang="de-DE" sz="1200" dirty="0" smtClean="0"/>
                            <a:t>± 3.9 E-6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1224.1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1089.4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5.51 E+18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4.90 E+18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61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Total 10 </a:t>
                          </a:r>
                          <a:r>
                            <a:rPr lang="de-DE" baseline="0" dirty="0" err="1" smtClean="0"/>
                            <a:t>modules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2.43 E+20</a:t>
                          </a:r>
                        </a:p>
                        <a:p>
                          <a:r>
                            <a:rPr lang="de-DE" b="1" dirty="0" smtClean="0"/>
                            <a:t>0.5 %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de-DE" b="1" i="0">
                                      <a:latin typeface="Cambria Math" panose="02040503050406030204" pitchFamily="18" charset="0"/>
                                    </a:rPr>
                                    <m:t>𝐑𝐞𝐜𝐲</m:t>
                                  </m:r>
                                </m:sub>
                              </m:sSub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2.16 E+20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1" dirty="0" smtClean="0"/>
                            <a:t>0.4 %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de-DE" b="1" i="0">
                                      <a:latin typeface="Cambria Math" panose="02040503050406030204" pitchFamily="18" charset="0"/>
                                    </a:rPr>
                                    <m:t>𝐑𝐞𝐜𝐲</m:t>
                                  </m:r>
                                </m:sub>
                              </m:sSub>
                            </m:oMath>
                          </a14:m>
                          <a:endParaRPr lang="de-DE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38640"/>
                  </p:ext>
                </p:extLst>
              </p:nvPr>
            </p:nvGraphicFramePr>
            <p:xfrm>
              <a:off x="464008" y="4305984"/>
              <a:ext cx="7473493" cy="2047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3792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558741515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84300">
                      <a:extLst>
                        <a:ext uri="{9D8B030D-6E8A-4147-A177-3AD203B41FA5}">
                          <a16:colId xmlns:a16="http://schemas.microsoft.com/office/drawing/2014/main" val="3175403051"/>
                        </a:ext>
                      </a:extLst>
                    </a:gridCol>
                    <a:gridCol w="1333501">
                      <a:extLst>
                        <a:ext uri="{9D8B030D-6E8A-4147-A177-3AD203B41FA5}">
                          <a16:colId xmlns:a16="http://schemas.microsoft.com/office/drawing/2014/main" val="176293651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-25000" dirty="0" smtClean="0"/>
                            <a:t>TMP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-25000" dirty="0" smtClean="0"/>
                            <a:t>TMP </a:t>
                          </a:r>
                          <a:r>
                            <a:rPr lang="de-DE" baseline="0" dirty="0" smtClean="0"/>
                            <a:t>[l/s</a:t>
                          </a:r>
                          <a:r>
                            <a:rPr lang="de-DE" baseline="0" dirty="0" smtClean="0"/>
                            <a:t>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44493" t="-3810" r="-98238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460731" t="-3810" r="-1826" b="-2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1.82 E-4 </a:t>
                          </a:r>
                          <a:r>
                            <a:rPr lang="de-DE" sz="1200" dirty="0" smtClean="0"/>
                            <a:t>± 5.4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2120.6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1887.3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1.88 E+19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1.67 E+19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379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High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9.26 E-5 </a:t>
                          </a:r>
                          <a:r>
                            <a:rPr lang="de-DE" sz="1200" dirty="0" smtClean="0"/>
                            <a:t>± 3.9 E-6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1224.1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1089.4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5.51 E+18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4.90 E+18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61749"/>
                      </a:ext>
                    </a:extLst>
                  </a:tr>
                  <a:tr h="66529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Total 10 </a:t>
                          </a:r>
                          <a:r>
                            <a:rPr lang="de-DE" baseline="0" dirty="0" err="1" smtClean="0"/>
                            <a:t>modules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44493" t="-210000" r="-98238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460731" t="-210000" r="-1826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8" y="1087556"/>
            <a:ext cx="5313878" cy="261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119613" y="1741187"/>
                <a:ext cx="1036638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𝐈𝐨𝐧</m:t>
                          </m:r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𝐓𝐚𝐫𝐠𝐞𝐭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13" y="1741187"/>
                <a:ext cx="1036638" cy="395686"/>
              </a:xfrm>
              <a:prstGeom prst="rect">
                <a:avLst/>
              </a:prstGeom>
              <a:blipFill>
                <a:blip r:embed="rId7"/>
                <a:stretch>
                  <a:fillRect r="-6471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feil nach unten 25"/>
          <p:cNvSpPr/>
          <p:nvPr/>
        </p:nvSpPr>
        <p:spPr>
          <a:xfrm rot="1411820">
            <a:off x="2787467" y="2152831"/>
            <a:ext cx="485427" cy="6277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517683" y="2020254"/>
                <a:ext cx="1101905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83" y="2020254"/>
                <a:ext cx="1101905" cy="395686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feil nach rechts 27"/>
          <p:cNvSpPr/>
          <p:nvPr/>
        </p:nvSpPr>
        <p:spPr>
          <a:xfrm rot="8502261">
            <a:off x="1830893" y="2514208"/>
            <a:ext cx="469819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416687" y="3298089"/>
                <a:ext cx="1008930" cy="394210"/>
              </a:xfrm>
              <a:prstGeom prst="rect">
                <a:avLst/>
              </a:prstGeom>
              <a:solidFill>
                <a:srgbClr val="C1CA8D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𝐏𝐮𝐦𝐩𝐞𝐝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87" y="3298089"/>
                <a:ext cx="1008930" cy="3942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feil nach unten 29"/>
          <p:cNvSpPr/>
          <p:nvPr/>
        </p:nvSpPr>
        <p:spPr>
          <a:xfrm rot="19766564">
            <a:off x="3651874" y="3205672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𝐈𝐨𝐧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𝐭𝐚𝐫𝐠𝐞𝐭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(99%)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sz="2400" b="1" dirty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</a:t>
                </a: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𝐖𝐚𝐥𝐥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±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0.8%)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𝐑𝐞𝐜𝐲𝐜𝐥𝐢𝐧𝐠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de-DE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de-DE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b="1" dirty="0" smtClean="0">
                  <a:solidFill>
                    <a:srgbClr val="005BAA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blipFill>
                <a:blip r:embed="rId10"/>
                <a:stretch>
                  <a:fillRect l="-826" r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feil nach unten 31"/>
          <p:cNvSpPr/>
          <p:nvPr/>
        </p:nvSpPr>
        <p:spPr>
          <a:xfrm>
            <a:off x="10007467" y="1545048"/>
            <a:ext cx="269045" cy="145626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10315287" y="2395366"/>
            <a:ext cx="255891" cy="2116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links und rechts 33"/>
          <p:cNvSpPr/>
          <p:nvPr/>
        </p:nvSpPr>
        <p:spPr>
          <a:xfrm>
            <a:off x="10232414" y="2009115"/>
            <a:ext cx="338764" cy="2036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10021740" y="3389117"/>
            <a:ext cx="269045" cy="116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10315287" y="3898530"/>
            <a:ext cx="255891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0037775" y="4932119"/>
            <a:ext cx="269045" cy="4114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238627" y="2658285"/>
                <a:ext cx="1008930" cy="395686"/>
              </a:xfrm>
              <a:prstGeom prst="rect">
                <a:avLst/>
              </a:prstGeom>
              <a:solidFill>
                <a:srgbClr val="C2C2EB">
                  <a:alpha val="8509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27" y="2658285"/>
                <a:ext cx="1008930" cy="395686"/>
              </a:xfrm>
              <a:prstGeom prst="rect">
                <a:avLst/>
              </a:prstGeom>
              <a:blipFill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feil nach rechts 38"/>
          <p:cNvSpPr/>
          <p:nvPr/>
        </p:nvSpPr>
        <p:spPr>
          <a:xfrm rot="19297467">
            <a:off x="2059389" y="2656571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Pfeil nach rechts 39"/>
          <p:cNvSpPr/>
          <p:nvPr/>
        </p:nvSpPr>
        <p:spPr>
          <a:xfrm rot="14977214">
            <a:off x="4610791" y="2336361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0617724" y="4235137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5BA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(0.4%)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962244" y="4206491"/>
            <a:ext cx="19127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rgbClr val="005BAA"/>
                </a:solidFill>
              </a:rPr>
              <a:t>Pumping</a:t>
            </a:r>
            <a:r>
              <a:rPr lang="de-DE" sz="2400" b="1" dirty="0" smtClean="0">
                <a:solidFill>
                  <a:srgbClr val="005BAA"/>
                </a:solidFill>
              </a:rPr>
              <a:t> </a:t>
            </a:r>
          </a:p>
          <a:p>
            <a:r>
              <a:rPr lang="de-DE" sz="2400" b="1" dirty="0" err="1" smtClean="0">
                <a:solidFill>
                  <a:srgbClr val="005BAA"/>
                </a:solidFill>
              </a:rPr>
              <a:t>distribution</a:t>
            </a:r>
            <a:endParaRPr lang="de-DE" sz="2400" b="1" dirty="0" smtClean="0">
              <a:solidFill>
                <a:srgbClr val="005BAA"/>
              </a:solidFill>
            </a:endParaRPr>
          </a:p>
          <a:p>
            <a:r>
              <a:rPr lang="de-DE" sz="2400" b="1" dirty="0" smtClean="0">
                <a:solidFill>
                  <a:srgbClr val="005BAA"/>
                </a:solidFill>
              </a:rPr>
              <a:t>77 % Low </a:t>
            </a:r>
            <a:r>
              <a:rPr lang="de-DE" sz="2400" b="1" dirty="0" err="1" smtClean="0">
                <a:solidFill>
                  <a:srgbClr val="005BAA"/>
                </a:solidFill>
              </a:rPr>
              <a:t>iota</a:t>
            </a:r>
            <a:endParaRPr lang="de-DE" sz="2400" b="1" dirty="0" smtClean="0">
              <a:solidFill>
                <a:srgbClr val="005BAA"/>
              </a:solidFill>
            </a:endParaRPr>
          </a:p>
          <a:p>
            <a:r>
              <a:rPr lang="de-DE" sz="2400" b="1" dirty="0" smtClean="0">
                <a:solidFill>
                  <a:srgbClr val="005BAA"/>
                </a:solidFill>
              </a:rPr>
              <a:t>23 % High </a:t>
            </a:r>
            <a:r>
              <a:rPr lang="de-DE" sz="2400" b="1" dirty="0" err="1" smtClean="0">
                <a:solidFill>
                  <a:srgbClr val="005BAA"/>
                </a:solidFill>
              </a:rPr>
              <a:t>iota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087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in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051883" y="1096930"/>
            <a:ext cx="5660691" cy="509432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, not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desirable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erosion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CX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9" y="1096930"/>
            <a:ext cx="8600980" cy="15963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949" y="1266734"/>
            <a:ext cx="2967364" cy="131292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9151949" y="1062866"/>
            <a:ext cx="9733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high </a:t>
            </a:r>
            <a:r>
              <a:rPr lang="de-DE" sz="1400" b="1" dirty="0" err="1" smtClean="0"/>
              <a:t>mirror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385710" y="2635039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[M. Jakubowski, NF 2021]</a:t>
            </a:r>
            <a:endParaRPr lang="de-DE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10159068" y="1216754"/>
            <a:ext cx="1736521" cy="61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/>
          <p:cNvGraphicFramePr/>
          <p:nvPr>
            <p:extLst/>
          </p:nvPr>
        </p:nvGraphicFramePr>
        <p:xfrm>
          <a:off x="378687" y="2751790"/>
          <a:ext cx="5471958" cy="35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/>
          </p:nvPr>
        </p:nvGraphicFramePr>
        <p:xfrm>
          <a:off x="6234949" y="4494935"/>
          <a:ext cx="439945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34">
                  <a:extLst>
                    <a:ext uri="{9D8B030D-6E8A-4147-A177-3AD203B41FA5}">
                      <a16:colId xmlns:a16="http://schemas.microsoft.com/office/drawing/2014/main" val="607423859"/>
                    </a:ext>
                  </a:extLst>
                </a:gridCol>
                <a:gridCol w="1476991">
                  <a:extLst>
                    <a:ext uri="{9D8B030D-6E8A-4147-A177-3AD203B41FA5}">
                      <a16:colId xmlns:a16="http://schemas.microsoft.com/office/drawing/2014/main" val="2638379447"/>
                    </a:ext>
                  </a:extLst>
                </a:gridCol>
                <a:gridCol w="1375826">
                  <a:extLst>
                    <a:ext uri="{9D8B030D-6E8A-4147-A177-3AD203B41FA5}">
                      <a16:colId xmlns:a16="http://schemas.microsoft.com/office/drawing/2014/main" val="1398041507"/>
                    </a:ext>
                  </a:extLst>
                </a:gridCol>
              </a:tblGrid>
              <a:tr h="2961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Configuration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Pump </a:t>
                      </a:r>
                      <a:r>
                        <a:rPr lang="de-DE" sz="1400" dirty="0" err="1" smtClean="0"/>
                        <a:t>gap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Midplane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4810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Low-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4.2 E-5 </a:t>
                      </a:r>
                      <a:r>
                        <a:rPr lang="de-DE" sz="1050" b="1" dirty="0" smtClean="0"/>
                        <a:t>± 5.5 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3.5 E-6 </a:t>
                      </a:r>
                      <a:r>
                        <a:rPr lang="de-DE" sz="1050" dirty="0" smtClean="0"/>
                        <a:t>± 6.5 E-7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42991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attached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3.4 E-4</a:t>
                      </a:r>
                      <a:r>
                        <a:rPr lang="de-DE" sz="1050" dirty="0" smtClean="0"/>
                        <a:t> ± 6.0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3.0 E-6 </a:t>
                      </a:r>
                      <a:r>
                        <a:rPr lang="de-DE" sz="1050" dirty="0" smtClean="0"/>
                        <a:t>± 6.7 E-7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324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detached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7.0 E-4 </a:t>
                      </a:r>
                      <a:r>
                        <a:rPr lang="de-DE" sz="1050" dirty="0" smtClean="0"/>
                        <a:t>± 5.2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1.2 E-5 </a:t>
                      </a:r>
                      <a:r>
                        <a:rPr lang="de-DE" sz="1050" dirty="0" smtClean="0"/>
                        <a:t>± 1.6 E-6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5796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7.7 E-4 </a:t>
                      </a:r>
                      <a:r>
                        <a:rPr lang="de-DE" sz="1050" dirty="0" smtClean="0"/>
                        <a:t>± 3.5 E-4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1.3 E-5 </a:t>
                      </a:r>
                      <a:r>
                        <a:rPr lang="de-DE" sz="1050" dirty="0" smtClean="0"/>
                        <a:t>± 6.9 E-6</a:t>
                      </a:r>
                      <a:r>
                        <a:rPr lang="de-DE" sz="1050" baseline="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4658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mirror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4.0 E-4 </a:t>
                      </a:r>
                      <a:r>
                        <a:rPr lang="de-DE" sz="1050" dirty="0" smtClean="0"/>
                        <a:t>± 5.0 E-6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4.7 E-6 </a:t>
                      </a:r>
                      <a:r>
                        <a:rPr lang="de-DE" sz="1050" dirty="0" smtClean="0"/>
                        <a:t>± 1.0 E-6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7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9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– OP2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New Hardware: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lvl="1"/>
            <a:r>
              <a:rPr lang="de-DE" dirty="0" smtClean="0"/>
              <a:t>WISP </a:t>
            </a:r>
            <a:r>
              <a:rPr lang="de-DE" dirty="0" err="1" smtClean="0"/>
              <a:t>now</a:t>
            </a:r>
            <a:r>
              <a:rPr lang="de-DE" dirty="0" smtClean="0"/>
              <a:t> also in high </a:t>
            </a:r>
            <a:r>
              <a:rPr lang="de-DE" dirty="0" err="1" smtClean="0"/>
              <a:t>iota</a:t>
            </a:r>
            <a:r>
              <a:rPr lang="de-DE" dirty="0" smtClean="0"/>
              <a:t> (4x AEI + 2x AEP)</a:t>
            </a:r>
          </a:p>
          <a:p>
            <a:pPr lvl="1"/>
            <a:r>
              <a:rPr lang="de-DE" dirty="0" smtClean="0"/>
              <a:t>NGM on HFS </a:t>
            </a:r>
            <a:r>
              <a:rPr lang="de-DE" dirty="0" err="1" smtClean="0"/>
              <a:t>midplane</a:t>
            </a:r>
            <a:r>
              <a:rPr lang="de-DE" dirty="0" smtClean="0"/>
              <a:t> (AEL10)</a:t>
            </a:r>
          </a:p>
          <a:p>
            <a:pPr lvl="1"/>
            <a:r>
              <a:rPr lang="de-DE" dirty="0" smtClean="0"/>
              <a:t>DRGA –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endParaRPr lang="de-DE" dirty="0" smtClean="0"/>
          </a:p>
          <a:p>
            <a:pPr lvl="1"/>
            <a:r>
              <a:rPr lang="de-DE" dirty="0" smtClean="0"/>
              <a:t>Different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closure</a:t>
            </a:r>
            <a:r>
              <a:rPr lang="de-DE" dirty="0" smtClean="0"/>
              <a:t> –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endParaRPr lang="de-DE" dirty="0" smtClean="0"/>
          </a:p>
          <a:p>
            <a:pPr lvl="1"/>
            <a:r>
              <a:rPr lang="de-DE" dirty="0" smtClean="0"/>
              <a:t>Ion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Langmuir </a:t>
            </a:r>
            <a:r>
              <a:rPr lang="de-DE" dirty="0" err="1" smtClean="0"/>
              <a:t>probes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thermography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65" y="1012538"/>
            <a:ext cx="4216010" cy="2370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9221125" y="1938450"/>
                <a:ext cx="128746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𝑰𝒐𝒏</m:t>
                          </m:r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𝑻𝒂𝒓𝒈𝒆𝒕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125" y="1938450"/>
                <a:ext cx="1287467" cy="395621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863840" y="2104925"/>
                <a:ext cx="119930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𝑷𝒖𝒎𝒑𝒈𝒂𝒑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0" y="2104925"/>
                <a:ext cx="1199303" cy="395621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864859" y="1190849"/>
                <a:ext cx="107907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𝑷𝒖𝒎𝒑𝒆𝒅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859" y="1190849"/>
                <a:ext cx="1079078" cy="3942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feil nach unten 12"/>
          <p:cNvSpPr/>
          <p:nvPr/>
        </p:nvSpPr>
        <p:spPr>
          <a:xfrm rot="10800000">
            <a:off x="9544032" y="1211074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7879224">
            <a:off x="8709428" y="1682338"/>
            <a:ext cx="485427" cy="6277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 rot="12601722">
            <a:off x="8159524" y="1732479"/>
            <a:ext cx="355616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8863712" y="2602542"/>
                <a:ext cx="787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𝑾𝒂𝒍𝒍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712" y="2602542"/>
                <a:ext cx="787331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feil nach rechts 16"/>
          <p:cNvSpPr/>
          <p:nvPr/>
        </p:nvSpPr>
        <p:spPr>
          <a:xfrm rot="10834583">
            <a:off x="8506855" y="2713402"/>
            <a:ext cx="355616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in OP2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New Hardware: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endParaRPr lang="de-DE" dirty="0" smtClean="0"/>
          </a:p>
          <a:p>
            <a:pPr lvl="1"/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/>
              <a:t>sub-</a:t>
            </a:r>
            <a:r>
              <a:rPr lang="de-DE" dirty="0" err="1"/>
              <a:t>divertor</a:t>
            </a:r>
            <a:r>
              <a:rPr lang="de-DE" dirty="0"/>
              <a:t> </a:t>
            </a:r>
            <a:r>
              <a:rPr lang="de-DE" dirty="0" err="1" smtClean="0"/>
              <a:t>closure</a:t>
            </a:r>
            <a:endParaRPr lang="de-DE" dirty="0" smtClean="0"/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/>
              <a:t>water-cooled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wall will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 wall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easier</a:t>
            </a:r>
            <a:endParaRPr lang="de-DE" dirty="0" smtClean="0"/>
          </a:p>
        </p:txBody>
      </p:sp>
      <p:pic>
        <p:nvPicPr>
          <p:cNvPr id="18" name="Bild 1" descr="Divertor mit Kryopumpe Juli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621814"/>
            <a:ext cx="4969510" cy="36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/>
          </p:nvPr>
        </p:nvGraphicFramePr>
        <p:xfrm>
          <a:off x="5830601" y="2638700"/>
          <a:ext cx="497753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767">
                  <a:extLst>
                    <a:ext uri="{9D8B030D-6E8A-4147-A177-3AD203B41FA5}">
                      <a16:colId xmlns:a16="http://schemas.microsoft.com/office/drawing/2014/main" val="694079782"/>
                    </a:ext>
                  </a:extLst>
                </a:gridCol>
                <a:gridCol w="2488767">
                  <a:extLst>
                    <a:ext uri="{9D8B030D-6E8A-4147-A177-3AD203B41FA5}">
                      <a16:colId xmlns:a16="http://schemas.microsoft.com/office/drawing/2014/main" val="401144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system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r>
                        <a:rPr lang="de-DE" dirty="0" smtClean="0"/>
                        <a:t> sub-</a:t>
                      </a:r>
                      <a:r>
                        <a:rPr lang="de-DE" dirty="0" err="1" smtClean="0"/>
                        <a:t>divertor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speed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1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Turbo </a:t>
                      </a:r>
                      <a:r>
                        <a:rPr lang="de-DE" dirty="0" err="1" smtClean="0"/>
                        <a:t>molecular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33 447 l/s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79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Cryo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vacuum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106 100 l/s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06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smtClean="0"/>
                  <a:t>Estimated </a:t>
                </a:r>
                <a:r>
                  <a:rPr lang="de-DE" sz="2400" b="1" dirty="0" err="1" smtClean="0"/>
                  <a:t>pumped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particles</a:t>
                </a:r>
                <a:r>
                  <a:rPr lang="de-DE" sz="2400" b="1" dirty="0" smtClean="0"/>
                  <a:t> ≈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Strong </a:t>
                </a:r>
                <a:r>
                  <a:rPr lang="de-DE" sz="2400" b="1" dirty="0" err="1" smtClean="0"/>
                  <a:t>enough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to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balance</a:t>
                </a:r>
                <a:r>
                  <a:rPr lang="de-DE" sz="2400" b="1" dirty="0" smtClean="0"/>
                  <a:t> large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-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will </a:t>
                </a:r>
                <a:r>
                  <a:rPr lang="de-DE" sz="2400" b="1" dirty="0" err="1" smtClean="0"/>
                  <a:t>be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less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dynamic</a:t>
                </a: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4 NBI </a:t>
                </a:r>
                <a:r>
                  <a:rPr lang="de-DE" sz="2400" b="1" dirty="0" err="1" smtClean="0"/>
                  <a:t>sources</a:t>
                </a:r>
                <a:r>
                  <a:rPr lang="de-DE" sz="2400" b="1" dirty="0" smtClean="0"/>
                  <a:t> at a total </a:t>
                </a:r>
                <a:r>
                  <a:rPr lang="de-DE" sz="2400" b="1" dirty="0" err="1" smtClean="0"/>
                  <a:t>of</a:t>
                </a:r>
                <a:r>
                  <a:rPr lang="de-DE" sz="24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blipFill>
                <a:blip r:embed="rId4"/>
                <a:stretch>
                  <a:fillRect l="-1527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27806" y="5908822"/>
            <a:ext cx="101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[C.P. </a:t>
            </a:r>
            <a:r>
              <a:rPr lang="de-DE" sz="1400" b="1" dirty="0" err="1" smtClean="0"/>
              <a:t>Dhard</a:t>
            </a:r>
            <a:r>
              <a:rPr lang="de-DE" sz="1400" b="1" dirty="0" smtClean="0"/>
              <a:t>]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5691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93" y="2191900"/>
            <a:ext cx="6294581" cy="42488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/>
          <a:srcRect l="27212" t="21196" r="50884" b="34260"/>
          <a:stretch/>
        </p:blipFill>
        <p:spPr bwMode="auto">
          <a:xfrm>
            <a:off x="479425" y="1096930"/>
            <a:ext cx="4283768" cy="49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Gauges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54734"/>
            <a:ext cx="11233150" cy="5094320"/>
          </a:xfrm>
        </p:spPr>
        <p:txBody>
          <a:bodyPr/>
          <a:lstStyle/>
          <a:p>
            <a:pPr marL="3657600" lvl="8" indent="0">
              <a:buNone/>
            </a:pPr>
            <a:r>
              <a:rPr lang="de-DE" dirty="0" smtClean="0"/>
              <a:t>		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: 1E-7 – 1E-2 mbar</a:t>
            </a:r>
          </a:p>
          <a:p>
            <a:pPr marL="3657600" lvl="8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Uncertainty</a:t>
            </a:r>
            <a:r>
              <a:rPr lang="de-DE" dirty="0" smtClean="0"/>
              <a:t>: ~ </a:t>
            </a:r>
            <a:r>
              <a:rPr lang="de-DE" dirty="0" err="1" smtClean="0"/>
              <a:t>factor</a:t>
            </a:r>
            <a:r>
              <a:rPr lang="de-DE" dirty="0" smtClean="0"/>
              <a:t> 2,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dependend</a:t>
            </a:r>
            <a:endParaRPr lang="de-DE" dirty="0" smtClean="0"/>
          </a:p>
          <a:p>
            <a:pPr marL="3657600" lvl="8" indent="0">
              <a:buNone/>
            </a:pPr>
            <a:r>
              <a:rPr lang="de-DE" dirty="0"/>
              <a:t>	</a:t>
            </a:r>
            <a:r>
              <a:rPr lang="de-DE" dirty="0" smtClean="0"/>
              <a:t>	Location: 	AEI (Low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Pumpgap</a:t>
            </a:r>
            <a:r>
              <a:rPr lang="de-DE" dirty="0" smtClean="0"/>
              <a:t>), AEH (Low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Pumpduct</a:t>
            </a:r>
            <a:r>
              <a:rPr lang="de-DE" dirty="0" smtClean="0"/>
              <a:t>), 				AEP (High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Pumpgap</a:t>
            </a:r>
            <a:r>
              <a:rPr lang="de-DE" dirty="0" smtClean="0"/>
              <a:t>), AEE (</a:t>
            </a:r>
            <a:r>
              <a:rPr lang="de-DE" dirty="0" err="1" smtClean="0"/>
              <a:t>Midplane</a:t>
            </a:r>
            <a:r>
              <a:rPr lang="de-DE" dirty="0" smtClean="0"/>
              <a:t> LFS)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22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WISP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/>
            <a:r>
              <a:rPr lang="de-DE" dirty="0" smtClean="0"/>
              <a:t>Non-invasive</a:t>
            </a:r>
            <a:endParaRPr lang="de-DE" dirty="0"/>
          </a:p>
          <a:p>
            <a:pPr marL="342900" indent="-342900"/>
            <a:r>
              <a:rPr lang="de-DE" dirty="0"/>
              <a:t>Total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1e-5 – 1e-2 mbar  </a:t>
            </a:r>
          </a:p>
          <a:p>
            <a:pPr marL="342900" indent="-342900"/>
            <a:r>
              <a:rPr lang="de-DE" dirty="0"/>
              <a:t>2% He in H at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marL="342900" indent="-342900"/>
            <a:r>
              <a:rPr lang="de-DE" dirty="0"/>
              <a:t>He: 667.8 </a:t>
            </a:r>
            <a:r>
              <a:rPr lang="de-DE" dirty="0" err="1"/>
              <a:t>nm</a:t>
            </a:r>
            <a:r>
              <a:rPr lang="de-DE" dirty="0"/>
              <a:t>; 706.5 </a:t>
            </a:r>
            <a:r>
              <a:rPr lang="de-DE" dirty="0" err="1"/>
              <a:t>nm</a:t>
            </a:r>
            <a:r>
              <a:rPr lang="de-DE" dirty="0"/>
              <a:t>; 728.4 </a:t>
            </a:r>
            <a:r>
              <a:rPr lang="de-DE" dirty="0" err="1"/>
              <a:t>nm</a:t>
            </a:r>
            <a:r>
              <a:rPr lang="de-DE" dirty="0"/>
              <a:t> (587.4 </a:t>
            </a:r>
            <a:r>
              <a:rPr lang="de-DE" dirty="0" err="1"/>
              <a:t>nm</a:t>
            </a:r>
            <a:r>
              <a:rPr lang="de-DE" dirty="0"/>
              <a:t> optional)</a:t>
            </a:r>
          </a:p>
          <a:p>
            <a:pPr marL="342900" indent="-342900"/>
            <a:r>
              <a:rPr lang="de-DE" dirty="0"/>
              <a:t>H: H</a:t>
            </a:r>
            <a:r>
              <a:rPr lang="el-GR" dirty="0"/>
              <a:t>α</a:t>
            </a:r>
            <a:r>
              <a:rPr lang="de-DE" dirty="0"/>
              <a:t> 656.2 </a:t>
            </a:r>
            <a:r>
              <a:rPr lang="de-DE" dirty="0" err="1"/>
              <a:t>nm</a:t>
            </a:r>
            <a:endParaRPr lang="de-DE" dirty="0"/>
          </a:p>
          <a:p>
            <a:pPr marL="342900" indent="-342900"/>
            <a:r>
              <a:rPr lang="de-DE" dirty="0"/>
              <a:t>Time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100 </a:t>
            </a:r>
            <a:r>
              <a:rPr lang="de-DE" dirty="0" err="1"/>
              <a:t>ms</a:t>
            </a:r>
            <a:r>
              <a:rPr lang="de-DE" dirty="0"/>
              <a:t> at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&lt; 1 </a:t>
            </a:r>
            <a:r>
              <a:rPr lang="de-DE" dirty="0" err="1"/>
              <a:t>ms</a:t>
            </a:r>
            <a:r>
              <a:rPr lang="de-DE" dirty="0"/>
              <a:t> at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marL="342900" indent="-342900"/>
            <a:r>
              <a:rPr lang="de-DE" dirty="0"/>
              <a:t>High light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ORNL </a:t>
            </a:r>
            <a:r>
              <a:rPr lang="de-DE" dirty="0" err="1" smtClean="0"/>
              <a:t>Filterscopes</a:t>
            </a:r>
            <a:endParaRPr lang="de-DE" dirty="0" smtClean="0"/>
          </a:p>
          <a:p>
            <a:pPr marL="342900" indent="-342900"/>
            <a:endParaRPr lang="de-DE" dirty="0"/>
          </a:p>
          <a:p>
            <a:pPr marL="342900" indent="-342900"/>
            <a:r>
              <a:rPr lang="de-DE" dirty="0" smtClean="0"/>
              <a:t>AEI40 </a:t>
            </a:r>
            <a:r>
              <a:rPr lang="de-DE" dirty="0" err="1" smtClean="0"/>
              <a:t>and</a:t>
            </a:r>
            <a:r>
              <a:rPr lang="de-DE" dirty="0" smtClean="0"/>
              <a:t> AEI41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4050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1B989C9D-64A9-4BC2-B966-875824699FC8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3E90139D-A08E-47B0-8197-F9C92C7A6FC5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C3223EA-967B-4739-A1EF-90B977D007DC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07FDB5F-F5DE-4759-9FCE-263B9EA25C3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slide_template_W7X_16_9</Template>
  <TotalTime>0</TotalTime>
  <Words>1552</Words>
  <Application>Microsoft Office PowerPoint</Application>
  <PresentationFormat>Breitbild</PresentationFormat>
  <Paragraphs>275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Title</vt:lpstr>
      <vt:lpstr>Content</vt:lpstr>
      <vt:lpstr>IPP_only</vt:lpstr>
      <vt:lpstr>Blank</vt:lpstr>
      <vt:lpstr>Available neutral gas systems</vt:lpstr>
      <vt:lpstr>Fueling</vt:lpstr>
      <vt:lpstr>Gas Fueling – OP2.1 New hardware</vt:lpstr>
      <vt:lpstr>Particle exhaust by turbo molecular pumps</vt:lpstr>
      <vt:lpstr>Particle Exhaust and compression in other configurations </vt:lpstr>
      <vt:lpstr>Particle Exhaust – OP2</vt:lpstr>
      <vt:lpstr>3 times more pumping with cryo pumps in OP2</vt:lpstr>
      <vt:lpstr>Neutral Pressure Gauges</vt:lpstr>
      <vt:lpstr>WISP</vt:lpstr>
      <vt:lpstr>DRGA overview</vt:lpstr>
      <vt:lpstr>Appendix</vt:lpstr>
      <vt:lpstr>Gas Fueling – OP1.2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Thierry Kremeyer</dc:creator>
  <cp:lastModifiedBy>Thierry Kremeyer</cp:lastModifiedBy>
  <cp:revision>238</cp:revision>
  <dcterms:created xsi:type="dcterms:W3CDTF">2021-01-07T15:58:51Z</dcterms:created>
  <dcterms:modified xsi:type="dcterms:W3CDTF">2022-02-15T16:48:11Z</dcterms:modified>
</cp:coreProperties>
</file>