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0" autoAdjust="0"/>
    <p:restoredTop sz="94660"/>
  </p:normalViewPr>
  <p:slideViewPr>
    <p:cSldViewPr snapToGrid="0">
      <p:cViewPr varScale="1">
        <p:scale>
          <a:sx n="142" d="100"/>
          <a:sy n="142" d="100"/>
        </p:scale>
        <p:origin x="40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2C2BBC-98A6-493E-B7C2-C4B148B2A1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3A40F8A-4665-4BAF-A4D5-D0E7DCF9E3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381BA8B-EC09-47D4-A3F7-3AE6EADC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2C96E-33F4-49F2-970C-A9D5E11EEB5F}" type="datetimeFigureOut">
              <a:rPr lang="de-DE" smtClean="0"/>
              <a:t>16.03.2022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30791F-C59C-49FC-802F-D8DEA8DC5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D807012-B426-405F-B2C2-056D15B43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67DE7-84B3-45D5-AE76-DF08C66852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8645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C7611E-31BD-4C5D-A313-291E1A43F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EDCF354-707B-4F6E-B390-0759422B91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5E33567-DDF5-439D-879B-2ECAADA36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2C96E-33F4-49F2-970C-A9D5E11EEB5F}" type="datetimeFigureOut">
              <a:rPr lang="de-DE" smtClean="0"/>
              <a:t>16.03.2022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9708FBA-5510-4295-8A3B-9E870ABB4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51CFF7-41FD-41B2-8F1B-9C72AD0F6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67DE7-84B3-45D5-AE76-DF08C66852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18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29F3920-E09A-4DDB-B18D-FA39ACB2B9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389C76C-1377-4171-A006-611A88F6D9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D03838-6A65-4200-AF26-E469C8FD7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2C96E-33F4-49F2-970C-A9D5E11EEB5F}" type="datetimeFigureOut">
              <a:rPr lang="de-DE" smtClean="0"/>
              <a:t>16.03.2022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1FCFB0-4B44-419B-B3FB-AFC449885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4A61EE8-937F-42C9-84CB-E16C25180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67DE7-84B3-45D5-AE76-DF08C66852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727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DE42ED-637C-4A0A-AB52-C6CEC8BE6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EECFC2-94FA-46E1-B635-EE9331CA66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E0F2E3-026B-4D6C-88F2-42804CA5B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2C96E-33F4-49F2-970C-A9D5E11EEB5F}" type="datetimeFigureOut">
              <a:rPr lang="de-DE" smtClean="0"/>
              <a:t>16.03.2022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9A33CEA-7902-4025-99B4-39F92F88C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1794E4-4312-47F7-B359-992836D78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67DE7-84B3-45D5-AE76-DF08C66852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7700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9863F4-520B-443E-A9AE-592341C6B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D520E35-1C76-4868-B0BE-A1EF66FD2D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A7B4ED-B5C6-4FFB-B4CC-89758FD42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2C96E-33F4-49F2-970C-A9D5E11EEB5F}" type="datetimeFigureOut">
              <a:rPr lang="de-DE" smtClean="0"/>
              <a:t>16.03.2022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90A1311-B851-44E2-B87B-EDFD30B15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5ADF1B2-D98C-4B39-A54B-A4D65AB91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67DE7-84B3-45D5-AE76-DF08C66852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5486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EC563B-31D7-41C3-8667-6B4674679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1E5A21A-651E-4B74-8AA1-55D4220F4F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4C8FABB-66C8-4E49-933D-DDAD99BF91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9CC9ED8-A2F1-4C10-A7C5-95B19B0EF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2C96E-33F4-49F2-970C-A9D5E11EEB5F}" type="datetimeFigureOut">
              <a:rPr lang="de-DE" smtClean="0"/>
              <a:t>16.03.2022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4BE7EAF-5B96-471B-82A7-29384D6F7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F93C7B4-8431-4456-99E7-AF61EC773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67DE7-84B3-45D5-AE76-DF08C66852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2323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61467B-ABD2-444D-8346-3A264688E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A725068-3885-4EAF-9DCC-6BE7106D9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9FF7724-E990-45D1-8934-39E823100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C2826B6-B401-46A6-954A-1561609726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425A3BB-114D-476F-8774-FC2113377E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EC25309-097A-4B51-B6D3-0B5FCA79B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2C96E-33F4-49F2-970C-A9D5E11EEB5F}" type="datetimeFigureOut">
              <a:rPr lang="de-DE" smtClean="0"/>
              <a:t>16.03.2022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78403F9-E714-4C01-B3C1-35C19B8F2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778DA78-C198-4E7B-9DA2-860E6DC16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67DE7-84B3-45D5-AE76-DF08C66852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6327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FA05A1-2CAB-46A4-9AA2-1A01AF4F9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B50BF5B-11C1-411E-BAFD-2C205879A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2C96E-33F4-49F2-970C-A9D5E11EEB5F}" type="datetimeFigureOut">
              <a:rPr lang="de-DE" smtClean="0"/>
              <a:t>16.03.2022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05E1F9D-ACA9-4CDD-B53B-1D0E11A6B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91D8093-13F4-4927-83E7-A24076C7E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67DE7-84B3-45D5-AE76-DF08C66852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806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56E6893-A041-416F-B9F1-5B8841C0C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2C96E-33F4-49F2-970C-A9D5E11EEB5F}" type="datetimeFigureOut">
              <a:rPr lang="de-DE" smtClean="0"/>
              <a:t>16.03.2022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5C5D9-F94A-4225-AA4E-360BF2C0E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BA92B66-1DEC-4749-9D16-0EA38BBDB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67DE7-84B3-45D5-AE76-DF08C66852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136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DDC017-DF5F-4681-B77F-A318E5D4A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79767F7-8495-44B8-BE72-E37F881BB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E6CDEFF-B3BC-41BE-9953-F8FBCD18E9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38B692C-4A12-4BD4-A649-82A95B530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2C96E-33F4-49F2-970C-A9D5E11EEB5F}" type="datetimeFigureOut">
              <a:rPr lang="de-DE" smtClean="0"/>
              <a:t>16.03.2022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8B31930-F072-4D53-9A50-0E8898FC2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8D353B2-C486-41F1-A0CC-7BB57444F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67DE7-84B3-45D5-AE76-DF08C66852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9640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460373-4333-4BCD-BBC7-F1A487752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65C81F3-ACFA-4BE7-AE3E-BC79EA88BD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7A39C7E-F12F-45AB-B2FD-53D2BA318B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ED4CE54-7869-4E85-86C3-8FC58AD6A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2C96E-33F4-49F2-970C-A9D5E11EEB5F}" type="datetimeFigureOut">
              <a:rPr lang="de-DE" smtClean="0"/>
              <a:t>16.03.2022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CDC8778-C90D-4C32-BBA9-B74DB987B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6A02984-BF6E-4A50-897F-B52C5797D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67DE7-84B3-45D5-AE76-DF08C66852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5522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ACD4EF2-1172-4DA7-98CC-952A4CA94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832334-6E9F-4960-BFAF-DE21C28177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C47F2C2-F771-447B-BE44-05C7D09771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2C96E-33F4-49F2-970C-A9D5E11EEB5F}" type="datetimeFigureOut">
              <a:rPr lang="de-DE" smtClean="0"/>
              <a:t>16.03.2022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3662AA5-A40B-457A-9475-D74204FAA2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8E63079-C948-491C-B5D2-AFB7AB863B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67DE7-84B3-45D5-AE76-DF08C668520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9951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: abgerundete Ecken 4">
            <a:extLst>
              <a:ext uri="{FF2B5EF4-FFF2-40B4-BE49-F238E27FC236}">
                <a16:creationId xmlns:a16="http://schemas.microsoft.com/office/drawing/2014/main" id="{336D6DEA-F77B-4E3D-BE5D-DA78FAD1DA0A}"/>
              </a:ext>
            </a:extLst>
          </p:cNvPr>
          <p:cNvSpPr/>
          <p:nvPr/>
        </p:nvSpPr>
        <p:spPr>
          <a:xfrm>
            <a:off x="1159819" y="2091018"/>
            <a:ext cx="2312894" cy="3200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" name="Freihandform: Form 14">
            <a:extLst>
              <a:ext uri="{FF2B5EF4-FFF2-40B4-BE49-F238E27FC236}">
                <a16:creationId xmlns:a16="http://schemas.microsoft.com/office/drawing/2014/main" id="{C0AB7956-C690-43E0-8B35-6DB65E197B87}"/>
              </a:ext>
            </a:extLst>
          </p:cNvPr>
          <p:cNvSpPr/>
          <p:nvPr/>
        </p:nvSpPr>
        <p:spPr>
          <a:xfrm>
            <a:off x="2057361" y="4565276"/>
            <a:ext cx="1418704" cy="753036"/>
          </a:xfrm>
          <a:custGeom>
            <a:avLst/>
            <a:gdLst>
              <a:gd name="connsiteX0" fmla="*/ 584986 w 1418704"/>
              <a:gd name="connsiteY0" fmla="*/ 732865 h 753036"/>
              <a:gd name="connsiteX1" fmla="*/ 584986 w 1418704"/>
              <a:gd name="connsiteY1" fmla="*/ 732865 h 753036"/>
              <a:gd name="connsiteX2" fmla="*/ 403451 w 1418704"/>
              <a:gd name="connsiteY2" fmla="*/ 739589 h 753036"/>
              <a:gd name="connsiteX3" fmla="*/ 295874 w 1418704"/>
              <a:gd name="connsiteY3" fmla="*/ 746312 h 753036"/>
              <a:gd name="connsiteX4" fmla="*/ 33657 w 1418704"/>
              <a:gd name="connsiteY4" fmla="*/ 739589 h 753036"/>
              <a:gd name="connsiteX5" fmla="*/ 6763 w 1418704"/>
              <a:gd name="connsiteY5" fmla="*/ 732865 h 753036"/>
              <a:gd name="connsiteX6" fmla="*/ 6763 w 1418704"/>
              <a:gd name="connsiteY6" fmla="*/ 665630 h 753036"/>
              <a:gd name="connsiteX7" fmla="*/ 40380 w 1418704"/>
              <a:gd name="connsiteY7" fmla="*/ 605118 h 753036"/>
              <a:gd name="connsiteX8" fmla="*/ 53827 w 1418704"/>
              <a:gd name="connsiteY8" fmla="*/ 584948 h 753036"/>
              <a:gd name="connsiteX9" fmla="*/ 67274 w 1418704"/>
              <a:gd name="connsiteY9" fmla="*/ 571500 h 753036"/>
              <a:gd name="connsiteX10" fmla="*/ 80721 w 1418704"/>
              <a:gd name="connsiteY10" fmla="*/ 551330 h 753036"/>
              <a:gd name="connsiteX11" fmla="*/ 87445 w 1418704"/>
              <a:gd name="connsiteY11" fmla="*/ 531159 h 753036"/>
              <a:gd name="connsiteX12" fmla="*/ 107615 w 1418704"/>
              <a:gd name="connsiteY12" fmla="*/ 517712 h 753036"/>
              <a:gd name="connsiteX13" fmla="*/ 141233 w 1418704"/>
              <a:gd name="connsiteY13" fmla="*/ 457200 h 753036"/>
              <a:gd name="connsiteX14" fmla="*/ 154680 w 1418704"/>
              <a:gd name="connsiteY14" fmla="*/ 437030 h 753036"/>
              <a:gd name="connsiteX15" fmla="*/ 168127 w 1418704"/>
              <a:gd name="connsiteY15" fmla="*/ 416859 h 753036"/>
              <a:gd name="connsiteX16" fmla="*/ 188298 w 1418704"/>
              <a:gd name="connsiteY16" fmla="*/ 396689 h 753036"/>
              <a:gd name="connsiteX17" fmla="*/ 195021 w 1418704"/>
              <a:gd name="connsiteY17" fmla="*/ 376518 h 753036"/>
              <a:gd name="connsiteX18" fmla="*/ 228639 w 1418704"/>
              <a:gd name="connsiteY18" fmla="*/ 342900 h 753036"/>
              <a:gd name="connsiteX19" fmla="*/ 255533 w 1418704"/>
              <a:gd name="connsiteY19" fmla="*/ 309283 h 753036"/>
              <a:gd name="connsiteX20" fmla="*/ 262257 w 1418704"/>
              <a:gd name="connsiteY20" fmla="*/ 289112 h 753036"/>
              <a:gd name="connsiteX21" fmla="*/ 289151 w 1418704"/>
              <a:gd name="connsiteY21" fmla="*/ 248771 h 753036"/>
              <a:gd name="connsiteX22" fmla="*/ 329492 w 1418704"/>
              <a:gd name="connsiteY22" fmla="*/ 181536 h 753036"/>
              <a:gd name="connsiteX23" fmla="*/ 356386 w 1418704"/>
              <a:gd name="connsiteY23" fmla="*/ 141195 h 753036"/>
              <a:gd name="connsiteX24" fmla="*/ 369833 w 1418704"/>
              <a:gd name="connsiteY24" fmla="*/ 121024 h 753036"/>
              <a:gd name="connsiteX25" fmla="*/ 390004 w 1418704"/>
              <a:gd name="connsiteY25" fmla="*/ 107577 h 753036"/>
              <a:gd name="connsiteX26" fmla="*/ 410174 w 1418704"/>
              <a:gd name="connsiteY26" fmla="*/ 67236 h 753036"/>
              <a:gd name="connsiteX27" fmla="*/ 430345 w 1418704"/>
              <a:gd name="connsiteY27" fmla="*/ 53789 h 753036"/>
              <a:gd name="connsiteX28" fmla="*/ 443792 w 1418704"/>
              <a:gd name="connsiteY28" fmla="*/ 33618 h 753036"/>
              <a:gd name="connsiteX29" fmla="*/ 551368 w 1418704"/>
              <a:gd name="connsiteY29" fmla="*/ 13448 h 753036"/>
              <a:gd name="connsiteX30" fmla="*/ 719457 w 1418704"/>
              <a:gd name="connsiteY30" fmla="*/ 6724 h 753036"/>
              <a:gd name="connsiteX31" fmla="*/ 840480 w 1418704"/>
              <a:gd name="connsiteY31" fmla="*/ 0 h 753036"/>
              <a:gd name="connsiteX32" fmla="*/ 1385086 w 1418704"/>
              <a:gd name="connsiteY32" fmla="*/ 6724 h 753036"/>
              <a:gd name="connsiteX33" fmla="*/ 1405257 w 1418704"/>
              <a:gd name="connsiteY33" fmla="*/ 20171 h 753036"/>
              <a:gd name="connsiteX34" fmla="*/ 1418704 w 1418704"/>
              <a:gd name="connsiteY34" fmla="*/ 60512 h 753036"/>
              <a:gd name="connsiteX35" fmla="*/ 1405257 w 1418704"/>
              <a:gd name="connsiteY35" fmla="*/ 174812 h 753036"/>
              <a:gd name="connsiteX36" fmla="*/ 1391810 w 1418704"/>
              <a:gd name="connsiteY36" fmla="*/ 221877 h 753036"/>
              <a:gd name="connsiteX37" fmla="*/ 1385086 w 1418704"/>
              <a:gd name="connsiteY37" fmla="*/ 255495 h 753036"/>
              <a:gd name="connsiteX38" fmla="*/ 1371639 w 1418704"/>
              <a:gd name="connsiteY38" fmla="*/ 342900 h 753036"/>
              <a:gd name="connsiteX39" fmla="*/ 1364915 w 1418704"/>
              <a:gd name="connsiteY39" fmla="*/ 605118 h 753036"/>
              <a:gd name="connsiteX40" fmla="*/ 1358192 w 1418704"/>
              <a:gd name="connsiteY40" fmla="*/ 625289 h 753036"/>
              <a:gd name="connsiteX41" fmla="*/ 1317851 w 1418704"/>
              <a:gd name="connsiteY41" fmla="*/ 652183 h 753036"/>
              <a:gd name="connsiteX42" fmla="*/ 1304404 w 1418704"/>
              <a:gd name="connsiteY42" fmla="*/ 672353 h 753036"/>
              <a:gd name="connsiteX43" fmla="*/ 1264063 w 1418704"/>
              <a:gd name="connsiteY43" fmla="*/ 685800 h 753036"/>
              <a:gd name="connsiteX44" fmla="*/ 1223721 w 1418704"/>
              <a:gd name="connsiteY44" fmla="*/ 712695 h 753036"/>
              <a:gd name="connsiteX45" fmla="*/ 1183380 w 1418704"/>
              <a:gd name="connsiteY45" fmla="*/ 726142 h 753036"/>
              <a:gd name="connsiteX46" fmla="*/ 1163210 w 1418704"/>
              <a:gd name="connsiteY46" fmla="*/ 732865 h 753036"/>
              <a:gd name="connsiteX47" fmla="*/ 1122868 w 1418704"/>
              <a:gd name="connsiteY47" fmla="*/ 739589 h 753036"/>
              <a:gd name="connsiteX48" fmla="*/ 867374 w 1418704"/>
              <a:gd name="connsiteY48" fmla="*/ 753036 h 753036"/>
              <a:gd name="connsiteX49" fmla="*/ 584986 w 1418704"/>
              <a:gd name="connsiteY49" fmla="*/ 732865 h 753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1418704" h="753036">
                <a:moveTo>
                  <a:pt x="584986" y="732865"/>
                </a:moveTo>
                <a:lnTo>
                  <a:pt x="584986" y="732865"/>
                </a:lnTo>
                <a:lnTo>
                  <a:pt x="403451" y="739589"/>
                </a:lnTo>
                <a:cubicBezTo>
                  <a:pt x="367561" y="741258"/>
                  <a:pt x="331803" y="746312"/>
                  <a:pt x="295874" y="746312"/>
                </a:cubicBezTo>
                <a:cubicBezTo>
                  <a:pt x="208440" y="746312"/>
                  <a:pt x="121063" y="741830"/>
                  <a:pt x="33657" y="739589"/>
                </a:cubicBezTo>
                <a:cubicBezTo>
                  <a:pt x="24692" y="737348"/>
                  <a:pt x="13979" y="738638"/>
                  <a:pt x="6763" y="732865"/>
                </a:cubicBezTo>
                <a:cubicBezTo>
                  <a:pt x="-8233" y="720869"/>
                  <a:pt x="6326" y="667815"/>
                  <a:pt x="6763" y="665630"/>
                </a:cubicBezTo>
                <a:cubicBezTo>
                  <a:pt x="11835" y="640268"/>
                  <a:pt x="24972" y="628230"/>
                  <a:pt x="40380" y="605118"/>
                </a:cubicBezTo>
                <a:cubicBezTo>
                  <a:pt x="44862" y="598395"/>
                  <a:pt x="48113" y="590662"/>
                  <a:pt x="53827" y="584948"/>
                </a:cubicBezTo>
                <a:cubicBezTo>
                  <a:pt x="58309" y="580465"/>
                  <a:pt x="63314" y="576450"/>
                  <a:pt x="67274" y="571500"/>
                </a:cubicBezTo>
                <a:cubicBezTo>
                  <a:pt x="72322" y="565190"/>
                  <a:pt x="77107" y="558557"/>
                  <a:pt x="80721" y="551330"/>
                </a:cubicBezTo>
                <a:cubicBezTo>
                  <a:pt x="83891" y="544991"/>
                  <a:pt x="83018" y="536693"/>
                  <a:pt x="87445" y="531159"/>
                </a:cubicBezTo>
                <a:cubicBezTo>
                  <a:pt x="92493" y="524849"/>
                  <a:pt x="100892" y="522194"/>
                  <a:pt x="107615" y="517712"/>
                </a:cubicBezTo>
                <a:cubicBezTo>
                  <a:pt x="119450" y="482211"/>
                  <a:pt x="110408" y="503437"/>
                  <a:pt x="141233" y="457200"/>
                </a:cubicBezTo>
                <a:lnTo>
                  <a:pt x="154680" y="437030"/>
                </a:lnTo>
                <a:cubicBezTo>
                  <a:pt x="159162" y="430306"/>
                  <a:pt x="162413" y="422573"/>
                  <a:pt x="168127" y="416859"/>
                </a:cubicBezTo>
                <a:lnTo>
                  <a:pt x="188298" y="396689"/>
                </a:lnTo>
                <a:cubicBezTo>
                  <a:pt x="190539" y="389965"/>
                  <a:pt x="190769" y="382188"/>
                  <a:pt x="195021" y="376518"/>
                </a:cubicBezTo>
                <a:cubicBezTo>
                  <a:pt x="204529" y="363840"/>
                  <a:pt x="228639" y="342900"/>
                  <a:pt x="228639" y="342900"/>
                </a:cubicBezTo>
                <a:cubicBezTo>
                  <a:pt x="245541" y="292200"/>
                  <a:pt x="220776" y="352730"/>
                  <a:pt x="255533" y="309283"/>
                </a:cubicBezTo>
                <a:cubicBezTo>
                  <a:pt x="259960" y="303749"/>
                  <a:pt x="258815" y="295307"/>
                  <a:pt x="262257" y="289112"/>
                </a:cubicBezTo>
                <a:cubicBezTo>
                  <a:pt x="270106" y="274985"/>
                  <a:pt x="281923" y="263226"/>
                  <a:pt x="289151" y="248771"/>
                </a:cubicBezTo>
                <a:cubicBezTo>
                  <a:pt x="309826" y="207421"/>
                  <a:pt x="297038" y="230218"/>
                  <a:pt x="329492" y="181536"/>
                </a:cubicBezTo>
                <a:lnTo>
                  <a:pt x="356386" y="141195"/>
                </a:lnTo>
                <a:cubicBezTo>
                  <a:pt x="360868" y="134471"/>
                  <a:pt x="363109" y="125506"/>
                  <a:pt x="369833" y="121024"/>
                </a:cubicBezTo>
                <a:lnTo>
                  <a:pt x="390004" y="107577"/>
                </a:lnTo>
                <a:cubicBezTo>
                  <a:pt x="395472" y="91171"/>
                  <a:pt x="397139" y="80270"/>
                  <a:pt x="410174" y="67236"/>
                </a:cubicBezTo>
                <a:cubicBezTo>
                  <a:pt x="415888" y="61522"/>
                  <a:pt x="423621" y="58271"/>
                  <a:pt x="430345" y="53789"/>
                </a:cubicBezTo>
                <a:cubicBezTo>
                  <a:pt x="434827" y="47065"/>
                  <a:pt x="436940" y="37901"/>
                  <a:pt x="443792" y="33618"/>
                </a:cubicBezTo>
                <a:cubicBezTo>
                  <a:pt x="469942" y="17274"/>
                  <a:pt x="526532" y="14867"/>
                  <a:pt x="551368" y="13448"/>
                </a:cubicBezTo>
                <a:cubicBezTo>
                  <a:pt x="607351" y="10249"/>
                  <a:pt x="663443" y="9329"/>
                  <a:pt x="719457" y="6724"/>
                </a:cubicBezTo>
                <a:lnTo>
                  <a:pt x="840480" y="0"/>
                </a:lnTo>
                <a:cubicBezTo>
                  <a:pt x="1022015" y="2241"/>
                  <a:pt x="1203653" y="244"/>
                  <a:pt x="1385086" y="6724"/>
                </a:cubicBezTo>
                <a:cubicBezTo>
                  <a:pt x="1393162" y="7012"/>
                  <a:pt x="1400974" y="13319"/>
                  <a:pt x="1405257" y="20171"/>
                </a:cubicBezTo>
                <a:cubicBezTo>
                  <a:pt x="1412769" y="32191"/>
                  <a:pt x="1418704" y="60512"/>
                  <a:pt x="1418704" y="60512"/>
                </a:cubicBezTo>
                <a:cubicBezTo>
                  <a:pt x="1415099" y="96557"/>
                  <a:pt x="1411861" y="138490"/>
                  <a:pt x="1405257" y="174812"/>
                </a:cubicBezTo>
                <a:cubicBezTo>
                  <a:pt x="1396877" y="220903"/>
                  <a:pt x="1401407" y="183490"/>
                  <a:pt x="1391810" y="221877"/>
                </a:cubicBezTo>
                <a:cubicBezTo>
                  <a:pt x="1389038" y="232964"/>
                  <a:pt x="1386824" y="244200"/>
                  <a:pt x="1385086" y="255495"/>
                </a:cubicBezTo>
                <a:cubicBezTo>
                  <a:pt x="1368805" y="361322"/>
                  <a:pt x="1387055" y="265824"/>
                  <a:pt x="1371639" y="342900"/>
                </a:cubicBezTo>
                <a:cubicBezTo>
                  <a:pt x="1369398" y="430306"/>
                  <a:pt x="1369074" y="517782"/>
                  <a:pt x="1364915" y="605118"/>
                </a:cubicBezTo>
                <a:cubicBezTo>
                  <a:pt x="1364578" y="612197"/>
                  <a:pt x="1363203" y="620277"/>
                  <a:pt x="1358192" y="625289"/>
                </a:cubicBezTo>
                <a:cubicBezTo>
                  <a:pt x="1346764" y="636717"/>
                  <a:pt x="1317851" y="652183"/>
                  <a:pt x="1317851" y="652183"/>
                </a:cubicBezTo>
                <a:cubicBezTo>
                  <a:pt x="1313369" y="658906"/>
                  <a:pt x="1311256" y="668070"/>
                  <a:pt x="1304404" y="672353"/>
                </a:cubicBezTo>
                <a:cubicBezTo>
                  <a:pt x="1292384" y="679865"/>
                  <a:pt x="1264063" y="685800"/>
                  <a:pt x="1264063" y="685800"/>
                </a:cubicBezTo>
                <a:cubicBezTo>
                  <a:pt x="1250616" y="694765"/>
                  <a:pt x="1239053" y="707584"/>
                  <a:pt x="1223721" y="712695"/>
                </a:cubicBezTo>
                <a:lnTo>
                  <a:pt x="1183380" y="726142"/>
                </a:lnTo>
                <a:cubicBezTo>
                  <a:pt x="1176657" y="728383"/>
                  <a:pt x="1170201" y="731700"/>
                  <a:pt x="1163210" y="732865"/>
                </a:cubicBezTo>
                <a:cubicBezTo>
                  <a:pt x="1149763" y="735106"/>
                  <a:pt x="1136407" y="737996"/>
                  <a:pt x="1122868" y="739589"/>
                </a:cubicBezTo>
                <a:cubicBezTo>
                  <a:pt x="1033151" y="750144"/>
                  <a:pt x="964681" y="749432"/>
                  <a:pt x="867374" y="753036"/>
                </a:cubicBezTo>
                <a:cubicBezTo>
                  <a:pt x="602921" y="745888"/>
                  <a:pt x="701558" y="746312"/>
                  <a:pt x="584986" y="732865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0837A73-1989-4085-B06D-AD20E7F97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W7-X Saugleistung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90576C2-1EEF-407E-85D5-802B09ACA110}"/>
              </a:ext>
            </a:extLst>
          </p:cNvPr>
          <p:cNvSpPr txBox="1"/>
          <p:nvPr/>
        </p:nvSpPr>
        <p:spPr>
          <a:xfrm>
            <a:off x="9083488" y="1027906"/>
            <a:ext cx="20910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err="1"/>
              <a:t>V.Rohde</a:t>
            </a:r>
            <a:r>
              <a:rPr lang="de-DE" sz="1400" dirty="0"/>
              <a:t>  16.3.2022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8BF2E228-57CD-4F41-BE6C-BCEA38E9B4A4}"/>
              </a:ext>
            </a:extLst>
          </p:cNvPr>
          <p:cNvSpPr/>
          <p:nvPr/>
        </p:nvSpPr>
        <p:spPr>
          <a:xfrm>
            <a:off x="2662518" y="5291418"/>
            <a:ext cx="430306" cy="88750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2EF8D0CF-64DD-4F10-BFBA-0752852A386F}"/>
              </a:ext>
            </a:extLst>
          </p:cNvPr>
          <p:cNvCxnSpPr>
            <a:cxnSpLocks/>
          </p:cNvCxnSpPr>
          <p:nvPr/>
        </p:nvCxnSpPr>
        <p:spPr>
          <a:xfrm flipV="1">
            <a:off x="2064124" y="4586579"/>
            <a:ext cx="430305" cy="69811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79FC9442-7CE6-4C39-93DE-45BB9BA4DAB4}"/>
              </a:ext>
            </a:extLst>
          </p:cNvPr>
          <p:cNvCxnSpPr>
            <a:cxnSpLocks/>
          </p:cNvCxnSpPr>
          <p:nvPr/>
        </p:nvCxnSpPr>
        <p:spPr>
          <a:xfrm>
            <a:off x="2662518" y="4586579"/>
            <a:ext cx="484094" cy="123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E4550813-FFAB-48D8-94D5-545D36E67D9B}"/>
              </a:ext>
            </a:extLst>
          </p:cNvPr>
          <p:cNvCxnSpPr/>
          <p:nvPr/>
        </p:nvCxnSpPr>
        <p:spPr>
          <a:xfrm flipH="1">
            <a:off x="2662518" y="4586579"/>
            <a:ext cx="6252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>
            <a:extLst>
              <a:ext uri="{FF2B5EF4-FFF2-40B4-BE49-F238E27FC236}">
                <a16:creationId xmlns:a16="http://schemas.microsoft.com/office/drawing/2014/main" id="{8EA54BD7-D0B0-410E-B77A-CDC39C3D9F66}"/>
              </a:ext>
            </a:extLst>
          </p:cNvPr>
          <p:cNvSpPr txBox="1"/>
          <p:nvPr/>
        </p:nvSpPr>
        <p:spPr>
          <a:xfrm>
            <a:off x="2556516" y="6178924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Pump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56A17862-9554-458E-8DE9-F6319A7CC82C}"/>
              </a:ext>
            </a:extLst>
          </p:cNvPr>
          <p:cNvSpPr txBox="1"/>
          <p:nvPr/>
        </p:nvSpPr>
        <p:spPr>
          <a:xfrm>
            <a:off x="2242269" y="4229562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err="1"/>
              <a:t>Slits</a:t>
            </a:r>
            <a:r>
              <a:rPr lang="de-DE" sz="1400" dirty="0"/>
              <a:t> 1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7454C4F9-2851-46FD-B366-2DF62DF711FF}"/>
              </a:ext>
            </a:extLst>
          </p:cNvPr>
          <p:cNvSpPr txBox="1"/>
          <p:nvPr/>
        </p:nvSpPr>
        <p:spPr>
          <a:xfrm>
            <a:off x="2981472" y="4245185"/>
            <a:ext cx="612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err="1"/>
              <a:t>Slits</a:t>
            </a:r>
            <a:r>
              <a:rPr lang="de-DE" sz="1400" dirty="0"/>
              <a:t> 2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A358F0F3-CC28-41AE-90D5-EC6C1DB47A2E}"/>
              </a:ext>
            </a:extLst>
          </p:cNvPr>
          <p:cNvSpPr txBox="1"/>
          <p:nvPr/>
        </p:nvSpPr>
        <p:spPr>
          <a:xfrm>
            <a:off x="1579765" y="1640104"/>
            <a:ext cx="2349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Calibration</a:t>
            </a:r>
            <a:r>
              <a:rPr lang="de-DE" dirty="0"/>
              <a:t> w/o Plasma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2A14E0EB-216D-4A6A-8B77-9714CAACF10A}"/>
              </a:ext>
            </a:extLst>
          </p:cNvPr>
          <p:cNvSpPr txBox="1"/>
          <p:nvPr/>
        </p:nvSpPr>
        <p:spPr>
          <a:xfrm>
            <a:off x="2936458" y="2958815"/>
            <a:ext cx="42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P1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AAC41812-D7C2-47D7-AA80-C67335AFCA7C}"/>
              </a:ext>
            </a:extLst>
          </p:cNvPr>
          <p:cNvSpPr txBox="1"/>
          <p:nvPr/>
        </p:nvSpPr>
        <p:spPr>
          <a:xfrm>
            <a:off x="2644072" y="4764315"/>
            <a:ext cx="42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P2</a:t>
            </a:r>
          </a:p>
        </p:txBody>
      </p: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9B14C22A-E729-494B-A148-640B10CD07E1}"/>
              </a:ext>
            </a:extLst>
          </p:cNvPr>
          <p:cNvCxnSpPr>
            <a:stCxn id="17" idx="2"/>
          </p:cNvCxnSpPr>
          <p:nvPr/>
        </p:nvCxnSpPr>
        <p:spPr>
          <a:xfrm>
            <a:off x="2548603" y="4537339"/>
            <a:ext cx="95469" cy="32377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872184FF-2A6E-4F50-8547-487E82C5E7E2}"/>
              </a:ext>
            </a:extLst>
          </p:cNvPr>
          <p:cNvCxnSpPr>
            <a:cxnSpLocks/>
          </p:cNvCxnSpPr>
          <p:nvPr/>
        </p:nvCxnSpPr>
        <p:spPr>
          <a:xfrm flipH="1">
            <a:off x="3300785" y="4472219"/>
            <a:ext cx="26742" cy="34916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>
            <a:extLst>
              <a:ext uri="{FF2B5EF4-FFF2-40B4-BE49-F238E27FC236}">
                <a16:creationId xmlns:a16="http://schemas.microsoft.com/office/drawing/2014/main" id="{B80A56EA-A406-4EB3-8B03-F882996F4A3F}"/>
              </a:ext>
            </a:extLst>
          </p:cNvPr>
          <p:cNvSpPr txBox="1"/>
          <p:nvPr/>
        </p:nvSpPr>
        <p:spPr>
          <a:xfrm>
            <a:off x="761732" y="285460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latin typeface="Symbol" panose="05050102010706020507" pitchFamily="18" charset="2"/>
              </a:rPr>
              <a:t>G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3AE324D1-95C8-4B9E-B090-6DB4669DDA58}"/>
              </a:ext>
            </a:extLst>
          </p:cNvPr>
          <p:cNvSpPr txBox="1"/>
          <p:nvPr/>
        </p:nvSpPr>
        <p:spPr>
          <a:xfrm>
            <a:off x="257801" y="5553636"/>
            <a:ext cx="24737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</a:t>
            </a:r>
            <a:r>
              <a:rPr lang="de-DE" baseline="-25000" dirty="0"/>
              <a:t>1</a:t>
            </a:r>
            <a:r>
              <a:rPr lang="de-DE" dirty="0"/>
              <a:t> &gt; P</a:t>
            </a:r>
            <a:r>
              <a:rPr lang="de-DE" baseline="-25000" dirty="0"/>
              <a:t>2</a:t>
            </a:r>
          </a:p>
          <a:p>
            <a:r>
              <a:rPr lang="de-DE" dirty="0">
                <a:latin typeface="Symbol" panose="05050102010706020507" pitchFamily="18" charset="2"/>
              </a:rPr>
              <a:t>G= </a:t>
            </a:r>
            <a:r>
              <a:rPr lang="de-DE" dirty="0"/>
              <a:t>P</a:t>
            </a:r>
            <a:r>
              <a:rPr lang="de-DE" baseline="-25000" dirty="0"/>
              <a:t>1</a:t>
            </a:r>
            <a:r>
              <a:rPr lang="de-DE" dirty="0"/>
              <a:t>*(S</a:t>
            </a:r>
            <a:r>
              <a:rPr lang="de-DE" baseline="-25000" dirty="0"/>
              <a:t>1</a:t>
            </a:r>
            <a:r>
              <a:rPr lang="de-DE" dirty="0"/>
              <a:t>+S</a:t>
            </a:r>
            <a:r>
              <a:rPr lang="de-DE" baseline="-25000" dirty="0"/>
              <a:t>2</a:t>
            </a:r>
            <a:r>
              <a:rPr lang="de-DE" dirty="0"/>
              <a:t>)= P</a:t>
            </a:r>
            <a:r>
              <a:rPr lang="de-DE" baseline="-25000" dirty="0"/>
              <a:t>2</a:t>
            </a:r>
            <a:r>
              <a:rPr lang="de-DE" dirty="0"/>
              <a:t>*</a:t>
            </a:r>
            <a:r>
              <a:rPr lang="de-DE" dirty="0" err="1"/>
              <a:t>S</a:t>
            </a:r>
            <a:r>
              <a:rPr lang="de-DE" baseline="-25000" dirty="0" err="1"/>
              <a:t>Pump</a:t>
            </a:r>
            <a:endParaRPr lang="de-DE" baseline="-25000" dirty="0">
              <a:latin typeface="Symbol" panose="05050102010706020507" pitchFamily="18" charset="2"/>
            </a:endParaRPr>
          </a:p>
        </p:txBody>
      </p:sp>
      <p:sp>
        <p:nvSpPr>
          <p:cNvPr id="30" name="Rechteck: abgerundete Ecken 29">
            <a:extLst>
              <a:ext uri="{FF2B5EF4-FFF2-40B4-BE49-F238E27FC236}">
                <a16:creationId xmlns:a16="http://schemas.microsoft.com/office/drawing/2014/main" id="{D6FCF19C-B2B8-41F4-98D6-6FD5E5A5080D}"/>
              </a:ext>
            </a:extLst>
          </p:cNvPr>
          <p:cNvSpPr/>
          <p:nvPr/>
        </p:nvSpPr>
        <p:spPr>
          <a:xfrm>
            <a:off x="4256699" y="2062992"/>
            <a:ext cx="2312894" cy="3200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1" name="Freihandform: Form 30">
            <a:extLst>
              <a:ext uri="{FF2B5EF4-FFF2-40B4-BE49-F238E27FC236}">
                <a16:creationId xmlns:a16="http://schemas.microsoft.com/office/drawing/2014/main" id="{5D9E6386-48AF-4430-9429-568F9960048C}"/>
              </a:ext>
            </a:extLst>
          </p:cNvPr>
          <p:cNvSpPr/>
          <p:nvPr/>
        </p:nvSpPr>
        <p:spPr>
          <a:xfrm>
            <a:off x="5154241" y="4537250"/>
            <a:ext cx="1418704" cy="753036"/>
          </a:xfrm>
          <a:custGeom>
            <a:avLst/>
            <a:gdLst>
              <a:gd name="connsiteX0" fmla="*/ 584986 w 1418704"/>
              <a:gd name="connsiteY0" fmla="*/ 732865 h 753036"/>
              <a:gd name="connsiteX1" fmla="*/ 584986 w 1418704"/>
              <a:gd name="connsiteY1" fmla="*/ 732865 h 753036"/>
              <a:gd name="connsiteX2" fmla="*/ 403451 w 1418704"/>
              <a:gd name="connsiteY2" fmla="*/ 739589 h 753036"/>
              <a:gd name="connsiteX3" fmla="*/ 295874 w 1418704"/>
              <a:gd name="connsiteY3" fmla="*/ 746312 h 753036"/>
              <a:gd name="connsiteX4" fmla="*/ 33657 w 1418704"/>
              <a:gd name="connsiteY4" fmla="*/ 739589 h 753036"/>
              <a:gd name="connsiteX5" fmla="*/ 6763 w 1418704"/>
              <a:gd name="connsiteY5" fmla="*/ 732865 h 753036"/>
              <a:gd name="connsiteX6" fmla="*/ 6763 w 1418704"/>
              <a:gd name="connsiteY6" fmla="*/ 665630 h 753036"/>
              <a:gd name="connsiteX7" fmla="*/ 40380 w 1418704"/>
              <a:gd name="connsiteY7" fmla="*/ 605118 h 753036"/>
              <a:gd name="connsiteX8" fmla="*/ 53827 w 1418704"/>
              <a:gd name="connsiteY8" fmla="*/ 584948 h 753036"/>
              <a:gd name="connsiteX9" fmla="*/ 67274 w 1418704"/>
              <a:gd name="connsiteY9" fmla="*/ 571500 h 753036"/>
              <a:gd name="connsiteX10" fmla="*/ 80721 w 1418704"/>
              <a:gd name="connsiteY10" fmla="*/ 551330 h 753036"/>
              <a:gd name="connsiteX11" fmla="*/ 87445 w 1418704"/>
              <a:gd name="connsiteY11" fmla="*/ 531159 h 753036"/>
              <a:gd name="connsiteX12" fmla="*/ 107615 w 1418704"/>
              <a:gd name="connsiteY12" fmla="*/ 517712 h 753036"/>
              <a:gd name="connsiteX13" fmla="*/ 141233 w 1418704"/>
              <a:gd name="connsiteY13" fmla="*/ 457200 h 753036"/>
              <a:gd name="connsiteX14" fmla="*/ 154680 w 1418704"/>
              <a:gd name="connsiteY14" fmla="*/ 437030 h 753036"/>
              <a:gd name="connsiteX15" fmla="*/ 168127 w 1418704"/>
              <a:gd name="connsiteY15" fmla="*/ 416859 h 753036"/>
              <a:gd name="connsiteX16" fmla="*/ 188298 w 1418704"/>
              <a:gd name="connsiteY16" fmla="*/ 396689 h 753036"/>
              <a:gd name="connsiteX17" fmla="*/ 195021 w 1418704"/>
              <a:gd name="connsiteY17" fmla="*/ 376518 h 753036"/>
              <a:gd name="connsiteX18" fmla="*/ 228639 w 1418704"/>
              <a:gd name="connsiteY18" fmla="*/ 342900 h 753036"/>
              <a:gd name="connsiteX19" fmla="*/ 255533 w 1418704"/>
              <a:gd name="connsiteY19" fmla="*/ 309283 h 753036"/>
              <a:gd name="connsiteX20" fmla="*/ 262257 w 1418704"/>
              <a:gd name="connsiteY20" fmla="*/ 289112 h 753036"/>
              <a:gd name="connsiteX21" fmla="*/ 289151 w 1418704"/>
              <a:gd name="connsiteY21" fmla="*/ 248771 h 753036"/>
              <a:gd name="connsiteX22" fmla="*/ 329492 w 1418704"/>
              <a:gd name="connsiteY22" fmla="*/ 181536 h 753036"/>
              <a:gd name="connsiteX23" fmla="*/ 356386 w 1418704"/>
              <a:gd name="connsiteY23" fmla="*/ 141195 h 753036"/>
              <a:gd name="connsiteX24" fmla="*/ 369833 w 1418704"/>
              <a:gd name="connsiteY24" fmla="*/ 121024 h 753036"/>
              <a:gd name="connsiteX25" fmla="*/ 390004 w 1418704"/>
              <a:gd name="connsiteY25" fmla="*/ 107577 h 753036"/>
              <a:gd name="connsiteX26" fmla="*/ 410174 w 1418704"/>
              <a:gd name="connsiteY26" fmla="*/ 67236 h 753036"/>
              <a:gd name="connsiteX27" fmla="*/ 430345 w 1418704"/>
              <a:gd name="connsiteY27" fmla="*/ 53789 h 753036"/>
              <a:gd name="connsiteX28" fmla="*/ 443792 w 1418704"/>
              <a:gd name="connsiteY28" fmla="*/ 33618 h 753036"/>
              <a:gd name="connsiteX29" fmla="*/ 551368 w 1418704"/>
              <a:gd name="connsiteY29" fmla="*/ 13448 h 753036"/>
              <a:gd name="connsiteX30" fmla="*/ 719457 w 1418704"/>
              <a:gd name="connsiteY30" fmla="*/ 6724 h 753036"/>
              <a:gd name="connsiteX31" fmla="*/ 840480 w 1418704"/>
              <a:gd name="connsiteY31" fmla="*/ 0 h 753036"/>
              <a:gd name="connsiteX32" fmla="*/ 1385086 w 1418704"/>
              <a:gd name="connsiteY32" fmla="*/ 6724 h 753036"/>
              <a:gd name="connsiteX33" fmla="*/ 1405257 w 1418704"/>
              <a:gd name="connsiteY33" fmla="*/ 20171 h 753036"/>
              <a:gd name="connsiteX34" fmla="*/ 1418704 w 1418704"/>
              <a:gd name="connsiteY34" fmla="*/ 60512 h 753036"/>
              <a:gd name="connsiteX35" fmla="*/ 1405257 w 1418704"/>
              <a:gd name="connsiteY35" fmla="*/ 174812 h 753036"/>
              <a:gd name="connsiteX36" fmla="*/ 1391810 w 1418704"/>
              <a:gd name="connsiteY36" fmla="*/ 221877 h 753036"/>
              <a:gd name="connsiteX37" fmla="*/ 1385086 w 1418704"/>
              <a:gd name="connsiteY37" fmla="*/ 255495 h 753036"/>
              <a:gd name="connsiteX38" fmla="*/ 1371639 w 1418704"/>
              <a:gd name="connsiteY38" fmla="*/ 342900 h 753036"/>
              <a:gd name="connsiteX39" fmla="*/ 1364915 w 1418704"/>
              <a:gd name="connsiteY39" fmla="*/ 605118 h 753036"/>
              <a:gd name="connsiteX40" fmla="*/ 1358192 w 1418704"/>
              <a:gd name="connsiteY40" fmla="*/ 625289 h 753036"/>
              <a:gd name="connsiteX41" fmla="*/ 1317851 w 1418704"/>
              <a:gd name="connsiteY41" fmla="*/ 652183 h 753036"/>
              <a:gd name="connsiteX42" fmla="*/ 1304404 w 1418704"/>
              <a:gd name="connsiteY42" fmla="*/ 672353 h 753036"/>
              <a:gd name="connsiteX43" fmla="*/ 1264063 w 1418704"/>
              <a:gd name="connsiteY43" fmla="*/ 685800 h 753036"/>
              <a:gd name="connsiteX44" fmla="*/ 1223721 w 1418704"/>
              <a:gd name="connsiteY44" fmla="*/ 712695 h 753036"/>
              <a:gd name="connsiteX45" fmla="*/ 1183380 w 1418704"/>
              <a:gd name="connsiteY45" fmla="*/ 726142 h 753036"/>
              <a:gd name="connsiteX46" fmla="*/ 1163210 w 1418704"/>
              <a:gd name="connsiteY46" fmla="*/ 732865 h 753036"/>
              <a:gd name="connsiteX47" fmla="*/ 1122868 w 1418704"/>
              <a:gd name="connsiteY47" fmla="*/ 739589 h 753036"/>
              <a:gd name="connsiteX48" fmla="*/ 867374 w 1418704"/>
              <a:gd name="connsiteY48" fmla="*/ 753036 h 753036"/>
              <a:gd name="connsiteX49" fmla="*/ 584986 w 1418704"/>
              <a:gd name="connsiteY49" fmla="*/ 732865 h 753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1418704" h="753036">
                <a:moveTo>
                  <a:pt x="584986" y="732865"/>
                </a:moveTo>
                <a:lnTo>
                  <a:pt x="584986" y="732865"/>
                </a:lnTo>
                <a:lnTo>
                  <a:pt x="403451" y="739589"/>
                </a:lnTo>
                <a:cubicBezTo>
                  <a:pt x="367561" y="741258"/>
                  <a:pt x="331803" y="746312"/>
                  <a:pt x="295874" y="746312"/>
                </a:cubicBezTo>
                <a:cubicBezTo>
                  <a:pt x="208440" y="746312"/>
                  <a:pt x="121063" y="741830"/>
                  <a:pt x="33657" y="739589"/>
                </a:cubicBezTo>
                <a:cubicBezTo>
                  <a:pt x="24692" y="737348"/>
                  <a:pt x="13979" y="738638"/>
                  <a:pt x="6763" y="732865"/>
                </a:cubicBezTo>
                <a:cubicBezTo>
                  <a:pt x="-8233" y="720869"/>
                  <a:pt x="6326" y="667815"/>
                  <a:pt x="6763" y="665630"/>
                </a:cubicBezTo>
                <a:cubicBezTo>
                  <a:pt x="11835" y="640268"/>
                  <a:pt x="24972" y="628230"/>
                  <a:pt x="40380" y="605118"/>
                </a:cubicBezTo>
                <a:cubicBezTo>
                  <a:pt x="44862" y="598395"/>
                  <a:pt x="48113" y="590662"/>
                  <a:pt x="53827" y="584948"/>
                </a:cubicBezTo>
                <a:cubicBezTo>
                  <a:pt x="58309" y="580465"/>
                  <a:pt x="63314" y="576450"/>
                  <a:pt x="67274" y="571500"/>
                </a:cubicBezTo>
                <a:cubicBezTo>
                  <a:pt x="72322" y="565190"/>
                  <a:pt x="77107" y="558557"/>
                  <a:pt x="80721" y="551330"/>
                </a:cubicBezTo>
                <a:cubicBezTo>
                  <a:pt x="83891" y="544991"/>
                  <a:pt x="83018" y="536693"/>
                  <a:pt x="87445" y="531159"/>
                </a:cubicBezTo>
                <a:cubicBezTo>
                  <a:pt x="92493" y="524849"/>
                  <a:pt x="100892" y="522194"/>
                  <a:pt x="107615" y="517712"/>
                </a:cubicBezTo>
                <a:cubicBezTo>
                  <a:pt x="119450" y="482211"/>
                  <a:pt x="110408" y="503437"/>
                  <a:pt x="141233" y="457200"/>
                </a:cubicBezTo>
                <a:lnTo>
                  <a:pt x="154680" y="437030"/>
                </a:lnTo>
                <a:cubicBezTo>
                  <a:pt x="159162" y="430306"/>
                  <a:pt x="162413" y="422573"/>
                  <a:pt x="168127" y="416859"/>
                </a:cubicBezTo>
                <a:lnTo>
                  <a:pt x="188298" y="396689"/>
                </a:lnTo>
                <a:cubicBezTo>
                  <a:pt x="190539" y="389965"/>
                  <a:pt x="190769" y="382188"/>
                  <a:pt x="195021" y="376518"/>
                </a:cubicBezTo>
                <a:cubicBezTo>
                  <a:pt x="204529" y="363840"/>
                  <a:pt x="228639" y="342900"/>
                  <a:pt x="228639" y="342900"/>
                </a:cubicBezTo>
                <a:cubicBezTo>
                  <a:pt x="245541" y="292200"/>
                  <a:pt x="220776" y="352730"/>
                  <a:pt x="255533" y="309283"/>
                </a:cubicBezTo>
                <a:cubicBezTo>
                  <a:pt x="259960" y="303749"/>
                  <a:pt x="258815" y="295307"/>
                  <a:pt x="262257" y="289112"/>
                </a:cubicBezTo>
                <a:cubicBezTo>
                  <a:pt x="270106" y="274985"/>
                  <a:pt x="281923" y="263226"/>
                  <a:pt x="289151" y="248771"/>
                </a:cubicBezTo>
                <a:cubicBezTo>
                  <a:pt x="309826" y="207421"/>
                  <a:pt x="297038" y="230218"/>
                  <a:pt x="329492" y="181536"/>
                </a:cubicBezTo>
                <a:lnTo>
                  <a:pt x="356386" y="141195"/>
                </a:lnTo>
                <a:cubicBezTo>
                  <a:pt x="360868" y="134471"/>
                  <a:pt x="363109" y="125506"/>
                  <a:pt x="369833" y="121024"/>
                </a:cubicBezTo>
                <a:lnTo>
                  <a:pt x="390004" y="107577"/>
                </a:lnTo>
                <a:cubicBezTo>
                  <a:pt x="395472" y="91171"/>
                  <a:pt x="397139" y="80270"/>
                  <a:pt x="410174" y="67236"/>
                </a:cubicBezTo>
                <a:cubicBezTo>
                  <a:pt x="415888" y="61522"/>
                  <a:pt x="423621" y="58271"/>
                  <a:pt x="430345" y="53789"/>
                </a:cubicBezTo>
                <a:cubicBezTo>
                  <a:pt x="434827" y="47065"/>
                  <a:pt x="436940" y="37901"/>
                  <a:pt x="443792" y="33618"/>
                </a:cubicBezTo>
                <a:cubicBezTo>
                  <a:pt x="469942" y="17274"/>
                  <a:pt x="526532" y="14867"/>
                  <a:pt x="551368" y="13448"/>
                </a:cubicBezTo>
                <a:cubicBezTo>
                  <a:pt x="607351" y="10249"/>
                  <a:pt x="663443" y="9329"/>
                  <a:pt x="719457" y="6724"/>
                </a:cubicBezTo>
                <a:lnTo>
                  <a:pt x="840480" y="0"/>
                </a:lnTo>
                <a:cubicBezTo>
                  <a:pt x="1022015" y="2241"/>
                  <a:pt x="1203653" y="244"/>
                  <a:pt x="1385086" y="6724"/>
                </a:cubicBezTo>
                <a:cubicBezTo>
                  <a:pt x="1393162" y="7012"/>
                  <a:pt x="1400974" y="13319"/>
                  <a:pt x="1405257" y="20171"/>
                </a:cubicBezTo>
                <a:cubicBezTo>
                  <a:pt x="1412769" y="32191"/>
                  <a:pt x="1418704" y="60512"/>
                  <a:pt x="1418704" y="60512"/>
                </a:cubicBezTo>
                <a:cubicBezTo>
                  <a:pt x="1415099" y="96557"/>
                  <a:pt x="1411861" y="138490"/>
                  <a:pt x="1405257" y="174812"/>
                </a:cubicBezTo>
                <a:cubicBezTo>
                  <a:pt x="1396877" y="220903"/>
                  <a:pt x="1401407" y="183490"/>
                  <a:pt x="1391810" y="221877"/>
                </a:cubicBezTo>
                <a:cubicBezTo>
                  <a:pt x="1389038" y="232964"/>
                  <a:pt x="1386824" y="244200"/>
                  <a:pt x="1385086" y="255495"/>
                </a:cubicBezTo>
                <a:cubicBezTo>
                  <a:pt x="1368805" y="361322"/>
                  <a:pt x="1387055" y="265824"/>
                  <a:pt x="1371639" y="342900"/>
                </a:cubicBezTo>
                <a:cubicBezTo>
                  <a:pt x="1369398" y="430306"/>
                  <a:pt x="1369074" y="517782"/>
                  <a:pt x="1364915" y="605118"/>
                </a:cubicBezTo>
                <a:cubicBezTo>
                  <a:pt x="1364578" y="612197"/>
                  <a:pt x="1363203" y="620277"/>
                  <a:pt x="1358192" y="625289"/>
                </a:cubicBezTo>
                <a:cubicBezTo>
                  <a:pt x="1346764" y="636717"/>
                  <a:pt x="1317851" y="652183"/>
                  <a:pt x="1317851" y="652183"/>
                </a:cubicBezTo>
                <a:cubicBezTo>
                  <a:pt x="1313369" y="658906"/>
                  <a:pt x="1311256" y="668070"/>
                  <a:pt x="1304404" y="672353"/>
                </a:cubicBezTo>
                <a:cubicBezTo>
                  <a:pt x="1292384" y="679865"/>
                  <a:pt x="1264063" y="685800"/>
                  <a:pt x="1264063" y="685800"/>
                </a:cubicBezTo>
                <a:cubicBezTo>
                  <a:pt x="1250616" y="694765"/>
                  <a:pt x="1239053" y="707584"/>
                  <a:pt x="1223721" y="712695"/>
                </a:cubicBezTo>
                <a:lnTo>
                  <a:pt x="1183380" y="726142"/>
                </a:lnTo>
                <a:cubicBezTo>
                  <a:pt x="1176657" y="728383"/>
                  <a:pt x="1170201" y="731700"/>
                  <a:pt x="1163210" y="732865"/>
                </a:cubicBezTo>
                <a:cubicBezTo>
                  <a:pt x="1149763" y="735106"/>
                  <a:pt x="1136407" y="737996"/>
                  <a:pt x="1122868" y="739589"/>
                </a:cubicBezTo>
                <a:cubicBezTo>
                  <a:pt x="1033151" y="750144"/>
                  <a:pt x="964681" y="749432"/>
                  <a:pt x="867374" y="753036"/>
                </a:cubicBezTo>
                <a:cubicBezTo>
                  <a:pt x="602921" y="745888"/>
                  <a:pt x="701558" y="746312"/>
                  <a:pt x="584986" y="732865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D7272681-A9A2-4D97-9248-5676665B14FA}"/>
              </a:ext>
            </a:extLst>
          </p:cNvPr>
          <p:cNvSpPr/>
          <p:nvPr/>
        </p:nvSpPr>
        <p:spPr>
          <a:xfrm>
            <a:off x="5759398" y="5263392"/>
            <a:ext cx="430306" cy="88750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F05FAB2F-A878-41EA-8A1A-864FE49E7030}"/>
              </a:ext>
            </a:extLst>
          </p:cNvPr>
          <p:cNvCxnSpPr>
            <a:cxnSpLocks/>
          </p:cNvCxnSpPr>
          <p:nvPr/>
        </p:nvCxnSpPr>
        <p:spPr>
          <a:xfrm flipV="1">
            <a:off x="5161004" y="4558553"/>
            <a:ext cx="430305" cy="69811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r Verbinder 33">
            <a:extLst>
              <a:ext uri="{FF2B5EF4-FFF2-40B4-BE49-F238E27FC236}">
                <a16:creationId xmlns:a16="http://schemas.microsoft.com/office/drawing/2014/main" id="{1FFFDC61-FB2D-4211-9136-E9F321A1470D}"/>
              </a:ext>
            </a:extLst>
          </p:cNvPr>
          <p:cNvCxnSpPr>
            <a:cxnSpLocks/>
          </p:cNvCxnSpPr>
          <p:nvPr/>
        </p:nvCxnSpPr>
        <p:spPr>
          <a:xfrm>
            <a:off x="5759398" y="4558553"/>
            <a:ext cx="484094" cy="123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r Verbinder 34">
            <a:extLst>
              <a:ext uri="{FF2B5EF4-FFF2-40B4-BE49-F238E27FC236}">
                <a16:creationId xmlns:a16="http://schemas.microsoft.com/office/drawing/2014/main" id="{621DE065-9861-41F7-AE11-D84648B8C894}"/>
              </a:ext>
            </a:extLst>
          </p:cNvPr>
          <p:cNvCxnSpPr/>
          <p:nvPr/>
        </p:nvCxnSpPr>
        <p:spPr>
          <a:xfrm flipH="1">
            <a:off x="5759398" y="4558553"/>
            <a:ext cx="6252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feld 35">
            <a:extLst>
              <a:ext uri="{FF2B5EF4-FFF2-40B4-BE49-F238E27FC236}">
                <a16:creationId xmlns:a16="http://schemas.microsoft.com/office/drawing/2014/main" id="{94138C4F-33CB-46B0-B71B-4D81E6EBE614}"/>
              </a:ext>
            </a:extLst>
          </p:cNvPr>
          <p:cNvSpPr txBox="1"/>
          <p:nvPr/>
        </p:nvSpPr>
        <p:spPr>
          <a:xfrm>
            <a:off x="5653396" y="6150898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Pump</a:t>
            </a: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1ECDC63B-4974-4756-BEB0-793B82E0A7B0}"/>
              </a:ext>
            </a:extLst>
          </p:cNvPr>
          <p:cNvSpPr txBox="1"/>
          <p:nvPr/>
        </p:nvSpPr>
        <p:spPr>
          <a:xfrm>
            <a:off x="4397316" y="1603777"/>
            <a:ext cx="2141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Calibration</a:t>
            </a:r>
            <a:r>
              <a:rPr lang="de-DE" dirty="0"/>
              <a:t> w Plasma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36681AB7-7CC1-4DBF-BF79-67ED7FFD6533}"/>
              </a:ext>
            </a:extLst>
          </p:cNvPr>
          <p:cNvSpPr txBox="1"/>
          <p:nvPr/>
        </p:nvSpPr>
        <p:spPr>
          <a:xfrm>
            <a:off x="6121198" y="2941155"/>
            <a:ext cx="42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P1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B42F08D3-FB4C-4451-968D-5A6442610E9E}"/>
              </a:ext>
            </a:extLst>
          </p:cNvPr>
          <p:cNvSpPr txBox="1"/>
          <p:nvPr/>
        </p:nvSpPr>
        <p:spPr>
          <a:xfrm>
            <a:off x="5740952" y="4736289"/>
            <a:ext cx="42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P2</a:t>
            </a:r>
          </a:p>
        </p:txBody>
      </p:sp>
      <p:cxnSp>
        <p:nvCxnSpPr>
          <p:cNvPr id="43" name="Gerade Verbindung mit Pfeil 42">
            <a:extLst>
              <a:ext uri="{FF2B5EF4-FFF2-40B4-BE49-F238E27FC236}">
                <a16:creationId xmlns:a16="http://schemas.microsoft.com/office/drawing/2014/main" id="{2262A1F3-E548-4C48-B106-029152DBA4B4}"/>
              </a:ext>
            </a:extLst>
          </p:cNvPr>
          <p:cNvCxnSpPr>
            <a:cxnSpLocks/>
          </p:cNvCxnSpPr>
          <p:nvPr/>
        </p:nvCxnSpPr>
        <p:spPr>
          <a:xfrm flipV="1">
            <a:off x="6448126" y="4353706"/>
            <a:ext cx="7167" cy="40275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feld 45">
            <a:extLst>
              <a:ext uri="{FF2B5EF4-FFF2-40B4-BE49-F238E27FC236}">
                <a16:creationId xmlns:a16="http://schemas.microsoft.com/office/drawing/2014/main" id="{BFFB7F56-4319-4878-81E0-294D8B38FAC8}"/>
              </a:ext>
            </a:extLst>
          </p:cNvPr>
          <p:cNvSpPr txBox="1"/>
          <p:nvPr/>
        </p:nvSpPr>
        <p:spPr>
          <a:xfrm>
            <a:off x="3858612" y="2826574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>
                <a:latin typeface="Symbol" panose="05050102010706020507" pitchFamily="18" charset="2"/>
              </a:rPr>
              <a:t>G</a:t>
            </a:r>
          </a:p>
        </p:txBody>
      </p:sp>
      <p:sp>
        <p:nvSpPr>
          <p:cNvPr id="47" name="Ellipse 46">
            <a:extLst>
              <a:ext uri="{FF2B5EF4-FFF2-40B4-BE49-F238E27FC236}">
                <a16:creationId xmlns:a16="http://schemas.microsoft.com/office/drawing/2014/main" id="{D808865B-92F3-4A3C-881D-61CA7A574A07}"/>
              </a:ext>
            </a:extLst>
          </p:cNvPr>
          <p:cNvSpPr/>
          <p:nvPr/>
        </p:nvSpPr>
        <p:spPr>
          <a:xfrm>
            <a:off x="5071790" y="2861605"/>
            <a:ext cx="1089786" cy="16913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5BEA02E0-6B66-4374-8796-C8A7F966A0CC}"/>
              </a:ext>
            </a:extLst>
          </p:cNvPr>
          <p:cNvSpPr txBox="1"/>
          <p:nvPr/>
        </p:nvSpPr>
        <p:spPr>
          <a:xfrm>
            <a:off x="5381155" y="4149496"/>
            <a:ext cx="42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P3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266934AC-9F80-402C-B67D-375B066F5E49}"/>
              </a:ext>
            </a:extLst>
          </p:cNvPr>
          <p:cNvSpPr txBox="1"/>
          <p:nvPr/>
        </p:nvSpPr>
        <p:spPr>
          <a:xfrm>
            <a:off x="3503326" y="5442920"/>
            <a:ext cx="235192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</a:t>
            </a:r>
            <a:r>
              <a:rPr lang="de-DE" baseline="-25000" dirty="0"/>
              <a:t>3</a:t>
            </a:r>
            <a:r>
              <a:rPr lang="de-DE" dirty="0"/>
              <a:t>&gt;P</a:t>
            </a:r>
            <a:r>
              <a:rPr lang="de-DE" baseline="-25000" dirty="0"/>
              <a:t>2</a:t>
            </a:r>
            <a:r>
              <a:rPr lang="de-DE" dirty="0"/>
              <a:t>&gt;P</a:t>
            </a:r>
            <a:r>
              <a:rPr lang="de-DE" baseline="-25000" dirty="0"/>
              <a:t>1</a:t>
            </a:r>
          </a:p>
          <a:p>
            <a:r>
              <a:rPr lang="de-DE" dirty="0">
                <a:latin typeface="Symbol" panose="05050102010706020507" pitchFamily="18" charset="2"/>
              </a:rPr>
              <a:t>G= </a:t>
            </a:r>
            <a:r>
              <a:rPr lang="de-DE" dirty="0"/>
              <a:t>P</a:t>
            </a:r>
            <a:r>
              <a:rPr lang="de-DE" baseline="-25000" dirty="0"/>
              <a:t>3</a:t>
            </a:r>
            <a:r>
              <a:rPr lang="de-DE" dirty="0"/>
              <a:t>*S</a:t>
            </a:r>
            <a:r>
              <a:rPr lang="de-DE" baseline="-25000" dirty="0"/>
              <a:t>1</a:t>
            </a:r>
            <a:r>
              <a:rPr lang="de-DE" dirty="0"/>
              <a:t>= P</a:t>
            </a:r>
            <a:r>
              <a:rPr lang="de-DE" baseline="-25000" dirty="0"/>
              <a:t>2</a:t>
            </a:r>
            <a:r>
              <a:rPr lang="de-DE" dirty="0"/>
              <a:t>*(S</a:t>
            </a:r>
            <a:r>
              <a:rPr lang="de-DE" baseline="-25000" dirty="0"/>
              <a:t>pump</a:t>
            </a:r>
            <a:r>
              <a:rPr lang="de-DE" dirty="0"/>
              <a:t>-S</a:t>
            </a:r>
            <a:r>
              <a:rPr lang="de-DE" baseline="-25000" dirty="0"/>
              <a:t>2</a:t>
            </a:r>
            <a:r>
              <a:rPr lang="de-DE" dirty="0"/>
              <a:t>)</a:t>
            </a:r>
          </a:p>
          <a:p>
            <a:r>
              <a:rPr lang="de-DE" dirty="0"/>
              <a:t>P</a:t>
            </a:r>
            <a:r>
              <a:rPr lang="de-DE" baseline="-25000" dirty="0"/>
              <a:t>3 </a:t>
            </a:r>
            <a:r>
              <a:rPr lang="de-DE" dirty="0"/>
              <a:t>= ?</a:t>
            </a:r>
            <a:endParaRPr lang="de-DE" baseline="-25000" dirty="0"/>
          </a:p>
          <a:p>
            <a:endParaRPr lang="de-DE" baseline="-25000" dirty="0"/>
          </a:p>
        </p:txBody>
      </p:sp>
      <p:cxnSp>
        <p:nvCxnSpPr>
          <p:cNvPr id="42" name="Gerade Verbindung mit Pfeil 41">
            <a:extLst>
              <a:ext uri="{FF2B5EF4-FFF2-40B4-BE49-F238E27FC236}">
                <a16:creationId xmlns:a16="http://schemas.microsoft.com/office/drawing/2014/main" id="{85B120F9-0560-4B1D-A140-25591E59E557}"/>
              </a:ext>
            </a:extLst>
          </p:cNvPr>
          <p:cNvCxnSpPr>
            <a:cxnSpLocks/>
          </p:cNvCxnSpPr>
          <p:nvPr/>
        </p:nvCxnSpPr>
        <p:spPr>
          <a:xfrm>
            <a:off x="5645483" y="4509313"/>
            <a:ext cx="95469" cy="32377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mit Pfeil 51">
            <a:extLst>
              <a:ext uri="{FF2B5EF4-FFF2-40B4-BE49-F238E27FC236}">
                <a16:creationId xmlns:a16="http://schemas.microsoft.com/office/drawing/2014/main" id="{585BF65A-69E0-4264-80C4-B08A58815F99}"/>
              </a:ext>
            </a:extLst>
          </p:cNvPr>
          <p:cNvCxnSpPr/>
          <p:nvPr/>
        </p:nvCxnSpPr>
        <p:spPr>
          <a:xfrm>
            <a:off x="5951106" y="5773268"/>
            <a:ext cx="0" cy="471809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mit Pfeil 53">
            <a:extLst>
              <a:ext uri="{FF2B5EF4-FFF2-40B4-BE49-F238E27FC236}">
                <a16:creationId xmlns:a16="http://schemas.microsoft.com/office/drawing/2014/main" id="{0A50C9A9-B93E-4D80-B47E-CF8F00D5ECB6}"/>
              </a:ext>
            </a:extLst>
          </p:cNvPr>
          <p:cNvCxnSpPr/>
          <p:nvPr/>
        </p:nvCxnSpPr>
        <p:spPr>
          <a:xfrm>
            <a:off x="4182740" y="3125821"/>
            <a:ext cx="393750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mit Pfeil 54">
            <a:extLst>
              <a:ext uri="{FF2B5EF4-FFF2-40B4-BE49-F238E27FC236}">
                <a16:creationId xmlns:a16="http://schemas.microsoft.com/office/drawing/2014/main" id="{1AA5915C-F016-47A3-8116-4914A1026192}"/>
              </a:ext>
            </a:extLst>
          </p:cNvPr>
          <p:cNvCxnSpPr/>
          <p:nvPr/>
        </p:nvCxnSpPr>
        <p:spPr>
          <a:xfrm>
            <a:off x="1029397" y="3060788"/>
            <a:ext cx="393750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 Verbindung mit Pfeil 55">
            <a:extLst>
              <a:ext uri="{FF2B5EF4-FFF2-40B4-BE49-F238E27FC236}">
                <a16:creationId xmlns:a16="http://schemas.microsoft.com/office/drawing/2014/main" id="{890C9CC8-8D22-4B4B-9663-5A32DB22BA52}"/>
              </a:ext>
            </a:extLst>
          </p:cNvPr>
          <p:cNvCxnSpPr/>
          <p:nvPr/>
        </p:nvCxnSpPr>
        <p:spPr>
          <a:xfrm>
            <a:off x="2877671" y="5707115"/>
            <a:ext cx="0" cy="47180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hteck: abgerundete Ecken 56">
            <a:extLst>
              <a:ext uri="{FF2B5EF4-FFF2-40B4-BE49-F238E27FC236}">
                <a16:creationId xmlns:a16="http://schemas.microsoft.com/office/drawing/2014/main" id="{58B0261D-66CC-4120-ACBD-E27E4A985CAC}"/>
              </a:ext>
            </a:extLst>
          </p:cNvPr>
          <p:cNvSpPr/>
          <p:nvPr/>
        </p:nvSpPr>
        <p:spPr>
          <a:xfrm>
            <a:off x="7753976" y="1982249"/>
            <a:ext cx="2312894" cy="3200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58" name="Freihandform: Form 57">
            <a:extLst>
              <a:ext uri="{FF2B5EF4-FFF2-40B4-BE49-F238E27FC236}">
                <a16:creationId xmlns:a16="http://schemas.microsoft.com/office/drawing/2014/main" id="{74FDE171-73E1-43C8-9BF2-283992361C89}"/>
              </a:ext>
            </a:extLst>
          </p:cNvPr>
          <p:cNvSpPr/>
          <p:nvPr/>
        </p:nvSpPr>
        <p:spPr>
          <a:xfrm>
            <a:off x="8651518" y="4456507"/>
            <a:ext cx="1418704" cy="753036"/>
          </a:xfrm>
          <a:custGeom>
            <a:avLst/>
            <a:gdLst>
              <a:gd name="connsiteX0" fmla="*/ 584986 w 1418704"/>
              <a:gd name="connsiteY0" fmla="*/ 732865 h 753036"/>
              <a:gd name="connsiteX1" fmla="*/ 584986 w 1418704"/>
              <a:gd name="connsiteY1" fmla="*/ 732865 h 753036"/>
              <a:gd name="connsiteX2" fmla="*/ 403451 w 1418704"/>
              <a:gd name="connsiteY2" fmla="*/ 739589 h 753036"/>
              <a:gd name="connsiteX3" fmla="*/ 295874 w 1418704"/>
              <a:gd name="connsiteY3" fmla="*/ 746312 h 753036"/>
              <a:gd name="connsiteX4" fmla="*/ 33657 w 1418704"/>
              <a:gd name="connsiteY4" fmla="*/ 739589 h 753036"/>
              <a:gd name="connsiteX5" fmla="*/ 6763 w 1418704"/>
              <a:gd name="connsiteY5" fmla="*/ 732865 h 753036"/>
              <a:gd name="connsiteX6" fmla="*/ 6763 w 1418704"/>
              <a:gd name="connsiteY6" fmla="*/ 665630 h 753036"/>
              <a:gd name="connsiteX7" fmla="*/ 40380 w 1418704"/>
              <a:gd name="connsiteY7" fmla="*/ 605118 h 753036"/>
              <a:gd name="connsiteX8" fmla="*/ 53827 w 1418704"/>
              <a:gd name="connsiteY8" fmla="*/ 584948 h 753036"/>
              <a:gd name="connsiteX9" fmla="*/ 67274 w 1418704"/>
              <a:gd name="connsiteY9" fmla="*/ 571500 h 753036"/>
              <a:gd name="connsiteX10" fmla="*/ 80721 w 1418704"/>
              <a:gd name="connsiteY10" fmla="*/ 551330 h 753036"/>
              <a:gd name="connsiteX11" fmla="*/ 87445 w 1418704"/>
              <a:gd name="connsiteY11" fmla="*/ 531159 h 753036"/>
              <a:gd name="connsiteX12" fmla="*/ 107615 w 1418704"/>
              <a:gd name="connsiteY12" fmla="*/ 517712 h 753036"/>
              <a:gd name="connsiteX13" fmla="*/ 141233 w 1418704"/>
              <a:gd name="connsiteY13" fmla="*/ 457200 h 753036"/>
              <a:gd name="connsiteX14" fmla="*/ 154680 w 1418704"/>
              <a:gd name="connsiteY14" fmla="*/ 437030 h 753036"/>
              <a:gd name="connsiteX15" fmla="*/ 168127 w 1418704"/>
              <a:gd name="connsiteY15" fmla="*/ 416859 h 753036"/>
              <a:gd name="connsiteX16" fmla="*/ 188298 w 1418704"/>
              <a:gd name="connsiteY16" fmla="*/ 396689 h 753036"/>
              <a:gd name="connsiteX17" fmla="*/ 195021 w 1418704"/>
              <a:gd name="connsiteY17" fmla="*/ 376518 h 753036"/>
              <a:gd name="connsiteX18" fmla="*/ 228639 w 1418704"/>
              <a:gd name="connsiteY18" fmla="*/ 342900 h 753036"/>
              <a:gd name="connsiteX19" fmla="*/ 255533 w 1418704"/>
              <a:gd name="connsiteY19" fmla="*/ 309283 h 753036"/>
              <a:gd name="connsiteX20" fmla="*/ 262257 w 1418704"/>
              <a:gd name="connsiteY20" fmla="*/ 289112 h 753036"/>
              <a:gd name="connsiteX21" fmla="*/ 289151 w 1418704"/>
              <a:gd name="connsiteY21" fmla="*/ 248771 h 753036"/>
              <a:gd name="connsiteX22" fmla="*/ 329492 w 1418704"/>
              <a:gd name="connsiteY22" fmla="*/ 181536 h 753036"/>
              <a:gd name="connsiteX23" fmla="*/ 356386 w 1418704"/>
              <a:gd name="connsiteY23" fmla="*/ 141195 h 753036"/>
              <a:gd name="connsiteX24" fmla="*/ 369833 w 1418704"/>
              <a:gd name="connsiteY24" fmla="*/ 121024 h 753036"/>
              <a:gd name="connsiteX25" fmla="*/ 390004 w 1418704"/>
              <a:gd name="connsiteY25" fmla="*/ 107577 h 753036"/>
              <a:gd name="connsiteX26" fmla="*/ 410174 w 1418704"/>
              <a:gd name="connsiteY26" fmla="*/ 67236 h 753036"/>
              <a:gd name="connsiteX27" fmla="*/ 430345 w 1418704"/>
              <a:gd name="connsiteY27" fmla="*/ 53789 h 753036"/>
              <a:gd name="connsiteX28" fmla="*/ 443792 w 1418704"/>
              <a:gd name="connsiteY28" fmla="*/ 33618 h 753036"/>
              <a:gd name="connsiteX29" fmla="*/ 551368 w 1418704"/>
              <a:gd name="connsiteY29" fmla="*/ 13448 h 753036"/>
              <a:gd name="connsiteX30" fmla="*/ 719457 w 1418704"/>
              <a:gd name="connsiteY30" fmla="*/ 6724 h 753036"/>
              <a:gd name="connsiteX31" fmla="*/ 840480 w 1418704"/>
              <a:gd name="connsiteY31" fmla="*/ 0 h 753036"/>
              <a:gd name="connsiteX32" fmla="*/ 1385086 w 1418704"/>
              <a:gd name="connsiteY32" fmla="*/ 6724 h 753036"/>
              <a:gd name="connsiteX33" fmla="*/ 1405257 w 1418704"/>
              <a:gd name="connsiteY33" fmla="*/ 20171 h 753036"/>
              <a:gd name="connsiteX34" fmla="*/ 1418704 w 1418704"/>
              <a:gd name="connsiteY34" fmla="*/ 60512 h 753036"/>
              <a:gd name="connsiteX35" fmla="*/ 1405257 w 1418704"/>
              <a:gd name="connsiteY35" fmla="*/ 174812 h 753036"/>
              <a:gd name="connsiteX36" fmla="*/ 1391810 w 1418704"/>
              <a:gd name="connsiteY36" fmla="*/ 221877 h 753036"/>
              <a:gd name="connsiteX37" fmla="*/ 1385086 w 1418704"/>
              <a:gd name="connsiteY37" fmla="*/ 255495 h 753036"/>
              <a:gd name="connsiteX38" fmla="*/ 1371639 w 1418704"/>
              <a:gd name="connsiteY38" fmla="*/ 342900 h 753036"/>
              <a:gd name="connsiteX39" fmla="*/ 1364915 w 1418704"/>
              <a:gd name="connsiteY39" fmla="*/ 605118 h 753036"/>
              <a:gd name="connsiteX40" fmla="*/ 1358192 w 1418704"/>
              <a:gd name="connsiteY40" fmla="*/ 625289 h 753036"/>
              <a:gd name="connsiteX41" fmla="*/ 1317851 w 1418704"/>
              <a:gd name="connsiteY41" fmla="*/ 652183 h 753036"/>
              <a:gd name="connsiteX42" fmla="*/ 1304404 w 1418704"/>
              <a:gd name="connsiteY42" fmla="*/ 672353 h 753036"/>
              <a:gd name="connsiteX43" fmla="*/ 1264063 w 1418704"/>
              <a:gd name="connsiteY43" fmla="*/ 685800 h 753036"/>
              <a:gd name="connsiteX44" fmla="*/ 1223721 w 1418704"/>
              <a:gd name="connsiteY44" fmla="*/ 712695 h 753036"/>
              <a:gd name="connsiteX45" fmla="*/ 1183380 w 1418704"/>
              <a:gd name="connsiteY45" fmla="*/ 726142 h 753036"/>
              <a:gd name="connsiteX46" fmla="*/ 1163210 w 1418704"/>
              <a:gd name="connsiteY46" fmla="*/ 732865 h 753036"/>
              <a:gd name="connsiteX47" fmla="*/ 1122868 w 1418704"/>
              <a:gd name="connsiteY47" fmla="*/ 739589 h 753036"/>
              <a:gd name="connsiteX48" fmla="*/ 867374 w 1418704"/>
              <a:gd name="connsiteY48" fmla="*/ 753036 h 753036"/>
              <a:gd name="connsiteX49" fmla="*/ 584986 w 1418704"/>
              <a:gd name="connsiteY49" fmla="*/ 732865 h 753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1418704" h="753036">
                <a:moveTo>
                  <a:pt x="584986" y="732865"/>
                </a:moveTo>
                <a:lnTo>
                  <a:pt x="584986" y="732865"/>
                </a:lnTo>
                <a:lnTo>
                  <a:pt x="403451" y="739589"/>
                </a:lnTo>
                <a:cubicBezTo>
                  <a:pt x="367561" y="741258"/>
                  <a:pt x="331803" y="746312"/>
                  <a:pt x="295874" y="746312"/>
                </a:cubicBezTo>
                <a:cubicBezTo>
                  <a:pt x="208440" y="746312"/>
                  <a:pt x="121063" y="741830"/>
                  <a:pt x="33657" y="739589"/>
                </a:cubicBezTo>
                <a:cubicBezTo>
                  <a:pt x="24692" y="737348"/>
                  <a:pt x="13979" y="738638"/>
                  <a:pt x="6763" y="732865"/>
                </a:cubicBezTo>
                <a:cubicBezTo>
                  <a:pt x="-8233" y="720869"/>
                  <a:pt x="6326" y="667815"/>
                  <a:pt x="6763" y="665630"/>
                </a:cubicBezTo>
                <a:cubicBezTo>
                  <a:pt x="11835" y="640268"/>
                  <a:pt x="24972" y="628230"/>
                  <a:pt x="40380" y="605118"/>
                </a:cubicBezTo>
                <a:cubicBezTo>
                  <a:pt x="44862" y="598395"/>
                  <a:pt x="48113" y="590662"/>
                  <a:pt x="53827" y="584948"/>
                </a:cubicBezTo>
                <a:cubicBezTo>
                  <a:pt x="58309" y="580465"/>
                  <a:pt x="63314" y="576450"/>
                  <a:pt x="67274" y="571500"/>
                </a:cubicBezTo>
                <a:cubicBezTo>
                  <a:pt x="72322" y="565190"/>
                  <a:pt x="77107" y="558557"/>
                  <a:pt x="80721" y="551330"/>
                </a:cubicBezTo>
                <a:cubicBezTo>
                  <a:pt x="83891" y="544991"/>
                  <a:pt x="83018" y="536693"/>
                  <a:pt x="87445" y="531159"/>
                </a:cubicBezTo>
                <a:cubicBezTo>
                  <a:pt x="92493" y="524849"/>
                  <a:pt x="100892" y="522194"/>
                  <a:pt x="107615" y="517712"/>
                </a:cubicBezTo>
                <a:cubicBezTo>
                  <a:pt x="119450" y="482211"/>
                  <a:pt x="110408" y="503437"/>
                  <a:pt x="141233" y="457200"/>
                </a:cubicBezTo>
                <a:lnTo>
                  <a:pt x="154680" y="437030"/>
                </a:lnTo>
                <a:cubicBezTo>
                  <a:pt x="159162" y="430306"/>
                  <a:pt x="162413" y="422573"/>
                  <a:pt x="168127" y="416859"/>
                </a:cubicBezTo>
                <a:lnTo>
                  <a:pt x="188298" y="396689"/>
                </a:lnTo>
                <a:cubicBezTo>
                  <a:pt x="190539" y="389965"/>
                  <a:pt x="190769" y="382188"/>
                  <a:pt x="195021" y="376518"/>
                </a:cubicBezTo>
                <a:cubicBezTo>
                  <a:pt x="204529" y="363840"/>
                  <a:pt x="228639" y="342900"/>
                  <a:pt x="228639" y="342900"/>
                </a:cubicBezTo>
                <a:cubicBezTo>
                  <a:pt x="245541" y="292200"/>
                  <a:pt x="220776" y="352730"/>
                  <a:pt x="255533" y="309283"/>
                </a:cubicBezTo>
                <a:cubicBezTo>
                  <a:pt x="259960" y="303749"/>
                  <a:pt x="258815" y="295307"/>
                  <a:pt x="262257" y="289112"/>
                </a:cubicBezTo>
                <a:cubicBezTo>
                  <a:pt x="270106" y="274985"/>
                  <a:pt x="281923" y="263226"/>
                  <a:pt x="289151" y="248771"/>
                </a:cubicBezTo>
                <a:cubicBezTo>
                  <a:pt x="309826" y="207421"/>
                  <a:pt x="297038" y="230218"/>
                  <a:pt x="329492" y="181536"/>
                </a:cubicBezTo>
                <a:lnTo>
                  <a:pt x="356386" y="141195"/>
                </a:lnTo>
                <a:cubicBezTo>
                  <a:pt x="360868" y="134471"/>
                  <a:pt x="363109" y="125506"/>
                  <a:pt x="369833" y="121024"/>
                </a:cubicBezTo>
                <a:lnTo>
                  <a:pt x="390004" y="107577"/>
                </a:lnTo>
                <a:cubicBezTo>
                  <a:pt x="395472" y="91171"/>
                  <a:pt x="397139" y="80270"/>
                  <a:pt x="410174" y="67236"/>
                </a:cubicBezTo>
                <a:cubicBezTo>
                  <a:pt x="415888" y="61522"/>
                  <a:pt x="423621" y="58271"/>
                  <a:pt x="430345" y="53789"/>
                </a:cubicBezTo>
                <a:cubicBezTo>
                  <a:pt x="434827" y="47065"/>
                  <a:pt x="436940" y="37901"/>
                  <a:pt x="443792" y="33618"/>
                </a:cubicBezTo>
                <a:cubicBezTo>
                  <a:pt x="469942" y="17274"/>
                  <a:pt x="526532" y="14867"/>
                  <a:pt x="551368" y="13448"/>
                </a:cubicBezTo>
                <a:cubicBezTo>
                  <a:pt x="607351" y="10249"/>
                  <a:pt x="663443" y="9329"/>
                  <a:pt x="719457" y="6724"/>
                </a:cubicBezTo>
                <a:lnTo>
                  <a:pt x="840480" y="0"/>
                </a:lnTo>
                <a:cubicBezTo>
                  <a:pt x="1022015" y="2241"/>
                  <a:pt x="1203653" y="244"/>
                  <a:pt x="1385086" y="6724"/>
                </a:cubicBezTo>
                <a:cubicBezTo>
                  <a:pt x="1393162" y="7012"/>
                  <a:pt x="1400974" y="13319"/>
                  <a:pt x="1405257" y="20171"/>
                </a:cubicBezTo>
                <a:cubicBezTo>
                  <a:pt x="1412769" y="32191"/>
                  <a:pt x="1418704" y="60512"/>
                  <a:pt x="1418704" y="60512"/>
                </a:cubicBezTo>
                <a:cubicBezTo>
                  <a:pt x="1415099" y="96557"/>
                  <a:pt x="1411861" y="138490"/>
                  <a:pt x="1405257" y="174812"/>
                </a:cubicBezTo>
                <a:cubicBezTo>
                  <a:pt x="1396877" y="220903"/>
                  <a:pt x="1401407" y="183490"/>
                  <a:pt x="1391810" y="221877"/>
                </a:cubicBezTo>
                <a:cubicBezTo>
                  <a:pt x="1389038" y="232964"/>
                  <a:pt x="1386824" y="244200"/>
                  <a:pt x="1385086" y="255495"/>
                </a:cubicBezTo>
                <a:cubicBezTo>
                  <a:pt x="1368805" y="361322"/>
                  <a:pt x="1387055" y="265824"/>
                  <a:pt x="1371639" y="342900"/>
                </a:cubicBezTo>
                <a:cubicBezTo>
                  <a:pt x="1369398" y="430306"/>
                  <a:pt x="1369074" y="517782"/>
                  <a:pt x="1364915" y="605118"/>
                </a:cubicBezTo>
                <a:cubicBezTo>
                  <a:pt x="1364578" y="612197"/>
                  <a:pt x="1363203" y="620277"/>
                  <a:pt x="1358192" y="625289"/>
                </a:cubicBezTo>
                <a:cubicBezTo>
                  <a:pt x="1346764" y="636717"/>
                  <a:pt x="1317851" y="652183"/>
                  <a:pt x="1317851" y="652183"/>
                </a:cubicBezTo>
                <a:cubicBezTo>
                  <a:pt x="1313369" y="658906"/>
                  <a:pt x="1311256" y="668070"/>
                  <a:pt x="1304404" y="672353"/>
                </a:cubicBezTo>
                <a:cubicBezTo>
                  <a:pt x="1292384" y="679865"/>
                  <a:pt x="1264063" y="685800"/>
                  <a:pt x="1264063" y="685800"/>
                </a:cubicBezTo>
                <a:cubicBezTo>
                  <a:pt x="1250616" y="694765"/>
                  <a:pt x="1239053" y="707584"/>
                  <a:pt x="1223721" y="712695"/>
                </a:cubicBezTo>
                <a:lnTo>
                  <a:pt x="1183380" y="726142"/>
                </a:lnTo>
                <a:cubicBezTo>
                  <a:pt x="1176657" y="728383"/>
                  <a:pt x="1170201" y="731700"/>
                  <a:pt x="1163210" y="732865"/>
                </a:cubicBezTo>
                <a:cubicBezTo>
                  <a:pt x="1149763" y="735106"/>
                  <a:pt x="1136407" y="737996"/>
                  <a:pt x="1122868" y="739589"/>
                </a:cubicBezTo>
                <a:cubicBezTo>
                  <a:pt x="1033151" y="750144"/>
                  <a:pt x="964681" y="749432"/>
                  <a:pt x="867374" y="753036"/>
                </a:cubicBezTo>
                <a:cubicBezTo>
                  <a:pt x="602921" y="745888"/>
                  <a:pt x="701558" y="746312"/>
                  <a:pt x="584986" y="732865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7E57E3C1-8AE0-4FDC-9EA4-B769D0C3A763}"/>
              </a:ext>
            </a:extLst>
          </p:cNvPr>
          <p:cNvSpPr/>
          <p:nvPr/>
        </p:nvSpPr>
        <p:spPr>
          <a:xfrm>
            <a:off x="9256675" y="5182649"/>
            <a:ext cx="430306" cy="88750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60" name="Gerader Verbinder 59">
            <a:extLst>
              <a:ext uri="{FF2B5EF4-FFF2-40B4-BE49-F238E27FC236}">
                <a16:creationId xmlns:a16="http://schemas.microsoft.com/office/drawing/2014/main" id="{7D624CA8-E5C9-49E7-BC4F-5D4215C7DE4D}"/>
              </a:ext>
            </a:extLst>
          </p:cNvPr>
          <p:cNvCxnSpPr>
            <a:cxnSpLocks/>
          </p:cNvCxnSpPr>
          <p:nvPr/>
        </p:nvCxnSpPr>
        <p:spPr>
          <a:xfrm flipV="1">
            <a:off x="8658281" y="4477810"/>
            <a:ext cx="430305" cy="69811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r Verbinder 60">
            <a:extLst>
              <a:ext uri="{FF2B5EF4-FFF2-40B4-BE49-F238E27FC236}">
                <a16:creationId xmlns:a16="http://schemas.microsoft.com/office/drawing/2014/main" id="{B380ACCC-2D98-4493-AB60-C63FC44D1FF3}"/>
              </a:ext>
            </a:extLst>
          </p:cNvPr>
          <p:cNvCxnSpPr>
            <a:cxnSpLocks/>
          </p:cNvCxnSpPr>
          <p:nvPr/>
        </p:nvCxnSpPr>
        <p:spPr>
          <a:xfrm>
            <a:off x="9256675" y="4477810"/>
            <a:ext cx="484094" cy="123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r Verbinder 61">
            <a:extLst>
              <a:ext uri="{FF2B5EF4-FFF2-40B4-BE49-F238E27FC236}">
                <a16:creationId xmlns:a16="http://schemas.microsoft.com/office/drawing/2014/main" id="{589B65A7-668C-4D2C-BAEA-DFA200BD4631}"/>
              </a:ext>
            </a:extLst>
          </p:cNvPr>
          <p:cNvCxnSpPr/>
          <p:nvPr/>
        </p:nvCxnSpPr>
        <p:spPr>
          <a:xfrm flipH="1">
            <a:off x="9256675" y="4477810"/>
            <a:ext cx="6252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feld 63">
            <a:extLst>
              <a:ext uri="{FF2B5EF4-FFF2-40B4-BE49-F238E27FC236}">
                <a16:creationId xmlns:a16="http://schemas.microsoft.com/office/drawing/2014/main" id="{DA8D1722-85BE-4B12-A252-56D055120699}"/>
              </a:ext>
            </a:extLst>
          </p:cNvPr>
          <p:cNvSpPr txBox="1"/>
          <p:nvPr/>
        </p:nvSpPr>
        <p:spPr>
          <a:xfrm>
            <a:off x="7811086" y="1556597"/>
            <a:ext cx="280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Calibration</a:t>
            </a:r>
            <a:r>
              <a:rPr lang="de-DE" dirty="0"/>
              <a:t> w Plasma &amp; </a:t>
            </a:r>
            <a:r>
              <a:rPr lang="de-DE" dirty="0" err="1"/>
              <a:t>cryo</a:t>
            </a:r>
            <a:endParaRPr lang="de-DE" dirty="0"/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6176BA56-65DD-4505-A7D8-71C2E2F29B64}"/>
              </a:ext>
            </a:extLst>
          </p:cNvPr>
          <p:cNvSpPr txBox="1"/>
          <p:nvPr/>
        </p:nvSpPr>
        <p:spPr>
          <a:xfrm>
            <a:off x="9618475" y="2860412"/>
            <a:ext cx="42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P1</a:t>
            </a: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4B8798CF-8D6C-4D4B-A5F4-3C5E5B0A89AE}"/>
              </a:ext>
            </a:extLst>
          </p:cNvPr>
          <p:cNvSpPr txBox="1"/>
          <p:nvPr/>
        </p:nvSpPr>
        <p:spPr>
          <a:xfrm>
            <a:off x="9337774" y="4648359"/>
            <a:ext cx="42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P2</a:t>
            </a:r>
          </a:p>
        </p:txBody>
      </p:sp>
      <p:cxnSp>
        <p:nvCxnSpPr>
          <p:cNvPr id="67" name="Gerade Verbindung mit Pfeil 66">
            <a:extLst>
              <a:ext uri="{FF2B5EF4-FFF2-40B4-BE49-F238E27FC236}">
                <a16:creationId xmlns:a16="http://schemas.microsoft.com/office/drawing/2014/main" id="{86BF30CA-E9F5-4D47-9D3F-2EE7C4735FD8}"/>
              </a:ext>
            </a:extLst>
          </p:cNvPr>
          <p:cNvCxnSpPr>
            <a:cxnSpLocks/>
          </p:cNvCxnSpPr>
          <p:nvPr/>
        </p:nvCxnSpPr>
        <p:spPr>
          <a:xfrm flipV="1">
            <a:off x="9945403" y="4272963"/>
            <a:ext cx="7167" cy="40275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Ellipse 67">
            <a:extLst>
              <a:ext uri="{FF2B5EF4-FFF2-40B4-BE49-F238E27FC236}">
                <a16:creationId xmlns:a16="http://schemas.microsoft.com/office/drawing/2014/main" id="{45683F45-5C5B-4ADE-9AD6-E6F28194F7AC}"/>
              </a:ext>
            </a:extLst>
          </p:cNvPr>
          <p:cNvSpPr/>
          <p:nvPr/>
        </p:nvSpPr>
        <p:spPr>
          <a:xfrm>
            <a:off x="8569067" y="2780862"/>
            <a:ext cx="1089786" cy="16913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7AF13F67-3DAC-42DE-AF34-C98400729562}"/>
              </a:ext>
            </a:extLst>
          </p:cNvPr>
          <p:cNvSpPr txBox="1"/>
          <p:nvPr/>
        </p:nvSpPr>
        <p:spPr>
          <a:xfrm>
            <a:off x="8878432" y="4068753"/>
            <a:ext cx="420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P3</a:t>
            </a:r>
          </a:p>
        </p:txBody>
      </p:sp>
      <p:cxnSp>
        <p:nvCxnSpPr>
          <p:cNvPr id="71" name="Gerade Verbindung mit Pfeil 70">
            <a:extLst>
              <a:ext uri="{FF2B5EF4-FFF2-40B4-BE49-F238E27FC236}">
                <a16:creationId xmlns:a16="http://schemas.microsoft.com/office/drawing/2014/main" id="{53A73E45-C8AF-4DA8-891C-1390196C8A3D}"/>
              </a:ext>
            </a:extLst>
          </p:cNvPr>
          <p:cNvCxnSpPr>
            <a:cxnSpLocks/>
          </p:cNvCxnSpPr>
          <p:nvPr/>
        </p:nvCxnSpPr>
        <p:spPr>
          <a:xfrm>
            <a:off x="9142760" y="4428570"/>
            <a:ext cx="95469" cy="32377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mit Pfeil 72">
            <a:extLst>
              <a:ext uri="{FF2B5EF4-FFF2-40B4-BE49-F238E27FC236}">
                <a16:creationId xmlns:a16="http://schemas.microsoft.com/office/drawing/2014/main" id="{56D67598-4149-41CF-AC45-17ABB42A518B}"/>
              </a:ext>
            </a:extLst>
          </p:cNvPr>
          <p:cNvCxnSpPr/>
          <p:nvPr/>
        </p:nvCxnSpPr>
        <p:spPr>
          <a:xfrm>
            <a:off x="7680017" y="3045078"/>
            <a:ext cx="393750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Ellipse 73">
            <a:extLst>
              <a:ext uri="{FF2B5EF4-FFF2-40B4-BE49-F238E27FC236}">
                <a16:creationId xmlns:a16="http://schemas.microsoft.com/office/drawing/2014/main" id="{B6A84D2F-5452-48B1-98DA-63A1EA48BBE5}"/>
              </a:ext>
            </a:extLst>
          </p:cNvPr>
          <p:cNvSpPr/>
          <p:nvPr/>
        </p:nvSpPr>
        <p:spPr>
          <a:xfrm>
            <a:off x="8951364" y="4764315"/>
            <a:ext cx="401066" cy="31688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E3D30203-1D1E-40CB-A958-CEB9B2DF3EDB}"/>
              </a:ext>
            </a:extLst>
          </p:cNvPr>
          <p:cNvSpPr txBox="1"/>
          <p:nvPr/>
        </p:nvSpPr>
        <p:spPr>
          <a:xfrm>
            <a:off x="8910423" y="4741740"/>
            <a:ext cx="4976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 err="1"/>
              <a:t>cryo</a:t>
            </a:r>
            <a:endParaRPr lang="de-DE" sz="1400" dirty="0"/>
          </a:p>
        </p:txBody>
      </p:sp>
      <p:sp>
        <p:nvSpPr>
          <p:cNvPr id="76" name="Textfeld 75">
            <a:extLst>
              <a:ext uri="{FF2B5EF4-FFF2-40B4-BE49-F238E27FC236}">
                <a16:creationId xmlns:a16="http://schemas.microsoft.com/office/drawing/2014/main" id="{1D2A382C-06BB-44A4-AF7D-3F5215A8C3FE}"/>
              </a:ext>
            </a:extLst>
          </p:cNvPr>
          <p:cNvSpPr txBox="1"/>
          <p:nvPr/>
        </p:nvSpPr>
        <p:spPr>
          <a:xfrm>
            <a:off x="6927115" y="5259486"/>
            <a:ext cx="225632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P</a:t>
            </a:r>
            <a:r>
              <a:rPr lang="de-DE" baseline="-25000" dirty="0"/>
              <a:t>3</a:t>
            </a:r>
            <a:r>
              <a:rPr lang="de-DE" dirty="0"/>
              <a:t>&gt;P</a:t>
            </a:r>
            <a:r>
              <a:rPr lang="de-DE" baseline="-25000" dirty="0"/>
              <a:t>2</a:t>
            </a:r>
            <a:r>
              <a:rPr lang="de-DE" dirty="0"/>
              <a:t>&gt;P</a:t>
            </a:r>
            <a:r>
              <a:rPr lang="de-DE" baseline="-25000" dirty="0"/>
              <a:t>1</a:t>
            </a:r>
          </a:p>
          <a:p>
            <a:r>
              <a:rPr lang="de-DE" dirty="0">
                <a:latin typeface="Symbol" panose="05050102010706020507" pitchFamily="18" charset="2"/>
              </a:rPr>
              <a:t>G= </a:t>
            </a:r>
            <a:r>
              <a:rPr lang="de-DE" dirty="0"/>
              <a:t>P</a:t>
            </a:r>
            <a:r>
              <a:rPr lang="de-DE" baseline="-25000" dirty="0"/>
              <a:t>3</a:t>
            </a:r>
            <a:r>
              <a:rPr lang="de-DE" dirty="0"/>
              <a:t>*S</a:t>
            </a:r>
            <a:r>
              <a:rPr lang="de-DE" baseline="-25000" dirty="0"/>
              <a:t>1</a:t>
            </a:r>
            <a:r>
              <a:rPr lang="de-DE" dirty="0"/>
              <a:t>= P</a:t>
            </a:r>
            <a:r>
              <a:rPr lang="de-DE" baseline="-25000" dirty="0"/>
              <a:t>2</a:t>
            </a:r>
            <a:r>
              <a:rPr lang="de-DE" dirty="0"/>
              <a:t>*(S</a:t>
            </a:r>
            <a:r>
              <a:rPr lang="de-DE" baseline="-25000" dirty="0"/>
              <a:t>cryo</a:t>
            </a:r>
            <a:r>
              <a:rPr lang="de-DE" dirty="0"/>
              <a:t>-S</a:t>
            </a:r>
            <a:r>
              <a:rPr lang="de-DE" baseline="-25000" dirty="0"/>
              <a:t>2</a:t>
            </a:r>
            <a:r>
              <a:rPr lang="de-DE" dirty="0"/>
              <a:t>)</a:t>
            </a:r>
          </a:p>
          <a:p>
            <a:r>
              <a:rPr lang="de-DE" dirty="0" err="1"/>
              <a:t>S</a:t>
            </a:r>
            <a:r>
              <a:rPr lang="de-DE" baseline="-25000" dirty="0" err="1"/>
              <a:t>cryo</a:t>
            </a:r>
            <a:r>
              <a:rPr lang="de-DE" baseline="-25000" dirty="0"/>
              <a:t> </a:t>
            </a:r>
            <a:r>
              <a:rPr lang="de-DE" dirty="0"/>
              <a:t>&gt;&gt; S </a:t>
            </a:r>
            <a:r>
              <a:rPr lang="de-DE" baseline="-25000" dirty="0"/>
              <a:t>2</a:t>
            </a:r>
            <a:endParaRPr lang="de-DE" dirty="0"/>
          </a:p>
          <a:p>
            <a:endParaRPr lang="de-DE" baseline="-25000" dirty="0"/>
          </a:p>
        </p:txBody>
      </p:sp>
    </p:spTree>
    <p:extLst>
      <p:ext uri="{BB962C8B-B14F-4D97-AF65-F5344CB8AC3E}">
        <p14:creationId xmlns:p14="http://schemas.microsoft.com/office/powerpoint/2010/main" val="418962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</Words>
  <Application>Microsoft Office PowerPoint</Application>
  <PresentationFormat>Breitbild</PresentationFormat>
  <Paragraphs>28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</vt:lpstr>
      <vt:lpstr>W7-X Saugleistung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W7-X Saugleistung</dc:title>
  <dc:creator>Volker Rohde</dc:creator>
  <cp:lastModifiedBy>Volker Rohde</cp:lastModifiedBy>
  <cp:revision>6</cp:revision>
  <dcterms:created xsi:type="dcterms:W3CDTF">2022-03-16T10:35:19Z</dcterms:created>
  <dcterms:modified xsi:type="dcterms:W3CDTF">2022-03-16T11:19:40Z</dcterms:modified>
</cp:coreProperties>
</file>