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8" r:id="rId2"/>
    <p:sldMasterId id="2147483691" r:id="rId3"/>
    <p:sldMasterId id="2147483703" r:id="rId4"/>
  </p:sldMasterIdLst>
  <p:notesMasterIdLst>
    <p:notesMasterId r:id="rId21"/>
  </p:notesMasterIdLst>
  <p:sldIdLst>
    <p:sldId id="274" r:id="rId5"/>
    <p:sldId id="263" r:id="rId6"/>
    <p:sldId id="302" r:id="rId7"/>
    <p:sldId id="325" r:id="rId8"/>
    <p:sldId id="319" r:id="rId9"/>
    <p:sldId id="320" r:id="rId10"/>
    <p:sldId id="326" r:id="rId11"/>
    <p:sldId id="327" r:id="rId12"/>
    <p:sldId id="328" r:id="rId13"/>
    <p:sldId id="329" r:id="rId14"/>
    <p:sldId id="330" r:id="rId15"/>
    <p:sldId id="299" r:id="rId16"/>
    <p:sldId id="312" r:id="rId17"/>
    <p:sldId id="321" r:id="rId18"/>
    <p:sldId id="304" r:id="rId19"/>
    <p:sldId id="306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3A1A6"/>
    <a:srgbClr val="696969"/>
    <a:srgbClr val="C2C2EB"/>
    <a:srgbClr val="C1CA8D"/>
    <a:srgbClr val="000000"/>
    <a:srgbClr val="005BAA"/>
    <a:srgbClr val="640000"/>
    <a:srgbClr val="3E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70497" autoAdjust="0"/>
  </p:normalViewPr>
  <p:slideViewPr>
    <p:cSldViewPr snapToGrid="0">
      <p:cViewPr varScale="1">
        <p:scale>
          <a:sx n="157" d="100"/>
          <a:sy n="157" d="100"/>
        </p:scale>
        <p:origin x="156" y="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Pumped atoms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776636443481473E-2"/>
                  <c:y val="1.0308607302720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235-4213-8DB2-E6FCAFB09135}"/>
                </c:ext>
              </c:extLst>
            </c:dLbl>
            <c:dLbl>
              <c:idx val="1"/>
              <c:layout>
                <c:manualLayout>
                  <c:x val="-7.6590500146382703E-2"/>
                  <c:y val="9.76318428283887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235-4213-8DB2-E6FCAFB09135}"/>
                </c:ext>
              </c:extLst>
            </c:dLbl>
            <c:dLbl>
              <c:idx val="2"/>
              <c:layout>
                <c:manualLayout>
                  <c:x val="-5.3381257677781881E-2"/>
                  <c:y val="6.19997834019694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235-4213-8DB2-E6FCAFB09135}"/>
                </c:ext>
              </c:extLst>
            </c:dLbl>
            <c:dLbl>
              <c:idx val="3"/>
              <c:layout>
                <c:manualLayout>
                  <c:x val="-4.6418484937201639E-2"/>
                  <c:y val="1.33263902254807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235-4213-8DB2-E6FCAFB09135}"/>
                </c:ext>
              </c:extLst>
            </c:dLbl>
            <c:dLbl>
              <c:idx val="4"/>
              <c:layout>
                <c:manualLayout>
                  <c:x val="-6.4985878912082379E-2"/>
                  <c:y val="-9.264335450869327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235-4213-8DB2-E6FCAFB09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Low-iota</c:v>
                </c:pt>
                <c:pt idx="1">
                  <c:v>Standard (attached)</c:v>
                </c:pt>
                <c:pt idx="2">
                  <c:v>Standard (detached)</c:v>
                </c:pt>
                <c:pt idx="3">
                  <c:v>High-iota</c:v>
                </c:pt>
                <c:pt idx="4">
                  <c:v>High-mirror</c:v>
                </c:pt>
              </c:strCache>
            </c:strRef>
          </c:cat>
          <c:val>
            <c:numRef>
              <c:f>Tabelle1!$C$2:$C$6</c:f>
              <c:numCache>
                <c:formatCode>0.00E+00</c:formatCode>
                <c:ptCount val="5"/>
                <c:pt idx="0">
                  <c:v>5.9E+19</c:v>
                </c:pt>
                <c:pt idx="1">
                  <c:v>2.5E+20</c:v>
                </c:pt>
                <c:pt idx="2">
                  <c:v>5.3E+20</c:v>
                </c:pt>
                <c:pt idx="3">
                  <c:v>5.4E+20</c:v>
                </c:pt>
                <c:pt idx="4">
                  <c:v>3.4E+20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35-4213-8DB2-E6FCAFB09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3"/>
        <c:axId val="683894880"/>
        <c:axId val="683895536"/>
      </c:barChar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Compression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985878912082254E-2"/>
                  <c:y val="3.64524384954180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235-4213-8DB2-E6FCAFB09135}"/>
                </c:ext>
              </c:extLst>
            </c:dLbl>
            <c:dLbl>
              <c:idx val="1"/>
              <c:layout>
                <c:manualLayout>
                  <c:x val="3.7134787949761314E-2"/>
                  <c:y val="9.76318428283886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235-4213-8DB2-E6FCAFB09135}"/>
                </c:ext>
              </c:extLst>
            </c:dLbl>
            <c:dLbl>
              <c:idx val="2"/>
              <c:layout>
                <c:manualLayout>
                  <c:x val="6.9627727405802461E-2"/>
                  <c:y val="2.401600805340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235-4213-8DB2-E6FCAFB09135}"/>
                </c:ext>
              </c:extLst>
            </c:dLbl>
            <c:dLbl>
              <c:idx val="3"/>
              <c:layout>
                <c:manualLayout>
                  <c:x val="7.426957589952253E-2"/>
                  <c:y val="4.53952437092581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235-4213-8DB2-E6FCAFB09135}"/>
                </c:ext>
              </c:extLst>
            </c:dLbl>
            <c:dLbl>
              <c:idx val="4"/>
              <c:layout>
                <c:manualLayout>
                  <c:x val="4.1776636443481306E-2"/>
                  <c:y val="6.199978340196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235-4213-8DB2-E6FCAFB09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5BAA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Low-iota</c:v>
                </c:pt>
                <c:pt idx="1">
                  <c:v>Standard (attached)</c:v>
                </c:pt>
                <c:pt idx="2">
                  <c:v>Standard (detached)</c:v>
                </c:pt>
                <c:pt idx="3">
                  <c:v>High-iota</c:v>
                </c:pt>
                <c:pt idx="4">
                  <c:v>High-mirror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12</c:v>
                </c:pt>
                <c:pt idx="1">
                  <c:v>113.7</c:v>
                </c:pt>
                <c:pt idx="2">
                  <c:v>59.6</c:v>
                </c:pt>
                <c:pt idx="3">
                  <c:v>65.7</c:v>
                </c:pt>
                <c:pt idx="4">
                  <c:v>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5-4213-8DB2-E6FCAFB09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517307392"/>
        <c:axId val="517303456"/>
      </c:barChart>
      <c:catAx>
        <c:axId val="68389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3895536"/>
        <c:crosses val="autoZero"/>
        <c:auto val="1"/>
        <c:lblAlgn val="ctr"/>
        <c:lblOffset val="100"/>
        <c:noMultiLvlLbl val="0"/>
      </c:catAx>
      <c:valAx>
        <c:axId val="68389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3894880"/>
        <c:crosses val="autoZero"/>
        <c:crossBetween val="between"/>
      </c:valAx>
      <c:valAx>
        <c:axId val="5173034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7307392"/>
        <c:crosses val="max"/>
        <c:crossBetween val="between"/>
      </c:valAx>
      <c:catAx>
        <c:axId val="517307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7303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1.6104473024098502E-2"/>
          <c:y val="0.86310359165547668"/>
          <c:w val="0.96082828121122277"/>
          <c:h val="0.11551717268867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15.03.2022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39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16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completed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fuel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neutralization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re-ionization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lets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magnetic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field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configurations</a:t>
            </a:r>
            <a:r>
              <a:rPr lang="de-DE" baseline="0" dirty="0" smtClean="0"/>
              <a:t> W7-X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under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Low </a:t>
            </a:r>
            <a:r>
              <a:rPr lang="de-DE" baseline="0" dirty="0" err="1" smtClean="0"/>
              <a:t>iota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strike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further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away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Standard, </a:t>
            </a:r>
            <a:r>
              <a:rPr lang="de-DE" baseline="0" dirty="0" err="1" smtClean="0"/>
              <a:t>closer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vertical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High </a:t>
            </a:r>
            <a:r>
              <a:rPr lang="de-DE" baseline="0" dirty="0" err="1" smtClean="0"/>
              <a:t>iota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strike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moves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further</a:t>
            </a:r>
            <a:r>
              <a:rPr lang="de-DE" baseline="0" dirty="0" smtClean="0"/>
              <a:t> 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High </a:t>
            </a:r>
            <a:r>
              <a:rPr lang="de-DE" baseline="0" dirty="0" err="1" smtClean="0"/>
              <a:t>mirror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predominantly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vertical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target</a:t>
            </a:r>
            <a:r>
              <a:rPr lang="de-DE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Exhaust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dependant</a:t>
            </a:r>
            <a:r>
              <a:rPr lang="de-DE" baseline="0" dirty="0" smtClean="0"/>
              <a:t> on sub-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pressure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neutrals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chamber</a:t>
            </a:r>
            <a:r>
              <a:rPr lang="de-DE" baseline="0" dirty="0" smtClean="0"/>
              <a:t> not an </a:t>
            </a:r>
            <a:r>
              <a:rPr lang="de-DE" baseline="0" dirty="0" err="1" smtClean="0"/>
              <a:t>issue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a naive </a:t>
            </a:r>
            <a:r>
              <a:rPr lang="de-DE" baseline="0" dirty="0" err="1" smtClean="0"/>
              <a:t>exhaust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perspective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However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desirable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minimize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erosion</a:t>
            </a:r>
            <a:r>
              <a:rPr lang="de-DE" baseline="0" dirty="0" smtClean="0"/>
              <a:t>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CX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Low </a:t>
            </a:r>
            <a:r>
              <a:rPr lang="de-DE" baseline="0" dirty="0" err="1" smtClean="0"/>
              <a:t>iota</a:t>
            </a:r>
            <a:r>
              <a:rPr lang="de-DE" baseline="0" dirty="0" smtClean="0"/>
              <a:t>, not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neutrals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pump </a:t>
            </a:r>
            <a:r>
              <a:rPr lang="de-DE" baseline="0" dirty="0" err="1" smtClean="0"/>
              <a:t>gap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Standard in </a:t>
            </a:r>
            <a:r>
              <a:rPr lang="de-DE" baseline="0" dirty="0" err="1" smtClean="0"/>
              <a:t>detachment</a:t>
            </a:r>
            <a:r>
              <a:rPr lang="de-DE" baseline="0" dirty="0" smtClean="0"/>
              <a:t> double </a:t>
            </a:r>
            <a:r>
              <a:rPr lang="de-DE" baseline="0" dirty="0" err="1" smtClean="0"/>
              <a:t>exhaust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cut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compression</a:t>
            </a:r>
            <a:r>
              <a:rPr lang="de-DE" baseline="0" dirty="0" smtClean="0"/>
              <a:t> in half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4x </a:t>
            </a:r>
            <a:r>
              <a:rPr lang="de-DE" baseline="0" dirty="0" err="1" smtClean="0"/>
              <a:t>higher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midplane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Similar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high </a:t>
            </a:r>
            <a:r>
              <a:rPr lang="de-DE" baseline="0" dirty="0" err="1" smtClean="0"/>
              <a:t>iota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despite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strike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position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High </a:t>
            </a:r>
            <a:r>
              <a:rPr lang="de-DE" baseline="0" dirty="0" err="1" smtClean="0"/>
              <a:t>mirror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Thick</a:t>
            </a:r>
            <a:r>
              <a:rPr lang="de-DE" baseline="0" dirty="0" smtClean="0"/>
              <a:t> SOL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shield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strong CX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therefore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life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lower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exhaust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697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Incoming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pumped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leak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sub-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Sub-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vacuum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tight</a:t>
            </a:r>
            <a:r>
              <a:rPr lang="de-DE" baseline="0" dirty="0" smtClean="0"/>
              <a:t>. Pump-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enter</a:t>
            </a:r>
            <a:r>
              <a:rPr lang="de-DE" baseline="0" dirty="0" smtClean="0"/>
              <a:t>, but also </a:t>
            </a:r>
            <a:r>
              <a:rPr lang="de-DE" baseline="0" dirty="0" err="1" smtClean="0"/>
              <a:t>leave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Additional </a:t>
            </a:r>
            <a:r>
              <a:rPr lang="de-DE" baseline="0" dirty="0" err="1" smtClean="0"/>
              <a:t>gaps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another</a:t>
            </a:r>
            <a:r>
              <a:rPr lang="de-DE" baseline="0" dirty="0" smtClean="0"/>
              <a:t> 15%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surface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determine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leak</a:t>
            </a:r>
            <a:r>
              <a:rPr lang="de-DE" baseline="0" dirty="0" smtClean="0"/>
              <a:t> rate, </a:t>
            </a:r>
            <a:r>
              <a:rPr lang="de-DE" baseline="0" dirty="0" err="1" smtClean="0"/>
              <a:t>removal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gas </a:t>
            </a:r>
            <a:r>
              <a:rPr lang="de-DE" baseline="0" dirty="0" err="1" smtClean="0"/>
              <a:t>injection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sub-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volume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resolve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sub-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leakage</a:t>
            </a:r>
            <a:r>
              <a:rPr lang="de-DE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Leak</a:t>
            </a:r>
            <a:r>
              <a:rPr lang="de-DE" baseline="0" dirty="0" smtClean="0"/>
              <a:t> rate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iota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scaled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reveils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sub-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pump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82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leak</a:t>
            </a:r>
            <a:r>
              <a:rPr lang="de-DE" dirty="0" smtClean="0"/>
              <a:t> rate </a:t>
            </a:r>
            <a:r>
              <a:rPr lang="de-DE" dirty="0" err="1" smtClean="0"/>
              <a:t>and</a:t>
            </a:r>
            <a:r>
              <a:rPr lang="de-DE" dirty="0" smtClean="0"/>
              <a:t> pump rate </a:t>
            </a:r>
            <a:r>
              <a:rPr lang="de-DE" dirty="0" err="1" smtClean="0"/>
              <a:t>determined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look</a:t>
            </a:r>
            <a:r>
              <a:rPr lang="de-DE" dirty="0" smtClean="0"/>
              <a:t> at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sub-</a:t>
            </a:r>
            <a:r>
              <a:rPr lang="de-DE" baseline="0" dirty="0" err="1" smtClean="0"/>
              <a:t>divertor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2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: 1st Ansatz </a:t>
            </a:r>
            <a:r>
              <a:rPr lang="de-DE" baseline="0" dirty="0" err="1" smtClean="0"/>
              <a:t>particle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balance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leave</a:t>
            </a:r>
            <a:r>
              <a:rPr lang="de-DE" baseline="0" dirty="0" smtClean="0"/>
              <a:t> sub-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in, </a:t>
            </a:r>
            <a:r>
              <a:rPr lang="de-DE" baseline="0" dirty="0" err="1" smtClean="0"/>
              <a:t>mainly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pump </a:t>
            </a:r>
            <a:r>
              <a:rPr lang="de-DE" baseline="0" dirty="0" err="1" smtClean="0"/>
              <a:t>gap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2. Ansatz: </a:t>
            </a:r>
            <a:r>
              <a:rPr lang="de-DE" baseline="0" dirty="0" err="1" smtClean="0"/>
              <a:t>conductance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estimate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speed</a:t>
            </a:r>
            <a:r>
              <a:rPr lang="de-DE" baseline="0" dirty="0" smtClean="0"/>
              <a:t>, neutral </a:t>
            </a:r>
            <a:r>
              <a:rPr lang="de-DE" baseline="0" dirty="0" err="1" smtClean="0"/>
              <a:t>pressure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gauge</a:t>
            </a:r>
            <a:r>
              <a:rPr lang="de-DE" baseline="0" dirty="0" smtClean="0"/>
              <a:t> in pump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Average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low-iota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add</a:t>
            </a:r>
            <a:r>
              <a:rPr lang="de-DE" baseline="0" dirty="0" smtClean="0"/>
              <a:t> high </a:t>
            </a:r>
            <a:r>
              <a:rPr lang="de-DE" baseline="0" dirty="0" err="1" smtClean="0"/>
              <a:t>iota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resolve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0.8%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recycling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enters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sub-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pump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half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pumped</a:t>
            </a:r>
            <a:r>
              <a:rPr lang="de-DE" baseline="0" dirty="0" smtClean="0"/>
              <a:t> out,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half </a:t>
            </a:r>
            <a:r>
              <a:rPr lang="de-DE" baseline="0" dirty="0" err="1" smtClean="0"/>
              <a:t>leaks</a:t>
            </a:r>
            <a:r>
              <a:rPr lang="de-DE" baseline="0" dirty="0" smtClean="0"/>
              <a:t> back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chamber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119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exhaust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upgraded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cryo</a:t>
            </a:r>
            <a:r>
              <a:rPr lang="de-DE" dirty="0" smtClean="0"/>
              <a:t> </a:t>
            </a:r>
            <a:r>
              <a:rPr lang="de-DE" dirty="0" err="1" smtClean="0"/>
              <a:t>pumps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Additionally</a:t>
            </a:r>
            <a:r>
              <a:rPr lang="de-DE" dirty="0" smtClean="0"/>
              <a:t> sub-</a:t>
            </a:r>
            <a:r>
              <a:rPr lang="de-DE" dirty="0" err="1" smtClean="0"/>
              <a:t>divertor</a:t>
            </a:r>
            <a:r>
              <a:rPr lang="de-DE" dirty="0" smtClean="0"/>
              <a:t> </a:t>
            </a:r>
            <a:r>
              <a:rPr lang="de-DE" dirty="0" err="1" smtClean="0"/>
              <a:t>gaps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10% </a:t>
            </a:r>
            <a:r>
              <a:rPr lang="de-DE" dirty="0" err="1" smtClean="0"/>
              <a:t>of</a:t>
            </a:r>
            <a:r>
              <a:rPr lang="de-DE" dirty="0" smtClean="0"/>
              <a:t> pump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Fully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cooled</a:t>
            </a:r>
            <a:r>
              <a:rPr lang="de-DE" baseline="0" dirty="0" smtClean="0"/>
              <a:t> wall will </a:t>
            </a:r>
            <a:r>
              <a:rPr lang="de-DE" baseline="0" dirty="0" err="1" smtClean="0"/>
              <a:t>decrease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dynamic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Cryo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adds</a:t>
            </a:r>
            <a:r>
              <a:rPr lang="de-DE" baseline="0" dirty="0" smtClean="0"/>
              <a:t> 3 </a:t>
            </a:r>
            <a:r>
              <a:rPr lang="de-DE" baseline="0" dirty="0" err="1" smtClean="0"/>
              <a:t>times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pumping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Estimated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particles</a:t>
            </a:r>
            <a:r>
              <a:rPr lang="de-DE" baseline="0" dirty="0" smtClean="0"/>
              <a:t> strong </a:t>
            </a:r>
            <a:r>
              <a:rPr lang="de-DE" baseline="0" dirty="0" err="1" smtClean="0"/>
              <a:t>enough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compensate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a large wall </a:t>
            </a:r>
            <a:r>
              <a:rPr lang="de-DE" baseline="0" dirty="0" err="1" smtClean="0"/>
              <a:t>source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issue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Almost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itself</a:t>
            </a:r>
            <a:r>
              <a:rPr lang="de-DE" baseline="0" dirty="0" smtClean="0"/>
              <a:t> pump all 4 NBI </a:t>
            </a:r>
            <a:r>
              <a:rPr lang="de-DE" baseline="0" dirty="0" err="1" smtClean="0"/>
              <a:t>sources</a:t>
            </a:r>
            <a:r>
              <a:rPr lang="de-DE" baseline="0" dirty="0" smtClean="0"/>
              <a:t>, plus NBI </a:t>
            </a:r>
            <a:r>
              <a:rPr lang="de-DE" baseline="0" dirty="0" err="1" smtClean="0"/>
              <a:t>brings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992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After a</a:t>
            </a:r>
            <a:r>
              <a:rPr lang="de-DE" baseline="0" dirty="0" smtClean="0"/>
              <a:t> finite </a:t>
            </a:r>
            <a:r>
              <a:rPr lang="de-DE" baseline="0" dirty="0" err="1" smtClean="0"/>
              <a:t>particle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confinement</a:t>
            </a:r>
            <a:r>
              <a:rPr lang="de-DE" baseline="0" dirty="0" smtClean="0"/>
              <a:t> time, 5.2E+22 </a:t>
            </a:r>
            <a:r>
              <a:rPr lang="de-DE" baseline="0" dirty="0" err="1" smtClean="0"/>
              <a:t>particles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plasma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99% </a:t>
            </a:r>
            <a:r>
              <a:rPr lang="de-DE" baseline="0" dirty="0" err="1" smtClean="0"/>
              <a:t>arrive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divertor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Wall </a:t>
            </a:r>
            <a:r>
              <a:rPr lang="de-DE" baseline="0" dirty="0" err="1" smtClean="0"/>
              <a:t>pumping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at 0.8%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Of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particles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arriving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, 1% </a:t>
            </a:r>
            <a:r>
              <a:rPr lang="de-DE" baseline="0" dirty="0" err="1" smtClean="0"/>
              <a:t>gets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pump </a:t>
            </a:r>
            <a:r>
              <a:rPr lang="de-DE" baseline="0" dirty="0" err="1" smtClean="0"/>
              <a:t>gap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Half </a:t>
            </a:r>
            <a:r>
              <a:rPr lang="de-DE" baseline="0" dirty="0" err="1" smtClean="0"/>
              <a:t>exhausted</a:t>
            </a:r>
            <a:r>
              <a:rPr lang="de-DE" baseline="0" dirty="0" smtClean="0"/>
              <a:t>, half </a:t>
            </a:r>
            <a:r>
              <a:rPr lang="de-DE" baseline="0" dirty="0" err="1" smtClean="0"/>
              <a:t>leaks</a:t>
            </a:r>
            <a:r>
              <a:rPr lang="de-DE" baseline="0" dirty="0" smtClean="0"/>
              <a:t> back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Other 99% recycle, </a:t>
            </a:r>
            <a:r>
              <a:rPr lang="de-DE" baseline="0" dirty="0" err="1" smtClean="0"/>
              <a:t>majority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recycling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surface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fraction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targets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chamber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Re-</a:t>
            </a:r>
            <a:r>
              <a:rPr lang="de-DE" baseline="0" dirty="0" err="1" smtClean="0"/>
              <a:t>ionize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plasma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Particles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cycle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8 </a:t>
            </a:r>
            <a:r>
              <a:rPr lang="de-DE" baseline="0" dirty="0" err="1" smtClean="0"/>
              <a:t>seconds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before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eventually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exhausted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R at 0.97 </a:t>
            </a:r>
            <a:r>
              <a:rPr lang="de-DE" baseline="0" dirty="0" err="1" smtClean="0"/>
              <a:t>despite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large absolute </a:t>
            </a:r>
            <a:r>
              <a:rPr lang="de-DE" baseline="0" dirty="0" err="1" smtClean="0"/>
              <a:t>uncertainty</a:t>
            </a:r>
            <a:r>
              <a:rPr lang="de-DE" baseline="0" dirty="0" smtClean="0"/>
              <a:t>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error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propagation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matches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quite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slightly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higher</a:t>
            </a:r>
            <a:r>
              <a:rPr lang="de-DE" baseline="0" dirty="0" smtClean="0"/>
              <a:t> 99.6%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neutral </a:t>
            </a:r>
            <a:r>
              <a:rPr lang="de-DE" baseline="0" dirty="0" err="1" smtClean="0"/>
              <a:t>exhaust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While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doesn‘t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sound</a:t>
            </a:r>
            <a:r>
              <a:rPr lang="de-DE" baseline="0" dirty="0" smtClean="0"/>
              <a:t> like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enough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compensate</a:t>
            </a:r>
            <a:r>
              <a:rPr lang="de-DE" baseline="0" dirty="0" smtClean="0"/>
              <a:t> large wall </a:t>
            </a:r>
            <a:r>
              <a:rPr lang="de-DE" baseline="0" dirty="0" err="1" smtClean="0"/>
              <a:t>source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NBI </a:t>
            </a:r>
            <a:r>
              <a:rPr lang="de-DE" baseline="0" dirty="0" err="1" smtClean="0"/>
              <a:t>sources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allowed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density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operation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attached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detached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scenarios</a:t>
            </a:r>
            <a:r>
              <a:rPr lang="de-DE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For</a:t>
            </a:r>
            <a:r>
              <a:rPr lang="de-DE" baseline="0" dirty="0" smtClean="0"/>
              <a:t> H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sources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pumped</a:t>
            </a:r>
            <a:r>
              <a:rPr lang="de-DE" baseline="0" dirty="0" smtClean="0"/>
              <a:t> -&gt; wall </a:t>
            </a:r>
            <a:r>
              <a:rPr lang="de-DE" baseline="0" dirty="0" err="1" smtClean="0"/>
              <a:t>source</a:t>
            </a:r>
            <a:r>
              <a:rPr lang="de-DE" baseline="0" dirty="0" smtClean="0"/>
              <a:t> larger, high </a:t>
            </a:r>
            <a:r>
              <a:rPr lang="de-DE" baseline="0" dirty="0" err="1" smtClean="0"/>
              <a:t>recycling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desireable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Tritium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He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issue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pumping</a:t>
            </a:r>
            <a:r>
              <a:rPr lang="de-DE" baseline="0" dirty="0" smtClean="0"/>
              <a:t> 11% </a:t>
            </a:r>
            <a:r>
              <a:rPr lang="de-DE" baseline="0" dirty="0" err="1" smtClean="0"/>
              <a:t>higher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He, but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pump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subdivertor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More potential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optimize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collection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rather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sub-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exhaust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Before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W 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modeling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optimized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target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shape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driven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physics</a:t>
            </a:r>
            <a:r>
              <a:rPr lang="de-DE" baseline="0" dirty="0" smtClean="0"/>
              <a:t>! </a:t>
            </a:r>
            <a:r>
              <a:rPr lang="de-DE" baseline="0" dirty="0" err="1" smtClean="0"/>
              <a:t>Maybe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limit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configurations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optimization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19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1835809" y="5262640"/>
            <a:ext cx="8525640" cy="716032"/>
            <a:chOff x="1835809" y="5262640"/>
            <a:chExt cx="8525640" cy="716032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809" y="5607844"/>
              <a:ext cx="1583509" cy="297679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425" y="5495213"/>
              <a:ext cx="1627024" cy="386686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488" y="5262640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8427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78367" y="1089012"/>
            <a:ext cx="11233991" cy="5188237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8368" y="188639"/>
            <a:ext cx="10155265" cy="64030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lang="de-DE" sz="2800" b="1" kern="12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8367" y="900113"/>
            <a:ext cx="11233991" cy="111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78E0-EA51-4CA5-BCF0-4E375523AEDC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879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78367" y="1089025"/>
            <a:ext cx="11233151" cy="5187950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8367" y="900113"/>
            <a:ext cx="11233991" cy="111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78E0-EA51-4CA5-BCF0-4E375523AEDC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12"/>
          <p:cNvSpPr>
            <a:spLocks noGrp="1"/>
          </p:cNvSpPr>
          <p:nvPr>
            <p:ph type="title"/>
          </p:nvPr>
        </p:nvSpPr>
        <p:spPr>
          <a:xfrm>
            <a:off x="478368" y="188639"/>
            <a:ext cx="10155265" cy="64030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lang="de-DE" sz="2800" b="1" kern="12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6255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5698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771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9885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6454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300001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6170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1835809" y="4884613"/>
            <a:ext cx="8525640" cy="716032"/>
            <a:chOff x="1835809" y="5250427"/>
            <a:chExt cx="8525640" cy="716032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809" y="5607844"/>
              <a:ext cx="1583509" cy="297679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425" y="5495213"/>
              <a:ext cx="1627024" cy="386686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943" y="5250427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922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395"/>
            <a:ext cx="12192000" cy="2264910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9239386D-0DD8-4F47-AB93-DD4D12351C48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510472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136247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2203450" y="3372223"/>
            <a:ext cx="7791450" cy="663995"/>
            <a:chOff x="2203450" y="5279000"/>
            <a:chExt cx="7791450" cy="663995"/>
          </a:xfrm>
        </p:grpSpPr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5607845"/>
              <a:ext cx="1527969" cy="287238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082" y="5508572"/>
              <a:ext cx="1500818" cy="356691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752" y="5279000"/>
              <a:ext cx="2209800" cy="663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0383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8"/>
          <a:stretch/>
        </p:blipFill>
        <p:spPr>
          <a:xfrm>
            <a:off x="0" y="4462943"/>
            <a:ext cx="12192000" cy="2051362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9239386D-0DD8-4F47-AB93-DD4D12351C48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407920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033695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1155700" y="4028478"/>
            <a:ext cx="10055224" cy="566770"/>
            <a:chOff x="498625" y="5834863"/>
            <a:chExt cx="9699204" cy="566770"/>
          </a:xfrm>
        </p:grpSpPr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25" y="5834863"/>
              <a:ext cx="560411" cy="373742"/>
            </a:xfrm>
            <a:prstGeom prst="rect">
              <a:avLst/>
            </a:prstGeom>
          </p:spPr>
        </p:pic>
        <p:sp>
          <p:nvSpPr>
            <p:cNvPr id="21" name="Subtitle 2"/>
            <p:cNvSpPr txBox="1">
              <a:spLocks/>
            </p:cNvSpPr>
            <p:nvPr userDrawn="1"/>
          </p:nvSpPr>
          <p:spPr>
            <a:xfrm>
              <a:off x="1068224" y="5834863"/>
              <a:ext cx="912960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1" name="Gruppieren 30"/>
          <p:cNvGrpSpPr/>
          <p:nvPr userDrawn="1"/>
        </p:nvGrpSpPr>
        <p:grpSpPr>
          <a:xfrm>
            <a:off x="4886752" y="3272206"/>
            <a:ext cx="5108148" cy="663995"/>
            <a:chOff x="4886752" y="5279000"/>
            <a:chExt cx="5108148" cy="663995"/>
          </a:xfrm>
        </p:grpSpPr>
        <p:pic>
          <p:nvPicPr>
            <p:cNvPr id="33" name="Grafik 3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082" y="5508572"/>
              <a:ext cx="1500818" cy="356691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752" y="5279000"/>
              <a:ext cx="2209800" cy="663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3731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9152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79425" y="1096930"/>
            <a:ext cx="11233150" cy="509432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16291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83013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1956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719487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8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51" y="189217"/>
            <a:ext cx="571391" cy="5116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83600"/>
            <a:ext cx="2401557" cy="5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4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38">
          <p15:clr>
            <a:srgbClr val="F26B43"/>
          </p15:clr>
        </p15:guide>
        <p15:guide id="10" orient="horz" pos="3917">
          <p15:clr>
            <a:srgbClr val="F26B43"/>
          </p15:clr>
        </p15:guide>
        <p15:guide id="11" orient="horz" pos="24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91293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70" y="191598"/>
            <a:ext cx="599049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6" r:id="rId2"/>
    <p:sldLayoutId id="2147483700" r:id="rId3"/>
    <p:sldLayoutId id="2147483701" r:id="rId4"/>
    <p:sldLayoutId id="2147483702" r:id="rId5"/>
    <p:sldLayoutId id="2147483719" r:id="rId6"/>
    <p:sldLayoutId id="2147483720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88912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6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693" r:id="rId3"/>
    <p:sldLayoutId id="2147483694" r:id="rId4"/>
    <p:sldLayoutId id="2147483695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82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21.png"/><Relationship Id="rId3" Type="http://schemas.openxmlformats.org/officeDocument/2006/relationships/image" Target="../media/image660.png"/><Relationship Id="rId7" Type="http://schemas.openxmlformats.org/officeDocument/2006/relationships/image" Target="../media/image70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0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19.png"/><Relationship Id="rId9" Type="http://schemas.openxmlformats.org/officeDocument/2006/relationships/image" Target="../media/image72.png"/><Relationship Id="rId1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14.png"/><Relationship Id="rId4" Type="http://schemas.openxmlformats.org/officeDocument/2006/relationships/image" Target="../media/image49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F7BE-D151-4E0B-ADEA-4ACB555EF7AA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130531" y="2180133"/>
            <a:ext cx="9917084" cy="748028"/>
          </a:xfrm>
        </p:spPr>
        <p:txBody>
          <a:bodyPr/>
          <a:lstStyle/>
          <a:p>
            <a:r>
              <a:rPr lang="de-DE" sz="1600" b="1" dirty="0"/>
              <a:t>Thierry </a:t>
            </a:r>
            <a:r>
              <a:rPr lang="de-DE" sz="1600" b="1" dirty="0" smtClean="0"/>
              <a:t>Kremeyer</a:t>
            </a:r>
            <a:r>
              <a:rPr lang="de-DE" sz="1600" b="1" baseline="30000" dirty="0" smtClean="0"/>
              <a:t>1</a:t>
            </a:r>
            <a:r>
              <a:rPr lang="de-DE" sz="1600" dirty="0" smtClean="0"/>
              <a:t>, C.P. Dhard</a:t>
            </a:r>
            <a:r>
              <a:rPr lang="de-DE" sz="1600" baseline="30000" dirty="0" smtClean="0"/>
              <a:t>1</a:t>
            </a:r>
            <a:r>
              <a:rPr lang="de-DE" sz="1600" dirty="0" smtClean="0"/>
              <a:t>, Y. Feng</a:t>
            </a:r>
            <a:r>
              <a:rPr lang="de-DE" sz="1600" baseline="30000" dirty="0" smtClean="0"/>
              <a:t>1</a:t>
            </a:r>
            <a:r>
              <a:rPr lang="de-DE" sz="1600" dirty="0" smtClean="0"/>
              <a:t>, V. Haak</a:t>
            </a:r>
            <a:r>
              <a:rPr lang="de-DE" sz="1600" baseline="30000" dirty="0" smtClean="0"/>
              <a:t>1</a:t>
            </a:r>
            <a:r>
              <a:rPr lang="de-DE" sz="1600" dirty="0" smtClean="0"/>
              <a:t>, </a:t>
            </a:r>
            <a:r>
              <a:rPr lang="de-DE" sz="1600" dirty="0"/>
              <a:t>J. Igitkhanov</a:t>
            </a:r>
            <a:r>
              <a:rPr lang="de-DE" sz="1600" baseline="30000" dirty="0"/>
              <a:t>2</a:t>
            </a:r>
            <a:r>
              <a:rPr lang="de-DE" sz="1600" dirty="0" smtClean="0"/>
              <a:t>, M</a:t>
            </a:r>
            <a:r>
              <a:rPr lang="de-DE" sz="1600" dirty="0"/>
              <a:t>. Krychowiak</a:t>
            </a:r>
            <a:r>
              <a:rPr lang="de-DE" sz="1600" baseline="30000" dirty="0"/>
              <a:t>1</a:t>
            </a:r>
            <a:r>
              <a:rPr lang="de-DE" sz="1600" dirty="0" smtClean="0"/>
              <a:t>,</a:t>
            </a:r>
            <a:r>
              <a:rPr lang="de-DE" sz="1600" dirty="0"/>
              <a:t> D. Naujoks</a:t>
            </a:r>
            <a:r>
              <a:rPr lang="de-DE" sz="1600" baseline="30000" dirty="0"/>
              <a:t>1</a:t>
            </a:r>
            <a:r>
              <a:rPr lang="de-DE" sz="1600" dirty="0" smtClean="0"/>
              <a:t>,</a:t>
            </a:r>
            <a:r>
              <a:rPr lang="de-DE" sz="1600" dirty="0"/>
              <a:t> G. Schlisio</a:t>
            </a:r>
            <a:r>
              <a:rPr lang="de-DE" sz="1600" baseline="30000" dirty="0"/>
              <a:t>1</a:t>
            </a:r>
            <a:r>
              <a:rPr lang="de-DE" sz="1600" dirty="0" smtClean="0"/>
              <a:t>, C. Tantos</a:t>
            </a:r>
            <a:r>
              <a:rPr lang="de-DE" sz="1600" baseline="30000" dirty="0" smtClean="0"/>
              <a:t>2</a:t>
            </a:r>
            <a:r>
              <a:rPr lang="de-DE" sz="1600" dirty="0" smtClean="0"/>
              <a:t>, S. Varoutis</a:t>
            </a:r>
            <a:r>
              <a:rPr lang="de-DE" sz="1600" baseline="30000" dirty="0" smtClean="0"/>
              <a:t>2</a:t>
            </a:r>
            <a:r>
              <a:rPr lang="de-DE" sz="1600" dirty="0" smtClean="0"/>
              <a:t>, </a:t>
            </a:r>
            <a:r>
              <a:rPr lang="de-DE" sz="1600" dirty="0"/>
              <a:t>U. </a:t>
            </a:r>
            <a:r>
              <a:rPr lang="de-DE" sz="1600" dirty="0" smtClean="0"/>
              <a:t>Wenzel</a:t>
            </a:r>
            <a:r>
              <a:rPr lang="de-DE" sz="1600" baseline="30000" dirty="0" smtClean="0"/>
              <a:t>1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W7-X Team</a:t>
            </a:r>
          </a:p>
          <a:p>
            <a:r>
              <a:rPr lang="de-DE" sz="1400" dirty="0" smtClean="0"/>
              <a:t>Email: thierry.kremeyer@ipp.mpg.de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0" y="1029991"/>
            <a:ext cx="12053455" cy="98168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How to determine the sub-</a:t>
            </a:r>
            <a:r>
              <a:rPr lang="en-US" dirty="0" err="1" smtClean="0"/>
              <a:t>divertor</a:t>
            </a:r>
            <a:r>
              <a:rPr lang="en-US" dirty="0" smtClean="0"/>
              <a:t> leakage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019425" y="3422550"/>
            <a:ext cx="70199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aseline="30000" dirty="0"/>
              <a:t>1</a:t>
            </a:r>
            <a:r>
              <a:rPr lang="de-DE" sz="1000" dirty="0"/>
              <a:t>Max Planck </a:t>
            </a:r>
            <a:r>
              <a:rPr lang="de-DE" sz="1000" dirty="0" err="1"/>
              <a:t>Inst</a:t>
            </a:r>
            <a:r>
              <a:rPr lang="de-DE" sz="1000" dirty="0"/>
              <a:t>. </a:t>
            </a:r>
            <a:r>
              <a:rPr lang="de-DE" sz="1000" dirty="0" err="1"/>
              <a:t>for</a:t>
            </a:r>
            <a:r>
              <a:rPr lang="de-DE" sz="1000" dirty="0"/>
              <a:t> Plasma </a:t>
            </a:r>
            <a:r>
              <a:rPr lang="de-DE" sz="1000" dirty="0" err="1"/>
              <a:t>Physics</a:t>
            </a:r>
            <a:r>
              <a:rPr lang="de-DE" sz="1000" dirty="0"/>
              <a:t>, 17491 Greifswald, Germany</a:t>
            </a:r>
          </a:p>
          <a:p>
            <a:r>
              <a:rPr lang="de-DE" sz="1000" baseline="30000" dirty="0"/>
              <a:t>2</a:t>
            </a:r>
            <a:r>
              <a:rPr lang="de-DE" sz="1000" dirty="0"/>
              <a:t>Karlsruher Institut für Technologie, 76131 Karlsruhe, Germany</a:t>
            </a:r>
          </a:p>
          <a:p>
            <a:endParaRPr lang="de-DE" sz="10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51" y="171057"/>
            <a:ext cx="1073285" cy="5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DIVGAS 2D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856708"/>
            <a:ext cx="8944695" cy="55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9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Recycling </a:t>
            </a:r>
            <a:r>
              <a:rPr lang="de-DE" dirty="0" err="1" smtClean="0"/>
              <a:t>flux</a:t>
            </a:r>
            <a:r>
              <a:rPr lang="de-DE" dirty="0" smtClean="0"/>
              <a:t>: 5.0 E+22 a/s	</a:t>
            </a:r>
            <a:r>
              <a:rPr lang="de-DE" dirty="0" err="1" smtClean="0"/>
              <a:t>Pumped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: 2.5 E+20 a/s	</a:t>
            </a:r>
            <a:r>
              <a:rPr lang="de-DE" dirty="0" err="1" smtClean="0"/>
              <a:t>Exhaust</a:t>
            </a:r>
            <a:r>
              <a:rPr lang="de-DE" dirty="0" smtClean="0"/>
              <a:t> </a:t>
            </a:r>
            <a:r>
              <a:rPr lang="de-DE" dirty="0" err="1" smtClean="0"/>
              <a:t>fraction</a:t>
            </a:r>
            <a:r>
              <a:rPr lang="de-DE" dirty="0" smtClean="0"/>
              <a:t>: 0.5 %</a:t>
            </a:r>
          </a:p>
          <a:p>
            <a:pPr marL="0" indent="0">
              <a:buNone/>
            </a:pPr>
            <a:r>
              <a:rPr lang="de-DE" dirty="0" smtClean="0"/>
              <a:t>	 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41015"/>
              </p:ext>
            </p:extLst>
          </p:nvPr>
        </p:nvGraphicFramePr>
        <p:xfrm>
          <a:off x="479425" y="1922164"/>
          <a:ext cx="11233152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288">
                  <a:extLst>
                    <a:ext uri="{9D8B030D-6E8A-4147-A177-3AD203B41FA5}">
                      <a16:colId xmlns:a16="http://schemas.microsoft.com/office/drawing/2014/main" val="3912325723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538872137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3462881311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757945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Method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Recycling </a:t>
                      </a:r>
                      <a:r>
                        <a:rPr lang="de-DE" dirty="0" err="1" smtClean="0"/>
                        <a:t>fraction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through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Pumpgap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Fraction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sub-</a:t>
                      </a:r>
                      <a:r>
                        <a:rPr lang="de-DE" dirty="0" err="1" smtClean="0"/>
                        <a:t>divertor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particles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pumped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43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Gas puff </a:t>
                      </a:r>
                      <a:r>
                        <a:rPr lang="de-DE" dirty="0" err="1" smtClean="0"/>
                        <a:t>decay</a:t>
                      </a:r>
                      <a:r>
                        <a:rPr lang="de-DE" baseline="0" dirty="0" smtClean="0"/>
                        <a:t> (</a:t>
                      </a:r>
                      <a:r>
                        <a:rPr lang="de-DE" dirty="0" err="1" smtClean="0"/>
                        <a:t>Conductance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0.69 %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64 % (50%)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256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EMC3-EIRENE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4"/>
                          </a:solidFill>
                        </a:rPr>
                        <a:t>12.5</a:t>
                      </a:r>
                      <a:r>
                        <a:rPr lang="de-DE" baseline="0" dirty="0" smtClean="0">
                          <a:solidFill>
                            <a:schemeClr val="accent4"/>
                          </a:solidFill>
                        </a:rPr>
                        <a:t> % </a:t>
                      </a:r>
                      <a:r>
                        <a:rPr lang="de-DE" baseline="0" dirty="0" smtClean="0"/>
                        <a:t>(5% </a:t>
                      </a:r>
                      <a:r>
                        <a:rPr lang="de-DE" baseline="0" dirty="0" err="1" smtClean="0"/>
                        <a:t>pressure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drop</a:t>
                      </a:r>
                      <a:r>
                        <a:rPr lang="de-DE" baseline="0" dirty="0" smtClean="0"/>
                        <a:t> w pump)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40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Simple </a:t>
                      </a:r>
                      <a:r>
                        <a:rPr lang="de-DE" dirty="0" err="1" smtClean="0"/>
                        <a:t>surface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estimate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4"/>
                          </a:solidFill>
                        </a:rPr>
                        <a:t>16 % (8.3%)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3 % (6 %)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666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DIVGAS 3D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4"/>
                          </a:solidFill>
                        </a:rPr>
                        <a:t>25 %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624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DIVGAS 2D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4"/>
                          </a:solidFill>
                        </a:rPr>
                        <a:t>4.1 %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147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28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Appendix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AAPPS-DPP2021 MF2-O9 – Particle exhaust at </a:t>
            </a:r>
            <a:r>
              <a:rPr lang="en-US" dirty="0" err="1"/>
              <a:t>Wendelstein</a:t>
            </a:r>
            <a:r>
              <a:rPr lang="en-US" dirty="0"/>
              <a:t> 7-X – Thierry Kremeyer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6000" dirty="0" smtClean="0">
              <a:solidFill>
                <a:srgbClr val="005BAA"/>
              </a:solidFill>
            </a:endParaRPr>
          </a:p>
          <a:p>
            <a:pPr marL="0" indent="0" algn="ctr">
              <a:buNone/>
            </a:pPr>
            <a:endParaRPr lang="de-DE" sz="6000" dirty="0">
              <a:solidFill>
                <a:srgbClr val="005BAA"/>
              </a:solidFill>
            </a:endParaRPr>
          </a:p>
          <a:p>
            <a:pPr marL="0" indent="0" algn="ctr">
              <a:buNone/>
            </a:pPr>
            <a:r>
              <a:rPr lang="de-DE" sz="6000" dirty="0" smtClean="0">
                <a:solidFill>
                  <a:srgbClr val="005BAA"/>
                </a:solidFill>
              </a:rPr>
              <a:t>Appendix</a:t>
            </a:r>
            <a:endParaRPr lang="de-DE" sz="6000" dirty="0">
              <a:solidFill>
                <a:srgbClr val="00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pumping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cryo</a:t>
            </a:r>
            <a:r>
              <a:rPr lang="de-DE" dirty="0" smtClean="0"/>
              <a:t> </a:t>
            </a:r>
            <a:r>
              <a:rPr lang="de-DE" dirty="0" err="1" smtClean="0"/>
              <a:t>pumps</a:t>
            </a:r>
            <a:r>
              <a:rPr lang="de-DE" dirty="0" smtClean="0"/>
              <a:t> in OP2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AAPPS-DPP2021 MF2-O9 – Particle exhaust at </a:t>
            </a:r>
            <a:r>
              <a:rPr lang="en-US" dirty="0" err="1"/>
              <a:t>Wendelstein</a:t>
            </a:r>
            <a:r>
              <a:rPr lang="en-US" dirty="0"/>
              <a:t> 7-X – Thierry </a:t>
            </a:r>
            <a:r>
              <a:rPr lang="en-US" dirty="0" smtClean="0"/>
              <a:t>Kremeyer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New Hardware:</a:t>
            </a:r>
          </a:p>
          <a:p>
            <a:pPr lvl="1"/>
            <a:r>
              <a:rPr lang="de-DE" dirty="0" err="1" smtClean="0"/>
              <a:t>Cryo</a:t>
            </a:r>
            <a:r>
              <a:rPr lang="de-DE" dirty="0" smtClean="0"/>
              <a:t> </a:t>
            </a:r>
            <a:r>
              <a:rPr lang="de-DE" dirty="0" err="1" smtClean="0"/>
              <a:t>pumps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pumping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sub-</a:t>
            </a:r>
            <a:r>
              <a:rPr lang="de-DE" dirty="0" err="1" smtClean="0"/>
              <a:t>divertor</a:t>
            </a:r>
            <a:endParaRPr lang="de-DE" dirty="0" smtClean="0"/>
          </a:p>
          <a:p>
            <a:pPr lvl="1"/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/>
              <a:t>sub-</a:t>
            </a:r>
            <a:r>
              <a:rPr lang="de-DE" dirty="0" err="1"/>
              <a:t>divertor</a:t>
            </a:r>
            <a:r>
              <a:rPr lang="de-DE" dirty="0"/>
              <a:t> </a:t>
            </a:r>
            <a:r>
              <a:rPr lang="de-DE" dirty="0" err="1" smtClean="0"/>
              <a:t>closure</a:t>
            </a:r>
            <a:endParaRPr lang="de-DE" dirty="0" smtClean="0"/>
          </a:p>
          <a:p>
            <a:pPr lvl="1"/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/>
              <a:t>water-cooled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wall will </a:t>
            </a: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equilibrium</a:t>
            </a:r>
            <a:r>
              <a:rPr lang="de-DE" dirty="0"/>
              <a:t> wall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easier</a:t>
            </a:r>
            <a:endParaRPr lang="de-DE" dirty="0" smtClean="0"/>
          </a:p>
        </p:txBody>
      </p:sp>
      <p:pic>
        <p:nvPicPr>
          <p:cNvPr id="18" name="Bild 1" descr="Divertor mit Kryopumpe Juli0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" y="2621814"/>
            <a:ext cx="4969510" cy="362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077872"/>
              </p:ext>
            </p:extLst>
          </p:nvPr>
        </p:nvGraphicFramePr>
        <p:xfrm>
          <a:off x="5830601" y="2638700"/>
          <a:ext cx="497753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767">
                  <a:extLst>
                    <a:ext uri="{9D8B030D-6E8A-4147-A177-3AD203B41FA5}">
                      <a16:colId xmlns:a16="http://schemas.microsoft.com/office/drawing/2014/main" val="694079782"/>
                    </a:ext>
                  </a:extLst>
                </a:gridCol>
                <a:gridCol w="2488767">
                  <a:extLst>
                    <a:ext uri="{9D8B030D-6E8A-4147-A177-3AD203B41FA5}">
                      <a16:colId xmlns:a16="http://schemas.microsoft.com/office/drawing/2014/main" val="401144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Pumping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system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Combined</a:t>
                      </a:r>
                      <a:r>
                        <a:rPr lang="de-DE" dirty="0" smtClean="0"/>
                        <a:t> sub-</a:t>
                      </a:r>
                      <a:r>
                        <a:rPr lang="de-DE" dirty="0" err="1" smtClean="0"/>
                        <a:t>divertor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pumping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speed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31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Turbo </a:t>
                      </a:r>
                      <a:r>
                        <a:rPr lang="de-DE" dirty="0" err="1" smtClean="0"/>
                        <a:t>molecular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pumps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33 447 l/s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79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Cryo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vacuum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pumps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106 100 l/s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906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725094" y="4269952"/>
                <a:ext cx="5987481" cy="232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 smtClean="0"/>
                  <a:t>Estimated </a:t>
                </a:r>
                <a:r>
                  <a:rPr lang="de-DE" sz="2400" b="1" dirty="0" err="1" smtClean="0"/>
                  <a:t>pumped</a:t>
                </a:r>
                <a:r>
                  <a:rPr lang="de-DE" sz="2400" b="1" dirty="0" smtClean="0"/>
                  <a:t> </a:t>
                </a:r>
                <a:r>
                  <a:rPr lang="de-DE" sz="2400" b="1" dirty="0" err="1" smtClean="0"/>
                  <a:t>particles</a:t>
                </a:r>
                <a:r>
                  <a:rPr lang="de-DE" sz="2400" b="1" dirty="0" smtClean="0"/>
                  <a:t> ≈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</m:sup>
                    </m:sSup>
                    <m:r>
                      <a:rPr lang="de-DE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de-DE" sz="2400" b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1" dirty="0" smtClean="0"/>
                  <a:t>Strong </a:t>
                </a:r>
                <a:r>
                  <a:rPr lang="de-DE" sz="2400" b="1" dirty="0" err="1" smtClean="0"/>
                  <a:t>enough</a:t>
                </a:r>
                <a:r>
                  <a:rPr lang="de-DE" sz="2400" b="1" dirty="0" smtClean="0"/>
                  <a:t> </a:t>
                </a:r>
                <a:r>
                  <a:rPr lang="de-DE" sz="2400" b="1" dirty="0" err="1" smtClean="0"/>
                  <a:t>to</a:t>
                </a:r>
                <a:r>
                  <a:rPr lang="de-DE" sz="2400" b="1" dirty="0" smtClean="0"/>
                  <a:t> </a:t>
                </a:r>
                <a:r>
                  <a:rPr lang="de-DE" sz="2400" b="1" dirty="0" err="1" smtClean="0"/>
                  <a:t>balance</a:t>
                </a:r>
                <a:r>
                  <a:rPr lang="de-DE" sz="2400" b="1" dirty="0" smtClean="0"/>
                  <a:t> large wall </a:t>
                </a:r>
                <a:r>
                  <a:rPr lang="de-DE" sz="2400" b="1" dirty="0" err="1" smtClean="0"/>
                  <a:t>source</a:t>
                </a:r>
                <a:r>
                  <a:rPr lang="de-DE" sz="2400" b="1" dirty="0" smtClean="0"/>
                  <a:t> - Wall </a:t>
                </a:r>
                <a:r>
                  <a:rPr lang="de-DE" sz="2400" b="1" dirty="0" err="1" smtClean="0"/>
                  <a:t>source</a:t>
                </a:r>
                <a:r>
                  <a:rPr lang="de-DE" sz="2400" b="1" dirty="0" smtClean="0"/>
                  <a:t> will </a:t>
                </a:r>
                <a:r>
                  <a:rPr lang="de-DE" sz="2400" b="1" dirty="0" err="1" smtClean="0"/>
                  <a:t>be</a:t>
                </a:r>
                <a:r>
                  <a:rPr lang="de-DE" sz="2400" b="1" dirty="0" smtClean="0"/>
                  <a:t> </a:t>
                </a:r>
                <a:r>
                  <a:rPr lang="de-DE" sz="2400" b="1" dirty="0" err="1" smtClean="0"/>
                  <a:t>less</a:t>
                </a:r>
                <a:r>
                  <a:rPr lang="de-DE" sz="2400" b="1" dirty="0" smtClean="0"/>
                  <a:t> </a:t>
                </a:r>
                <a:r>
                  <a:rPr lang="de-DE" sz="2400" b="1" dirty="0" err="1" smtClean="0"/>
                  <a:t>dynamic</a:t>
                </a:r>
                <a:endParaRPr lang="de-DE" sz="2400" b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1" dirty="0" smtClean="0"/>
                  <a:t>4 NBI </a:t>
                </a:r>
                <a:r>
                  <a:rPr lang="de-DE" sz="2400" b="1" dirty="0" err="1" smtClean="0"/>
                  <a:t>sources</a:t>
                </a:r>
                <a:r>
                  <a:rPr lang="de-DE" sz="2400" b="1" dirty="0" smtClean="0"/>
                  <a:t> at a total </a:t>
                </a:r>
                <a:r>
                  <a:rPr lang="de-DE" sz="2400" b="1" dirty="0" err="1" smtClean="0"/>
                  <a:t>of</a:t>
                </a:r>
                <a:r>
                  <a:rPr lang="de-DE" sz="2400" b="1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</m:sup>
                    </m:sSup>
                    <m:r>
                      <a:rPr lang="de-DE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de-DE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b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b="1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094" y="4269952"/>
                <a:ext cx="5987481" cy="2324995"/>
              </a:xfrm>
              <a:prstGeom prst="rect">
                <a:avLst/>
              </a:prstGeom>
              <a:blipFill>
                <a:blip r:embed="rId4"/>
                <a:stretch>
                  <a:fillRect l="-1527" t="-18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27806" y="5908822"/>
            <a:ext cx="1018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[C.P. </a:t>
            </a:r>
            <a:r>
              <a:rPr lang="de-DE" sz="1400" b="1" dirty="0" err="1" smtClean="0"/>
              <a:t>Dhard</a:t>
            </a:r>
            <a:r>
              <a:rPr lang="de-DE" sz="1400" b="1" dirty="0" smtClean="0"/>
              <a:t>]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6863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Conclusion</a:t>
            </a:r>
            <a:r>
              <a:rPr lang="de-DE" dirty="0" smtClean="0"/>
              <a:t> – The H </a:t>
            </a:r>
            <a:r>
              <a:rPr lang="de-DE" dirty="0" err="1" smtClean="0"/>
              <a:t>fuel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dirty="0" smtClean="0"/>
              <a:t> in </a:t>
            </a:r>
            <a:r>
              <a:rPr lang="de-DE" dirty="0" err="1" smtClean="0"/>
              <a:t>attached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AAPPS-DPP2021 MF2-O9 – Particle exhaust at </a:t>
            </a:r>
            <a:r>
              <a:rPr lang="en-US" dirty="0" err="1"/>
              <a:t>Wendelstein</a:t>
            </a:r>
            <a:r>
              <a:rPr lang="en-US" dirty="0"/>
              <a:t> 7-X – Thierry </a:t>
            </a:r>
            <a:r>
              <a:rPr lang="en-US" dirty="0" smtClean="0"/>
              <a:t>Kremeyer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el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9848569"/>
                  </p:ext>
                </p:extLst>
              </p:nvPr>
            </p:nvGraphicFramePr>
            <p:xfrm>
              <a:off x="7165100" y="5323194"/>
              <a:ext cx="2136482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5513">
                      <a:extLst>
                        <a:ext uri="{9D8B030D-6E8A-4147-A177-3AD203B41FA5}">
                          <a16:colId xmlns:a16="http://schemas.microsoft.com/office/drawing/2014/main" val="551398183"/>
                        </a:ext>
                      </a:extLst>
                    </a:gridCol>
                    <a:gridCol w="1670969">
                      <a:extLst>
                        <a:ext uri="{9D8B030D-6E8A-4147-A177-3AD203B41FA5}">
                          <a16:colId xmlns:a16="http://schemas.microsoft.com/office/drawing/2014/main" val="402949626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Normal </a:t>
                          </a:r>
                          <a:r>
                            <a:rPr lang="de-DE" dirty="0" err="1" smtClean="0"/>
                            <a:t>island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8117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τ</a:t>
                          </a:r>
                          <a:r>
                            <a:rPr lang="de-DE" i="1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endParaRPr lang="de-DE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0.26 s  ± 0.12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7875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τ</a:t>
                          </a:r>
                          <a:r>
                            <a:rPr lang="de-DE" i="1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de-DE" i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8.17 s  ± 0.13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8845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de-DE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0.97     ± 0.49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9140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el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9848569"/>
                  </p:ext>
                </p:extLst>
              </p:nvPr>
            </p:nvGraphicFramePr>
            <p:xfrm>
              <a:off x="7165100" y="5323194"/>
              <a:ext cx="2136482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5513">
                      <a:extLst>
                        <a:ext uri="{9D8B030D-6E8A-4147-A177-3AD203B41FA5}">
                          <a16:colId xmlns:a16="http://schemas.microsoft.com/office/drawing/2014/main" val="551398183"/>
                        </a:ext>
                      </a:extLst>
                    </a:gridCol>
                    <a:gridCol w="1670969">
                      <a:extLst>
                        <a:ext uri="{9D8B030D-6E8A-4147-A177-3AD203B41FA5}">
                          <a16:colId xmlns:a16="http://schemas.microsoft.com/office/drawing/2014/main" val="402949626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Normal </a:t>
                          </a:r>
                          <a:r>
                            <a:rPr lang="de-DE" dirty="0" err="1" smtClean="0"/>
                            <a:t>island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8117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τ</a:t>
                          </a:r>
                          <a:r>
                            <a:rPr lang="de-DE" i="1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endParaRPr lang="de-DE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0.26 </a:t>
                          </a:r>
                          <a:r>
                            <a:rPr lang="de-DE" dirty="0" smtClean="0"/>
                            <a:t>s  ± </a:t>
                          </a:r>
                          <a:r>
                            <a:rPr lang="de-DE" dirty="0" smtClean="0"/>
                            <a:t>0.12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7875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τ</a:t>
                          </a:r>
                          <a:r>
                            <a:rPr lang="de-DE" i="1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de-DE" i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8.17 s  ± 0.13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8845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304918" r="-368421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0.97 </a:t>
                          </a:r>
                          <a:r>
                            <a:rPr lang="de-DE" dirty="0" smtClean="0"/>
                            <a:t>    ± </a:t>
                          </a:r>
                          <a:r>
                            <a:rPr lang="de-DE" dirty="0" smtClean="0"/>
                            <a:t>0.49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91404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Pfeil nach unten 19"/>
          <p:cNvSpPr/>
          <p:nvPr/>
        </p:nvSpPr>
        <p:spPr>
          <a:xfrm>
            <a:off x="10007467" y="1545048"/>
            <a:ext cx="269045" cy="1456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>
            <a:off x="10315287" y="2395366"/>
            <a:ext cx="255891" cy="211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links und rechts 21"/>
          <p:cNvSpPr/>
          <p:nvPr/>
        </p:nvSpPr>
        <p:spPr>
          <a:xfrm>
            <a:off x="10232414" y="2009115"/>
            <a:ext cx="338764" cy="2036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unten 22"/>
          <p:cNvSpPr/>
          <p:nvPr/>
        </p:nvSpPr>
        <p:spPr>
          <a:xfrm>
            <a:off x="10021740" y="3389117"/>
            <a:ext cx="269045" cy="1161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10315287" y="3898530"/>
            <a:ext cx="255891" cy="211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unten 24"/>
          <p:cNvSpPr/>
          <p:nvPr/>
        </p:nvSpPr>
        <p:spPr>
          <a:xfrm>
            <a:off x="10037775" y="4932119"/>
            <a:ext cx="269045" cy="411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/>
          <a:stretch/>
        </p:blipFill>
        <p:spPr>
          <a:xfrm>
            <a:off x="465504" y="1033246"/>
            <a:ext cx="6180936" cy="5158004"/>
          </a:xfrm>
          <a:prstGeom prst="rect">
            <a:avLst/>
          </a:prstGeom>
        </p:spPr>
      </p:pic>
      <p:sp>
        <p:nvSpPr>
          <p:cNvPr id="34" name="Nach rechts gekrümmter Pfeil 33"/>
          <p:cNvSpPr/>
          <p:nvPr/>
        </p:nvSpPr>
        <p:spPr>
          <a:xfrm rot="10800000" flipH="1">
            <a:off x="9617825" y="1033246"/>
            <a:ext cx="388108" cy="4630742"/>
          </a:xfrm>
          <a:prstGeom prst="curvedRightArrow">
            <a:avLst>
              <a:gd name="adj1" fmla="val 73420"/>
              <a:gd name="adj2" fmla="val 1514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Nach rechts gekrümmter Pfeil 34"/>
          <p:cNvSpPr/>
          <p:nvPr/>
        </p:nvSpPr>
        <p:spPr>
          <a:xfrm rot="10800000">
            <a:off x="11866209" y="1096930"/>
            <a:ext cx="305622" cy="1510102"/>
          </a:xfrm>
          <a:prstGeom prst="curvedRightArrow">
            <a:avLst>
              <a:gd name="adj1" fmla="val 50000"/>
              <a:gd name="adj2" fmla="val 16521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eck 30"/>
              <p:cNvSpPr/>
              <p:nvPr/>
            </p:nvSpPr>
            <p:spPr>
              <a:xfrm>
                <a:off x="3647573" y="2889465"/>
                <a:ext cx="1476686" cy="980461"/>
              </a:xfrm>
              <a:prstGeom prst="rect">
                <a:avLst/>
              </a:prstGeom>
              <a:solidFill>
                <a:srgbClr val="696969">
                  <a:alpha val="74118"/>
                </a:srgbClr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de-DE" sz="2000" b="1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de-DE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0.26 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𝐑𝐞𝐜𝐲𝐜𝐥𝐢𝐧𝐠</m:t>
                          </m:r>
                        </m:sub>
                      </m:sSub>
                    </m:oMath>
                  </m:oMathPara>
                </a14:m>
                <a:endParaRPr lang="de-DE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de-DE" dirty="0" smtClean="0">
                    <a:solidFill>
                      <a:schemeClr val="bg1"/>
                    </a:solidFill>
                  </a:rPr>
                  <a:t>= 5.2 E+22 1/s</a:t>
                </a:r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htec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573" y="2889465"/>
                <a:ext cx="1476686" cy="980461"/>
              </a:xfrm>
              <a:prstGeom prst="rect">
                <a:avLst/>
              </a:prstGeom>
              <a:blipFill>
                <a:blip r:embed="rId5"/>
                <a:stretch>
                  <a:fillRect l="-1235" t="-3727" r="-1235" b="-93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Pfeil nach links 35"/>
          <p:cNvSpPr/>
          <p:nvPr/>
        </p:nvSpPr>
        <p:spPr>
          <a:xfrm rot="18325043">
            <a:off x="2994187" y="4059635"/>
            <a:ext cx="871322" cy="10819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99 %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hteck 36"/>
              <p:cNvSpPr/>
              <p:nvPr/>
            </p:nvSpPr>
            <p:spPr>
              <a:xfrm>
                <a:off x="3937987" y="4179329"/>
                <a:ext cx="1614852" cy="580287"/>
              </a:xfrm>
              <a:prstGeom prst="rect">
                <a:avLst/>
              </a:prstGeom>
              <a:solidFill>
                <a:srgbClr val="696969">
                  <a:alpha val="74902"/>
                </a:srgb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𝑰𝒐𝒏</m:t>
                        </m:r>
                        <m: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𝒕𝒂𝒓𝒈𝒆𝒕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</a:t>
                </a:r>
                <a:endParaRPr lang="de-DE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de-DE" sz="1200" dirty="0" smtClean="0">
                    <a:solidFill>
                      <a:schemeClr val="bg1"/>
                    </a:solidFill>
                  </a:rPr>
                  <a:t>= 5.15 </a:t>
                </a:r>
                <a:r>
                  <a:rPr lang="de-DE" sz="1200" dirty="0">
                    <a:solidFill>
                      <a:schemeClr val="bg1"/>
                    </a:solidFill>
                  </a:rPr>
                  <a:t>E+22 </a:t>
                </a:r>
                <a:r>
                  <a:rPr lang="de-DE" sz="1200" dirty="0" smtClean="0">
                    <a:solidFill>
                      <a:schemeClr val="bg1"/>
                    </a:solidFill>
                  </a:rPr>
                  <a:t>1/s</a:t>
                </a:r>
                <a:endParaRPr lang="de-DE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htec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987" y="4179329"/>
                <a:ext cx="1614852" cy="580287"/>
              </a:xfrm>
              <a:prstGeom prst="rect">
                <a:avLst/>
              </a:prstGeom>
              <a:blipFill>
                <a:blip r:embed="rId6"/>
                <a:stretch>
                  <a:fillRect b="-73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feil nach links und rechts 37"/>
          <p:cNvSpPr/>
          <p:nvPr/>
        </p:nvSpPr>
        <p:spPr>
          <a:xfrm>
            <a:off x="3503488" y="5249742"/>
            <a:ext cx="868998" cy="3468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0.8 %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735436" y="1181451"/>
                <a:ext cx="3105337" cy="67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>
                    <a:solidFill>
                      <a:schemeClr val="bg1"/>
                    </a:solidFill>
                  </a:rPr>
                  <a:t>Fractions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of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total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recycling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flux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𝐑𝐞𝐜𝐲𝐜𝐥𝐢𝐧𝐠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6" y="1181451"/>
                <a:ext cx="3105337" cy="672685"/>
              </a:xfrm>
              <a:prstGeom prst="rect">
                <a:avLst/>
              </a:prstGeom>
              <a:blipFill>
                <a:blip r:embed="rId7"/>
                <a:stretch>
                  <a:fillRect l="-1768" t="-4545" b="-5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hteck 39"/>
              <p:cNvSpPr/>
              <p:nvPr/>
            </p:nvSpPr>
            <p:spPr>
              <a:xfrm>
                <a:off x="4393691" y="5157080"/>
                <a:ext cx="1480835" cy="553998"/>
              </a:xfrm>
              <a:prstGeom prst="rect">
                <a:avLst/>
              </a:prstGeom>
              <a:solidFill>
                <a:srgbClr val="696969">
                  <a:alpha val="74902"/>
                </a:srgb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𝑾𝒂𝒍𝒍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</a:t>
                </a:r>
                <a:endParaRPr lang="de-DE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de-DE" sz="1200" dirty="0" smtClean="0">
                    <a:solidFill>
                      <a:schemeClr val="bg1"/>
                    </a:solidFill>
                  </a:rPr>
                  <a:t>= ± 3.9 E+20 1/s</a:t>
                </a:r>
                <a:endParaRPr lang="de-DE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hteck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691" y="5157080"/>
                <a:ext cx="1480835" cy="553998"/>
              </a:xfrm>
              <a:prstGeom prst="rect">
                <a:avLst/>
              </a:prstGeom>
              <a:blipFill>
                <a:blip r:embed="rId8"/>
                <a:stretch>
                  <a:fillRect b="-65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feil nach links 40"/>
          <p:cNvSpPr/>
          <p:nvPr/>
        </p:nvSpPr>
        <p:spPr>
          <a:xfrm rot="20269615">
            <a:off x="1637587" y="5138256"/>
            <a:ext cx="966691" cy="4717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0.8 %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hteck 41"/>
              <p:cNvSpPr/>
              <p:nvPr/>
            </p:nvSpPr>
            <p:spPr>
              <a:xfrm>
                <a:off x="2175894" y="5494509"/>
                <a:ext cx="1480835" cy="580287"/>
              </a:xfrm>
              <a:prstGeom prst="rect">
                <a:avLst/>
              </a:prstGeom>
              <a:solidFill>
                <a:srgbClr val="696969">
                  <a:alpha val="74902"/>
                </a:srgb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𝑷𝒖𝒎𝒑</m:t>
                        </m:r>
                        <m: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𝒈𝒂𝒑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</a:t>
                </a:r>
                <a:endParaRPr lang="de-DE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de-DE" sz="1200" dirty="0" smtClean="0">
                    <a:solidFill>
                      <a:schemeClr val="bg1"/>
                    </a:solidFill>
                  </a:rPr>
                  <a:t>= 3.8 E+20 1/s</a:t>
                </a:r>
                <a:endParaRPr lang="de-DE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hteck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894" y="5494509"/>
                <a:ext cx="1480835" cy="580287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hteck 42"/>
              <p:cNvSpPr/>
              <p:nvPr/>
            </p:nvSpPr>
            <p:spPr>
              <a:xfrm>
                <a:off x="734487" y="4110197"/>
                <a:ext cx="1480835" cy="580287"/>
              </a:xfrm>
              <a:prstGeom prst="rect">
                <a:avLst/>
              </a:prstGeom>
              <a:solidFill>
                <a:srgbClr val="696969">
                  <a:alpha val="74902"/>
                </a:srgb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𝑳𝒆𝒂𝒌𝒂𝒈𝒆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</a:t>
                </a:r>
                <a:endParaRPr lang="de-DE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de-DE" sz="1200" dirty="0" smtClean="0">
                    <a:solidFill>
                      <a:schemeClr val="bg1"/>
                    </a:solidFill>
                  </a:rPr>
                  <a:t>= 1.9 E+20 1/s</a:t>
                </a:r>
                <a:endParaRPr lang="de-DE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hteck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87" y="4110197"/>
                <a:ext cx="1480835" cy="580287"/>
              </a:xfrm>
              <a:prstGeom prst="rect">
                <a:avLst/>
              </a:prstGeom>
              <a:blipFill>
                <a:blip r:embed="rId10"/>
                <a:stretch>
                  <a:fillRect b="-73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Pfeil nach rechts 43"/>
          <p:cNvSpPr/>
          <p:nvPr/>
        </p:nvSpPr>
        <p:spPr>
          <a:xfrm rot="20259035">
            <a:off x="1738699" y="4814972"/>
            <a:ext cx="927374" cy="268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0.4 %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hteck 44"/>
              <p:cNvSpPr/>
              <p:nvPr/>
            </p:nvSpPr>
            <p:spPr>
              <a:xfrm>
                <a:off x="1907900" y="6180188"/>
                <a:ext cx="1480835" cy="578876"/>
              </a:xfrm>
              <a:prstGeom prst="rect">
                <a:avLst/>
              </a:prstGeom>
              <a:solidFill>
                <a:srgbClr val="696969">
                  <a:alpha val="74902"/>
                </a:srgb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𝑷𝒖𝒎𝒑𝒆𝒅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</a:t>
                </a:r>
                <a:endParaRPr lang="de-DE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de-DE" sz="1200" dirty="0" smtClean="0">
                    <a:solidFill>
                      <a:schemeClr val="bg1"/>
                    </a:solidFill>
                  </a:rPr>
                  <a:t>= 1.9 E+20 1/s</a:t>
                </a:r>
                <a:endParaRPr lang="de-DE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htec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900" y="6180188"/>
                <a:ext cx="1480835" cy="578876"/>
              </a:xfrm>
              <a:prstGeom prst="rect">
                <a:avLst/>
              </a:prstGeom>
              <a:blipFill>
                <a:blip r:embed="rId11"/>
                <a:stretch>
                  <a:fillRect b="-6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Pfeil nach links 45"/>
          <p:cNvSpPr/>
          <p:nvPr/>
        </p:nvSpPr>
        <p:spPr>
          <a:xfrm rot="16200000">
            <a:off x="1076910" y="6150825"/>
            <a:ext cx="966691" cy="3244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0.4 %</a:t>
            </a:r>
            <a:endParaRPr lang="de-DE" dirty="0"/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2839" y="1014871"/>
            <a:ext cx="4046207" cy="2246153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6440" y="3294000"/>
            <a:ext cx="2114102" cy="1827958"/>
          </a:xfrm>
          <a:prstGeom prst="rect">
            <a:avLst/>
          </a:prstGeom>
        </p:spPr>
      </p:pic>
      <p:sp>
        <p:nvSpPr>
          <p:cNvPr id="47" name="Textfeld 46"/>
          <p:cNvSpPr txBox="1"/>
          <p:nvPr/>
        </p:nvSpPr>
        <p:spPr>
          <a:xfrm>
            <a:off x="6588529" y="5046156"/>
            <a:ext cx="2396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/>
              <a:t>[V. Winters, PPCF2021 &amp; AAPPS MF2-I1]</a:t>
            </a:r>
            <a:endParaRPr lang="de-DE" sz="1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10013032" y="1096930"/>
                <a:ext cx="2214004" cy="4732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𝐈𝐨𝐧</m:t>
                        </m:r>
                        <m:r>
                          <a:rPr lang="de-DE" sz="2400" b="1" i="0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400" b="1" i="0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𝐭𝐚𝐫𝐠𝐞𝐭</m:t>
                        </m:r>
                      </m:sub>
                    </m:sSub>
                  </m:oMath>
                </a14:m>
                <a:r>
                  <a:rPr lang="de-DE" sz="2400" b="1" dirty="0" smtClean="0">
                    <a:solidFill>
                      <a:srgbClr val="005BAA"/>
                    </a:solidFill>
                  </a:rPr>
                  <a:t> </a:t>
                </a:r>
                <a:r>
                  <a:rPr lang="de-DE" b="1" dirty="0" smtClean="0">
                    <a:solidFill>
                      <a:srgbClr val="005BAA"/>
                    </a:solidFill>
                  </a:rPr>
                  <a:t>(99%)</a:t>
                </a:r>
                <a:endParaRPr lang="de-DE" sz="2400" b="1" dirty="0" smtClean="0">
                  <a:solidFill>
                    <a:srgbClr val="005BAA"/>
                  </a:solidFill>
                </a:endParaRPr>
              </a:p>
              <a:p>
                <a:r>
                  <a:rPr lang="de-DE" sz="2400" b="1" dirty="0">
                    <a:solidFill>
                      <a:srgbClr val="005BA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de-DE" sz="2400" b="1" dirty="0" smtClean="0">
                    <a:solidFill>
                      <a:srgbClr val="005BAA"/>
                    </a:solidFill>
                    <a:latin typeface="Cambria Math" panose="02040503050406030204" pitchFamily="18" charset="0"/>
                  </a:rPr>
                  <a:t>      </a:t>
                </a:r>
              </a:p>
              <a:p>
                <a:r>
                  <a:rPr lang="de-DE" sz="2400" b="1" dirty="0" smtClean="0">
                    <a:solidFill>
                      <a:srgbClr val="005BAA"/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𝐖𝐚𝐥𝐥</m:t>
                        </m:r>
                      </m:sub>
                    </m:sSub>
                  </m:oMath>
                </a14:m>
                <a:r>
                  <a:rPr lang="de-DE" sz="2400" b="1" dirty="0" smtClean="0">
                    <a:solidFill>
                      <a:srgbClr val="005BAA"/>
                    </a:solidFill>
                  </a:rPr>
                  <a:t> </a:t>
                </a:r>
                <a:r>
                  <a:rPr lang="de-DE" b="1" dirty="0">
                    <a:solidFill>
                      <a:srgbClr val="005BAA"/>
                    </a:solidFill>
                  </a:rPr>
                  <a:t>(±0.8%)</a:t>
                </a:r>
                <a:endParaRPr lang="de-DE" sz="2400" b="1" dirty="0" smtClean="0">
                  <a:solidFill>
                    <a:srgbClr val="005BAA"/>
                  </a:solidFill>
                </a:endParaRPr>
              </a:p>
              <a:p>
                <a:r>
                  <a:rPr lang="de-DE" sz="2400" b="1" dirty="0" smtClean="0">
                    <a:solidFill>
                      <a:srgbClr val="005BAA"/>
                    </a:solidFill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𝐑𝐞𝐜𝐲𝐜𝐥𝐢𝐧𝐠</m:t>
                        </m:r>
                      </m:sub>
                    </m:sSub>
                  </m:oMath>
                </a14:m>
                <a:endParaRPr lang="de-DE" sz="2400" b="1" dirty="0" smtClean="0">
                  <a:solidFill>
                    <a:srgbClr val="005BAA"/>
                  </a:solidFill>
                  <a:latin typeface="Cambria Math" panose="02040503050406030204" pitchFamily="18" charset="0"/>
                </a:endParaRPr>
              </a:p>
              <a:p>
                <a:endParaRPr lang="de-DE" sz="2400" b="1" dirty="0" smtClean="0">
                  <a:solidFill>
                    <a:srgbClr val="005BAA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𝐏𝐮𝐦𝐩𝐠𝐚𝐩</m:t>
                        </m:r>
                      </m:sub>
                    </m:sSub>
                  </m:oMath>
                </a14:m>
                <a:r>
                  <a:rPr lang="de-DE" sz="2400" b="1" dirty="0" smtClean="0">
                    <a:solidFill>
                      <a:srgbClr val="005BA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de-DE" b="1" dirty="0" smtClean="0">
                    <a:solidFill>
                      <a:srgbClr val="005BAA"/>
                    </a:solidFill>
                    <a:latin typeface="Cambria Math" panose="02040503050406030204" pitchFamily="18" charset="0"/>
                  </a:rPr>
                  <a:t>(0.8%)</a:t>
                </a:r>
                <a:endParaRPr lang="de-DE" sz="2400" b="1" dirty="0" smtClean="0">
                  <a:solidFill>
                    <a:srgbClr val="005BAA"/>
                  </a:solidFill>
                  <a:latin typeface="Cambria Math" panose="02040503050406030204" pitchFamily="18" charset="0"/>
                </a:endParaRPr>
              </a:p>
              <a:p>
                <a:endParaRPr lang="de-DE" sz="2400" b="1" dirty="0" smtClean="0">
                  <a:solidFill>
                    <a:srgbClr val="005BAA"/>
                  </a:solidFill>
                  <a:latin typeface="Cambria Math" panose="02040503050406030204" pitchFamily="18" charset="0"/>
                </a:endParaRPr>
              </a:p>
              <a:p>
                <a:r>
                  <a:rPr lang="de-DE" sz="2400" b="1" dirty="0" smtClean="0">
                    <a:solidFill>
                      <a:srgbClr val="005BAA"/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𝐏𝐮𝐦𝐩𝐞𝐝</m:t>
                        </m:r>
                      </m:sub>
                    </m:sSub>
                  </m:oMath>
                </a14:m>
                <a:endParaRPr lang="de-DE" sz="2400" b="1" dirty="0" smtClean="0">
                  <a:solidFill>
                    <a:srgbClr val="005BAA"/>
                  </a:solidFill>
                </a:endParaRPr>
              </a:p>
              <a:p>
                <a:r>
                  <a:rPr lang="de-DE" sz="2400" b="1" dirty="0" smtClean="0">
                    <a:solidFill>
                      <a:srgbClr val="005BAA"/>
                    </a:solidFill>
                    <a:latin typeface="Cambria Math" panose="02040503050406030204" pitchFamily="18" charset="0"/>
                  </a:rPr>
                  <a:t>         </a:t>
                </a:r>
                <a:r>
                  <a:rPr lang="de-DE" b="1" dirty="0" smtClean="0">
                    <a:solidFill>
                      <a:srgbClr val="005BAA"/>
                    </a:solidFill>
                    <a:latin typeface="Cambria Math" panose="02040503050406030204" pitchFamily="18" charset="0"/>
                  </a:rPr>
                  <a:t>(0.4%)</a:t>
                </a:r>
                <a:endParaRPr lang="de-DE" sz="2400" b="1" dirty="0" smtClean="0">
                  <a:solidFill>
                    <a:srgbClr val="005BAA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𝐋𝐞𝐚𝐤𝐚𝐠𝐞</m:t>
                        </m:r>
                      </m:sub>
                    </m:sSub>
                  </m:oMath>
                </a14:m>
                <a:r>
                  <a:rPr lang="de-DE" sz="2400" b="1" dirty="0" smtClean="0">
                    <a:solidFill>
                      <a:srgbClr val="005BAA"/>
                    </a:solidFill>
                  </a:rPr>
                  <a:t> </a:t>
                </a:r>
                <a:r>
                  <a:rPr lang="de-DE" b="1" dirty="0" smtClean="0">
                    <a:solidFill>
                      <a:srgbClr val="005BA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(0.4%)</a:t>
                </a:r>
                <a:endParaRPr lang="de-DE" sz="2400" b="1" dirty="0">
                  <a:solidFill>
                    <a:srgbClr val="005BAA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solidFill>
                                <a:srgbClr val="005BA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>
                              <a:solidFill>
                                <a:srgbClr val="005BAA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sz="2400" b="1" i="0" smtClean="0">
                              <a:solidFill>
                                <a:srgbClr val="005BAA"/>
                              </a:solidFill>
                              <a:latin typeface="Cambria Math" panose="02040503050406030204" pitchFamily="18" charset="0"/>
                            </a:rPr>
                            <m:t>𝐑𝐞𝐜𝐲𝐜𝐥𝐢𝐧𝐠</m:t>
                          </m:r>
                        </m:sub>
                      </m:sSub>
                    </m:oMath>
                  </m:oMathPara>
                </a14:m>
                <a:endParaRPr lang="de-DE" sz="2400" b="1" dirty="0" smtClean="0">
                  <a:solidFill>
                    <a:srgbClr val="005BAA"/>
                  </a:solidFill>
                </a:endParaRPr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032" y="1096930"/>
                <a:ext cx="2214004" cy="4732770"/>
              </a:xfrm>
              <a:prstGeom prst="rect">
                <a:avLst/>
              </a:prstGeom>
              <a:blipFill>
                <a:blip r:embed="rId14"/>
                <a:stretch>
                  <a:fillRect l="-826" r="-1653" b="-3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9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/>
              <a:t> </a:t>
            </a:r>
            <a:r>
              <a:rPr lang="de-DE" dirty="0" smtClean="0"/>
              <a:t>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successfull</a:t>
            </a:r>
            <a:r>
              <a:rPr lang="de-DE" dirty="0" smtClean="0"/>
              <a:t> </a:t>
            </a:r>
            <a:r>
              <a:rPr lang="de-DE" dirty="0" err="1" smtClean="0"/>
              <a:t>divertor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AAPPS-DPP2021 MF2-O9 – Particle exhaust at </a:t>
            </a:r>
            <a:r>
              <a:rPr lang="en-US" dirty="0" err="1"/>
              <a:t>Wendelstein</a:t>
            </a:r>
            <a:r>
              <a:rPr lang="en-US" dirty="0"/>
              <a:t> 7-X – Thierry </a:t>
            </a:r>
            <a:r>
              <a:rPr lang="en-US" dirty="0" smtClean="0"/>
              <a:t>Kremeyer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479424" y="1096930"/>
                <a:ext cx="11449339" cy="5094320"/>
              </a:xfrm>
            </p:spPr>
            <p:txBody>
              <a:bodyPr/>
              <a:lstStyle/>
              <a:p>
                <a:r>
                  <a:rPr lang="de-DE" dirty="0" smtClean="0"/>
                  <a:t>Fueling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raise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density</a:t>
                </a:r>
                <a:endParaRPr lang="de-DE" dirty="0" smtClean="0"/>
              </a:p>
              <a:p>
                <a:pPr lvl="1"/>
                <a:r>
                  <a:rPr lang="de-DE" dirty="0" err="1" smtClean="0"/>
                  <a:t>Where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particles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fueled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i.e. </a:t>
                </a:r>
                <a:r>
                  <a:rPr lang="de-DE" dirty="0" err="1" smtClean="0"/>
                  <a:t>where</a:t>
                </a:r>
                <a:r>
                  <a:rPr lang="de-DE" dirty="0" smtClean="0"/>
                  <a:t> do </a:t>
                </a:r>
                <a:r>
                  <a:rPr lang="de-DE" dirty="0" err="1" smtClean="0"/>
                  <a:t>they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ionize</a:t>
                </a:r>
                <a:r>
                  <a:rPr lang="de-DE" dirty="0" smtClean="0"/>
                  <a:t>? </a:t>
                </a:r>
              </a:p>
              <a:p>
                <a:pPr lvl="1"/>
                <a:r>
                  <a:rPr lang="de-DE" dirty="0" smtClean="0"/>
                  <a:t>Can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control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ionization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location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right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choice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fueling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system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parameters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location</a:t>
                </a:r>
                <a:r>
                  <a:rPr lang="de-DE" dirty="0" smtClean="0"/>
                  <a:t>? </a:t>
                </a:r>
              </a:p>
              <a:p>
                <a:pPr lvl="1"/>
                <a:r>
                  <a:rPr lang="de-DE" dirty="0" smtClean="0"/>
                  <a:t>Goal: Fuel </a:t>
                </a:r>
                <a:r>
                  <a:rPr lang="de-DE" dirty="0"/>
                  <a:t>H </a:t>
                </a:r>
                <a:r>
                  <a:rPr lang="de-DE" dirty="0" err="1"/>
                  <a:t>mainly</a:t>
                </a:r>
                <a:r>
                  <a:rPr lang="de-DE" dirty="0"/>
                  <a:t> </a:t>
                </a:r>
                <a:r>
                  <a:rPr lang="de-DE" dirty="0" err="1"/>
                  <a:t>into</a:t>
                </a:r>
                <a:r>
                  <a:rPr lang="de-DE" dirty="0"/>
                  <a:t> </a:t>
                </a:r>
                <a:r>
                  <a:rPr lang="de-DE" dirty="0" err="1" smtClean="0"/>
                  <a:t>core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while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fueling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impurities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mainly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into</a:t>
                </a:r>
                <a:r>
                  <a:rPr lang="de-DE" dirty="0" smtClean="0"/>
                  <a:t> SOL.</a:t>
                </a:r>
              </a:p>
              <a:p>
                <a:r>
                  <a:rPr lang="de-DE" dirty="0" err="1" smtClean="0"/>
                  <a:t>Exhaust</a:t>
                </a:r>
                <a:r>
                  <a:rPr lang="de-DE" dirty="0" smtClean="0"/>
                  <a:t> H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de-</a:t>
                </a:r>
                <a:r>
                  <a:rPr lang="de-DE" dirty="0" err="1" smtClean="0"/>
                  <a:t>couple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fueling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density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control</a:t>
                </a:r>
                <a:endParaRPr lang="de-DE" dirty="0" smtClean="0"/>
              </a:p>
              <a:p>
                <a:pPr lvl="1"/>
                <a:r>
                  <a:rPr lang="de-DE" dirty="0" err="1" smtClean="0"/>
                  <a:t>Divertor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plugging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How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well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does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island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divertor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collect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particles</a:t>
                </a:r>
                <a:r>
                  <a:rPr lang="de-DE" dirty="0" smtClean="0"/>
                  <a:t>? (</a:t>
                </a:r>
                <a:r>
                  <a:rPr lang="de-DE" dirty="0" err="1" smtClean="0"/>
                  <a:t>Divertor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Physics</a:t>
                </a:r>
                <a:r>
                  <a:rPr lang="de-DE" dirty="0" smtClean="0"/>
                  <a:t>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𝑃𝑢𝑚𝑝𝑔𝑎𝑝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𝐼𝑜𝑛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𝑇𝑎𝑟𝑔𝑒𝑡</m:t>
                            </m:r>
                          </m:sub>
                        </m:sSub>
                      </m:den>
                    </m:f>
                  </m:oMath>
                </a14:m>
                <a:endParaRPr lang="de-DE" dirty="0" smtClean="0"/>
              </a:p>
              <a:p>
                <a:pPr lvl="1"/>
                <a:r>
                  <a:rPr lang="de-DE" dirty="0" err="1" smtClean="0"/>
                  <a:t>Divertor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leakage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How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well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does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island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divertor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remove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particles</a:t>
                </a:r>
                <a:r>
                  <a:rPr lang="de-DE" dirty="0" smtClean="0"/>
                  <a:t>? (</a:t>
                </a:r>
                <a:r>
                  <a:rPr lang="de-DE" dirty="0" err="1" smtClean="0"/>
                  <a:t>Vacuum</a:t>
                </a:r>
                <a:r>
                  <a:rPr lang="de-DE" dirty="0" smtClean="0"/>
                  <a:t> Engineering)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𝑃𝑢𝑚𝑝𝑒𝑑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𝑃𝑢𝑚𝑝𝑔𝑎𝑝</m:t>
                            </m:r>
                          </m:sub>
                        </m:sSub>
                      </m:den>
                    </m:f>
                  </m:oMath>
                </a14:m>
                <a:endParaRPr lang="de-DE" dirty="0" smtClean="0"/>
              </a:p>
              <a:p>
                <a:pPr lvl="1"/>
                <a:r>
                  <a:rPr lang="de-DE" dirty="0" err="1" smtClean="0"/>
                  <a:t>Compression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simple </a:t>
                </a:r>
                <a:r>
                  <a:rPr lang="de-DE" dirty="0" err="1" smtClean="0"/>
                  <a:t>metric</a:t>
                </a:r>
                <a:r>
                  <a:rPr lang="de-DE" dirty="0" smtClean="0"/>
                  <a:t>: High </a:t>
                </a:r>
                <a:r>
                  <a:rPr lang="de-DE" dirty="0" err="1" smtClean="0"/>
                  <a:t>divertor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pressure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pump, </a:t>
                </a:r>
                <a:r>
                  <a:rPr lang="de-DE" dirty="0" err="1" smtClean="0"/>
                  <a:t>low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main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chamber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pressure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minimize</a:t>
                </a:r>
                <a:r>
                  <a:rPr lang="de-DE" dirty="0" smtClean="0"/>
                  <a:t> CX </a:t>
                </a:r>
                <a:r>
                  <a:rPr lang="de-DE" dirty="0" err="1" smtClean="0"/>
                  <a:t>erosion</a:t>
                </a:r>
                <a:endParaRPr lang="de-DE" dirty="0" smtClean="0"/>
              </a:p>
              <a:p>
                <a:r>
                  <a:rPr lang="de-DE" dirty="0" err="1" smtClean="0"/>
                  <a:t>Exhaust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impurities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He </a:t>
                </a:r>
                <a:r>
                  <a:rPr lang="de-DE" dirty="0" err="1" smtClean="0"/>
                  <a:t>recycling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probably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exceed</a:t>
                </a:r>
                <a:r>
                  <a:rPr lang="de-DE" dirty="0" smtClean="0"/>
                  <a:t> DT </a:t>
                </a:r>
                <a:r>
                  <a:rPr lang="de-DE" dirty="0" err="1" smtClean="0"/>
                  <a:t>fusion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source</a:t>
                </a:r>
                <a:r>
                  <a:rPr lang="de-DE" dirty="0" smtClean="0"/>
                  <a:t>, but at </a:t>
                </a:r>
                <a:r>
                  <a:rPr lang="de-DE" dirty="0" err="1" smtClean="0"/>
                  <a:t>shorter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confinement</a:t>
                </a:r>
                <a:r>
                  <a:rPr lang="de-DE" dirty="0" smtClean="0"/>
                  <a:t> time</a:t>
                </a:r>
              </a:p>
              <a:p>
                <a:pPr lvl="1"/>
                <a:r>
                  <a:rPr lang="de-DE" dirty="0" err="1" smtClean="0"/>
                  <a:t>How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well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Z&gt;1 </a:t>
                </a:r>
                <a:r>
                  <a:rPr lang="de-DE" dirty="0" err="1" smtClean="0"/>
                  <a:t>particles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exhausted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Core -&gt; SOL -&gt; </a:t>
                </a:r>
                <a:r>
                  <a:rPr lang="de-DE" dirty="0" err="1" smtClean="0"/>
                  <a:t>Divertor</a:t>
                </a:r>
                <a:r>
                  <a:rPr lang="de-DE" dirty="0" smtClean="0"/>
                  <a:t> -&gt; Pump out</a:t>
                </a:r>
                <a:endParaRPr lang="de-DE" dirty="0"/>
              </a:p>
            </p:txBody>
          </p:sp>
        </mc:Choice>
        <mc:Fallback xmlns=""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479424" y="1096930"/>
                <a:ext cx="11449339" cy="5094320"/>
              </a:xfrm>
              <a:blipFill>
                <a:blip r:embed="rId2"/>
                <a:stretch>
                  <a:fillRect l="-1544" t="-1675" r="-2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9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 </a:t>
            </a:r>
            <a:r>
              <a:rPr lang="de-DE" dirty="0" err="1" smtClean="0"/>
              <a:t>exhaust</a:t>
            </a:r>
            <a:r>
              <a:rPr lang="de-DE" dirty="0" smtClean="0"/>
              <a:t> – OP2.1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AAPPS-DPP2021 MF2-O9 – Particle exhaust at </a:t>
            </a:r>
            <a:r>
              <a:rPr lang="en-US" dirty="0" err="1"/>
              <a:t>Wendelstein</a:t>
            </a:r>
            <a:r>
              <a:rPr lang="en-US" dirty="0"/>
              <a:t> 7-X – Thierry </a:t>
            </a:r>
            <a:r>
              <a:rPr lang="en-US" dirty="0" smtClean="0"/>
              <a:t>Kremeyer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He NBI </a:t>
            </a:r>
            <a:r>
              <a:rPr lang="de-DE" dirty="0" err="1" smtClean="0"/>
              <a:t>ready</a:t>
            </a:r>
            <a:r>
              <a:rPr lang="de-DE" dirty="0" smtClean="0"/>
              <a:t> in OP2.2 –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core</a:t>
            </a:r>
            <a:r>
              <a:rPr lang="de-DE" dirty="0" smtClean="0"/>
              <a:t> He </a:t>
            </a:r>
            <a:r>
              <a:rPr lang="de-DE" dirty="0" err="1" smtClean="0"/>
              <a:t>source</a:t>
            </a:r>
            <a:r>
              <a:rPr lang="de-DE" dirty="0" smtClean="0"/>
              <a:t> in OP2.1</a:t>
            </a:r>
          </a:p>
          <a:p>
            <a:r>
              <a:rPr lang="de-DE" dirty="0" smtClean="0"/>
              <a:t>BUT: </a:t>
            </a:r>
            <a:r>
              <a:rPr lang="de-DE" dirty="0"/>
              <a:t>He </a:t>
            </a:r>
            <a:r>
              <a:rPr lang="de-DE" dirty="0" err="1"/>
              <a:t>recycling</a:t>
            </a:r>
            <a:r>
              <a:rPr lang="de-DE" dirty="0"/>
              <a:t> </a:t>
            </a:r>
            <a:r>
              <a:rPr lang="de-DE" dirty="0" err="1"/>
              <a:t>probably</a:t>
            </a:r>
            <a:r>
              <a:rPr lang="de-DE" dirty="0"/>
              <a:t> </a:t>
            </a:r>
            <a:r>
              <a:rPr lang="de-DE" dirty="0" err="1"/>
              <a:t>exceed</a:t>
            </a:r>
            <a:r>
              <a:rPr lang="de-DE" dirty="0"/>
              <a:t> DT </a:t>
            </a:r>
            <a:r>
              <a:rPr lang="de-DE" dirty="0" err="1"/>
              <a:t>fusion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, </a:t>
            </a:r>
            <a:r>
              <a:rPr lang="de-DE" dirty="0" smtClean="0"/>
              <a:t>at </a:t>
            </a:r>
            <a:r>
              <a:rPr lang="de-DE" dirty="0" err="1"/>
              <a:t>shorter</a:t>
            </a:r>
            <a:r>
              <a:rPr lang="de-DE" dirty="0"/>
              <a:t> </a:t>
            </a:r>
            <a:r>
              <a:rPr lang="de-DE" dirty="0" err="1"/>
              <a:t>confinement</a:t>
            </a:r>
            <a:r>
              <a:rPr lang="de-DE" dirty="0"/>
              <a:t> </a:t>
            </a:r>
            <a:r>
              <a:rPr lang="de-DE" dirty="0" smtClean="0"/>
              <a:t>time</a:t>
            </a:r>
          </a:p>
          <a:p>
            <a:r>
              <a:rPr lang="de-DE" dirty="0" smtClean="0"/>
              <a:t>Study He </a:t>
            </a:r>
            <a:r>
              <a:rPr lang="de-DE" dirty="0" err="1" smtClean="0"/>
              <a:t>recycling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removal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He </a:t>
            </a:r>
            <a:r>
              <a:rPr lang="de-DE" dirty="0" err="1" smtClean="0"/>
              <a:t>recycling</a:t>
            </a:r>
            <a:r>
              <a:rPr lang="de-DE" dirty="0" smtClean="0"/>
              <a:t> – </a:t>
            </a:r>
            <a:r>
              <a:rPr lang="de-DE" dirty="0" err="1" smtClean="0"/>
              <a:t>penetration</a:t>
            </a:r>
            <a:r>
              <a:rPr lang="de-DE" dirty="0" smtClean="0"/>
              <a:t> </a:t>
            </a:r>
            <a:r>
              <a:rPr lang="de-DE" dirty="0" err="1" smtClean="0"/>
              <a:t>depth</a:t>
            </a:r>
            <a:endParaRPr lang="de-DE" dirty="0" smtClean="0"/>
          </a:p>
          <a:p>
            <a:r>
              <a:rPr lang="de-DE" dirty="0" smtClean="0"/>
              <a:t>He </a:t>
            </a:r>
            <a:r>
              <a:rPr lang="de-DE" dirty="0" err="1" smtClean="0"/>
              <a:t>confinement</a:t>
            </a:r>
            <a:r>
              <a:rPr lang="de-DE" dirty="0" smtClean="0"/>
              <a:t> in H –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r>
              <a:rPr lang="de-DE" dirty="0" smtClean="0">
                <a:cs typeface="Times New Roman" panose="02020603050405020304" pitchFamily="18" charset="0"/>
              </a:rPr>
              <a:t>He </a:t>
            </a:r>
            <a:r>
              <a:rPr lang="de-DE" dirty="0" err="1" smtClean="0">
                <a:cs typeface="Times New Roman" panose="02020603050405020304" pitchFamily="18" charset="0"/>
              </a:rPr>
              <a:t>compression</a:t>
            </a:r>
            <a:r>
              <a:rPr lang="de-DE" dirty="0" smtClean="0">
                <a:cs typeface="Times New Roman" panose="02020603050405020304" pitchFamily="18" charset="0"/>
              </a:rPr>
              <a:t> in </a:t>
            </a:r>
            <a:r>
              <a:rPr lang="de-DE" dirty="0" err="1" smtClean="0">
                <a:cs typeface="Times New Roman" panose="02020603050405020304" pitchFamily="18" charset="0"/>
              </a:rPr>
              <a:t>the</a:t>
            </a:r>
            <a:r>
              <a:rPr lang="de-DE" dirty="0" smtClean="0"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cs typeface="Times New Roman" panose="02020603050405020304" pitchFamily="18" charset="0"/>
              </a:rPr>
              <a:t>divertor</a:t>
            </a:r>
            <a:endParaRPr lang="de-DE" dirty="0" smtClean="0">
              <a:cs typeface="Times New Roman" panose="02020603050405020304" pitchFamily="18" charset="0"/>
            </a:endParaRPr>
          </a:p>
          <a:p>
            <a:r>
              <a:rPr lang="de-DE" dirty="0" smtClean="0">
                <a:cs typeface="Times New Roman" panose="02020603050405020304" pitchFamily="18" charset="0"/>
              </a:rPr>
              <a:t>He pump out </a:t>
            </a:r>
            <a:r>
              <a:rPr lang="de-DE" dirty="0" err="1" smtClean="0">
                <a:cs typeface="Times New Roman" panose="02020603050405020304" pitchFamily="18" charset="0"/>
              </a:rPr>
              <a:t>with</a:t>
            </a:r>
            <a:r>
              <a:rPr lang="de-DE" dirty="0" smtClean="0">
                <a:cs typeface="Times New Roman" panose="02020603050405020304" pitchFamily="18" charset="0"/>
              </a:rPr>
              <a:t> TMP</a:t>
            </a:r>
          </a:p>
          <a:p>
            <a:r>
              <a:rPr lang="de-DE" dirty="0" smtClean="0">
                <a:cs typeface="Times New Roman" panose="02020603050405020304" pitchFamily="18" charset="0"/>
              </a:rPr>
              <a:t>Ar </a:t>
            </a:r>
            <a:r>
              <a:rPr lang="de-DE" dirty="0" err="1" smtClean="0">
                <a:cs typeface="Times New Roman" panose="02020603050405020304" pitchFamily="18" charset="0"/>
              </a:rPr>
              <a:t>frosting</a:t>
            </a:r>
            <a:r>
              <a:rPr lang="de-DE" dirty="0" smtClean="0"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cs typeface="Times New Roman" panose="02020603050405020304" pitchFamily="18" charset="0"/>
              </a:rPr>
              <a:t>of</a:t>
            </a:r>
            <a:r>
              <a:rPr lang="de-DE" dirty="0" smtClean="0"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cs typeface="Times New Roman" panose="02020603050405020304" pitchFamily="18" charset="0"/>
              </a:rPr>
              <a:t>cryo</a:t>
            </a:r>
            <a:r>
              <a:rPr lang="de-DE" dirty="0" smtClean="0"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cs typeface="Times New Roman" panose="02020603050405020304" pitchFamily="18" charset="0"/>
              </a:rPr>
              <a:t>pumps</a:t>
            </a:r>
            <a:r>
              <a:rPr lang="de-DE" dirty="0" smtClean="0">
                <a:cs typeface="Times New Roman" panose="02020603050405020304" pitchFamily="18" charset="0"/>
              </a:rPr>
              <a:t> – not trivial, </a:t>
            </a:r>
            <a:r>
              <a:rPr lang="de-DE" dirty="0" err="1" smtClean="0">
                <a:cs typeface="Times New Roman" panose="02020603050405020304" pitchFamily="18" charset="0"/>
              </a:rPr>
              <a:t>first</a:t>
            </a:r>
            <a:r>
              <a:rPr lang="de-DE" dirty="0" smtClean="0"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cs typeface="Times New Roman" panose="02020603050405020304" pitchFamily="18" charset="0"/>
              </a:rPr>
              <a:t>test</a:t>
            </a:r>
            <a:r>
              <a:rPr lang="de-DE" dirty="0" smtClean="0">
                <a:cs typeface="Times New Roman" panose="02020603050405020304" pitchFamily="18" charset="0"/>
              </a:rPr>
              <a:t>!</a:t>
            </a:r>
            <a:endParaRPr lang="de-DE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064DE1-3EDF-40F5-A939-355F8C4D4B0D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r>
              <a:rPr lang="de-DE" sz="3200" dirty="0" err="1" smtClean="0"/>
              <a:t>Decay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a gas </a:t>
            </a:r>
            <a:r>
              <a:rPr lang="de-DE" sz="3200" dirty="0" err="1" smtClean="0"/>
              <a:t>injection</a:t>
            </a:r>
            <a:endParaRPr lang="de-DE" sz="3200" dirty="0" smtClean="0"/>
          </a:p>
          <a:p>
            <a:r>
              <a:rPr lang="de-DE" sz="3200" dirty="0" err="1" smtClean="0"/>
              <a:t>S</a:t>
            </a:r>
            <a:r>
              <a:rPr lang="de-DE" sz="3200" baseline="-25000" dirty="0" err="1" smtClean="0"/>
              <a:t>eff</a:t>
            </a:r>
            <a:r>
              <a:rPr lang="de-DE" sz="3200" dirty="0" smtClean="0"/>
              <a:t> </a:t>
            </a:r>
            <a:r>
              <a:rPr lang="de-DE" sz="3200" dirty="0" err="1" smtClean="0"/>
              <a:t>estimate</a:t>
            </a:r>
            <a:endParaRPr lang="de-DE" sz="3200" dirty="0" smtClean="0"/>
          </a:p>
          <a:p>
            <a:r>
              <a:rPr lang="de-DE" sz="3200" dirty="0" smtClean="0"/>
              <a:t>EMC3-EIRENE </a:t>
            </a:r>
            <a:r>
              <a:rPr lang="de-DE" sz="3200" dirty="0" err="1" smtClean="0"/>
              <a:t>modeling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el-GR" sz="3200" dirty="0" smtClean="0"/>
              <a:t>Γ</a:t>
            </a:r>
            <a:r>
              <a:rPr lang="de-DE" sz="3200" baseline="-25000" dirty="0" err="1" smtClean="0"/>
              <a:t>Pumpgap</a:t>
            </a:r>
            <a:endParaRPr lang="de-DE" sz="3200" dirty="0" smtClean="0"/>
          </a:p>
          <a:p>
            <a:r>
              <a:rPr lang="de-DE" sz="3200" dirty="0" smtClean="0"/>
              <a:t>EMC3-EIRENE </a:t>
            </a:r>
            <a:r>
              <a:rPr lang="de-DE" sz="3200" dirty="0" err="1" smtClean="0"/>
              <a:t>modeling</a:t>
            </a:r>
            <a:r>
              <a:rPr lang="de-DE" sz="3200" dirty="0" smtClean="0"/>
              <a:t> </a:t>
            </a:r>
            <a:r>
              <a:rPr lang="de-DE" sz="3200" dirty="0" err="1" smtClean="0"/>
              <a:t>with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br>
              <a:rPr lang="de-DE" sz="3200" dirty="0" smtClean="0"/>
            </a:br>
            <a:r>
              <a:rPr lang="de-DE" sz="3200" dirty="0" err="1" smtClean="0"/>
              <a:t>without</a:t>
            </a:r>
            <a:r>
              <a:rPr lang="de-DE" sz="3200" dirty="0" smtClean="0"/>
              <a:t> </a:t>
            </a:r>
            <a:r>
              <a:rPr lang="de-DE" sz="3200" dirty="0" smtClean="0"/>
              <a:t>pump</a:t>
            </a:r>
          </a:p>
          <a:p>
            <a:r>
              <a:rPr lang="de-DE" sz="3200" dirty="0"/>
              <a:t>Simple sub-</a:t>
            </a:r>
            <a:r>
              <a:rPr lang="de-DE" sz="3200" dirty="0" err="1"/>
              <a:t>divertor</a:t>
            </a:r>
            <a:r>
              <a:rPr lang="de-DE" sz="3200" dirty="0"/>
              <a:t> </a:t>
            </a:r>
            <a:r>
              <a:rPr lang="de-DE" sz="3200" dirty="0" err="1"/>
              <a:t>surface</a:t>
            </a:r>
            <a:r>
              <a:rPr lang="de-DE" sz="3200" dirty="0"/>
              <a:t> </a:t>
            </a:r>
            <a:r>
              <a:rPr lang="de-DE" sz="3200" dirty="0" err="1"/>
              <a:t>estimate</a:t>
            </a:r>
            <a:endParaRPr lang="de-DE" sz="3200" dirty="0"/>
          </a:p>
          <a:p>
            <a:r>
              <a:rPr lang="de-DE" sz="3200" dirty="0" smtClean="0"/>
              <a:t>DIVGAS </a:t>
            </a:r>
            <a:r>
              <a:rPr lang="de-DE" sz="3200" dirty="0" err="1" smtClean="0"/>
              <a:t>modeling</a:t>
            </a:r>
            <a:endParaRPr lang="de-DE" sz="3200" dirty="0" smtClean="0"/>
          </a:p>
          <a:p>
            <a:endParaRPr lang="de-DE" sz="3200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1026" name="Grafik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018" y="1096930"/>
            <a:ext cx="50292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840492" y="5678200"/>
            <a:ext cx="6511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/>
              <a:t>Total </a:t>
            </a:r>
            <a:r>
              <a:rPr lang="de-DE" sz="2800" b="1" dirty="0" err="1"/>
              <a:t>recycling</a:t>
            </a:r>
            <a:r>
              <a:rPr lang="de-DE" sz="2800" b="1" dirty="0"/>
              <a:t> </a:t>
            </a:r>
            <a:r>
              <a:rPr lang="de-DE" sz="2800" b="1" dirty="0" err="1"/>
              <a:t>flux</a:t>
            </a:r>
            <a:r>
              <a:rPr lang="de-DE" sz="2800" b="1" dirty="0"/>
              <a:t> </a:t>
            </a:r>
            <a:r>
              <a:rPr lang="de-DE" sz="2800" b="1" dirty="0" err="1"/>
              <a:t>taken</a:t>
            </a:r>
            <a:r>
              <a:rPr lang="de-DE" sz="2800" b="1" dirty="0"/>
              <a:t> at 5E+22 </a:t>
            </a:r>
            <a:r>
              <a:rPr lang="de-DE" sz="2800" b="1" dirty="0" err="1"/>
              <a:t>particles</a:t>
            </a:r>
            <a:r>
              <a:rPr lang="de-DE" sz="2800" b="1" dirty="0"/>
              <a:t>/s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4470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Exhaust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compression</a:t>
            </a:r>
            <a:r>
              <a:rPr lang="de-DE" dirty="0" smtClean="0"/>
              <a:t> in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configurations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6051883" y="1096930"/>
            <a:ext cx="5660691" cy="509432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Exhaust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determined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divertor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, not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compression</a:t>
            </a:r>
            <a:endParaRPr lang="de-DE" dirty="0" smtClean="0"/>
          </a:p>
          <a:p>
            <a:r>
              <a:rPr lang="de-DE" dirty="0" smtClean="0"/>
              <a:t>Low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desirable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minimize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r>
              <a:rPr lang="de-DE" dirty="0" smtClean="0"/>
              <a:t> </a:t>
            </a:r>
            <a:r>
              <a:rPr lang="de-DE" dirty="0" err="1" smtClean="0"/>
              <a:t>erosion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CX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9" y="1096930"/>
            <a:ext cx="8600980" cy="159639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949" y="1266734"/>
            <a:ext cx="2967364" cy="1312925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9151949" y="1062866"/>
            <a:ext cx="9733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high </a:t>
            </a:r>
            <a:r>
              <a:rPr lang="de-DE" sz="1400" b="1" dirty="0" err="1" smtClean="0"/>
              <a:t>mirror</a:t>
            </a:r>
            <a:endParaRPr lang="de-DE" sz="14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7385710" y="2635039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[M. Jakubowski, NF 2021]</a:t>
            </a:r>
            <a:endParaRPr lang="de-DE" sz="1400" b="1" dirty="0"/>
          </a:p>
        </p:txBody>
      </p:sp>
      <p:sp>
        <p:nvSpPr>
          <p:cNvPr id="8" name="Rechteck 7"/>
          <p:cNvSpPr/>
          <p:nvPr/>
        </p:nvSpPr>
        <p:spPr>
          <a:xfrm>
            <a:off x="10159068" y="1216754"/>
            <a:ext cx="1736521" cy="61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3875325863"/>
              </p:ext>
            </p:extLst>
          </p:nvPr>
        </p:nvGraphicFramePr>
        <p:xfrm>
          <a:off x="378687" y="2751790"/>
          <a:ext cx="5471958" cy="356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0804"/>
              </p:ext>
            </p:extLst>
          </p:nvPr>
        </p:nvGraphicFramePr>
        <p:xfrm>
          <a:off x="6234949" y="4494935"/>
          <a:ext cx="439945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634">
                  <a:extLst>
                    <a:ext uri="{9D8B030D-6E8A-4147-A177-3AD203B41FA5}">
                      <a16:colId xmlns:a16="http://schemas.microsoft.com/office/drawing/2014/main" val="607423859"/>
                    </a:ext>
                  </a:extLst>
                </a:gridCol>
                <a:gridCol w="1476991">
                  <a:extLst>
                    <a:ext uri="{9D8B030D-6E8A-4147-A177-3AD203B41FA5}">
                      <a16:colId xmlns:a16="http://schemas.microsoft.com/office/drawing/2014/main" val="2638379447"/>
                    </a:ext>
                  </a:extLst>
                </a:gridCol>
                <a:gridCol w="1375826">
                  <a:extLst>
                    <a:ext uri="{9D8B030D-6E8A-4147-A177-3AD203B41FA5}">
                      <a16:colId xmlns:a16="http://schemas.microsoft.com/office/drawing/2014/main" val="1398041507"/>
                    </a:ext>
                  </a:extLst>
                </a:gridCol>
              </a:tblGrid>
              <a:tr h="2961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Configuration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Pump </a:t>
                      </a:r>
                      <a:r>
                        <a:rPr lang="de-DE" sz="1400" dirty="0" err="1" smtClean="0"/>
                        <a:t>gap</a:t>
                      </a:r>
                      <a:r>
                        <a:rPr lang="de-DE" sz="1400" dirty="0" smtClean="0"/>
                        <a:t> [mbar]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Midplane</a:t>
                      </a:r>
                      <a:r>
                        <a:rPr lang="de-DE" sz="1400" dirty="0" smtClean="0"/>
                        <a:t> [mbar]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48103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Low-</a:t>
                      </a:r>
                      <a:r>
                        <a:rPr lang="de-DE" sz="1400" dirty="0" err="1" smtClean="0"/>
                        <a:t>iota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4.2 E-5 </a:t>
                      </a:r>
                      <a:r>
                        <a:rPr lang="de-DE" sz="1050" b="1" dirty="0" smtClean="0"/>
                        <a:t>± 5.5 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3.5 E-6 </a:t>
                      </a:r>
                      <a:r>
                        <a:rPr lang="de-DE" sz="1050" dirty="0" smtClean="0"/>
                        <a:t>± 6.5 E-7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142991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Standard (</a:t>
                      </a:r>
                      <a:r>
                        <a:rPr lang="de-DE" sz="1400" dirty="0" err="1" smtClean="0"/>
                        <a:t>attached</a:t>
                      </a:r>
                      <a:r>
                        <a:rPr lang="de-DE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3.4 E-4</a:t>
                      </a:r>
                      <a:r>
                        <a:rPr lang="de-DE" sz="1050" dirty="0" smtClean="0"/>
                        <a:t> ± 6.0 E-5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3.0 E-6 </a:t>
                      </a:r>
                      <a:r>
                        <a:rPr lang="de-DE" sz="1050" dirty="0" smtClean="0"/>
                        <a:t>± 6.7 E-7</a:t>
                      </a:r>
                      <a:endParaRPr lang="de-DE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23243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Standard (</a:t>
                      </a:r>
                      <a:r>
                        <a:rPr lang="de-DE" sz="1400" dirty="0" err="1" smtClean="0"/>
                        <a:t>detached</a:t>
                      </a:r>
                      <a:r>
                        <a:rPr lang="de-DE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7.0 E-4 </a:t>
                      </a:r>
                      <a:r>
                        <a:rPr lang="de-DE" sz="1050" dirty="0" smtClean="0"/>
                        <a:t>± 5.2 E-5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1.2 E-5 </a:t>
                      </a:r>
                      <a:r>
                        <a:rPr lang="de-DE" sz="1050" dirty="0" smtClean="0"/>
                        <a:t>± 1.6 E-6</a:t>
                      </a:r>
                      <a:endParaRPr lang="de-DE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85796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High-</a:t>
                      </a:r>
                      <a:r>
                        <a:rPr lang="de-DE" sz="1400" dirty="0" err="1" smtClean="0"/>
                        <a:t>iota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7.7 E-4 </a:t>
                      </a:r>
                      <a:r>
                        <a:rPr lang="de-DE" sz="1050" dirty="0" smtClean="0"/>
                        <a:t>± 3.5 E-4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1.3 E-5 </a:t>
                      </a:r>
                      <a:r>
                        <a:rPr lang="de-DE" sz="1050" dirty="0" smtClean="0"/>
                        <a:t>± 6.9 E-6</a:t>
                      </a:r>
                      <a:r>
                        <a:rPr lang="de-DE" sz="1050" baseline="0" dirty="0" smtClean="0"/>
                        <a:t> 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46587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High-</a:t>
                      </a:r>
                      <a:r>
                        <a:rPr lang="de-DE" sz="1400" dirty="0" err="1" smtClean="0"/>
                        <a:t>mirror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4.0 E-4 </a:t>
                      </a:r>
                      <a:r>
                        <a:rPr lang="de-DE" sz="1050" dirty="0" smtClean="0"/>
                        <a:t>± 5.0 E-6</a:t>
                      </a:r>
                      <a:endParaRPr lang="de-D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4.7 E-6 </a:t>
                      </a:r>
                      <a:r>
                        <a:rPr lang="de-DE" sz="1050" dirty="0" smtClean="0"/>
                        <a:t>± 1.0 E-6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775288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999672" y="6307225"/>
            <a:ext cx="570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We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exhaust</a:t>
            </a:r>
            <a:r>
              <a:rPr lang="de-DE" sz="2800" b="1" dirty="0" smtClean="0"/>
              <a:t> ≈ 0.5%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recycling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flux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9653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Graphic spid="1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Decay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gas </a:t>
            </a:r>
            <a:r>
              <a:rPr lang="de-DE" smtClean="0"/>
              <a:t>injection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BR" dirty="0"/>
              <a:t>S</a:t>
            </a:r>
            <a:r>
              <a:rPr lang="pt-BR" baseline="-25000" dirty="0"/>
              <a:t>r</a:t>
            </a:r>
            <a:r>
              <a:rPr lang="pt-BR" dirty="0"/>
              <a:t> = V</a:t>
            </a:r>
            <a:r>
              <a:rPr lang="pt-BR" baseline="-25000" dirty="0"/>
              <a:t>AEH</a:t>
            </a:r>
            <a:r>
              <a:rPr lang="pt-BR" dirty="0"/>
              <a:t> /t = 512l/0.14s = </a:t>
            </a:r>
            <a:r>
              <a:rPr lang="pt-BR" dirty="0" smtClean="0"/>
              <a:t>3657l/s</a:t>
            </a:r>
          </a:p>
          <a:p>
            <a:r>
              <a:rPr lang="pt-BR" dirty="0" smtClean="0"/>
              <a:t>S</a:t>
            </a:r>
            <a:r>
              <a:rPr lang="pt-BR" baseline="-25000" dirty="0" smtClean="0"/>
              <a:t>r </a:t>
            </a:r>
            <a:r>
              <a:rPr lang="pt-BR" dirty="0" smtClean="0"/>
              <a:t>= S</a:t>
            </a:r>
            <a:r>
              <a:rPr lang="pt-BR" baseline="-25000" dirty="0" smtClean="0"/>
              <a:t>pumped</a:t>
            </a:r>
            <a:r>
              <a:rPr lang="pt-BR" dirty="0" smtClean="0"/>
              <a:t> + S</a:t>
            </a:r>
            <a:r>
              <a:rPr lang="pt-BR" baseline="-25000" dirty="0" smtClean="0"/>
              <a:t>leakage</a:t>
            </a:r>
          </a:p>
          <a:p>
            <a:r>
              <a:rPr lang="pt-BR" dirty="0" smtClean="0"/>
              <a:t>S</a:t>
            </a:r>
            <a:r>
              <a:rPr lang="pt-BR" baseline="-25000" dirty="0" smtClean="0"/>
              <a:t>pumped</a:t>
            </a:r>
            <a:r>
              <a:rPr lang="pt-BR" dirty="0" smtClean="0"/>
              <a:t> = 2350 l/s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0.69 % of the recycling flux is transported </a:t>
            </a:r>
          </a:p>
          <a:p>
            <a:pPr marL="0" indent="0">
              <a:buNone/>
            </a:pPr>
            <a:r>
              <a:rPr lang="pt-BR" dirty="0" smtClean="0"/>
              <a:t>through the pumpgap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64 % of particles in the sub-divertor </a:t>
            </a:r>
          </a:p>
          <a:p>
            <a:pPr marL="0" indent="0">
              <a:buNone/>
            </a:pPr>
            <a:r>
              <a:rPr lang="pt-BR" dirty="0" smtClean="0"/>
              <a:t>are pumped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622" y="1096930"/>
            <a:ext cx="5597155" cy="41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Leakage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err="1"/>
              <a:t>-</a:t>
            </a:r>
            <a:r>
              <a:rPr lang="de-DE" dirty="0" err="1" smtClean="0"/>
              <a:t>iota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AAPPS-DPP2021 MF2-O9 – Particle exhaust at </a:t>
            </a:r>
            <a:r>
              <a:rPr lang="en-US" dirty="0" err="1"/>
              <a:t>Wendelstein</a:t>
            </a:r>
            <a:r>
              <a:rPr lang="en-US" dirty="0"/>
              <a:t> 7-X – Thierry </a:t>
            </a:r>
            <a:r>
              <a:rPr lang="en-US" dirty="0" smtClean="0"/>
              <a:t>Kremeyer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platzhalter 7"/>
              <p:cNvSpPr>
                <a:spLocks noGrp="1"/>
              </p:cNvSpPr>
              <p:nvPr>
                <p:ph type="body" sz="quarter" idx="17"/>
              </p:nvPr>
            </p:nvSpPr>
            <p:spPr/>
            <p:txBody>
              <a:bodyPr/>
              <a:lstStyle/>
              <a:p>
                <a:endParaRPr lang="de-DE" dirty="0" smtClean="0"/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Low-</a:t>
                </a:r>
                <a:r>
                  <a:rPr lang="de-DE" dirty="0" err="1" smtClean="0"/>
                  <a:t>iota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leakage</a:t>
                </a:r>
                <a:r>
                  <a:rPr lang="de-DE" dirty="0" smtClean="0"/>
                  <a:t> </a:t>
                </a:r>
                <a:r>
                  <a:rPr lang="de-DE" dirty="0" err="1"/>
                  <a:t>estimate</a:t>
                </a:r>
                <a:r>
                  <a:rPr lang="de-DE" dirty="0"/>
                  <a:t> </a:t>
                </a:r>
                <a:r>
                  <a:rPr lang="de-DE" dirty="0" err="1"/>
                  <a:t>based</a:t>
                </a:r>
                <a:r>
                  <a:rPr lang="de-DE" dirty="0"/>
                  <a:t> on gas puff </a:t>
                </a:r>
                <a:r>
                  <a:rPr lang="de-DE" dirty="0" err="1" smtClean="0"/>
                  <a:t>removal</a:t>
                </a:r>
                <a:r>
                  <a:rPr lang="de-DE" dirty="0" smtClean="0"/>
                  <a:t> time </a:t>
                </a:r>
                <a:r>
                  <a:rPr lang="de-DE" dirty="0" err="1" smtClean="0"/>
                  <a:t>without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plasma</a:t>
                </a:r>
                <a:endParaRPr lang="de-DE" dirty="0" smtClean="0"/>
              </a:p>
              <a:p>
                <a:pPr marL="0" indent="0">
                  <a:buNone/>
                </a:pPr>
                <a:r>
                  <a:rPr lang="de-DE" b="0" dirty="0" err="1"/>
                  <a:t>S</a:t>
                </a:r>
                <a:r>
                  <a:rPr lang="de-DE" b="0" baseline="-25000" dirty="0" err="1"/>
                  <a:t>eff</a:t>
                </a:r>
                <a:r>
                  <a:rPr lang="de-DE" b="0" dirty="0"/>
                  <a:t> = V/</a:t>
                </a:r>
                <a:r>
                  <a:rPr lang="de-DE" b="0" dirty="0">
                    <a:latin typeface="Symbol" pitchFamily="18" charset="2"/>
                  </a:rPr>
                  <a:t>t </a:t>
                </a:r>
                <a:r>
                  <a:rPr lang="de-DE" b="0" dirty="0"/>
                  <a:t>= </a:t>
                </a:r>
                <a:r>
                  <a:rPr lang="de-DE" b="0" dirty="0" smtClean="0"/>
                  <a:t>512 </a:t>
                </a:r>
                <a:r>
                  <a:rPr lang="de-DE" b="0" dirty="0"/>
                  <a:t>l / 0.14s = </a:t>
                </a:r>
                <a:r>
                  <a:rPr lang="de-DE" b="0" dirty="0" smtClean="0"/>
                  <a:t>3657.1 </a:t>
                </a:r>
                <a:r>
                  <a:rPr lang="de-DE" b="0" dirty="0"/>
                  <a:t>l/s </a:t>
                </a:r>
                <a:r>
                  <a:rPr lang="de-DE" b="0" dirty="0" smtClean="0"/>
                  <a:t>                    </a:t>
                </a:r>
                <a:r>
                  <a:rPr lang="de-DE" b="0" dirty="0" err="1" smtClean="0"/>
                  <a:t>S</a:t>
                </a:r>
                <a:r>
                  <a:rPr lang="de-DE" b="0" baseline="-25000" dirty="0" err="1" smtClean="0"/>
                  <a:t>eff</a:t>
                </a:r>
                <a:r>
                  <a:rPr lang="de-DE" b="0" dirty="0" smtClean="0"/>
                  <a:t> = </a:t>
                </a:r>
                <a:r>
                  <a:rPr lang="de-DE" b="0" dirty="0" err="1" smtClean="0"/>
                  <a:t>S</a:t>
                </a:r>
                <a:r>
                  <a:rPr lang="de-DE" b="0" baseline="-25000" dirty="0" err="1" smtClean="0"/>
                  <a:t>Pumped</a:t>
                </a:r>
                <a:r>
                  <a:rPr lang="de-DE" b="0" dirty="0" smtClean="0"/>
                  <a:t> + </a:t>
                </a:r>
                <a:r>
                  <a:rPr lang="de-DE" b="0" dirty="0" err="1" smtClean="0"/>
                  <a:t>S</a:t>
                </a:r>
                <a:r>
                  <a:rPr lang="de-DE" b="0" baseline="-25000" dirty="0" err="1" smtClean="0"/>
                  <a:t>Leakage</a:t>
                </a:r>
                <a:endParaRPr lang="de-DE" b="0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endParaRPr lang="de-DE" sz="1600" dirty="0"/>
              </a:p>
              <a:p>
                <a:pPr marL="0" indent="0">
                  <a:buNone/>
                </a:pPr>
                <a:r>
                  <a:rPr lang="de-DE" dirty="0" err="1" smtClean="0">
                    <a:latin typeface="+mn-lt"/>
                  </a:rPr>
                  <a:t>Scaled</a:t>
                </a:r>
                <a:r>
                  <a:rPr lang="de-DE" dirty="0" smtClean="0">
                    <a:latin typeface="+mn-lt"/>
                  </a:rPr>
                  <a:t> </a:t>
                </a:r>
                <a:r>
                  <a:rPr lang="de-DE" dirty="0" err="1" smtClean="0">
                    <a:latin typeface="+mn-lt"/>
                  </a:rPr>
                  <a:t>up</a:t>
                </a:r>
                <a:r>
                  <a:rPr lang="de-DE" dirty="0" smtClean="0">
                    <a:latin typeface="+mn-lt"/>
                  </a:rPr>
                  <a:t> </a:t>
                </a:r>
                <a:r>
                  <a:rPr lang="de-DE" dirty="0" err="1" smtClean="0">
                    <a:latin typeface="+mn-lt"/>
                  </a:rPr>
                  <a:t>to</a:t>
                </a:r>
                <a:r>
                  <a:rPr lang="de-DE" dirty="0" smtClean="0">
                    <a:latin typeface="+mn-lt"/>
                  </a:rPr>
                  <a:t> </a:t>
                </a:r>
                <a:r>
                  <a:rPr lang="de-DE" dirty="0" err="1" smtClean="0">
                    <a:latin typeface="+mn-lt"/>
                  </a:rPr>
                  <a:t>full</a:t>
                </a:r>
                <a:r>
                  <a:rPr lang="de-DE" dirty="0" smtClean="0">
                    <a:latin typeface="+mn-lt"/>
                  </a:rPr>
                  <a:t> sub-</a:t>
                </a:r>
                <a:r>
                  <a:rPr lang="de-DE" dirty="0" err="1" smtClean="0">
                    <a:latin typeface="+mn-lt"/>
                  </a:rPr>
                  <a:t>divertor</a:t>
                </a:r>
                <a:r>
                  <a:rPr lang="de-DE" dirty="0" smtClean="0">
                    <a:latin typeface="+mn-lt"/>
                  </a:rPr>
                  <a:t> </a:t>
                </a:r>
                <a:r>
                  <a:rPr lang="de-DE" dirty="0" err="1" smtClean="0">
                    <a:latin typeface="+mn-lt"/>
                  </a:rPr>
                  <a:t>volume</a:t>
                </a:r>
                <a:r>
                  <a:rPr lang="de-DE" dirty="0" smtClean="0">
                    <a:latin typeface="+mn-lt"/>
                  </a:rPr>
                  <a:t> </a:t>
                </a:r>
                <a:r>
                  <a:rPr lang="de-DE" dirty="0" err="1" smtClean="0">
                    <a:latin typeface="+mn-lt"/>
                  </a:rPr>
                  <a:t>for</a:t>
                </a:r>
                <a:r>
                  <a:rPr lang="de-DE" dirty="0" smtClean="0">
                    <a:latin typeface="+mn-lt"/>
                  </a:rPr>
                  <a:t> 10 </a:t>
                </a:r>
                <a:r>
                  <a:rPr lang="de-DE" dirty="0" err="1" smtClean="0">
                    <a:latin typeface="+mn-lt"/>
                  </a:rPr>
                  <a:t>modules</a:t>
                </a:r>
                <a:endParaRPr lang="de-DE" dirty="0" smtClean="0"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𝐋𝐞𝐚𝐤𝐚𝐠𝐞</m:t>
                          </m:r>
                        </m:sub>
                      </m:sSub>
                      <m:r>
                        <a:rPr lang="de-DE" b="1" i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de-DE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de-DE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de-DE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de-DE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de-DE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de-DE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𝐬</m:t>
                      </m:r>
                      <m:r>
                        <a:rPr lang="de-DE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de-DE" dirty="0" smtClean="0"/>
                        <m:t>0.4 </m:t>
                      </m:r>
                      <m:r>
                        <m:rPr>
                          <m:nor/>
                        </m:rPr>
                        <a:rPr lang="de-DE" dirty="0"/>
                        <m:t>%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𝐑𝐞𝐜𝐲𝐜𝐥𝐢𝐧𝐠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platzhalt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blipFill>
                <a:blip r:embed="rId3"/>
                <a:stretch>
                  <a:fillRect l="-1683" b="-43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8841817"/>
                  </p:ext>
                </p:extLst>
              </p:nvPr>
            </p:nvGraphicFramePr>
            <p:xfrm>
              <a:off x="479425" y="4766994"/>
              <a:ext cx="5559548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2517">
                      <a:extLst>
                        <a:ext uri="{9D8B030D-6E8A-4147-A177-3AD203B41FA5}">
                          <a16:colId xmlns:a16="http://schemas.microsoft.com/office/drawing/2014/main" val="3047039568"/>
                        </a:ext>
                      </a:extLst>
                    </a:gridCol>
                    <a:gridCol w="1663063">
                      <a:extLst>
                        <a:ext uri="{9D8B030D-6E8A-4147-A177-3AD203B41FA5}">
                          <a16:colId xmlns:a16="http://schemas.microsoft.com/office/drawing/2014/main" val="139605770"/>
                        </a:ext>
                      </a:extLst>
                    </a:gridCol>
                    <a:gridCol w="1436178">
                      <a:extLst>
                        <a:ext uri="{9D8B030D-6E8A-4147-A177-3AD203B41FA5}">
                          <a16:colId xmlns:a16="http://schemas.microsoft.com/office/drawing/2014/main" val="4022417998"/>
                        </a:ext>
                      </a:extLst>
                    </a:gridCol>
                    <a:gridCol w="1367790">
                      <a:extLst>
                        <a:ext uri="{9D8B030D-6E8A-4147-A177-3AD203B41FA5}">
                          <a16:colId xmlns:a16="http://schemas.microsoft.com/office/drawing/2014/main" val="6940174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Location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Pressure</a:t>
                          </a:r>
                          <a:r>
                            <a:rPr lang="de-DE" dirty="0" smtClean="0"/>
                            <a:t> [mbar]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S</a:t>
                          </a:r>
                          <a:r>
                            <a:rPr lang="de-DE" baseline="-25000" dirty="0" err="1" smtClean="0"/>
                            <a:t>Leakage</a:t>
                          </a:r>
                          <a:r>
                            <a:rPr lang="de-DE" baseline="0" dirty="0" smtClean="0"/>
                            <a:t> [l/s]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l-GR" sz="1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oMath>
                          </a14:m>
                          <a:r>
                            <a:rPr lang="de-DE" i="0" baseline="-25000" dirty="0" smtClean="0"/>
                            <a:t>Leakage</a:t>
                          </a:r>
                          <a:r>
                            <a:rPr lang="de-DE" i="0" dirty="0" smtClean="0"/>
                            <a:t> [a/s]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3731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Low </a:t>
                          </a:r>
                          <a:r>
                            <a:rPr lang="de-DE" dirty="0" err="1" smtClean="0"/>
                            <a:t>iota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2.63 E-4 </a:t>
                          </a:r>
                          <a:r>
                            <a:rPr lang="de-DE" sz="1200" dirty="0" smtClean="0"/>
                            <a:t>± 5.7 E-5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1536.5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1.96 E+19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25367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8841817"/>
                  </p:ext>
                </p:extLst>
              </p:nvPr>
            </p:nvGraphicFramePr>
            <p:xfrm>
              <a:off x="479425" y="4766994"/>
              <a:ext cx="5559548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2517">
                      <a:extLst>
                        <a:ext uri="{9D8B030D-6E8A-4147-A177-3AD203B41FA5}">
                          <a16:colId xmlns:a16="http://schemas.microsoft.com/office/drawing/2014/main" val="3047039568"/>
                        </a:ext>
                      </a:extLst>
                    </a:gridCol>
                    <a:gridCol w="1663063">
                      <a:extLst>
                        <a:ext uri="{9D8B030D-6E8A-4147-A177-3AD203B41FA5}">
                          <a16:colId xmlns:a16="http://schemas.microsoft.com/office/drawing/2014/main" val="139605770"/>
                        </a:ext>
                      </a:extLst>
                    </a:gridCol>
                    <a:gridCol w="1436178">
                      <a:extLst>
                        <a:ext uri="{9D8B030D-6E8A-4147-A177-3AD203B41FA5}">
                          <a16:colId xmlns:a16="http://schemas.microsoft.com/office/drawing/2014/main" val="4022417998"/>
                        </a:ext>
                      </a:extLst>
                    </a:gridCol>
                    <a:gridCol w="1367790">
                      <a:extLst>
                        <a:ext uri="{9D8B030D-6E8A-4147-A177-3AD203B41FA5}">
                          <a16:colId xmlns:a16="http://schemas.microsoft.com/office/drawing/2014/main" val="6940174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Location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Pressure</a:t>
                          </a:r>
                          <a:r>
                            <a:rPr lang="de-DE" dirty="0" smtClean="0"/>
                            <a:t> [mbar]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S</a:t>
                          </a:r>
                          <a:r>
                            <a:rPr lang="de-DE" baseline="-25000" dirty="0" err="1" smtClean="0"/>
                            <a:t>Leakage</a:t>
                          </a:r>
                          <a:r>
                            <a:rPr lang="de-DE" baseline="0" dirty="0" smtClean="0"/>
                            <a:t> [l/s]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306222" t="-6452" r="-1778" b="-1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3731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Low </a:t>
                          </a:r>
                          <a:r>
                            <a:rPr lang="de-DE" dirty="0" err="1" smtClean="0"/>
                            <a:t>iota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2.63 E-4 </a:t>
                          </a:r>
                          <a:r>
                            <a:rPr lang="de-DE" sz="1200" dirty="0" smtClean="0"/>
                            <a:t>± 5.7 E-5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1536.5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1.96 E+19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25367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8" y="1087562"/>
            <a:ext cx="5313878" cy="2615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1517683" y="2020260"/>
                <a:ext cx="1101905" cy="395686"/>
              </a:xfrm>
              <a:prstGeom prst="rect">
                <a:avLst/>
              </a:prstGeom>
              <a:solidFill>
                <a:srgbClr val="C2C2EB">
                  <a:alpha val="74902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𝐏𝐮𝐦𝐩𝐠𝐚𝐩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683" y="2020260"/>
                <a:ext cx="1101905" cy="395686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feil nach rechts 27"/>
          <p:cNvSpPr/>
          <p:nvPr/>
        </p:nvSpPr>
        <p:spPr>
          <a:xfrm rot="8502261">
            <a:off x="1830893" y="2514214"/>
            <a:ext cx="469819" cy="248458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2416687" y="3298095"/>
                <a:ext cx="1008930" cy="394210"/>
              </a:xfrm>
              <a:prstGeom prst="rect">
                <a:avLst/>
              </a:prstGeom>
              <a:solidFill>
                <a:srgbClr val="C1CA8D">
                  <a:alpha val="74902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𝐏𝐮𝐦𝐩𝐞𝐝</m:t>
                          </m:r>
                        </m:sub>
                      </m:sSub>
                    </m:oMath>
                  </m:oMathPara>
                </a14:m>
                <a:endParaRPr lang="de-DE" b="1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687" y="3298095"/>
                <a:ext cx="1008930" cy="394210"/>
              </a:xfrm>
              <a:prstGeom prst="rect">
                <a:avLst/>
              </a:prstGeom>
              <a:blipFill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feil nach unten 29"/>
          <p:cNvSpPr/>
          <p:nvPr/>
        </p:nvSpPr>
        <p:spPr>
          <a:xfrm rot="19766564">
            <a:off x="3651874" y="3205678"/>
            <a:ext cx="332510" cy="349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10013032" y="1096930"/>
                <a:ext cx="2214004" cy="5385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𝐈𝐨𝐧</m:t>
                        </m:r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𝐭𝐚𝐫𝐠𝐞𝐭</m:t>
                        </m:r>
                      </m:sub>
                    </m:sSub>
                  </m:oMath>
                </a14:m>
                <a:r>
                  <a:rPr lang="de-DE" sz="2400" b="1" dirty="0" smtClean="0">
                    <a:solidFill>
                      <a:srgbClr val="005BAA"/>
                    </a:solidFill>
                  </a:rPr>
                  <a:t> </a:t>
                </a:r>
                <a:r>
                  <a:rPr lang="de-DE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(99%)</a:t>
                </a:r>
                <a:endParaRPr lang="de-DE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de-DE" sz="2400" b="1" dirty="0">
                    <a:solidFill>
                      <a:srgbClr val="005BA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de-DE" sz="2400" b="1" dirty="0" smtClean="0">
                    <a:solidFill>
                      <a:srgbClr val="005BAA"/>
                    </a:solidFill>
                    <a:latin typeface="Cambria Math" panose="02040503050406030204" pitchFamily="18" charset="0"/>
                  </a:rPr>
                  <a:t>      </a:t>
                </a:r>
              </a:p>
              <a:p>
                <a:r>
                  <a:rPr lang="de-DE" sz="2400" b="1" dirty="0" smtClean="0">
                    <a:solidFill>
                      <a:srgbClr val="005BAA"/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𝐖𝐚𝐥𝐥</m:t>
                        </m:r>
                      </m:sub>
                    </m:sSub>
                  </m:oMath>
                </a14:m>
                <a:r>
                  <a:rPr lang="de-DE" sz="24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de-DE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(±0.8%)</a:t>
                </a:r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de-DE" sz="2400" b="1" dirty="0" smtClean="0">
                    <a:solidFill>
                      <a:schemeClr val="bg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𝐑𝐞𝐜𝐲𝐜𝐥𝐢𝐧𝐠</m:t>
                        </m:r>
                      </m:sub>
                    </m:sSub>
                  </m:oMath>
                </a14:m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sz="2400" b="1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𝐏𝐮𝐦𝐩𝐠𝐚𝐩</m:t>
                          </m:r>
                        </m:sub>
                      </m:sSub>
                    </m:oMath>
                  </m:oMathPara>
                </a14:m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de-DE" sz="24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𝐏𝐮𝐦𝐩𝐞𝐝</m:t>
                        </m:r>
                      </m:sub>
                    </m:sSub>
                  </m:oMath>
                </a14:m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de-DE" sz="2400" b="1" dirty="0" smtClean="0">
                    <a:solidFill>
                      <a:schemeClr val="bg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  <a:r>
                  <a:rPr lang="de-DE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</a:rPr>
                  <a:t>(0.4%)</a:t>
                </a:r>
                <a:endParaRPr lang="de-DE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solidFill>
                                <a:srgbClr val="005BA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>
                              <a:solidFill>
                                <a:srgbClr val="005BAA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sz="2400" b="1" i="0" smtClean="0">
                              <a:solidFill>
                                <a:srgbClr val="005BAA"/>
                              </a:solidFill>
                              <a:latin typeface="Cambria Math" panose="02040503050406030204" pitchFamily="18" charset="0"/>
                            </a:rPr>
                            <m:t>𝐋𝐞𝐚𝐤𝐚𝐠𝐞</m:t>
                          </m:r>
                        </m:sub>
                      </m:sSub>
                    </m:oMath>
                  </m:oMathPara>
                </a14:m>
                <a:endParaRPr lang="de-DE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sz="2400" b="1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𝐑𝐞𝐜𝐲𝐜𝐥𝐢𝐧𝐠</m:t>
                          </m:r>
                        </m:sub>
                      </m:sSub>
                    </m:oMath>
                  </m:oMathPara>
                </a14:m>
                <a:endParaRPr lang="de-DE" sz="2400" b="1" dirty="0" smtClean="0">
                  <a:solidFill>
                    <a:srgbClr val="005BAA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de-DE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de-DE" b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</m:t>
                        </m:r>
                      </m:sup>
                    </m:sSup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de-DE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endParaRPr lang="de-DE" b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de-DE" sz="2400" b="1" dirty="0" smtClean="0">
                  <a:solidFill>
                    <a:srgbClr val="005BAA"/>
                  </a:solidFill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032" y="1096930"/>
                <a:ext cx="2214004" cy="5385320"/>
              </a:xfrm>
              <a:prstGeom prst="rect">
                <a:avLst/>
              </a:prstGeom>
              <a:blipFill>
                <a:blip r:embed="rId8"/>
                <a:stretch>
                  <a:fillRect l="-826" r="-16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Pfeil nach unten 31"/>
          <p:cNvSpPr/>
          <p:nvPr/>
        </p:nvSpPr>
        <p:spPr>
          <a:xfrm>
            <a:off x="10007467" y="1545048"/>
            <a:ext cx="269045" cy="145626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AA"/>
              </a:solidFill>
            </a:endParaRPr>
          </a:p>
        </p:txBody>
      </p:sp>
      <p:sp>
        <p:nvSpPr>
          <p:cNvPr id="33" name="Pfeil nach rechts 32"/>
          <p:cNvSpPr/>
          <p:nvPr/>
        </p:nvSpPr>
        <p:spPr>
          <a:xfrm>
            <a:off x="10315287" y="2395366"/>
            <a:ext cx="255891" cy="21166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links und rechts 33"/>
          <p:cNvSpPr/>
          <p:nvPr/>
        </p:nvSpPr>
        <p:spPr>
          <a:xfrm>
            <a:off x="10232414" y="2009115"/>
            <a:ext cx="338764" cy="203639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AA"/>
              </a:solidFill>
            </a:endParaRPr>
          </a:p>
        </p:txBody>
      </p:sp>
      <p:sp>
        <p:nvSpPr>
          <p:cNvPr id="35" name="Pfeil nach unten 34"/>
          <p:cNvSpPr/>
          <p:nvPr/>
        </p:nvSpPr>
        <p:spPr>
          <a:xfrm>
            <a:off x="10021740" y="3389117"/>
            <a:ext cx="269045" cy="1161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rechts 35"/>
          <p:cNvSpPr/>
          <p:nvPr/>
        </p:nvSpPr>
        <p:spPr>
          <a:xfrm>
            <a:off x="10315287" y="3898530"/>
            <a:ext cx="255891" cy="21166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unten 36"/>
          <p:cNvSpPr/>
          <p:nvPr/>
        </p:nvSpPr>
        <p:spPr>
          <a:xfrm>
            <a:off x="10037775" y="4932119"/>
            <a:ext cx="269045" cy="41143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3238627" y="2658291"/>
                <a:ext cx="1008930" cy="395686"/>
              </a:xfrm>
              <a:prstGeom prst="rect">
                <a:avLst/>
              </a:prstGeom>
              <a:solidFill>
                <a:srgbClr val="C2C2EB">
                  <a:alpha val="85098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𝐋𝐞𝐚𝐤𝐚𝐠𝐞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627" y="2658291"/>
                <a:ext cx="1008930" cy="395686"/>
              </a:xfrm>
              <a:prstGeom prst="rect">
                <a:avLst/>
              </a:prstGeom>
              <a:blipFill>
                <a:blip r:embed="rId9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Pfeil nach rechts 38"/>
          <p:cNvSpPr/>
          <p:nvPr/>
        </p:nvSpPr>
        <p:spPr>
          <a:xfrm rot="19394313">
            <a:off x="2059389" y="2656577"/>
            <a:ext cx="469819" cy="248458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0" name="Pfeil nach rechts 39"/>
          <p:cNvSpPr/>
          <p:nvPr/>
        </p:nvSpPr>
        <p:spPr>
          <a:xfrm rot="14977214">
            <a:off x="4610791" y="2336367"/>
            <a:ext cx="469819" cy="248458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810205" y="1096930"/>
            <a:ext cx="3463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Sub-</a:t>
            </a:r>
            <a:r>
              <a:rPr lang="de-DE" sz="2400" dirty="0" err="1" smtClean="0"/>
              <a:t>divertor</a:t>
            </a:r>
            <a:r>
              <a:rPr lang="de-DE" sz="2400" dirty="0" smtClean="0"/>
              <a:t> </a:t>
            </a:r>
            <a:r>
              <a:rPr lang="de-DE" sz="2400" dirty="0" err="1" smtClean="0"/>
              <a:t>space</a:t>
            </a:r>
            <a:r>
              <a:rPr lang="de-DE" sz="2400" dirty="0" smtClean="0"/>
              <a:t>:</a:t>
            </a:r>
          </a:p>
          <a:p>
            <a:r>
              <a:rPr lang="de-DE" sz="2400" dirty="0" err="1" smtClean="0"/>
              <a:t>V</a:t>
            </a:r>
            <a:r>
              <a:rPr lang="de-DE" sz="2400" baseline="-25000" dirty="0" err="1" smtClean="0"/>
              <a:t>low-iota</a:t>
            </a:r>
            <a:r>
              <a:rPr lang="de-DE" sz="2400" dirty="0" smtClean="0"/>
              <a:t>= 512 l	</a:t>
            </a:r>
            <a:r>
              <a:rPr lang="de-DE" sz="2400" dirty="0" err="1" smtClean="0"/>
              <a:t>V</a:t>
            </a:r>
            <a:r>
              <a:rPr lang="de-DE" sz="2400" baseline="-25000" dirty="0" err="1" smtClean="0"/>
              <a:t>high-iota</a:t>
            </a:r>
            <a:r>
              <a:rPr lang="de-DE" sz="2400" dirty="0" smtClean="0"/>
              <a:t>= 47 l</a:t>
            </a:r>
          </a:p>
          <a:p>
            <a:r>
              <a:rPr lang="de-DE" sz="2400" dirty="0" err="1" smtClean="0"/>
              <a:t>A</a:t>
            </a:r>
            <a:r>
              <a:rPr lang="de-DE" sz="2400" baseline="-25000" dirty="0" err="1" smtClean="0"/>
              <a:t>Pumpgap</a:t>
            </a:r>
            <a:r>
              <a:rPr lang="de-DE" sz="2400" baseline="-25000" dirty="0" smtClean="0"/>
              <a:t> </a:t>
            </a:r>
            <a:r>
              <a:rPr lang="de-DE" sz="2400" dirty="0" smtClean="0"/>
              <a:t>= 0.15m²</a:t>
            </a:r>
          </a:p>
          <a:p>
            <a:r>
              <a:rPr lang="de-DE" sz="2400" dirty="0" err="1" smtClean="0"/>
              <a:t>A</a:t>
            </a:r>
            <a:r>
              <a:rPr lang="de-DE" sz="2400" baseline="-25000" dirty="0" err="1" smtClean="0"/>
              <a:t>∑Gaps</a:t>
            </a:r>
            <a:r>
              <a:rPr lang="de-DE" sz="2400" baseline="-25000" dirty="0" smtClean="0"/>
              <a:t> </a:t>
            </a:r>
            <a:r>
              <a:rPr lang="de-DE" sz="2400" dirty="0" smtClean="0"/>
              <a:t>≈ 115% </a:t>
            </a:r>
            <a:r>
              <a:rPr lang="de-DE" sz="2400" dirty="0" err="1" smtClean="0"/>
              <a:t>A</a:t>
            </a:r>
            <a:r>
              <a:rPr lang="de-DE" sz="2400" baseline="-25000" dirty="0" err="1" smtClean="0"/>
              <a:t>pumpgap</a:t>
            </a:r>
            <a:endParaRPr lang="de-DE" sz="2400" baseline="-25000" dirty="0" smtClean="0"/>
          </a:p>
        </p:txBody>
      </p:sp>
      <p:sp>
        <p:nvSpPr>
          <p:cNvPr id="41" name="Rechteck 40"/>
          <p:cNvSpPr/>
          <p:nvPr/>
        </p:nvSpPr>
        <p:spPr>
          <a:xfrm>
            <a:off x="11099482" y="4595028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5BA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(0.4%)</a:t>
            </a:r>
            <a:endParaRPr lang="de-DE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0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6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005BAA"/>
                </a:solidFill>
              </a:rPr>
              <a:t>Conductance</a:t>
            </a:r>
            <a:r>
              <a:rPr lang="de-DE" dirty="0" smtClean="0">
                <a:solidFill>
                  <a:srgbClr val="005BAA"/>
                </a:solidFill>
              </a:rPr>
              <a:t> </a:t>
            </a:r>
            <a:r>
              <a:rPr lang="de-DE" dirty="0" err="1" smtClean="0">
                <a:solidFill>
                  <a:srgbClr val="005BAA"/>
                </a:solidFill>
              </a:rPr>
              <a:t>estimate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AAPPS-DPP2021 MF2-O9 – Particle exhaust at </a:t>
            </a:r>
            <a:r>
              <a:rPr lang="en-US" dirty="0" err="1"/>
              <a:t>Wendelstein</a:t>
            </a:r>
            <a:r>
              <a:rPr lang="en-US" dirty="0"/>
              <a:t> 7-X – Thierry </a:t>
            </a:r>
            <a:r>
              <a:rPr lang="en-US" dirty="0" smtClean="0"/>
              <a:t>Kremeyer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platzhalter 7"/>
              <p:cNvSpPr>
                <a:spLocks noGrp="1"/>
              </p:cNvSpPr>
              <p:nvPr>
                <p:ph type="body" sz="quarter" idx="17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Ansatz 1 – Sub-</a:t>
                </a:r>
                <a:r>
                  <a:rPr lang="de-DE" dirty="0" err="1" smtClean="0"/>
                  <a:t>divertor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particle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balance</a:t>
                </a: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Pumpgap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Pumped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𝐿𝑒𝑎𝑘𝑎𝑔𝑒</m:t>
                          </m:r>
                        </m:sub>
                      </m:sSub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1">
                              <a:latin typeface="Cambria Math" panose="02040503050406030204" pitchFamily="18" charset="0"/>
                            </a:rPr>
                            <m:t>Pumpgap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84</m:t>
                      </m:r>
                      <m:r>
                        <a:rPr lang="de-DE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de-DE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  <m:r>
                        <a:rPr lang="de-DE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de-DE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Ansatz 2 – </a:t>
                </a:r>
                <a:r>
                  <a:rPr lang="de-DE" dirty="0" err="1" smtClean="0"/>
                  <a:t>Conductance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estimate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</a:t>
                </a:r>
                <a:r>
                  <a:rPr lang="de-DE" baseline="-25000" dirty="0" err="1" smtClean="0"/>
                  <a:t>eff</a:t>
                </a:r>
                <a:endParaRPr lang="de-DE" dirty="0" smtClean="0"/>
              </a:p>
              <a:p>
                <a:pPr marL="0" indent="0">
                  <a:buNone/>
                </a:pPr>
                <a:r>
                  <a:rPr lang="de-DE" b="0" dirty="0" err="1" smtClean="0"/>
                  <a:t>S</a:t>
                </a:r>
                <a:r>
                  <a:rPr lang="de-DE" b="0" baseline="-25000" dirty="0" err="1" smtClean="0"/>
                  <a:t>eff,pumpgap</a:t>
                </a:r>
                <a:r>
                  <a:rPr lang="de-DE" b="0" dirty="0" smtClean="0"/>
                  <a:t> ≈ 1795.5 l/s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endParaRPr lang="de-DE" sz="105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1">
                              <a:latin typeface="Cambria Math" panose="02040503050406030204" pitchFamily="18" charset="0"/>
                            </a:rPr>
                            <m:t>Pumpgap</m:t>
                          </m:r>
                          <m:r>
                            <a:rPr lang="de-DE" b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2.66 </m:t>
                      </m:r>
                      <m:r>
                        <a:rPr lang="de-DE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de-DE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−2.99</m:t>
                      </m:r>
                      <m:r>
                        <a:rPr lang="de-DE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de-DE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  <m:r>
                        <a:rPr lang="de-DE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de-DE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:r>
                  <a:rPr lang="de-DE" dirty="0" smtClean="0"/>
                  <a:t>Average </a:t>
                </a:r>
                <a:r>
                  <a:rPr lang="de-DE" dirty="0" err="1" smtClean="0"/>
                  <a:t>low-iota</a:t>
                </a:r>
                <a:r>
                  <a:rPr lang="de-DE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1">
                              <a:latin typeface="Cambria Math" panose="02040503050406030204" pitchFamily="18" charset="0"/>
                            </a:rPr>
                            <m:t>Pumpgap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low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iota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=3.25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±0.50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de-DE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>
                              <a:latin typeface="Cambria Math" panose="02040503050406030204" pitchFamily="18" charset="0"/>
                            </a:rPr>
                            <m:t>𝐏𝐮𝐦𝐩𝐠𝐚𝐩</m:t>
                          </m:r>
                          <m:r>
                            <a:rPr lang="de-D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𝐭𝐨𝐭𝐚𝐥</m:t>
                          </m:r>
                        </m:sub>
                      </m:sSub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de-DE" dirty="0">
                          <a:latin typeface="Cambria Math" panose="02040503050406030204" pitchFamily="18" charset="0"/>
                        </a:rPr>
                        <m:t>0.</m:t>
                      </m:r>
                      <m:r>
                        <m:rPr>
                          <m:nor/>
                        </m:rPr>
                        <a:rPr lang="de-DE" b="1" i="0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de-DE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dirty="0"/>
                        <m:t>%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𝑹𝒆𝒄𝒚𝒄𝒍𝒊𝒏𝒈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8" name="Textplatzhalt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blipFill>
                <a:blip r:embed="rId4"/>
                <a:stretch>
                  <a:fillRect l="-1683" t="-1675" b="-46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489264"/>
                  </p:ext>
                </p:extLst>
              </p:nvPr>
            </p:nvGraphicFramePr>
            <p:xfrm>
              <a:off x="450554" y="3744755"/>
              <a:ext cx="8393775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0799">
                      <a:extLst>
                        <a:ext uri="{9D8B030D-6E8A-4147-A177-3AD203B41FA5}">
                          <a16:colId xmlns:a16="http://schemas.microsoft.com/office/drawing/2014/main" val="3047039568"/>
                        </a:ext>
                      </a:extLst>
                    </a:gridCol>
                    <a:gridCol w="1658724">
                      <a:extLst>
                        <a:ext uri="{9D8B030D-6E8A-4147-A177-3AD203B41FA5}">
                          <a16:colId xmlns:a16="http://schemas.microsoft.com/office/drawing/2014/main" val="139605770"/>
                        </a:ext>
                      </a:extLst>
                    </a:gridCol>
                    <a:gridCol w="1396538">
                      <a:extLst>
                        <a:ext uri="{9D8B030D-6E8A-4147-A177-3AD203B41FA5}">
                          <a16:colId xmlns:a16="http://schemas.microsoft.com/office/drawing/2014/main" val="4022417998"/>
                        </a:ext>
                      </a:extLst>
                    </a:gridCol>
                    <a:gridCol w="1288473">
                      <a:extLst>
                        <a:ext uri="{9D8B030D-6E8A-4147-A177-3AD203B41FA5}">
                          <a16:colId xmlns:a16="http://schemas.microsoft.com/office/drawing/2014/main" val="64283239"/>
                        </a:ext>
                      </a:extLst>
                    </a:gridCol>
                    <a:gridCol w="1330037">
                      <a:extLst>
                        <a:ext uri="{9D8B030D-6E8A-4147-A177-3AD203B41FA5}">
                          <a16:colId xmlns:a16="http://schemas.microsoft.com/office/drawing/2014/main" val="694017463"/>
                        </a:ext>
                      </a:extLst>
                    </a:gridCol>
                    <a:gridCol w="1699204">
                      <a:extLst>
                        <a:ext uri="{9D8B030D-6E8A-4147-A177-3AD203B41FA5}">
                          <a16:colId xmlns:a16="http://schemas.microsoft.com/office/drawing/2014/main" val="4569056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Location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Pressure</a:t>
                          </a:r>
                          <a:r>
                            <a:rPr lang="de-DE" dirty="0" smtClean="0"/>
                            <a:t> [mbar]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100% </a:t>
                          </a:r>
                          <a:r>
                            <a:rPr lang="de-DE" dirty="0" err="1" smtClean="0"/>
                            <a:t>S</a:t>
                          </a:r>
                          <a:r>
                            <a:rPr lang="de-DE" baseline="-25000" dirty="0" err="1" smtClean="0"/>
                            <a:t>eff</a:t>
                          </a:r>
                          <a:r>
                            <a:rPr lang="de-DE" baseline="0" dirty="0" smtClean="0"/>
                            <a:t> [l/s]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89% </a:t>
                          </a:r>
                          <a:r>
                            <a:rPr lang="de-DE" dirty="0" err="1" smtClean="0"/>
                            <a:t>S</a:t>
                          </a:r>
                          <a:r>
                            <a:rPr lang="de-DE" baseline="-25000" dirty="0" err="1" smtClean="0"/>
                            <a:t>eff</a:t>
                          </a:r>
                          <a:r>
                            <a:rPr lang="de-DE" baseline="0" dirty="0" smtClean="0"/>
                            <a:t> [l/s]</a:t>
                          </a:r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l-GR" sz="1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oMath>
                          </a14:m>
                          <a:r>
                            <a:rPr lang="de-DE" i="0" dirty="0" smtClean="0"/>
                            <a:t> 100% [a/s]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l-GR" sz="1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oMath>
                          </a14:m>
                          <a:r>
                            <a:rPr lang="de-DE" i="0" dirty="0" smtClean="0"/>
                            <a:t> 89% [a/s]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3731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Low </a:t>
                          </a:r>
                          <a:r>
                            <a:rPr lang="de-DE" dirty="0" err="1" smtClean="0"/>
                            <a:t>iota</a:t>
                          </a:r>
                          <a:r>
                            <a:rPr lang="de-DE" dirty="0" smtClean="0"/>
                            <a:t> </a:t>
                          </a:r>
                          <a:r>
                            <a:rPr lang="de-DE" dirty="0" err="1" smtClean="0"/>
                            <a:t>Pumpgap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3.43 E-4 </a:t>
                          </a:r>
                          <a:r>
                            <a:rPr lang="de-DE" sz="1200" dirty="0" smtClean="0"/>
                            <a:t>± 6.0 E-5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1795.5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1598.0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2.99 E+19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2.66 E+19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69760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489264"/>
                  </p:ext>
                </p:extLst>
              </p:nvPr>
            </p:nvGraphicFramePr>
            <p:xfrm>
              <a:off x="450554" y="3744755"/>
              <a:ext cx="8393775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0799">
                      <a:extLst>
                        <a:ext uri="{9D8B030D-6E8A-4147-A177-3AD203B41FA5}">
                          <a16:colId xmlns:a16="http://schemas.microsoft.com/office/drawing/2014/main" val="3047039568"/>
                        </a:ext>
                      </a:extLst>
                    </a:gridCol>
                    <a:gridCol w="1658724">
                      <a:extLst>
                        <a:ext uri="{9D8B030D-6E8A-4147-A177-3AD203B41FA5}">
                          <a16:colId xmlns:a16="http://schemas.microsoft.com/office/drawing/2014/main" val="139605770"/>
                        </a:ext>
                      </a:extLst>
                    </a:gridCol>
                    <a:gridCol w="1396538">
                      <a:extLst>
                        <a:ext uri="{9D8B030D-6E8A-4147-A177-3AD203B41FA5}">
                          <a16:colId xmlns:a16="http://schemas.microsoft.com/office/drawing/2014/main" val="4022417998"/>
                        </a:ext>
                      </a:extLst>
                    </a:gridCol>
                    <a:gridCol w="1288473">
                      <a:extLst>
                        <a:ext uri="{9D8B030D-6E8A-4147-A177-3AD203B41FA5}">
                          <a16:colId xmlns:a16="http://schemas.microsoft.com/office/drawing/2014/main" val="64283239"/>
                        </a:ext>
                      </a:extLst>
                    </a:gridCol>
                    <a:gridCol w="1330037">
                      <a:extLst>
                        <a:ext uri="{9D8B030D-6E8A-4147-A177-3AD203B41FA5}">
                          <a16:colId xmlns:a16="http://schemas.microsoft.com/office/drawing/2014/main" val="694017463"/>
                        </a:ext>
                      </a:extLst>
                    </a:gridCol>
                    <a:gridCol w="1699204">
                      <a:extLst>
                        <a:ext uri="{9D8B030D-6E8A-4147-A177-3AD203B41FA5}">
                          <a16:colId xmlns:a16="http://schemas.microsoft.com/office/drawing/2014/main" val="4569056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Location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Pressure</a:t>
                          </a:r>
                          <a:r>
                            <a:rPr lang="de-DE" dirty="0" smtClean="0"/>
                            <a:t> [mbar]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100% </a:t>
                          </a:r>
                          <a:r>
                            <a:rPr lang="de-DE" dirty="0" err="1" smtClean="0"/>
                            <a:t>S</a:t>
                          </a:r>
                          <a:r>
                            <a:rPr lang="de-DE" baseline="-25000" dirty="0" err="1" smtClean="0"/>
                            <a:t>eff</a:t>
                          </a:r>
                          <a:r>
                            <a:rPr lang="de-DE" baseline="0" dirty="0" smtClean="0"/>
                            <a:t> [l/s]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89% </a:t>
                          </a:r>
                          <a:r>
                            <a:rPr lang="de-DE" dirty="0" err="1" smtClean="0"/>
                            <a:t>S</a:t>
                          </a:r>
                          <a:r>
                            <a:rPr lang="de-DE" baseline="-25000" dirty="0" err="1" smtClean="0"/>
                            <a:t>eff</a:t>
                          </a:r>
                          <a:r>
                            <a:rPr lang="de-DE" baseline="0" dirty="0" smtClean="0"/>
                            <a:t> [l/s]</a:t>
                          </a:r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404587" t="-6557" r="-13027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394265" t="-6557" r="-179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37318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Low </a:t>
                          </a:r>
                          <a:r>
                            <a:rPr lang="de-DE" dirty="0" err="1" smtClean="0"/>
                            <a:t>iota</a:t>
                          </a:r>
                          <a:r>
                            <a:rPr lang="de-DE" dirty="0" smtClean="0"/>
                            <a:t> </a:t>
                          </a:r>
                          <a:r>
                            <a:rPr lang="de-DE" dirty="0" err="1" smtClean="0"/>
                            <a:t>Pumpgap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3.43 E-4 </a:t>
                          </a:r>
                          <a:r>
                            <a:rPr lang="de-DE" sz="1200" dirty="0" smtClean="0"/>
                            <a:t>± 6.0 E-5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1795.5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1598.0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2.99 E+19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2.66 E+19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697608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/>
          <a:stretch/>
        </p:blipFill>
        <p:spPr>
          <a:xfrm>
            <a:off x="5461462" y="1096930"/>
            <a:ext cx="4430868" cy="2615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5632127" y="2029628"/>
                <a:ext cx="1101905" cy="395686"/>
              </a:xfrm>
              <a:prstGeom prst="rect">
                <a:avLst/>
              </a:prstGeom>
              <a:solidFill>
                <a:srgbClr val="C2C2EB">
                  <a:alpha val="74902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𝐏𝐮𝐦𝐩𝐠𝐚𝐩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127" y="2029628"/>
                <a:ext cx="1101905" cy="395686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feil nach rechts 27"/>
          <p:cNvSpPr/>
          <p:nvPr/>
        </p:nvSpPr>
        <p:spPr>
          <a:xfrm rot="8502261">
            <a:off x="5945337" y="2523582"/>
            <a:ext cx="469819" cy="248458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6531131" y="3307463"/>
                <a:ext cx="1008930" cy="394210"/>
              </a:xfrm>
              <a:prstGeom prst="rect">
                <a:avLst/>
              </a:prstGeom>
              <a:solidFill>
                <a:srgbClr val="C1CA8D">
                  <a:alpha val="74902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𝐏𝐮𝐦𝐩𝐞𝐝</m:t>
                          </m:r>
                        </m:sub>
                      </m:sSub>
                    </m:oMath>
                  </m:oMathPara>
                </a14:m>
                <a:endParaRPr lang="de-DE" b="1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131" y="3307463"/>
                <a:ext cx="1008930" cy="394210"/>
              </a:xfrm>
              <a:prstGeom prst="rect">
                <a:avLst/>
              </a:prstGeom>
              <a:blipFill>
                <a:blip r:embed="rId8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feil nach unten 29"/>
          <p:cNvSpPr/>
          <p:nvPr/>
        </p:nvSpPr>
        <p:spPr>
          <a:xfrm rot="19766564">
            <a:off x="7766318" y="3215046"/>
            <a:ext cx="332510" cy="349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10013032" y="1096930"/>
                <a:ext cx="2214004" cy="5292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𝐈𝐨𝐧</m:t>
                        </m:r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𝐭𝐚𝐫𝐠𝐞𝐭</m:t>
                        </m:r>
                      </m:sub>
                    </m:sSub>
                  </m:oMath>
                </a14:m>
                <a:r>
                  <a:rPr lang="de-DE" sz="2400" b="1" dirty="0" smtClean="0">
                    <a:solidFill>
                      <a:srgbClr val="005BAA"/>
                    </a:solidFill>
                  </a:rPr>
                  <a:t> </a:t>
                </a:r>
                <a:r>
                  <a:rPr lang="de-DE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(99%)</a:t>
                </a:r>
                <a:endParaRPr lang="de-DE" sz="2400" b="1" dirty="0" smtClean="0">
                  <a:solidFill>
                    <a:srgbClr val="005BAA"/>
                  </a:solidFill>
                </a:endParaRPr>
              </a:p>
              <a:p>
                <a:r>
                  <a:rPr lang="de-DE" sz="2400" b="1" dirty="0">
                    <a:solidFill>
                      <a:srgbClr val="005BA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de-DE" sz="2400" b="1" dirty="0" smtClean="0">
                    <a:solidFill>
                      <a:srgbClr val="005BAA"/>
                    </a:solidFill>
                    <a:latin typeface="Cambria Math" panose="02040503050406030204" pitchFamily="18" charset="0"/>
                  </a:rPr>
                  <a:t>      </a:t>
                </a:r>
              </a:p>
              <a:p>
                <a:r>
                  <a:rPr lang="de-DE" sz="2400" b="1" dirty="0" smtClean="0">
                    <a:solidFill>
                      <a:srgbClr val="005BAA"/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𝐖𝐚𝐥𝐥</m:t>
                        </m:r>
                      </m:sub>
                    </m:sSub>
                  </m:oMath>
                </a14:m>
                <a:r>
                  <a:rPr lang="de-DE" sz="24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de-DE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(±0.8%)</a:t>
                </a:r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de-DE" sz="2400" b="1" dirty="0" smtClean="0">
                    <a:solidFill>
                      <a:schemeClr val="bg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𝐑𝐞𝐜𝐲𝐜𝐥𝐢𝐧𝐠</m:t>
                        </m:r>
                      </m:sub>
                    </m:sSub>
                  </m:oMath>
                </a14:m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solidFill>
                                <a:srgbClr val="005BA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>
                              <a:solidFill>
                                <a:srgbClr val="005BAA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sz="2400" b="1" i="0" smtClean="0">
                              <a:solidFill>
                                <a:srgbClr val="005BAA"/>
                              </a:solidFill>
                              <a:latin typeface="Cambria Math" panose="02040503050406030204" pitchFamily="18" charset="0"/>
                            </a:rPr>
                            <m:t>𝐏𝐮𝐦𝐩𝐠𝐚𝐩</m:t>
                          </m:r>
                        </m:sub>
                      </m:sSub>
                    </m:oMath>
                  </m:oMathPara>
                </a14:m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de-DE" sz="24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𝐏𝐮𝐦𝐩𝐞𝐝</m:t>
                        </m:r>
                      </m:sub>
                    </m:sSub>
                  </m:oMath>
                </a14:m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de-DE" sz="2400" b="1" dirty="0">
                    <a:solidFill>
                      <a:schemeClr val="bg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de-DE" sz="2400" b="1" dirty="0" smtClean="0">
                    <a:solidFill>
                      <a:schemeClr val="bg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</a:t>
                </a:r>
                <a:r>
                  <a:rPr lang="de-DE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de-DE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</a:rPr>
                  <a:t>0.4%)</a:t>
                </a:r>
                <a:endParaRPr lang="de-DE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𝐋𝐞𝐚𝐤𝐚𝐠𝐞</m:t>
                        </m:r>
                      </m:sub>
                    </m:sSub>
                  </m:oMath>
                </a14:m>
                <a:r>
                  <a:rPr lang="de-DE" sz="24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de-DE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</a:rPr>
                  <a:t>(0.4</a:t>
                </a:r>
                <a:r>
                  <a:rPr lang="de-DE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</a:rPr>
                  <a:t>%)</a:t>
                </a:r>
                <a:endParaRPr lang="de-DE" b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sz="2400" b="1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𝐑𝐞𝐜𝐲𝐜𝐥𝐢𝐧𝐠</m:t>
                          </m:r>
                        </m:sub>
                      </m:sSub>
                    </m:oMath>
                  </m:oMathPara>
                </a14:m>
                <a:endParaRPr lang="de-DE" sz="2400" b="1" dirty="0" smtClean="0">
                  <a:solidFill>
                    <a:srgbClr val="005BAA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de-DE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de-DE" b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</m:t>
                        </m:r>
                      </m:sup>
                    </m:sSup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de-DE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endParaRPr lang="de-DE" b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de-DE" b="1" dirty="0" smtClean="0">
                  <a:solidFill>
                    <a:srgbClr val="005BAA"/>
                  </a:solidFill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032" y="1096930"/>
                <a:ext cx="2214004" cy="5292987"/>
              </a:xfrm>
              <a:prstGeom prst="rect">
                <a:avLst/>
              </a:prstGeom>
              <a:blipFill>
                <a:blip r:embed="rId9"/>
                <a:stretch>
                  <a:fillRect l="-826" r="-16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Pfeil nach unten 31"/>
          <p:cNvSpPr/>
          <p:nvPr/>
        </p:nvSpPr>
        <p:spPr>
          <a:xfrm>
            <a:off x="10007467" y="1545048"/>
            <a:ext cx="269045" cy="145626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AA"/>
              </a:solidFill>
            </a:endParaRPr>
          </a:p>
        </p:txBody>
      </p:sp>
      <p:sp>
        <p:nvSpPr>
          <p:cNvPr id="33" name="Pfeil nach rechts 32"/>
          <p:cNvSpPr/>
          <p:nvPr/>
        </p:nvSpPr>
        <p:spPr>
          <a:xfrm>
            <a:off x="10315287" y="2395366"/>
            <a:ext cx="255891" cy="21166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links und rechts 33"/>
          <p:cNvSpPr/>
          <p:nvPr/>
        </p:nvSpPr>
        <p:spPr>
          <a:xfrm>
            <a:off x="10232414" y="2009115"/>
            <a:ext cx="338764" cy="203639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AA"/>
              </a:solidFill>
            </a:endParaRPr>
          </a:p>
        </p:txBody>
      </p:sp>
      <p:sp>
        <p:nvSpPr>
          <p:cNvPr id="35" name="Pfeil nach unten 34"/>
          <p:cNvSpPr/>
          <p:nvPr/>
        </p:nvSpPr>
        <p:spPr>
          <a:xfrm>
            <a:off x="10021740" y="3389117"/>
            <a:ext cx="269045" cy="1161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rechts 35"/>
          <p:cNvSpPr/>
          <p:nvPr/>
        </p:nvSpPr>
        <p:spPr>
          <a:xfrm>
            <a:off x="10315287" y="3898530"/>
            <a:ext cx="255891" cy="211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unten 36"/>
          <p:cNvSpPr/>
          <p:nvPr/>
        </p:nvSpPr>
        <p:spPr>
          <a:xfrm>
            <a:off x="10037775" y="4932119"/>
            <a:ext cx="269045" cy="41143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7353071" y="2667659"/>
                <a:ext cx="1008930" cy="395686"/>
              </a:xfrm>
              <a:prstGeom prst="rect">
                <a:avLst/>
              </a:prstGeom>
              <a:solidFill>
                <a:srgbClr val="C2C2EB">
                  <a:alpha val="85098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𝐋𝐞𝐚𝐤𝐚𝐠𝐞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071" y="2667659"/>
                <a:ext cx="1008930" cy="395686"/>
              </a:xfrm>
              <a:prstGeom prst="rect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Pfeil nach rechts 38"/>
          <p:cNvSpPr/>
          <p:nvPr/>
        </p:nvSpPr>
        <p:spPr>
          <a:xfrm rot="19394313">
            <a:off x="6173833" y="2665945"/>
            <a:ext cx="469819" cy="248458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0" name="Pfeil nach rechts 39"/>
          <p:cNvSpPr/>
          <p:nvPr/>
        </p:nvSpPr>
        <p:spPr>
          <a:xfrm rot="14977214">
            <a:off x="8725235" y="2345735"/>
            <a:ext cx="469819" cy="248458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1221070" y="3050645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5BA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(0.8%)</a:t>
            </a:r>
            <a:endParaRPr lang="de-DE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8" grpId="0" animBg="1"/>
      <p:bldP spid="39" grpId="0" animBg="1"/>
      <p:bldP spid="40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EMC3-EIRENE </a:t>
            </a:r>
            <a:r>
              <a:rPr lang="de-DE" dirty="0" err="1" smtClean="0"/>
              <a:t>modeling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4 %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recycling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transported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pump </a:t>
            </a:r>
            <a:r>
              <a:rPr lang="de-DE" dirty="0" err="1" smtClean="0"/>
              <a:t>gap</a:t>
            </a:r>
            <a:endParaRPr lang="de-DE" dirty="0" smtClean="0"/>
          </a:p>
          <a:p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pump 0.5 %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recycling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, 12.5 %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sub-</a:t>
            </a:r>
            <a:r>
              <a:rPr lang="de-DE" dirty="0" err="1" smtClean="0"/>
              <a:t>divertor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pumped</a:t>
            </a:r>
            <a:endParaRPr lang="de-DE" dirty="0" smtClean="0"/>
          </a:p>
          <a:p>
            <a:r>
              <a:rPr lang="de-DE" dirty="0" err="1" smtClean="0"/>
              <a:t>Turning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pump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causes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drop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5%</a:t>
            </a:r>
            <a:endParaRPr lang="de-DE" dirty="0"/>
          </a:p>
        </p:txBody>
      </p:sp>
      <p:pic>
        <p:nvPicPr>
          <p:cNvPr id="1026" name="Grafik 3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62" y="2371032"/>
            <a:ext cx="5277633" cy="383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75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Simple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The pump </a:t>
            </a:r>
            <a:r>
              <a:rPr lang="en-US" dirty="0"/>
              <a:t>in the low-iota chamber with a pumping speed of~2.12m**3/s (2120 l/s) can be regarded as a purely absorbing surface with an area of about 47 cm**</a:t>
            </a:r>
            <a:r>
              <a:rPr lang="en-US" dirty="0" smtClean="0"/>
              <a:t>2 assuming </a:t>
            </a:r>
            <a:r>
              <a:rPr lang="en-US" dirty="0"/>
              <a:t>thermalized hydrogen </a:t>
            </a:r>
            <a:r>
              <a:rPr lang="en-US" dirty="0"/>
              <a:t>moelcules in the divertor</a:t>
            </a:r>
            <a:r>
              <a:rPr lang="en-US" dirty="0"/>
              <a:t> chamber of room temperature.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 other hand, neutrals can escape through the </a:t>
            </a:r>
            <a:r>
              <a:rPr lang="en-US" dirty="0"/>
              <a:t>divertor</a:t>
            </a:r>
            <a:r>
              <a:rPr lang="en-US" dirty="0"/>
              <a:t> gap which has a total area of 1400 </a:t>
            </a:r>
            <a:r>
              <a:rPr lang="en-US" dirty="0" smtClean="0"/>
              <a:t>cm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probability of a particle being pumped is therefore 47/(1400+47)~3%, with the rest 97% escaping through the pump gap.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course, the pump gap is not a perfect sink for the trapped particles, as particles escaping from the </a:t>
            </a:r>
            <a:r>
              <a:rPr lang="en-US" dirty="0"/>
              <a:t>divertor</a:t>
            </a:r>
            <a:r>
              <a:rPr lang="en-US" dirty="0"/>
              <a:t> chamber have a certain probability of returning to the chamber. </a:t>
            </a:r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asuming that this "recycling coefficient" is 50%, the probability of a particle being removed by the pump is 47/(0.5*1400+47)~6%, still less than 10%.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065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DIVGAS 3D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094860"/>
            <a:ext cx="8206129" cy="53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8772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1B989C9D-64A9-4BC2-B966-875824699FC8}"/>
    </a:ext>
  </a:extLst>
</a:theme>
</file>

<file path=ppt/theme/theme2.xml><?xml version="1.0" encoding="utf-8"?>
<a:theme xmlns:a="http://schemas.openxmlformats.org/drawingml/2006/main" name="Content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3E90139D-A08E-47B0-8197-F9C92C7A6FC5}"/>
    </a:ext>
  </a:extLst>
</a:theme>
</file>

<file path=ppt/theme/theme3.xml><?xml version="1.0" encoding="utf-8"?>
<a:theme xmlns:a="http://schemas.openxmlformats.org/drawingml/2006/main" name="IPP_only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5C3223EA-967B-4739-A1EF-90B977D007DC}"/>
    </a:ext>
  </a:extLst>
</a:theme>
</file>

<file path=ppt/theme/theme4.xml><?xml version="1.0" encoding="utf-8"?>
<a:theme xmlns:a="http://schemas.openxmlformats.org/drawingml/2006/main" name="Blank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507FDB5F-F5DE-4759-9FCE-263B9EA25C3D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slide_template_W7X_16_9</Template>
  <TotalTime>0</TotalTime>
  <Words>2349</Words>
  <Application>Microsoft Office PowerPoint</Application>
  <PresentationFormat>Breitbild</PresentationFormat>
  <Paragraphs>350</Paragraphs>
  <Slides>16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Cambria Math</vt:lpstr>
      <vt:lpstr>Symbol</vt:lpstr>
      <vt:lpstr>Times New Roman</vt:lpstr>
      <vt:lpstr>Title</vt:lpstr>
      <vt:lpstr>Content</vt:lpstr>
      <vt:lpstr>IPP_only</vt:lpstr>
      <vt:lpstr>Blank</vt:lpstr>
      <vt:lpstr>How to determine the sub-divertor leakage</vt:lpstr>
      <vt:lpstr>Outline</vt:lpstr>
      <vt:lpstr>Particle Exhaust and compression in other configurations </vt:lpstr>
      <vt:lpstr>Decay of a gas injection</vt:lpstr>
      <vt:lpstr>Leakage estimation for low-iota section</vt:lpstr>
      <vt:lpstr>Conductance estimate</vt:lpstr>
      <vt:lpstr>EMC3-EIRENE modeling</vt:lpstr>
      <vt:lpstr>Simple surface estimate</vt:lpstr>
      <vt:lpstr>DIVGAS 3D</vt:lpstr>
      <vt:lpstr>DIVGAS 2D</vt:lpstr>
      <vt:lpstr>Summary</vt:lpstr>
      <vt:lpstr>Appendix</vt:lpstr>
      <vt:lpstr>3 times more pumping with cryo pumps in OP2</vt:lpstr>
      <vt:lpstr>Conclusion – The H fuel cycle in attached standard configuration </vt:lpstr>
      <vt:lpstr>What do we need to show for successfull divertor operation</vt:lpstr>
      <vt:lpstr>He exhaust – OP2.1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</dc:title>
  <dc:creator>Thierry Kremeyer</dc:creator>
  <cp:lastModifiedBy>Thierry Kremeyer</cp:lastModifiedBy>
  <cp:revision>368</cp:revision>
  <dcterms:created xsi:type="dcterms:W3CDTF">2021-01-07T15:58:51Z</dcterms:created>
  <dcterms:modified xsi:type="dcterms:W3CDTF">2022-03-16T08:59:43Z</dcterms:modified>
</cp:coreProperties>
</file>