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68" r:id="rId2"/>
    <p:sldId id="507" r:id="rId3"/>
    <p:sldId id="702" r:id="rId4"/>
    <p:sldId id="699" r:id="rId5"/>
    <p:sldId id="704" r:id="rId6"/>
    <p:sldId id="705" r:id="rId7"/>
    <p:sldId id="709" r:id="rId8"/>
    <p:sldId id="706" r:id="rId9"/>
    <p:sldId id="70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EC1"/>
    <a:srgbClr val="00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48" autoAdjust="0"/>
    <p:restoredTop sz="94660"/>
  </p:normalViewPr>
  <p:slideViewPr>
    <p:cSldViewPr snapToGrid="0">
      <p:cViewPr varScale="1">
        <p:scale>
          <a:sx n="88" d="100"/>
          <a:sy n="88" d="100"/>
        </p:scale>
        <p:origin x="114" y="42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hare.ipp-hgw.mpg.de\documents\din\Documents\KOLLEGEN\Haak-Victoria\high_low_iota_liste_18_01_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hare.ipp-hgw.mpg.de\documents\din\Documents\KOLLEGEN\Haak-Victoria\high_low_iota_liste_18_01_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20" baseline="0">
                <a:solidFill>
                  <a:schemeClr val="dk1">
                    <a:lumMod val="50000"/>
                    <a:lumOff val="50000"/>
                  </a:schemeClr>
                </a:solidFill>
                <a:latin typeface="+mn-lt"/>
                <a:ea typeface="+mn-ea"/>
                <a:cs typeface="+mn-cs"/>
              </a:defRPr>
            </a:pPr>
            <a:r>
              <a:rPr lang="de-DE" sz="2000" b="1" dirty="0" smtClean="0">
                <a:solidFill>
                  <a:schemeClr val="tx1"/>
                </a:solidFill>
              </a:rPr>
              <a:t>EJM:</a:t>
            </a:r>
            <a:r>
              <a:rPr lang="de-DE" sz="2000" b="1" baseline="0" dirty="0" smtClean="0">
                <a:solidFill>
                  <a:schemeClr val="tx1"/>
                </a:solidFill>
              </a:rPr>
              <a:t> </a:t>
            </a:r>
            <a:r>
              <a:rPr lang="de-DE" sz="2000" b="1" dirty="0" err="1" smtClean="0">
                <a:solidFill>
                  <a:schemeClr val="tx1"/>
                </a:solidFill>
              </a:rPr>
              <a:t>pressure</a:t>
            </a:r>
            <a:r>
              <a:rPr lang="de-DE" sz="2000" b="1" dirty="0" smtClean="0">
                <a:solidFill>
                  <a:schemeClr val="tx1"/>
                </a:solidFill>
              </a:rPr>
              <a:t> </a:t>
            </a:r>
            <a:r>
              <a:rPr lang="de-DE" sz="2000" b="1" dirty="0" err="1">
                <a:solidFill>
                  <a:schemeClr val="tx1"/>
                </a:solidFill>
              </a:rPr>
              <a:t>ratio</a:t>
            </a:r>
            <a:r>
              <a:rPr lang="de-DE" sz="2000" b="1" dirty="0">
                <a:solidFill>
                  <a:schemeClr val="tx1"/>
                </a:solidFill>
              </a:rPr>
              <a:t> </a:t>
            </a:r>
            <a:r>
              <a:rPr lang="de-DE" sz="2000" b="1" dirty="0" smtClean="0">
                <a:solidFill>
                  <a:srgbClr val="FF0000"/>
                </a:solidFill>
              </a:rPr>
              <a:t>AEH/AEP=2  (???)</a:t>
            </a:r>
            <a:endParaRPr lang="de-DE" sz="2000" b="1" dirty="0">
              <a:solidFill>
                <a:srgbClr val="FF0000"/>
              </a:solidFill>
            </a:endParaRPr>
          </a:p>
        </c:rich>
      </c:tx>
      <c:layout/>
      <c:overlay val="0"/>
      <c:spPr>
        <a:noFill/>
        <a:ln>
          <a:noFill/>
        </a:ln>
        <a:effectLst/>
      </c:spPr>
      <c:txPr>
        <a:bodyPr rot="0" spcFirstLastPara="1" vertOverflow="ellipsis" vert="horz" wrap="square" anchor="ctr" anchorCtr="1"/>
        <a:lstStyle/>
        <a:p>
          <a:pPr>
            <a:defRPr sz="2000" b="0" i="0" u="none" strike="noStrike" kern="1200" cap="none" spc="20" baseline="0">
              <a:solidFill>
                <a:schemeClr val="dk1">
                  <a:lumMod val="50000"/>
                  <a:lumOff val="50000"/>
                </a:schemeClr>
              </a:solidFill>
              <a:latin typeface="+mn-lt"/>
              <a:ea typeface="+mn-ea"/>
              <a:cs typeface="+mn-cs"/>
            </a:defRPr>
          </a:pPr>
          <a:endParaRPr lang="de-DE"/>
        </a:p>
      </c:txPr>
    </c:title>
    <c:autoTitleDeleted val="0"/>
    <c:plotArea>
      <c:layout/>
      <c:scatterChart>
        <c:scatterStyle val="smoothMarker"/>
        <c:varyColors val="0"/>
        <c:ser>
          <c:idx val="0"/>
          <c:order val="0"/>
          <c:spPr>
            <a:ln w="9525"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'EJM attached'!$B$3:$B$38</c:f>
              <c:numCache>
                <c:formatCode>General</c:formatCode>
                <c:ptCount val="36"/>
                <c:pt idx="0">
                  <c:v>2</c:v>
                </c:pt>
                <c:pt idx="1">
                  <c:v>3</c:v>
                </c:pt>
                <c:pt idx="2">
                  <c:v>3</c:v>
                </c:pt>
                <c:pt idx="3">
                  <c:v>3</c:v>
                </c:pt>
                <c:pt idx="4">
                  <c:v>3.5</c:v>
                </c:pt>
                <c:pt idx="5">
                  <c:v>3.5</c:v>
                </c:pt>
                <c:pt idx="6">
                  <c:v>3.5</c:v>
                </c:pt>
                <c:pt idx="7">
                  <c:v>3.5</c:v>
                </c:pt>
                <c:pt idx="8">
                  <c:v>3.5</c:v>
                </c:pt>
                <c:pt idx="9">
                  <c:v>3.5</c:v>
                </c:pt>
                <c:pt idx="10">
                  <c:v>3.5</c:v>
                </c:pt>
                <c:pt idx="11">
                  <c:v>3.5</c:v>
                </c:pt>
                <c:pt idx="12">
                  <c:v>4</c:v>
                </c:pt>
                <c:pt idx="13">
                  <c:v>4</c:v>
                </c:pt>
                <c:pt idx="14">
                  <c:v>4.5</c:v>
                </c:pt>
                <c:pt idx="15">
                  <c:v>5</c:v>
                </c:pt>
                <c:pt idx="16">
                  <c:v>5</c:v>
                </c:pt>
                <c:pt idx="17">
                  <c:v>6</c:v>
                </c:pt>
                <c:pt idx="18">
                  <c:v>6</c:v>
                </c:pt>
                <c:pt idx="19">
                  <c:v>6</c:v>
                </c:pt>
                <c:pt idx="20">
                  <c:v>6</c:v>
                </c:pt>
                <c:pt idx="21">
                  <c:v>6</c:v>
                </c:pt>
                <c:pt idx="22">
                  <c:v>7</c:v>
                </c:pt>
                <c:pt idx="23">
                  <c:v>7</c:v>
                </c:pt>
                <c:pt idx="24">
                  <c:v>7</c:v>
                </c:pt>
                <c:pt idx="25">
                  <c:v>7</c:v>
                </c:pt>
                <c:pt idx="26">
                  <c:v>7.5</c:v>
                </c:pt>
                <c:pt idx="27">
                  <c:v>7.5</c:v>
                </c:pt>
                <c:pt idx="28">
                  <c:v>7.5</c:v>
                </c:pt>
                <c:pt idx="29">
                  <c:v>8</c:v>
                </c:pt>
                <c:pt idx="30">
                  <c:v>8</c:v>
                </c:pt>
                <c:pt idx="31">
                  <c:v>8</c:v>
                </c:pt>
                <c:pt idx="32">
                  <c:v>8</c:v>
                </c:pt>
                <c:pt idx="33">
                  <c:v>8</c:v>
                </c:pt>
                <c:pt idx="34">
                  <c:v>8</c:v>
                </c:pt>
                <c:pt idx="35">
                  <c:v>9</c:v>
                </c:pt>
              </c:numCache>
            </c:numRef>
          </c:xVal>
          <c:yVal>
            <c:numRef>
              <c:f>'EJM attached'!$U$3:$U$38</c:f>
              <c:numCache>
                <c:formatCode>0.00E+00</c:formatCode>
                <c:ptCount val="36"/>
                <c:pt idx="0">
                  <c:v>0.65158257912895645</c:v>
                </c:pt>
                <c:pt idx="1">
                  <c:v>1.0688869911756333</c:v>
                </c:pt>
                <c:pt idx="2">
                  <c:v>2.2067233721369059</c:v>
                </c:pt>
                <c:pt idx="3">
                  <c:v>2.1525532911688918</c:v>
                </c:pt>
                <c:pt idx="4">
                  <c:v>0.84710256880253465</c:v>
                </c:pt>
                <c:pt idx="5">
                  <c:v>1.7613585700968672</c:v>
                </c:pt>
                <c:pt idx="6">
                  <c:v>1.3447510396762954</c:v>
                </c:pt>
                <c:pt idx="7">
                  <c:v>1.4283955177933751</c:v>
                </c:pt>
                <c:pt idx="8">
                  <c:v>0.95956681719351067</c:v>
                </c:pt>
                <c:pt idx="9">
                  <c:v>1.693617316979952</c:v>
                </c:pt>
                <c:pt idx="10">
                  <c:v>1.0237936736315416</c:v>
                </c:pt>
                <c:pt idx="11">
                  <c:v>0.96401962192894231</c:v>
                </c:pt>
                <c:pt idx="12">
                  <c:v>2.2410134099150625</c:v>
                </c:pt>
                <c:pt idx="13">
                  <c:v>1.9586263701450928</c:v>
                </c:pt>
                <c:pt idx="14">
                  <c:v>1.8462148093445485</c:v>
                </c:pt>
                <c:pt idx="15">
                  <c:v>1.5262128880689969</c:v>
                </c:pt>
                <c:pt idx="16">
                  <c:v>1.1631163333423788</c:v>
                </c:pt>
                <c:pt idx="17">
                  <c:v>1.6540585244824986</c:v>
                </c:pt>
                <c:pt idx="18">
                  <c:v>2.0175701158370498</c:v>
                </c:pt>
                <c:pt idx="19">
                  <c:v>1.650591916389794</c:v>
                </c:pt>
                <c:pt idx="20">
                  <c:v>1.2634280344104676</c:v>
                </c:pt>
                <c:pt idx="21">
                  <c:v>1.2089174660061135</c:v>
                </c:pt>
                <c:pt idx="22">
                  <c:v>1.2811617955021397</c:v>
                </c:pt>
                <c:pt idx="23">
                  <c:v>1.2399063127370065</c:v>
                </c:pt>
                <c:pt idx="24">
                  <c:v>2.0765270450645144</c:v>
                </c:pt>
                <c:pt idx="25">
                  <c:v>1.421395840676771</c:v>
                </c:pt>
                <c:pt idx="26">
                  <c:v>2.9538843712180727</c:v>
                </c:pt>
                <c:pt idx="27">
                  <c:v>1.7020648967551621</c:v>
                </c:pt>
                <c:pt idx="28">
                  <c:v>1.6423637042569081</c:v>
                </c:pt>
                <c:pt idx="29">
                  <c:v>1.5148266423357666</c:v>
                </c:pt>
                <c:pt idx="30">
                  <c:v>1.4350842418235876</c:v>
                </c:pt>
                <c:pt idx="31">
                  <c:v>1.5517241379310343</c:v>
                </c:pt>
                <c:pt idx="32">
                  <c:v>1.6309299848137988</c:v>
                </c:pt>
                <c:pt idx="33">
                  <c:v>2.2357805752090414</c:v>
                </c:pt>
                <c:pt idx="34">
                  <c:v>1.5722978382706163</c:v>
                </c:pt>
                <c:pt idx="35">
                  <c:v>2.8469521234847823</c:v>
                </c:pt>
              </c:numCache>
            </c:numRef>
          </c:yVal>
          <c:smooth val="1"/>
          <c:extLst>
            <c:ext xmlns:c16="http://schemas.microsoft.com/office/drawing/2014/chart" uri="{C3380CC4-5D6E-409C-BE32-E72D297353CC}">
              <c16:uniqueId val="{00000000-7148-4DBE-9AE5-2966003976E1}"/>
            </c:ext>
          </c:extLst>
        </c:ser>
        <c:dLbls>
          <c:showLegendKey val="0"/>
          <c:showVal val="0"/>
          <c:showCatName val="0"/>
          <c:showSerName val="0"/>
          <c:showPercent val="0"/>
          <c:showBubbleSize val="0"/>
        </c:dLbls>
        <c:axId val="519320152"/>
        <c:axId val="519321464"/>
      </c:scatterChart>
      <c:valAx>
        <c:axId val="5193201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de-DE" sz="1800" dirty="0" err="1">
                    <a:solidFill>
                      <a:schemeClr val="tx1"/>
                    </a:solidFill>
                  </a:rPr>
                  <a:t>density</a:t>
                </a:r>
                <a:r>
                  <a:rPr lang="de-DE" sz="1800" dirty="0">
                    <a:solidFill>
                      <a:schemeClr val="tx1"/>
                    </a:solidFill>
                  </a:rPr>
                  <a:t> </a:t>
                </a:r>
                <a:r>
                  <a:rPr lang="de-DE" sz="1800" dirty="0" smtClean="0">
                    <a:solidFill>
                      <a:schemeClr val="tx1"/>
                    </a:solidFill>
                  </a:rPr>
                  <a:t>(10</a:t>
                </a:r>
                <a:r>
                  <a:rPr lang="de-DE" sz="1800" baseline="30000" dirty="0" smtClean="0">
                    <a:solidFill>
                      <a:schemeClr val="tx1"/>
                    </a:solidFill>
                  </a:rPr>
                  <a:t>19</a:t>
                </a:r>
                <a:r>
                  <a:rPr lang="de-DE" sz="1800" dirty="0" smtClean="0">
                    <a:solidFill>
                      <a:schemeClr val="tx1"/>
                    </a:solidFill>
                  </a:rPr>
                  <a:t> m</a:t>
                </a:r>
                <a:r>
                  <a:rPr lang="de-DE" sz="1800" dirty="0">
                    <a:solidFill>
                      <a:schemeClr val="tx1"/>
                    </a:solidFill>
                  </a:rPr>
                  <a:t>^-3)</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de-DE"/>
          </a:p>
        </c:txPr>
        <c:crossAx val="519321464"/>
        <c:crosses val="autoZero"/>
        <c:crossBetween val="midCat"/>
      </c:valAx>
      <c:valAx>
        <c:axId val="5193214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de-DE" sz="1800" dirty="0" err="1">
                    <a:solidFill>
                      <a:schemeClr val="tx1"/>
                    </a:solidFill>
                  </a:rPr>
                  <a:t>pressure</a:t>
                </a:r>
                <a:r>
                  <a:rPr lang="de-DE" sz="1800" dirty="0">
                    <a:solidFill>
                      <a:schemeClr val="tx1"/>
                    </a:solidFill>
                  </a:rPr>
                  <a:t> </a:t>
                </a:r>
                <a:r>
                  <a:rPr lang="de-DE" sz="1800" dirty="0" err="1">
                    <a:solidFill>
                      <a:schemeClr val="tx1"/>
                    </a:solidFill>
                  </a:rPr>
                  <a:t>ratio</a:t>
                </a:r>
                <a:endParaRPr lang="de-DE" sz="1800" dirty="0">
                  <a:solidFill>
                    <a:schemeClr val="tx1"/>
                  </a:solidFill>
                </a:endParaRP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title>
        <c:numFmt formatCode="0.00E+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de-DE"/>
          </a:p>
        </c:txPr>
        <c:crossAx val="5193201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de-DE" sz="2000" b="1" dirty="0" smtClean="0">
                <a:solidFill>
                  <a:schemeClr val="tx1"/>
                </a:solidFill>
              </a:rPr>
              <a:t>FTM: </a:t>
            </a:r>
            <a:r>
              <a:rPr lang="de-DE" sz="2000" b="1" dirty="0" err="1" smtClean="0">
                <a:solidFill>
                  <a:schemeClr val="tx1"/>
                </a:solidFill>
              </a:rPr>
              <a:t>pressure</a:t>
            </a:r>
            <a:r>
              <a:rPr lang="de-DE" sz="2000" b="1" dirty="0" smtClean="0">
                <a:solidFill>
                  <a:schemeClr val="tx1"/>
                </a:solidFill>
              </a:rPr>
              <a:t> </a:t>
            </a:r>
            <a:r>
              <a:rPr lang="de-DE" sz="2000" b="1" dirty="0" err="1">
                <a:solidFill>
                  <a:schemeClr val="tx1"/>
                </a:solidFill>
              </a:rPr>
              <a:t>ratio</a:t>
            </a:r>
            <a:r>
              <a:rPr lang="de-DE" sz="2000" b="1" dirty="0">
                <a:solidFill>
                  <a:schemeClr val="tx1"/>
                </a:solidFill>
              </a:rPr>
              <a:t> </a:t>
            </a:r>
            <a:r>
              <a:rPr lang="de-DE" sz="2000" b="1" dirty="0" smtClean="0">
                <a:solidFill>
                  <a:srgbClr val="FF0000"/>
                </a:solidFill>
              </a:rPr>
              <a:t>AEH/AEP=0.06 (ok)</a:t>
            </a:r>
            <a:endParaRPr lang="de-DE" sz="2000" b="1" dirty="0">
              <a:solidFill>
                <a:srgbClr val="FF0000"/>
              </a:solidFill>
            </a:endParaRPr>
          </a:p>
        </c:rich>
      </c:tx>
      <c:layout>
        <c:manualLayout>
          <c:xMode val="edge"/>
          <c:yMode val="edge"/>
          <c:x val="0.19527106849069251"/>
          <c:y val="2.0278939515608101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de-DE"/>
        </a:p>
      </c:txPr>
    </c:title>
    <c:autoTitleDeleted val="0"/>
    <c:plotArea>
      <c:layout/>
      <c:scatterChart>
        <c:scatterStyle val="smoothMarker"/>
        <c:varyColors val="0"/>
        <c:ser>
          <c:idx val="0"/>
          <c:order val="0"/>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'FTM attached'!$B$3:$B$13</c:f>
              <c:numCache>
                <c:formatCode>General</c:formatCode>
                <c:ptCount val="11"/>
                <c:pt idx="0">
                  <c:v>3.5</c:v>
                </c:pt>
                <c:pt idx="1">
                  <c:v>4</c:v>
                </c:pt>
                <c:pt idx="2">
                  <c:v>4</c:v>
                </c:pt>
                <c:pt idx="3">
                  <c:v>5</c:v>
                </c:pt>
                <c:pt idx="4">
                  <c:v>5</c:v>
                </c:pt>
                <c:pt idx="5">
                  <c:v>5</c:v>
                </c:pt>
                <c:pt idx="6">
                  <c:v>5</c:v>
                </c:pt>
                <c:pt idx="7">
                  <c:v>6</c:v>
                </c:pt>
                <c:pt idx="8">
                  <c:v>8</c:v>
                </c:pt>
                <c:pt idx="9">
                  <c:v>15</c:v>
                </c:pt>
                <c:pt idx="10">
                  <c:v>16</c:v>
                </c:pt>
              </c:numCache>
            </c:numRef>
          </c:xVal>
          <c:yVal>
            <c:numRef>
              <c:f>'FTM attached'!$U$3:$U$13</c:f>
              <c:numCache>
                <c:formatCode>0.000</c:formatCode>
                <c:ptCount val="11"/>
                <c:pt idx="0">
                  <c:v>4.817857333120238E-2</c:v>
                </c:pt>
                <c:pt idx="1">
                  <c:v>5.4778173419305166E-2</c:v>
                </c:pt>
                <c:pt idx="2">
                  <c:v>5.724047306176084E-2</c:v>
                </c:pt>
                <c:pt idx="3">
                  <c:v>5.8210930937046559E-2</c:v>
                </c:pt>
                <c:pt idx="4">
                  <c:v>5.9460271868007078E-2</c:v>
                </c:pt>
                <c:pt idx="5">
                  <c:v>5.8865213803814979E-2</c:v>
                </c:pt>
                <c:pt idx="6">
                  <c:v>5.8854302903478942E-2</c:v>
                </c:pt>
                <c:pt idx="7">
                  <c:v>6.9470334166856107E-2</c:v>
                </c:pt>
                <c:pt idx="8">
                  <c:v>6.1935373938905754E-2</c:v>
                </c:pt>
                <c:pt idx="9">
                  <c:v>7.4907999999999988E-2</c:v>
                </c:pt>
                <c:pt idx="10">
                  <c:v>7.7547408604031393E-2</c:v>
                </c:pt>
              </c:numCache>
            </c:numRef>
          </c:yVal>
          <c:smooth val="1"/>
          <c:extLst>
            <c:ext xmlns:c16="http://schemas.microsoft.com/office/drawing/2014/chart" uri="{C3380CC4-5D6E-409C-BE32-E72D297353CC}">
              <c16:uniqueId val="{00000000-DE96-41B3-BC43-90CF59858066}"/>
            </c:ext>
          </c:extLst>
        </c:ser>
        <c:dLbls>
          <c:showLegendKey val="0"/>
          <c:showVal val="0"/>
          <c:showCatName val="0"/>
          <c:showSerName val="0"/>
          <c:showPercent val="0"/>
          <c:showBubbleSize val="0"/>
        </c:dLbls>
        <c:axId val="519320152"/>
        <c:axId val="519321464"/>
      </c:scatterChart>
      <c:valAx>
        <c:axId val="51932015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de-DE" sz="1800" dirty="0" err="1">
                    <a:solidFill>
                      <a:schemeClr val="tx1"/>
                    </a:solidFill>
                  </a:rPr>
                  <a:t>density</a:t>
                </a:r>
                <a:r>
                  <a:rPr lang="de-DE" sz="1800" dirty="0">
                    <a:solidFill>
                      <a:schemeClr val="tx1"/>
                    </a:solidFill>
                  </a:rPr>
                  <a:t> </a:t>
                </a:r>
                <a:r>
                  <a:rPr lang="de-DE" sz="1800" b="0" i="0" baseline="0" dirty="0" smtClean="0">
                    <a:solidFill>
                      <a:schemeClr val="tx1"/>
                    </a:solidFill>
                    <a:effectLst/>
                  </a:rPr>
                  <a:t>(10</a:t>
                </a:r>
                <a:r>
                  <a:rPr lang="de-DE" sz="1800" b="0" i="0" baseline="30000" dirty="0" smtClean="0">
                    <a:solidFill>
                      <a:schemeClr val="tx1"/>
                    </a:solidFill>
                    <a:effectLst/>
                  </a:rPr>
                  <a:t>19</a:t>
                </a:r>
                <a:r>
                  <a:rPr lang="de-DE" sz="1800" b="0" i="0" baseline="0" dirty="0" smtClean="0">
                    <a:solidFill>
                      <a:schemeClr val="tx1"/>
                    </a:solidFill>
                    <a:effectLst/>
                  </a:rPr>
                  <a:t> m^-3)</a:t>
                </a:r>
                <a:endParaRPr lang="de-DE" sz="180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de-DE"/>
          </a:p>
        </c:txPr>
        <c:crossAx val="519321464"/>
        <c:crosses val="autoZero"/>
        <c:crossBetween val="midCat"/>
      </c:valAx>
      <c:valAx>
        <c:axId val="5193214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de-DE" sz="1800">
                    <a:solidFill>
                      <a:schemeClr val="tx1"/>
                    </a:solidFill>
                  </a:rPr>
                  <a:t>pressure ratio</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de-DE"/>
            </a:p>
          </c:txPr>
        </c:title>
        <c:numFmt formatCode="0.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600" b="0" i="0" u="none" strike="noStrike" kern="1200" spc="0" baseline="0">
                <a:solidFill>
                  <a:schemeClr val="dk1">
                    <a:lumMod val="65000"/>
                    <a:lumOff val="35000"/>
                  </a:schemeClr>
                </a:solidFill>
                <a:latin typeface="+mn-lt"/>
                <a:ea typeface="+mn-ea"/>
                <a:cs typeface="+mn-cs"/>
              </a:defRPr>
            </a:pPr>
            <a:endParaRPr lang="de-DE"/>
          </a:p>
        </c:txPr>
        <c:crossAx val="51932015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1197"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1197"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716D5-ACEA-43FB-9282-292FC8262548}" type="datetimeFigureOut">
              <a:rPr lang="de-DE" smtClean="0"/>
              <a:t>01.03.2022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46895-DAEF-47E5-8529-7A3EBD8431C8}" type="slidenum">
              <a:rPr lang="de-DE" smtClean="0"/>
              <a:t>‹Nr.›</a:t>
            </a:fld>
            <a:endParaRPr lang="de-DE"/>
          </a:p>
        </p:txBody>
      </p:sp>
    </p:spTree>
    <p:extLst>
      <p:ext uri="{BB962C8B-B14F-4D97-AF65-F5344CB8AC3E}">
        <p14:creationId xmlns:p14="http://schemas.microsoft.com/office/powerpoint/2010/main" val="191563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w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tif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tiff"/><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w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tiff"/><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o machine">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9"/>
            <a:ext cx="10463920" cy="640303"/>
          </a:xfrm>
          <a:prstGeom prst="rect">
            <a:avLst/>
          </a:prstGeom>
        </p:spPr>
        <p:txBody>
          <a:bodyPr anchor="b">
            <a:normAutofit/>
          </a:bodyPr>
          <a:lstStyle>
            <a:lvl1pPr>
              <a:defRPr sz="3200" b="1">
                <a:solidFill>
                  <a:srgbClr val="3F7EC1"/>
                </a:solidFill>
                <a:latin typeface="Arial Narrow" panose="020B0606020202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4FA7662A-24D7-4E9E-B0FA-65DFB45FDC54}"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4523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cxnSp>
        <p:nvCxnSpPr>
          <p:cNvPr id="11"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pic>
        <p:nvPicPr>
          <p:cNvPr id="18"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9876" y="188913"/>
            <a:ext cx="602698" cy="538451"/>
          </a:xfrm>
          <a:prstGeom prst="rect">
            <a:avLst/>
          </a:prstGeom>
        </p:spPr>
      </p:pic>
      <p:sp>
        <p:nvSpPr>
          <p:cNvPr id="23" name="Textplatzhalter 22"/>
          <p:cNvSpPr>
            <a:spLocks noGrp="1"/>
          </p:cNvSpPr>
          <p:nvPr>
            <p:ph type="body" sz="quarter" idx="13"/>
          </p:nvPr>
        </p:nvSpPr>
        <p:spPr>
          <a:xfrm>
            <a:off x="479425" y="1092173"/>
            <a:ext cx="11233150" cy="5109247"/>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4301682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UG w/o acknowledgemen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142" y="190800"/>
            <a:ext cx="566540" cy="504000"/>
          </a:xfrm>
          <a:prstGeom prst="rect">
            <a:avLst/>
          </a:prstGeom>
        </p:spPr>
      </p:pic>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4C7A1650-3199-4665-A6B8-9ACC3109D333}" type="datetime1">
              <a:rPr lang="de-DE" smtClean="0"/>
              <a:t>01.03.2022</a:t>
            </a:fld>
            <a:endParaRPr lang="de-DE" dirty="0"/>
          </a:p>
        </p:txBody>
      </p:sp>
      <p:sp>
        <p:nvSpPr>
          <p:cNvPr id="4" name="Fußzeilenplatzhalter 3"/>
          <p:cNvSpPr>
            <a:spLocks noGrp="1"/>
          </p:cNvSpPr>
          <p:nvPr>
            <p:ph type="ftr" sz="quarter" idx="11"/>
          </p:nvPr>
        </p:nvSpPr>
        <p:spPr>
          <a:xfrm>
            <a:off x="1813845" y="6343282"/>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4523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29" name="Grafik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56034" y="190969"/>
            <a:ext cx="2356541" cy="504000"/>
          </a:xfrm>
          <a:prstGeom prst="rect">
            <a:avLst/>
          </a:prstGeom>
        </p:spPr>
      </p:pic>
      <p:grpSp>
        <p:nvGrpSpPr>
          <p:cNvPr id="14" name="Gruppierung 13"/>
          <p:cNvGrpSpPr/>
          <p:nvPr userDrawn="1"/>
        </p:nvGrpSpPr>
        <p:grpSpPr>
          <a:xfrm>
            <a:off x="2556095" y="5284515"/>
            <a:ext cx="7353189" cy="743526"/>
            <a:chOff x="2556095" y="5284515"/>
            <a:chExt cx="7353189" cy="743526"/>
          </a:xfrm>
        </p:grpSpPr>
        <p:pic>
          <p:nvPicPr>
            <p:cNvPr id="15" name="Picture 11"/>
            <p:cNvPicPr>
              <a:picLocks noChangeAspect="1" noChangeArrowheads="1"/>
            </p:cNvPicPr>
            <p:nvPr userDrawn="1"/>
          </p:nvPicPr>
          <p:blipFill>
            <a:blip r:embed="rId4" cstate="print"/>
            <a:srcRect/>
            <a:stretch>
              <a:fillRect/>
            </a:stretch>
          </p:blipFill>
          <p:spPr bwMode="auto">
            <a:xfrm>
              <a:off x="5602595" y="5284515"/>
              <a:ext cx="729332" cy="743526"/>
            </a:xfrm>
            <a:prstGeom prst="rect">
              <a:avLst/>
            </a:prstGeom>
            <a:noFill/>
          </p:spPr>
        </p:pic>
        <p:pic>
          <p:nvPicPr>
            <p:cNvPr id="16"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17"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sp>
        <p:nvSpPr>
          <p:cNvPr id="18" name="Untertitel 2"/>
          <p:cNvSpPr>
            <a:spLocks noGrp="1"/>
          </p:cNvSpPr>
          <p:nvPr>
            <p:ph type="subTitle" idx="1"/>
          </p:nvPr>
        </p:nvSpPr>
        <p:spPr>
          <a:xfrm>
            <a:off x="1524000"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19" name="Titel 7"/>
          <p:cNvSpPr>
            <a:spLocks noGrp="1"/>
          </p:cNvSpPr>
          <p:nvPr>
            <p:ph type="title"/>
          </p:nvPr>
        </p:nvSpPr>
        <p:spPr>
          <a:xfrm>
            <a:off x="1524000" y="1501919"/>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946425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UG w/ acknowledgemen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AE1D3E18-B852-4919-8345-0670EF5F45BD}"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4523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6034" y="190969"/>
            <a:ext cx="2356541" cy="504000"/>
          </a:xfrm>
          <a:prstGeom prst="rect">
            <a:avLst/>
          </a:prstGeom>
        </p:spPr>
      </p:pic>
      <p:pic>
        <p:nvPicPr>
          <p:cNvPr id="18"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2142" y="190800"/>
            <a:ext cx="566540" cy="504000"/>
          </a:xfrm>
          <a:prstGeom prst="rect">
            <a:avLst/>
          </a:prstGeom>
        </p:spPr>
      </p:pic>
      <p:sp>
        <p:nvSpPr>
          <p:cNvPr id="32"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33"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grpSp>
        <p:nvGrpSpPr>
          <p:cNvPr id="34" name="Gruppierung 33"/>
          <p:cNvGrpSpPr/>
          <p:nvPr userDrawn="1"/>
        </p:nvGrpSpPr>
        <p:grpSpPr>
          <a:xfrm>
            <a:off x="2556095" y="4821379"/>
            <a:ext cx="7353189" cy="743526"/>
            <a:chOff x="2556095" y="5284515"/>
            <a:chExt cx="7353189" cy="743526"/>
          </a:xfrm>
        </p:grpSpPr>
        <p:pic>
          <p:nvPicPr>
            <p:cNvPr id="35" name="Picture 11"/>
            <p:cNvPicPr>
              <a:picLocks noChangeAspect="1" noChangeArrowheads="1"/>
            </p:cNvPicPr>
            <p:nvPr userDrawn="1"/>
          </p:nvPicPr>
          <p:blipFill>
            <a:blip r:embed="rId4" cstate="print"/>
            <a:srcRect/>
            <a:stretch>
              <a:fillRect/>
            </a:stretch>
          </p:blipFill>
          <p:spPr bwMode="auto">
            <a:xfrm>
              <a:off x="5602595" y="5284515"/>
              <a:ext cx="729332" cy="743526"/>
            </a:xfrm>
            <a:prstGeom prst="rect">
              <a:avLst/>
            </a:prstGeom>
            <a:noFill/>
          </p:spPr>
        </p:pic>
        <p:pic>
          <p:nvPicPr>
            <p:cNvPr id="36"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37"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sp>
        <p:nvSpPr>
          <p:cNvPr id="16" name="Subtitle 2"/>
          <p:cNvSpPr txBox="1">
            <a:spLocks/>
          </p:cNvSpPr>
          <p:nvPr userDrawn="1"/>
        </p:nvSpPr>
        <p:spPr>
          <a:xfrm>
            <a:off x="2428743" y="5882488"/>
            <a:ext cx="7716207"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 under grant agreement No 633053. The views and opinions expressed herein do not necessarily reflect those of the European Commission.</a:t>
            </a:r>
            <a:endParaRPr lang="en-US" sz="1000" dirty="0">
              <a:latin typeface="Arial Narrow" panose="020B0606020202030204" pitchFamily="34" charset="0"/>
            </a:endParaRPr>
          </a:p>
        </p:txBody>
      </p:sp>
    </p:spTree>
    <p:extLst>
      <p:ext uri="{BB962C8B-B14F-4D97-AF65-F5344CB8AC3E}">
        <p14:creationId xmlns:p14="http://schemas.microsoft.com/office/powerpoint/2010/main" val="34165304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7-X">
    <p:spTree>
      <p:nvGrpSpPr>
        <p:cNvPr id="1" name=""/>
        <p:cNvGrpSpPr/>
        <p:nvPr/>
      </p:nvGrpSpPr>
      <p:grpSpPr>
        <a:xfrm>
          <a:off x="0" y="0"/>
          <a:ext cx="0" cy="0"/>
          <a:chOff x="0" y="0"/>
          <a:chExt cx="0" cy="0"/>
        </a:xfrm>
      </p:grpSpPr>
      <p:sp>
        <p:nvSpPr>
          <p:cNvPr id="13" name="Titel 12"/>
          <p:cNvSpPr>
            <a:spLocks noGrp="1"/>
          </p:cNvSpPr>
          <p:nvPr>
            <p:ph type="title"/>
          </p:nvPr>
        </p:nvSpPr>
        <p:spPr>
          <a:xfrm>
            <a:off x="479425" y="188639"/>
            <a:ext cx="9502775" cy="640303"/>
          </a:xfrm>
          <a:prstGeom prst="rect">
            <a:avLst/>
          </a:prstGeom>
        </p:spPr>
        <p:txBody>
          <a:bodyPr anchor="b">
            <a:normAutofit/>
          </a:bodyPr>
          <a:lstStyle>
            <a:lvl1pPr>
              <a:defRPr sz="3200" b="1">
                <a:solidFill>
                  <a:srgbClr val="3F7EC1"/>
                </a:solidFill>
                <a:latin typeface="Arial Narrow" panose="020B0606020202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C9219D76-3995-4C27-855A-F85A2341E3FD}"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6995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4" name="Textplatzhalter 22"/>
          <p:cNvSpPr>
            <a:spLocks noGrp="1"/>
          </p:cNvSpPr>
          <p:nvPr>
            <p:ph type="body" sz="quarter" idx="13"/>
          </p:nvPr>
        </p:nvSpPr>
        <p:spPr>
          <a:xfrm>
            <a:off x="479425" y="1101383"/>
            <a:ext cx="11233150" cy="5082898"/>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 name="Grafik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9876" y="188913"/>
            <a:ext cx="602698" cy="538451"/>
          </a:xfrm>
          <a:prstGeom prst="rect">
            <a:avLst/>
          </a:prstGeom>
        </p:spPr>
      </p:pic>
      <p:pic>
        <p:nvPicPr>
          <p:cNvPr id="1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6500" y="190800"/>
            <a:ext cx="603145" cy="536564"/>
          </a:xfrm>
          <a:prstGeom prst="rect">
            <a:avLst/>
          </a:prstGeom>
        </p:spPr>
      </p:pic>
      <p:cxnSp>
        <p:nvCxnSpPr>
          <p:cNvPr id="15"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Tree>
    <p:extLst>
      <p:ext uri="{BB962C8B-B14F-4D97-AF65-F5344CB8AC3E}">
        <p14:creationId xmlns:p14="http://schemas.microsoft.com/office/powerpoint/2010/main" val="3330800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8"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UG">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500" y="190800"/>
            <a:ext cx="603145" cy="536564"/>
          </a:xfrm>
          <a:prstGeom prst="rect">
            <a:avLst/>
          </a:prstGeom>
        </p:spPr>
      </p:pic>
      <p:sp>
        <p:nvSpPr>
          <p:cNvPr id="13" name="Titel 12"/>
          <p:cNvSpPr>
            <a:spLocks noGrp="1"/>
          </p:cNvSpPr>
          <p:nvPr>
            <p:ph type="title"/>
          </p:nvPr>
        </p:nvSpPr>
        <p:spPr>
          <a:xfrm>
            <a:off x="479425" y="188639"/>
            <a:ext cx="9502775" cy="640303"/>
          </a:xfrm>
          <a:prstGeom prst="rect">
            <a:avLst/>
          </a:prstGeom>
        </p:spPr>
        <p:txBody>
          <a:bodyPr anchor="b">
            <a:normAutofit/>
          </a:bodyPr>
          <a:lstStyle>
            <a:lvl1pPr>
              <a:defRPr sz="3200" b="1">
                <a:solidFill>
                  <a:srgbClr val="3F7EC1"/>
                </a:solidFill>
                <a:latin typeface="Arial Narrow" panose="020B0606020202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9425" y="6356350"/>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EAEB81C4-D098-4BCD-83C2-A5E9AEB826BB}"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en-US" sz="1000" b="0" kern="120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4" name="Textplatzhalter 22"/>
          <p:cNvSpPr>
            <a:spLocks noGrp="1"/>
          </p:cNvSpPr>
          <p:nvPr>
            <p:ph type="body" sz="quarter" idx="13"/>
          </p:nvPr>
        </p:nvSpPr>
        <p:spPr>
          <a:xfrm>
            <a:off x="479425" y="1089025"/>
            <a:ext cx="11233150" cy="5111750"/>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9876" y="188913"/>
            <a:ext cx="602698" cy="538451"/>
          </a:xfrm>
          <a:prstGeom prst="rect">
            <a:avLst/>
          </a:prstGeom>
        </p:spPr>
      </p:pic>
      <p:cxnSp>
        <p:nvCxnSpPr>
          <p:cNvPr id="12"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Tree>
    <p:extLst>
      <p:ext uri="{BB962C8B-B14F-4D97-AF65-F5344CB8AC3E}">
        <p14:creationId xmlns:p14="http://schemas.microsoft.com/office/powerpoint/2010/main" val="28280166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MPG">
    <p:spTree>
      <p:nvGrpSpPr>
        <p:cNvPr id="1" name=""/>
        <p:cNvGrpSpPr/>
        <p:nvPr/>
      </p:nvGrpSpPr>
      <p:grpSpPr>
        <a:xfrm>
          <a:off x="0" y="0"/>
          <a:ext cx="0" cy="0"/>
          <a:chOff x="0" y="0"/>
          <a:chExt cx="0" cy="0"/>
        </a:xfrm>
      </p:grpSpPr>
      <p:pic>
        <p:nvPicPr>
          <p:cNvPr id="15" name="Picture 11"/>
          <p:cNvPicPr>
            <a:picLocks noChangeAspect="1" noChangeArrowheads="1"/>
          </p:cNvPicPr>
          <p:nvPr userDrawn="1"/>
        </p:nvPicPr>
        <p:blipFill>
          <a:blip r:embed="rId2" cstate="print"/>
          <a:srcRect/>
          <a:stretch>
            <a:fillRect/>
          </a:stretch>
        </p:blipFill>
        <p:spPr bwMode="auto">
          <a:xfrm>
            <a:off x="10236466" y="147362"/>
            <a:ext cx="600317" cy="612000"/>
          </a:xfrm>
          <a:prstGeom prst="rect">
            <a:avLst/>
          </a:prstGeom>
          <a:noFill/>
        </p:spPr>
      </p:pic>
      <p:sp>
        <p:nvSpPr>
          <p:cNvPr id="13" name="Titel 12"/>
          <p:cNvSpPr>
            <a:spLocks noGrp="1"/>
          </p:cNvSpPr>
          <p:nvPr>
            <p:ph type="title"/>
          </p:nvPr>
        </p:nvSpPr>
        <p:spPr>
          <a:xfrm>
            <a:off x="479425" y="188639"/>
            <a:ext cx="9502775" cy="640303"/>
          </a:xfrm>
          <a:prstGeom prst="rect">
            <a:avLst/>
          </a:prstGeom>
        </p:spPr>
        <p:txBody>
          <a:bodyPr anchor="b">
            <a:normAutofit/>
          </a:bodyPr>
          <a:lstStyle>
            <a:lvl1pPr>
              <a:defRPr sz="3200" b="1">
                <a:solidFill>
                  <a:srgbClr val="3F7EC1"/>
                </a:solidFill>
                <a:latin typeface="Arial Narrow" panose="020B0606020202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9425" y="6345238"/>
            <a:ext cx="1080000" cy="365125"/>
          </a:xfrm>
        </p:spPr>
        <p:txBody>
          <a:bodyPr/>
          <a:lstStyle>
            <a:lvl1pPr>
              <a:defRPr sz="1000" b="1">
                <a:latin typeface="Arial Narrow" panose="020B0606020202030204" pitchFamily="34" charset="0"/>
              </a:defRPr>
            </a:lvl1pPr>
          </a:lstStyle>
          <a:p>
            <a:fld id="{3F9678D7-A246-40CF-9FA2-7DB4ECA1CCCD}"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de-DE" sz="1000" b="1" kern="1200">
                <a:solidFill>
                  <a:schemeClr val="tx1">
                    <a:tint val="7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10632575" y="6369957"/>
            <a:ext cx="1080000" cy="365125"/>
          </a:xfrm>
        </p:spPr>
        <p:txBody>
          <a:bodyPr/>
          <a:lstStyle>
            <a:lvl1pPr>
              <a:defRPr lang="de-DE" sz="1000" b="1" kern="1200" smtClean="0">
                <a:solidFill>
                  <a:schemeClr val="tx1">
                    <a:tint val="7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6" name="Textplatzhalter 22"/>
          <p:cNvSpPr>
            <a:spLocks noGrp="1"/>
          </p:cNvSpPr>
          <p:nvPr>
            <p:ph type="body" sz="quarter" idx="13"/>
          </p:nvPr>
        </p:nvSpPr>
        <p:spPr>
          <a:xfrm>
            <a:off x="479425" y="1089026"/>
            <a:ext cx="11233150" cy="5111750"/>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9876" y="188913"/>
            <a:ext cx="602698" cy="538451"/>
          </a:xfrm>
          <a:prstGeom prst="rect">
            <a:avLst/>
          </a:prstGeom>
        </p:spPr>
      </p:pic>
      <p:cxnSp>
        <p:nvCxnSpPr>
          <p:cNvPr id="12"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Tree>
    <p:extLst>
      <p:ext uri="{BB962C8B-B14F-4D97-AF65-F5344CB8AC3E}">
        <p14:creationId xmlns:p14="http://schemas.microsoft.com/office/powerpoint/2010/main" val="23090391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HEPP">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0371" y="277807"/>
            <a:ext cx="1110547" cy="333491"/>
          </a:xfrm>
          <a:prstGeom prst="rect">
            <a:avLst/>
          </a:prstGeom>
        </p:spPr>
      </p:pic>
      <p:sp>
        <p:nvSpPr>
          <p:cNvPr id="13" name="Titel 12"/>
          <p:cNvSpPr>
            <a:spLocks noGrp="1"/>
          </p:cNvSpPr>
          <p:nvPr>
            <p:ph type="title"/>
          </p:nvPr>
        </p:nvSpPr>
        <p:spPr>
          <a:xfrm>
            <a:off x="479424" y="188639"/>
            <a:ext cx="8334933" cy="640303"/>
          </a:xfrm>
          <a:prstGeom prst="rect">
            <a:avLst/>
          </a:prstGeom>
        </p:spPr>
        <p:txBody>
          <a:bodyPr anchor="b">
            <a:normAutofit/>
          </a:bodyPr>
          <a:lstStyle>
            <a:lvl1pPr>
              <a:defRPr sz="3200" b="1">
                <a:solidFill>
                  <a:srgbClr val="3F7EC1"/>
                </a:solidFill>
                <a:latin typeface="Arial Narrow" panose="020B0606020202030204" pitchFamily="34" charset="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479424"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C18108AF-5841-422D-B635-956D611C3DF6}" type="datetime1">
              <a:rPr lang="de-DE" smtClean="0"/>
              <a:t>01.03.2022</a:t>
            </a:fld>
            <a:endParaRPr lang="de-DE" dirty="0"/>
          </a:p>
        </p:txBody>
      </p:sp>
      <p:sp>
        <p:nvSpPr>
          <p:cNvPr id="4" name="Fußzeilenplatzhalter 3"/>
          <p:cNvSpPr>
            <a:spLocks noGrp="1"/>
          </p:cNvSpPr>
          <p:nvPr>
            <p:ph type="ftr" sz="quarter" idx="11"/>
          </p:nvPr>
        </p:nvSpPr>
        <p:spPr>
          <a:xfrm>
            <a:off x="1813845" y="6345237"/>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6"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15" name="Textplatzhalter 22"/>
          <p:cNvSpPr>
            <a:spLocks noGrp="1"/>
          </p:cNvSpPr>
          <p:nvPr>
            <p:ph type="body" sz="quarter" idx="13"/>
          </p:nvPr>
        </p:nvSpPr>
        <p:spPr>
          <a:xfrm>
            <a:off x="479424" y="1089025"/>
            <a:ext cx="11233151" cy="5111750"/>
          </a:xfrm>
          <a:prstGeom prst="rect">
            <a:avLst/>
          </a:prstGeom>
        </p:spPr>
        <p:txBody>
          <a:bodyPr/>
          <a:lstStyle>
            <a:lvl1pPr>
              <a:defRPr sz="2400" b="1">
                <a:solidFill>
                  <a:schemeClr val="tx1"/>
                </a:solidFill>
              </a:defRPr>
            </a:lvl1pPr>
            <a:lvl2pPr>
              <a:defRPr sz="2000" b="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Grafik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9876" y="188913"/>
            <a:ext cx="602698" cy="538451"/>
          </a:xfrm>
          <a:prstGeom prst="rect">
            <a:avLst/>
          </a:prstGeom>
        </p:spPr>
      </p:pic>
      <p:cxnSp>
        <p:nvCxnSpPr>
          <p:cNvPr id="12" name="Gerader Verbinder 10"/>
          <p:cNvCxnSpPr/>
          <p:nvPr userDrawn="1"/>
        </p:nvCxnSpPr>
        <p:spPr bwMode="auto">
          <a:xfrm>
            <a:off x="479425" y="909768"/>
            <a:ext cx="11233149" cy="0"/>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spTree>
    <p:extLst>
      <p:ext uri="{BB962C8B-B14F-4D97-AF65-F5344CB8AC3E}">
        <p14:creationId xmlns:p14="http://schemas.microsoft.com/office/powerpoint/2010/main" val="36909746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o machine w/o acknowledgemen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11817626-2DC1-4B8D-9D85-14BFC31A2715}" type="datetime1">
              <a:rPr lang="de-DE" smtClean="0"/>
              <a:t>01.03.2022</a:t>
            </a:fld>
            <a:endParaRPr lang="de-DE" dirty="0"/>
          </a:p>
        </p:txBody>
      </p:sp>
      <p:sp>
        <p:nvSpPr>
          <p:cNvPr id="4" name="Fußzeilenplatzhalter 3"/>
          <p:cNvSpPr>
            <a:spLocks noGrp="1"/>
          </p:cNvSpPr>
          <p:nvPr>
            <p:ph type="ftr" sz="quarter" idx="11"/>
          </p:nvPr>
        </p:nvSpPr>
        <p:spPr>
          <a:xfrm>
            <a:off x="1807983" y="6345237"/>
            <a:ext cx="8564310" cy="365125"/>
          </a:xfrm>
        </p:spPr>
        <p:txBody>
          <a:bodyPr/>
          <a:lstStyle>
            <a:lvl1pP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10620852" y="6311341"/>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grpSp>
        <p:nvGrpSpPr>
          <p:cNvPr id="2" name="Gruppierung 1"/>
          <p:cNvGrpSpPr/>
          <p:nvPr userDrawn="1"/>
        </p:nvGrpSpPr>
        <p:grpSpPr>
          <a:xfrm>
            <a:off x="2556095" y="5284515"/>
            <a:ext cx="7353189" cy="743526"/>
            <a:chOff x="2556095" y="5284515"/>
            <a:chExt cx="7353189" cy="743526"/>
          </a:xfrm>
        </p:grpSpPr>
        <p:pic>
          <p:nvPicPr>
            <p:cNvPr id="20" name="Picture 11"/>
            <p:cNvPicPr>
              <a:picLocks noChangeAspect="1" noChangeArrowheads="1"/>
            </p:cNvPicPr>
            <p:nvPr userDrawn="1"/>
          </p:nvPicPr>
          <p:blipFill>
            <a:blip r:embed="rId2" cstate="print"/>
            <a:srcRect/>
            <a:stretch>
              <a:fillRect/>
            </a:stretch>
          </p:blipFill>
          <p:spPr bwMode="auto">
            <a:xfrm>
              <a:off x="5602595" y="5284515"/>
              <a:ext cx="729332" cy="743526"/>
            </a:xfrm>
            <a:prstGeom prst="rect">
              <a:avLst/>
            </a:prstGeom>
            <a:noFill/>
          </p:spPr>
        </p:pic>
        <p:pic>
          <p:nvPicPr>
            <p:cNvPr id="21" name="Grafik 20"/>
            <p:cNvPicPr>
              <a:picLocks noChangeAspect="1"/>
            </p:cNvPicPr>
            <p:nvPr userDrawn="1"/>
          </p:nvPicPr>
          <p:blipFill rotWithShape="1">
            <a:blip r:embed="rId3"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2" name="Grafik 21" descr="eurofusion_logo.png"/>
            <p:cNvPicPr>
              <a:picLocks noChangeAspect="1"/>
            </p:cNvPicPr>
            <p:nvPr userDrawn="1"/>
          </p:nvPicPr>
          <p:blipFill>
            <a:blip r:embed="rId4" cstate="print"/>
            <a:stretch>
              <a:fillRect/>
            </a:stretch>
          </p:blipFill>
          <p:spPr>
            <a:xfrm>
              <a:off x="7908396" y="5410028"/>
              <a:ext cx="2000888" cy="517828"/>
            </a:xfrm>
            <a:prstGeom prst="rect">
              <a:avLst/>
            </a:prstGeom>
          </p:spPr>
        </p:pic>
      </p:grpSp>
      <p:pic>
        <p:nvPicPr>
          <p:cNvPr id="27" name="Grafik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56035" y="188913"/>
            <a:ext cx="2356540" cy="504000"/>
          </a:xfrm>
          <a:prstGeom prst="rect">
            <a:avLst/>
          </a:prstGeom>
        </p:spPr>
      </p:pic>
      <p:sp>
        <p:nvSpPr>
          <p:cNvPr id="17"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18"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167610480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o machine w/ acknowledgemen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1813845" y="6345236"/>
            <a:ext cx="8564310" cy="365125"/>
          </a:xfrm>
        </p:spPr>
        <p:txBody>
          <a:bodyPr/>
          <a:lstStyle>
            <a:lvl1pP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5" name="Foliennummernplatzhalter 4"/>
          <p:cNvSpPr>
            <a:spLocks noGrp="1"/>
          </p:cNvSpPr>
          <p:nvPr>
            <p:ph type="sldNum" sz="quarter" idx="12"/>
          </p:nvPr>
        </p:nvSpPr>
        <p:spPr>
          <a:xfrm>
            <a:off x="10632575" y="634523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
        <p:nvSpPr>
          <p:cNvPr id="21" name="Subtitle 2"/>
          <p:cNvSpPr txBox="1">
            <a:spLocks/>
          </p:cNvSpPr>
          <p:nvPr userDrawn="1"/>
        </p:nvSpPr>
        <p:spPr>
          <a:xfrm>
            <a:off x="2428743" y="5882488"/>
            <a:ext cx="7716207"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 under grant agreement No 633053. The views and opinions expressed herein do not necessarily reflect those of the European Commission.</a:t>
            </a:r>
            <a:endParaRPr lang="en-US" sz="1000" dirty="0">
              <a:latin typeface="Arial Narrow" panose="020B0606020202030204" pitchFamily="34" charset="0"/>
            </a:endParaRPr>
          </a:p>
        </p:txBody>
      </p:sp>
      <p:sp>
        <p:nvSpPr>
          <p:cNvPr id="26" name="Untertitel 2"/>
          <p:cNvSpPr>
            <a:spLocks noGrp="1"/>
          </p:cNvSpPr>
          <p:nvPr userDrawn="1">
            <p:ph type="subTitle" idx="1"/>
          </p:nvPr>
        </p:nvSpPr>
        <p:spPr>
          <a:xfrm>
            <a:off x="1533144"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27" name="Titel 7"/>
          <p:cNvSpPr>
            <a:spLocks noGrp="1"/>
          </p:cNvSpPr>
          <p:nvPr userDrawn="1">
            <p:ph type="title"/>
          </p:nvPr>
        </p:nvSpPr>
        <p:spPr>
          <a:xfrm>
            <a:off x="1533144" y="1240663"/>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pic>
        <p:nvPicPr>
          <p:cNvPr id="28" name="Grafik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6035" y="188913"/>
            <a:ext cx="2356540" cy="504000"/>
          </a:xfrm>
          <a:prstGeom prst="rect">
            <a:avLst/>
          </a:prstGeom>
        </p:spPr>
      </p:pic>
      <p:grpSp>
        <p:nvGrpSpPr>
          <p:cNvPr id="15" name="Gruppierung 14"/>
          <p:cNvGrpSpPr/>
          <p:nvPr userDrawn="1"/>
        </p:nvGrpSpPr>
        <p:grpSpPr>
          <a:xfrm>
            <a:off x="2556095" y="4821379"/>
            <a:ext cx="7353189" cy="743526"/>
            <a:chOff x="2556095" y="5284515"/>
            <a:chExt cx="7353189" cy="743526"/>
          </a:xfrm>
        </p:grpSpPr>
        <p:pic>
          <p:nvPicPr>
            <p:cNvPr id="16" name="Picture 11"/>
            <p:cNvPicPr>
              <a:picLocks noChangeAspect="1" noChangeArrowheads="1"/>
            </p:cNvPicPr>
            <p:nvPr userDrawn="1"/>
          </p:nvPicPr>
          <p:blipFill>
            <a:blip r:embed="rId3" cstate="print"/>
            <a:srcRect/>
            <a:stretch>
              <a:fillRect/>
            </a:stretch>
          </p:blipFill>
          <p:spPr bwMode="auto">
            <a:xfrm>
              <a:off x="5602595" y="5284515"/>
              <a:ext cx="729332" cy="743526"/>
            </a:xfrm>
            <a:prstGeom prst="rect">
              <a:avLst/>
            </a:prstGeom>
            <a:noFill/>
          </p:spPr>
        </p:pic>
        <p:pic>
          <p:nvPicPr>
            <p:cNvPr id="17" name="Grafik 20"/>
            <p:cNvPicPr>
              <a:picLocks noChangeAspect="1"/>
            </p:cNvPicPr>
            <p:nvPr userDrawn="1"/>
          </p:nvPicPr>
          <p:blipFill rotWithShape="1">
            <a:blip r:embed="rId4"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18" name="Grafik 21" descr="eurofusion_logo.png"/>
            <p:cNvPicPr>
              <a:picLocks noChangeAspect="1"/>
            </p:cNvPicPr>
            <p:nvPr userDrawn="1"/>
          </p:nvPicPr>
          <p:blipFill>
            <a:blip r:embed="rId5" cstate="print"/>
            <a:stretch>
              <a:fillRect/>
            </a:stretch>
          </p:blipFill>
          <p:spPr>
            <a:xfrm>
              <a:off x="7908396" y="5410028"/>
              <a:ext cx="2000888" cy="517828"/>
            </a:xfrm>
            <a:prstGeom prst="rect">
              <a:avLst/>
            </a:prstGeom>
          </p:spPr>
        </p:pic>
      </p:grpSp>
      <p:sp>
        <p:nvSpPr>
          <p:cNvPr id="1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FC87BE8F-D7AB-4BD7-95D8-C4FCB6CA5668}" type="datetime1">
              <a:rPr lang="de-DE" smtClean="0"/>
              <a:t>01.03.2022</a:t>
            </a:fld>
            <a:endParaRPr lang="de-DE" dirty="0"/>
          </a:p>
        </p:txBody>
      </p:sp>
    </p:spTree>
    <p:extLst>
      <p:ext uri="{BB962C8B-B14F-4D97-AF65-F5344CB8AC3E}">
        <p14:creationId xmlns:p14="http://schemas.microsoft.com/office/powerpoint/2010/main" val="2153509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W7-X w/o acknowledgemen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142" y="188913"/>
            <a:ext cx="566540" cy="504000"/>
          </a:xfrm>
          <a:prstGeom prst="rect">
            <a:avLst/>
          </a:prstGeom>
        </p:spPr>
      </p:pic>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BB77DE97-E775-4712-9300-9881880DB793}" type="datetime1">
              <a:rPr lang="de-DE" smtClean="0"/>
              <a:t>01.03.2022</a:t>
            </a:fld>
            <a:endParaRPr lang="de-DE" dirty="0"/>
          </a:p>
        </p:txBody>
      </p:sp>
      <p:sp>
        <p:nvSpPr>
          <p:cNvPr id="4" name="Fußzeilenplatzhalter 3"/>
          <p:cNvSpPr>
            <a:spLocks noGrp="1"/>
          </p:cNvSpPr>
          <p:nvPr>
            <p:ph type="ftr" sz="quarter" idx="11"/>
          </p:nvPr>
        </p:nvSpPr>
        <p:spPr>
          <a:xfrm>
            <a:off x="1813845" y="6356350"/>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28376" y="6345237"/>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26" name="Grafik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56034" y="190969"/>
            <a:ext cx="2356541" cy="504000"/>
          </a:xfrm>
          <a:prstGeom prst="rect">
            <a:avLst/>
          </a:prstGeom>
        </p:spPr>
      </p:pic>
      <p:sp>
        <p:nvSpPr>
          <p:cNvPr id="19" name="Untertitel 2"/>
          <p:cNvSpPr>
            <a:spLocks noGrp="1"/>
          </p:cNvSpPr>
          <p:nvPr>
            <p:ph type="subTitle" idx="1"/>
          </p:nvPr>
        </p:nvSpPr>
        <p:spPr>
          <a:xfrm>
            <a:off x="1533144" y="3690256"/>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20" name="Titel 7"/>
          <p:cNvSpPr>
            <a:spLocks noGrp="1"/>
          </p:cNvSpPr>
          <p:nvPr>
            <p:ph type="title"/>
          </p:nvPr>
        </p:nvSpPr>
        <p:spPr>
          <a:xfrm>
            <a:off x="1533144" y="1501919"/>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grpSp>
        <p:nvGrpSpPr>
          <p:cNvPr id="13" name="Gruppierung 12"/>
          <p:cNvGrpSpPr/>
          <p:nvPr userDrawn="1"/>
        </p:nvGrpSpPr>
        <p:grpSpPr>
          <a:xfrm>
            <a:off x="2556095" y="5284515"/>
            <a:ext cx="7353189" cy="743526"/>
            <a:chOff x="2556095" y="5284515"/>
            <a:chExt cx="7353189" cy="743526"/>
          </a:xfrm>
        </p:grpSpPr>
        <p:pic>
          <p:nvPicPr>
            <p:cNvPr id="18" name="Picture 11"/>
            <p:cNvPicPr>
              <a:picLocks noChangeAspect="1" noChangeArrowheads="1"/>
            </p:cNvPicPr>
            <p:nvPr userDrawn="1"/>
          </p:nvPicPr>
          <p:blipFill>
            <a:blip r:embed="rId4" cstate="print"/>
            <a:srcRect/>
            <a:stretch>
              <a:fillRect/>
            </a:stretch>
          </p:blipFill>
          <p:spPr bwMode="auto">
            <a:xfrm>
              <a:off x="5602595" y="5284515"/>
              <a:ext cx="729332" cy="743526"/>
            </a:xfrm>
            <a:prstGeom prst="rect">
              <a:avLst/>
            </a:prstGeom>
            <a:noFill/>
          </p:spPr>
        </p:pic>
        <p:pic>
          <p:nvPicPr>
            <p:cNvPr id="21" name="Grafik 20"/>
            <p:cNvPicPr>
              <a:picLocks noChangeAspect="1"/>
            </p:cNvPicPr>
            <p:nvPr userDrawn="1"/>
          </p:nvPicPr>
          <p:blipFill rotWithShape="1">
            <a:blip r:embed="rId5" cstate="print">
              <a:extLst>
                <a:ext uri="{28A0092B-C50C-407E-A947-70E740481C1C}">
                  <a14:useLocalDpi xmlns:a14="http://schemas.microsoft.com/office/drawing/2010/main" val="0"/>
                </a:ext>
              </a:extLst>
            </a:blip>
            <a:srcRect l="11072" t="14016" r="11000" b="17144"/>
            <a:stretch/>
          </p:blipFill>
          <p:spPr>
            <a:xfrm>
              <a:off x="2556095" y="5432200"/>
              <a:ext cx="1452785" cy="495656"/>
            </a:xfrm>
            <a:prstGeom prst="rect">
              <a:avLst/>
            </a:prstGeom>
          </p:spPr>
        </p:pic>
        <p:pic>
          <p:nvPicPr>
            <p:cNvPr id="22" name="Grafik 21" descr="eurofusion_logo.png"/>
            <p:cNvPicPr>
              <a:picLocks noChangeAspect="1"/>
            </p:cNvPicPr>
            <p:nvPr userDrawn="1"/>
          </p:nvPicPr>
          <p:blipFill>
            <a:blip r:embed="rId6" cstate="print"/>
            <a:stretch>
              <a:fillRect/>
            </a:stretch>
          </p:blipFill>
          <p:spPr>
            <a:xfrm>
              <a:off x="7908396" y="5410028"/>
              <a:ext cx="2000888" cy="517828"/>
            </a:xfrm>
            <a:prstGeom prst="rect">
              <a:avLst/>
            </a:prstGeom>
          </p:spPr>
        </p:pic>
      </p:grpSp>
    </p:spTree>
    <p:extLst>
      <p:ext uri="{BB962C8B-B14F-4D97-AF65-F5344CB8AC3E}">
        <p14:creationId xmlns:p14="http://schemas.microsoft.com/office/powerpoint/2010/main" val="32142613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W7-X w/ acknowledgemen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79425" y="6345238"/>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A95A8E66-A61C-442E-BEC8-26529E5B6C21}" type="datetime1">
              <a:rPr lang="de-DE" smtClean="0"/>
              <a:t>01.03.2022</a:t>
            </a:fld>
            <a:endParaRPr lang="de-DE" dirty="0"/>
          </a:p>
        </p:txBody>
      </p:sp>
      <p:sp>
        <p:nvSpPr>
          <p:cNvPr id="4" name="Fußzeilenplatzhalter 3"/>
          <p:cNvSpPr>
            <a:spLocks noGrp="1"/>
          </p:cNvSpPr>
          <p:nvPr>
            <p:ph type="ftr" sz="quarter" idx="11"/>
          </p:nvPr>
        </p:nvSpPr>
        <p:spPr>
          <a:xfrm>
            <a:off x="1813845" y="6345237"/>
            <a:ext cx="8564310" cy="365125"/>
          </a:xfrm>
        </p:spPr>
        <p:txBody>
          <a:bodyPr/>
          <a:lstStyle>
            <a:lvl1pPr>
              <a:defRPr lang="en-US" sz="1000" b="0" kern="1200" dirty="0" smtClean="0">
                <a:solidFill>
                  <a:schemeClr val="tx1">
                    <a:lumMod val="75000"/>
                    <a:lumOff val="25000"/>
                  </a:schemeClr>
                </a:solidFill>
                <a:latin typeface="Arial Narrow" panose="020B0606020202030204" pitchFamily="34" charset="0"/>
                <a:ea typeface="+mn-ea"/>
                <a:cs typeface="+mn-cs"/>
              </a:defRPr>
            </a:lvl1pPr>
          </a:lstStyle>
          <a:p>
            <a:endParaRPr lang="en-US" dirty="0"/>
          </a:p>
        </p:txBody>
      </p:sp>
      <p:sp>
        <p:nvSpPr>
          <p:cNvPr id="5" name="Foliennummernplatzhalter 4"/>
          <p:cNvSpPr>
            <a:spLocks noGrp="1"/>
          </p:cNvSpPr>
          <p:nvPr>
            <p:ph type="sldNum" sz="quarter" idx="12"/>
          </p:nvPr>
        </p:nvSpPr>
        <p:spPr>
          <a:xfrm>
            <a:off x="10632575" y="6346804"/>
            <a:ext cx="1080000" cy="365125"/>
          </a:xfrm>
        </p:spPr>
        <p:txBody>
          <a:bodyPr/>
          <a:lstStyle>
            <a:lvl1pP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6034" y="190969"/>
            <a:ext cx="2356541" cy="504000"/>
          </a:xfrm>
          <a:prstGeom prst="rect">
            <a:avLst/>
          </a:prstGeom>
        </p:spPr>
      </p:pic>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2142" y="188913"/>
            <a:ext cx="566540" cy="504000"/>
          </a:xfrm>
          <a:prstGeom prst="rect">
            <a:avLst/>
          </a:prstGeom>
        </p:spPr>
      </p:pic>
      <p:sp>
        <p:nvSpPr>
          <p:cNvPr id="33" name="Untertitel 2"/>
          <p:cNvSpPr>
            <a:spLocks noGrp="1"/>
          </p:cNvSpPr>
          <p:nvPr userDrawn="1">
            <p:ph type="subTitle" idx="1"/>
          </p:nvPr>
        </p:nvSpPr>
        <p:spPr>
          <a:xfrm>
            <a:off x="1524000" y="3429000"/>
            <a:ext cx="9144000" cy="1194706"/>
          </a:xfrm>
          <a:prstGeom prst="rect">
            <a:avLst/>
          </a:prstGeom>
        </p:spPr>
        <p:txBody>
          <a:bodyPr/>
          <a:lstStyle>
            <a:lvl1pPr marL="0" indent="0" algn="ctr">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34" name="Titel 7"/>
          <p:cNvSpPr>
            <a:spLocks noGrp="1"/>
          </p:cNvSpPr>
          <p:nvPr userDrawn="1">
            <p:ph type="title"/>
          </p:nvPr>
        </p:nvSpPr>
        <p:spPr>
          <a:xfrm>
            <a:off x="1524000" y="1240663"/>
            <a:ext cx="9144000" cy="2055378"/>
          </a:xfrm>
          <a:prstGeom prst="rect">
            <a:avLst/>
          </a:prstGeom>
        </p:spPr>
        <p:txBody>
          <a:bodyPr anchor="b"/>
          <a:lstStyle>
            <a:lvl1pPr algn="ctr">
              <a:defRPr b="1"/>
            </a:lvl1pPr>
          </a:lstStyle>
          <a:p>
            <a:r>
              <a:rPr lang="de-DE" dirty="0" smtClean="0"/>
              <a:t>Titelmasterformat durch Klicken bearbeiten</a:t>
            </a:r>
            <a:endParaRPr lang="de-DE" dirty="0"/>
          </a:p>
        </p:txBody>
      </p:sp>
      <p:sp>
        <p:nvSpPr>
          <p:cNvPr id="16" name="Subtitle 2"/>
          <p:cNvSpPr txBox="1">
            <a:spLocks/>
          </p:cNvSpPr>
          <p:nvPr userDrawn="1"/>
        </p:nvSpPr>
        <p:spPr>
          <a:xfrm>
            <a:off x="2673677" y="4282288"/>
            <a:ext cx="7716207" cy="5667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latin typeface="Arial Narrow" panose="020B0606020202030204" pitchFamily="34" charset="0"/>
              </a:rPr>
              <a:t>This work has been carried out within the framework of the EUROfusion Consortium and has received funding from the </a:t>
            </a:r>
            <a:r>
              <a:rPr lang="en-US" sz="1000" dirty="0" err="1" smtClean="0">
                <a:latin typeface="Arial Narrow" panose="020B0606020202030204" pitchFamily="34" charset="0"/>
              </a:rPr>
              <a:t>Euratom</a:t>
            </a:r>
            <a:r>
              <a:rPr lang="en-US" sz="1000" dirty="0" smtClean="0">
                <a:latin typeface="Arial Narrow" panose="020B0606020202030204" pitchFamily="34" charset="0"/>
              </a:rPr>
              <a:t> research and training </a:t>
            </a:r>
            <a:r>
              <a:rPr lang="en-US" sz="1000" dirty="0" err="1" smtClean="0">
                <a:latin typeface="Arial Narrow" panose="020B0606020202030204" pitchFamily="34" charset="0"/>
              </a:rPr>
              <a:t>programme</a:t>
            </a:r>
            <a:r>
              <a:rPr lang="en-US" sz="1000" dirty="0" smtClean="0">
                <a:latin typeface="Arial Narrow" panose="020B0606020202030204" pitchFamily="34" charset="0"/>
              </a:rPr>
              <a:t> 2014-2018 under grant agreement No 633053. The views and opinions expressed herein do not necessarily reflect those of the European Commission.</a:t>
            </a:r>
            <a:endParaRPr lang="en-US" sz="1000" dirty="0">
              <a:latin typeface="Arial Narrow" panose="020B0606020202030204" pitchFamily="34" charset="0"/>
            </a:endParaRPr>
          </a:p>
        </p:txBody>
      </p:sp>
      <p:grpSp>
        <p:nvGrpSpPr>
          <p:cNvPr id="14" name="Gruppieren 13"/>
          <p:cNvGrpSpPr/>
          <p:nvPr userDrawn="1"/>
        </p:nvGrpSpPr>
        <p:grpSpPr>
          <a:xfrm>
            <a:off x="1362285" y="4211391"/>
            <a:ext cx="9550648" cy="566770"/>
            <a:chOff x="498625" y="5785876"/>
            <a:chExt cx="9212494" cy="566770"/>
          </a:xfrm>
          <a:solidFill>
            <a:schemeClr val="bg1"/>
          </a:solidFill>
        </p:grpSpPr>
        <p:pic>
          <p:nvPicPr>
            <p:cNvPr id="15" name="Grafik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8625" y="5834863"/>
              <a:ext cx="560411" cy="373742"/>
            </a:xfrm>
            <a:prstGeom prst="rect">
              <a:avLst/>
            </a:prstGeom>
            <a:grpFill/>
          </p:spPr>
        </p:pic>
        <p:sp>
          <p:nvSpPr>
            <p:cNvPr id="18" name="Subtitle 2"/>
            <p:cNvSpPr txBox="1">
              <a:spLocks/>
            </p:cNvSpPr>
            <p:nvPr userDrawn="1"/>
          </p:nvSpPr>
          <p:spPr>
            <a:xfrm>
              <a:off x="1068224" y="5785876"/>
              <a:ext cx="8642895" cy="566770"/>
            </a:xfrm>
            <a:prstGeom prst="rect">
              <a:avLst/>
            </a:prstGeom>
            <a:gr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0" i="0" kern="1200" dirty="0" smtClean="0">
                  <a:solidFill>
                    <a:schemeClr val="tx1"/>
                  </a:solidFill>
                  <a:effectLst/>
                  <a:latin typeface="+mj-lt"/>
                  <a:ea typeface="+mn-ea"/>
                  <a:cs typeface="+mn-cs"/>
                </a:rPr>
                <a:t>This work has been carried out within the framework of the </a:t>
              </a:r>
              <a:r>
                <a:rPr lang="en-US" sz="1000" b="0" i="0" kern="1200" dirty="0" err="1" smtClean="0">
                  <a:solidFill>
                    <a:schemeClr val="tx1"/>
                  </a:solidFill>
                  <a:effectLst/>
                  <a:latin typeface="+mj-lt"/>
                  <a:ea typeface="+mn-ea"/>
                  <a:cs typeface="+mn-cs"/>
                </a:rPr>
                <a:t>EUROfusion</a:t>
              </a:r>
              <a:r>
                <a:rPr lang="en-US" sz="1000" b="0" i="0" kern="1200" dirty="0" smtClean="0">
                  <a:solidFill>
                    <a:schemeClr val="tx1"/>
                  </a:solidFill>
                  <a:effectLst/>
                  <a:latin typeface="+mj-lt"/>
                  <a:ea typeface="+mn-ea"/>
                  <a:cs typeface="+mn-cs"/>
                </a:rPr>
                <a:t> Consortium, funded by the European Union via the </a:t>
              </a:r>
              <a:r>
                <a:rPr lang="en-US" sz="1000" b="0" i="0" kern="1200" dirty="0" err="1" smtClean="0">
                  <a:solidFill>
                    <a:schemeClr val="tx1"/>
                  </a:solidFill>
                  <a:effectLst/>
                  <a:latin typeface="+mj-lt"/>
                  <a:ea typeface="+mn-ea"/>
                  <a:cs typeface="+mn-cs"/>
                </a:rPr>
                <a:t>Euratom</a:t>
              </a:r>
              <a:r>
                <a:rPr lang="en-US" sz="1000" b="0" i="0" kern="1200" dirty="0" smtClean="0">
                  <a:solidFill>
                    <a:schemeClr val="tx1"/>
                  </a:solidFill>
                  <a:effectLst/>
                  <a:latin typeface="+mj-lt"/>
                  <a:ea typeface="+mn-ea"/>
                  <a:cs typeface="+mn-cs"/>
                </a:rPr>
                <a:t> Research and Training </a:t>
              </a:r>
              <a:r>
                <a:rPr lang="en-US" sz="1000" b="0" i="0" kern="1200" dirty="0" err="1" smtClean="0">
                  <a:solidFill>
                    <a:schemeClr val="tx1"/>
                  </a:solidFill>
                  <a:effectLst/>
                  <a:latin typeface="+mj-lt"/>
                  <a:ea typeface="+mn-ea"/>
                  <a:cs typeface="+mn-cs"/>
                </a:rPr>
                <a:t>Programme</a:t>
              </a:r>
              <a:r>
                <a:rPr lang="en-US" sz="1000" b="0" i="0" kern="1200" dirty="0" smtClean="0">
                  <a:solidFill>
                    <a:schemeClr val="tx1"/>
                  </a:solidFill>
                  <a:effectLst/>
                  <a:latin typeface="+mj-lt"/>
                  <a:ea typeface="+mn-ea"/>
                  <a:cs typeface="+mn-cs"/>
                </a:rPr>
                <a:t> (Grant Agreement No 101052200 — </a:t>
              </a:r>
              <a:r>
                <a:rPr lang="en-US" sz="1000" b="0" i="0" kern="1200" dirty="0" err="1" smtClean="0">
                  <a:solidFill>
                    <a:schemeClr val="tx1"/>
                  </a:solidFill>
                  <a:effectLst/>
                  <a:latin typeface="+mj-lt"/>
                  <a:ea typeface="+mn-ea"/>
                  <a:cs typeface="+mn-cs"/>
                </a:rPr>
                <a:t>EUROfusion</a:t>
              </a:r>
              <a:r>
                <a:rPr lang="en-US" sz="1000" b="0" i="0" kern="1200" dirty="0" smtClean="0">
                  <a:solidFill>
                    <a:schemeClr val="tx1"/>
                  </a:solidFill>
                  <a:effectLst/>
                  <a:latin typeface="+mj-lt"/>
                  <a:ea typeface="+mn-ea"/>
                  <a:cs typeface="+mn-cs"/>
                </a:rPr>
                <a:t>). Views and opinions expressed are however those of the author(s) only and do not necessarily reflect those of the European Union or the European Commission. Neither the European Union nor the European Commission can be held responsible for them.</a:t>
              </a:r>
              <a:endParaRPr lang="en-US" sz="1000" dirty="0">
                <a:latin typeface="+mj-lt"/>
              </a:endParaRPr>
            </a:p>
          </p:txBody>
        </p:sp>
      </p:grpSp>
      <p:grpSp>
        <p:nvGrpSpPr>
          <p:cNvPr id="19" name="Gruppieren 18"/>
          <p:cNvGrpSpPr/>
          <p:nvPr userDrawn="1"/>
        </p:nvGrpSpPr>
        <p:grpSpPr>
          <a:xfrm>
            <a:off x="3520800" y="3435191"/>
            <a:ext cx="5163857" cy="662400"/>
            <a:chOff x="3520800" y="5270400"/>
            <a:chExt cx="5163857" cy="662400"/>
          </a:xfrm>
        </p:grpSpPr>
        <p:pic>
          <p:nvPicPr>
            <p:cNvPr id="20" name="Grafik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5200" y="5418000"/>
              <a:ext cx="1999457" cy="475200"/>
            </a:xfrm>
            <a:prstGeom prst="rect">
              <a:avLst/>
            </a:prstGeom>
          </p:spPr>
        </p:pic>
        <p:pic>
          <p:nvPicPr>
            <p:cNvPr id="21" name="Grafik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20800" y="5270400"/>
              <a:ext cx="2204488" cy="662400"/>
            </a:xfrm>
            <a:prstGeom prst="rect">
              <a:avLst/>
            </a:prstGeom>
          </p:spPr>
        </p:pic>
      </p:grpSp>
    </p:spTree>
    <p:extLst>
      <p:ext uri="{BB962C8B-B14F-4D97-AF65-F5344CB8AC3E}">
        <p14:creationId xmlns:p14="http://schemas.microsoft.com/office/powerpoint/2010/main" val="36647701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79425" y="6356350"/>
            <a:ext cx="1115375" cy="365125"/>
          </a:xfrm>
          <a:prstGeom prst="rect">
            <a:avLst/>
          </a:prstGeom>
        </p:spPr>
        <p:txBody>
          <a:bodyPr vert="horz" lIns="91440" tIns="45720" rIns="91440" bIns="45720" rtlCol="0" anchor="ctr"/>
          <a:lstStyle>
            <a:lvl1pPr algn="l">
              <a:defRPr sz="1000" b="0">
                <a:solidFill>
                  <a:schemeClr val="tx1">
                    <a:lumMod val="75000"/>
                    <a:lumOff val="25000"/>
                  </a:schemeClr>
                </a:solidFill>
                <a:latin typeface="Arial Narrow" panose="020B0606020202030204" pitchFamily="34" charset="0"/>
              </a:defRPr>
            </a:lvl1pPr>
          </a:lstStyle>
          <a:p>
            <a:fld id="{50686472-67BF-4CE8-8EF0-F0652899B9FB}" type="datetime1">
              <a:rPr lang="de-DE" smtClean="0"/>
              <a:t>01.03.2022</a:t>
            </a:fld>
            <a:endParaRPr lang="de-DE" dirty="0"/>
          </a:p>
        </p:txBody>
      </p:sp>
      <p:sp>
        <p:nvSpPr>
          <p:cNvPr id="5" name="Fußzeilenplatzhalter 4"/>
          <p:cNvSpPr>
            <a:spLocks noGrp="1"/>
          </p:cNvSpPr>
          <p:nvPr>
            <p:ph type="ftr" sz="quarter" idx="3"/>
          </p:nvPr>
        </p:nvSpPr>
        <p:spPr>
          <a:xfrm>
            <a:off x="1812000" y="6356350"/>
            <a:ext cx="8568000" cy="365125"/>
          </a:xfrm>
          <a:prstGeom prst="rect">
            <a:avLst/>
          </a:prstGeom>
        </p:spPr>
        <p:txBody>
          <a:bodyPr vert="horz" lIns="91440" tIns="45720" rIns="91440" bIns="45720" rtlCol="0" anchor="ctr"/>
          <a:lstStyle>
            <a:lvl1pPr algn="ctr">
              <a:defRPr lang="de-DE" sz="1000" b="0" kern="1200">
                <a:solidFill>
                  <a:schemeClr val="tx1">
                    <a:lumMod val="75000"/>
                    <a:lumOff val="25000"/>
                  </a:schemeClr>
                </a:solidFill>
                <a:latin typeface="Arial Narrow" panose="020B0606020202030204" pitchFamily="34" charset="0"/>
                <a:ea typeface="+mn-ea"/>
                <a:cs typeface="+mn-cs"/>
              </a:defRPr>
            </a:lvl1pPr>
          </a:lstStyle>
          <a:p>
            <a:endParaRPr lang="de-DE" dirty="0"/>
          </a:p>
        </p:txBody>
      </p:sp>
      <p:sp>
        <p:nvSpPr>
          <p:cNvPr id="6" name="Foliennummernplatzhalter 5"/>
          <p:cNvSpPr>
            <a:spLocks noGrp="1"/>
          </p:cNvSpPr>
          <p:nvPr>
            <p:ph type="sldNum" sz="quarter" idx="4"/>
          </p:nvPr>
        </p:nvSpPr>
        <p:spPr>
          <a:xfrm>
            <a:off x="10634400" y="6356350"/>
            <a:ext cx="1080000" cy="365125"/>
          </a:xfrm>
          <a:prstGeom prst="rect">
            <a:avLst/>
          </a:prstGeom>
        </p:spPr>
        <p:txBody>
          <a:bodyPr vert="horz" lIns="91440" tIns="45720" rIns="91440" bIns="45720" rtlCol="0" anchor="ctr"/>
          <a:lstStyle>
            <a:lvl1pPr algn="r">
              <a:defRPr lang="de-DE" sz="1000" b="0" kern="1200" smtClean="0">
                <a:solidFill>
                  <a:schemeClr val="tx1">
                    <a:lumMod val="75000"/>
                    <a:lumOff val="25000"/>
                  </a:schemeClr>
                </a:solidFill>
                <a:latin typeface="Arial Narrow" panose="020B0606020202030204" pitchFamily="34" charset="0"/>
                <a:ea typeface="+mn-ea"/>
                <a:cs typeface="+mn-cs"/>
              </a:defRPr>
            </a:lvl1pPr>
          </a:lstStyle>
          <a:p>
            <a:fld id="{31AA536C-85F5-4A1B-A111-7CE00A08BCBC}" type="slidenum">
              <a:rPr lang="de-DE" smtClean="0"/>
              <a:pPr/>
              <a:t>‹Nr.›</a:t>
            </a:fld>
            <a:endParaRPr lang="de-DE" dirty="0"/>
          </a:p>
        </p:txBody>
      </p:sp>
    </p:spTree>
    <p:extLst>
      <p:ext uri="{BB962C8B-B14F-4D97-AF65-F5344CB8AC3E}">
        <p14:creationId xmlns:p14="http://schemas.microsoft.com/office/powerpoint/2010/main" val="3747171041"/>
      </p:ext>
    </p:extLst>
  </p:cSld>
  <p:clrMap bg1="lt1" tx1="dk1" bg2="lt2" tx2="dk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55" r:id="rId6"/>
    <p:sldLayoutId id="2147483656" r:id="rId7"/>
    <p:sldLayoutId id="2147483657" r:id="rId8"/>
    <p:sldLayoutId id="2147483659" r:id="rId9"/>
    <p:sldLayoutId id="2147483658" r:id="rId10"/>
    <p:sldLayoutId id="2147483660"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7378" userDrawn="1">
          <p15:clr>
            <a:srgbClr val="F26B43"/>
          </p15:clr>
        </p15:guide>
        <p15:guide id="3" pos="302" userDrawn="1">
          <p15:clr>
            <a:srgbClr val="F26B43"/>
          </p15:clr>
        </p15:guide>
        <p15:guide id="4" orient="horz" pos="119" userDrawn="1">
          <p15:clr>
            <a:srgbClr val="F26B43"/>
          </p15:clr>
        </p15:guide>
        <p15:guide id="5" orient="horz" pos="3997" userDrawn="1">
          <p15:clr>
            <a:srgbClr val="F26B43"/>
          </p15:clr>
        </p15:guide>
        <p15:guide id="6" orient="horz" pos="572" userDrawn="1">
          <p15:clr>
            <a:srgbClr val="F26B43"/>
          </p15:clr>
        </p15:guide>
        <p15:guide id="7" orient="horz" pos="686" userDrawn="1">
          <p15:clr>
            <a:srgbClr val="F26B43"/>
          </p15:clr>
        </p15:guide>
        <p15:guide id="8" orient="horz" pos="227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D22C10-34BE-4C50-96D0-7CBCF87098AF}" type="datetime1">
              <a:rPr lang="de-DE" smtClean="0"/>
              <a:t>01.03.2022</a:t>
            </a:fld>
            <a:endParaRPr lang="de-DE" dirty="0"/>
          </a:p>
        </p:txBody>
      </p:sp>
      <p:sp>
        <p:nvSpPr>
          <p:cNvPr id="3" name="Fußzeilenplatzhalter 2"/>
          <p:cNvSpPr>
            <a:spLocks noGrp="1"/>
          </p:cNvSpPr>
          <p:nvPr>
            <p:ph type="ftr" sz="quarter" idx="11"/>
          </p:nvPr>
        </p:nvSpPr>
        <p:spPr/>
        <p:txBody>
          <a:bodyPr/>
          <a:lstStyle/>
          <a:p>
            <a:r>
              <a:rPr lang="de-DE" dirty="0" smtClean="0"/>
              <a:t>D. Naujoks</a:t>
            </a:r>
            <a:endParaRPr lang="de-DE" dirty="0"/>
          </a:p>
        </p:txBody>
      </p:sp>
      <p:sp>
        <p:nvSpPr>
          <p:cNvPr id="4" name="Foliennummernplatzhalter 3"/>
          <p:cNvSpPr>
            <a:spLocks noGrp="1"/>
          </p:cNvSpPr>
          <p:nvPr>
            <p:ph type="sldNum" sz="quarter" idx="12"/>
          </p:nvPr>
        </p:nvSpPr>
        <p:spPr/>
        <p:txBody>
          <a:bodyPr/>
          <a:lstStyle/>
          <a:p>
            <a:fld id="{31AA536C-85F5-4A1B-A111-7CE00A08BCBC}" type="slidenum">
              <a:rPr lang="de-DE" smtClean="0"/>
              <a:pPr/>
              <a:t>1</a:t>
            </a:fld>
            <a:endParaRPr lang="de-DE" dirty="0"/>
          </a:p>
        </p:txBody>
      </p:sp>
      <p:sp>
        <p:nvSpPr>
          <p:cNvPr id="8" name="Untertitel 7"/>
          <p:cNvSpPr>
            <a:spLocks noGrp="1"/>
          </p:cNvSpPr>
          <p:nvPr>
            <p:ph type="subTitle" idx="4294967295"/>
          </p:nvPr>
        </p:nvSpPr>
        <p:spPr>
          <a:xfrm>
            <a:off x="2876550" y="2691740"/>
            <a:ext cx="6568786" cy="661060"/>
          </a:xfrm>
          <a:prstGeom prst="rect">
            <a:avLst/>
          </a:prstGeom>
        </p:spPr>
        <p:txBody>
          <a:bodyPr/>
          <a:lstStyle/>
          <a:p>
            <a:pPr marL="0" indent="0" algn="ctr">
              <a:buNone/>
            </a:pPr>
            <a:r>
              <a:rPr lang="de-DE" sz="1600" dirty="0" smtClean="0"/>
              <a:t>D. Naujoks, </a:t>
            </a:r>
            <a:r>
              <a:rPr lang="de-DE" sz="1600" dirty="0" err="1" smtClean="0"/>
              <a:t>and</a:t>
            </a:r>
            <a:r>
              <a:rPr lang="de-DE" sz="1600" dirty="0" smtClean="0"/>
              <a:t> W7-X </a:t>
            </a:r>
            <a:r>
              <a:rPr lang="de-DE" sz="1600" dirty="0" err="1" smtClean="0"/>
              <a:t>team</a:t>
            </a:r>
            <a:endParaRPr lang="de-DE" sz="1600" dirty="0" smtClean="0"/>
          </a:p>
          <a:p>
            <a:pPr marL="0" indent="0">
              <a:buNone/>
            </a:pPr>
            <a:r>
              <a:rPr lang="de-DE" sz="1400" dirty="0" smtClean="0"/>
              <a:t>Max-Planck-Institut </a:t>
            </a:r>
            <a:r>
              <a:rPr lang="de-DE" sz="1400" dirty="0"/>
              <a:t>für Plasmaphysik, </a:t>
            </a:r>
            <a:r>
              <a:rPr lang="de-DE" sz="1400" dirty="0" smtClean="0"/>
              <a:t>Wendelsteinstraße </a:t>
            </a:r>
            <a:r>
              <a:rPr lang="de-DE" sz="1400" dirty="0"/>
              <a:t>1, 17491 Greifswald, Germany</a:t>
            </a:r>
          </a:p>
        </p:txBody>
      </p:sp>
      <p:sp>
        <p:nvSpPr>
          <p:cNvPr id="7" name="Titel 6"/>
          <p:cNvSpPr>
            <a:spLocks noGrp="1"/>
          </p:cNvSpPr>
          <p:nvPr>
            <p:ph type="title"/>
          </p:nvPr>
        </p:nvSpPr>
        <p:spPr>
          <a:xfrm>
            <a:off x="1588943" y="1631991"/>
            <a:ext cx="9144000" cy="731013"/>
          </a:xfrm>
          <a:prstGeom prst="rect">
            <a:avLst/>
          </a:prstGeom>
        </p:spPr>
        <p:txBody>
          <a:bodyPr/>
          <a:lstStyle/>
          <a:p>
            <a:r>
              <a:rPr lang="en-US" sz="4000" dirty="0" err="1" smtClean="0"/>
              <a:t>subdivertor</a:t>
            </a:r>
            <a:r>
              <a:rPr lang="en-US" sz="4000" dirty="0" smtClean="0"/>
              <a:t> neutral gas balance</a:t>
            </a:r>
            <a:endParaRPr lang="de-DE" dirty="0"/>
          </a:p>
        </p:txBody>
      </p:sp>
      <p:pic>
        <p:nvPicPr>
          <p:cNvPr id="9" name="Grafik 8"/>
          <p:cNvPicPr>
            <a:picLocks noChangeAspect="1"/>
          </p:cNvPicPr>
          <p:nvPr/>
        </p:nvPicPr>
        <p:blipFill>
          <a:blip r:embed="rId2"/>
          <a:stretch>
            <a:fillRect/>
          </a:stretch>
        </p:blipFill>
        <p:spPr>
          <a:xfrm>
            <a:off x="0" y="4714875"/>
            <a:ext cx="12192000" cy="1657350"/>
          </a:xfrm>
          <a:prstGeom prst="rect">
            <a:avLst/>
          </a:prstGeom>
        </p:spPr>
      </p:pic>
    </p:spTree>
    <p:extLst>
      <p:ext uri="{BB962C8B-B14F-4D97-AF65-F5344CB8AC3E}">
        <p14:creationId xmlns:p14="http://schemas.microsoft.com/office/powerpoint/2010/main" val="241397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TF-II: </a:t>
            </a:r>
            <a:r>
              <a:rPr lang="de-DE" dirty="0" err="1"/>
              <a:t>exhaust</a:t>
            </a:r>
            <a:r>
              <a:rPr lang="de-DE" dirty="0"/>
              <a:t> - OP1.2 </a:t>
            </a:r>
            <a:r>
              <a:rPr lang="de-DE" dirty="0" err="1"/>
              <a:t>pumping</a:t>
            </a:r>
            <a:r>
              <a:rPr lang="de-DE" dirty="0"/>
              <a:t> </a:t>
            </a:r>
            <a:r>
              <a:rPr lang="de-DE" dirty="0" err="1" smtClean="0"/>
              <a:t>efficiency</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2</a:t>
            </a:fld>
            <a:endParaRPr lang="de-DE" dirty="0"/>
          </a:p>
        </p:txBody>
      </p:sp>
      <p:sp>
        <p:nvSpPr>
          <p:cNvPr id="18" name="Rechteck 17"/>
          <p:cNvSpPr/>
          <p:nvPr/>
        </p:nvSpPr>
        <p:spPr>
          <a:xfrm>
            <a:off x="355058" y="5496464"/>
            <a:ext cx="6206968" cy="923330"/>
          </a:xfrm>
          <a:prstGeom prst="rect">
            <a:avLst/>
          </a:prstGeom>
        </p:spPr>
        <p:txBody>
          <a:bodyPr wrap="square">
            <a:spAutoFit/>
          </a:bodyPr>
          <a:lstStyle/>
          <a:p>
            <a:r>
              <a:rPr lang="de-DE" b="1" dirty="0">
                <a:solidFill>
                  <a:schemeClr val="accent5">
                    <a:lumMod val="75000"/>
                  </a:schemeClr>
                </a:solidFill>
              </a:rPr>
              <a:t>High-iota </a:t>
            </a:r>
            <a:r>
              <a:rPr lang="de-DE" b="1" dirty="0" err="1">
                <a:solidFill>
                  <a:schemeClr val="accent5">
                    <a:lumMod val="75000"/>
                  </a:schemeClr>
                </a:solidFill>
              </a:rPr>
              <a:t>configuration</a:t>
            </a:r>
            <a:r>
              <a:rPr lang="de-DE" b="1" dirty="0">
                <a:solidFill>
                  <a:schemeClr val="accent5">
                    <a:lumMod val="75000"/>
                  </a:schemeClr>
                </a:solidFill>
              </a:rPr>
              <a:t> </a:t>
            </a:r>
            <a:r>
              <a:rPr lang="de-DE" b="1" dirty="0" err="1">
                <a:solidFill>
                  <a:schemeClr val="accent5">
                    <a:lumMod val="75000"/>
                  </a:schemeClr>
                </a:solidFill>
              </a:rPr>
              <a:t>seem</a:t>
            </a:r>
            <a:r>
              <a:rPr lang="de-DE" b="1" dirty="0">
                <a:solidFill>
                  <a:schemeClr val="accent5">
                    <a:lumMod val="75000"/>
                  </a:schemeClr>
                </a:solidFill>
              </a:rPr>
              <a:t> to </a:t>
            </a:r>
            <a:r>
              <a:rPr lang="de-DE" b="1" dirty="0" err="1">
                <a:solidFill>
                  <a:schemeClr val="accent5">
                    <a:lumMod val="75000"/>
                  </a:schemeClr>
                </a:solidFill>
              </a:rPr>
              <a:t>be</a:t>
            </a:r>
            <a:r>
              <a:rPr lang="de-DE" b="1" dirty="0">
                <a:solidFill>
                  <a:schemeClr val="accent5">
                    <a:lumMod val="75000"/>
                  </a:schemeClr>
                </a:solidFill>
              </a:rPr>
              <a:t> very promising </a:t>
            </a:r>
            <a:r>
              <a:rPr lang="de-DE" dirty="0"/>
              <a:t>for long-pulse operation: </a:t>
            </a:r>
            <a:r>
              <a:rPr lang="de-DE" dirty="0" err="1"/>
              <a:t>s</a:t>
            </a:r>
            <a:r>
              <a:rPr lang="de-DE" dirty="0" err="1" smtClean="0"/>
              <a:t>urprisingly</a:t>
            </a:r>
            <a:r>
              <a:rPr lang="de-DE" dirty="0" smtClean="0"/>
              <a:t> </a:t>
            </a:r>
            <a:r>
              <a:rPr lang="de-DE" dirty="0"/>
              <a:t>higher </a:t>
            </a:r>
            <a:r>
              <a:rPr lang="de-DE" dirty="0" err="1"/>
              <a:t>pressures</a:t>
            </a:r>
            <a:r>
              <a:rPr lang="de-DE" dirty="0"/>
              <a:t> </a:t>
            </a:r>
            <a:r>
              <a:rPr lang="de-DE" dirty="0" err="1"/>
              <a:t>were</a:t>
            </a:r>
            <a:r>
              <a:rPr lang="de-DE" dirty="0"/>
              <a:t> </a:t>
            </a:r>
            <a:r>
              <a:rPr lang="de-DE" dirty="0" err="1"/>
              <a:t>found</a:t>
            </a:r>
            <a:r>
              <a:rPr lang="de-DE" dirty="0"/>
              <a:t> </a:t>
            </a:r>
            <a:endParaRPr lang="de-DE" dirty="0" smtClean="0"/>
          </a:p>
          <a:p>
            <a:r>
              <a:rPr lang="de-DE" dirty="0" err="1" smtClean="0"/>
              <a:t>where</a:t>
            </a:r>
            <a:r>
              <a:rPr lang="de-DE" dirty="0" smtClean="0"/>
              <a:t> </a:t>
            </a:r>
            <a:r>
              <a:rPr lang="de-DE" dirty="0"/>
              <a:t>particle </a:t>
            </a:r>
            <a:r>
              <a:rPr lang="de-DE" dirty="0" err="1"/>
              <a:t>exhaust</a:t>
            </a:r>
            <a:r>
              <a:rPr lang="de-DE" dirty="0"/>
              <a:t> </a:t>
            </a:r>
            <a:r>
              <a:rPr lang="de-DE" dirty="0" err="1"/>
              <a:t>is</a:t>
            </a:r>
            <a:r>
              <a:rPr lang="de-DE" dirty="0"/>
              <a:t> </a:t>
            </a:r>
            <a:r>
              <a:rPr lang="de-DE" dirty="0" err="1"/>
              <a:t>through</a:t>
            </a:r>
            <a:r>
              <a:rPr lang="de-DE" dirty="0"/>
              <a:t> the AEP sub-divertor </a:t>
            </a:r>
          </a:p>
        </p:txBody>
      </p:sp>
      <p:pic>
        <p:nvPicPr>
          <p:cNvPr id="23" name="Picture 7"/>
          <p:cNvPicPr>
            <a:picLocks noChangeAspect="1"/>
          </p:cNvPicPr>
          <p:nvPr/>
        </p:nvPicPr>
        <p:blipFill rotWithShape="1">
          <a:blip r:embed="rId2">
            <a:extLst>
              <a:ext uri="{28A0092B-C50C-407E-A947-70E740481C1C}">
                <a14:useLocalDpi xmlns:a14="http://schemas.microsoft.com/office/drawing/2010/main" val="0"/>
              </a:ext>
            </a:extLst>
          </a:blip>
          <a:srcRect r="7576"/>
          <a:stretch/>
        </p:blipFill>
        <p:spPr>
          <a:xfrm>
            <a:off x="6473041" y="966788"/>
            <a:ext cx="5666240" cy="5333999"/>
          </a:xfrm>
          <a:prstGeom prst="rect">
            <a:avLst/>
          </a:prstGeom>
        </p:spPr>
      </p:pic>
      <p:sp>
        <p:nvSpPr>
          <p:cNvPr id="24" name="TextBox 22"/>
          <p:cNvSpPr txBox="1"/>
          <p:nvPr/>
        </p:nvSpPr>
        <p:spPr>
          <a:xfrm>
            <a:off x="7904643" y="3633787"/>
            <a:ext cx="1087157" cy="276999"/>
          </a:xfrm>
          <a:prstGeom prst="rect">
            <a:avLst/>
          </a:prstGeom>
          <a:noFill/>
        </p:spPr>
        <p:txBody>
          <a:bodyPr wrap="none" rtlCol="0">
            <a:spAutoFit/>
          </a:bodyPr>
          <a:lstStyle/>
          <a:p>
            <a:r>
              <a:rPr lang="pl-PL" sz="1200" b="1" dirty="0"/>
              <a:t>20181016.016</a:t>
            </a:r>
            <a:endParaRPr lang="en-GB" sz="1200" b="1" dirty="0"/>
          </a:p>
        </p:txBody>
      </p:sp>
      <p:sp>
        <p:nvSpPr>
          <p:cNvPr id="25" name="TextBox 23"/>
          <p:cNvSpPr txBox="1"/>
          <p:nvPr/>
        </p:nvSpPr>
        <p:spPr>
          <a:xfrm>
            <a:off x="9855658" y="3724138"/>
            <a:ext cx="1090363" cy="276999"/>
          </a:xfrm>
          <a:prstGeom prst="rect">
            <a:avLst/>
          </a:prstGeom>
          <a:noFill/>
        </p:spPr>
        <p:txBody>
          <a:bodyPr wrap="none" rtlCol="0">
            <a:spAutoFit/>
          </a:bodyPr>
          <a:lstStyle/>
          <a:p>
            <a:r>
              <a:rPr lang="pl-PL" sz="1200" b="1" dirty="0"/>
              <a:t>20181010.036</a:t>
            </a:r>
            <a:endParaRPr lang="en-GB" sz="1200" b="1" dirty="0"/>
          </a:p>
        </p:txBody>
      </p:sp>
      <p:cxnSp>
        <p:nvCxnSpPr>
          <p:cNvPr id="26" name="Straight Arrow Connector 25"/>
          <p:cNvCxnSpPr/>
          <p:nvPr/>
        </p:nvCxnSpPr>
        <p:spPr>
          <a:xfrm>
            <a:off x="8904470" y="3774523"/>
            <a:ext cx="242566" cy="705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H="1" flipV="1">
            <a:off x="9551307" y="3771432"/>
            <a:ext cx="386564" cy="736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hteck 27"/>
          <p:cNvSpPr/>
          <p:nvPr/>
        </p:nvSpPr>
        <p:spPr>
          <a:xfrm>
            <a:off x="424779" y="5189276"/>
            <a:ext cx="2740024" cy="276999"/>
          </a:xfrm>
          <a:prstGeom prst="rect">
            <a:avLst/>
          </a:prstGeom>
        </p:spPr>
        <p:txBody>
          <a:bodyPr wrap="square">
            <a:spAutoFit/>
          </a:bodyPr>
          <a:lstStyle/>
          <a:p>
            <a:r>
              <a:rPr lang="en-US" sz="1200" dirty="0"/>
              <a:t>Source: </a:t>
            </a:r>
            <a:r>
              <a:rPr lang="en-US" sz="1200" dirty="0" smtClean="0"/>
              <a:t>M. Krychowiak</a:t>
            </a:r>
            <a:endParaRPr lang="en-US" sz="1200" dirty="0"/>
          </a:p>
        </p:txBody>
      </p:sp>
      <p:pic>
        <p:nvPicPr>
          <p:cNvPr id="29"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33" y="1605008"/>
            <a:ext cx="4666392" cy="3599028"/>
          </a:xfrm>
          <a:prstGeom prst="rect">
            <a:avLst/>
          </a:prstGeom>
        </p:spPr>
      </p:pic>
      <p:grpSp>
        <p:nvGrpSpPr>
          <p:cNvPr id="31" name="Gruppieren 30"/>
          <p:cNvGrpSpPr/>
          <p:nvPr/>
        </p:nvGrpSpPr>
        <p:grpSpPr>
          <a:xfrm>
            <a:off x="6590066" y="1286010"/>
            <a:ext cx="5471305" cy="4927690"/>
            <a:chOff x="406977" y="1590809"/>
            <a:chExt cx="5181600" cy="4286250"/>
          </a:xfrm>
        </p:grpSpPr>
        <p:pic>
          <p:nvPicPr>
            <p:cNvPr id="32" name="Grafik 31"/>
            <p:cNvPicPr>
              <a:picLocks noChangeAspect="1"/>
            </p:cNvPicPr>
            <p:nvPr/>
          </p:nvPicPr>
          <p:blipFill>
            <a:blip r:embed="rId4"/>
            <a:stretch>
              <a:fillRect/>
            </a:stretch>
          </p:blipFill>
          <p:spPr>
            <a:xfrm>
              <a:off x="406977" y="1590809"/>
              <a:ext cx="5181600" cy="4286250"/>
            </a:xfrm>
            <a:prstGeom prst="rect">
              <a:avLst/>
            </a:prstGeom>
          </p:spPr>
        </p:pic>
        <p:sp>
          <p:nvSpPr>
            <p:cNvPr id="33" name="Textfeld 32"/>
            <p:cNvSpPr txBox="1"/>
            <p:nvPr/>
          </p:nvSpPr>
          <p:spPr>
            <a:xfrm>
              <a:off x="3676650" y="2448901"/>
              <a:ext cx="1620957" cy="369332"/>
            </a:xfrm>
            <a:prstGeom prst="rect">
              <a:avLst/>
            </a:prstGeom>
            <a:solidFill>
              <a:schemeClr val="bg1"/>
            </a:solidFill>
            <a:ln w="28575">
              <a:solidFill>
                <a:srgbClr val="FF0000"/>
              </a:solidFill>
            </a:ln>
          </p:spPr>
          <p:txBody>
            <a:bodyPr wrap="none" rtlCol="0">
              <a:spAutoFit/>
            </a:bodyPr>
            <a:lstStyle/>
            <a:p>
              <a:r>
                <a:rPr lang="de-DE" dirty="0" err="1" smtClean="0"/>
                <a:t>plasma</a:t>
              </a:r>
              <a:r>
                <a:rPr lang="de-DE" dirty="0" smtClean="0"/>
                <a:t> </a:t>
              </a:r>
              <a:r>
                <a:rPr lang="de-DE" dirty="0" err="1" smtClean="0"/>
                <a:t>domain</a:t>
              </a:r>
              <a:endParaRPr lang="de-DE" dirty="0"/>
            </a:p>
          </p:txBody>
        </p:sp>
        <p:sp>
          <p:nvSpPr>
            <p:cNvPr id="34" name="Textfeld 33"/>
            <p:cNvSpPr txBox="1"/>
            <p:nvPr/>
          </p:nvSpPr>
          <p:spPr>
            <a:xfrm>
              <a:off x="1813845" y="4420576"/>
              <a:ext cx="1390445" cy="646331"/>
            </a:xfrm>
            <a:prstGeom prst="rect">
              <a:avLst/>
            </a:prstGeom>
            <a:solidFill>
              <a:schemeClr val="bg1"/>
            </a:solidFill>
            <a:ln w="28575">
              <a:solidFill>
                <a:srgbClr val="00B050"/>
              </a:solidFill>
            </a:ln>
          </p:spPr>
          <p:txBody>
            <a:bodyPr wrap="none" rtlCol="0">
              <a:spAutoFit/>
            </a:bodyPr>
            <a:lstStyle/>
            <a:p>
              <a:r>
                <a:rPr lang="de-DE" dirty="0" smtClean="0"/>
                <a:t>sub-divertor </a:t>
              </a:r>
            </a:p>
            <a:p>
              <a:pPr algn="ctr"/>
              <a:r>
                <a:rPr lang="de-DE" dirty="0" err="1" smtClean="0"/>
                <a:t>domain</a:t>
              </a:r>
              <a:endParaRPr lang="de-DE" dirty="0"/>
            </a:p>
          </p:txBody>
        </p:sp>
        <p:sp>
          <p:nvSpPr>
            <p:cNvPr id="35" name="Freihandform 34"/>
            <p:cNvSpPr/>
            <p:nvPr/>
          </p:nvSpPr>
          <p:spPr>
            <a:xfrm>
              <a:off x="2238375" y="2562225"/>
              <a:ext cx="1285875" cy="1495425"/>
            </a:xfrm>
            <a:custGeom>
              <a:avLst/>
              <a:gdLst>
                <a:gd name="connsiteX0" fmla="*/ 1238250 w 1285875"/>
                <a:gd name="connsiteY0" fmla="*/ 0 h 1495425"/>
                <a:gd name="connsiteX1" fmla="*/ 1085850 w 1285875"/>
                <a:gd name="connsiteY1" fmla="*/ 419100 h 1495425"/>
                <a:gd name="connsiteX2" fmla="*/ 942975 w 1285875"/>
                <a:gd name="connsiteY2" fmla="*/ 590550 h 1495425"/>
                <a:gd name="connsiteX3" fmla="*/ 657225 w 1285875"/>
                <a:gd name="connsiteY3" fmla="*/ 828675 h 1495425"/>
                <a:gd name="connsiteX4" fmla="*/ 314325 w 1285875"/>
                <a:gd name="connsiteY4" fmla="*/ 962025 h 1495425"/>
                <a:gd name="connsiteX5" fmla="*/ 0 w 1285875"/>
                <a:gd name="connsiteY5" fmla="*/ 1009650 h 1495425"/>
                <a:gd name="connsiteX6" fmla="*/ 400050 w 1285875"/>
                <a:gd name="connsiteY6" fmla="*/ 1495425 h 1495425"/>
                <a:gd name="connsiteX7" fmla="*/ 676275 w 1285875"/>
                <a:gd name="connsiteY7" fmla="*/ 1171575 h 1495425"/>
                <a:gd name="connsiteX8" fmla="*/ 971550 w 1285875"/>
                <a:gd name="connsiteY8" fmla="*/ 847725 h 1495425"/>
                <a:gd name="connsiteX9" fmla="*/ 1114425 w 1285875"/>
                <a:gd name="connsiteY9" fmla="*/ 619125 h 1495425"/>
                <a:gd name="connsiteX10" fmla="*/ 1209675 w 1285875"/>
                <a:gd name="connsiteY10" fmla="*/ 409575 h 1495425"/>
                <a:gd name="connsiteX11" fmla="*/ 1285875 w 1285875"/>
                <a:gd name="connsiteY11" fmla="*/ 161925 h 1495425"/>
                <a:gd name="connsiteX12" fmla="*/ 1285875 w 1285875"/>
                <a:gd name="connsiteY12" fmla="*/ 95250 h 1495425"/>
                <a:gd name="connsiteX13" fmla="*/ 1238250 w 1285875"/>
                <a:gd name="connsiteY13"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75" h="1495425">
                  <a:moveTo>
                    <a:pt x="1238250" y="0"/>
                  </a:moveTo>
                  <a:lnTo>
                    <a:pt x="1085850" y="419100"/>
                  </a:lnTo>
                  <a:lnTo>
                    <a:pt x="942975" y="590550"/>
                  </a:lnTo>
                  <a:lnTo>
                    <a:pt x="657225" y="828675"/>
                  </a:lnTo>
                  <a:lnTo>
                    <a:pt x="314325" y="962025"/>
                  </a:lnTo>
                  <a:lnTo>
                    <a:pt x="0" y="1009650"/>
                  </a:lnTo>
                  <a:lnTo>
                    <a:pt x="400050" y="1495425"/>
                  </a:lnTo>
                  <a:lnTo>
                    <a:pt x="676275" y="1171575"/>
                  </a:lnTo>
                  <a:lnTo>
                    <a:pt x="971550" y="847725"/>
                  </a:lnTo>
                  <a:lnTo>
                    <a:pt x="1114425" y="619125"/>
                  </a:lnTo>
                  <a:lnTo>
                    <a:pt x="1209675" y="409575"/>
                  </a:lnTo>
                  <a:lnTo>
                    <a:pt x="1285875" y="161925"/>
                  </a:lnTo>
                  <a:lnTo>
                    <a:pt x="1285875" y="95250"/>
                  </a:lnTo>
                  <a:lnTo>
                    <a:pt x="12382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1541730" y="3173776"/>
              <a:ext cx="1408271" cy="369332"/>
            </a:xfrm>
            <a:prstGeom prst="rect">
              <a:avLst/>
            </a:prstGeom>
            <a:solidFill>
              <a:schemeClr val="bg1"/>
            </a:solidFill>
            <a:ln w="28575">
              <a:solidFill>
                <a:srgbClr val="3F7EC1"/>
              </a:solidFill>
            </a:ln>
          </p:spPr>
          <p:txBody>
            <a:bodyPr wrap="none" rtlCol="0">
              <a:spAutoFit/>
            </a:bodyPr>
            <a:lstStyle/>
            <a:p>
              <a:r>
                <a:rPr lang="de-DE" dirty="0" err="1" smtClean="0"/>
                <a:t>pumping</a:t>
              </a:r>
              <a:r>
                <a:rPr lang="de-DE" dirty="0" smtClean="0"/>
                <a:t> </a:t>
              </a:r>
              <a:r>
                <a:rPr lang="de-DE" dirty="0" err="1" smtClean="0"/>
                <a:t>gap</a:t>
              </a:r>
              <a:endParaRPr lang="de-DE" dirty="0"/>
            </a:p>
          </p:txBody>
        </p:sp>
      </p:grpSp>
      <p:sp>
        <p:nvSpPr>
          <p:cNvPr id="16" name="Rechteck 15"/>
          <p:cNvSpPr/>
          <p:nvPr/>
        </p:nvSpPr>
        <p:spPr>
          <a:xfrm>
            <a:off x="3563859" y="2791808"/>
            <a:ext cx="2755263" cy="1477328"/>
          </a:xfrm>
          <a:prstGeom prst="rect">
            <a:avLst/>
          </a:prstGeom>
          <a:solidFill>
            <a:schemeClr val="bg2"/>
          </a:solidFill>
        </p:spPr>
        <p:txBody>
          <a:bodyPr wrap="square">
            <a:spAutoFit/>
          </a:bodyPr>
          <a:lstStyle/>
          <a:p>
            <a:r>
              <a:rPr lang="de-DE" b="1" dirty="0" err="1">
                <a:solidFill>
                  <a:schemeClr val="accent5">
                    <a:lumMod val="75000"/>
                  </a:schemeClr>
                </a:solidFill>
              </a:rPr>
              <a:t>t</a:t>
            </a:r>
            <a:r>
              <a:rPr lang="de-DE" b="1" dirty="0" err="1" smtClean="0">
                <a:solidFill>
                  <a:schemeClr val="accent5">
                    <a:lumMod val="75000"/>
                  </a:schemeClr>
                </a:solidFill>
              </a:rPr>
              <a:t>he</a:t>
            </a:r>
            <a:r>
              <a:rPr lang="de-DE" b="1" dirty="0" smtClean="0">
                <a:solidFill>
                  <a:schemeClr val="accent5">
                    <a:lumMod val="75000"/>
                  </a:schemeClr>
                </a:solidFill>
              </a:rPr>
              <a:t> </a:t>
            </a:r>
            <a:r>
              <a:rPr lang="de-DE" b="1" dirty="0" err="1">
                <a:solidFill>
                  <a:schemeClr val="accent5">
                    <a:lumMod val="75000"/>
                  </a:schemeClr>
                </a:solidFill>
              </a:rPr>
              <a:t>island</a:t>
            </a:r>
            <a:r>
              <a:rPr lang="de-DE" b="1" dirty="0">
                <a:solidFill>
                  <a:schemeClr val="accent5">
                    <a:lumMod val="75000"/>
                  </a:schemeClr>
                </a:solidFill>
              </a:rPr>
              <a:t> divertor </a:t>
            </a:r>
            <a:r>
              <a:rPr lang="de-DE" b="1" dirty="0" err="1">
                <a:solidFill>
                  <a:schemeClr val="accent5">
                    <a:lumMod val="75000"/>
                  </a:schemeClr>
                </a:solidFill>
              </a:rPr>
              <a:t>can</a:t>
            </a:r>
            <a:r>
              <a:rPr lang="de-DE" b="1" dirty="0">
                <a:solidFill>
                  <a:schemeClr val="accent5">
                    <a:lumMod val="75000"/>
                  </a:schemeClr>
                </a:solidFill>
              </a:rPr>
              <a:t> </a:t>
            </a:r>
            <a:r>
              <a:rPr lang="de-DE" b="1" dirty="0" err="1">
                <a:solidFill>
                  <a:schemeClr val="accent5">
                    <a:lumMod val="75000"/>
                  </a:schemeClr>
                </a:solidFill>
              </a:rPr>
              <a:t>build</a:t>
            </a:r>
            <a:r>
              <a:rPr lang="de-DE" b="1" dirty="0">
                <a:solidFill>
                  <a:schemeClr val="accent5">
                    <a:lumMod val="75000"/>
                  </a:schemeClr>
                </a:solidFill>
              </a:rPr>
              <a:t> up high sub-divertor </a:t>
            </a:r>
            <a:r>
              <a:rPr lang="de-DE" b="1" dirty="0" err="1">
                <a:solidFill>
                  <a:schemeClr val="accent5">
                    <a:lumMod val="75000"/>
                  </a:schemeClr>
                </a:solidFill>
              </a:rPr>
              <a:t>pressures</a:t>
            </a:r>
            <a:r>
              <a:rPr lang="de-DE" b="1" dirty="0">
                <a:solidFill>
                  <a:schemeClr val="accent5">
                    <a:lumMod val="75000"/>
                  </a:schemeClr>
                </a:solidFill>
              </a:rPr>
              <a:t> </a:t>
            </a:r>
            <a:r>
              <a:rPr lang="de-DE" dirty="0" err="1" smtClean="0"/>
              <a:t>providing</a:t>
            </a:r>
            <a:r>
              <a:rPr lang="de-DE" dirty="0" smtClean="0"/>
              <a:t>  </a:t>
            </a:r>
            <a:r>
              <a:rPr lang="de-DE" dirty="0" err="1" smtClean="0"/>
              <a:t>good</a:t>
            </a:r>
            <a:r>
              <a:rPr lang="de-DE" dirty="0" smtClean="0"/>
              <a:t> </a:t>
            </a:r>
            <a:r>
              <a:rPr lang="de-DE" dirty="0" err="1" smtClean="0"/>
              <a:t>density</a:t>
            </a:r>
            <a:r>
              <a:rPr lang="de-DE" dirty="0" smtClean="0"/>
              <a:t> </a:t>
            </a:r>
            <a:r>
              <a:rPr lang="de-DE" dirty="0" err="1" smtClean="0"/>
              <a:t>control</a:t>
            </a:r>
            <a:r>
              <a:rPr lang="de-DE" dirty="0" smtClean="0"/>
              <a:t> </a:t>
            </a:r>
            <a:r>
              <a:rPr lang="de-DE" dirty="0" err="1" smtClean="0"/>
              <a:t>with</a:t>
            </a:r>
            <a:r>
              <a:rPr lang="de-DE" dirty="0" smtClean="0"/>
              <a:t> </a:t>
            </a:r>
            <a:r>
              <a:rPr lang="de-DE" dirty="0" err="1" smtClean="0"/>
              <a:t>saturated</a:t>
            </a:r>
            <a:r>
              <a:rPr lang="de-DE" dirty="0" smtClean="0"/>
              <a:t> </a:t>
            </a:r>
            <a:r>
              <a:rPr lang="de-DE" dirty="0" err="1" smtClean="0"/>
              <a:t>first</a:t>
            </a:r>
            <a:r>
              <a:rPr lang="de-DE" dirty="0" smtClean="0"/>
              <a:t> wall</a:t>
            </a:r>
            <a:endParaRPr lang="en-US" dirty="0"/>
          </a:p>
        </p:txBody>
      </p:sp>
      <p:sp>
        <p:nvSpPr>
          <p:cNvPr id="12" name="Rechteck 11"/>
          <p:cNvSpPr/>
          <p:nvPr/>
        </p:nvSpPr>
        <p:spPr>
          <a:xfrm>
            <a:off x="479424" y="952236"/>
            <a:ext cx="6530976" cy="646331"/>
          </a:xfrm>
          <a:prstGeom prst="rect">
            <a:avLst/>
          </a:prstGeom>
        </p:spPr>
        <p:txBody>
          <a:bodyPr wrap="square">
            <a:spAutoFit/>
          </a:bodyPr>
          <a:lstStyle/>
          <a:p>
            <a:r>
              <a:rPr lang="de-DE" dirty="0" err="1"/>
              <a:t>steady</a:t>
            </a:r>
            <a:r>
              <a:rPr lang="de-DE" dirty="0"/>
              <a:t> </a:t>
            </a:r>
            <a:r>
              <a:rPr lang="de-DE" dirty="0" err="1"/>
              <a:t>state</a:t>
            </a:r>
            <a:r>
              <a:rPr lang="de-DE" dirty="0"/>
              <a:t> -&gt; </a:t>
            </a:r>
            <a:r>
              <a:rPr lang="de-DE" dirty="0" err="1"/>
              <a:t>no</a:t>
            </a:r>
            <a:r>
              <a:rPr lang="de-DE" dirty="0"/>
              <a:t> wall </a:t>
            </a:r>
            <a:r>
              <a:rPr lang="de-DE" dirty="0" err="1" smtClean="0"/>
              <a:t>pumping</a:t>
            </a:r>
            <a:r>
              <a:rPr lang="de-DE" dirty="0" smtClean="0"/>
              <a:t>,  </a:t>
            </a:r>
            <a:r>
              <a:rPr lang="de-DE" dirty="0" err="1"/>
              <a:t>efficient</a:t>
            </a:r>
            <a:r>
              <a:rPr lang="de-DE" dirty="0"/>
              <a:t> </a:t>
            </a:r>
            <a:r>
              <a:rPr lang="de-DE" dirty="0" err="1"/>
              <a:t>exhaust</a:t>
            </a:r>
            <a:r>
              <a:rPr lang="de-DE" dirty="0"/>
              <a:t> </a:t>
            </a:r>
            <a:r>
              <a:rPr lang="de-DE" dirty="0" err="1"/>
              <a:t>required</a:t>
            </a:r>
            <a:r>
              <a:rPr lang="de-DE" dirty="0"/>
              <a:t> for </a:t>
            </a:r>
            <a:r>
              <a:rPr lang="de-DE" dirty="0" err="1"/>
              <a:t>density</a:t>
            </a:r>
            <a:r>
              <a:rPr lang="de-DE" dirty="0"/>
              <a:t> </a:t>
            </a:r>
            <a:r>
              <a:rPr lang="de-DE" dirty="0" err="1"/>
              <a:t>control</a:t>
            </a:r>
            <a:r>
              <a:rPr lang="de-DE" dirty="0"/>
              <a:t> </a:t>
            </a:r>
            <a:r>
              <a:rPr lang="de-DE" dirty="0" err="1"/>
              <a:t>by</a:t>
            </a:r>
            <a:r>
              <a:rPr lang="de-DE" dirty="0"/>
              <a:t> </a:t>
            </a:r>
            <a:r>
              <a:rPr lang="de-DE" dirty="0" err="1"/>
              <a:t>compensating</a:t>
            </a:r>
            <a:r>
              <a:rPr lang="de-DE" dirty="0"/>
              <a:t> </a:t>
            </a:r>
            <a:r>
              <a:rPr lang="de-DE" dirty="0" smtClean="0"/>
              <a:t>outgassing, gas </a:t>
            </a:r>
            <a:r>
              <a:rPr lang="de-DE" dirty="0"/>
              <a:t>inlet, </a:t>
            </a:r>
            <a:r>
              <a:rPr lang="de-DE" dirty="0" err="1"/>
              <a:t>pellets</a:t>
            </a:r>
            <a:r>
              <a:rPr lang="de-DE" dirty="0"/>
              <a:t>, NBI</a:t>
            </a:r>
            <a:endParaRPr lang="en-US" dirty="0"/>
          </a:p>
        </p:txBody>
      </p:sp>
    </p:spTree>
    <p:extLst>
      <p:ext uri="{BB962C8B-B14F-4D97-AF65-F5344CB8AC3E}">
        <p14:creationId xmlns:p14="http://schemas.microsoft.com/office/powerpoint/2010/main" val="3880343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TF-II: </a:t>
            </a:r>
            <a:r>
              <a:rPr lang="de-DE" dirty="0" err="1" smtClean="0"/>
              <a:t>exhaust</a:t>
            </a:r>
            <a:r>
              <a:rPr lang="de-DE" dirty="0" smtClean="0"/>
              <a:t> - </a:t>
            </a:r>
            <a:r>
              <a:rPr lang="de-DE" dirty="0" err="1"/>
              <a:t>p</a:t>
            </a:r>
            <a:r>
              <a:rPr lang="de-DE" dirty="0" err="1" smtClean="0"/>
              <a:t>umping</a:t>
            </a:r>
            <a:r>
              <a:rPr lang="de-DE" dirty="0" smtClean="0"/>
              <a:t> </a:t>
            </a:r>
            <a:r>
              <a:rPr lang="de-DE" dirty="0" err="1" smtClean="0"/>
              <a:t>gaps</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3</a:t>
            </a:fld>
            <a:endParaRPr lang="de-DE" dirty="0"/>
          </a:p>
        </p:txBody>
      </p:sp>
      <p:pic>
        <p:nvPicPr>
          <p:cNvPr id="26" name="Picture 3"/>
          <p:cNvPicPr>
            <a:picLocks noChangeAspect="1"/>
          </p:cNvPicPr>
          <p:nvPr/>
        </p:nvPicPr>
        <p:blipFill>
          <a:blip r:embed="rId2"/>
          <a:stretch>
            <a:fillRect/>
          </a:stretch>
        </p:blipFill>
        <p:spPr>
          <a:xfrm rot="10800000">
            <a:off x="479425" y="1071152"/>
            <a:ext cx="4343953" cy="3466809"/>
          </a:xfrm>
          <a:prstGeom prst="rect">
            <a:avLst/>
          </a:prstGeom>
        </p:spPr>
      </p:pic>
      <p:sp>
        <p:nvSpPr>
          <p:cNvPr id="7" name="Textfeld 6"/>
          <p:cNvSpPr txBox="1"/>
          <p:nvPr/>
        </p:nvSpPr>
        <p:spPr>
          <a:xfrm>
            <a:off x="363997" y="5066712"/>
            <a:ext cx="2152641" cy="400110"/>
          </a:xfrm>
          <a:prstGeom prst="rect">
            <a:avLst/>
          </a:prstGeom>
          <a:noFill/>
        </p:spPr>
        <p:txBody>
          <a:bodyPr wrap="none" rtlCol="0">
            <a:spAutoFit/>
          </a:bodyPr>
          <a:lstStyle/>
          <a:p>
            <a:r>
              <a:rPr lang="de-DE" sz="2000" b="1" dirty="0" smtClean="0">
                <a:solidFill>
                  <a:schemeClr val="accent5"/>
                </a:solidFill>
              </a:rPr>
              <a:t>large </a:t>
            </a:r>
            <a:r>
              <a:rPr lang="de-DE" sz="2000" b="1" dirty="0" err="1" smtClean="0">
                <a:solidFill>
                  <a:schemeClr val="accent5"/>
                </a:solidFill>
              </a:rPr>
              <a:t>pumping</a:t>
            </a:r>
            <a:r>
              <a:rPr lang="de-DE" sz="2000" b="1" dirty="0" smtClean="0">
                <a:solidFill>
                  <a:schemeClr val="accent5"/>
                </a:solidFill>
              </a:rPr>
              <a:t> </a:t>
            </a:r>
            <a:r>
              <a:rPr lang="de-DE" sz="2000" b="1" dirty="0" err="1" smtClean="0">
                <a:solidFill>
                  <a:schemeClr val="accent5"/>
                </a:solidFill>
              </a:rPr>
              <a:t>gap</a:t>
            </a:r>
            <a:endParaRPr lang="de-DE" sz="2000" b="1" dirty="0">
              <a:solidFill>
                <a:schemeClr val="accent5"/>
              </a:solidFill>
            </a:endParaRPr>
          </a:p>
        </p:txBody>
      </p:sp>
      <p:sp>
        <p:nvSpPr>
          <p:cNvPr id="28" name="Textfeld 27"/>
          <p:cNvSpPr txBox="1"/>
          <p:nvPr/>
        </p:nvSpPr>
        <p:spPr>
          <a:xfrm>
            <a:off x="9864080" y="5247100"/>
            <a:ext cx="2188869" cy="400110"/>
          </a:xfrm>
          <a:prstGeom prst="rect">
            <a:avLst/>
          </a:prstGeom>
          <a:noFill/>
        </p:spPr>
        <p:txBody>
          <a:bodyPr wrap="none" rtlCol="0">
            <a:spAutoFit/>
          </a:bodyPr>
          <a:lstStyle/>
          <a:p>
            <a:r>
              <a:rPr lang="de-DE" sz="2000" b="1" dirty="0" err="1" smtClean="0">
                <a:solidFill>
                  <a:schemeClr val="accent5"/>
                </a:solidFill>
              </a:rPr>
              <a:t>small</a:t>
            </a:r>
            <a:r>
              <a:rPr lang="de-DE" sz="2000" b="1" dirty="0" smtClean="0">
                <a:solidFill>
                  <a:schemeClr val="accent5"/>
                </a:solidFill>
              </a:rPr>
              <a:t> </a:t>
            </a:r>
            <a:r>
              <a:rPr lang="de-DE" sz="2000" b="1" dirty="0" err="1" smtClean="0">
                <a:solidFill>
                  <a:schemeClr val="accent5"/>
                </a:solidFill>
              </a:rPr>
              <a:t>pumping</a:t>
            </a:r>
            <a:r>
              <a:rPr lang="de-DE" sz="2000" b="1" dirty="0" smtClean="0">
                <a:solidFill>
                  <a:schemeClr val="accent5"/>
                </a:solidFill>
              </a:rPr>
              <a:t> </a:t>
            </a:r>
            <a:r>
              <a:rPr lang="de-DE" sz="2000" b="1" dirty="0" err="1" smtClean="0">
                <a:solidFill>
                  <a:schemeClr val="accent5"/>
                </a:solidFill>
              </a:rPr>
              <a:t>gap</a:t>
            </a:r>
            <a:endParaRPr lang="de-DE" sz="2000" b="1" dirty="0">
              <a:solidFill>
                <a:schemeClr val="accent5"/>
              </a:solidFill>
            </a:endParaRPr>
          </a:p>
        </p:txBody>
      </p:sp>
      <p:sp>
        <p:nvSpPr>
          <p:cNvPr id="8" name="Pfeil nach rechts 7"/>
          <p:cNvSpPr/>
          <p:nvPr/>
        </p:nvSpPr>
        <p:spPr>
          <a:xfrm rot="17373934">
            <a:off x="16637" y="3832211"/>
            <a:ext cx="2414188" cy="145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430" y="3852606"/>
            <a:ext cx="7195861" cy="2652663"/>
          </a:xfrm>
          <a:prstGeom prst="rect">
            <a:avLst/>
          </a:prstGeom>
        </p:spPr>
      </p:pic>
      <p:pic>
        <p:nvPicPr>
          <p:cNvPr id="25" name="Picture 9"/>
          <p:cNvPicPr>
            <a:picLocks noChangeAspect="1"/>
          </p:cNvPicPr>
          <p:nvPr/>
        </p:nvPicPr>
        <p:blipFill>
          <a:blip r:embed="rId4"/>
          <a:stretch>
            <a:fillRect/>
          </a:stretch>
        </p:blipFill>
        <p:spPr>
          <a:xfrm rot="10800000">
            <a:off x="8024797" y="1102715"/>
            <a:ext cx="3147778" cy="3435246"/>
          </a:xfrm>
          <a:prstGeom prst="rect">
            <a:avLst/>
          </a:prstGeom>
        </p:spPr>
      </p:pic>
      <p:sp>
        <p:nvSpPr>
          <p:cNvPr id="30" name="Pfeil nach rechts 29"/>
          <p:cNvSpPr/>
          <p:nvPr/>
        </p:nvSpPr>
        <p:spPr>
          <a:xfrm rot="15477396">
            <a:off x="8786334" y="3402438"/>
            <a:ext cx="3447170" cy="163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p:cNvSpPr/>
          <p:nvPr/>
        </p:nvSpPr>
        <p:spPr>
          <a:xfrm rot="10614586" flipV="1">
            <a:off x="9177179" y="5103679"/>
            <a:ext cx="1727174" cy="166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p:cNvSpPr/>
          <p:nvPr/>
        </p:nvSpPr>
        <p:spPr>
          <a:xfrm rot="21036079">
            <a:off x="793069" y="4743304"/>
            <a:ext cx="2337783" cy="164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1694188" y="5984890"/>
            <a:ext cx="1140056" cy="400110"/>
          </a:xfrm>
          <a:prstGeom prst="rect">
            <a:avLst/>
          </a:prstGeom>
          <a:ln w="28575">
            <a:solidFill>
              <a:srgbClr val="3F7EC1"/>
            </a:solidFill>
          </a:ln>
        </p:spPr>
        <p:txBody>
          <a:bodyPr wrap="none">
            <a:spAutoFit/>
          </a:bodyPr>
          <a:lstStyle/>
          <a:p>
            <a:r>
              <a:rPr lang="de-DE" sz="2000" b="1" dirty="0"/>
              <a:t>AEH </a:t>
            </a:r>
            <a:r>
              <a:rPr lang="de-DE" sz="2000" b="1" dirty="0" err="1"/>
              <a:t>port</a:t>
            </a:r>
            <a:endParaRPr lang="de-DE" sz="2000" b="1" dirty="0"/>
          </a:p>
        </p:txBody>
      </p:sp>
      <p:sp>
        <p:nvSpPr>
          <p:cNvPr id="17" name="Rechteck 16"/>
          <p:cNvSpPr/>
          <p:nvPr/>
        </p:nvSpPr>
        <p:spPr>
          <a:xfrm>
            <a:off x="9273389" y="6045199"/>
            <a:ext cx="1114408" cy="400110"/>
          </a:xfrm>
          <a:prstGeom prst="rect">
            <a:avLst/>
          </a:prstGeom>
          <a:ln w="28575">
            <a:solidFill>
              <a:srgbClr val="3F7EC1"/>
            </a:solidFill>
          </a:ln>
        </p:spPr>
        <p:txBody>
          <a:bodyPr wrap="none">
            <a:spAutoFit/>
          </a:bodyPr>
          <a:lstStyle/>
          <a:p>
            <a:r>
              <a:rPr lang="de-DE" sz="2000" b="1" dirty="0" smtClean="0"/>
              <a:t>AEP </a:t>
            </a:r>
            <a:r>
              <a:rPr lang="de-DE" sz="2000" b="1" dirty="0" err="1"/>
              <a:t>port</a:t>
            </a:r>
            <a:endParaRPr lang="de-DE" sz="2000" b="1" dirty="0"/>
          </a:p>
        </p:txBody>
      </p:sp>
    </p:spTree>
    <p:extLst>
      <p:ext uri="{BB962C8B-B14F-4D97-AF65-F5344CB8AC3E}">
        <p14:creationId xmlns:p14="http://schemas.microsoft.com/office/powerpoint/2010/main" val="190193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TF-II: </a:t>
            </a:r>
            <a:r>
              <a:rPr lang="de-DE" dirty="0" err="1" smtClean="0"/>
              <a:t>exhaust</a:t>
            </a:r>
            <a:r>
              <a:rPr lang="de-DE" dirty="0"/>
              <a:t> </a:t>
            </a:r>
            <a:r>
              <a:rPr lang="de-DE" dirty="0" smtClean="0"/>
              <a:t>- OP1.2 </a:t>
            </a:r>
            <a:r>
              <a:rPr lang="de-DE" dirty="0" err="1" smtClean="0"/>
              <a:t>pumping</a:t>
            </a:r>
            <a:r>
              <a:rPr lang="de-DE" dirty="0" smtClean="0"/>
              <a:t> </a:t>
            </a:r>
            <a:r>
              <a:rPr lang="de-DE" dirty="0" err="1"/>
              <a:t>efficiency</a:t>
            </a:r>
            <a:r>
              <a:rPr lang="de-DE" dirty="0"/>
              <a:t> </a:t>
            </a:r>
            <a:r>
              <a:rPr lang="de-DE" dirty="0" smtClean="0"/>
              <a:t>AEH/AEP</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4</a:t>
            </a:fld>
            <a:endParaRPr lang="de-DE" dirty="0"/>
          </a:p>
        </p:txBody>
      </p:sp>
      <p:sp>
        <p:nvSpPr>
          <p:cNvPr id="2" name="Rechteck 1"/>
          <p:cNvSpPr/>
          <p:nvPr/>
        </p:nvSpPr>
        <p:spPr>
          <a:xfrm>
            <a:off x="479425" y="958889"/>
            <a:ext cx="11712575" cy="1200329"/>
          </a:xfrm>
          <a:prstGeom prst="rect">
            <a:avLst/>
          </a:prstGeom>
        </p:spPr>
        <p:txBody>
          <a:bodyPr wrap="square">
            <a:spAutoFit/>
          </a:bodyPr>
          <a:lstStyle/>
          <a:p>
            <a:pPr marL="285750" indent="-285750">
              <a:buFont typeface="Wingdings" panose="05000000000000000000" pitchFamily="2" charset="2"/>
              <a:buChar char="Ø"/>
            </a:pPr>
            <a:r>
              <a:rPr lang="en-US" dirty="0" smtClean="0">
                <a:latin typeface="Calibri" panose="020F0502020204030204" pitchFamily="34" charset="0"/>
              </a:rPr>
              <a:t>neutral gas exhaust </a:t>
            </a:r>
            <a:r>
              <a:rPr lang="en-US" dirty="0">
                <a:latin typeface="Calibri" panose="020F0502020204030204" pitchFamily="34" charset="0"/>
              </a:rPr>
              <a:t>is </a:t>
            </a:r>
            <a:r>
              <a:rPr lang="en-US" b="1" dirty="0">
                <a:latin typeface="Calibri" panose="020F0502020204030204" pitchFamily="34" charset="0"/>
              </a:rPr>
              <a:t>effective </a:t>
            </a:r>
            <a:r>
              <a:rPr lang="en-US" dirty="0">
                <a:latin typeface="Calibri" panose="020F0502020204030204" pitchFamily="34" charset="0"/>
              </a:rPr>
              <a:t>if </a:t>
            </a:r>
            <a:r>
              <a:rPr lang="en-US" dirty="0" smtClean="0">
                <a:latin typeface="Calibri" panose="020F0502020204030204" pitchFamily="34" charset="0"/>
              </a:rPr>
              <a:t>control </a:t>
            </a:r>
            <a:r>
              <a:rPr lang="en-US" dirty="0">
                <a:latin typeface="Calibri" panose="020F0502020204030204" pitchFamily="34" charset="0"/>
              </a:rPr>
              <a:t>of plasma density </a:t>
            </a:r>
            <a:r>
              <a:rPr lang="en-US" dirty="0" smtClean="0">
                <a:latin typeface="Calibri" panose="020F0502020204030204" pitchFamily="34" charset="0"/>
              </a:rPr>
              <a:t>can be maintained regardless </a:t>
            </a:r>
            <a:r>
              <a:rPr lang="en-US" dirty="0">
                <a:latin typeface="Calibri" panose="020F0502020204030204" pitchFamily="34" charset="0"/>
              </a:rPr>
              <a:t>of what the various gas inlet systems, NBI, pellets, and wall deliver to the plasma. </a:t>
            </a:r>
            <a:endParaRPr lang="en-US" dirty="0" smtClean="0">
              <a:latin typeface="Calibri" panose="020F0502020204030204" pitchFamily="34" charset="0"/>
            </a:endParaRPr>
          </a:p>
          <a:p>
            <a:pPr marL="285750" indent="-285750">
              <a:buFont typeface="Wingdings" panose="05000000000000000000" pitchFamily="2" charset="2"/>
              <a:buChar char="Ø"/>
            </a:pPr>
            <a:r>
              <a:rPr lang="en-US" dirty="0" smtClean="0">
                <a:latin typeface="Calibri" panose="020F0502020204030204" pitchFamily="34" charset="0"/>
              </a:rPr>
              <a:t>control </a:t>
            </a:r>
            <a:r>
              <a:rPr lang="en-US" dirty="0">
                <a:latin typeface="Calibri" panose="020F0502020204030204" pitchFamily="34" charset="0"/>
              </a:rPr>
              <a:t>the temperature-induced outgassing of the wall </a:t>
            </a:r>
            <a:r>
              <a:rPr lang="en-US" dirty="0" smtClean="0">
                <a:latin typeface="Calibri" panose="020F0502020204030204" pitchFamily="34" charset="0"/>
              </a:rPr>
              <a:t>components</a:t>
            </a:r>
            <a:r>
              <a:rPr lang="en-US" dirty="0">
                <a:latin typeface="Calibri" panose="020F0502020204030204" pitchFamily="34" charset="0"/>
              </a:rPr>
              <a:t> </a:t>
            </a:r>
            <a:r>
              <a:rPr lang="en-US" dirty="0" smtClean="0">
                <a:latin typeface="Calibri" panose="020F0502020204030204" pitchFamily="34" charset="0"/>
              </a:rPr>
              <a:t>by active pumping (TMPs, </a:t>
            </a:r>
            <a:r>
              <a:rPr lang="en-US" dirty="0" err="1" smtClean="0">
                <a:latin typeface="Calibri" panose="020F0502020204030204" pitchFamily="34" charset="0"/>
              </a:rPr>
              <a:t>cryopumps</a:t>
            </a:r>
            <a:r>
              <a:rPr lang="en-US" dirty="0" smtClean="0">
                <a:latin typeface="Calibri" panose="020F0502020204030204" pitchFamily="34" charset="0"/>
              </a:rPr>
              <a:t>), cooled PFCs</a:t>
            </a: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t</a:t>
            </a:r>
            <a:r>
              <a:rPr lang="en-US" dirty="0" smtClean="0">
                <a:latin typeface="Calibri" panose="020F0502020204030204" pitchFamily="34" charset="0"/>
              </a:rPr>
              <a:t>he </a:t>
            </a:r>
            <a:r>
              <a:rPr lang="en-US" dirty="0">
                <a:latin typeface="Calibri" panose="020F0502020204030204" pitchFamily="34" charset="0"/>
              </a:rPr>
              <a:t>pumping is more </a:t>
            </a:r>
            <a:r>
              <a:rPr lang="en-US" b="1" dirty="0">
                <a:latin typeface="Calibri" panose="020F0502020204030204" pitchFamily="34" charset="0"/>
              </a:rPr>
              <a:t>efficient</a:t>
            </a:r>
            <a:r>
              <a:rPr lang="en-US" dirty="0">
                <a:latin typeface="Calibri" panose="020F0502020204030204" pitchFamily="34" charset="0"/>
              </a:rPr>
              <a:t> the higher the neutral gas pressure </a:t>
            </a:r>
            <a:r>
              <a:rPr lang="en-US" dirty="0" smtClean="0">
                <a:latin typeface="Calibri" panose="020F0502020204030204" pitchFamily="34" charset="0"/>
              </a:rPr>
              <a:t>is</a:t>
            </a:r>
          </a:p>
        </p:txBody>
      </p:sp>
      <p:sp>
        <p:nvSpPr>
          <p:cNvPr id="30" name="Textfeld 29"/>
          <p:cNvSpPr txBox="1"/>
          <p:nvPr/>
        </p:nvSpPr>
        <p:spPr>
          <a:xfrm>
            <a:off x="479425" y="2278908"/>
            <a:ext cx="6311600" cy="646331"/>
          </a:xfrm>
          <a:prstGeom prst="rect">
            <a:avLst/>
          </a:prstGeom>
          <a:noFill/>
        </p:spPr>
        <p:txBody>
          <a:bodyPr wrap="none" rtlCol="0">
            <a:spAutoFit/>
          </a:bodyPr>
          <a:lstStyle/>
          <a:p>
            <a:r>
              <a:rPr lang="de-DE" dirty="0" smtClean="0"/>
              <a:t>Standard </a:t>
            </a:r>
            <a:r>
              <a:rPr lang="de-DE" dirty="0" err="1" smtClean="0"/>
              <a:t>configuration</a:t>
            </a:r>
            <a:r>
              <a:rPr lang="de-DE" dirty="0" smtClean="0"/>
              <a:t> (EJM) </a:t>
            </a:r>
            <a:r>
              <a:rPr lang="de-DE" dirty="0" err="1" smtClean="0"/>
              <a:t>up</a:t>
            </a:r>
            <a:r>
              <a:rPr lang="de-DE" dirty="0" smtClean="0"/>
              <a:t> </a:t>
            </a:r>
            <a:r>
              <a:rPr lang="de-DE" dirty="0" err="1" smtClean="0"/>
              <a:t>to</a:t>
            </a:r>
            <a:r>
              <a:rPr lang="de-DE" dirty="0" smtClean="0"/>
              <a:t> </a:t>
            </a:r>
            <a:r>
              <a:rPr lang="de-DE" dirty="0" err="1" smtClean="0"/>
              <a:t>P</a:t>
            </a:r>
            <a:r>
              <a:rPr lang="de-DE" baseline="-25000" dirty="0" err="1" smtClean="0"/>
              <a:t>div</a:t>
            </a:r>
            <a:r>
              <a:rPr lang="de-DE" dirty="0" smtClean="0"/>
              <a:t> = </a:t>
            </a:r>
            <a:r>
              <a:rPr lang="de-DE" b="1" dirty="0"/>
              <a:t>4*10</a:t>
            </a:r>
            <a:r>
              <a:rPr lang="de-DE" b="1" baseline="30000" dirty="0"/>
              <a:t>-4</a:t>
            </a:r>
            <a:r>
              <a:rPr lang="de-DE" b="1" dirty="0"/>
              <a:t> </a:t>
            </a:r>
            <a:r>
              <a:rPr lang="de-DE" b="1" dirty="0" smtClean="0"/>
              <a:t>mbar </a:t>
            </a:r>
            <a:r>
              <a:rPr lang="de-DE" dirty="0" smtClean="0"/>
              <a:t>(AEH </a:t>
            </a:r>
            <a:r>
              <a:rPr lang="de-DE" dirty="0" err="1" smtClean="0"/>
              <a:t>port</a:t>
            </a:r>
            <a:r>
              <a:rPr lang="de-DE" dirty="0" smtClean="0"/>
              <a:t>)  </a:t>
            </a:r>
            <a:endParaRPr lang="de-DE" dirty="0"/>
          </a:p>
          <a:p>
            <a:r>
              <a:rPr lang="de-DE" dirty="0" smtClean="0"/>
              <a:t>High-</a:t>
            </a:r>
            <a:r>
              <a:rPr lang="de-DE" dirty="0" err="1" smtClean="0"/>
              <a:t>iota</a:t>
            </a:r>
            <a:r>
              <a:rPr lang="de-DE" dirty="0" smtClean="0"/>
              <a:t> </a:t>
            </a:r>
            <a:r>
              <a:rPr lang="de-DE" dirty="0" err="1" smtClean="0"/>
              <a:t>configuration</a:t>
            </a:r>
            <a:r>
              <a:rPr lang="de-DE" dirty="0" smtClean="0"/>
              <a:t> (FTM) </a:t>
            </a:r>
            <a:r>
              <a:rPr lang="de-DE" dirty="0" err="1" smtClean="0"/>
              <a:t>up</a:t>
            </a:r>
            <a:r>
              <a:rPr lang="de-DE" dirty="0" smtClean="0"/>
              <a:t> </a:t>
            </a:r>
            <a:r>
              <a:rPr lang="de-DE" dirty="0" err="1" smtClean="0"/>
              <a:t>to</a:t>
            </a:r>
            <a:r>
              <a:rPr lang="de-DE" dirty="0" smtClean="0"/>
              <a:t> </a:t>
            </a:r>
            <a:r>
              <a:rPr lang="de-DE" dirty="0" err="1" smtClean="0"/>
              <a:t>P</a:t>
            </a:r>
            <a:r>
              <a:rPr lang="de-DE" baseline="-25000" dirty="0" err="1" smtClean="0"/>
              <a:t>div</a:t>
            </a:r>
            <a:r>
              <a:rPr lang="de-DE" dirty="0" smtClean="0"/>
              <a:t>= </a:t>
            </a:r>
            <a:r>
              <a:rPr lang="de-DE" b="1" dirty="0" smtClean="0"/>
              <a:t>1*10</a:t>
            </a:r>
            <a:r>
              <a:rPr lang="de-DE" b="1" baseline="30000" dirty="0" smtClean="0"/>
              <a:t>-3</a:t>
            </a:r>
            <a:r>
              <a:rPr lang="de-DE" b="1" dirty="0" smtClean="0"/>
              <a:t> mbar </a:t>
            </a:r>
            <a:r>
              <a:rPr lang="de-DE" dirty="0" smtClean="0"/>
              <a:t>(AEP </a:t>
            </a:r>
            <a:r>
              <a:rPr lang="de-DE" dirty="0" err="1" smtClean="0"/>
              <a:t>port</a:t>
            </a:r>
            <a:r>
              <a:rPr lang="de-DE" dirty="0" smtClean="0"/>
              <a:t>) </a:t>
            </a:r>
            <a:endParaRPr lang="de-DE" dirty="0"/>
          </a:p>
        </p:txBody>
      </p:sp>
      <p:pic>
        <p:nvPicPr>
          <p:cNvPr id="34" name="Picture 13">
            <a:extLst>
              <a:ext uri="{FF2B5EF4-FFF2-40B4-BE49-F238E27FC236}">
                <a16:creationId xmlns:a16="http://schemas.microsoft.com/office/drawing/2014/main" id="{7F1D5492-42C2-754E-B281-1F53C3AE6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16" y="3580536"/>
            <a:ext cx="5561784" cy="210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a:extLst>
              <a:ext uri="{FF2B5EF4-FFF2-40B4-BE49-F238E27FC236}">
                <a16:creationId xmlns:a16="http://schemas.microsoft.com/office/drawing/2014/main" id="{91B35435-833C-E24F-8F4F-AE202F4FAE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961" y="3638404"/>
            <a:ext cx="5484239" cy="18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7">
            <a:extLst>
              <a:ext uri="{FF2B5EF4-FFF2-40B4-BE49-F238E27FC236}">
                <a16:creationId xmlns:a16="http://schemas.microsoft.com/office/drawing/2014/main" id="{2067960E-03FC-E644-BC74-71F2197E619C}"/>
              </a:ext>
            </a:extLst>
          </p:cNvPr>
          <p:cNvSpPr txBox="1">
            <a:spLocks noChangeArrowheads="1"/>
          </p:cNvSpPr>
          <p:nvPr/>
        </p:nvSpPr>
        <p:spPr bwMode="auto">
          <a:xfrm>
            <a:off x="2351778" y="3645970"/>
            <a:ext cx="304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bg2"/>
                </a:solidFill>
                <a:latin typeface="Arial" panose="020B0604020202020204" pitchFamily="34" charset="0"/>
                <a:ea typeface="ＭＳ Ｐゴシック" panose="020B0600070205080204" pitchFamily="34" charset="-128"/>
              </a:defRPr>
            </a:lvl1pPr>
            <a:lvl2pPr marL="742950" indent="-285750">
              <a:defRPr kumimoji="1" sz="2400">
                <a:solidFill>
                  <a:schemeClr val="bg2"/>
                </a:solidFill>
                <a:latin typeface="Arial" panose="020B0604020202020204" pitchFamily="34" charset="0"/>
                <a:ea typeface="ＭＳ Ｐゴシック" panose="020B0600070205080204" pitchFamily="34" charset="-128"/>
              </a:defRPr>
            </a:lvl2pPr>
            <a:lvl3pPr marL="1143000" indent="-228600">
              <a:defRPr kumimoji="1" sz="2400">
                <a:solidFill>
                  <a:schemeClr val="bg2"/>
                </a:solidFill>
                <a:latin typeface="Arial" panose="020B0604020202020204" pitchFamily="34" charset="0"/>
                <a:ea typeface="ＭＳ Ｐゴシック" panose="020B0600070205080204" pitchFamily="34" charset="-128"/>
              </a:defRPr>
            </a:lvl3pPr>
            <a:lvl4pPr marL="1600200" indent="-228600">
              <a:defRPr kumimoji="1" sz="2400">
                <a:solidFill>
                  <a:schemeClr val="bg2"/>
                </a:solidFill>
                <a:latin typeface="Arial" panose="020B0604020202020204" pitchFamily="34" charset="0"/>
                <a:ea typeface="ＭＳ Ｐゴシック" panose="020B0600070205080204" pitchFamily="34" charset="-128"/>
              </a:defRPr>
            </a:lvl4pPr>
            <a:lvl5pPr marL="2057400" indent="-228600">
              <a:defRPr kumimoji="1"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9pPr>
          </a:lstStyle>
          <a:p>
            <a:pPr algn="ctr"/>
            <a:r>
              <a:rPr lang="en-US" altLang="de-DE" dirty="0">
                <a:solidFill>
                  <a:schemeClr val="tx1"/>
                </a:solidFill>
                <a:latin typeface="+mn-lt"/>
              </a:rPr>
              <a:t>Standard configuration</a:t>
            </a:r>
          </a:p>
        </p:txBody>
      </p:sp>
      <p:sp>
        <p:nvSpPr>
          <p:cNvPr id="39" name="TextBox 7">
            <a:extLst>
              <a:ext uri="{FF2B5EF4-FFF2-40B4-BE49-F238E27FC236}">
                <a16:creationId xmlns:a16="http://schemas.microsoft.com/office/drawing/2014/main" id="{BD38456C-9ED8-BD43-9387-8DA3E58D99CE}"/>
              </a:ext>
            </a:extLst>
          </p:cNvPr>
          <p:cNvSpPr txBox="1">
            <a:spLocks noChangeArrowheads="1"/>
          </p:cNvSpPr>
          <p:nvPr/>
        </p:nvSpPr>
        <p:spPr bwMode="auto">
          <a:xfrm>
            <a:off x="8398485" y="3619085"/>
            <a:ext cx="305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bg2"/>
                </a:solidFill>
                <a:latin typeface="Arial" panose="020B0604020202020204" pitchFamily="34" charset="0"/>
                <a:ea typeface="ＭＳ Ｐゴシック" panose="020B0600070205080204" pitchFamily="34" charset="-128"/>
              </a:defRPr>
            </a:lvl1pPr>
            <a:lvl2pPr marL="742950" indent="-285750">
              <a:defRPr kumimoji="1" sz="2400">
                <a:solidFill>
                  <a:schemeClr val="bg2"/>
                </a:solidFill>
                <a:latin typeface="Arial" panose="020B0604020202020204" pitchFamily="34" charset="0"/>
                <a:ea typeface="ＭＳ Ｐゴシック" panose="020B0600070205080204" pitchFamily="34" charset="-128"/>
              </a:defRPr>
            </a:lvl2pPr>
            <a:lvl3pPr marL="1143000" indent="-228600">
              <a:defRPr kumimoji="1" sz="2400">
                <a:solidFill>
                  <a:schemeClr val="bg2"/>
                </a:solidFill>
                <a:latin typeface="Arial" panose="020B0604020202020204" pitchFamily="34" charset="0"/>
                <a:ea typeface="ＭＳ Ｐゴシック" panose="020B0600070205080204" pitchFamily="34" charset="-128"/>
              </a:defRPr>
            </a:lvl3pPr>
            <a:lvl4pPr marL="1600200" indent="-228600">
              <a:defRPr kumimoji="1" sz="2400">
                <a:solidFill>
                  <a:schemeClr val="bg2"/>
                </a:solidFill>
                <a:latin typeface="Arial" panose="020B0604020202020204" pitchFamily="34" charset="0"/>
                <a:ea typeface="ＭＳ Ｐゴシック" panose="020B0600070205080204" pitchFamily="34" charset="-128"/>
              </a:defRPr>
            </a:lvl4pPr>
            <a:lvl5pPr marL="2057400" indent="-228600">
              <a:defRPr kumimoji="1" sz="24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2400">
                <a:solidFill>
                  <a:schemeClr val="bg2"/>
                </a:solidFill>
                <a:latin typeface="Arial" panose="020B0604020202020204" pitchFamily="34" charset="0"/>
                <a:ea typeface="ＭＳ Ｐゴシック" panose="020B0600070205080204" pitchFamily="34" charset="-128"/>
              </a:defRPr>
            </a:lvl9pPr>
          </a:lstStyle>
          <a:p>
            <a:pPr algn="ctr"/>
            <a:r>
              <a:rPr lang="en-US" altLang="de-DE" dirty="0">
                <a:solidFill>
                  <a:schemeClr val="tx1"/>
                </a:solidFill>
                <a:latin typeface="+mn-lt"/>
              </a:rPr>
              <a:t>High-iota configuration</a:t>
            </a:r>
          </a:p>
        </p:txBody>
      </p:sp>
      <p:sp>
        <p:nvSpPr>
          <p:cNvPr id="6" name="Rechteck 5"/>
          <p:cNvSpPr/>
          <p:nvPr/>
        </p:nvSpPr>
        <p:spPr>
          <a:xfrm>
            <a:off x="7831493" y="1976778"/>
            <a:ext cx="4105932" cy="1200329"/>
          </a:xfrm>
          <a:prstGeom prst="rect">
            <a:avLst/>
          </a:prstGeom>
        </p:spPr>
        <p:txBody>
          <a:bodyPr wrap="none">
            <a:spAutoFit/>
          </a:bodyPr>
          <a:lstStyle/>
          <a:p>
            <a:r>
              <a:rPr lang="de-DE" sz="2400" b="1" dirty="0" err="1" smtClean="0">
                <a:solidFill>
                  <a:schemeClr val="accent5"/>
                </a:solidFill>
              </a:rPr>
              <a:t>more</a:t>
            </a:r>
            <a:r>
              <a:rPr lang="de-DE" sz="2400" b="1" dirty="0" smtClean="0">
                <a:solidFill>
                  <a:schemeClr val="accent5"/>
                </a:solidFill>
              </a:rPr>
              <a:t> </a:t>
            </a:r>
            <a:r>
              <a:rPr lang="de-DE" sz="2400" b="1" dirty="0" err="1" smtClean="0">
                <a:solidFill>
                  <a:schemeClr val="accent5"/>
                </a:solidFill>
              </a:rPr>
              <a:t>particle</a:t>
            </a:r>
            <a:r>
              <a:rPr lang="de-DE" sz="2400" b="1" dirty="0">
                <a:solidFill>
                  <a:schemeClr val="accent5"/>
                </a:solidFill>
              </a:rPr>
              <a:t>/</a:t>
            </a:r>
            <a:r>
              <a:rPr lang="de-DE" sz="2400" b="1" dirty="0" err="1" smtClean="0">
                <a:solidFill>
                  <a:schemeClr val="accent5"/>
                </a:solidFill>
              </a:rPr>
              <a:t>heat</a:t>
            </a:r>
            <a:r>
              <a:rPr lang="de-DE" sz="2400" b="1" dirty="0" smtClean="0">
                <a:solidFill>
                  <a:schemeClr val="accent5"/>
                </a:solidFill>
              </a:rPr>
              <a:t> </a:t>
            </a:r>
            <a:r>
              <a:rPr lang="de-DE" sz="2400" b="1" dirty="0" err="1" smtClean="0">
                <a:solidFill>
                  <a:schemeClr val="accent5"/>
                </a:solidFill>
              </a:rPr>
              <a:t>load</a:t>
            </a:r>
            <a:r>
              <a:rPr lang="de-DE" sz="2400" b="1" dirty="0">
                <a:solidFill>
                  <a:schemeClr val="accent5"/>
                </a:solidFill>
              </a:rPr>
              <a:t> </a:t>
            </a:r>
            <a:endParaRPr lang="de-DE" sz="2400" b="1" dirty="0" smtClean="0">
              <a:solidFill>
                <a:schemeClr val="accent5"/>
              </a:solidFill>
            </a:endParaRPr>
          </a:p>
          <a:p>
            <a:r>
              <a:rPr lang="de-DE" sz="2400" b="1" dirty="0" smtClean="0">
                <a:solidFill>
                  <a:schemeClr val="accent5"/>
                </a:solidFill>
              </a:rPr>
              <a:t>-&gt; </a:t>
            </a:r>
            <a:r>
              <a:rPr lang="de-DE" sz="2400" b="1" dirty="0" err="1" smtClean="0">
                <a:solidFill>
                  <a:schemeClr val="accent5"/>
                </a:solidFill>
              </a:rPr>
              <a:t>more</a:t>
            </a:r>
            <a:r>
              <a:rPr lang="de-DE" sz="2400" b="1" dirty="0" smtClean="0">
                <a:solidFill>
                  <a:schemeClr val="accent5"/>
                </a:solidFill>
              </a:rPr>
              <a:t> </a:t>
            </a:r>
            <a:r>
              <a:rPr lang="de-DE" sz="2400" b="1" dirty="0" err="1" smtClean="0">
                <a:solidFill>
                  <a:schemeClr val="accent5"/>
                </a:solidFill>
              </a:rPr>
              <a:t>recycling</a:t>
            </a:r>
            <a:endParaRPr lang="de-DE" sz="2400" b="1" dirty="0" smtClean="0">
              <a:solidFill>
                <a:schemeClr val="accent5"/>
              </a:solidFill>
            </a:endParaRPr>
          </a:p>
          <a:p>
            <a:r>
              <a:rPr lang="de-DE" sz="2400" b="1" dirty="0" smtClean="0">
                <a:solidFill>
                  <a:schemeClr val="accent5"/>
                </a:solidFill>
              </a:rPr>
              <a:t>-&gt; </a:t>
            </a:r>
            <a:r>
              <a:rPr lang="de-DE" sz="2400" b="1" dirty="0" err="1" smtClean="0">
                <a:solidFill>
                  <a:schemeClr val="accent5"/>
                </a:solidFill>
              </a:rPr>
              <a:t>higher</a:t>
            </a:r>
            <a:r>
              <a:rPr lang="de-DE" sz="2400" b="1" dirty="0" smtClean="0">
                <a:solidFill>
                  <a:schemeClr val="accent5"/>
                </a:solidFill>
              </a:rPr>
              <a:t> neutral gas </a:t>
            </a:r>
            <a:r>
              <a:rPr lang="de-DE" sz="2400" b="1" dirty="0" err="1" smtClean="0">
                <a:solidFill>
                  <a:schemeClr val="accent5"/>
                </a:solidFill>
              </a:rPr>
              <a:t>pressure</a:t>
            </a:r>
            <a:r>
              <a:rPr lang="de-DE" sz="2400" b="1" dirty="0" smtClean="0">
                <a:solidFill>
                  <a:schemeClr val="accent5"/>
                </a:solidFill>
              </a:rPr>
              <a:t>?</a:t>
            </a:r>
            <a:endParaRPr lang="de-DE" sz="2400" b="1" dirty="0">
              <a:solidFill>
                <a:schemeClr val="accent5"/>
              </a:solidFill>
            </a:endParaRPr>
          </a:p>
        </p:txBody>
      </p:sp>
      <p:sp>
        <p:nvSpPr>
          <p:cNvPr id="7" name="Rechteck 6"/>
          <p:cNvSpPr/>
          <p:nvPr/>
        </p:nvSpPr>
        <p:spPr>
          <a:xfrm>
            <a:off x="419369" y="5533878"/>
            <a:ext cx="1140056" cy="400110"/>
          </a:xfrm>
          <a:prstGeom prst="rect">
            <a:avLst/>
          </a:prstGeom>
          <a:ln w="28575">
            <a:solidFill>
              <a:srgbClr val="3F7EC1"/>
            </a:solidFill>
          </a:ln>
        </p:spPr>
        <p:txBody>
          <a:bodyPr wrap="none">
            <a:spAutoFit/>
          </a:bodyPr>
          <a:lstStyle/>
          <a:p>
            <a:r>
              <a:rPr lang="de-DE" sz="2000" b="1" dirty="0"/>
              <a:t>AEH </a:t>
            </a:r>
            <a:r>
              <a:rPr lang="de-DE" sz="2000" b="1" dirty="0" err="1"/>
              <a:t>port</a:t>
            </a:r>
            <a:endParaRPr lang="de-DE" sz="2000" b="1" dirty="0"/>
          </a:p>
        </p:txBody>
      </p:sp>
      <p:sp>
        <p:nvSpPr>
          <p:cNvPr id="40" name="Rechteck 39"/>
          <p:cNvSpPr/>
          <p:nvPr/>
        </p:nvSpPr>
        <p:spPr>
          <a:xfrm>
            <a:off x="10887628" y="4963053"/>
            <a:ext cx="1114408" cy="400110"/>
          </a:xfrm>
          <a:prstGeom prst="rect">
            <a:avLst/>
          </a:prstGeom>
          <a:ln w="28575">
            <a:solidFill>
              <a:srgbClr val="3F7EC1"/>
            </a:solidFill>
          </a:ln>
        </p:spPr>
        <p:txBody>
          <a:bodyPr wrap="none">
            <a:spAutoFit/>
          </a:bodyPr>
          <a:lstStyle/>
          <a:p>
            <a:r>
              <a:rPr lang="de-DE" sz="2000" b="1" dirty="0" smtClean="0"/>
              <a:t>AEP </a:t>
            </a:r>
            <a:r>
              <a:rPr lang="de-DE" sz="2000" b="1" dirty="0" err="1"/>
              <a:t>port</a:t>
            </a:r>
            <a:endParaRPr lang="de-DE" sz="2000" b="1" dirty="0"/>
          </a:p>
        </p:txBody>
      </p:sp>
    </p:spTree>
    <p:extLst>
      <p:ext uri="{BB962C8B-B14F-4D97-AF65-F5344CB8AC3E}">
        <p14:creationId xmlns:p14="http://schemas.microsoft.com/office/powerpoint/2010/main" val="273356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TF-II: </a:t>
            </a:r>
            <a:r>
              <a:rPr lang="de-DE" dirty="0" err="1"/>
              <a:t>exhaust</a:t>
            </a:r>
            <a:r>
              <a:rPr lang="de-DE" dirty="0"/>
              <a:t> - OP1.2 </a:t>
            </a:r>
            <a:r>
              <a:rPr lang="de-DE" dirty="0" err="1"/>
              <a:t>pumping</a:t>
            </a:r>
            <a:r>
              <a:rPr lang="de-DE" dirty="0"/>
              <a:t> </a:t>
            </a:r>
            <a:r>
              <a:rPr lang="de-DE" dirty="0" err="1" smtClean="0"/>
              <a:t>efficiency</a:t>
            </a:r>
            <a:r>
              <a:rPr lang="de-DE" dirty="0" smtClean="0"/>
              <a:t> AEH/AEP </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5</a:t>
            </a:fld>
            <a:endParaRPr lang="de-DE" dirty="0"/>
          </a:p>
        </p:txBody>
      </p:sp>
      <p:sp>
        <p:nvSpPr>
          <p:cNvPr id="2" name="Rechteck 1"/>
          <p:cNvSpPr/>
          <p:nvPr/>
        </p:nvSpPr>
        <p:spPr>
          <a:xfrm>
            <a:off x="479425" y="958889"/>
            <a:ext cx="11407775" cy="1200329"/>
          </a:xfrm>
          <a:prstGeom prst="rect">
            <a:avLst/>
          </a:prstGeom>
        </p:spPr>
        <p:txBody>
          <a:bodyPr wrap="square">
            <a:spAutoFit/>
          </a:bodyPr>
          <a:lstStyle/>
          <a:p>
            <a:pPr marL="285750" indent="-285750">
              <a:buFont typeface="Wingdings" panose="05000000000000000000" pitchFamily="2" charset="2"/>
              <a:buChar char="Ø"/>
            </a:pPr>
            <a:r>
              <a:rPr lang="en-US" dirty="0" smtClean="0">
                <a:latin typeface="Calibri" panose="020F0502020204030204" pitchFamily="34" charset="0"/>
              </a:rPr>
              <a:t>neutral gas exhaust </a:t>
            </a:r>
            <a:r>
              <a:rPr lang="en-US" dirty="0">
                <a:latin typeface="Calibri" panose="020F0502020204030204" pitchFamily="34" charset="0"/>
              </a:rPr>
              <a:t>is </a:t>
            </a:r>
            <a:r>
              <a:rPr lang="en-US" b="1" dirty="0">
                <a:latin typeface="Calibri" panose="020F0502020204030204" pitchFamily="34" charset="0"/>
              </a:rPr>
              <a:t>effective </a:t>
            </a:r>
            <a:r>
              <a:rPr lang="en-US" dirty="0">
                <a:latin typeface="Calibri" panose="020F0502020204030204" pitchFamily="34" charset="0"/>
              </a:rPr>
              <a:t>if </a:t>
            </a:r>
            <a:r>
              <a:rPr lang="en-US" dirty="0" smtClean="0">
                <a:latin typeface="Calibri" panose="020F0502020204030204" pitchFamily="34" charset="0"/>
              </a:rPr>
              <a:t>control </a:t>
            </a:r>
            <a:r>
              <a:rPr lang="en-US" dirty="0">
                <a:latin typeface="Calibri" panose="020F0502020204030204" pitchFamily="34" charset="0"/>
              </a:rPr>
              <a:t>of plasma density </a:t>
            </a:r>
            <a:r>
              <a:rPr lang="en-US" dirty="0" smtClean="0">
                <a:latin typeface="Calibri" panose="020F0502020204030204" pitchFamily="34" charset="0"/>
              </a:rPr>
              <a:t>can be maintained regardless </a:t>
            </a:r>
            <a:r>
              <a:rPr lang="en-US" dirty="0">
                <a:latin typeface="Calibri" panose="020F0502020204030204" pitchFamily="34" charset="0"/>
              </a:rPr>
              <a:t>of what the various gas inlet systems, NBI, pellets, and wall deliver to the plasma. </a:t>
            </a:r>
            <a:endParaRPr lang="en-US" dirty="0" smtClean="0">
              <a:latin typeface="Calibri" panose="020F0502020204030204" pitchFamily="34" charset="0"/>
            </a:endParaRPr>
          </a:p>
          <a:p>
            <a:pPr marL="285750" indent="-285750">
              <a:buFont typeface="Wingdings" panose="05000000000000000000" pitchFamily="2" charset="2"/>
              <a:buChar char="Ø"/>
            </a:pPr>
            <a:r>
              <a:rPr lang="en-US" dirty="0" smtClean="0">
                <a:latin typeface="Calibri" panose="020F0502020204030204" pitchFamily="34" charset="0"/>
              </a:rPr>
              <a:t>control </a:t>
            </a:r>
            <a:r>
              <a:rPr lang="en-US" dirty="0">
                <a:latin typeface="Calibri" panose="020F0502020204030204" pitchFamily="34" charset="0"/>
              </a:rPr>
              <a:t>the temperature-induced outgassing of the wall </a:t>
            </a:r>
            <a:r>
              <a:rPr lang="en-US" dirty="0" smtClean="0">
                <a:latin typeface="Calibri" panose="020F0502020204030204" pitchFamily="34" charset="0"/>
              </a:rPr>
              <a:t>components</a:t>
            </a:r>
            <a:r>
              <a:rPr lang="en-US" dirty="0">
                <a:latin typeface="Calibri" panose="020F0502020204030204" pitchFamily="34" charset="0"/>
              </a:rPr>
              <a:t> </a:t>
            </a:r>
            <a:r>
              <a:rPr lang="en-US" dirty="0" smtClean="0">
                <a:latin typeface="Calibri" panose="020F0502020204030204" pitchFamily="34" charset="0"/>
              </a:rPr>
              <a:t>by active pumping (TMPs, </a:t>
            </a:r>
            <a:r>
              <a:rPr lang="en-US" dirty="0" err="1" smtClean="0">
                <a:latin typeface="Calibri" panose="020F0502020204030204" pitchFamily="34" charset="0"/>
              </a:rPr>
              <a:t>cryopumps</a:t>
            </a:r>
            <a:r>
              <a:rPr lang="en-US" dirty="0" smtClean="0">
                <a:latin typeface="Calibri" panose="020F0502020204030204" pitchFamily="34" charset="0"/>
              </a:rPr>
              <a:t>)</a:t>
            </a:r>
            <a:endParaRPr lang="en-US" dirty="0">
              <a:latin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rPr>
              <a:t>t</a:t>
            </a:r>
            <a:r>
              <a:rPr lang="en-US" dirty="0" smtClean="0">
                <a:latin typeface="Calibri" panose="020F0502020204030204" pitchFamily="34" charset="0"/>
              </a:rPr>
              <a:t>he </a:t>
            </a:r>
            <a:r>
              <a:rPr lang="en-US" dirty="0">
                <a:latin typeface="Calibri" panose="020F0502020204030204" pitchFamily="34" charset="0"/>
              </a:rPr>
              <a:t>pumping is more </a:t>
            </a:r>
            <a:r>
              <a:rPr lang="en-US" b="1" dirty="0">
                <a:latin typeface="Calibri" panose="020F0502020204030204" pitchFamily="34" charset="0"/>
              </a:rPr>
              <a:t>efficient</a:t>
            </a:r>
            <a:r>
              <a:rPr lang="en-US" dirty="0">
                <a:latin typeface="Calibri" panose="020F0502020204030204" pitchFamily="34" charset="0"/>
              </a:rPr>
              <a:t> the higher the neutral gas pressure </a:t>
            </a:r>
            <a:r>
              <a:rPr lang="en-US" dirty="0" smtClean="0">
                <a:latin typeface="Calibri" panose="020F0502020204030204" pitchFamily="34" charset="0"/>
              </a:rPr>
              <a:t>is</a:t>
            </a:r>
          </a:p>
        </p:txBody>
      </p:sp>
      <p:sp>
        <p:nvSpPr>
          <p:cNvPr id="30" name="Textfeld 29"/>
          <p:cNvSpPr txBox="1"/>
          <p:nvPr/>
        </p:nvSpPr>
        <p:spPr>
          <a:xfrm>
            <a:off x="479425" y="2278908"/>
            <a:ext cx="6311600" cy="646331"/>
          </a:xfrm>
          <a:prstGeom prst="rect">
            <a:avLst/>
          </a:prstGeom>
          <a:noFill/>
        </p:spPr>
        <p:txBody>
          <a:bodyPr wrap="none" rtlCol="0">
            <a:spAutoFit/>
          </a:bodyPr>
          <a:lstStyle/>
          <a:p>
            <a:r>
              <a:rPr lang="de-DE" dirty="0" smtClean="0"/>
              <a:t>Standard </a:t>
            </a:r>
            <a:r>
              <a:rPr lang="de-DE" dirty="0" err="1" smtClean="0"/>
              <a:t>configuration</a:t>
            </a:r>
            <a:r>
              <a:rPr lang="de-DE" dirty="0" smtClean="0"/>
              <a:t> (EJM) </a:t>
            </a:r>
            <a:r>
              <a:rPr lang="de-DE" dirty="0" err="1" smtClean="0"/>
              <a:t>up</a:t>
            </a:r>
            <a:r>
              <a:rPr lang="de-DE" dirty="0" smtClean="0"/>
              <a:t> </a:t>
            </a:r>
            <a:r>
              <a:rPr lang="de-DE" dirty="0" err="1" smtClean="0"/>
              <a:t>to</a:t>
            </a:r>
            <a:r>
              <a:rPr lang="de-DE" dirty="0" smtClean="0"/>
              <a:t> </a:t>
            </a:r>
            <a:r>
              <a:rPr lang="de-DE" dirty="0" err="1" smtClean="0"/>
              <a:t>P</a:t>
            </a:r>
            <a:r>
              <a:rPr lang="de-DE" baseline="-25000" dirty="0" err="1" smtClean="0"/>
              <a:t>div</a:t>
            </a:r>
            <a:r>
              <a:rPr lang="de-DE" dirty="0" smtClean="0"/>
              <a:t> = </a:t>
            </a:r>
            <a:r>
              <a:rPr lang="de-DE" b="1" dirty="0"/>
              <a:t>4*10</a:t>
            </a:r>
            <a:r>
              <a:rPr lang="de-DE" b="1" baseline="30000" dirty="0"/>
              <a:t>-4</a:t>
            </a:r>
            <a:r>
              <a:rPr lang="de-DE" b="1" dirty="0"/>
              <a:t> </a:t>
            </a:r>
            <a:r>
              <a:rPr lang="de-DE" b="1" dirty="0" smtClean="0"/>
              <a:t>mbar </a:t>
            </a:r>
            <a:r>
              <a:rPr lang="de-DE" dirty="0" smtClean="0"/>
              <a:t>(AEH </a:t>
            </a:r>
            <a:r>
              <a:rPr lang="de-DE" dirty="0" err="1" smtClean="0"/>
              <a:t>port</a:t>
            </a:r>
            <a:r>
              <a:rPr lang="de-DE" dirty="0" smtClean="0"/>
              <a:t>)  </a:t>
            </a:r>
            <a:endParaRPr lang="de-DE" dirty="0"/>
          </a:p>
          <a:p>
            <a:r>
              <a:rPr lang="de-DE" dirty="0" smtClean="0"/>
              <a:t>High-</a:t>
            </a:r>
            <a:r>
              <a:rPr lang="de-DE" dirty="0" err="1" smtClean="0"/>
              <a:t>iota</a:t>
            </a:r>
            <a:r>
              <a:rPr lang="de-DE" dirty="0" smtClean="0"/>
              <a:t> </a:t>
            </a:r>
            <a:r>
              <a:rPr lang="de-DE" dirty="0" err="1" smtClean="0"/>
              <a:t>configuration</a:t>
            </a:r>
            <a:r>
              <a:rPr lang="de-DE" dirty="0" smtClean="0"/>
              <a:t> (FTM) </a:t>
            </a:r>
            <a:r>
              <a:rPr lang="de-DE" dirty="0" err="1" smtClean="0"/>
              <a:t>up</a:t>
            </a:r>
            <a:r>
              <a:rPr lang="de-DE" dirty="0" smtClean="0"/>
              <a:t> </a:t>
            </a:r>
            <a:r>
              <a:rPr lang="de-DE" dirty="0" err="1" smtClean="0"/>
              <a:t>to</a:t>
            </a:r>
            <a:r>
              <a:rPr lang="de-DE" dirty="0" smtClean="0"/>
              <a:t> </a:t>
            </a:r>
            <a:r>
              <a:rPr lang="de-DE" dirty="0" err="1" smtClean="0"/>
              <a:t>P</a:t>
            </a:r>
            <a:r>
              <a:rPr lang="de-DE" baseline="-25000" dirty="0" err="1" smtClean="0"/>
              <a:t>div</a:t>
            </a:r>
            <a:r>
              <a:rPr lang="de-DE" dirty="0" smtClean="0"/>
              <a:t>= </a:t>
            </a:r>
            <a:r>
              <a:rPr lang="de-DE" b="1" dirty="0" smtClean="0">
                <a:solidFill>
                  <a:srgbClr val="FF0000"/>
                </a:solidFill>
              </a:rPr>
              <a:t>1*10</a:t>
            </a:r>
            <a:r>
              <a:rPr lang="de-DE" b="1" baseline="30000" dirty="0" smtClean="0">
                <a:solidFill>
                  <a:srgbClr val="FF0000"/>
                </a:solidFill>
              </a:rPr>
              <a:t>-3</a:t>
            </a:r>
            <a:r>
              <a:rPr lang="de-DE" b="1" dirty="0" smtClean="0">
                <a:solidFill>
                  <a:srgbClr val="FF0000"/>
                </a:solidFill>
              </a:rPr>
              <a:t> mbar </a:t>
            </a:r>
            <a:r>
              <a:rPr lang="de-DE" dirty="0" smtClean="0"/>
              <a:t>(AEP </a:t>
            </a:r>
            <a:r>
              <a:rPr lang="de-DE" dirty="0" err="1" smtClean="0"/>
              <a:t>port</a:t>
            </a:r>
            <a:r>
              <a:rPr lang="de-DE" dirty="0" smtClean="0"/>
              <a:t>) </a:t>
            </a:r>
            <a:endParaRPr lang="de-DE" dirty="0"/>
          </a:p>
        </p:txBody>
      </p:sp>
      <p:graphicFrame>
        <p:nvGraphicFramePr>
          <p:cNvPr id="31" name="Diagramm 30"/>
          <p:cNvGraphicFramePr>
            <a:graphicFrameLocks/>
          </p:cNvGraphicFramePr>
          <p:nvPr>
            <p:extLst>
              <p:ext uri="{D42A27DB-BD31-4B8C-83A1-F6EECF244321}">
                <p14:modId xmlns:p14="http://schemas.microsoft.com/office/powerpoint/2010/main" val="3571834153"/>
              </p:ext>
            </p:extLst>
          </p:nvPr>
        </p:nvGraphicFramePr>
        <p:xfrm>
          <a:off x="116818" y="3128864"/>
          <a:ext cx="5726114" cy="3216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Diagramm 31"/>
          <p:cNvGraphicFramePr>
            <a:graphicFrameLocks/>
          </p:cNvGraphicFramePr>
          <p:nvPr>
            <p:extLst>
              <p:ext uri="{D42A27DB-BD31-4B8C-83A1-F6EECF244321}">
                <p14:modId xmlns:p14="http://schemas.microsoft.com/office/powerpoint/2010/main" val="4293498092"/>
              </p:ext>
            </p:extLst>
          </p:nvPr>
        </p:nvGraphicFramePr>
        <p:xfrm>
          <a:off x="5827863" y="3157999"/>
          <a:ext cx="5884712" cy="3158104"/>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hteck 32"/>
          <p:cNvSpPr/>
          <p:nvPr/>
        </p:nvSpPr>
        <p:spPr>
          <a:xfrm>
            <a:off x="6974438" y="6241086"/>
            <a:ext cx="4198137" cy="307777"/>
          </a:xfrm>
          <a:prstGeom prst="rect">
            <a:avLst/>
          </a:prstGeom>
        </p:spPr>
        <p:txBody>
          <a:bodyPr wrap="none">
            <a:spAutoFit/>
          </a:bodyPr>
          <a:lstStyle/>
          <a:p>
            <a:r>
              <a:rPr lang="de-DE" sz="1400" dirty="0" smtClean="0"/>
              <a:t>Source: V. Haak [high_low_iota_liste_18_01_2022.xlsx]</a:t>
            </a:r>
            <a:endParaRPr lang="de-DE" sz="1400" dirty="0"/>
          </a:p>
        </p:txBody>
      </p:sp>
      <p:sp>
        <p:nvSpPr>
          <p:cNvPr id="12" name="Rechteck 11"/>
          <p:cNvSpPr/>
          <p:nvPr/>
        </p:nvSpPr>
        <p:spPr>
          <a:xfrm>
            <a:off x="7831493" y="1976778"/>
            <a:ext cx="4105932" cy="1200329"/>
          </a:xfrm>
          <a:prstGeom prst="rect">
            <a:avLst/>
          </a:prstGeom>
        </p:spPr>
        <p:txBody>
          <a:bodyPr wrap="none">
            <a:spAutoFit/>
          </a:bodyPr>
          <a:lstStyle/>
          <a:p>
            <a:r>
              <a:rPr lang="de-DE" sz="2400" b="1" dirty="0" err="1" smtClean="0">
                <a:solidFill>
                  <a:schemeClr val="accent5"/>
                </a:solidFill>
              </a:rPr>
              <a:t>more</a:t>
            </a:r>
            <a:r>
              <a:rPr lang="de-DE" sz="2400" b="1" dirty="0" smtClean="0">
                <a:solidFill>
                  <a:schemeClr val="accent5"/>
                </a:solidFill>
              </a:rPr>
              <a:t> </a:t>
            </a:r>
            <a:r>
              <a:rPr lang="de-DE" sz="2400" b="1" dirty="0" err="1" smtClean="0">
                <a:solidFill>
                  <a:schemeClr val="accent5"/>
                </a:solidFill>
              </a:rPr>
              <a:t>particle</a:t>
            </a:r>
            <a:r>
              <a:rPr lang="de-DE" sz="2400" b="1" dirty="0">
                <a:solidFill>
                  <a:schemeClr val="accent5"/>
                </a:solidFill>
              </a:rPr>
              <a:t>/</a:t>
            </a:r>
            <a:r>
              <a:rPr lang="de-DE" sz="2400" b="1" dirty="0" err="1" smtClean="0">
                <a:solidFill>
                  <a:schemeClr val="accent5"/>
                </a:solidFill>
              </a:rPr>
              <a:t>heat</a:t>
            </a:r>
            <a:r>
              <a:rPr lang="de-DE" sz="2400" b="1" dirty="0" smtClean="0">
                <a:solidFill>
                  <a:schemeClr val="accent5"/>
                </a:solidFill>
              </a:rPr>
              <a:t> </a:t>
            </a:r>
            <a:r>
              <a:rPr lang="de-DE" sz="2400" b="1" dirty="0" err="1" smtClean="0">
                <a:solidFill>
                  <a:schemeClr val="accent5"/>
                </a:solidFill>
              </a:rPr>
              <a:t>load</a:t>
            </a:r>
            <a:r>
              <a:rPr lang="de-DE" sz="2400" b="1" dirty="0">
                <a:solidFill>
                  <a:schemeClr val="accent5"/>
                </a:solidFill>
              </a:rPr>
              <a:t> </a:t>
            </a:r>
            <a:endParaRPr lang="de-DE" sz="2400" b="1" dirty="0" smtClean="0">
              <a:solidFill>
                <a:schemeClr val="accent5"/>
              </a:solidFill>
            </a:endParaRPr>
          </a:p>
          <a:p>
            <a:r>
              <a:rPr lang="de-DE" sz="2400" b="1" dirty="0" smtClean="0">
                <a:solidFill>
                  <a:schemeClr val="accent5"/>
                </a:solidFill>
              </a:rPr>
              <a:t>-&gt; </a:t>
            </a:r>
            <a:r>
              <a:rPr lang="de-DE" sz="2400" b="1" dirty="0" err="1" smtClean="0">
                <a:solidFill>
                  <a:schemeClr val="accent5"/>
                </a:solidFill>
              </a:rPr>
              <a:t>more</a:t>
            </a:r>
            <a:r>
              <a:rPr lang="de-DE" sz="2400" b="1" dirty="0" smtClean="0">
                <a:solidFill>
                  <a:schemeClr val="accent5"/>
                </a:solidFill>
              </a:rPr>
              <a:t> </a:t>
            </a:r>
            <a:r>
              <a:rPr lang="de-DE" sz="2400" b="1" dirty="0" err="1" smtClean="0">
                <a:solidFill>
                  <a:schemeClr val="accent5"/>
                </a:solidFill>
              </a:rPr>
              <a:t>recycling</a:t>
            </a:r>
            <a:endParaRPr lang="de-DE" sz="2400" b="1" dirty="0" smtClean="0">
              <a:solidFill>
                <a:schemeClr val="accent5"/>
              </a:solidFill>
            </a:endParaRPr>
          </a:p>
          <a:p>
            <a:r>
              <a:rPr lang="de-DE" sz="2400" b="1" dirty="0" smtClean="0">
                <a:solidFill>
                  <a:schemeClr val="accent5"/>
                </a:solidFill>
              </a:rPr>
              <a:t>-&gt; </a:t>
            </a:r>
            <a:r>
              <a:rPr lang="de-DE" sz="2400" b="1" dirty="0" err="1" smtClean="0">
                <a:solidFill>
                  <a:schemeClr val="accent5"/>
                </a:solidFill>
              </a:rPr>
              <a:t>higher</a:t>
            </a:r>
            <a:r>
              <a:rPr lang="de-DE" sz="2400" b="1" dirty="0" smtClean="0">
                <a:solidFill>
                  <a:schemeClr val="accent5"/>
                </a:solidFill>
              </a:rPr>
              <a:t> neutral gas </a:t>
            </a:r>
            <a:r>
              <a:rPr lang="de-DE" sz="2400" b="1" dirty="0" err="1" smtClean="0">
                <a:solidFill>
                  <a:schemeClr val="accent5"/>
                </a:solidFill>
              </a:rPr>
              <a:t>pressure</a:t>
            </a:r>
            <a:r>
              <a:rPr lang="de-DE" sz="2400" b="1" dirty="0" smtClean="0">
                <a:solidFill>
                  <a:schemeClr val="accent5"/>
                </a:solidFill>
              </a:rPr>
              <a:t>?</a:t>
            </a:r>
            <a:endParaRPr lang="de-DE" sz="2400" b="1" dirty="0">
              <a:solidFill>
                <a:schemeClr val="accent5"/>
              </a:solidFill>
            </a:endParaRPr>
          </a:p>
        </p:txBody>
      </p:sp>
    </p:spTree>
    <p:extLst>
      <p:ext uri="{BB962C8B-B14F-4D97-AF65-F5344CB8AC3E}">
        <p14:creationId xmlns:p14="http://schemas.microsoft.com/office/powerpoint/2010/main" val="1060084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stretch>
            <a:fillRect/>
          </a:stretch>
        </p:blipFill>
        <p:spPr>
          <a:xfrm>
            <a:off x="345800" y="2639197"/>
            <a:ext cx="6801954" cy="3874981"/>
          </a:xfrm>
          <a:prstGeom prst="rect">
            <a:avLst/>
          </a:prstGeom>
        </p:spPr>
      </p:pic>
      <p:sp>
        <p:nvSpPr>
          <p:cNvPr id="9" name="Titel 8"/>
          <p:cNvSpPr>
            <a:spLocks noGrp="1"/>
          </p:cNvSpPr>
          <p:nvPr>
            <p:ph type="title"/>
          </p:nvPr>
        </p:nvSpPr>
        <p:spPr/>
        <p:txBody>
          <a:bodyPr/>
          <a:lstStyle/>
          <a:p>
            <a:r>
              <a:rPr lang="de-DE" dirty="0" err="1" smtClean="0"/>
              <a:t>Particle</a:t>
            </a:r>
            <a:r>
              <a:rPr lang="de-DE" dirty="0" smtClean="0"/>
              <a:t> </a:t>
            </a:r>
            <a:r>
              <a:rPr lang="de-DE" dirty="0" err="1" smtClean="0"/>
              <a:t>balance</a:t>
            </a:r>
            <a:r>
              <a:rPr lang="de-DE" dirty="0" smtClean="0"/>
              <a:t> </a:t>
            </a:r>
            <a:r>
              <a:rPr lang="de-DE" dirty="0" err="1" smtClean="0"/>
              <a:t>model</a:t>
            </a:r>
            <a:r>
              <a:rPr lang="de-DE" dirty="0" smtClean="0"/>
              <a:t> </a:t>
            </a:r>
            <a:r>
              <a:rPr lang="de-DE" dirty="0" smtClean="0"/>
              <a:t>– </a:t>
            </a:r>
            <a:r>
              <a:rPr lang="de-DE" dirty="0" err="1" smtClean="0"/>
              <a:t>one</a:t>
            </a:r>
            <a:r>
              <a:rPr lang="de-DE" dirty="0" smtClean="0"/>
              <a:t> </a:t>
            </a:r>
            <a:r>
              <a:rPr lang="de-DE" dirty="0" err="1" smtClean="0"/>
              <a:t>subdivertor</a:t>
            </a:r>
            <a:r>
              <a:rPr lang="de-DE" dirty="0" smtClean="0"/>
              <a:t> </a:t>
            </a:r>
            <a:r>
              <a:rPr lang="de-DE" dirty="0" err="1" smtClean="0"/>
              <a:t>unit</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6</a:t>
            </a:fld>
            <a:endParaRPr lang="de-DE" dirty="0"/>
          </a:p>
        </p:txBody>
      </p:sp>
      <p:pic>
        <p:nvPicPr>
          <p:cNvPr id="2" name="Grafik 1"/>
          <p:cNvPicPr>
            <a:picLocks noChangeAspect="1"/>
          </p:cNvPicPr>
          <p:nvPr/>
        </p:nvPicPr>
        <p:blipFill>
          <a:blip r:embed="rId3"/>
          <a:stretch>
            <a:fillRect/>
          </a:stretch>
        </p:blipFill>
        <p:spPr>
          <a:xfrm>
            <a:off x="479425" y="1065340"/>
            <a:ext cx="5849821" cy="1337459"/>
          </a:xfrm>
          <a:prstGeom prst="rect">
            <a:avLst/>
          </a:prstGeom>
        </p:spPr>
      </p:pic>
      <p:sp>
        <p:nvSpPr>
          <p:cNvPr id="14" name="Textfeld 13"/>
          <p:cNvSpPr txBox="1"/>
          <p:nvPr/>
        </p:nvSpPr>
        <p:spPr>
          <a:xfrm>
            <a:off x="252234" y="3749855"/>
            <a:ext cx="1336520" cy="369332"/>
          </a:xfrm>
          <a:prstGeom prst="rect">
            <a:avLst/>
          </a:prstGeom>
          <a:noFill/>
        </p:spPr>
        <p:txBody>
          <a:bodyPr wrap="none" rtlCol="0">
            <a:spAutoFit/>
          </a:bodyPr>
          <a:lstStyle/>
          <a:p>
            <a:r>
              <a:rPr lang="de-DE" b="1" dirty="0" err="1" smtClean="0">
                <a:solidFill>
                  <a:srgbClr val="3F7EC1"/>
                </a:solidFill>
              </a:rPr>
              <a:t>steady</a:t>
            </a:r>
            <a:r>
              <a:rPr lang="de-DE" b="1" dirty="0" smtClean="0">
                <a:solidFill>
                  <a:srgbClr val="3F7EC1"/>
                </a:solidFill>
              </a:rPr>
              <a:t> </a:t>
            </a:r>
            <a:r>
              <a:rPr lang="de-DE" b="1" dirty="0" err="1" smtClean="0">
                <a:solidFill>
                  <a:srgbClr val="3F7EC1"/>
                </a:solidFill>
              </a:rPr>
              <a:t>state</a:t>
            </a:r>
            <a:endParaRPr lang="de-DE" b="1" dirty="0">
              <a:solidFill>
                <a:srgbClr val="3F7EC1"/>
              </a:solidFill>
            </a:endParaRPr>
          </a:p>
        </p:txBody>
      </p:sp>
      <p:grpSp>
        <p:nvGrpSpPr>
          <p:cNvPr id="6" name="Gruppieren 5"/>
          <p:cNvGrpSpPr/>
          <p:nvPr/>
        </p:nvGrpSpPr>
        <p:grpSpPr>
          <a:xfrm>
            <a:off x="7054188" y="1447800"/>
            <a:ext cx="5007183" cy="4765900"/>
            <a:chOff x="406977" y="1590809"/>
            <a:chExt cx="5181600" cy="4286250"/>
          </a:xfrm>
        </p:grpSpPr>
        <p:pic>
          <p:nvPicPr>
            <p:cNvPr id="7" name="Grafik 6"/>
            <p:cNvPicPr>
              <a:picLocks noChangeAspect="1"/>
            </p:cNvPicPr>
            <p:nvPr/>
          </p:nvPicPr>
          <p:blipFill>
            <a:blip r:embed="rId4"/>
            <a:stretch>
              <a:fillRect/>
            </a:stretch>
          </p:blipFill>
          <p:spPr>
            <a:xfrm>
              <a:off x="406977" y="1590809"/>
              <a:ext cx="5181600" cy="4286250"/>
            </a:xfrm>
            <a:prstGeom prst="rect">
              <a:avLst/>
            </a:prstGeom>
          </p:spPr>
        </p:pic>
        <p:sp>
          <p:nvSpPr>
            <p:cNvPr id="8" name="Textfeld 7"/>
            <p:cNvSpPr txBox="1"/>
            <p:nvPr/>
          </p:nvSpPr>
          <p:spPr>
            <a:xfrm>
              <a:off x="3676650" y="2448901"/>
              <a:ext cx="1620957" cy="369332"/>
            </a:xfrm>
            <a:prstGeom prst="rect">
              <a:avLst/>
            </a:prstGeom>
            <a:solidFill>
              <a:schemeClr val="bg1"/>
            </a:solidFill>
            <a:ln w="28575">
              <a:solidFill>
                <a:srgbClr val="FF0000"/>
              </a:solidFill>
            </a:ln>
          </p:spPr>
          <p:txBody>
            <a:bodyPr wrap="none" rtlCol="0">
              <a:spAutoFit/>
            </a:bodyPr>
            <a:lstStyle/>
            <a:p>
              <a:r>
                <a:rPr lang="de-DE" dirty="0" err="1" smtClean="0"/>
                <a:t>plasma</a:t>
              </a:r>
              <a:r>
                <a:rPr lang="de-DE" dirty="0" smtClean="0"/>
                <a:t> </a:t>
              </a:r>
              <a:r>
                <a:rPr lang="de-DE" dirty="0" err="1" smtClean="0"/>
                <a:t>domain</a:t>
              </a:r>
              <a:endParaRPr lang="de-DE" dirty="0"/>
            </a:p>
          </p:txBody>
        </p:sp>
        <p:sp>
          <p:nvSpPr>
            <p:cNvPr id="10" name="Textfeld 9"/>
            <p:cNvSpPr txBox="1"/>
            <p:nvPr/>
          </p:nvSpPr>
          <p:spPr>
            <a:xfrm>
              <a:off x="1813845" y="4420576"/>
              <a:ext cx="1390445" cy="646331"/>
            </a:xfrm>
            <a:prstGeom prst="rect">
              <a:avLst/>
            </a:prstGeom>
            <a:solidFill>
              <a:schemeClr val="bg1"/>
            </a:solidFill>
            <a:ln w="28575">
              <a:solidFill>
                <a:srgbClr val="00B050"/>
              </a:solidFill>
            </a:ln>
          </p:spPr>
          <p:txBody>
            <a:bodyPr wrap="none" rtlCol="0">
              <a:spAutoFit/>
            </a:bodyPr>
            <a:lstStyle/>
            <a:p>
              <a:r>
                <a:rPr lang="de-DE" dirty="0" smtClean="0"/>
                <a:t>sub-divertor </a:t>
              </a:r>
            </a:p>
            <a:p>
              <a:pPr algn="ctr"/>
              <a:r>
                <a:rPr lang="de-DE" dirty="0" err="1" smtClean="0"/>
                <a:t>domain</a:t>
              </a:r>
              <a:endParaRPr lang="de-DE" dirty="0"/>
            </a:p>
          </p:txBody>
        </p:sp>
        <p:sp>
          <p:nvSpPr>
            <p:cNvPr id="11" name="Freihandform 10"/>
            <p:cNvSpPr/>
            <p:nvPr/>
          </p:nvSpPr>
          <p:spPr>
            <a:xfrm>
              <a:off x="2238375" y="2562225"/>
              <a:ext cx="1285875" cy="1495425"/>
            </a:xfrm>
            <a:custGeom>
              <a:avLst/>
              <a:gdLst>
                <a:gd name="connsiteX0" fmla="*/ 1238250 w 1285875"/>
                <a:gd name="connsiteY0" fmla="*/ 0 h 1495425"/>
                <a:gd name="connsiteX1" fmla="*/ 1085850 w 1285875"/>
                <a:gd name="connsiteY1" fmla="*/ 419100 h 1495425"/>
                <a:gd name="connsiteX2" fmla="*/ 942975 w 1285875"/>
                <a:gd name="connsiteY2" fmla="*/ 590550 h 1495425"/>
                <a:gd name="connsiteX3" fmla="*/ 657225 w 1285875"/>
                <a:gd name="connsiteY3" fmla="*/ 828675 h 1495425"/>
                <a:gd name="connsiteX4" fmla="*/ 314325 w 1285875"/>
                <a:gd name="connsiteY4" fmla="*/ 962025 h 1495425"/>
                <a:gd name="connsiteX5" fmla="*/ 0 w 1285875"/>
                <a:gd name="connsiteY5" fmla="*/ 1009650 h 1495425"/>
                <a:gd name="connsiteX6" fmla="*/ 400050 w 1285875"/>
                <a:gd name="connsiteY6" fmla="*/ 1495425 h 1495425"/>
                <a:gd name="connsiteX7" fmla="*/ 676275 w 1285875"/>
                <a:gd name="connsiteY7" fmla="*/ 1171575 h 1495425"/>
                <a:gd name="connsiteX8" fmla="*/ 971550 w 1285875"/>
                <a:gd name="connsiteY8" fmla="*/ 847725 h 1495425"/>
                <a:gd name="connsiteX9" fmla="*/ 1114425 w 1285875"/>
                <a:gd name="connsiteY9" fmla="*/ 619125 h 1495425"/>
                <a:gd name="connsiteX10" fmla="*/ 1209675 w 1285875"/>
                <a:gd name="connsiteY10" fmla="*/ 409575 h 1495425"/>
                <a:gd name="connsiteX11" fmla="*/ 1285875 w 1285875"/>
                <a:gd name="connsiteY11" fmla="*/ 161925 h 1495425"/>
                <a:gd name="connsiteX12" fmla="*/ 1285875 w 1285875"/>
                <a:gd name="connsiteY12" fmla="*/ 95250 h 1495425"/>
                <a:gd name="connsiteX13" fmla="*/ 1238250 w 1285875"/>
                <a:gd name="connsiteY13"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75" h="1495425">
                  <a:moveTo>
                    <a:pt x="1238250" y="0"/>
                  </a:moveTo>
                  <a:lnTo>
                    <a:pt x="1085850" y="419100"/>
                  </a:lnTo>
                  <a:lnTo>
                    <a:pt x="942975" y="590550"/>
                  </a:lnTo>
                  <a:lnTo>
                    <a:pt x="657225" y="828675"/>
                  </a:lnTo>
                  <a:lnTo>
                    <a:pt x="314325" y="962025"/>
                  </a:lnTo>
                  <a:lnTo>
                    <a:pt x="0" y="1009650"/>
                  </a:lnTo>
                  <a:lnTo>
                    <a:pt x="400050" y="1495425"/>
                  </a:lnTo>
                  <a:lnTo>
                    <a:pt x="676275" y="1171575"/>
                  </a:lnTo>
                  <a:lnTo>
                    <a:pt x="971550" y="847725"/>
                  </a:lnTo>
                  <a:lnTo>
                    <a:pt x="1114425" y="619125"/>
                  </a:lnTo>
                  <a:lnTo>
                    <a:pt x="1209675" y="409575"/>
                  </a:lnTo>
                  <a:lnTo>
                    <a:pt x="1285875" y="161925"/>
                  </a:lnTo>
                  <a:lnTo>
                    <a:pt x="1285875" y="95250"/>
                  </a:lnTo>
                  <a:lnTo>
                    <a:pt x="12382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541730" y="3173776"/>
              <a:ext cx="1408271" cy="369332"/>
            </a:xfrm>
            <a:prstGeom prst="rect">
              <a:avLst/>
            </a:prstGeom>
            <a:solidFill>
              <a:schemeClr val="bg1"/>
            </a:solidFill>
            <a:ln w="28575">
              <a:solidFill>
                <a:srgbClr val="3F7EC1"/>
              </a:solidFill>
            </a:ln>
          </p:spPr>
          <p:txBody>
            <a:bodyPr wrap="none" rtlCol="0">
              <a:spAutoFit/>
            </a:bodyPr>
            <a:lstStyle/>
            <a:p>
              <a:r>
                <a:rPr lang="de-DE" dirty="0" err="1" smtClean="0"/>
                <a:t>pumping</a:t>
              </a:r>
              <a:r>
                <a:rPr lang="de-DE" dirty="0" smtClean="0"/>
                <a:t> </a:t>
              </a:r>
              <a:r>
                <a:rPr lang="de-DE" dirty="0" err="1" smtClean="0"/>
                <a:t>gap</a:t>
              </a:r>
              <a:endParaRPr lang="de-DE" dirty="0"/>
            </a:p>
          </p:txBody>
        </p:sp>
      </p:grpSp>
    </p:spTree>
    <p:extLst>
      <p:ext uri="{BB962C8B-B14F-4D97-AF65-F5344CB8AC3E}">
        <p14:creationId xmlns:p14="http://schemas.microsoft.com/office/powerpoint/2010/main" val="1086893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Particle</a:t>
            </a:r>
            <a:r>
              <a:rPr lang="de-DE" dirty="0" smtClean="0"/>
              <a:t> </a:t>
            </a:r>
            <a:r>
              <a:rPr lang="de-DE" dirty="0" err="1" smtClean="0"/>
              <a:t>balance</a:t>
            </a:r>
            <a:r>
              <a:rPr lang="de-DE" dirty="0" smtClean="0"/>
              <a:t> </a:t>
            </a:r>
            <a:r>
              <a:rPr lang="de-DE" dirty="0" err="1" smtClean="0"/>
              <a:t>model</a:t>
            </a:r>
            <a:r>
              <a:rPr lang="de-DE" dirty="0" smtClean="0"/>
              <a:t> </a:t>
            </a:r>
            <a:r>
              <a:rPr lang="de-DE" dirty="0" smtClean="0"/>
              <a:t>– </a:t>
            </a:r>
            <a:r>
              <a:rPr lang="de-DE" dirty="0" err="1" smtClean="0"/>
              <a:t>one</a:t>
            </a:r>
            <a:r>
              <a:rPr lang="de-DE" dirty="0" smtClean="0"/>
              <a:t> </a:t>
            </a:r>
            <a:r>
              <a:rPr lang="de-DE" dirty="0" err="1" smtClean="0"/>
              <a:t>subdivertor</a:t>
            </a:r>
            <a:r>
              <a:rPr lang="de-DE" dirty="0" smtClean="0"/>
              <a:t> </a:t>
            </a:r>
            <a:r>
              <a:rPr lang="de-DE" dirty="0" err="1" smtClean="0"/>
              <a:t>unit</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7</a:t>
            </a:fld>
            <a:endParaRPr lang="de-DE" dirty="0"/>
          </a:p>
        </p:txBody>
      </p:sp>
      <p:pic>
        <p:nvPicPr>
          <p:cNvPr id="2" name="Grafik 1"/>
          <p:cNvPicPr>
            <a:picLocks noChangeAspect="1"/>
          </p:cNvPicPr>
          <p:nvPr/>
        </p:nvPicPr>
        <p:blipFill>
          <a:blip r:embed="rId2"/>
          <a:stretch>
            <a:fillRect/>
          </a:stretch>
        </p:blipFill>
        <p:spPr>
          <a:xfrm>
            <a:off x="479425" y="1065340"/>
            <a:ext cx="5849821" cy="1337459"/>
          </a:xfrm>
          <a:prstGeom prst="rect">
            <a:avLst/>
          </a:prstGeom>
        </p:spPr>
      </p:pic>
      <p:sp>
        <p:nvSpPr>
          <p:cNvPr id="14" name="Textfeld 13"/>
          <p:cNvSpPr txBox="1"/>
          <p:nvPr/>
        </p:nvSpPr>
        <p:spPr>
          <a:xfrm>
            <a:off x="252234" y="3749855"/>
            <a:ext cx="1336520" cy="369332"/>
          </a:xfrm>
          <a:prstGeom prst="rect">
            <a:avLst/>
          </a:prstGeom>
          <a:noFill/>
        </p:spPr>
        <p:txBody>
          <a:bodyPr wrap="none" rtlCol="0">
            <a:spAutoFit/>
          </a:bodyPr>
          <a:lstStyle/>
          <a:p>
            <a:r>
              <a:rPr lang="de-DE" b="1" dirty="0" err="1" smtClean="0">
                <a:solidFill>
                  <a:srgbClr val="3F7EC1"/>
                </a:solidFill>
              </a:rPr>
              <a:t>steady</a:t>
            </a:r>
            <a:r>
              <a:rPr lang="de-DE" b="1" dirty="0" smtClean="0">
                <a:solidFill>
                  <a:srgbClr val="3F7EC1"/>
                </a:solidFill>
              </a:rPr>
              <a:t> </a:t>
            </a:r>
            <a:r>
              <a:rPr lang="de-DE" b="1" dirty="0" err="1" smtClean="0">
                <a:solidFill>
                  <a:srgbClr val="3F7EC1"/>
                </a:solidFill>
              </a:rPr>
              <a:t>state</a:t>
            </a:r>
            <a:endParaRPr lang="de-DE" b="1" dirty="0">
              <a:solidFill>
                <a:srgbClr val="3F7EC1"/>
              </a:solidFill>
            </a:endParaRPr>
          </a:p>
        </p:txBody>
      </p:sp>
      <p:grpSp>
        <p:nvGrpSpPr>
          <p:cNvPr id="6" name="Gruppieren 5"/>
          <p:cNvGrpSpPr/>
          <p:nvPr/>
        </p:nvGrpSpPr>
        <p:grpSpPr>
          <a:xfrm>
            <a:off x="7054188" y="1447800"/>
            <a:ext cx="5007183" cy="4765900"/>
            <a:chOff x="406977" y="1590809"/>
            <a:chExt cx="5181600" cy="4286250"/>
          </a:xfrm>
        </p:grpSpPr>
        <p:pic>
          <p:nvPicPr>
            <p:cNvPr id="7" name="Grafik 6"/>
            <p:cNvPicPr>
              <a:picLocks noChangeAspect="1"/>
            </p:cNvPicPr>
            <p:nvPr/>
          </p:nvPicPr>
          <p:blipFill>
            <a:blip r:embed="rId3"/>
            <a:stretch>
              <a:fillRect/>
            </a:stretch>
          </p:blipFill>
          <p:spPr>
            <a:xfrm>
              <a:off x="406977" y="1590809"/>
              <a:ext cx="5181600" cy="4286250"/>
            </a:xfrm>
            <a:prstGeom prst="rect">
              <a:avLst/>
            </a:prstGeom>
          </p:spPr>
        </p:pic>
        <p:sp>
          <p:nvSpPr>
            <p:cNvPr id="8" name="Textfeld 7"/>
            <p:cNvSpPr txBox="1"/>
            <p:nvPr/>
          </p:nvSpPr>
          <p:spPr>
            <a:xfrm>
              <a:off x="3676650" y="2448901"/>
              <a:ext cx="1620957" cy="369332"/>
            </a:xfrm>
            <a:prstGeom prst="rect">
              <a:avLst/>
            </a:prstGeom>
            <a:solidFill>
              <a:schemeClr val="bg1"/>
            </a:solidFill>
            <a:ln w="28575">
              <a:solidFill>
                <a:srgbClr val="FF0000"/>
              </a:solidFill>
            </a:ln>
          </p:spPr>
          <p:txBody>
            <a:bodyPr wrap="none" rtlCol="0">
              <a:spAutoFit/>
            </a:bodyPr>
            <a:lstStyle/>
            <a:p>
              <a:r>
                <a:rPr lang="de-DE" dirty="0" err="1" smtClean="0"/>
                <a:t>plasma</a:t>
              </a:r>
              <a:r>
                <a:rPr lang="de-DE" dirty="0" smtClean="0"/>
                <a:t> </a:t>
              </a:r>
              <a:r>
                <a:rPr lang="de-DE" dirty="0" err="1" smtClean="0"/>
                <a:t>domain</a:t>
              </a:r>
              <a:endParaRPr lang="de-DE" dirty="0"/>
            </a:p>
          </p:txBody>
        </p:sp>
        <p:sp>
          <p:nvSpPr>
            <p:cNvPr id="10" name="Textfeld 9"/>
            <p:cNvSpPr txBox="1"/>
            <p:nvPr/>
          </p:nvSpPr>
          <p:spPr>
            <a:xfrm>
              <a:off x="1813845" y="4420576"/>
              <a:ext cx="1390445" cy="646331"/>
            </a:xfrm>
            <a:prstGeom prst="rect">
              <a:avLst/>
            </a:prstGeom>
            <a:solidFill>
              <a:schemeClr val="bg1"/>
            </a:solidFill>
            <a:ln w="28575">
              <a:solidFill>
                <a:srgbClr val="00B050"/>
              </a:solidFill>
            </a:ln>
          </p:spPr>
          <p:txBody>
            <a:bodyPr wrap="none" rtlCol="0">
              <a:spAutoFit/>
            </a:bodyPr>
            <a:lstStyle/>
            <a:p>
              <a:r>
                <a:rPr lang="de-DE" dirty="0" smtClean="0"/>
                <a:t>sub-divertor </a:t>
              </a:r>
            </a:p>
            <a:p>
              <a:pPr algn="ctr"/>
              <a:r>
                <a:rPr lang="de-DE" dirty="0" err="1" smtClean="0"/>
                <a:t>domain</a:t>
              </a:r>
              <a:endParaRPr lang="de-DE" dirty="0"/>
            </a:p>
          </p:txBody>
        </p:sp>
        <p:sp>
          <p:nvSpPr>
            <p:cNvPr id="11" name="Freihandform 10"/>
            <p:cNvSpPr/>
            <p:nvPr/>
          </p:nvSpPr>
          <p:spPr>
            <a:xfrm>
              <a:off x="2238375" y="2562225"/>
              <a:ext cx="1285875" cy="1495425"/>
            </a:xfrm>
            <a:custGeom>
              <a:avLst/>
              <a:gdLst>
                <a:gd name="connsiteX0" fmla="*/ 1238250 w 1285875"/>
                <a:gd name="connsiteY0" fmla="*/ 0 h 1495425"/>
                <a:gd name="connsiteX1" fmla="*/ 1085850 w 1285875"/>
                <a:gd name="connsiteY1" fmla="*/ 419100 h 1495425"/>
                <a:gd name="connsiteX2" fmla="*/ 942975 w 1285875"/>
                <a:gd name="connsiteY2" fmla="*/ 590550 h 1495425"/>
                <a:gd name="connsiteX3" fmla="*/ 657225 w 1285875"/>
                <a:gd name="connsiteY3" fmla="*/ 828675 h 1495425"/>
                <a:gd name="connsiteX4" fmla="*/ 314325 w 1285875"/>
                <a:gd name="connsiteY4" fmla="*/ 962025 h 1495425"/>
                <a:gd name="connsiteX5" fmla="*/ 0 w 1285875"/>
                <a:gd name="connsiteY5" fmla="*/ 1009650 h 1495425"/>
                <a:gd name="connsiteX6" fmla="*/ 400050 w 1285875"/>
                <a:gd name="connsiteY6" fmla="*/ 1495425 h 1495425"/>
                <a:gd name="connsiteX7" fmla="*/ 676275 w 1285875"/>
                <a:gd name="connsiteY7" fmla="*/ 1171575 h 1495425"/>
                <a:gd name="connsiteX8" fmla="*/ 971550 w 1285875"/>
                <a:gd name="connsiteY8" fmla="*/ 847725 h 1495425"/>
                <a:gd name="connsiteX9" fmla="*/ 1114425 w 1285875"/>
                <a:gd name="connsiteY9" fmla="*/ 619125 h 1495425"/>
                <a:gd name="connsiteX10" fmla="*/ 1209675 w 1285875"/>
                <a:gd name="connsiteY10" fmla="*/ 409575 h 1495425"/>
                <a:gd name="connsiteX11" fmla="*/ 1285875 w 1285875"/>
                <a:gd name="connsiteY11" fmla="*/ 161925 h 1495425"/>
                <a:gd name="connsiteX12" fmla="*/ 1285875 w 1285875"/>
                <a:gd name="connsiteY12" fmla="*/ 95250 h 1495425"/>
                <a:gd name="connsiteX13" fmla="*/ 1238250 w 1285875"/>
                <a:gd name="connsiteY13"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75" h="1495425">
                  <a:moveTo>
                    <a:pt x="1238250" y="0"/>
                  </a:moveTo>
                  <a:lnTo>
                    <a:pt x="1085850" y="419100"/>
                  </a:lnTo>
                  <a:lnTo>
                    <a:pt x="942975" y="590550"/>
                  </a:lnTo>
                  <a:lnTo>
                    <a:pt x="657225" y="828675"/>
                  </a:lnTo>
                  <a:lnTo>
                    <a:pt x="314325" y="962025"/>
                  </a:lnTo>
                  <a:lnTo>
                    <a:pt x="0" y="1009650"/>
                  </a:lnTo>
                  <a:lnTo>
                    <a:pt x="400050" y="1495425"/>
                  </a:lnTo>
                  <a:lnTo>
                    <a:pt x="676275" y="1171575"/>
                  </a:lnTo>
                  <a:lnTo>
                    <a:pt x="971550" y="847725"/>
                  </a:lnTo>
                  <a:lnTo>
                    <a:pt x="1114425" y="619125"/>
                  </a:lnTo>
                  <a:lnTo>
                    <a:pt x="1209675" y="409575"/>
                  </a:lnTo>
                  <a:lnTo>
                    <a:pt x="1285875" y="161925"/>
                  </a:lnTo>
                  <a:lnTo>
                    <a:pt x="1285875" y="95250"/>
                  </a:lnTo>
                  <a:lnTo>
                    <a:pt x="123825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541730" y="3173776"/>
              <a:ext cx="1408271" cy="369332"/>
            </a:xfrm>
            <a:prstGeom prst="rect">
              <a:avLst/>
            </a:prstGeom>
            <a:solidFill>
              <a:schemeClr val="bg1"/>
            </a:solidFill>
            <a:ln w="28575">
              <a:solidFill>
                <a:srgbClr val="3F7EC1"/>
              </a:solidFill>
            </a:ln>
          </p:spPr>
          <p:txBody>
            <a:bodyPr wrap="none" rtlCol="0">
              <a:spAutoFit/>
            </a:bodyPr>
            <a:lstStyle/>
            <a:p>
              <a:r>
                <a:rPr lang="de-DE" dirty="0" err="1" smtClean="0"/>
                <a:t>pumping</a:t>
              </a:r>
              <a:r>
                <a:rPr lang="de-DE" dirty="0" smtClean="0"/>
                <a:t> </a:t>
              </a:r>
              <a:r>
                <a:rPr lang="de-DE" dirty="0" err="1" smtClean="0"/>
                <a:t>gap</a:t>
              </a:r>
              <a:endParaRPr lang="de-DE" dirty="0"/>
            </a:p>
          </p:txBody>
        </p:sp>
      </p:grpSp>
      <p:pic>
        <p:nvPicPr>
          <p:cNvPr id="15" name="Grafik 14"/>
          <p:cNvPicPr>
            <a:picLocks noChangeAspect="1"/>
          </p:cNvPicPr>
          <p:nvPr/>
        </p:nvPicPr>
        <p:blipFill>
          <a:blip r:embed="rId4"/>
          <a:stretch>
            <a:fillRect/>
          </a:stretch>
        </p:blipFill>
        <p:spPr>
          <a:xfrm>
            <a:off x="1690148" y="2578973"/>
            <a:ext cx="4093946" cy="1016428"/>
          </a:xfrm>
          <a:prstGeom prst="rect">
            <a:avLst/>
          </a:prstGeom>
        </p:spPr>
      </p:pic>
      <p:pic>
        <p:nvPicPr>
          <p:cNvPr id="16" name="Grafik 15"/>
          <p:cNvPicPr>
            <a:picLocks noChangeAspect="1"/>
          </p:cNvPicPr>
          <p:nvPr/>
        </p:nvPicPr>
        <p:blipFill>
          <a:blip r:embed="rId5"/>
          <a:stretch>
            <a:fillRect/>
          </a:stretch>
        </p:blipFill>
        <p:spPr>
          <a:xfrm>
            <a:off x="1722806" y="3618570"/>
            <a:ext cx="2389052" cy="440837"/>
          </a:xfrm>
          <a:prstGeom prst="rect">
            <a:avLst/>
          </a:prstGeom>
        </p:spPr>
      </p:pic>
      <p:sp>
        <p:nvSpPr>
          <p:cNvPr id="17" name="Textfeld 16"/>
          <p:cNvSpPr txBox="1"/>
          <p:nvPr/>
        </p:nvSpPr>
        <p:spPr>
          <a:xfrm>
            <a:off x="4263725" y="3654322"/>
            <a:ext cx="1042658" cy="369332"/>
          </a:xfrm>
          <a:prstGeom prst="rect">
            <a:avLst/>
          </a:prstGeom>
          <a:noFill/>
        </p:spPr>
        <p:txBody>
          <a:bodyPr wrap="none" rtlCol="0">
            <a:spAutoFit/>
          </a:bodyPr>
          <a:lstStyle/>
          <a:p>
            <a:r>
              <a:rPr lang="de-DE" dirty="0" err="1" smtClean="0"/>
              <a:t>if</a:t>
            </a:r>
            <a:r>
              <a:rPr lang="de-DE" dirty="0" smtClean="0"/>
              <a:t> </a:t>
            </a:r>
            <a:r>
              <a:rPr lang="de-DE" dirty="0" err="1" smtClean="0"/>
              <a:t>S</a:t>
            </a:r>
            <a:r>
              <a:rPr lang="de-DE" baseline="-25000" dirty="0" err="1" smtClean="0"/>
              <a:t>eff</a:t>
            </a:r>
            <a:r>
              <a:rPr lang="de-DE" dirty="0" smtClean="0"/>
              <a:t> -&gt; 0</a:t>
            </a:r>
            <a:endParaRPr lang="de-DE" dirty="0"/>
          </a:p>
        </p:txBody>
      </p:sp>
      <p:sp>
        <p:nvSpPr>
          <p:cNvPr id="18" name="Textfeld 17"/>
          <p:cNvSpPr txBox="1"/>
          <p:nvPr/>
        </p:nvSpPr>
        <p:spPr>
          <a:xfrm>
            <a:off x="1690148" y="4179347"/>
            <a:ext cx="2790059" cy="369332"/>
          </a:xfrm>
          <a:prstGeom prst="rect">
            <a:avLst/>
          </a:prstGeom>
          <a:noFill/>
        </p:spPr>
        <p:txBody>
          <a:bodyPr wrap="none" rtlCol="0">
            <a:spAutoFit/>
          </a:bodyPr>
          <a:lstStyle/>
          <a:p>
            <a:r>
              <a:rPr lang="de-DE" dirty="0" err="1" smtClean="0"/>
              <a:t>note</a:t>
            </a:r>
            <a:r>
              <a:rPr lang="de-DE" dirty="0" smtClean="0"/>
              <a:t> </a:t>
            </a:r>
            <a:r>
              <a:rPr lang="de-DE" dirty="0" err="1" smtClean="0"/>
              <a:t>that</a:t>
            </a:r>
            <a:r>
              <a:rPr lang="de-DE" dirty="0" smtClean="0"/>
              <a:t> </a:t>
            </a:r>
            <a:r>
              <a:rPr lang="de-DE" dirty="0" err="1" smtClean="0"/>
              <a:t>A</a:t>
            </a:r>
            <a:r>
              <a:rPr lang="de-DE" baseline="-25000" dirty="0" err="1" smtClean="0"/>
              <a:t>gap</a:t>
            </a:r>
            <a:r>
              <a:rPr lang="de-DE" dirty="0" smtClean="0"/>
              <a:t> </a:t>
            </a:r>
            <a:r>
              <a:rPr lang="de-DE" dirty="0" err="1" smtClean="0"/>
              <a:t>is</a:t>
            </a:r>
            <a:r>
              <a:rPr lang="de-DE" dirty="0" smtClean="0"/>
              <a:t> </a:t>
            </a:r>
            <a:r>
              <a:rPr lang="de-DE" dirty="0" err="1" smtClean="0"/>
              <a:t>part</a:t>
            </a:r>
            <a:r>
              <a:rPr lang="de-DE" dirty="0" smtClean="0"/>
              <a:t> </a:t>
            </a:r>
            <a:r>
              <a:rPr lang="de-DE" dirty="0" err="1" smtClean="0"/>
              <a:t>of</a:t>
            </a:r>
            <a:r>
              <a:rPr lang="de-DE" dirty="0" smtClean="0"/>
              <a:t> </a:t>
            </a:r>
            <a:r>
              <a:rPr lang="de-DE" dirty="0" err="1" smtClean="0"/>
              <a:t>A</a:t>
            </a:r>
            <a:r>
              <a:rPr lang="de-DE" baseline="-25000" dirty="0" err="1" smtClean="0"/>
              <a:t>leak</a:t>
            </a:r>
            <a:endParaRPr lang="de-DE" baseline="-25000" dirty="0"/>
          </a:p>
        </p:txBody>
      </p:sp>
    </p:spTree>
    <p:extLst>
      <p:ext uri="{BB962C8B-B14F-4D97-AF65-F5344CB8AC3E}">
        <p14:creationId xmlns:p14="http://schemas.microsoft.com/office/powerpoint/2010/main" val="115329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Particle</a:t>
            </a:r>
            <a:r>
              <a:rPr lang="de-DE" dirty="0" smtClean="0"/>
              <a:t> </a:t>
            </a:r>
            <a:r>
              <a:rPr lang="de-DE" dirty="0" err="1" smtClean="0"/>
              <a:t>balance</a:t>
            </a:r>
            <a:r>
              <a:rPr lang="de-DE" dirty="0" smtClean="0"/>
              <a:t> </a:t>
            </a:r>
            <a:r>
              <a:rPr lang="de-DE" dirty="0" err="1" smtClean="0"/>
              <a:t>model</a:t>
            </a:r>
            <a:r>
              <a:rPr lang="de-DE" dirty="0" smtClean="0"/>
              <a:t> </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8</a:t>
            </a:fld>
            <a:endParaRPr lang="de-DE" dirty="0"/>
          </a:p>
        </p:txBody>
      </p:sp>
      <p:pic>
        <p:nvPicPr>
          <p:cNvPr id="2" name="Grafik 1"/>
          <p:cNvPicPr>
            <a:picLocks noChangeAspect="1"/>
          </p:cNvPicPr>
          <p:nvPr/>
        </p:nvPicPr>
        <p:blipFill>
          <a:blip r:embed="rId2"/>
          <a:stretch>
            <a:fillRect/>
          </a:stretch>
        </p:blipFill>
        <p:spPr>
          <a:xfrm>
            <a:off x="479425" y="1155926"/>
            <a:ext cx="7859032" cy="3839625"/>
          </a:xfrm>
          <a:prstGeom prst="rect">
            <a:avLst/>
          </a:prstGeom>
        </p:spPr>
      </p:pic>
    </p:spTree>
    <p:extLst>
      <p:ext uri="{BB962C8B-B14F-4D97-AF65-F5344CB8AC3E}">
        <p14:creationId xmlns:p14="http://schemas.microsoft.com/office/powerpoint/2010/main" val="3086119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Particle</a:t>
            </a:r>
            <a:r>
              <a:rPr lang="de-DE" dirty="0" smtClean="0"/>
              <a:t> </a:t>
            </a:r>
            <a:r>
              <a:rPr lang="de-DE" dirty="0" err="1" smtClean="0"/>
              <a:t>balance</a:t>
            </a:r>
            <a:r>
              <a:rPr lang="de-DE" dirty="0" smtClean="0"/>
              <a:t> </a:t>
            </a:r>
            <a:r>
              <a:rPr lang="de-DE" dirty="0" err="1" smtClean="0"/>
              <a:t>model</a:t>
            </a:r>
            <a:r>
              <a:rPr lang="de-DE" dirty="0" smtClean="0"/>
              <a:t> </a:t>
            </a:r>
            <a:endParaRPr lang="de-DE" dirty="0"/>
          </a:p>
        </p:txBody>
      </p:sp>
      <p:sp>
        <p:nvSpPr>
          <p:cNvPr id="3" name="Datumsplatzhalter 2"/>
          <p:cNvSpPr>
            <a:spLocks noGrp="1"/>
          </p:cNvSpPr>
          <p:nvPr>
            <p:ph type="dt" sz="half" idx="10"/>
          </p:nvPr>
        </p:nvSpPr>
        <p:spPr/>
        <p:txBody>
          <a:bodyPr/>
          <a:lstStyle/>
          <a:p>
            <a:fld id="{E53C17EB-91D9-4371-B629-D778EECE4802}" type="datetime1">
              <a:rPr lang="de-DE" smtClean="0"/>
              <a:pPr/>
              <a:t>01.03.2022</a:t>
            </a:fld>
            <a:endParaRPr lang="de-DE" dirty="0"/>
          </a:p>
        </p:txBody>
      </p:sp>
      <p:sp>
        <p:nvSpPr>
          <p:cNvPr id="4" name="Fußzeilenplatzhalter 3"/>
          <p:cNvSpPr>
            <a:spLocks noGrp="1"/>
          </p:cNvSpPr>
          <p:nvPr>
            <p:ph type="ftr" sz="quarter" idx="11"/>
          </p:nvPr>
        </p:nvSpPr>
        <p:spPr>
          <a:xfrm>
            <a:off x="1775745" y="6351814"/>
            <a:ext cx="8564310" cy="365125"/>
          </a:xfrm>
        </p:spPr>
        <p:txBody>
          <a:bodyPr/>
          <a:lstStyle/>
          <a:p>
            <a:r>
              <a:rPr lang="en-US" dirty="0" smtClean="0"/>
              <a:t>D. Naujoks</a:t>
            </a:r>
            <a:endParaRPr lang="de-DE" dirty="0"/>
          </a:p>
        </p:txBody>
      </p:sp>
      <p:sp>
        <p:nvSpPr>
          <p:cNvPr id="5" name="Foliennummernplatzhalter 4"/>
          <p:cNvSpPr>
            <a:spLocks noGrp="1"/>
          </p:cNvSpPr>
          <p:nvPr>
            <p:ph type="sldNum" sz="quarter" idx="12"/>
          </p:nvPr>
        </p:nvSpPr>
        <p:spPr/>
        <p:txBody>
          <a:bodyPr/>
          <a:lstStyle/>
          <a:p>
            <a:fld id="{31AA536C-85F5-4A1B-A111-7CE00A08BCBC}" type="slidenum">
              <a:rPr lang="de-DE" smtClean="0"/>
              <a:pPr/>
              <a:t>9</a:t>
            </a:fld>
            <a:endParaRPr lang="de-DE" dirty="0"/>
          </a:p>
        </p:txBody>
      </p:sp>
      <p:pic>
        <p:nvPicPr>
          <p:cNvPr id="2" name="Grafik 1"/>
          <p:cNvPicPr>
            <a:picLocks noChangeAspect="1"/>
          </p:cNvPicPr>
          <p:nvPr/>
        </p:nvPicPr>
        <p:blipFill>
          <a:blip r:embed="rId2"/>
          <a:stretch>
            <a:fillRect/>
          </a:stretch>
        </p:blipFill>
        <p:spPr>
          <a:xfrm>
            <a:off x="468539" y="1075171"/>
            <a:ext cx="7336518" cy="3638339"/>
          </a:xfrm>
          <a:prstGeom prst="rect">
            <a:avLst/>
          </a:prstGeom>
        </p:spPr>
      </p:pic>
      <p:pic>
        <p:nvPicPr>
          <p:cNvPr id="7" name="Picture 6" descr="TDA-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193" y="2745661"/>
            <a:ext cx="5293179" cy="3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7314746" y="5989490"/>
            <a:ext cx="1527982" cy="261610"/>
          </a:xfrm>
          <a:prstGeom prst="rect">
            <a:avLst/>
          </a:prstGeom>
          <a:noFill/>
        </p:spPr>
        <p:txBody>
          <a:bodyPr wrap="none" rtlCol="0">
            <a:spAutoFit/>
          </a:bodyPr>
          <a:lstStyle/>
          <a:p>
            <a:r>
              <a:rPr lang="de-DE" sz="1100" dirty="0" smtClean="0"/>
              <a:t>Source: 1-ACE-Y0100.0 </a:t>
            </a:r>
            <a:endParaRPr lang="de-DE" sz="1100" dirty="0"/>
          </a:p>
        </p:txBody>
      </p:sp>
    </p:spTree>
    <p:extLst>
      <p:ext uri="{BB962C8B-B14F-4D97-AF65-F5344CB8AC3E}">
        <p14:creationId xmlns:p14="http://schemas.microsoft.com/office/powerpoint/2010/main" val="3415524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Arial Narrow"/>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Breitbild</PresentationFormat>
  <Paragraphs>93</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ＭＳ Ｐゴシック</vt:lpstr>
      <vt:lpstr>Arial</vt:lpstr>
      <vt:lpstr>Arial Narrow</vt:lpstr>
      <vt:lpstr>Calibri</vt:lpstr>
      <vt:lpstr>Wingdings</vt:lpstr>
      <vt:lpstr>Office</vt:lpstr>
      <vt:lpstr>subdivertor neutral gas balance</vt:lpstr>
      <vt:lpstr>TF-II: exhaust - OP1.2 pumping efficiency</vt:lpstr>
      <vt:lpstr>TF-II: exhaust - pumping gaps</vt:lpstr>
      <vt:lpstr>TF-II: exhaust - OP1.2 pumping efficiency AEH/AEP</vt:lpstr>
      <vt:lpstr>TF-II: exhaust - OP1.2 pumping efficiency AEH/AEP </vt:lpstr>
      <vt:lpstr>Particle balance model – one subdivertor unit</vt:lpstr>
      <vt:lpstr>Particle balance model – one subdivertor unit</vt:lpstr>
      <vt:lpstr>Particle balance model </vt:lpstr>
      <vt:lpstr>Particle balance model </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Kurz</dc:creator>
  <cp:lastModifiedBy>Dirk Naujoks</cp:lastModifiedBy>
  <cp:revision>634</cp:revision>
  <dcterms:created xsi:type="dcterms:W3CDTF">2018-08-24T10:28:29Z</dcterms:created>
  <dcterms:modified xsi:type="dcterms:W3CDTF">2022-03-01T20:46:53Z</dcterms:modified>
</cp:coreProperties>
</file>