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698" r:id="rId2"/>
    <p:sldMasterId id="2147483691" r:id="rId3"/>
    <p:sldMasterId id="2147483703" r:id="rId4"/>
  </p:sldMasterIdLst>
  <p:notesMasterIdLst>
    <p:notesMasterId r:id="rId15"/>
  </p:notesMasterIdLst>
  <p:sldIdLst>
    <p:sldId id="274" r:id="rId5"/>
    <p:sldId id="276" r:id="rId6"/>
    <p:sldId id="277" r:id="rId7"/>
    <p:sldId id="278" r:id="rId8"/>
    <p:sldId id="279" r:id="rId9"/>
    <p:sldId id="280" r:id="rId10"/>
    <p:sldId id="281" r:id="rId11"/>
    <p:sldId id="282" r:id="rId12"/>
    <p:sldId id="283" r:id="rId13"/>
    <p:sldId id="284"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A"/>
    <a:srgbClr val="FCFCFC"/>
    <a:srgbClr val="FCFCFD"/>
    <a:srgbClr val="FCFDFD"/>
    <a:srgbClr val="FDFDFD"/>
    <a:srgbClr val="FDFDFE"/>
    <a:srgbClr val="FDFEFE"/>
    <a:srgbClr val="FEFEFE"/>
    <a:srgbClr val="FEFEFF"/>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0" autoAdjust="0"/>
    <p:restoredTop sz="94660"/>
  </p:normalViewPr>
  <p:slideViewPr>
    <p:cSldViewPr snapToGrid="0">
      <p:cViewPr varScale="1">
        <p:scale>
          <a:sx n="71" d="100"/>
          <a:sy n="71" d="100"/>
        </p:scale>
        <p:origin x="513" y="45"/>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716D5-ACEA-43FB-9282-292FC8262548}" type="datetimeFigureOut">
              <a:rPr lang="de-DE" smtClean="0"/>
              <a:t>05.04.2022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6895-DAEF-47E5-8529-7A3EBD8431C8}" type="slidenum">
              <a:rPr lang="de-DE" smtClean="0"/>
              <a:t>‹Nr.›</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g"/><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p:spTree>
      <p:nvGrpSpPr>
        <p:cNvPr id="1" name=""/>
        <p:cNvGrpSpPr/>
        <p:nvPr/>
      </p:nvGrpSpPr>
      <p:grpSpPr>
        <a:xfrm>
          <a:off x="0" y="0"/>
          <a:ext cx="0" cy="0"/>
          <a:chOff x="0" y="0"/>
          <a:chExt cx="0" cy="0"/>
        </a:xfrm>
      </p:grpSpPr>
      <p:sp>
        <p:nvSpPr>
          <p:cNvPr id="19" name="Untertitel 2"/>
          <p:cNvSpPr>
            <a:spLocks noGrp="1"/>
          </p:cNvSpPr>
          <p:nvPr>
            <p:ph type="subTitle" idx="1"/>
          </p:nvPr>
        </p:nvSpPr>
        <p:spPr>
          <a:xfrm>
            <a:off x="1533144" y="3690256"/>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0" name="Titel 7"/>
          <p:cNvSpPr>
            <a:spLocks noGrp="1"/>
          </p:cNvSpPr>
          <p:nvPr>
            <p:ph type="title"/>
          </p:nvPr>
        </p:nvSpPr>
        <p:spPr>
          <a:xfrm>
            <a:off x="1533144" y="1501919"/>
            <a:ext cx="9144000" cy="2055378"/>
          </a:xfrm>
          <a:prstGeom prst="rect">
            <a:avLst/>
          </a:prstGeom>
        </p:spPr>
        <p:txBody>
          <a:bodyPr anchor="b"/>
          <a:lstStyle>
            <a:lvl1pPr algn="ctr">
              <a:defRPr b="1"/>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6F4EBBD8-A576-4697-90A8-A3A1DA1E14A9}" type="datetime1">
              <a:rPr lang="de-DE" smtClean="0"/>
              <a:t>05.04.2022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21" name="Gruppieren 20"/>
          <p:cNvGrpSpPr/>
          <p:nvPr userDrawn="1"/>
        </p:nvGrpSpPr>
        <p:grpSpPr>
          <a:xfrm>
            <a:off x="3520800" y="5270400"/>
            <a:ext cx="5177783" cy="716032"/>
            <a:chOff x="3520800" y="5270400"/>
            <a:chExt cx="5177783" cy="716032"/>
          </a:xfrm>
        </p:grpSpPr>
        <p:pic>
          <p:nvPicPr>
            <p:cNvPr id="23" name="Grafik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24" name="Grafik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395684276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6675698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31164771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r>
              <a:rPr lang="de-DE" dirty="0" smtClean="0"/>
              <a:t>Victoria Haak – Gruppenmeeting TB/PWW</a:t>
            </a:r>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19969885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73664544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101549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343000010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61705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p:spTree>
      <p:nvGrpSpPr>
        <p:cNvPr id="1" name=""/>
        <p:cNvGrpSpPr/>
        <p:nvPr/>
      </p:nvGrpSpPr>
      <p:grpSpPr>
        <a:xfrm>
          <a:off x="0" y="0"/>
          <a:ext cx="0" cy="0"/>
          <a:chOff x="0" y="0"/>
          <a:chExt cx="0" cy="0"/>
        </a:xfrm>
      </p:grpSpPr>
      <p:sp>
        <p:nvSpPr>
          <p:cNvPr id="33" name="Untertitel 2"/>
          <p:cNvSpPr>
            <a:spLocks noGrp="1"/>
          </p:cNvSpPr>
          <p:nvPr userDrawn="1">
            <p:ph type="subTitle" idx="1"/>
          </p:nvPr>
        </p:nvSpPr>
        <p:spPr>
          <a:xfrm>
            <a:off x="1524000" y="3429000"/>
            <a:ext cx="9144000" cy="1194706"/>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34" name="Titel 7"/>
          <p:cNvSpPr>
            <a:spLocks noGrp="1"/>
          </p:cNvSpPr>
          <p:nvPr userDrawn="1">
            <p:ph type="title"/>
          </p:nvPr>
        </p:nvSpPr>
        <p:spPr>
          <a:xfrm>
            <a:off x="1524000" y="1240663"/>
            <a:ext cx="9144000" cy="2055378"/>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4" name="Gruppieren 13"/>
          <p:cNvGrpSpPr/>
          <p:nvPr userDrawn="1"/>
        </p:nvGrpSpPr>
        <p:grpSpPr>
          <a:xfrm>
            <a:off x="1930906" y="5858096"/>
            <a:ext cx="8505866" cy="566770"/>
            <a:chOff x="507813" y="5799994"/>
            <a:chExt cx="8204703" cy="56677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813" y="5834863"/>
              <a:ext cx="560411" cy="373742"/>
            </a:xfrm>
            <a:prstGeom prst="rect">
              <a:avLst/>
            </a:prstGeom>
          </p:spPr>
        </p:pic>
        <p:sp>
          <p:nvSpPr>
            <p:cNvPr id="18" name="Subtitle 2"/>
            <p:cNvSpPr txBox="1">
              <a:spLocks/>
            </p:cNvSpPr>
            <p:nvPr userDrawn="1"/>
          </p:nvSpPr>
          <p:spPr>
            <a:xfrm>
              <a:off x="1068224" y="5799994"/>
              <a:ext cx="7644292"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sp>
        <p:nvSpPr>
          <p:cNvPr id="3" name="Datumsplatzhalter 2"/>
          <p:cNvSpPr>
            <a:spLocks noGrp="1"/>
          </p:cNvSpPr>
          <p:nvPr>
            <p:ph type="dt" sz="half" idx="10"/>
          </p:nvPr>
        </p:nvSpPr>
        <p:spPr/>
        <p:txBody>
          <a:bodyPr/>
          <a:lstStyle/>
          <a:p>
            <a:fld id="{6F4EBBD8-A576-4697-90A8-A3A1DA1E14A9}" type="datetime1">
              <a:rPr lang="de-DE" smtClean="0"/>
              <a:t>05.04.2022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31AA536C-85F5-4A1B-A111-7CE00A08BCBC}" type="slidenum">
              <a:rPr lang="de-DE" smtClean="0"/>
              <a:pPr/>
              <a:t>‹Nr.›</a:t>
            </a:fld>
            <a:endParaRPr lang="de-DE" dirty="0"/>
          </a:p>
        </p:txBody>
      </p:sp>
      <p:grpSp>
        <p:nvGrpSpPr>
          <p:cNvPr id="16" name="Gruppieren 15"/>
          <p:cNvGrpSpPr/>
          <p:nvPr userDrawn="1"/>
        </p:nvGrpSpPr>
        <p:grpSpPr>
          <a:xfrm>
            <a:off x="3520800" y="4874400"/>
            <a:ext cx="5177783" cy="716032"/>
            <a:chOff x="3520800" y="5270400"/>
            <a:chExt cx="5177783" cy="716032"/>
          </a:xfrm>
        </p:grpSpPr>
        <p:pic>
          <p:nvPicPr>
            <p:cNvPr id="17" name="Grafik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62800" y="5425200"/>
              <a:ext cx="2135783" cy="507600"/>
            </a:xfrm>
            <a:prstGeom prst="rect">
              <a:avLst/>
            </a:prstGeom>
          </p:spPr>
        </p:pic>
        <p:pic>
          <p:nvPicPr>
            <p:cNvPr id="19" name="Grafik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382977" cy="716032"/>
            </a:xfrm>
            <a:prstGeom prst="rect">
              <a:avLst/>
            </a:prstGeom>
          </p:spPr>
        </p:pic>
      </p:grpSp>
    </p:spTree>
    <p:extLst>
      <p:ext uri="{BB962C8B-B14F-4D97-AF65-F5344CB8AC3E}">
        <p14:creationId xmlns:p14="http://schemas.microsoft.com/office/powerpoint/2010/main" val="412792222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W7-X w/o acknowledgement w/ image">
    <p:spTree>
      <p:nvGrpSpPr>
        <p:cNvPr id="1" name=""/>
        <p:cNvGrpSpPr/>
        <p:nvPr/>
      </p:nvGrpSpPr>
      <p:grpSpPr>
        <a:xfrm>
          <a:off x="0" y="0"/>
          <a:ext cx="0" cy="0"/>
          <a:chOff x="0" y="0"/>
          <a:chExt cx="0" cy="0"/>
        </a:xfrm>
      </p:grpSpPr>
      <p:pic>
        <p:nvPicPr>
          <p:cNvPr id="6" name="Grafi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249395"/>
            <a:ext cx="12192000" cy="2264910"/>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05.04.2022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endParaRPr lang="en-US"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510472"/>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136247"/>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2" name="Gruppieren 11"/>
          <p:cNvGrpSpPr/>
          <p:nvPr userDrawn="1"/>
        </p:nvGrpSpPr>
        <p:grpSpPr>
          <a:xfrm>
            <a:off x="3520800" y="3312000"/>
            <a:ext cx="5163857" cy="662400"/>
            <a:chOff x="3520800" y="5270400"/>
            <a:chExt cx="5163857" cy="662400"/>
          </a:xfrm>
        </p:grpSpPr>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18" name="Grafik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859038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7-X w/ acknowledgement w/ image">
    <p:spTree>
      <p:nvGrpSpPr>
        <p:cNvPr id="1" name=""/>
        <p:cNvGrpSpPr/>
        <p:nvPr/>
      </p:nvGrpSpPr>
      <p:grpSpPr>
        <a:xfrm>
          <a:off x="0" y="0"/>
          <a:ext cx="0" cy="0"/>
          <a:chOff x="0" y="0"/>
          <a:chExt cx="0" cy="0"/>
        </a:xfrm>
      </p:grpSpPr>
      <p:pic>
        <p:nvPicPr>
          <p:cNvPr id="18" name="Grafik 17"/>
          <p:cNvPicPr>
            <a:picLocks noChangeAspect="1"/>
          </p:cNvPicPr>
          <p:nvPr userDrawn="1"/>
        </p:nvPicPr>
        <p:blipFill rotWithShape="1">
          <a:blip r:embed="rId2">
            <a:extLst>
              <a:ext uri="{28A0092B-C50C-407E-A947-70E740481C1C}">
                <a14:useLocalDpi xmlns:a14="http://schemas.microsoft.com/office/drawing/2010/main" val="0"/>
              </a:ext>
            </a:extLst>
          </a:blip>
          <a:srcRect t="9428"/>
          <a:stretch/>
        </p:blipFill>
        <p:spPr>
          <a:xfrm>
            <a:off x="0" y="4462943"/>
            <a:ext cx="12192000" cy="2051362"/>
          </a:xfrm>
          <a:prstGeom prst="rect">
            <a:avLst/>
          </a:prstGeom>
        </p:spPr>
      </p:pic>
      <p:sp>
        <p:nvSpPr>
          <p:cNvPr id="14" name="Datumsplatzhalter 2"/>
          <p:cNvSpPr>
            <a:spLocks noGrp="1"/>
          </p:cNvSpPr>
          <p:nvPr>
            <p:ph type="dt" sz="half" idx="10"/>
          </p:nvPr>
        </p:nvSpPr>
        <p:spPr>
          <a:xfrm>
            <a:off x="479425" y="6490520"/>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9239386D-0DD8-4F47-AB93-DD4D12351C48}" type="datetime1">
              <a:rPr lang="de-DE" smtClean="0"/>
              <a:t>05.04.2022</a:t>
            </a:fld>
            <a:endParaRPr lang="de-DE" dirty="0"/>
          </a:p>
        </p:txBody>
      </p:sp>
      <p:sp>
        <p:nvSpPr>
          <p:cNvPr id="15" name="Fußzeilenplatzhalter 3"/>
          <p:cNvSpPr>
            <a:spLocks noGrp="1"/>
          </p:cNvSpPr>
          <p:nvPr>
            <p:ph type="ftr" sz="quarter" idx="11"/>
          </p:nvPr>
        </p:nvSpPr>
        <p:spPr>
          <a:xfrm>
            <a:off x="1813845" y="6488564"/>
            <a:ext cx="8564310" cy="365125"/>
          </a:xfrm>
        </p:spPr>
        <p:txBody>
          <a:bodyPr/>
          <a:lstStyle>
            <a:lvl1pPr>
              <a:defRPr lang="en-US" sz="1000" b="0" kern="1200" dirty="0" smtClean="0">
                <a:solidFill>
                  <a:schemeClr val="tx1">
                    <a:lumMod val="75000"/>
                    <a:lumOff val="25000"/>
                  </a:schemeClr>
                </a:solidFill>
                <a:latin typeface="Arial Narrow" panose="020B0606020202030204" pitchFamily="34" charset="0"/>
                <a:ea typeface="+mn-ea"/>
                <a:cs typeface="+mn-cs"/>
              </a:defRPr>
            </a:lvl1pPr>
          </a:lstStyle>
          <a:p>
            <a:r>
              <a:rPr lang="de-DE" dirty="0" smtClean="0"/>
              <a:t>Victoria Haak – Gruppenmeeting TB/PWW</a:t>
            </a:r>
            <a:endParaRPr lang="de-DE" dirty="0"/>
          </a:p>
        </p:txBody>
      </p:sp>
      <p:sp>
        <p:nvSpPr>
          <p:cNvPr id="16" name="Foliennummernplatzhalter 4"/>
          <p:cNvSpPr>
            <a:spLocks noGrp="1"/>
          </p:cNvSpPr>
          <p:nvPr>
            <p:ph type="sldNum" sz="quarter" idx="12"/>
          </p:nvPr>
        </p:nvSpPr>
        <p:spPr>
          <a:xfrm>
            <a:off x="10632575" y="6490519"/>
            <a:ext cx="1080000" cy="365125"/>
          </a:xfrm>
        </p:spPr>
        <p:txBody>
          <a:bodyPr/>
          <a:lstStyle>
            <a:lvl1pP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
        <p:nvSpPr>
          <p:cNvPr id="17" name="Untertitel 2"/>
          <p:cNvSpPr>
            <a:spLocks noGrp="1"/>
          </p:cNvSpPr>
          <p:nvPr>
            <p:ph type="subTitle" idx="1"/>
          </p:nvPr>
        </p:nvSpPr>
        <p:spPr>
          <a:xfrm>
            <a:off x="1524000" y="2407920"/>
            <a:ext cx="9144000" cy="748028"/>
          </a:xfrm>
          <a:prstGeom prst="rect">
            <a:avLst/>
          </a:prstGeom>
        </p:spPr>
        <p:txBody>
          <a:bodyPr/>
          <a:lstStyle>
            <a:lvl1pPr marL="0" indent="0" algn="ctr">
              <a:buNone/>
              <a:defRPr sz="24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23" name="Titel 7"/>
          <p:cNvSpPr>
            <a:spLocks noGrp="1"/>
          </p:cNvSpPr>
          <p:nvPr>
            <p:ph type="title"/>
          </p:nvPr>
        </p:nvSpPr>
        <p:spPr>
          <a:xfrm>
            <a:off x="1524000" y="1033695"/>
            <a:ext cx="9144000" cy="1316396"/>
          </a:xfrm>
          <a:prstGeom prst="rect">
            <a:avLst/>
          </a:prstGeom>
        </p:spPr>
        <p:txBody>
          <a:bodyPr anchor="b"/>
          <a:lstStyle>
            <a:lvl1pPr algn="ctr">
              <a:defRPr b="1"/>
            </a:lvl1pPr>
          </a:lstStyle>
          <a:p>
            <a:r>
              <a:rPr lang="de-DE" smtClean="0"/>
              <a:t>Titelmasterformat durch Klicken bearbeiten</a:t>
            </a:r>
            <a:endParaRPr lang="de-DE" dirty="0"/>
          </a:p>
        </p:txBody>
      </p:sp>
      <p:grpSp>
        <p:nvGrpSpPr>
          <p:cNvPr id="19" name="Gruppieren 18"/>
          <p:cNvGrpSpPr/>
          <p:nvPr userDrawn="1"/>
        </p:nvGrpSpPr>
        <p:grpSpPr>
          <a:xfrm>
            <a:off x="1155700" y="3986452"/>
            <a:ext cx="9746155" cy="566770"/>
            <a:chOff x="498625" y="5792837"/>
            <a:chExt cx="9401079" cy="566770"/>
          </a:xfrm>
        </p:grpSpPr>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8625" y="5834863"/>
              <a:ext cx="560411" cy="373742"/>
            </a:xfrm>
            <a:prstGeom prst="rect">
              <a:avLst/>
            </a:prstGeom>
          </p:spPr>
        </p:pic>
        <p:sp>
          <p:nvSpPr>
            <p:cNvPr id="21" name="Subtitle 2"/>
            <p:cNvSpPr txBox="1">
              <a:spLocks/>
            </p:cNvSpPr>
            <p:nvPr userDrawn="1"/>
          </p:nvSpPr>
          <p:spPr>
            <a:xfrm>
              <a:off x="1068226" y="5792837"/>
              <a:ext cx="8831478" cy="56677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950" dirty="0" smtClean="0">
                  <a:latin typeface="Arial Narrow" panose="020B0606020202030204" pitchFamily="34" charset="0"/>
                </a:rPr>
                <a:t>This work has been carried out within the framework of the </a:t>
              </a:r>
              <a:r>
                <a:rPr lang="en-US" sz="950" dirty="0" err="1" smtClean="0">
                  <a:latin typeface="Arial Narrow" panose="020B0606020202030204" pitchFamily="34" charset="0"/>
                </a:rPr>
                <a:t>EUROfusion</a:t>
              </a:r>
              <a:r>
                <a:rPr lang="en-US" sz="950" dirty="0" smtClean="0">
                  <a:latin typeface="Arial Narrow" panose="020B0606020202030204" pitchFamily="34" charset="0"/>
                </a:rPr>
                <a:t> Consortium, funded by the European Union via the </a:t>
              </a:r>
              <a:r>
                <a:rPr lang="en-US" sz="950" dirty="0" err="1" smtClean="0">
                  <a:latin typeface="Arial Narrow" panose="020B0606020202030204" pitchFamily="34" charset="0"/>
                </a:rPr>
                <a:t>Euratom</a:t>
              </a:r>
              <a:r>
                <a:rPr lang="en-US" sz="950" dirty="0" smtClean="0">
                  <a:latin typeface="Arial Narrow" panose="020B0606020202030204" pitchFamily="34" charset="0"/>
                </a:rPr>
                <a:t> Research and Training </a:t>
              </a:r>
              <a:r>
                <a:rPr lang="en-US" sz="950" dirty="0" err="1" smtClean="0">
                  <a:latin typeface="Arial Narrow" panose="020B0606020202030204" pitchFamily="34" charset="0"/>
                </a:rPr>
                <a:t>Programme</a:t>
              </a:r>
              <a:r>
                <a:rPr lang="en-US" sz="950" dirty="0" smtClean="0">
                  <a:latin typeface="Arial Narrow" panose="020B0606020202030204" pitchFamily="34" charset="0"/>
                </a:rPr>
                <a:t> (Grant Agreement No 101052200 — </a:t>
              </a:r>
              <a:r>
                <a:rPr lang="en-US" sz="950" dirty="0" err="1" smtClean="0">
                  <a:latin typeface="Arial Narrow" panose="020B0606020202030204" pitchFamily="34" charset="0"/>
                </a:rPr>
                <a:t>EUROfusion</a:t>
              </a:r>
              <a:r>
                <a:rPr lang="en-US" sz="950" dirty="0" smtClean="0">
                  <a:latin typeface="Arial Narrow" panose="020B0606020202030204" pitchFamily="34" charset="0"/>
                </a:rPr>
                <a:t>). Views and opinions expressed are however those of the author(s) only and do not necessarily reflect those of the European Union or the European Commission. Neither the European Union nor the European Commission can be held responsible for them.</a:t>
              </a:r>
              <a:endParaRPr lang="en-US" sz="950" dirty="0">
                <a:latin typeface="Arial Narrow" panose="020B0606020202030204" pitchFamily="34" charset="0"/>
              </a:endParaRPr>
            </a:p>
          </p:txBody>
        </p:sp>
      </p:grpSp>
      <p:grpSp>
        <p:nvGrpSpPr>
          <p:cNvPr id="39" name="Gruppieren 38"/>
          <p:cNvGrpSpPr/>
          <p:nvPr userDrawn="1"/>
        </p:nvGrpSpPr>
        <p:grpSpPr>
          <a:xfrm>
            <a:off x="3520800" y="3240000"/>
            <a:ext cx="5163857" cy="662400"/>
            <a:chOff x="3520800" y="5270400"/>
            <a:chExt cx="5163857" cy="662400"/>
          </a:xfrm>
        </p:grpSpPr>
        <p:pic>
          <p:nvPicPr>
            <p:cNvPr id="40" name="Grafik 3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685200" y="5418000"/>
              <a:ext cx="1999457" cy="475200"/>
            </a:xfrm>
            <a:prstGeom prst="rect">
              <a:avLst/>
            </a:prstGeom>
          </p:spPr>
        </p:pic>
        <p:pic>
          <p:nvPicPr>
            <p:cNvPr id="41" name="Grafik 4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520800" y="5270400"/>
              <a:ext cx="2204488" cy="662400"/>
            </a:xfrm>
            <a:prstGeom prst="rect">
              <a:avLst/>
            </a:prstGeom>
          </p:spPr>
        </p:pic>
      </p:grpSp>
    </p:spTree>
    <p:extLst>
      <p:ext uri="{BB962C8B-B14F-4D97-AF65-F5344CB8AC3E}">
        <p14:creationId xmlns:p14="http://schemas.microsoft.com/office/powerpoint/2010/main" val="17393731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1519152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6" name="Textplatzhalter 5"/>
          <p:cNvSpPr>
            <a:spLocks noGrp="1"/>
          </p:cNvSpPr>
          <p:nvPr>
            <p:ph type="body" sz="quarter" idx="17"/>
          </p:nvPr>
        </p:nvSpPr>
        <p:spPr>
          <a:xfrm>
            <a:off x="479425" y="1096930"/>
            <a:ext cx="11233150" cy="5094320"/>
          </a:xfrm>
          <a:prstGeom prst="rect">
            <a:avLst/>
          </a:prstGeom>
        </p:spPr>
        <p:txBody>
          <a:bodyPr lIns="0"/>
          <a:lstStyle>
            <a:lvl1pPr>
              <a:defRPr lang="de-DE" sz="2400" b="1" kern="1200" dirty="0" smtClean="0">
                <a:solidFill>
                  <a:schemeClr val="tx1"/>
                </a:solidFill>
                <a:latin typeface="+mj-lt"/>
                <a:ea typeface="+mn-ea"/>
                <a:cs typeface="+mn-cs"/>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9416291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7583013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089025"/>
            <a:ext cx="5540020" cy="5129212"/>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56419565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smtClean="0"/>
              <a:t>Titelmasterformat durch Klicken bearbeiten</a:t>
            </a:r>
            <a:endParaRPr lang="de-DE" dirty="0"/>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fld id="{6F4EBBD8-A576-4697-90A8-A3A1DA1E14A9}" type="datetime1">
              <a:rPr lang="de-DE" smtClean="0"/>
              <a:t>05.04.2022</a:t>
            </a:fld>
            <a:endParaRPr lang="de-DE" dirty="0"/>
          </a:p>
        </p:txBody>
      </p:sp>
      <p:sp>
        <p:nvSpPr>
          <p:cNvPr id="3" name="Fußzeilenplatzhalter 2"/>
          <p:cNvSpPr>
            <a:spLocks noGrp="1"/>
          </p:cNvSpPr>
          <p:nvPr>
            <p:ph type="ftr" sz="quarter" idx="15"/>
          </p:nvPr>
        </p:nvSpPr>
        <p:spPr/>
        <p:txBody>
          <a:bodyPr/>
          <a:lstStyle/>
          <a:p>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425" y="1912937"/>
            <a:ext cx="5540020" cy="4314721"/>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7" name="Inhaltsplatzhalter 2"/>
          <p:cNvSpPr>
            <a:spLocks noGrp="1"/>
          </p:cNvSpPr>
          <p:nvPr>
            <p:ph idx="18"/>
          </p:nvPr>
        </p:nvSpPr>
        <p:spPr>
          <a:xfrm>
            <a:off x="6175248" y="1912937"/>
            <a:ext cx="5540020" cy="4305300"/>
          </a:xfrm>
          <a:prstGeom prst="rect">
            <a:avLst/>
          </a:prstGeom>
        </p:spPr>
        <p:txBody>
          <a:bodyPr lIns="0"/>
          <a:lstStyle>
            <a:lvl1pPr>
              <a:defRPr lang="de-DE" sz="2400" b="1" kern="1200" smtClean="0">
                <a:solidFill>
                  <a:schemeClr val="tx1"/>
                </a:solidFill>
                <a:latin typeface="+mn-lt"/>
                <a:ea typeface="+mn-ea"/>
                <a:cs typeface="+mn-cs"/>
              </a:defRPr>
            </a:lvl1pPr>
            <a:lvl2pPr>
              <a:defRPr lang="de-DE" sz="2000" b="0" kern="1200" dirty="0" smtClean="0">
                <a:solidFill>
                  <a:schemeClr val="tx1"/>
                </a:solidFill>
                <a:latin typeface="+mn-lt"/>
                <a:ea typeface="+mn-ea"/>
                <a:cs typeface="+mn-cs"/>
              </a:defRPr>
            </a:lvl2pPr>
            <a:lvl3pPr>
              <a:defRPr lang="de-DE" sz="1800" kern="1200" dirty="0" smtClean="0">
                <a:solidFill>
                  <a:schemeClr val="tx1"/>
                </a:solidFill>
                <a:latin typeface="+mn-lt"/>
                <a:ea typeface="+mn-ea"/>
                <a:cs typeface="+mn-cs"/>
              </a:defRPr>
            </a:lvl3pPr>
            <a:lvl5pPr>
              <a:defRPr lang="de-DE" sz="1600" kern="1200" dirty="0" smtClean="0">
                <a:solidFill>
                  <a:schemeClr val="tx1"/>
                </a:solidFill>
                <a:latin typeface="+mn-lt"/>
                <a:ea typeface="+mn-ea"/>
                <a:cs typeface="+mn-cs"/>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6" name="Textplatzhalter 2"/>
          <p:cNvSpPr>
            <a:spLocks noGrp="1"/>
          </p:cNvSpPr>
          <p:nvPr>
            <p:ph type="body" idx="19"/>
          </p:nvPr>
        </p:nvSpPr>
        <p:spPr>
          <a:xfrm>
            <a:off x="479426" y="1089025"/>
            <a:ext cx="5540020"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
        <p:nvSpPr>
          <p:cNvPr id="18" name="Textplatzhalter 4"/>
          <p:cNvSpPr>
            <a:spLocks noGrp="1"/>
          </p:cNvSpPr>
          <p:nvPr>
            <p:ph type="body" sz="quarter" idx="3"/>
          </p:nvPr>
        </p:nvSpPr>
        <p:spPr>
          <a:xfrm>
            <a:off x="6172136" y="1089025"/>
            <a:ext cx="5539678" cy="823912"/>
          </a:xfrm>
          <a:prstGeom prst="rect">
            <a:avLst/>
          </a:prstGeom>
        </p:spPr>
        <p:txBody>
          <a:bodyPr l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Formatvorlagen des Textmasters bearbeiten</a:t>
            </a:r>
          </a:p>
        </p:txBody>
      </p:sp>
    </p:spTree>
    <p:extLst>
      <p:ext uri="{BB962C8B-B14F-4D97-AF65-F5344CB8AC3E}">
        <p14:creationId xmlns:p14="http://schemas.microsoft.com/office/powerpoint/2010/main" val="27719487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8" pos="737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w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7.xml"/><Relationship Id="rId7" Type="http://schemas.openxmlformats.org/officeDocument/2006/relationships/image" Target="../media/image7.emf"/><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7.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05.04.2022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r>
              <a:rPr lang="de-DE" dirty="0" smtClean="0"/>
              <a:t>Victoria Haak – Gruppenmeeting TB/PWW</a:t>
            </a:r>
          </a:p>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7" name="Grafik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594351" y="189217"/>
            <a:ext cx="571391" cy="511634"/>
          </a:xfrm>
          <a:prstGeom prst="rect">
            <a:avLst/>
          </a:prstGeom>
        </p:spPr>
      </p:pic>
      <p:pic>
        <p:nvPicPr>
          <p:cNvPr id="8" name="Grafik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334500" y="183600"/>
            <a:ext cx="2401557" cy="516910"/>
          </a:xfrm>
          <a:prstGeom prst="rect">
            <a:avLst/>
          </a:prstGeom>
        </p:spPr>
      </p:pic>
    </p:spTree>
    <p:extLst>
      <p:ext uri="{BB962C8B-B14F-4D97-AF65-F5344CB8AC3E}">
        <p14:creationId xmlns:p14="http://schemas.microsoft.com/office/powerpoint/2010/main" val="5402461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5" r:id="rId4"/>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86" userDrawn="1">
          <p15:clr>
            <a:srgbClr val="F26B43"/>
          </p15:clr>
        </p15:guide>
        <p15:guide id="9" orient="horz" pos="438">
          <p15:clr>
            <a:srgbClr val="F26B43"/>
          </p15:clr>
        </p15:guide>
        <p15:guide id="10" orient="horz" pos="3917">
          <p15:clr>
            <a:srgbClr val="F26B43"/>
          </p15:clr>
        </p15:guide>
        <p15:guide id="11" orient="horz" pos="23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05.04.2022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r>
              <a:rPr lang="de-DE" dirty="0" smtClean="0"/>
              <a:t>Victoria Haak – Gruppenmeeting TB/PWW</a:t>
            </a:r>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91293"/>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258570" y="191598"/>
            <a:ext cx="599049" cy="536400"/>
          </a:xfrm>
          <a:prstGeom prst="rect">
            <a:avLst/>
          </a:prstGeom>
        </p:spPr>
      </p:pic>
    </p:spTree>
    <p:extLst>
      <p:ext uri="{BB962C8B-B14F-4D97-AF65-F5344CB8AC3E}">
        <p14:creationId xmlns:p14="http://schemas.microsoft.com/office/powerpoint/2010/main" val="295447090"/>
      </p:ext>
    </p:extLst>
  </p:cSld>
  <p:clrMap bg1="lt1" tx1="dk1" bg2="lt2" tx2="dk2" accent1="accent1" accent2="accent2" accent3="accent3" accent4="accent4" accent5="accent5" accent6="accent6" hlink="hlink" folHlink="folHlink"/>
  <p:sldLayoutIdLst>
    <p:sldLayoutId id="2147483699" r:id="rId1"/>
    <p:sldLayoutId id="2147483716" r:id="rId2"/>
    <p:sldLayoutId id="2147483700" r:id="rId3"/>
    <p:sldLayoutId id="2147483701" r:id="rId4"/>
    <p:sldLayoutId id="2147483702"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05.04.2022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r>
              <a:rPr lang="de-DE" dirty="0" smtClean="0"/>
              <a:t>Victoria Haak – Gruppenmeeting TB/PWW</a:t>
            </a:r>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pic>
        <p:nvPicPr>
          <p:cNvPr id="8" name="Picture 11"/>
          <p:cNvPicPr>
            <a:picLocks noChangeAspect="1" noChangeArrowheads="1"/>
          </p:cNvPicPr>
          <p:nvPr userDrawn="1"/>
        </p:nvPicPr>
        <p:blipFill>
          <a:blip r:embed="rId7" cstate="print">
            <a:extLst>
              <a:ext uri="{28A0092B-C50C-407E-A947-70E740481C1C}">
                <a14:useLocalDpi xmlns:a14="http://schemas.microsoft.com/office/drawing/2010/main" val="0"/>
              </a:ext>
            </a:extLst>
          </a:blip>
          <a:stretch>
            <a:fillRect/>
          </a:stretch>
        </p:blipFill>
        <p:spPr bwMode="auto">
          <a:xfrm>
            <a:off x="11110850" y="188912"/>
            <a:ext cx="600964" cy="537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6864169"/>
      </p:ext>
    </p:extLst>
  </p:cSld>
  <p:clrMap bg1="lt1" tx1="dk1" bg2="lt2" tx2="dk2" accent1="accent1" accent2="accent2" accent3="accent3" accent4="accent4" accent5="accent5" accent6="accent6" hlink="hlink" folHlink="folHlink"/>
  <p:sldLayoutIdLst>
    <p:sldLayoutId id="2147483692" r:id="rId1"/>
    <p:sldLayoutId id="2147483717" r:id="rId2"/>
    <p:sldLayoutId id="2147483693" r:id="rId3"/>
    <p:sldLayoutId id="2147483694" r:id="rId4"/>
    <p:sldLayoutId id="2147483695"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fld id="{6F4EBBD8-A576-4697-90A8-A3A1DA1E14A9}" type="datetime1">
              <a:rPr lang="de-DE" smtClean="0"/>
              <a:t>05.04.2022</a:t>
            </a:fld>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endParaRPr lang="de-DE"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0" tIns="45720" rIns="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‹Nr.›</a:t>
            </a:fld>
            <a:endParaRPr lang="de-DE" dirty="0"/>
          </a:p>
        </p:txBody>
      </p:sp>
    </p:spTree>
    <p:extLst>
      <p:ext uri="{BB962C8B-B14F-4D97-AF65-F5344CB8AC3E}">
        <p14:creationId xmlns:p14="http://schemas.microsoft.com/office/powerpoint/2010/main" val="2164823379"/>
      </p:ext>
    </p:extLst>
  </p:cSld>
  <p:clrMap bg1="lt1" tx1="dk1" bg2="lt2" tx2="dk2" accent1="accent1" accent2="accent2" accent3="accent3" accent4="accent4" accent5="accent5" accent6="accent6" hlink="hlink" folHlink="folHlink"/>
  <p:sldLayoutIdLst>
    <p:sldLayoutId id="2147483705" r:id="rId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7378">
          <p15:clr>
            <a:srgbClr val="F26B43"/>
          </p15:clr>
        </p15:guide>
        <p15:guide id="3" pos="302">
          <p15:clr>
            <a:srgbClr val="F26B43"/>
          </p15:clr>
        </p15:guide>
        <p15:guide id="4" orient="horz" pos="119">
          <p15:clr>
            <a:srgbClr val="F26B43"/>
          </p15:clr>
        </p15:guide>
        <p15:guide id="5" orient="horz" pos="3997">
          <p15:clr>
            <a:srgbClr val="F26B43"/>
          </p15:clr>
        </p15:guide>
        <p15:guide id="6" orient="horz" pos="572">
          <p15:clr>
            <a:srgbClr val="F26B43"/>
          </p15:clr>
        </p15:guide>
        <p15:guide id="7" orient="horz" pos="686">
          <p15:clr>
            <a:srgbClr val="F26B43"/>
          </p15:clr>
        </p15:guide>
        <p15:guide id="8" orient="horz" pos="2273">
          <p15:clr>
            <a:srgbClr val="F26B43"/>
          </p15:clr>
        </p15:guide>
        <p15:guide id="9" orient="horz" pos="458">
          <p15:clr>
            <a:srgbClr val="F26B43"/>
          </p15:clr>
        </p15:guide>
        <p15:guide id="10" orient="horz" pos="391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B02F7BE-D151-4E0B-ADEA-4ACB555EF7AA}" type="datetime1">
              <a:rPr lang="de-DE" smtClean="0"/>
              <a:t>05.04.2022</a:t>
            </a:fld>
            <a:endParaRPr lang="de-DE" dirty="0"/>
          </a:p>
        </p:txBody>
      </p:sp>
      <p:sp>
        <p:nvSpPr>
          <p:cNvPr id="3" name="Fußzeilenplatzhalter 2"/>
          <p:cNvSpPr>
            <a:spLocks noGrp="1"/>
          </p:cNvSpPr>
          <p:nvPr>
            <p:ph type="ftr" sz="quarter" idx="11"/>
          </p:nvPr>
        </p:nvSpPr>
        <p:spPr/>
        <p:txBody>
          <a:bodyPr/>
          <a:lstStyle/>
          <a:p>
            <a:r>
              <a:rPr lang="en-US" dirty="0" smtClean="0"/>
              <a:t>Victoria Haak </a:t>
            </a:r>
            <a:endParaRPr lang="en-US" dirty="0"/>
          </a:p>
        </p:txBody>
      </p:sp>
      <p:sp>
        <p:nvSpPr>
          <p:cNvPr id="4" name="Foliennummernplatzhalter 3"/>
          <p:cNvSpPr>
            <a:spLocks noGrp="1"/>
          </p:cNvSpPr>
          <p:nvPr>
            <p:ph type="sldNum" sz="quarter" idx="12"/>
          </p:nvPr>
        </p:nvSpPr>
        <p:spPr/>
        <p:txBody>
          <a:bodyPr/>
          <a:lstStyle/>
          <a:p>
            <a:fld id="{31AA536C-85F5-4A1B-A111-7CE00A08BCBC}" type="slidenum">
              <a:rPr lang="de-DE" smtClean="0"/>
              <a:pPr/>
              <a:t>1</a:t>
            </a:fld>
            <a:endParaRPr lang="de-DE" dirty="0"/>
          </a:p>
        </p:txBody>
      </p:sp>
      <p:sp>
        <p:nvSpPr>
          <p:cNvPr id="5" name="Titel 4"/>
          <p:cNvSpPr>
            <a:spLocks noGrp="1"/>
          </p:cNvSpPr>
          <p:nvPr>
            <p:ph type="title"/>
          </p:nvPr>
        </p:nvSpPr>
        <p:spPr>
          <a:xfrm>
            <a:off x="1488575" y="1632089"/>
            <a:ext cx="9144000" cy="1316396"/>
          </a:xfrm>
        </p:spPr>
        <p:txBody>
          <a:bodyPr/>
          <a:lstStyle/>
          <a:p>
            <a:r>
              <a:rPr lang="de-DE" dirty="0" err="1" smtClean="0"/>
              <a:t>Proposals</a:t>
            </a:r>
            <a:r>
              <a:rPr lang="de-DE" dirty="0" smtClean="0"/>
              <a:t> OP2.1:</a:t>
            </a:r>
            <a:br>
              <a:rPr lang="de-DE" dirty="0" smtClean="0"/>
            </a:br>
            <a:r>
              <a:rPr lang="de-DE" dirty="0" err="1" smtClean="0"/>
              <a:t>characterization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cryo</a:t>
            </a:r>
            <a:r>
              <a:rPr lang="de-DE" dirty="0" smtClean="0"/>
              <a:t> pump </a:t>
            </a:r>
            <a:r>
              <a:rPr lang="de-DE" dirty="0" err="1" smtClean="0"/>
              <a:t>and</a:t>
            </a:r>
            <a:r>
              <a:rPr lang="de-DE" dirty="0" smtClean="0"/>
              <a:t> </a:t>
            </a:r>
            <a:r>
              <a:rPr lang="de-DE" dirty="0" err="1" smtClean="0"/>
              <a:t>pumping</a:t>
            </a:r>
            <a:r>
              <a:rPr lang="de-DE" dirty="0" smtClean="0"/>
              <a:t> </a:t>
            </a:r>
            <a:r>
              <a:rPr lang="de-DE" dirty="0" err="1" smtClean="0"/>
              <a:t>efficiency</a:t>
            </a:r>
            <a:endParaRPr lang="de-DE" dirty="0"/>
          </a:p>
        </p:txBody>
      </p:sp>
    </p:spTree>
    <p:extLst>
      <p:ext uri="{BB962C8B-B14F-4D97-AF65-F5344CB8AC3E}">
        <p14:creationId xmlns:p14="http://schemas.microsoft.com/office/powerpoint/2010/main" val="286247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666381" cy="658800"/>
          </a:xfrm>
        </p:spPr>
        <p:txBody>
          <a:bodyPr>
            <a:normAutofit fontScale="90000"/>
          </a:bodyPr>
          <a:lstStyle/>
          <a:p>
            <a:r>
              <a:rPr lang="de-DE" dirty="0"/>
              <a:t>3</a:t>
            </a:r>
            <a:r>
              <a:rPr lang="de-DE" dirty="0" smtClean="0"/>
              <a:t>. </a:t>
            </a:r>
            <a:r>
              <a:rPr lang="de-DE" dirty="0" err="1"/>
              <a:t>Characterization</a:t>
            </a:r>
            <a:r>
              <a:rPr lang="de-DE" dirty="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a:t>
            </a:r>
            <a:r>
              <a:rPr lang="de-DE" dirty="0" smtClean="0"/>
              <a:t>pump </a:t>
            </a:r>
            <a:r>
              <a:rPr lang="de-DE" dirty="0" err="1" smtClean="0"/>
              <a:t>during</a:t>
            </a:r>
            <a:r>
              <a:rPr lang="de-DE" dirty="0" smtClean="0"/>
              <a:t> </a:t>
            </a:r>
            <a:r>
              <a:rPr lang="de-DE" dirty="0" err="1" smtClean="0"/>
              <a:t>plasma</a:t>
            </a:r>
            <a:r>
              <a:rPr lang="de-DE" dirty="0" smtClean="0"/>
              <a:t> </a:t>
            </a:r>
            <a:r>
              <a:rPr lang="de-DE" dirty="0" err="1" smtClean="0"/>
              <a:t>operation</a:t>
            </a:r>
            <a:r>
              <a:rPr lang="de-DE" dirty="0" smtClean="0"/>
              <a:t> </a:t>
            </a:r>
            <a:r>
              <a:rPr lang="de-DE" dirty="0"/>
              <a:t>in </a:t>
            </a:r>
            <a:r>
              <a:rPr lang="de-DE" dirty="0" err="1"/>
              <a:t>transition</a:t>
            </a:r>
            <a:r>
              <a:rPr lang="de-DE" dirty="0"/>
              <a:t> </a:t>
            </a:r>
            <a:r>
              <a:rPr lang="de-DE" dirty="0" err="1"/>
              <a:t>to</a:t>
            </a:r>
            <a:r>
              <a:rPr lang="de-DE" dirty="0"/>
              <a:t> </a:t>
            </a:r>
            <a:r>
              <a:rPr lang="de-DE" dirty="0" err="1"/>
              <a:t>detachment</a:t>
            </a:r>
            <a:r>
              <a:rPr lang="de-DE" dirty="0"/>
              <a:t> </a:t>
            </a:r>
            <a:r>
              <a:rPr lang="de-DE" dirty="0" smtClean="0"/>
              <a:t> </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10</a:t>
            </a:fld>
            <a:endParaRPr lang="de-DE" dirty="0"/>
          </a:p>
        </p:txBody>
      </p:sp>
      <p:sp>
        <p:nvSpPr>
          <p:cNvPr id="6" name="Textplatzhalter 5"/>
          <p:cNvSpPr>
            <a:spLocks noGrp="1"/>
          </p:cNvSpPr>
          <p:nvPr>
            <p:ph type="body" sz="quarter" idx="17"/>
          </p:nvPr>
        </p:nvSpPr>
        <p:spPr/>
        <p:txBody>
          <a:bodyPr/>
          <a:lstStyle/>
          <a:p>
            <a:pPr marL="0" indent="0">
              <a:buNone/>
            </a:pPr>
            <a:r>
              <a:rPr lang="de-DE" dirty="0" err="1"/>
              <a:t>R</a:t>
            </a:r>
            <a:r>
              <a:rPr lang="de-DE" dirty="0" err="1" smtClean="0"/>
              <a:t>equirements</a:t>
            </a:r>
            <a:endParaRPr lang="de-DE" dirty="0" smtClean="0"/>
          </a:p>
          <a:p>
            <a:r>
              <a:rPr lang="de-DE" sz="2000" b="0" dirty="0" smtClean="0"/>
              <a:t>Neutral gas </a:t>
            </a:r>
            <a:r>
              <a:rPr lang="de-DE" sz="2000" b="0" dirty="0" err="1" smtClean="0"/>
              <a:t>pressure</a:t>
            </a:r>
            <a:r>
              <a:rPr lang="de-DE" sz="2000" b="0" dirty="0" smtClean="0"/>
              <a:t> </a:t>
            </a:r>
            <a:r>
              <a:rPr lang="de-DE" sz="2000" b="0" dirty="0" err="1" smtClean="0"/>
              <a:t>measurements</a:t>
            </a:r>
            <a:r>
              <a:rPr lang="de-DE" sz="2000" b="0" dirty="0" smtClean="0"/>
              <a:t> in </a:t>
            </a:r>
            <a:r>
              <a:rPr lang="de-DE" sz="2000" b="0" dirty="0" err="1" smtClean="0"/>
              <a:t>the</a:t>
            </a:r>
            <a:r>
              <a:rPr lang="de-DE" sz="2000" b="0" dirty="0" smtClean="0"/>
              <a:t> PV </a:t>
            </a:r>
            <a:r>
              <a:rPr lang="de-DE" sz="2000" b="0" dirty="0" err="1" smtClean="0"/>
              <a:t>and</a:t>
            </a:r>
            <a:r>
              <a:rPr lang="de-DE" sz="2000" b="0" dirty="0" smtClean="0"/>
              <a:t> </a:t>
            </a:r>
            <a:r>
              <a:rPr lang="de-DE" sz="2000" b="0" dirty="0" err="1" smtClean="0"/>
              <a:t>subdivertor</a:t>
            </a:r>
            <a:endParaRPr lang="de-DE" sz="2000" b="0" dirty="0" smtClean="0"/>
          </a:p>
          <a:p>
            <a:r>
              <a:rPr lang="de-DE" sz="2000" b="0" dirty="0" smtClean="0"/>
              <a:t>Gas </a:t>
            </a:r>
            <a:r>
              <a:rPr lang="de-DE" sz="2000" b="0" dirty="0" err="1" smtClean="0"/>
              <a:t>injection</a:t>
            </a:r>
            <a:r>
              <a:rPr lang="de-DE" sz="2000" b="0" dirty="0" smtClean="0"/>
              <a:t> (hydrogen </a:t>
            </a:r>
            <a:r>
              <a:rPr lang="de-DE" sz="2000" b="0" dirty="0" err="1" smtClean="0"/>
              <a:t>fueling</a:t>
            </a:r>
            <a:r>
              <a:rPr lang="de-DE" sz="2000" b="0" dirty="0" smtClean="0"/>
              <a:t>)</a:t>
            </a:r>
          </a:p>
          <a:p>
            <a:r>
              <a:rPr lang="de-DE" sz="2000" b="0" dirty="0" smtClean="0"/>
              <a:t>QMS/DRGA </a:t>
            </a:r>
            <a:r>
              <a:rPr lang="de-DE" sz="2000" b="0" dirty="0" err="1" smtClean="0"/>
              <a:t>measurements</a:t>
            </a:r>
            <a:endParaRPr lang="de-DE" sz="2000" b="0" dirty="0" smtClean="0"/>
          </a:p>
          <a:p>
            <a:endParaRPr lang="de-DE" sz="2000" b="0" dirty="0"/>
          </a:p>
          <a:p>
            <a:r>
              <a:rPr lang="de-DE" sz="2000" b="0" dirty="0" smtClean="0"/>
              <a:t>20 </a:t>
            </a:r>
            <a:r>
              <a:rPr lang="de-DE" sz="2000" b="0" dirty="0" err="1" smtClean="0"/>
              <a:t>shots</a:t>
            </a:r>
            <a:r>
              <a:rPr lang="de-DE" sz="2000" b="0" dirty="0" smtClean="0"/>
              <a:t> (10 in </a:t>
            </a:r>
            <a:r>
              <a:rPr lang="de-DE" sz="2000" b="0" dirty="0" err="1" smtClean="0"/>
              <a:t>standard</a:t>
            </a:r>
            <a:r>
              <a:rPr lang="de-DE" sz="2000" b="0" dirty="0" smtClean="0"/>
              <a:t> </a:t>
            </a:r>
            <a:r>
              <a:rPr lang="de-DE" sz="2000" b="0" dirty="0" err="1" smtClean="0"/>
              <a:t>configuration</a:t>
            </a:r>
            <a:r>
              <a:rPr lang="de-DE" sz="2000" b="0" dirty="0" smtClean="0"/>
              <a:t> (5 </a:t>
            </a:r>
            <a:r>
              <a:rPr lang="de-DE" sz="2000" b="0" dirty="0" err="1" smtClean="0"/>
              <a:t>with</a:t>
            </a:r>
            <a:r>
              <a:rPr lang="de-DE" sz="2000" b="0" dirty="0" smtClean="0"/>
              <a:t> </a:t>
            </a:r>
            <a:r>
              <a:rPr lang="de-DE" sz="2000" b="0" dirty="0" err="1" smtClean="0"/>
              <a:t>and</a:t>
            </a:r>
            <a:r>
              <a:rPr lang="de-DE" sz="2000" b="0" dirty="0" smtClean="0"/>
              <a:t> 5 </a:t>
            </a:r>
            <a:r>
              <a:rPr lang="de-DE" sz="2000" b="0" dirty="0" err="1" smtClean="0"/>
              <a:t>without</a:t>
            </a:r>
            <a:r>
              <a:rPr lang="de-DE" sz="2000" b="0" dirty="0" smtClean="0"/>
              <a:t> </a:t>
            </a:r>
            <a:r>
              <a:rPr lang="de-DE" sz="2000" b="0" dirty="0" err="1" smtClean="0"/>
              <a:t>cryo</a:t>
            </a:r>
            <a:r>
              <a:rPr lang="de-DE" sz="2000" b="0" dirty="0" smtClean="0"/>
              <a:t> pump) </a:t>
            </a:r>
            <a:r>
              <a:rPr lang="de-DE" sz="2000" b="0" dirty="0" err="1" smtClean="0"/>
              <a:t>and</a:t>
            </a:r>
            <a:r>
              <a:rPr lang="de-DE" sz="2000" b="0" dirty="0" smtClean="0"/>
              <a:t> 10 in high </a:t>
            </a:r>
            <a:r>
              <a:rPr lang="de-DE" sz="2000" b="0" dirty="0" err="1" smtClean="0"/>
              <a:t>iota</a:t>
            </a:r>
            <a:r>
              <a:rPr lang="de-DE" sz="2000" b="0" dirty="0" smtClean="0"/>
              <a:t> </a:t>
            </a:r>
            <a:r>
              <a:rPr lang="de-DE" sz="2000" b="0" dirty="0" err="1" smtClean="0"/>
              <a:t>configuration</a:t>
            </a:r>
            <a:r>
              <a:rPr lang="de-DE" sz="2000" b="0" dirty="0" smtClean="0"/>
              <a:t>)</a:t>
            </a:r>
          </a:p>
          <a:p>
            <a:endParaRPr lang="de-DE" sz="2000" b="0" dirty="0"/>
          </a:p>
          <a:p>
            <a:r>
              <a:rPr lang="de-DE" sz="2000" b="0" dirty="0" smtClean="0"/>
              <a:t>5MW ECRH </a:t>
            </a:r>
            <a:r>
              <a:rPr lang="de-DE" sz="2000" b="0" dirty="0" err="1" smtClean="0"/>
              <a:t>heating</a:t>
            </a:r>
            <a:endParaRPr lang="de-DE" sz="2000" b="0" dirty="0" smtClean="0"/>
          </a:p>
          <a:p>
            <a:r>
              <a:rPr lang="de-DE" sz="2000" b="0" dirty="0" smtClean="0"/>
              <a:t>5e19m^-3 </a:t>
            </a:r>
            <a:r>
              <a:rPr lang="de-DE" sz="2000" b="0" dirty="0" err="1" smtClean="0"/>
              <a:t>density</a:t>
            </a:r>
            <a:r>
              <a:rPr lang="de-DE" sz="2000" b="0" dirty="0" smtClean="0"/>
              <a:t> </a:t>
            </a:r>
            <a:r>
              <a:rPr lang="de-DE" sz="2000" b="0" dirty="0" err="1" smtClean="0"/>
              <a:t>feedback</a:t>
            </a:r>
            <a:r>
              <a:rPr lang="de-DE" sz="2000" b="0" dirty="0" smtClean="0"/>
              <a:t> </a:t>
            </a:r>
            <a:r>
              <a:rPr lang="de-DE" sz="2000" b="0" dirty="0" err="1" smtClean="0"/>
              <a:t>control</a:t>
            </a:r>
            <a:endParaRPr lang="de-DE" sz="2000" b="0" dirty="0"/>
          </a:p>
          <a:p>
            <a:pPr marL="457200" indent="-457200">
              <a:buAutoNum type="arabicPeriod"/>
            </a:pPr>
            <a:endParaRPr lang="de-DE" sz="2000" b="0" dirty="0" smtClean="0"/>
          </a:p>
          <a:p>
            <a:pPr marL="457200" indent="-457200">
              <a:buAutoNum type="arabicPeriod"/>
            </a:pPr>
            <a:endParaRPr lang="de-DE" sz="2000" b="0"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299214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a:t>P</a:t>
            </a:r>
            <a:r>
              <a:rPr lang="de-DE" smtClean="0"/>
              <a:t>roposals</a:t>
            </a:r>
            <a:endParaRPr lang="de-DE" dirty="0"/>
          </a:p>
        </p:txBody>
      </p:sp>
      <p:sp>
        <p:nvSpPr>
          <p:cNvPr id="10" name="Datumsplatzhalter 9"/>
          <p:cNvSpPr>
            <a:spLocks noGrp="1"/>
          </p:cNvSpPr>
          <p:nvPr>
            <p:ph type="dt" sz="half" idx="14"/>
          </p:nvPr>
        </p:nvSpPr>
        <p:spPr/>
        <p:txBody>
          <a:bodyPr/>
          <a:lstStyle/>
          <a:p>
            <a:fld id="{03064DE1-3EDF-40F5-A939-355F8C4D4B0D}" type="datetime1">
              <a:rPr lang="de-DE" smtClean="0"/>
              <a:t>05.04.2022</a:t>
            </a:fld>
            <a:endParaRPr lang="de-DE" dirty="0"/>
          </a:p>
        </p:txBody>
      </p:sp>
      <p:sp>
        <p:nvSpPr>
          <p:cNvPr id="7" name="Fußzeilenplatzhalter 6"/>
          <p:cNvSpPr>
            <a:spLocks noGrp="1"/>
          </p:cNvSpPr>
          <p:nvPr>
            <p:ph type="ftr" sz="quarter" idx="15"/>
          </p:nvPr>
        </p:nvSpPr>
        <p:spPr/>
        <p:txBody>
          <a:bodyPr/>
          <a:lstStyle/>
          <a:p>
            <a:r>
              <a:rPr lang="de-DE" dirty="0"/>
              <a:t>Victoria Haak </a:t>
            </a:r>
          </a:p>
          <a:p>
            <a:endParaRPr lang="de-DE" dirty="0"/>
          </a:p>
        </p:txBody>
      </p:sp>
      <p:sp>
        <p:nvSpPr>
          <p:cNvPr id="8" name="Foliennummernplatzhalter 7"/>
          <p:cNvSpPr>
            <a:spLocks noGrp="1"/>
          </p:cNvSpPr>
          <p:nvPr>
            <p:ph type="sldNum" sz="quarter" idx="16"/>
          </p:nvPr>
        </p:nvSpPr>
        <p:spPr/>
        <p:txBody>
          <a:bodyPr/>
          <a:lstStyle/>
          <a:p>
            <a:fld id="{31AA536C-85F5-4A1B-A111-7CE00A08BCBC}" type="slidenum">
              <a:rPr lang="de-DE" smtClean="0"/>
              <a:pPr/>
              <a:t>2</a:t>
            </a:fld>
            <a:endParaRPr lang="de-DE" dirty="0"/>
          </a:p>
        </p:txBody>
      </p:sp>
      <p:sp>
        <p:nvSpPr>
          <p:cNvPr id="2" name="Textfeld 1"/>
          <p:cNvSpPr txBox="1"/>
          <p:nvPr/>
        </p:nvSpPr>
        <p:spPr>
          <a:xfrm>
            <a:off x="291123" y="1082489"/>
            <a:ext cx="11423277" cy="5262979"/>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DE" sz="2000" dirty="0"/>
              <a:t>3</a:t>
            </a:r>
            <a:r>
              <a:rPr lang="de-DE" sz="2000" dirty="0" smtClean="0"/>
              <a:t> </a:t>
            </a:r>
            <a:r>
              <a:rPr lang="de-DE" sz="2000" dirty="0" err="1" smtClean="0"/>
              <a:t>proposals</a:t>
            </a:r>
            <a:r>
              <a:rPr lang="de-DE" sz="2000" dirty="0" smtClean="0"/>
              <a:t> </a:t>
            </a:r>
            <a:r>
              <a:rPr lang="de-DE" sz="2000" dirty="0" err="1" smtClean="0"/>
              <a:t>related</a:t>
            </a:r>
            <a:r>
              <a:rPr lang="de-DE" sz="2000" dirty="0" smtClean="0"/>
              <a:t> </a:t>
            </a:r>
            <a:r>
              <a:rPr lang="de-DE" sz="2000" dirty="0" err="1" smtClean="0"/>
              <a:t>to</a:t>
            </a:r>
            <a:r>
              <a:rPr lang="de-DE" sz="2000" dirty="0" smtClean="0"/>
              <a:t> </a:t>
            </a:r>
            <a:r>
              <a:rPr lang="de-DE" sz="2000" dirty="0" err="1" smtClean="0"/>
              <a:t>the</a:t>
            </a:r>
            <a:r>
              <a:rPr lang="de-DE" sz="2000" dirty="0" smtClean="0"/>
              <a:t> </a:t>
            </a:r>
            <a:r>
              <a:rPr lang="de-DE" sz="2000" dirty="0" err="1" smtClean="0"/>
              <a:t>pumping</a:t>
            </a:r>
            <a:r>
              <a:rPr lang="de-DE" sz="2000" dirty="0" smtClean="0"/>
              <a:t> </a:t>
            </a:r>
            <a:r>
              <a:rPr lang="de-DE" sz="2000" dirty="0" err="1" smtClean="0"/>
              <a:t>efficiency</a:t>
            </a:r>
            <a:r>
              <a:rPr lang="de-DE" sz="2000" dirty="0" smtClean="0"/>
              <a:t> </a:t>
            </a:r>
            <a:r>
              <a:rPr lang="de-DE" sz="2000" dirty="0" err="1" smtClean="0"/>
              <a:t>and</a:t>
            </a:r>
            <a:r>
              <a:rPr lang="de-DE" sz="2000" dirty="0" smtClean="0"/>
              <a:t> </a:t>
            </a:r>
            <a:r>
              <a:rPr lang="de-DE" sz="2000" dirty="0" err="1" smtClean="0"/>
              <a:t>the</a:t>
            </a:r>
            <a:r>
              <a:rPr lang="de-DE" sz="2000" dirty="0" smtClean="0"/>
              <a:t> </a:t>
            </a:r>
            <a:r>
              <a:rPr lang="de-DE" sz="2000" dirty="0" err="1" smtClean="0"/>
              <a:t>characterization</a:t>
            </a:r>
            <a:r>
              <a:rPr lang="de-DE" sz="2000" dirty="0" smtClean="0"/>
              <a:t> </a:t>
            </a:r>
            <a:r>
              <a:rPr lang="de-DE" sz="2000" dirty="0" err="1" smtClean="0"/>
              <a:t>of</a:t>
            </a:r>
            <a:r>
              <a:rPr lang="de-DE" sz="2000" dirty="0" smtClean="0"/>
              <a:t> </a:t>
            </a:r>
            <a:r>
              <a:rPr lang="de-DE" sz="2000" dirty="0" err="1" smtClean="0"/>
              <a:t>the</a:t>
            </a:r>
            <a:r>
              <a:rPr lang="de-DE" sz="2000" dirty="0" smtClean="0"/>
              <a:t> </a:t>
            </a:r>
            <a:r>
              <a:rPr lang="de-DE" sz="2000" dirty="0" err="1" smtClean="0"/>
              <a:t>cryo</a:t>
            </a:r>
            <a:r>
              <a:rPr lang="de-DE" sz="2000" dirty="0" smtClean="0"/>
              <a:t> pump </a:t>
            </a:r>
          </a:p>
          <a:p>
            <a:pPr marL="285750" indent="-285750">
              <a:spcBef>
                <a:spcPts val="600"/>
              </a:spcBef>
              <a:buFont typeface="Arial" panose="020B0604020202020204" pitchFamily="34" charset="0"/>
              <a:buChar char="•"/>
            </a:pPr>
            <a:r>
              <a:rPr lang="de-DE" sz="2000" dirty="0" err="1" smtClean="0"/>
              <a:t>Contributors</a:t>
            </a:r>
            <a:r>
              <a:rPr lang="de-DE" sz="2000" dirty="0" smtClean="0"/>
              <a:t>: V. Haak, CP Dhard, D. Naujoks, V. Rohde (IPP), S. </a:t>
            </a:r>
            <a:r>
              <a:rPr lang="de-DE" sz="2000" dirty="0" err="1" smtClean="0"/>
              <a:t>Varoutis</a:t>
            </a:r>
            <a:r>
              <a:rPr lang="de-DE" sz="2000" dirty="0" smtClean="0"/>
              <a:t>, C. </a:t>
            </a:r>
            <a:r>
              <a:rPr lang="de-DE" sz="2000" dirty="0" err="1" smtClean="0"/>
              <a:t>Tantos</a:t>
            </a:r>
            <a:r>
              <a:rPr lang="de-DE" sz="2000" dirty="0" smtClean="0"/>
              <a:t> (KIT), G. Motojima, S. </a:t>
            </a:r>
            <a:r>
              <a:rPr lang="de-DE" sz="2000" dirty="0" err="1" smtClean="0"/>
              <a:t>Mazusaki</a:t>
            </a:r>
            <a:r>
              <a:rPr lang="de-DE" sz="2000" dirty="0" smtClean="0"/>
              <a:t> (NIFS)</a:t>
            </a:r>
          </a:p>
          <a:p>
            <a:pPr marL="285750" indent="-285750">
              <a:buFontTx/>
              <a:buChar char="-"/>
            </a:pPr>
            <a:endParaRPr lang="de-DE" sz="2000" dirty="0" smtClean="0"/>
          </a:p>
          <a:p>
            <a:pPr marL="285750" indent="-285750">
              <a:buFontTx/>
              <a:buChar char="-"/>
            </a:pPr>
            <a:endParaRPr lang="de-DE" sz="2000" dirty="0"/>
          </a:p>
          <a:p>
            <a:pPr marL="342900" indent="-342900">
              <a:spcBef>
                <a:spcPts val="600"/>
              </a:spcBef>
              <a:buAutoNum type="arabicPeriod"/>
            </a:pPr>
            <a:r>
              <a:rPr lang="de-DE" sz="2000" dirty="0" err="1" smtClean="0"/>
              <a:t>Characterization</a:t>
            </a:r>
            <a:r>
              <a:rPr lang="de-DE" sz="2000" dirty="0" smtClean="0"/>
              <a:t> </a:t>
            </a:r>
            <a:r>
              <a:rPr lang="de-DE" sz="2000" dirty="0" err="1" smtClean="0"/>
              <a:t>of</a:t>
            </a:r>
            <a:r>
              <a:rPr lang="de-DE" sz="2000" dirty="0" smtClean="0"/>
              <a:t> </a:t>
            </a:r>
            <a:r>
              <a:rPr lang="de-DE" sz="2000" dirty="0" err="1" smtClean="0"/>
              <a:t>the</a:t>
            </a:r>
            <a:r>
              <a:rPr lang="de-DE" sz="2000" dirty="0" smtClean="0"/>
              <a:t> </a:t>
            </a:r>
            <a:r>
              <a:rPr lang="de-DE" sz="2000" dirty="0" err="1" smtClean="0"/>
              <a:t>cryo</a:t>
            </a:r>
            <a:r>
              <a:rPr lang="de-DE" sz="2000" dirty="0" smtClean="0"/>
              <a:t> </a:t>
            </a:r>
            <a:r>
              <a:rPr lang="de-DE" sz="2000" dirty="0" err="1" smtClean="0"/>
              <a:t>vacuum</a:t>
            </a:r>
            <a:r>
              <a:rPr lang="de-DE" sz="2000" dirty="0" smtClean="0"/>
              <a:t> pump </a:t>
            </a:r>
            <a:r>
              <a:rPr lang="de-DE" sz="2000" dirty="0" err="1" smtClean="0"/>
              <a:t>during</a:t>
            </a:r>
            <a:r>
              <a:rPr lang="de-DE" sz="2000" dirty="0" smtClean="0"/>
              <a:t> </a:t>
            </a:r>
            <a:r>
              <a:rPr lang="de-DE" sz="2000" dirty="0" err="1" smtClean="0"/>
              <a:t>commissioning</a:t>
            </a:r>
            <a:endParaRPr lang="de-DE" sz="2000" dirty="0" smtClean="0"/>
          </a:p>
          <a:p>
            <a:pPr marL="342900" indent="-342900">
              <a:spcBef>
                <a:spcPts val="600"/>
              </a:spcBef>
              <a:buAutoNum type="arabicPeriod"/>
            </a:pPr>
            <a:r>
              <a:rPr lang="en-US" sz="2000" dirty="0" smtClean="0"/>
              <a:t>Pressure </a:t>
            </a:r>
            <a:r>
              <a:rPr lang="en-US" sz="2000" dirty="0"/>
              <a:t>variation at low iota and high iota side pumping gaps and estimation of pumping efficiency at AEH and AEP ports (with/without CVP</a:t>
            </a:r>
            <a:r>
              <a:rPr lang="en-US" sz="2000" dirty="0" smtClean="0"/>
              <a:t>)</a:t>
            </a:r>
          </a:p>
          <a:p>
            <a:pPr marL="342900" indent="-342900">
              <a:spcBef>
                <a:spcPts val="600"/>
              </a:spcBef>
              <a:buFontTx/>
              <a:buAutoNum type="arabicPeriod"/>
            </a:pPr>
            <a:r>
              <a:rPr lang="de-DE" sz="2000" dirty="0" err="1" smtClean="0"/>
              <a:t>Characterization</a:t>
            </a:r>
            <a:r>
              <a:rPr lang="de-DE" sz="2000" dirty="0" smtClean="0"/>
              <a:t> </a:t>
            </a:r>
            <a:r>
              <a:rPr lang="de-DE" sz="2000" dirty="0" err="1"/>
              <a:t>of</a:t>
            </a:r>
            <a:r>
              <a:rPr lang="de-DE" sz="2000" dirty="0"/>
              <a:t> </a:t>
            </a:r>
            <a:r>
              <a:rPr lang="de-DE" sz="2000" dirty="0" err="1"/>
              <a:t>the</a:t>
            </a:r>
            <a:r>
              <a:rPr lang="de-DE" sz="2000" dirty="0"/>
              <a:t> </a:t>
            </a:r>
            <a:r>
              <a:rPr lang="de-DE" sz="2000" dirty="0" err="1"/>
              <a:t>cryo</a:t>
            </a:r>
            <a:r>
              <a:rPr lang="de-DE" sz="2000" dirty="0"/>
              <a:t> </a:t>
            </a:r>
            <a:r>
              <a:rPr lang="de-DE" sz="2000" dirty="0" err="1"/>
              <a:t>vacuum</a:t>
            </a:r>
            <a:r>
              <a:rPr lang="de-DE" sz="2000" dirty="0"/>
              <a:t> pump </a:t>
            </a:r>
            <a:r>
              <a:rPr lang="de-DE" sz="2000" dirty="0" err="1"/>
              <a:t>during</a:t>
            </a:r>
            <a:r>
              <a:rPr lang="de-DE" sz="2000" dirty="0"/>
              <a:t> </a:t>
            </a:r>
            <a:r>
              <a:rPr lang="de-DE" sz="2000" dirty="0" err="1" smtClean="0"/>
              <a:t>plasma</a:t>
            </a:r>
            <a:r>
              <a:rPr lang="de-DE" sz="2000" dirty="0" smtClean="0"/>
              <a:t> </a:t>
            </a:r>
            <a:r>
              <a:rPr lang="de-DE" sz="2000" dirty="0" err="1" smtClean="0"/>
              <a:t>operation</a:t>
            </a:r>
            <a:r>
              <a:rPr lang="de-DE" sz="2000" dirty="0" smtClean="0"/>
              <a:t> (3 </a:t>
            </a:r>
            <a:r>
              <a:rPr lang="de-DE" sz="2000" dirty="0" err="1" smtClean="0"/>
              <a:t>parts</a:t>
            </a:r>
            <a:r>
              <a:rPr lang="de-DE" sz="2000" dirty="0" smtClean="0"/>
              <a:t>)</a:t>
            </a:r>
          </a:p>
          <a:p>
            <a:pPr>
              <a:spcBef>
                <a:spcPts val="600"/>
              </a:spcBef>
            </a:pPr>
            <a:r>
              <a:rPr lang="de-DE" sz="2000" dirty="0"/>
              <a:t> </a:t>
            </a:r>
            <a:r>
              <a:rPr lang="de-DE" sz="2000" dirty="0" smtClean="0"/>
              <a:t>      </a:t>
            </a:r>
            <a:r>
              <a:rPr lang="de-DE" sz="2000" dirty="0" smtClean="0">
                <a:solidFill>
                  <a:schemeClr val="bg1">
                    <a:lumMod val="75000"/>
                  </a:schemeClr>
                </a:solidFill>
              </a:rPr>
              <a:t>-  </a:t>
            </a:r>
            <a:r>
              <a:rPr lang="de-DE" sz="2000" dirty="0" err="1" smtClean="0">
                <a:solidFill>
                  <a:schemeClr val="bg1">
                    <a:lumMod val="75000"/>
                  </a:schemeClr>
                </a:solidFill>
              </a:rPr>
              <a:t>characterization</a:t>
            </a:r>
            <a:r>
              <a:rPr lang="de-DE" sz="2000" dirty="0" smtClean="0">
                <a:solidFill>
                  <a:schemeClr val="bg1">
                    <a:lumMod val="75000"/>
                  </a:schemeClr>
                </a:solidFill>
              </a:rPr>
              <a:t> </a:t>
            </a:r>
            <a:r>
              <a:rPr lang="de-DE" sz="2000" dirty="0" err="1" smtClean="0">
                <a:solidFill>
                  <a:schemeClr val="bg1">
                    <a:lumMod val="75000"/>
                  </a:schemeClr>
                </a:solidFill>
              </a:rPr>
              <a:t>of</a:t>
            </a:r>
            <a:r>
              <a:rPr lang="de-DE" sz="2000" dirty="0" smtClean="0">
                <a:solidFill>
                  <a:schemeClr val="bg1">
                    <a:lumMod val="75000"/>
                  </a:schemeClr>
                </a:solidFill>
              </a:rPr>
              <a:t> </a:t>
            </a:r>
            <a:r>
              <a:rPr lang="de-DE" sz="2000" dirty="0" err="1" smtClean="0">
                <a:solidFill>
                  <a:schemeClr val="bg1">
                    <a:lumMod val="75000"/>
                  </a:schemeClr>
                </a:solidFill>
              </a:rPr>
              <a:t>the</a:t>
            </a:r>
            <a:r>
              <a:rPr lang="de-DE" sz="2000" dirty="0" smtClean="0">
                <a:solidFill>
                  <a:schemeClr val="bg1">
                    <a:lumMod val="75000"/>
                  </a:schemeClr>
                </a:solidFill>
              </a:rPr>
              <a:t> CVP </a:t>
            </a:r>
            <a:r>
              <a:rPr lang="de-DE" sz="2000" dirty="0" err="1" smtClean="0">
                <a:solidFill>
                  <a:schemeClr val="bg1">
                    <a:lumMod val="75000"/>
                  </a:schemeClr>
                </a:solidFill>
              </a:rPr>
              <a:t>during</a:t>
            </a:r>
            <a:r>
              <a:rPr lang="de-DE" sz="2000" dirty="0" smtClean="0">
                <a:solidFill>
                  <a:schemeClr val="bg1">
                    <a:lumMod val="75000"/>
                  </a:schemeClr>
                </a:solidFill>
              </a:rPr>
              <a:t> </a:t>
            </a:r>
            <a:r>
              <a:rPr lang="de-DE" sz="2000" dirty="0" err="1" smtClean="0">
                <a:solidFill>
                  <a:schemeClr val="bg1">
                    <a:lumMod val="75000"/>
                  </a:schemeClr>
                </a:solidFill>
              </a:rPr>
              <a:t>plasma</a:t>
            </a:r>
            <a:r>
              <a:rPr lang="de-DE" sz="2000" dirty="0" smtClean="0">
                <a:solidFill>
                  <a:schemeClr val="bg1">
                    <a:lumMod val="75000"/>
                  </a:schemeClr>
                </a:solidFill>
              </a:rPr>
              <a:t> </a:t>
            </a:r>
            <a:r>
              <a:rPr lang="de-DE" sz="2000" dirty="0" err="1" smtClean="0">
                <a:solidFill>
                  <a:schemeClr val="bg1">
                    <a:lumMod val="75000"/>
                  </a:schemeClr>
                </a:solidFill>
              </a:rPr>
              <a:t>operation</a:t>
            </a:r>
            <a:r>
              <a:rPr lang="de-DE" sz="2000" dirty="0" smtClean="0">
                <a:solidFill>
                  <a:schemeClr val="bg1">
                    <a:lumMod val="75000"/>
                  </a:schemeClr>
                </a:solidFill>
              </a:rPr>
              <a:t> in </a:t>
            </a:r>
            <a:r>
              <a:rPr lang="de-DE" sz="2000" dirty="0" err="1" smtClean="0">
                <a:solidFill>
                  <a:schemeClr val="bg1">
                    <a:lumMod val="75000"/>
                  </a:schemeClr>
                </a:solidFill>
              </a:rPr>
              <a:t>steady</a:t>
            </a:r>
            <a:r>
              <a:rPr lang="de-DE" sz="2000" dirty="0" smtClean="0">
                <a:solidFill>
                  <a:schemeClr val="bg1">
                    <a:lumMod val="75000"/>
                  </a:schemeClr>
                </a:solidFill>
              </a:rPr>
              <a:t> </a:t>
            </a:r>
            <a:r>
              <a:rPr lang="de-DE" sz="2000" dirty="0" err="1" smtClean="0">
                <a:solidFill>
                  <a:schemeClr val="bg1">
                    <a:lumMod val="75000"/>
                  </a:schemeClr>
                </a:solidFill>
              </a:rPr>
              <a:t>state</a:t>
            </a:r>
            <a:r>
              <a:rPr lang="de-DE" sz="2000" dirty="0" smtClean="0">
                <a:solidFill>
                  <a:schemeClr val="bg1">
                    <a:lumMod val="75000"/>
                  </a:schemeClr>
                </a:solidFill>
              </a:rPr>
              <a:t> </a:t>
            </a:r>
            <a:r>
              <a:rPr lang="de-DE" sz="2000" dirty="0" err="1" smtClean="0">
                <a:solidFill>
                  <a:schemeClr val="bg1">
                    <a:lumMod val="75000"/>
                  </a:schemeClr>
                </a:solidFill>
              </a:rPr>
              <a:t>attached</a:t>
            </a:r>
            <a:r>
              <a:rPr lang="de-DE" sz="2000" dirty="0" smtClean="0">
                <a:solidFill>
                  <a:schemeClr val="bg1">
                    <a:lumMod val="75000"/>
                  </a:schemeClr>
                </a:solidFill>
              </a:rPr>
              <a:t> </a:t>
            </a:r>
            <a:r>
              <a:rPr lang="de-DE" sz="2000" dirty="0" err="1" smtClean="0">
                <a:solidFill>
                  <a:schemeClr val="bg1">
                    <a:lumMod val="75000"/>
                  </a:schemeClr>
                </a:solidFill>
              </a:rPr>
              <a:t>discharges</a:t>
            </a:r>
            <a:r>
              <a:rPr lang="de-DE" sz="2000" dirty="0" smtClean="0">
                <a:solidFill>
                  <a:schemeClr val="bg1">
                    <a:lumMod val="75000"/>
                  </a:schemeClr>
                </a:solidFill>
              </a:rPr>
              <a:t> (CP)</a:t>
            </a:r>
          </a:p>
          <a:p>
            <a:pPr>
              <a:spcBef>
                <a:spcPts val="600"/>
              </a:spcBef>
            </a:pPr>
            <a:r>
              <a:rPr lang="de-DE" sz="2000" dirty="0">
                <a:solidFill>
                  <a:schemeClr val="bg1">
                    <a:lumMod val="75000"/>
                  </a:schemeClr>
                </a:solidFill>
              </a:rPr>
              <a:t> </a:t>
            </a:r>
            <a:r>
              <a:rPr lang="de-DE" sz="2000" dirty="0" smtClean="0">
                <a:solidFill>
                  <a:schemeClr val="bg1">
                    <a:lumMod val="75000"/>
                  </a:schemeClr>
                </a:solidFill>
              </a:rPr>
              <a:t>      </a:t>
            </a:r>
            <a:r>
              <a:rPr lang="de-DE" sz="2000" dirty="0">
                <a:solidFill>
                  <a:schemeClr val="bg1">
                    <a:lumMod val="75000"/>
                  </a:schemeClr>
                </a:solidFill>
              </a:rPr>
              <a:t>-  </a:t>
            </a:r>
            <a:r>
              <a:rPr lang="de-DE" sz="2000" dirty="0" err="1">
                <a:solidFill>
                  <a:schemeClr val="bg1">
                    <a:lumMod val="75000"/>
                  </a:schemeClr>
                </a:solidFill>
              </a:rPr>
              <a:t>characterization</a:t>
            </a:r>
            <a:r>
              <a:rPr lang="de-DE" sz="2000" dirty="0">
                <a:solidFill>
                  <a:schemeClr val="bg1">
                    <a:lumMod val="75000"/>
                  </a:schemeClr>
                </a:solidFill>
              </a:rPr>
              <a:t> </a:t>
            </a:r>
            <a:r>
              <a:rPr lang="de-DE" sz="2000" dirty="0" err="1">
                <a:solidFill>
                  <a:schemeClr val="bg1">
                    <a:lumMod val="75000"/>
                  </a:schemeClr>
                </a:solidFill>
              </a:rPr>
              <a:t>of</a:t>
            </a:r>
            <a:r>
              <a:rPr lang="de-DE" sz="2000" dirty="0">
                <a:solidFill>
                  <a:schemeClr val="bg1">
                    <a:lumMod val="75000"/>
                  </a:schemeClr>
                </a:solidFill>
              </a:rPr>
              <a:t> </a:t>
            </a:r>
            <a:r>
              <a:rPr lang="de-DE" sz="2000" dirty="0" err="1">
                <a:solidFill>
                  <a:schemeClr val="bg1">
                    <a:lumMod val="75000"/>
                  </a:schemeClr>
                </a:solidFill>
              </a:rPr>
              <a:t>the</a:t>
            </a:r>
            <a:r>
              <a:rPr lang="de-DE" sz="2000" dirty="0">
                <a:solidFill>
                  <a:schemeClr val="bg1">
                    <a:lumMod val="75000"/>
                  </a:schemeClr>
                </a:solidFill>
              </a:rPr>
              <a:t> CVP </a:t>
            </a:r>
            <a:r>
              <a:rPr lang="de-DE" sz="2000" dirty="0" err="1">
                <a:solidFill>
                  <a:schemeClr val="bg1">
                    <a:lumMod val="75000"/>
                  </a:schemeClr>
                </a:solidFill>
              </a:rPr>
              <a:t>during</a:t>
            </a:r>
            <a:r>
              <a:rPr lang="de-DE" sz="2000" dirty="0">
                <a:solidFill>
                  <a:schemeClr val="bg1">
                    <a:lumMod val="75000"/>
                  </a:schemeClr>
                </a:solidFill>
              </a:rPr>
              <a:t> </a:t>
            </a:r>
            <a:r>
              <a:rPr lang="de-DE" sz="2000" dirty="0" err="1">
                <a:solidFill>
                  <a:schemeClr val="bg1">
                    <a:lumMod val="75000"/>
                  </a:schemeClr>
                </a:solidFill>
              </a:rPr>
              <a:t>plasma</a:t>
            </a:r>
            <a:r>
              <a:rPr lang="de-DE" sz="2000" dirty="0">
                <a:solidFill>
                  <a:schemeClr val="bg1">
                    <a:lumMod val="75000"/>
                  </a:schemeClr>
                </a:solidFill>
              </a:rPr>
              <a:t> </a:t>
            </a:r>
            <a:r>
              <a:rPr lang="de-DE" sz="2000" dirty="0" err="1">
                <a:solidFill>
                  <a:schemeClr val="bg1">
                    <a:lumMod val="75000"/>
                  </a:schemeClr>
                </a:solidFill>
              </a:rPr>
              <a:t>operation</a:t>
            </a:r>
            <a:r>
              <a:rPr lang="de-DE" sz="2000" dirty="0">
                <a:solidFill>
                  <a:schemeClr val="bg1">
                    <a:lumMod val="75000"/>
                  </a:schemeClr>
                </a:solidFill>
              </a:rPr>
              <a:t> in </a:t>
            </a:r>
            <a:r>
              <a:rPr lang="de-DE" sz="2000" dirty="0" err="1">
                <a:solidFill>
                  <a:schemeClr val="bg1">
                    <a:lumMod val="75000"/>
                  </a:schemeClr>
                </a:solidFill>
              </a:rPr>
              <a:t>steady</a:t>
            </a:r>
            <a:r>
              <a:rPr lang="de-DE" sz="2000" dirty="0">
                <a:solidFill>
                  <a:schemeClr val="bg1">
                    <a:lumMod val="75000"/>
                  </a:schemeClr>
                </a:solidFill>
              </a:rPr>
              <a:t> </a:t>
            </a:r>
            <a:r>
              <a:rPr lang="de-DE" sz="2000" dirty="0" err="1" smtClean="0">
                <a:solidFill>
                  <a:schemeClr val="bg1">
                    <a:lumMod val="75000"/>
                  </a:schemeClr>
                </a:solidFill>
              </a:rPr>
              <a:t>state</a:t>
            </a:r>
            <a:r>
              <a:rPr lang="de-DE" sz="2000" dirty="0" smtClean="0">
                <a:solidFill>
                  <a:schemeClr val="bg1">
                    <a:lumMod val="75000"/>
                  </a:schemeClr>
                </a:solidFill>
              </a:rPr>
              <a:t> </a:t>
            </a:r>
            <a:r>
              <a:rPr lang="de-DE" sz="2000" dirty="0" err="1" smtClean="0">
                <a:solidFill>
                  <a:schemeClr val="bg1">
                    <a:lumMod val="75000"/>
                  </a:schemeClr>
                </a:solidFill>
              </a:rPr>
              <a:t>detached</a:t>
            </a:r>
            <a:r>
              <a:rPr lang="de-DE" sz="2000" dirty="0" smtClean="0">
                <a:solidFill>
                  <a:schemeClr val="bg1">
                    <a:lumMod val="75000"/>
                  </a:schemeClr>
                </a:solidFill>
              </a:rPr>
              <a:t> </a:t>
            </a:r>
            <a:r>
              <a:rPr lang="de-DE" sz="2000" dirty="0" err="1" smtClean="0">
                <a:solidFill>
                  <a:schemeClr val="bg1">
                    <a:lumMod val="75000"/>
                  </a:schemeClr>
                </a:solidFill>
              </a:rPr>
              <a:t>discharges</a:t>
            </a:r>
            <a:r>
              <a:rPr lang="de-DE" sz="2000" dirty="0" smtClean="0">
                <a:solidFill>
                  <a:schemeClr val="bg1">
                    <a:lumMod val="75000"/>
                  </a:schemeClr>
                </a:solidFill>
              </a:rPr>
              <a:t> </a:t>
            </a:r>
            <a:r>
              <a:rPr lang="de-DE" sz="2000" dirty="0">
                <a:solidFill>
                  <a:schemeClr val="bg1">
                    <a:lumMod val="75000"/>
                  </a:schemeClr>
                </a:solidFill>
              </a:rPr>
              <a:t>(CP)</a:t>
            </a:r>
          </a:p>
          <a:p>
            <a:pPr>
              <a:spcBef>
                <a:spcPts val="600"/>
              </a:spcBef>
            </a:pPr>
            <a:r>
              <a:rPr lang="de-DE" sz="2000" dirty="0" smtClean="0"/>
              <a:t>       </a:t>
            </a:r>
            <a:r>
              <a:rPr lang="de-DE" sz="2000" dirty="0"/>
              <a:t>-  </a:t>
            </a:r>
            <a:r>
              <a:rPr lang="de-DE" sz="2000" dirty="0" err="1"/>
              <a:t>characterization</a:t>
            </a:r>
            <a:r>
              <a:rPr lang="de-DE" sz="2000" dirty="0"/>
              <a:t> </a:t>
            </a:r>
            <a:r>
              <a:rPr lang="de-DE" sz="2000" dirty="0" err="1"/>
              <a:t>of</a:t>
            </a:r>
            <a:r>
              <a:rPr lang="de-DE" sz="2000" dirty="0"/>
              <a:t> </a:t>
            </a:r>
            <a:r>
              <a:rPr lang="de-DE" sz="2000" dirty="0" err="1"/>
              <a:t>the</a:t>
            </a:r>
            <a:r>
              <a:rPr lang="de-DE" sz="2000" dirty="0"/>
              <a:t> CVP </a:t>
            </a:r>
            <a:r>
              <a:rPr lang="de-DE" sz="2000" dirty="0" err="1"/>
              <a:t>during</a:t>
            </a:r>
            <a:r>
              <a:rPr lang="de-DE" sz="2000" dirty="0"/>
              <a:t> </a:t>
            </a:r>
            <a:r>
              <a:rPr lang="de-DE" sz="2000" dirty="0" err="1"/>
              <a:t>plasma</a:t>
            </a:r>
            <a:r>
              <a:rPr lang="de-DE" sz="2000" dirty="0"/>
              <a:t> </a:t>
            </a:r>
            <a:r>
              <a:rPr lang="de-DE" sz="2000" dirty="0" err="1"/>
              <a:t>operation</a:t>
            </a:r>
            <a:r>
              <a:rPr lang="de-DE" sz="2000" dirty="0"/>
              <a:t> in </a:t>
            </a:r>
            <a:r>
              <a:rPr lang="de-DE" sz="2000" dirty="0" err="1" smtClean="0"/>
              <a:t>transition</a:t>
            </a:r>
            <a:r>
              <a:rPr lang="de-DE" sz="2000" dirty="0" smtClean="0"/>
              <a:t> </a:t>
            </a:r>
            <a:r>
              <a:rPr lang="de-DE" sz="2000" dirty="0" err="1" smtClean="0"/>
              <a:t>to</a:t>
            </a:r>
            <a:r>
              <a:rPr lang="de-DE" sz="2000" dirty="0" smtClean="0"/>
              <a:t> </a:t>
            </a:r>
            <a:r>
              <a:rPr lang="de-DE" sz="2000" dirty="0" err="1" smtClean="0"/>
              <a:t>detachement</a:t>
            </a:r>
            <a:r>
              <a:rPr lang="de-DE" sz="2000" dirty="0" smtClean="0"/>
              <a:t> </a:t>
            </a:r>
            <a:endParaRPr lang="de-DE" sz="2000" dirty="0"/>
          </a:p>
          <a:p>
            <a:pPr>
              <a:spcBef>
                <a:spcPts val="600"/>
              </a:spcBef>
            </a:pPr>
            <a:endParaRPr lang="de-DE" sz="2000" dirty="0" smtClean="0"/>
          </a:p>
          <a:p>
            <a:pPr marL="342900" indent="-342900">
              <a:buFontTx/>
              <a:buAutoNum type="arabicPeriod"/>
            </a:pPr>
            <a:endParaRPr lang="de-DE" dirty="0"/>
          </a:p>
          <a:p>
            <a:pPr marL="342900" indent="-342900">
              <a:buAutoNum type="arabicPeriod"/>
            </a:pPr>
            <a:endParaRPr lang="de-DE" dirty="0"/>
          </a:p>
        </p:txBody>
      </p:sp>
    </p:spTree>
    <p:extLst>
      <p:ext uri="{BB962C8B-B14F-4D97-AF65-F5344CB8AC3E}">
        <p14:creationId xmlns:p14="http://schemas.microsoft.com/office/powerpoint/2010/main" val="278368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787404" cy="658800"/>
          </a:xfrm>
        </p:spPr>
        <p:txBody>
          <a:bodyPr>
            <a:normAutofit fontScale="90000"/>
          </a:bodyPr>
          <a:lstStyle/>
          <a:p>
            <a:r>
              <a:rPr lang="de-DE" dirty="0" smtClean="0"/>
              <a:t>1. </a:t>
            </a:r>
            <a:r>
              <a:rPr lang="de-DE" dirty="0" err="1" smtClean="0"/>
              <a:t>Characterization</a:t>
            </a:r>
            <a:r>
              <a:rPr lang="de-DE" dirty="0" smtClean="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pump </a:t>
            </a:r>
            <a:r>
              <a:rPr lang="de-DE" dirty="0" err="1"/>
              <a:t>during</a:t>
            </a:r>
            <a:r>
              <a:rPr lang="de-DE" dirty="0"/>
              <a:t> </a:t>
            </a:r>
            <a:r>
              <a:rPr lang="de-DE" dirty="0" err="1" smtClean="0"/>
              <a:t>commissioning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3</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Goals</a:t>
            </a:r>
          </a:p>
          <a:p>
            <a:r>
              <a:rPr lang="de-DE" sz="2000" b="0" dirty="0" err="1" smtClean="0"/>
              <a:t>verify</a:t>
            </a:r>
            <a:r>
              <a:rPr lang="de-DE" sz="2000" b="0" dirty="0" smtClean="0"/>
              <a:t>/</a:t>
            </a:r>
            <a:r>
              <a:rPr lang="de-DE" sz="2000" b="0" dirty="0" err="1" smtClean="0"/>
              <a:t>study</a:t>
            </a:r>
            <a:r>
              <a:rPr lang="de-DE" sz="2000" b="0" dirty="0" smtClean="0"/>
              <a:t> </a:t>
            </a:r>
            <a:r>
              <a:rPr lang="de-DE" sz="2000" b="0" dirty="0" err="1" smtClean="0"/>
              <a:t>parameters</a:t>
            </a:r>
            <a:r>
              <a:rPr lang="de-DE" sz="2000" b="0" dirty="0" smtClean="0"/>
              <a:t> </a:t>
            </a:r>
            <a:r>
              <a:rPr lang="de-DE" sz="2000" b="0" dirty="0" err="1" smtClean="0"/>
              <a:t>for</a:t>
            </a:r>
            <a:r>
              <a:rPr lang="de-DE" sz="2000" b="0" dirty="0" smtClean="0"/>
              <a:t> </a:t>
            </a:r>
            <a:r>
              <a:rPr lang="de-DE" sz="2000" b="0" dirty="0" err="1" smtClean="0"/>
              <a:t>the</a:t>
            </a:r>
            <a:r>
              <a:rPr lang="de-DE" sz="2000" b="0" dirty="0" smtClean="0"/>
              <a:t> </a:t>
            </a:r>
            <a:r>
              <a:rPr lang="de-DE" sz="2000" b="0" dirty="0" err="1" smtClean="0"/>
              <a:t>operation</a:t>
            </a:r>
            <a:r>
              <a:rPr lang="de-DE" sz="2000" b="0" dirty="0" smtClean="0"/>
              <a:t> </a:t>
            </a:r>
            <a:r>
              <a:rPr lang="de-DE" sz="2000" b="0" dirty="0" err="1" smtClean="0"/>
              <a:t>and</a:t>
            </a:r>
            <a:r>
              <a:rPr lang="de-DE" sz="2000" b="0" dirty="0" smtClean="0"/>
              <a:t> </a:t>
            </a:r>
            <a:r>
              <a:rPr lang="de-DE" sz="2000" b="0" dirty="0" err="1" smtClean="0"/>
              <a:t>regeneration</a:t>
            </a:r>
            <a:r>
              <a:rPr lang="de-DE" sz="2000" b="0" dirty="0" smtClean="0"/>
              <a:t> </a:t>
            </a:r>
            <a:r>
              <a:rPr lang="de-DE" sz="2000" b="0" dirty="0" err="1" smtClean="0"/>
              <a:t>of</a:t>
            </a:r>
            <a:r>
              <a:rPr lang="de-DE" sz="2000" b="0" dirty="0" smtClean="0"/>
              <a:t> </a:t>
            </a:r>
            <a:r>
              <a:rPr lang="de-DE" sz="2000" b="0" dirty="0" err="1" smtClean="0"/>
              <a:t>the</a:t>
            </a:r>
            <a:r>
              <a:rPr lang="de-DE" sz="2000" b="0" dirty="0" smtClean="0"/>
              <a:t> CVP</a:t>
            </a:r>
          </a:p>
          <a:p>
            <a:r>
              <a:rPr lang="de-DE" sz="2000" b="0" dirty="0" err="1" smtClean="0"/>
              <a:t>estimate</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a:t>
            </a:r>
            <a:r>
              <a:rPr lang="de-DE" sz="2000" b="0" dirty="0" err="1" smtClean="0"/>
              <a:t>of</a:t>
            </a:r>
            <a:r>
              <a:rPr lang="de-DE" sz="2000" b="0" dirty="0" smtClean="0"/>
              <a:t> </a:t>
            </a:r>
            <a:r>
              <a:rPr lang="de-DE" sz="2000" b="0" dirty="0" err="1" smtClean="0"/>
              <a:t>the</a:t>
            </a:r>
            <a:r>
              <a:rPr lang="de-DE" sz="2000" b="0" dirty="0" smtClean="0"/>
              <a:t> CVP (</a:t>
            </a:r>
            <a:r>
              <a:rPr lang="de-DE" sz="2000" b="0" dirty="0" err="1" smtClean="0"/>
              <a:t>every</a:t>
            </a:r>
            <a:r>
              <a:rPr lang="de-DE" sz="2000" b="0" dirty="0" smtClean="0"/>
              <a:t> individual </a:t>
            </a:r>
            <a:r>
              <a:rPr lang="de-DE" sz="2000" b="0" dirty="0" err="1" smtClean="0"/>
              <a:t>unit</a:t>
            </a:r>
            <a:r>
              <a:rPr lang="de-DE" sz="2000" b="0" dirty="0" smtClean="0"/>
              <a:t> </a:t>
            </a:r>
            <a:r>
              <a:rPr lang="de-DE" sz="2000" b="0" dirty="0" err="1" smtClean="0"/>
              <a:t>and</a:t>
            </a:r>
            <a:r>
              <a:rPr lang="de-DE" sz="2000" b="0" dirty="0" smtClean="0"/>
              <a:t> all 10 </a:t>
            </a:r>
            <a:r>
              <a:rPr lang="de-DE" sz="2000" b="0" dirty="0" err="1" smtClean="0"/>
              <a:t>units</a:t>
            </a:r>
            <a:r>
              <a:rPr lang="de-DE" sz="2000" b="0" dirty="0" smtClean="0"/>
              <a:t> </a:t>
            </a:r>
            <a:r>
              <a:rPr lang="de-DE" sz="2000" b="0" dirty="0" err="1" smtClean="0"/>
              <a:t>together</a:t>
            </a:r>
            <a:r>
              <a:rPr lang="de-DE" sz="2000" b="0" dirty="0" smtClean="0"/>
              <a:t>)</a:t>
            </a:r>
          </a:p>
          <a:p>
            <a:r>
              <a:rPr lang="de-DE" sz="2000" b="0" dirty="0" err="1" smtClean="0"/>
              <a:t>measure</a:t>
            </a:r>
            <a:r>
              <a:rPr lang="de-DE" sz="2000" b="0" dirty="0" smtClean="0"/>
              <a:t> </a:t>
            </a:r>
            <a:r>
              <a:rPr lang="de-DE" sz="2000" b="0" dirty="0" err="1" smtClean="0"/>
              <a:t>the</a:t>
            </a:r>
            <a:r>
              <a:rPr lang="de-DE" sz="2000" b="0" dirty="0" smtClean="0"/>
              <a:t> </a:t>
            </a:r>
            <a:r>
              <a:rPr lang="de-DE" sz="2000" b="0" dirty="0" err="1" smtClean="0"/>
              <a:t>amount</a:t>
            </a:r>
            <a:r>
              <a:rPr lang="de-DE" sz="2000" b="0" dirty="0" smtClean="0"/>
              <a:t> </a:t>
            </a:r>
            <a:r>
              <a:rPr lang="de-DE" sz="2000" b="0" dirty="0" err="1" smtClean="0"/>
              <a:t>of</a:t>
            </a:r>
            <a:r>
              <a:rPr lang="de-DE" sz="2000" b="0" dirty="0" smtClean="0"/>
              <a:t> </a:t>
            </a:r>
            <a:r>
              <a:rPr lang="de-DE" sz="2000" b="0" dirty="0" err="1" smtClean="0"/>
              <a:t>pumped</a:t>
            </a:r>
            <a:r>
              <a:rPr lang="de-DE" sz="2000" b="0" dirty="0" smtClean="0"/>
              <a:t> hydrogen</a:t>
            </a:r>
          </a:p>
          <a:p>
            <a:r>
              <a:rPr lang="de-DE" sz="2000" b="0" dirty="0" err="1" smtClean="0"/>
              <a:t>verify</a:t>
            </a:r>
            <a:r>
              <a:rPr lang="de-DE" sz="2000" b="0" dirty="0" smtClean="0"/>
              <a:t> </a:t>
            </a:r>
            <a:r>
              <a:rPr lang="de-DE" sz="2000" b="0" dirty="0" err="1" smtClean="0"/>
              <a:t>results</a:t>
            </a:r>
            <a:r>
              <a:rPr lang="de-DE" sz="2000" b="0" dirty="0" smtClean="0"/>
              <a:t> </a:t>
            </a:r>
            <a:r>
              <a:rPr lang="de-DE" sz="2000" b="0" dirty="0" err="1" smtClean="0"/>
              <a:t>from</a:t>
            </a:r>
            <a:r>
              <a:rPr lang="de-DE" sz="2000" b="0" dirty="0" smtClean="0"/>
              <a:t> </a:t>
            </a:r>
            <a:r>
              <a:rPr lang="de-DE" sz="2000" b="0" dirty="0" err="1" smtClean="0"/>
              <a:t>the</a:t>
            </a:r>
            <a:r>
              <a:rPr lang="de-DE" sz="2000" b="0" dirty="0" smtClean="0"/>
              <a:t> DIVGAS </a:t>
            </a:r>
            <a:r>
              <a:rPr lang="de-DE" sz="2000" b="0" dirty="0" err="1" smtClean="0"/>
              <a:t>and</a:t>
            </a:r>
            <a:r>
              <a:rPr lang="de-DE" sz="2000" b="0" dirty="0" smtClean="0"/>
              <a:t> ANSYS </a:t>
            </a:r>
            <a:r>
              <a:rPr lang="de-DE" sz="2000" b="0" dirty="0" err="1" smtClean="0"/>
              <a:t>simulations</a:t>
            </a:r>
            <a:r>
              <a:rPr lang="de-DE" sz="2000" b="0" dirty="0" smtClean="0"/>
              <a:t> </a:t>
            </a:r>
          </a:p>
          <a:p>
            <a:pPr marL="0" indent="0">
              <a:buNone/>
            </a:pPr>
            <a:endParaRPr lang="de-DE" sz="2000" b="0" dirty="0" smtClean="0"/>
          </a:p>
          <a:p>
            <a:pPr marL="0" indent="0">
              <a:buNone/>
            </a:pPr>
            <a:endParaRPr lang="de-DE"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774087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787404" cy="658800"/>
          </a:xfrm>
        </p:spPr>
        <p:txBody>
          <a:bodyPr>
            <a:normAutofit fontScale="90000"/>
          </a:bodyPr>
          <a:lstStyle/>
          <a:p>
            <a:r>
              <a:rPr lang="de-DE" dirty="0" smtClean="0"/>
              <a:t>1. </a:t>
            </a:r>
            <a:r>
              <a:rPr lang="de-DE" dirty="0" err="1" smtClean="0"/>
              <a:t>Characterization</a:t>
            </a:r>
            <a:r>
              <a:rPr lang="de-DE" dirty="0" smtClean="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pump </a:t>
            </a:r>
            <a:r>
              <a:rPr lang="de-DE" dirty="0" err="1"/>
              <a:t>during</a:t>
            </a:r>
            <a:r>
              <a:rPr lang="de-DE" dirty="0"/>
              <a:t> </a:t>
            </a:r>
            <a:r>
              <a:rPr lang="de-DE" dirty="0" err="1"/>
              <a:t>commissioning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4</a:t>
            </a:fld>
            <a:endParaRPr lang="de-DE" dirty="0"/>
          </a:p>
        </p:txBody>
      </p:sp>
      <p:sp>
        <p:nvSpPr>
          <p:cNvPr id="6" name="Textplatzhalter 5"/>
          <p:cNvSpPr>
            <a:spLocks noGrp="1"/>
          </p:cNvSpPr>
          <p:nvPr>
            <p:ph type="body" sz="quarter" idx="17"/>
          </p:nvPr>
        </p:nvSpPr>
        <p:spPr/>
        <p:txBody>
          <a:bodyPr/>
          <a:lstStyle/>
          <a:p>
            <a:pPr marL="0" lvl="0" indent="0">
              <a:buNone/>
            </a:pPr>
            <a:r>
              <a:rPr lang="en-US" dirty="0" smtClean="0"/>
              <a:t>Approach</a:t>
            </a:r>
          </a:p>
          <a:p>
            <a:pPr lvl="0"/>
            <a:r>
              <a:rPr lang="en-US" sz="2000" b="0" dirty="0" smtClean="0"/>
              <a:t>Cool </a:t>
            </a:r>
            <a:r>
              <a:rPr lang="en-US" sz="2000" b="0" dirty="0"/>
              <a:t>down and stabilize the </a:t>
            </a:r>
            <a:r>
              <a:rPr lang="en-US" sz="2000" b="0" dirty="0" smtClean="0"/>
              <a:t>CVP</a:t>
            </a:r>
            <a:endParaRPr lang="de-DE" sz="2000" dirty="0"/>
          </a:p>
          <a:p>
            <a:pPr lvl="0"/>
            <a:r>
              <a:rPr lang="en-US" sz="2000" b="0" dirty="0"/>
              <a:t>Close the valves to the PV pumping system</a:t>
            </a:r>
            <a:endParaRPr lang="de-DE" sz="2000" dirty="0"/>
          </a:p>
          <a:p>
            <a:pPr lvl="0"/>
            <a:r>
              <a:rPr lang="en-US" sz="2000" b="0" dirty="0"/>
              <a:t>Inject hydrogen (less than 0.2bar*m^3; the explosive limit is at 2.2bar*m^3) and keep the pressure in the plasma vessel constant at 1*10e-03 mbar. The actual amount of hydrogen to be injected has to be determined according to the H2 dilution capabilities at plasma vessel vacuum system. </a:t>
            </a:r>
          </a:p>
          <a:p>
            <a:pPr lvl="0"/>
            <a:r>
              <a:rPr lang="en-US" sz="2000" b="0" dirty="0" smtClean="0"/>
              <a:t>Regenerate </a:t>
            </a:r>
            <a:r>
              <a:rPr lang="en-US" sz="2000" b="0" dirty="0"/>
              <a:t>all CVP together to 30K according to the predefined procedure </a:t>
            </a:r>
            <a:endParaRPr lang="en-US" sz="2000" b="0" dirty="0" smtClean="0"/>
          </a:p>
          <a:p>
            <a:pPr lvl="0"/>
            <a:r>
              <a:rPr lang="en-US" sz="2000" b="0" dirty="0" smtClean="0"/>
              <a:t>Once </a:t>
            </a:r>
            <a:r>
              <a:rPr lang="en-US" sz="2000" b="0" dirty="0"/>
              <a:t>the PV pressure stabilizes then start the procedures for pumping down the plasma vessel to ca. 1*10^-7 mbar </a:t>
            </a:r>
            <a:endParaRPr lang="en-US" sz="2000" b="0" dirty="0" smtClean="0"/>
          </a:p>
          <a:p>
            <a:pPr lvl="0"/>
            <a:r>
              <a:rPr lang="en-US" sz="2000" b="0" dirty="0" smtClean="0"/>
              <a:t>Then</a:t>
            </a:r>
            <a:r>
              <a:rPr lang="en-US" sz="2000" b="0" dirty="0"/>
              <a:t>, the whole process is repeated ten times for each individual </a:t>
            </a:r>
            <a:r>
              <a:rPr lang="en-US" sz="2000" b="0" dirty="0" err="1"/>
              <a:t>cryo</a:t>
            </a:r>
            <a:r>
              <a:rPr lang="en-US" sz="2000" b="0" dirty="0"/>
              <a:t> pump unit. This unit is cooled </a:t>
            </a:r>
            <a:r>
              <a:rPr lang="en-US" sz="2000" b="0" dirty="0" smtClean="0"/>
              <a:t>down, </a:t>
            </a:r>
            <a:r>
              <a:rPr lang="en-US" sz="2000" b="0" dirty="0"/>
              <a:t>&lt;0.01bar*m^3 H2 is </a:t>
            </a:r>
            <a:r>
              <a:rPr lang="en-US" sz="2000" b="0" dirty="0" smtClean="0"/>
              <a:t>injected </a:t>
            </a:r>
            <a:r>
              <a:rPr lang="en-US" sz="2000" b="0" dirty="0"/>
              <a:t>and the </a:t>
            </a:r>
            <a:r>
              <a:rPr lang="en-US" sz="2000" b="0" dirty="0" err="1"/>
              <a:t>cryo</a:t>
            </a:r>
            <a:r>
              <a:rPr lang="en-US" sz="2000" b="0" dirty="0"/>
              <a:t> pump is regenerated </a:t>
            </a:r>
            <a:r>
              <a:rPr lang="en-US" sz="2000" b="0" dirty="0" smtClean="0"/>
              <a:t>afterwards. </a:t>
            </a:r>
            <a:r>
              <a:rPr lang="en-US" sz="2000" b="0" dirty="0"/>
              <a:t>Pumping down the plasma vessel could be avoided until all the ten CVP are tested one by one. </a:t>
            </a:r>
            <a:endParaRPr lang="en-US" sz="2000" b="0" dirty="0" smtClean="0"/>
          </a:p>
          <a:p>
            <a:pPr lvl="0"/>
            <a:r>
              <a:rPr lang="en-US" sz="2000" b="0" dirty="0" smtClean="0"/>
              <a:t>Once </a:t>
            </a:r>
            <a:r>
              <a:rPr lang="en-US" sz="2000" b="0" dirty="0"/>
              <a:t>all the CVP are tested, </a:t>
            </a:r>
            <a:r>
              <a:rPr lang="en-US" sz="2000" b="0" dirty="0" smtClean="0"/>
              <a:t>the </a:t>
            </a:r>
            <a:r>
              <a:rPr lang="en-US" sz="2000" b="0" dirty="0"/>
              <a:t>PV </a:t>
            </a:r>
            <a:r>
              <a:rPr lang="en-US" sz="2000" b="0" dirty="0" smtClean="0"/>
              <a:t>has to </a:t>
            </a:r>
            <a:r>
              <a:rPr lang="en-US" sz="2000" b="0" dirty="0"/>
              <a:t>be pumped down to ca. 1*10^-7 </a:t>
            </a:r>
            <a:r>
              <a:rPr lang="en-US" sz="2000" b="0" dirty="0" smtClean="0"/>
              <a:t>mbar. </a:t>
            </a:r>
            <a:r>
              <a:rPr lang="en-US" sz="2000" b="0" dirty="0"/>
              <a:t>CVP could be warmed-up to ambient temperatures.</a:t>
            </a:r>
            <a:endParaRPr lang="de-DE" sz="2000" dirty="0"/>
          </a:p>
          <a:p>
            <a:endParaRPr lang="de-DE" sz="2000" dirty="0"/>
          </a:p>
        </p:txBody>
      </p:sp>
      <p:sp>
        <p:nvSpPr>
          <p:cNvPr id="7" name="Fußzeilenplatzhalter 6"/>
          <p:cNvSpPr txBox="1">
            <a:spLocks/>
          </p:cNvSpPr>
          <p:nvPr/>
        </p:nvSpPr>
        <p:spPr>
          <a:xfrm>
            <a:off x="1930782" y="6440742"/>
            <a:ext cx="8568000" cy="365125"/>
          </a:xfrm>
          <a:prstGeom prst="rect">
            <a:avLst/>
          </a:prstGeom>
        </p:spPr>
        <p:txBody>
          <a:bodyPr vert="horz" lIns="91440" tIns="45720" rIns="91440" bIns="45720" rtlCol="0" anchor="ctr"/>
          <a:lstStyle>
            <a:defPPr>
              <a:defRPr lang="de-DE"/>
            </a:defPPr>
            <a:lvl1pPr marL="0" algn="ctr" defTabSz="914400" rtl="0" eaLnBrk="1" latinLnBrk="0" hangingPunct="1">
              <a:defRPr lang="de-DE" sz="1000" b="0" kern="1200">
                <a:solidFill>
                  <a:schemeClr val="tx1">
                    <a:lumMod val="75000"/>
                    <a:lumOff val="25000"/>
                  </a:schemeClr>
                </a:solidFill>
                <a:latin typeface="Arial Narrow" panose="020B0606020202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t>Victoria Haak </a:t>
            </a:r>
          </a:p>
          <a:p>
            <a:endParaRPr lang="de-DE" dirty="0"/>
          </a:p>
        </p:txBody>
      </p:sp>
    </p:spTree>
    <p:extLst>
      <p:ext uri="{BB962C8B-B14F-4D97-AF65-F5344CB8AC3E}">
        <p14:creationId xmlns:p14="http://schemas.microsoft.com/office/powerpoint/2010/main" val="2764600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894981" cy="658800"/>
          </a:xfrm>
        </p:spPr>
        <p:txBody>
          <a:bodyPr>
            <a:normAutofit fontScale="90000"/>
          </a:bodyPr>
          <a:lstStyle/>
          <a:p>
            <a:r>
              <a:rPr lang="de-DE" dirty="0" smtClean="0"/>
              <a:t>1. </a:t>
            </a:r>
            <a:r>
              <a:rPr lang="de-DE" dirty="0" err="1" smtClean="0"/>
              <a:t>Characterization</a:t>
            </a:r>
            <a:r>
              <a:rPr lang="de-DE" dirty="0" smtClean="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pump </a:t>
            </a:r>
            <a:r>
              <a:rPr lang="de-DE" dirty="0" err="1"/>
              <a:t>during</a:t>
            </a:r>
            <a:r>
              <a:rPr lang="de-DE" dirty="0"/>
              <a:t> </a:t>
            </a:r>
            <a:r>
              <a:rPr lang="de-DE" dirty="0" err="1"/>
              <a:t>commissioning</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5</a:t>
            </a:fld>
            <a:endParaRPr lang="de-DE" dirty="0"/>
          </a:p>
        </p:txBody>
      </p:sp>
      <p:sp>
        <p:nvSpPr>
          <p:cNvPr id="6" name="Textplatzhalter 5"/>
          <p:cNvSpPr>
            <a:spLocks noGrp="1"/>
          </p:cNvSpPr>
          <p:nvPr>
            <p:ph type="body" sz="quarter" idx="17"/>
          </p:nvPr>
        </p:nvSpPr>
        <p:spPr/>
        <p:txBody>
          <a:bodyPr/>
          <a:lstStyle/>
          <a:p>
            <a:pPr marL="0" lvl="0" indent="0">
              <a:buNone/>
            </a:pPr>
            <a:r>
              <a:rPr lang="en-US" dirty="0" smtClean="0"/>
              <a:t>Requirements</a:t>
            </a:r>
          </a:p>
          <a:p>
            <a:pPr lvl="0"/>
            <a:r>
              <a:rPr lang="de-DE" sz="2000" b="0" dirty="0" smtClean="0"/>
              <a:t>Gas </a:t>
            </a:r>
            <a:r>
              <a:rPr lang="de-DE" sz="2000" b="0" dirty="0" err="1" smtClean="0"/>
              <a:t>injection</a:t>
            </a:r>
            <a:endParaRPr lang="de-DE" sz="2000" b="0" dirty="0" smtClean="0"/>
          </a:p>
          <a:p>
            <a:pPr lvl="0"/>
            <a:r>
              <a:rPr lang="de-DE" sz="2000" b="0" dirty="0" smtClean="0"/>
              <a:t>Neutral gas </a:t>
            </a:r>
            <a:r>
              <a:rPr lang="de-DE" sz="2000" b="0" dirty="0" err="1" smtClean="0"/>
              <a:t>pressure</a:t>
            </a:r>
            <a:r>
              <a:rPr lang="de-DE" sz="2000" b="0" dirty="0" smtClean="0"/>
              <a:t> </a:t>
            </a:r>
            <a:r>
              <a:rPr lang="de-DE" sz="2000" b="0" dirty="0" err="1" smtClean="0"/>
              <a:t>measurements</a:t>
            </a:r>
            <a:r>
              <a:rPr lang="de-DE" sz="2000" b="0" dirty="0" smtClean="0"/>
              <a:t> in </a:t>
            </a:r>
            <a:r>
              <a:rPr lang="de-DE" sz="2000" b="0" dirty="0" err="1" smtClean="0"/>
              <a:t>the</a:t>
            </a:r>
            <a:r>
              <a:rPr lang="de-DE" sz="2000" b="0" dirty="0" smtClean="0"/>
              <a:t> </a:t>
            </a:r>
            <a:r>
              <a:rPr lang="de-DE" sz="2000" b="0" dirty="0" err="1" smtClean="0"/>
              <a:t>plasma</a:t>
            </a:r>
            <a:r>
              <a:rPr lang="de-DE" sz="2000" b="0" dirty="0" smtClean="0"/>
              <a:t> </a:t>
            </a:r>
            <a:r>
              <a:rPr lang="de-DE" sz="2000" b="0" dirty="0" err="1" smtClean="0"/>
              <a:t>vessel</a:t>
            </a:r>
            <a:r>
              <a:rPr lang="de-DE" sz="2000" b="0" dirty="0" smtClean="0"/>
              <a:t> + QMS </a:t>
            </a:r>
            <a:r>
              <a:rPr lang="de-DE" sz="2000" b="0" dirty="0" err="1" smtClean="0"/>
              <a:t>measurements</a:t>
            </a:r>
            <a:endParaRPr lang="de-DE" sz="2000" dirty="0"/>
          </a:p>
          <a:p>
            <a:endParaRPr lang="de-DE" sz="2000" dirty="0"/>
          </a:p>
        </p:txBody>
      </p:sp>
      <p:sp>
        <p:nvSpPr>
          <p:cNvPr id="7" name="Fußzeilenplatzhalter 6"/>
          <p:cNvSpPr txBox="1">
            <a:spLocks/>
          </p:cNvSpPr>
          <p:nvPr/>
        </p:nvSpPr>
        <p:spPr>
          <a:xfrm>
            <a:off x="1930782" y="6440742"/>
            <a:ext cx="8568000" cy="365125"/>
          </a:xfrm>
          <a:prstGeom prst="rect">
            <a:avLst/>
          </a:prstGeom>
        </p:spPr>
        <p:txBody>
          <a:bodyPr vert="horz" lIns="91440" tIns="45720" rIns="91440" bIns="45720" rtlCol="0" anchor="ctr"/>
          <a:lstStyle>
            <a:defPPr>
              <a:defRPr lang="de-DE"/>
            </a:defPPr>
            <a:lvl1pPr marL="0" algn="ctr" defTabSz="914400" rtl="0" eaLnBrk="1" latinLnBrk="0" hangingPunct="1">
              <a:defRPr lang="de-DE" sz="1000" b="0" kern="1200">
                <a:solidFill>
                  <a:schemeClr val="tx1">
                    <a:lumMod val="75000"/>
                    <a:lumOff val="25000"/>
                  </a:schemeClr>
                </a:solidFill>
                <a:latin typeface="Arial Narrow" panose="020B0606020202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t>Victoria Haak </a:t>
            </a:r>
          </a:p>
          <a:p>
            <a:endParaRPr lang="de-DE" dirty="0"/>
          </a:p>
        </p:txBody>
      </p:sp>
    </p:spTree>
    <p:extLst>
      <p:ext uri="{BB962C8B-B14F-4D97-AF65-F5344CB8AC3E}">
        <p14:creationId xmlns:p14="http://schemas.microsoft.com/office/powerpoint/2010/main" val="297638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2. </a:t>
            </a:r>
            <a:r>
              <a:rPr lang="de-DE" dirty="0" err="1" smtClean="0"/>
              <a:t>Pumping</a:t>
            </a:r>
            <a:r>
              <a:rPr lang="de-DE" dirty="0" smtClean="0"/>
              <a:t> </a:t>
            </a:r>
            <a:r>
              <a:rPr lang="de-DE" dirty="0" err="1" smtClean="0"/>
              <a:t>efficiency</a:t>
            </a:r>
            <a:r>
              <a:rPr lang="de-DE" dirty="0" smtClean="0"/>
              <a:t> at </a:t>
            </a:r>
            <a:r>
              <a:rPr lang="de-DE" dirty="0" err="1" smtClean="0"/>
              <a:t>the</a:t>
            </a:r>
            <a:r>
              <a:rPr lang="de-DE" dirty="0" smtClean="0"/>
              <a:t> AEH </a:t>
            </a:r>
            <a:r>
              <a:rPr lang="de-DE" dirty="0" err="1" smtClean="0"/>
              <a:t>and</a:t>
            </a:r>
            <a:r>
              <a:rPr lang="de-DE" dirty="0" smtClean="0"/>
              <a:t> AEP </a:t>
            </a:r>
            <a:r>
              <a:rPr lang="de-DE" dirty="0" err="1" smtClean="0"/>
              <a:t>port</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6</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Goals</a:t>
            </a:r>
          </a:p>
          <a:p>
            <a:r>
              <a:rPr lang="de-DE" sz="2000" b="0" dirty="0" smtClean="0"/>
              <a:t>Study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efficiency</a:t>
            </a:r>
            <a:r>
              <a:rPr lang="de-DE" sz="2000" b="0" dirty="0" smtClean="0"/>
              <a:t> at </a:t>
            </a:r>
            <a:r>
              <a:rPr lang="de-DE" sz="2000" b="0" dirty="0" err="1" smtClean="0"/>
              <a:t>the</a:t>
            </a:r>
            <a:r>
              <a:rPr lang="de-DE" sz="2000" b="0" dirty="0" smtClean="0"/>
              <a:t> different </a:t>
            </a:r>
            <a:r>
              <a:rPr lang="de-DE" sz="2000" b="0" dirty="0" err="1" smtClean="0"/>
              <a:t>ports</a:t>
            </a:r>
            <a:r>
              <a:rPr lang="de-DE" sz="2000" b="0" dirty="0" smtClean="0"/>
              <a:t> (AEH </a:t>
            </a:r>
            <a:r>
              <a:rPr lang="de-DE" sz="2000" b="0" dirty="0" err="1" smtClean="0"/>
              <a:t>and</a:t>
            </a:r>
            <a:r>
              <a:rPr lang="de-DE" sz="2000" b="0" dirty="0" smtClean="0"/>
              <a:t> AEP)</a:t>
            </a:r>
          </a:p>
          <a:p>
            <a:r>
              <a:rPr lang="de-DE" sz="2000" b="0" dirty="0" smtClean="0"/>
              <a:t>Study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efficiency</a:t>
            </a:r>
            <a:r>
              <a:rPr lang="de-DE" sz="2000" b="0" dirty="0" smtClean="0"/>
              <a:t> at </a:t>
            </a:r>
            <a:r>
              <a:rPr lang="de-DE" sz="2000" b="0" dirty="0" err="1" smtClean="0"/>
              <a:t>the</a:t>
            </a:r>
            <a:r>
              <a:rPr lang="de-DE" sz="2000" b="0" dirty="0" smtClean="0"/>
              <a:t> AEP </a:t>
            </a:r>
            <a:r>
              <a:rPr lang="de-DE" sz="2000" b="0" dirty="0" err="1" smtClean="0"/>
              <a:t>port</a:t>
            </a:r>
            <a:r>
              <a:rPr lang="de-DE" sz="2000" b="0" dirty="0" smtClean="0"/>
              <a:t> </a:t>
            </a:r>
            <a:r>
              <a:rPr lang="de-DE" sz="2000" b="0" dirty="0" err="1" smtClean="0"/>
              <a:t>with</a:t>
            </a:r>
            <a:r>
              <a:rPr lang="de-DE" sz="2000" b="0" dirty="0" smtClean="0"/>
              <a:t> </a:t>
            </a:r>
            <a:r>
              <a:rPr lang="de-DE" sz="2000" b="0" dirty="0" err="1" smtClean="0"/>
              <a:t>respect</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new</a:t>
            </a:r>
            <a:r>
              <a:rPr lang="de-DE" sz="2000" b="0" dirty="0" smtClean="0"/>
              <a:t> </a:t>
            </a:r>
            <a:r>
              <a:rPr lang="de-DE" sz="2000" b="0" dirty="0" err="1" smtClean="0"/>
              <a:t>collars</a:t>
            </a:r>
            <a:endParaRPr lang="de-DE" sz="2000" b="0" dirty="0" smtClean="0"/>
          </a:p>
          <a:p>
            <a:r>
              <a:rPr lang="de-DE" sz="2000" b="0" dirty="0" smtClean="0"/>
              <a:t>Study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efficiency</a:t>
            </a:r>
            <a:r>
              <a:rPr lang="de-DE" sz="2000" b="0" dirty="0" smtClean="0"/>
              <a:t> </a:t>
            </a:r>
            <a:r>
              <a:rPr lang="de-DE" sz="2000" b="0" dirty="0" err="1" smtClean="0"/>
              <a:t>of</a:t>
            </a:r>
            <a:r>
              <a:rPr lang="de-DE" sz="2000" b="0" dirty="0" smtClean="0"/>
              <a:t> </a:t>
            </a:r>
            <a:r>
              <a:rPr lang="de-DE" sz="2000" b="0" dirty="0" err="1" smtClean="0"/>
              <a:t>the</a:t>
            </a:r>
            <a:r>
              <a:rPr lang="de-DE" sz="2000" b="0" dirty="0" smtClean="0"/>
              <a:t> TMPs </a:t>
            </a:r>
            <a:r>
              <a:rPr lang="de-DE" sz="2000" b="0" dirty="0" err="1" smtClean="0"/>
              <a:t>with</a:t>
            </a:r>
            <a:r>
              <a:rPr lang="de-DE" sz="2000" b="0" dirty="0" smtClean="0"/>
              <a:t> </a:t>
            </a:r>
            <a:r>
              <a:rPr lang="de-DE" sz="2000" b="0" dirty="0" err="1" smtClean="0"/>
              <a:t>active</a:t>
            </a:r>
            <a:r>
              <a:rPr lang="de-DE" sz="2000" b="0" dirty="0" smtClean="0"/>
              <a:t> </a:t>
            </a:r>
            <a:r>
              <a:rPr lang="de-DE" sz="2000" b="0" dirty="0" err="1" smtClean="0"/>
              <a:t>cryo</a:t>
            </a:r>
            <a:r>
              <a:rPr lang="de-DE" sz="2000" b="0" dirty="0" smtClean="0"/>
              <a:t> </a:t>
            </a:r>
            <a:r>
              <a:rPr lang="de-DE" sz="2000" b="0" dirty="0" err="1" smtClean="0"/>
              <a:t>pumping</a:t>
            </a:r>
            <a:endParaRPr lang="de-DE" sz="2000" b="0" dirty="0" smtClean="0"/>
          </a:p>
          <a:p>
            <a:r>
              <a:rPr lang="de-DE" sz="2000" b="0" dirty="0" err="1" smtClean="0"/>
              <a:t>Compare</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results</a:t>
            </a:r>
            <a:r>
              <a:rPr lang="de-DE" sz="2000" b="0" dirty="0" smtClean="0"/>
              <a:t> </a:t>
            </a:r>
            <a:r>
              <a:rPr lang="de-DE" sz="2000" b="0" dirty="0" err="1" smtClean="0"/>
              <a:t>from</a:t>
            </a:r>
            <a:r>
              <a:rPr lang="de-DE" sz="2000" b="0" dirty="0" smtClean="0"/>
              <a:t> OP1.2b</a:t>
            </a:r>
          </a:p>
          <a:p>
            <a:r>
              <a:rPr lang="de-DE" sz="2000" b="0" dirty="0" err="1" smtClean="0"/>
              <a:t>Provide</a:t>
            </a:r>
            <a:r>
              <a:rPr lang="de-DE" sz="2000" b="0" dirty="0" smtClean="0"/>
              <a:t> </a:t>
            </a:r>
            <a:r>
              <a:rPr lang="de-DE" sz="2000" b="0" dirty="0" err="1" smtClean="0"/>
              <a:t>values</a:t>
            </a:r>
            <a:r>
              <a:rPr lang="de-DE" sz="2000" b="0" dirty="0" smtClean="0"/>
              <a:t> </a:t>
            </a:r>
            <a:r>
              <a:rPr lang="de-DE" sz="2000" b="0" dirty="0" err="1" smtClean="0"/>
              <a:t>of</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a:t>
            </a:r>
            <a:r>
              <a:rPr lang="de-DE" sz="2000" b="0" dirty="0" err="1" smtClean="0"/>
              <a:t>as</a:t>
            </a:r>
            <a:r>
              <a:rPr lang="de-DE" sz="2000" b="0" dirty="0" smtClean="0"/>
              <a:t> an </a:t>
            </a:r>
            <a:r>
              <a:rPr lang="de-DE" sz="2000" b="0" dirty="0" err="1" smtClean="0"/>
              <a:t>input</a:t>
            </a:r>
            <a:r>
              <a:rPr lang="de-DE" sz="2000" b="0" dirty="0" smtClean="0"/>
              <a:t> </a:t>
            </a:r>
            <a:r>
              <a:rPr lang="de-DE" sz="2000" b="0" dirty="0" err="1" smtClean="0"/>
              <a:t>for</a:t>
            </a:r>
            <a:r>
              <a:rPr lang="de-DE" sz="2000" b="0" dirty="0" smtClean="0"/>
              <a:t> </a:t>
            </a:r>
            <a:r>
              <a:rPr lang="de-DE" sz="2000" b="0" dirty="0" err="1" smtClean="0"/>
              <a:t>the</a:t>
            </a:r>
            <a:r>
              <a:rPr lang="de-DE" sz="2000" b="0" dirty="0" smtClean="0"/>
              <a:t> </a:t>
            </a:r>
            <a:r>
              <a:rPr lang="de-DE" sz="2000" b="0" dirty="0" err="1" smtClean="0"/>
              <a:t>simulations</a:t>
            </a:r>
            <a:endParaRPr lang="de-DE" sz="2000" b="0" dirty="0" smtClean="0"/>
          </a:p>
          <a:p>
            <a:pPr marL="0" indent="0">
              <a:buNone/>
            </a:pPr>
            <a:endParaRPr lang="de-DE"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43878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2. </a:t>
            </a:r>
            <a:r>
              <a:rPr lang="de-DE" dirty="0" err="1" smtClean="0"/>
              <a:t>Pumping</a:t>
            </a:r>
            <a:r>
              <a:rPr lang="de-DE" dirty="0" smtClean="0"/>
              <a:t> </a:t>
            </a:r>
            <a:r>
              <a:rPr lang="de-DE" dirty="0" err="1" smtClean="0"/>
              <a:t>efficiency</a:t>
            </a:r>
            <a:r>
              <a:rPr lang="de-DE" dirty="0" smtClean="0"/>
              <a:t> at </a:t>
            </a:r>
            <a:r>
              <a:rPr lang="de-DE" dirty="0" err="1" smtClean="0"/>
              <a:t>the</a:t>
            </a:r>
            <a:r>
              <a:rPr lang="de-DE" dirty="0" smtClean="0"/>
              <a:t> AEH </a:t>
            </a:r>
            <a:r>
              <a:rPr lang="de-DE" dirty="0" err="1" smtClean="0"/>
              <a:t>and</a:t>
            </a:r>
            <a:r>
              <a:rPr lang="de-DE" dirty="0" smtClean="0"/>
              <a:t> AEP </a:t>
            </a:r>
            <a:r>
              <a:rPr lang="de-DE" dirty="0" err="1" smtClean="0"/>
              <a:t>port</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7</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Approach</a:t>
            </a:r>
          </a:p>
          <a:p>
            <a:r>
              <a:rPr lang="de-DE" sz="2000" b="0" dirty="0" smtClean="0"/>
              <a:t>Repeat </a:t>
            </a:r>
            <a:r>
              <a:rPr lang="de-DE" sz="2000" b="0" dirty="0" err="1" smtClean="0"/>
              <a:t>selected</a:t>
            </a:r>
            <a:r>
              <a:rPr lang="de-DE" sz="2000" b="0" dirty="0" smtClean="0"/>
              <a:t> </a:t>
            </a:r>
            <a:r>
              <a:rPr lang="de-DE" sz="2000" b="0" dirty="0" err="1" smtClean="0"/>
              <a:t>shots</a:t>
            </a:r>
            <a:r>
              <a:rPr lang="de-DE" sz="2000" b="0" dirty="0" smtClean="0"/>
              <a:t> </a:t>
            </a:r>
            <a:r>
              <a:rPr lang="de-DE" sz="2000" b="0" dirty="0" err="1" smtClean="0"/>
              <a:t>from</a:t>
            </a:r>
            <a:r>
              <a:rPr lang="de-DE" sz="2000" b="0" dirty="0" smtClean="0"/>
              <a:t> OP1.2b (in </a:t>
            </a:r>
            <a:r>
              <a:rPr lang="de-DE" sz="2000" b="0" dirty="0" err="1" smtClean="0"/>
              <a:t>standard</a:t>
            </a:r>
            <a:r>
              <a:rPr lang="de-DE" sz="2000" b="0" dirty="0" smtClean="0"/>
              <a:t> </a:t>
            </a:r>
            <a:r>
              <a:rPr lang="de-DE" sz="2000" b="0" dirty="0" err="1" smtClean="0"/>
              <a:t>and</a:t>
            </a:r>
            <a:r>
              <a:rPr lang="de-DE" sz="2000" b="0" dirty="0" smtClean="0"/>
              <a:t> high </a:t>
            </a:r>
            <a:r>
              <a:rPr lang="de-DE" sz="2000" b="0" dirty="0" err="1" smtClean="0"/>
              <a:t>iota</a:t>
            </a:r>
            <a:r>
              <a:rPr lang="de-DE" sz="2000" b="0" dirty="0" smtClean="0"/>
              <a:t> </a:t>
            </a:r>
            <a:r>
              <a:rPr lang="de-DE" sz="2000" b="0" dirty="0" err="1" smtClean="0"/>
              <a:t>configuration</a:t>
            </a:r>
            <a:r>
              <a:rPr lang="de-DE" sz="2000" b="0" dirty="0" smtClean="0"/>
              <a:t>) </a:t>
            </a:r>
            <a:r>
              <a:rPr lang="de-DE" sz="2000" b="0" dirty="0" err="1" smtClean="0"/>
              <a:t>with</a:t>
            </a:r>
            <a:r>
              <a:rPr lang="de-DE" sz="2000" b="0" dirty="0" smtClean="0"/>
              <a:t> </a:t>
            </a:r>
            <a:r>
              <a:rPr lang="de-DE" sz="2000" b="0" dirty="0" err="1" smtClean="0"/>
              <a:t>and</a:t>
            </a:r>
            <a:r>
              <a:rPr lang="de-DE" sz="2000" b="0" dirty="0" smtClean="0"/>
              <a:t> </a:t>
            </a:r>
            <a:r>
              <a:rPr lang="de-DE" sz="2000" b="0" dirty="0" err="1" smtClean="0"/>
              <a:t>without</a:t>
            </a:r>
            <a:r>
              <a:rPr lang="de-DE" sz="2000" b="0" dirty="0" smtClean="0"/>
              <a:t> </a:t>
            </a:r>
            <a:r>
              <a:rPr lang="de-DE" sz="2000" b="0" dirty="0" err="1" smtClean="0"/>
              <a:t>the</a:t>
            </a:r>
            <a:r>
              <a:rPr lang="de-DE" sz="2000" b="0" dirty="0" smtClean="0"/>
              <a:t> </a:t>
            </a:r>
            <a:r>
              <a:rPr lang="de-DE" sz="2000" b="0" dirty="0" err="1" smtClean="0"/>
              <a:t>cryo</a:t>
            </a:r>
            <a:r>
              <a:rPr lang="de-DE" sz="2000" b="0" dirty="0" smtClean="0"/>
              <a:t> pump ( 2+2 </a:t>
            </a:r>
            <a:r>
              <a:rPr lang="de-DE" sz="2000" b="0" dirty="0" err="1" smtClean="0"/>
              <a:t>shots</a:t>
            </a:r>
            <a:r>
              <a:rPr lang="de-DE" sz="2000" b="0" dirty="0" smtClean="0"/>
              <a:t>)</a:t>
            </a:r>
          </a:p>
          <a:p>
            <a:r>
              <a:rPr lang="de-DE" sz="2000" b="0" dirty="0" smtClean="0"/>
              <a:t>Repeat </a:t>
            </a:r>
            <a:r>
              <a:rPr lang="de-DE" sz="2000" b="0" dirty="0" err="1" smtClean="0"/>
              <a:t>shots</a:t>
            </a:r>
            <a:r>
              <a:rPr lang="de-DE" sz="2000" b="0" dirty="0" smtClean="0"/>
              <a:t> </a:t>
            </a:r>
            <a:r>
              <a:rPr lang="de-DE" sz="2000" b="0" dirty="0" err="1" smtClean="0"/>
              <a:t>from</a:t>
            </a:r>
            <a:r>
              <a:rPr lang="de-DE" sz="2000" b="0" dirty="0" smtClean="0"/>
              <a:t> </a:t>
            </a:r>
            <a:r>
              <a:rPr lang="de-DE" sz="2000" b="0" dirty="0" err="1" smtClean="0"/>
              <a:t>the</a:t>
            </a:r>
            <a:r>
              <a:rPr lang="de-DE" sz="2000" b="0" dirty="0" smtClean="0"/>
              <a:t> </a:t>
            </a:r>
            <a:r>
              <a:rPr lang="de-DE" sz="2000" b="0" dirty="0" err="1" smtClean="0"/>
              <a:t>proposals</a:t>
            </a:r>
            <a:r>
              <a:rPr lang="de-DE" sz="2000" b="0" dirty="0" smtClean="0"/>
              <a:t> </a:t>
            </a:r>
            <a:r>
              <a:rPr lang="de-DE" sz="2000" b="0" dirty="0" err="1" smtClean="0"/>
              <a:t>concerning</a:t>
            </a:r>
            <a:r>
              <a:rPr lang="de-DE" sz="2000" b="0" dirty="0" smtClean="0"/>
              <a:t> </a:t>
            </a:r>
            <a:r>
              <a:rPr lang="de-DE" sz="2000" b="0" dirty="0" err="1" smtClean="0"/>
              <a:t>the</a:t>
            </a:r>
            <a:r>
              <a:rPr lang="de-DE" sz="2000" b="0" dirty="0" smtClean="0"/>
              <a:t> </a:t>
            </a:r>
            <a:r>
              <a:rPr lang="de-DE" sz="2000" b="0" dirty="0" err="1" smtClean="0"/>
              <a:t>characterization</a:t>
            </a:r>
            <a:r>
              <a:rPr lang="de-DE" sz="2000" b="0" dirty="0" smtClean="0"/>
              <a:t> </a:t>
            </a:r>
            <a:r>
              <a:rPr lang="de-DE" sz="2000" b="0" dirty="0" err="1" smtClean="0"/>
              <a:t>of</a:t>
            </a:r>
            <a:r>
              <a:rPr lang="de-DE" sz="2000" b="0" dirty="0" smtClean="0"/>
              <a:t> </a:t>
            </a:r>
            <a:r>
              <a:rPr lang="de-DE" sz="2000" b="0" dirty="0" err="1" smtClean="0"/>
              <a:t>the</a:t>
            </a:r>
            <a:r>
              <a:rPr lang="de-DE" sz="2000" b="0" dirty="0" smtClean="0"/>
              <a:t> CVP </a:t>
            </a:r>
            <a:r>
              <a:rPr lang="de-DE" sz="2000" b="0" dirty="0" err="1" smtClean="0"/>
              <a:t>during</a:t>
            </a:r>
            <a:r>
              <a:rPr lang="de-DE" sz="2000" b="0" dirty="0" smtClean="0"/>
              <a:t> </a:t>
            </a:r>
            <a:r>
              <a:rPr lang="de-DE" sz="2000" b="0" dirty="0" err="1" smtClean="0"/>
              <a:t>plasma</a:t>
            </a:r>
            <a:r>
              <a:rPr lang="de-DE" sz="2000" b="0" dirty="0" smtClean="0"/>
              <a:t> </a:t>
            </a:r>
            <a:r>
              <a:rPr lang="de-DE" sz="2000" b="0" dirty="0" err="1" smtClean="0"/>
              <a:t>operation</a:t>
            </a:r>
            <a:r>
              <a:rPr lang="de-DE" sz="2000" b="0" dirty="0" smtClean="0"/>
              <a:t> in </a:t>
            </a:r>
            <a:r>
              <a:rPr lang="de-DE" sz="2000" b="0" dirty="0" err="1" smtClean="0"/>
              <a:t>standard</a:t>
            </a:r>
            <a:r>
              <a:rPr lang="de-DE" sz="2000" b="0" dirty="0" smtClean="0"/>
              <a:t> </a:t>
            </a:r>
            <a:r>
              <a:rPr lang="de-DE" sz="2000" b="0" dirty="0" err="1" smtClean="0"/>
              <a:t>and</a:t>
            </a:r>
            <a:r>
              <a:rPr lang="de-DE" sz="2000" b="0" dirty="0" smtClean="0"/>
              <a:t> high </a:t>
            </a:r>
            <a:r>
              <a:rPr lang="de-DE" sz="2000" b="0" dirty="0" err="1" smtClean="0"/>
              <a:t>iota</a:t>
            </a:r>
            <a:r>
              <a:rPr lang="de-DE" sz="2000" b="0" dirty="0" smtClean="0"/>
              <a:t> </a:t>
            </a:r>
            <a:r>
              <a:rPr lang="de-DE" sz="2000" b="0" dirty="0" err="1" smtClean="0"/>
              <a:t>configuration</a:t>
            </a:r>
            <a:r>
              <a:rPr lang="de-DE" sz="2000" b="0" dirty="0" smtClean="0"/>
              <a:t> ( 5+5 </a:t>
            </a:r>
            <a:r>
              <a:rPr lang="de-DE" sz="2000" b="0" dirty="0" err="1" smtClean="0"/>
              <a:t>shots</a:t>
            </a:r>
            <a:r>
              <a:rPr lang="de-DE" sz="2000" b="0" dirty="0" smtClean="0"/>
              <a:t>, ca. 10s </a:t>
            </a:r>
            <a:r>
              <a:rPr lang="de-DE" sz="2000" b="0" dirty="0" err="1" smtClean="0"/>
              <a:t>each</a:t>
            </a:r>
            <a:r>
              <a:rPr lang="de-DE" sz="2000" b="0" dirty="0" smtClean="0"/>
              <a:t>)</a:t>
            </a:r>
          </a:p>
          <a:p>
            <a:pPr marL="0" indent="0">
              <a:buNone/>
            </a:pPr>
            <a:r>
              <a:rPr lang="de-DE" dirty="0" err="1" smtClean="0"/>
              <a:t>Requirements</a:t>
            </a:r>
            <a:endParaRPr lang="de-DE" dirty="0" smtClean="0"/>
          </a:p>
          <a:p>
            <a:r>
              <a:rPr lang="en-US" sz="2000" b="0" dirty="0"/>
              <a:t>pressure measurements in the plasma vessel and </a:t>
            </a:r>
            <a:r>
              <a:rPr lang="en-US" sz="2000" b="0" dirty="0" err="1"/>
              <a:t>subdivertor</a:t>
            </a:r>
            <a:endParaRPr lang="en-US" sz="2000" b="0" dirty="0"/>
          </a:p>
          <a:p>
            <a:r>
              <a:rPr lang="en-US" sz="2000" b="0" dirty="0"/>
              <a:t>gas injection </a:t>
            </a:r>
          </a:p>
          <a:p>
            <a:r>
              <a:rPr lang="en-US" sz="2000" b="0" dirty="0"/>
              <a:t>QMS/DRGA </a:t>
            </a:r>
            <a:r>
              <a:rPr lang="en-US" sz="2000" b="0" dirty="0" smtClean="0"/>
              <a:t>measurements</a:t>
            </a:r>
          </a:p>
          <a:p>
            <a:r>
              <a:rPr lang="de-DE" sz="2000" b="0" dirty="0"/>
              <a:t>Standard </a:t>
            </a:r>
            <a:r>
              <a:rPr lang="de-DE" sz="2000" b="0" dirty="0" err="1"/>
              <a:t>configuration</a:t>
            </a:r>
            <a:r>
              <a:rPr lang="de-DE" sz="2000" b="0" dirty="0"/>
              <a:t> </a:t>
            </a:r>
            <a:r>
              <a:rPr lang="de-DE" sz="2000" b="0" dirty="0" smtClean="0"/>
              <a:t>EIM005+2520/ High </a:t>
            </a:r>
            <a:r>
              <a:rPr lang="de-DE" sz="2000" b="0" dirty="0" err="1"/>
              <a:t>iota</a:t>
            </a:r>
            <a:r>
              <a:rPr lang="de-DE" sz="2000" b="0" dirty="0"/>
              <a:t> </a:t>
            </a:r>
            <a:r>
              <a:rPr lang="de-DE" sz="2000" b="0" dirty="0" err="1"/>
              <a:t>configuration</a:t>
            </a:r>
            <a:r>
              <a:rPr lang="de-DE" sz="2000" b="0" dirty="0"/>
              <a:t> </a:t>
            </a:r>
            <a:r>
              <a:rPr lang="de-DE" sz="2000" b="0" dirty="0" smtClean="0"/>
              <a:t>FTM004+2520 (7+7 </a:t>
            </a:r>
            <a:r>
              <a:rPr lang="de-DE" sz="2000" b="0" dirty="0" err="1" smtClean="0"/>
              <a:t>shots</a:t>
            </a:r>
            <a:r>
              <a:rPr lang="de-DE" sz="2000" b="0" dirty="0" smtClean="0"/>
              <a:t>)</a:t>
            </a:r>
          </a:p>
          <a:p>
            <a:r>
              <a:rPr lang="de-DE" sz="2000" b="0" dirty="0" err="1" smtClean="0"/>
              <a:t>Heating</a:t>
            </a:r>
            <a:r>
              <a:rPr lang="de-DE" sz="2000" b="0" dirty="0" smtClean="0"/>
              <a:t> </a:t>
            </a:r>
            <a:r>
              <a:rPr lang="de-DE" sz="2000" b="0" dirty="0" err="1" smtClean="0"/>
              <a:t>and</a:t>
            </a:r>
            <a:r>
              <a:rPr lang="de-DE" sz="2000" b="0" dirty="0" smtClean="0"/>
              <a:t> </a:t>
            </a:r>
            <a:r>
              <a:rPr lang="de-DE" sz="2000" b="0" dirty="0" err="1" smtClean="0"/>
              <a:t>density</a:t>
            </a:r>
            <a:r>
              <a:rPr lang="de-DE" sz="2000" b="0" dirty="0" smtClean="0"/>
              <a:t> </a:t>
            </a:r>
            <a:r>
              <a:rPr lang="de-DE" sz="2000" b="0" dirty="0" err="1" smtClean="0"/>
              <a:t>control</a:t>
            </a:r>
            <a:r>
              <a:rPr lang="de-DE" sz="2000" b="0" dirty="0" smtClean="0"/>
              <a:t>; </a:t>
            </a:r>
            <a:r>
              <a:rPr lang="de-DE" sz="2000" b="0" dirty="0" err="1" smtClean="0"/>
              <a:t>values</a:t>
            </a:r>
            <a:r>
              <a:rPr lang="de-DE" sz="2000" b="0" dirty="0" smtClean="0"/>
              <a:t> </a:t>
            </a:r>
            <a:r>
              <a:rPr lang="de-DE" sz="2000" b="0" dirty="0" err="1" smtClean="0"/>
              <a:t>to</a:t>
            </a:r>
            <a:r>
              <a:rPr lang="de-DE" sz="2000" b="0" dirty="0" smtClean="0"/>
              <a:t> </a:t>
            </a:r>
            <a:r>
              <a:rPr lang="de-DE" sz="2000" b="0" dirty="0" err="1" smtClean="0"/>
              <a:t>be</a:t>
            </a:r>
            <a:r>
              <a:rPr lang="de-DE" sz="2000" b="0" dirty="0" smtClean="0"/>
              <a:t> </a:t>
            </a:r>
            <a:r>
              <a:rPr lang="de-DE" sz="2000" b="0" dirty="0" err="1" smtClean="0"/>
              <a:t>specified</a:t>
            </a:r>
            <a:endParaRPr lang="de-DE" sz="2000" b="0" dirty="0" smtClean="0"/>
          </a:p>
          <a:p>
            <a:endParaRPr lang="de-DE" sz="2000" b="0" dirty="0" smtClean="0"/>
          </a:p>
          <a:p>
            <a:endParaRPr lang="de-DE" sz="2000" b="0" dirty="0" smtClean="0"/>
          </a:p>
          <a:p>
            <a:pPr marL="0" indent="0">
              <a:buNone/>
            </a:pPr>
            <a:endParaRPr lang="de-DE"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2599394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666381" cy="658800"/>
          </a:xfrm>
        </p:spPr>
        <p:txBody>
          <a:bodyPr>
            <a:normAutofit fontScale="90000"/>
          </a:bodyPr>
          <a:lstStyle/>
          <a:p>
            <a:r>
              <a:rPr lang="de-DE" dirty="0"/>
              <a:t>3</a:t>
            </a:r>
            <a:r>
              <a:rPr lang="de-DE" dirty="0" smtClean="0"/>
              <a:t>. </a:t>
            </a:r>
            <a:r>
              <a:rPr lang="de-DE" dirty="0" err="1"/>
              <a:t>Characterization</a:t>
            </a:r>
            <a:r>
              <a:rPr lang="de-DE" dirty="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a:t>
            </a:r>
            <a:r>
              <a:rPr lang="de-DE" dirty="0" smtClean="0"/>
              <a:t>pump </a:t>
            </a:r>
            <a:r>
              <a:rPr lang="de-DE" dirty="0" err="1" smtClean="0"/>
              <a:t>during</a:t>
            </a:r>
            <a:r>
              <a:rPr lang="de-DE" dirty="0" smtClean="0"/>
              <a:t> </a:t>
            </a:r>
            <a:r>
              <a:rPr lang="de-DE" dirty="0" err="1" smtClean="0"/>
              <a:t>plasma</a:t>
            </a:r>
            <a:r>
              <a:rPr lang="de-DE" dirty="0" smtClean="0"/>
              <a:t> </a:t>
            </a:r>
            <a:r>
              <a:rPr lang="de-DE" dirty="0" err="1" smtClean="0"/>
              <a:t>operation</a:t>
            </a:r>
            <a:r>
              <a:rPr lang="de-DE" dirty="0" smtClean="0"/>
              <a:t> </a:t>
            </a:r>
            <a:r>
              <a:rPr lang="de-DE" dirty="0"/>
              <a:t>in </a:t>
            </a:r>
            <a:r>
              <a:rPr lang="de-DE" dirty="0" err="1"/>
              <a:t>transition</a:t>
            </a:r>
            <a:r>
              <a:rPr lang="de-DE" dirty="0"/>
              <a:t> </a:t>
            </a:r>
            <a:r>
              <a:rPr lang="de-DE" dirty="0" err="1"/>
              <a:t>to</a:t>
            </a:r>
            <a:r>
              <a:rPr lang="de-DE" dirty="0"/>
              <a:t> </a:t>
            </a:r>
            <a:r>
              <a:rPr lang="de-DE" dirty="0" err="1"/>
              <a:t>detachment</a:t>
            </a:r>
            <a:r>
              <a:rPr lang="de-DE" dirty="0"/>
              <a:t> </a:t>
            </a:r>
            <a:r>
              <a:rPr lang="de-DE" dirty="0" smtClean="0"/>
              <a:t> </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8</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Goals</a:t>
            </a:r>
          </a:p>
          <a:p>
            <a:r>
              <a:rPr lang="de-DE" sz="2000" b="0" dirty="0" smtClean="0"/>
              <a:t>Study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a:t>
            </a:r>
            <a:r>
              <a:rPr lang="de-DE" sz="2000" b="0" dirty="0" err="1" smtClean="0"/>
              <a:t>of</a:t>
            </a:r>
            <a:r>
              <a:rPr lang="de-DE" sz="2000" b="0" dirty="0" smtClean="0"/>
              <a:t> all 10 CVP </a:t>
            </a:r>
            <a:r>
              <a:rPr lang="de-DE" sz="2000" b="0" dirty="0" err="1" smtClean="0"/>
              <a:t>together</a:t>
            </a:r>
            <a:r>
              <a:rPr lang="de-DE" sz="2000" b="0" dirty="0" smtClean="0"/>
              <a:t> </a:t>
            </a:r>
            <a:r>
              <a:rPr lang="de-DE" sz="2000" b="0" dirty="0" err="1" smtClean="0"/>
              <a:t>during</a:t>
            </a:r>
            <a:r>
              <a:rPr lang="de-DE" sz="2000" b="0" dirty="0" smtClean="0"/>
              <a:t> </a:t>
            </a:r>
            <a:r>
              <a:rPr lang="de-DE" sz="2000" b="0" dirty="0" err="1" smtClean="0"/>
              <a:t>plasma</a:t>
            </a:r>
            <a:r>
              <a:rPr lang="de-DE" sz="2000" b="0" dirty="0" smtClean="0"/>
              <a:t> </a:t>
            </a:r>
            <a:r>
              <a:rPr lang="de-DE" sz="2000" b="0" dirty="0" err="1" smtClean="0"/>
              <a:t>operation</a:t>
            </a:r>
            <a:r>
              <a:rPr lang="de-DE" sz="2000" b="0" dirty="0" smtClean="0"/>
              <a:t> in different </a:t>
            </a:r>
            <a:r>
              <a:rPr lang="de-DE" sz="2000" b="0" dirty="0" err="1" smtClean="0"/>
              <a:t>magnetic</a:t>
            </a:r>
            <a:r>
              <a:rPr lang="de-DE" sz="2000" b="0" dirty="0" smtClean="0"/>
              <a:t> </a:t>
            </a:r>
            <a:r>
              <a:rPr lang="de-DE" sz="2000" b="0" dirty="0" err="1" smtClean="0"/>
              <a:t>configurations</a:t>
            </a:r>
            <a:endParaRPr lang="de-DE" sz="2000" b="0" dirty="0" smtClean="0"/>
          </a:p>
          <a:p>
            <a:r>
              <a:rPr lang="de-DE" sz="2000" b="0" dirty="0" err="1" smtClean="0"/>
              <a:t>Provide</a:t>
            </a:r>
            <a:r>
              <a:rPr lang="de-DE" sz="2000" b="0" dirty="0" smtClean="0"/>
              <a:t> </a:t>
            </a:r>
            <a:r>
              <a:rPr lang="de-DE" sz="2000" b="0" dirty="0" err="1" smtClean="0"/>
              <a:t>input</a:t>
            </a:r>
            <a:r>
              <a:rPr lang="de-DE" sz="2000" b="0" dirty="0" smtClean="0"/>
              <a:t>/ </a:t>
            </a:r>
            <a:r>
              <a:rPr lang="de-DE" sz="2000" b="0" dirty="0" err="1" smtClean="0"/>
              <a:t>compare</a:t>
            </a:r>
            <a:r>
              <a:rPr lang="de-DE" sz="2000" b="0" dirty="0" smtClean="0"/>
              <a:t> </a:t>
            </a:r>
            <a:r>
              <a:rPr lang="de-DE" sz="2000" b="0" dirty="0" err="1" smtClean="0"/>
              <a:t>to</a:t>
            </a:r>
            <a:r>
              <a:rPr lang="de-DE" sz="2000" b="0" dirty="0" smtClean="0"/>
              <a:t> </a:t>
            </a:r>
            <a:r>
              <a:rPr lang="de-DE" sz="2000" b="0" dirty="0" err="1" smtClean="0"/>
              <a:t>results</a:t>
            </a:r>
            <a:r>
              <a:rPr lang="de-DE" sz="2000" b="0" dirty="0" smtClean="0"/>
              <a:t> </a:t>
            </a:r>
            <a:r>
              <a:rPr lang="de-DE" sz="2000" b="0" dirty="0" err="1" smtClean="0"/>
              <a:t>from</a:t>
            </a:r>
            <a:r>
              <a:rPr lang="de-DE" sz="2000" b="0" dirty="0" smtClean="0"/>
              <a:t> </a:t>
            </a:r>
            <a:r>
              <a:rPr lang="de-DE" sz="2000" b="0" dirty="0" err="1" smtClean="0"/>
              <a:t>the</a:t>
            </a:r>
            <a:r>
              <a:rPr lang="de-DE" sz="2000" b="0" dirty="0" smtClean="0"/>
              <a:t> </a:t>
            </a:r>
            <a:r>
              <a:rPr lang="de-DE" sz="2000" b="0" dirty="0" err="1" smtClean="0"/>
              <a:t>simulations</a:t>
            </a:r>
            <a:endParaRPr lang="de-DE" sz="2000" b="0" dirty="0" smtClean="0"/>
          </a:p>
          <a:p>
            <a:r>
              <a:rPr lang="de-DE" sz="2000" b="0" dirty="0" err="1" smtClean="0"/>
              <a:t>Compare</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in </a:t>
            </a:r>
            <a:r>
              <a:rPr lang="de-DE" sz="2000" b="0" dirty="0" err="1" smtClean="0"/>
              <a:t>transition</a:t>
            </a:r>
            <a:r>
              <a:rPr lang="de-DE" sz="2000" b="0" dirty="0" smtClean="0"/>
              <a:t> </a:t>
            </a:r>
            <a:r>
              <a:rPr lang="de-DE" sz="2000" b="0" dirty="0" err="1" smtClean="0"/>
              <a:t>to</a:t>
            </a:r>
            <a:r>
              <a:rPr lang="de-DE" sz="2000" b="0" dirty="0" smtClean="0"/>
              <a:t> </a:t>
            </a:r>
            <a:r>
              <a:rPr lang="de-DE" sz="2000" b="0" dirty="0" err="1" smtClean="0"/>
              <a:t>detachment</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speed</a:t>
            </a:r>
            <a:r>
              <a:rPr lang="de-DE" sz="2000" b="0" dirty="0" smtClean="0"/>
              <a:t> in </a:t>
            </a:r>
            <a:r>
              <a:rPr lang="de-DE" sz="2000" b="0" dirty="0" err="1" smtClean="0"/>
              <a:t>steady</a:t>
            </a:r>
            <a:r>
              <a:rPr lang="de-DE" sz="2000" b="0" dirty="0" smtClean="0"/>
              <a:t> </a:t>
            </a:r>
            <a:r>
              <a:rPr lang="de-DE" sz="2000" b="0" dirty="0" err="1" smtClean="0"/>
              <a:t>state</a:t>
            </a:r>
            <a:r>
              <a:rPr lang="de-DE" sz="2000" b="0" dirty="0" smtClean="0"/>
              <a:t> </a:t>
            </a:r>
            <a:r>
              <a:rPr lang="de-DE" sz="2000" b="0" dirty="0" err="1" smtClean="0"/>
              <a:t>attached</a:t>
            </a:r>
            <a:r>
              <a:rPr lang="de-DE" sz="2000" b="0" dirty="0" smtClean="0"/>
              <a:t> </a:t>
            </a:r>
            <a:r>
              <a:rPr lang="de-DE" sz="2000" b="0" dirty="0" err="1" smtClean="0"/>
              <a:t>and</a:t>
            </a:r>
            <a:r>
              <a:rPr lang="de-DE" sz="2000" b="0" dirty="0" smtClean="0"/>
              <a:t> </a:t>
            </a:r>
            <a:r>
              <a:rPr lang="de-DE" sz="2000" b="0" dirty="0" err="1" smtClean="0"/>
              <a:t>detached</a:t>
            </a:r>
            <a:r>
              <a:rPr lang="de-DE" sz="2000" b="0" dirty="0" smtClean="0"/>
              <a:t> </a:t>
            </a:r>
            <a:r>
              <a:rPr lang="de-DE" sz="2000" b="0" dirty="0" err="1" smtClean="0"/>
              <a:t>discharges</a:t>
            </a:r>
            <a:r>
              <a:rPr lang="de-DE" sz="2000" b="0" dirty="0" smtClean="0"/>
              <a:t> (</a:t>
            </a:r>
            <a:r>
              <a:rPr lang="de-DE" sz="2000" b="0" dirty="0" err="1" smtClean="0"/>
              <a:t>see</a:t>
            </a:r>
            <a:r>
              <a:rPr lang="de-DE" sz="2000" b="0" dirty="0" smtClean="0"/>
              <a:t> </a:t>
            </a:r>
            <a:r>
              <a:rPr lang="de-DE" sz="2000" b="0" dirty="0" err="1" smtClean="0"/>
              <a:t>related</a:t>
            </a:r>
            <a:r>
              <a:rPr lang="de-DE" sz="2000" b="0" dirty="0" smtClean="0"/>
              <a:t> </a:t>
            </a:r>
            <a:r>
              <a:rPr lang="de-DE" sz="2000" b="0" dirty="0" err="1" smtClean="0"/>
              <a:t>proposals</a:t>
            </a:r>
            <a:r>
              <a:rPr lang="de-DE" sz="2000" b="0" dirty="0" smtClean="0"/>
              <a:t>)</a:t>
            </a:r>
          </a:p>
          <a:p>
            <a:endParaRPr lang="de-DE" sz="2000" b="0" dirty="0" smtClean="0"/>
          </a:p>
          <a:p>
            <a:pPr marL="0" indent="0">
              <a:buNone/>
            </a:pPr>
            <a:endParaRPr lang="de-DE"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3145746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425" y="188638"/>
            <a:ext cx="9666381" cy="658800"/>
          </a:xfrm>
        </p:spPr>
        <p:txBody>
          <a:bodyPr>
            <a:normAutofit fontScale="90000"/>
          </a:bodyPr>
          <a:lstStyle/>
          <a:p>
            <a:r>
              <a:rPr lang="de-DE" dirty="0"/>
              <a:t>3</a:t>
            </a:r>
            <a:r>
              <a:rPr lang="de-DE" dirty="0" smtClean="0"/>
              <a:t>. </a:t>
            </a:r>
            <a:r>
              <a:rPr lang="de-DE" dirty="0" err="1"/>
              <a:t>Characterization</a:t>
            </a:r>
            <a:r>
              <a:rPr lang="de-DE" dirty="0"/>
              <a:t> </a:t>
            </a:r>
            <a:r>
              <a:rPr lang="de-DE" dirty="0" err="1"/>
              <a:t>of</a:t>
            </a:r>
            <a:r>
              <a:rPr lang="de-DE" dirty="0"/>
              <a:t> </a:t>
            </a:r>
            <a:r>
              <a:rPr lang="de-DE" dirty="0" err="1"/>
              <a:t>the</a:t>
            </a:r>
            <a:r>
              <a:rPr lang="de-DE" dirty="0"/>
              <a:t> </a:t>
            </a:r>
            <a:r>
              <a:rPr lang="de-DE" dirty="0" err="1"/>
              <a:t>cryo</a:t>
            </a:r>
            <a:r>
              <a:rPr lang="de-DE" dirty="0"/>
              <a:t> </a:t>
            </a:r>
            <a:r>
              <a:rPr lang="de-DE" dirty="0" err="1"/>
              <a:t>vacuum</a:t>
            </a:r>
            <a:r>
              <a:rPr lang="de-DE" dirty="0"/>
              <a:t> </a:t>
            </a:r>
            <a:r>
              <a:rPr lang="de-DE" dirty="0" smtClean="0"/>
              <a:t>pump </a:t>
            </a:r>
            <a:r>
              <a:rPr lang="de-DE" dirty="0" err="1" smtClean="0"/>
              <a:t>during</a:t>
            </a:r>
            <a:r>
              <a:rPr lang="de-DE" dirty="0" smtClean="0"/>
              <a:t> </a:t>
            </a:r>
            <a:r>
              <a:rPr lang="de-DE" dirty="0" err="1" smtClean="0"/>
              <a:t>plasma</a:t>
            </a:r>
            <a:r>
              <a:rPr lang="de-DE" dirty="0" smtClean="0"/>
              <a:t> </a:t>
            </a:r>
            <a:r>
              <a:rPr lang="de-DE" dirty="0" err="1" smtClean="0"/>
              <a:t>operation</a:t>
            </a:r>
            <a:r>
              <a:rPr lang="de-DE" dirty="0" smtClean="0"/>
              <a:t> </a:t>
            </a:r>
            <a:r>
              <a:rPr lang="de-DE" dirty="0"/>
              <a:t>in </a:t>
            </a:r>
            <a:r>
              <a:rPr lang="de-DE" dirty="0" err="1"/>
              <a:t>transition</a:t>
            </a:r>
            <a:r>
              <a:rPr lang="de-DE" dirty="0"/>
              <a:t> </a:t>
            </a:r>
            <a:r>
              <a:rPr lang="de-DE" dirty="0" err="1"/>
              <a:t>to</a:t>
            </a:r>
            <a:r>
              <a:rPr lang="de-DE" dirty="0"/>
              <a:t> </a:t>
            </a:r>
            <a:r>
              <a:rPr lang="de-DE" dirty="0" err="1"/>
              <a:t>detachment</a:t>
            </a:r>
            <a:r>
              <a:rPr lang="de-DE" dirty="0"/>
              <a:t> </a:t>
            </a:r>
            <a:r>
              <a:rPr lang="de-DE" dirty="0" smtClean="0"/>
              <a:t> </a:t>
            </a:r>
            <a:endParaRPr lang="de-DE" dirty="0"/>
          </a:p>
        </p:txBody>
      </p:sp>
      <p:sp>
        <p:nvSpPr>
          <p:cNvPr id="3" name="Datumsplatzhalter 2"/>
          <p:cNvSpPr>
            <a:spLocks noGrp="1"/>
          </p:cNvSpPr>
          <p:nvPr>
            <p:ph type="dt" sz="half" idx="14"/>
          </p:nvPr>
        </p:nvSpPr>
        <p:spPr/>
        <p:txBody>
          <a:bodyPr/>
          <a:lstStyle/>
          <a:p>
            <a:fld id="{6F4EBBD8-A576-4697-90A8-A3A1DA1E14A9}" type="datetime1">
              <a:rPr lang="de-DE" smtClean="0"/>
              <a:t>05.04.2022</a:t>
            </a:fld>
            <a:endParaRPr lang="de-DE" dirty="0"/>
          </a:p>
        </p:txBody>
      </p:sp>
      <p:sp>
        <p:nvSpPr>
          <p:cNvPr id="5" name="Foliennummernplatzhalter 4"/>
          <p:cNvSpPr>
            <a:spLocks noGrp="1"/>
          </p:cNvSpPr>
          <p:nvPr>
            <p:ph type="sldNum" sz="quarter" idx="16"/>
          </p:nvPr>
        </p:nvSpPr>
        <p:spPr/>
        <p:txBody>
          <a:bodyPr/>
          <a:lstStyle/>
          <a:p>
            <a:fld id="{31AA536C-85F5-4A1B-A111-7CE00A08BCBC}" type="slidenum">
              <a:rPr lang="de-DE" smtClean="0"/>
              <a:pPr/>
              <a:t>9</a:t>
            </a:fld>
            <a:endParaRPr lang="de-DE" dirty="0"/>
          </a:p>
        </p:txBody>
      </p:sp>
      <p:sp>
        <p:nvSpPr>
          <p:cNvPr id="6" name="Textplatzhalter 5"/>
          <p:cNvSpPr>
            <a:spLocks noGrp="1"/>
          </p:cNvSpPr>
          <p:nvPr>
            <p:ph type="body" sz="quarter" idx="17"/>
          </p:nvPr>
        </p:nvSpPr>
        <p:spPr/>
        <p:txBody>
          <a:bodyPr/>
          <a:lstStyle/>
          <a:p>
            <a:pPr marL="0" indent="0">
              <a:buNone/>
            </a:pPr>
            <a:r>
              <a:rPr lang="de-DE" dirty="0" smtClean="0"/>
              <a:t>Approach</a:t>
            </a:r>
          </a:p>
          <a:p>
            <a:r>
              <a:rPr lang="de-DE" sz="2000" b="0" dirty="0" smtClean="0"/>
              <a:t>CVP </a:t>
            </a:r>
            <a:r>
              <a:rPr lang="de-DE" sz="2000" b="0" dirty="0" err="1" smtClean="0"/>
              <a:t>is</a:t>
            </a:r>
            <a:r>
              <a:rPr lang="de-DE" sz="2000" b="0" dirty="0" smtClean="0"/>
              <a:t> </a:t>
            </a:r>
            <a:r>
              <a:rPr lang="de-DE" sz="2000" b="0" dirty="0" err="1" smtClean="0"/>
              <a:t>regenerated</a:t>
            </a:r>
            <a:r>
              <a:rPr lang="de-DE" sz="2000" b="0" dirty="0" smtClean="0"/>
              <a:t> </a:t>
            </a:r>
            <a:r>
              <a:rPr lang="de-DE" sz="2000" b="0" dirty="0" err="1" smtClean="0"/>
              <a:t>and</a:t>
            </a:r>
            <a:r>
              <a:rPr lang="de-DE" sz="2000" b="0" dirty="0" smtClean="0"/>
              <a:t> </a:t>
            </a:r>
            <a:r>
              <a:rPr lang="de-DE" sz="2000" b="0" dirty="0" err="1" smtClean="0"/>
              <a:t>cooled</a:t>
            </a:r>
            <a:r>
              <a:rPr lang="de-DE" sz="2000" b="0" dirty="0" smtClean="0"/>
              <a:t> down</a:t>
            </a:r>
          </a:p>
          <a:p>
            <a:r>
              <a:rPr lang="de-DE" sz="2000" b="0" dirty="0" smtClean="0"/>
              <a:t>Repeat a </a:t>
            </a:r>
            <a:r>
              <a:rPr lang="de-DE" sz="2000" b="0" dirty="0" err="1" smtClean="0"/>
              <a:t>predefined</a:t>
            </a:r>
            <a:r>
              <a:rPr lang="de-DE" sz="2000" b="0" dirty="0" smtClean="0"/>
              <a:t> </a:t>
            </a:r>
            <a:r>
              <a:rPr lang="de-DE" sz="2000" b="0" dirty="0" err="1" smtClean="0"/>
              <a:t>shot</a:t>
            </a:r>
            <a:r>
              <a:rPr lang="de-DE" sz="2000" b="0" dirty="0" smtClean="0"/>
              <a:t> (</a:t>
            </a:r>
            <a:r>
              <a:rPr lang="de-DE" sz="2000" b="0" dirty="0" err="1" smtClean="0"/>
              <a:t>according</a:t>
            </a:r>
            <a:r>
              <a:rPr lang="de-DE" sz="2000" b="0" dirty="0" smtClean="0"/>
              <a:t> </a:t>
            </a:r>
            <a:r>
              <a:rPr lang="de-DE" sz="2000" b="0" dirty="0" err="1" smtClean="0"/>
              <a:t>to</a:t>
            </a:r>
            <a:r>
              <a:rPr lang="de-DE" sz="2000" b="0" dirty="0" smtClean="0"/>
              <a:t> </a:t>
            </a:r>
            <a:r>
              <a:rPr lang="de-DE" sz="2000" b="0" dirty="0" err="1" smtClean="0"/>
              <a:t>the</a:t>
            </a:r>
            <a:r>
              <a:rPr lang="de-DE" sz="2000" b="0" dirty="0" smtClean="0"/>
              <a:t> </a:t>
            </a:r>
            <a:r>
              <a:rPr lang="de-DE" sz="2000" b="0" dirty="0" err="1" smtClean="0"/>
              <a:t>two</a:t>
            </a:r>
            <a:r>
              <a:rPr lang="de-DE" sz="2000" b="0" dirty="0" smtClean="0"/>
              <a:t> </a:t>
            </a:r>
            <a:r>
              <a:rPr lang="de-DE" sz="2000" b="0" dirty="0" err="1" smtClean="0"/>
              <a:t>related</a:t>
            </a:r>
            <a:r>
              <a:rPr lang="de-DE" sz="2000" b="0" dirty="0" smtClean="0"/>
              <a:t> </a:t>
            </a:r>
            <a:r>
              <a:rPr lang="de-DE" sz="2000" b="0" dirty="0" err="1" smtClean="0"/>
              <a:t>proposals</a:t>
            </a:r>
            <a:r>
              <a:rPr lang="de-DE" sz="2000" b="0" dirty="0" smtClean="0"/>
              <a:t>) </a:t>
            </a:r>
            <a:r>
              <a:rPr lang="de-DE" sz="2000" b="0" dirty="0" err="1" smtClean="0"/>
              <a:t>five</a:t>
            </a:r>
            <a:r>
              <a:rPr lang="de-DE" sz="2000" b="0" dirty="0" smtClean="0"/>
              <a:t> </a:t>
            </a:r>
            <a:r>
              <a:rPr lang="de-DE" sz="2000" b="0" dirty="0" err="1" smtClean="0"/>
              <a:t>times</a:t>
            </a:r>
            <a:endParaRPr lang="de-DE" sz="2000" b="0" dirty="0" smtClean="0"/>
          </a:p>
          <a:p>
            <a:pPr marL="457200" indent="-457200">
              <a:buAutoNum type="arabicPeriod"/>
            </a:pPr>
            <a:r>
              <a:rPr lang="de-DE" sz="2000" b="0" dirty="0" smtClean="0"/>
              <a:t>All </a:t>
            </a:r>
            <a:r>
              <a:rPr lang="de-DE" sz="2000" b="0" dirty="0" err="1" smtClean="0"/>
              <a:t>valves</a:t>
            </a:r>
            <a:r>
              <a:rPr lang="de-DE" sz="2000" b="0" dirty="0" smtClean="0"/>
              <a:t> </a:t>
            </a:r>
            <a:r>
              <a:rPr lang="de-DE" sz="2000" b="0" dirty="0" err="1" smtClean="0"/>
              <a:t>to</a:t>
            </a:r>
            <a:r>
              <a:rPr lang="de-DE" sz="2000" b="0" dirty="0" smtClean="0"/>
              <a:t> </a:t>
            </a:r>
            <a:r>
              <a:rPr lang="de-DE" sz="2000" b="0" dirty="0" err="1" smtClean="0"/>
              <a:t>the</a:t>
            </a:r>
            <a:r>
              <a:rPr lang="de-DE" sz="2000" b="0" dirty="0" smtClean="0"/>
              <a:t> TMPs </a:t>
            </a:r>
            <a:r>
              <a:rPr lang="de-DE" sz="2000" b="0" dirty="0" err="1" smtClean="0"/>
              <a:t>are</a:t>
            </a:r>
            <a:r>
              <a:rPr lang="de-DE" sz="2000" b="0" dirty="0" smtClean="0"/>
              <a:t> open</a:t>
            </a:r>
          </a:p>
          <a:p>
            <a:pPr marL="457200" indent="-457200">
              <a:buAutoNum type="arabicPeriod"/>
            </a:pPr>
            <a:r>
              <a:rPr lang="de-DE" sz="2000" b="0" dirty="0" smtClean="0"/>
              <a:t>All </a:t>
            </a:r>
            <a:r>
              <a:rPr lang="de-DE" sz="2000" b="0" dirty="0" err="1" smtClean="0"/>
              <a:t>valves</a:t>
            </a:r>
            <a:r>
              <a:rPr lang="de-DE" sz="2000" b="0" dirty="0" smtClean="0"/>
              <a:t> </a:t>
            </a:r>
            <a:r>
              <a:rPr lang="de-DE" sz="2000" b="0" dirty="0" err="1" smtClean="0"/>
              <a:t>closed</a:t>
            </a:r>
            <a:endParaRPr lang="de-DE" sz="2000" b="0" dirty="0" smtClean="0"/>
          </a:p>
          <a:p>
            <a:pPr marL="457200" indent="-457200">
              <a:buAutoNum type="arabicPeriod"/>
            </a:pPr>
            <a:r>
              <a:rPr lang="de-DE" sz="2000" b="0" dirty="0" err="1" smtClean="0"/>
              <a:t>One</a:t>
            </a:r>
            <a:r>
              <a:rPr lang="de-DE" sz="2000" b="0" dirty="0" smtClean="0"/>
              <a:t> </a:t>
            </a:r>
            <a:r>
              <a:rPr lang="de-DE" sz="2000" b="0" dirty="0" err="1" smtClean="0"/>
              <a:t>valve</a:t>
            </a:r>
            <a:r>
              <a:rPr lang="de-DE" sz="2000" b="0" dirty="0" smtClean="0"/>
              <a:t> </a:t>
            </a:r>
            <a:r>
              <a:rPr lang="de-DE" sz="2000" b="0" dirty="0" err="1" smtClean="0"/>
              <a:t>of</a:t>
            </a:r>
            <a:r>
              <a:rPr lang="de-DE" sz="2000" b="0" dirty="0" smtClean="0"/>
              <a:t> </a:t>
            </a:r>
            <a:r>
              <a:rPr lang="de-DE" sz="2000" b="0" dirty="0" err="1" smtClean="0"/>
              <a:t>the</a:t>
            </a:r>
            <a:r>
              <a:rPr lang="de-DE" sz="2000" b="0" dirty="0" smtClean="0"/>
              <a:t> </a:t>
            </a:r>
            <a:r>
              <a:rPr lang="de-DE" sz="2000" b="0" dirty="0" err="1" smtClean="0"/>
              <a:t>pumping</a:t>
            </a:r>
            <a:r>
              <a:rPr lang="de-DE" sz="2000" b="0" dirty="0" smtClean="0"/>
              <a:t> </a:t>
            </a:r>
            <a:r>
              <a:rPr lang="de-DE" sz="2000" b="0" dirty="0" err="1" smtClean="0"/>
              <a:t>port</a:t>
            </a:r>
            <a:r>
              <a:rPr lang="de-DE" sz="2000" b="0" dirty="0" smtClean="0"/>
              <a:t> on </a:t>
            </a:r>
            <a:r>
              <a:rPr lang="de-DE" sz="2000" b="0" dirty="0" err="1" smtClean="0"/>
              <a:t>the</a:t>
            </a:r>
            <a:r>
              <a:rPr lang="de-DE" sz="2000" b="0" dirty="0" smtClean="0"/>
              <a:t> </a:t>
            </a:r>
            <a:r>
              <a:rPr lang="de-DE" sz="2000" b="0" dirty="0" err="1" smtClean="0"/>
              <a:t>low</a:t>
            </a:r>
            <a:r>
              <a:rPr lang="de-DE" sz="2000" b="0" dirty="0" smtClean="0"/>
              <a:t> </a:t>
            </a:r>
            <a:r>
              <a:rPr lang="de-DE" sz="2000" b="0" dirty="0" err="1" smtClean="0"/>
              <a:t>iota</a:t>
            </a:r>
            <a:r>
              <a:rPr lang="de-DE" sz="2000" b="0" dirty="0" smtClean="0"/>
              <a:t> </a:t>
            </a:r>
            <a:r>
              <a:rPr lang="de-DE" sz="2000" b="0" dirty="0" err="1" smtClean="0"/>
              <a:t>side</a:t>
            </a:r>
            <a:r>
              <a:rPr lang="de-DE" sz="2000" b="0" dirty="0" smtClean="0"/>
              <a:t> (AEH) </a:t>
            </a:r>
            <a:r>
              <a:rPr lang="de-DE" sz="2000" b="0" dirty="0" err="1" smtClean="0"/>
              <a:t>closed</a:t>
            </a:r>
            <a:r>
              <a:rPr lang="de-DE" sz="2000" b="0" dirty="0" smtClean="0"/>
              <a:t>, </a:t>
            </a:r>
            <a:r>
              <a:rPr lang="de-DE" sz="2000" b="0" dirty="0" err="1" smtClean="0"/>
              <a:t>the</a:t>
            </a:r>
            <a:r>
              <a:rPr lang="de-DE" sz="2000" b="0" dirty="0" smtClean="0"/>
              <a:t> </a:t>
            </a:r>
            <a:r>
              <a:rPr lang="de-DE" sz="2000" b="0" dirty="0" err="1" smtClean="0"/>
              <a:t>other</a:t>
            </a:r>
            <a:r>
              <a:rPr lang="de-DE" sz="2000" b="0" dirty="0" smtClean="0"/>
              <a:t> </a:t>
            </a:r>
            <a:r>
              <a:rPr lang="de-DE" sz="2000" b="0" dirty="0" err="1" smtClean="0"/>
              <a:t>two</a:t>
            </a:r>
            <a:r>
              <a:rPr lang="de-DE" sz="2000" b="0" dirty="0" smtClean="0"/>
              <a:t> (AEH </a:t>
            </a:r>
            <a:r>
              <a:rPr lang="de-DE" sz="2000" b="0" dirty="0" err="1" smtClean="0"/>
              <a:t>and</a:t>
            </a:r>
            <a:r>
              <a:rPr lang="de-DE" sz="2000" b="0" dirty="0" smtClean="0"/>
              <a:t> AEP open)</a:t>
            </a:r>
          </a:p>
          <a:p>
            <a:pPr marL="457200" indent="-457200">
              <a:buAutoNum type="arabicPeriod"/>
            </a:pPr>
            <a:r>
              <a:rPr lang="de-DE" sz="2000" b="0" dirty="0" err="1"/>
              <a:t>B</a:t>
            </a:r>
            <a:r>
              <a:rPr lang="de-DE" sz="2000" b="0" dirty="0" err="1" smtClean="0"/>
              <a:t>oth</a:t>
            </a:r>
            <a:r>
              <a:rPr lang="de-DE" sz="2000" b="0" dirty="0" smtClean="0"/>
              <a:t> </a:t>
            </a:r>
            <a:r>
              <a:rPr lang="de-DE" sz="2000" b="0" dirty="0" err="1" smtClean="0"/>
              <a:t>valves</a:t>
            </a:r>
            <a:r>
              <a:rPr lang="de-DE" sz="2000" b="0" dirty="0" smtClean="0"/>
              <a:t> </a:t>
            </a:r>
            <a:r>
              <a:rPr lang="de-DE" sz="2000" b="0" dirty="0" err="1"/>
              <a:t>of</a:t>
            </a:r>
            <a:r>
              <a:rPr lang="de-DE" sz="2000" b="0" dirty="0"/>
              <a:t> </a:t>
            </a:r>
            <a:r>
              <a:rPr lang="de-DE" sz="2000" b="0" dirty="0" err="1"/>
              <a:t>the</a:t>
            </a:r>
            <a:r>
              <a:rPr lang="de-DE" sz="2000" b="0" dirty="0"/>
              <a:t> </a:t>
            </a:r>
            <a:r>
              <a:rPr lang="de-DE" sz="2000" b="0" dirty="0" err="1"/>
              <a:t>pumping</a:t>
            </a:r>
            <a:r>
              <a:rPr lang="de-DE" sz="2000" b="0" dirty="0"/>
              <a:t> </a:t>
            </a:r>
            <a:r>
              <a:rPr lang="de-DE" sz="2000" b="0" dirty="0" err="1"/>
              <a:t>port</a:t>
            </a:r>
            <a:r>
              <a:rPr lang="de-DE" sz="2000" b="0" dirty="0"/>
              <a:t> on </a:t>
            </a:r>
            <a:r>
              <a:rPr lang="de-DE" sz="2000" b="0" dirty="0" err="1"/>
              <a:t>the</a:t>
            </a:r>
            <a:r>
              <a:rPr lang="de-DE" sz="2000" b="0" dirty="0"/>
              <a:t> </a:t>
            </a:r>
            <a:r>
              <a:rPr lang="de-DE" sz="2000" b="0" dirty="0" err="1"/>
              <a:t>low</a:t>
            </a:r>
            <a:r>
              <a:rPr lang="de-DE" sz="2000" b="0" dirty="0"/>
              <a:t> </a:t>
            </a:r>
            <a:r>
              <a:rPr lang="de-DE" sz="2000" b="0" dirty="0" err="1"/>
              <a:t>iota</a:t>
            </a:r>
            <a:r>
              <a:rPr lang="de-DE" sz="2000" b="0" dirty="0"/>
              <a:t> </a:t>
            </a:r>
            <a:r>
              <a:rPr lang="de-DE" sz="2000" b="0" dirty="0" err="1"/>
              <a:t>side</a:t>
            </a:r>
            <a:r>
              <a:rPr lang="de-DE" sz="2000" b="0" dirty="0"/>
              <a:t> (AEH) </a:t>
            </a:r>
            <a:r>
              <a:rPr lang="de-DE" sz="2000" b="0" dirty="0" err="1" smtClean="0"/>
              <a:t>closed</a:t>
            </a:r>
            <a:r>
              <a:rPr lang="de-DE" sz="2000" b="0" dirty="0" smtClean="0"/>
              <a:t>, </a:t>
            </a:r>
            <a:r>
              <a:rPr lang="de-DE" sz="2000" b="0" dirty="0" err="1" smtClean="0"/>
              <a:t>the</a:t>
            </a:r>
            <a:r>
              <a:rPr lang="de-DE" sz="2000" b="0" dirty="0" smtClean="0"/>
              <a:t> </a:t>
            </a:r>
            <a:r>
              <a:rPr lang="de-DE" sz="2000" b="0" dirty="0" err="1" smtClean="0"/>
              <a:t>valve</a:t>
            </a:r>
            <a:r>
              <a:rPr lang="de-DE" sz="2000" b="0" dirty="0" smtClean="0"/>
              <a:t> at AEP open</a:t>
            </a:r>
          </a:p>
          <a:p>
            <a:pPr marL="457200" indent="-457200">
              <a:buFont typeface="Arial" panose="020B0604020202020204" pitchFamily="34" charset="0"/>
              <a:buAutoNum type="arabicPeriod"/>
            </a:pPr>
            <a:r>
              <a:rPr lang="de-DE" sz="2000" b="0" dirty="0" err="1"/>
              <a:t>Both</a:t>
            </a:r>
            <a:r>
              <a:rPr lang="de-DE" sz="2000" b="0" dirty="0"/>
              <a:t> </a:t>
            </a:r>
            <a:r>
              <a:rPr lang="de-DE" sz="2000" b="0" dirty="0" err="1"/>
              <a:t>valves</a:t>
            </a:r>
            <a:r>
              <a:rPr lang="de-DE" sz="2000" b="0" dirty="0"/>
              <a:t> </a:t>
            </a:r>
            <a:r>
              <a:rPr lang="de-DE" sz="2000" b="0" dirty="0" err="1"/>
              <a:t>of</a:t>
            </a:r>
            <a:r>
              <a:rPr lang="de-DE" sz="2000" b="0" dirty="0"/>
              <a:t> </a:t>
            </a:r>
            <a:r>
              <a:rPr lang="de-DE" sz="2000" b="0" dirty="0" err="1"/>
              <a:t>the</a:t>
            </a:r>
            <a:r>
              <a:rPr lang="de-DE" sz="2000" b="0" dirty="0"/>
              <a:t> </a:t>
            </a:r>
            <a:r>
              <a:rPr lang="de-DE" sz="2000" b="0" dirty="0" err="1"/>
              <a:t>pumping</a:t>
            </a:r>
            <a:r>
              <a:rPr lang="de-DE" sz="2000" b="0" dirty="0"/>
              <a:t> </a:t>
            </a:r>
            <a:r>
              <a:rPr lang="de-DE" sz="2000" b="0" dirty="0" err="1"/>
              <a:t>port</a:t>
            </a:r>
            <a:r>
              <a:rPr lang="de-DE" sz="2000" b="0" dirty="0"/>
              <a:t> on </a:t>
            </a:r>
            <a:r>
              <a:rPr lang="de-DE" sz="2000" b="0" dirty="0" err="1"/>
              <a:t>the</a:t>
            </a:r>
            <a:r>
              <a:rPr lang="de-DE" sz="2000" b="0" dirty="0"/>
              <a:t> </a:t>
            </a:r>
            <a:r>
              <a:rPr lang="de-DE" sz="2000" b="0" dirty="0" err="1"/>
              <a:t>low</a:t>
            </a:r>
            <a:r>
              <a:rPr lang="de-DE" sz="2000" b="0" dirty="0"/>
              <a:t> </a:t>
            </a:r>
            <a:r>
              <a:rPr lang="de-DE" sz="2000" b="0" dirty="0" err="1"/>
              <a:t>iota</a:t>
            </a:r>
            <a:r>
              <a:rPr lang="de-DE" sz="2000" b="0" dirty="0"/>
              <a:t> </a:t>
            </a:r>
            <a:r>
              <a:rPr lang="de-DE" sz="2000" b="0" dirty="0" err="1"/>
              <a:t>side</a:t>
            </a:r>
            <a:r>
              <a:rPr lang="de-DE" sz="2000" b="0" dirty="0"/>
              <a:t> (AEH) </a:t>
            </a:r>
            <a:r>
              <a:rPr lang="de-DE" sz="2000" b="0" dirty="0" smtClean="0"/>
              <a:t>open, </a:t>
            </a:r>
            <a:r>
              <a:rPr lang="de-DE" sz="2000" b="0" dirty="0" err="1"/>
              <a:t>the</a:t>
            </a:r>
            <a:r>
              <a:rPr lang="de-DE" sz="2000" b="0" dirty="0"/>
              <a:t> </a:t>
            </a:r>
            <a:r>
              <a:rPr lang="de-DE" sz="2000" b="0" dirty="0" err="1"/>
              <a:t>valve</a:t>
            </a:r>
            <a:r>
              <a:rPr lang="de-DE" sz="2000" b="0" dirty="0"/>
              <a:t> at </a:t>
            </a:r>
            <a:r>
              <a:rPr lang="de-DE" sz="2000" b="0" dirty="0" smtClean="0"/>
              <a:t>AEP (</a:t>
            </a:r>
            <a:r>
              <a:rPr lang="de-DE" sz="2000" b="0" dirty="0" err="1" smtClean="0"/>
              <a:t>pumping</a:t>
            </a:r>
            <a:r>
              <a:rPr lang="de-DE" sz="2000" b="0" dirty="0" smtClean="0"/>
              <a:t> </a:t>
            </a:r>
            <a:r>
              <a:rPr lang="de-DE" sz="2000" b="0" dirty="0" err="1" smtClean="0"/>
              <a:t>port</a:t>
            </a:r>
            <a:r>
              <a:rPr lang="de-DE" sz="2000" b="0" dirty="0" smtClean="0"/>
              <a:t> on </a:t>
            </a:r>
            <a:r>
              <a:rPr lang="de-DE" sz="2000" b="0" dirty="0" err="1" smtClean="0"/>
              <a:t>the</a:t>
            </a:r>
            <a:r>
              <a:rPr lang="de-DE" sz="2000" b="0" dirty="0" smtClean="0"/>
              <a:t> high </a:t>
            </a:r>
            <a:r>
              <a:rPr lang="de-DE" sz="2000" b="0" dirty="0" err="1" smtClean="0"/>
              <a:t>iota</a:t>
            </a:r>
            <a:r>
              <a:rPr lang="de-DE" sz="2000" b="0" dirty="0" smtClean="0"/>
              <a:t> </a:t>
            </a:r>
            <a:r>
              <a:rPr lang="de-DE" sz="2000" b="0" dirty="0" err="1" smtClean="0"/>
              <a:t>side</a:t>
            </a:r>
            <a:r>
              <a:rPr lang="de-DE" sz="2000" b="0" dirty="0" smtClean="0"/>
              <a:t>) </a:t>
            </a:r>
            <a:r>
              <a:rPr lang="de-DE" sz="2000" b="0" dirty="0" err="1" smtClean="0"/>
              <a:t>closed</a:t>
            </a:r>
            <a:endParaRPr lang="de-DE" sz="2000" b="0" dirty="0" smtClean="0"/>
          </a:p>
          <a:p>
            <a:r>
              <a:rPr lang="de-DE" sz="2000" b="0" dirty="0" smtClean="0"/>
              <a:t>Repeat </a:t>
            </a:r>
            <a:r>
              <a:rPr lang="de-DE" sz="2000" b="0" dirty="0" err="1" smtClean="0"/>
              <a:t>these</a:t>
            </a:r>
            <a:r>
              <a:rPr lang="de-DE" sz="2000" b="0" dirty="0" smtClean="0"/>
              <a:t> </a:t>
            </a:r>
            <a:r>
              <a:rPr lang="de-DE" sz="2000" b="0" dirty="0" err="1" smtClean="0"/>
              <a:t>five</a:t>
            </a:r>
            <a:r>
              <a:rPr lang="de-DE" sz="2000" b="0" dirty="0" smtClean="0"/>
              <a:t> </a:t>
            </a:r>
            <a:r>
              <a:rPr lang="de-DE" sz="2000" b="0" dirty="0" err="1" smtClean="0"/>
              <a:t>shots</a:t>
            </a:r>
            <a:r>
              <a:rPr lang="de-DE" sz="2000" b="0" dirty="0" smtClean="0"/>
              <a:t> </a:t>
            </a:r>
            <a:r>
              <a:rPr lang="de-DE" sz="2000" b="0" dirty="0" err="1" smtClean="0"/>
              <a:t>without</a:t>
            </a:r>
            <a:r>
              <a:rPr lang="de-DE" sz="2000" b="0" dirty="0" smtClean="0"/>
              <a:t> </a:t>
            </a:r>
            <a:r>
              <a:rPr lang="de-DE" sz="2000" b="0" dirty="0" err="1" smtClean="0"/>
              <a:t>the</a:t>
            </a:r>
            <a:r>
              <a:rPr lang="de-DE" sz="2000" b="0" dirty="0" smtClean="0"/>
              <a:t> </a:t>
            </a:r>
            <a:r>
              <a:rPr lang="de-DE" sz="2000" b="0" dirty="0" err="1" smtClean="0"/>
              <a:t>cryo</a:t>
            </a:r>
            <a:r>
              <a:rPr lang="de-DE" sz="2000" b="0" dirty="0" smtClean="0"/>
              <a:t> pump</a:t>
            </a:r>
          </a:p>
          <a:p>
            <a:pPr>
              <a:buFont typeface="Wingdings" panose="05000000000000000000" pitchFamily="2" charset="2"/>
              <a:buChar char="Ø"/>
            </a:pPr>
            <a:r>
              <a:rPr lang="de-DE" sz="2000" b="0" dirty="0"/>
              <a:t> </a:t>
            </a:r>
            <a:r>
              <a:rPr lang="de-DE" sz="2000" b="0" dirty="0" smtClean="0"/>
              <a:t>10 </a:t>
            </a:r>
            <a:r>
              <a:rPr lang="de-DE" sz="2000" b="0" dirty="0" err="1" smtClean="0"/>
              <a:t>shots</a:t>
            </a:r>
            <a:r>
              <a:rPr lang="de-DE" sz="2000" b="0" dirty="0" smtClean="0"/>
              <a:t> in total </a:t>
            </a:r>
            <a:r>
              <a:rPr lang="de-DE" sz="2000" b="0" dirty="0" err="1" smtClean="0"/>
              <a:t>for</a:t>
            </a:r>
            <a:r>
              <a:rPr lang="de-DE" sz="2000" b="0" dirty="0" smtClean="0"/>
              <a:t> </a:t>
            </a:r>
            <a:r>
              <a:rPr lang="de-DE" sz="2000" b="0" dirty="0" err="1" smtClean="0"/>
              <a:t>one</a:t>
            </a:r>
            <a:r>
              <a:rPr lang="de-DE" sz="2000" b="0" dirty="0" smtClean="0"/>
              <a:t> </a:t>
            </a:r>
            <a:r>
              <a:rPr lang="de-DE" sz="2000" b="0" dirty="0" err="1" smtClean="0"/>
              <a:t>magnetic</a:t>
            </a:r>
            <a:r>
              <a:rPr lang="de-DE" sz="2000" b="0" dirty="0" smtClean="0"/>
              <a:t> </a:t>
            </a:r>
            <a:r>
              <a:rPr lang="de-DE" sz="2000" b="0" dirty="0" err="1" smtClean="0"/>
              <a:t>configuration</a:t>
            </a:r>
            <a:r>
              <a:rPr lang="de-DE" sz="2000" b="0" dirty="0" smtClean="0"/>
              <a:t> </a:t>
            </a:r>
            <a:endParaRPr lang="de-DE" sz="2000" b="0" dirty="0"/>
          </a:p>
          <a:p>
            <a:pPr marL="457200" indent="-457200">
              <a:buAutoNum type="arabicPeriod"/>
            </a:pPr>
            <a:endParaRPr lang="de-DE" sz="2000" b="0" dirty="0" smtClean="0"/>
          </a:p>
          <a:p>
            <a:pPr marL="457200" indent="-457200">
              <a:buAutoNum type="arabicPeriod"/>
            </a:pPr>
            <a:endParaRPr lang="de-DE" sz="2000" b="0" dirty="0"/>
          </a:p>
        </p:txBody>
      </p:sp>
      <p:sp>
        <p:nvSpPr>
          <p:cNvPr id="7" name="Fußzeilenplatzhalter 6"/>
          <p:cNvSpPr>
            <a:spLocks noGrp="1"/>
          </p:cNvSpPr>
          <p:nvPr>
            <p:ph type="ftr" sz="quarter" idx="15"/>
          </p:nvPr>
        </p:nvSpPr>
        <p:spPr>
          <a:xfrm>
            <a:off x="1946470" y="6440742"/>
            <a:ext cx="8568000" cy="365125"/>
          </a:xfrm>
        </p:spPr>
        <p:txBody>
          <a:bodyPr/>
          <a:lstStyle/>
          <a:p>
            <a:r>
              <a:rPr lang="de-DE" dirty="0"/>
              <a:t>Victoria Haak </a:t>
            </a:r>
          </a:p>
          <a:p>
            <a:endParaRPr lang="de-DE" dirty="0"/>
          </a:p>
        </p:txBody>
      </p:sp>
    </p:spTree>
    <p:extLst>
      <p:ext uri="{BB962C8B-B14F-4D97-AF65-F5344CB8AC3E}">
        <p14:creationId xmlns:p14="http://schemas.microsoft.com/office/powerpoint/2010/main" val="1365285320"/>
      </p:ext>
    </p:extLst>
  </p:cSld>
  <p:clrMapOvr>
    <a:masterClrMapping/>
  </p:clrMapOvr>
</p:sld>
</file>

<file path=ppt/theme/theme1.xml><?xml version="1.0" encoding="utf-8"?>
<a:theme xmlns:a="http://schemas.openxmlformats.org/drawingml/2006/main" name="Title">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B38E543F-A129-40C0-ADBB-433F65C5093B}"/>
    </a:ext>
  </a:extLst>
</a:theme>
</file>

<file path=ppt/theme/theme2.xml><?xml version="1.0" encoding="utf-8"?>
<a:theme xmlns:a="http://schemas.openxmlformats.org/drawingml/2006/main" name="Content">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FAAC022C-BDCA-486D-9192-2B2D81FEC5B6}"/>
    </a:ext>
  </a:extLst>
</a:theme>
</file>

<file path=ppt/theme/theme3.xml><?xml version="1.0" encoding="utf-8"?>
<a:theme xmlns:a="http://schemas.openxmlformats.org/drawingml/2006/main" name="IPP_only">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IPP Slide 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E76A6302-06F5-411F-9080-DEBE3294FD38}"/>
    </a:ext>
  </a:extLst>
</a:theme>
</file>

<file path=ppt/theme/theme4.xml><?xml version="1.0" encoding="utf-8"?>
<a:theme xmlns:a="http://schemas.openxmlformats.org/drawingml/2006/main" name="Blank">
  <a:themeElements>
    <a:clrScheme name="IPP">
      <a:dk1>
        <a:sysClr val="windowText" lastClr="000000"/>
      </a:dk1>
      <a:lt1>
        <a:sysClr val="window" lastClr="FFFFFF"/>
      </a:lt1>
      <a:dk2>
        <a:srgbClr val="44546A"/>
      </a:dk2>
      <a:lt2>
        <a:srgbClr val="E7E6E6"/>
      </a:lt2>
      <a:accent1>
        <a:srgbClr val="005BAA"/>
      </a:accent1>
      <a:accent2>
        <a:srgbClr val="B42041"/>
      </a:accent2>
      <a:accent3>
        <a:srgbClr val="70AD47"/>
      </a:accent3>
      <a:accent4>
        <a:srgbClr val="F9A807"/>
      </a:accent4>
      <a:accent5>
        <a:srgbClr val="4472C4"/>
      </a:accent5>
      <a:accent6>
        <a:srgbClr val="FF0000"/>
      </a:accent6>
      <a:hlink>
        <a:srgbClr val="005BAA"/>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Folien-Muster Logo Wendelstein 7-X.pptx" id="{C543C980-2F68-4B72-B6FA-AAFF205D1708}" vid="{7422B880-84A2-4B5A-821E-D6700FA56196}"/>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IPP blue">
      <a:srgbClr val="005BAA"/>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slide_template_W7X_2022_02_16_9</Template>
  <TotalTime>0</TotalTime>
  <Words>904</Words>
  <Application>Microsoft Office PowerPoint</Application>
  <PresentationFormat>Breitbild</PresentationFormat>
  <Paragraphs>106</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4</vt:i4>
      </vt:variant>
      <vt:variant>
        <vt:lpstr>Folientitel</vt:lpstr>
      </vt:variant>
      <vt:variant>
        <vt:i4>10</vt:i4>
      </vt:variant>
    </vt:vector>
  </HeadingPairs>
  <TitlesOfParts>
    <vt:vector size="18" baseType="lpstr">
      <vt:lpstr>Arial</vt:lpstr>
      <vt:lpstr>Arial Narrow</vt:lpstr>
      <vt:lpstr>Calibri</vt:lpstr>
      <vt:lpstr>Wingdings</vt:lpstr>
      <vt:lpstr>Title</vt:lpstr>
      <vt:lpstr>Content</vt:lpstr>
      <vt:lpstr>IPP_only</vt:lpstr>
      <vt:lpstr>Blank</vt:lpstr>
      <vt:lpstr>Proposals OP2.1: characterization of the cryo pump and pumping efficiency</vt:lpstr>
      <vt:lpstr>Proposals</vt:lpstr>
      <vt:lpstr>1. Characterization of the cryo vacuum pump during commissioning</vt:lpstr>
      <vt:lpstr>1. Characterization of the cryo vacuum pump during commissioning</vt:lpstr>
      <vt:lpstr>1. Characterization of the cryo vacuum pump during commissioning</vt:lpstr>
      <vt:lpstr>2. Pumping efficiency at the AEH and AEP port</vt:lpstr>
      <vt:lpstr>2. Pumping efficiency at the AEH and AEP port</vt:lpstr>
      <vt:lpstr>3. Characterization of the cryo vacuum pump during plasma operation in transition to detachment  </vt:lpstr>
      <vt:lpstr>3. Characterization of the cryo vacuum pump during plasma operation in transition to detachment  </vt:lpstr>
      <vt:lpstr>3. Characterization of the cryo vacuum pump during plasma operation in transition to detachment  </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dc:title>
  <dc:creator>Victoria Haak</dc:creator>
  <cp:lastModifiedBy>Victoria Haak</cp:lastModifiedBy>
  <cp:revision>80</cp:revision>
  <dcterms:created xsi:type="dcterms:W3CDTF">2022-02-21T13:04:18Z</dcterms:created>
  <dcterms:modified xsi:type="dcterms:W3CDTF">2022-04-06T08:01:58Z</dcterms:modified>
</cp:coreProperties>
</file>