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 id="2147483698" r:id="rId2"/>
    <p:sldMasterId id="2147483691" r:id="rId3"/>
    <p:sldMasterId id="2147483703" r:id="rId4"/>
  </p:sldMasterIdLst>
  <p:notesMasterIdLst>
    <p:notesMasterId r:id="rId17"/>
  </p:notesMasterIdLst>
  <p:sldIdLst>
    <p:sldId id="274" r:id="rId5"/>
    <p:sldId id="263" r:id="rId6"/>
    <p:sldId id="277" r:id="rId7"/>
    <p:sldId id="276" r:id="rId8"/>
    <p:sldId id="279" r:id="rId9"/>
    <p:sldId id="275" r:id="rId10"/>
    <p:sldId id="280" r:id="rId11"/>
    <p:sldId id="282" r:id="rId12"/>
    <p:sldId id="278" r:id="rId13"/>
    <p:sldId id="284" r:id="rId14"/>
    <p:sldId id="281" r:id="rId15"/>
    <p:sldId id="283" r:id="rId1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BAA"/>
    <a:srgbClr val="FCFCFC"/>
    <a:srgbClr val="FCFCFD"/>
    <a:srgbClr val="FCFDFD"/>
    <a:srgbClr val="FDFDFD"/>
    <a:srgbClr val="FDFDFE"/>
    <a:srgbClr val="FDFEFE"/>
    <a:srgbClr val="FEFEFE"/>
    <a:srgbClr val="FEFEFF"/>
    <a:srgbClr val="FE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varScale="1">
        <p:scale>
          <a:sx n="71" d="100"/>
          <a:sy n="71" d="100"/>
        </p:scale>
        <p:origin x="486" y="36"/>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ype="http://schemas.openxmlformats.org/officeDocument/2006/relationships/oleObject" Target="file:///\\SV-E4-FS-1\E4-Mitarbeiter\E4%20Diagnostics\QRG%20Neutralgasmessung\PhD-Arbeit_Victoria_Haak\Experiment-Daten\Detachment%20OP1.2b\compression%20verschiedene%20Magnetfeldkonfigurationen\high_low_iota_list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SV-E4-FS-1\E4-Mitarbeiter\E4%20Diagnostics\QRG%20Neutralgasmessung\PhD-Arbeit_Victoria_Haak\Experiment-Daten\Detachment%20OP1.2b\compression%20verschiedene%20Magnetfeldkonfigurationen\high_low_iota_list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SV-E4-FS-1\E4-Mitarbeiter\E4%20Diagnostics\QRG%20Neutralgasmessung\PhD-Arbeit_Victoria_Haak\Experiment-Daten\Detachment%20OP1.2b\compression%20verschiedene%20Magnetfeldkonfigurationen\high_low_iota_list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SV-E4-FS-1\E4-Mitarbeiter\E4%20Diagnostics\QRG%20Neutralgasmessung\PhD-Arbeit_Victoria_Haak\Experiment-Daten\Detachment%20OP1.2b\compression%20verschiedene%20Magnetfeldkonfigurationen\high_low_iota_list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SV-E4-FS-1\E4-Mitarbeiter\E4%20Diagnostics\QRG%20Neutralgasmessung\PhD-Arbeit_Victoria_Haak\Experiment-Daten\Detachment%20OP1.2b\compression%20verschiedene%20Magnetfeldkonfigurationen\high_low_iota_liste.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SV-E4-FS-1\E4-Mitarbeiter\E4%20Diagnostics\QRG%20Neutralgasmessung\PhD-Arbeit_Victoria_Haak\Experiment-Daten\Detachment%20OP1.2b\compression%20verschiedene%20Magnetfeldkonfigurationen\high_low_iota_liste.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SV-E4-FS-1\E4-Mitarbeiter\E4%20Diagnostics\QRG%20Neutralgasmessung\PhD-Arbeit_Victoria_Haak\Experiment-Daten\Detachment%20OP1.2b\compression%20verschiedene%20Magnetfeldkonfigurationen\high_low_iota_liste.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SV-E4-FS-1\E4-Mitarbeiter\E4%20Diagnostics\QRG%20Neutralgasmessung\PhD-Arbeit_Victoria_Haak\Experiment-Daten\Detachment%20OP1.2b\compression%20verschiedene%20Magnetfeldkonfigurationen\high_low_iota_liste.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SV-E4-FS-1\E4-Mitarbeiter\E4%20Diagnostics\QRG%20Neutralgasmessung\PhD-Arbeit_Victoria_Haak\Experiment-Daten\Detachment%20OP1.2b\compression%20verschiedene%20Magnetfeldkonfigurationen\high_low_iota_liste.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a:t>EJM detached: neutral</a:t>
            </a:r>
            <a:r>
              <a:rPr lang="de-DE" baseline="0"/>
              <a:t> gas pressure</a:t>
            </a:r>
            <a:endParaRPr lang="de-DE"/>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0.18233398950131233"/>
          <c:y val="0.16694444444444445"/>
          <c:w val="0.64919072615923012"/>
          <c:h val="0.63539333624963545"/>
        </c:manualLayout>
      </c:layout>
      <c:scatterChart>
        <c:scatterStyle val="lineMarker"/>
        <c:varyColors val="0"/>
        <c:ser>
          <c:idx val="0"/>
          <c:order val="0"/>
          <c:tx>
            <c:v>p_AEH</c:v>
          </c:tx>
          <c:spPr>
            <a:ln w="25400" cap="rnd">
              <a:noFill/>
              <a:round/>
            </a:ln>
            <a:effectLst/>
          </c:spPr>
          <c:marker>
            <c:symbol val="circle"/>
            <c:size val="5"/>
            <c:spPr>
              <a:solidFill>
                <a:schemeClr val="accent1"/>
              </a:solidFill>
              <a:ln w="9525">
                <a:solidFill>
                  <a:schemeClr val="accent1"/>
                </a:solidFill>
              </a:ln>
              <a:effectLst/>
            </c:spPr>
          </c:marker>
          <c:xVal>
            <c:numRef>
              <c:f>'EJM detached'!$B$3:$B$12</c:f>
              <c:numCache>
                <c:formatCode>General</c:formatCode>
                <c:ptCount val="10"/>
                <c:pt idx="0">
                  <c:v>5.5</c:v>
                </c:pt>
                <c:pt idx="1">
                  <c:v>9</c:v>
                </c:pt>
                <c:pt idx="2">
                  <c:v>9</c:v>
                </c:pt>
                <c:pt idx="3">
                  <c:v>11</c:v>
                </c:pt>
                <c:pt idx="4">
                  <c:v>11</c:v>
                </c:pt>
                <c:pt idx="5">
                  <c:v>11</c:v>
                </c:pt>
                <c:pt idx="6">
                  <c:v>12</c:v>
                </c:pt>
                <c:pt idx="7">
                  <c:v>12</c:v>
                </c:pt>
                <c:pt idx="8">
                  <c:v>12</c:v>
                </c:pt>
                <c:pt idx="9">
                  <c:v>12</c:v>
                </c:pt>
              </c:numCache>
            </c:numRef>
          </c:xVal>
          <c:yVal>
            <c:numRef>
              <c:f>'EJM detached'!$J$3:$J$12</c:f>
              <c:numCache>
                <c:formatCode>0.00E+00</c:formatCode>
                <c:ptCount val="10"/>
                <c:pt idx="0">
                  <c:v>4.1748000000000002E-4</c:v>
                </c:pt>
                <c:pt idx="1">
                  <c:v>1.8688999999999999E-4</c:v>
                </c:pt>
                <c:pt idx="2">
                  <c:v>1.5851999999999999E-4</c:v>
                </c:pt>
                <c:pt idx="3">
                  <c:v>3.7172000000000003E-4</c:v>
                </c:pt>
                <c:pt idx="4">
                  <c:v>3.5065999999999998E-4</c:v>
                </c:pt>
                <c:pt idx="5">
                  <c:v>3.3798999999999998E-4</c:v>
                </c:pt>
                <c:pt idx="6">
                  <c:v>4.1653000000000003E-4</c:v>
                </c:pt>
                <c:pt idx="7">
                  <c:v>3.6005999999999999E-4</c:v>
                </c:pt>
                <c:pt idx="8">
                  <c:v>3.6952000000000003E-4</c:v>
                </c:pt>
                <c:pt idx="9">
                  <c:v>4.0163999999999998E-4</c:v>
                </c:pt>
              </c:numCache>
            </c:numRef>
          </c:yVal>
          <c:smooth val="0"/>
          <c:extLst>
            <c:ext xmlns:c16="http://schemas.microsoft.com/office/drawing/2014/chart" uri="{C3380CC4-5D6E-409C-BE32-E72D297353CC}">
              <c16:uniqueId val="{00000000-4FA7-4BC1-A177-9AEF0FEC47AB}"/>
            </c:ext>
          </c:extLst>
        </c:ser>
        <c:ser>
          <c:idx val="1"/>
          <c:order val="1"/>
          <c:tx>
            <c:v>p_AEI</c:v>
          </c:tx>
          <c:spPr>
            <a:ln w="25400" cap="rnd">
              <a:noFill/>
              <a:round/>
            </a:ln>
            <a:effectLst/>
          </c:spPr>
          <c:marker>
            <c:symbol val="circle"/>
            <c:size val="5"/>
            <c:spPr>
              <a:solidFill>
                <a:schemeClr val="accent2"/>
              </a:solidFill>
              <a:ln w="9525">
                <a:solidFill>
                  <a:schemeClr val="accent2"/>
                </a:solidFill>
              </a:ln>
              <a:effectLst/>
            </c:spPr>
          </c:marker>
          <c:xVal>
            <c:numRef>
              <c:f>'EJM detached'!$B$3:$B$12</c:f>
              <c:numCache>
                <c:formatCode>General</c:formatCode>
                <c:ptCount val="10"/>
                <c:pt idx="0">
                  <c:v>5.5</c:v>
                </c:pt>
                <c:pt idx="1">
                  <c:v>9</c:v>
                </c:pt>
                <c:pt idx="2">
                  <c:v>9</c:v>
                </c:pt>
                <c:pt idx="3">
                  <c:v>11</c:v>
                </c:pt>
                <c:pt idx="4">
                  <c:v>11</c:v>
                </c:pt>
                <c:pt idx="5">
                  <c:v>11</c:v>
                </c:pt>
                <c:pt idx="6">
                  <c:v>12</c:v>
                </c:pt>
                <c:pt idx="7">
                  <c:v>12</c:v>
                </c:pt>
                <c:pt idx="8">
                  <c:v>12</c:v>
                </c:pt>
                <c:pt idx="9">
                  <c:v>12</c:v>
                </c:pt>
              </c:numCache>
            </c:numRef>
          </c:xVal>
          <c:yVal>
            <c:numRef>
              <c:f>'EJM detached'!$I$3:$I$12</c:f>
              <c:numCache>
                <c:formatCode>0.00E+00</c:formatCode>
                <c:ptCount val="10"/>
                <c:pt idx="0">
                  <c:v>6.6971000000000001E-4</c:v>
                </c:pt>
                <c:pt idx="1">
                  <c:v>3.3966999999999998E-4</c:v>
                </c:pt>
                <c:pt idx="2">
                  <c:v>2.9627000000000001E-4</c:v>
                </c:pt>
                <c:pt idx="3">
                  <c:v>5.8401999999999998E-4</c:v>
                </c:pt>
                <c:pt idx="4">
                  <c:v>5.7021999999999997E-4</c:v>
                </c:pt>
                <c:pt idx="5">
                  <c:v>5.0823999999999997E-4</c:v>
                </c:pt>
                <c:pt idx="6">
                  <c:v>6.2220999999999999E-4</c:v>
                </c:pt>
                <c:pt idx="7">
                  <c:v>6.3024000000000001E-4</c:v>
                </c:pt>
                <c:pt idx="8">
                  <c:v>5.6535999999999999E-4</c:v>
                </c:pt>
                <c:pt idx="9">
                  <c:v>6.0506999999999998E-4</c:v>
                </c:pt>
              </c:numCache>
            </c:numRef>
          </c:yVal>
          <c:smooth val="0"/>
          <c:extLst>
            <c:ext xmlns:c16="http://schemas.microsoft.com/office/drawing/2014/chart" uri="{C3380CC4-5D6E-409C-BE32-E72D297353CC}">
              <c16:uniqueId val="{00000001-4FA7-4BC1-A177-9AEF0FEC47AB}"/>
            </c:ext>
          </c:extLst>
        </c:ser>
        <c:ser>
          <c:idx val="2"/>
          <c:order val="2"/>
          <c:tx>
            <c:v>p_AEP</c:v>
          </c:tx>
          <c:spPr>
            <a:ln w="25400" cap="rnd">
              <a:noFill/>
              <a:round/>
            </a:ln>
            <a:effectLst/>
          </c:spPr>
          <c:marker>
            <c:symbol val="circle"/>
            <c:size val="5"/>
            <c:spPr>
              <a:solidFill>
                <a:schemeClr val="accent3"/>
              </a:solidFill>
              <a:ln w="9525">
                <a:solidFill>
                  <a:schemeClr val="accent3"/>
                </a:solidFill>
              </a:ln>
              <a:effectLst/>
            </c:spPr>
          </c:marker>
          <c:xVal>
            <c:numRef>
              <c:f>'EJM detached'!$B$3:$B$12</c:f>
              <c:numCache>
                <c:formatCode>General</c:formatCode>
                <c:ptCount val="10"/>
                <c:pt idx="0">
                  <c:v>5.5</c:v>
                </c:pt>
                <c:pt idx="1">
                  <c:v>9</c:v>
                </c:pt>
                <c:pt idx="2">
                  <c:v>9</c:v>
                </c:pt>
                <c:pt idx="3">
                  <c:v>11</c:v>
                </c:pt>
                <c:pt idx="4">
                  <c:v>11</c:v>
                </c:pt>
                <c:pt idx="5">
                  <c:v>11</c:v>
                </c:pt>
                <c:pt idx="6">
                  <c:v>12</c:v>
                </c:pt>
                <c:pt idx="7">
                  <c:v>12</c:v>
                </c:pt>
                <c:pt idx="8">
                  <c:v>12</c:v>
                </c:pt>
                <c:pt idx="9">
                  <c:v>12</c:v>
                </c:pt>
              </c:numCache>
            </c:numRef>
          </c:xVal>
          <c:yVal>
            <c:numRef>
              <c:f>'EJM detached'!$K$3:$K$12</c:f>
              <c:numCache>
                <c:formatCode>0.00E+00</c:formatCode>
                <c:ptCount val="10"/>
                <c:pt idx="0">
                  <c:v>2.4386000000000001E-4</c:v>
                </c:pt>
                <c:pt idx="1">
                  <c:v>9.4279999999999999E-5</c:v>
                </c:pt>
                <c:pt idx="2">
                  <c:v>1.1109E-4</c:v>
                </c:pt>
                <c:pt idx="3">
                  <c:v>1.9032000000000001E-4</c:v>
                </c:pt>
                <c:pt idx="4">
                  <c:v>1.7751999999999999E-4</c:v>
                </c:pt>
                <c:pt idx="5">
                  <c:v>1.7215000000000001E-4</c:v>
                </c:pt>
                <c:pt idx="6">
                  <c:v>2.0285E-4</c:v>
                </c:pt>
                <c:pt idx="7">
                  <c:v>1.7917000000000001E-4</c:v>
                </c:pt>
                <c:pt idx="8">
                  <c:v>1.7293000000000001E-4</c:v>
                </c:pt>
                <c:pt idx="9">
                  <c:v>1.9153E-4</c:v>
                </c:pt>
              </c:numCache>
            </c:numRef>
          </c:yVal>
          <c:smooth val="0"/>
          <c:extLst>
            <c:ext xmlns:c16="http://schemas.microsoft.com/office/drawing/2014/chart" uri="{C3380CC4-5D6E-409C-BE32-E72D297353CC}">
              <c16:uniqueId val="{00000002-4FA7-4BC1-A177-9AEF0FEC47AB}"/>
            </c:ext>
          </c:extLst>
        </c:ser>
        <c:dLbls>
          <c:showLegendKey val="0"/>
          <c:showVal val="0"/>
          <c:showCatName val="0"/>
          <c:showSerName val="0"/>
          <c:showPercent val="0"/>
          <c:showBubbleSize val="0"/>
        </c:dLbls>
        <c:axId val="519309984"/>
        <c:axId val="519316216"/>
      </c:scatterChart>
      <c:valAx>
        <c:axId val="51930998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e-DE"/>
                  <a:t>density</a:t>
                </a:r>
                <a:r>
                  <a:rPr lang="de-DE" baseline="0"/>
                  <a:t> (10e19m^-3)</a:t>
                </a:r>
                <a:endParaRPr lang="de-DE"/>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19316216"/>
        <c:crosses val="autoZero"/>
        <c:crossBetween val="midCat"/>
      </c:valAx>
      <c:valAx>
        <c:axId val="5193162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e-DE"/>
                  <a:t>pressure</a:t>
                </a:r>
                <a:r>
                  <a:rPr lang="de-DE" baseline="0"/>
                  <a:t> (mbar)</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0.00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19309984"/>
        <c:crosses val="autoZero"/>
        <c:crossBetween val="midCat"/>
      </c:valAx>
      <c:spPr>
        <a:noFill/>
        <a:ln>
          <a:noFill/>
        </a:ln>
        <a:effectLst/>
      </c:spPr>
    </c:plotArea>
    <c:legend>
      <c:legendPos val="r"/>
      <c:layout>
        <c:manualLayout>
          <c:xMode val="edge"/>
          <c:yMode val="edge"/>
          <c:x val="0.82105533683289589"/>
          <c:y val="0.17468649752114321"/>
          <c:w val="0.11196281714785652"/>
          <c:h val="0.2227738364387619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a:t>EJM attached: neutral</a:t>
            </a:r>
            <a:r>
              <a:rPr lang="de-DE" baseline="0"/>
              <a:t> gas pressure</a:t>
            </a:r>
            <a:endParaRPr lang="de-DE"/>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0.16253135570728608"/>
          <c:y val="0.13865424331758297"/>
          <c:w val="0.69198334762768221"/>
          <c:h val="0.67939752227525763"/>
        </c:manualLayout>
      </c:layout>
      <c:scatterChart>
        <c:scatterStyle val="lineMarker"/>
        <c:varyColors val="0"/>
        <c:ser>
          <c:idx val="0"/>
          <c:order val="0"/>
          <c:tx>
            <c:v>p_AEH</c:v>
          </c:tx>
          <c:spPr>
            <a:ln w="25400" cap="rnd">
              <a:noFill/>
              <a:round/>
            </a:ln>
            <a:effectLst/>
          </c:spPr>
          <c:marker>
            <c:symbol val="circle"/>
            <c:size val="5"/>
            <c:spPr>
              <a:solidFill>
                <a:schemeClr val="accent1"/>
              </a:solidFill>
              <a:ln w="9525">
                <a:solidFill>
                  <a:schemeClr val="accent1"/>
                </a:solidFill>
              </a:ln>
              <a:effectLst/>
            </c:spPr>
          </c:marker>
          <c:xVal>
            <c:numRef>
              <c:f>'EJM attached'!$B$3:$B$38</c:f>
              <c:numCache>
                <c:formatCode>General</c:formatCode>
                <c:ptCount val="36"/>
                <c:pt idx="0">
                  <c:v>2</c:v>
                </c:pt>
                <c:pt idx="1">
                  <c:v>3</c:v>
                </c:pt>
                <c:pt idx="2">
                  <c:v>3</c:v>
                </c:pt>
                <c:pt idx="3">
                  <c:v>3</c:v>
                </c:pt>
                <c:pt idx="4">
                  <c:v>3.5</c:v>
                </c:pt>
                <c:pt idx="5">
                  <c:v>3.5</c:v>
                </c:pt>
                <c:pt idx="6">
                  <c:v>3.5</c:v>
                </c:pt>
                <c:pt idx="7">
                  <c:v>3.5</c:v>
                </c:pt>
                <c:pt idx="8">
                  <c:v>3.5</c:v>
                </c:pt>
                <c:pt idx="9">
                  <c:v>3.5</c:v>
                </c:pt>
                <c:pt idx="10">
                  <c:v>3.5</c:v>
                </c:pt>
                <c:pt idx="11">
                  <c:v>3.5</c:v>
                </c:pt>
                <c:pt idx="12">
                  <c:v>4</c:v>
                </c:pt>
                <c:pt idx="13">
                  <c:v>4</c:v>
                </c:pt>
                <c:pt idx="14">
                  <c:v>4.5</c:v>
                </c:pt>
                <c:pt idx="15">
                  <c:v>5</c:v>
                </c:pt>
                <c:pt idx="16">
                  <c:v>5</c:v>
                </c:pt>
                <c:pt idx="17">
                  <c:v>6</c:v>
                </c:pt>
                <c:pt idx="18">
                  <c:v>6</c:v>
                </c:pt>
                <c:pt idx="19">
                  <c:v>6</c:v>
                </c:pt>
                <c:pt idx="20">
                  <c:v>6</c:v>
                </c:pt>
                <c:pt idx="21">
                  <c:v>6</c:v>
                </c:pt>
                <c:pt idx="22">
                  <c:v>7</c:v>
                </c:pt>
                <c:pt idx="23">
                  <c:v>7</c:v>
                </c:pt>
                <c:pt idx="24">
                  <c:v>7</c:v>
                </c:pt>
                <c:pt idx="25">
                  <c:v>7</c:v>
                </c:pt>
                <c:pt idx="26">
                  <c:v>7.5</c:v>
                </c:pt>
                <c:pt idx="27">
                  <c:v>7.5</c:v>
                </c:pt>
                <c:pt idx="28">
                  <c:v>7.5</c:v>
                </c:pt>
                <c:pt idx="29">
                  <c:v>8</c:v>
                </c:pt>
                <c:pt idx="30">
                  <c:v>8</c:v>
                </c:pt>
                <c:pt idx="31">
                  <c:v>8</c:v>
                </c:pt>
                <c:pt idx="32">
                  <c:v>8</c:v>
                </c:pt>
                <c:pt idx="33">
                  <c:v>8</c:v>
                </c:pt>
                <c:pt idx="34">
                  <c:v>8</c:v>
                </c:pt>
                <c:pt idx="35">
                  <c:v>9</c:v>
                </c:pt>
              </c:numCache>
            </c:numRef>
          </c:xVal>
          <c:yVal>
            <c:numRef>
              <c:f>'EJM attached'!$J$3:$J$38</c:f>
              <c:numCache>
                <c:formatCode>0.00E+00</c:formatCode>
                <c:ptCount val="36"/>
                <c:pt idx="0">
                  <c:v>1.3030999999999999E-5</c:v>
                </c:pt>
                <c:pt idx="1">
                  <c:v>2.6285E-5</c:v>
                </c:pt>
                <c:pt idx="2">
                  <c:v>7.6014999999999996E-5</c:v>
                </c:pt>
                <c:pt idx="3">
                  <c:v>7.3514000000000001E-5</c:v>
                </c:pt>
                <c:pt idx="4">
                  <c:v>3.235E-5</c:v>
                </c:pt>
                <c:pt idx="5">
                  <c:v>4.3458000000000003E-5</c:v>
                </c:pt>
                <c:pt idx="6">
                  <c:v>4.7856999999999999E-5</c:v>
                </c:pt>
                <c:pt idx="7">
                  <c:v>4.6400000000000003E-5</c:v>
                </c:pt>
                <c:pt idx="8">
                  <c:v>4.5898E-5</c:v>
                </c:pt>
                <c:pt idx="9">
                  <c:v>4.8744E-5</c:v>
                </c:pt>
                <c:pt idx="10">
                  <c:v>4.7675E-5</c:v>
                </c:pt>
                <c:pt idx="11">
                  <c:v>4.6968000000000002E-5</c:v>
                </c:pt>
                <c:pt idx="12">
                  <c:v>9.2081000000000001E-5</c:v>
                </c:pt>
                <c:pt idx="13">
                  <c:v>6.1826000000000001E-5</c:v>
                </c:pt>
                <c:pt idx="14">
                  <c:v>1.025E-4</c:v>
                </c:pt>
                <c:pt idx="15">
                  <c:v>9.6797000000000002E-5</c:v>
                </c:pt>
                <c:pt idx="16">
                  <c:v>8.5723999999999994E-5</c:v>
                </c:pt>
                <c:pt idx="17">
                  <c:v>1.36E-4</c:v>
                </c:pt>
                <c:pt idx="18">
                  <c:v>1.3480999999999999E-4</c:v>
                </c:pt>
                <c:pt idx="19">
                  <c:v>1.0234E-4</c:v>
                </c:pt>
                <c:pt idx="20">
                  <c:v>6.9907999999999995E-5</c:v>
                </c:pt>
                <c:pt idx="21">
                  <c:v>1.1469E-4</c:v>
                </c:pt>
                <c:pt idx="22">
                  <c:v>1.4071E-4</c:v>
                </c:pt>
                <c:pt idx="23">
                  <c:v>6.6701999999999999E-5</c:v>
                </c:pt>
                <c:pt idx="24">
                  <c:v>1.9602000000000001E-4</c:v>
                </c:pt>
                <c:pt idx="25">
                  <c:v>1.6129999999999999E-4</c:v>
                </c:pt>
                <c:pt idx="26">
                  <c:v>2.7825000000000001E-4</c:v>
                </c:pt>
                <c:pt idx="27">
                  <c:v>1.9040999999999999E-4</c:v>
                </c:pt>
                <c:pt idx="28">
                  <c:v>1.7593E-4</c:v>
                </c:pt>
                <c:pt idx="29">
                  <c:v>1.9923E-4</c:v>
                </c:pt>
                <c:pt idx="30">
                  <c:v>2.0272000000000001E-4</c:v>
                </c:pt>
                <c:pt idx="31">
                  <c:v>1.9799999999999999E-4</c:v>
                </c:pt>
                <c:pt idx="32">
                  <c:v>1.4391E-4</c:v>
                </c:pt>
                <c:pt idx="33">
                  <c:v>2.4331999999999999E-4</c:v>
                </c:pt>
                <c:pt idx="34">
                  <c:v>1.9637999999999999E-4</c:v>
                </c:pt>
                <c:pt idx="35">
                  <c:v>3.2645999999999999E-4</c:v>
                </c:pt>
              </c:numCache>
            </c:numRef>
          </c:yVal>
          <c:smooth val="0"/>
          <c:extLst>
            <c:ext xmlns:c16="http://schemas.microsoft.com/office/drawing/2014/chart" uri="{C3380CC4-5D6E-409C-BE32-E72D297353CC}">
              <c16:uniqueId val="{00000000-ED66-4DCA-A69C-3F7989B85B7B}"/>
            </c:ext>
          </c:extLst>
        </c:ser>
        <c:ser>
          <c:idx val="1"/>
          <c:order val="1"/>
          <c:tx>
            <c:v>p_AEI</c:v>
          </c:tx>
          <c:spPr>
            <a:ln w="25400" cap="rnd">
              <a:noFill/>
              <a:round/>
            </a:ln>
            <a:effectLst/>
          </c:spPr>
          <c:marker>
            <c:symbol val="circle"/>
            <c:size val="5"/>
            <c:spPr>
              <a:solidFill>
                <a:schemeClr val="accent2"/>
              </a:solidFill>
              <a:ln w="9525">
                <a:solidFill>
                  <a:schemeClr val="accent2"/>
                </a:solidFill>
              </a:ln>
              <a:effectLst/>
            </c:spPr>
          </c:marker>
          <c:xVal>
            <c:numRef>
              <c:f>'EJM attached'!$B$3:$B$38</c:f>
              <c:numCache>
                <c:formatCode>General</c:formatCode>
                <c:ptCount val="36"/>
                <c:pt idx="0">
                  <c:v>2</c:v>
                </c:pt>
                <c:pt idx="1">
                  <c:v>3</c:v>
                </c:pt>
                <c:pt idx="2">
                  <c:v>3</c:v>
                </c:pt>
                <c:pt idx="3">
                  <c:v>3</c:v>
                </c:pt>
                <c:pt idx="4">
                  <c:v>3.5</c:v>
                </c:pt>
                <c:pt idx="5">
                  <c:v>3.5</c:v>
                </c:pt>
                <c:pt idx="6">
                  <c:v>3.5</c:v>
                </c:pt>
                <c:pt idx="7">
                  <c:v>3.5</c:v>
                </c:pt>
                <c:pt idx="8">
                  <c:v>3.5</c:v>
                </c:pt>
                <c:pt idx="9">
                  <c:v>3.5</c:v>
                </c:pt>
                <c:pt idx="10">
                  <c:v>3.5</c:v>
                </c:pt>
                <c:pt idx="11">
                  <c:v>3.5</c:v>
                </c:pt>
                <c:pt idx="12">
                  <c:v>4</c:v>
                </c:pt>
                <c:pt idx="13">
                  <c:v>4</c:v>
                </c:pt>
                <c:pt idx="14">
                  <c:v>4.5</c:v>
                </c:pt>
                <c:pt idx="15">
                  <c:v>5</c:v>
                </c:pt>
                <c:pt idx="16">
                  <c:v>5</c:v>
                </c:pt>
                <c:pt idx="17">
                  <c:v>6</c:v>
                </c:pt>
                <c:pt idx="18">
                  <c:v>6</c:v>
                </c:pt>
                <c:pt idx="19">
                  <c:v>6</c:v>
                </c:pt>
                <c:pt idx="20">
                  <c:v>6</c:v>
                </c:pt>
                <c:pt idx="21">
                  <c:v>6</c:v>
                </c:pt>
                <c:pt idx="22">
                  <c:v>7</c:v>
                </c:pt>
                <c:pt idx="23">
                  <c:v>7</c:v>
                </c:pt>
                <c:pt idx="24">
                  <c:v>7</c:v>
                </c:pt>
                <c:pt idx="25">
                  <c:v>7</c:v>
                </c:pt>
                <c:pt idx="26">
                  <c:v>7.5</c:v>
                </c:pt>
                <c:pt idx="27">
                  <c:v>7.5</c:v>
                </c:pt>
                <c:pt idx="28">
                  <c:v>7.5</c:v>
                </c:pt>
                <c:pt idx="29">
                  <c:v>8</c:v>
                </c:pt>
                <c:pt idx="30">
                  <c:v>8</c:v>
                </c:pt>
                <c:pt idx="31">
                  <c:v>8</c:v>
                </c:pt>
                <c:pt idx="32">
                  <c:v>8</c:v>
                </c:pt>
                <c:pt idx="33">
                  <c:v>8</c:v>
                </c:pt>
                <c:pt idx="34">
                  <c:v>8</c:v>
                </c:pt>
                <c:pt idx="35">
                  <c:v>9</c:v>
                </c:pt>
              </c:numCache>
            </c:numRef>
          </c:xVal>
          <c:yVal>
            <c:numRef>
              <c:f>'EJM attached'!$I$3:$I$38</c:f>
              <c:numCache>
                <c:formatCode>0.00E+00</c:formatCode>
                <c:ptCount val="36"/>
                <c:pt idx="0">
                  <c:v>3.0224000000000001E-5</c:v>
                </c:pt>
                <c:pt idx="1">
                  <c:v>6.1407000000000003E-5</c:v>
                </c:pt>
                <c:pt idx="2">
                  <c:v>1.4614000000000001E-4</c:v>
                </c:pt>
                <c:pt idx="3">
                  <c:v>1.4333999999999999E-4</c:v>
                </c:pt>
                <c:pt idx="4">
                  <c:v>6.5267999999999999E-5</c:v>
                </c:pt>
                <c:pt idx="5">
                  <c:v>8.3374000000000005E-5</c:v>
                </c:pt>
                <c:pt idx="6">
                  <c:v>8.9705999999999998E-5</c:v>
                </c:pt>
                <c:pt idx="7">
                  <c:v>9.4541000000000002E-5</c:v>
                </c:pt>
                <c:pt idx="8">
                  <c:v>9.1617000000000001E-5</c:v>
                </c:pt>
                <c:pt idx="9">
                  <c:v>8.9018999999999996E-5</c:v>
                </c:pt>
                <c:pt idx="10">
                  <c:v>9.0084E-5</c:v>
                </c:pt>
                <c:pt idx="11">
                  <c:v>8.9487999999999994E-5</c:v>
                </c:pt>
                <c:pt idx="12">
                  <c:v>1.7872999999999999E-4</c:v>
                </c:pt>
                <c:pt idx="13">
                  <c:v>1.2402E-4</c:v>
                </c:pt>
                <c:pt idx="14">
                  <c:v>2.1263E-4</c:v>
                </c:pt>
                <c:pt idx="15">
                  <c:v>1.6089000000000001E-4</c:v>
                </c:pt>
                <c:pt idx="16">
                  <c:v>1.4593000000000001E-4</c:v>
                </c:pt>
                <c:pt idx="17">
                  <c:v>2.6204000000000001E-4</c:v>
                </c:pt>
                <c:pt idx="18">
                  <c:v>2.3148999999999999E-4</c:v>
                </c:pt>
                <c:pt idx="19">
                  <c:v>2.0018999999999999E-4</c:v>
                </c:pt>
                <c:pt idx="20">
                  <c:v>1.1145E-4</c:v>
                </c:pt>
                <c:pt idx="21">
                  <c:v>1.8704E-4</c:v>
                </c:pt>
                <c:pt idx="22">
                  <c:v>2.2088000000000001E-4</c:v>
                </c:pt>
                <c:pt idx="23">
                  <c:v>1.0867E-4</c:v>
                </c:pt>
                <c:pt idx="24">
                  <c:v>3.5565999999999999E-4</c:v>
                </c:pt>
                <c:pt idx="25">
                  <c:v>2.4437999999999999E-4</c:v>
                </c:pt>
                <c:pt idx="26">
                  <c:v>2.8038E-4</c:v>
                </c:pt>
                <c:pt idx="27">
                  <c:v>2.9375000000000001E-4</c:v>
                </c:pt>
                <c:pt idx="28">
                  <c:v>2.8522999999999998E-4</c:v>
                </c:pt>
                <c:pt idx="29">
                  <c:v>3.011E-4</c:v>
                </c:pt>
                <c:pt idx="30">
                  <c:v>3.0626999999999998E-4</c:v>
                </c:pt>
                <c:pt idx="31">
                  <c:v>3.0841000000000001E-4</c:v>
                </c:pt>
                <c:pt idx="32">
                  <c:v>2.7608999999999999E-4</c:v>
                </c:pt>
                <c:pt idx="33">
                  <c:v>4.2045E-4</c:v>
                </c:pt>
                <c:pt idx="34">
                  <c:v>3.0483000000000002E-4</c:v>
                </c:pt>
                <c:pt idx="35">
                  <c:v>3.2681000000000002E-4</c:v>
                </c:pt>
              </c:numCache>
            </c:numRef>
          </c:yVal>
          <c:smooth val="0"/>
          <c:extLst>
            <c:ext xmlns:c16="http://schemas.microsoft.com/office/drawing/2014/chart" uri="{C3380CC4-5D6E-409C-BE32-E72D297353CC}">
              <c16:uniqueId val="{00000001-ED66-4DCA-A69C-3F7989B85B7B}"/>
            </c:ext>
          </c:extLst>
        </c:ser>
        <c:ser>
          <c:idx val="2"/>
          <c:order val="2"/>
          <c:tx>
            <c:v>p_AEP</c:v>
          </c:tx>
          <c:spPr>
            <a:ln w="25400" cap="rnd">
              <a:noFill/>
              <a:round/>
            </a:ln>
            <a:effectLst/>
          </c:spPr>
          <c:marker>
            <c:symbol val="circle"/>
            <c:size val="5"/>
            <c:spPr>
              <a:solidFill>
                <a:schemeClr val="accent3"/>
              </a:solidFill>
              <a:ln w="9525">
                <a:solidFill>
                  <a:schemeClr val="accent3"/>
                </a:solidFill>
              </a:ln>
              <a:effectLst/>
            </c:spPr>
          </c:marker>
          <c:xVal>
            <c:numRef>
              <c:f>'EJM attached'!$B$3:$B$38</c:f>
              <c:numCache>
                <c:formatCode>General</c:formatCode>
                <c:ptCount val="36"/>
                <c:pt idx="0">
                  <c:v>2</c:v>
                </c:pt>
                <c:pt idx="1">
                  <c:v>3</c:v>
                </c:pt>
                <c:pt idx="2">
                  <c:v>3</c:v>
                </c:pt>
                <c:pt idx="3">
                  <c:v>3</c:v>
                </c:pt>
                <c:pt idx="4">
                  <c:v>3.5</c:v>
                </c:pt>
                <c:pt idx="5">
                  <c:v>3.5</c:v>
                </c:pt>
                <c:pt idx="6">
                  <c:v>3.5</c:v>
                </c:pt>
                <c:pt idx="7">
                  <c:v>3.5</c:v>
                </c:pt>
                <c:pt idx="8">
                  <c:v>3.5</c:v>
                </c:pt>
                <c:pt idx="9">
                  <c:v>3.5</c:v>
                </c:pt>
                <c:pt idx="10">
                  <c:v>3.5</c:v>
                </c:pt>
                <c:pt idx="11">
                  <c:v>3.5</c:v>
                </c:pt>
                <c:pt idx="12">
                  <c:v>4</c:v>
                </c:pt>
                <c:pt idx="13">
                  <c:v>4</c:v>
                </c:pt>
                <c:pt idx="14">
                  <c:v>4.5</c:v>
                </c:pt>
                <c:pt idx="15">
                  <c:v>5</c:v>
                </c:pt>
                <c:pt idx="16">
                  <c:v>5</c:v>
                </c:pt>
                <c:pt idx="17">
                  <c:v>6</c:v>
                </c:pt>
                <c:pt idx="18">
                  <c:v>6</c:v>
                </c:pt>
                <c:pt idx="19">
                  <c:v>6</c:v>
                </c:pt>
                <c:pt idx="20">
                  <c:v>6</c:v>
                </c:pt>
                <c:pt idx="21">
                  <c:v>6</c:v>
                </c:pt>
                <c:pt idx="22">
                  <c:v>7</c:v>
                </c:pt>
                <c:pt idx="23">
                  <c:v>7</c:v>
                </c:pt>
                <c:pt idx="24">
                  <c:v>7</c:v>
                </c:pt>
                <c:pt idx="25">
                  <c:v>7</c:v>
                </c:pt>
                <c:pt idx="26">
                  <c:v>7.5</c:v>
                </c:pt>
                <c:pt idx="27">
                  <c:v>7.5</c:v>
                </c:pt>
                <c:pt idx="28">
                  <c:v>7.5</c:v>
                </c:pt>
                <c:pt idx="29">
                  <c:v>8</c:v>
                </c:pt>
                <c:pt idx="30">
                  <c:v>8</c:v>
                </c:pt>
                <c:pt idx="31">
                  <c:v>8</c:v>
                </c:pt>
                <c:pt idx="32">
                  <c:v>8</c:v>
                </c:pt>
                <c:pt idx="33">
                  <c:v>8</c:v>
                </c:pt>
                <c:pt idx="34">
                  <c:v>8</c:v>
                </c:pt>
                <c:pt idx="35">
                  <c:v>9</c:v>
                </c:pt>
              </c:numCache>
            </c:numRef>
          </c:xVal>
          <c:yVal>
            <c:numRef>
              <c:f>'EJM attached'!$K$3:$K$38</c:f>
              <c:numCache>
                <c:formatCode>0.00E+00</c:formatCode>
                <c:ptCount val="36"/>
                <c:pt idx="0">
                  <c:v>1.9998999999999999E-5</c:v>
                </c:pt>
                <c:pt idx="1">
                  <c:v>2.4590999999999999E-5</c:v>
                </c:pt>
                <c:pt idx="2">
                  <c:v>3.4446999999999997E-5</c:v>
                </c:pt>
                <c:pt idx="3">
                  <c:v>3.4152000000000001E-5</c:v>
                </c:pt>
                <c:pt idx="4">
                  <c:v>3.8189000000000003E-5</c:v>
                </c:pt>
                <c:pt idx="5">
                  <c:v>2.4672999999999999E-5</c:v>
                </c:pt>
                <c:pt idx="6">
                  <c:v>3.5587999999999999E-5</c:v>
                </c:pt>
                <c:pt idx="7">
                  <c:v>3.2484000000000003E-5</c:v>
                </c:pt>
                <c:pt idx="8">
                  <c:v>4.7831999999999999E-5</c:v>
                </c:pt>
                <c:pt idx="9">
                  <c:v>2.8781000000000001E-5</c:v>
                </c:pt>
                <c:pt idx="10">
                  <c:v>4.6567000000000003E-5</c:v>
                </c:pt>
                <c:pt idx="11">
                  <c:v>4.8721000000000003E-5</c:v>
                </c:pt>
                <c:pt idx="12">
                  <c:v>4.1088999999999999E-5</c:v>
                </c:pt>
                <c:pt idx="13">
                  <c:v>3.1566000000000002E-5</c:v>
                </c:pt>
                <c:pt idx="14">
                  <c:v>5.5519000000000002E-5</c:v>
                </c:pt>
                <c:pt idx="15">
                  <c:v>6.3423000000000006E-5</c:v>
                </c:pt>
                <c:pt idx="16">
                  <c:v>7.3701999999999993E-5</c:v>
                </c:pt>
                <c:pt idx="17">
                  <c:v>8.2222E-5</c:v>
                </c:pt>
                <c:pt idx="18">
                  <c:v>6.6817999999999996E-5</c:v>
                </c:pt>
                <c:pt idx="19">
                  <c:v>6.2001999999999994E-5</c:v>
                </c:pt>
                <c:pt idx="20">
                  <c:v>5.5331999999999998E-5</c:v>
                </c:pt>
                <c:pt idx="21">
                  <c:v>9.4870000000000005E-5</c:v>
                </c:pt>
                <c:pt idx="22">
                  <c:v>1.0983E-4</c:v>
                </c:pt>
                <c:pt idx="23">
                  <c:v>5.3795999999999998E-5</c:v>
                </c:pt>
                <c:pt idx="24">
                  <c:v>9.4398E-5</c:v>
                </c:pt>
                <c:pt idx="25">
                  <c:v>1.1348E-4</c:v>
                </c:pt>
                <c:pt idx="26">
                  <c:v>9.4197999999999995E-5</c:v>
                </c:pt>
                <c:pt idx="27">
                  <c:v>1.1187E-4</c:v>
                </c:pt>
                <c:pt idx="28">
                  <c:v>1.0712E-4</c:v>
                </c:pt>
                <c:pt idx="29">
                  <c:v>1.3151999999999999E-4</c:v>
                </c:pt>
                <c:pt idx="30">
                  <c:v>1.4126000000000001E-4</c:v>
                </c:pt>
                <c:pt idx="31">
                  <c:v>1.2760000000000001E-4</c:v>
                </c:pt>
                <c:pt idx="32">
                  <c:v>8.8238000000000005E-5</c:v>
                </c:pt>
                <c:pt idx="33">
                  <c:v>1.0883E-4</c:v>
                </c:pt>
                <c:pt idx="34">
                  <c:v>1.249E-4</c:v>
                </c:pt>
                <c:pt idx="35">
                  <c:v>1.1467E-4</c:v>
                </c:pt>
              </c:numCache>
            </c:numRef>
          </c:yVal>
          <c:smooth val="0"/>
          <c:extLst>
            <c:ext xmlns:c16="http://schemas.microsoft.com/office/drawing/2014/chart" uri="{C3380CC4-5D6E-409C-BE32-E72D297353CC}">
              <c16:uniqueId val="{00000002-ED66-4DCA-A69C-3F7989B85B7B}"/>
            </c:ext>
          </c:extLst>
        </c:ser>
        <c:dLbls>
          <c:showLegendKey val="0"/>
          <c:showVal val="0"/>
          <c:showCatName val="0"/>
          <c:showSerName val="0"/>
          <c:showPercent val="0"/>
          <c:showBubbleSize val="0"/>
        </c:dLbls>
        <c:axId val="519309984"/>
        <c:axId val="519316216"/>
      </c:scatterChart>
      <c:valAx>
        <c:axId val="51930998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e-DE"/>
                  <a:t>density</a:t>
                </a:r>
                <a:r>
                  <a:rPr lang="de-DE" baseline="0"/>
                  <a:t> (10e19m^-3)</a:t>
                </a:r>
                <a:endParaRPr lang="de-DE"/>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19316216"/>
        <c:crosses val="autoZero"/>
        <c:crossBetween val="midCat"/>
      </c:valAx>
      <c:valAx>
        <c:axId val="5193162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e-DE"/>
                  <a:t>pressure</a:t>
                </a:r>
                <a:r>
                  <a:rPr lang="de-DE" baseline="0"/>
                  <a:t> (mbar)</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0.00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19309984"/>
        <c:crosses val="autoZero"/>
        <c:crossBetween val="midCat"/>
      </c:valAx>
      <c:spPr>
        <a:noFill/>
        <a:ln>
          <a:noFill/>
        </a:ln>
        <a:effectLst/>
      </c:spPr>
    </c:plotArea>
    <c:legend>
      <c:legendPos val="r"/>
      <c:layout>
        <c:manualLayout>
          <c:xMode val="edge"/>
          <c:yMode val="edge"/>
          <c:x val="0.82105533683289589"/>
          <c:y val="0.17468649752114321"/>
          <c:w val="0.11196281714785652"/>
          <c:h val="0.2227738364387619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a:t>EJM attached: mean</a:t>
            </a:r>
            <a:r>
              <a:rPr lang="de-DE" baseline="0"/>
              <a:t> compression</a:t>
            </a:r>
            <a:endParaRPr lang="de-DE"/>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scatterChart>
        <c:scatterStyle val="lineMarker"/>
        <c:varyColors val="0"/>
        <c:ser>
          <c:idx val="0"/>
          <c:order val="0"/>
          <c:tx>
            <c:v>mean comp AEH</c:v>
          </c:tx>
          <c:spPr>
            <a:ln w="25400" cap="rnd">
              <a:noFill/>
              <a:round/>
            </a:ln>
            <a:effectLst/>
          </c:spPr>
          <c:marker>
            <c:symbol val="circle"/>
            <c:size val="5"/>
            <c:spPr>
              <a:solidFill>
                <a:schemeClr val="accent1"/>
              </a:solidFill>
              <a:ln w="9525">
                <a:solidFill>
                  <a:schemeClr val="accent1"/>
                </a:solidFill>
              </a:ln>
              <a:effectLst/>
            </c:spPr>
          </c:marker>
          <c:errBars>
            <c:errDir val="y"/>
            <c:errBarType val="both"/>
            <c:errValType val="cust"/>
            <c:noEndCap val="0"/>
            <c:plus>
              <c:numRef>
                <c:f>'EJM attached'!$T$3:$T$38</c:f>
                <c:numCache>
                  <c:formatCode>General</c:formatCode>
                  <c:ptCount val="36"/>
                  <c:pt idx="0">
                    <c:v>0</c:v>
                  </c:pt>
                  <c:pt idx="3">
                    <c:v>5.5847021629527278</c:v>
                  </c:pt>
                  <c:pt idx="11">
                    <c:v>11.827909652431991</c:v>
                  </c:pt>
                  <c:pt idx="13">
                    <c:v>1.6949999999999954</c:v>
                  </c:pt>
                  <c:pt idx="14">
                    <c:v>0</c:v>
                  </c:pt>
                  <c:pt idx="16">
                    <c:v>10.774099999999994</c:v>
                  </c:pt>
                  <c:pt idx="21">
                    <c:v>8.9271878601046595</c:v>
                  </c:pt>
                  <c:pt idx="25">
                    <c:v>5.3659544514466431</c:v>
                  </c:pt>
                  <c:pt idx="28">
                    <c:v>3.8566625229018312</c:v>
                  </c:pt>
                  <c:pt idx="34">
                    <c:v>17.461716666666668</c:v>
                  </c:pt>
                  <c:pt idx="35">
                    <c:v>0</c:v>
                  </c:pt>
                </c:numCache>
              </c:numRef>
            </c:plus>
            <c:minus>
              <c:numRef>
                <c:f>'EJM attached'!$T$3:$T$38</c:f>
                <c:numCache>
                  <c:formatCode>General</c:formatCode>
                  <c:ptCount val="36"/>
                  <c:pt idx="0">
                    <c:v>0</c:v>
                  </c:pt>
                  <c:pt idx="3">
                    <c:v>5.5847021629527278</c:v>
                  </c:pt>
                  <c:pt idx="11">
                    <c:v>11.827909652431991</c:v>
                  </c:pt>
                  <c:pt idx="13">
                    <c:v>1.6949999999999954</c:v>
                  </c:pt>
                  <c:pt idx="14">
                    <c:v>0</c:v>
                  </c:pt>
                  <c:pt idx="16">
                    <c:v>10.774099999999994</c:v>
                  </c:pt>
                  <c:pt idx="21">
                    <c:v>8.9271878601046595</c:v>
                  </c:pt>
                  <c:pt idx="25">
                    <c:v>5.3659544514466431</c:v>
                  </c:pt>
                  <c:pt idx="28">
                    <c:v>3.8566625229018312</c:v>
                  </c:pt>
                  <c:pt idx="34">
                    <c:v>17.461716666666668</c:v>
                  </c:pt>
                  <c:pt idx="35">
                    <c:v>0</c:v>
                  </c:pt>
                </c:numCache>
              </c:numRef>
            </c:minus>
            <c:spPr>
              <a:noFill/>
              <a:ln w="9525" cap="flat" cmpd="sng" algn="ctr">
                <a:solidFill>
                  <a:schemeClr val="tx1">
                    <a:lumMod val="65000"/>
                    <a:lumOff val="35000"/>
                  </a:schemeClr>
                </a:solidFill>
                <a:round/>
              </a:ln>
              <a:effectLst/>
            </c:spPr>
          </c:errBars>
          <c:xVal>
            <c:numRef>
              <c:f>'EJM attached'!$B$3:$B$38</c:f>
              <c:numCache>
                <c:formatCode>General</c:formatCode>
                <c:ptCount val="36"/>
                <c:pt idx="0">
                  <c:v>2</c:v>
                </c:pt>
                <c:pt idx="1">
                  <c:v>3</c:v>
                </c:pt>
                <c:pt idx="2">
                  <c:v>3</c:v>
                </c:pt>
                <c:pt idx="3">
                  <c:v>3</c:v>
                </c:pt>
                <c:pt idx="4">
                  <c:v>3.5</c:v>
                </c:pt>
                <c:pt idx="5">
                  <c:v>3.5</c:v>
                </c:pt>
                <c:pt idx="6">
                  <c:v>3.5</c:v>
                </c:pt>
                <c:pt idx="7">
                  <c:v>3.5</c:v>
                </c:pt>
                <c:pt idx="8">
                  <c:v>3.5</c:v>
                </c:pt>
                <c:pt idx="9">
                  <c:v>3.5</c:v>
                </c:pt>
                <c:pt idx="10">
                  <c:v>3.5</c:v>
                </c:pt>
                <c:pt idx="11">
                  <c:v>3.5</c:v>
                </c:pt>
                <c:pt idx="12">
                  <c:v>4</c:v>
                </c:pt>
                <c:pt idx="13">
                  <c:v>4</c:v>
                </c:pt>
                <c:pt idx="14">
                  <c:v>4.5</c:v>
                </c:pt>
                <c:pt idx="15">
                  <c:v>5</c:v>
                </c:pt>
                <c:pt idx="16">
                  <c:v>5</c:v>
                </c:pt>
                <c:pt idx="17">
                  <c:v>6</c:v>
                </c:pt>
                <c:pt idx="18">
                  <c:v>6</c:v>
                </c:pt>
                <c:pt idx="19">
                  <c:v>6</c:v>
                </c:pt>
                <c:pt idx="20">
                  <c:v>6</c:v>
                </c:pt>
                <c:pt idx="21">
                  <c:v>6</c:v>
                </c:pt>
                <c:pt idx="22">
                  <c:v>7</c:v>
                </c:pt>
                <c:pt idx="23">
                  <c:v>7</c:v>
                </c:pt>
                <c:pt idx="24">
                  <c:v>7</c:v>
                </c:pt>
                <c:pt idx="25">
                  <c:v>7</c:v>
                </c:pt>
                <c:pt idx="26">
                  <c:v>7.5</c:v>
                </c:pt>
                <c:pt idx="27">
                  <c:v>7.5</c:v>
                </c:pt>
                <c:pt idx="28">
                  <c:v>7.5</c:v>
                </c:pt>
                <c:pt idx="29">
                  <c:v>8</c:v>
                </c:pt>
                <c:pt idx="30">
                  <c:v>8</c:v>
                </c:pt>
                <c:pt idx="31">
                  <c:v>8</c:v>
                </c:pt>
                <c:pt idx="32">
                  <c:v>8</c:v>
                </c:pt>
                <c:pt idx="33">
                  <c:v>8</c:v>
                </c:pt>
                <c:pt idx="34">
                  <c:v>8</c:v>
                </c:pt>
                <c:pt idx="35">
                  <c:v>9</c:v>
                </c:pt>
              </c:numCache>
            </c:numRef>
          </c:xVal>
          <c:yVal>
            <c:numRef>
              <c:f>'EJM attached'!$O$3:$O$38</c:f>
              <c:numCache>
                <c:formatCode>General</c:formatCode>
                <c:ptCount val="36"/>
                <c:pt idx="0">
                  <c:v>3.1017000000000001</c:v>
                </c:pt>
                <c:pt idx="3">
                  <c:v>21.857033333333334</c:v>
                </c:pt>
                <c:pt idx="11">
                  <c:v>28.953387500000002</c:v>
                </c:pt>
                <c:pt idx="13">
                  <c:v>28.8034</c:v>
                </c:pt>
                <c:pt idx="14">
                  <c:v>59.134500000000003</c:v>
                </c:pt>
                <c:pt idx="16">
                  <c:v>37.826599999999999</c:v>
                </c:pt>
                <c:pt idx="21">
                  <c:v>39.373239999999996</c:v>
                </c:pt>
                <c:pt idx="25">
                  <c:v>32.088825</c:v>
                </c:pt>
                <c:pt idx="28">
                  <c:v>32.977966666666667</c:v>
                </c:pt>
                <c:pt idx="34">
                  <c:v>28.715550000000004</c:v>
                </c:pt>
                <c:pt idx="35">
                  <c:v>52.669800000000002</c:v>
                </c:pt>
              </c:numCache>
            </c:numRef>
          </c:yVal>
          <c:smooth val="0"/>
          <c:extLst>
            <c:ext xmlns:c16="http://schemas.microsoft.com/office/drawing/2014/chart" uri="{C3380CC4-5D6E-409C-BE32-E72D297353CC}">
              <c16:uniqueId val="{00000000-E956-4BA9-80DB-F5E23B89E1E3}"/>
            </c:ext>
          </c:extLst>
        </c:ser>
        <c:ser>
          <c:idx val="1"/>
          <c:order val="1"/>
          <c:tx>
            <c:v>mean comp AEI</c:v>
          </c:tx>
          <c:spPr>
            <a:ln w="25400" cap="rnd">
              <a:noFill/>
              <a:round/>
            </a:ln>
            <a:effectLst/>
          </c:spPr>
          <c:marker>
            <c:symbol val="circle"/>
            <c:size val="5"/>
            <c:spPr>
              <a:solidFill>
                <a:schemeClr val="accent2"/>
              </a:solidFill>
              <a:ln w="9525">
                <a:solidFill>
                  <a:schemeClr val="accent2"/>
                </a:solidFill>
              </a:ln>
              <a:effectLst/>
            </c:spPr>
          </c:marker>
          <c:errBars>
            <c:errDir val="y"/>
            <c:errBarType val="both"/>
            <c:errValType val="cust"/>
            <c:noEndCap val="0"/>
            <c:plus>
              <c:numRef>
                <c:f>'EJM attached'!$S$3:$S$38</c:f>
                <c:numCache>
                  <c:formatCode>General</c:formatCode>
                  <c:ptCount val="36"/>
                  <c:pt idx="0">
                    <c:v>0</c:v>
                  </c:pt>
                  <c:pt idx="3">
                    <c:v>25.646169577194609</c:v>
                  </c:pt>
                  <c:pt idx="11">
                    <c:v>26.924032533404873</c:v>
                  </c:pt>
                  <c:pt idx="13">
                    <c:v>4.1043999999999983</c:v>
                  </c:pt>
                  <c:pt idx="14">
                    <c:v>0</c:v>
                  </c:pt>
                  <c:pt idx="16">
                    <c:v>42.909049999999986</c:v>
                  </c:pt>
                  <c:pt idx="21">
                    <c:v>32.022279492778139</c:v>
                  </c:pt>
                  <c:pt idx="25">
                    <c:v>26.704124976150688</c:v>
                  </c:pt>
                  <c:pt idx="28">
                    <c:v>13.339907263795601</c:v>
                  </c:pt>
                  <c:pt idx="34">
                    <c:v>18.786345578785543</c:v>
                  </c:pt>
                  <c:pt idx="35">
                    <c:v>0</c:v>
                  </c:pt>
                </c:numCache>
              </c:numRef>
            </c:plus>
            <c:minus>
              <c:numRef>
                <c:f>'EJM attached'!$S$3:$S$38</c:f>
                <c:numCache>
                  <c:formatCode>General</c:formatCode>
                  <c:ptCount val="36"/>
                  <c:pt idx="0">
                    <c:v>0</c:v>
                  </c:pt>
                  <c:pt idx="3">
                    <c:v>25.646169577194609</c:v>
                  </c:pt>
                  <c:pt idx="11">
                    <c:v>26.924032533404873</c:v>
                  </c:pt>
                  <c:pt idx="13">
                    <c:v>4.1043999999999983</c:v>
                  </c:pt>
                  <c:pt idx="14">
                    <c:v>0</c:v>
                  </c:pt>
                  <c:pt idx="16">
                    <c:v>42.909049999999986</c:v>
                  </c:pt>
                  <c:pt idx="21">
                    <c:v>32.022279492778139</c:v>
                  </c:pt>
                  <c:pt idx="25">
                    <c:v>26.704124976150688</c:v>
                  </c:pt>
                  <c:pt idx="28">
                    <c:v>13.339907263795601</c:v>
                  </c:pt>
                  <c:pt idx="34">
                    <c:v>18.786345578785543</c:v>
                  </c:pt>
                  <c:pt idx="35">
                    <c:v>0</c:v>
                  </c:pt>
                </c:numCache>
              </c:numRef>
            </c:minus>
            <c:spPr>
              <a:noFill/>
              <a:ln w="9525" cap="flat" cmpd="sng" algn="ctr">
                <a:solidFill>
                  <a:schemeClr val="tx1">
                    <a:lumMod val="65000"/>
                    <a:lumOff val="35000"/>
                  </a:schemeClr>
                </a:solidFill>
                <a:round/>
              </a:ln>
              <a:effectLst/>
            </c:spPr>
          </c:errBars>
          <c:xVal>
            <c:numRef>
              <c:f>'EJM attached'!$B$3:$B$38</c:f>
              <c:numCache>
                <c:formatCode>General</c:formatCode>
                <c:ptCount val="36"/>
                <c:pt idx="0">
                  <c:v>2</c:v>
                </c:pt>
                <c:pt idx="1">
                  <c:v>3</c:v>
                </c:pt>
                <c:pt idx="2">
                  <c:v>3</c:v>
                </c:pt>
                <c:pt idx="3">
                  <c:v>3</c:v>
                </c:pt>
                <c:pt idx="4">
                  <c:v>3.5</c:v>
                </c:pt>
                <c:pt idx="5">
                  <c:v>3.5</c:v>
                </c:pt>
                <c:pt idx="6">
                  <c:v>3.5</c:v>
                </c:pt>
                <c:pt idx="7">
                  <c:v>3.5</c:v>
                </c:pt>
                <c:pt idx="8">
                  <c:v>3.5</c:v>
                </c:pt>
                <c:pt idx="9">
                  <c:v>3.5</c:v>
                </c:pt>
                <c:pt idx="10">
                  <c:v>3.5</c:v>
                </c:pt>
                <c:pt idx="11">
                  <c:v>3.5</c:v>
                </c:pt>
                <c:pt idx="12">
                  <c:v>4</c:v>
                </c:pt>
                <c:pt idx="13">
                  <c:v>4</c:v>
                </c:pt>
                <c:pt idx="14">
                  <c:v>4.5</c:v>
                </c:pt>
                <c:pt idx="15">
                  <c:v>5</c:v>
                </c:pt>
                <c:pt idx="16">
                  <c:v>5</c:v>
                </c:pt>
                <c:pt idx="17">
                  <c:v>6</c:v>
                </c:pt>
                <c:pt idx="18">
                  <c:v>6</c:v>
                </c:pt>
                <c:pt idx="19">
                  <c:v>6</c:v>
                </c:pt>
                <c:pt idx="20">
                  <c:v>6</c:v>
                </c:pt>
                <c:pt idx="21">
                  <c:v>6</c:v>
                </c:pt>
                <c:pt idx="22">
                  <c:v>7</c:v>
                </c:pt>
                <c:pt idx="23">
                  <c:v>7</c:v>
                </c:pt>
                <c:pt idx="24">
                  <c:v>7</c:v>
                </c:pt>
                <c:pt idx="25">
                  <c:v>7</c:v>
                </c:pt>
                <c:pt idx="26">
                  <c:v>7.5</c:v>
                </c:pt>
                <c:pt idx="27">
                  <c:v>7.5</c:v>
                </c:pt>
                <c:pt idx="28">
                  <c:v>7.5</c:v>
                </c:pt>
                <c:pt idx="29">
                  <c:v>8</c:v>
                </c:pt>
                <c:pt idx="30">
                  <c:v>8</c:v>
                </c:pt>
                <c:pt idx="31">
                  <c:v>8</c:v>
                </c:pt>
                <c:pt idx="32">
                  <c:v>8</c:v>
                </c:pt>
                <c:pt idx="33">
                  <c:v>8</c:v>
                </c:pt>
                <c:pt idx="34">
                  <c:v>8</c:v>
                </c:pt>
                <c:pt idx="35">
                  <c:v>9</c:v>
                </c:pt>
              </c:numCache>
            </c:numRef>
          </c:xVal>
          <c:yVal>
            <c:numRef>
              <c:f>'EJM attached'!$P$3:$P$38</c:f>
              <c:numCache>
                <c:formatCode>General</c:formatCode>
                <c:ptCount val="36"/>
                <c:pt idx="0">
                  <c:v>7.1939000000000002</c:v>
                </c:pt>
                <c:pt idx="3">
                  <c:v>42.686366666666665</c:v>
                </c:pt>
                <c:pt idx="11">
                  <c:v>56.142262500000001</c:v>
                </c:pt>
                <c:pt idx="13">
                  <c:v>56.895299999999999</c:v>
                </c:pt>
                <c:pt idx="14">
                  <c:v>122.67529999999999</c:v>
                </c:pt>
                <c:pt idx="16">
                  <c:v>71.030550000000005</c:v>
                </c:pt>
                <c:pt idx="21">
                  <c:v>71.359380000000002</c:v>
                </c:pt>
                <c:pt idx="25">
                  <c:v>53.828825000000002</c:v>
                </c:pt>
                <c:pt idx="28">
                  <c:v>40.823900000000002</c:v>
                </c:pt>
                <c:pt idx="34">
                  <c:v>47.974466666666672</c:v>
                </c:pt>
                <c:pt idx="35">
                  <c:v>52.7273</c:v>
                </c:pt>
              </c:numCache>
            </c:numRef>
          </c:yVal>
          <c:smooth val="0"/>
          <c:extLst>
            <c:ext xmlns:c16="http://schemas.microsoft.com/office/drawing/2014/chart" uri="{C3380CC4-5D6E-409C-BE32-E72D297353CC}">
              <c16:uniqueId val="{00000001-E956-4BA9-80DB-F5E23B89E1E3}"/>
            </c:ext>
          </c:extLst>
        </c:ser>
        <c:ser>
          <c:idx val="2"/>
          <c:order val="2"/>
          <c:tx>
            <c:v>mean comp AEP</c:v>
          </c:tx>
          <c:spPr>
            <a:ln w="25400" cap="rnd">
              <a:noFill/>
              <a:round/>
            </a:ln>
            <a:effectLst/>
          </c:spPr>
          <c:marker>
            <c:symbol val="circle"/>
            <c:size val="5"/>
            <c:spPr>
              <a:solidFill>
                <a:schemeClr val="accent3"/>
              </a:solidFill>
              <a:ln w="9525">
                <a:solidFill>
                  <a:schemeClr val="accent3"/>
                </a:solidFill>
              </a:ln>
              <a:effectLst/>
            </c:spPr>
          </c:marker>
          <c:errBars>
            <c:errDir val="y"/>
            <c:errBarType val="both"/>
            <c:errValType val="stdErr"/>
            <c:noEndCap val="0"/>
            <c:spPr>
              <a:noFill/>
              <a:ln w="9525" cap="flat" cmpd="sng" algn="ctr">
                <a:solidFill>
                  <a:schemeClr val="tx1">
                    <a:lumMod val="65000"/>
                    <a:lumOff val="35000"/>
                  </a:schemeClr>
                </a:solidFill>
                <a:round/>
              </a:ln>
              <a:effectLst/>
            </c:spPr>
          </c:errBars>
          <c:xVal>
            <c:numRef>
              <c:f>'EJM attached'!$B$3:$B$38</c:f>
              <c:numCache>
                <c:formatCode>General</c:formatCode>
                <c:ptCount val="36"/>
                <c:pt idx="0">
                  <c:v>2</c:v>
                </c:pt>
                <c:pt idx="1">
                  <c:v>3</c:v>
                </c:pt>
                <c:pt idx="2">
                  <c:v>3</c:v>
                </c:pt>
                <c:pt idx="3">
                  <c:v>3</c:v>
                </c:pt>
                <c:pt idx="4">
                  <c:v>3.5</c:v>
                </c:pt>
                <c:pt idx="5">
                  <c:v>3.5</c:v>
                </c:pt>
                <c:pt idx="6">
                  <c:v>3.5</c:v>
                </c:pt>
                <c:pt idx="7">
                  <c:v>3.5</c:v>
                </c:pt>
                <c:pt idx="8">
                  <c:v>3.5</c:v>
                </c:pt>
                <c:pt idx="9">
                  <c:v>3.5</c:v>
                </c:pt>
                <c:pt idx="10">
                  <c:v>3.5</c:v>
                </c:pt>
                <c:pt idx="11">
                  <c:v>3.5</c:v>
                </c:pt>
                <c:pt idx="12">
                  <c:v>4</c:v>
                </c:pt>
                <c:pt idx="13">
                  <c:v>4</c:v>
                </c:pt>
                <c:pt idx="14">
                  <c:v>4.5</c:v>
                </c:pt>
                <c:pt idx="15">
                  <c:v>5</c:v>
                </c:pt>
                <c:pt idx="16">
                  <c:v>5</c:v>
                </c:pt>
                <c:pt idx="17">
                  <c:v>6</c:v>
                </c:pt>
                <c:pt idx="18">
                  <c:v>6</c:v>
                </c:pt>
                <c:pt idx="19">
                  <c:v>6</c:v>
                </c:pt>
                <c:pt idx="20">
                  <c:v>6</c:v>
                </c:pt>
                <c:pt idx="21">
                  <c:v>6</c:v>
                </c:pt>
                <c:pt idx="22">
                  <c:v>7</c:v>
                </c:pt>
                <c:pt idx="23">
                  <c:v>7</c:v>
                </c:pt>
                <c:pt idx="24">
                  <c:v>7</c:v>
                </c:pt>
                <c:pt idx="25">
                  <c:v>7</c:v>
                </c:pt>
                <c:pt idx="26">
                  <c:v>7.5</c:v>
                </c:pt>
                <c:pt idx="27">
                  <c:v>7.5</c:v>
                </c:pt>
                <c:pt idx="28">
                  <c:v>7.5</c:v>
                </c:pt>
                <c:pt idx="29">
                  <c:v>8</c:v>
                </c:pt>
                <c:pt idx="30">
                  <c:v>8</c:v>
                </c:pt>
                <c:pt idx="31">
                  <c:v>8</c:v>
                </c:pt>
                <c:pt idx="32">
                  <c:v>8</c:v>
                </c:pt>
                <c:pt idx="33">
                  <c:v>8</c:v>
                </c:pt>
                <c:pt idx="34">
                  <c:v>8</c:v>
                </c:pt>
                <c:pt idx="35">
                  <c:v>9</c:v>
                </c:pt>
              </c:numCache>
            </c:numRef>
          </c:xVal>
          <c:yVal>
            <c:numRef>
              <c:f>'EJM attached'!$Q$3:$Q$38</c:f>
              <c:numCache>
                <c:formatCode>General</c:formatCode>
                <c:ptCount val="36"/>
                <c:pt idx="0">
                  <c:v>4.7601000000000004</c:v>
                </c:pt>
                <c:pt idx="3">
                  <c:v>10.466333333333333</c:v>
                </c:pt>
                <c:pt idx="11">
                  <c:v>24.140712499999999</c:v>
                </c:pt>
                <c:pt idx="13">
                  <c:v>13.831</c:v>
                </c:pt>
                <c:pt idx="14">
                  <c:v>32.031300000000002</c:v>
                </c:pt>
                <c:pt idx="16">
                  <c:v>24.9771</c:v>
                </c:pt>
                <c:pt idx="21">
                  <c:v>25.354620000000001</c:v>
                </c:pt>
                <c:pt idx="25">
                  <c:v>20.7988</c:v>
                </c:pt>
                <c:pt idx="28">
                  <c:v>14.598666666666666</c:v>
                </c:pt>
                <c:pt idx="34">
                  <c:v>17.461716666666668</c:v>
                </c:pt>
                <c:pt idx="35">
                  <c:v>18.500599999999999</c:v>
                </c:pt>
              </c:numCache>
            </c:numRef>
          </c:yVal>
          <c:smooth val="0"/>
          <c:extLst>
            <c:ext xmlns:c16="http://schemas.microsoft.com/office/drawing/2014/chart" uri="{C3380CC4-5D6E-409C-BE32-E72D297353CC}">
              <c16:uniqueId val="{00000002-E956-4BA9-80DB-F5E23B89E1E3}"/>
            </c:ext>
          </c:extLst>
        </c:ser>
        <c:dLbls>
          <c:showLegendKey val="0"/>
          <c:showVal val="0"/>
          <c:showCatName val="0"/>
          <c:showSerName val="0"/>
          <c:showPercent val="0"/>
          <c:showBubbleSize val="0"/>
        </c:dLbls>
        <c:axId val="531530336"/>
        <c:axId val="531536568"/>
      </c:scatterChart>
      <c:valAx>
        <c:axId val="53153033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e-DE"/>
                  <a:t>density</a:t>
                </a:r>
                <a:r>
                  <a:rPr lang="de-DE" baseline="0"/>
                  <a:t> (10e19m^-3)</a:t>
                </a:r>
                <a:endParaRPr lang="de-DE"/>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31536568"/>
        <c:crosses val="autoZero"/>
        <c:crossBetween val="midCat"/>
      </c:valAx>
      <c:valAx>
        <c:axId val="5315365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e-DE"/>
                  <a:t>compression</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31530336"/>
        <c:crosses val="autoZero"/>
        <c:crossBetween val="midCat"/>
      </c:valAx>
      <c:spPr>
        <a:noFill/>
        <a:ln>
          <a:noFill/>
        </a:ln>
        <a:effectLst/>
      </c:spPr>
    </c:plotArea>
    <c:legend>
      <c:legendPos val="r"/>
      <c:layout>
        <c:manualLayout>
          <c:xMode val="edge"/>
          <c:yMode val="edge"/>
          <c:x val="0.76292563429571303"/>
          <c:y val="0.1098716827063284"/>
          <c:w val="0.21207436570428695"/>
          <c:h val="0.2343766404199475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a:t>EJM detached: mean</a:t>
            </a:r>
            <a:r>
              <a:rPr lang="de-DE" baseline="0"/>
              <a:t> compression</a:t>
            </a:r>
            <a:endParaRPr lang="de-DE"/>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scatterChart>
        <c:scatterStyle val="lineMarker"/>
        <c:varyColors val="0"/>
        <c:ser>
          <c:idx val="0"/>
          <c:order val="0"/>
          <c:tx>
            <c:v>mean comp AEH</c:v>
          </c:tx>
          <c:spPr>
            <a:ln w="25400" cap="rnd">
              <a:noFill/>
              <a:round/>
            </a:ln>
            <a:effectLst/>
          </c:spPr>
          <c:marker>
            <c:symbol val="circle"/>
            <c:size val="5"/>
            <c:spPr>
              <a:solidFill>
                <a:schemeClr val="accent1"/>
              </a:solidFill>
              <a:ln w="9525">
                <a:solidFill>
                  <a:schemeClr val="accent1"/>
                </a:solidFill>
              </a:ln>
              <a:effectLst/>
            </c:spPr>
          </c:marker>
          <c:errBars>
            <c:errDir val="y"/>
            <c:errBarType val="both"/>
            <c:errValType val="cust"/>
            <c:noEndCap val="0"/>
            <c:plus>
              <c:numRef>
                <c:f>'EJM detached'!$R$3:$R$12</c:f>
                <c:numCache>
                  <c:formatCode>General</c:formatCode>
                  <c:ptCount val="10"/>
                  <c:pt idx="0">
                    <c:v>0</c:v>
                  </c:pt>
                  <c:pt idx="2">
                    <c:v>3.1101000000000232</c:v>
                  </c:pt>
                  <c:pt idx="5">
                    <c:v>1.0102639468090613</c:v>
                  </c:pt>
                  <c:pt idx="9">
                    <c:v>0.88541142520017224</c:v>
                  </c:pt>
                </c:numCache>
              </c:numRef>
            </c:plus>
            <c:minus>
              <c:numRef>
                <c:f>'EJM detached'!$R$3:$R$12</c:f>
                <c:numCache>
                  <c:formatCode>General</c:formatCode>
                  <c:ptCount val="10"/>
                  <c:pt idx="0">
                    <c:v>0</c:v>
                  </c:pt>
                  <c:pt idx="2">
                    <c:v>3.1101000000000232</c:v>
                  </c:pt>
                  <c:pt idx="5">
                    <c:v>1.0102639468090613</c:v>
                  </c:pt>
                  <c:pt idx="9">
                    <c:v>0.88541142520017224</c:v>
                  </c:pt>
                </c:numCache>
              </c:numRef>
            </c:minus>
            <c:spPr>
              <a:noFill/>
              <a:ln w="9525" cap="flat" cmpd="sng" algn="ctr">
                <a:solidFill>
                  <a:schemeClr val="tx1">
                    <a:lumMod val="65000"/>
                    <a:lumOff val="35000"/>
                  </a:schemeClr>
                </a:solidFill>
                <a:round/>
              </a:ln>
              <a:effectLst/>
            </c:spPr>
          </c:errBars>
          <c:xVal>
            <c:numRef>
              <c:f>'EJM detached'!$B$3:$B$12</c:f>
              <c:numCache>
                <c:formatCode>General</c:formatCode>
                <c:ptCount val="10"/>
                <c:pt idx="0">
                  <c:v>5.5</c:v>
                </c:pt>
                <c:pt idx="1">
                  <c:v>9</c:v>
                </c:pt>
                <c:pt idx="2">
                  <c:v>9</c:v>
                </c:pt>
                <c:pt idx="3">
                  <c:v>11</c:v>
                </c:pt>
                <c:pt idx="4">
                  <c:v>11</c:v>
                </c:pt>
                <c:pt idx="5">
                  <c:v>11</c:v>
                </c:pt>
                <c:pt idx="6">
                  <c:v>12</c:v>
                </c:pt>
                <c:pt idx="7">
                  <c:v>12</c:v>
                </c:pt>
                <c:pt idx="8">
                  <c:v>12</c:v>
                </c:pt>
                <c:pt idx="9">
                  <c:v>12</c:v>
                </c:pt>
              </c:numCache>
            </c:numRef>
          </c:xVal>
          <c:yVal>
            <c:numRef>
              <c:f>'EJM detached'!$O$3:$O$12</c:f>
              <c:numCache>
                <c:formatCode>General</c:formatCode>
                <c:ptCount val="10"/>
                <c:pt idx="0">
                  <c:v>33.884</c:v>
                </c:pt>
                <c:pt idx="2">
                  <c:v>23.590499999999999</c:v>
                </c:pt>
                <c:pt idx="5">
                  <c:v>25.250466666666668</c:v>
                </c:pt>
                <c:pt idx="9">
                  <c:v>29.816324999999999</c:v>
                </c:pt>
              </c:numCache>
            </c:numRef>
          </c:yVal>
          <c:smooth val="0"/>
          <c:extLst>
            <c:ext xmlns:c16="http://schemas.microsoft.com/office/drawing/2014/chart" uri="{C3380CC4-5D6E-409C-BE32-E72D297353CC}">
              <c16:uniqueId val="{00000000-5D26-44ED-888B-B1328929427A}"/>
            </c:ext>
          </c:extLst>
        </c:ser>
        <c:ser>
          <c:idx val="1"/>
          <c:order val="1"/>
          <c:tx>
            <c:v>mean comp AEI</c:v>
          </c:tx>
          <c:spPr>
            <a:ln w="25400" cap="rnd">
              <a:noFill/>
              <a:round/>
            </a:ln>
            <a:effectLst/>
          </c:spPr>
          <c:marker>
            <c:symbol val="circle"/>
            <c:size val="5"/>
            <c:spPr>
              <a:solidFill>
                <a:schemeClr val="accent2"/>
              </a:solidFill>
              <a:ln w="9525">
                <a:solidFill>
                  <a:schemeClr val="accent2"/>
                </a:solidFill>
              </a:ln>
              <a:effectLst/>
            </c:spPr>
          </c:marker>
          <c:errBars>
            <c:errDir val="y"/>
            <c:errBarType val="both"/>
            <c:errValType val="cust"/>
            <c:noEndCap val="0"/>
            <c:plus>
              <c:numRef>
                <c:f>'EJM detached'!$S$3:$S$12</c:f>
                <c:numCache>
                  <c:formatCode>General</c:formatCode>
                  <c:ptCount val="10"/>
                  <c:pt idx="0">
                    <c:v>0</c:v>
                  </c:pt>
                  <c:pt idx="2">
                    <c:v>5.1262500000000175</c:v>
                  </c:pt>
                  <c:pt idx="5">
                    <c:v>2.5010071788959123</c:v>
                  </c:pt>
                  <c:pt idx="9">
                    <c:v>1.6621145733673113</c:v>
                  </c:pt>
                </c:numCache>
              </c:numRef>
            </c:plus>
            <c:minus>
              <c:numRef>
                <c:f>'EJM detached'!$S$3:$S$12</c:f>
                <c:numCache>
                  <c:formatCode>General</c:formatCode>
                  <c:ptCount val="10"/>
                  <c:pt idx="0">
                    <c:v>0</c:v>
                  </c:pt>
                  <c:pt idx="2">
                    <c:v>5.1262500000000175</c:v>
                  </c:pt>
                  <c:pt idx="5">
                    <c:v>2.5010071788959123</c:v>
                  </c:pt>
                  <c:pt idx="9">
                    <c:v>1.6621145733673113</c:v>
                  </c:pt>
                </c:numCache>
              </c:numRef>
            </c:minus>
            <c:spPr>
              <a:noFill/>
              <a:ln w="9525" cap="flat" cmpd="sng" algn="ctr">
                <a:solidFill>
                  <a:schemeClr val="tx1">
                    <a:lumMod val="65000"/>
                    <a:lumOff val="35000"/>
                  </a:schemeClr>
                </a:solidFill>
                <a:round/>
              </a:ln>
              <a:effectLst/>
            </c:spPr>
          </c:errBars>
          <c:xVal>
            <c:numRef>
              <c:f>'EJM detached'!$B$3:$B$12</c:f>
              <c:numCache>
                <c:formatCode>General</c:formatCode>
                <c:ptCount val="10"/>
                <c:pt idx="0">
                  <c:v>5.5</c:v>
                </c:pt>
                <c:pt idx="1">
                  <c:v>9</c:v>
                </c:pt>
                <c:pt idx="2">
                  <c:v>9</c:v>
                </c:pt>
                <c:pt idx="3">
                  <c:v>11</c:v>
                </c:pt>
                <c:pt idx="4">
                  <c:v>11</c:v>
                </c:pt>
                <c:pt idx="5">
                  <c:v>11</c:v>
                </c:pt>
                <c:pt idx="6">
                  <c:v>12</c:v>
                </c:pt>
                <c:pt idx="7">
                  <c:v>12</c:v>
                </c:pt>
                <c:pt idx="8">
                  <c:v>12</c:v>
                </c:pt>
                <c:pt idx="9">
                  <c:v>12</c:v>
                </c:pt>
              </c:numCache>
            </c:numRef>
          </c:xVal>
          <c:yVal>
            <c:numRef>
              <c:f>'EJM detached'!$P$3:$P$12</c:f>
              <c:numCache>
                <c:formatCode>General</c:formatCode>
                <c:ptCount val="10"/>
                <c:pt idx="0">
                  <c:v>54.355800000000002</c:v>
                </c:pt>
                <c:pt idx="2">
                  <c:v>43.402450000000002</c:v>
                </c:pt>
                <c:pt idx="5">
                  <c:v>39.596666666666671</c:v>
                </c:pt>
                <c:pt idx="9">
                  <c:v>46.724899999999998</c:v>
                </c:pt>
              </c:numCache>
            </c:numRef>
          </c:yVal>
          <c:smooth val="0"/>
          <c:extLst>
            <c:ext xmlns:c16="http://schemas.microsoft.com/office/drawing/2014/chart" uri="{C3380CC4-5D6E-409C-BE32-E72D297353CC}">
              <c16:uniqueId val="{00000001-5D26-44ED-888B-B1328929427A}"/>
            </c:ext>
          </c:extLst>
        </c:ser>
        <c:ser>
          <c:idx val="2"/>
          <c:order val="2"/>
          <c:tx>
            <c:v>mean comp AEP</c:v>
          </c:tx>
          <c:spPr>
            <a:ln w="25400" cap="rnd">
              <a:noFill/>
              <a:round/>
            </a:ln>
            <a:effectLst/>
          </c:spPr>
          <c:marker>
            <c:symbol val="circle"/>
            <c:size val="5"/>
            <c:spPr>
              <a:solidFill>
                <a:schemeClr val="accent3"/>
              </a:solidFill>
              <a:ln w="9525">
                <a:solidFill>
                  <a:schemeClr val="accent3"/>
                </a:solidFill>
              </a:ln>
              <a:effectLst/>
            </c:spPr>
          </c:marker>
          <c:errBars>
            <c:errDir val="y"/>
            <c:errBarType val="both"/>
            <c:errValType val="cust"/>
            <c:noEndCap val="0"/>
            <c:plus>
              <c:numRef>
                <c:f>'EJM detached'!$T$3:$T$12</c:f>
                <c:numCache>
                  <c:formatCode>General</c:formatCode>
                  <c:ptCount val="10"/>
                  <c:pt idx="0">
                    <c:v>0</c:v>
                  </c:pt>
                  <c:pt idx="2">
                    <c:v>0.44130000000000003</c:v>
                  </c:pt>
                  <c:pt idx="5">
                    <c:v>0.54393842993077413</c:v>
                  </c:pt>
                  <c:pt idx="9">
                    <c:v>0.33035902061242395</c:v>
                  </c:pt>
                </c:numCache>
              </c:numRef>
            </c:plus>
            <c:minus>
              <c:numRef>
                <c:f>'EJM detached'!$T$3:$T$12</c:f>
                <c:numCache>
                  <c:formatCode>General</c:formatCode>
                  <c:ptCount val="10"/>
                  <c:pt idx="0">
                    <c:v>0</c:v>
                  </c:pt>
                  <c:pt idx="2">
                    <c:v>0.44130000000000003</c:v>
                  </c:pt>
                  <c:pt idx="5">
                    <c:v>0.54393842993077413</c:v>
                  </c:pt>
                  <c:pt idx="9">
                    <c:v>0.33035902061242395</c:v>
                  </c:pt>
                </c:numCache>
              </c:numRef>
            </c:minus>
            <c:spPr>
              <a:noFill/>
              <a:ln w="9525" cap="flat" cmpd="sng" algn="ctr">
                <a:solidFill>
                  <a:schemeClr val="tx1">
                    <a:lumMod val="65000"/>
                    <a:lumOff val="35000"/>
                  </a:schemeClr>
                </a:solidFill>
                <a:round/>
              </a:ln>
              <a:effectLst/>
            </c:spPr>
          </c:errBars>
          <c:xVal>
            <c:numRef>
              <c:f>'EJM detached'!$B$3:$B$12</c:f>
              <c:numCache>
                <c:formatCode>General</c:formatCode>
                <c:ptCount val="10"/>
                <c:pt idx="0">
                  <c:v>5.5</c:v>
                </c:pt>
                <c:pt idx="1">
                  <c:v>9</c:v>
                </c:pt>
                <c:pt idx="2">
                  <c:v>9</c:v>
                </c:pt>
                <c:pt idx="3">
                  <c:v>11</c:v>
                </c:pt>
                <c:pt idx="4">
                  <c:v>11</c:v>
                </c:pt>
                <c:pt idx="5">
                  <c:v>11</c:v>
                </c:pt>
                <c:pt idx="6">
                  <c:v>12</c:v>
                </c:pt>
                <c:pt idx="7">
                  <c:v>12</c:v>
                </c:pt>
                <c:pt idx="8">
                  <c:v>12</c:v>
                </c:pt>
                <c:pt idx="9">
                  <c:v>12</c:v>
                </c:pt>
              </c:numCache>
            </c:numRef>
          </c:xVal>
          <c:yVal>
            <c:numRef>
              <c:f>'EJM detached'!$Q$3:$Q$12</c:f>
              <c:numCache>
                <c:formatCode>General</c:formatCode>
                <c:ptCount val="10"/>
                <c:pt idx="0">
                  <c:v>19.792899999999999</c:v>
                </c:pt>
                <c:pt idx="2">
                  <c:v>13.911099999999999</c:v>
                </c:pt>
                <c:pt idx="5">
                  <c:v>12.858233333333333</c:v>
                </c:pt>
                <c:pt idx="9">
                  <c:v>14.376049999999999</c:v>
                </c:pt>
              </c:numCache>
            </c:numRef>
          </c:yVal>
          <c:smooth val="0"/>
          <c:extLst>
            <c:ext xmlns:c16="http://schemas.microsoft.com/office/drawing/2014/chart" uri="{C3380CC4-5D6E-409C-BE32-E72D297353CC}">
              <c16:uniqueId val="{00000002-5D26-44ED-888B-B1328929427A}"/>
            </c:ext>
          </c:extLst>
        </c:ser>
        <c:dLbls>
          <c:showLegendKey val="0"/>
          <c:showVal val="0"/>
          <c:showCatName val="0"/>
          <c:showSerName val="0"/>
          <c:showPercent val="0"/>
          <c:showBubbleSize val="0"/>
        </c:dLbls>
        <c:axId val="531530336"/>
        <c:axId val="531536568"/>
      </c:scatterChart>
      <c:valAx>
        <c:axId val="53153033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e-DE"/>
                  <a:t>density</a:t>
                </a:r>
                <a:r>
                  <a:rPr lang="de-DE" baseline="0"/>
                  <a:t> (10e19m^-3)</a:t>
                </a:r>
                <a:endParaRPr lang="de-DE"/>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31536568"/>
        <c:crosses val="autoZero"/>
        <c:crossBetween val="midCat"/>
      </c:valAx>
      <c:valAx>
        <c:axId val="5315365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e-DE"/>
                  <a:t>compression</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31530336"/>
        <c:crosses val="autoZero"/>
        <c:crossBetween val="midCat"/>
      </c:valAx>
      <c:spPr>
        <a:noFill/>
        <a:ln>
          <a:noFill/>
        </a:ln>
        <a:effectLst/>
      </c:spPr>
    </c:plotArea>
    <c:legend>
      <c:legendPos val="r"/>
      <c:layout>
        <c:manualLayout>
          <c:xMode val="edge"/>
          <c:yMode val="edge"/>
          <c:x val="0.76292563429571303"/>
          <c:y val="0.1098716827063284"/>
          <c:w val="0.21207436570428695"/>
          <c:h val="0.2343766404199475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a:t>neutral</a:t>
            </a:r>
            <a:r>
              <a:rPr lang="de-DE" baseline="0"/>
              <a:t> gas pressure</a:t>
            </a:r>
            <a:endParaRPr lang="de-DE"/>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scatterChart>
        <c:scatterStyle val="lineMarker"/>
        <c:varyColors val="0"/>
        <c:ser>
          <c:idx val="0"/>
          <c:order val="0"/>
          <c:tx>
            <c:v>p_AEH</c:v>
          </c:tx>
          <c:spPr>
            <a:ln w="25400" cap="rnd">
              <a:noFill/>
              <a:round/>
            </a:ln>
            <a:effectLst/>
          </c:spPr>
          <c:marker>
            <c:symbol val="circle"/>
            <c:size val="5"/>
            <c:spPr>
              <a:solidFill>
                <a:schemeClr val="accent1"/>
              </a:solidFill>
              <a:ln w="9525">
                <a:solidFill>
                  <a:schemeClr val="accent1"/>
                </a:solidFill>
              </a:ln>
              <a:effectLst/>
            </c:spPr>
          </c:marker>
          <c:xVal>
            <c:numRef>
              <c:f>'FTM attached'!$B$3:$B$13</c:f>
              <c:numCache>
                <c:formatCode>General</c:formatCode>
                <c:ptCount val="11"/>
                <c:pt idx="0">
                  <c:v>3.5</c:v>
                </c:pt>
                <c:pt idx="1">
                  <c:v>4</c:v>
                </c:pt>
                <c:pt idx="2">
                  <c:v>4</c:v>
                </c:pt>
                <c:pt idx="3">
                  <c:v>5</c:v>
                </c:pt>
                <c:pt idx="4">
                  <c:v>5</c:v>
                </c:pt>
                <c:pt idx="5">
                  <c:v>5</c:v>
                </c:pt>
                <c:pt idx="6">
                  <c:v>5</c:v>
                </c:pt>
                <c:pt idx="7">
                  <c:v>6</c:v>
                </c:pt>
                <c:pt idx="8">
                  <c:v>8</c:v>
                </c:pt>
                <c:pt idx="9">
                  <c:v>15</c:v>
                </c:pt>
                <c:pt idx="10">
                  <c:v>16</c:v>
                </c:pt>
              </c:numCache>
            </c:numRef>
          </c:xVal>
          <c:yVal>
            <c:numRef>
              <c:f>'FTM attached'!$J$3:$J$13</c:f>
              <c:numCache>
                <c:formatCode>0.00E+00</c:formatCode>
                <c:ptCount val="11"/>
                <c:pt idx="0">
                  <c:v>9.0435999999999993E-6</c:v>
                </c:pt>
                <c:pt idx="1">
                  <c:v>1.7076E-5</c:v>
                </c:pt>
                <c:pt idx="2">
                  <c:v>1.9602E-5</c:v>
                </c:pt>
                <c:pt idx="3">
                  <c:v>2.2867E-5</c:v>
                </c:pt>
                <c:pt idx="4">
                  <c:v>1.7802999999999999E-5</c:v>
                </c:pt>
                <c:pt idx="5">
                  <c:v>2.4256E-5</c:v>
                </c:pt>
                <c:pt idx="6">
                  <c:v>2.6999999999999999E-5</c:v>
                </c:pt>
                <c:pt idx="7">
                  <c:v>2.1392000000000001E-5</c:v>
                </c:pt>
                <c:pt idx="8">
                  <c:v>3.9983E-5</c:v>
                </c:pt>
                <c:pt idx="9">
                  <c:v>7.4907999999999995E-5</c:v>
                </c:pt>
                <c:pt idx="10">
                  <c:v>7.5365999999999996E-5</c:v>
                </c:pt>
              </c:numCache>
            </c:numRef>
          </c:yVal>
          <c:smooth val="0"/>
          <c:extLst>
            <c:ext xmlns:c16="http://schemas.microsoft.com/office/drawing/2014/chart" uri="{C3380CC4-5D6E-409C-BE32-E72D297353CC}">
              <c16:uniqueId val="{00000000-5825-4FF1-A99C-682B0A328314}"/>
            </c:ext>
          </c:extLst>
        </c:ser>
        <c:ser>
          <c:idx val="1"/>
          <c:order val="1"/>
          <c:tx>
            <c:v>p_AEI</c:v>
          </c:tx>
          <c:spPr>
            <a:ln w="25400" cap="rnd">
              <a:noFill/>
              <a:round/>
            </a:ln>
            <a:effectLst/>
          </c:spPr>
          <c:marker>
            <c:symbol val="circle"/>
            <c:size val="5"/>
            <c:spPr>
              <a:solidFill>
                <a:schemeClr val="accent2"/>
              </a:solidFill>
              <a:ln w="9525">
                <a:solidFill>
                  <a:schemeClr val="accent2"/>
                </a:solidFill>
              </a:ln>
              <a:effectLst/>
            </c:spPr>
          </c:marker>
          <c:xVal>
            <c:numRef>
              <c:f>'FTM attached'!$B$3:$B$13</c:f>
              <c:numCache>
                <c:formatCode>General</c:formatCode>
                <c:ptCount val="11"/>
                <c:pt idx="0">
                  <c:v>3.5</c:v>
                </c:pt>
                <c:pt idx="1">
                  <c:v>4</c:v>
                </c:pt>
                <c:pt idx="2">
                  <c:v>4</c:v>
                </c:pt>
                <c:pt idx="3">
                  <c:v>5</c:v>
                </c:pt>
                <c:pt idx="4">
                  <c:v>5</c:v>
                </c:pt>
                <c:pt idx="5">
                  <c:v>5</c:v>
                </c:pt>
                <c:pt idx="6">
                  <c:v>5</c:v>
                </c:pt>
                <c:pt idx="7">
                  <c:v>6</c:v>
                </c:pt>
                <c:pt idx="8">
                  <c:v>8</c:v>
                </c:pt>
                <c:pt idx="9">
                  <c:v>15</c:v>
                </c:pt>
                <c:pt idx="10">
                  <c:v>16</c:v>
                </c:pt>
              </c:numCache>
            </c:numRef>
          </c:xVal>
          <c:yVal>
            <c:numRef>
              <c:f>'FTM attached'!$I$3:$I$13</c:f>
              <c:numCache>
                <c:formatCode>0.00E+00</c:formatCode>
                <c:ptCount val="11"/>
                <c:pt idx="0">
                  <c:v>1.3063E-5</c:v>
                </c:pt>
                <c:pt idx="1">
                  <c:v>2.5880999999999998E-5</c:v>
                </c:pt>
                <c:pt idx="2">
                  <c:v>2.8929999999999999E-5</c:v>
                </c:pt>
                <c:pt idx="3">
                  <c:v>3.3319999999999999E-5</c:v>
                </c:pt>
                <c:pt idx="4">
                  <c:v>2.3008000000000001E-5</c:v>
                </c:pt>
                <c:pt idx="5">
                  <c:v>3.5215000000000001E-5</c:v>
                </c:pt>
                <c:pt idx="6">
                  <c:v>3.8025000000000003E-5</c:v>
                </c:pt>
                <c:pt idx="7">
                  <c:v>3.18E-5</c:v>
                </c:pt>
                <c:pt idx="8">
                  <c:v>5.4242E-5</c:v>
                </c:pt>
                <c:pt idx="9">
                  <c:v>9.4306000000000001E-5</c:v>
                </c:pt>
                <c:pt idx="10">
                  <c:v>9.3466000000000003E-5</c:v>
                </c:pt>
              </c:numCache>
            </c:numRef>
          </c:yVal>
          <c:smooth val="0"/>
          <c:extLst>
            <c:ext xmlns:c16="http://schemas.microsoft.com/office/drawing/2014/chart" uri="{C3380CC4-5D6E-409C-BE32-E72D297353CC}">
              <c16:uniqueId val="{00000001-5825-4FF1-A99C-682B0A328314}"/>
            </c:ext>
          </c:extLst>
        </c:ser>
        <c:ser>
          <c:idx val="2"/>
          <c:order val="2"/>
          <c:tx>
            <c:v>p_AEP</c:v>
          </c:tx>
          <c:spPr>
            <a:ln w="25400" cap="rnd">
              <a:noFill/>
              <a:round/>
            </a:ln>
            <a:effectLst/>
          </c:spPr>
          <c:marker>
            <c:symbol val="circle"/>
            <c:size val="5"/>
            <c:spPr>
              <a:solidFill>
                <a:schemeClr val="accent3"/>
              </a:solidFill>
              <a:ln w="9525">
                <a:solidFill>
                  <a:schemeClr val="accent3"/>
                </a:solidFill>
              </a:ln>
              <a:effectLst/>
            </c:spPr>
          </c:marker>
          <c:xVal>
            <c:numRef>
              <c:f>'FTM attached'!$B$3:$B$13</c:f>
              <c:numCache>
                <c:formatCode>General</c:formatCode>
                <c:ptCount val="11"/>
                <c:pt idx="0">
                  <c:v>3.5</c:v>
                </c:pt>
                <c:pt idx="1">
                  <c:v>4</c:v>
                </c:pt>
                <c:pt idx="2">
                  <c:v>4</c:v>
                </c:pt>
                <c:pt idx="3">
                  <c:v>5</c:v>
                </c:pt>
                <c:pt idx="4">
                  <c:v>5</c:v>
                </c:pt>
                <c:pt idx="5">
                  <c:v>5</c:v>
                </c:pt>
                <c:pt idx="6">
                  <c:v>5</c:v>
                </c:pt>
                <c:pt idx="7">
                  <c:v>6</c:v>
                </c:pt>
                <c:pt idx="8">
                  <c:v>8</c:v>
                </c:pt>
                <c:pt idx="9">
                  <c:v>15</c:v>
                </c:pt>
                <c:pt idx="10">
                  <c:v>16</c:v>
                </c:pt>
              </c:numCache>
            </c:numRef>
          </c:xVal>
          <c:yVal>
            <c:numRef>
              <c:f>'FTM attached'!$K$3:$K$13</c:f>
              <c:numCache>
                <c:formatCode>0.00E+00</c:formatCode>
                <c:ptCount val="11"/>
                <c:pt idx="0">
                  <c:v>1.8771E-4</c:v>
                </c:pt>
                <c:pt idx="1">
                  <c:v>3.1173000000000003E-4</c:v>
                </c:pt>
                <c:pt idx="2">
                  <c:v>3.4245E-4</c:v>
                </c:pt>
                <c:pt idx="3">
                  <c:v>3.9282999999999999E-4</c:v>
                </c:pt>
                <c:pt idx="4">
                  <c:v>2.9941000000000001E-4</c:v>
                </c:pt>
                <c:pt idx="5">
                  <c:v>4.1206000000000001E-4</c:v>
                </c:pt>
                <c:pt idx="6">
                  <c:v>4.5876000000000001E-4</c:v>
                </c:pt>
                <c:pt idx="7">
                  <c:v>3.0792999999999999E-4</c:v>
                </c:pt>
                <c:pt idx="8">
                  <c:v>6.4555999999999999E-4</c:v>
                </c:pt>
                <c:pt idx="9" formatCode="General">
                  <c:v>1E-3</c:v>
                </c:pt>
                <c:pt idx="10">
                  <c:v>9.7187E-4</c:v>
                </c:pt>
              </c:numCache>
            </c:numRef>
          </c:yVal>
          <c:smooth val="0"/>
          <c:extLst>
            <c:ext xmlns:c16="http://schemas.microsoft.com/office/drawing/2014/chart" uri="{C3380CC4-5D6E-409C-BE32-E72D297353CC}">
              <c16:uniqueId val="{00000002-5825-4FF1-A99C-682B0A328314}"/>
            </c:ext>
          </c:extLst>
        </c:ser>
        <c:dLbls>
          <c:showLegendKey val="0"/>
          <c:showVal val="0"/>
          <c:showCatName val="0"/>
          <c:showSerName val="0"/>
          <c:showPercent val="0"/>
          <c:showBubbleSize val="0"/>
        </c:dLbls>
        <c:axId val="519309984"/>
        <c:axId val="519316216"/>
      </c:scatterChart>
      <c:valAx>
        <c:axId val="51930998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e-DE"/>
                  <a:t>density</a:t>
                </a:r>
                <a:r>
                  <a:rPr lang="de-DE" baseline="0"/>
                  <a:t> (10e19m^-3)</a:t>
                </a:r>
                <a:endParaRPr lang="de-DE"/>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19316216"/>
        <c:crosses val="autoZero"/>
        <c:crossBetween val="midCat"/>
      </c:valAx>
      <c:valAx>
        <c:axId val="5193162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e-DE"/>
                  <a:t>pressure</a:t>
                </a:r>
                <a:r>
                  <a:rPr lang="de-DE" baseline="0"/>
                  <a:t> (mbar)</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0.00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19309984"/>
        <c:crosses val="autoZero"/>
        <c:crossBetween val="midCat"/>
      </c:valAx>
      <c:spPr>
        <a:noFill/>
        <a:ln>
          <a:noFill/>
        </a:ln>
        <a:effectLst/>
      </c:spPr>
    </c:plotArea>
    <c:legend>
      <c:legendPos val="r"/>
      <c:layout>
        <c:manualLayout>
          <c:xMode val="edge"/>
          <c:yMode val="edge"/>
          <c:x val="0.82105533683289589"/>
          <c:y val="0.17468649752114321"/>
          <c:w val="0.12117733003372362"/>
          <c:h val="0.2552002232310310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a:t>pressure</a:t>
            </a:r>
            <a:r>
              <a:rPr lang="de-DE" baseline="0"/>
              <a:t> ratio AEH/AEP</a:t>
            </a:r>
            <a:endParaRPr lang="de-DE"/>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0.16107550946994798"/>
          <c:y val="0.14731264999017704"/>
          <c:w val="0.79310024582902772"/>
          <c:h val="0.63812808641026131"/>
        </c:manualLayout>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xVal>
            <c:numRef>
              <c:f>'FTM attached'!$B$3:$B$13</c:f>
              <c:numCache>
                <c:formatCode>General</c:formatCode>
                <c:ptCount val="11"/>
                <c:pt idx="0">
                  <c:v>3.5</c:v>
                </c:pt>
                <c:pt idx="1">
                  <c:v>4</c:v>
                </c:pt>
                <c:pt idx="2">
                  <c:v>4</c:v>
                </c:pt>
                <c:pt idx="3">
                  <c:v>5</c:v>
                </c:pt>
                <c:pt idx="4">
                  <c:v>5</c:v>
                </c:pt>
                <c:pt idx="5">
                  <c:v>5</c:v>
                </c:pt>
                <c:pt idx="6">
                  <c:v>5</c:v>
                </c:pt>
                <c:pt idx="7">
                  <c:v>6</c:v>
                </c:pt>
                <c:pt idx="8">
                  <c:v>8</c:v>
                </c:pt>
                <c:pt idx="9">
                  <c:v>15</c:v>
                </c:pt>
                <c:pt idx="10">
                  <c:v>16</c:v>
                </c:pt>
              </c:numCache>
            </c:numRef>
          </c:xVal>
          <c:yVal>
            <c:numRef>
              <c:f>'FTM attached'!$V$3:$V$13</c:f>
              <c:numCache>
                <c:formatCode>0.00E+00</c:formatCode>
                <c:ptCount val="11"/>
                <c:pt idx="0">
                  <c:v>4.817857333120238E-2</c:v>
                </c:pt>
                <c:pt idx="1">
                  <c:v>5.4778173419305166E-2</c:v>
                </c:pt>
                <c:pt idx="2">
                  <c:v>5.724047306176084E-2</c:v>
                </c:pt>
                <c:pt idx="3">
                  <c:v>5.8210930937046559E-2</c:v>
                </c:pt>
                <c:pt idx="4">
                  <c:v>5.9460271868007078E-2</c:v>
                </c:pt>
                <c:pt idx="5">
                  <c:v>5.8865213803814979E-2</c:v>
                </c:pt>
                <c:pt idx="6">
                  <c:v>5.8854302903478942E-2</c:v>
                </c:pt>
                <c:pt idx="7">
                  <c:v>6.9470334166856107E-2</c:v>
                </c:pt>
                <c:pt idx="8">
                  <c:v>6.1935373938905754E-2</c:v>
                </c:pt>
                <c:pt idx="9">
                  <c:v>7.4907999999999988E-2</c:v>
                </c:pt>
                <c:pt idx="10">
                  <c:v>7.7547408604031393E-2</c:v>
                </c:pt>
              </c:numCache>
            </c:numRef>
          </c:yVal>
          <c:smooth val="0"/>
          <c:extLst>
            <c:ext xmlns:c16="http://schemas.microsoft.com/office/drawing/2014/chart" uri="{C3380CC4-5D6E-409C-BE32-E72D297353CC}">
              <c16:uniqueId val="{00000000-E175-40AA-9045-447D60719FEF}"/>
            </c:ext>
          </c:extLst>
        </c:ser>
        <c:dLbls>
          <c:showLegendKey val="0"/>
          <c:showVal val="0"/>
          <c:showCatName val="0"/>
          <c:showSerName val="0"/>
          <c:showPercent val="0"/>
          <c:showBubbleSize val="0"/>
        </c:dLbls>
        <c:axId val="519320152"/>
        <c:axId val="519321464"/>
      </c:scatterChart>
      <c:valAx>
        <c:axId val="51932015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e-DE"/>
                  <a:t>density</a:t>
                </a:r>
                <a:r>
                  <a:rPr lang="de-DE" baseline="0"/>
                  <a:t> (10e19m^-3)</a:t>
                </a:r>
                <a:endParaRPr lang="de-DE"/>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19321464"/>
        <c:crosses val="autoZero"/>
        <c:crossBetween val="midCat"/>
      </c:valAx>
      <c:valAx>
        <c:axId val="5193214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e-DE"/>
                  <a:t>pressure</a:t>
                </a:r>
                <a:r>
                  <a:rPr lang="de-DE" baseline="0"/>
                  <a:t> ratio</a:t>
                </a:r>
                <a:endParaRPr lang="de-DE"/>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0.00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1932015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a:t>Compression</a:t>
            </a:r>
            <a:r>
              <a:rPr lang="de-DE" baseline="0"/>
              <a:t> ratio for standard (AEH) and high iota configuration (AEP)</a:t>
            </a:r>
            <a:endParaRPr lang="de-DE"/>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scatterChart>
        <c:scatterStyle val="lineMarker"/>
        <c:varyColors val="0"/>
        <c:ser>
          <c:idx val="0"/>
          <c:order val="0"/>
          <c:tx>
            <c:v>comp AEH - EJM</c:v>
          </c:tx>
          <c:spPr>
            <a:ln w="25400" cap="rnd">
              <a:noFill/>
              <a:round/>
            </a:ln>
            <a:effectLst/>
          </c:spPr>
          <c:marker>
            <c:symbol val="circle"/>
            <c:size val="5"/>
            <c:spPr>
              <a:solidFill>
                <a:schemeClr val="accent1"/>
              </a:solidFill>
              <a:ln w="9525">
                <a:solidFill>
                  <a:schemeClr val="accent1"/>
                </a:solidFill>
              </a:ln>
              <a:effectLst/>
            </c:spPr>
          </c:marker>
          <c:xVal>
            <c:numRef>
              <c:f>'EJM attached'!$B$3:$B$38</c:f>
              <c:numCache>
                <c:formatCode>General</c:formatCode>
                <c:ptCount val="36"/>
                <c:pt idx="0">
                  <c:v>2</c:v>
                </c:pt>
                <c:pt idx="1">
                  <c:v>3</c:v>
                </c:pt>
                <c:pt idx="2">
                  <c:v>3</c:v>
                </c:pt>
                <c:pt idx="3">
                  <c:v>3</c:v>
                </c:pt>
                <c:pt idx="4">
                  <c:v>3.5</c:v>
                </c:pt>
                <c:pt idx="5">
                  <c:v>3.5</c:v>
                </c:pt>
                <c:pt idx="6">
                  <c:v>3.5</c:v>
                </c:pt>
                <c:pt idx="7">
                  <c:v>3.5</c:v>
                </c:pt>
                <c:pt idx="8">
                  <c:v>3.5</c:v>
                </c:pt>
                <c:pt idx="9">
                  <c:v>3.5</c:v>
                </c:pt>
                <c:pt idx="10">
                  <c:v>3.5</c:v>
                </c:pt>
                <c:pt idx="11">
                  <c:v>3.5</c:v>
                </c:pt>
                <c:pt idx="12">
                  <c:v>4</c:v>
                </c:pt>
                <c:pt idx="13">
                  <c:v>4</c:v>
                </c:pt>
                <c:pt idx="14">
                  <c:v>4.5</c:v>
                </c:pt>
                <c:pt idx="15">
                  <c:v>5</c:v>
                </c:pt>
                <c:pt idx="16">
                  <c:v>5</c:v>
                </c:pt>
                <c:pt idx="17">
                  <c:v>6</c:v>
                </c:pt>
                <c:pt idx="18">
                  <c:v>6</c:v>
                </c:pt>
                <c:pt idx="19">
                  <c:v>6</c:v>
                </c:pt>
                <c:pt idx="20">
                  <c:v>6</c:v>
                </c:pt>
                <c:pt idx="21">
                  <c:v>6</c:v>
                </c:pt>
                <c:pt idx="22">
                  <c:v>7</c:v>
                </c:pt>
                <c:pt idx="23">
                  <c:v>7</c:v>
                </c:pt>
                <c:pt idx="24">
                  <c:v>7</c:v>
                </c:pt>
                <c:pt idx="25">
                  <c:v>7</c:v>
                </c:pt>
                <c:pt idx="26">
                  <c:v>7.5</c:v>
                </c:pt>
                <c:pt idx="27">
                  <c:v>7.5</c:v>
                </c:pt>
                <c:pt idx="28">
                  <c:v>7.5</c:v>
                </c:pt>
                <c:pt idx="29">
                  <c:v>8</c:v>
                </c:pt>
                <c:pt idx="30">
                  <c:v>8</c:v>
                </c:pt>
                <c:pt idx="31">
                  <c:v>8</c:v>
                </c:pt>
                <c:pt idx="32">
                  <c:v>8</c:v>
                </c:pt>
                <c:pt idx="33">
                  <c:v>8</c:v>
                </c:pt>
                <c:pt idx="34">
                  <c:v>8</c:v>
                </c:pt>
                <c:pt idx="35">
                  <c:v>9</c:v>
                </c:pt>
              </c:numCache>
            </c:numRef>
          </c:xVal>
          <c:yVal>
            <c:numRef>
              <c:f>'EJM attached'!$L$3:$L$38</c:f>
              <c:numCache>
                <c:formatCode>General</c:formatCode>
                <c:ptCount val="36"/>
                <c:pt idx="0">
                  <c:v>3.1017000000000001</c:v>
                </c:pt>
                <c:pt idx="1">
                  <c:v>2.7492000000000001</c:v>
                </c:pt>
                <c:pt idx="2">
                  <c:v>31.349499999999999</c:v>
                </c:pt>
                <c:pt idx="3">
                  <c:v>31.4724</c:v>
                </c:pt>
                <c:pt idx="4">
                  <c:v>43.494700000000002</c:v>
                </c:pt>
                <c:pt idx="5">
                  <c:v>59.599400000000003</c:v>
                </c:pt>
                <c:pt idx="6">
                  <c:v>23.190899999999999</c:v>
                </c:pt>
                <c:pt idx="7">
                  <c:v>22.315899999999999</c:v>
                </c:pt>
                <c:pt idx="8">
                  <c:v>21.8582</c:v>
                </c:pt>
                <c:pt idx="9">
                  <c:v>22.363199999999999</c:v>
                </c:pt>
                <c:pt idx="10">
                  <c:v>19.1739</c:v>
                </c:pt>
                <c:pt idx="11">
                  <c:v>19.6309</c:v>
                </c:pt>
                <c:pt idx="12">
                  <c:v>27.197199999999999</c:v>
                </c:pt>
                <c:pt idx="13">
                  <c:v>30.409600000000001</c:v>
                </c:pt>
                <c:pt idx="14">
                  <c:v>59.134500000000003</c:v>
                </c:pt>
                <c:pt idx="15">
                  <c:v>22.614699999999999</c:v>
                </c:pt>
                <c:pt idx="16">
                  <c:v>16.5197</c:v>
                </c:pt>
                <c:pt idx="17">
                  <c:v>59.133499999999998</c:v>
                </c:pt>
                <c:pt idx="18">
                  <c:v>30.0806</c:v>
                </c:pt>
                <c:pt idx="19">
                  <c:v>52.339100000000002</c:v>
                </c:pt>
                <c:pt idx="20">
                  <c:v>37.876399999999997</c:v>
                </c:pt>
                <c:pt idx="21">
                  <c:v>17.436599999999999</c:v>
                </c:pt>
                <c:pt idx="22">
                  <c:v>18.809899999999999</c:v>
                </c:pt>
                <c:pt idx="23">
                  <c:v>32.720500000000001</c:v>
                </c:pt>
                <c:pt idx="24">
                  <c:v>53.7331</c:v>
                </c:pt>
                <c:pt idx="25">
                  <c:v>23.091799999999999</c:v>
                </c:pt>
                <c:pt idx="26">
                  <c:v>59.232999999999997</c:v>
                </c:pt>
                <c:pt idx="27">
                  <c:v>20.1206</c:v>
                </c:pt>
                <c:pt idx="28">
                  <c:v>19.580300000000001</c:v>
                </c:pt>
                <c:pt idx="29">
                  <c:v>23.134499999999999</c:v>
                </c:pt>
                <c:pt idx="30">
                  <c:v>21.947900000000001</c:v>
                </c:pt>
                <c:pt idx="31">
                  <c:v>24.5961</c:v>
                </c:pt>
                <c:pt idx="32">
                  <c:v>45.488</c:v>
                </c:pt>
                <c:pt idx="33">
                  <c:v>31.115400000000001</c:v>
                </c:pt>
                <c:pt idx="34">
                  <c:v>26.011399999999998</c:v>
                </c:pt>
                <c:pt idx="35">
                  <c:v>52.669800000000002</c:v>
                </c:pt>
              </c:numCache>
            </c:numRef>
          </c:yVal>
          <c:smooth val="0"/>
          <c:extLst>
            <c:ext xmlns:c16="http://schemas.microsoft.com/office/drawing/2014/chart" uri="{C3380CC4-5D6E-409C-BE32-E72D297353CC}">
              <c16:uniqueId val="{00000000-21C3-4969-A896-F5FE07BB5ECB}"/>
            </c:ext>
          </c:extLst>
        </c:ser>
        <c:ser>
          <c:idx val="1"/>
          <c:order val="1"/>
          <c:tx>
            <c:v>comp AEP - FTM</c:v>
          </c:tx>
          <c:spPr>
            <a:ln w="25400" cap="rnd">
              <a:noFill/>
              <a:round/>
            </a:ln>
            <a:effectLst/>
          </c:spPr>
          <c:marker>
            <c:symbol val="circle"/>
            <c:size val="5"/>
            <c:spPr>
              <a:solidFill>
                <a:schemeClr val="accent2"/>
              </a:solidFill>
              <a:ln w="9525">
                <a:solidFill>
                  <a:schemeClr val="accent2"/>
                </a:solidFill>
              </a:ln>
              <a:effectLst/>
            </c:spPr>
          </c:marker>
          <c:xVal>
            <c:numRef>
              <c:f>'FTM attached'!$B$3:$B$13</c:f>
              <c:numCache>
                <c:formatCode>General</c:formatCode>
                <c:ptCount val="11"/>
                <c:pt idx="0">
                  <c:v>3.5</c:v>
                </c:pt>
                <c:pt idx="1">
                  <c:v>4</c:v>
                </c:pt>
                <c:pt idx="2">
                  <c:v>4</c:v>
                </c:pt>
                <c:pt idx="3">
                  <c:v>5</c:v>
                </c:pt>
                <c:pt idx="4">
                  <c:v>5</c:v>
                </c:pt>
                <c:pt idx="5">
                  <c:v>5</c:v>
                </c:pt>
                <c:pt idx="6">
                  <c:v>5</c:v>
                </c:pt>
                <c:pt idx="7">
                  <c:v>6</c:v>
                </c:pt>
                <c:pt idx="8">
                  <c:v>8</c:v>
                </c:pt>
                <c:pt idx="9">
                  <c:v>15</c:v>
                </c:pt>
                <c:pt idx="10">
                  <c:v>16</c:v>
                </c:pt>
              </c:numCache>
            </c:numRef>
          </c:xVal>
          <c:yVal>
            <c:numRef>
              <c:f>'FTM attached'!$N$3:$N$13</c:f>
              <c:numCache>
                <c:formatCode>General</c:formatCode>
                <c:ptCount val="11"/>
                <c:pt idx="0">
                  <c:v>23.2029</c:v>
                </c:pt>
                <c:pt idx="1">
                  <c:v>72.557900000000004</c:v>
                </c:pt>
                <c:pt idx="2">
                  <c:v>76.880399999999995</c:v>
                </c:pt>
                <c:pt idx="3">
                  <c:v>65.3429</c:v>
                </c:pt>
                <c:pt idx="4">
                  <c:v>124.6122</c:v>
                </c:pt>
                <c:pt idx="5">
                  <c:v>87.0642</c:v>
                </c:pt>
                <c:pt idx="6">
                  <c:v>91.743200000000002</c:v>
                </c:pt>
                <c:pt idx="7">
                  <c:v>50.476300000000002</c:v>
                </c:pt>
                <c:pt idx="8">
                  <c:v>79.5518</c:v>
                </c:pt>
                <c:pt idx="9">
                  <c:v>58.058300000000003</c:v>
                </c:pt>
                <c:pt idx="10">
                  <c:v>52.830199999999998</c:v>
                </c:pt>
              </c:numCache>
            </c:numRef>
          </c:yVal>
          <c:smooth val="0"/>
          <c:extLst>
            <c:ext xmlns:c16="http://schemas.microsoft.com/office/drawing/2014/chart" uri="{C3380CC4-5D6E-409C-BE32-E72D297353CC}">
              <c16:uniqueId val="{00000001-21C3-4969-A896-F5FE07BB5ECB}"/>
            </c:ext>
          </c:extLst>
        </c:ser>
        <c:dLbls>
          <c:showLegendKey val="0"/>
          <c:showVal val="0"/>
          <c:showCatName val="0"/>
          <c:showSerName val="0"/>
          <c:showPercent val="0"/>
          <c:showBubbleSize val="0"/>
        </c:dLbls>
        <c:axId val="484583504"/>
        <c:axId val="484574320"/>
      </c:scatterChart>
      <c:valAx>
        <c:axId val="48458350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e-DE" sz="1000" b="0" i="0" u="none" strike="noStrike" baseline="0">
                    <a:effectLst/>
                  </a:rPr>
                  <a:t>density (10e19m^-3)</a:t>
                </a:r>
                <a:endParaRPr lang="de-DE"/>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484574320"/>
        <c:crosses val="autoZero"/>
        <c:crossBetween val="midCat"/>
      </c:valAx>
      <c:valAx>
        <c:axId val="4845743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e-DE"/>
                  <a:t>compression</a:t>
                </a:r>
                <a:r>
                  <a:rPr lang="de-DE" baseline="0"/>
                  <a:t> ratio</a:t>
                </a:r>
                <a:endParaRPr lang="de-DE"/>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484583504"/>
        <c:crosses val="autoZero"/>
        <c:crossBetween val="midCat"/>
      </c:valAx>
      <c:spPr>
        <a:noFill/>
        <a:ln>
          <a:noFill/>
        </a:ln>
        <a:effectLst/>
      </c:spPr>
    </c:plotArea>
    <c:legend>
      <c:legendPos val="r"/>
      <c:layout>
        <c:manualLayout>
          <c:xMode val="edge"/>
          <c:yMode val="edge"/>
          <c:x val="0.7619807524059492"/>
          <c:y val="0.17671223388743071"/>
          <c:w val="0.12634228756900218"/>
          <c:h val="0.1058208268742653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a:t>high mirror</a:t>
            </a:r>
            <a:r>
              <a:rPr lang="de-DE" baseline="0"/>
              <a:t> configuration: </a:t>
            </a:r>
            <a:r>
              <a:rPr lang="de-DE"/>
              <a:t>neutral</a:t>
            </a:r>
            <a:r>
              <a:rPr lang="de-DE" baseline="0"/>
              <a:t> gas pressure</a:t>
            </a:r>
            <a:endParaRPr lang="de-DE"/>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scatterChart>
        <c:scatterStyle val="lineMarker"/>
        <c:varyColors val="0"/>
        <c:ser>
          <c:idx val="0"/>
          <c:order val="0"/>
          <c:tx>
            <c:v>p_AEH</c:v>
          </c:tx>
          <c:spPr>
            <a:ln w="25400" cap="rnd">
              <a:noFill/>
              <a:round/>
            </a:ln>
            <a:effectLst/>
          </c:spPr>
          <c:marker>
            <c:symbol val="circle"/>
            <c:size val="5"/>
            <c:spPr>
              <a:solidFill>
                <a:schemeClr val="accent1"/>
              </a:solidFill>
              <a:ln w="9525">
                <a:solidFill>
                  <a:schemeClr val="accent1"/>
                </a:solidFill>
              </a:ln>
              <a:effectLst/>
            </c:spPr>
          </c:marker>
          <c:xVal>
            <c:numRef>
              <c:f>'high mirror'!$B$3:$B$15</c:f>
              <c:numCache>
                <c:formatCode>General</c:formatCode>
                <c:ptCount val="13"/>
                <c:pt idx="0">
                  <c:v>4.5</c:v>
                </c:pt>
                <c:pt idx="1">
                  <c:v>5</c:v>
                </c:pt>
                <c:pt idx="2">
                  <c:v>6</c:v>
                </c:pt>
                <c:pt idx="3">
                  <c:v>7</c:v>
                </c:pt>
                <c:pt idx="4">
                  <c:v>7</c:v>
                </c:pt>
                <c:pt idx="5">
                  <c:v>7</c:v>
                </c:pt>
                <c:pt idx="6">
                  <c:v>7</c:v>
                </c:pt>
                <c:pt idx="7">
                  <c:v>7</c:v>
                </c:pt>
                <c:pt idx="8">
                  <c:v>7</c:v>
                </c:pt>
                <c:pt idx="9">
                  <c:v>8</c:v>
                </c:pt>
                <c:pt idx="10">
                  <c:v>8</c:v>
                </c:pt>
                <c:pt idx="11">
                  <c:v>8.5</c:v>
                </c:pt>
                <c:pt idx="12">
                  <c:v>9</c:v>
                </c:pt>
              </c:numCache>
            </c:numRef>
          </c:xVal>
          <c:yVal>
            <c:numRef>
              <c:f>'high mirror'!$J$3:$J$15</c:f>
              <c:numCache>
                <c:formatCode>0.00E+00</c:formatCode>
                <c:ptCount val="13"/>
                <c:pt idx="0">
                  <c:v>7.9542999999999994E-5</c:v>
                </c:pt>
                <c:pt idx="1">
                  <c:v>8.5611000000000004E-5</c:v>
                </c:pt>
                <c:pt idx="2">
                  <c:v>1.1417E-4</c:v>
                </c:pt>
                <c:pt idx="3">
                  <c:v>1.5694E-4</c:v>
                </c:pt>
                <c:pt idx="4">
                  <c:v>1.5751E-4</c:v>
                </c:pt>
                <c:pt idx="5">
                  <c:v>1.5283000000000001E-4</c:v>
                </c:pt>
                <c:pt idx="6">
                  <c:v>1.5159E-4</c:v>
                </c:pt>
                <c:pt idx="7">
                  <c:v>1.8777E-4</c:v>
                </c:pt>
                <c:pt idx="8">
                  <c:v>1.8832000000000001E-4</c:v>
                </c:pt>
                <c:pt idx="9">
                  <c:v>1.4098999999999999E-4</c:v>
                </c:pt>
                <c:pt idx="10">
                  <c:v>1.4228999999999999E-4</c:v>
                </c:pt>
                <c:pt idx="11">
                  <c:v>2.1544000000000001E-4</c:v>
                </c:pt>
                <c:pt idx="12">
                  <c:v>2.4946000000000001E-4</c:v>
                </c:pt>
              </c:numCache>
            </c:numRef>
          </c:yVal>
          <c:smooth val="0"/>
          <c:extLst>
            <c:ext xmlns:c16="http://schemas.microsoft.com/office/drawing/2014/chart" uri="{C3380CC4-5D6E-409C-BE32-E72D297353CC}">
              <c16:uniqueId val="{00000000-461B-48C5-BE66-97DC98E189C2}"/>
            </c:ext>
          </c:extLst>
        </c:ser>
        <c:ser>
          <c:idx val="1"/>
          <c:order val="1"/>
          <c:tx>
            <c:v>p_AEI</c:v>
          </c:tx>
          <c:spPr>
            <a:ln w="25400" cap="rnd">
              <a:noFill/>
              <a:round/>
            </a:ln>
            <a:effectLst/>
          </c:spPr>
          <c:marker>
            <c:symbol val="circle"/>
            <c:size val="5"/>
            <c:spPr>
              <a:solidFill>
                <a:schemeClr val="accent2"/>
              </a:solidFill>
              <a:ln w="9525">
                <a:solidFill>
                  <a:schemeClr val="accent2"/>
                </a:solidFill>
              </a:ln>
              <a:effectLst/>
            </c:spPr>
          </c:marker>
          <c:xVal>
            <c:numRef>
              <c:f>'high mirror'!$B$3:$B$15</c:f>
              <c:numCache>
                <c:formatCode>General</c:formatCode>
                <c:ptCount val="13"/>
                <c:pt idx="0">
                  <c:v>4.5</c:v>
                </c:pt>
                <c:pt idx="1">
                  <c:v>5</c:v>
                </c:pt>
                <c:pt idx="2">
                  <c:v>6</c:v>
                </c:pt>
                <c:pt idx="3">
                  <c:v>7</c:v>
                </c:pt>
                <c:pt idx="4">
                  <c:v>7</c:v>
                </c:pt>
                <c:pt idx="5">
                  <c:v>7</c:v>
                </c:pt>
                <c:pt idx="6">
                  <c:v>7</c:v>
                </c:pt>
                <c:pt idx="7">
                  <c:v>7</c:v>
                </c:pt>
                <c:pt idx="8">
                  <c:v>7</c:v>
                </c:pt>
                <c:pt idx="9">
                  <c:v>8</c:v>
                </c:pt>
                <c:pt idx="10">
                  <c:v>8</c:v>
                </c:pt>
                <c:pt idx="11">
                  <c:v>8.5</c:v>
                </c:pt>
                <c:pt idx="12">
                  <c:v>9</c:v>
                </c:pt>
              </c:numCache>
            </c:numRef>
          </c:xVal>
          <c:yVal>
            <c:numRef>
              <c:f>'high mirror'!$I$3:$I$15</c:f>
              <c:numCache>
                <c:formatCode>0.00E+00</c:formatCode>
                <c:ptCount val="13"/>
                <c:pt idx="0">
                  <c:v>1.2229E-4</c:v>
                </c:pt>
                <c:pt idx="1">
                  <c:v>1.3348E-4</c:v>
                </c:pt>
                <c:pt idx="2">
                  <c:v>1.8556000000000001E-4</c:v>
                </c:pt>
                <c:pt idx="3">
                  <c:v>2.4509999999999999E-4</c:v>
                </c:pt>
                <c:pt idx="4">
                  <c:v>2.4452000000000002E-4</c:v>
                </c:pt>
                <c:pt idx="5">
                  <c:v>2.4001E-4</c:v>
                </c:pt>
                <c:pt idx="6">
                  <c:v>2.3337E-4</c:v>
                </c:pt>
                <c:pt idx="7">
                  <c:v>2.6740999999999999E-4</c:v>
                </c:pt>
                <c:pt idx="8">
                  <c:v>2.5033E-4</c:v>
                </c:pt>
                <c:pt idx="9">
                  <c:v>1.9683999999999999E-4</c:v>
                </c:pt>
                <c:pt idx="10">
                  <c:v>2.0939E-4</c:v>
                </c:pt>
                <c:pt idx="11">
                  <c:v>3.7417E-4</c:v>
                </c:pt>
                <c:pt idx="12">
                  <c:v>4.2043000000000001E-4</c:v>
                </c:pt>
              </c:numCache>
            </c:numRef>
          </c:yVal>
          <c:smooth val="0"/>
          <c:extLst>
            <c:ext xmlns:c16="http://schemas.microsoft.com/office/drawing/2014/chart" uri="{C3380CC4-5D6E-409C-BE32-E72D297353CC}">
              <c16:uniqueId val="{00000001-461B-48C5-BE66-97DC98E189C2}"/>
            </c:ext>
          </c:extLst>
        </c:ser>
        <c:ser>
          <c:idx val="2"/>
          <c:order val="2"/>
          <c:tx>
            <c:v>p_AEP</c:v>
          </c:tx>
          <c:spPr>
            <a:ln w="25400" cap="rnd">
              <a:noFill/>
              <a:round/>
            </a:ln>
            <a:effectLst/>
          </c:spPr>
          <c:marker>
            <c:symbol val="circle"/>
            <c:size val="5"/>
            <c:spPr>
              <a:solidFill>
                <a:schemeClr val="accent3"/>
              </a:solidFill>
              <a:ln w="9525">
                <a:solidFill>
                  <a:schemeClr val="accent3"/>
                </a:solidFill>
              </a:ln>
              <a:effectLst/>
            </c:spPr>
          </c:marker>
          <c:xVal>
            <c:numRef>
              <c:f>'high mirror'!$B$3:$B$15</c:f>
              <c:numCache>
                <c:formatCode>General</c:formatCode>
                <c:ptCount val="13"/>
                <c:pt idx="0">
                  <c:v>4.5</c:v>
                </c:pt>
                <c:pt idx="1">
                  <c:v>5</c:v>
                </c:pt>
                <c:pt idx="2">
                  <c:v>6</c:v>
                </c:pt>
                <c:pt idx="3">
                  <c:v>7</c:v>
                </c:pt>
                <c:pt idx="4">
                  <c:v>7</c:v>
                </c:pt>
                <c:pt idx="5">
                  <c:v>7</c:v>
                </c:pt>
                <c:pt idx="6">
                  <c:v>7</c:v>
                </c:pt>
                <c:pt idx="7">
                  <c:v>7</c:v>
                </c:pt>
                <c:pt idx="8">
                  <c:v>7</c:v>
                </c:pt>
                <c:pt idx="9">
                  <c:v>8</c:v>
                </c:pt>
                <c:pt idx="10">
                  <c:v>8</c:v>
                </c:pt>
                <c:pt idx="11">
                  <c:v>8.5</c:v>
                </c:pt>
                <c:pt idx="12">
                  <c:v>9</c:v>
                </c:pt>
              </c:numCache>
            </c:numRef>
          </c:xVal>
          <c:yVal>
            <c:numRef>
              <c:f>'high mirror'!$K$3:$K$15</c:f>
              <c:numCache>
                <c:formatCode>0.00E+00</c:formatCode>
                <c:ptCount val="13"/>
                <c:pt idx="0">
                  <c:v>8.9345999999999995E-5</c:v>
                </c:pt>
                <c:pt idx="1">
                  <c:v>7.5382000000000004E-5</c:v>
                </c:pt>
                <c:pt idx="2">
                  <c:v>1.0271E-4</c:v>
                </c:pt>
                <c:pt idx="3">
                  <c:v>9.2551000000000002E-5</c:v>
                </c:pt>
                <c:pt idx="4">
                  <c:v>9.1929999999999996E-5</c:v>
                </c:pt>
                <c:pt idx="5">
                  <c:v>8.7169999999999994E-5</c:v>
                </c:pt>
                <c:pt idx="6">
                  <c:v>1.0106E-4</c:v>
                </c:pt>
                <c:pt idx="7">
                  <c:v>1.0485E-4</c:v>
                </c:pt>
                <c:pt idx="8">
                  <c:v>9.6940000000000004E-5</c:v>
                </c:pt>
                <c:pt idx="9">
                  <c:v>8.9623999999999994E-5</c:v>
                </c:pt>
                <c:pt idx="10">
                  <c:v>7.6138999999999997E-5</c:v>
                </c:pt>
                <c:pt idx="11">
                  <c:v>1.0422E-4</c:v>
                </c:pt>
                <c:pt idx="12">
                  <c:v>1.1184E-4</c:v>
                </c:pt>
              </c:numCache>
            </c:numRef>
          </c:yVal>
          <c:smooth val="0"/>
          <c:extLst>
            <c:ext xmlns:c16="http://schemas.microsoft.com/office/drawing/2014/chart" uri="{C3380CC4-5D6E-409C-BE32-E72D297353CC}">
              <c16:uniqueId val="{00000002-461B-48C5-BE66-97DC98E189C2}"/>
            </c:ext>
          </c:extLst>
        </c:ser>
        <c:dLbls>
          <c:showLegendKey val="0"/>
          <c:showVal val="0"/>
          <c:showCatName val="0"/>
          <c:showSerName val="0"/>
          <c:showPercent val="0"/>
          <c:showBubbleSize val="0"/>
        </c:dLbls>
        <c:axId val="519309984"/>
        <c:axId val="519316216"/>
      </c:scatterChart>
      <c:valAx>
        <c:axId val="51930998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e-DE"/>
                  <a:t>density</a:t>
                </a:r>
                <a:r>
                  <a:rPr lang="de-DE" baseline="0"/>
                  <a:t> (10e19m^-3)</a:t>
                </a:r>
                <a:endParaRPr lang="de-DE"/>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19316216"/>
        <c:crosses val="autoZero"/>
        <c:crossBetween val="midCat"/>
      </c:valAx>
      <c:valAx>
        <c:axId val="5193162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e-DE"/>
                  <a:t>pressure</a:t>
                </a:r>
                <a:r>
                  <a:rPr lang="de-DE" baseline="0"/>
                  <a:t> (mbar)</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0.00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19309984"/>
        <c:crosses val="autoZero"/>
        <c:crossBetween val="midCat"/>
      </c:valAx>
      <c:spPr>
        <a:noFill/>
        <a:ln>
          <a:noFill/>
        </a:ln>
        <a:effectLst/>
      </c:spPr>
    </c:plotArea>
    <c:legend>
      <c:legendPos val="r"/>
      <c:layout>
        <c:manualLayout>
          <c:xMode val="edge"/>
          <c:yMode val="edge"/>
          <c:x val="0.82105533683289589"/>
          <c:y val="0.17468649752114321"/>
          <c:w val="0.12117733003372362"/>
          <c:h val="0.2552002232310310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a:t>low iota configuration: neutral</a:t>
            </a:r>
            <a:r>
              <a:rPr lang="de-DE" baseline="0"/>
              <a:t> gas pressure</a:t>
            </a:r>
            <a:endParaRPr lang="de-DE"/>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scatterChart>
        <c:scatterStyle val="lineMarker"/>
        <c:varyColors val="0"/>
        <c:ser>
          <c:idx val="0"/>
          <c:order val="0"/>
          <c:tx>
            <c:v>p_AEH</c:v>
          </c:tx>
          <c:spPr>
            <a:ln w="25400" cap="rnd">
              <a:noFill/>
              <a:round/>
            </a:ln>
            <a:effectLst/>
          </c:spPr>
          <c:marker>
            <c:symbol val="circle"/>
            <c:size val="5"/>
            <c:spPr>
              <a:solidFill>
                <a:schemeClr val="accent1"/>
              </a:solidFill>
              <a:ln w="9525">
                <a:solidFill>
                  <a:schemeClr val="accent1"/>
                </a:solidFill>
              </a:ln>
              <a:effectLst/>
            </c:spPr>
          </c:marker>
          <c:xVal>
            <c:numRef>
              <c:f>DBM!$B$3:$B$42</c:f>
              <c:numCache>
                <c:formatCode>General</c:formatCode>
                <c:ptCount val="40"/>
                <c:pt idx="0">
                  <c:v>2</c:v>
                </c:pt>
                <c:pt idx="1">
                  <c:v>2</c:v>
                </c:pt>
                <c:pt idx="2">
                  <c:v>2</c:v>
                </c:pt>
                <c:pt idx="3">
                  <c:v>2</c:v>
                </c:pt>
                <c:pt idx="4">
                  <c:v>2</c:v>
                </c:pt>
                <c:pt idx="5">
                  <c:v>2.5</c:v>
                </c:pt>
                <c:pt idx="6">
                  <c:v>2.5</c:v>
                </c:pt>
                <c:pt idx="7">
                  <c:v>2.5</c:v>
                </c:pt>
                <c:pt idx="8">
                  <c:v>3</c:v>
                </c:pt>
                <c:pt idx="9">
                  <c:v>3</c:v>
                </c:pt>
                <c:pt idx="10">
                  <c:v>3</c:v>
                </c:pt>
                <c:pt idx="11">
                  <c:v>3</c:v>
                </c:pt>
                <c:pt idx="12">
                  <c:v>3</c:v>
                </c:pt>
                <c:pt idx="13">
                  <c:v>3.5</c:v>
                </c:pt>
                <c:pt idx="14">
                  <c:v>3.5</c:v>
                </c:pt>
                <c:pt idx="15">
                  <c:v>3.5</c:v>
                </c:pt>
                <c:pt idx="16">
                  <c:v>4</c:v>
                </c:pt>
                <c:pt idx="17">
                  <c:v>4</c:v>
                </c:pt>
                <c:pt idx="18">
                  <c:v>4</c:v>
                </c:pt>
                <c:pt idx="19">
                  <c:v>4</c:v>
                </c:pt>
                <c:pt idx="20">
                  <c:v>4</c:v>
                </c:pt>
                <c:pt idx="21">
                  <c:v>4.5</c:v>
                </c:pt>
                <c:pt idx="22">
                  <c:v>5</c:v>
                </c:pt>
                <c:pt idx="23">
                  <c:v>5</c:v>
                </c:pt>
                <c:pt idx="24">
                  <c:v>5</c:v>
                </c:pt>
                <c:pt idx="25">
                  <c:v>6</c:v>
                </c:pt>
                <c:pt idx="26">
                  <c:v>6</c:v>
                </c:pt>
                <c:pt idx="27">
                  <c:v>6</c:v>
                </c:pt>
                <c:pt idx="28">
                  <c:v>6</c:v>
                </c:pt>
                <c:pt idx="29">
                  <c:v>6</c:v>
                </c:pt>
                <c:pt idx="30">
                  <c:v>6</c:v>
                </c:pt>
                <c:pt idx="31">
                  <c:v>6</c:v>
                </c:pt>
                <c:pt idx="32">
                  <c:v>6</c:v>
                </c:pt>
                <c:pt idx="33">
                  <c:v>7</c:v>
                </c:pt>
                <c:pt idx="34">
                  <c:v>7</c:v>
                </c:pt>
                <c:pt idx="35">
                  <c:v>7</c:v>
                </c:pt>
                <c:pt idx="36">
                  <c:v>7</c:v>
                </c:pt>
                <c:pt idx="37">
                  <c:v>7.5</c:v>
                </c:pt>
                <c:pt idx="38">
                  <c:v>8</c:v>
                </c:pt>
                <c:pt idx="39">
                  <c:v>8</c:v>
                </c:pt>
              </c:numCache>
            </c:numRef>
          </c:xVal>
          <c:yVal>
            <c:numRef>
              <c:f>DBM!$J$3:$J$428</c:f>
              <c:numCache>
                <c:formatCode>0.00E+00</c:formatCode>
                <c:ptCount val="426"/>
                <c:pt idx="0">
                  <c:v>2.5446E-5</c:v>
                </c:pt>
                <c:pt idx="1">
                  <c:v>3.8031999999999998E-5</c:v>
                </c:pt>
                <c:pt idx="2">
                  <c:v>4.9178999999999998E-5</c:v>
                </c:pt>
                <c:pt idx="3">
                  <c:v>4.7071999999999999E-5</c:v>
                </c:pt>
                <c:pt idx="4">
                  <c:v>4.9919000000000001E-5</c:v>
                </c:pt>
                <c:pt idx="5">
                  <c:v>2.5707999999999998E-5</c:v>
                </c:pt>
                <c:pt idx="6">
                  <c:v>3.7104999999999998E-5</c:v>
                </c:pt>
                <c:pt idx="7">
                  <c:v>5.2558000000000001E-5</c:v>
                </c:pt>
                <c:pt idx="8">
                  <c:v>4.7991000000000002E-5</c:v>
                </c:pt>
                <c:pt idx="9">
                  <c:v>2.0029000000000001E-5</c:v>
                </c:pt>
                <c:pt idx="10">
                  <c:v>2.1097000000000001E-5</c:v>
                </c:pt>
                <c:pt idx="11">
                  <c:v>2.3835000000000001E-5</c:v>
                </c:pt>
                <c:pt idx="12">
                  <c:v>2.5065000000000001E-5</c:v>
                </c:pt>
                <c:pt idx="13">
                  <c:v>3.8164000000000003E-5</c:v>
                </c:pt>
                <c:pt idx="14">
                  <c:v>6.2427000000000004E-5</c:v>
                </c:pt>
                <c:pt idx="15">
                  <c:v>3.5963000000000001E-5</c:v>
                </c:pt>
                <c:pt idx="16">
                  <c:v>5.3748000000000001E-5</c:v>
                </c:pt>
                <c:pt idx="17">
                  <c:v>3.2713999999999999E-5</c:v>
                </c:pt>
                <c:pt idx="18">
                  <c:v>3.7468000000000001E-5</c:v>
                </c:pt>
                <c:pt idx="19">
                  <c:v>7.0387000000000002E-5</c:v>
                </c:pt>
                <c:pt idx="20">
                  <c:v>3.6526999999999998E-5</c:v>
                </c:pt>
                <c:pt idx="21">
                  <c:v>3.7963999999999998E-5</c:v>
                </c:pt>
                <c:pt idx="22">
                  <c:v>4.2181000000000002E-5</c:v>
                </c:pt>
                <c:pt idx="23">
                  <c:v>3.1742000000000002E-5</c:v>
                </c:pt>
                <c:pt idx="24">
                  <c:v>2.4624999999999999E-5</c:v>
                </c:pt>
                <c:pt idx="25">
                  <c:v>1.0022E-4</c:v>
                </c:pt>
                <c:pt idx="26">
                  <c:v>9.3854E-5</c:v>
                </c:pt>
                <c:pt idx="27">
                  <c:v>9.1787999999999996E-5</c:v>
                </c:pt>
                <c:pt idx="28">
                  <c:v>1.1383E-4</c:v>
                </c:pt>
                <c:pt idx="29">
                  <c:v>7.5304999999999998E-5</c:v>
                </c:pt>
                <c:pt idx="30">
                  <c:v>6.7702999999999999E-5</c:v>
                </c:pt>
                <c:pt idx="31">
                  <c:v>7.7748000000000002E-5</c:v>
                </c:pt>
                <c:pt idx="32">
                  <c:v>5.6771999999999998E-5</c:v>
                </c:pt>
                <c:pt idx="33">
                  <c:v>1.0645999999999999E-4</c:v>
                </c:pt>
                <c:pt idx="34">
                  <c:v>1.1230000000000001E-4</c:v>
                </c:pt>
                <c:pt idx="35">
                  <c:v>1.0839E-4</c:v>
                </c:pt>
                <c:pt idx="36">
                  <c:v>9.4253999999999996E-5</c:v>
                </c:pt>
                <c:pt idx="37">
                  <c:v>9.4973E-5</c:v>
                </c:pt>
                <c:pt idx="38">
                  <c:v>1.303E-4</c:v>
                </c:pt>
                <c:pt idx="39">
                  <c:v>1.121E-4</c:v>
                </c:pt>
              </c:numCache>
            </c:numRef>
          </c:yVal>
          <c:smooth val="0"/>
          <c:extLst>
            <c:ext xmlns:c16="http://schemas.microsoft.com/office/drawing/2014/chart" uri="{C3380CC4-5D6E-409C-BE32-E72D297353CC}">
              <c16:uniqueId val="{00000000-659E-4E8C-A80B-7889B3CB6E22}"/>
            </c:ext>
          </c:extLst>
        </c:ser>
        <c:ser>
          <c:idx val="1"/>
          <c:order val="1"/>
          <c:tx>
            <c:v>p_AEI</c:v>
          </c:tx>
          <c:spPr>
            <a:ln w="25400" cap="rnd">
              <a:noFill/>
              <a:round/>
            </a:ln>
            <a:effectLst/>
          </c:spPr>
          <c:marker>
            <c:symbol val="circle"/>
            <c:size val="5"/>
            <c:spPr>
              <a:solidFill>
                <a:schemeClr val="accent2"/>
              </a:solidFill>
              <a:ln w="9525">
                <a:solidFill>
                  <a:schemeClr val="accent2"/>
                </a:solidFill>
              </a:ln>
              <a:effectLst/>
            </c:spPr>
          </c:marker>
          <c:xVal>
            <c:numRef>
              <c:f>DBM!$B$3:$B$42</c:f>
              <c:numCache>
                <c:formatCode>General</c:formatCode>
                <c:ptCount val="40"/>
                <c:pt idx="0">
                  <c:v>2</c:v>
                </c:pt>
                <c:pt idx="1">
                  <c:v>2</c:v>
                </c:pt>
                <c:pt idx="2">
                  <c:v>2</c:v>
                </c:pt>
                <c:pt idx="3">
                  <c:v>2</c:v>
                </c:pt>
                <c:pt idx="4">
                  <c:v>2</c:v>
                </c:pt>
                <c:pt idx="5">
                  <c:v>2.5</c:v>
                </c:pt>
                <c:pt idx="6">
                  <c:v>2.5</c:v>
                </c:pt>
                <c:pt idx="7">
                  <c:v>2.5</c:v>
                </c:pt>
                <c:pt idx="8">
                  <c:v>3</c:v>
                </c:pt>
                <c:pt idx="9">
                  <c:v>3</c:v>
                </c:pt>
                <c:pt idx="10">
                  <c:v>3</c:v>
                </c:pt>
                <c:pt idx="11">
                  <c:v>3</c:v>
                </c:pt>
                <c:pt idx="12">
                  <c:v>3</c:v>
                </c:pt>
                <c:pt idx="13">
                  <c:v>3.5</c:v>
                </c:pt>
                <c:pt idx="14">
                  <c:v>3.5</c:v>
                </c:pt>
                <c:pt idx="15">
                  <c:v>3.5</c:v>
                </c:pt>
                <c:pt idx="16">
                  <c:v>4</c:v>
                </c:pt>
                <c:pt idx="17">
                  <c:v>4</c:v>
                </c:pt>
                <c:pt idx="18">
                  <c:v>4</c:v>
                </c:pt>
                <c:pt idx="19">
                  <c:v>4</c:v>
                </c:pt>
                <c:pt idx="20">
                  <c:v>4</c:v>
                </c:pt>
                <c:pt idx="21">
                  <c:v>4.5</c:v>
                </c:pt>
                <c:pt idx="22">
                  <c:v>5</c:v>
                </c:pt>
                <c:pt idx="23">
                  <c:v>5</c:v>
                </c:pt>
                <c:pt idx="24">
                  <c:v>5</c:v>
                </c:pt>
                <c:pt idx="25">
                  <c:v>6</c:v>
                </c:pt>
                <c:pt idx="26">
                  <c:v>6</c:v>
                </c:pt>
                <c:pt idx="27">
                  <c:v>6</c:v>
                </c:pt>
                <c:pt idx="28">
                  <c:v>6</c:v>
                </c:pt>
                <c:pt idx="29">
                  <c:v>6</c:v>
                </c:pt>
                <c:pt idx="30">
                  <c:v>6</c:v>
                </c:pt>
                <c:pt idx="31">
                  <c:v>6</c:v>
                </c:pt>
                <c:pt idx="32">
                  <c:v>6</c:v>
                </c:pt>
                <c:pt idx="33">
                  <c:v>7</c:v>
                </c:pt>
                <c:pt idx="34">
                  <c:v>7</c:v>
                </c:pt>
                <c:pt idx="35">
                  <c:v>7</c:v>
                </c:pt>
                <c:pt idx="36">
                  <c:v>7</c:v>
                </c:pt>
                <c:pt idx="37">
                  <c:v>7.5</c:v>
                </c:pt>
                <c:pt idx="38">
                  <c:v>8</c:v>
                </c:pt>
                <c:pt idx="39">
                  <c:v>8</c:v>
                </c:pt>
              </c:numCache>
            </c:numRef>
          </c:xVal>
          <c:yVal>
            <c:numRef>
              <c:f>DBM!$I$3:$I$42</c:f>
              <c:numCache>
                <c:formatCode>0.00E+00</c:formatCode>
                <c:ptCount val="40"/>
                <c:pt idx="0">
                  <c:v>2.8339000000000001E-5</c:v>
                </c:pt>
                <c:pt idx="1">
                  <c:v>4.1363999999999999E-5</c:v>
                </c:pt>
                <c:pt idx="2">
                  <c:v>5.5377999999999997E-5</c:v>
                </c:pt>
                <c:pt idx="3">
                  <c:v>4.7447000000000002E-5</c:v>
                </c:pt>
                <c:pt idx="4">
                  <c:v>5.4277999999999998E-5</c:v>
                </c:pt>
                <c:pt idx="5">
                  <c:v>3.2675000000000001E-5</c:v>
                </c:pt>
                <c:pt idx="6">
                  <c:v>4.6279000000000002E-5</c:v>
                </c:pt>
                <c:pt idx="7">
                  <c:v>6.0485000000000001E-5</c:v>
                </c:pt>
                <c:pt idx="8">
                  <c:v>5.0649999999999998E-5</c:v>
                </c:pt>
                <c:pt idx="9">
                  <c:v>2.5675000000000001E-5</c:v>
                </c:pt>
                <c:pt idx="10">
                  <c:v>2.5769999999999999E-5</c:v>
                </c:pt>
                <c:pt idx="11">
                  <c:v>2.6125000000000001E-5</c:v>
                </c:pt>
                <c:pt idx="12">
                  <c:v>2.6500999999999999E-5</c:v>
                </c:pt>
                <c:pt idx="13">
                  <c:v>4.0621999999999998E-5</c:v>
                </c:pt>
                <c:pt idx="14">
                  <c:v>7.0562000000000006E-5</c:v>
                </c:pt>
                <c:pt idx="15">
                  <c:v>4.4367999999999999E-5</c:v>
                </c:pt>
                <c:pt idx="16">
                  <c:v>5.6267999999999997E-5</c:v>
                </c:pt>
                <c:pt idx="17">
                  <c:v>4.0485999999999998E-5</c:v>
                </c:pt>
                <c:pt idx="18">
                  <c:v>4.4985999999999999E-5</c:v>
                </c:pt>
                <c:pt idx="19">
                  <c:v>7.3924000000000006E-5</c:v>
                </c:pt>
                <c:pt idx="20">
                  <c:v>4.5906999999999999E-5</c:v>
                </c:pt>
                <c:pt idx="21">
                  <c:v>4.3665000000000003E-5</c:v>
                </c:pt>
                <c:pt idx="22">
                  <c:v>4.8529999999999998E-5</c:v>
                </c:pt>
                <c:pt idx="23">
                  <c:v>3.5605000000000002E-5</c:v>
                </c:pt>
                <c:pt idx="24">
                  <c:v>2.6565000000000001E-5</c:v>
                </c:pt>
                <c:pt idx="25">
                  <c:v>7.7380999999999997E-5</c:v>
                </c:pt>
                <c:pt idx="26">
                  <c:v>9.3113000000000001E-5</c:v>
                </c:pt>
                <c:pt idx="27">
                  <c:v>8.7553999999999996E-5</c:v>
                </c:pt>
                <c:pt idx="28">
                  <c:v>1.0789E-4</c:v>
                </c:pt>
                <c:pt idx="29">
                  <c:v>7.6205999999999995E-5</c:v>
                </c:pt>
                <c:pt idx="30">
                  <c:v>6.0918000000000002E-5</c:v>
                </c:pt>
                <c:pt idx="31">
                  <c:v>6.6520999999999995E-5</c:v>
                </c:pt>
                <c:pt idx="32">
                  <c:v>5.7908000000000002E-5</c:v>
                </c:pt>
                <c:pt idx="33">
                  <c:v>9.8121000000000005E-5</c:v>
                </c:pt>
                <c:pt idx="34">
                  <c:v>1.0457E-4</c:v>
                </c:pt>
                <c:pt idx="35">
                  <c:v>9.9173999999999996E-5</c:v>
                </c:pt>
                <c:pt idx="36">
                  <c:v>7.4196999999999995E-5</c:v>
                </c:pt>
                <c:pt idx="37">
                  <c:v>8.8485000000000004E-5</c:v>
                </c:pt>
                <c:pt idx="38">
                  <c:v>1.1894E-4</c:v>
                </c:pt>
                <c:pt idx="39">
                  <c:v>1.0202E-4</c:v>
                </c:pt>
              </c:numCache>
            </c:numRef>
          </c:yVal>
          <c:smooth val="0"/>
          <c:extLst>
            <c:ext xmlns:c16="http://schemas.microsoft.com/office/drawing/2014/chart" uri="{C3380CC4-5D6E-409C-BE32-E72D297353CC}">
              <c16:uniqueId val="{00000001-659E-4E8C-A80B-7889B3CB6E22}"/>
            </c:ext>
          </c:extLst>
        </c:ser>
        <c:ser>
          <c:idx val="2"/>
          <c:order val="2"/>
          <c:tx>
            <c:v>p_AEP</c:v>
          </c:tx>
          <c:spPr>
            <a:ln w="25400" cap="rnd">
              <a:noFill/>
              <a:round/>
            </a:ln>
            <a:effectLst/>
          </c:spPr>
          <c:marker>
            <c:symbol val="circle"/>
            <c:size val="5"/>
            <c:spPr>
              <a:solidFill>
                <a:schemeClr val="accent3"/>
              </a:solidFill>
              <a:ln w="9525">
                <a:solidFill>
                  <a:schemeClr val="accent3"/>
                </a:solidFill>
              </a:ln>
              <a:effectLst/>
            </c:spPr>
          </c:marker>
          <c:xVal>
            <c:numRef>
              <c:f>DBM!$B$3:$B$42</c:f>
              <c:numCache>
                <c:formatCode>General</c:formatCode>
                <c:ptCount val="40"/>
                <c:pt idx="0">
                  <c:v>2</c:v>
                </c:pt>
                <c:pt idx="1">
                  <c:v>2</c:v>
                </c:pt>
                <c:pt idx="2">
                  <c:v>2</c:v>
                </c:pt>
                <c:pt idx="3">
                  <c:v>2</c:v>
                </c:pt>
                <c:pt idx="4">
                  <c:v>2</c:v>
                </c:pt>
                <c:pt idx="5">
                  <c:v>2.5</c:v>
                </c:pt>
                <c:pt idx="6">
                  <c:v>2.5</c:v>
                </c:pt>
                <c:pt idx="7">
                  <c:v>2.5</c:v>
                </c:pt>
                <c:pt idx="8">
                  <c:v>3</c:v>
                </c:pt>
                <c:pt idx="9">
                  <c:v>3</c:v>
                </c:pt>
                <c:pt idx="10">
                  <c:v>3</c:v>
                </c:pt>
                <c:pt idx="11">
                  <c:v>3</c:v>
                </c:pt>
                <c:pt idx="12">
                  <c:v>3</c:v>
                </c:pt>
                <c:pt idx="13">
                  <c:v>3.5</c:v>
                </c:pt>
                <c:pt idx="14">
                  <c:v>3.5</c:v>
                </c:pt>
                <c:pt idx="15">
                  <c:v>3.5</c:v>
                </c:pt>
                <c:pt idx="16">
                  <c:v>4</c:v>
                </c:pt>
                <c:pt idx="17">
                  <c:v>4</c:v>
                </c:pt>
                <c:pt idx="18">
                  <c:v>4</c:v>
                </c:pt>
                <c:pt idx="19">
                  <c:v>4</c:v>
                </c:pt>
                <c:pt idx="20">
                  <c:v>4</c:v>
                </c:pt>
                <c:pt idx="21">
                  <c:v>4.5</c:v>
                </c:pt>
                <c:pt idx="22">
                  <c:v>5</c:v>
                </c:pt>
                <c:pt idx="23">
                  <c:v>5</c:v>
                </c:pt>
                <c:pt idx="24">
                  <c:v>5</c:v>
                </c:pt>
                <c:pt idx="25">
                  <c:v>6</c:v>
                </c:pt>
                <c:pt idx="26">
                  <c:v>6</c:v>
                </c:pt>
                <c:pt idx="27">
                  <c:v>6</c:v>
                </c:pt>
                <c:pt idx="28">
                  <c:v>6</c:v>
                </c:pt>
                <c:pt idx="29">
                  <c:v>6</c:v>
                </c:pt>
                <c:pt idx="30">
                  <c:v>6</c:v>
                </c:pt>
                <c:pt idx="31">
                  <c:v>6</c:v>
                </c:pt>
                <c:pt idx="32">
                  <c:v>6</c:v>
                </c:pt>
                <c:pt idx="33">
                  <c:v>7</c:v>
                </c:pt>
                <c:pt idx="34">
                  <c:v>7</c:v>
                </c:pt>
                <c:pt idx="35">
                  <c:v>7</c:v>
                </c:pt>
                <c:pt idx="36">
                  <c:v>7</c:v>
                </c:pt>
                <c:pt idx="37">
                  <c:v>7.5</c:v>
                </c:pt>
                <c:pt idx="38">
                  <c:v>8</c:v>
                </c:pt>
                <c:pt idx="39">
                  <c:v>8</c:v>
                </c:pt>
              </c:numCache>
            </c:numRef>
          </c:xVal>
          <c:yVal>
            <c:numRef>
              <c:f>DBM!$K$3:$K$42</c:f>
              <c:numCache>
                <c:formatCode>0.00E+00</c:formatCode>
                <c:ptCount val="40"/>
                <c:pt idx="0">
                  <c:v>7.8653999999999993E-6</c:v>
                </c:pt>
                <c:pt idx="1">
                  <c:v>1.1936000000000001E-5</c:v>
                </c:pt>
                <c:pt idx="2">
                  <c:v>2.4909000000000002E-5</c:v>
                </c:pt>
                <c:pt idx="3">
                  <c:v>4.2959E-5</c:v>
                </c:pt>
                <c:pt idx="4">
                  <c:v>4.1326999999999999E-5</c:v>
                </c:pt>
                <c:pt idx="5">
                  <c:v>7.5086000000000004E-6</c:v>
                </c:pt>
                <c:pt idx="6">
                  <c:v>9.7301000000000002E-6</c:v>
                </c:pt>
                <c:pt idx="7">
                  <c:v>3.1318000000000001E-5</c:v>
                </c:pt>
                <c:pt idx="8">
                  <c:v>1.4956E-5</c:v>
                </c:pt>
                <c:pt idx="9">
                  <c:v>1.7521E-5</c:v>
                </c:pt>
                <c:pt idx="10">
                  <c:v>1.6786000000000002E-5</c:v>
                </c:pt>
                <c:pt idx="11">
                  <c:v>1.4851000000000001E-5</c:v>
                </c:pt>
                <c:pt idx="12">
                  <c:v>1.4113E-5</c:v>
                </c:pt>
                <c:pt idx="13">
                  <c:v>2.4956999999999998E-5</c:v>
                </c:pt>
                <c:pt idx="14">
                  <c:v>2.8853E-5</c:v>
                </c:pt>
                <c:pt idx="15">
                  <c:v>3.4127E-5</c:v>
                </c:pt>
                <c:pt idx="16">
                  <c:v>1.6228000000000001E-5</c:v>
                </c:pt>
                <c:pt idx="17">
                  <c:v>9.4561000000000008E-6</c:v>
                </c:pt>
                <c:pt idx="18">
                  <c:v>9.4901000000000008E-6</c:v>
                </c:pt>
                <c:pt idx="19">
                  <c:v>3.2651999999999998E-5</c:v>
                </c:pt>
                <c:pt idx="20">
                  <c:v>4.5349999999999998E-5</c:v>
                </c:pt>
                <c:pt idx="21">
                  <c:v>9.9309000000000001E-6</c:v>
                </c:pt>
                <c:pt idx="22">
                  <c:v>1.0559E-5</c:v>
                </c:pt>
                <c:pt idx="23">
                  <c:v>8.0711999999999996E-5</c:v>
                </c:pt>
                <c:pt idx="24">
                  <c:v>8.284E-5</c:v>
                </c:pt>
                <c:pt idx="25">
                  <c:v>5.2376999999999997E-5</c:v>
                </c:pt>
                <c:pt idx="26">
                  <c:v>2.1497000000000001E-5</c:v>
                </c:pt>
                <c:pt idx="27">
                  <c:v>1.6274E-5</c:v>
                </c:pt>
                <c:pt idx="28">
                  <c:v>2.0693999999999999E-5</c:v>
                </c:pt>
                <c:pt idx="29">
                  <c:v>1.6331999999999999E-5</c:v>
                </c:pt>
                <c:pt idx="30">
                  <c:v>4.9926999999999998E-5</c:v>
                </c:pt>
                <c:pt idx="31">
                  <c:v>4.7552999999999997E-5</c:v>
                </c:pt>
                <c:pt idx="32">
                  <c:v>6.9358999999999998E-5</c:v>
                </c:pt>
                <c:pt idx="33">
                  <c:v>2.1427E-5</c:v>
                </c:pt>
                <c:pt idx="34">
                  <c:v>2.9898000000000001E-5</c:v>
                </c:pt>
                <c:pt idx="35">
                  <c:v>2.8396000000000001E-5</c:v>
                </c:pt>
                <c:pt idx="36">
                  <c:v>5.8745000000000001E-5</c:v>
                </c:pt>
                <c:pt idx="37">
                  <c:v>1.9792E-5</c:v>
                </c:pt>
                <c:pt idx="38">
                  <c:v>2.3595999999999999E-5</c:v>
                </c:pt>
                <c:pt idx="39">
                  <c:v>2.3371E-5</c:v>
                </c:pt>
              </c:numCache>
            </c:numRef>
          </c:yVal>
          <c:smooth val="0"/>
          <c:extLst>
            <c:ext xmlns:c16="http://schemas.microsoft.com/office/drawing/2014/chart" uri="{C3380CC4-5D6E-409C-BE32-E72D297353CC}">
              <c16:uniqueId val="{00000002-659E-4E8C-A80B-7889B3CB6E22}"/>
            </c:ext>
          </c:extLst>
        </c:ser>
        <c:dLbls>
          <c:showLegendKey val="0"/>
          <c:showVal val="0"/>
          <c:showCatName val="0"/>
          <c:showSerName val="0"/>
          <c:showPercent val="0"/>
          <c:showBubbleSize val="0"/>
        </c:dLbls>
        <c:axId val="519309984"/>
        <c:axId val="519316216"/>
      </c:scatterChart>
      <c:valAx>
        <c:axId val="51930998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e-DE"/>
                  <a:t>density</a:t>
                </a:r>
                <a:r>
                  <a:rPr lang="de-DE" baseline="0"/>
                  <a:t> (10e19m^-3)</a:t>
                </a:r>
                <a:endParaRPr lang="de-DE"/>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19316216"/>
        <c:crosses val="autoZero"/>
        <c:crossBetween val="midCat"/>
      </c:valAx>
      <c:valAx>
        <c:axId val="5193162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e-DE"/>
                  <a:t>pressure</a:t>
                </a:r>
                <a:r>
                  <a:rPr lang="de-DE" baseline="0"/>
                  <a:t> (mbar)</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0.00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19309984"/>
        <c:crosses val="autoZero"/>
        <c:crossBetween val="midCat"/>
      </c:valAx>
      <c:spPr>
        <a:noFill/>
        <a:ln>
          <a:noFill/>
        </a:ln>
        <a:effectLst/>
      </c:spPr>
    </c:plotArea>
    <c:legend>
      <c:legendPos val="r"/>
      <c:layout>
        <c:manualLayout>
          <c:xMode val="edge"/>
          <c:yMode val="edge"/>
          <c:x val="0.82105533683289589"/>
          <c:y val="0.17468649752114321"/>
          <c:w val="0.11196281714785652"/>
          <c:h val="0.2227738364387619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0716D5-ACEA-43FB-9282-292FC8262548}" type="datetimeFigureOut">
              <a:rPr lang="de-DE" smtClean="0"/>
              <a:t>04.04.2022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546895-DAEF-47E5-8529-7A3EBD8431C8}" type="slidenum">
              <a:rPr lang="de-DE" smtClean="0"/>
              <a:t>‹Nr.›</a:t>
            </a:fld>
            <a:endParaRPr lang="de-DE"/>
          </a:p>
        </p:txBody>
      </p:sp>
    </p:spTree>
    <p:extLst>
      <p:ext uri="{BB962C8B-B14F-4D97-AF65-F5344CB8AC3E}">
        <p14:creationId xmlns:p14="http://schemas.microsoft.com/office/powerpoint/2010/main" val="1915632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7-X w/o acknowledgement">
    <p:spTree>
      <p:nvGrpSpPr>
        <p:cNvPr id="1" name=""/>
        <p:cNvGrpSpPr/>
        <p:nvPr/>
      </p:nvGrpSpPr>
      <p:grpSpPr>
        <a:xfrm>
          <a:off x="0" y="0"/>
          <a:ext cx="0" cy="0"/>
          <a:chOff x="0" y="0"/>
          <a:chExt cx="0" cy="0"/>
        </a:xfrm>
      </p:grpSpPr>
      <p:sp>
        <p:nvSpPr>
          <p:cNvPr id="19" name="Untertitel 2"/>
          <p:cNvSpPr>
            <a:spLocks noGrp="1"/>
          </p:cNvSpPr>
          <p:nvPr>
            <p:ph type="subTitle" idx="1"/>
          </p:nvPr>
        </p:nvSpPr>
        <p:spPr>
          <a:xfrm>
            <a:off x="1533144" y="3690256"/>
            <a:ext cx="9144000" cy="1194706"/>
          </a:xfrm>
          <a:prstGeom prst="rect">
            <a:avLst/>
          </a:prstGeom>
        </p:spPr>
        <p:txBody>
          <a:bodyPr/>
          <a:lstStyle>
            <a:lvl1pPr marL="0" indent="0" algn="ctr">
              <a:buNone/>
              <a:defRPr sz="2400" b="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dirty="0"/>
          </a:p>
        </p:txBody>
      </p:sp>
      <p:sp>
        <p:nvSpPr>
          <p:cNvPr id="20" name="Titel 7"/>
          <p:cNvSpPr>
            <a:spLocks noGrp="1"/>
          </p:cNvSpPr>
          <p:nvPr>
            <p:ph type="title"/>
          </p:nvPr>
        </p:nvSpPr>
        <p:spPr>
          <a:xfrm>
            <a:off x="1533144" y="1501919"/>
            <a:ext cx="9144000" cy="2055378"/>
          </a:xfrm>
          <a:prstGeom prst="rect">
            <a:avLst/>
          </a:prstGeom>
        </p:spPr>
        <p:txBody>
          <a:bodyPr anchor="b"/>
          <a:lstStyle>
            <a:lvl1pPr algn="ctr">
              <a:defRPr b="1"/>
            </a:lvl1pPr>
          </a:lstStyle>
          <a:p>
            <a:r>
              <a:rPr lang="de-DE" smtClean="0"/>
              <a:t>Titelmasterformat durch Klicken bearbeiten</a:t>
            </a:r>
            <a:endParaRPr lang="de-DE" dirty="0"/>
          </a:p>
        </p:txBody>
      </p:sp>
      <p:sp>
        <p:nvSpPr>
          <p:cNvPr id="3" name="Datumsplatzhalter 2"/>
          <p:cNvSpPr>
            <a:spLocks noGrp="1"/>
          </p:cNvSpPr>
          <p:nvPr>
            <p:ph type="dt" sz="half" idx="10"/>
          </p:nvPr>
        </p:nvSpPr>
        <p:spPr/>
        <p:txBody>
          <a:bodyPr/>
          <a:lstStyle/>
          <a:p>
            <a:fld id="{6F4EBBD8-A576-4697-90A8-A3A1DA1E14A9}" type="datetime1">
              <a:rPr lang="de-DE" smtClean="0"/>
              <a:t>04.04.2022</a:t>
            </a:fld>
            <a:endParaRPr lang="de-DE" dirty="0"/>
          </a:p>
        </p:txBody>
      </p:sp>
      <p:sp>
        <p:nvSpPr>
          <p:cNvPr id="4" name="Fußzeilenplatzhalter 3"/>
          <p:cNvSpPr>
            <a:spLocks noGrp="1"/>
          </p:cNvSpPr>
          <p:nvPr>
            <p:ph type="ftr" sz="quarter" idx="11"/>
          </p:nvPr>
        </p:nvSpPr>
        <p:spPr/>
        <p:txBody>
          <a:bodyPr/>
          <a:lstStyle/>
          <a:p>
            <a:endParaRPr lang="de-DE" dirty="0"/>
          </a:p>
        </p:txBody>
      </p:sp>
      <p:sp>
        <p:nvSpPr>
          <p:cNvPr id="5" name="Foliennummernplatzhalter 4"/>
          <p:cNvSpPr>
            <a:spLocks noGrp="1"/>
          </p:cNvSpPr>
          <p:nvPr>
            <p:ph type="sldNum" sz="quarter" idx="12"/>
          </p:nvPr>
        </p:nvSpPr>
        <p:spPr/>
        <p:txBody>
          <a:bodyPr/>
          <a:lstStyle/>
          <a:p>
            <a:fld id="{31AA536C-85F5-4A1B-A111-7CE00A08BCBC}" type="slidenum">
              <a:rPr lang="de-DE" smtClean="0"/>
              <a:pPr/>
              <a:t>‹Nr.›</a:t>
            </a:fld>
            <a:endParaRPr lang="de-DE" dirty="0"/>
          </a:p>
        </p:txBody>
      </p:sp>
      <p:grpSp>
        <p:nvGrpSpPr>
          <p:cNvPr id="21" name="Gruppieren 20"/>
          <p:cNvGrpSpPr/>
          <p:nvPr userDrawn="1"/>
        </p:nvGrpSpPr>
        <p:grpSpPr>
          <a:xfrm>
            <a:off x="3520800" y="5270400"/>
            <a:ext cx="5177783" cy="716032"/>
            <a:chOff x="3520800" y="5270400"/>
            <a:chExt cx="5177783" cy="716032"/>
          </a:xfrm>
        </p:grpSpPr>
        <p:pic>
          <p:nvPicPr>
            <p:cNvPr id="23" name="Grafik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62800" y="5425200"/>
              <a:ext cx="2135783" cy="507600"/>
            </a:xfrm>
            <a:prstGeom prst="rect">
              <a:avLst/>
            </a:prstGeom>
          </p:spPr>
        </p:pic>
        <p:pic>
          <p:nvPicPr>
            <p:cNvPr id="24" name="Grafik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20800" y="5270400"/>
              <a:ext cx="2382977" cy="716032"/>
            </a:xfrm>
            <a:prstGeom prst="rect">
              <a:avLst/>
            </a:prstGeom>
          </p:spPr>
        </p:pic>
      </p:grpSp>
    </p:spTree>
    <p:extLst>
      <p:ext uri="{BB962C8B-B14F-4D97-AF65-F5344CB8AC3E}">
        <p14:creationId xmlns:p14="http://schemas.microsoft.com/office/powerpoint/2010/main" val="3956842762"/>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Titel 12"/>
          <p:cNvSpPr>
            <a:spLocks noGrp="1"/>
          </p:cNvSpPr>
          <p:nvPr>
            <p:ph type="title"/>
          </p:nvPr>
        </p:nvSpPr>
        <p:spPr>
          <a:xfrm>
            <a:off x="479425" y="188638"/>
            <a:ext cx="10154975" cy="658800"/>
          </a:xfrm>
          <a:prstGeom prst="rect">
            <a:avLst/>
          </a:prstGeom>
        </p:spPr>
        <p:txBody>
          <a:bodyPr lIns="0" rIns="0" anchor="b">
            <a:normAutofit/>
          </a:bodyPr>
          <a:lstStyle>
            <a:lvl1pPr>
              <a:defRPr sz="3200" b="1">
                <a:solidFill>
                  <a:schemeClr val="accent1"/>
                </a:solidFill>
                <a:latin typeface="Arial Narrow" panose="020B0606020202030204" pitchFamily="34" charset="0"/>
              </a:defRPr>
            </a:lvl1pPr>
          </a:lstStyle>
          <a:p>
            <a:r>
              <a:rPr lang="de-DE" dirty="0" smtClean="0"/>
              <a:t>Titelmasterformat durch Klicken bearbeiten</a:t>
            </a:r>
            <a:endParaRPr lang="de-DE" dirty="0"/>
          </a:p>
        </p:txBody>
      </p:sp>
      <p:cxnSp>
        <p:nvCxnSpPr>
          <p:cNvPr id="15" name="Gerader Verbinder 10"/>
          <p:cNvCxnSpPr/>
          <p:nvPr userDrawn="1"/>
        </p:nvCxnSpPr>
        <p:spPr bwMode="auto">
          <a:xfrm>
            <a:off x="479425" y="909768"/>
            <a:ext cx="11233149" cy="0"/>
          </a:xfrm>
          <a:prstGeom prst="line">
            <a:avLst/>
          </a:prstGeom>
          <a:solidFill>
            <a:schemeClr val="accent1"/>
          </a:solidFill>
          <a:ln w="12700" cap="flat" cmpd="sng" algn="ctr">
            <a:solidFill>
              <a:schemeClr val="bg1">
                <a:lumMod val="75000"/>
              </a:schemeClr>
            </a:solidFill>
            <a:prstDash val="solid"/>
            <a:round/>
            <a:headEnd type="none" w="med" len="med"/>
            <a:tailEnd type="none" w="med" len="med"/>
          </a:ln>
          <a:effectLst/>
        </p:spPr>
      </p:cxnSp>
      <p:sp>
        <p:nvSpPr>
          <p:cNvPr id="2" name="Datumsplatzhalter 1"/>
          <p:cNvSpPr>
            <a:spLocks noGrp="1"/>
          </p:cNvSpPr>
          <p:nvPr>
            <p:ph type="dt" sz="half" idx="14"/>
          </p:nvPr>
        </p:nvSpPr>
        <p:spPr/>
        <p:txBody>
          <a:bodyPr/>
          <a:lstStyle/>
          <a:p>
            <a:fld id="{6F4EBBD8-A576-4697-90A8-A3A1DA1E14A9}" type="datetime1">
              <a:rPr lang="de-DE" smtClean="0"/>
              <a:t>04.04.2022</a:t>
            </a:fld>
            <a:endParaRPr lang="de-DE" dirty="0"/>
          </a:p>
        </p:txBody>
      </p:sp>
      <p:sp>
        <p:nvSpPr>
          <p:cNvPr id="3" name="Fußzeilenplatzhalter 2"/>
          <p:cNvSpPr>
            <a:spLocks noGrp="1"/>
          </p:cNvSpPr>
          <p:nvPr>
            <p:ph type="ftr" sz="quarter" idx="15"/>
          </p:nvPr>
        </p:nvSpPr>
        <p:spPr/>
        <p:txBody>
          <a:bodyPr/>
          <a:lstStyle/>
          <a:p>
            <a:endParaRPr lang="de-DE" dirty="0"/>
          </a:p>
        </p:txBody>
      </p:sp>
      <p:sp>
        <p:nvSpPr>
          <p:cNvPr id="4" name="Foliennummernplatzhalter 3"/>
          <p:cNvSpPr>
            <a:spLocks noGrp="1"/>
          </p:cNvSpPr>
          <p:nvPr>
            <p:ph type="sldNum" sz="quarter" idx="16"/>
          </p:nvPr>
        </p:nvSpPr>
        <p:spPr/>
        <p:txBody>
          <a:bodyPr/>
          <a:lstStyle/>
          <a:p>
            <a:fld id="{31AA536C-85F5-4A1B-A111-7CE00A08BCBC}" type="slidenum">
              <a:rPr lang="de-DE" smtClean="0"/>
              <a:pPr/>
              <a:t>‹Nr.›</a:t>
            </a:fld>
            <a:endParaRPr lang="de-DE" dirty="0"/>
          </a:p>
        </p:txBody>
      </p:sp>
      <p:sp>
        <p:nvSpPr>
          <p:cNvPr id="14" name="Inhaltsplatzhalter 2"/>
          <p:cNvSpPr>
            <a:spLocks noGrp="1"/>
          </p:cNvSpPr>
          <p:nvPr>
            <p:ph idx="1"/>
          </p:nvPr>
        </p:nvSpPr>
        <p:spPr>
          <a:xfrm>
            <a:off x="479780" y="1096930"/>
            <a:ext cx="11232438" cy="5104490"/>
          </a:xfrm>
          <a:prstGeom prst="rect">
            <a:avLst/>
          </a:prstGeom>
        </p:spPr>
        <p:txBody>
          <a:bodyPr lIns="0"/>
          <a:lstStyle>
            <a:lvl1pPr>
              <a:defRPr lang="de-DE" sz="2400" b="1" kern="1200" smtClean="0">
                <a:solidFill>
                  <a:schemeClr val="tx1"/>
                </a:solidFill>
                <a:latin typeface="+mj-lt"/>
                <a:ea typeface="+mn-ea"/>
                <a:cs typeface="+mn-cs"/>
              </a:defRPr>
            </a:lvl1pPr>
            <a:lvl2pPr>
              <a:defRPr lang="de-DE" sz="2000" b="0" kern="1200" dirty="0" smtClean="0">
                <a:solidFill>
                  <a:schemeClr val="tx1"/>
                </a:solidFill>
                <a:latin typeface="+mj-lt"/>
                <a:ea typeface="+mn-ea"/>
                <a:cs typeface="+mn-cs"/>
              </a:defRPr>
            </a:lvl2pPr>
            <a:lvl3pPr>
              <a:defRPr lang="de-DE" sz="1800" kern="1200" dirty="0" smtClean="0">
                <a:solidFill>
                  <a:schemeClr val="tx1"/>
                </a:solidFill>
                <a:latin typeface="+mj-lt"/>
                <a:ea typeface="+mn-ea"/>
                <a:cs typeface="+mn-cs"/>
              </a:defRPr>
            </a:lvl3pPr>
            <a:lvl4pPr>
              <a:defRPr>
                <a:latin typeface="+mj-lt"/>
              </a:defRPr>
            </a:lvl4pPr>
            <a:lvl5pPr>
              <a:defRPr lang="de-DE" sz="1600" kern="1200" dirty="0" smtClean="0">
                <a:solidFill>
                  <a:schemeClr val="tx1"/>
                </a:solidFill>
                <a:latin typeface="+mj-lt"/>
                <a:ea typeface="+mn-ea"/>
                <a:cs typeface="+mn-cs"/>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366756982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8" pos="737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13" name="Titel 12"/>
          <p:cNvSpPr>
            <a:spLocks noGrp="1"/>
          </p:cNvSpPr>
          <p:nvPr>
            <p:ph type="title"/>
          </p:nvPr>
        </p:nvSpPr>
        <p:spPr>
          <a:xfrm>
            <a:off x="479425" y="188638"/>
            <a:ext cx="10154975" cy="658800"/>
          </a:xfrm>
          <a:prstGeom prst="rect">
            <a:avLst/>
          </a:prstGeom>
        </p:spPr>
        <p:txBody>
          <a:bodyPr lIns="0" rIns="0" anchor="b">
            <a:normAutofit/>
          </a:bodyPr>
          <a:lstStyle>
            <a:lvl1pPr>
              <a:defRPr sz="3200" b="1">
                <a:solidFill>
                  <a:schemeClr val="accent1"/>
                </a:solidFill>
                <a:latin typeface="Arial Narrow" panose="020B0606020202030204" pitchFamily="34" charset="0"/>
              </a:defRPr>
            </a:lvl1pPr>
          </a:lstStyle>
          <a:p>
            <a:r>
              <a:rPr lang="de-DE" dirty="0" smtClean="0"/>
              <a:t>Titelmasterformat durch Klicken bearbeiten</a:t>
            </a:r>
            <a:endParaRPr lang="de-DE" dirty="0"/>
          </a:p>
        </p:txBody>
      </p:sp>
      <p:cxnSp>
        <p:nvCxnSpPr>
          <p:cNvPr id="15" name="Gerader Verbinder 10"/>
          <p:cNvCxnSpPr/>
          <p:nvPr userDrawn="1"/>
        </p:nvCxnSpPr>
        <p:spPr bwMode="auto">
          <a:xfrm>
            <a:off x="479425" y="909768"/>
            <a:ext cx="11233149" cy="0"/>
          </a:xfrm>
          <a:prstGeom prst="line">
            <a:avLst/>
          </a:prstGeom>
          <a:solidFill>
            <a:schemeClr val="accent1"/>
          </a:solidFill>
          <a:ln w="12700" cap="flat" cmpd="sng" algn="ctr">
            <a:solidFill>
              <a:schemeClr val="bg1">
                <a:lumMod val="75000"/>
              </a:schemeClr>
            </a:solidFill>
            <a:prstDash val="solid"/>
            <a:round/>
            <a:headEnd type="none" w="med" len="med"/>
            <a:tailEnd type="none" w="med" len="med"/>
          </a:ln>
          <a:effectLst/>
        </p:spPr>
      </p:cxnSp>
      <p:sp>
        <p:nvSpPr>
          <p:cNvPr id="2" name="Datumsplatzhalter 1"/>
          <p:cNvSpPr>
            <a:spLocks noGrp="1"/>
          </p:cNvSpPr>
          <p:nvPr>
            <p:ph type="dt" sz="half" idx="14"/>
          </p:nvPr>
        </p:nvSpPr>
        <p:spPr/>
        <p:txBody>
          <a:bodyPr/>
          <a:lstStyle/>
          <a:p>
            <a:fld id="{6F4EBBD8-A576-4697-90A8-A3A1DA1E14A9}" type="datetime1">
              <a:rPr lang="de-DE" smtClean="0"/>
              <a:t>04.04.2022</a:t>
            </a:fld>
            <a:endParaRPr lang="de-DE" dirty="0"/>
          </a:p>
        </p:txBody>
      </p:sp>
      <p:sp>
        <p:nvSpPr>
          <p:cNvPr id="3" name="Fußzeilenplatzhalter 2"/>
          <p:cNvSpPr>
            <a:spLocks noGrp="1"/>
          </p:cNvSpPr>
          <p:nvPr>
            <p:ph type="ftr" sz="quarter" idx="15"/>
          </p:nvPr>
        </p:nvSpPr>
        <p:spPr/>
        <p:txBody>
          <a:bodyPr/>
          <a:lstStyle/>
          <a:p>
            <a:endParaRPr lang="de-DE" dirty="0"/>
          </a:p>
        </p:txBody>
      </p:sp>
      <p:sp>
        <p:nvSpPr>
          <p:cNvPr id="4" name="Foliennummernplatzhalter 3"/>
          <p:cNvSpPr>
            <a:spLocks noGrp="1"/>
          </p:cNvSpPr>
          <p:nvPr>
            <p:ph type="sldNum" sz="quarter" idx="16"/>
          </p:nvPr>
        </p:nvSpPr>
        <p:spPr/>
        <p:txBody>
          <a:bodyPr/>
          <a:lstStyle/>
          <a:p>
            <a:fld id="{31AA536C-85F5-4A1B-A111-7CE00A08BCBC}" type="slidenum">
              <a:rPr lang="de-DE" smtClean="0"/>
              <a:pPr/>
              <a:t>‹Nr.›</a:t>
            </a:fld>
            <a:endParaRPr lang="de-DE" dirty="0"/>
          </a:p>
        </p:txBody>
      </p:sp>
      <p:sp>
        <p:nvSpPr>
          <p:cNvPr id="14" name="Inhaltsplatzhalter 2"/>
          <p:cNvSpPr>
            <a:spLocks noGrp="1"/>
          </p:cNvSpPr>
          <p:nvPr>
            <p:ph idx="1"/>
          </p:nvPr>
        </p:nvSpPr>
        <p:spPr>
          <a:xfrm>
            <a:off x="479780" y="1096930"/>
            <a:ext cx="11232438" cy="5104490"/>
          </a:xfrm>
          <a:prstGeom prst="rect">
            <a:avLst/>
          </a:prstGeom>
        </p:spPr>
        <p:txBody>
          <a:bodyPr lIns="0"/>
          <a:lstStyle>
            <a:lvl1pPr>
              <a:defRPr lang="de-DE" sz="2400" b="1" kern="1200" smtClean="0">
                <a:solidFill>
                  <a:schemeClr val="tx1"/>
                </a:solidFill>
                <a:latin typeface="+mj-lt"/>
                <a:ea typeface="+mn-ea"/>
                <a:cs typeface="+mn-cs"/>
              </a:defRPr>
            </a:lvl1pPr>
            <a:lvl2pPr>
              <a:defRPr lang="de-DE" sz="2000" b="0" kern="1200" dirty="0" smtClean="0">
                <a:solidFill>
                  <a:schemeClr val="tx1"/>
                </a:solidFill>
                <a:latin typeface="+mj-lt"/>
                <a:ea typeface="+mn-ea"/>
                <a:cs typeface="+mn-cs"/>
              </a:defRPr>
            </a:lvl2pPr>
            <a:lvl3pPr>
              <a:defRPr lang="de-DE" sz="1800" kern="1200" dirty="0" smtClean="0">
                <a:solidFill>
                  <a:schemeClr val="tx1"/>
                </a:solidFill>
                <a:latin typeface="+mj-lt"/>
                <a:ea typeface="+mn-ea"/>
                <a:cs typeface="+mn-cs"/>
              </a:defRPr>
            </a:lvl3pPr>
            <a:lvl4pPr>
              <a:defRPr>
                <a:latin typeface="+mj-lt"/>
              </a:defRPr>
            </a:lvl4pPr>
            <a:lvl5pPr>
              <a:defRPr lang="de-DE" sz="1600" kern="1200" dirty="0" smtClean="0">
                <a:solidFill>
                  <a:schemeClr val="tx1"/>
                </a:solidFill>
                <a:latin typeface="+mj-lt"/>
                <a:ea typeface="+mn-ea"/>
                <a:cs typeface="+mn-cs"/>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311647714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8" pos="737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3" name="Titel 12"/>
          <p:cNvSpPr>
            <a:spLocks noGrp="1"/>
          </p:cNvSpPr>
          <p:nvPr>
            <p:ph type="title"/>
          </p:nvPr>
        </p:nvSpPr>
        <p:spPr>
          <a:xfrm>
            <a:off x="479425" y="188638"/>
            <a:ext cx="10154975" cy="658800"/>
          </a:xfrm>
          <a:prstGeom prst="rect">
            <a:avLst/>
          </a:prstGeom>
        </p:spPr>
        <p:txBody>
          <a:bodyPr lIns="0" rIns="0" anchor="b">
            <a:normAutofit/>
          </a:bodyPr>
          <a:lstStyle>
            <a:lvl1pPr>
              <a:defRPr sz="3200" b="1">
                <a:solidFill>
                  <a:schemeClr val="accent1"/>
                </a:solidFill>
                <a:latin typeface="Arial Narrow" panose="020B0606020202030204" pitchFamily="34" charset="0"/>
              </a:defRPr>
            </a:lvl1pPr>
          </a:lstStyle>
          <a:p>
            <a:r>
              <a:rPr lang="de-DE" dirty="0" smtClean="0"/>
              <a:t>Titelmasterformat durch Klicken bearbeiten</a:t>
            </a:r>
            <a:endParaRPr lang="de-DE" dirty="0"/>
          </a:p>
        </p:txBody>
      </p:sp>
      <p:cxnSp>
        <p:nvCxnSpPr>
          <p:cNvPr id="15" name="Gerader Verbinder 10"/>
          <p:cNvCxnSpPr/>
          <p:nvPr userDrawn="1"/>
        </p:nvCxnSpPr>
        <p:spPr bwMode="auto">
          <a:xfrm>
            <a:off x="479425" y="909768"/>
            <a:ext cx="11233149" cy="0"/>
          </a:xfrm>
          <a:prstGeom prst="line">
            <a:avLst/>
          </a:prstGeom>
          <a:solidFill>
            <a:schemeClr val="accent1"/>
          </a:solidFill>
          <a:ln w="12700" cap="flat" cmpd="sng" algn="ctr">
            <a:solidFill>
              <a:schemeClr val="bg1">
                <a:lumMod val="75000"/>
              </a:schemeClr>
            </a:solidFill>
            <a:prstDash val="solid"/>
            <a:round/>
            <a:headEnd type="none" w="med" len="med"/>
            <a:tailEnd type="none" w="med" len="med"/>
          </a:ln>
          <a:effectLst/>
        </p:spPr>
      </p:cxnSp>
      <p:sp>
        <p:nvSpPr>
          <p:cNvPr id="2" name="Datumsplatzhalter 1"/>
          <p:cNvSpPr>
            <a:spLocks noGrp="1"/>
          </p:cNvSpPr>
          <p:nvPr>
            <p:ph type="dt" sz="half" idx="14"/>
          </p:nvPr>
        </p:nvSpPr>
        <p:spPr/>
        <p:txBody>
          <a:bodyPr/>
          <a:lstStyle/>
          <a:p>
            <a:fld id="{6F4EBBD8-A576-4697-90A8-A3A1DA1E14A9}" type="datetime1">
              <a:rPr lang="de-DE" smtClean="0"/>
              <a:t>04.04.2022</a:t>
            </a:fld>
            <a:endParaRPr lang="de-DE" dirty="0"/>
          </a:p>
        </p:txBody>
      </p:sp>
      <p:sp>
        <p:nvSpPr>
          <p:cNvPr id="3" name="Fußzeilenplatzhalter 2"/>
          <p:cNvSpPr>
            <a:spLocks noGrp="1"/>
          </p:cNvSpPr>
          <p:nvPr>
            <p:ph type="ftr" sz="quarter" idx="15"/>
          </p:nvPr>
        </p:nvSpPr>
        <p:spPr/>
        <p:txBody>
          <a:bodyPr/>
          <a:lstStyle/>
          <a:p>
            <a:r>
              <a:rPr lang="de-DE" dirty="0" smtClean="0"/>
              <a:t>Victoria Haak – Gruppenmeeting TB/PWW</a:t>
            </a:r>
            <a:endParaRPr lang="de-DE" dirty="0"/>
          </a:p>
        </p:txBody>
      </p:sp>
      <p:sp>
        <p:nvSpPr>
          <p:cNvPr id="4" name="Foliennummernplatzhalter 3"/>
          <p:cNvSpPr>
            <a:spLocks noGrp="1"/>
          </p:cNvSpPr>
          <p:nvPr>
            <p:ph type="sldNum" sz="quarter" idx="16"/>
          </p:nvPr>
        </p:nvSpPr>
        <p:spPr/>
        <p:txBody>
          <a:bodyPr/>
          <a:lstStyle/>
          <a:p>
            <a:fld id="{31AA536C-85F5-4A1B-A111-7CE00A08BCBC}" type="slidenum">
              <a:rPr lang="de-DE" smtClean="0"/>
              <a:pPr/>
              <a:t>‹Nr.›</a:t>
            </a:fld>
            <a:endParaRPr lang="de-DE" dirty="0"/>
          </a:p>
        </p:txBody>
      </p:sp>
    </p:spTree>
    <p:extLst>
      <p:ext uri="{BB962C8B-B14F-4D97-AF65-F5344CB8AC3E}">
        <p14:creationId xmlns:p14="http://schemas.microsoft.com/office/powerpoint/2010/main" val="199698850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8" pos="737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3" name="Titel 12"/>
          <p:cNvSpPr>
            <a:spLocks noGrp="1"/>
          </p:cNvSpPr>
          <p:nvPr>
            <p:ph type="title"/>
          </p:nvPr>
        </p:nvSpPr>
        <p:spPr>
          <a:xfrm>
            <a:off x="479425" y="188638"/>
            <a:ext cx="10154975" cy="658800"/>
          </a:xfrm>
          <a:prstGeom prst="rect">
            <a:avLst/>
          </a:prstGeom>
        </p:spPr>
        <p:txBody>
          <a:bodyPr lIns="0" rIns="0" anchor="b">
            <a:normAutofit/>
          </a:bodyPr>
          <a:lstStyle>
            <a:lvl1pPr>
              <a:defRPr sz="3200" b="1">
                <a:solidFill>
                  <a:schemeClr val="accent1"/>
                </a:solidFill>
                <a:latin typeface="Arial Narrow" panose="020B0606020202030204" pitchFamily="34" charset="0"/>
              </a:defRPr>
            </a:lvl1pPr>
          </a:lstStyle>
          <a:p>
            <a:r>
              <a:rPr lang="de-DE" dirty="0" smtClean="0"/>
              <a:t>Titelmasterformat durch Klicken bearbeiten</a:t>
            </a:r>
            <a:endParaRPr lang="de-DE" dirty="0"/>
          </a:p>
        </p:txBody>
      </p:sp>
      <p:cxnSp>
        <p:nvCxnSpPr>
          <p:cNvPr id="15" name="Gerader Verbinder 10"/>
          <p:cNvCxnSpPr/>
          <p:nvPr userDrawn="1"/>
        </p:nvCxnSpPr>
        <p:spPr bwMode="auto">
          <a:xfrm>
            <a:off x="479425" y="909768"/>
            <a:ext cx="11233149" cy="0"/>
          </a:xfrm>
          <a:prstGeom prst="line">
            <a:avLst/>
          </a:prstGeom>
          <a:solidFill>
            <a:schemeClr val="accent1"/>
          </a:solidFill>
          <a:ln w="12700" cap="flat" cmpd="sng" algn="ctr">
            <a:solidFill>
              <a:schemeClr val="bg1">
                <a:lumMod val="75000"/>
              </a:schemeClr>
            </a:solidFill>
            <a:prstDash val="solid"/>
            <a:round/>
            <a:headEnd type="none" w="med" len="med"/>
            <a:tailEnd type="none" w="med" len="med"/>
          </a:ln>
          <a:effectLst/>
        </p:spPr>
      </p:cxnSp>
      <p:sp>
        <p:nvSpPr>
          <p:cNvPr id="2" name="Datumsplatzhalter 1"/>
          <p:cNvSpPr>
            <a:spLocks noGrp="1"/>
          </p:cNvSpPr>
          <p:nvPr>
            <p:ph type="dt" sz="half" idx="14"/>
          </p:nvPr>
        </p:nvSpPr>
        <p:spPr/>
        <p:txBody>
          <a:bodyPr/>
          <a:lstStyle/>
          <a:p>
            <a:fld id="{6F4EBBD8-A576-4697-90A8-A3A1DA1E14A9}" type="datetime1">
              <a:rPr lang="de-DE" smtClean="0"/>
              <a:t>04.04.2022</a:t>
            </a:fld>
            <a:endParaRPr lang="de-DE" dirty="0"/>
          </a:p>
        </p:txBody>
      </p:sp>
      <p:sp>
        <p:nvSpPr>
          <p:cNvPr id="3" name="Fußzeilenplatzhalter 2"/>
          <p:cNvSpPr>
            <a:spLocks noGrp="1"/>
          </p:cNvSpPr>
          <p:nvPr>
            <p:ph type="ftr" sz="quarter" idx="15"/>
          </p:nvPr>
        </p:nvSpPr>
        <p:spPr/>
        <p:txBody>
          <a:bodyPr/>
          <a:lstStyle/>
          <a:p>
            <a:endParaRPr lang="de-DE" dirty="0"/>
          </a:p>
        </p:txBody>
      </p:sp>
      <p:sp>
        <p:nvSpPr>
          <p:cNvPr id="4" name="Foliennummernplatzhalter 3"/>
          <p:cNvSpPr>
            <a:spLocks noGrp="1"/>
          </p:cNvSpPr>
          <p:nvPr>
            <p:ph type="sldNum" sz="quarter" idx="16"/>
          </p:nvPr>
        </p:nvSpPr>
        <p:spPr/>
        <p:txBody>
          <a:bodyPr/>
          <a:lstStyle/>
          <a:p>
            <a:fld id="{31AA536C-85F5-4A1B-A111-7CE00A08BCBC}" type="slidenum">
              <a:rPr lang="de-DE" smtClean="0"/>
              <a:pPr/>
              <a:t>‹Nr.›</a:t>
            </a:fld>
            <a:endParaRPr lang="de-DE" dirty="0"/>
          </a:p>
        </p:txBody>
      </p:sp>
      <p:sp>
        <p:nvSpPr>
          <p:cNvPr id="14" name="Inhaltsplatzhalter 2"/>
          <p:cNvSpPr>
            <a:spLocks noGrp="1"/>
          </p:cNvSpPr>
          <p:nvPr>
            <p:ph idx="1"/>
          </p:nvPr>
        </p:nvSpPr>
        <p:spPr>
          <a:xfrm>
            <a:off x="479780" y="1089025"/>
            <a:ext cx="5540020" cy="5129212"/>
          </a:xfrm>
          <a:prstGeom prst="rect">
            <a:avLst/>
          </a:prstGeom>
        </p:spPr>
        <p:txBody>
          <a:bodyPr lIns="0"/>
          <a:lstStyle>
            <a:lvl1pPr>
              <a:defRPr lang="de-DE" sz="2400" b="1" kern="1200" smtClean="0">
                <a:solidFill>
                  <a:schemeClr val="tx1"/>
                </a:solidFill>
                <a:latin typeface="+mn-lt"/>
                <a:ea typeface="+mn-ea"/>
                <a:cs typeface="+mn-cs"/>
              </a:defRPr>
            </a:lvl1pPr>
            <a:lvl2pPr>
              <a:defRPr lang="de-DE" sz="2000" b="0" kern="1200" dirty="0" smtClean="0">
                <a:solidFill>
                  <a:schemeClr val="tx1"/>
                </a:solidFill>
                <a:latin typeface="+mn-lt"/>
                <a:ea typeface="+mn-ea"/>
                <a:cs typeface="+mn-cs"/>
              </a:defRPr>
            </a:lvl2pPr>
            <a:lvl3pPr>
              <a:defRPr lang="de-DE" sz="1800" kern="1200" dirty="0" smtClean="0">
                <a:solidFill>
                  <a:schemeClr val="tx1"/>
                </a:solidFill>
                <a:latin typeface="+mn-lt"/>
                <a:ea typeface="+mn-ea"/>
                <a:cs typeface="+mn-cs"/>
              </a:defRPr>
            </a:lvl3pPr>
            <a:lvl5pPr>
              <a:defRPr lang="de-DE" sz="1600" kern="1200" dirty="0" smtClean="0">
                <a:solidFill>
                  <a:schemeClr val="tx1"/>
                </a:solidFill>
                <a:latin typeface="+mn-lt"/>
                <a:ea typeface="+mn-ea"/>
                <a:cs typeface="+mn-cs"/>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7" name="Inhaltsplatzhalter 2"/>
          <p:cNvSpPr>
            <a:spLocks noGrp="1"/>
          </p:cNvSpPr>
          <p:nvPr>
            <p:ph idx="18"/>
          </p:nvPr>
        </p:nvSpPr>
        <p:spPr>
          <a:xfrm>
            <a:off x="6175248" y="1089025"/>
            <a:ext cx="5540020" cy="5129212"/>
          </a:xfrm>
          <a:prstGeom prst="rect">
            <a:avLst/>
          </a:prstGeom>
        </p:spPr>
        <p:txBody>
          <a:bodyPr lIns="0"/>
          <a:lstStyle>
            <a:lvl1pPr>
              <a:defRPr lang="de-DE" sz="2400" b="1" kern="1200" smtClean="0">
                <a:solidFill>
                  <a:schemeClr val="tx1"/>
                </a:solidFill>
                <a:latin typeface="+mn-lt"/>
                <a:ea typeface="+mn-ea"/>
                <a:cs typeface="+mn-cs"/>
              </a:defRPr>
            </a:lvl1pPr>
            <a:lvl2pPr>
              <a:defRPr lang="de-DE" sz="2000" b="0" kern="1200" dirty="0" smtClean="0">
                <a:solidFill>
                  <a:schemeClr val="tx1"/>
                </a:solidFill>
                <a:latin typeface="+mn-lt"/>
                <a:ea typeface="+mn-ea"/>
                <a:cs typeface="+mn-cs"/>
              </a:defRPr>
            </a:lvl2pPr>
            <a:lvl3pPr>
              <a:defRPr lang="de-DE" sz="1800" kern="1200" dirty="0" smtClean="0">
                <a:solidFill>
                  <a:schemeClr val="tx1"/>
                </a:solidFill>
                <a:latin typeface="+mn-lt"/>
                <a:ea typeface="+mn-ea"/>
                <a:cs typeface="+mn-cs"/>
              </a:defRPr>
            </a:lvl3pPr>
            <a:lvl5pPr>
              <a:defRPr lang="de-DE" sz="1600" kern="1200" dirty="0" smtClean="0">
                <a:solidFill>
                  <a:schemeClr val="tx1"/>
                </a:solidFill>
                <a:latin typeface="+mn-lt"/>
                <a:ea typeface="+mn-ea"/>
                <a:cs typeface="+mn-cs"/>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73664544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8" pos="737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3" name="Titel 12"/>
          <p:cNvSpPr>
            <a:spLocks noGrp="1"/>
          </p:cNvSpPr>
          <p:nvPr>
            <p:ph type="title"/>
          </p:nvPr>
        </p:nvSpPr>
        <p:spPr>
          <a:xfrm>
            <a:off x="479425" y="188638"/>
            <a:ext cx="10154975" cy="658800"/>
          </a:xfrm>
          <a:prstGeom prst="rect">
            <a:avLst/>
          </a:prstGeom>
        </p:spPr>
        <p:txBody>
          <a:bodyPr lIns="0" rIns="0" anchor="b">
            <a:normAutofit/>
          </a:bodyPr>
          <a:lstStyle>
            <a:lvl1pPr>
              <a:defRPr sz="3200" b="1">
                <a:solidFill>
                  <a:schemeClr val="accent1"/>
                </a:solidFill>
                <a:latin typeface="Arial Narrow" panose="020B0606020202030204" pitchFamily="34" charset="0"/>
              </a:defRPr>
            </a:lvl1pPr>
          </a:lstStyle>
          <a:p>
            <a:r>
              <a:rPr lang="de-DE" dirty="0" smtClean="0"/>
              <a:t>Titelmasterformat durch Klicken bearbeiten</a:t>
            </a:r>
            <a:endParaRPr lang="de-DE" dirty="0"/>
          </a:p>
        </p:txBody>
      </p:sp>
      <p:cxnSp>
        <p:nvCxnSpPr>
          <p:cNvPr id="15" name="Gerader Verbinder 10"/>
          <p:cNvCxnSpPr/>
          <p:nvPr userDrawn="1"/>
        </p:nvCxnSpPr>
        <p:spPr bwMode="auto">
          <a:xfrm>
            <a:off x="479425" y="909768"/>
            <a:ext cx="11233149" cy="0"/>
          </a:xfrm>
          <a:prstGeom prst="line">
            <a:avLst/>
          </a:prstGeom>
          <a:solidFill>
            <a:schemeClr val="accent1"/>
          </a:solidFill>
          <a:ln w="12700" cap="flat" cmpd="sng" algn="ctr">
            <a:solidFill>
              <a:schemeClr val="bg1">
                <a:lumMod val="75000"/>
              </a:schemeClr>
            </a:solidFill>
            <a:prstDash val="solid"/>
            <a:round/>
            <a:headEnd type="none" w="med" len="med"/>
            <a:tailEnd type="none" w="med" len="med"/>
          </a:ln>
          <a:effectLst/>
        </p:spPr>
      </p:cxnSp>
      <p:sp>
        <p:nvSpPr>
          <p:cNvPr id="2" name="Datumsplatzhalter 1"/>
          <p:cNvSpPr>
            <a:spLocks noGrp="1"/>
          </p:cNvSpPr>
          <p:nvPr>
            <p:ph type="dt" sz="half" idx="14"/>
          </p:nvPr>
        </p:nvSpPr>
        <p:spPr/>
        <p:txBody>
          <a:bodyPr/>
          <a:lstStyle/>
          <a:p>
            <a:fld id="{6F4EBBD8-A576-4697-90A8-A3A1DA1E14A9}" type="datetime1">
              <a:rPr lang="de-DE" smtClean="0"/>
              <a:t>04.04.2022</a:t>
            </a:fld>
            <a:endParaRPr lang="de-DE" dirty="0"/>
          </a:p>
        </p:txBody>
      </p:sp>
      <p:sp>
        <p:nvSpPr>
          <p:cNvPr id="3" name="Fußzeilenplatzhalter 2"/>
          <p:cNvSpPr>
            <a:spLocks noGrp="1"/>
          </p:cNvSpPr>
          <p:nvPr>
            <p:ph type="ftr" sz="quarter" idx="15"/>
          </p:nvPr>
        </p:nvSpPr>
        <p:spPr/>
        <p:txBody>
          <a:bodyPr/>
          <a:lstStyle/>
          <a:p>
            <a:endParaRPr lang="de-DE" dirty="0"/>
          </a:p>
        </p:txBody>
      </p:sp>
      <p:sp>
        <p:nvSpPr>
          <p:cNvPr id="4" name="Foliennummernplatzhalter 3"/>
          <p:cNvSpPr>
            <a:spLocks noGrp="1"/>
          </p:cNvSpPr>
          <p:nvPr>
            <p:ph type="sldNum" sz="quarter" idx="16"/>
          </p:nvPr>
        </p:nvSpPr>
        <p:spPr/>
        <p:txBody>
          <a:bodyPr/>
          <a:lstStyle/>
          <a:p>
            <a:fld id="{31AA536C-85F5-4A1B-A111-7CE00A08BCBC}" type="slidenum">
              <a:rPr lang="de-DE" smtClean="0"/>
              <a:pPr/>
              <a:t>‹Nr.›</a:t>
            </a:fld>
            <a:endParaRPr lang="de-DE" dirty="0"/>
          </a:p>
        </p:txBody>
      </p:sp>
      <p:sp>
        <p:nvSpPr>
          <p:cNvPr id="14" name="Inhaltsplatzhalter 2"/>
          <p:cNvSpPr>
            <a:spLocks noGrp="1"/>
          </p:cNvSpPr>
          <p:nvPr>
            <p:ph idx="1"/>
          </p:nvPr>
        </p:nvSpPr>
        <p:spPr>
          <a:xfrm>
            <a:off x="479425" y="1912937"/>
            <a:ext cx="5540020" cy="4314721"/>
          </a:xfrm>
          <a:prstGeom prst="rect">
            <a:avLst/>
          </a:prstGeom>
        </p:spPr>
        <p:txBody>
          <a:bodyPr lIns="0"/>
          <a:lstStyle>
            <a:lvl1pPr>
              <a:defRPr lang="de-DE" sz="2400" b="1" kern="1200" smtClean="0">
                <a:solidFill>
                  <a:schemeClr val="tx1"/>
                </a:solidFill>
                <a:latin typeface="+mn-lt"/>
                <a:ea typeface="+mn-ea"/>
                <a:cs typeface="+mn-cs"/>
              </a:defRPr>
            </a:lvl1pPr>
            <a:lvl2pPr>
              <a:defRPr lang="de-DE" sz="2000" b="0" kern="1200" dirty="0" smtClean="0">
                <a:solidFill>
                  <a:schemeClr val="tx1"/>
                </a:solidFill>
                <a:latin typeface="+mn-lt"/>
                <a:ea typeface="+mn-ea"/>
                <a:cs typeface="+mn-cs"/>
              </a:defRPr>
            </a:lvl2pPr>
            <a:lvl3pPr>
              <a:defRPr lang="de-DE" sz="1800" kern="1200" dirty="0" smtClean="0">
                <a:solidFill>
                  <a:schemeClr val="tx1"/>
                </a:solidFill>
                <a:latin typeface="+mn-lt"/>
                <a:ea typeface="+mn-ea"/>
                <a:cs typeface="+mn-cs"/>
              </a:defRPr>
            </a:lvl3pPr>
            <a:lvl5pPr>
              <a:defRPr lang="de-DE" sz="1600" kern="1200" dirty="0" smtClean="0">
                <a:solidFill>
                  <a:schemeClr val="tx1"/>
                </a:solidFill>
                <a:latin typeface="+mn-lt"/>
                <a:ea typeface="+mn-ea"/>
                <a:cs typeface="+mn-cs"/>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7" name="Inhaltsplatzhalter 2"/>
          <p:cNvSpPr>
            <a:spLocks noGrp="1"/>
          </p:cNvSpPr>
          <p:nvPr>
            <p:ph idx="18"/>
          </p:nvPr>
        </p:nvSpPr>
        <p:spPr>
          <a:xfrm>
            <a:off x="6175248" y="1912937"/>
            <a:ext cx="5540020" cy="4305300"/>
          </a:xfrm>
          <a:prstGeom prst="rect">
            <a:avLst/>
          </a:prstGeom>
        </p:spPr>
        <p:txBody>
          <a:bodyPr lIns="0"/>
          <a:lstStyle>
            <a:lvl1pPr>
              <a:defRPr lang="de-DE" sz="2400" b="1" kern="1200" smtClean="0">
                <a:solidFill>
                  <a:schemeClr val="tx1"/>
                </a:solidFill>
                <a:latin typeface="+mn-lt"/>
                <a:ea typeface="+mn-ea"/>
                <a:cs typeface="+mn-cs"/>
              </a:defRPr>
            </a:lvl1pPr>
            <a:lvl2pPr>
              <a:defRPr lang="de-DE" sz="2000" b="0" kern="1200" dirty="0" smtClean="0">
                <a:solidFill>
                  <a:schemeClr val="tx1"/>
                </a:solidFill>
                <a:latin typeface="+mn-lt"/>
                <a:ea typeface="+mn-ea"/>
                <a:cs typeface="+mn-cs"/>
              </a:defRPr>
            </a:lvl2pPr>
            <a:lvl3pPr>
              <a:defRPr lang="de-DE" sz="1800" kern="1200" dirty="0" smtClean="0">
                <a:solidFill>
                  <a:schemeClr val="tx1"/>
                </a:solidFill>
                <a:latin typeface="+mn-lt"/>
                <a:ea typeface="+mn-ea"/>
                <a:cs typeface="+mn-cs"/>
              </a:defRPr>
            </a:lvl3pPr>
            <a:lvl5pPr>
              <a:defRPr lang="de-DE" sz="1600" kern="1200" dirty="0" smtClean="0">
                <a:solidFill>
                  <a:schemeClr val="tx1"/>
                </a:solidFill>
                <a:latin typeface="+mn-lt"/>
                <a:ea typeface="+mn-ea"/>
                <a:cs typeface="+mn-cs"/>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6" name="Textplatzhalter 2"/>
          <p:cNvSpPr>
            <a:spLocks noGrp="1"/>
          </p:cNvSpPr>
          <p:nvPr>
            <p:ph type="body" idx="19"/>
          </p:nvPr>
        </p:nvSpPr>
        <p:spPr>
          <a:xfrm>
            <a:off x="479426" y="1089025"/>
            <a:ext cx="5540020" cy="823912"/>
          </a:xfrm>
          <a:prstGeom prst="rect">
            <a:avLst/>
          </a:prstGeom>
        </p:spPr>
        <p:txBody>
          <a:bodyPr l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Formatvorlagen des Textmasters bearbeiten</a:t>
            </a:r>
          </a:p>
        </p:txBody>
      </p:sp>
      <p:sp>
        <p:nvSpPr>
          <p:cNvPr id="18" name="Textplatzhalter 4"/>
          <p:cNvSpPr>
            <a:spLocks noGrp="1"/>
          </p:cNvSpPr>
          <p:nvPr>
            <p:ph type="body" sz="quarter" idx="3"/>
          </p:nvPr>
        </p:nvSpPr>
        <p:spPr>
          <a:xfrm>
            <a:off x="6172136" y="1089025"/>
            <a:ext cx="5539678" cy="823912"/>
          </a:xfrm>
          <a:prstGeom prst="rect">
            <a:avLst/>
          </a:prstGeom>
        </p:spPr>
        <p:txBody>
          <a:bodyPr l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Formatvorlagen des Textmasters bearbeiten</a:t>
            </a:r>
          </a:p>
        </p:txBody>
      </p:sp>
    </p:spTree>
    <p:extLst>
      <p:ext uri="{BB962C8B-B14F-4D97-AF65-F5344CB8AC3E}">
        <p14:creationId xmlns:p14="http://schemas.microsoft.com/office/powerpoint/2010/main" val="343000010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8" pos="737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161705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8" pos="737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7-X w/ acknowledgement">
    <p:spTree>
      <p:nvGrpSpPr>
        <p:cNvPr id="1" name=""/>
        <p:cNvGrpSpPr/>
        <p:nvPr/>
      </p:nvGrpSpPr>
      <p:grpSpPr>
        <a:xfrm>
          <a:off x="0" y="0"/>
          <a:ext cx="0" cy="0"/>
          <a:chOff x="0" y="0"/>
          <a:chExt cx="0" cy="0"/>
        </a:xfrm>
      </p:grpSpPr>
      <p:sp>
        <p:nvSpPr>
          <p:cNvPr id="33" name="Untertitel 2"/>
          <p:cNvSpPr>
            <a:spLocks noGrp="1"/>
          </p:cNvSpPr>
          <p:nvPr userDrawn="1">
            <p:ph type="subTitle" idx="1"/>
          </p:nvPr>
        </p:nvSpPr>
        <p:spPr>
          <a:xfrm>
            <a:off x="1524000" y="3429000"/>
            <a:ext cx="9144000" cy="1194706"/>
          </a:xfrm>
          <a:prstGeom prst="rect">
            <a:avLst/>
          </a:prstGeom>
        </p:spPr>
        <p:txBody>
          <a:bodyPr/>
          <a:lstStyle>
            <a:lvl1pPr marL="0" indent="0" algn="ctr">
              <a:buNone/>
              <a:defRPr sz="2400" b="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dirty="0"/>
          </a:p>
        </p:txBody>
      </p:sp>
      <p:sp>
        <p:nvSpPr>
          <p:cNvPr id="34" name="Titel 7"/>
          <p:cNvSpPr>
            <a:spLocks noGrp="1"/>
          </p:cNvSpPr>
          <p:nvPr userDrawn="1">
            <p:ph type="title"/>
          </p:nvPr>
        </p:nvSpPr>
        <p:spPr>
          <a:xfrm>
            <a:off x="1524000" y="1240663"/>
            <a:ext cx="9144000" cy="2055378"/>
          </a:xfrm>
          <a:prstGeom prst="rect">
            <a:avLst/>
          </a:prstGeom>
        </p:spPr>
        <p:txBody>
          <a:bodyPr anchor="b"/>
          <a:lstStyle>
            <a:lvl1pPr algn="ctr">
              <a:defRPr b="1"/>
            </a:lvl1pPr>
          </a:lstStyle>
          <a:p>
            <a:r>
              <a:rPr lang="de-DE" smtClean="0"/>
              <a:t>Titelmasterformat durch Klicken bearbeiten</a:t>
            </a:r>
            <a:endParaRPr lang="de-DE" dirty="0"/>
          </a:p>
        </p:txBody>
      </p:sp>
      <p:grpSp>
        <p:nvGrpSpPr>
          <p:cNvPr id="14" name="Gruppieren 13"/>
          <p:cNvGrpSpPr/>
          <p:nvPr userDrawn="1"/>
        </p:nvGrpSpPr>
        <p:grpSpPr>
          <a:xfrm>
            <a:off x="1930906" y="5858096"/>
            <a:ext cx="8505866" cy="566770"/>
            <a:chOff x="507813" y="5799994"/>
            <a:chExt cx="8204703" cy="566770"/>
          </a:xfrm>
        </p:grpSpPr>
        <p:pic>
          <p:nvPicPr>
            <p:cNvPr id="15" name="Grafik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7813" y="5834863"/>
              <a:ext cx="560411" cy="373742"/>
            </a:xfrm>
            <a:prstGeom prst="rect">
              <a:avLst/>
            </a:prstGeom>
          </p:spPr>
        </p:pic>
        <p:sp>
          <p:nvSpPr>
            <p:cNvPr id="18" name="Subtitle 2"/>
            <p:cNvSpPr txBox="1">
              <a:spLocks/>
            </p:cNvSpPr>
            <p:nvPr userDrawn="1"/>
          </p:nvSpPr>
          <p:spPr>
            <a:xfrm>
              <a:off x="1068224" y="5799994"/>
              <a:ext cx="7644292" cy="56677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950" dirty="0" smtClean="0">
                  <a:latin typeface="Arial Narrow" panose="020B0606020202030204" pitchFamily="34" charset="0"/>
                </a:rPr>
                <a:t>This work has been carried out within the framework of the </a:t>
              </a:r>
              <a:r>
                <a:rPr lang="en-US" sz="950" dirty="0" err="1" smtClean="0">
                  <a:latin typeface="Arial Narrow" panose="020B0606020202030204" pitchFamily="34" charset="0"/>
                </a:rPr>
                <a:t>EUROfusion</a:t>
              </a:r>
              <a:r>
                <a:rPr lang="en-US" sz="950" dirty="0" smtClean="0">
                  <a:latin typeface="Arial Narrow" panose="020B0606020202030204" pitchFamily="34" charset="0"/>
                </a:rPr>
                <a:t> Consortium, funded by the European Union via the </a:t>
              </a:r>
              <a:r>
                <a:rPr lang="en-US" sz="950" dirty="0" err="1" smtClean="0">
                  <a:latin typeface="Arial Narrow" panose="020B0606020202030204" pitchFamily="34" charset="0"/>
                </a:rPr>
                <a:t>Euratom</a:t>
              </a:r>
              <a:r>
                <a:rPr lang="en-US" sz="950" dirty="0" smtClean="0">
                  <a:latin typeface="Arial Narrow" panose="020B0606020202030204" pitchFamily="34" charset="0"/>
                </a:rPr>
                <a:t> Research and Training </a:t>
              </a:r>
              <a:r>
                <a:rPr lang="en-US" sz="950" dirty="0" err="1" smtClean="0">
                  <a:latin typeface="Arial Narrow" panose="020B0606020202030204" pitchFamily="34" charset="0"/>
                </a:rPr>
                <a:t>Programme</a:t>
              </a:r>
              <a:r>
                <a:rPr lang="en-US" sz="950" dirty="0" smtClean="0">
                  <a:latin typeface="Arial Narrow" panose="020B0606020202030204" pitchFamily="34" charset="0"/>
                </a:rPr>
                <a:t> (Grant Agreement No 101052200 — </a:t>
              </a:r>
              <a:r>
                <a:rPr lang="en-US" sz="950" dirty="0" err="1" smtClean="0">
                  <a:latin typeface="Arial Narrow" panose="020B0606020202030204" pitchFamily="34" charset="0"/>
                </a:rPr>
                <a:t>EUROfusion</a:t>
              </a:r>
              <a:r>
                <a:rPr lang="en-US" sz="950" dirty="0" smtClean="0">
                  <a:latin typeface="Arial Narrow" panose="020B0606020202030204" pitchFamily="34" charset="0"/>
                </a:rPr>
                <a:t>). Views and opinions expressed are however those of the author(s) only and do not necessarily reflect those of the European Union or the European Commission. Neither the European Union nor the European Commission can be held responsible for them.</a:t>
              </a:r>
              <a:endParaRPr lang="en-US" sz="950" dirty="0">
                <a:latin typeface="Arial Narrow" panose="020B0606020202030204" pitchFamily="34" charset="0"/>
              </a:endParaRPr>
            </a:p>
          </p:txBody>
        </p:sp>
      </p:grpSp>
      <p:sp>
        <p:nvSpPr>
          <p:cNvPr id="3" name="Datumsplatzhalter 2"/>
          <p:cNvSpPr>
            <a:spLocks noGrp="1"/>
          </p:cNvSpPr>
          <p:nvPr>
            <p:ph type="dt" sz="half" idx="10"/>
          </p:nvPr>
        </p:nvSpPr>
        <p:spPr/>
        <p:txBody>
          <a:bodyPr/>
          <a:lstStyle/>
          <a:p>
            <a:fld id="{6F4EBBD8-A576-4697-90A8-A3A1DA1E14A9}" type="datetime1">
              <a:rPr lang="de-DE" smtClean="0"/>
              <a:t>04.04.2022</a:t>
            </a:fld>
            <a:endParaRPr lang="de-DE" dirty="0"/>
          </a:p>
        </p:txBody>
      </p:sp>
      <p:sp>
        <p:nvSpPr>
          <p:cNvPr id="4" name="Fußzeilenplatzhalter 3"/>
          <p:cNvSpPr>
            <a:spLocks noGrp="1"/>
          </p:cNvSpPr>
          <p:nvPr>
            <p:ph type="ftr" sz="quarter" idx="11"/>
          </p:nvPr>
        </p:nvSpPr>
        <p:spPr/>
        <p:txBody>
          <a:bodyPr/>
          <a:lstStyle/>
          <a:p>
            <a:endParaRPr lang="de-DE" dirty="0"/>
          </a:p>
        </p:txBody>
      </p:sp>
      <p:sp>
        <p:nvSpPr>
          <p:cNvPr id="5" name="Foliennummernplatzhalter 4"/>
          <p:cNvSpPr>
            <a:spLocks noGrp="1"/>
          </p:cNvSpPr>
          <p:nvPr>
            <p:ph type="sldNum" sz="quarter" idx="12"/>
          </p:nvPr>
        </p:nvSpPr>
        <p:spPr/>
        <p:txBody>
          <a:bodyPr/>
          <a:lstStyle/>
          <a:p>
            <a:fld id="{31AA536C-85F5-4A1B-A111-7CE00A08BCBC}" type="slidenum">
              <a:rPr lang="de-DE" smtClean="0"/>
              <a:pPr/>
              <a:t>‹Nr.›</a:t>
            </a:fld>
            <a:endParaRPr lang="de-DE" dirty="0"/>
          </a:p>
        </p:txBody>
      </p:sp>
      <p:grpSp>
        <p:nvGrpSpPr>
          <p:cNvPr id="16" name="Gruppieren 15"/>
          <p:cNvGrpSpPr/>
          <p:nvPr userDrawn="1"/>
        </p:nvGrpSpPr>
        <p:grpSpPr>
          <a:xfrm>
            <a:off x="3520800" y="4874400"/>
            <a:ext cx="5177783" cy="716032"/>
            <a:chOff x="3520800" y="5270400"/>
            <a:chExt cx="5177783" cy="716032"/>
          </a:xfrm>
        </p:grpSpPr>
        <p:pic>
          <p:nvPicPr>
            <p:cNvPr id="17" name="Grafik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62800" y="5425200"/>
              <a:ext cx="2135783" cy="507600"/>
            </a:xfrm>
            <a:prstGeom prst="rect">
              <a:avLst/>
            </a:prstGeom>
          </p:spPr>
        </p:pic>
        <p:pic>
          <p:nvPicPr>
            <p:cNvPr id="19" name="Grafik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20800" y="5270400"/>
              <a:ext cx="2382977" cy="716032"/>
            </a:xfrm>
            <a:prstGeom prst="rect">
              <a:avLst/>
            </a:prstGeom>
          </p:spPr>
        </p:pic>
      </p:grpSp>
    </p:spTree>
    <p:extLst>
      <p:ext uri="{BB962C8B-B14F-4D97-AF65-F5344CB8AC3E}">
        <p14:creationId xmlns:p14="http://schemas.microsoft.com/office/powerpoint/2010/main" val="4127922223"/>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7-X w/o acknowledgement w/ image">
    <p:spTree>
      <p:nvGrpSpPr>
        <p:cNvPr id="1" name=""/>
        <p:cNvGrpSpPr/>
        <p:nvPr/>
      </p:nvGrpSpPr>
      <p:grpSpPr>
        <a:xfrm>
          <a:off x="0" y="0"/>
          <a:ext cx="0" cy="0"/>
          <a:chOff x="0" y="0"/>
          <a:chExt cx="0" cy="0"/>
        </a:xfrm>
      </p:grpSpPr>
      <p:pic>
        <p:nvPicPr>
          <p:cNvPr id="6" name="Grafik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49395"/>
            <a:ext cx="12192000" cy="2264910"/>
          </a:xfrm>
          <a:prstGeom prst="rect">
            <a:avLst/>
          </a:prstGeom>
        </p:spPr>
      </p:pic>
      <p:sp>
        <p:nvSpPr>
          <p:cNvPr id="14" name="Datumsplatzhalter 2"/>
          <p:cNvSpPr>
            <a:spLocks noGrp="1"/>
          </p:cNvSpPr>
          <p:nvPr>
            <p:ph type="dt" sz="half" idx="10"/>
          </p:nvPr>
        </p:nvSpPr>
        <p:spPr>
          <a:xfrm>
            <a:off x="479425" y="6490520"/>
            <a:ext cx="1080000" cy="365125"/>
          </a:xfrm>
        </p:spPr>
        <p:txBody>
          <a:bodyPr/>
          <a:lstStyle>
            <a:lvl1pPr>
              <a:defRPr lang="de-DE" sz="1000" b="0" kern="1200" smtClean="0">
                <a:solidFill>
                  <a:schemeClr val="tx1">
                    <a:lumMod val="75000"/>
                    <a:lumOff val="25000"/>
                  </a:schemeClr>
                </a:solidFill>
                <a:latin typeface="Arial Narrow" panose="020B0606020202030204" pitchFamily="34" charset="0"/>
                <a:ea typeface="+mn-ea"/>
                <a:cs typeface="+mn-cs"/>
              </a:defRPr>
            </a:lvl1pPr>
          </a:lstStyle>
          <a:p>
            <a:fld id="{9239386D-0DD8-4F47-AB93-DD4D12351C48}" type="datetime1">
              <a:rPr lang="de-DE" smtClean="0"/>
              <a:t>04.04.2022</a:t>
            </a:fld>
            <a:endParaRPr lang="de-DE" dirty="0"/>
          </a:p>
        </p:txBody>
      </p:sp>
      <p:sp>
        <p:nvSpPr>
          <p:cNvPr id="15" name="Fußzeilenplatzhalter 3"/>
          <p:cNvSpPr>
            <a:spLocks noGrp="1"/>
          </p:cNvSpPr>
          <p:nvPr>
            <p:ph type="ftr" sz="quarter" idx="11"/>
          </p:nvPr>
        </p:nvSpPr>
        <p:spPr>
          <a:xfrm>
            <a:off x="1813845" y="6488564"/>
            <a:ext cx="8564310" cy="365125"/>
          </a:xfrm>
        </p:spPr>
        <p:txBody>
          <a:bodyPr/>
          <a:lstStyle>
            <a:lvl1pPr>
              <a:defRPr lang="en-US" sz="1000" b="0" kern="1200" dirty="0" smtClean="0">
                <a:solidFill>
                  <a:schemeClr val="tx1">
                    <a:lumMod val="75000"/>
                    <a:lumOff val="25000"/>
                  </a:schemeClr>
                </a:solidFill>
                <a:latin typeface="Arial Narrow" panose="020B0606020202030204" pitchFamily="34" charset="0"/>
                <a:ea typeface="+mn-ea"/>
                <a:cs typeface="+mn-cs"/>
              </a:defRPr>
            </a:lvl1pPr>
          </a:lstStyle>
          <a:p>
            <a:endParaRPr lang="en-US" dirty="0"/>
          </a:p>
        </p:txBody>
      </p:sp>
      <p:sp>
        <p:nvSpPr>
          <p:cNvPr id="16" name="Foliennummernplatzhalter 4"/>
          <p:cNvSpPr>
            <a:spLocks noGrp="1"/>
          </p:cNvSpPr>
          <p:nvPr>
            <p:ph type="sldNum" sz="quarter" idx="12"/>
          </p:nvPr>
        </p:nvSpPr>
        <p:spPr>
          <a:xfrm>
            <a:off x="10632575" y="6490519"/>
            <a:ext cx="1080000" cy="365125"/>
          </a:xfrm>
        </p:spPr>
        <p:txBody>
          <a:bodyPr/>
          <a:lstStyle>
            <a:lvl1pPr>
              <a:defRPr lang="de-DE" sz="1000" b="0" kern="1200" smtClean="0">
                <a:solidFill>
                  <a:schemeClr val="tx1">
                    <a:lumMod val="75000"/>
                    <a:lumOff val="25000"/>
                  </a:schemeClr>
                </a:solidFill>
                <a:latin typeface="Arial Narrow" panose="020B0606020202030204" pitchFamily="34" charset="0"/>
                <a:ea typeface="+mn-ea"/>
                <a:cs typeface="+mn-cs"/>
              </a:defRPr>
            </a:lvl1pPr>
          </a:lstStyle>
          <a:p>
            <a:fld id="{31AA536C-85F5-4A1B-A111-7CE00A08BCBC}" type="slidenum">
              <a:rPr lang="de-DE" smtClean="0"/>
              <a:pPr/>
              <a:t>‹Nr.›</a:t>
            </a:fld>
            <a:endParaRPr lang="de-DE" dirty="0"/>
          </a:p>
        </p:txBody>
      </p:sp>
      <p:sp>
        <p:nvSpPr>
          <p:cNvPr id="17" name="Untertitel 2"/>
          <p:cNvSpPr>
            <a:spLocks noGrp="1"/>
          </p:cNvSpPr>
          <p:nvPr>
            <p:ph type="subTitle" idx="1"/>
          </p:nvPr>
        </p:nvSpPr>
        <p:spPr>
          <a:xfrm>
            <a:off x="1524000" y="2510472"/>
            <a:ext cx="9144000" cy="748028"/>
          </a:xfrm>
          <a:prstGeom prst="rect">
            <a:avLst/>
          </a:prstGeom>
        </p:spPr>
        <p:txBody>
          <a:bodyPr/>
          <a:lstStyle>
            <a:lvl1pPr marL="0" indent="0" algn="ctr">
              <a:buNone/>
              <a:defRPr sz="2400" b="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dirty="0"/>
          </a:p>
        </p:txBody>
      </p:sp>
      <p:sp>
        <p:nvSpPr>
          <p:cNvPr id="23" name="Titel 7"/>
          <p:cNvSpPr>
            <a:spLocks noGrp="1"/>
          </p:cNvSpPr>
          <p:nvPr>
            <p:ph type="title"/>
          </p:nvPr>
        </p:nvSpPr>
        <p:spPr>
          <a:xfrm>
            <a:off x="1524000" y="1136247"/>
            <a:ext cx="9144000" cy="1316396"/>
          </a:xfrm>
          <a:prstGeom prst="rect">
            <a:avLst/>
          </a:prstGeom>
        </p:spPr>
        <p:txBody>
          <a:bodyPr anchor="b"/>
          <a:lstStyle>
            <a:lvl1pPr algn="ctr">
              <a:defRPr b="1"/>
            </a:lvl1pPr>
          </a:lstStyle>
          <a:p>
            <a:r>
              <a:rPr lang="de-DE" smtClean="0"/>
              <a:t>Titelmasterformat durch Klicken bearbeiten</a:t>
            </a:r>
            <a:endParaRPr lang="de-DE" dirty="0"/>
          </a:p>
        </p:txBody>
      </p:sp>
      <p:grpSp>
        <p:nvGrpSpPr>
          <p:cNvPr id="12" name="Gruppieren 11"/>
          <p:cNvGrpSpPr/>
          <p:nvPr userDrawn="1"/>
        </p:nvGrpSpPr>
        <p:grpSpPr>
          <a:xfrm>
            <a:off x="3520800" y="3312000"/>
            <a:ext cx="5163857" cy="662400"/>
            <a:chOff x="3520800" y="5270400"/>
            <a:chExt cx="5163857" cy="662400"/>
          </a:xfrm>
        </p:grpSpPr>
        <p:pic>
          <p:nvPicPr>
            <p:cNvPr id="13" name="Grafik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85200" y="5418000"/>
              <a:ext cx="1999457" cy="475200"/>
            </a:xfrm>
            <a:prstGeom prst="rect">
              <a:avLst/>
            </a:prstGeom>
          </p:spPr>
        </p:pic>
        <p:pic>
          <p:nvPicPr>
            <p:cNvPr id="18" name="Grafik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20800" y="5270400"/>
              <a:ext cx="2204488" cy="662400"/>
            </a:xfrm>
            <a:prstGeom prst="rect">
              <a:avLst/>
            </a:prstGeom>
          </p:spPr>
        </p:pic>
      </p:grpSp>
    </p:spTree>
    <p:extLst>
      <p:ext uri="{BB962C8B-B14F-4D97-AF65-F5344CB8AC3E}">
        <p14:creationId xmlns:p14="http://schemas.microsoft.com/office/powerpoint/2010/main" val="1859038331"/>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W7-X w/ acknowledgement w/ image">
    <p:spTree>
      <p:nvGrpSpPr>
        <p:cNvPr id="1" name=""/>
        <p:cNvGrpSpPr/>
        <p:nvPr/>
      </p:nvGrpSpPr>
      <p:grpSpPr>
        <a:xfrm>
          <a:off x="0" y="0"/>
          <a:ext cx="0" cy="0"/>
          <a:chOff x="0" y="0"/>
          <a:chExt cx="0" cy="0"/>
        </a:xfrm>
      </p:grpSpPr>
      <p:pic>
        <p:nvPicPr>
          <p:cNvPr id="18" name="Grafik 17"/>
          <p:cNvPicPr>
            <a:picLocks noChangeAspect="1"/>
          </p:cNvPicPr>
          <p:nvPr userDrawn="1"/>
        </p:nvPicPr>
        <p:blipFill rotWithShape="1">
          <a:blip r:embed="rId2">
            <a:extLst>
              <a:ext uri="{28A0092B-C50C-407E-A947-70E740481C1C}">
                <a14:useLocalDpi xmlns:a14="http://schemas.microsoft.com/office/drawing/2010/main" val="0"/>
              </a:ext>
            </a:extLst>
          </a:blip>
          <a:srcRect t="9428"/>
          <a:stretch/>
        </p:blipFill>
        <p:spPr>
          <a:xfrm>
            <a:off x="0" y="4462943"/>
            <a:ext cx="12192000" cy="2051362"/>
          </a:xfrm>
          <a:prstGeom prst="rect">
            <a:avLst/>
          </a:prstGeom>
        </p:spPr>
      </p:pic>
      <p:sp>
        <p:nvSpPr>
          <p:cNvPr id="14" name="Datumsplatzhalter 2"/>
          <p:cNvSpPr>
            <a:spLocks noGrp="1"/>
          </p:cNvSpPr>
          <p:nvPr>
            <p:ph type="dt" sz="half" idx="10"/>
          </p:nvPr>
        </p:nvSpPr>
        <p:spPr>
          <a:xfrm>
            <a:off x="479425" y="6490520"/>
            <a:ext cx="1080000" cy="365125"/>
          </a:xfrm>
        </p:spPr>
        <p:txBody>
          <a:bodyPr/>
          <a:lstStyle>
            <a:lvl1pPr>
              <a:defRPr lang="de-DE" sz="1000" b="0" kern="1200" smtClean="0">
                <a:solidFill>
                  <a:schemeClr val="tx1">
                    <a:lumMod val="75000"/>
                    <a:lumOff val="25000"/>
                  </a:schemeClr>
                </a:solidFill>
                <a:latin typeface="Arial Narrow" panose="020B0606020202030204" pitchFamily="34" charset="0"/>
                <a:ea typeface="+mn-ea"/>
                <a:cs typeface="+mn-cs"/>
              </a:defRPr>
            </a:lvl1pPr>
          </a:lstStyle>
          <a:p>
            <a:fld id="{9239386D-0DD8-4F47-AB93-DD4D12351C48}" type="datetime1">
              <a:rPr lang="de-DE" smtClean="0"/>
              <a:t>04.04.2022</a:t>
            </a:fld>
            <a:endParaRPr lang="de-DE" dirty="0"/>
          </a:p>
        </p:txBody>
      </p:sp>
      <p:sp>
        <p:nvSpPr>
          <p:cNvPr id="15" name="Fußzeilenplatzhalter 3"/>
          <p:cNvSpPr>
            <a:spLocks noGrp="1"/>
          </p:cNvSpPr>
          <p:nvPr>
            <p:ph type="ftr" sz="quarter" idx="11"/>
          </p:nvPr>
        </p:nvSpPr>
        <p:spPr>
          <a:xfrm>
            <a:off x="1813845" y="6488564"/>
            <a:ext cx="8564310" cy="365125"/>
          </a:xfrm>
        </p:spPr>
        <p:txBody>
          <a:bodyPr/>
          <a:lstStyle>
            <a:lvl1pPr>
              <a:defRPr lang="en-US" sz="1000" b="0" kern="1200" dirty="0" smtClean="0">
                <a:solidFill>
                  <a:schemeClr val="tx1">
                    <a:lumMod val="75000"/>
                    <a:lumOff val="25000"/>
                  </a:schemeClr>
                </a:solidFill>
                <a:latin typeface="Arial Narrow" panose="020B0606020202030204" pitchFamily="34" charset="0"/>
                <a:ea typeface="+mn-ea"/>
                <a:cs typeface="+mn-cs"/>
              </a:defRPr>
            </a:lvl1pPr>
          </a:lstStyle>
          <a:p>
            <a:r>
              <a:rPr lang="de-DE" dirty="0" smtClean="0"/>
              <a:t>Victoria Haak – Gruppenmeeting TB/PWW</a:t>
            </a:r>
            <a:endParaRPr lang="de-DE" dirty="0"/>
          </a:p>
        </p:txBody>
      </p:sp>
      <p:sp>
        <p:nvSpPr>
          <p:cNvPr id="16" name="Foliennummernplatzhalter 4"/>
          <p:cNvSpPr>
            <a:spLocks noGrp="1"/>
          </p:cNvSpPr>
          <p:nvPr>
            <p:ph type="sldNum" sz="quarter" idx="12"/>
          </p:nvPr>
        </p:nvSpPr>
        <p:spPr>
          <a:xfrm>
            <a:off x="10632575" y="6490519"/>
            <a:ext cx="1080000" cy="365125"/>
          </a:xfrm>
        </p:spPr>
        <p:txBody>
          <a:bodyPr/>
          <a:lstStyle>
            <a:lvl1pPr>
              <a:defRPr lang="de-DE" sz="1000" b="0" kern="1200" smtClean="0">
                <a:solidFill>
                  <a:schemeClr val="tx1">
                    <a:lumMod val="75000"/>
                    <a:lumOff val="25000"/>
                  </a:schemeClr>
                </a:solidFill>
                <a:latin typeface="Arial Narrow" panose="020B0606020202030204" pitchFamily="34" charset="0"/>
                <a:ea typeface="+mn-ea"/>
                <a:cs typeface="+mn-cs"/>
              </a:defRPr>
            </a:lvl1pPr>
          </a:lstStyle>
          <a:p>
            <a:fld id="{31AA536C-85F5-4A1B-A111-7CE00A08BCBC}" type="slidenum">
              <a:rPr lang="de-DE" smtClean="0"/>
              <a:pPr/>
              <a:t>‹Nr.›</a:t>
            </a:fld>
            <a:endParaRPr lang="de-DE" dirty="0"/>
          </a:p>
        </p:txBody>
      </p:sp>
      <p:sp>
        <p:nvSpPr>
          <p:cNvPr id="17" name="Untertitel 2"/>
          <p:cNvSpPr>
            <a:spLocks noGrp="1"/>
          </p:cNvSpPr>
          <p:nvPr>
            <p:ph type="subTitle" idx="1"/>
          </p:nvPr>
        </p:nvSpPr>
        <p:spPr>
          <a:xfrm>
            <a:off x="1524000" y="2407920"/>
            <a:ext cx="9144000" cy="748028"/>
          </a:xfrm>
          <a:prstGeom prst="rect">
            <a:avLst/>
          </a:prstGeom>
        </p:spPr>
        <p:txBody>
          <a:bodyPr/>
          <a:lstStyle>
            <a:lvl1pPr marL="0" indent="0" algn="ctr">
              <a:buNone/>
              <a:defRPr sz="2400" b="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dirty="0"/>
          </a:p>
        </p:txBody>
      </p:sp>
      <p:sp>
        <p:nvSpPr>
          <p:cNvPr id="23" name="Titel 7"/>
          <p:cNvSpPr>
            <a:spLocks noGrp="1"/>
          </p:cNvSpPr>
          <p:nvPr>
            <p:ph type="title"/>
          </p:nvPr>
        </p:nvSpPr>
        <p:spPr>
          <a:xfrm>
            <a:off x="1524000" y="1033695"/>
            <a:ext cx="9144000" cy="1316396"/>
          </a:xfrm>
          <a:prstGeom prst="rect">
            <a:avLst/>
          </a:prstGeom>
        </p:spPr>
        <p:txBody>
          <a:bodyPr anchor="b"/>
          <a:lstStyle>
            <a:lvl1pPr algn="ctr">
              <a:defRPr b="1"/>
            </a:lvl1pPr>
          </a:lstStyle>
          <a:p>
            <a:r>
              <a:rPr lang="de-DE" smtClean="0"/>
              <a:t>Titelmasterformat durch Klicken bearbeiten</a:t>
            </a:r>
            <a:endParaRPr lang="de-DE" dirty="0"/>
          </a:p>
        </p:txBody>
      </p:sp>
      <p:grpSp>
        <p:nvGrpSpPr>
          <p:cNvPr id="19" name="Gruppieren 18"/>
          <p:cNvGrpSpPr/>
          <p:nvPr userDrawn="1"/>
        </p:nvGrpSpPr>
        <p:grpSpPr>
          <a:xfrm>
            <a:off x="1155700" y="3986452"/>
            <a:ext cx="9746155" cy="566770"/>
            <a:chOff x="498625" y="5792837"/>
            <a:chExt cx="9401079" cy="566770"/>
          </a:xfrm>
        </p:grpSpPr>
        <p:pic>
          <p:nvPicPr>
            <p:cNvPr id="20" name="Grafik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8625" y="5834863"/>
              <a:ext cx="560411" cy="373742"/>
            </a:xfrm>
            <a:prstGeom prst="rect">
              <a:avLst/>
            </a:prstGeom>
          </p:spPr>
        </p:pic>
        <p:sp>
          <p:nvSpPr>
            <p:cNvPr id="21" name="Subtitle 2"/>
            <p:cNvSpPr txBox="1">
              <a:spLocks/>
            </p:cNvSpPr>
            <p:nvPr userDrawn="1"/>
          </p:nvSpPr>
          <p:spPr>
            <a:xfrm>
              <a:off x="1068226" y="5792837"/>
              <a:ext cx="8831478" cy="56677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950" dirty="0" smtClean="0">
                  <a:latin typeface="Arial Narrow" panose="020B0606020202030204" pitchFamily="34" charset="0"/>
                </a:rPr>
                <a:t>This work has been carried out within the framework of the </a:t>
              </a:r>
              <a:r>
                <a:rPr lang="en-US" sz="950" dirty="0" err="1" smtClean="0">
                  <a:latin typeface="Arial Narrow" panose="020B0606020202030204" pitchFamily="34" charset="0"/>
                </a:rPr>
                <a:t>EUROfusion</a:t>
              </a:r>
              <a:r>
                <a:rPr lang="en-US" sz="950" dirty="0" smtClean="0">
                  <a:latin typeface="Arial Narrow" panose="020B0606020202030204" pitchFamily="34" charset="0"/>
                </a:rPr>
                <a:t> Consortium, funded by the European Union via the </a:t>
              </a:r>
              <a:r>
                <a:rPr lang="en-US" sz="950" dirty="0" err="1" smtClean="0">
                  <a:latin typeface="Arial Narrow" panose="020B0606020202030204" pitchFamily="34" charset="0"/>
                </a:rPr>
                <a:t>Euratom</a:t>
              </a:r>
              <a:r>
                <a:rPr lang="en-US" sz="950" dirty="0" smtClean="0">
                  <a:latin typeface="Arial Narrow" panose="020B0606020202030204" pitchFamily="34" charset="0"/>
                </a:rPr>
                <a:t> Research and Training </a:t>
              </a:r>
              <a:r>
                <a:rPr lang="en-US" sz="950" dirty="0" err="1" smtClean="0">
                  <a:latin typeface="Arial Narrow" panose="020B0606020202030204" pitchFamily="34" charset="0"/>
                </a:rPr>
                <a:t>Programme</a:t>
              </a:r>
              <a:r>
                <a:rPr lang="en-US" sz="950" dirty="0" smtClean="0">
                  <a:latin typeface="Arial Narrow" panose="020B0606020202030204" pitchFamily="34" charset="0"/>
                </a:rPr>
                <a:t> (Grant Agreement No 101052200 — </a:t>
              </a:r>
              <a:r>
                <a:rPr lang="en-US" sz="950" dirty="0" err="1" smtClean="0">
                  <a:latin typeface="Arial Narrow" panose="020B0606020202030204" pitchFamily="34" charset="0"/>
                </a:rPr>
                <a:t>EUROfusion</a:t>
              </a:r>
              <a:r>
                <a:rPr lang="en-US" sz="950" dirty="0" smtClean="0">
                  <a:latin typeface="Arial Narrow" panose="020B0606020202030204" pitchFamily="34" charset="0"/>
                </a:rPr>
                <a:t>). Views and opinions expressed are however those of the author(s) only and do not necessarily reflect those of the European Union or the European Commission. Neither the European Union nor the European Commission can be held responsible for them.</a:t>
              </a:r>
              <a:endParaRPr lang="en-US" sz="950" dirty="0">
                <a:latin typeface="Arial Narrow" panose="020B0606020202030204" pitchFamily="34" charset="0"/>
              </a:endParaRPr>
            </a:p>
          </p:txBody>
        </p:sp>
      </p:grpSp>
      <p:grpSp>
        <p:nvGrpSpPr>
          <p:cNvPr id="39" name="Gruppieren 38"/>
          <p:cNvGrpSpPr/>
          <p:nvPr userDrawn="1"/>
        </p:nvGrpSpPr>
        <p:grpSpPr>
          <a:xfrm>
            <a:off x="3520800" y="3240000"/>
            <a:ext cx="5163857" cy="662400"/>
            <a:chOff x="3520800" y="5270400"/>
            <a:chExt cx="5163857" cy="662400"/>
          </a:xfrm>
        </p:grpSpPr>
        <p:pic>
          <p:nvPicPr>
            <p:cNvPr id="40" name="Grafik 3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685200" y="5418000"/>
              <a:ext cx="1999457" cy="475200"/>
            </a:xfrm>
            <a:prstGeom prst="rect">
              <a:avLst/>
            </a:prstGeom>
          </p:spPr>
        </p:pic>
        <p:pic>
          <p:nvPicPr>
            <p:cNvPr id="41" name="Grafik 4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520800" y="5270400"/>
              <a:ext cx="2204488" cy="662400"/>
            </a:xfrm>
            <a:prstGeom prst="rect">
              <a:avLst/>
            </a:prstGeom>
          </p:spPr>
        </p:pic>
      </p:grpSp>
    </p:spTree>
    <p:extLst>
      <p:ext uri="{BB962C8B-B14F-4D97-AF65-F5344CB8AC3E}">
        <p14:creationId xmlns:p14="http://schemas.microsoft.com/office/powerpoint/2010/main" val="1739373161"/>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Titel 12"/>
          <p:cNvSpPr>
            <a:spLocks noGrp="1"/>
          </p:cNvSpPr>
          <p:nvPr>
            <p:ph type="title"/>
          </p:nvPr>
        </p:nvSpPr>
        <p:spPr>
          <a:xfrm>
            <a:off x="479425" y="188638"/>
            <a:ext cx="9502775" cy="658800"/>
          </a:xfrm>
          <a:prstGeom prst="rect">
            <a:avLst/>
          </a:prstGeom>
        </p:spPr>
        <p:txBody>
          <a:bodyPr lIns="0" rIns="0" anchor="b">
            <a:normAutofit/>
          </a:bodyPr>
          <a:lstStyle>
            <a:lvl1pPr>
              <a:defRPr sz="3200" b="1">
                <a:solidFill>
                  <a:schemeClr val="accent1"/>
                </a:solidFill>
                <a:latin typeface="Arial Narrow" panose="020B0606020202030204" pitchFamily="34" charset="0"/>
              </a:defRPr>
            </a:lvl1pPr>
          </a:lstStyle>
          <a:p>
            <a:r>
              <a:rPr lang="de-DE" dirty="0" smtClean="0"/>
              <a:t>Titelmasterformat durch Klicken bearbeiten</a:t>
            </a:r>
            <a:endParaRPr lang="de-DE" dirty="0"/>
          </a:p>
        </p:txBody>
      </p:sp>
      <p:cxnSp>
        <p:nvCxnSpPr>
          <p:cNvPr id="15" name="Gerader Verbinder 10"/>
          <p:cNvCxnSpPr/>
          <p:nvPr userDrawn="1"/>
        </p:nvCxnSpPr>
        <p:spPr bwMode="auto">
          <a:xfrm>
            <a:off x="479425" y="909768"/>
            <a:ext cx="11233149" cy="0"/>
          </a:xfrm>
          <a:prstGeom prst="line">
            <a:avLst/>
          </a:prstGeom>
          <a:solidFill>
            <a:schemeClr val="accent1"/>
          </a:solidFill>
          <a:ln w="12700" cap="flat" cmpd="sng" algn="ctr">
            <a:solidFill>
              <a:schemeClr val="bg1">
                <a:lumMod val="75000"/>
              </a:schemeClr>
            </a:solidFill>
            <a:prstDash val="solid"/>
            <a:round/>
            <a:headEnd type="none" w="med" len="med"/>
            <a:tailEnd type="none" w="med" len="med"/>
          </a:ln>
          <a:effectLst/>
        </p:spPr>
      </p:cxnSp>
      <p:sp>
        <p:nvSpPr>
          <p:cNvPr id="2" name="Datumsplatzhalter 1"/>
          <p:cNvSpPr>
            <a:spLocks noGrp="1"/>
          </p:cNvSpPr>
          <p:nvPr>
            <p:ph type="dt" sz="half" idx="14"/>
          </p:nvPr>
        </p:nvSpPr>
        <p:spPr/>
        <p:txBody>
          <a:bodyPr/>
          <a:lstStyle/>
          <a:p>
            <a:fld id="{6F4EBBD8-A576-4697-90A8-A3A1DA1E14A9}" type="datetime1">
              <a:rPr lang="de-DE" smtClean="0"/>
              <a:t>04.04.2022</a:t>
            </a:fld>
            <a:endParaRPr lang="de-DE" dirty="0"/>
          </a:p>
        </p:txBody>
      </p:sp>
      <p:sp>
        <p:nvSpPr>
          <p:cNvPr id="3" name="Fußzeilenplatzhalter 2"/>
          <p:cNvSpPr>
            <a:spLocks noGrp="1"/>
          </p:cNvSpPr>
          <p:nvPr>
            <p:ph type="ftr" sz="quarter" idx="15"/>
          </p:nvPr>
        </p:nvSpPr>
        <p:spPr/>
        <p:txBody>
          <a:bodyPr/>
          <a:lstStyle/>
          <a:p>
            <a:endParaRPr lang="de-DE" dirty="0"/>
          </a:p>
        </p:txBody>
      </p:sp>
      <p:sp>
        <p:nvSpPr>
          <p:cNvPr id="4" name="Foliennummernplatzhalter 3"/>
          <p:cNvSpPr>
            <a:spLocks noGrp="1"/>
          </p:cNvSpPr>
          <p:nvPr>
            <p:ph type="sldNum" sz="quarter" idx="16"/>
          </p:nvPr>
        </p:nvSpPr>
        <p:spPr/>
        <p:txBody>
          <a:bodyPr/>
          <a:lstStyle/>
          <a:p>
            <a:fld id="{31AA536C-85F5-4A1B-A111-7CE00A08BCBC}" type="slidenum">
              <a:rPr lang="de-DE" smtClean="0"/>
              <a:pPr/>
              <a:t>‹Nr.›</a:t>
            </a:fld>
            <a:endParaRPr lang="de-DE" dirty="0"/>
          </a:p>
        </p:txBody>
      </p:sp>
      <p:sp>
        <p:nvSpPr>
          <p:cNvPr id="14" name="Inhaltsplatzhalter 2"/>
          <p:cNvSpPr>
            <a:spLocks noGrp="1"/>
          </p:cNvSpPr>
          <p:nvPr>
            <p:ph idx="1"/>
          </p:nvPr>
        </p:nvSpPr>
        <p:spPr>
          <a:xfrm>
            <a:off x="479780" y="1096930"/>
            <a:ext cx="11232438" cy="5104490"/>
          </a:xfrm>
          <a:prstGeom prst="rect">
            <a:avLst/>
          </a:prstGeom>
        </p:spPr>
        <p:txBody>
          <a:bodyPr lIns="0"/>
          <a:lstStyle>
            <a:lvl1pPr>
              <a:defRPr lang="de-DE" sz="2400" b="1" kern="1200" smtClean="0">
                <a:solidFill>
                  <a:schemeClr val="tx1"/>
                </a:solidFill>
                <a:latin typeface="+mj-lt"/>
                <a:ea typeface="+mn-ea"/>
                <a:cs typeface="+mn-cs"/>
              </a:defRPr>
            </a:lvl1pPr>
            <a:lvl2pPr>
              <a:defRPr lang="de-DE" sz="2000" b="0" kern="1200" dirty="0" smtClean="0">
                <a:solidFill>
                  <a:schemeClr val="tx1"/>
                </a:solidFill>
                <a:latin typeface="+mj-lt"/>
                <a:ea typeface="+mn-ea"/>
                <a:cs typeface="+mn-cs"/>
              </a:defRPr>
            </a:lvl2pPr>
            <a:lvl3pPr>
              <a:defRPr lang="de-DE" sz="1800" kern="1200" dirty="0" smtClean="0">
                <a:solidFill>
                  <a:schemeClr val="tx1"/>
                </a:solidFill>
                <a:latin typeface="+mj-lt"/>
                <a:ea typeface="+mn-ea"/>
                <a:cs typeface="+mn-cs"/>
              </a:defRPr>
            </a:lvl3pPr>
            <a:lvl4pPr>
              <a:defRPr>
                <a:latin typeface="+mj-lt"/>
              </a:defRPr>
            </a:lvl4pPr>
            <a:lvl5pPr>
              <a:defRPr lang="de-DE" sz="1600" kern="1200" dirty="0" smtClean="0">
                <a:solidFill>
                  <a:schemeClr val="tx1"/>
                </a:solidFill>
                <a:latin typeface="+mj-lt"/>
                <a:ea typeface="+mn-ea"/>
                <a:cs typeface="+mn-cs"/>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115191525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8" pos="737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13" name="Titel 12"/>
          <p:cNvSpPr>
            <a:spLocks noGrp="1"/>
          </p:cNvSpPr>
          <p:nvPr>
            <p:ph type="title"/>
          </p:nvPr>
        </p:nvSpPr>
        <p:spPr>
          <a:xfrm>
            <a:off x="479425" y="188638"/>
            <a:ext cx="9502775" cy="658800"/>
          </a:xfrm>
          <a:prstGeom prst="rect">
            <a:avLst/>
          </a:prstGeom>
        </p:spPr>
        <p:txBody>
          <a:bodyPr lIns="0" rIns="0" anchor="b">
            <a:normAutofit/>
          </a:bodyPr>
          <a:lstStyle>
            <a:lvl1pPr>
              <a:defRPr sz="3200" b="1">
                <a:solidFill>
                  <a:schemeClr val="accent1"/>
                </a:solidFill>
                <a:latin typeface="Arial Narrow" panose="020B0606020202030204" pitchFamily="34" charset="0"/>
              </a:defRPr>
            </a:lvl1pPr>
          </a:lstStyle>
          <a:p>
            <a:r>
              <a:rPr lang="de-DE" dirty="0" smtClean="0"/>
              <a:t>Titelmasterformat durch Klicken bearbeiten</a:t>
            </a:r>
            <a:endParaRPr lang="de-DE" dirty="0"/>
          </a:p>
        </p:txBody>
      </p:sp>
      <p:cxnSp>
        <p:nvCxnSpPr>
          <p:cNvPr id="15" name="Gerader Verbinder 10"/>
          <p:cNvCxnSpPr/>
          <p:nvPr userDrawn="1"/>
        </p:nvCxnSpPr>
        <p:spPr bwMode="auto">
          <a:xfrm>
            <a:off x="479425" y="909768"/>
            <a:ext cx="11233149" cy="0"/>
          </a:xfrm>
          <a:prstGeom prst="line">
            <a:avLst/>
          </a:prstGeom>
          <a:solidFill>
            <a:schemeClr val="accent1"/>
          </a:solidFill>
          <a:ln w="12700" cap="flat" cmpd="sng" algn="ctr">
            <a:solidFill>
              <a:schemeClr val="bg1">
                <a:lumMod val="75000"/>
              </a:schemeClr>
            </a:solidFill>
            <a:prstDash val="solid"/>
            <a:round/>
            <a:headEnd type="none" w="med" len="med"/>
            <a:tailEnd type="none" w="med" len="med"/>
          </a:ln>
          <a:effectLst/>
        </p:spPr>
      </p:cxnSp>
      <p:sp>
        <p:nvSpPr>
          <p:cNvPr id="2" name="Datumsplatzhalter 1"/>
          <p:cNvSpPr>
            <a:spLocks noGrp="1"/>
          </p:cNvSpPr>
          <p:nvPr>
            <p:ph type="dt" sz="half" idx="14"/>
          </p:nvPr>
        </p:nvSpPr>
        <p:spPr/>
        <p:txBody>
          <a:bodyPr/>
          <a:lstStyle/>
          <a:p>
            <a:fld id="{6F4EBBD8-A576-4697-90A8-A3A1DA1E14A9}" type="datetime1">
              <a:rPr lang="de-DE" smtClean="0"/>
              <a:t>04.04.2022</a:t>
            </a:fld>
            <a:endParaRPr lang="de-DE" dirty="0"/>
          </a:p>
        </p:txBody>
      </p:sp>
      <p:sp>
        <p:nvSpPr>
          <p:cNvPr id="3" name="Fußzeilenplatzhalter 2"/>
          <p:cNvSpPr>
            <a:spLocks noGrp="1"/>
          </p:cNvSpPr>
          <p:nvPr>
            <p:ph type="ftr" sz="quarter" idx="15"/>
          </p:nvPr>
        </p:nvSpPr>
        <p:spPr/>
        <p:txBody>
          <a:bodyPr/>
          <a:lstStyle/>
          <a:p>
            <a:endParaRPr lang="de-DE" dirty="0"/>
          </a:p>
        </p:txBody>
      </p:sp>
      <p:sp>
        <p:nvSpPr>
          <p:cNvPr id="4" name="Foliennummernplatzhalter 3"/>
          <p:cNvSpPr>
            <a:spLocks noGrp="1"/>
          </p:cNvSpPr>
          <p:nvPr>
            <p:ph type="sldNum" sz="quarter" idx="16"/>
          </p:nvPr>
        </p:nvSpPr>
        <p:spPr/>
        <p:txBody>
          <a:bodyPr/>
          <a:lstStyle/>
          <a:p>
            <a:fld id="{31AA536C-85F5-4A1B-A111-7CE00A08BCBC}" type="slidenum">
              <a:rPr lang="de-DE" smtClean="0"/>
              <a:pPr/>
              <a:t>‹Nr.›</a:t>
            </a:fld>
            <a:endParaRPr lang="de-DE" dirty="0"/>
          </a:p>
        </p:txBody>
      </p:sp>
      <p:sp>
        <p:nvSpPr>
          <p:cNvPr id="6" name="Textplatzhalter 5"/>
          <p:cNvSpPr>
            <a:spLocks noGrp="1"/>
          </p:cNvSpPr>
          <p:nvPr>
            <p:ph type="body" sz="quarter" idx="17"/>
          </p:nvPr>
        </p:nvSpPr>
        <p:spPr>
          <a:xfrm>
            <a:off x="479425" y="1096930"/>
            <a:ext cx="11233150" cy="5094320"/>
          </a:xfrm>
          <a:prstGeom prst="rect">
            <a:avLst/>
          </a:prstGeom>
        </p:spPr>
        <p:txBody>
          <a:bodyPr lIns="0"/>
          <a:lstStyle>
            <a:lvl1pPr>
              <a:defRPr lang="de-DE" sz="2400" b="1" kern="1200" dirty="0" smtClean="0">
                <a:solidFill>
                  <a:schemeClr val="tx1"/>
                </a:solidFill>
                <a:latin typeface="+mj-lt"/>
                <a:ea typeface="+mn-ea"/>
                <a:cs typeface="+mn-cs"/>
              </a:defRPr>
            </a:lvl1pPr>
            <a:lvl2pPr>
              <a:defRPr sz="2000">
                <a:latin typeface="+mj-lt"/>
              </a:defRPr>
            </a:lvl2pPr>
            <a:lvl3pPr>
              <a:defRPr sz="1800">
                <a:latin typeface="+mj-lt"/>
              </a:defRPr>
            </a:lvl3pPr>
            <a:lvl4pPr>
              <a:defRPr sz="1600">
                <a:latin typeface="+mj-lt"/>
              </a:defRPr>
            </a:lvl4pPr>
            <a:lvl5pPr>
              <a:defRPr sz="1600">
                <a:latin typeface="+mj-lt"/>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294162912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8" pos="73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3" name="Titel 12"/>
          <p:cNvSpPr>
            <a:spLocks noGrp="1"/>
          </p:cNvSpPr>
          <p:nvPr>
            <p:ph type="title"/>
          </p:nvPr>
        </p:nvSpPr>
        <p:spPr>
          <a:xfrm>
            <a:off x="479425" y="188638"/>
            <a:ext cx="9502775" cy="658800"/>
          </a:xfrm>
          <a:prstGeom prst="rect">
            <a:avLst/>
          </a:prstGeom>
        </p:spPr>
        <p:txBody>
          <a:bodyPr lIns="0" rIns="0" anchor="b">
            <a:normAutofit/>
          </a:bodyPr>
          <a:lstStyle>
            <a:lvl1pPr>
              <a:defRPr sz="3200" b="1">
                <a:solidFill>
                  <a:schemeClr val="accent1"/>
                </a:solidFill>
                <a:latin typeface="Arial Narrow" panose="020B0606020202030204" pitchFamily="34" charset="0"/>
              </a:defRPr>
            </a:lvl1pPr>
          </a:lstStyle>
          <a:p>
            <a:r>
              <a:rPr lang="de-DE" dirty="0" smtClean="0"/>
              <a:t>Titelmasterformat durch Klicken bearbeiten</a:t>
            </a:r>
            <a:endParaRPr lang="de-DE" dirty="0"/>
          </a:p>
        </p:txBody>
      </p:sp>
      <p:cxnSp>
        <p:nvCxnSpPr>
          <p:cNvPr id="15" name="Gerader Verbinder 10"/>
          <p:cNvCxnSpPr/>
          <p:nvPr userDrawn="1"/>
        </p:nvCxnSpPr>
        <p:spPr bwMode="auto">
          <a:xfrm>
            <a:off x="479425" y="909768"/>
            <a:ext cx="11233149" cy="0"/>
          </a:xfrm>
          <a:prstGeom prst="line">
            <a:avLst/>
          </a:prstGeom>
          <a:solidFill>
            <a:schemeClr val="accent1"/>
          </a:solidFill>
          <a:ln w="12700" cap="flat" cmpd="sng" algn="ctr">
            <a:solidFill>
              <a:schemeClr val="bg1">
                <a:lumMod val="75000"/>
              </a:schemeClr>
            </a:solidFill>
            <a:prstDash val="solid"/>
            <a:round/>
            <a:headEnd type="none" w="med" len="med"/>
            <a:tailEnd type="none" w="med" len="med"/>
          </a:ln>
          <a:effectLst/>
        </p:spPr>
      </p:cxnSp>
      <p:sp>
        <p:nvSpPr>
          <p:cNvPr id="2" name="Datumsplatzhalter 1"/>
          <p:cNvSpPr>
            <a:spLocks noGrp="1"/>
          </p:cNvSpPr>
          <p:nvPr>
            <p:ph type="dt" sz="half" idx="14"/>
          </p:nvPr>
        </p:nvSpPr>
        <p:spPr/>
        <p:txBody>
          <a:bodyPr/>
          <a:lstStyle/>
          <a:p>
            <a:fld id="{6F4EBBD8-A576-4697-90A8-A3A1DA1E14A9}" type="datetime1">
              <a:rPr lang="de-DE" smtClean="0"/>
              <a:t>04.04.2022</a:t>
            </a:fld>
            <a:endParaRPr lang="de-DE" dirty="0"/>
          </a:p>
        </p:txBody>
      </p:sp>
      <p:sp>
        <p:nvSpPr>
          <p:cNvPr id="3" name="Fußzeilenplatzhalter 2"/>
          <p:cNvSpPr>
            <a:spLocks noGrp="1"/>
          </p:cNvSpPr>
          <p:nvPr>
            <p:ph type="ftr" sz="quarter" idx="15"/>
          </p:nvPr>
        </p:nvSpPr>
        <p:spPr/>
        <p:txBody>
          <a:bodyPr/>
          <a:lstStyle/>
          <a:p>
            <a:endParaRPr lang="de-DE" dirty="0"/>
          </a:p>
        </p:txBody>
      </p:sp>
      <p:sp>
        <p:nvSpPr>
          <p:cNvPr id="4" name="Foliennummernplatzhalter 3"/>
          <p:cNvSpPr>
            <a:spLocks noGrp="1"/>
          </p:cNvSpPr>
          <p:nvPr>
            <p:ph type="sldNum" sz="quarter" idx="16"/>
          </p:nvPr>
        </p:nvSpPr>
        <p:spPr/>
        <p:txBody>
          <a:bodyPr/>
          <a:lstStyle/>
          <a:p>
            <a:fld id="{31AA536C-85F5-4A1B-A111-7CE00A08BCBC}" type="slidenum">
              <a:rPr lang="de-DE" smtClean="0"/>
              <a:pPr/>
              <a:t>‹Nr.›</a:t>
            </a:fld>
            <a:endParaRPr lang="de-DE" dirty="0"/>
          </a:p>
        </p:txBody>
      </p:sp>
    </p:spTree>
    <p:extLst>
      <p:ext uri="{BB962C8B-B14F-4D97-AF65-F5344CB8AC3E}">
        <p14:creationId xmlns:p14="http://schemas.microsoft.com/office/powerpoint/2010/main" val="275830137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8" pos="737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3" name="Titel 12"/>
          <p:cNvSpPr>
            <a:spLocks noGrp="1"/>
          </p:cNvSpPr>
          <p:nvPr>
            <p:ph type="title"/>
          </p:nvPr>
        </p:nvSpPr>
        <p:spPr>
          <a:xfrm>
            <a:off x="479425" y="188638"/>
            <a:ext cx="9502775" cy="658800"/>
          </a:xfrm>
          <a:prstGeom prst="rect">
            <a:avLst/>
          </a:prstGeom>
        </p:spPr>
        <p:txBody>
          <a:bodyPr lIns="0" rIns="0" anchor="b">
            <a:normAutofit/>
          </a:bodyPr>
          <a:lstStyle>
            <a:lvl1pPr>
              <a:defRPr sz="3200" b="1">
                <a:solidFill>
                  <a:schemeClr val="accent1"/>
                </a:solidFill>
                <a:latin typeface="Arial Narrow" panose="020B0606020202030204" pitchFamily="34" charset="0"/>
              </a:defRPr>
            </a:lvl1pPr>
          </a:lstStyle>
          <a:p>
            <a:r>
              <a:rPr lang="de-DE" dirty="0" smtClean="0"/>
              <a:t>Titelmasterformat durch Klicken bearbeiten</a:t>
            </a:r>
            <a:endParaRPr lang="de-DE" dirty="0"/>
          </a:p>
        </p:txBody>
      </p:sp>
      <p:cxnSp>
        <p:nvCxnSpPr>
          <p:cNvPr id="15" name="Gerader Verbinder 10"/>
          <p:cNvCxnSpPr/>
          <p:nvPr userDrawn="1"/>
        </p:nvCxnSpPr>
        <p:spPr bwMode="auto">
          <a:xfrm>
            <a:off x="479425" y="909768"/>
            <a:ext cx="11233149" cy="0"/>
          </a:xfrm>
          <a:prstGeom prst="line">
            <a:avLst/>
          </a:prstGeom>
          <a:solidFill>
            <a:schemeClr val="accent1"/>
          </a:solidFill>
          <a:ln w="12700" cap="flat" cmpd="sng" algn="ctr">
            <a:solidFill>
              <a:schemeClr val="bg1">
                <a:lumMod val="75000"/>
              </a:schemeClr>
            </a:solidFill>
            <a:prstDash val="solid"/>
            <a:round/>
            <a:headEnd type="none" w="med" len="med"/>
            <a:tailEnd type="none" w="med" len="med"/>
          </a:ln>
          <a:effectLst/>
        </p:spPr>
      </p:cxnSp>
      <p:sp>
        <p:nvSpPr>
          <p:cNvPr id="2" name="Datumsplatzhalter 1"/>
          <p:cNvSpPr>
            <a:spLocks noGrp="1"/>
          </p:cNvSpPr>
          <p:nvPr>
            <p:ph type="dt" sz="half" idx="14"/>
          </p:nvPr>
        </p:nvSpPr>
        <p:spPr/>
        <p:txBody>
          <a:bodyPr/>
          <a:lstStyle/>
          <a:p>
            <a:fld id="{6F4EBBD8-A576-4697-90A8-A3A1DA1E14A9}" type="datetime1">
              <a:rPr lang="de-DE" smtClean="0"/>
              <a:t>04.04.2022</a:t>
            </a:fld>
            <a:endParaRPr lang="de-DE" dirty="0"/>
          </a:p>
        </p:txBody>
      </p:sp>
      <p:sp>
        <p:nvSpPr>
          <p:cNvPr id="3" name="Fußzeilenplatzhalter 2"/>
          <p:cNvSpPr>
            <a:spLocks noGrp="1"/>
          </p:cNvSpPr>
          <p:nvPr>
            <p:ph type="ftr" sz="quarter" idx="15"/>
          </p:nvPr>
        </p:nvSpPr>
        <p:spPr/>
        <p:txBody>
          <a:bodyPr/>
          <a:lstStyle/>
          <a:p>
            <a:endParaRPr lang="de-DE" dirty="0"/>
          </a:p>
        </p:txBody>
      </p:sp>
      <p:sp>
        <p:nvSpPr>
          <p:cNvPr id="4" name="Foliennummernplatzhalter 3"/>
          <p:cNvSpPr>
            <a:spLocks noGrp="1"/>
          </p:cNvSpPr>
          <p:nvPr>
            <p:ph type="sldNum" sz="quarter" idx="16"/>
          </p:nvPr>
        </p:nvSpPr>
        <p:spPr/>
        <p:txBody>
          <a:bodyPr/>
          <a:lstStyle/>
          <a:p>
            <a:fld id="{31AA536C-85F5-4A1B-A111-7CE00A08BCBC}" type="slidenum">
              <a:rPr lang="de-DE" smtClean="0"/>
              <a:pPr/>
              <a:t>‹Nr.›</a:t>
            </a:fld>
            <a:endParaRPr lang="de-DE" dirty="0"/>
          </a:p>
        </p:txBody>
      </p:sp>
      <p:sp>
        <p:nvSpPr>
          <p:cNvPr id="14" name="Inhaltsplatzhalter 2"/>
          <p:cNvSpPr>
            <a:spLocks noGrp="1"/>
          </p:cNvSpPr>
          <p:nvPr>
            <p:ph idx="1"/>
          </p:nvPr>
        </p:nvSpPr>
        <p:spPr>
          <a:xfrm>
            <a:off x="479780" y="1089025"/>
            <a:ext cx="5540020" cy="5129212"/>
          </a:xfrm>
          <a:prstGeom prst="rect">
            <a:avLst/>
          </a:prstGeom>
        </p:spPr>
        <p:txBody>
          <a:bodyPr lIns="0"/>
          <a:lstStyle>
            <a:lvl1pPr>
              <a:defRPr lang="de-DE" sz="2400" b="1" kern="1200" smtClean="0">
                <a:solidFill>
                  <a:schemeClr val="tx1"/>
                </a:solidFill>
                <a:latin typeface="+mn-lt"/>
                <a:ea typeface="+mn-ea"/>
                <a:cs typeface="+mn-cs"/>
              </a:defRPr>
            </a:lvl1pPr>
            <a:lvl2pPr>
              <a:defRPr lang="de-DE" sz="2000" b="0" kern="1200" dirty="0" smtClean="0">
                <a:solidFill>
                  <a:schemeClr val="tx1"/>
                </a:solidFill>
                <a:latin typeface="+mn-lt"/>
                <a:ea typeface="+mn-ea"/>
                <a:cs typeface="+mn-cs"/>
              </a:defRPr>
            </a:lvl2pPr>
            <a:lvl3pPr>
              <a:defRPr lang="de-DE" sz="1800" kern="1200" dirty="0" smtClean="0">
                <a:solidFill>
                  <a:schemeClr val="tx1"/>
                </a:solidFill>
                <a:latin typeface="+mn-lt"/>
                <a:ea typeface="+mn-ea"/>
                <a:cs typeface="+mn-cs"/>
              </a:defRPr>
            </a:lvl3pPr>
            <a:lvl5pPr>
              <a:defRPr lang="de-DE" sz="1600" kern="1200" dirty="0" smtClean="0">
                <a:solidFill>
                  <a:schemeClr val="tx1"/>
                </a:solidFill>
                <a:latin typeface="+mn-lt"/>
                <a:ea typeface="+mn-ea"/>
                <a:cs typeface="+mn-cs"/>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7" name="Inhaltsplatzhalter 2"/>
          <p:cNvSpPr>
            <a:spLocks noGrp="1"/>
          </p:cNvSpPr>
          <p:nvPr>
            <p:ph idx="18"/>
          </p:nvPr>
        </p:nvSpPr>
        <p:spPr>
          <a:xfrm>
            <a:off x="6175248" y="1089025"/>
            <a:ext cx="5540020" cy="5129212"/>
          </a:xfrm>
          <a:prstGeom prst="rect">
            <a:avLst/>
          </a:prstGeom>
        </p:spPr>
        <p:txBody>
          <a:bodyPr lIns="0"/>
          <a:lstStyle>
            <a:lvl1pPr>
              <a:defRPr lang="de-DE" sz="2400" b="1" kern="1200" smtClean="0">
                <a:solidFill>
                  <a:schemeClr val="tx1"/>
                </a:solidFill>
                <a:latin typeface="+mn-lt"/>
                <a:ea typeface="+mn-ea"/>
                <a:cs typeface="+mn-cs"/>
              </a:defRPr>
            </a:lvl1pPr>
            <a:lvl2pPr>
              <a:defRPr lang="de-DE" sz="2000" b="0" kern="1200" dirty="0" smtClean="0">
                <a:solidFill>
                  <a:schemeClr val="tx1"/>
                </a:solidFill>
                <a:latin typeface="+mn-lt"/>
                <a:ea typeface="+mn-ea"/>
                <a:cs typeface="+mn-cs"/>
              </a:defRPr>
            </a:lvl2pPr>
            <a:lvl3pPr>
              <a:defRPr lang="de-DE" sz="1800" kern="1200" dirty="0" smtClean="0">
                <a:solidFill>
                  <a:schemeClr val="tx1"/>
                </a:solidFill>
                <a:latin typeface="+mn-lt"/>
                <a:ea typeface="+mn-ea"/>
                <a:cs typeface="+mn-cs"/>
              </a:defRPr>
            </a:lvl3pPr>
            <a:lvl5pPr>
              <a:defRPr lang="de-DE" sz="1600" kern="1200" dirty="0" smtClean="0">
                <a:solidFill>
                  <a:schemeClr val="tx1"/>
                </a:solidFill>
                <a:latin typeface="+mn-lt"/>
                <a:ea typeface="+mn-ea"/>
                <a:cs typeface="+mn-cs"/>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256419565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8" pos="73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3" name="Titel 12"/>
          <p:cNvSpPr>
            <a:spLocks noGrp="1"/>
          </p:cNvSpPr>
          <p:nvPr>
            <p:ph type="title"/>
          </p:nvPr>
        </p:nvSpPr>
        <p:spPr>
          <a:xfrm>
            <a:off x="479425" y="188638"/>
            <a:ext cx="9502775" cy="658800"/>
          </a:xfrm>
          <a:prstGeom prst="rect">
            <a:avLst/>
          </a:prstGeom>
        </p:spPr>
        <p:txBody>
          <a:bodyPr lIns="0" rIns="0" anchor="b">
            <a:normAutofit/>
          </a:bodyPr>
          <a:lstStyle>
            <a:lvl1pPr>
              <a:defRPr sz="3200" b="1">
                <a:solidFill>
                  <a:schemeClr val="accent1"/>
                </a:solidFill>
                <a:latin typeface="Arial Narrow" panose="020B0606020202030204" pitchFamily="34" charset="0"/>
              </a:defRPr>
            </a:lvl1pPr>
          </a:lstStyle>
          <a:p>
            <a:r>
              <a:rPr lang="de-DE" dirty="0" smtClean="0"/>
              <a:t>Titelmasterformat durch Klicken bearbeiten</a:t>
            </a:r>
            <a:endParaRPr lang="de-DE" dirty="0"/>
          </a:p>
        </p:txBody>
      </p:sp>
      <p:cxnSp>
        <p:nvCxnSpPr>
          <p:cNvPr id="15" name="Gerader Verbinder 10"/>
          <p:cNvCxnSpPr/>
          <p:nvPr userDrawn="1"/>
        </p:nvCxnSpPr>
        <p:spPr bwMode="auto">
          <a:xfrm>
            <a:off x="479425" y="909768"/>
            <a:ext cx="11233149" cy="0"/>
          </a:xfrm>
          <a:prstGeom prst="line">
            <a:avLst/>
          </a:prstGeom>
          <a:solidFill>
            <a:schemeClr val="accent1"/>
          </a:solidFill>
          <a:ln w="12700" cap="flat" cmpd="sng" algn="ctr">
            <a:solidFill>
              <a:schemeClr val="bg1">
                <a:lumMod val="75000"/>
              </a:schemeClr>
            </a:solidFill>
            <a:prstDash val="solid"/>
            <a:round/>
            <a:headEnd type="none" w="med" len="med"/>
            <a:tailEnd type="none" w="med" len="med"/>
          </a:ln>
          <a:effectLst/>
        </p:spPr>
      </p:cxnSp>
      <p:sp>
        <p:nvSpPr>
          <p:cNvPr id="2" name="Datumsplatzhalter 1"/>
          <p:cNvSpPr>
            <a:spLocks noGrp="1"/>
          </p:cNvSpPr>
          <p:nvPr>
            <p:ph type="dt" sz="half" idx="14"/>
          </p:nvPr>
        </p:nvSpPr>
        <p:spPr/>
        <p:txBody>
          <a:bodyPr/>
          <a:lstStyle/>
          <a:p>
            <a:fld id="{6F4EBBD8-A576-4697-90A8-A3A1DA1E14A9}" type="datetime1">
              <a:rPr lang="de-DE" smtClean="0"/>
              <a:t>04.04.2022</a:t>
            </a:fld>
            <a:endParaRPr lang="de-DE" dirty="0"/>
          </a:p>
        </p:txBody>
      </p:sp>
      <p:sp>
        <p:nvSpPr>
          <p:cNvPr id="3" name="Fußzeilenplatzhalter 2"/>
          <p:cNvSpPr>
            <a:spLocks noGrp="1"/>
          </p:cNvSpPr>
          <p:nvPr>
            <p:ph type="ftr" sz="quarter" idx="15"/>
          </p:nvPr>
        </p:nvSpPr>
        <p:spPr/>
        <p:txBody>
          <a:bodyPr/>
          <a:lstStyle/>
          <a:p>
            <a:endParaRPr lang="de-DE" dirty="0"/>
          </a:p>
        </p:txBody>
      </p:sp>
      <p:sp>
        <p:nvSpPr>
          <p:cNvPr id="4" name="Foliennummernplatzhalter 3"/>
          <p:cNvSpPr>
            <a:spLocks noGrp="1"/>
          </p:cNvSpPr>
          <p:nvPr>
            <p:ph type="sldNum" sz="quarter" idx="16"/>
          </p:nvPr>
        </p:nvSpPr>
        <p:spPr/>
        <p:txBody>
          <a:bodyPr/>
          <a:lstStyle/>
          <a:p>
            <a:fld id="{31AA536C-85F5-4A1B-A111-7CE00A08BCBC}" type="slidenum">
              <a:rPr lang="de-DE" smtClean="0"/>
              <a:pPr/>
              <a:t>‹Nr.›</a:t>
            </a:fld>
            <a:endParaRPr lang="de-DE" dirty="0"/>
          </a:p>
        </p:txBody>
      </p:sp>
      <p:sp>
        <p:nvSpPr>
          <p:cNvPr id="14" name="Inhaltsplatzhalter 2"/>
          <p:cNvSpPr>
            <a:spLocks noGrp="1"/>
          </p:cNvSpPr>
          <p:nvPr>
            <p:ph idx="1"/>
          </p:nvPr>
        </p:nvSpPr>
        <p:spPr>
          <a:xfrm>
            <a:off x="479425" y="1912937"/>
            <a:ext cx="5540020" cy="4314721"/>
          </a:xfrm>
          <a:prstGeom prst="rect">
            <a:avLst/>
          </a:prstGeom>
        </p:spPr>
        <p:txBody>
          <a:bodyPr lIns="0"/>
          <a:lstStyle>
            <a:lvl1pPr>
              <a:defRPr lang="de-DE" sz="2400" b="1" kern="1200" smtClean="0">
                <a:solidFill>
                  <a:schemeClr val="tx1"/>
                </a:solidFill>
                <a:latin typeface="+mn-lt"/>
                <a:ea typeface="+mn-ea"/>
                <a:cs typeface="+mn-cs"/>
              </a:defRPr>
            </a:lvl1pPr>
            <a:lvl2pPr>
              <a:defRPr lang="de-DE" sz="2000" b="0" kern="1200" dirty="0" smtClean="0">
                <a:solidFill>
                  <a:schemeClr val="tx1"/>
                </a:solidFill>
                <a:latin typeface="+mn-lt"/>
                <a:ea typeface="+mn-ea"/>
                <a:cs typeface="+mn-cs"/>
              </a:defRPr>
            </a:lvl2pPr>
            <a:lvl3pPr>
              <a:defRPr lang="de-DE" sz="1800" kern="1200" dirty="0" smtClean="0">
                <a:solidFill>
                  <a:schemeClr val="tx1"/>
                </a:solidFill>
                <a:latin typeface="+mn-lt"/>
                <a:ea typeface="+mn-ea"/>
                <a:cs typeface="+mn-cs"/>
              </a:defRPr>
            </a:lvl3pPr>
            <a:lvl5pPr>
              <a:defRPr lang="de-DE" sz="1600" kern="1200" dirty="0" smtClean="0">
                <a:solidFill>
                  <a:schemeClr val="tx1"/>
                </a:solidFill>
                <a:latin typeface="+mn-lt"/>
                <a:ea typeface="+mn-ea"/>
                <a:cs typeface="+mn-cs"/>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7" name="Inhaltsplatzhalter 2"/>
          <p:cNvSpPr>
            <a:spLocks noGrp="1"/>
          </p:cNvSpPr>
          <p:nvPr>
            <p:ph idx="18"/>
          </p:nvPr>
        </p:nvSpPr>
        <p:spPr>
          <a:xfrm>
            <a:off x="6175248" y="1912937"/>
            <a:ext cx="5540020" cy="4305300"/>
          </a:xfrm>
          <a:prstGeom prst="rect">
            <a:avLst/>
          </a:prstGeom>
        </p:spPr>
        <p:txBody>
          <a:bodyPr lIns="0"/>
          <a:lstStyle>
            <a:lvl1pPr>
              <a:defRPr lang="de-DE" sz="2400" b="1" kern="1200" smtClean="0">
                <a:solidFill>
                  <a:schemeClr val="tx1"/>
                </a:solidFill>
                <a:latin typeface="+mn-lt"/>
                <a:ea typeface="+mn-ea"/>
                <a:cs typeface="+mn-cs"/>
              </a:defRPr>
            </a:lvl1pPr>
            <a:lvl2pPr>
              <a:defRPr lang="de-DE" sz="2000" b="0" kern="1200" dirty="0" smtClean="0">
                <a:solidFill>
                  <a:schemeClr val="tx1"/>
                </a:solidFill>
                <a:latin typeface="+mn-lt"/>
                <a:ea typeface="+mn-ea"/>
                <a:cs typeface="+mn-cs"/>
              </a:defRPr>
            </a:lvl2pPr>
            <a:lvl3pPr>
              <a:defRPr lang="de-DE" sz="1800" kern="1200" dirty="0" smtClean="0">
                <a:solidFill>
                  <a:schemeClr val="tx1"/>
                </a:solidFill>
                <a:latin typeface="+mn-lt"/>
                <a:ea typeface="+mn-ea"/>
                <a:cs typeface="+mn-cs"/>
              </a:defRPr>
            </a:lvl3pPr>
            <a:lvl5pPr>
              <a:defRPr lang="de-DE" sz="1600" kern="1200" dirty="0" smtClean="0">
                <a:solidFill>
                  <a:schemeClr val="tx1"/>
                </a:solidFill>
                <a:latin typeface="+mn-lt"/>
                <a:ea typeface="+mn-ea"/>
                <a:cs typeface="+mn-cs"/>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6" name="Textplatzhalter 2"/>
          <p:cNvSpPr>
            <a:spLocks noGrp="1"/>
          </p:cNvSpPr>
          <p:nvPr>
            <p:ph type="body" idx="19"/>
          </p:nvPr>
        </p:nvSpPr>
        <p:spPr>
          <a:xfrm>
            <a:off x="479426" y="1089025"/>
            <a:ext cx="5540020" cy="823912"/>
          </a:xfrm>
          <a:prstGeom prst="rect">
            <a:avLst/>
          </a:prstGeom>
        </p:spPr>
        <p:txBody>
          <a:bodyPr l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Formatvorlagen des Textmasters bearbeiten</a:t>
            </a:r>
          </a:p>
        </p:txBody>
      </p:sp>
      <p:sp>
        <p:nvSpPr>
          <p:cNvPr id="18" name="Textplatzhalter 4"/>
          <p:cNvSpPr>
            <a:spLocks noGrp="1"/>
          </p:cNvSpPr>
          <p:nvPr>
            <p:ph type="body" sz="quarter" idx="3"/>
          </p:nvPr>
        </p:nvSpPr>
        <p:spPr>
          <a:xfrm>
            <a:off x="6172136" y="1089025"/>
            <a:ext cx="5539678" cy="823912"/>
          </a:xfrm>
          <a:prstGeom prst="rect">
            <a:avLst/>
          </a:prstGeom>
        </p:spPr>
        <p:txBody>
          <a:bodyPr l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Formatvorlagen des Textmasters bearbeiten</a:t>
            </a:r>
          </a:p>
        </p:txBody>
      </p:sp>
    </p:spTree>
    <p:extLst>
      <p:ext uri="{BB962C8B-B14F-4D97-AF65-F5344CB8AC3E}">
        <p14:creationId xmlns:p14="http://schemas.microsoft.com/office/powerpoint/2010/main" val="277194871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8" pos="7378">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w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7.xml"/><Relationship Id="rId7" Type="http://schemas.openxmlformats.org/officeDocument/2006/relationships/image" Target="../media/image7.emf"/><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7.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3.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umsplatzhalter 3"/>
          <p:cNvSpPr>
            <a:spLocks noGrp="1"/>
          </p:cNvSpPr>
          <p:nvPr>
            <p:ph type="dt" sz="half" idx="2"/>
          </p:nvPr>
        </p:nvSpPr>
        <p:spPr>
          <a:xfrm>
            <a:off x="479425" y="6356350"/>
            <a:ext cx="1115375" cy="365125"/>
          </a:xfrm>
          <a:prstGeom prst="rect">
            <a:avLst/>
          </a:prstGeom>
        </p:spPr>
        <p:txBody>
          <a:bodyPr vert="horz" lIns="0" tIns="45720" rIns="91440" bIns="45720" rtlCol="0" anchor="ctr"/>
          <a:lstStyle>
            <a:lvl1pPr algn="l">
              <a:defRPr sz="1000" b="0">
                <a:solidFill>
                  <a:schemeClr val="tx1">
                    <a:lumMod val="75000"/>
                    <a:lumOff val="25000"/>
                  </a:schemeClr>
                </a:solidFill>
                <a:latin typeface="Arial Narrow" panose="020B0606020202030204" pitchFamily="34" charset="0"/>
              </a:defRPr>
            </a:lvl1pPr>
          </a:lstStyle>
          <a:p>
            <a:fld id="{6F4EBBD8-A576-4697-90A8-A3A1DA1E14A9}" type="datetime1">
              <a:rPr lang="de-DE" smtClean="0"/>
              <a:t>04.04.2022</a:t>
            </a:fld>
            <a:endParaRPr lang="de-DE" dirty="0"/>
          </a:p>
        </p:txBody>
      </p:sp>
      <p:sp>
        <p:nvSpPr>
          <p:cNvPr id="5" name="Fußzeilenplatzhalter 4"/>
          <p:cNvSpPr>
            <a:spLocks noGrp="1"/>
          </p:cNvSpPr>
          <p:nvPr>
            <p:ph type="ftr" sz="quarter" idx="3"/>
          </p:nvPr>
        </p:nvSpPr>
        <p:spPr>
          <a:xfrm>
            <a:off x="1812000" y="6356350"/>
            <a:ext cx="8568000" cy="365125"/>
          </a:xfrm>
          <a:prstGeom prst="rect">
            <a:avLst/>
          </a:prstGeom>
        </p:spPr>
        <p:txBody>
          <a:bodyPr vert="horz" lIns="91440" tIns="45720" rIns="91440" bIns="45720" rtlCol="0" anchor="ctr"/>
          <a:lstStyle>
            <a:lvl1pPr algn="ctr">
              <a:defRPr lang="de-DE" sz="1000" b="0" kern="1200">
                <a:solidFill>
                  <a:schemeClr val="tx1">
                    <a:lumMod val="75000"/>
                    <a:lumOff val="25000"/>
                  </a:schemeClr>
                </a:solidFill>
                <a:latin typeface="Arial Narrow" panose="020B0606020202030204" pitchFamily="34" charset="0"/>
                <a:ea typeface="+mn-ea"/>
                <a:cs typeface="+mn-cs"/>
              </a:defRPr>
            </a:lvl1pPr>
          </a:lstStyle>
          <a:p>
            <a:r>
              <a:rPr lang="de-DE" dirty="0" smtClean="0"/>
              <a:t>Victoria Haak – Gruppenmeeting TB/PWW</a:t>
            </a:r>
          </a:p>
          <a:p>
            <a:endParaRPr lang="de-DE" dirty="0"/>
          </a:p>
        </p:txBody>
      </p:sp>
      <p:sp>
        <p:nvSpPr>
          <p:cNvPr id="6" name="Foliennummernplatzhalter 5"/>
          <p:cNvSpPr>
            <a:spLocks noGrp="1"/>
          </p:cNvSpPr>
          <p:nvPr>
            <p:ph type="sldNum" sz="quarter" idx="4"/>
          </p:nvPr>
        </p:nvSpPr>
        <p:spPr>
          <a:xfrm>
            <a:off x="10634400" y="6356350"/>
            <a:ext cx="1080000" cy="365125"/>
          </a:xfrm>
          <a:prstGeom prst="rect">
            <a:avLst/>
          </a:prstGeom>
        </p:spPr>
        <p:txBody>
          <a:bodyPr vert="horz" lIns="0" tIns="45720" rIns="0" bIns="45720" rtlCol="0" anchor="ctr"/>
          <a:lstStyle>
            <a:lvl1pPr algn="r">
              <a:defRPr lang="de-DE" sz="1000" b="0" kern="1200" smtClean="0">
                <a:solidFill>
                  <a:schemeClr val="tx1">
                    <a:lumMod val="75000"/>
                    <a:lumOff val="25000"/>
                  </a:schemeClr>
                </a:solidFill>
                <a:latin typeface="Arial Narrow" panose="020B0606020202030204" pitchFamily="34" charset="0"/>
                <a:ea typeface="+mn-ea"/>
                <a:cs typeface="+mn-cs"/>
              </a:defRPr>
            </a:lvl1pPr>
          </a:lstStyle>
          <a:p>
            <a:fld id="{31AA536C-85F5-4A1B-A111-7CE00A08BCBC}" type="slidenum">
              <a:rPr lang="de-DE" smtClean="0"/>
              <a:pPr/>
              <a:t>‹Nr.›</a:t>
            </a:fld>
            <a:endParaRPr lang="de-DE" dirty="0"/>
          </a:p>
        </p:txBody>
      </p:sp>
      <p:pic>
        <p:nvPicPr>
          <p:cNvPr id="7" name="Grafik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594351" y="189217"/>
            <a:ext cx="571391" cy="511634"/>
          </a:xfrm>
          <a:prstGeom prst="rect">
            <a:avLst/>
          </a:prstGeom>
        </p:spPr>
      </p:pic>
      <p:pic>
        <p:nvPicPr>
          <p:cNvPr id="8" name="Grafik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334500" y="183600"/>
            <a:ext cx="2401557" cy="516910"/>
          </a:xfrm>
          <a:prstGeom prst="rect">
            <a:avLst/>
          </a:prstGeom>
        </p:spPr>
      </p:pic>
    </p:spTree>
    <p:extLst>
      <p:ext uri="{BB962C8B-B14F-4D97-AF65-F5344CB8AC3E}">
        <p14:creationId xmlns:p14="http://schemas.microsoft.com/office/powerpoint/2010/main" val="54024611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5" r:id="rId4"/>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pos="7378">
          <p15:clr>
            <a:srgbClr val="F26B43"/>
          </p15:clr>
        </p15:guide>
        <p15:guide id="3" pos="302">
          <p15:clr>
            <a:srgbClr val="F26B43"/>
          </p15:clr>
        </p15:guide>
        <p15:guide id="4" orient="horz" pos="119">
          <p15:clr>
            <a:srgbClr val="F26B43"/>
          </p15:clr>
        </p15:guide>
        <p15:guide id="5" orient="horz" pos="3997">
          <p15:clr>
            <a:srgbClr val="F26B43"/>
          </p15:clr>
        </p15:guide>
        <p15:guide id="6" orient="horz" pos="572">
          <p15:clr>
            <a:srgbClr val="F26B43"/>
          </p15:clr>
        </p15:guide>
        <p15:guide id="7" orient="horz" pos="686">
          <p15:clr>
            <a:srgbClr val="F26B43"/>
          </p15:clr>
        </p15:guide>
        <p15:guide id="8" orient="horz" pos="2286" userDrawn="1">
          <p15:clr>
            <a:srgbClr val="F26B43"/>
          </p15:clr>
        </p15:guide>
        <p15:guide id="9" orient="horz" pos="438">
          <p15:clr>
            <a:srgbClr val="F26B43"/>
          </p15:clr>
        </p15:guide>
        <p15:guide id="10" orient="horz" pos="3917">
          <p15:clr>
            <a:srgbClr val="F26B43"/>
          </p15:clr>
        </p15:guide>
        <p15:guide id="11" orient="horz" pos="23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umsplatzhalter 3"/>
          <p:cNvSpPr>
            <a:spLocks noGrp="1"/>
          </p:cNvSpPr>
          <p:nvPr>
            <p:ph type="dt" sz="half" idx="2"/>
          </p:nvPr>
        </p:nvSpPr>
        <p:spPr>
          <a:xfrm>
            <a:off x="479425" y="6356350"/>
            <a:ext cx="1115375" cy="365125"/>
          </a:xfrm>
          <a:prstGeom prst="rect">
            <a:avLst/>
          </a:prstGeom>
        </p:spPr>
        <p:txBody>
          <a:bodyPr vert="horz" lIns="0" tIns="45720" rIns="91440" bIns="45720" rtlCol="0" anchor="ctr"/>
          <a:lstStyle>
            <a:lvl1pPr algn="l">
              <a:defRPr sz="1000" b="0">
                <a:solidFill>
                  <a:schemeClr val="tx1">
                    <a:lumMod val="75000"/>
                    <a:lumOff val="25000"/>
                  </a:schemeClr>
                </a:solidFill>
                <a:latin typeface="Arial Narrow" panose="020B0606020202030204" pitchFamily="34" charset="0"/>
              </a:defRPr>
            </a:lvl1pPr>
          </a:lstStyle>
          <a:p>
            <a:fld id="{6F4EBBD8-A576-4697-90A8-A3A1DA1E14A9}" type="datetime1">
              <a:rPr lang="de-DE" smtClean="0"/>
              <a:t>04.04.2022</a:t>
            </a:fld>
            <a:endParaRPr lang="de-DE" dirty="0"/>
          </a:p>
        </p:txBody>
      </p:sp>
      <p:sp>
        <p:nvSpPr>
          <p:cNvPr id="5" name="Fußzeilenplatzhalter 4"/>
          <p:cNvSpPr>
            <a:spLocks noGrp="1"/>
          </p:cNvSpPr>
          <p:nvPr>
            <p:ph type="ftr" sz="quarter" idx="3"/>
          </p:nvPr>
        </p:nvSpPr>
        <p:spPr>
          <a:xfrm>
            <a:off x="1812000" y="6356350"/>
            <a:ext cx="8568000" cy="365125"/>
          </a:xfrm>
          <a:prstGeom prst="rect">
            <a:avLst/>
          </a:prstGeom>
        </p:spPr>
        <p:txBody>
          <a:bodyPr vert="horz" lIns="91440" tIns="45720" rIns="91440" bIns="45720" rtlCol="0" anchor="ctr"/>
          <a:lstStyle>
            <a:lvl1pPr algn="ctr">
              <a:defRPr lang="de-DE" sz="1000" b="0" kern="1200">
                <a:solidFill>
                  <a:schemeClr val="tx1">
                    <a:lumMod val="75000"/>
                    <a:lumOff val="25000"/>
                  </a:schemeClr>
                </a:solidFill>
                <a:latin typeface="Arial Narrow" panose="020B0606020202030204" pitchFamily="34" charset="0"/>
                <a:ea typeface="+mn-ea"/>
                <a:cs typeface="+mn-cs"/>
              </a:defRPr>
            </a:lvl1pPr>
          </a:lstStyle>
          <a:p>
            <a:r>
              <a:rPr lang="de-DE" dirty="0" smtClean="0"/>
              <a:t>Victoria Haak – Gruppenmeeting TB/PWW</a:t>
            </a:r>
            <a:endParaRPr lang="de-DE" dirty="0"/>
          </a:p>
        </p:txBody>
      </p:sp>
      <p:sp>
        <p:nvSpPr>
          <p:cNvPr id="6" name="Foliennummernplatzhalter 5"/>
          <p:cNvSpPr>
            <a:spLocks noGrp="1"/>
          </p:cNvSpPr>
          <p:nvPr>
            <p:ph type="sldNum" sz="quarter" idx="4"/>
          </p:nvPr>
        </p:nvSpPr>
        <p:spPr>
          <a:xfrm>
            <a:off x="10634400" y="6356350"/>
            <a:ext cx="1080000" cy="365125"/>
          </a:xfrm>
          <a:prstGeom prst="rect">
            <a:avLst/>
          </a:prstGeom>
        </p:spPr>
        <p:txBody>
          <a:bodyPr vert="horz" lIns="0" tIns="45720" rIns="0" bIns="45720" rtlCol="0" anchor="ctr"/>
          <a:lstStyle>
            <a:lvl1pPr algn="r">
              <a:defRPr lang="de-DE" sz="1000" b="0" kern="1200" smtClean="0">
                <a:solidFill>
                  <a:schemeClr val="tx1">
                    <a:lumMod val="75000"/>
                    <a:lumOff val="25000"/>
                  </a:schemeClr>
                </a:solidFill>
                <a:latin typeface="Arial Narrow" panose="020B0606020202030204" pitchFamily="34" charset="0"/>
                <a:ea typeface="+mn-ea"/>
                <a:cs typeface="+mn-cs"/>
              </a:defRPr>
            </a:lvl1pPr>
          </a:lstStyle>
          <a:p>
            <a:fld id="{31AA536C-85F5-4A1B-A111-7CE00A08BCBC}" type="slidenum">
              <a:rPr lang="de-DE" smtClean="0"/>
              <a:pPr/>
              <a:t>‹Nr.›</a:t>
            </a:fld>
            <a:endParaRPr lang="de-DE" dirty="0"/>
          </a:p>
        </p:txBody>
      </p:sp>
      <p:pic>
        <p:nvPicPr>
          <p:cNvPr id="8" name="Picture 11"/>
          <p:cNvPicPr>
            <a:picLocks noChangeAspect="1" noChangeArrowheads="1"/>
          </p:cNvPicPr>
          <p:nvPr userDrawn="1"/>
        </p:nvPicPr>
        <p:blipFill>
          <a:blip r:embed="rId7" cstate="print">
            <a:extLst>
              <a:ext uri="{28A0092B-C50C-407E-A947-70E740481C1C}">
                <a14:useLocalDpi xmlns:a14="http://schemas.microsoft.com/office/drawing/2010/main" val="0"/>
              </a:ext>
            </a:extLst>
          </a:blip>
          <a:stretch>
            <a:fillRect/>
          </a:stretch>
        </p:blipFill>
        <p:spPr bwMode="auto">
          <a:xfrm>
            <a:off x="11110850" y="191293"/>
            <a:ext cx="600964" cy="537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fik 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258570" y="191598"/>
            <a:ext cx="599049" cy="536400"/>
          </a:xfrm>
          <a:prstGeom prst="rect">
            <a:avLst/>
          </a:prstGeom>
        </p:spPr>
      </p:pic>
    </p:spTree>
    <p:extLst>
      <p:ext uri="{BB962C8B-B14F-4D97-AF65-F5344CB8AC3E}">
        <p14:creationId xmlns:p14="http://schemas.microsoft.com/office/powerpoint/2010/main" val="295447090"/>
      </p:ext>
    </p:extLst>
  </p:cSld>
  <p:clrMap bg1="lt1" tx1="dk1" bg2="lt2" tx2="dk2" accent1="accent1" accent2="accent2" accent3="accent3" accent4="accent4" accent5="accent5" accent6="accent6" hlink="hlink" folHlink="folHlink"/>
  <p:sldLayoutIdLst>
    <p:sldLayoutId id="2147483699" r:id="rId1"/>
    <p:sldLayoutId id="2147483716" r:id="rId2"/>
    <p:sldLayoutId id="2147483700" r:id="rId3"/>
    <p:sldLayoutId id="2147483701" r:id="rId4"/>
    <p:sldLayoutId id="2147483702" r:id="rId5"/>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pos="7378">
          <p15:clr>
            <a:srgbClr val="F26B43"/>
          </p15:clr>
        </p15:guide>
        <p15:guide id="3" pos="302">
          <p15:clr>
            <a:srgbClr val="F26B43"/>
          </p15:clr>
        </p15:guide>
        <p15:guide id="4" orient="horz" pos="119">
          <p15:clr>
            <a:srgbClr val="F26B43"/>
          </p15:clr>
        </p15:guide>
        <p15:guide id="5" orient="horz" pos="3997">
          <p15:clr>
            <a:srgbClr val="F26B43"/>
          </p15:clr>
        </p15:guide>
        <p15:guide id="6" orient="horz" pos="572">
          <p15:clr>
            <a:srgbClr val="F26B43"/>
          </p15:clr>
        </p15:guide>
        <p15:guide id="7" orient="horz" pos="686">
          <p15:clr>
            <a:srgbClr val="F26B43"/>
          </p15:clr>
        </p15:guide>
        <p15:guide id="8" orient="horz" pos="2273">
          <p15:clr>
            <a:srgbClr val="F26B43"/>
          </p15:clr>
        </p15:guide>
        <p15:guide id="9" orient="horz" pos="458">
          <p15:clr>
            <a:srgbClr val="F26B43"/>
          </p15:clr>
        </p15:guide>
        <p15:guide id="10" orient="horz" pos="391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umsplatzhalter 3"/>
          <p:cNvSpPr>
            <a:spLocks noGrp="1"/>
          </p:cNvSpPr>
          <p:nvPr>
            <p:ph type="dt" sz="half" idx="2"/>
          </p:nvPr>
        </p:nvSpPr>
        <p:spPr>
          <a:xfrm>
            <a:off x="479425" y="6356350"/>
            <a:ext cx="1115375" cy="365125"/>
          </a:xfrm>
          <a:prstGeom prst="rect">
            <a:avLst/>
          </a:prstGeom>
        </p:spPr>
        <p:txBody>
          <a:bodyPr vert="horz" lIns="0" tIns="45720" rIns="91440" bIns="45720" rtlCol="0" anchor="ctr"/>
          <a:lstStyle>
            <a:lvl1pPr algn="l">
              <a:defRPr sz="1000" b="0">
                <a:solidFill>
                  <a:schemeClr val="tx1">
                    <a:lumMod val="75000"/>
                    <a:lumOff val="25000"/>
                  </a:schemeClr>
                </a:solidFill>
                <a:latin typeface="Arial Narrow" panose="020B0606020202030204" pitchFamily="34" charset="0"/>
              </a:defRPr>
            </a:lvl1pPr>
          </a:lstStyle>
          <a:p>
            <a:fld id="{6F4EBBD8-A576-4697-90A8-A3A1DA1E14A9}" type="datetime1">
              <a:rPr lang="de-DE" smtClean="0"/>
              <a:t>04.04.2022</a:t>
            </a:fld>
            <a:endParaRPr lang="de-DE" dirty="0"/>
          </a:p>
        </p:txBody>
      </p:sp>
      <p:sp>
        <p:nvSpPr>
          <p:cNvPr id="5" name="Fußzeilenplatzhalter 4"/>
          <p:cNvSpPr>
            <a:spLocks noGrp="1"/>
          </p:cNvSpPr>
          <p:nvPr>
            <p:ph type="ftr" sz="quarter" idx="3"/>
          </p:nvPr>
        </p:nvSpPr>
        <p:spPr>
          <a:xfrm>
            <a:off x="1812000" y="6356350"/>
            <a:ext cx="8568000" cy="365125"/>
          </a:xfrm>
          <a:prstGeom prst="rect">
            <a:avLst/>
          </a:prstGeom>
        </p:spPr>
        <p:txBody>
          <a:bodyPr vert="horz" lIns="91440" tIns="45720" rIns="91440" bIns="45720" rtlCol="0" anchor="ctr"/>
          <a:lstStyle>
            <a:lvl1pPr algn="ctr">
              <a:defRPr lang="de-DE" sz="1000" b="0" kern="1200">
                <a:solidFill>
                  <a:schemeClr val="tx1">
                    <a:lumMod val="75000"/>
                    <a:lumOff val="25000"/>
                  </a:schemeClr>
                </a:solidFill>
                <a:latin typeface="Arial Narrow" panose="020B0606020202030204" pitchFamily="34" charset="0"/>
                <a:ea typeface="+mn-ea"/>
                <a:cs typeface="+mn-cs"/>
              </a:defRPr>
            </a:lvl1pPr>
          </a:lstStyle>
          <a:p>
            <a:r>
              <a:rPr lang="de-DE" dirty="0" smtClean="0"/>
              <a:t>Victoria Haak – Gruppenmeeting TB/PWW</a:t>
            </a:r>
            <a:endParaRPr lang="de-DE" dirty="0"/>
          </a:p>
        </p:txBody>
      </p:sp>
      <p:sp>
        <p:nvSpPr>
          <p:cNvPr id="6" name="Foliennummernplatzhalter 5"/>
          <p:cNvSpPr>
            <a:spLocks noGrp="1"/>
          </p:cNvSpPr>
          <p:nvPr>
            <p:ph type="sldNum" sz="quarter" idx="4"/>
          </p:nvPr>
        </p:nvSpPr>
        <p:spPr>
          <a:xfrm>
            <a:off x="10634400" y="6356350"/>
            <a:ext cx="1080000" cy="365125"/>
          </a:xfrm>
          <a:prstGeom prst="rect">
            <a:avLst/>
          </a:prstGeom>
        </p:spPr>
        <p:txBody>
          <a:bodyPr vert="horz" lIns="0" tIns="45720" rIns="0" bIns="45720" rtlCol="0" anchor="ctr"/>
          <a:lstStyle>
            <a:lvl1pPr algn="r">
              <a:defRPr lang="de-DE" sz="1000" b="0" kern="1200" smtClean="0">
                <a:solidFill>
                  <a:schemeClr val="tx1">
                    <a:lumMod val="75000"/>
                    <a:lumOff val="25000"/>
                  </a:schemeClr>
                </a:solidFill>
                <a:latin typeface="Arial Narrow" panose="020B0606020202030204" pitchFamily="34" charset="0"/>
                <a:ea typeface="+mn-ea"/>
                <a:cs typeface="+mn-cs"/>
              </a:defRPr>
            </a:lvl1pPr>
          </a:lstStyle>
          <a:p>
            <a:fld id="{31AA536C-85F5-4A1B-A111-7CE00A08BCBC}" type="slidenum">
              <a:rPr lang="de-DE" smtClean="0"/>
              <a:pPr/>
              <a:t>‹Nr.›</a:t>
            </a:fld>
            <a:endParaRPr lang="de-DE" dirty="0"/>
          </a:p>
        </p:txBody>
      </p:sp>
      <p:pic>
        <p:nvPicPr>
          <p:cNvPr id="8" name="Picture 11"/>
          <p:cNvPicPr>
            <a:picLocks noChangeAspect="1" noChangeArrowheads="1"/>
          </p:cNvPicPr>
          <p:nvPr userDrawn="1"/>
        </p:nvPicPr>
        <p:blipFill>
          <a:blip r:embed="rId7" cstate="print">
            <a:extLst>
              <a:ext uri="{28A0092B-C50C-407E-A947-70E740481C1C}">
                <a14:useLocalDpi xmlns:a14="http://schemas.microsoft.com/office/drawing/2010/main" val="0"/>
              </a:ext>
            </a:extLst>
          </a:blip>
          <a:stretch>
            <a:fillRect/>
          </a:stretch>
        </p:blipFill>
        <p:spPr bwMode="auto">
          <a:xfrm>
            <a:off x="11110850" y="188912"/>
            <a:ext cx="600964" cy="537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6864169"/>
      </p:ext>
    </p:extLst>
  </p:cSld>
  <p:clrMap bg1="lt1" tx1="dk1" bg2="lt2" tx2="dk2" accent1="accent1" accent2="accent2" accent3="accent3" accent4="accent4" accent5="accent5" accent6="accent6" hlink="hlink" folHlink="folHlink"/>
  <p:sldLayoutIdLst>
    <p:sldLayoutId id="2147483692" r:id="rId1"/>
    <p:sldLayoutId id="2147483717" r:id="rId2"/>
    <p:sldLayoutId id="2147483693" r:id="rId3"/>
    <p:sldLayoutId id="2147483694" r:id="rId4"/>
    <p:sldLayoutId id="2147483695" r:id="rId5"/>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pos="7378">
          <p15:clr>
            <a:srgbClr val="F26B43"/>
          </p15:clr>
        </p15:guide>
        <p15:guide id="3" pos="302">
          <p15:clr>
            <a:srgbClr val="F26B43"/>
          </p15:clr>
        </p15:guide>
        <p15:guide id="4" orient="horz" pos="119">
          <p15:clr>
            <a:srgbClr val="F26B43"/>
          </p15:clr>
        </p15:guide>
        <p15:guide id="5" orient="horz" pos="3997">
          <p15:clr>
            <a:srgbClr val="F26B43"/>
          </p15:clr>
        </p15:guide>
        <p15:guide id="6" orient="horz" pos="572">
          <p15:clr>
            <a:srgbClr val="F26B43"/>
          </p15:clr>
        </p15:guide>
        <p15:guide id="7" orient="horz" pos="686">
          <p15:clr>
            <a:srgbClr val="F26B43"/>
          </p15:clr>
        </p15:guide>
        <p15:guide id="8" orient="horz" pos="2273">
          <p15:clr>
            <a:srgbClr val="F26B43"/>
          </p15:clr>
        </p15:guide>
        <p15:guide id="9" orient="horz" pos="458">
          <p15:clr>
            <a:srgbClr val="F26B43"/>
          </p15:clr>
        </p15:guide>
        <p15:guide id="10" orient="horz" pos="391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umsplatzhalter 3"/>
          <p:cNvSpPr>
            <a:spLocks noGrp="1"/>
          </p:cNvSpPr>
          <p:nvPr>
            <p:ph type="dt" sz="half" idx="2"/>
          </p:nvPr>
        </p:nvSpPr>
        <p:spPr>
          <a:xfrm>
            <a:off x="479425" y="6356350"/>
            <a:ext cx="1115375" cy="365125"/>
          </a:xfrm>
          <a:prstGeom prst="rect">
            <a:avLst/>
          </a:prstGeom>
        </p:spPr>
        <p:txBody>
          <a:bodyPr vert="horz" lIns="0" tIns="45720" rIns="91440" bIns="45720" rtlCol="0" anchor="ctr"/>
          <a:lstStyle>
            <a:lvl1pPr algn="l">
              <a:defRPr sz="1000" b="0">
                <a:solidFill>
                  <a:schemeClr val="tx1">
                    <a:lumMod val="75000"/>
                    <a:lumOff val="25000"/>
                  </a:schemeClr>
                </a:solidFill>
                <a:latin typeface="Arial Narrow" panose="020B0606020202030204" pitchFamily="34" charset="0"/>
              </a:defRPr>
            </a:lvl1pPr>
          </a:lstStyle>
          <a:p>
            <a:fld id="{6F4EBBD8-A576-4697-90A8-A3A1DA1E14A9}" type="datetime1">
              <a:rPr lang="de-DE" smtClean="0"/>
              <a:t>04.04.2022</a:t>
            </a:fld>
            <a:endParaRPr lang="de-DE" dirty="0"/>
          </a:p>
        </p:txBody>
      </p:sp>
      <p:sp>
        <p:nvSpPr>
          <p:cNvPr id="5" name="Fußzeilenplatzhalter 4"/>
          <p:cNvSpPr>
            <a:spLocks noGrp="1"/>
          </p:cNvSpPr>
          <p:nvPr>
            <p:ph type="ftr" sz="quarter" idx="3"/>
          </p:nvPr>
        </p:nvSpPr>
        <p:spPr>
          <a:xfrm>
            <a:off x="1812000" y="6356350"/>
            <a:ext cx="8568000" cy="365125"/>
          </a:xfrm>
          <a:prstGeom prst="rect">
            <a:avLst/>
          </a:prstGeom>
        </p:spPr>
        <p:txBody>
          <a:bodyPr vert="horz" lIns="91440" tIns="45720" rIns="91440" bIns="45720" rtlCol="0" anchor="ctr"/>
          <a:lstStyle>
            <a:lvl1pPr algn="ctr">
              <a:defRPr lang="de-DE" sz="1000" b="0" kern="1200">
                <a:solidFill>
                  <a:schemeClr val="tx1">
                    <a:lumMod val="75000"/>
                    <a:lumOff val="25000"/>
                  </a:schemeClr>
                </a:solidFill>
                <a:latin typeface="Arial Narrow" panose="020B0606020202030204" pitchFamily="34" charset="0"/>
                <a:ea typeface="+mn-ea"/>
                <a:cs typeface="+mn-cs"/>
              </a:defRPr>
            </a:lvl1pPr>
          </a:lstStyle>
          <a:p>
            <a:endParaRPr lang="de-DE" dirty="0"/>
          </a:p>
        </p:txBody>
      </p:sp>
      <p:sp>
        <p:nvSpPr>
          <p:cNvPr id="6" name="Foliennummernplatzhalter 5"/>
          <p:cNvSpPr>
            <a:spLocks noGrp="1"/>
          </p:cNvSpPr>
          <p:nvPr>
            <p:ph type="sldNum" sz="quarter" idx="4"/>
          </p:nvPr>
        </p:nvSpPr>
        <p:spPr>
          <a:xfrm>
            <a:off x="10634400" y="6356350"/>
            <a:ext cx="1080000" cy="365125"/>
          </a:xfrm>
          <a:prstGeom prst="rect">
            <a:avLst/>
          </a:prstGeom>
        </p:spPr>
        <p:txBody>
          <a:bodyPr vert="horz" lIns="0" tIns="45720" rIns="0" bIns="45720" rtlCol="0" anchor="ctr"/>
          <a:lstStyle>
            <a:lvl1pPr algn="r">
              <a:defRPr lang="de-DE" sz="1000" b="0" kern="1200" smtClean="0">
                <a:solidFill>
                  <a:schemeClr val="tx1">
                    <a:lumMod val="75000"/>
                    <a:lumOff val="25000"/>
                  </a:schemeClr>
                </a:solidFill>
                <a:latin typeface="Arial Narrow" panose="020B0606020202030204" pitchFamily="34" charset="0"/>
                <a:ea typeface="+mn-ea"/>
                <a:cs typeface="+mn-cs"/>
              </a:defRPr>
            </a:lvl1pPr>
          </a:lstStyle>
          <a:p>
            <a:fld id="{31AA536C-85F5-4A1B-A111-7CE00A08BCBC}" type="slidenum">
              <a:rPr lang="de-DE" smtClean="0"/>
              <a:pPr/>
              <a:t>‹Nr.›</a:t>
            </a:fld>
            <a:endParaRPr lang="de-DE" dirty="0"/>
          </a:p>
        </p:txBody>
      </p:sp>
    </p:spTree>
    <p:extLst>
      <p:ext uri="{BB962C8B-B14F-4D97-AF65-F5344CB8AC3E}">
        <p14:creationId xmlns:p14="http://schemas.microsoft.com/office/powerpoint/2010/main" val="2164823379"/>
      </p:ext>
    </p:extLst>
  </p:cSld>
  <p:clrMap bg1="lt1" tx1="dk1" bg2="lt2" tx2="dk2" accent1="accent1" accent2="accent2" accent3="accent3" accent4="accent4" accent5="accent5" accent6="accent6" hlink="hlink" folHlink="folHlink"/>
  <p:sldLayoutIdLst>
    <p:sldLayoutId id="2147483705" r:id="rId1"/>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pos="7378">
          <p15:clr>
            <a:srgbClr val="F26B43"/>
          </p15:clr>
        </p15:guide>
        <p15:guide id="3" pos="302">
          <p15:clr>
            <a:srgbClr val="F26B43"/>
          </p15:clr>
        </p15:guide>
        <p15:guide id="4" orient="horz" pos="119">
          <p15:clr>
            <a:srgbClr val="F26B43"/>
          </p15:clr>
        </p15:guide>
        <p15:guide id="5" orient="horz" pos="3997">
          <p15:clr>
            <a:srgbClr val="F26B43"/>
          </p15:clr>
        </p15:guide>
        <p15:guide id="6" orient="horz" pos="572">
          <p15:clr>
            <a:srgbClr val="F26B43"/>
          </p15:clr>
        </p15:guide>
        <p15:guide id="7" orient="horz" pos="686">
          <p15:clr>
            <a:srgbClr val="F26B43"/>
          </p15:clr>
        </p15:guide>
        <p15:guide id="8" orient="horz" pos="2273">
          <p15:clr>
            <a:srgbClr val="F26B43"/>
          </p15:clr>
        </p15:guide>
        <p15:guide id="9" orient="horz" pos="458">
          <p15:clr>
            <a:srgbClr val="F26B43"/>
          </p15:clr>
        </p15:guide>
        <p15:guide id="10" orient="horz" pos="391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wmf"/></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4" Type="http://schemas.openxmlformats.org/officeDocument/2006/relationships/chart" Target="../charts/chart7.xml"/></Relationships>
</file>

<file path=ppt/slides/_rels/slide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B02F7BE-D151-4E0B-ADEA-4ACB555EF7AA}" type="datetime1">
              <a:rPr lang="de-DE" smtClean="0"/>
              <a:t>04.04.2022</a:t>
            </a:fld>
            <a:endParaRPr lang="de-DE" dirty="0"/>
          </a:p>
        </p:txBody>
      </p:sp>
      <p:sp>
        <p:nvSpPr>
          <p:cNvPr id="3" name="Fußzeilenplatzhalter 2"/>
          <p:cNvSpPr>
            <a:spLocks noGrp="1"/>
          </p:cNvSpPr>
          <p:nvPr>
            <p:ph type="ftr" sz="quarter" idx="11"/>
          </p:nvPr>
        </p:nvSpPr>
        <p:spPr/>
        <p:txBody>
          <a:bodyPr/>
          <a:lstStyle/>
          <a:p>
            <a:r>
              <a:rPr lang="en-US" dirty="0" smtClean="0"/>
              <a:t>Victoria Haak </a:t>
            </a:r>
            <a:endParaRPr lang="en-US" dirty="0"/>
          </a:p>
        </p:txBody>
      </p:sp>
      <p:sp>
        <p:nvSpPr>
          <p:cNvPr id="4" name="Foliennummernplatzhalter 3"/>
          <p:cNvSpPr>
            <a:spLocks noGrp="1"/>
          </p:cNvSpPr>
          <p:nvPr>
            <p:ph type="sldNum" sz="quarter" idx="12"/>
          </p:nvPr>
        </p:nvSpPr>
        <p:spPr/>
        <p:txBody>
          <a:bodyPr/>
          <a:lstStyle/>
          <a:p>
            <a:fld id="{31AA536C-85F5-4A1B-A111-7CE00A08BCBC}" type="slidenum">
              <a:rPr lang="de-DE" smtClean="0"/>
              <a:pPr/>
              <a:t>1</a:t>
            </a:fld>
            <a:endParaRPr lang="de-DE" dirty="0"/>
          </a:p>
        </p:txBody>
      </p:sp>
      <p:sp>
        <p:nvSpPr>
          <p:cNvPr id="5" name="Titel 4"/>
          <p:cNvSpPr>
            <a:spLocks noGrp="1"/>
          </p:cNvSpPr>
          <p:nvPr>
            <p:ph type="title"/>
          </p:nvPr>
        </p:nvSpPr>
        <p:spPr>
          <a:xfrm>
            <a:off x="1488575" y="1632089"/>
            <a:ext cx="9144000" cy="1316396"/>
          </a:xfrm>
        </p:spPr>
        <p:txBody>
          <a:bodyPr/>
          <a:lstStyle/>
          <a:p>
            <a:r>
              <a:rPr lang="de-DE" dirty="0" smtClean="0"/>
              <a:t>Neutral gas </a:t>
            </a:r>
            <a:r>
              <a:rPr lang="de-DE" dirty="0" err="1" smtClean="0"/>
              <a:t>pressures</a:t>
            </a:r>
            <a:r>
              <a:rPr lang="de-DE" dirty="0" smtClean="0"/>
              <a:t> </a:t>
            </a:r>
            <a:r>
              <a:rPr lang="de-DE" dirty="0" err="1" smtClean="0"/>
              <a:t>for</a:t>
            </a:r>
            <a:r>
              <a:rPr lang="de-DE" dirty="0" smtClean="0"/>
              <a:t> different </a:t>
            </a:r>
            <a:r>
              <a:rPr lang="de-DE" dirty="0" err="1" smtClean="0"/>
              <a:t>magnetic</a:t>
            </a:r>
            <a:r>
              <a:rPr lang="de-DE" dirty="0" smtClean="0"/>
              <a:t> </a:t>
            </a:r>
            <a:r>
              <a:rPr lang="de-DE" dirty="0" err="1" smtClean="0"/>
              <a:t>configurations</a:t>
            </a:r>
            <a:r>
              <a:rPr lang="de-DE" dirty="0" smtClean="0"/>
              <a:t> </a:t>
            </a:r>
            <a:r>
              <a:rPr lang="de-DE" dirty="0" err="1" smtClean="0"/>
              <a:t>during</a:t>
            </a:r>
            <a:r>
              <a:rPr lang="de-DE" dirty="0" smtClean="0"/>
              <a:t> </a:t>
            </a:r>
            <a:r>
              <a:rPr lang="de-DE" dirty="0" smtClean="0"/>
              <a:t>OP1.2b</a:t>
            </a:r>
            <a:endParaRPr lang="de-DE" dirty="0"/>
          </a:p>
        </p:txBody>
      </p:sp>
    </p:spTree>
    <p:extLst>
      <p:ext uri="{BB962C8B-B14F-4D97-AF65-F5344CB8AC3E}">
        <p14:creationId xmlns:p14="http://schemas.microsoft.com/office/powerpoint/2010/main" val="2862475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Summary – </a:t>
            </a:r>
            <a:r>
              <a:rPr lang="de-DE" dirty="0" err="1" smtClean="0"/>
              <a:t>pumped</a:t>
            </a:r>
            <a:r>
              <a:rPr lang="de-DE" dirty="0" smtClean="0"/>
              <a:t> </a:t>
            </a:r>
            <a:r>
              <a:rPr lang="de-DE" dirty="0" err="1" smtClean="0"/>
              <a:t>particles</a:t>
            </a:r>
            <a:endParaRPr lang="de-DE" dirty="0"/>
          </a:p>
        </p:txBody>
      </p:sp>
      <p:sp>
        <p:nvSpPr>
          <p:cNvPr id="3" name="Datumsplatzhalter 2"/>
          <p:cNvSpPr>
            <a:spLocks noGrp="1"/>
          </p:cNvSpPr>
          <p:nvPr>
            <p:ph type="dt" sz="half" idx="14"/>
          </p:nvPr>
        </p:nvSpPr>
        <p:spPr/>
        <p:txBody>
          <a:bodyPr/>
          <a:lstStyle/>
          <a:p>
            <a:fld id="{6F4EBBD8-A576-4697-90A8-A3A1DA1E14A9}" type="datetime1">
              <a:rPr lang="de-DE" smtClean="0"/>
              <a:t>05.04.2022</a:t>
            </a:fld>
            <a:endParaRPr lang="de-DE" dirty="0"/>
          </a:p>
        </p:txBody>
      </p:sp>
      <p:sp>
        <p:nvSpPr>
          <p:cNvPr id="4" name="Fußzeilenplatzhalter 3"/>
          <p:cNvSpPr>
            <a:spLocks noGrp="1"/>
          </p:cNvSpPr>
          <p:nvPr>
            <p:ph type="ftr" sz="quarter" idx="15"/>
          </p:nvPr>
        </p:nvSpPr>
        <p:spPr/>
        <p:txBody>
          <a:bodyPr/>
          <a:lstStyle/>
          <a:p>
            <a:r>
              <a:rPr lang="de-DE" dirty="0" smtClean="0"/>
              <a:t>Victoria Haak</a:t>
            </a:r>
            <a:endParaRPr lang="de-DE" dirty="0"/>
          </a:p>
        </p:txBody>
      </p:sp>
      <p:sp>
        <p:nvSpPr>
          <p:cNvPr id="5" name="Foliennummernplatzhalter 4"/>
          <p:cNvSpPr>
            <a:spLocks noGrp="1"/>
          </p:cNvSpPr>
          <p:nvPr>
            <p:ph type="sldNum" sz="quarter" idx="16"/>
          </p:nvPr>
        </p:nvSpPr>
        <p:spPr/>
        <p:txBody>
          <a:bodyPr/>
          <a:lstStyle/>
          <a:p>
            <a:fld id="{31AA536C-85F5-4A1B-A111-7CE00A08BCBC}" type="slidenum">
              <a:rPr lang="de-DE" smtClean="0"/>
              <a:pPr/>
              <a:t>10</a:t>
            </a:fld>
            <a:endParaRPr lang="de-DE" dirty="0"/>
          </a:p>
        </p:txBody>
      </p:sp>
      <p:graphicFrame>
        <p:nvGraphicFramePr>
          <p:cNvPr id="6" name="Tabelle 5"/>
          <p:cNvGraphicFramePr>
            <a:graphicFrameLocks noGrp="1"/>
          </p:cNvGraphicFramePr>
          <p:nvPr>
            <p:extLst>
              <p:ext uri="{D42A27DB-BD31-4B8C-83A1-F6EECF244321}">
                <p14:modId xmlns:p14="http://schemas.microsoft.com/office/powerpoint/2010/main" val="2577058349"/>
              </p:ext>
            </p:extLst>
          </p:nvPr>
        </p:nvGraphicFramePr>
        <p:xfrm>
          <a:off x="1869515" y="1956795"/>
          <a:ext cx="8128000" cy="384556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734094444"/>
                    </a:ext>
                  </a:extLst>
                </a:gridCol>
                <a:gridCol w="1625600">
                  <a:extLst>
                    <a:ext uri="{9D8B030D-6E8A-4147-A177-3AD203B41FA5}">
                      <a16:colId xmlns:a16="http://schemas.microsoft.com/office/drawing/2014/main" val="1019793733"/>
                    </a:ext>
                  </a:extLst>
                </a:gridCol>
                <a:gridCol w="1625600">
                  <a:extLst>
                    <a:ext uri="{9D8B030D-6E8A-4147-A177-3AD203B41FA5}">
                      <a16:colId xmlns:a16="http://schemas.microsoft.com/office/drawing/2014/main" val="2694352334"/>
                    </a:ext>
                  </a:extLst>
                </a:gridCol>
                <a:gridCol w="1625600">
                  <a:extLst>
                    <a:ext uri="{9D8B030D-6E8A-4147-A177-3AD203B41FA5}">
                      <a16:colId xmlns:a16="http://schemas.microsoft.com/office/drawing/2014/main" val="1847087174"/>
                    </a:ext>
                  </a:extLst>
                </a:gridCol>
                <a:gridCol w="1625600">
                  <a:extLst>
                    <a:ext uri="{9D8B030D-6E8A-4147-A177-3AD203B41FA5}">
                      <a16:colId xmlns:a16="http://schemas.microsoft.com/office/drawing/2014/main" val="415057951"/>
                    </a:ext>
                  </a:extLst>
                </a:gridCol>
              </a:tblGrid>
              <a:tr h="370840">
                <a:tc>
                  <a:txBody>
                    <a:bodyPr/>
                    <a:lstStyle/>
                    <a:p>
                      <a:r>
                        <a:rPr lang="de-DE" dirty="0" err="1" smtClean="0"/>
                        <a:t>configuration</a:t>
                      </a:r>
                      <a:endParaRPr lang="de-DE" dirty="0"/>
                    </a:p>
                  </a:txBody>
                  <a:tcPr/>
                </a:tc>
                <a:tc>
                  <a:txBody>
                    <a:bodyPr/>
                    <a:lstStyle/>
                    <a:p>
                      <a:r>
                        <a:rPr lang="de-DE" dirty="0" err="1" smtClean="0"/>
                        <a:t>Pressure</a:t>
                      </a:r>
                      <a:r>
                        <a:rPr lang="de-DE" dirty="0" smtClean="0"/>
                        <a:t> </a:t>
                      </a:r>
                      <a:r>
                        <a:rPr lang="de-DE" dirty="0" smtClean="0"/>
                        <a:t>AEH</a:t>
                      </a:r>
                      <a:r>
                        <a:rPr lang="de-DE" baseline="0" dirty="0" smtClean="0"/>
                        <a:t> (pump </a:t>
                      </a:r>
                      <a:r>
                        <a:rPr lang="de-DE" baseline="0" dirty="0" err="1" smtClean="0"/>
                        <a:t>duct</a:t>
                      </a:r>
                      <a:r>
                        <a:rPr lang="de-DE" baseline="0" dirty="0" smtClean="0"/>
                        <a:t>)</a:t>
                      </a:r>
                      <a:endParaRPr lang="de-DE" dirty="0"/>
                    </a:p>
                  </a:txBody>
                  <a:tcPr/>
                </a:tc>
                <a:tc>
                  <a:txBody>
                    <a:bodyPr/>
                    <a:lstStyle/>
                    <a:p>
                      <a:r>
                        <a:rPr lang="de-DE" dirty="0" err="1" smtClean="0"/>
                        <a:t>Pressure</a:t>
                      </a:r>
                      <a:r>
                        <a:rPr lang="de-DE" dirty="0" smtClean="0"/>
                        <a:t> </a:t>
                      </a:r>
                      <a:r>
                        <a:rPr lang="de-DE" dirty="0" smtClean="0"/>
                        <a:t>AEP</a:t>
                      </a:r>
                      <a:r>
                        <a:rPr lang="de-DE" baseline="0" dirty="0" smtClean="0"/>
                        <a:t> </a:t>
                      </a:r>
                      <a:r>
                        <a:rPr lang="de-DE" dirty="0" smtClean="0"/>
                        <a:t>(high</a:t>
                      </a:r>
                      <a:r>
                        <a:rPr lang="de-DE" baseline="0" dirty="0" smtClean="0"/>
                        <a:t> </a:t>
                      </a:r>
                      <a:r>
                        <a:rPr lang="de-DE" baseline="0" dirty="0" err="1" smtClean="0"/>
                        <a:t>iota</a:t>
                      </a:r>
                      <a:r>
                        <a:rPr lang="de-DE" baseline="0" dirty="0" smtClean="0"/>
                        <a:t> pump </a:t>
                      </a:r>
                      <a:r>
                        <a:rPr lang="de-DE" baseline="0" dirty="0" err="1" smtClean="0"/>
                        <a:t>duct</a:t>
                      </a:r>
                      <a:r>
                        <a:rPr lang="de-DE" dirty="0" smtClean="0"/>
                        <a:t>)</a:t>
                      </a:r>
                      <a:endParaRPr lang="de-DE" dirty="0"/>
                    </a:p>
                  </a:txBody>
                  <a:tcPr/>
                </a:tc>
                <a:tc>
                  <a:txBody>
                    <a:bodyPr/>
                    <a:lstStyle/>
                    <a:p>
                      <a:r>
                        <a:rPr lang="de-DE" dirty="0" err="1" smtClean="0"/>
                        <a:t>Pumped</a:t>
                      </a:r>
                      <a:r>
                        <a:rPr lang="de-DE" dirty="0" smtClean="0"/>
                        <a:t> </a:t>
                      </a:r>
                      <a:r>
                        <a:rPr lang="de-DE" dirty="0" err="1" smtClean="0"/>
                        <a:t>particles</a:t>
                      </a:r>
                      <a:r>
                        <a:rPr lang="de-DE" dirty="0" smtClean="0"/>
                        <a:t> AEH</a:t>
                      </a:r>
                    </a:p>
                    <a:p>
                      <a:r>
                        <a:rPr lang="de-DE" dirty="0" smtClean="0"/>
                        <a:t>(2350 l/s)</a:t>
                      </a:r>
                      <a:endParaRPr lang="de-DE" dirty="0"/>
                    </a:p>
                  </a:txBody>
                  <a:tcPr/>
                </a:tc>
                <a:tc>
                  <a:txBody>
                    <a:bodyPr/>
                    <a:lstStyle/>
                    <a:p>
                      <a:r>
                        <a:rPr lang="de-DE" dirty="0" err="1" smtClean="0"/>
                        <a:t>Pumped</a:t>
                      </a:r>
                      <a:r>
                        <a:rPr lang="de-DE" dirty="0" smtClean="0"/>
                        <a:t> </a:t>
                      </a:r>
                      <a:r>
                        <a:rPr lang="de-DE" dirty="0" err="1" smtClean="0"/>
                        <a:t>particles</a:t>
                      </a:r>
                      <a:r>
                        <a:rPr lang="de-DE" dirty="0" smtClean="0"/>
                        <a:t> AEP</a:t>
                      </a:r>
                    </a:p>
                    <a:p>
                      <a:r>
                        <a:rPr lang="de-DE" dirty="0" smtClean="0"/>
                        <a:t>(1180</a:t>
                      </a:r>
                      <a:r>
                        <a:rPr lang="de-DE" baseline="0" dirty="0" smtClean="0"/>
                        <a:t> l/s)</a:t>
                      </a:r>
                      <a:endParaRPr lang="de-DE" dirty="0"/>
                    </a:p>
                  </a:txBody>
                  <a:tcPr/>
                </a:tc>
                <a:extLst>
                  <a:ext uri="{0D108BD9-81ED-4DB2-BD59-A6C34878D82A}">
                    <a16:rowId xmlns:a16="http://schemas.microsoft.com/office/drawing/2014/main" val="2385016971"/>
                  </a:ext>
                </a:extLst>
              </a:tr>
              <a:tr h="370840">
                <a:tc>
                  <a:txBody>
                    <a:bodyPr/>
                    <a:lstStyle/>
                    <a:p>
                      <a:r>
                        <a:rPr lang="de-DE" dirty="0" smtClean="0"/>
                        <a:t>EJM </a:t>
                      </a:r>
                      <a:r>
                        <a:rPr lang="de-DE" dirty="0" err="1" smtClean="0"/>
                        <a:t>attached</a:t>
                      </a:r>
                      <a:r>
                        <a:rPr lang="de-DE" dirty="0" smtClean="0"/>
                        <a:t> (</a:t>
                      </a:r>
                      <a:r>
                        <a:rPr lang="de-DE" dirty="0" err="1" smtClean="0"/>
                        <a:t>standard</a:t>
                      </a:r>
                      <a:r>
                        <a:rPr lang="de-DE" dirty="0" smtClean="0"/>
                        <a:t>)</a:t>
                      </a:r>
                      <a:endParaRPr lang="de-DE" dirty="0"/>
                    </a:p>
                  </a:txBody>
                  <a:tcPr/>
                </a:tc>
                <a:tc>
                  <a:txBody>
                    <a:bodyPr/>
                    <a:lstStyle/>
                    <a:p>
                      <a:r>
                        <a:rPr lang="de-DE" dirty="0" smtClean="0"/>
                        <a:t>9e-05</a:t>
                      </a:r>
                      <a:r>
                        <a:rPr lang="de-DE" baseline="0" dirty="0" smtClean="0"/>
                        <a:t> </a:t>
                      </a:r>
                      <a:r>
                        <a:rPr lang="de-DE" baseline="0" dirty="0" smtClean="0"/>
                        <a:t>mbar</a:t>
                      </a:r>
                      <a:endParaRPr lang="de-DE" dirty="0"/>
                    </a:p>
                  </a:txBody>
                  <a:tcPr/>
                </a:tc>
                <a:tc>
                  <a:txBody>
                    <a:bodyPr/>
                    <a:lstStyle/>
                    <a:p>
                      <a:r>
                        <a:rPr lang="de-DE" dirty="0" smtClean="0"/>
                        <a:t>7e-05 </a:t>
                      </a:r>
                      <a:r>
                        <a:rPr lang="de-DE" dirty="0" smtClean="0"/>
                        <a:t>mbar</a:t>
                      </a:r>
                      <a:endParaRPr lang="de-DE" dirty="0"/>
                    </a:p>
                  </a:txBody>
                  <a:tcPr/>
                </a:tc>
                <a:tc>
                  <a:txBody>
                    <a:bodyPr/>
                    <a:lstStyle/>
                    <a:p>
                      <a:r>
                        <a:rPr lang="de-DE" dirty="0" smtClean="0"/>
                        <a:t>1.01e19</a:t>
                      </a:r>
                      <a:r>
                        <a:rPr lang="de-DE" baseline="0" dirty="0" smtClean="0"/>
                        <a:t> a/s</a:t>
                      </a:r>
                      <a:endParaRPr lang="de-DE" dirty="0"/>
                    </a:p>
                  </a:txBody>
                  <a:tcPr>
                    <a:solidFill>
                      <a:srgbClr val="FFFF00"/>
                    </a:solidFill>
                  </a:tcPr>
                </a:tc>
                <a:tc>
                  <a:txBody>
                    <a:bodyPr/>
                    <a:lstStyle/>
                    <a:p>
                      <a:r>
                        <a:rPr lang="de-DE" dirty="0" smtClean="0"/>
                        <a:t>3.96e18</a:t>
                      </a:r>
                      <a:r>
                        <a:rPr lang="de-DE" baseline="0" dirty="0" smtClean="0"/>
                        <a:t> a/s</a:t>
                      </a:r>
                      <a:endParaRPr lang="de-DE" dirty="0"/>
                    </a:p>
                  </a:txBody>
                  <a:tcPr>
                    <a:solidFill>
                      <a:srgbClr val="FFFF00"/>
                    </a:solidFill>
                  </a:tcPr>
                </a:tc>
                <a:extLst>
                  <a:ext uri="{0D108BD9-81ED-4DB2-BD59-A6C34878D82A}">
                    <a16:rowId xmlns:a16="http://schemas.microsoft.com/office/drawing/2014/main" val="2232551141"/>
                  </a:ext>
                </a:extLst>
              </a:tr>
              <a:tr h="370840">
                <a:tc>
                  <a:txBody>
                    <a:bodyPr/>
                    <a:lstStyle/>
                    <a:p>
                      <a:r>
                        <a:rPr lang="de-DE" dirty="0" smtClean="0"/>
                        <a:t>EJM </a:t>
                      </a:r>
                      <a:r>
                        <a:rPr lang="de-DE" dirty="0" err="1" smtClean="0"/>
                        <a:t>detached</a:t>
                      </a:r>
                      <a:r>
                        <a:rPr lang="de-DE" dirty="0" smtClean="0"/>
                        <a:t> (</a:t>
                      </a:r>
                      <a:r>
                        <a:rPr lang="de-DE" dirty="0" err="1" smtClean="0"/>
                        <a:t>standard</a:t>
                      </a:r>
                      <a:r>
                        <a:rPr lang="de-DE" dirty="0" smtClean="0"/>
                        <a:t>)</a:t>
                      </a:r>
                      <a:endParaRPr lang="de-DE" dirty="0"/>
                    </a:p>
                  </a:txBody>
                  <a:tcPr/>
                </a:tc>
                <a:tc>
                  <a:txBody>
                    <a:bodyPr/>
                    <a:lstStyle/>
                    <a:p>
                      <a:r>
                        <a:rPr lang="de-DE" dirty="0" smtClean="0"/>
                        <a:t>4e-04 </a:t>
                      </a:r>
                      <a:r>
                        <a:rPr lang="de-DE" dirty="0" smtClean="0"/>
                        <a:t>mbar</a:t>
                      </a:r>
                      <a:endParaRPr lang="de-DE" dirty="0"/>
                    </a:p>
                  </a:txBody>
                  <a:tcPr/>
                </a:tc>
                <a:tc>
                  <a:txBody>
                    <a:bodyPr/>
                    <a:lstStyle/>
                    <a:p>
                      <a:r>
                        <a:rPr lang="de-DE" dirty="0" smtClean="0"/>
                        <a:t>2.5e-04 </a:t>
                      </a:r>
                      <a:r>
                        <a:rPr lang="de-DE" dirty="0" smtClean="0"/>
                        <a:t>mbar</a:t>
                      </a:r>
                      <a:endParaRPr lang="de-DE" dirty="0"/>
                    </a:p>
                  </a:txBody>
                  <a:tcPr/>
                </a:tc>
                <a:tc>
                  <a:txBody>
                    <a:bodyPr/>
                    <a:lstStyle/>
                    <a:p>
                      <a:r>
                        <a:rPr lang="de-DE" dirty="0" smtClean="0"/>
                        <a:t>4.51e19</a:t>
                      </a:r>
                      <a:r>
                        <a:rPr lang="de-DE" baseline="0" dirty="0" smtClean="0"/>
                        <a:t> a/s</a:t>
                      </a:r>
                      <a:endParaRPr lang="de-DE" dirty="0"/>
                    </a:p>
                  </a:txBody>
                  <a:tcPr>
                    <a:solidFill>
                      <a:srgbClr val="FFFF00"/>
                    </a:solidFill>
                  </a:tcPr>
                </a:tc>
                <a:tc>
                  <a:txBody>
                    <a:bodyPr/>
                    <a:lstStyle/>
                    <a:p>
                      <a:r>
                        <a:rPr lang="de-DE" dirty="0" smtClean="0"/>
                        <a:t>1.42e18</a:t>
                      </a:r>
                      <a:r>
                        <a:rPr lang="de-DE" baseline="0" dirty="0" smtClean="0"/>
                        <a:t> a/s</a:t>
                      </a:r>
                      <a:endParaRPr lang="de-DE" dirty="0"/>
                    </a:p>
                  </a:txBody>
                  <a:tcPr>
                    <a:solidFill>
                      <a:srgbClr val="FFFF00"/>
                    </a:solidFill>
                  </a:tcPr>
                </a:tc>
                <a:extLst>
                  <a:ext uri="{0D108BD9-81ED-4DB2-BD59-A6C34878D82A}">
                    <a16:rowId xmlns:a16="http://schemas.microsoft.com/office/drawing/2014/main" val="2078299987"/>
                  </a:ext>
                </a:extLst>
              </a:tr>
              <a:tr h="370840">
                <a:tc>
                  <a:txBody>
                    <a:bodyPr/>
                    <a:lstStyle/>
                    <a:p>
                      <a:r>
                        <a:rPr lang="de-DE" dirty="0" smtClean="0"/>
                        <a:t>FTM (high </a:t>
                      </a:r>
                      <a:r>
                        <a:rPr lang="de-DE" dirty="0" err="1" smtClean="0"/>
                        <a:t>iota</a:t>
                      </a:r>
                      <a:r>
                        <a:rPr lang="de-DE" dirty="0" smtClean="0"/>
                        <a:t>)</a:t>
                      </a:r>
                      <a:endParaRPr lang="de-DE" dirty="0"/>
                    </a:p>
                  </a:txBody>
                  <a:tcPr/>
                </a:tc>
                <a:tc>
                  <a:txBody>
                    <a:bodyPr/>
                    <a:lstStyle/>
                    <a:p>
                      <a:r>
                        <a:rPr lang="de-DE" dirty="0" smtClean="0"/>
                        <a:t>2e-05 </a:t>
                      </a:r>
                      <a:r>
                        <a:rPr lang="de-DE" dirty="0" smtClean="0"/>
                        <a:t>mbar</a:t>
                      </a:r>
                      <a:endParaRPr lang="de-DE" dirty="0"/>
                    </a:p>
                  </a:txBody>
                  <a:tcPr/>
                </a:tc>
                <a:tc>
                  <a:txBody>
                    <a:bodyPr/>
                    <a:lstStyle/>
                    <a:p>
                      <a:r>
                        <a:rPr lang="de-DE" dirty="0" smtClean="0"/>
                        <a:t>4e-04 </a:t>
                      </a:r>
                      <a:r>
                        <a:rPr lang="de-DE" dirty="0" smtClean="0"/>
                        <a:t>mbar</a:t>
                      </a:r>
                      <a:endParaRPr lang="de-DE" dirty="0"/>
                    </a:p>
                  </a:txBody>
                  <a:tcPr/>
                </a:tc>
                <a:tc>
                  <a:txBody>
                    <a:bodyPr/>
                    <a:lstStyle/>
                    <a:p>
                      <a:r>
                        <a:rPr lang="de-DE" dirty="0" smtClean="0"/>
                        <a:t>2.25e18</a:t>
                      </a:r>
                      <a:r>
                        <a:rPr lang="de-DE" baseline="0" dirty="0" smtClean="0"/>
                        <a:t> a/s</a:t>
                      </a:r>
                      <a:endParaRPr lang="de-DE" dirty="0"/>
                    </a:p>
                  </a:txBody>
                  <a:tcPr>
                    <a:solidFill>
                      <a:srgbClr val="FFFF00"/>
                    </a:solidFill>
                  </a:tcPr>
                </a:tc>
                <a:tc>
                  <a:txBody>
                    <a:bodyPr/>
                    <a:lstStyle/>
                    <a:p>
                      <a:r>
                        <a:rPr lang="de-DE" dirty="0" smtClean="0"/>
                        <a:t>2.26e18</a:t>
                      </a:r>
                      <a:r>
                        <a:rPr lang="de-DE" baseline="0" dirty="0" smtClean="0"/>
                        <a:t> a/s</a:t>
                      </a:r>
                      <a:endParaRPr lang="de-DE" dirty="0"/>
                    </a:p>
                  </a:txBody>
                  <a:tcPr>
                    <a:solidFill>
                      <a:srgbClr val="FFFF00"/>
                    </a:solidFill>
                  </a:tcPr>
                </a:tc>
                <a:extLst>
                  <a:ext uri="{0D108BD9-81ED-4DB2-BD59-A6C34878D82A}">
                    <a16:rowId xmlns:a16="http://schemas.microsoft.com/office/drawing/2014/main" val="755299655"/>
                  </a:ext>
                </a:extLst>
              </a:tr>
              <a:tr h="370840">
                <a:tc>
                  <a:txBody>
                    <a:bodyPr/>
                    <a:lstStyle/>
                    <a:p>
                      <a:r>
                        <a:rPr lang="de-DE" dirty="0" smtClean="0"/>
                        <a:t>KKM (high </a:t>
                      </a:r>
                      <a:r>
                        <a:rPr lang="de-DE" dirty="0" err="1" smtClean="0"/>
                        <a:t>mirror</a:t>
                      </a:r>
                      <a:r>
                        <a:rPr lang="de-DE" dirty="0" smtClean="0"/>
                        <a:t>)</a:t>
                      </a:r>
                      <a:endParaRPr lang="de-DE" dirty="0"/>
                    </a:p>
                  </a:txBody>
                  <a:tcPr/>
                </a:tc>
                <a:tc>
                  <a:txBody>
                    <a:bodyPr/>
                    <a:lstStyle/>
                    <a:p>
                      <a:r>
                        <a:rPr lang="de-DE" dirty="0" smtClean="0"/>
                        <a:t>8.5e-05 </a:t>
                      </a:r>
                      <a:r>
                        <a:rPr lang="de-DE" dirty="0" smtClean="0"/>
                        <a:t>mbar</a:t>
                      </a:r>
                      <a:endParaRPr lang="de-DE" dirty="0"/>
                    </a:p>
                  </a:txBody>
                  <a:tcPr/>
                </a:tc>
                <a:tc>
                  <a:txBody>
                    <a:bodyPr/>
                    <a:lstStyle/>
                    <a:p>
                      <a:r>
                        <a:rPr lang="de-DE" dirty="0" smtClean="0"/>
                        <a:t>7.5e-05</a:t>
                      </a:r>
                      <a:r>
                        <a:rPr lang="de-DE" baseline="0" dirty="0" smtClean="0"/>
                        <a:t> </a:t>
                      </a:r>
                      <a:r>
                        <a:rPr lang="de-DE" baseline="0" dirty="0" smtClean="0"/>
                        <a:t>mbar</a:t>
                      </a:r>
                      <a:endParaRPr lang="de-DE" dirty="0"/>
                    </a:p>
                  </a:txBody>
                  <a:tcPr/>
                </a:tc>
                <a:tc>
                  <a:txBody>
                    <a:bodyPr/>
                    <a:lstStyle/>
                    <a:p>
                      <a:r>
                        <a:rPr lang="de-DE" dirty="0" smtClean="0"/>
                        <a:t>9.58e18</a:t>
                      </a:r>
                      <a:r>
                        <a:rPr lang="de-DE" baseline="0" dirty="0" smtClean="0"/>
                        <a:t> a/s</a:t>
                      </a:r>
                      <a:endParaRPr lang="de-DE" dirty="0"/>
                    </a:p>
                  </a:txBody>
                  <a:tcPr>
                    <a:solidFill>
                      <a:srgbClr val="FFFF00"/>
                    </a:solidFill>
                  </a:tcPr>
                </a:tc>
                <a:tc>
                  <a:txBody>
                    <a:bodyPr/>
                    <a:lstStyle/>
                    <a:p>
                      <a:r>
                        <a:rPr lang="de-DE" dirty="0" smtClean="0"/>
                        <a:t>4.25e18</a:t>
                      </a:r>
                      <a:r>
                        <a:rPr lang="de-DE" baseline="0" dirty="0" smtClean="0"/>
                        <a:t> a/s</a:t>
                      </a:r>
                      <a:endParaRPr lang="de-DE" dirty="0"/>
                    </a:p>
                  </a:txBody>
                  <a:tcPr>
                    <a:solidFill>
                      <a:srgbClr val="FFFF00"/>
                    </a:solidFill>
                  </a:tcPr>
                </a:tc>
                <a:extLst>
                  <a:ext uri="{0D108BD9-81ED-4DB2-BD59-A6C34878D82A}">
                    <a16:rowId xmlns:a16="http://schemas.microsoft.com/office/drawing/2014/main" val="1622930406"/>
                  </a:ext>
                </a:extLst>
              </a:tr>
              <a:tr h="370840">
                <a:tc>
                  <a:txBody>
                    <a:bodyPr/>
                    <a:lstStyle/>
                    <a:p>
                      <a:r>
                        <a:rPr lang="de-DE" dirty="0" smtClean="0"/>
                        <a:t>DBM/DAM (</a:t>
                      </a:r>
                      <a:r>
                        <a:rPr lang="de-DE" dirty="0" err="1" smtClean="0"/>
                        <a:t>low</a:t>
                      </a:r>
                      <a:r>
                        <a:rPr lang="de-DE" dirty="0" smtClean="0"/>
                        <a:t> </a:t>
                      </a:r>
                      <a:r>
                        <a:rPr lang="de-DE" dirty="0" err="1" smtClean="0"/>
                        <a:t>iota</a:t>
                      </a:r>
                      <a:r>
                        <a:rPr lang="de-DE" dirty="0" smtClean="0"/>
                        <a:t>)</a:t>
                      </a:r>
                      <a:endParaRPr lang="de-DE" dirty="0"/>
                    </a:p>
                  </a:txBody>
                  <a:tcPr/>
                </a:tc>
                <a:tc>
                  <a:txBody>
                    <a:bodyPr/>
                    <a:lstStyle/>
                    <a:p>
                      <a:r>
                        <a:rPr lang="de-DE" dirty="0" smtClean="0"/>
                        <a:t>3e-05 </a:t>
                      </a:r>
                      <a:r>
                        <a:rPr lang="de-DE" dirty="0" smtClean="0"/>
                        <a:t>mbar</a:t>
                      </a:r>
                      <a:endParaRPr lang="de-DE" dirty="0"/>
                    </a:p>
                  </a:txBody>
                  <a:tcPr/>
                </a:tc>
                <a:tc>
                  <a:txBody>
                    <a:bodyPr/>
                    <a:lstStyle/>
                    <a:p>
                      <a:r>
                        <a:rPr lang="de-DE" dirty="0" smtClean="0"/>
                        <a:t>1e-05 </a:t>
                      </a:r>
                      <a:r>
                        <a:rPr lang="de-DE" dirty="0" smtClean="0"/>
                        <a:t>mbar</a:t>
                      </a:r>
                      <a:endParaRPr lang="de-DE" dirty="0"/>
                    </a:p>
                  </a:txBody>
                  <a:tcPr/>
                </a:tc>
                <a:tc>
                  <a:txBody>
                    <a:bodyPr/>
                    <a:lstStyle/>
                    <a:p>
                      <a:r>
                        <a:rPr lang="de-DE" dirty="0" smtClean="0"/>
                        <a:t>3.38e18</a:t>
                      </a:r>
                      <a:r>
                        <a:rPr lang="de-DE" baseline="0" dirty="0" smtClean="0"/>
                        <a:t> a/s</a:t>
                      </a:r>
                      <a:endParaRPr lang="de-DE" dirty="0"/>
                    </a:p>
                  </a:txBody>
                  <a:tcPr>
                    <a:solidFill>
                      <a:srgbClr val="FFFF00"/>
                    </a:solidFill>
                  </a:tcPr>
                </a:tc>
                <a:tc>
                  <a:txBody>
                    <a:bodyPr/>
                    <a:lstStyle/>
                    <a:p>
                      <a:r>
                        <a:rPr lang="de-DE" dirty="0" smtClean="0"/>
                        <a:t>5.66e17</a:t>
                      </a:r>
                      <a:r>
                        <a:rPr lang="de-DE" baseline="0" dirty="0" smtClean="0"/>
                        <a:t> a/s</a:t>
                      </a:r>
                      <a:endParaRPr lang="de-DE" dirty="0"/>
                    </a:p>
                  </a:txBody>
                  <a:tcPr>
                    <a:solidFill>
                      <a:srgbClr val="FFFF00"/>
                    </a:solidFill>
                  </a:tcPr>
                </a:tc>
                <a:extLst>
                  <a:ext uri="{0D108BD9-81ED-4DB2-BD59-A6C34878D82A}">
                    <a16:rowId xmlns:a16="http://schemas.microsoft.com/office/drawing/2014/main" val="3547640527"/>
                  </a:ext>
                </a:extLst>
              </a:tr>
            </a:tbl>
          </a:graphicData>
        </a:graphic>
      </p:graphicFrame>
      <p:sp>
        <p:nvSpPr>
          <p:cNvPr id="12" name="Textfeld 11"/>
          <p:cNvSpPr txBox="1"/>
          <p:nvPr/>
        </p:nvSpPr>
        <p:spPr>
          <a:xfrm>
            <a:off x="289112" y="1122781"/>
            <a:ext cx="11288806" cy="646331"/>
          </a:xfrm>
          <a:prstGeom prst="rect">
            <a:avLst/>
          </a:prstGeom>
          <a:noFill/>
        </p:spPr>
        <p:txBody>
          <a:bodyPr wrap="square" rtlCol="0">
            <a:spAutoFit/>
          </a:bodyPr>
          <a:lstStyle/>
          <a:p>
            <a:r>
              <a:rPr lang="de-DE" dirty="0" err="1" smtClean="0"/>
              <a:t>With</a:t>
            </a:r>
            <a:r>
              <a:rPr lang="de-DE" dirty="0" smtClean="0"/>
              <a:t> a </a:t>
            </a:r>
            <a:r>
              <a:rPr lang="de-DE" dirty="0" err="1" smtClean="0"/>
              <a:t>pumping</a:t>
            </a:r>
            <a:r>
              <a:rPr lang="de-DE" dirty="0" smtClean="0"/>
              <a:t> </a:t>
            </a:r>
            <a:r>
              <a:rPr lang="de-DE" dirty="0" err="1" smtClean="0"/>
              <a:t>speed</a:t>
            </a:r>
            <a:r>
              <a:rPr lang="de-DE" dirty="0" smtClean="0"/>
              <a:t> </a:t>
            </a:r>
            <a:r>
              <a:rPr lang="de-DE" dirty="0" err="1" smtClean="0"/>
              <a:t>of</a:t>
            </a:r>
            <a:r>
              <a:rPr lang="de-DE" dirty="0" smtClean="0"/>
              <a:t> 2350 l/s at </a:t>
            </a:r>
            <a:r>
              <a:rPr lang="de-DE" dirty="0" err="1" smtClean="0"/>
              <a:t>the</a:t>
            </a:r>
            <a:r>
              <a:rPr lang="de-DE" dirty="0" smtClean="0"/>
              <a:t> AEH pump </a:t>
            </a:r>
            <a:r>
              <a:rPr lang="de-DE" dirty="0" err="1" smtClean="0"/>
              <a:t>duct</a:t>
            </a:r>
            <a:r>
              <a:rPr lang="de-DE" dirty="0" smtClean="0"/>
              <a:t> </a:t>
            </a:r>
            <a:r>
              <a:rPr lang="de-DE" dirty="0" err="1" smtClean="0"/>
              <a:t>and</a:t>
            </a:r>
            <a:r>
              <a:rPr lang="de-DE" dirty="0" smtClean="0"/>
              <a:t> 1180l/s at AEP (Wenzel et al 2022), </a:t>
            </a:r>
            <a:r>
              <a:rPr lang="de-DE" dirty="0" err="1" smtClean="0"/>
              <a:t>these</a:t>
            </a:r>
            <a:r>
              <a:rPr lang="de-DE" dirty="0" smtClean="0"/>
              <a:t> neutral gas </a:t>
            </a:r>
            <a:r>
              <a:rPr lang="de-DE" dirty="0" err="1" smtClean="0"/>
              <a:t>pressures</a:t>
            </a:r>
            <a:r>
              <a:rPr lang="de-DE" dirty="0" smtClean="0"/>
              <a:t> </a:t>
            </a:r>
            <a:r>
              <a:rPr lang="de-DE" dirty="0" err="1" smtClean="0"/>
              <a:t>account</a:t>
            </a:r>
            <a:r>
              <a:rPr lang="de-DE" dirty="0" smtClean="0"/>
              <a:t> </a:t>
            </a:r>
            <a:r>
              <a:rPr lang="de-DE" dirty="0" err="1" smtClean="0"/>
              <a:t>for</a:t>
            </a:r>
            <a:r>
              <a:rPr lang="de-DE" dirty="0" smtClean="0"/>
              <a:t> </a:t>
            </a:r>
            <a:r>
              <a:rPr lang="de-DE" dirty="0" err="1" smtClean="0"/>
              <a:t>the</a:t>
            </a:r>
            <a:r>
              <a:rPr lang="de-DE" dirty="0" smtClean="0"/>
              <a:t> </a:t>
            </a:r>
            <a:r>
              <a:rPr lang="de-DE" dirty="0" err="1" smtClean="0"/>
              <a:t>following</a:t>
            </a:r>
            <a:r>
              <a:rPr lang="de-DE" dirty="0" smtClean="0"/>
              <a:t> </a:t>
            </a:r>
            <a:r>
              <a:rPr lang="de-DE" dirty="0" err="1" smtClean="0"/>
              <a:t>pumped</a:t>
            </a:r>
            <a:r>
              <a:rPr lang="de-DE" dirty="0" smtClean="0"/>
              <a:t> </a:t>
            </a:r>
            <a:r>
              <a:rPr lang="de-DE" dirty="0" err="1" smtClean="0"/>
              <a:t>particle</a:t>
            </a:r>
            <a:r>
              <a:rPr lang="de-DE" dirty="0" smtClean="0"/>
              <a:t> </a:t>
            </a:r>
            <a:r>
              <a:rPr lang="de-DE" dirty="0" err="1" smtClean="0"/>
              <a:t>flux</a:t>
            </a:r>
            <a:r>
              <a:rPr lang="de-DE" dirty="0" smtClean="0"/>
              <a:t> (T = 302K) :</a:t>
            </a:r>
            <a:endParaRPr lang="de-DE" dirty="0"/>
          </a:p>
        </p:txBody>
      </p:sp>
    </p:spTree>
    <p:extLst>
      <p:ext uri="{BB962C8B-B14F-4D97-AF65-F5344CB8AC3E}">
        <p14:creationId xmlns:p14="http://schemas.microsoft.com/office/powerpoint/2010/main" val="4228079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Neutral gas </a:t>
            </a:r>
            <a:r>
              <a:rPr lang="de-DE" dirty="0" err="1" smtClean="0"/>
              <a:t>pressure</a:t>
            </a:r>
            <a:r>
              <a:rPr lang="de-DE" dirty="0" smtClean="0"/>
              <a:t> </a:t>
            </a:r>
            <a:r>
              <a:rPr lang="de-DE" dirty="0" err="1" smtClean="0"/>
              <a:t>during</a:t>
            </a:r>
            <a:r>
              <a:rPr lang="de-DE" dirty="0" smtClean="0"/>
              <a:t> </a:t>
            </a:r>
            <a:r>
              <a:rPr lang="de-DE" dirty="0" err="1" smtClean="0"/>
              <a:t>transition</a:t>
            </a:r>
            <a:r>
              <a:rPr lang="de-DE" dirty="0" smtClean="0"/>
              <a:t> </a:t>
            </a:r>
            <a:r>
              <a:rPr lang="de-DE" dirty="0" err="1" smtClean="0"/>
              <a:t>to</a:t>
            </a:r>
            <a:r>
              <a:rPr lang="de-DE" dirty="0" smtClean="0"/>
              <a:t> </a:t>
            </a:r>
            <a:r>
              <a:rPr lang="de-DE" dirty="0" err="1" smtClean="0"/>
              <a:t>detachment</a:t>
            </a:r>
            <a:endParaRPr lang="de-DE" dirty="0"/>
          </a:p>
        </p:txBody>
      </p:sp>
      <p:sp>
        <p:nvSpPr>
          <p:cNvPr id="3" name="Datumsplatzhalter 2"/>
          <p:cNvSpPr>
            <a:spLocks noGrp="1"/>
          </p:cNvSpPr>
          <p:nvPr>
            <p:ph type="dt" sz="half" idx="14"/>
          </p:nvPr>
        </p:nvSpPr>
        <p:spPr/>
        <p:txBody>
          <a:bodyPr/>
          <a:lstStyle/>
          <a:p>
            <a:fld id="{6F4EBBD8-A576-4697-90A8-A3A1DA1E14A9}" type="datetime1">
              <a:rPr lang="de-DE" smtClean="0"/>
              <a:t>05.04.2022</a:t>
            </a:fld>
            <a:endParaRPr lang="de-DE" dirty="0"/>
          </a:p>
        </p:txBody>
      </p:sp>
      <p:sp>
        <p:nvSpPr>
          <p:cNvPr id="5" name="Foliennummernplatzhalter 4"/>
          <p:cNvSpPr>
            <a:spLocks noGrp="1"/>
          </p:cNvSpPr>
          <p:nvPr>
            <p:ph type="sldNum" sz="quarter" idx="16"/>
          </p:nvPr>
        </p:nvSpPr>
        <p:spPr/>
        <p:txBody>
          <a:bodyPr/>
          <a:lstStyle/>
          <a:p>
            <a:fld id="{31AA536C-85F5-4A1B-A111-7CE00A08BCBC}" type="slidenum">
              <a:rPr lang="de-DE" smtClean="0"/>
              <a:pPr/>
              <a:t>11</a:t>
            </a:fld>
            <a:endParaRPr lang="de-DE" dirty="0"/>
          </a:p>
        </p:txBody>
      </p:sp>
      <p:sp>
        <p:nvSpPr>
          <p:cNvPr id="7" name="Fußzeilenplatzhalter 3"/>
          <p:cNvSpPr>
            <a:spLocks noGrp="1"/>
          </p:cNvSpPr>
          <p:nvPr>
            <p:ph type="ftr" sz="quarter" idx="15"/>
          </p:nvPr>
        </p:nvSpPr>
        <p:spPr/>
        <p:txBody>
          <a:bodyPr/>
          <a:lstStyle/>
          <a:p>
            <a:r>
              <a:rPr lang="de-DE" dirty="0" smtClean="0"/>
              <a:t>Victoria Haak</a:t>
            </a:r>
            <a:endParaRPr lang="de-DE" dirty="0"/>
          </a:p>
        </p:txBody>
      </p:sp>
      <p:pic>
        <p:nvPicPr>
          <p:cNvPr id="8" name="Grafi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814" y="931830"/>
            <a:ext cx="6543723" cy="3400450"/>
          </a:xfrm>
          <a:prstGeom prst="rect">
            <a:avLst/>
          </a:prstGeom>
        </p:spPr>
      </p:pic>
      <p:sp>
        <p:nvSpPr>
          <p:cNvPr id="9" name="Textfeld 8"/>
          <p:cNvSpPr txBox="1"/>
          <p:nvPr/>
        </p:nvSpPr>
        <p:spPr>
          <a:xfrm>
            <a:off x="118976" y="912264"/>
            <a:ext cx="1475824" cy="369332"/>
          </a:xfrm>
          <a:prstGeom prst="rect">
            <a:avLst/>
          </a:prstGeom>
          <a:noFill/>
        </p:spPr>
        <p:txBody>
          <a:bodyPr wrap="square" rtlCol="0">
            <a:spAutoFit/>
          </a:bodyPr>
          <a:lstStyle/>
          <a:p>
            <a:r>
              <a:rPr lang="de-DE" dirty="0" smtClean="0">
                <a:solidFill>
                  <a:srgbClr val="0070C0"/>
                </a:solidFill>
              </a:rPr>
              <a:t>20180814.025</a:t>
            </a:r>
            <a:endParaRPr lang="de-DE" dirty="0">
              <a:solidFill>
                <a:srgbClr val="0070C0"/>
              </a:solidFill>
            </a:endParaRPr>
          </a:p>
        </p:txBody>
      </p:sp>
      <p:sp>
        <p:nvSpPr>
          <p:cNvPr id="13" name="Rechteck 12"/>
          <p:cNvSpPr/>
          <p:nvPr/>
        </p:nvSpPr>
        <p:spPr>
          <a:xfrm>
            <a:off x="3516406" y="2292724"/>
            <a:ext cx="3153335" cy="6656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Grafik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8439" y="923834"/>
            <a:ext cx="3338537" cy="1333510"/>
          </a:xfrm>
          <a:prstGeom prst="rect">
            <a:avLst/>
          </a:prstGeom>
        </p:spPr>
      </p:pic>
      <p:sp>
        <p:nvSpPr>
          <p:cNvPr id="14" name="Rechteck 13"/>
          <p:cNvSpPr/>
          <p:nvPr/>
        </p:nvSpPr>
        <p:spPr>
          <a:xfrm>
            <a:off x="3482788" y="2993733"/>
            <a:ext cx="3220570" cy="13581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 name="Grafik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40081" y="3553689"/>
            <a:ext cx="4212782" cy="3159586"/>
          </a:xfrm>
          <a:prstGeom prst="rect">
            <a:avLst/>
          </a:prstGeom>
        </p:spPr>
      </p:pic>
      <p:pic>
        <p:nvPicPr>
          <p:cNvPr id="17" name="Grafik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09684" y="2958353"/>
            <a:ext cx="5037418" cy="3778063"/>
          </a:xfrm>
          <a:prstGeom prst="rect">
            <a:avLst/>
          </a:prstGeom>
        </p:spPr>
      </p:pic>
      <p:sp>
        <p:nvSpPr>
          <p:cNvPr id="18" name="Rechteck 17"/>
          <p:cNvSpPr/>
          <p:nvPr/>
        </p:nvSpPr>
        <p:spPr>
          <a:xfrm>
            <a:off x="8848165" y="3146612"/>
            <a:ext cx="900953" cy="338865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p:cNvSpPr txBox="1"/>
          <p:nvPr/>
        </p:nvSpPr>
        <p:spPr>
          <a:xfrm>
            <a:off x="9883333" y="2692986"/>
            <a:ext cx="2205317" cy="369332"/>
          </a:xfrm>
          <a:prstGeom prst="rect">
            <a:avLst/>
          </a:prstGeom>
          <a:noFill/>
        </p:spPr>
        <p:txBody>
          <a:bodyPr wrap="square" rtlCol="0">
            <a:spAutoFit/>
          </a:bodyPr>
          <a:lstStyle/>
          <a:p>
            <a:r>
              <a:rPr lang="de-DE" dirty="0" err="1" smtClean="0"/>
              <a:t>Detachment</a:t>
            </a:r>
            <a:r>
              <a:rPr lang="de-DE" dirty="0" smtClean="0"/>
              <a:t> </a:t>
            </a:r>
            <a:r>
              <a:rPr lang="de-DE" dirty="0" err="1" smtClean="0"/>
              <a:t>phase</a:t>
            </a:r>
            <a:endParaRPr lang="de-DE" dirty="0"/>
          </a:p>
        </p:txBody>
      </p:sp>
      <p:cxnSp>
        <p:nvCxnSpPr>
          <p:cNvPr id="21" name="Gerade Verbindung mit Pfeil 20"/>
          <p:cNvCxnSpPr/>
          <p:nvPr/>
        </p:nvCxnSpPr>
        <p:spPr>
          <a:xfrm flipH="1">
            <a:off x="9528393" y="2867817"/>
            <a:ext cx="301407" cy="19450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feld 21"/>
          <p:cNvSpPr txBox="1"/>
          <p:nvPr/>
        </p:nvSpPr>
        <p:spPr>
          <a:xfrm>
            <a:off x="7530074" y="2625538"/>
            <a:ext cx="2145778" cy="369332"/>
          </a:xfrm>
          <a:prstGeom prst="rect">
            <a:avLst/>
          </a:prstGeom>
          <a:noFill/>
        </p:spPr>
        <p:txBody>
          <a:bodyPr wrap="square" rtlCol="0">
            <a:spAutoFit/>
          </a:bodyPr>
          <a:lstStyle/>
          <a:p>
            <a:r>
              <a:rPr lang="de-DE" dirty="0" smtClean="0">
                <a:solidFill>
                  <a:srgbClr val="0070C0"/>
                </a:solidFill>
              </a:rPr>
              <a:t>20180814.016</a:t>
            </a:r>
            <a:endParaRPr lang="de-DE" dirty="0">
              <a:solidFill>
                <a:srgbClr val="0070C0"/>
              </a:solidFill>
            </a:endParaRPr>
          </a:p>
        </p:txBody>
      </p:sp>
      <p:sp>
        <p:nvSpPr>
          <p:cNvPr id="23" name="Textfeld 22"/>
          <p:cNvSpPr txBox="1"/>
          <p:nvPr/>
        </p:nvSpPr>
        <p:spPr>
          <a:xfrm>
            <a:off x="194982" y="4285867"/>
            <a:ext cx="2745099" cy="261610"/>
          </a:xfrm>
          <a:prstGeom prst="rect">
            <a:avLst/>
          </a:prstGeom>
          <a:noFill/>
        </p:spPr>
        <p:txBody>
          <a:bodyPr wrap="square" rtlCol="0">
            <a:spAutoFit/>
          </a:bodyPr>
          <a:lstStyle/>
          <a:p>
            <a:r>
              <a:rPr lang="de-DE" sz="1100" dirty="0" smtClean="0"/>
              <a:t>Source: Feng et al 2021</a:t>
            </a:r>
            <a:endParaRPr lang="de-DE" sz="1100" dirty="0"/>
          </a:p>
        </p:txBody>
      </p:sp>
      <p:sp>
        <p:nvSpPr>
          <p:cNvPr id="24" name="Textfeld 23"/>
          <p:cNvSpPr txBox="1"/>
          <p:nvPr/>
        </p:nvSpPr>
        <p:spPr>
          <a:xfrm>
            <a:off x="6846538" y="1008529"/>
            <a:ext cx="5107898" cy="1631216"/>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de-DE" dirty="0" err="1" smtClean="0"/>
              <a:t>Highest</a:t>
            </a:r>
            <a:r>
              <a:rPr lang="de-DE" dirty="0" smtClean="0"/>
              <a:t> neutral gas </a:t>
            </a:r>
            <a:r>
              <a:rPr lang="de-DE" dirty="0" err="1" smtClean="0"/>
              <a:t>pressure</a:t>
            </a:r>
            <a:r>
              <a:rPr lang="de-DE" dirty="0" smtClean="0"/>
              <a:t> in </a:t>
            </a:r>
            <a:r>
              <a:rPr lang="de-DE" dirty="0" err="1" smtClean="0"/>
              <a:t>divertor</a:t>
            </a:r>
            <a:r>
              <a:rPr lang="de-DE" dirty="0" smtClean="0"/>
              <a:t> </a:t>
            </a:r>
            <a:r>
              <a:rPr lang="de-DE" dirty="0" err="1" smtClean="0"/>
              <a:t>seems</a:t>
            </a:r>
            <a:r>
              <a:rPr lang="de-DE" dirty="0" smtClean="0"/>
              <a:t> </a:t>
            </a:r>
            <a:r>
              <a:rPr lang="de-DE" dirty="0" err="1" smtClean="0"/>
              <a:t>to</a:t>
            </a:r>
            <a:r>
              <a:rPr lang="de-DE" dirty="0" smtClean="0"/>
              <a:t> </a:t>
            </a:r>
            <a:r>
              <a:rPr lang="de-DE" dirty="0" err="1" smtClean="0"/>
              <a:t>occur</a:t>
            </a:r>
            <a:r>
              <a:rPr lang="de-DE" dirty="0" smtClean="0"/>
              <a:t> at </a:t>
            </a:r>
            <a:r>
              <a:rPr lang="de-DE" dirty="0" err="1" smtClean="0"/>
              <a:t>the</a:t>
            </a:r>
            <a:r>
              <a:rPr lang="de-DE" dirty="0" smtClean="0"/>
              <a:t> </a:t>
            </a:r>
            <a:r>
              <a:rPr lang="de-DE" dirty="0" err="1" smtClean="0"/>
              <a:t>highest</a:t>
            </a:r>
            <a:r>
              <a:rPr lang="de-DE" dirty="0" smtClean="0"/>
              <a:t> </a:t>
            </a:r>
            <a:r>
              <a:rPr lang="de-DE" dirty="0" err="1" smtClean="0"/>
              <a:t>f_rad</a:t>
            </a:r>
            <a:r>
              <a:rPr lang="de-DE" dirty="0" smtClean="0"/>
              <a:t> (at least </a:t>
            </a:r>
            <a:r>
              <a:rPr lang="de-DE" dirty="0" err="1" smtClean="0"/>
              <a:t>for</a:t>
            </a:r>
            <a:r>
              <a:rPr lang="de-DE" dirty="0" smtClean="0"/>
              <a:t> NPGS at AEH)</a:t>
            </a:r>
          </a:p>
          <a:p>
            <a:pPr marL="285750" indent="-285750">
              <a:spcBef>
                <a:spcPts val="600"/>
              </a:spcBef>
              <a:buFont typeface="Arial" panose="020B0604020202020204" pitchFamily="34" charset="0"/>
              <a:buChar char="•"/>
            </a:pPr>
            <a:r>
              <a:rPr lang="de-DE" dirty="0" smtClean="0"/>
              <a:t>After </a:t>
            </a:r>
            <a:r>
              <a:rPr lang="de-DE" dirty="0" err="1" smtClean="0"/>
              <a:t>that</a:t>
            </a:r>
            <a:r>
              <a:rPr lang="de-DE" dirty="0" smtClean="0"/>
              <a:t>, </a:t>
            </a:r>
            <a:r>
              <a:rPr lang="de-DE" dirty="0" err="1" smtClean="0"/>
              <a:t>the</a:t>
            </a:r>
            <a:r>
              <a:rPr lang="de-DE" dirty="0" smtClean="0"/>
              <a:t> neutral gas </a:t>
            </a:r>
            <a:r>
              <a:rPr lang="de-DE" dirty="0" err="1" smtClean="0"/>
              <a:t>pressure</a:t>
            </a:r>
            <a:r>
              <a:rPr lang="de-DE" dirty="0" smtClean="0"/>
              <a:t> </a:t>
            </a:r>
            <a:r>
              <a:rPr lang="de-DE" dirty="0" err="1" smtClean="0"/>
              <a:t>decreases</a:t>
            </a:r>
            <a:r>
              <a:rPr lang="de-DE" dirty="0" smtClean="0"/>
              <a:t> </a:t>
            </a:r>
          </a:p>
          <a:p>
            <a:pPr marL="285750" indent="-285750">
              <a:spcBef>
                <a:spcPts val="600"/>
              </a:spcBef>
              <a:buFont typeface="Arial" panose="020B0604020202020204" pitchFamily="34" charset="0"/>
              <a:buChar char="•"/>
            </a:pPr>
            <a:r>
              <a:rPr lang="de-DE" dirty="0" err="1" smtClean="0"/>
              <a:t>Increase</a:t>
            </a:r>
            <a:r>
              <a:rPr lang="de-DE" dirty="0" smtClean="0"/>
              <a:t> </a:t>
            </a:r>
            <a:r>
              <a:rPr lang="de-DE" dirty="0" err="1" smtClean="0"/>
              <a:t>of</a:t>
            </a:r>
            <a:r>
              <a:rPr lang="de-DE" dirty="0" smtClean="0"/>
              <a:t> </a:t>
            </a:r>
            <a:r>
              <a:rPr lang="de-DE" dirty="0" err="1" smtClean="0"/>
              <a:t>the</a:t>
            </a:r>
            <a:r>
              <a:rPr lang="de-DE" dirty="0" smtClean="0"/>
              <a:t> neutral gas </a:t>
            </a:r>
            <a:r>
              <a:rPr lang="de-DE" dirty="0" err="1" smtClean="0"/>
              <a:t>pressure</a:t>
            </a:r>
            <a:r>
              <a:rPr lang="de-DE" dirty="0"/>
              <a:t> </a:t>
            </a:r>
            <a:r>
              <a:rPr lang="de-DE" dirty="0" err="1" smtClean="0"/>
              <a:t>before</a:t>
            </a:r>
            <a:r>
              <a:rPr lang="de-DE" dirty="0" smtClean="0"/>
              <a:t> </a:t>
            </a:r>
            <a:r>
              <a:rPr lang="de-DE" dirty="0" err="1" smtClean="0"/>
              <a:t>detachment</a:t>
            </a:r>
            <a:r>
              <a:rPr lang="de-DE" dirty="0" smtClean="0"/>
              <a:t> </a:t>
            </a:r>
            <a:r>
              <a:rPr lang="de-DE" dirty="0" err="1" smtClean="0"/>
              <a:t>cannot</a:t>
            </a:r>
            <a:r>
              <a:rPr lang="de-DE" dirty="0" smtClean="0"/>
              <a:t> </a:t>
            </a:r>
            <a:r>
              <a:rPr lang="de-DE" dirty="0" err="1" smtClean="0"/>
              <a:t>be</a:t>
            </a:r>
            <a:r>
              <a:rPr lang="de-DE" dirty="0" smtClean="0"/>
              <a:t> </a:t>
            </a:r>
            <a:r>
              <a:rPr lang="de-DE" dirty="0" err="1" smtClean="0"/>
              <a:t>observed</a:t>
            </a:r>
            <a:r>
              <a:rPr lang="de-DE" dirty="0" smtClean="0"/>
              <a:t> in </a:t>
            </a:r>
            <a:r>
              <a:rPr lang="de-DE" dirty="0" err="1" smtClean="0"/>
              <a:t>every</a:t>
            </a:r>
            <a:r>
              <a:rPr lang="de-DE" dirty="0" smtClean="0"/>
              <a:t> </a:t>
            </a:r>
            <a:r>
              <a:rPr lang="de-DE" dirty="0" err="1" smtClean="0"/>
              <a:t>discharge</a:t>
            </a:r>
            <a:r>
              <a:rPr lang="de-DE" dirty="0" smtClean="0"/>
              <a:t> </a:t>
            </a:r>
          </a:p>
        </p:txBody>
      </p:sp>
      <p:sp>
        <p:nvSpPr>
          <p:cNvPr id="25" name="Textfeld 24"/>
          <p:cNvSpPr txBox="1"/>
          <p:nvPr/>
        </p:nvSpPr>
        <p:spPr>
          <a:xfrm>
            <a:off x="77400" y="4575628"/>
            <a:ext cx="2960400" cy="1831271"/>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de-DE" dirty="0" smtClean="0"/>
              <a:t>Clear </a:t>
            </a:r>
            <a:r>
              <a:rPr lang="de-DE" dirty="0" err="1" smtClean="0"/>
              <a:t>definition</a:t>
            </a:r>
            <a:r>
              <a:rPr lang="de-DE" dirty="0" smtClean="0"/>
              <a:t> </a:t>
            </a:r>
            <a:r>
              <a:rPr lang="de-DE" dirty="0" err="1" smtClean="0"/>
              <a:t>for</a:t>
            </a:r>
            <a:r>
              <a:rPr lang="de-DE" dirty="0" smtClean="0"/>
              <a:t> </a:t>
            </a:r>
            <a:r>
              <a:rPr lang="de-DE" dirty="0" err="1" smtClean="0"/>
              <a:t>the</a:t>
            </a:r>
            <a:r>
              <a:rPr lang="de-DE" dirty="0" smtClean="0"/>
              <a:t> </a:t>
            </a:r>
            <a:r>
              <a:rPr lang="de-DE" dirty="0" err="1" smtClean="0"/>
              <a:t>start</a:t>
            </a:r>
            <a:r>
              <a:rPr lang="de-DE" dirty="0" smtClean="0"/>
              <a:t> </a:t>
            </a:r>
            <a:r>
              <a:rPr lang="de-DE" dirty="0" err="1" smtClean="0"/>
              <a:t>of</a:t>
            </a:r>
            <a:r>
              <a:rPr lang="de-DE" dirty="0" smtClean="0"/>
              <a:t> </a:t>
            </a:r>
            <a:r>
              <a:rPr lang="de-DE" dirty="0" err="1" smtClean="0"/>
              <a:t>detachment</a:t>
            </a:r>
            <a:r>
              <a:rPr lang="de-DE" dirty="0" smtClean="0"/>
              <a:t> </a:t>
            </a:r>
            <a:r>
              <a:rPr lang="de-DE" dirty="0" err="1" smtClean="0"/>
              <a:t>needed</a:t>
            </a:r>
            <a:r>
              <a:rPr lang="de-DE" dirty="0" smtClean="0"/>
              <a:t> </a:t>
            </a:r>
          </a:p>
          <a:p>
            <a:pPr marL="285750" indent="-285750">
              <a:spcBef>
                <a:spcPts val="600"/>
              </a:spcBef>
              <a:buFont typeface="Arial" panose="020B0604020202020204" pitchFamily="34" charset="0"/>
              <a:buChar char="•"/>
            </a:pPr>
            <a:r>
              <a:rPr lang="de-DE" dirty="0" smtClean="0"/>
              <a:t>General </a:t>
            </a:r>
            <a:r>
              <a:rPr lang="de-DE" dirty="0" err="1" smtClean="0"/>
              <a:t>trend</a:t>
            </a:r>
            <a:r>
              <a:rPr lang="de-DE" dirty="0" smtClean="0"/>
              <a:t> </a:t>
            </a:r>
            <a:r>
              <a:rPr lang="de-DE" dirty="0" err="1" smtClean="0"/>
              <a:t>for</a:t>
            </a:r>
            <a:r>
              <a:rPr lang="de-DE" dirty="0" smtClean="0"/>
              <a:t> </a:t>
            </a:r>
            <a:r>
              <a:rPr lang="de-DE" dirty="0" err="1" smtClean="0"/>
              <a:t>the</a:t>
            </a:r>
            <a:r>
              <a:rPr lang="de-DE" dirty="0" smtClean="0"/>
              <a:t> </a:t>
            </a:r>
            <a:r>
              <a:rPr lang="de-DE" dirty="0" err="1" smtClean="0"/>
              <a:t>evolution</a:t>
            </a:r>
            <a:r>
              <a:rPr lang="de-DE" dirty="0" smtClean="0"/>
              <a:t> </a:t>
            </a:r>
            <a:r>
              <a:rPr lang="de-DE" dirty="0" err="1" smtClean="0"/>
              <a:t>of</a:t>
            </a:r>
            <a:r>
              <a:rPr lang="de-DE" dirty="0" smtClean="0"/>
              <a:t> </a:t>
            </a:r>
            <a:r>
              <a:rPr lang="de-DE" dirty="0" err="1" smtClean="0"/>
              <a:t>the</a:t>
            </a:r>
            <a:r>
              <a:rPr lang="de-DE" dirty="0" smtClean="0"/>
              <a:t> neutral gas </a:t>
            </a:r>
            <a:r>
              <a:rPr lang="de-DE" dirty="0" err="1" smtClean="0"/>
              <a:t>pressure</a:t>
            </a:r>
            <a:r>
              <a:rPr lang="de-DE" dirty="0" smtClean="0"/>
              <a:t> </a:t>
            </a:r>
            <a:r>
              <a:rPr lang="de-DE" dirty="0" err="1" smtClean="0"/>
              <a:t>during</a:t>
            </a:r>
            <a:r>
              <a:rPr lang="de-DE" dirty="0" smtClean="0"/>
              <a:t> </a:t>
            </a:r>
            <a:r>
              <a:rPr lang="de-DE" dirty="0" err="1" smtClean="0"/>
              <a:t>detachment</a:t>
            </a:r>
            <a:r>
              <a:rPr lang="de-DE" dirty="0" smtClean="0"/>
              <a:t> </a:t>
            </a:r>
            <a:r>
              <a:rPr lang="de-DE" dirty="0" err="1" smtClean="0"/>
              <a:t>ís</a:t>
            </a:r>
            <a:r>
              <a:rPr lang="de-DE" dirty="0" smtClean="0"/>
              <a:t> </a:t>
            </a:r>
            <a:r>
              <a:rPr lang="de-DE" dirty="0" err="1" smtClean="0"/>
              <a:t>difficult</a:t>
            </a:r>
            <a:r>
              <a:rPr lang="de-DE" dirty="0" smtClean="0"/>
              <a:t> </a:t>
            </a:r>
            <a:r>
              <a:rPr lang="de-DE" dirty="0" err="1" smtClean="0"/>
              <a:t>to</a:t>
            </a:r>
            <a:r>
              <a:rPr lang="de-DE" dirty="0"/>
              <a:t> </a:t>
            </a:r>
            <a:r>
              <a:rPr lang="de-DE" dirty="0" err="1" smtClean="0"/>
              <a:t>detect</a:t>
            </a:r>
            <a:r>
              <a:rPr lang="de-DE" dirty="0" smtClean="0"/>
              <a:t>… </a:t>
            </a:r>
            <a:endParaRPr lang="de-DE" dirty="0"/>
          </a:p>
        </p:txBody>
      </p:sp>
    </p:spTree>
    <p:extLst>
      <p:ext uri="{BB962C8B-B14F-4D97-AF65-F5344CB8AC3E}">
        <p14:creationId xmlns:p14="http://schemas.microsoft.com/office/powerpoint/2010/main" val="4004235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Neutral gas </a:t>
            </a:r>
            <a:r>
              <a:rPr lang="de-DE" dirty="0" err="1" smtClean="0"/>
              <a:t>pressure</a:t>
            </a:r>
            <a:r>
              <a:rPr lang="de-DE" dirty="0" smtClean="0"/>
              <a:t> </a:t>
            </a:r>
            <a:r>
              <a:rPr lang="de-DE" dirty="0" err="1" smtClean="0"/>
              <a:t>during</a:t>
            </a:r>
            <a:r>
              <a:rPr lang="de-DE" dirty="0" smtClean="0"/>
              <a:t> </a:t>
            </a:r>
            <a:r>
              <a:rPr lang="de-DE" dirty="0" err="1" smtClean="0"/>
              <a:t>detachment</a:t>
            </a:r>
            <a:endParaRPr lang="de-DE" dirty="0"/>
          </a:p>
        </p:txBody>
      </p:sp>
      <p:sp>
        <p:nvSpPr>
          <p:cNvPr id="3" name="Datumsplatzhalter 2"/>
          <p:cNvSpPr>
            <a:spLocks noGrp="1"/>
          </p:cNvSpPr>
          <p:nvPr>
            <p:ph type="dt" sz="half" idx="14"/>
          </p:nvPr>
        </p:nvSpPr>
        <p:spPr/>
        <p:txBody>
          <a:bodyPr/>
          <a:lstStyle/>
          <a:p>
            <a:fld id="{6F4EBBD8-A576-4697-90A8-A3A1DA1E14A9}" type="datetime1">
              <a:rPr lang="de-DE" smtClean="0"/>
              <a:t>05.04.2022</a:t>
            </a:fld>
            <a:endParaRPr lang="de-DE" dirty="0"/>
          </a:p>
        </p:txBody>
      </p:sp>
      <p:sp>
        <p:nvSpPr>
          <p:cNvPr id="5" name="Foliennummernplatzhalter 4"/>
          <p:cNvSpPr>
            <a:spLocks noGrp="1"/>
          </p:cNvSpPr>
          <p:nvPr>
            <p:ph type="sldNum" sz="quarter" idx="16"/>
          </p:nvPr>
        </p:nvSpPr>
        <p:spPr/>
        <p:txBody>
          <a:bodyPr/>
          <a:lstStyle/>
          <a:p>
            <a:fld id="{31AA536C-85F5-4A1B-A111-7CE00A08BCBC}" type="slidenum">
              <a:rPr lang="de-DE" smtClean="0"/>
              <a:pPr/>
              <a:t>12</a:t>
            </a:fld>
            <a:endParaRPr lang="de-DE" dirty="0"/>
          </a:p>
        </p:txBody>
      </p:sp>
      <p:pic>
        <p:nvPicPr>
          <p:cNvPr id="7" name="Grafi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17" y="1031627"/>
            <a:ext cx="5700754" cy="3867178"/>
          </a:xfrm>
          <a:prstGeom prst="rect">
            <a:avLst/>
          </a:prstGeom>
        </p:spPr>
      </p:pic>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8435" y="1031627"/>
            <a:ext cx="5495965" cy="3786215"/>
          </a:xfrm>
          <a:prstGeom prst="rect">
            <a:avLst/>
          </a:prstGeom>
        </p:spPr>
      </p:pic>
      <p:sp>
        <p:nvSpPr>
          <p:cNvPr id="9" name="Textfeld 8"/>
          <p:cNvSpPr txBox="1"/>
          <p:nvPr/>
        </p:nvSpPr>
        <p:spPr>
          <a:xfrm>
            <a:off x="11129452" y="1072109"/>
            <a:ext cx="1169895" cy="938719"/>
          </a:xfrm>
          <a:prstGeom prst="rect">
            <a:avLst/>
          </a:prstGeom>
          <a:noFill/>
        </p:spPr>
        <p:txBody>
          <a:bodyPr wrap="square" rtlCol="0">
            <a:spAutoFit/>
          </a:bodyPr>
          <a:lstStyle/>
          <a:p>
            <a:r>
              <a:rPr lang="de-DE" sz="1100" dirty="0" smtClean="0"/>
              <a:t>Source: </a:t>
            </a:r>
            <a:r>
              <a:rPr lang="de-DE" sz="1100" dirty="0" err="1" smtClean="0"/>
              <a:t>presentation</a:t>
            </a:r>
            <a:r>
              <a:rPr lang="de-DE" sz="1100" dirty="0" smtClean="0"/>
              <a:t>; V. Perseo – OP1.2b </a:t>
            </a:r>
            <a:r>
              <a:rPr lang="de-DE" sz="1100" dirty="0" err="1" smtClean="0"/>
              <a:t>detachment</a:t>
            </a:r>
            <a:r>
              <a:rPr lang="de-DE" sz="1100" dirty="0" smtClean="0"/>
              <a:t> in </a:t>
            </a:r>
            <a:r>
              <a:rPr lang="de-DE" sz="1100" dirty="0" err="1" smtClean="0"/>
              <a:t>the</a:t>
            </a:r>
            <a:r>
              <a:rPr lang="de-DE" sz="1100" dirty="0" smtClean="0"/>
              <a:t> </a:t>
            </a:r>
            <a:r>
              <a:rPr lang="de-DE" sz="1100" dirty="0" err="1" smtClean="0"/>
              <a:t>juice</a:t>
            </a:r>
            <a:endParaRPr lang="de-DE" sz="1100" dirty="0"/>
          </a:p>
        </p:txBody>
      </p:sp>
      <p:sp>
        <p:nvSpPr>
          <p:cNvPr id="11" name="Fußzeilenplatzhalter 6"/>
          <p:cNvSpPr>
            <a:spLocks noGrp="1"/>
          </p:cNvSpPr>
          <p:nvPr>
            <p:ph type="ftr" sz="quarter" idx="15"/>
          </p:nvPr>
        </p:nvSpPr>
        <p:spPr>
          <a:xfrm>
            <a:off x="1812000" y="6356350"/>
            <a:ext cx="8568000" cy="365125"/>
          </a:xfrm>
        </p:spPr>
        <p:txBody>
          <a:bodyPr/>
          <a:lstStyle/>
          <a:p>
            <a:r>
              <a:rPr lang="de-DE" dirty="0"/>
              <a:t>Victoria Haak </a:t>
            </a:r>
          </a:p>
          <a:p>
            <a:endParaRPr lang="de-DE" dirty="0"/>
          </a:p>
        </p:txBody>
      </p:sp>
      <p:sp>
        <p:nvSpPr>
          <p:cNvPr id="12" name="Textfeld 11"/>
          <p:cNvSpPr txBox="1"/>
          <p:nvPr/>
        </p:nvSpPr>
        <p:spPr>
          <a:xfrm>
            <a:off x="338187" y="5002031"/>
            <a:ext cx="11376212" cy="646331"/>
          </a:xfrm>
          <a:prstGeom prst="rect">
            <a:avLst/>
          </a:prstGeom>
          <a:noFill/>
        </p:spPr>
        <p:txBody>
          <a:bodyPr wrap="square" rtlCol="0">
            <a:spAutoFit/>
          </a:bodyPr>
          <a:lstStyle/>
          <a:p>
            <a:pPr marL="285750" indent="-285750">
              <a:buFont typeface="Arial" panose="020B0604020202020204" pitchFamily="34" charset="0"/>
              <a:buChar char="•"/>
            </a:pPr>
            <a:r>
              <a:rPr lang="de-DE" dirty="0" err="1" smtClean="0"/>
              <a:t>Dependence</a:t>
            </a:r>
            <a:r>
              <a:rPr lang="de-DE" dirty="0" smtClean="0"/>
              <a:t> </a:t>
            </a:r>
            <a:r>
              <a:rPr lang="de-DE" dirty="0" err="1" smtClean="0"/>
              <a:t>of</a:t>
            </a:r>
            <a:r>
              <a:rPr lang="de-DE" dirty="0" smtClean="0"/>
              <a:t> </a:t>
            </a:r>
            <a:r>
              <a:rPr lang="de-DE" dirty="0" err="1" smtClean="0"/>
              <a:t>the</a:t>
            </a:r>
            <a:r>
              <a:rPr lang="de-DE" dirty="0" smtClean="0"/>
              <a:t> neutral gas </a:t>
            </a:r>
            <a:r>
              <a:rPr lang="de-DE" dirty="0" err="1" smtClean="0"/>
              <a:t>pressure</a:t>
            </a:r>
            <a:r>
              <a:rPr lang="de-DE" dirty="0" smtClean="0"/>
              <a:t> on </a:t>
            </a:r>
            <a:r>
              <a:rPr lang="de-DE" dirty="0" err="1" smtClean="0"/>
              <a:t>f_rad</a:t>
            </a:r>
            <a:r>
              <a:rPr lang="de-DE" dirty="0" smtClean="0"/>
              <a:t> not </a:t>
            </a:r>
            <a:r>
              <a:rPr lang="de-DE" dirty="0" err="1" smtClean="0"/>
              <a:t>very</a:t>
            </a:r>
            <a:r>
              <a:rPr lang="de-DE" dirty="0" smtClean="0"/>
              <a:t> </a:t>
            </a:r>
            <a:r>
              <a:rPr lang="de-DE" dirty="0" err="1" smtClean="0"/>
              <a:t>obvious</a:t>
            </a:r>
            <a:endParaRPr lang="de-DE" dirty="0" smtClean="0"/>
          </a:p>
          <a:p>
            <a:r>
              <a:rPr lang="de-DE" dirty="0" smtClean="0"/>
              <a:t> </a:t>
            </a:r>
            <a:endParaRPr lang="de-DE" dirty="0"/>
          </a:p>
        </p:txBody>
      </p:sp>
    </p:spTree>
    <p:extLst>
      <p:ext uri="{BB962C8B-B14F-4D97-AF65-F5344CB8AC3E}">
        <p14:creationId xmlns:p14="http://schemas.microsoft.com/office/powerpoint/2010/main" val="3823036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Grafik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633" y="4677281"/>
            <a:ext cx="3876834" cy="2180719"/>
          </a:xfrm>
          <a:prstGeom prst="rect">
            <a:avLst/>
          </a:prstGeom>
        </p:spPr>
      </p:pic>
      <p:sp>
        <p:nvSpPr>
          <p:cNvPr id="9" name="Titel 8"/>
          <p:cNvSpPr>
            <a:spLocks noGrp="1"/>
          </p:cNvSpPr>
          <p:nvPr>
            <p:ph type="title"/>
          </p:nvPr>
        </p:nvSpPr>
        <p:spPr/>
        <p:txBody>
          <a:bodyPr/>
          <a:lstStyle/>
          <a:p>
            <a:r>
              <a:rPr lang="de-DE" dirty="0" smtClean="0"/>
              <a:t>Neutral gas </a:t>
            </a:r>
            <a:r>
              <a:rPr lang="de-DE" dirty="0" err="1" smtClean="0"/>
              <a:t>pressure</a:t>
            </a:r>
            <a:r>
              <a:rPr lang="de-DE" dirty="0" smtClean="0"/>
              <a:t> </a:t>
            </a:r>
            <a:r>
              <a:rPr lang="de-DE" dirty="0" err="1" smtClean="0"/>
              <a:t>gauges</a:t>
            </a:r>
            <a:r>
              <a:rPr lang="de-DE" dirty="0" smtClean="0"/>
              <a:t> </a:t>
            </a:r>
            <a:r>
              <a:rPr lang="de-DE" dirty="0" err="1" smtClean="0"/>
              <a:t>during</a:t>
            </a:r>
            <a:r>
              <a:rPr lang="de-DE" dirty="0" smtClean="0"/>
              <a:t> OP1.2b</a:t>
            </a:r>
            <a:endParaRPr lang="de-DE" dirty="0"/>
          </a:p>
        </p:txBody>
      </p:sp>
      <p:sp>
        <p:nvSpPr>
          <p:cNvPr id="10" name="Datumsplatzhalter 9"/>
          <p:cNvSpPr>
            <a:spLocks noGrp="1"/>
          </p:cNvSpPr>
          <p:nvPr>
            <p:ph type="dt" sz="half" idx="14"/>
          </p:nvPr>
        </p:nvSpPr>
        <p:spPr/>
        <p:txBody>
          <a:bodyPr/>
          <a:lstStyle/>
          <a:p>
            <a:fld id="{03064DE1-3EDF-40F5-A939-355F8C4D4B0D}" type="datetime1">
              <a:rPr lang="de-DE" smtClean="0"/>
              <a:t>04.04.2022</a:t>
            </a:fld>
            <a:endParaRPr lang="de-DE" dirty="0"/>
          </a:p>
        </p:txBody>
      </p:sp>
      <p:sp>
        <p:nvSpPr>
          <p:cNvPr id="7" name="Fußzeilenplatzhalter 6"/>
          <p:cNvSpPr>
            <a:spLocks noGrp="1"/>
          </p:cNvSpPr>
          <p:nvPr>
            <p:ph type="ftr" sz="quarter" idx="15"/>
          </p:nvPr>
        </p:nvSpPr>
        <p:spPr/>
        <p:txBody>
          <a:bodyPr/>
          <a:lstStyle/>
          <a:p>
            <a:r>
              <a:rPr lang="de-DE" dirty="0"/>
              <a:t>Victoria Haak </a:t>
            </a:r>
          </a:p>
          <a:p>
            <a:endParaRPr lang="de-DE" dirty="0"/>
          </a:p>
        </p:txBody>
      </p:sp>
      <p:sp>
        <p:nvSpPr>
          <p:cNvPr id="8" name="Foliennummernplatzhalter 7"/>
          <p:cNvSpPr>
            <a:spLocks noGrp="1"/>
          </p:cNvSpPr>
          <p:nvPr>
            <p:ph type="sldNum" sz="quarter" idx="16"/>
          </p:nvPr>
        </p:nvSpPr>
        <p:spPr/>
        <p:txBody>
          <a:bodyPr/>
          <a:lstStyle/>
          <a:p>
            <a:fld id="{31AA536C-85F5-4A1B-A111-7CE00A08BCBC}" type="slidenum">
              <a:rPr lang="de-DE" smtClean="0"/>
              <a:pPr/>
              <a:t>2</a:t>
            </a:fld>
            <a:endParaRPr lang="de-DE" dirty="0"/>
          </a:p>
        </p:txBody>
      </p:sp>
      <p:sp>
        <p:nvSpPr>
          <p:cNvPr id="12" name="Textfeld 11"/>
          <p:cNvSpPr txBox="1"/>
          <p:nvPr/>
        </p:nvSpPr>
        <p:spPr>
          <a:xfrm>
            <a:off x="479425" y="1122830"/>
            <a:ext cx="3767239" cy="646331"/>
          </a:xfrm>
          <a:prstGeom prst="rect">
            <a:avLst/>
          </a:prstGeom>
          <a:noFill/>
        </p:spPr>
        <p:txBody>
          <a:bodyPr wrap="square" rtlCol="0">
            <a:spAutoFit/>
          </a:bodyPr>
          <a:lstStyle/>
          <a:p>
            <a:pPr marL="285750" indent="-285750">
              <a:buFontTx/>
              <a:buChar char="-"/>
            </a:pPr>
            <a:endParaRPr lang="de-DE" dirty="0" smtClean="0"/>
          </a:p>
          <a:p>
            <a:pPr marL="285750" indent="-285750">
              <a:buFontTx/>
              <a:buChar char="-"/>
            </a:pPr>
            <a:endParaRPr lang="de-DE" dirty="0"/>
          </a:p>
        </p:txBody>
      </p:sp>
      <p:pic>
        <p:nvPicPr>
          <p:cNvPr id="13" name="Grafik 12"/>
          <p:cNvPicPr>
            <a:picLocks noChangeAspect="1"/>
          </p:cNvPicPr>
          <p:nvPr/>
        </p:nvPicPr>
        <p:blipFill>
          <a:blip r:embed="rId3"/>
          <a:stretch>
            <a:fillRect/>
          </a:stretch>
        </p:blipFill>
        <p:spPr>
          <a:xfrm>
            <a:off x="9229600" y="993525"/>
            <a:ext cx="2809599" cy="2581220"/>
          </a:xfrm>
          <a:prstGeom prst="rect">
            <a:avLst/>
          </a:prstGeom>
        </p:spPr>
      </p:pic>
      <p:grpSp>
        <p:nvGrpSpPr>
          <p:cNvPr id="15" name="Gruppieren 14"/>
          <p:cNvGrpSpPr/>
          <p:nvPr/>
        </p:nvGrpSpPr>
        <p:grpSpPr>
          <a:xfrm>
            <a:off x="161341" y="1012129"/>
            <a:ext cx="4198308" cy="3287341"/>
            <a:chOff x="1076274" y="1177046"/>
            <a:chExt cx="6104106" cy="4598718"/>
          </a:xfrm>
        </p:grpSpPr>
        <p:grpSp>
          <p:nvGrpSpPr>
            <p:cNvPr id="16" name="Gruppieren 15"/>
            <p:cNvGrpSpPr/>
            <p:nvPr/>
          </p:nvGrpSpPr>
          <p:grpSpPr>
            <a:xfrm>
              <a:off x="1076274" y="1177046"/>
              <a:ext cx="6104106" cy="4598718"/>
              <a:chOff x="685800" y="228600"/>
              <a:chExt cx="7799388" cy="6364288"/>
            </a:xfrm>
          </p:grpSpPr>
          <p:pic>
            <p:nvPicPr>
              <p:cNvPr id="18" name="Picture 4"/>
              <p:cNvPicPr>
                <a:picLocks noChangeAspect="1" noChangeArrowheads="1"/>
              </p:cNvPicPr>
              <p:nvPr/>
            </p:nvPicPr>
            <p:blipFill>
              <a:blip r:embed="rId4" cstate="print"/>
              <a:srcRect/>
              <a:stretch>
                <a:fillRect/>
              </a:stretch>
            </p:blipFill>
            <p:spPr bwMode="auto">
              <a:xfrm>
                <a:off x="685800" y="228600"/>
                <a:ext cx="7799388" cy="6364288"/>
              </a:xfrm>
              <a:prstGeom prst="rect">
                <a:avLst/>
              </a:prstGeom>
              <a:noFill/>
            </p:spPr>
          </p:pic>
          <p:sp>
            <p:nvSpPr>
              <p:cNvPr id="19" name="Text Box 5"/>
              <p:cNvSpPr txBox="1">
                <a:spLocks noChangeArrowheads="1"/>
              </p:cNvSpPr>
              <p:nvPr/>
            </p:nvSpPr>
            <p:spPr bwMode="auto">
              <a:xfrm>
                <a:off x="1736725" y="3254376"/>
                <a:ext cx="706230" cy="575645"/>
              </a:xfrm>
              <a:prstGeom prst="rect">
                <a:avLst/>
              </a:prstGeom>
              <a:noFill/>
              <a:ln w="9525">
                <a:noFill/>
                <a:miter lim="800000"/>
                <a:headEnd/>
                <a:tailEnd/>
              </a:ln>
              <a:effectLst/>
            </p:spPr>
            <p:txBody>
              <a:bodyPr wrap="none">
                <a:spAutoFit/>
              </a:bodyPr>
              <a:lstStyle/>
              <a:p>
                <a:pPr eaLnBrk="0" hangingPunct="0"/>
                <a:r>
                  <a:rPr lang="de-DE" dirty="0"/>
                  <a:t>AEI</a:t>
                </a:r>
              </a:p>
            </p:txBody>
          </p:sp>
          <p:sp>
            <p:nvSpPr>
              <p:cNvPr id="20" name="Oval 6"/>
              <p:cNvSpPr>
                <a:spLocks noChangeArrowheads="1"/>
              </p:cNvSpPr>
              <p:nvPr/>
            </p:nvSpPr>
            <p:spPr bwMode="auto">
              <a:xfrm>
                <a:off x="3564835" y="3866321"/>
                <a:ext cx="251791" cy="168966"/>
              </a:xfrm>
              <a:prstGeom prst="ellipse">
                <a:avLst/>
              </a:prstGeom>
              <a:noFill/>
              <a:ln w="28575">
                <a:solidFill>
                  <a:srgbClr val="FF0000"/>
                </a:solidFill>
                <a:round/>
                <a:headEnd/>
                <a:tailEnd/>
              </a:ln>
              <a:effectLst/>
            </p:spPr>
            <p:txBody>
              <a:bodyPr wrap="none" anchor="ctr"/>
              <a:lstStyle/>
              <a:p>
                <a:endParaRPr lang="de-DE"/>
              </a:p>
            </p:txBody>
          </p:sp>
          <p:sp>
            <p:nvSpPr>
              <p:cNvPr id="21" name="Oval 8"/>
              <p:cNvSpPr>
                <a:spLocks noChangeArrowheads="1"/>
              </p:cNvSpPr>
              <p:nvPr/>
            </p:nvSpPr>
            <p:spPr bwMode="auto">
              <a:xfrm>
                <a:off x="4932040" y="3140968"/>
                <a:ext cx="218661" cy="235226"/>
              </a:xfrm>
              <a:prstGeom prst="ellipse">
                <a:avLst/>
              </a:prstGeom>
              <a:noFill/>
              <a:ln w="28575">
                <a:solidFill>
                  <a:srgbClr val="FF0000"/>
                </a:solidFill>
                <a:round/>
                <a:headEnd/>
                <a:tailEnd/>
              </a:ln>
              <a:effectLst/>
            </p:spPr>
            <p:txBody>
              <a:bodyPr wrap="none" anchor="ctr"/>
              <a:lstStyle/>
              <a:p>
                <a:endParaRPr lang="de-DE"/>
              </a:p>
            </p:txBody>
          </p:sp>
          <p:sp>
            <p:nvSpPr>
              <p:cNvPr id="22" name="Text Box 9"/>
              <p:cNvSpPr txBox="1">
                <a:spLocks noChangeArrowheads="1"/>
              </p:cNvSpPr>
              <p:nvPr/>
            </p:nvSpPr>
            <p:spPr bwMode="auto">
              <a:xfrm>
                <a:off x="6477000" y="3886201"/>
                <a:ext cx="729446" cy="575645"/>
              </a:xfrm>
              <a:prstGeom prst="rect">
                <a:avLst/>
              </a:prstGeom>
              <a:noFill/>
              <a:ln w="9525">
                <a:noFill/>
                <a:miter lim="800000"/>
                <a:headEnd/>
                <a:tailEnd/>
              </a:ln>
              <a:effectLst/>
            </p:spPr>
            <p:txBody>
              <a:bodyPr wrap="none">
                <a:spAutoFit/>
              </a:bodyPr>
              <a:lstStyle/>
              <a:p>
                <a:pPr eaLnBrk="0" hangingPunct="0"/>
                <a:r>
                  <a:rPr lang="de-DE" dirty="0"/>
                  <a:t>AEJ</a:t>
                </a:r>
              </a:p>
            </p:txBody>
          </p:sp>
        </p:grpSp>
        <p:sp>
          <p:nvSpPr>
            <p:cNvPr id="17" name="Text Box 9"/>
            <p:cNvSpPr txBox="1">
              <a:spLocks noChangeArrowheads="1"/>
            </p:cNvSpPr>
            <p:nvPr/>
          </p:nvSpPr>
          <p:spPr bwMode="auto">
            <a:xfrm>
              <a:off x="3667260" y="1409535"/>
              <a:ext cx="650840" cy="415951"/>
            </a:xfrm>
            <a:prstGeom prst="rect">
              <a:avLst/>
            </a:prstGeom>
            <a:noFill/>
            <a:ln w="9525">
              <a:noFill/>
              <a:miter lim="800000"/>
              <a:headEnd/>
              <a:tailEnd/>
            </a:ln>
            <a:effectLst/>
          </p:spPr>
          <p:txBody>
            <a:bodyPr wrap="none">
              <a:spAutoFit/>
            </a:bodyPr>
            <a:lstStyle/>
            <a:p>
              <a:pPr eaLnBrk="0" hangingPunct="0"/>
              <a:r>
                <a:rPr lang="de-DE" dirty="0" smtClean="0"/>
                <a:t>AEH</a:t>
              </a:r>
              <a:endParaRPr lang="de-DE" dirty="0"/>
            </a:p>
          </p:txBody>
        </p:sp>
      </p:grpSp>
      <p:sp>
        <p:nvSpPr>
          <p:cNvPr id="23" name="Fußzeilenplatzhalter 3"/>
          <p:cNvSpPr txBox="1">
            <a:spLocks/>
          </p:cNvSpPr>
          <p:nvPr/>
        </p:nvSpPr>
        <p:spPr>
          <a:xfrm>
            <a:off x="67051" y="4384860"/>
            <a:ext cx="6423233"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100" dirty="0" smtClean="0"/>
              <a:t>Source: D. Naujoks – 1-QRH-Y0008.1 </a:t>
            </a:r>
            <a:endParaRPr lang="de-DE" sz="1100" dirty="0"/>
          </a:p>
        </p:txBody>
      </p:sp>
      <p:sp>
        <p:nvSpPr>
          <p:cNvPr id="4" name="Textfeld 3"/>
          <p:cNvSpPr txBox="1"/>
          <p:nvPr/>
        </p:nvSpPr>
        <p:spPr>
          <a:xfrm>
            <a:off x="4536795" y="1004811"/>
            <a:ext cx="4015533" cy="5139869"/>
          </a:xfrm>
          <a:prstGeom prst="rect">
            <a:avLst/>
          </a:prstGeom>
          <a:noFill/>
        </p:spPr>
        <p:txBody>
          <a:bodyPr wrap="square" rtlCol="0">
            <a:spAutoFit/>
          </a:bodyPr>
          <a:lstStyle/>
          <a:p>
            <a:pPr>
              <a:spcBef>
                <a:spcPts val="600"/>
              </a:spcBef>
            </a:pPr>
            <a:r>
              <a:rPr lang="de-DE" dirty="0" smtClean="0"/>
              <a:t>19 neutral gas </a:t>
            </a:r>
            <a:r>
              <a:rPr lang="de-DE" dirty="0" err="1" smtClean="0"/>
              <a:t>pressure</a:t>
            </a:r>
            <a:r>
              <a:rPr lang="de-DE" dirty="0" smtClean="0"/>
              <a:t> </a:t>
            </a:r>
            <a:r>
              <a:rPr lang="de-DE" dirty="0" err="1" smtClean="0"/>
              <a:t>gauges</a:t>
            </a:r>
            <a:r>
              <a:rPr lang="de-DE" dirty="0" smtClean="0"/>
              <a:t> </a:t>
            </a:r>
            <a:r>
              <a:rPr lang="de-DE" dirty="0" err="1" smtClean="0"/>
              <a:t>installed</a:t>
            </a:r>
            <a:r>
              <a:rPr lang="de-DE" dirty="0" smtClean="0"/>
              <a:t> (8 </a:t>
            </a:r>
            <a:r>
              <a:rPr lang="de-DE" dirty="0" err="1" smtClean="0"/>
              <a:t>tungsten</a:t>
            </a:r>
            <a:r>
              <a:rPr lang="de-DE" dirty="0" smtClean="0"/>
              <a:t>/ 11 LaB6-cathodes):</a:t>
            </a:r>
          </a:p>
          <a:p>
            <a:pPr>
              <a:spcBef>
                <a:spcPts val="600"/>
              </a:spcBef>
            </a:pPr>
            <a:endParaRPr lang="de-DE" dirty="0"/>
          </a:p>
          <a:p>
            <a:pPr marL="285750" indent="-285750">
              <a:spcBef>
                <a:spcPts val="600"/>
              </a:spcBef>
              <a:buFont typeface="Arial" panose="020B0604020202020204" pitchFamily="34" charset="0"/>
              <a:buChar char="•"/>
            </a:pPr>
            <a:r>
              <a:rPr lang="de-DE" dirty="0" err="1" smtClean="0"/>
              <a:t>Midplane</a:t>
            </a:r>
            <a:r>
              <a:rPr lang="de-DE" dirty="0" smtClean="0"/>
              <a:t>: AEE11 / AEE30/ AEE41/ </a:t>
            </a:r>
            <a:r>
              <a:rPr lang="de-DE" dirty="0" smtClean="0">
                <a:solidFill>
                  <a:srgbClr val="FF0000"/>
                </a:solidFill>
              </a:rPr>
              <a:t>AEE50</a:t>
            </a:r>
            <a:endParaRPr lang="de-DE" dirty="0"/>
          </a:p>
          <a:p>
            <a:pPr marL="285750" indent="-285750">
              <a:spcBef>
                <a:spcPts val="600"/>
              </a:spcBef>
              <a:buFont typeface="Arial" panose="020B0604020202020204" pitchFamily="34" charset="0"/>
              <a:buChar char="•"/>
            </a:pPr>
            <a:r>
              <a:rPr lang="de-DE" dirty="0" err="1" smtClean="0"/>
              <a:t>low</a:t>
            </a:r>
            <a:r>
              <a:rPr lang="de-DE" dirty="0" smtClean="0"/>
              <a:t> </a:t>
            </a:r>
            <a:r>
              <a:rPr lang="de-DE" dirty="0" err="1" smtClean="0"/>
              <a:t>iota</a:t>
            </a:r>
            <a:r>
              <a:rPr lang="de-DE" dirty="0" smtClean="0"/>
              <a:t> </a:t>
            </a:r>
            <a:r>
              <a:rPr lang="de-DE" dirty="0" err="1" smtClean="0"/>
              <a:t>pumping</a:t>
            </a:r>
            <a:r>
              <a:rPr lang="de-DE" dirty="0" smtClean="0"/>
              <a:t> </a:t>
            </a:r>
            <a:r>
              <a:rPr lang="de-DE" dirty="0" err="1" smtClean="0"/>
              <a:t>gap</a:t>
            </a:r>
            <a:r>
              <a:rPr lang="de-DE" dirty="0" smtClean="0"/>
              <a:t>: AEI30/ AEI50/ </a:t>
            </a:r>
            <a:r>
              <a:rPr lang="de-DE" dirty="0" smtClean="0"/>
              <a:t>AEI51</a:t>
            </a:r>
            <a:endParaRPr lang="de-DE" dirty="0"/>
          </a:p>
          <a:p>
            <a:pPr marL="285750" indent="-285750">
              <a:spcBef>
                <a:spcPts val="600"/>
              </a:spcBef>
              <a:buFont typeface="Arial" panose="020B0604020202020204" pitchFamily="34" charset="0"/>
              <a:buChar char="•"/>
            </a:pPr>
            <a:r>
              <a:rPr lang="de-DE" dirty="0" smtClean="0"/>
              <a:t>Low </a:t>
            </a:r>
            <a:r>
              <a:rPr lang="de-DE" dirty="0" err="1" smtClean="0"/>
              <a:t>iota</a:t>
            </a:r>
            <a:r>
              <a:rPr lang="de-DE" dirty="0" smtClean="0"/>
              <a:t> pump </a:t>
            </a:r>
            <a:r>
              <a:rPr lang="de-DE" dirty="0" err="1" smtClean="0"/>
              <a:t>duct</a:t>
            </a:r>
            <a:r>
              <a:rPr lang="de-DE" dirty="0" smtClean="0"/>
              <a:t>: AEH11/ </a:t>
            </a:r>
            <a:r>
              <a:rPr lang="de-DE" dirty="0" smtClean="0">
                <a:solidFill>
                  <a:srgbClr val="FF0000"/>
                </a:solidFill>
              </a:rPr>
              <a:t>AEH21</a:t>
            </a:r>
            <a:r>
              <a:rPr lang="de-DE" dirty="0" smtClean="0"/>
              <a:t>/ AEH30/ AEH31/ AEH41/ </a:t>
            </a:r>
            <a:r>
              <a:rPr lang="de-DE" dirty="0" smtClean="0">
                <a:solidFill>
                  <a:srgbClr val="FF0000"/>
                </a:solidFill>
              </a:rPr>
              <a:t>AEH50</a:t>
            </a:r>
            <a:r>
              <a:rPr lang="de-DE" dirty="0" smtClean="0"/>
              <a:t>/ </a:t>
            </a:r>
            <a:r>
              <a:rPr lang="de-DE" dirty="0" smtClean="0"/>
              <a:t>AEH51</a:t>
            </a:r>
            <a:endParaRPr lang="de-DE" dirty="0"/>
          </a:p>
          <a:p>
            <a:pPr marL="285750" indent="-285750">
              <a:spcBef>
                <a:spcPts val="600"/>
              </a:spcBef>
              <a:buFont typeface="Arial" panose="020B0604020202020204" pitchFamily="34" charset="0"/>
              <a:buChar char="•"/>
            </a:pPr>
            <a:r>
              <a:rPr lang="de-DE" dirty="0" smtClean="0"/>
              <a:t>High </a:t>
            </a:r>
            <a:r>
              <a:rPr lang="de-DE" dirty="0" err="1" smtClean="0"/>
              <a:t>iota</a:t>
            </a:r>
            <a:r>
              <a:rPr lang="de-DE" dirty="0" smtClean="0"/>
              <a:t> </a:t>
            </a:r>
            <a:r>
              <a:rPr lang="de-DE" dirty="0" err="1" smtClean="0"/>
              <a:t>pumping</a:t>
            </a:r>
            <a:r>
              <a:rPr lang="de-DE" dirty="0" smtClean="0"/>
              <a:t> </a:t>
            </a:r>
            <a:r>
              <a:rPr lang="de-DE" dirty="0" err="1" smtClean="0"/>
              <a:t>gap</a:t>
            </a:r>
            <a:r>
              <a:rPr lang="de-DE" dirty="0" smtClean="0"/>
              <a:t>/ pump </a:t>
            </a:r>
            <a:r>
              <a:rPr lang="de-DE" dirty="0" err="1" smtClean="0"/>
              <a:t>duct</a:t>
            </a:r>
            <a:r>
              <a:rPr lang="de-DE" dirty="0" smtClean="0"/>
              <a:t>: AEP30/ </a:t>
            </a:r>
            <a:r>
              <a:rPr lang="de-DE" dirty="0" smtClean="0">
                <a:solidFill>
                  <a:srgbClr val="FF0000"/>
                </a:solidFill>
              </a:rPr>
              <a:t>AEP50</a:t>
            </a:r>
            <a:r>
              <a:rPr lang="de-DE" dirty="0" smtClean="0"/>
              <a:t>/ AEP51</a:t>
            </a:r>
          </a:p>
          <a:p>
            <a:pPr marL="285750" indent="-285750">
              <a:spcBef>
                <a:spcPts val="600"/>
              </a:spcBef>
              <a:buFont typeface="Arial" panose="020B0604020202020204" pitchFamily="34" charset="0"/>
              <a:buChar char="•"/>
            </a:pPr>
            <a:r>
              <a:rPr lang="de-DE" dirty="0" smtClean="0"/>
              <a:t>AEA21</a:t>
            </a:r>
            <a:r>
              <a:rPr lang="de-DE" dirty="0" smtClean="0"/>
              <a:t>/ </a:t>
            </a:r>
            <a:r>
              <a:rPr lang="de-DE" dirty="0" smtClean="0">
                <a:solidFill>
                  <a:srgbClr val="FF0000"/>
                </a:solidFill>
              </a:rPr>
              <a:t>AFE 51</a:t>
            </a:r>
          </a:p>
          <a:p>
            <a:pPr marL="285750" indent="-285750">
              <a:spcBef>
                <a:spcPts val="600"/>
              </a:spcBef>
              <a:buFont typeface="Arial" panose="020B0604020202020204" pitchFamily="34" charset="0"/>
              <a:buChar char="•"/>
            </a:pPr>
            <a:endParaRPr lang="de-DE" dirty="0"/>
          </a:p>
          <a:p>
            <a:pPr>
              <a:spcBef>
                <a:spcPts val="600"/>
              </a:spcBef>
            </a:pPr>
            <a:r>
              <a:rPr lang="de-DE" dirty="0" smtClean="0"/>
              <a:t>14 NPGs </a:t>
            </a:r>
            <a:r>
              <a:rPr lang="de-DE" dirty="0" err="1" smtClean="0"/>
              <a:t>worked</a:t>
            </a:r>
            <a:r>
              <a:rPr lang="de-DE" dirty="0" smtClean="0"/>
              <a:t> </a:t>
            </a:r>
            <a:r>
              <a:rPr lang="de-DE" dirty="0" err="1" smtClean="0"/>
              <a:t>throughout</a:t>
            </a:r>
            <a:r>
              <a:rPr lang="de-DE" dirty="0" smtClean="0"/>
              <a:t> </a:t>
            </a:r>
            <a:r>
              <a:rPr lang="de-DE" dirty="0" err="1" smtClean="0"/>
              <a:t>the</a:t>
            </a:r>
            <a:r>
              <a:rPr lang="de-DE" dirty="0" smtClean="0"/>
              <a:t> </a:t>
            </a:r>
            <a:r>
              <a:rPr lang="de-DE" dirty="0" err="1" smtClean="0"/>
              <a:t>whole</a:t>
            </a:r>
            <a:r>
              <a:rPr lang="de-DE" dirty="0" smtClean="0"/>
              <a:t> </a:t>
            </a:r>
            <a:r>
              <a:rPr lang="de-DE" dirty="0" err="1" smtClean="0"/>
              <a:t>campaign</a:t>
            </a:r>
            <a:r>
              <a:rPr lang="de-DE" dirty="0" smtClean="0"/>
              <a:t>.</a:t>
            </a:r>
          </a:p>
          <a:p>
            <a:endParaRPr lang="de-DE" dirty="0"/>
          </a:p>
          <a:p>
            <a:endParaRPr lang="de-DE" dirty="0"/>
          </a:p>
        </p:txBody>
      </p:sp>
      <p:pic>
        <p:nvPicPr>
          <p:cNvPr id="2" name="Grafik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61264" y="3916113"/>
            <a:ext cx="4130736" cy="3119958"/>
          </a:xfrm>
          <a:prstGeom prst="rect">
            <a:avLst/>
          </a:prstGeom>
        </p:spPr>
      </p:pic>
      <p:sp>
        <p:nvSpPr>
          <p:cNvPr id="14" name="Textfeld 13"/>
          <p:cNvSpPr txBox="1"/>
          <p:nvPr/>
        </p:nvSpPr>
        <p:spPr>
          <a:xfrm>
            <a:off x="9650505" y="3486333"/>
            <a:ext cx="2541495" cy="600164"/>
          </a:xfrm>
          <a:prstGeom prst="rect">
            <a:avLst/>
          </a:prstGeom>
          <a:noFill/>
        </p:spPr>
        <p:txBody>
          <a:bodyPr wrap="square" rtlCol="0">
            <a:spAutoFit/>
          </a:bodyPr>
          <a:lstStyle/>
          <a:p>
            <a:r>
              <a:rPr lang="de-DE" sz="1100" dirty="0"/>
              <a:t>Source: https://w7x-logbook.ipp-hgw.mpg.de/components?id=QRG#XP_20181018.41</a:t>
            </a:r>
          </a:p>
        </p:txBody>
      </p:sp>
      <p:sp>
        <p:nvSpPr>
          <p:cNvPr id="3" name="Textfeld 2"/>
          <p:cNvSpPr txBox="1"/>
          <p:nvPr/>
        </p:nvSpPr>
        <p:spPr>
          <a:xfrm>
            <a:off x="10737476" y="5869641"/>
            <a:ext cx="571500" cy="369332"/>
          </a:xfrm>
          <a:prstGeom prst="rect">
            <a:avLst/>
          </a:prstGeom>
          <a:noFill/>
        </p:spPr>
        <p:txBody>
          <a:bodyPr wrap="square" rtlCol="0">
            <a:spAutoFit/>
          </a:bodyPr>
          <a:lstStyle/>
          <a:p>
            <a:r>
              <a:rPr lang="de-DE" dirty="0" smtClean="0"/>
              <a:t>AEP</a:t>
            </a:r>
            <a:endParaRPr lang="de-DE" dirty="0"/>
          </a:p>
        </p:txBody>
      </p:sp>
      <p:sp>
        <p:nvSpPr>
          <p:cNvPr id="5" name="Textfeld 4"/>
          <p:cNvSpPr txBox="1"/>
          <p:nvPr/>
        </p:nvSpPr>
        <p:spPr>
          <a:xfrm>
            <a:off x="8122024" y="6144680"/>
            <a:ext cx="746311" cy="369332"/>
          </a:xfrm>
          <a:prstGeom prst="rect">
            <a:avLst/>
          </a:prstGeom>
          <a:noFill/>
        </p:spPr>
        <p:txBody>
          <a:bodyPr wrap="square" rtlCol="0">
            <a:spAutoFit/>
          </a:bodyPr>
          <a:lstStyle/>
          <a:p>
            <a:r>
              <a:rPr lang="de-DE" dirty="0" smtClean="0"/>
              <a:t>AEH</a:t>
            </a:r>
            <a:endParaRPr lang="de-DE" dirty="0"/>
          </a:p>
        </p:txBody>
      </p:sp>
      <p:sp>
        <p:nvSpPr>
          <p:cNvPr id="6" name="Textfeld 5"/>
          <p:cNvSpPr txBox="1"/>
          <p:nvPr/>
        </p:nvSpPr>
        <p:spPr>
          <a:xfrm>
            <a:off x="9785301" y="6395929"/>
            <a:ext cx="1806063" cy="261610"/>
          </a:xfrm>
          <a:prstGeom prst="rect">
            <a:avLst/>
          </a:prstGeom>
          <a:noFill/>
        </p:spPr>
        <p:txBody>
          <a:bodyPr wrap="square" rtlCol="0">
            <a:spAutoFit/>
          </a:bodyPr>
          <a:lstStyle/>
          <a:p>
            <a:r>
              <a:rPr lang="de-DE" sz="1100" dirty="0" smtClean="0"/>
              <a:t>Source: Wenzel et al 2022</a:t>
            </a:r>
            <a:endParaRPr lang="de-DE" sz="1100" dirty="0"/>
          </a:p>
        </p:txBody>
      </p:sp>
    </p:spTree>
    <p:extLst>
      <p:ext uri="{BB962C8B-B14F-4D97-AF65-F5344CB8AC3E}">
        <p14:creationId xmlns:p14="http://schemas.microsoft.com/office/powerpoint/2010/main" val="24470685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dirty="0" smtClean="0"/>
              <a:t>NPG </a:t>
            </a:r>
            <a:r>
              <a:rPr lang="de-DE" dirty="0" err="1" smtClean="0"/>
              <a:t>signals</a:t>
            </a:r>
            <a:r>
              <a:rPr lang="de-DE" dirty="0" smtClean="0"/>
              <a:t> </a:t>
            </a:r>
            <a:r>
              <a:rPr lang="de-DE" dirty="0" err="1" smtClean="0"/>
              <a:t>and</a:t>
            </a:r>
            <a:r>
              <a:rPr lang="de-DE" dirty="0" smtClean="0"/>
              <a:t> </a:t>
            </a:r>
            <a:r>
              <a:rPr lang="de-DE" dirty="0" err="1" smtClean="0"/>
              <a:t>analysis</a:t>
            </a:r>
            <a:endParaRPr lang="de-DE" dirty="0"/>
          </a:p>
        </p:txBody>
      </p:sp>
      <p:sp>
        <p:nvSpPr>
          <p:cNvPr id="10" name="Datumsplatzhalter 9"/>
          <p:cNvSpPr>
            <a:spLocks noGrp="1"/>
          </p:cNvSpPr>
          <p:nvPr>
            <p:ph type="dt" sz="half" idx="14"/>
          </p:nvPr>
        </p:nvSpPr>
        <p:spPr/>
        <p:txBody>
          <a:bodyPr/>
          <a:lstStyle/>
          <a:p>
            <a:fld id="{03064DE1-3EDF-40F5-A939-355F8C4D4B0D}" type="datetime1">
              <a:rPr lang="de-DE" smtClean="0"/>
              <a:t>05.04.2022</a:t>
            </a:fld>
            <a:endParaRPr lang="de-DE" dirty="0"/>
          </a:p>
        </p:txBody>
      </p:sp>
      <p:sp>
        <p:nvSpPr>
          <p:cNvPr id="7" name="Fußzeilenplatzhalter 6"/>
          <p:cNvSpPr>
            <a:spLocks noGrp="1"/>
          </p:cNvSpPr>
          <p:nvPr>
            <p:ph type="ftr" sz="quarter" idx="15"/>
          </p:nvPr>
        </p:nvSpPr>
        <p:spPr/>
        <p:txBody>
          <a:bodyPr/>
          <a:lstStyle/>
          <a:p>
            <a:r>
              <a:rPr lang="de-DE" dirty="0"/>
              <a:t>Victoria Haak </a:t>
            </a:r>
          </a:p>
          <a:p>
            <a:endParaRPr lang="de-DE" dirty="0"/>
          </a:p>
        </p:txBody>
      </p:sp>
      <p:sp>
        <p:nvSpPr>
          <p:cNvPr id="8" name="Foliennummernplatzhalter 7"/>
          <p:cNvSpPr>
            <a:spLocks noGrp="1"/>
          </p:cNvSpPr>
          <p:nvPr>
            <p:ph type="sldNum" sz="quarter" idx="16"/>
          </p:nvPr>
        </p:nvSpPr>
        <p:spPr/>
        <p:txBody>
          <a:bodyPr/>
          <a:lstStyle/>
          <a:p>
            <a:fld id="{31AA536C-85F5-4A1B-A111-7CE00A08BCBC}" type="slidenum">
              <a:rPr lang="de-DE" smtClean="0"/>
              <a:pPr/>
              <a:t>3</a:t>
            </a:fld>
            <a:endParaRPr lang="de-DE" dirty="0"/>
          </a:p>
        </p:txBody>
      </p:sp>
      <p:pic>
        <p:nvPicPr>
          <p:cNvPr id="11" name="Grafik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56070" y="3754016"/>
            <a:ext cx="4177551" cy="3133163"/>
          </a:xfrm>
          <a:prstGeom prst="rect">
            <a:avLst/>
          </a:prstGeom>
        </p:spPr>
      </p:pic>
      <p:pic>
        <p:nvPicPr>
          <p:cNvPr id="12" name="Grafik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95" y="3775274"/>
            <a:ext cx="4084113" cy="3063084"/>
          </a:xfrm>
          <a:prstGeom prst="rect">
            <a:avLst/>
          </a:prstGeom>
        </p:spPr>
      </p:pic>
      <p:pic>
        <p:nvPicPr>
          <p:cNvPr id="14" name="Grafik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5766" y="3775274"/>
            <a:ext cx="3977424" cy="2983068"/>
          </a:xfrm>
          <a:prstGeom prst="rect">
            <a:avLst/>
          </a:prstGeom>
        </p:spPr>
      </p:pic>
      <p:sp>
        <p:nvSpPr>
          <p:cNvPr id="15" name="Textfeld 14"/>
          <p:cNvSpPr txBox="1"/>
          <p:nvPr/>
        </p:nvSpPr>
        <p:spPr>
          <a:xfrm>
            <a:off x="174812" y="1269675"/>
            <a:ext cx="12017188" cy="2062103"/>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de-DE" dirty="0" err="1" smtClean="0"/>
              <a:t>Raw</a:t>
            </a:r>
            <a:r>
              <a:rPr lang="de-DE" dirty="0" smtClean="0"/>
              <a:t> </a:t>
            </a:r>
            <a:r>
              <a:rPr lang="de-DE" dirty="0" err="1" smtClean="0"/>
              <a:t>data</a:t>
            </a:r>
            <a:r>
              <a:rPr lang="de-DE" dirty="0" smtClean="0"/>
              <a:t> </a:t>
            </a:r>
            <a:r>
              <a:rPr lang="de-DE" dirty="0" err="1" smtClean="0"/>
              <a:t>from</a:t>
            </a:r>
            <a:r>
              <a:rPr lang="de-DE" dirty="0" smtClean="0"/>
              <a:t> </a:t>
            </a:r>
            <a:r>
              <a:rPr lang="de-DE" dirty="0" err="1" smtClean="0"/>
              <a:t>the</a:t>
            </a:r>
            <a:r>
              <a:rPr lang="de-DE" dirty="0" smtClean="0"/>
              <a:t> NPGs </a:t>
            </a:r>
            <a:r>
              <a:rPr lang="de-DE" dirty="0" err="1" smtClean="0"/>
              <a:t>is</a:t>
            </a:r>
            <a:r>
              <a:rPr lang="de-DE" dirty="0" smtClean="0"/>
              <a:t> </a:t>
            </a:r>
            <a:r>
              <a:rPr lang="de-DE" dirty="0" err="1" smtClean="0"/>
              <a:t>calibrated</a:t>
            </a:r>
            <a:r>
              <a:rPr lang="de-DE" dirty="0" smtClean="0"/>
              <a:t> </a:t>
            </a:r>
            <a:r>
              <a:rPr lang="de-DE" dirty="0" err="1" smtClean="0"/>
              <a:t>with</a:t>
            </a:r>
            <a:r>
              <a:rPr lang="de-DE" dirty="0" smtClean="0"/>
              <a:t> an individual </a:t>
            </a:r>
            <a:r>
              <a:rPr lang="de-DE" dirty="0" err="1" smtClean="0"/>
              <a:t>nonlinear</a:t>
            </a:r>
            <a:r>
              <a:rPr lang="de-DE" dirty="0" smtClean="0"/>
              <a:t> </a:t>
            </a:r>
            <a:r>
              <a:rPr lang="de-DE" dirty="0" err="1" smtClean="0"/>
              <a:t>calibration</a:t>
            </a:r>
            <a:endParaRPr lang="de-DE" dirty="0" smtClean="0"/>
          </a:p>
          <a:p>
            <a:pPr marL="285750" indent="-285750">
              <a:spcBef>
                <a:spcPts val="600"/>
              </a:spcBef>
              <a:buFont typeface="Arial" panose="020B0604020202020204" pitchFamily="34" charset="0"/>
              <a:buChar char="•"/>
            </a:pPr>
            <a:r>
              <a:rPr lang="de-DE" dirty="0" smtClean="0"/>
              <a:t>Signal </a:t>
            </a:r>
            <a:r>
              <a:rPr lang="de-DE" dirty="0" err="1" smtClean="0"/>
              <a:t>from</a:t>
            </a:r>
            <a:r>
              <a:rPr lang="de-DE" dirty="0" smtClean="0"/>
              <a:t> </a:t>
            </a:r>
            <a:r>
              <a:rPr lang="de-DE" dirty="0" err="1" smtClean="0"/>
              <a:t>the</a:t>
            </a:r>
            <a:r>
              <a:rPr lang="de-DE" dirty="0" smtClean="0"/>
              <a:t> </a:t>
            </a:r>
            <a:r>
              <a:rPr lang="de-DE" dirty="0" err="1" smtClean="0"/>
              <a:t>working</a:t>
            </a:r>
            <a:r>
              <a:rPr lang="de-DE" dirty="0" smtClean="0"/>
              <a:t> NPGs </a:t>
            </a:r>
            <a:r>
              <a:rPr lang="de-DE" dirty="0" err="1" smtClean="0"/>
              <a:t>during</a:t>
            </a:r>
            <a:r>
              <a:rPr lang="de-DE" dirty="0" smtClean="0"/>
              <a:t> a </a:t>
            </a:r>
            <a:r>
              <a:rPr lang="de-DE" dirty="0" err="1" smtClean="0"/>
              <a:t>plasma</a:t>
            </a:r>
            <a:r>
              <a:rPr lang="de-DE" dirty="0" smtClean="0"/>
              <a:t> </a:t>
            </a:r>
            <a:r>
              <a:rPr lang="de-DE" dirty="0" err="1" smtClean="0"/>
              <a:t>discharge</a:t>
            </a:r>
            <a:r>
              <a:rPr lang="de-DE" dirty="0" smtClean="0"/>
              <a:t> </a:t>
            </a:r>
            <a:r>
              <a:rPr lang="de-DE" dirty="0" err="1" smtClean="0"/>
              <a:t>can</a:t>
            </a:r>
            <a:r>
              <a:rPr lang="de-DE" dirty="0" smtClean="0"/>
              <a:t> </a:t>
            </a:r>
            <a:r>
              <a:rPr lang="de-DE" dirty="0" err="1" smtClean="0"/>
              <a:t>be</a:t>
            </a:r>
            <a:r>
              <a:rPr lang="de-DE" dirty="0" smtClean="0"/>
              <a:t> </a:t>
            </a:r>
            <a:r>
              <a:rPr lang="de-DE" dirty="0" err="1" smtClean="0"/>
              <a:t>displayed</a:t>
            </a:r>
            <a:r>
              <a:rPr lang="de-DE" dirty="0" smtClean="0"/>
              <a:t> (</a:t>
            </a:r>
            <a:r>
              <a:rPr lang="de-DE" dirty="0" err="1" smtClean="0"/>
              <a:t>here</a:t>
            </a:r>
            <a:r>
              <a:rPr lang="de-DE" dirty="0" smtClean="0"/>
              <a:t> 20181010.008, </a:t>
            </a:r>
            <a:r>
              <a:rPr lang="de-DE" dirty="0" err="1" smtClean="0"/>
              <a:t>standard</a:t>
            </a:r>
            <a:r>
              <a:rPr lang="de-DE" dirty="0" smtClean="0"/>
              <a:t> </a:t>
            </a:r>
            <a:r>
              <a:rPr lang="de-DE" dirty="0" err="1" smtClean="0"/>
              <a:t>configuration</a:t>
            </a:r>
            <a:r>
              <a:rPr lang="de-DE" dirty="0" smtClean="0"/>
              <a:t>, </a:t>
            </a:r>
            <a:r>
              <a:rPr lang="de-DE" dirty="0" err="1" smtClean="0"/>
              <a:t>attached</a:t>
            </a:r>
            <a:r>
              <a:rPr lang="de-DE" dirty="0" smtClean="0"/>
              <a:t>)</a:t>
            </a:r>
            <a:endParaRPr lang="de-DE" dirty="0" smtClean="0"/>
          </a:p>
          <a:p>
            <a:pPr marL="285750" indent="-285750">
              <a:spcBef>
                <a:spcPts val="600"/>
              </a:spcBef>
              <a:buFont typeface="Arial" panose="020B0604020202020204" pitchFamily="34" charset="0"/>
              <a:buChar char="•"/>
            </a:pPr>
            <a:r>
              <a:rPr lang="de-DE" dirty="0" smtClean="0"/>
              <a:t>Black </a:t>
            </a:r>
            <a:r>
              <a:rPr lang="de-DE" dirty="0" err="1" smtClean="0"/>
              <a:t>vertical</a:t>
            </a:r>
            <a:r>
              <a:rPr lang="de-DE" dirty="0" smtClean="0"/>
              <a:t> </a:t>
            </a:r>
            <a:r>
              <a:rPr lang="de-DE" dirty="0" err="1" smtClean="0"/>
              <a:t>line</a:t>
            </a:r>
            <a:r>
              <a:rPr lang="de-DE" dirty="0" smtClean="0"/>
              <a:t> </a:t>
            </a:r>
            <a:r>
              <a:rPr lang="de-DE" dirty="0" err="1" smtClean="0"/>
              <a:t>indicates</a:t>
            </a:r>
            <a:r>
              <a:rPr lang="de-DE" dirty="0" smtClean="0"/>
              <a:t> end </a:t>
            </a:r>
            <a:r>
              <a:rPr lang="de-DE" dirty="0" err="1" smtClean="0"/>
              <a:t>of</a:t>
            </a:r>
            <a:r>
              <a:rPr lang="de-DE" dirty="0" smtClean="0"/>
              <a:t> </a:t>
            </a:r>
            <a:r>
              <a:rPr lang="de-DE" dirty="0" err="1" smtClean="0"/>
              <a:t>the</a:t>
            </a:r>
            <a:r>
              <a:rPr lang="de-DE" dirty="0" smtClean="0"/>
              <a:t> ECRH </a:t>
            </a:r>
            <a:r>
              <a:rPr lang="de-DE" dirty="0" err="1" smtClean="0"/>
              <a:t>heating</a:t>
            </a:r>
            <a:r>
              <a:rPr lang="de-DE" dirty="0" smtClean="0"/>
              <a:t> </a:t>
            </a:r>
          </a:p>
          <a:p>
            <a:pPr marL="285750" indent="-285750">
              <a:spcBef>
                <a:spcPts val="600"/>
              </a:spcBef>
              <a:buFont typeface="Arial" panose="020B0604020202020204" pitchFamily="34" charset="0"/>
              <a:buChar char="•"/>
            </a:pPr>
            <a:r>
              <a:rPr lang="de-DE" dirty="0" smtClean="0"/>
              <a:t>Black </a:t>
            </a:r>
            <a:r>
              <a:rPr lang="de-DE" dirty="0" err="1" smtClean="0"/>
              <a:t>line</a:t>
            </a:r>
            <a:r>
              <a:rPr lang="de-DE" dirty="0" smtClean="0"/>
              <a:t> </a:t>
            </a:r>
            <a:r>
              <a:rPr lang="de-DE" dirty="0" err="1" smtClean="0"/>
              <a:t>shows</a:t>
            </a:r>
            <a:r>
              <a:rPr lang="de-DE" dirty="0" smtClean="0"/>
              <a:t> </a:t>
            </a:r>
            <a:r>
              <a:rPr lang="de-DE" dirty="0" err="1" smtClean="0"/>
              <a:t>the</a:t>
            </a:r>
            <a:r>
              <a:rPr lang="de-DE" dirty="0" smtClean="0"/>
              <a:t> </a:t>
            </a:r>
            <a:r>
              <a:rPr lang="de-DE" dirty="0" err="1" smtClean="0"/>
              <a:t>average</a:t>
            </a:r>
            <a:r>
              <a:rPr lang="de-DE" dirty="0" smtClean="0"/>
              <a:t> neutral gas </a:t>
            </a:r>
            <a:r>
              <a:rPr lang="de-DE" dirty="0" err="1" smtClean="0"/>
              <a:t>pressure</a:t>
            </a:r>
            <a:r>
              <a:rPr lang="de-DE" dirty="0" smtClean="0"/>
              <a:t> at </a:t>
            </a:r>
            <a:r>
              <a:rPr lang="de-DE" dirty="0" err="1" smtClean="0"/>
              <a:t>the</a:t>
            </a:r>
            <a:r>
              <a:rPr lang="de-DE" dirty="0" smtClean="0"/>
              <a:t> different </a:t>
            </a:r>
            <a:r>
              <a:rPr lang="de-DE" dirty="0" err="1" smtClean="0"/>
              <a:t>locations</a:t>
            </a:r>
            <a:r>
              <a:rPr lang="de-DE" dirty="0" smtClean="0"/>
              <a:t>, i.e. AEH, AEP </a:t>
            </a:r>
            <a:r>
              <a:rPr lang="de-DE" dirty="0" err="1" smtClean="0"/>
              <a:t>and</a:t>
            </a:r>
            <a:r>
              <a:rPr lang="de-DE" dirty="0" smtClean="0"/>
              <a:t> </a:t>
            </a:r>
            <a:r>
              <a:rPr lang="de-DE" dirty="0" smtClean="0"/>
              <a:t>AEI</a:t>
            </a:r>
            <a:endParaRPr lang="de-DE" dirty="0" smtClean="0"/>
          </a:p>
          <a:p>
            <a:pPr marL="285750" indent="-285750">
              <a:spcBef>
                <a:spcPts val="600"/>
              </a:spcBef>
              <a:buFont typeface="Arial" panose="020B0604020202020204" pitchFamily="34" charset="0"/>
              <a:buChar char="•"/>
            </a:pPr>
            <a:r>
              <a:rPr lang="de-DE" dirty="0" err="1" smtClean="0"/>
              <a:t>For</a:t>
            </a:r>
            <a:r>
              <a:rPr lang="de-DE" dirty="0" smtClean="0"/>
              <a:t> </a:t>
            </a:r>
            <a:r>
              <a:rPr lang="de-DE" dirty="0" err="1" smtClean="0"/>
              <a:t>further</a:t>
            </a:r>
            <a:r>
              <a:rPr lang="de-DE" dirty="0" smtClean="0"/>
              <a:t> </a:t>
            </a:r>
            <a:r>
              <a:rPr lang="de-DE" dirty="0" err="1" smtClean="0"/>
              <a:t>analysis</a:t>
            </a:r>
            <a:r>
              <a:rPr lang="de-DE" dirty="0" smtClean="0"/>
              <a:t>, </a:t>
            </a:r>
            <a:r>
              <a:rPr lang="de-DE" dirty="0" err="1" smtClean="0"/>
              <a:t>the</a:t>
            </a:r>
            <a:r>
              <a:rPr lang="de-DE" dirty="0" smtClean="0"/>
              <a:t> time </a:t>
            </a:r>
            <a:r>
              <a:rPr lang="de-DE" dirty="0" err="1" smtClean="0"/>
              <a:t>average</a:t>
            </a:r>
            <a:r>
              <a:rPr lang="de-DE" dirty="0" smtClean="0"/>
              <a:t> </a:t>
            </a:r>
            <a:r>
              <a:rPr lang="de-DE" dirty="0" err="1" smtClean="0"/>
              <a:t>during</a:t>
            </a:r>
            <a:r>
              <a:rPr lang="de-DE" dirty="0" smtClean="0"/>
              <a:t> </a:t>
            </a:r>
            <a:r>
              <a:rPr lang="de-DE" dirty="0" err="1" smtClean="0"/>
              <a:t>the</a:t>
            </a:r>
            <a:r>
              <a:rPr lang="de-DE" dirty="0" smtClean="0"/>
              <a:t> </a:t>
            </a:r>
            <a:r>
              <a:rPr lang="de-DE" dirty="0" err="1" smtClean="0"/>
              <a:t>plasma</a:t>
            </a:r>
            <a:r>
              <a:rPr lang="de-DE" dirty="0" smtClean="0"/>
              <a:t> </a:t>
            </a:r>
            <a:r>
              <a:rPr lang="de-DE" dirty="0" err="1" smtClean="0"/>
              <a:t>discharge</a:t>
            </a:r>
            <a:r>
              <a:rPr lang="de-DE" dirty="0" smtClean="0"/>
              <a:t> </a:t>
            </a:r>
            <a:r>
              <a:rPr lang="de-DE" dirty="0" err="1" smtClean="0"/>
              <a:t>according</a:t>
            </a:r>
            <a:r>
              <a:rPr lang="de-DE" dirty="0" smtClean="0"/>
              <a:t> </a:t>
            </a:r>
            <a:r>
              <a:rPr lang="de-DE" dirty="0" err="1" smtClean="0"/>
              <a:t>to</a:t>
            </a:r>
            <a:r>
              <a:rPr lang="de-DE" dirty="0" smtClean="0"/>
              <a:t> ECRH </a:t>
            </a:r>
            <a:r>
              <a:rPr lang="de-DE" dirty="0" err="1" smtClean="0"/>
              <a:t>heating</a:t>
            </a:r>
            <a:r>
              <a:rPr lang="de-DE" dirty="0" smtClean="0"/>
              <a:t> (</a:t>
            </a:r>
            <a:r>
              <a:rPr lang="de-DE" dirty="0" err="1" smtClean="0"/>
              <a:t>here</a:t>
            </a:r>
            <a:r>
              <a:rPr lang="de-DE" dirty="0" smtClean="0"/>
              <a:t> </a:t>
            </a:r>
            <a:r>
              <a:rPr lang="de-DE" dirty="0" err="1" smtClean="0"/>
              <a:t>from</a:t>
            </a:r>
            <a:r>
              <a:rPr lang="de-DE" dirty="0" smtClean="0"/>
              <a:t> ~1 </a:t>
            </a:r>
            <a:r>
              <a:rPr lang="de-DE" dirty="0" err="1" smtClean="0"/>
              <a:t>to</a:t>
            </a:r>
            <a:r>
              <a:rPr lang="de-DE" dirty="0" smtClean="0"/>
              <a:t> 8s) </a:t>
            </a:r>
            <a:r>
              <a:rPr lang="de-DE" dirty="0" err="1" smtClean="0"/>
              <a:t>is</a:t>
            </a:r>
            <a:r>
              <a:rPr lang="de-DE" dirty="0" smtClean="0"/>
              <a:t> </a:t>
            </a:r>
            <a:r>
              <a:rPr lang="de-DE" dirty="0" err="1" smtClean="0"/>
              <a:t>taken</a:t>
            </a:r>
            <a:endParaRPr lang="de-DE" dirty="0" smtClean="0"/>
          </a:p>
          <a:p>
            <a:pPr marL="285750" indent="-285750">
              <a:buFontTx/>
              <a:buChar char="-"/>
            </a:pPr>
            <a:endParaRPr lang="de-DE" dirty="0"/>
          </a:p>
        </p:txBody>
      </p:sp>
      <p:sp>
        <p:nvSpPr>
          <p:cNvPr id="2" name="Textfeld 1"/>
          <p:cNvSpPr txBox="1"/>
          <p:nvPr/>
        </p:nvSpPr>
        <p:spPr>
          <a:xfrm>
            <a:off x="8315130" y="5205364"/>
            <a:ext cx="1225694" cy="400110"/>
          </a:xfrm>
          <a:prstGeom prst="rect">
            <a:avLst/>
          </a:prstGeom>
          <a:noFill/>
        </p:spPr>
        <p:txBody>
          <a:bodyPr wrap="square" rtlCol="0">
            <a:spAutoFit/>
          </a:bodyPr>
          <a:lstStyle/>
          <a:p>
            <a:r>
              <a:rPr lang="de-DE" sz="2000" b="1" dirty="0" smtClean="0">
                <a:solidFill>
                  <a:srgbClr val="0070C0"/>
                </a:solidFill>
              </a:rPr>
              <a:t>AEP</a:t>
            </a:r>
            <a:endParaRPr lang="de-DE" sz="2000" b="1" dirty="0">
              <a:solidFill>
                <a:srgbClr val="0070C0"/>
              </a:solidFill>
            </a:endParaRPr>
          </a:p>
        </p:txBody>
      </p:sp>
      <p:sp>
        <p:nvSpPr>
          <p:cNvPr id="13" name="Textfeld 12"/>
          <p:cNvSpPr txBox="1"/>
          <p:nvPr/>
        </p:nvSpPr>
        <p:spPr>
          <a:xfrm>
            <a:off x="4549190" y="5266808"/>
            <a:ext cx="1225694" cy="400110"/>
          </a:xfrm>
          <a:prstGeom prst="rect">
            <a:avLst/>
          </a:prstGeom>
          <a:noFill/>
        </p:spPr>
        <p:txBody>
          <a:bodyPr wrap="square" rtlCol="0">
            <a:spAutoFit/>
          </a:bodyPr>
          <a:lstStyle/>
          <a:p>
            <a:r>
              <a:rPr lang="de-DE" sz="2000" b="1" dirty="0" smtClean="0">
                <a:solidFill>
                  <a:srgbClr val="0070C0"/>
                </a:solidFill>
              </a:rPr>
              <a:t>AEH</a:t>
            </a:r>
            <a:endParaRPr lang="de-DE" sz="2000" b="1" dirty="0">
              <a:solidFill>
                <a:srgbClr val="0070C0"/>
              </a:solidFill>
            </a:endParaRPr>
          </a:p>
        </p:txBody>
      </p:sp>
      <p:sp>
        <p:nvSpPr>
          <p:cNvPr id="17" name="Textfeld 16"/>
          <p:cNvSpPr txBox="1"/>
          <p:nvPr/>
        </p:nvSpPr>
        <p:spPr>
          <a:xfrm>
            <a:off x="734552" y="5191618"/>
            <a:ext cx="1225694" cy="400110"/>
          </a:xfrm>
          <a:prstGeom prst="rect">
            <a:avLst/>
          </a:prstGeom>
          <a:noFill/>
        </p:spPr>
        <p:txBody>
          <a:bodyPr wrap="square" rtlCol="0">
            <a:spAutoFit/>
          </a:bodyPr>
          <a:lstStyle/>
          <a:p>
            <a:r>
              <a:rPr lang="de-DE" sz="2000" b="1" dirty="0" smtClean="0">
                <a:solidFill>
                  <a:srgbClr val="0070C0"/>
                </a:solidFill>
              </a:rPr>
              <a:t>AEI</a:t>
            </a:r>
            <a:endParaRPr lang="de-DE" sz="2000" b="1" dirty="0">
              <a:solidFill>
                <a:srgbClr val="0070C0"/>
              </a:solidFill>
            </a:endParaRPr>
          </a:p>
        </p:txBody>
      </p:sp>
    </p:spTree>
    <p:extLst>
      <p:ext uri="{BB962C8B-B14F-4D97-AF65-F5344CB8AC3E}">
        <p14:creationId xmlns:p14="http://schemas.microsoft.com/office/powerpoint/2010/main" val="12201845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dirty="0" smtClean="0"/>
              <a:t>Standard </a:t>
            </a:r>
            <a:r>
              <a:rPr lang="de-DE" dirty="0" err="1" smtClean="0"/>
              <a:t>configuration</a:t>
            </a:r>
            <a:r>
              <a:rPr lang="de-DE" dirty="0" smtClean="0"/>
              <a:t> </a:t>
            </a:r>
            <a:r>
              <a:rPr lang="de-DE" dirty="0" err="1" smtClean="0"/>
              <a:t>attached</a:t>
            </a:r>
            <a:r>
              <a:rPr lang="de-DE" dirty="0" smtClean="0"/>
              <a:t>/ </a:t>
            </a:r>
            <a:r>
              <a:rPr lang="de-DE" dirty="0" err="1" smtClean="0"/>
              <a:t>detached</a:t>
            </a:r>
            <a:endParaRPr lang="de-DE" dirty="0"/>
          </a:p>
        </p:txBody>
      </p:sp>
      <p:sp>
        <p:nvSpPr>
          <p:cNvPr id="10" name="Datumsplatzhalter 9"/>
          <p:cNvSpPr>
            <a:spLocks noGrp="1"/>
          </p:cNvSpPr>
          <p:nvPr>
            <p:ph type="dt" sz="half" idx="14"/>
          </p:nvPr>
        </p:nvSpPr>
        <p:spPr/>
        <p:txBody>
          <a:bodyPr/>
          <a:lstStyle/>
          <a:p>
            <a:fld id="{03064DE1-3EDF-40F5-A939-355F8C4D4B0D}" type="datetime1">
              <a:rPr lang="de-DE" smtClean="0"/>
              <a:t>04.04.2022</a:t>
            </a:fld>
            <a:endParaRPr lang="de-DE" dirty="0"/>
          </a:p>
        </p:txBody>
      </p:sp>
      <p:sp>
        <p:nvSpPr>
          <p:cNvPr id="7" name="Fußzeilenplatzhalter 6"/>
          <p:cNvSpPr>
            <a:spLocks noGrp="1"/>
          </p:cNvSpPr>
          <p:nvPr>
            <p:ph type="ftr" sz="quarter" idx="15"/>
          </p:nvPr>
        </p:nvSpPr>
        <p:spPr/>
        <p:txBody>
          <a:bodyPr/>
          <a:lstStyle/>
          <a:p>
            <a:r>
              <a:rPr lang="de-DE" dirty="0"/>
              <a:t>Victoria Haak </a:t>
            </a:r>
          </a:p>
          <a:p>
            <a:endParaRPr lang="de-DE" dirty="0"/>
          </a:p>
        </p:txBody>
      </p:sp>
      <p:sp>
        <p:nvSpPr>
          <p:cNvPr id="8" name="Foliennummernplatzhalter 7"/>
          <p:cNvSpPr>
            <a:spLocks noGrp="1"/>
          </p:cNvSpPr>
          <p:nvPr>
            <p:ph type="sldNum" sz="quarter" idx="16"/>
          </p:nvPr>
        </p:nvSpPr>
        <p:spPr/>
        <p:txBody>
          <a:bodyPr/>
          <a:lstStyle/>
          <a:p>
            <a:fld id="{31AA536C-85F5-4A1B-A111-7CE00A08BCBC}" type="slidenum">
              <a:rPr lang="de-DE" smtClean="0"/>
              <a:pPr/>
              <a:t>4</a:t>
            </a:fld>
            <a:endParaRPr lang="de-DE" dirty="0"/>
          </a:p>
        </p:txBody>
      </p:sp>
      <p:sp>
        <p:nvSpPr>
          <p:cNvPr id="11" name="Textfeld 10"/>
          <p:cNvSpPr txBox="1"/>
          <p:nvPr/>
        </p:nvSpPr>
        <p:spPr>
          <a:xfrm>
            <a:off x="95818" y="4424476"/>
            <a:ext cx="12369606" cy="2616101"/>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de-DE" dirty="0" smtClean="0"/>
              <a:t>In </a:t>
            </a:r>
            <a:r>
              <a:rPr lang="de-DE" dirty="0" err="1" smtClean="0"/>
              <a:t>attached</a:t>
            </a:r>
            <a:r>
              <a:rPr lang="de-DE" dirty="0" smtClean="0"/>
              <a:t> </a:t>
            </a:r>
            <a:r>
              <a:rPr lang="de-DE" dirty="0" err="1" smtClean="0"/>
              <a:t>configuration</a:t>
            </a:r>
            <a:r>
              <a:rPr lang="de-DE" dirty="0" smtClean="0"/>
              <a:t>: </a:t>
            </a:r>
            <a:r>
              <a:rPr lang="de-DE" dirty="0" smtClean="0"/>
              <a:t>neutral gas </a:t>
            </a:r>
            <a:r>
              <a:rPr lang="de-DE" dirty="0" err="1" smtClean="0"/>
              <a:t>pressure</a:t>
            </a:r>
            <a:r>
              <a:rPr lang="de-DE" dirty="0" smtClean="0"/>
              <a:t> </a:t>
            </a:r>
            <a:r>
              <a:rPr lang="de-DE" dirty="0" err="1" smtClean="0"/>
              <a:t>is</a:t>
            </a:r>
            <a:r>
              <a:rPr lang="de-DE" dirty="0" smtClean="0"/>
              <a:t> </a:t>
            </a:r>
            <a:r>
              <a:rPr lang="de-DE" dirty="0" err="1" smtClean="0"/>
              <a:t>highest</a:t>
            </a:r>
            <a:r>
              <a:rPr lang="de-DE" dirty="0" smtClean="0"/>
              <a:t> at </a:t>
            </a:r>
            <a:r>
              <a:rPr lang="de-DE" dirty="0" err="1" smtClean="0"/>
              <a:t>the</a:t>
            </a:r>
            <a:r>
              <a:rPr lang="de-DE" dirty="0" smtClean="0"/>
              <a:t> AEI </a:t>
            </a:r>
            <a:r>
              <a:rPr lang="de-DE" dirty="0" err="1" smtClean="0"/>
              <a:t>position</a:t>
            </a:r>
            <a:r>
              <a:rPr lang="de-DE" dirty="0" smtClean="0"/>
              <a:t> (</a:t>
            </a:r>
            <a:r>
              <a:rPr lang="de-DE" dirty="0" err="1" smtClean="0"/>
              <a:t>near</a:t>
            </a:r>
            <a:r>
              <a:rPr lang="de-DE" dirty="0" smtClean="0"/>
              <a:t> </a:t>
            </a:r>
            <a:r>
              <a:rPr lang="de-DE" dirty="0" err="1" smtClean="0"/>
              <a:t>pumping</a:t>
            </a:r>
            <a:r>
              <a:rPr lang="de-DE" dirty="0" smtClean="0"/>
              <a:t> </a:t>
            </a:r>
            <a:r>
              <a:rPr lang="de-DE" dirty="0" err="1" smtClean="0"/>
              <a:t>gap</a:t>
            </a:r>
            <a:r>
              <a:rPr lang="de-DE" dirty="0" smtClean="0"/>
              <a:t>) </a:t>
            </a:r>
            <a:endParaRPr lang="de-DE" dirty="0"/>
          </a:p>
          <a:p>
            <a:pPr marL="285750" indent="-285750">
              <a:spcBef>
                <a:spcPts val="600"/>
              </a:spcBef>
              <a:buFont typeface="Arial" panose="020B0604020202020204" pitchFamily="34" charset="0"/>
              <a:buChar char="•"/>
            </a:pPr>
            <a:r>
              <a:rPr lang="de-DE" dirty="0" smtClean="0"/>
              <a:t>Neutral gas </a:t>
            </a:r>
            <a:r>
              <a:rPr lang="de-DE" dirty="0" err="1" smtClean="0"/>
              <a:t>pressure</a:t>
            </a:r>
            <a:r>
              <a:rPr lang="de-DE" dirty="0" smtClean="0"/>
              <a:t> </a:t>
            </a:r>
            <a:r>
              <a:rPr lang="de-DE" dirty="0" err="1" smtClean="0"/>
              <a:t>between</a:t>
            </a:r>
            <a:r>
              <a:rPr lang="de-DE" dirty="0" smtClean="0"/>
              <a:t> 5e-05 </a:t>
            </a:r>
            <a:r>
              <a:rPr lang="de-DE" dirty="0" err="1" smtClean="0"/>
              <a:t>and</a:t>
            </a:r>
            <a:r>
              <a:rPr lang="de-DE" dirty="0" smtClean="0"/>
              <a:t> 2.5e-04 mbar at </a:t>
            </a:r>
            <a:r>
              <a:rPr lang="de-DE" dirty="0" err="1" smtClean="0"/>
              <a:t>the</a:t>
            </a:r>
            <a:r>
              <a:rPr lang="de-DE" dirty="0" smtClean="0"/>
              <a:t> pump </a:t>
            </a:r>
            <a:r>
              <a:rPr lang="de-DE" dirty="0" err="1" smtClean="0"/>
              <a:t>ducts</a:t>
            </a:r>
            <a:r>
              <a:rPr lang="de-DE" dirty="0" smtClean="0"/>
              <a:t> (AEH </a:t>
            </a:r>
            <a:r>
              <a:rPr lang="de-DE" dirty="0" err="1" smtClean="0"/>
              <a:t>and</a:t>
            </a:r>
            <a:r>
              <a:rPr lang="de-DE" dirty="0" smtClean="0"/>
              <a:t> AEP, </a:t>
            </a:r>
            <a:r>
              <a:rPr lang="de-DE" dirty="0" err="1" smtClean="0"/>
              <a:t>depending</a:t>
            </a:r>
            <a:r>
              <a:rPr lang="de-DE" dirty="0" smtClean="0"/>
              <a:t> on </a:t>
            </a:r>
            <a:r>
              <a:rPr lang="de-DE" dirty="0" err="1" smtClean="0"/>
              <a:t>the</a:t>
            </a:r>
            <a:r>
              <a:rPr lang="de-DE" dirty="0" smtClean="0"/>
              <a:t> </a:t>
            </a:r>
            <a:r>
              <a:rPr lang="de-DE" dirty="0" err="1" smtClean="0"/>
              <a:t>density</a:t>
            </a:r>
            <a:r>
              <a:rPr lang="de-DE" dirty="0" smtClean="0"/>
              <a:t>)</a:t>
            </a:r>
          </a:p>
          <a:p>
            <a:pPr marL="285750" indent="-285750">
              <a:spcBef>
                <a:spcPts val="600"/>
              </a:spcBef>
              <a:buFont typeface="Arial" panose="020B0604020202020204" pitchFamily="34" charset="0"/>
              <a:buChar char="•"/>
            </a:pPr>
            <a:r>
              <a:rPr lang="de-DE" dirty="0" smtClean="0"/>
              <a:t>Linear </a:t>
            </a:r>
            <a:r>
              <a:rPr lang="de-DE" dirty="0" err="1" smtClean="0"/>
              <a:t>increase</a:t>
            </a:r>
            <a:r>
              <a:rPr lang="de-DE" dirty="0" smtClean="0"/>
              <a:t> </a:t>
            </a:r>
            <a:r>
              <a:rPr lang="de-DE" dirty="0" err="1" smtClean="0"/>
              <a:t>of</a:t>
            </a:r>
            <a:r>
              <a:rPr lang="de-DE" dirty="0" smtClean="0"/>
              <a:t> p </a:t>
            </a:r>
            <a:r>
              <a:rPr lang="de-DE" dirty="0" err="1" smtClean="0"/>
              <a:t>with</a:t>
            </a:r>
            <a:r>
              <a:rPr lang="de-DE" dirty="0" smtClean="0"/>
              <a:t> </a:t>
            </a:r>
            <a:r>
              <a:rPr lang="de-DE" dirty="0" err="1" smtClean="0"/>
              <a:t>the</a:t>
            </a:r>
            <a:r>
              <a:rPr lang="de-DE" dirty="0" smtClean="0"/>
              <a:t> </a:t>
            </a:r>
            <a:r>
              <a:rPr lang="de-DE" dirty="0" err="1" smtClean="0"/>
              <a:t>density</a:t>
            </a:r>
            <a:endParaRPr lang="de-DE" dirty="0" smtClean="0"/>
          </a:p>
          <a:p>
            <a:pPr marL="285750" indent="-285750">
              <a:spcBef>
                <a:spcPts val="600"/>
              </a:spcBef>
              <a:buFont typeface="Arial" panose="020B0604020202020204" pitchFamily="34" charset="0"/>
              <a:buChar char="•"/>
            </a:pPr>
            <a:r>
              <a:rPr lang="de-DE" dirty="0" err="1" smtClean="0">
                <a:solidFill>
                  <a:srgbClr val="00B050"/>
                </a:solidFill>
              </a:rPr>
              <a:t>Unexpectedly</a:t>
            </a:r>
            <a:r>
              <a:rPr lang="de-DE" dirty="0" smtClean="0">
                <a:solidFill>
                  <a:srgbClr val="00B050"/>
                </a:solidFill>
              </a:rPr>
              <a:t> high neutral gas </a:t>
            </a:r>
            <a:r>
              <a:rPr lang="de-DE" dirty="0" err="1" smtClean="0">
                <a:solidFill>
                  <a:srgbClr val="00B050"/>
                </a:solidFill>
              </a:rPr>
              <a:t>pressure</a:t>
            </a:r>
            <a:r>
              <a:rPr lang="de-DE" dirty="0" smtClean="0">
                <a:solidFill>
                  <a:srgbClr val="00B050"/>
                </a:solidFill>
              </a:rPr>
              <a:t> in </a:t>
            </a:r>
            <a:r>
              <a:rPr lang="de-DE" dirty="0" err="1" smtClean="0">
                <a:solidFill>
                  <a:srgbClr val="00B050"/>
                </a:solidFill>
              </a:rPr>
              <a:t>the</a:t>
            </a:r>
            <a:r>
              <a:rPr lang="de-DE" dirty="0" smtClean="0">
                <a:solidFill>
                  <a:srgbClr val="00B050"/>
                </a:solidFill>
              </a:rPr>
              <a:t> high </a:t>
            </a:r>
            <a:r>
              <a:rPr lang="de-DE" dirty="0" err="1" smtClean="0">
                <a:solidFill>
                  <a:srgbClr val="00B050"/>
                </a:solidFill>
              </a:rPr>
              <a:t>iota</a:t>
            </a:r>
            <a:r>
              <a:rPr lang="de-DE" dirty="0" smtClean="0">
                <a:solidFill>
                  <a:srgbClr val="00B050"/>
                </a:solidFill>
              </a:rPr>
              <a:t> </a:t>
            </a:r>
            <a:r>
              <a:rPr lang="de-DE" dirty="0" err="1" smtClean="0">
                <a:solidFill>
                  <a:srgbClr val="00B050"/>
                </a:solidFill>
              </a:rPr>
              <a:t>part</a:t>
            </a:r>
            <a:r>
              <a:rPr lang="de-DE" dirty="0" smtClean="0">
                <a:solidFill>
                  <a:srgbClr val="00B050"/>
                </a:solidFill>
              </a:rPr>
              <a:t> </a:t>
            </a:r>
            <a:r>
              <a:rPr lang="de-DE" dirty="0" err="1" smtClean="0">
                <a:solidFill>
                  <a:srgbClr val="00B050"/>
                </a:solidFill>
              </a:rPr>
              <a:t>of</a:t>
            </a:r>
            <a:r>
              <a:rPr lang="de-DE" dirty="0" smtClean="0">
                <a:solidFill>
                  <a:srgbClr val="00B050"/>
                </a:solidFill>
              </a:rPr>
              <a:t> </a:t>
            </a:r>
            <a:r>
              <a:rPr lang="de-DE" dirty="0" err="1" smtClean="0">
                <a:solidFill>
                  <a:srgbClr val="00B050"/>
                </a:solidFill>
              </a:rPr>
              <a:t>the</a:t>
            </a:r>
            <a:r>
              <a:rPr lang="de-DE" dirty="0" smtClean="0">
                <a:solidFill>
                  <a:srgbClr val="00B050"/>
                </a:solidFill>
              </a:rPr>
              <a:t> </a:t>
            </a:r>
            <a:r>
              <a:rPr lang="de-DE" dirty="0" err="1" smtClean="0">
                <a:solidFill>
                  <a:srgbClr val="00B050"/>
                </a:solidFill>
              </a:rPr>
              <a:t>divertor</a:t>
            </a:r>
            <a:r>
              <a:rPr lang="de-DE" dirty="0" smtClean="0">
                <a:solidFill>
                  <a:srgbClr val="00B050"/>
                </a:solidFill>
              </a:rPr>
              <a:t> (</a:t>
            </a:r>
            <a:r>
              <a:rPr lang="de-DE" dirty="0" err="1" smtClean="0">
                <a:solidFill>
                  <a:srgbClr val="00B050"/>
                </a:solidFill>
              </a:rPr>
              <a:t>p_AEH</a:t>
            </a:r>
            <a:r>
              <a:rPr lang="de-DE" dirty="0" smtClean="0">
                <a:solidFill>
                  <a:srgbClr val="00B050"/>
                </a:solidFill>
              </a:rPr>
              <a:t>/</a:t>
            </a:r>
            <a:r>
              <a:rPr lang="de-DE" dirty="0" err="1" smtClean="0">
                <a:solidFill>
                  <a:srgbClr val="00B050"/>
                </a:solidFill>
              </a:rPr>
              <a:t>p_AEP</a:t>
            </a:r>
            <a:r>
              <a:rPr lang="de-DE" dirty="0" smtClean="0">
                <a:solidFill>
                  <a:srgbClr val="00B050"/>
                </a:solidFill>
              </a:rPr>
              <a:t> ~ 2</a:t>
            </a:r>
            <a:r>
              <a:rPr lang="de-DE" dirty="0" smtClean="0">
                <a:solidFill>
                  <a:srgbClr val="00B050"/>
                </a:solidFill>
              </a:rPr>
              <a:t>)</a:t>
            </a:r>
            <a:endParaRPr lang="de-DE" dirty="0" smtClean="0"/>
          </a:p>
          <a:p>
            <a:pPr marL="285750" indent="-285750">
              <a:spcBef>
                <a:spcPts val="600"/>
              </a:spcBef>
              <a:buFont typeface="Arial" panose="020B0604020202020204" pitchFamily="34" charset="0"/>
              <a:buChar char="•"/>
            </a:pPr>
            <a:r>
              <a:rPr lang="de-DE" dirty="0" err="1" smtClean="0"/>
              <a:t>Detached</a:t>
            </a:r>
            <a:r>
              <a:rPr lang="de-DE" dirty="0" smtClean="0"/>
              <a:t> </a:t>
            </a:r>
            <a:r>
              <a:rPr lang="de-DE" dirty="0" err="1" smtClean="0"/>
              <a:t>configuration</a:t>
            </a:r>
            <a:r>
              <a:rPr lang="de-DE" dirty="0" smtClean="0"/>
              <a:t> (</a:t>
            </a:r>
            <a:r>
              <a:rPr lang="de-DE" dirty="0" err="1" smtClean="0"/>
              <a:t>average</a:t>
            </a:r>
            <a:r>
              <a:rPr lang="de-DE" dirty="0" smtClean="0"/>
              <a:t> </a:t>
            </a:r>
            <a:r>
              <a:rPr lang="de-DE" dirty="0" err="1" smtClean="0"/>
              <a:t>f_rad</a:t>
            </a:r>
            <a:r>
              <a:rPr lang="de-DE" dirty="0" smtClean="0"/>
              <a:t> &gt; 0.6): </a:t>
            </a:r>
            <a:r>
              <a:rPr lang="de-DE" dirty="0" smtClean="0"/>
              <a:t>p </a:t>
            </a:r>
            <a:r>
              <a:rPr lang="de-DE" dirty="0" err="1" smtClean="0"/>
              <a:t>between</a:t>
            </a:r>
            <a:r>
              <a:rPr lang="de-DE" dirty="0" smtClean="0"/>
              <a:t> 1e-04 </a:t>
            </a:r>
            <a:r>
              <a:rPr lang="de-DE" dirty="0" err="1" smtClean="0"/>
              <a:t>and</a:t>
            </a:r>
            <a:r>
              <a:rPr lang="de-DE" dirty="0" smtClean="0"/>
              <a:t> 4e-04 mbar at </a:t>
            </a:r>
            <a:r>
              <a:rPr lang="de-DE" dirty="0" err="1" smtClean="0"/>
              <a:t>the</a:t>
            </a:r>
            <a:r>
              <a:rPr lang="de-DE" dirty="0" smtClean="0"/>
              <a:t> pump </a:t>
            </a:r>
            <a:r>
              <a:rPr lang="de-DE" dirty="0" err="1" smtClean="0"/>
              <a:t>ducts</a:t>
            </a:r>
            <a:r>
              <a:rPr lang="de-DE" dirty="0" smtClean="0"/>
              <a:t>, 6e-04 at </a:t>
            </a:r>
            <a:r>
              <a:rPr lang="de-DE" dirty="0" err="1" smtClean="0"/>
              <a:t>the</a:t>
            </a:r>
            <a:r>
              <a:rPr lang="de-DE" dirty="0" smtClean="0"/>
              <a:t> </a:t>
            </a:r>
            <a:r>
              <a:rPr lang="de-DE" dirty="0" err="1" smtClean="0"/>
              <a:t>pumping</a:t>
            </a:r>
            <a:r>
              <a:rPr lang="de-DE" dirty="0" smtClean="0"/>
              <a:t> </a:t>
            </a:r>
            <a:r>
              <a:rPr lang="de-DE" dirty="0" err="1" smtClean="0"/>
              <a:t>gap</a:t>
            </a:r>
            <a:r>
              <a:rPr lang="de-DE" dirty="0" smtClean="0"/>
              <a:t> (but </a:t>
            </a:r>
            <a:r>
              <a:rPr lang="de-DE" dirty="0" err="1" smtClean="0"/>
              <a:t>few</a:t>
            </a:r>
            <a:r>
              <a:rPr lang="de-DE" dirty="0" smtClean="0"/>
              <a:t> </a:t>
            </a:r>
            <a:r>
              <a:rPr lang="de-DE" dirty="0" err="1" smtClean="0"/>
              <a:t>discharges</a:t>
            </a:r>
            <a:r>
              <a:rPr lang="de-DE" dirty="0" smtClean="0"/>
              <a:t> </a:t>
            </a:r>
            <a:r>
              <a:rPr lang="de-DE" dirty="0" err="1" smtClean="0"/>
              <a:t>for</a:t>
            </a:r>
            <a:r>
              <a:rPr lang="de-DE" dirty="0" smtClean="0"/>
              <a:t> </a:t>
            </a:r>
            <a:r>
              <a:rPr lang="de-DE" dirty="0" err="1" smtClean="0"/>
              <a:t>comparison</a:t>
            </a:r>
            <a:r>
              <a:rPr lang="de-DE" dirty="0" smtClean="0"/>
              <a:t>)</a:t>
            </a:r>
          </a:p>
          <a:p>
            <a:endParaRPr lang="de-DE" dirty="0" smtClean="0"/>
          </a:p>
          <a:p>
            <a:pPr marL="285750" indent="-285750">
              <a:buFontTx/>
              <a:buChar char="-"/>
            </a:pPr>
            <a:endParaRPr lang="de-DE" dirty="0"/>
          </a:p>
        </p:txBody>
      </p:sp>
      <p:graphicFrame>
        <p:nvGraphicFramePr>
          <p:cNvPr id="13" name="Diagramm 12"/>
          <p:cNvGraphicFramePr>
            <a:graphicFrameLocks/>
          </p:cNvGraphicFramePr>
          <p:nvPr>
            <p:extLst>
              <p:ext uri="{D42A27DB-BD31-4B8C-83A1-F6EECF244321}">
                <p14:modId xmlns:p14="http://schemas.microsoft.com/office/powerpoint/2010/main" val="3354295020"/>
              </p:ext>
            </p:extLst>
          </p:nvPr>
        </p:nvGraphicFramePr>
        <p:xfrm>
          <a:off x="5448300" y="847438"/>
          <a:ext cx="7185212" cy="38052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Diagramm 13"/>
          <p:cNvGraphicFramePr>
            <a:graphicFrameLocks/>
          </p:cNvGraphicFramePr>
          <p:nvPr>
            <p:extLst>
              <p:ext uri="{D42A27DB-BD31-4B8C-83A1-F6EECF244321}">
                <p14:modId xmlns:p14="http://schemas.microsoft.com/office/powerpoint/2010/main" val="3109628092"/>
              </p:ext>
            </p:extLst>
          </p:nvPr>
        </p:nvGraphicFramePr>
        <p:xfrm>
          <a:off x="-1" y="988359"/>
          <a:ext cx="6360460" cy="34853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83680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dirty="0" smtClean="0"/>
              <a:t>Standard </a:t>
            </a:r>
            <a:r>
              <a:rPr lang="de-DE" dirty="0" err="1" smtClean="0"/>
              <a:t>configuration</a:t>
            </a:r>
            <a:r>
              <a:rPr lang="de-DE" dirty="0" smtClean="0"/>
              <a:t> </a:t>
            </a:r>
            <a:r>
              <a:rPr lang="de-DE" dirty="0" err="1" smtClean="0"/>
              <a:t>attached</a:t>
            </a:r>
            <a:r>
              <a:rPr lang="de-DE" dirty="0" smtClean="0"/>
              <a:t>/ </a:t>
            </a:r>
            <a:r>
              <a:rPr lang="de-DE" dirty="0" err="1" smtClean="0"/>
              <a:t>detached</a:t>
            </a:r>
            <a:endParaRPr lang="de-DE" dirty="0"/>
          </a:p>
        </p:txBody>
      </p:sp>
      <p:sp>
        <p:nvSpPr>
          <p:cNvPr id="10" name="Datumsplatzhalter 9"/>
          <p:cNvSpPr>
            <a:spLocks noGrp="1"/>
          </p:cNvSpPr>
          <p:nvPr>
            <p:ph type="dt" sz="half" idx="14"/>
          </p:nvPr>
        </p:nvSpPr>
        <p:spPr/>
        <p:txBody>
          <a:bodyPr/>
          <a:lstStyle/>
          <a:p>
            <a:fld id="{03064DE1-3EDF-40F5-A939-355F8C4D4B0D}" type="datetime1">
              <a:rPr lang="de-DE" smtClean="0"/>
              <a:t>04.04.2022</a:t>
            </a:fld>
            <a:endParaRPr lang="de-DE" dirty="0"/>
          </a:p>
        </p:txBody>
      </p:sp>
      <p:sp>
        <p:nvSpPr>
          <p:cNvPr id="7" name="Fußzeilenplatzhalter 6"/>
          <p:cNvSpPr>
            <a:spLocks noGrp="1"/>
          </p:cNvSpPr>
          <p:nvPr>
            <p:ph type="ftr" sz="quarter" idx="15"/>
          </p:nvPr>
        </p:nvSpPr>
        <p:spPr/>
        <p:txBody>
          <a:bodyPr/>
          <a:lstStyle/>
          <a:p>
            <a:r>
              <a:rPr lang="de-DE" dirty="0"/>
              <a:t>Victoria Haak </a:t>
            </a:r>
          </a:p>
          <a:p>
            <a:endParaRPr lang="de-DE" dirty="0"/>
          </a:p>
        </p:txBody>
      </p:sp>
      <p:sp>
        <p:nvSpPr>
          <p:cNvPr id="8" name="Foliennummernplatzhalter 7"/>
          <p:cNvSpPr>
            <a:spLocks noGrp="1"/>
          </p:cNvSpPr>
          <p:nvPr>
            <p:ph type="sldNum" sz="quarter" idx="16"/>
          </p:nvPr>
        </p:nvSpPr>
        <p:spPr/>
        <p:txBody>
          <a:bodyPr/>
          <a:lstStyle/>
          <a:p>
            <a:fld id="{31AA536C-85F5-4A1B-A111-7CE00A08BCBC}" type="slidenum">
              <a:rPr lang="de-DE" smtClean="0"/>
              <a:pPr/>
              <a:t>5</a:t>
            </a:fld>
            <a:endParaRPr lang="de-DE" dirty="0"/>
          </a:p>
        </p:txBody>
      </p:sp>
      <p:sp>
        <p:nvSpPr>
          <p:cNvPr id="11" name="Textfeld 10"/>
          <p:cNvSpPr txBox="1"/>
          <p:nvPr/>
        </p:nvSpPr>
        <p:spPr>
          <a:xfrm>
            <a:off x="206188" y="4659406"/>
            <a:ext cx="11779624" cy="1631216"/>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de-DE" dirty="0" err="1" smtClean="0"/>
              <a:t>Compression</a:t>
            </a:r>
            <a:r>
              <a:rPr lang="de-DE" dirty="0" smtClean="0"/>
              <a:t> in </a:t>
            </a:r>
            <a:r>
              <a:rPr lang="de-DE" dirty="0" err="1" smtClean="0"/>
              <a:t>attached</a:t>
            </a:r>
            <a:r>
              <a:rPr lang="de-DE" dirty="0" smtClean="0"/>
              <a:t> </a:t>
            </a:r>
            <a:r>
              <a:rPr lang="de-DE" dirty="0" err="1" smtClean="0"/>
              <a:t>configuration</a:t>
            </a:r>
            <a:r>
              <a:rPr lang="de-DE" dirty="0"/>
              <a:t> </a:t>
            </a:r>
            <a:r>
              <a:rPr lang="de-DE" dirty="0" err="1" smtClean="0"/>
              <a:t>between</a:t>
            </a:r>
            <a:r>
              <a:rPr lang="de-DE" dirty="0" smtClean="0"/>
              <a:t> 40 </a:t>
            </a:r>
            <a:r>
              <a:rPr lang="de-DE" dirty="0" err="1" smtClean="0"/>
              <a:t>and</a:t>
            </a:r>
            <a:r>
              <a:rPr lang="de-DE" dirty="0" smtClean="0"/>
              <a:t> 80 at </a:t>
            </a:r>
            <a:r>
              <a:rPr lang="de-DE" dirty="0" err="1" smtClean="0"/>
              <a:t>the</a:t>
            </a:r>
            <a:r>
              <a:rPr lang="de-DE" dirty="0" smtClean="0"/>
              <a:t> </a:t>
            </a:r>
            <a:r>
              <a:rPr lang="de-DE" dirty="0" err="1" smtClean="0"/>
              <a:t>pumping</a:t>
            </a:r>
            <a:r>
              <a:rPr lang="de-DE" dirty="0" smtClean="0"/>
              <a:t> </a:t>
            </a:r>
            <a:r>
              <a:rPr lang="de-DE" dirty="0" err="1" smtClean="0"/>
              <a:t>gap</a:t>
            </a:r>
            <a:r>
              <a:rPr lang="de-DE" dirty="0" smtClean="0"/>
              <a:t> (AEI),  20 - 40 at AEH </a:t>
            </a:r>
            <a:r>
              <a:rPr lang="de-DE" dirty="0" err="1" smtClean="0"/>
              <a:t>port</a:t>
            </a:r>
            <a:r>
              <a:rPr lang="de-DE" dirty="0" smtClean="0"/>
              <a:t> </a:t>
            </a:r>
            <a:r>
              <a:rPr lang="de-DE" dirty="0" err="1" smtClean="0"/>
              <a:t>and</a:t>
            </a:r>
            <a:r>
              <a:rPr lang="de-DE" dirty="0" smtClean="0"/>
              <a:t> 10 - 30 at AEP </a:t>
            </a:r>
            <a:r>
              <a:rPr lang="de-DE" dirty="0" err="1" smtClean="0"/>
              <a:t>port</a:t>
            </a:r>
            <a:r>
              <a:rPr lang="de-DE" dirty="0" smtClean="0"/>
              <a:t> (</a:t>
            </a:r>
            <a:r>
              <a:rPr lang="de-DE" dirty="0" err="1" smtClean="0"/>
              <a:t>with</a:t>
            </a:r>
            <a:r>
              <a:rPr lang="de-DE" dirty="0" smtClean="0"/>
              <a:t> </a:t>
            </a:r>
            <a:r>
              <a:rPr lang="de-DE" dirty="0" err="1" smtClean="0"/>
              <a:t>respect</a:t>
            </a:r>
            <a:r>
              <a:rPr lang="de-DE" dirty="0" smtClean="0"/>
              <a:t> </a:t>
            </a:r>
            <a:r>
              <a:rPr lang="de-DE" dirty="0" err="1" smtClean="0"/>
              <a:t>to</a:t>
            </a:r>
            <a:r>
              <a:rPr lang="de-DE" dirty="0" smtClean="0"/>
              <a:t> </a:t>
            </a:r>
            <a:r>
              <a:rPr lang="de-DE" dirty="0" err="1" smtClean="0"/>
              <a:t>the</a:t>
            </a:r>
            <a:r>
              <a:rPr lang="de-DE" dirty="0" smtClean="0"/>
              <a:t> </a:t>
            </a:r>
            <a:r>
              <a:rPr lang="de-DE" dirty="0" err="1" smtClean="0"/>
              <a:t>midplane</a:t>
            </a:r>
            <a:r>
              <a:rPr lang="de-DE" dirty="0" smtClean="0"/>
              <a:t>; AEE</a:t>
            </a:r>
            <a:r>
              <a:rPr lang="de-DE" dirty="0" smtClean="0"/>
              <a:t>)</a:t>
            </a:r>
            <a:endParaRPr lang="de-DE" dirty="0" smtClean="0"/>
          </a:p>
          <a:p>
            <a:pPr marL="285750" indent="-285750">
              <a:spcBef>
                <a:spcPts val="600"/>
              </a:spcBef>
              <a:buFont typeface="Arial" panose="020B0604020202020204" pitchFamily="34" charset="0"/>
              <a:buChar char="•"/>
            </a:pPr>
            <a:endParaRPr lang="de-DE" dirty="0" smtClean="0"/>
          </a:p>
          <a:p>
            <a:pPr marL="285750" indent="-285750">
              <a:spcBef>
                <a:spcPts val="600"/>
              </a:spcBef>
              <a:buFont typeface="Arial" panose="020B0604020202020204" pitchFamily="34" charset="0"/>
              <a:buChar char="•"/>
            </a:pPr>
            <a:r>
              <a:rPr lang="de-DE" dirty="0" err="1" smtClean="0"/>
              <a:t>Detached</a:t>
            </a:r>
            <a:r>
              <a:rPr lang="de-DE" dirty="0" smtClean="0"/>
              <a:t> </a:t>
            </a:r>
            <a:r>
              <a:rPr lang="de-DE" dirty="0" err="1" smtClean="0"/>
              <a:t>configuration</a:t>
            </a:r>
            <a:r>
              <a:rPr lang="de-DE" dirty="0" smtClean="0"/>
              <a:t>: </a:t>
            </a:r>
            <a:r>
              <a:rPr lang="de-DE" dirty="0" err="1" smtClean="0"/>
              <a:t>slightly</a:t>
            </a:r>
            <a:r>
              <a:rPr lang="de-DE" dirty="0" smtClean="0"/>
              <a:t> </a:t>
            </a:r>
            <a:r>
              <a:rPr lang="de-DE" dirty="0" err="1" smtClean="0"/>
              <a:t>lower</a:t>
            </a:r>
            <a:r>
              <a:rPr lang="de-DE" dirty="0" smtClean="0"/>
              <a:t> </a:t>
            </a:r>
            <a:r>
              <a:rPr lang="de-DE" dirty="0" err="1" smtClean="0"/>
              <a:t>compression</a:t>
            </a:r>
            <a:r>
              <a:rPr lang="de-DE" dirty="0" smtClean="0"/>
              <a:t> at all </a:t>
            </a:r>
            <a:r>
              <a:rPr lang="de-DE" dirty="0" err="1" smtClean="0"/>
              <a:t>three</a:t>
            </a:r>
            <a:r>
              <a:rPr lang="de-DE" dirty="0" smtClean="0"/>
              <a:t> </a:t>
            </a:r>
            <a:r>
              <a:rPr lang="de-DE" dirty="0" err="1" smtClean="0"/>
              <a:t>locations</a:t>
            </a:r>
            <a:r>
              <a:rPr lang="de-DE" dirty="0"/>
              <a:t> </a:t>
            </a:r>
            <a:r>
              <a:rPr lang="de-DE" dirty="0" smtClean="0"/>
              <a:t>(</a:t>
            </a:r>
            <a:r>
              <a:rPr lang="de-DE" dirty="0" err="1" smtClean="0"/>
              <a:t>although</a:t>
            </a:r>
            <a:r>
              <a:rPr lang="de-DE" dirty="0" smtClean="0"/>
              <a:t> </a:t>
            </a:r>
            <a:r>
              <a:rPr lang="de-DE" dirty="0" err="1" smtClean="0"/>
              <a:t>the</a:t>
            </a:r>
            <a:r>
              <a:rPr lang="de-DE" dirty="0" smtClean="0"/>
              <a:t> neutral gas </a:t>
            </a:r>
            <a:r>
              <a:rPr lang="de-DE" dirty="0" err="1" smtClean="0"/>
              <a:t>pressure</a:t>
            </a:r>
            <a:r>
              <a:rPr lang="de-DE" dirty="0" smtClean="0"/>
              <a:t> </a:t>
            </a:r>
            <a:r>
              <a:rPr lang="de-DE" dirty="0" err="1" smtClean="0"/>
              <a:t>does</a:t>
            </a:r>
            <a:r>
              <a:rPr lang="de-DE" dirty="0" smtClean="0"/>
              <a:t> not </a:t>
            </a:r>
            <a:r>
              <a:rPr lang="de-DE" dirty="0" err="1" smtClean="0"/>
              <a:t>decrease</a:t>
            </a:r>
            <a:r>
              <a:rPr lang="de-DE" dirty="0" smtClean="0"/>
              <a:t>)</a:t>
            </a:r>
          </a:p>
          <a:p>
            <a:pPr marL="285750" indent="-285750">
              <a:buFontTx/>
              <a:buChar char="-"/>
            </a:pPr>
            <a:endParaRPr lang="de-DE" dirty="0"/>
          </a:p>
        </p:txBody>
      </p:sp>
      <p:graphicFrame>
        <p:nvGraphicFramePr>
          <p:cNvPr id="12" name="Diagramm 11"/>
          <p:cNvGraphicFramePr>
            <a:graphicFrameLocks/>
          </p:cNvGraphicFramePr>
          <p:nvPr>
            <p:extLst>
              <p:ext uri="{D42A27DB-BD31-4B8C-83A1-F6EECF244321}">
                <p14:modId xmlns:p14="http://schemas.microsoft.com/office/powerpoint/2010/main" val="3062902645"/>
              </p:ext>
            </p:extLst>
          </p:nvPr>
        </p:nvGraphicFramePr>
        <p:xfrm>
          <a:off x="0" y="934571"/>
          <a:ext cx="6622677" cy="37248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m 14"/>
          <p:cNvGraphicFramePr>
            <a:graphicFrameLocks/>
          </p:cNvGraphicFramePr>
          <p:nvPr>
            <p:extLst>
              <p:ext uri="{D42A27DB-BD31-4B8C-83A1-F6EECF244321}">
                <p14:modId xmlns:p14="http://schemas.microsoft.com/office/powerpoint/2010/main" val="1753020006"/>
              </p:ext>
            </p:extLst>
          </p:nvPr>
        </p:nvGraphicFramePr>
        <p:xfrm>
          <a:off x="6096000" y="966098"/>
          <a:ext cx="6160459" cy="36933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880343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dirty="0" smtClean="0"/>
              <a:t>High </a:t>
            </a:r>
            <a:r>
              <a:rPr lang="de-DE" dirty="0" err="1" smtClean="0"/>
              <a:t>iota</a:t>
            </a:r>
            <a:r>
              <a:rPr lang="de-DE" dirty="0" smtClean="0"/>
              <a:t> </a:t>
            </a:r>
            <a:r>
              <a:rPr lang="de-DE" dirty="0" err="1" smtClean="0"/>
              <a:t>configuration</a:t>
            </a:r>
            <a:endParaRPr lang="de-DE" dirty="0"/>
          </a:p>
        </p:txBody>
      </p:sp>
      <p:sp>
        <p:nvSpPr>
          <p:cNvPr id="10" name="Datumsplatzhalter 9"/>
          <p:cNvSpPr>
            <a:spLocks noGrp="1"/>
          </p:cNvSpPr>
          <p:nvPr>
            <p:ph type="dt" sz="half" idx="14"/>
          </p:nvPr>
        </p:nvSpPr>
        <p:spPr/>
        <p:txBody>
          <a:bodyPr/>
          <a:lstStyle/>
          <a:p>
            <a:fld id="{03064DE1-3EDF-40F5-A939-355F8C4D4B0D}" type="datetime1">
              <a:rPr lang="de-DE" smtClean="0"/>
              <a:t>04.04.2022</a:t>
            </a:fld>
            <a:endParaRPr lang="de-DE" dirty="0"/>
          </a:p>
        </p:txBody>
      </p:sp>
      <p:sp>
        <p:nvSpPr>
          <p:cNvPr id="7" name="Fußzeilenplatzhalter 6"/>
          <p:cNvSpPr>
            <a:spLocks noGrp="1"/>
          </p:cNvSpPr>
          <p:nvPr>
            <p:ph type="ftr" sz="quarter" idx="15"/>
          </p:nvPr>
        </p:nvSpPr>
        <p:spPr/>
        <p:txBody>
          <a:bodyPr/>
          <a:lstStyle/>
          <a:p>
            <a:r>
              <a:rPr lang="de-DE" dirty="0"/>
              <a:t>Victoria Haak </a:t>
            </a:r>
          </a:p>
          <a:p>
            <a:endParaRPr lang="de-DE" dirty="0"/>
          </a:p>
        </p:txBody>
      </p:sp>
      <p:sp>
        <p:nvSpPr>
          <p:cNvPr id="8" name="Foliennummernplatzhalter 7"/>
          <p:cNvSpPr>
            <a:spLocks noGrp="1"/>
          </p:cNvSpPr>
          <p:nvPr>
            <p:ph type="sldNum" sz="quarter" idx="16"/>
          </p:nvPr>
        </p:nvSpPr>
        <p:spPr/>
        <p:txBody>
          <a:bodyPr/>
          <a:lstStyle/>
          <a:p>
            <a:fld id="{31AA536C-85F5-4A1B-A111-7CE00A08BCBC}" type="slidenum">
              <a:rPr lang="de-DE" smtClean="0"/>
              <a:pPr/>
              <a:t>6</a:t>
            </a:fld>
            <a:endParaRPr lang="de-DE" dirty="0"/>
          </a:p>
        </p:txBody>
      </p:sp>
      <p:sp>
        <p:nvSpPr>
          <p:cNvPr id="11" name="Textfeld 10"/>
          <p:cNvSpPr txBox="1"/>
          <p:nvPr/>
        </p:nvSpPr>
        <p:spPr>
          <a:xfrm>
            <a:off x="5070670" y="1039164"/>
            <a:ext cx="7250206" cy="2616101"/>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de-DE" dirty="0" smtClean="0"/>
              <a:t>At </a:t>
            </a:r>
            <a:r>
              <a:rPr lang="de-DE" dirty="0" err="1" smtClean="0"/>
              <a:t>the</a:t>
            </a:r>
            <a:r>
              <a:rPr lang="de-DE" dirty="0" smtClean="0"/>
              <a:t> </a:t>
            </a:r>
            <a:r>
              <a:rPr lang="de-DE" dirty="0" err="1" smtClean="0"/>
              <a:t>pumping</a:t>
            </a:r>
            <a:r>
              <a:rPr lang="de-DE" dirty="0" smtClean="0"/>
              <a:t> </a:t>
            </a:r>
            <a:r>
              <a:rPr lang="de-DE" dirty="0" err="1" smtClean="0"/>
              <a:t>gap</a:t>
            </a:r>
            <a:r>
              <a:rPr lang="de-DE" dirty="0" smtClean="0"/>
              <a:t>: 1e-05 </a:t>
            </a:r>
            <a:r>
              <a:rPr lang="de-DE" dirty="0" err="1" smtClean="0"/>
              <a:t>to</a:t>
            </a:r>
            <a:r>
              <a:rPr lang="de-DE" dirty="0" smtClean="0"/>
              <a:t> 9e-05 mbar, </a:t>
            </a:r>
            <a:r>
              <a:rPr lang="de-DE" dirty="0" err="1" smtClean="0"/>
              <a:t>only</a:t>
            </a:r>
            <a:r>
              <a:rPr lang="de-DE" dirty="0" smtClean="0"/>
              <a:t> </a:t>
            </a:r>
            <a:r>
              <a:rPr lang="de-DE" dirty="0" err="1" smtClean="0"/>
              <a:t>slight</a:t>
            </a:r>
            <a:r>
              <a:rPr lang="de-DE" dirty="0" smtClean="0"/>
              <a:t> </a:t>
            </a:r>
            <a:r>
              <a:rPr lang="de-DE" dirty="0" err="1" smtClean="0"/>
              <a:t>increase</a:t>
            </a:r>
            <a:r>
              <a:rPr lang="de-DE" dirty="0" smtClean="0"/>
              <a:t> </a:t>
            </a:r>
            <a:r>
              <a:rPr lang="de-DE" dirty="0" err="1" smtClean="0"/>
              <a:t>with</a:t>
            </a:r>
            <a:r>
              <a:rPr lang="de-DE" dirty="0" smtClean="0"/>
              <a:t> </a:t>
            </a:r>
            <a:r>
              <a:rPr lang="de-DE" dirty="0" err="1" smtClean="0"/>
              <a:t>increasing</a:t>
            </a:r>
            <a:r>
              <a:rPr lang="de-DE" dirty="0" smtClean="0"/>
              <a:t> </a:t>
            </a:r>
            <a:r>
              <a:rPr lang="de-DE" dirty="0" err="1" smtClean="0"/>
              <a:t>density</a:t>
            </a:r>
            <a:endParaRPr lang="de-DE" dirty="0" smtClean="0"/>
          </a:p>
          <a:p>
            <a:pPr marL="285750" indent="-285750">
              <a:spcBef>
                <a:spcPts val="600"/>
              </a:spcBef>
              <a:buFont typeface="Arial" panose="020B0604020202020204" pitchFamily="34" charset="0"/>
              <a:buChar char="•"/>
            </a:pPr>
            <a:r>
              <a:rPr lang="de-DE" dirty="0" err="1" smtClean="0"/>
              <a:t>Similar</a:t>
            </a:r>
            <a:r>
              <a:rPr lang="de-DE" dirty="0" smtClean="0"/>
              <a:t> </a:t>
            </a:r>
            <a:r>
              <a:rPr lang="de-DE" dirty="0" err="1" smtClean="0"/>
              <a:t>pressures</a:t>
            </a:r>
            <a:r>
              <a:rPr lang="de-DE" dirty="0" smtClean="0"/>
              <a:t> at </a:t>
            </a:r>
            <a:r>
              <a:rPr lang="de-DE" dirty="0" err="1" smtClean="0"/>
              <a:t>the</a:t>
            </a:r>
            <a:r>
              <a:rPr lang="de-DE" dirty="0" smtClean="0"/>
              <a:t> AEH </a:t>
            </a:r>
            <a:r>
              <a:rPr lang="de-DE" dirty="0" err="1" smtClean="0"/>
              <a:t>port</a:t>
            </a:r>
            <a:endParaRPr lang="de-DE" dirty="0" smtClean="0"/>
          </a:p>
          <a:p>
            <a:pPr marL="285750" indent="-285750">
              <a:spcBef>
                <a:spcPts val="600"/>
              </a:spcBef>
              <a:buFont typeface="Arial" panose="020B0604020202020204" pitchFamily="34" charset="0"/>
              <a:buChar char="•"/>
            </a:pPr>
            <a:r>
              <a:rPr lang="de-DE" dirty="0" smtClean="0"/>
              <a:t>At AEP </a:t>
            </a:r>
            <a:r>
              <a:rPr lang="de-DE" dirty="0" err="1" smtClean="0"/>
              <a:t>port</a:t>
            </a:r>
            <a:r>
              <a:rPr lang="de-DE" dirty="0" smtClean="0"/>
              <a:t>/ </a:t>
            </a:r>
            <a:r>
              <a:rPr lang="de-DE" dirty="0" err="1" smtClean="0"/>
              <a:t>small</a:t>
            </a:r>
            <a:r>
              <a:rPr lang="de-DE" dirty="0" smtClean="0"/>
              <a:t> </a:t>
            </a:r>
            <a:r>
              <a:rPr lang="de-DE" dirty="0" err="1" smtClean="0"/>
              <a:t>pumping</a:t>
            </a:r>
            <a:r>
              <a:rPr lang="de-DE" dirty="0" smtClean="0"/>
              <a:t> </a:t>
            </a:r>
            <a:r>
              <a:rPr lang="de-DE" dirty="0" err="1" smtClean="0"/>
              <a:t>gap</a:t>
            </a:r>
            <a:r>
              <a:rPr lang="de-DE" dirty="0" smtClean="0"/>
              <a:t>: 2e-04 </a:t>
            </a:r>
            <a:r>
              <a:rPr lang="de-DE" dirty="0" err="1" smtClean="0"/>
              <a:t>to</a:t>
            </a:r>
            <a:r>
              <a:rPr lang="de-DE" dirty="0" smtClean="0"/>
              <a:t> 1e-03 </a:t>
            </a:r>
            <a:r>
              <a:rPr lang="de-DE" dirty="0" smtClean="0"/>
              <a:t>mbar</a:t>
            </a:r>
            <a:endParaRPr lang="de-DE" dirty="0"/>
          </a:p>
          <a:p>
            <a:pPr marL="285750" indent="-285750">
              <a:spcBef>
                <a:spcPts val="600"/>
              </a:spcBef>
              <a:buFont typeface="Arial" panose="020B0604020202020204" pitchFamily="34" charset="0"/>
              <a:buChar char="•"/>
            </a:pPr>
            <a:r>
              <a:rPr lang="de-DE" dirty="0" smtClean="0"/>
              <a:t>Neutral gas </a:t>
            </a:r>
            <a:r>
              <a:rPr lang="de-DE" dirty="0" err="1" smtClean="0"/>
              <a:t>pressure</a:t>
            </a:r>
            <a:r>
              <a:rPr lang="de-DE" dirty="0" smtClean="0"/>
              <a:t> at AEH </a:t>
            </a:r>
            <a:r>
              <a:rPr lang="de-DE" dirty="0" err="1" smtClean="0"/>
              <a:t>port</a:t>
            </a:r>
            <a:r>
              <a:rPr lang="de-DE" dirty="0" smtClean="0"/>
              <a:t> </a:t>
            </a:r>
            <a:r>
              <a:rPr lang="de-DE" dirty="0" err="1" smtClean="0"/>
              <a:t>is</a:t>
            </a:r>
            <a:r>
              <a:rPr lang="de-DE" dirty="0" smtClean="0"/>
              <a:t> a </a:t>
            </a:r>
            <a:r>
              <a:rPr lang="de-DE" dirty="0" err="1" smtClean="0"/>
              <a:t>factor</a:t>
            </a:r>
            <a:r>
              <a:rPr lang="de-DE" dirty="0" smtClean="0"/>
              <a:t> </a:t>
            </a:r>
            <a:r>
              <a:rPr lang="de-DE" dirty="0" err="1" smtClean="0"/>
              <a:t>of</a:t>
            </a:r>
            <a:r>
              <a:rPr lang="de-DE" dirty="0" smtClean="0"/>
              <a:t> ~ 0.06 </a:t>
            </a:r>
            <a:r>
              <a:rPr lang="de-DE" dirty="0" err="1" smtClean="0"/>
              <a:t>lower</a:t>
            </a:r>
            <a:r>
              <a:rPr lang="de-DE" dirty="0" smtClean="0"/>
              <a:t> </a:t>
            </a:r>
            <a:r>
              <a:rPr lang="de-DE" dirty="0" err="1" smtClean="0"/>
              <a:t>than</a:t>
            </a:r>
            <a:r>
              <a:rPr lang="de-DE" dirty="0" smtClean="0"/>
              <a:t> at </a:t>
            </a:r>
            <a:r>
              <a:rPr lang="de-DE" dirty="0" err="1" smtClean="0"/>
              <a:t>the</a:t>
            </a:r>
            <a:r>
              <a:rPr lang="de-DE" dirty="0" smtClean="0"/>
              <a:t> AEP </a:t>
            </a:r>
            <a:r>
              <a:rPr lang="de-DE" dirty="0" err="1" smtClean="0"/>
              <a:t>port</a:t>
            </a:r>
            <a:endParaRPr lang="de-DE" dirty="0" smtClean="0"/>
          </a:p>
          <a:p>
            <a:pPr marL="285750" indent="-285750">
              <a:spcBef>
                <a:spcPts val="600"/>
              </a:spcBef>
              <a:buFont typeface="Arial" panose="020B0604020202020204" pitchFamily="34" charset="0"/>
              <a:buChar char="•"/>
            </a:pPr>
            <a:r>
              <a:rPr lang="de-DE" dirty="0" smtClean="0"/>
              <a:t>Higher </a:t>
            </a:r>
            <a:r>
              <a:rPr lang="de-DE" dirty="0" err="1" smtClean="0"/>
              <a:t>compression</a:t>
            </a:r>
            <a:r>
              <a:rPr lang="de-DE" dirty="0" smtClean="0"/>
              <a:t> at </a:t>
            </a:r>
            <a:r>
              <a:rPr lang="de-DE" dirty="0" err="1" smtClean="0"/>
              <a:t>the</a:t>
            </a:r>
            <a:r>
              <a:rPr lang="de-DE" dirty="0" smtClean="0"/>
              <a:t> AEP </a:t>
            </a:r>
            <a:r>
              <a:rPr lang="de-DE" dirty="0" err="1" smtClean="0"/>
              <a:t>port</a:t>
            </a:r>
            <a:r>
              <a:rPr lang="de-DE" dirty="0" smtClean="0"/>
              <a:t> in high </a:t>
            </a:r>
            <a:r>
              <a:rPr lang="de-DE" dirty="0" err="1" smtClean="0"/>
              <a:t>iota</a:t>
            </a:r>
            <a:r>
              <a:rPr lang="de-DE" dirty="0" smtClean="0"/>
              <a:t> </a:t>
            </a:r>
            <a:r>
              <a:rPr lang="de-DE" dirty="0" err="1" smtClean="0"/>
              <a:t>configuration</a:t>
            </a:r>
            <a:r>
              <a:rPr lang="de-DE" dirty="0" smtClean="0"/>
              <a:t> </a:t>
            </a:r>
            <a:r>
              <a:rPr lang="de-DE" dirty="0" err="1" smtClean="0"/>
              <a:t>compared</a:t>
            </a:r>
            <a:r>
              <a:rPr lang="de-DE" dirty="0" smtClean="0"/>
              <a:t> </a:t>
            </a:r>
            <a:r>
              <a:rPr lang="de-DE" dirty="0" err="1" smtClean="0"/>
              <a:t>to</a:t>
            </a:r>
            <a:r>
              <a:rPr lang="de-DE" dirty="0" smtClean="0"/>
              <a:t> AEH </a:t>
            </a:r>
            <a:r>
              <a:rPr lang="de-DE" dirty="0" err="1" smtClean="0"/>
              <a:t>port</a:t>
            </a:r>
            <a:r>
              <a:rPr lang="de-DE" dirty="0" smtClean="0"/>
              <a:t> in </a:t>
            </a:r>
            <a:r>
              <a:rPr lang="de-DE" dirty="0" err="1" smtClean="0"/>
              <a:t>standard</a:t>
            </a:r>
            <a:r>
              <a:rPr lang="de-DE" dirty="0" smtClean="0"/>
              <a:t> </a:t>
            </a:r>
            <a:r>
              <a:rPr lang="de-DE" dirty="0" err="1" smtClean="0"/>
              <a:t>configuration</a:t>
            </a:r>
            <a:endParaRPr lang="de-DE" dirty="0" smtClean="0"/>
          </a:p>
          <a:p>
            <a:pPr marL="285750" indent="-285750">
              <a:buFontTx/>
              <a:buChar char="-"/>
            </a:pPr>
            <a:endParaRPr lang="de-DE" dirty="0"/>
          </a:p>
        </p:txBody>
      </p:sp>
      <p:graphicFrame>
        <p:nvGraphicFramePr>
          <p:cNvPr id="12" name="Diagramm 11"/>
          <p:cNvGraphicFramePr>
            <a:graphicFrameLocks/>
          </p:cNvGraphicFramePr>
          <p:nvPr>
            <p:extLst>
              <p:ext uri="{D42A27DB-BD31-4B8C-83A1-F6EECF244321}">
                <p14:modId xmlns:p14="http://schemas.microsoft.com/office/powerpoint/2010/main" val="1696578755"/>
              </p:ext>
            </p:extLst>
          </p:nvPr>
        </p:nvGraphicFramePr>
        <p:xfrm>
          <a:off x="-110799" y="847438"/>
          <a:ext cx="5543411" cy="25862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Diagramm 12"/>
          <p:cNvGraphicFramePr>
            <a:graphicFrameLocks/>
          </p:cNvGraphicFramePr>
          <p:nvPr>
            <p:extLst>
              <p:ext uri="{D42A27DB-BD31-4B8C-83A1-F6EECF244321}">
                <p14:modId xmlns:p14="http://schemas.microsoft.com/office/powerpoint/2010/main" val="2495392547"/>
              </p:ext>
            </p:extLst>
          </p:nvPr>
        </p:nvGraphicFramePr>
        <p:xfrm>
          <a:off x="6649710" y="3736008"/>
          <a:ext cx="5017715" cy="27639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Diagramm 13"/>
          <p:cNvGraphicFramePr>
            <a:graphicFrameLocks/>
          </p:cNvGraphicFramePr>
          <p:nvPr>
            <p:extLst>
              <p:ext uri="{D42A27DB-BD31-4B8C-83A1-F6EECF244321}">
                <p14:modId xmlns:p14="http://schemas.microsoft.com/office/powerpoint/2010/main" val="2383401716"/>
              </p:ext>
            </p:extLst>
          </p:nvPr>
        </p:nvGraphicFramePr>
        <p:xfrm>
          <a:off x="-159405" y="3433730"/>
          <a:ext cx="6916551" cy="33684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516698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dirty="0" smtClean="0"/>
              <a:t>Other </a:t>
            </a:r>
            <a:r>
              <a:rPr lang="de-DE" dirty="0" err="1" smtClean="0"/>
              <a:t>configurations</a:t>
            </a:r>
            <a:endParaRPr lang="de-DE" dirty="0"/>
          </a:p>
        </p:txBody>
      </p:sp>
      <p:sp>
        <p:nvSpPr>
          <p:cNvPr id="10" name="Datumsplatzhalter 9"/>
          <p:cNvSpPr>
            <a:spLocks noGrp="1"/>
          </p:cNvSpPr>
          <p:nvPr>
            <p:ph type="dt" sz="half" idx="14"/>
          </p:nvPr>
        </p:nvSpPr>
        <p:spPr/>
        <p:txBody>
          <a:bodyPr/>
          <a:lstStyle/>
          <a:p>
            <a:fld id="{03064DE1-3EDF-40F5-A939-355F8C4D4B0D}" type="datetime1">
              <a:rPr lang="de-DE" smtClean="0"/>
              <a:t>04.04.2022</a:t>
            </a:fld>
            <a:endParaRPr lang="de-DE" dirty="0"/>
          </a:p>
        </p:txBody>
      </p:sp>
      <p:sp>
        <p:nvSpPr>
          <p:cNvPr id="7" name="Fußzeilenplatzhalter 6"/>
          <p:cNvSpPr>
            <a:spLocks noGrp="1"/>
          </p:cNvSpPr>
          <p:nvPr>
            <p:ph type="ftr" sz="quarter" idx="15"/>
          </p:nvPr>
        </p:nvSpPr>
        <p:spPr/>
        <p:txBody>
          <a:bodyPr/>
          <a:lstStyle/>
          <a:p>
            <a:r>
              <a:rPr lang="de-DE" dirty="0"/>
              <a:t>Victoria Haak </a:t>
            </a:r>
          </a:p>
          <a:p>
            <a:endParaRPr lang="de-DE" dirty="0"/>
          </a:p>
        </p:txBody>
      </p:sp>
      <p:sp>
        <p:nvSpPr>
          <p:cNvPr id="8" name="Foliennummernplatzhalter 7"/>
          <p:cNvSpPr>
            <a:spLocks noGrp="1"/>
          </p:cNvSpPr>
          <p:nvPr>
            <p:ph type="sldNum" sz="quarter" idx="16"/>
          </p:nvPr>
        </p:nvSpPr>
        <p:spPr/>
        <p:txBody>
          <a:bodyPr/>
          <a:lstStyle/>
          <a:p>
            <a:fld id="{31AA536C-85F5-4A1B-A111-7CE00A08BCBC}" type="slidenum">
              <a:rPr lang="de-DE" smtClean="0"/>
              <a:pPr/>
              <a:t>7</a:t>
            </a:fld>
            <a:endParaRPr lang="de-DE" dirty="0"/>
          </a:p>
        </p:txBody>
      </p:sp>
      <p:sp>
        <p:nvSpPr>
          <p:cNvPr id="11" name="Textfeld 10"/>
          <p:cNvSpPr txBox="1"/>
          <p:nvPr/>
        </p:nvSpPr>
        <p:spPr>
          <a:xfrm>
            <a:off x="5331758" y="1248302"/>
            <a:ext cx="6752665" cy="352404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de-DE" dirty="0" smtClean="0"/>
              <a:t>High </a:t>
            </a:r>
            <a:r>
              <a:rPr lang="de-DE" dirty="0" err="1" smtClean="0"/>
              <a:t>mirror</a:t>
            </a:r>
            <a:r>
              <a:rPr lang="de-DE" dirty="0" smtClean="0"/>
              <a:t> </a:t>
            </a:r>
            <a:r>
              <a:rPr lang="de-DE" dirty="0" err="1" smtClean="0"/>
              <a:t>configuration</a:t>
            </a:r>
            <a:r>
              <a:rPr lang="de-DE" dirty="0" smtClean="0"/>
              <a:t>: </a:t>
            </a:r>
            <a:r>
              <a:rPr lang="de-DE" dirty="0" err="1" smtClean="0"/>
              <a:t>similar</a:t>
            </a:r>
            <a:r>
              <a:rPr lang="de-DE" dirty="0" smtClean="0"/>
              <a:t> </a:t>
            </a:r>
            <a:r>
              <a:rPr lang="de-DE" dirty="0" err="1" smtClean="0"/>
              <a:t>to</a:t>
            </a:r>
            <a:r>
              <a:rPr lang="de-DE" dirty="0" smtClean="0"/>
              <a:t> </a:t>
            </a:r>
            <a:r>
              <a:rPr lang="de-DE" dirty="0" err="1" smtClean="0"/>
              <a:t>standard</a:t>
            </a:r>
            <a:r>
              <a:rPr lang="de-DE" dirty="0" smtClean="0"/>
              <a:t> </a:t>
            </a:r>
            <a:r>
              <a:rPr lang="de-DE" dirty="0" err="1" smtClean="0"/>
              <a:t>configuration</a:t>
            </a:r>
            <a:r>
              <a:rPr lang="de-DE" dirty="0" smtClean="0"/>
              <a:t>, </a:t>
            </a:r>
            <a:r>
              <a:rPr lang="de-DE" dirty="0" err="1" smtClean="0"/>
              <a:t>highest</a:t>
            </a:r>
            <a:r>
              <a:rPr lang="de-DE" dirty="0" smtClean="0"/>
              <a:t> neutral gas </a:t>
            </a:r>
            <a:r>
              <a:rPr lang="de-DE" dirty="0" err="1" smtClean="0"/>
              <a:t>pressure</a:t>
            </a:r>
            <a:r>
              <a:rPr lang="de-DE" dirty="0" smtClean="0"/>
              <a:t> at </a:t>
            </a:r>
            <a:r>
              <a:rPr lang="de-DE" dirty="0" err="1" smtClean="0"/>
              <a:t>the</a:t>
            </a:r>
            <a:r>
              <a:rPr lang="de-DE" dirty="0" smtClean="0"/>
              <a:t> </a:t>
            </a:r>
            <a:r>
              <a:rPr lang="de-DE" dirty="0" err="1" smtClean="0"/>
              <a:t>pumping</a:t>
            </a:r>
            <a:r>
              <a:rPr lang="de-DE" dirty="0" smtClean="0"/>
              <a:t> </a:t>
            </a:r>
            <a:r>
              <a:rPr lang="de-DE" dirty="0" err="1" smtClean="0"/>
              <a:t>gap</a:t>
            </a:r>
            <a:r>
              <a:rPr lang="de-DE" dirty="0" smtClean="0"/>
              <a:t> (1-4e-04 mbar), </a:t>
            </a:r>
            <a:r>
              <a:rPr lang="de-DE" dirty="0" err="1" smtClean="0"/>
              <a:t>lower</a:t>
            </a:r>
            <a:r>
              <a:rPr lang="de-DE" dirty="0" smtClean="0"/>
              <a:t> neutral gas </a:t>
            </a:r>
            <a:r>
              <a:rPr lang="de-DE" dirty="0" err="1" smtClean="0"/>
              <a:t>pressure</a:t>
            </a:r>
            <a:r>
              <a:rPr lang="de-DE" dirty="0" smtClean="0"/>
              <a:t> at </a:t>
            </a:r>
            <a:r>
              <a:rPr lang="de-DE" dirty="0" err="1" smtClean="0"/>
              <a:t>the</a:t>
            </a:r>
            <a:r>
              <a:rPr lang="de-DE" dirty="0" smtClean="0"/>
              <a:t> AEH </a:t>
            </a:r>
            <a:r>
              <a:rPr lang="de-DE" dirty="0" err="1" smtClean="0"/>
              <a:t>port</a:t>
            </a:r>
            <a:r>
              <a:rPr lang="de-DE" dirty="0" smtClean="0"/>
              <a:t> (8e-05 – 2.5e-04 mbar) </a:t>
            </a:r>
            <a:r>
              <a:rPr lang="de-DE" dirty="0" err="1" smtClean="0"/>
              <a:t>and</a:t>
            </a:r>
            <a:r>
              <a:rPr lang="de-DE" dirty="0" smtClean="0"/>
              <a:t> AEP </a:t>
            </a:r>
            <a:r>
              <a:rPr lang="de-DE" dirty="0" err="1" smtClean="0"/>
              <a:t>port</a:t>
            </a:r>
            <a:r>
              <a:rPr lang="de-DE" dirty="0" smtClean="0"/>
              <a:t> (~ 1e-04 mbar)</a:t>
            </a:r>
          </a:p>
          <a:p>
            <a:pPr marL="285750" indent="-285750">
              <a:spcBef>
                <a:spcPts val="600"/>
              </a:spcBef>
              <a:buFont typeface="Arial" panose="020B0604020202020204" pitchFamily="34" charset="0"/>
              <a:buChar char="•"/>
            </a:pPr>
            <a:r>
              <a:rPr lang="de-DE" dirty="0" err="1" smtClean="0"/>
              <a:t>p_AEH</a:t>
            </a:r>
            <a:r>
              <a:rPr lang="de-DE" dirty="0" smtClean="0"/>
              <a:t>/</a:t>
            </a:r>
            <a:r>
              <a:rPr lang="de-DE" dirty="0" err="1" smtClean="0"/>
              <a:t>p_AEP</a:t>
            </a:r>
            <a:r>
              <a:rPr lang="de-DE" dirty="0" smtClean="0"/>
              <a:t> ~1.5-2 </a:t>
            </a:r>
          </a:p>
          <a:p>
            <a:pPr marL="285750" indent="-285750">
              <a:spcBef>
                <a:spcPts val="600"/>
              </a:spcBef>
              <a:buFont typeface="Arial" panose="020B0604020202020204" pitchFamily="34" charset="0"/>
              <a:buChar char="•"/>
            </a:pPr>
            <a:r>
              <a:rPr lang="de-DE" dirty="0" smtClean="0"/>
              <a:t>Linear </a:t>
            </a:r>
            <a:r>
              <a:rPr lang="de-DE" dirty="0" err="1" smtClean="0"/>
              <a:t>increase</a:t>
            </a:r>
            <a:r>
              <a:rPr lang="de-DE" dirty="0" smtClean="0"/>
              <a:t> </a:t>
            </a:r>
            <a:r>
              <a:rPr lang="de-DE" dirty="0" err="1" smtClean="0"/>
              <a:t>with</a:t>
            </a:r>
            <a:r>
              <a:rPr lang="de-DE" dirty="0" smtClean="0"/>
              <a:t> </a:t>
            </a:r>
            <a:r>
              <a:rPr lang="de-DE" dirty="0" err="1" smtClean="0"/>
              <a:t>respect</a:t>
            </a:r>
            <a:r>
              <a:rPr lang="de-DE" dirty="0" smtClean="0"/>
              <a:t> </a:t>
            </a:r>
            <a:r>
              <a:rPr lang="de-DE" dirty="0" err="1" smtClean="0"/>
              <a:t>to</a:t>
            </a:r>
            <a:r>
              <a:rPr lang="de-DE" dirty="0" smtClean="0"/>
              <a:t> </a:t>
            </a:r>
            <a:r>
              <a:rPr lang="de-DE" dirty="0" err="1" smtClean="0"/>
              <a:t>the</a:t>
            </a:r>
            <a:r>
              <a:rPr lang="de-DE" dirty="0" smtClean="0"/>
              <a:t> </a:t>
            </a:r>
            <a:r>
              <a:rPr lang="de-DE" dirty="0" err="1" smtClean="0"/>
              <a:t>density</a:t>
            </a:r>
            <a:endParaRPr lang="de-DE" dirty="0" smtClean="0"/>
          </a:p>
          <a:p>
            <a:pPr marL="285750" indent="-285750">
              <a:spcBef>
                <a:spcPts val="600"/>
              </a:spcBef>
              <a:buFont typeface="Arial" panose="020B0604020202020204" pitchFamily="34" charset="0"/>
              <a:buChar char="•"/>
            </a:pPr>
            <a:endParaRPr lang="de-DE" dirty="0"/>
          </a:p>
          <a:p>
            <a:pPr marL="285750" indent="-285750">
              <a:spcBef>
                <a:spcPts val="600"/>
              </a:spcBef>
              <a:buFont typeface="Arial" panose="020B0604020202020204" pitchFamily="34" charset="0"/>
              <a:buChar char="•"/>
            </a:pPr>
            <a:r>
              <a:rPr lang="de-DE" dirty="0" smtClean="0"/>
              <a:t> </a:t>
            </a:r>
            <a:r>
              <a:rPr lang="de-DE" dirty="0" err="1" smtClean="0"/>
              <a:t>low</a:t>
            </a:r>
            <a:r>
              <a:rPr lang="de-DE" dirty="0" smtClean="0"/>
              <a:t> </a:t>
            </a:r>
            <a:r>
              <a:rPr lang="de-DE" dirty="0" err="1" smtClean="0"/>
              <a:t>iota</a:t>
            </a:r>
            <a:r>
              <a:rPr lang="de-DE" dirty="0" smtClean="0"/>
              <a:t> </a:t>
            </a:r>
            <a:r>
              <a:rPr lang="de-DE" dirty="0" err="1" smtClean="0"/>
              <a:t>configuration</a:t>
            </a:r>
            <a:r>
              <a:rPr lang="de-DE" dirty="0" smtClean="0"/>
              <a:t>: </a:t>
            </a:r>
            <a:r>
              <a:rPr lang="de-DE" dirty="0" err="1" smtClean="0"/>
              <a:t>similar</a:t>
            </a:r>
            <a:r>
              <a:rPr lang="de-DE" dirty="0" smtClean="0"/>
              <a:t> neutral gas </a:t>
            </a:r>
            <a:r>
              <a:rPr lang="de-DE" dirty="0" err="1" smtClean="0"/>
              <a:t>pressure</a:t>
            </a:r>
            <a:r>
              <a:rPr lang="de-DE" dirty="0" smtClean="0"/>
              <a:t> at </a:t>
            </a:r>
            <a:r>
              <a:rPr lang="de-DE" dirty="0" err="1" smtClean="0"/>
              <a:t>the</a:t>
            </a:r>
            <a:r>
              <a:rPr lang="de-DE" dirty="0" smtClean="0"/>
              <a:t> </a:t>
            </a:r>
            <a:r>
              <a:rPr lang="de-DE" dirty="0" err="1" smtClean="0"/>
              <a:t>pumping</a:t>
            </a:r>
            <a:r>
              <a:rPr lang="de-DE" dirty="0" smtClean="0"/>
              <a:t> </a:t>
            </a:r>
            <a:r>
              <a:rPr lang="de-DE" dirty="0" err="1" smtClean="0"/>
              <a:t>gap</a:t>
            </a:r>
            <a:r>
              <a:rPr lang="de-DE" dirty="0" smtClean="0"/>
              <a:t> </a:t>
            </a:r>
            <a:r>
              <a:rPr lang="de-DE" dirty="0" err="1" smtClean="0"/>
              <a:t>and</a:t>
            </a:r>
            <a:r>
              <a:rPr lang="de-DE" dirty="0" smtClean="0"/>
              <a:t> </a:t>
            </a:r>
            <a:r>
              <a:rPr lang="de-DE" dirty="0" err="1" smtClean="0"/>
              <a:t>the</a:t>
            </a:r>
            <a:r>
              <a:rPr lang="de-DE" dirty="0" smtClean="0"/>
              <a:t> AEH </a:t>
            </a:r>
            <a:r>
              <a:rPr lang="de-DE" dirty="0" err="1" smtClean="0"/>
              <a:t>port</a:t>
            </a:r>
            <a:r>
              <a:rPr lang="de-DE" dirty="0" smtClean="0"/>
              <a:t> (4-1.3e-04 mbar)</a:t>
            </a:r>
          </a:p>
          <a:p>
            <a:pPr marL="285750" indent="-285750">
              <a:spcBef>
                <a:spcPts val="600"/>
              </a:spcBef>
              <a:buFont typeface="Arial" panose="020B0604020202020204" pitchFamily="34" charset="0"/>
              <a:buChar char="•"/>
            </a:pPr>
            <a:r>
              <a:rPr lang="de-DE" dirty="0" err="1" smtClean="0"/>
              <a:t>Lower</a:t>
            </a:r>
            <a:r>
              <a:rPr lang="de-DE" dirty="0" smtClean="0"/>
              <a:t> </a:t>
            </a:r>
            <a:r>
              <a:rPr lang="de-DE" dirty="0" err="1" smtClean="0"/>
              <a:t>pressure</a:t>
            </a:r>
            <a:r>
              <a:rPr lang="de-DE" dirty="0" smtClean="0"/>
              <a:t> at </a:t>
            </a:r>
            <a:r>
              <a:rPr lang="de-DE" dirty="0" err="1" smtClean="0"/>
              <a:t>the</a:t>
            </a:r>
            <a:r>
              <a:rPr lang="de-DE" dirty="0" smtClean="0"/>
              <a:t> AEP </a:t>
            </a:r>
            <a:r>
              <a:rPr lang="de-DE" dirty="0" err="1" smtClean="0"/>
              <a:t>port</a:t>
            </a:r>
            <a:r>
              <a:rPr lang="de-DE" dirty="0" smtClean="0"/>
              <a:t> </a:t>
            </a:r>
            <a:r>
              <a:rPr lang="de-DE" dirty="0" err="1" smtClean="0"/>
              <a:t>by</a:t>
            </a:r>
            <a:r>
              <a:rPr lang="de-DE" dirty="0" smtClean="0"/>
              <a:t> a </a:t>
            </a:r>
            <a:r>
              <a:rPr lang="de-DE" dirty="0" err="1" smtClean="0"/>
              <a:t>factor</a:t>
            </a:r>
            <a:r>
              <a:rPr lang="de-DE" dirty="0" smtClean="0"/>
              <a:t> </a:t>
            </a:r>
            <a:r>
              <a:rPr lang="de-DE" dirty="0" err="1" smtClean="0"/>
              <a:t>of</a:t>
            </a:r>
            <a:r>
              <a:rPr lang="de-DE" dirty="0" smtClean="0"/>
              <a:t> 2-4</a:t>
            </a:r>
          </a:p>
          <a:p>
            <a:pPr marL="285750" indent="-285750">
              <a:buFontTx/>
              <a:buChar char="-"/>
            </a:pPr>
            <a:endParaRPr lang="de-DE" dirty="0"/>
          </a:p>
        </p:txBody>
      </p:sp>
      <p:graphicFrame>
        <p:nvGraphicFramePr>
          <p:cNvPr id="14" name="Diagramm 13"/>
          <p:cNvGraphicFramePr>
            <a:graphicFrameLocks/>
          </p:cNvGraphicFramePr>
          <p:nvPr>
            <p:extLst>
              <p:ext uri="{D42A27DB-BD31-4B8C-83A1-F6EECF244321}">
                <p14:modId xmlns:p14="http://schemas.microsoft.com/office/powerpoint/2010/main" val="159442057"/>
              </p:ext>
            </p:extLst>
          </p:nvPr>
        </p:nvGraphicFramePr>
        <p:xfrm>
          <a:off x="198764" y="1028970"/>
          <a:ext cx="5227124" cy="297825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m 14"/>
          <p:cNvGraphicFramePr>
            <a:graphicFrameLocks/>
          </p:cNvGraphicFramePr>
          <p:nvPr>
            <p:extLst>
              <p:ext uri="{D42A27DB-BD31-4B8C-83A1-F6EECF244321}">
                <p14:modId xmlns:p14="http://schemas.microsoft.com/office/powerpoint/2010/main" val="1318712167"/>
              </p:ext>
            </p:extLst>
          </p:nvPr>
        </p:nvGraphicFramePr>
        <p:xfrm>
          <a:off x="198764" y="3838724"/>
          <a:ext cx="5187203" cy="28960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081889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Neutral gas </a:t>
            </a:r>
            <a:r>
              <a:rPr lang="de-DE" dirty="0" err="1" smtClean="0"/>
              <a:t>pressure</a:t>
            </a:r>
            <a:r>
              <a:rPr lang="de-DE" dirty="0" smtClean="0"/>
              <a:t> in all </a:t>
            </a:r>
            <a:r>
              <a:rPr lang="de-DE" dirty="0" err="1" smtClean="0"/>
              <a:t>configurations</a:t>
            </a:r>
            <a:endParaRPr lang="de-DE" dirty="0"/>
          </a:p>
        </p:txBody>
      </p:sp>
      <p:sp>
        <p:nvSpPr>
          <p:cNvPr id="3" name="Datumsplatzhalter 2"/>
          <p:cNvSpPr>
            <a:spLocks noGrp="1"/>
          </p:cNvSpPr>
          <p:nvPr>
            <p:ph type="dt" sz="half" idx="14"/>
          </p:nvPr>
        </p:nvSpPr>
        <p:spPr/>
        <p:txBody>
          <a:bodyPr/>
          <a:lstStyle/>
          <a:p>
            <a:fld id="{6F4EBBD8-A576-4697-90A8-A3A1DA1E14A9}" type="datetime1">
              <a:rPr lang="de-DE" smtClean="0"/>
              <a:t>05.04.2022</a:t>
            </a:fld>
            <a:endParaRPr lang="de-DE" dirty="0"/>
          </a:p>
        </p:txBody>
      </p:sp>
      <p:sp>
        <p:nvSpPr>
          <p:cNvPr id="5" name="Foliennummernplatzhalter 4"/>
          <p:cNvSpPr>
            <a:spLocks noGrp="1"/>
          </p:cNvSpPr>
          <p:nvPr>
            <p:ph type="sldNum" sz="quarter" idx="16"/>
          </p:nvPr>
        </p:nvSpPr>
        <p:spPr/>
        <p:txBody>
          <a:bodyPr/>
          <a:lstStyle/>
          <a:p>
            <a:fld id="{31AA536C-85F5-4A1B-A111-7CE00A08BCBC}" type="slidenum">
              <a:rPr lang="de-DE" smtClean="0"/>
              <a:pPr/>
              <a:t>8</a:t>
            </a:fld>
            <a:endParaRPr lang="de-DE" dirty="0"/>
          </a:p>
        </p:txBody>
      </p:sp>
      <p:pic>
        <p:nvPicPr>
          <p:cNvPr id="7" name="Grafi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74898"/>
            <a:ext cx="10499676" cy="3543314"/>
          </a:xfrm>
          <a:prstGeom prst="rect">
            <a:avLst/>
          </a:prstGeom>
        </p:spPr>
      </p:pic>
      <p:sp>
        <p:nvSpPr>
          <p:cNvPr id="8" name="Fußzeilenplatzhalter 6"/>
          <p:cNvSpPr>
            <a:spLocks noGrp="1"/>
          </p:cNvSpPr>
          <p:nvPr>
            <p:ph type="ftr" sz="quarter" idx="15"/>
          </p:nvPr>
        </p:nvSpPr>
        <p:spPr/>
        <p:txBody>
          <a:bodyPr/>
          <a:lstStyle/>
          <a:p>
            <a:r>
              <a:rPr lang="de-DE" dirty="0"/>
              <a:t>Victoria Haak </a:t>
            </a:r>
          </a:p>
          <a:p>
            <a:endParaRPr lang="de-DE" dirty="0"/>
          </a:p>
        </p:txBody>
      </p:sp>
      <p:sp>
        <p:nvSpPr>
          <p:cNvPr id="9" name="Textfeld 8"/>
          <p:cNvSpPr txBox="1"/>
          <p:nvPr/>
        </p:nvSpPr>
        <p:spPr>
          <a:xfrm>
            <a:off x="10381129" y="1277471"/>
            <a:ext cx="1640542" cy="600164"/>
          </a:xfrm>
          <a:prstGeom prst="rect">
            <a:avLst/>
          </a:prstGeom>
          <a:noFill/>
        </p:spPr>
        <p:txBody>
          <a:bodyPr wrap="square" rtlCol="0">
            <a:spAutoFit/>
          </a:bodyPr>
          <a:lstStyle/>
          <a:p>
            <a:r>
              <a:rPr lang="de-DE" sz="1100" dirty="0" smtClean="0"/>
              <a:t>Source: </a:t>
            </a:r>
            <a:r>
              <a:rPr lang="de-DE" sz="1100" dirty="0" err="1" smtClean="0"/>
              <a:t>presentation</a:t>
            </a:r>
            <a:r>
              <a:rPr lang="de-DE" sz="1100" dirty="0" smtClean="0"/>
              <a:t>; V. Perseo – OP1.2b </a:t>
            </a:r>
            <a:r>
              <a:rPr lang="de-DE" sz="1100" dirty="0" err="1" smtClean="0"/>
              <a:t>detachment</a:t>
            </a:r>
            <a:r>
              <a:rPr lang="de-DE" sz="1100" dirty="0" smtClean="0"/>
              <a:t> in </a:t>
            </a:r>
            <a:r>
              <a:rPr lang="de-DE" sz="1100" dirty="0" err="1" smtClean="0"/>
              <a:t>the</a:t>
            </a:r>
            <a:r>
              <a:rPr lang="de-DE" sz="1100" dirty="0" smtClean="0"/>
              <a:t> </a:t>
            </a:r>
            <a:r>
              <a:rPr lang="de-DE" sz="1100" dirty="0" err="1" smtClean="0"/>
              <a:t>juice</a:t>
            </a:r>
            <a:endParaRPr lang="de-DE" sz="1100" dirty="0"/>
          </a:p>
        </p:txBody>
      </p:sp>
      <p:sp>
        <p:nvSpPr>
          <p:cNvPr id="10" name="Textfeld 9"/>
          <p:cNvSpPr txBox="1"/>
          <p:nvPr/>
        </p:nvSpPr>
        <p:spPr>
          <a:xfrm>
            <a:off x="255495" y="4638171"/>
            <a:ext cx="11544300" cy="1631216"/>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de-DE" dirty="0" err="1" smtClean="0"/>
              <a:t>Dependence</a:t>
            </a:r>
            <a:r>
              <a:rPr lang="de-DE" dirty="0" smtClean="0"/>
              <a:t> </a:t>
            </a:r>
            <a:r>
              <a:rPr lang="de-DE" dirty="0" err="1" smtClean="0"/>
              <a:t>of</a:t>
            </a:r>
            <a:r>
              <a:rPr lang="de-DE" dirty="0" smtClean="0"/>
              <a:t> </a:t>
            </a:r>
            <a:r>
              <a:rPr lang="de-DE" dirty="0" err="1" smtClean="0"/>
              <a:t>the</a:t>
            </a:r>
            <a:r>
              <a:rPr lang="de-DE" dirty="0" smtClean="0"/>
              <a:t> neutral gas </a:t>
            </a:r>
            <a:r>
              <a:rPr lang="de-DE" dirty="0" err="1" smtClean="0"/>
              <a:t>pressure</a:t>
            </a:r>
            <a:r>
              <a:rPr lang="de-DE" dirty="0" smtClean="0"/>
              <a:t> on </a:t>
            </a:r>
            <a:r>
              <a:rPr lang="de-DE" dirty="0" err="1" smtClean="0"/>
              <a:t>many</a:t>
            </a:r>
            <a:r>
              <a:rPr lang="de-DE" dirty="0" smtClean="0"/>
              <a:t> </a:t>
            </a:r>
            <a:r>
              <a:rPr lang="de-DE" dirty="0" err="1" smtClean="0"/>
              <a:t>parameters</a:t>
            </a:r>
            <a:r>
              <a:rPr lang="de-DE" dirty="0" smtClean="0"/>
              <a:t> </a:t>
            </a:r>
            <a:r>
              <a:rPr lang="de-DE" dirty="0" err="1" smtClean="0"/>
              <a:t>regardless</a:t>
            </a:r>
            <a:r>
              <a:rPr lang="de-DE" dirty="0" smtClean="0"/>
              <a:t> </a:t>
            </a:r>
            <a:r>
              <a:rPr lang="de-DE" dirty="0" err="1" smtClean="0"/>
              <a:t>of</a:t>
            </a:r>
            <a:r>
              <a:rPr lang="de-DE" dirty="0" smtClean="0"/>
              <a:t> </a:t>
            </a:r>
            <a:r>
              <a:rPr lang="de-DE" dirty="0" err="1" smtClean="0"/>
              <a:t>the</a:t>
            </a:r>
            <a:r>
              <a:rPr lang="de-DE" dirty="0" smtClean="0"/>
              <a:t> </a:t>
            </a:r>
            <a:r>
              <a:rPr lang="de-DE" dirty="0" err="1" smtClean="0"/>
              <a:t>magnetic</a:t>
            </a:r>
            <a:r>
              <a:rPr lang="de-DE" dirty="0" smtClean="0"/>
              <a:t> </a:t>
            </a:r>
            <a:r>
              <a:rPr lang="de-DE" dirty="0" err="1" smtClean="0"/>
              <a:t>configuration</a:t>
            </a:r>
            <a:r>
              <a:rPr lang="de-DE" dirty="0" smtClean="0"/>
              <a:t> </a:t>
            </a:r>
            <a:r>
              <a:rPr lang="de-DE" dirty="0" err="1" smtClean="0"/>
              <a:t>can</a:t>
            </a:r>
            <a:r>
              <a:rPr lang="de-DE" dirty="0" smtClean="0"/>
              <a:t> </a:t>
            </a:r>
            <a:r>
              <a:rPr lang="de-DE" dirty="0" err="1" smtClean="0"/>
              <a:t>be</a:t>
            </a:r>
            <a:r>
              <a:rPr lang="de-DE" dirty="0" smtClean="0"/>
              <a:t> </a:t>
            </a:r>
            <a:r>
              <a:rPr lang="de-DE" dirty="0" err="1" smtClean="0"/>
              <a:t>analyzed</a:t>
            </a:r>
            <a:r>
              <a:rPr lang="de-DE" dirty="0" smtClean="0"/>
              <a:t> </a:t>
            </a:r>
            <a:r>
              <a:rPr lang="de-DE" dirty="0" err="1" smtClean="0"/>
              <a:t>with</a:t>
            </a:r>
            <a:r>
              <a:rPr lang="de-DE" dirty="0" smtClean="0"/>
              <a:t> </a:t>
            </a:r>
            <a:r>
              <a:rPr lang="de-DE" dirty="0" err="1" smtClean="0"/>
              <a:t>the</a:t>
            </a:r>
            <a:r>
              <a:rPr lang="de-DE" dirty="0" smtClean="0"/>
              <a:t> </a:t>
            </a:r>
            <a:r>
              <a:rPr lang="de-DE" dirty="0" err="1" smtClean="0"/>
              <a:t>juice</a:t>
            </a:r>
            <a:r>
              <a:rPr lang="de-DE" dirty="0" smtClean="0"/>
              <a:t> </a:t>
            </a:r>
            <a:r>
              <a:rPr lang="de-DE" dirty="0" err="1" smtClean="0"/>
              <a:t>database</a:t>
            </a:r>
            <a:endParaRPr lang="de-DE" dirty="0" smtClean="0"/>
          </a:p>
          <a:p>
            <a:pPr marL="285750" indent="-285750">
              <a:spcBef>
                <a:spcPts val="600"/>
              </a:spcBef>
              <a:buFont typeface="Arial" panose="020B0604020202020204" pitchFamily="34" charset="0"/>
              <a:buChar char="•"/>
            </a:pPr>
            <a:r>
              <a:rPr lang="de-DE" dirty="0" smtClean="0"/>
              <a:t>Also, a linear </a:t>
            </a:r>
            <a:r>
              <a:rPr lang="de-DE" dirty="0" err="1" smtClean="0"/>
              <a:t>dependence</a:t>
            </a:r>
            <a:r>
              <a:rPr lang="de-DE" dirty="0" smtClean="0"/>
              <a:t> </a:t>
            </a:r>
            <a:r>
              <a:rPr lang="de-DE" dirty="0" err="1" smtClean="0"/>
              <a:t>of</a:t>
            </a:r>
            <a:r>
              <a:rPr lang="de-DE" dirty="0" smtClean="0"/>
              <a:t> </a:t>
            </a:r>
            <a:r>
              <a:rPr lang="de-DE" dirty="0" err="1" smtClean="0"/>
              <a:t>the</a:t>
            </a:r>
            <a:r>
              <a:rPr lang="de-DE" dirty="0" smtClean="0"/>
              <a:t> neutral gas </a:t>
            </a:r>
            <a:r>
              <a:rPr lang="de-DE" dirty="0" err="1" smtClean="0"/>
              <a:t>pressure</a:t>
            </a:r>
            <a:r>
              <a:rPr lang="de-DE" dirty="0" smtClean="0"/>
              <a:t> at </a:t>
            </a:r>
            <a:r>
              <a:rPr lang="de-DE" dirty="0" err="1" smtClean="0"/>
              <a:t>the</a:t>
            </a:r>
            <a:r>
              <a:rPr lang="de-DE" dirty="0" smtClean="0"/>
              <a:t> </a:t>
            </a:r>
            <a:r>
              <a:rPr lang="de-DE" dirty="0" err="1" smtClean="0"/>
              <a:t>pumping</a:t>
            </a:r>
            <a:r>
              <a:rPr lang="de-DE" dirty="0" smtClean="0"/>
              <a:t> </a:t>
            </a:r>
            <a:r>
              <a:rPr lang="de-DE" dirty="0" err="1" smtClean="0"/>
              <a:t>gap</a:t>
            </a:r>
            <a:r>
              <a:rPr lang="de-DE" dirty="0" smtClean="0"/>
              <a:t> (AEI) on </a:t>
            </a:r>
            <a:r>
              <a:rPr lang="de-DE" dirty="0" err="1" smtClean="0"/>
              <a:t>the</a:t>
            </a:r>
            <a:r>
              <a:rPr lang="de-DE" dirty="0" smtClean="0"/>
              <a:t> </a:t>
            </a:r>
            <a:r>
              <a:rPr lang="de-DE" dirty="0" err="1" smtClean="0"/>
              <a:t>density</a:t>
            </a:r>
            <a:r>
              <a:rPr lang="de-DE" dirty="0" smtClean="0"/>
              <a:t> </a:t>
            </a:r>
            <a:r>
              <a:rPr lang="de-DE" dirty="0" err="1" smtClean="0"/>
              <a:t>is</a:t>
            </a:r>
            <a:r>
              <a:rPr lang="de-DE" dirty="0" smtClean="0"/>
              <a:t> </a:t>
            </a:r>
            <a:r>
              <a:rPr lang="de-DE" dirty="0" err="1" smtClean="0"/>
              <a:t>observed</a:t>
            </a:r>
            <a:endParaRPr lang="de-DE" dirty="0" smtClean="0"/>
          </a:p>
          <a:p>
            <a:pPr marL="285750" indent="-285750">
              <a:spcBef>
                <a:spcPts val="600"/>
              </a:spcBef>
              <a:buFont typeface="Arial" panose="020B0604020202020204" pitchFamily="34" charset="0"/>
              <a:buChar char="•"/>
            </a:pPr>
            <a:r>
              <a:rPr lang="de-DE" dirty="0" smtClean="0"/>
              <a:t>Neutral gas </a:t>
            </a:r>
            <a:r>
              <a:rPr lang="de-DE" dirty="0" err="1" smtClean="0"/>
              <a:t>pressure</a:t>
            </a:r>
            <a:r>
              <a:rPr lang="de-DE" dirty="0" smtClean="0"/>
              <a:t> </a:t>
            </a:r>
            <a:r>
              <a:rPr lang="de-DE" dirty="0" err="1" smtClean="0"/>
              <a:t>weakly</a:t>
            </a:r>
            <a:r>
              <a:rPr lang="de-DE" dirty="0" smtClean="0"/>
              <a:t> </a:t>
            </a:r>
            <a:r>
              <a:rPr lang="de-DE" dirty="0" err="1" smtClean="0"/>
              <a:t>depends</a:t>
            </a:r>
            <a:r>
              <a:rPr lang="de-DE" dirty="0" smtClean="0"/>
              <a:t> on </a:t>
            </a:r>
            <a:r>
              <a:rPr lang="de-DE" dirty="0" err="1" smtClean="0"/>
              <a:t>the</a:t>
            </a:r>
            <a:r>
              <a:rPr lang="de-DE" dirty="0" smtClean="0"/>
              <a:t> </a:t>
            </a:r>
            <a:r>
              <a:rPr lang="de-DE" dirty="0" err="1" smtClean="0"/>
              <a:t>heating</a:t>
            </a:r>
            <a:r>
              <a:rPr lang="de-DE" dirty="0" smtClean="0"/>
              <a:t> power</a:t>
            </a:r>
          </a:p>
          <a:p>
            <a:pPr marL="285750" indent="-285750">
              <a:buFontTx/>
              <a:buChar char="-"/>
            </a:pPr>
            <a:endParaRPr lang="de-DE" dirty="0"/>
          </a:p>
        </p:txBody>
      </p:sp>
    </p:spTree>
    <p:extLst>
      <p:ext uri="{BB962C8B-B14F-4D97-AF65-F5344CB8AC3E}">
        <p14:creationId xmlns:p14="http://schemas.microsoft.com/office/powerpoint/2010/main" val="443795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Summary – neutral gas </a:t>
            </a:r>
            <a:r>
              <a:rPr lang="de-DE" dirty="0" err="1" smtClean="0"/>
              <a:t>pressures</a:t>
            </a:r>
            <a:endParaRPr lang="de-DE" dirty="0"/>
          </a:p>
        </p:txBody>
      </p:sp>
      <p:sp>
        <p:nvSpPr>
          <p:cNvPr id="3" name="Datumsplatzhalter 2"/>
          <p:cNvSpPr>
            <a:spLocks noGrp="1"/>
          </p:cNvSpPr>
          <p:nvPr>
            <p:ph type="dt" sz="half" idx="14"/>
          </p:nvPr>
        </p:nvSpPr>
        <p:spPr/>
        <p:txBody>
          <a:bodyPr/>
          <a:lstStyle/>
          <a:p>
            <a:fld id="{6F4EBBD8-A576-4697-90A8-A3A1DA1E14A9}" type="datetime1">
              <a:rPr lang="de-DE" smtClean="0"/>
              <a:t>04.04.2022</a:t>
            </a:fld>
            <a:endParaRPr lang="de-DE" dirty="0"/>
          </a:p>
        </p:txBody>
      </p:sp>
      <p:sp>
        <p:nvSpPr>
          <p:cNvPr id="4" name="Fußzeilenplatzhalter 3"/>
          <p:cNvSpPr>
            <a:spLocks noGrp="1"/>
          </p:cNvSpPr>
          <p:nvPr>
            <p:ph type="ftr" sz="quarter" idx="15"/>
          </p:nvPr>
        </p:nvSpPr>
        <p:spPr/>
        <p:txBody>
          <a:bodyPr/>
          <a:lstStyle/>
          <a:p>
            <a:r>
              <a:rPr lang="de-DE" dirty="0" smtClean="0"/>
              <a:t>Victoria Haak</a:t>
            </a:r>
            <a:endParaRPr lang="de-DE" dirty="0"/>
          </a:p>
        </p:txBody>
      </p:sp>
      <p:sp>
        <p:nvSpPr>
          <p:cNvPr id="5" name="Foliennummernplatzhalter 4"/>
          <p:cNvSpPr>
            <a:spLocks noGrp="1"/>
          </p:cNvSpPr>
          <p:nvPr>
            <p:ph type="sldNum" sz="quarter" idx="16"/>
          </p:nvPr>
        </p:nvSpPr>
        <p:spPr/>
        <p:txBody>
          <a:bodyPr/>
          <a:lstStyle/>
          <a:p>
            <a:fld id="{31AA536C-85F5-4A1B-A111-7CE00A08BCBC}" type="slidenum">
              <a:rPr lang="de-DE" smtClean="0"/>
              <a:pPr/>
              <a:t>9</a:t>
            </a:fld>
            <a:endParaRPr lang="de-DE" dirty="0"/>
          </a:p>
        </p:txBody>
      </p:sp>
      <p:sp>
        <p:nvSpPr>
          <p:cNvPr id="11" name="Textfeld 10"/>
          <p:cNvSpPr txBox="1"/>
          <p:nvPr/>
        </p:nvSpPr>
        <p:spPr>
          <a:xfrm>
            <a:off x="8485094" y="1755234"/>
            <a:ext cx="3570194" cy="4078039"/>
          </a:xfrm>
          <a:prstGeom prst="rect">
            <a:avLst/>
          </a:prstGeom>
          <a:noFill/>
        </p:spPr>
        <p:txBody>
          <a:bodyPr wrap="square" rtlCol="0">
            <a:spAutoFit/>
          </a:bodyPr>
          <a:lstStyle/>
          <a:p>
            <a:pPr>
              <a:spcBef>
                <a:spcPts val="600"/>
              </a:spcBef>
            </a:pPr>
            <a:endParaRPr lang="de-DE" dirty="0"/>
          </a:p>
          <a:p>
            <a:pPr marL="285750" indent="-285750">
              <a:spcBef>
                <a:spcPts val="600"/>
              </a:spcBef>
              <a:buFont typeface="Arial" panose="020B0604020202020204" pitchFamily="34" charset="0"/>
              <a:buChar char="•"/>
            </a:pPr>
            <a:r>
              <a:rPr lang="de-DE" dirty="0" err="1" smtClean="0"/>
              <a:t>Highest</a:t>
            </a:r>
            <a:r>
              <a:rPr lang="de-DE" dirty="0"/>
              <a:t> </a:t>
            </a:r>
            <a:r>
              <a:rPr lang="de-DE" dirty="0" smtClean="0"/>
              <a:t>neutral gas </a:t>
            </a:r>
            <a:r>
              <a:rPr lang="de-DE" dirty="0" err="1" smtClean="0"/>
              <a:t>pressures</a:t>
            </a:r>
            <a:r>
              <a:rPr lang="de-DE" dirty="0" smtClean="0"/>
              <a:t> in </a:t>
            </a:r>
            <a:r>
              <a:rPr lang="de-DE" dirty="0" err="1" smtClean="0"/>
              <a:t>the</a:t>
            </a:r>
            <a:r>
              <a:rPr lang="de-DE" dirty="0" smtClean="0"/>
              <a:t> </a:t>
            </a:r>
            <a:r>
              <a:rPr lang="de-DE" dirty="0" err="1" smtClean="0"/>
              <a:t>detached</a:t>
            </a:r>
            <a:r>
              <a:rPr lang="de-DE" dirty="0" smtClean="0"/>
              <a:t> </a:t>
            </a:r>
            <a:r>
              <a:rPr lang="de-DE" dirty="0" err="1" smtClean="0"/>
              <a:t>state</a:t>
            </a:r>
            <a:r>
              <a:rPr lang="de-DE" dirty="0" smtClean="0"/>
              <a:t> </a:t>
            </a:r>
          </a:p>
          <a:p>
            <a:pPr marL="285750" indent="-285750">
              <a:spcBef>
                <a:spcPts val="600"/>
              </a:spcBef>
              <a:buFont typeface="Arial" panose="020B0604020202020204" pitchFamily="34" charset="0"/>
              <a:buChar char="•"/>
            </a:pPr>
            <a:endParaRPr lang="de-DE" dirty="0"/>
          </a:p>
          <a:p>
            <a:pPr marL="285750" indent="-285750">
              <a:spcBef>
                <a:spcPts val="600"/>
              </a:spcBef>
              <a:buFont typeface="Arial" panose="020B0604020202020204" pitchFamily="34" charset="0"/>
              <a:buChar char="•"/>
            </a:pPr>
            <a:r>
              <a:rPr lang="de-DE" dirty="0" smtClean="0"/>
              <a:t>In </a:t>
            </a:r>
            <a:r>
              <a:rPr lang="de-DE" dirty="0" err="1" smtClean="0"/>
              <a:t>the</a:t>
            </a:r>
            <a:r>
              <a:rPr lang="de-DE" dirty="0" smtClean="0"/>
              <a:t> </a:t>
            </a:r>
            <a:r>
              <a:rPr lang="de-DE" dirty="0" err="1" smtClean="0"/>
              <a:t>attached</a:t>
            </a:r>
            <a:r>
              <a:rPr lang="de-DE" dirty="0" smtClean="0"/>
              <a:t> </a:t>
            </a:r>
            <a:r>
              <a:rPr lang="de-DE" dirty="0" err="1" smtClean="0"/>
              <a:t>state</a:t>
            </a:r>
            <a:r>
              <a:rPr lang="de-DE" dirty="0" smtClean="0"/>
              <a:t>, </a:t>
            </a:r>
            <a:r>
              <a:rPr lang="de-DE" dirty="0" err="1" smtClean="0"/>
              <a:t>highest</a:t>
            </a:r>
            <a:r>
              <a:rPr lang="de-DE" dirty="0" smtClean="0"/>
              <a:t> </a:t>
            </a:r>
            <a:r>
              <a:rPr lang="de-DE" dirty="0" err="1" smtClean="0"/>
              <a:t>pressure</a:t>
            </a:r>
            <a:r>
              <a:rPr lang="de-DE" dirty="0" smtClean="0"/>
              <a:t> at </a:t>
            </a:r>
            <a:r>
              <a:rPr lang="de-DE" dirty="0" err="1" smtClean="0"/>
              <a:t>the</a:t>
            </a:r>
            <a:r>
              <a:rPr lang="de-DE" dirty="0" smtClean="0"/>
              <a:t> </a:t>
            </a:r>
            <a:r>
              <a:rPr lang="de-DE" dirty="0" err="1" smtClean="0"/>
              <a:t>pumping</a:t>
            </a:r>
            <a:r>
              <a:rPr lang="de-DE" dirty="0" smtClean="0"/>
              <a:t> </a:t>
            </a:r>
            <a:r>
              <a:rPr lang="de-DE" dirty="0" err="1" smtClean="0"/>
              <a:t>gap</a:t>
            </a:r>
            <a:r>
              <a:rPr lang="de-DE" dirty="0" smtClean="0"/>
              <a:t> in </a:t>
            </a:r>
            <a:r>
              <a:rPr lang="de-DE" dirty="0" err="1" smtClean="0"/>
              <a:t>standard</a:t>
            </a:r>
            <a:r>
              <a:rPr lang="de-DE" dirty="0" smtClean="0"/>
              <a:t> </a:t>
            </a:r>
            <a:r>
              <a:rPr lang="de-DE" dirty="0" err="1" smtClean="0"/>
              <a:t>and</a:t>
            </a:r>
            <a:r>
              <a:rPr lang="de-DE" dirty="0" smtClean="0"/>
              <a:t> high </a:t>
            </a:r>
            <a:r>
              <a:rPr lang="de-DE" dirty="0" err="1" smtClean="0"/>
              <a:t>mirror</a:t>
            </a:r>
            <a:r>
              <a:rPr lang="de-DE" dirty="0" smtClean="0"/>
              <a:t> </a:t>
            </a:r>
            <a:r>
              <a:rPr lang="de-DE" dirty="0" err="1" smtClean="0"/>
              <a:t>configuration</a:t>
            </a:r>
            <a:r>
              <a:rPr lang="de-DE" dirty="0" smtClean="0"/>
              <a:t> </a:t>
            </a:r>
          </a:p>
          <a:p>
            <a:pPr marL="285750" indent="-285750">
              <a:spcBef>
                <a:spcPts val="600"/>
              </a:spcBef>
              <a:buFont typeface="Arial" panose="020B0604020202020204" pitchFamily="34" charset="0"/>
              <a:buChar char="•"/>
            </a:pPr>
            <a:endParaRPr lang="de-DE" dirty="0"/>
          </a:p>
          <a:p>
            <a:pPr marL="285750" indent="-285750">
              <a:spcBef>
                <a:spcPts val="600"/>
              </a:spcBef>
              <a:buFont typeface="Arial" panose="020B0604020202020204" pitchFamily="34" charset="0"/>
              <a:buChar char="•"/>
            </a:pPr>
            <a:r>
              <a:rPr lang="de-DE" dirty="0"/>
              <a:t>High </a:t>
            </a:r>
            <a:r>
              <a:rPr lang="de-DE" dirty="0" err="1"/>
              <a:t>pressure</a:t>
            </a:r>
            <a:r>
              <a:rPr lang="de-DE" dirty="0"/>
              <a:t> in </a:t>
            </a:r>
            <a:r>
              <a:rPr lang="de-DE" dirty="0" err="1"/>
              <a:t>the</a:t>
            </a:r>
            <a:r>
              <a:rPr lang="de-DE" dirty="0"/>
              <a:t> high </a:t>
            </a:r>
            <a:r>
              <a:rPr lang="de-DE" dirty="0" err="1"/>
              <a:t>iota</a:t>
            </a:r>
            <a:r>
              <a:rPr lang="de-DE" dirty="0"/>
              <a:t> </a:t>
            </a:r>
            <a:r>
              <a:rPr lang="de-DE" dirty="0" err="1"/>
              <a:t>part</a:t>
            </a:r>
            <a:r>
              <a:rPr lang="de-DE" dirty="0"/>
              <a:t> (AEP) </a:t>
            </a:r>
            <a:r>
              <a:rPr lang="de-DE" dirty="0" err="1"/>
              <a:t>especially</a:t>
            </a:r>
            <a:r>
              <a:rPr lang="de-DE" dirty="0"/>
              <a:t> in </a:t>
            </a:r>
            <a:r>
              <a:rPr lang="de-DE" dirty="0" err="1"/>
              <a:t>the</a:t>
            </a:r>
            <a:r>
              <a:rPr lang="de-DE" dirty="0"/>
              <a:t> </a:t>
            </a:r>
            <a:r>
              <a:rPr lang="de-DE" dirty="0" err="1"/>
              <a:t>standard</a:t>
            </a:r>
            <a:r>
              <a:rPr lang="de-DE" dirty="0"/>
              <a:t> </a:t>
            </a:r>
            <a:r>
              <a:rPr lang="de-DE" dirty="0" err="1"/>
              <a:t>and</a:t>
            </a:r>
            <a:r>
              <a:rPr lang="de-DE" dirty="0"/>
              <a:t> high </a:t>
            </a:r>
            <a:r>
              <a:rPr lang="de-DE" dirty="0" err="1"/>
              <a:t>mirror</a:t>
            </a:r>
            <a:r>
              <a:rPr lang="de-DE" dirty="0"/>
              <a:t> </a:t>
            </a:r>
            <a:r>
              <a:rPr lang="de-DE" dirty="0" err="1"/>
              <a:t>configuration</a:t>
            </a:r>
            <a:r>
              <a:rPr lang="de-DE" dirty="0"/>
              <a:t> </a:t>
            </a:r>
          </a:p>
          <a:p>
            <a:pPr marL="285750" indent="-285750">
              <a:buFont typeface="Arial" panose="020B0604020202020204" pitchFamily="34" charset="0"/>
              <a:buChar char="•"/>
            </a:pPr>
            <a:endParaRPr lang="de-DE" dirty="0" smtClean="0"/>
          </a:p>
        </p:txBody>
      </p:sp>
      <p:graphicFrame>
        <p:nvGraphicFramePr>
          <p:cNvPr id="6" name="Tabelle 5"/>
          <p:cNvGraphicFramePr>
            <a:graphicFrameLocks noGrp="1"/>
          </p:cNvGraphicFramePr>
          <p:nvPr>
            <p:extLst>
              <p:ext uri="{D42A27DB-BD31-4B8C-83A1-F6EECF244321}">
                <p14:modId xmlns:p14="http://schemas.microsoft.com/office/powerpoint/2010/main" val="1986564887"/>
              </p:ext>
            </p:extLst>
          </p:nvPr>
        </p:nvGraphicFramePr>
        <p:xfrm>
          <a:off x="296582" y="1694578"/>
          <a:ext cx="8128000" cy="384556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734094444"/>
                    </a:ext>
                  </a:extLst>
                </a:gridCol>
                <a:gridCol w="1625600">
                  <a:extLst>
                    <a:ext uri="{9D8B030D-6E8A-4147-A177-3AD203B41FA5}">
                      <a16:colId xmlns:a16="http://schemas.microsoft.com/office/drawing/2014/main" val="1019793733"/>
                    </a:ext>
                  </a:extLst>
                </a:gridCol>
                <a:gridCol w="1625600">
                  <a:extLst>
                    <a:ext uri="{9D8B030D-6E8A-4147-A177-3AD203B41FA5}">
                      <a16:colId xmlns:a16="http://schemas.microsoft.com/office/drawing/2014/main" val="2694352334"/>
                    </a:ext>
                  </a:extLst>
                </a:gridCol>
                <a:gridCol w="1625600">
                  <a:extLst>
                    <a:ext uri="{9D8B030D-6E8A-4147-A177-3AD203B41FA5}">
                      <a16:colId xmlns:a16="http://schemas.microsoft.com/office/drawing/2014/main" val="1847087174"/>
                    </a:ext>
                  </a:extLst>
                </a:gridCol>
                <a:gridCol w="1625600">
                  <a:extLst>
                    <a:ext uri="{9D8B030D-6E8A-4147-A177-3AD203B41FA5}">
                      <a16:colId xmlns:a16="http://schemas.microsoft.com/office/drawing/2014/main" val="415057951"/>
                    </a:ext>
                  </a:extLst>
                </a:gridCol>
              </a:tblGrid>
              <a:tr h="370840">
                <a:tc>
                  <a:txBody>
                    <a:bodyPr/>
                    <a:lstStyle/>
                    <a:p>
                      <a:r>
                        <a:rPr lang="de-DE" dirty="0" err="1" smtClean="0"/>
                        <a:t>configuration</a:t>
                      </a:r>
                      <a:endParaRPr lang="de-DE" dirty="0"/>
                    </a:p>
                  </a:txBody>
                  <a:tcPr/>
                </a:tc>
                <a:tc>
                  <a:txBody>
                    <a:bodyPr/>
                    <a:lstStyle/>
                    <a:p>
                      <a:r>
                        <a:rPr lang="de-DE" dirty="0" err="1" smtClean="0"/>
                        <a:t>Pressure</a:t>
                      </a:r>
                      <a:r>
                        <a:rPr lang="de-DE" dirty="0" smtClean="0"/>
                        <a:t> AEE</a:t>
                      </a:r>
                      <a:r>
                        <a:rPr lang="de-DE" baseline="0" dirty="0" smtClean="0"/>
                        <a:t> (</a:t>
                      </a:r>
                      <a:r>
                        <a:rPr lang="de-DE" baseline="0" dirty="0" err="1" smtClean="0"/>
                        <a:t>midplane</a:t>
                      </a:r>
                      <a:r>
                        <a:rPr lang="de-DE" baseline="0" dirty="0" smtClean="0"/>
                        <a:t>)</a:t>
                      </a:r>
                      <a:endParaRPr lang="de-DE" dirty="0"/>
                    </a:p>
                  </a:txBody>
                  <a:tcPr/>
                </a:tc>
                <a:tc>
                  <a:txBody>
                    <a:bodyPr/>
                    <a:lstStyle/>
                    <a:p>
                      <a:r>
                        <a:rPr lang="de-DE" dirty="0" err="1" smtClean="0"/>
                        <a:t>Pressure</a:t>
                      </a:r>
                      <a:r>
                        <a:rPr lang="de-DE" dirty="0" smtClean="0"/>
                        <a:t> AEI (</a:t>
                      </a:r>
                      <a:r>
                        <a:rPr lang="de-DE" dirty="0" err="1" smtClean="0"/>
                        <a:t>pumping</a:t>
                      </a:r>
                      <a:r>
                        <a:rPr lang="de-DE" dirty="0" smtClean="0"/>
                        <a:t> </a:t>
                      </a:r>
                      <a:r>
                        <a:rPr lang="de-DE" dirty="0" err="1" smtClean="0"/>
                        <a:t>gap</a:t>
                      </a:r>
                      <a:r>
                        <a:rPr lang="de-DE" dirty="0" smtClean="0"/>
                        <a:t>)</a:t>
                      </a:r>
                      <a:endParaRPr lang="de-DE" dirty="0"/>
                    </a:p>
                  </a:txBody>
                  <a:tcPr/>
                </a:tc>
                <a:tc>
                  <a:txBody>
                    <a:bodyPr/>
                    <a:lstStyle/>
                    <a:p>
                      <a:r>
                        <a:rPr lang="de-DE" dirty="0" err="1" smtClean="0"/>
                        <a:t>Pressure</a:t>
                      </a:r>
                      <a:r>
                        <a:rPr lang="de-DE" dirty="0" smtClean="0"/>
                        <a:t> AEH</a:t>
                      </a:r>
                      <a:r>
                        <a:rPr lang="de-DE" baseline="0" dirty="0" smtClean="0"/>
                        <a:t> (pump </a:t>
                      </a:r>
                      <a:r>
                        <a:rPr lang="de-DE" baseline="0" dirty="0" err="1" smtClean="0"/>
                        <a:t>duct</a:t>
                      </a:r>
                      <a:r>
                        <a:rPr lang="de-DE" baseline="0" dirty="0" smtClean="0"/>
                        <a:t>)</a:t>
                      </a:r>
                      <a:endParaRPr lang="de-DE" dirty="0"/>
                    </a:p>
                  </a:txBody>
                  <a:tcPr/>
                </a:tc>
                <a:tc>
                  <a:txBody>
                    <a:bodyPr/>
                    <a:lstStyle/>
                    <a:p>
                      <a:r>
                        <a:rPr lang="de-DE" dirty="0" err="1" smtClean="0"/>
                        <a:t>Pressure</a:t>
                      </a:r>
                      <a:r>
                        <a:rPr lang="de-DE" dirty="0" smtClean="0"/>
                        <a:t> AEP (high </a:t>
                      </a:r>
                      <a:r>
                        <a:rPr lang="de-DE" dirty="0" err="1" smtClean="0"/>
                        <a:t>iota</a:t>
                      </a:r>
                      <a:r>
                        <a:rPr lang="de-DE" dirty="0" smtClean="0"/>
                        <a:t> pump </a:t>
                      </a:r>
                      <a:r>
                        <a:rPr lang="de-DE" dirty="0" err="1" smtClean="0"/>
                        <a:t>duct</a:t>
                      </a:r>
                      <a:r>
                        <a:rPr lang="de-DE" dirty="0" smtClean="0"/>
                        <a:t>)</a:t>
                      </a:r>
                      <a:endParaRPr lang="de-DE" dirty="0"/>
                    </a:p>
                  </a:txBody>
                  <a:tcPr/>
                </a:tc>
                <a:extLst>
                  <a:ext uri="{0D108BD9-81ED-4DB2-BD59-A6C34878D82A}">
                    <a16:rowId xmlns:a16="http://schemas.microsoft.com/office/drawing/2014/main" val="2385016971"/>
                  </a:ext>
                </a:extLst>
              </a:tr>
              <a:tr h="370840">
                <a:tc>
                  <a:txBody>
                    <a:bodyPr/>
                    <a:lstStyle/>
                    <a:p>
                      <a:r>
                        <a:rPr lang="de-DE" dirty="0" smtClean="0"/>
                        <a:t>EJM </a:t>
                      </a:r>
                      <a:r>
                        <a:rPr lang="de-DE" dirty="0" err="1" smtClean="0"/>
                        <a:t>attached</a:t>
                      </a:r>
                      <a:r>
                        <a:rPr lang="de-DE" dirty="0" smtClean="0"/>
                        <a:t> (</a:t>
                      </a:r>
                      <a:r>
                        <a:rPr lang="de-DE" dirty="0" err="1" smtClean="0"/>
                        <a:t>standard</a:t>
                      </a:r>
                      <a:r>
                        <a:rPr lang="de-DE" dirty="0" smtClean="0"/>
                        <a:t>)</a:t>
                      </a:r>
                      <a:endParaRPr lang="de-DE" dirty="0"/>
                    </a:p>
                  </a:txBody>
                  <a:tcPr/>
                </a:tc>
                <a:tc>
                  <a:txBody>
                    <a:bodyPr/>
                    <a:lstStyle/>
                    <a:p>
                      <a:r>
                        <a:rPr lang="de-DE" dirty="0" smtClean="0"/>
                        <a:t>4.5e-06</a:t>
                      </a:r>
                      <a:r>
                        <a:rPr lang="de-DE" baseline="0" dirty="0" smtClean="0"/>
                        <a:t> mbar</a:t>
                      </a:r>
                      <a:endParaRPr lang="de-DE" dirty="0"/>
                    </a:p>
                  </a:txBody>
                  <a:tcPr/>
                </a:tc>
                <a:tc>
                  <a:txBody>
                    <a:bodyPr/>
                    <a:lstStyle/>
                    <a:p>
                      <a:r>
                        <a:rPr lang="de-DE" dirty="0" smtClean="0"/>
                        <a:t>1.5e-04 mbar</a:t>
                      </a:r>
                      <a:endParaRPr lang="de-DE" dirty="0"/>
                    </a:p>
                  </a:txBody>
                  <a:tcPr/>
                </a:tc>
                <a:tc>
                  <a:txBody>
                    <a:bodyPr/>
                    <a:lstStyle/>
                    <a:p>
                      <a:r>
                        <a:rPr lang="de-DE" dirty="0" smtClean="0"/>
                        <a:t>9e-05 mbar</a:t>
                      </a:r>
                      <a:endParaRPr lang="de-DE" dirty="0"/>
                    </a:p>
                  </a:txBody>
                  <a:tcPr/>
                </a:tc>
                <a:tc>
                  <a:txBody>
                    <a:bodyPr/>
                    <a:lstStyle/>
                    <a:p>
                      <a:r>
                        <a:rPr lang="de-DE" dirty="0" smtClean="0"/>
                        <a:t>7e-05 mbar</a:t>
                      </a:r>
                      <a:endParaRPr lang="de-DE" dirty="0"/>
                    </a:p>
                  </a:txBody>
                  <a:tcPr/>
                </a:tc>
                <a:extLst>
                  <a:ext uri="{0D108BD9-81ED-4DB2-BD59-A6C34878D82A}">
                    <a16:rowId xmlns:a16="http://schemas.microsoft.com/office/drawing/2014/main" val="2232551141"/>
                  </a:ext>
                </a:extLst>
              </a:tr>
              <a:tr h="370840">
                <a:tc>
                  <a:txBody>
                    <a:bodyPr/>
                    <a:lstStyle/>
                    <a:p>
                      <a:r>
                        <a:rPr lang="de-DE" dirty="0" smtClean="0"/>
                        <a:t>EJM </a:t>
                      </a:r>
                      <a:r>
                        <a:rPr lang="de-DE" dirty="0" err="1" smtClean="0"/>
                        <a:t>detached</a:t>
                      </a:r>
                      <a:r>
                        <a:rPr lang="de-DE" dirty="0" smtClean="0"/>
                        <a:t> (</a:t>
                      </a:r>
                      <a:r>
                        <a:rPr lang="de-DE" dirty="0" err="1" smtClean="0"/>
                        <a:t>standard</a:t>
                      </a:r>
                      <a:r>
                        <a:rPr lang="de-DE" dirty="0" smtClean="0"/>
                        <a:t>)</a:t>
                      </a:r>
                      <a:endParaRPr lang="de-DE" dirty="0"/>
                    </a:p>
                  </a:txBody>
                  <a:tcPr/>
                </a:tc>
                <a:tc>
                  <a:txBody>
                    <a:bodyPr/>
                    <a:lstStyle/>
                    <a:p>
                      <a:r>
                        <a:rPr lang="de-DE" dirty="0" smtClean="0"/>
                        <a:t>1e-05 mbar</a:t>
                      </a:r>
                      <a:endParaRPr lang="de-DE" dirty="0"/>
                    </a:p>
                  </a:txBody>
                  <a:tcPr/>
                </a:tc>
                <a:tc>
                  <a:txBody>
                    <a:bodyPr/>
                    <a:lstStyle/>
                    <a:p>
                      <a:r>
                        <a:rPr lang="de-DE" dirty="0" smtClean="0"/>
                        <a:t>6.5e-04 mbar</a:t>
                      </a:r>
                      <a:endParaRPr lang="de-DE" dirty="0"/>
                    </a:p>
                  </a:txBody>
                  <a:tcPr/>
                </a:tc>
                <a:tc>
                  <a:txBody>
                    <a:bodyPr/>
                    <a:lstStyle/>
                    <a:p>
                      <a:r>
                        <a:rPr lang="de-DE" dirty="0" smtClean="0"/>
                        <a:t>4e-04</a:t>
                      </a:r>
                      <a:r>
                        <a:rPr lang="de-DE" baseline="0" dirty="0" smtClean="0"/>
                        <a:t> mbar</a:t>
                      </a:r>
                      <a:endParaRPr lang="de-DE" dirty="0"/>
                    </a:p>
                  </a:txBody>
                  <a:tcPr/>
                </a:tc>
                <a:tc>
                  <a:txBody>
                    <a:bodyPr/>
                    <a:lstStyle/>
                    <a:p>
                      <a:r>
                        <a:rPr lang="de-DE" dirty="0" smtClean="0"/>
                        <a:t>2.5e-04 mbar</a:t>
                      </a:r>
                      <a:endParaRPr lang="de-DE" dirty="0"/>
                    </a:p>
                  </a:txBody>
                  <a:tcPr/>
                </a:tc>
                <a:extLst>
                  <a:ext uri="{0D108BD9-81ED-4DB2-BD59-A6C34878D82A}">
                    <a16:rowId xmlns:a16="http://schemas.microsoft.com/office/drawing/2014/main" val="2078299987"/>
                  </a:ext>
                </a:extLst>
              </a:tr>
              <a:tr h="370840">
                <a:tc>
                  <a:txBody>
                    <a:bodyPr/>
                    <a:lstStyle/>
                    <a:p>
                      <a:r>
                        <a:rPr lang="de-DE" dirty="0" smtClean="0"/>
                        <a:t>FTM (high </a:t>
                      </a:r>
                      <a:r>
                        <a:rPr lang="de-DE" dirty="0" err="1" smtClean="0"/>
                        <a:t>iota</a:t>
                      </a:r>
                      <a:r>
                        <a:rPr lang="de-DE" dirty="0" smtClean="0"/>
                        <a:t>)</a:t>
                      </a:r>
                      <a:endParaRPr lang="de-DE" dirty="0"/>
                    </a:p>
                  </a:txBody>
                  <a:tcPr/>
                </a:tc>
                <a:tc>
                  <a:txBody>
                    <a:bodyPr/>
                    <a:lstStyle/>
                    <a:p>
                      <a:r>
                        <a:rPr lang="de-DE" dirty="0" smtClean="0"/>
                        <a:t>4.5e-06 mbar</a:t>
                      </a:r>
                      <a:endParaRPr lang="de-DE" dirty="0"/>
                    </a:p>
                  </a:txBody>
                  <a:tcPr/>
                </a:tc>
                <a:tc>
                  <a:txBody>
                    <a:bodyPr/>
                    <a:lstStyle/>
                    <a:p>
                      <a:r>
                        <a:rPr lang="de-DE" dirty="0" smtClean="0"/>
                        <a:t>3e-05 mbar</a:t>
                      </a:r>
                      <a:endParaRPr lang="de-DE" dirty="0"/>
                    </a:p>
                  </a:txBody>
                  <a:tcPr/>
                </a:tc>
                <a:tc>
                  <a:txBody>
                    <a:bodyPr/>
                    <a:lstStyle/>
                    <a:p>
                      <a:r>
                        <a:rPr lang="de-DE" dirty="0" smtClean="0"/>
                        <a:t>2e-05 mbar</a:t>
                      </a:r>
                      <a:endParaRPr lang="de-DE" dirty="0"/>
                    </a:p>
                  </a:txBody>
                  <a:tcPr/>
                </a:tc>
                <a:tc>
                  <a:txBody>
                    <a:bodyPr/>
                    <a:lstStyle/>
                    <a:p>
                      <a:r>
                        <a:rPr lang="de-DE" dirty="0" smtClean="0"/>
                        <a:t>4e-04 mbar</a:t>
                      </a:r>
                      <a:endParaRPr lang="de-DE" dirty="0"/>
                    </a:p>
                  </a:txBody>
                  <a:tcPr/>
                </a:tc>
                <a:extLst>
                  <a:ext uri="{0D108BD9-81ED-4DB2-BD59-A6C34878D82A}">
                    <a16:rowId xmlns:a16="http://schemas.microsoft.com/office/drawing/2014/main" val="755299655"/>
                  </a:ext>
                </a:extLst>
              </a:tr>
              <a:tr h="370840">
                <a:tc>
                  <a:txBody>
                    <a:bodyPr/>
                    <a:lstStyle/>
                    <a:p>
                      <a:r>
                        <a:rPr lang="de-DE" dirty="0" smtClean="0"/>
                        <a:t>KKM (high </a:t>
                      </a:r>
                      <a:r>
                        <a:rPr lang="de-DE" dirty="0" err="1" smtClean="0"/>
                        <a:t>mirror</a:t>
                      </a:r>
                      <a:r>
                        <a:rPr lang="de-DE" dirty="0" smtClean="0"/>
                        <a:t>)</a:t>
                      </a:r>
                      <a:endParaRPr lang="de-DE" dirty="0"/>
                    </a:p>
                  </a:txBody>
                  <a:tcPr/>
                </a:tc>
                <a:tc>
                  <a:txBody>
                    <a:bodyPr/>
                    <a:lstStyle/>
                    <a:p>
                      <a:r>
                        <a:rPr lang="de-DE" dirty="0" smtClean="0"/>
                        <a:t>3e-06 mbar</a:t>
                      </a:r>
                      <a:endParaRPr lang="de-DE" dirty="0"/>
                    </a:p>
                  </a:txBody>
                  <a:tcPr/>
                </a:tc>
                <a:tc>
                  <a:txBody>
                    <a:bodyPr/>
                    <a:lstStyle/>
                    <a:p>
                      <a:r>
                        <a:rPr lang="de-DE" dirty="0" smtClean="0"/>
                        <a:t>1.5e-04</a:t>
                      </a:r>
                      <a:r>
                        <a:rPr lang="de-DE" baseline="0" dirty="0" smtClean="0"/>
                        <a:t> mbar</a:t>
                      </a:r>
                      <a:endParaRPr lang="de-DE" dirty="0"/>
                    </a:p>
                  </a:txBody>
                  <a:tcPr/>
                </a:tc>
                <a:tc>
                  <a:txBody>
                    <a:bodyPr/>
                    <a:lstStyle/>
                    <a:p>
                      <a:r>
                        <a:rPr lang="de-DE" dirty="0" smtClean="0"/>
                        <a:t>8.5e-05 mbar</a:t>
                      </a:r>
                      <a:endParaRPr lang="de-DE" dirty="0"/>
                    </a:p>
                  </a:txBody>
                  <a:tcPr/>
                </a:tc>
                <a:tc>
                  <a:txBody>
                    <a:bodyPr/>
                    <a:lstStyle/>
                    <a:p>
                      <a:r>
                        <a:rPr lang="de-DE" dirty="0" smtClean="0"/>
                        <a:t>7.5e-05 mbar</a:t>
                      </a:r>
                      <a:endParaRPr lang="de-DE" dirty="0"/>
                    </a:p>
                  </a:txBody>
                  <a:tcPr/>
                </a:tc>
                <a:extLst>
                  <a:ext uri="{0D108BD9-81ED-4DB2-BD59-A6C34878D82A}">
                    <a16:rowId xmlns:a16="http://schemas.microsoft.com/office/drawing/2014/main" val="1622930406"/>
                  </a:ext>
                </a:extLst>
              </a:tr>
              <a:tr h="370840">
                <a:tc>
                  <a:txBody>
                    <a:bodyPr/>
                    <a:lstStyle/>
                    <a:p>
                      <a:r>
                        <a:rPr lang="de-DE" dirty="0" smtClean="0"/>
                        <a:t>DBM/DAM (</a:t>
                      </a:r>
                      <a:r>
                        <a:rPr lang="de-DE" dirty="0" err="1" smtClean="0"/>
                        <a:t>low</a:t>
                      </a:r>
                      <a:r>
                        <a:rPr lang="de-DE" dirty="0" smtClean="0"/>
                        <a:t> </a:t>
                      </a:r>
                      <a:r>
                        <a:rPr lang="de-DE" dirty="0" err="1" smtClean="0"/>
                        <a:t>iota</a:t>
                      </a:r>
                      <a:r>
                        <a:rPr lang="de-DE" dirty="0" smtClean="0"/>
                        <a:t>)</a:t>
                      </a:r>
                      <a:endParaRPr lang="de-DE" dirty="0"/>
                    </a:p>
                  </a:txBody>
                  <a:tcPr/>
                </a:tc>
                <a:tc>
                  <a:txBody>
                    <a:bodyPr/>
                    <a:lstStyle/>
                    <a:p>
                      <a:r>
                        <a:rPr lang="de-DE" dirty="0" smtClean="0"/>
                        <a:t>4e-06 mbar</a:t>
                      </a:r>
                      <a:endParaRPr lang="de-DE" dirty="0"/>
                    </a:p>
                  </a:txBody>
                  <a:tcPr/>
                </a:tc>
                <a:tc>
                  <a:txBody>
                    <a:bodyPr/>
                    <a:lstStyle/>
                    <a:p>
                      <a:r>
                        <a:rPr lang="de-DE" dirty="0" smtClean="0"/>
                        <a:t>3e-05 mbar</a:t>
                      </a:r>
                      <a:endParaRPr lang="de-DE" dirty="0"/>
                    </a:p>
                  </a:txBody>
                  <a:tcPr/>
                </a:tc>
                <a:tc>
                  <a:txBody>
                    <a:bodyPr/>
                    <a:lstStyle/>
                    <a:p>
                      <a:r>
                        <a:rPr lang="de-DE" dirty="0" smtClean="0"/>
                        <a:t>3e-05mbar</a:t>
                      </a:r>
                      <a:endParaRPr lang="de-DE" dirty="0"/>
                    </a:p>
                  </a:txBody>
                  <a:tcPr/>
                </a:tc>
                <a:tc>
                  <a:txBody>
                    <a:bodyPr/>
                    <a:lstStyle/>
                    <a:p>
                      <a:r>
                        <a:rPr lang="de-DE" dirty="0" smtClean="0"/>
                        <a:t>1e-05 mbar</a:t>
                      </a:r>
                      <a:endParaRPr lang="de-DE" dirty="0"/>
                    </a:p>
                  </a:txBody>
                  <a:tcPr/>
                </a:tc>
                <a:extLst>
                  <a:ext uri="{0D108BD9-81ED-4DB2-BD59-A6C34878D82A}">
                    <a16:rowId xmlns:a16="http://schemas.microsoft.com/office/drawing/2014/main" val="3547640527"/>
                  </a:ext>
                </a:extLst>
              </a:tr>
            </a:tbl>
          </a:graphicData>
        </a:graphic>
      </p:graphicFrame>
      <p:sp>
        <p:nvSpPr>
          <p:cNvPr id="12" name="Textfeld 11"/>
          <p:cNvSpPr txBox="1"/>
          <p:nvPr/>
        </p:nvSpPr>
        <p:spPr>
          <a:xfrm>
            <a:off x="289112" y="1122781"/>
            <a:ext cx="7584141" cy="369332"/>
          </a:xfrm>
          <a:prstGeom prst="rect">
            <a:avLst/>
          </a:prstGeom>
          <a:noFill/>
        </p:spPr>
        <p:txBody>
          <a:bodyPr wrap="square" rtlCol="0">
            <a:spAutoFit/>
          </a:bodyPr>
          <a:lstStyle/>
          <a:p>
            <a:r>
              <a:rPr lang="de-DE" dirty="0" smtClean="0"/>
              <a:t>Neutral gas </a:t>
            </a:r>
            <a:r>
              <a:rPr lang="de-DE" dirty="0" err="1" smtClean="0"/>
              <a:t>pressures</a:t>
            </a:r>
            <a:r>
              <a:rPr lang="de-DE" dirty="0" smtClean="0"/>
              <a:t> in </a:t>
            </a:r>
            <a:r>
              <a:rPr lang="de-DE" dirty="0" err="1" smtClean="0"/>
              <a:t>the</a:t>
            </a:r>
            <a:r>
              <a:rPr lang="de-DE" dirty="0" smtClean="0"/>
              <a:t> </a:t>
            </a:r>
            <a:r>
              <a:rPr lang="de-DE" dirty="0" err="1" smtClean="0"/>
              <a:t>subdivertor</a:t>
            </a:r>
            <a:r>
              <a:rPr lang="de-DE" dirty="0" smtClean="0"/>
              <a:t> </a:t>
            </a:r>
            <a:r>
              <a:rPr lang="de-DE" dirty="0" err="1" smtClean="0"/>
              <a:t>for</a:t>
            </a:r>
            <a:r>
              <a:rPr lang="de-DE" dirty="0" smtClean="0"/>
              <a:t> a </a:t>
            </a:r>
            <a:r>
              <a:rPr lang="de-DE" dirty="0" err="1" smtClean="0"/>
              <a:t>reference</a:t>
            </a:r>
            <a:r>
              <a:rPr lang="de-DE" dirty="0" smtClean="0"/>
              <a:t> </a:t>
            </a:r>
            <a:r>
              <a:rPr lang="de-DE" dirty="0" err="1" smtClean="0"/>
              <a:t>density</a:t>
            </a:r>
            <a:r>
              <a:rPr lang="de-DE" dirty="0" smtClean="0"/>
              <a:t> </a:t>
            </a:r>
            <a:r>
              <a:rPr lang="de-DE" dirty="0" err="1" smtClean="0"/>
              <a:t>of</a:t>
            </a:r>
            <a:r>
              <a:rPr lang="de-DE" dirty="0" smtClean="0"/>
              <a:t> 5e19m^-3:</a:t>
            </a:r>
            <a:endParaRPr lang="de-DE" dirty="0"/>
          </a:p>
        </p:txBody>
      </p:sp>
    </p:spTree>
    <p:extLst>
      <p:ext uri="{BB962C8B-B14F-4D97-AF65-F5344CB8AC3E}">
        <p14:creationId xmlns:p14="http://schemas.microsoft.com/office/powerpoint/2010/main" val="3080429029"/>
      </p:ext>
    </p:extLst>
  </p:cSld>
  <p:clrMapOvr>
    <a:masterClrMapping/>
  </p:clrMapOvr>
</p:sld>
</file>

<file path=ppt/theme/theme1.xml><?xml version="1.0" encoding="utf-8"?>
<a:theme xmlns:a="http://schemas.openxmlformats.org/drawingml/2006/main" name="Title">
  <a:themeElements>
    <a:clrScheme name="IPP">
      <a:dk1>
        <a:sysClr val="windowText" lastClr="000000"/>
      </a:dk1>
      <a:lt1>
        <a:sysClr val="window" lastClr="FFFFFF"/>
      </a:lt1>
      <a:dk2>
        <a:srgbClr val="44546A"/>
      </a:dk2>
      <a:lt2>
        <a:srgbClr val="E7E6E6"/>
      </a:lt2>
      <a:accent1>
        <a:srgbClr val="005BAA"/>
      </a:accent1>
      <a:accent2>
        <a:srgbClr val="B42041"/>
      </a:accent2>
      <a:accent3>
        <a:srgbClr val="70AD47"/>
      </a:accent3>
      <a:accent4>
        <a:srgbClr val="F9A807"/>
      </a:accent4>
      <a:accent5>
        <a:srgbClr val="4472C4"/>
      </a:accent5>
      <a:accent6>
        <a:srgbClr val="FF0000"/>
      </a:accent6>
      <a:hlink>
        <a:srgbClr val="005BAA"/>
      </a:hlink>
      <a:folHlink>
        <a:srgbClr val="954F72"/>
      </a:folHlink>
    </a:clrScheme>
    <a:fontScheme name="IPP Slide Arial Narrow">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IPP blue">
      <a:srgbClr val="005BAA"/>
    </a:custClr>
  </a:custClrLst>
  <a:extLst>
    <a:ext uri="{05A4C25C-085E-4340-85A3-A5531E510DB2}">
      <thm15:themeFamily xmlns:thm15="http://schemas.microsoft.com/office/thememl/2012/main" name="Folien-Muster Logo Wendelstein 7-X.pptx" id="{C543C980-2F68-4B72-B6FA-AAFF205D1708}" vid="{B38E543F-A129-40C0-ADBB-433F65C5093B}"/>
    </a:ext>
  </a:extLst>
</a:theme>
</file>

<file path=ppt/theme/theme2.xml><?xml version="1.0" encoding="utf-8"?>
<a:theme xmlns:a="http://schemas.openxmlformats.org/drawingml/2006/main" name="Content">
  <a:themeElements>
    <a:clrScheme name="IPP">
      <a:dk1>
        <a:sysClr val="windowText" lastClr="000000"/>
      </a:dk1>
      <a:lt1>
        <a:sysClr val="window" lastClr="FFFFFF"/>
      </a:lt1>
      <a:dk2>
        <a:srgbClr val="44546A"/>
      </a:dk2>
      <a:lt2>
        <a:srgbClr val="E7E6E6"/>
      </a:lt2>
      <a:accent1>
        <a:srgbClr val="005BAA"/>
      </a:accent1>
      <a:accent2>
        <a:srgbClr val="B42041"/>
      </a:accent2>
      <a:accent3>
        <a:srgbClr val="70AD47"/>
      </a:accent3>
      <a:accent4>
        <a:srgbClr val="F9A807"/>
      </a:accent4>
      <a:accent5>
        <a:srgbClr val="4472C4"/>
      </a:accent5>
      <a:accent6>
        <a:srgbClr val="FF0000"/>
      </a:accent6>
      <a:hlink>
        <a:srgbClr val="005BAA"/>
      </a:hlink>
      <a:folHlink>
        <a:srgbClr val="954F72"/>
      </a:folHlink>
    </a:clrScheme>
    <a:fontScheme name="IPP Slide Arial Narrow">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IPP blue">
      <a:srgbClr val="005BAA"/>
    </a:custClr>
  </a:custClrLst>
  <a:extLst>
    <a:ext uri="{05A4C25C-085E-4340-85A3-A5531E510DB2}">
      <thm15:themeFamily xmlns:thm15="http://schemas.microsoft.com/office/thememl/2012/main" name="Folien-Muster Logo Wendelstein 7-X.pptx" id="{C543C980-2F68-4B72-B6FA-AAFF205D1708}" vid="{FAAC022C-BDCA-486D-9192-2B2D81FEC5B6}"/>
    </a:ext>
  </a:extLst>
</a:theme>
</file>

<file path=ppt/theme/theme3.xml><?xml version="1.0" encoding="utf-8"?>
<a:theme xmlns:a="http://schemas.openxmlformats.org/drawingml/2006/main" name="IPP_only">
  <a:themeElements>
    <a:clrScheme name="IPP">
      <a:dk1>
        <a:sysClr val="windowText" lastClr="000000"/>
      </a:dk1>
      <a:lt1>
        <a:sysClr val="window" lastClr="FFFFFF"/>
      </a:lt1>
      <a:dk2>
        <a:srgbClr val="44546A"/>
      </a:dk2>
      <a:lt2>
        <a:srgbClr val="E7E6E6"/>
      </a:lt2>
      <a:accent1>
        <a:srgbClr val="005BAA"/>
      </a:accent1>
      <a:accent2>
        <a:srgbClr val="B42041"/>
      </a:accent2>
      <a:accent3>
        <a:srgbClr val="70AD47"/>
      </a:accent3>
      <a:accent4>
        <a:srgbClr val="F9A807"/>
      </a:accent4>
      <a:accent5>
        <a:srgbClr val="4472C4"/>
      </a:accent5>
      <a:accent6>
        <a:srgbClr val="FF0000"/>
      </a:accent6>
      <a:hlink>
        <a:srgbClr val="005BAA"/>
      </a:hlink>
      <a:folHlink>
        <a:srgbClr val="954F72"/>
      </a:folHlink>
    </a:clrScheme>
    <a:fontScheme name="IPP Slide Arial Narrow">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IPP blue">
      <a:srgbClr val="005BAA"/>
    </a:custClr>
  </a:custClrLst>
  <a:extLst>
    <a:ext uri="{05A4C25C-085E-4340-85A3-A5531E510DB2}">
      <thm15:themeFamily xmlns:thm15="http://schemas.microsoft.com/office/thememl/2012/main" name="Folien-Muster Logo Wendelstein 7-X.pptx" id="{C543C980-2F68-4B72-B6FA-AAFF205D1708}" vid="{E76A6302-06F5-411F-9080-DEBE3294FD38}"/>
    </a:ext>
  </a:extLst>
</a:theme>
</file>

<file path=ppt/theme/theme4.xml><?xml version="1.0" encoding="utf-8"?>
<a:theme xmlns:a="http://schemas.openxmlformats.org/drawingml/2006/main" name="Blank">
  <a:themeElements>
    <a:clrScheme name="IPP">
      <a:dk1>
        <a:sysClr val="windowText" lastClr="000000"/>
      </a:dk1>
      <a:lt1>
        <a:sysClr val="window" lastClr="FFFFFF"/>
      </a:lt1>
      <a:dk2>
        <a:srgbClr val="44546A"/>
      </a:dk2>
      <a:lt2>
        <a:srgbClr val="E7E6E6"/>
      </a:lt2>
      <a:accent1>
        <a:srgbClr val="005BAA"/>
      </a:accent1>
      <a:accent2>
        <a:srgbClr val="B42041"/>
      </a:accent2>
      <a:accent3>
        <a:srgbClr val="70AD47"/>
      </a:accent3>
      <a:accent4>
        <a:srgbClr val="F9A807"/>
      </a:accent4>
      <a:accent5>
        <a:srgbClr val="4472C4"/>
      </a:accent5>
      <a:accent6>
        <a:srgbClr val="FF0000"/>
      </a:accent6>
      <a:hlink>
        <a:srgbClr val="005BAA"/>
      </a:hlink>
      <a:folHlink>
        <a:srgbClr val="954F72"/>
      </a:folHlink>
    </a:clrScheme>
    <a:fontScheme name="Standard">
      <a:majorFont>
        <a:latin typeface="Arial Narrow"/>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IPP blue">
      <a:srgbClr val="005BAA"/>
    </a:custClr>
  </a:custClrLst>
  <a:extLst>
    <a:ext uri="{05A4C25C-085E-4340-85A3-A5531E510DB2}">
      <thm15:themeFamily xmlns:thm15="http://schemas.microsoft.com/office/thememl/2012/main" name="Folien-Muster Logo Wendelstein 7-X.pptx" id="{C543C980-2F68-4B72-B6FA-AAFF205D1708}" vid="{7422B880-84A2-4B5A-821E-D6700FA56196}"/>
    </a:ext>
  </a:extLst>
</a:theme>
</file>

<file path=ppt/theme/theme5.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IPP blue">
      <a:srgbClr val="005BAA"/>
    </a:custClr>
  </a:custClr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slide_template_W7X_2022_02_16_9</Template>
  <TotalTime>0</TotalTime>
  <Words>1188</Words>
  <Application>Microsoft Office PowerPoint</Application>
  <PresentationFormat>Breitbild</PresentationFormat>
  <Paragraphs>205</Paragraphs>
  <Slides>12</Slides>
  <Notes>0</Notes>
  <HiddenSlides>0</HiddenSlides>
  <MMClips>0</MMClips>
  <ScaleCrop>false</ScaleCrop>
  <HeadingPairs>
    <vt:vector size="6" baseType="variant">
      <vt:variant>
        <vt:lpstr>Verwendete Schriftarten</vt:lpstr>
      </vt:variant>
      <vt:variant>
        <vt:i4>3</vt:i4>
      </vt:variant>
      <vt:variant>
        <vt:lpstr>Design</vt:lpstr>
      </vt:variant>
      <vt:variant>
        <vt:i4>4</vt:i4>
      </vt:variant>
      <vt:variant>
        <vt:lpstr>Folientitel</vt:lpstr>
      </vt:variant>
      <vt:variant>
        <vt:i4>12</vt:i4>
      </vt:variant>
    </vt:vector>
  </HeadingPairs>
  <TitlesOfParts>
    <vt:vector size="19" baseType="lpstr">
      <vt:lpstr>Arial</vt:lpstr>
      <vt:lpstr>Arial Narrow</vt:lpstr>
      <vt:lpstr>Calibri</vt:lpstr>
      <vt:lpstr>Title</vt:lpstr>
      <vt:lpstr>Content</vt:lpstr>
      <vt:lpstr>IPP_only</vt:lpstr>
      <vt:lpstr>Blank</vt:lpstr>
      <vt:lpstr>Neutral gas pressures for different magnetic configurations during OP1.2b</vt:lpstr>
      <vt:lpstr>Neutral gas pressure gauges during OP1.2b</vt:lpstr>
      <vt:lpstr>NPG signals and analysis</vt:lpstr>
      <vt:lpstr>Standard configuration attached/ detached</vt:lpstr>
      <vt:lpstr>Standard configuration attached/ detached</vt:lpstr>
      <vt:lpstr>High iota configuration</vt:lpstr>
      <vt:lpstr>Other configurations</vt:lpstr>
      <vt:lpstr>Neutral gas pressure in all configurations</vt:lpstr>
      <vt:lpstr>Summary – neutral gas pressures</vt:lpstr>
      <vt:lpstr>Summary – pumped particles</vt:lpstr>
      <vt:lpstr>Neutral gas pressure during transition to detachment</vt:lpstr>
      <vt:lpstr>Neutral gas pressure during detachment</vt:lpstr>
    </vt:vector>
  </TitlesOfParts>
  <Company>Max-Planck-Institut f. Plasmaphysik, Greifswald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dc:title>
  <dc:creator>Victoria Haak</dc:creator>
  <cp:lastModifiedBy>Victoria Haak</cp:lastModifiedBy>
  <cp:revision>68</cp:revision>
  <dcterms:created xsi:type="dcterms:W3CDTF">2022-02-21T13:04:18Z</dcterms:created>
  <dcterms:modified xsi:type="dcterms:W3CDTF">2022-04-05T11:28:57Z</dcterms:modified>
</cp:coreProperties>
</file>