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8" r:id="rId2"/>
    <p:sldMasterId id="2147483691" r:id="rId3"/>
    <p:sldMasterId id="2147483703" r:id="rId4"/>
  </p:sldMasterIdLst>
  <p:notesMasterIdLst>
    <p:notesMasterId r:id="rId11"/>
  </p:notesMasterIdLst>
  <p:sldIdLst>
    <p:sldId id="273" r:id="rId5"/>
    <p:sldId id="263" r:id="rId6"/>
    <p:sldId id="274" r:id="rId7"/>
    <p:sldId id="277" r:id="rId8"/>
    <p:sldId id="275" r:id="rId9"/>
    <p:sldId id="27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FCFCFC"/>
    <a:srgbClr val="FCFCFD"/>
    <a:srgbClr val="FCFDFD"/>
    <a:srgbClr val="FDFDFD"/>
    <a:srgbClr val="FDFDFE"/>
    <a:srgbClr val="FDFEFE"/>
    <a:srgbClr val="FEFEFE"/>
    <a:srgbClr val="FEFE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2299" autoAdjust="0"/>
  </p:normalViewPr>
  <p:slideViewPr>
    <p:cSldViewPr snapToGrid="0">
      <p:cViewPr varScale="1">
        <p:scale>
          <a:sx n="97" d="100"/>
          <a:sy n="97" d="100"/>
        </p:scale>
        <p:origin x="960" y="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716D5-ACEA-43FB-9282-292FC8262548}" type="datetimeFigureOut">
              <a:rPr lang="de-DE" smtClean="0"/>
              <a:t>20.04.2022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6895-DAEF-47E5-8529-7A3EBD8431C8}" type="slidenum">
              <a:rPr lang="de-DE" smtClean="0"/>
              <a:t>‹#›</a:t>
            </a:fld>
            <a:endParaRPr lang="de-DE"/>
          </a:p>
        </p:txBody>
      </p:sp>
    </p:spTree>
    <p:extLst>
      <p:ext uri="{BB962C8B-B14F-4D97-AF65-F5344CB8AC3E}">
        <p14:creationId xmlns:p14="http://schemas.microsoft.com/office/powerpoint/2010/main" val="191563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7-X w/o acknowledgement">
    <p:spTree>
      <p:nvGrpSpPr>
        <p:cNvPr id="1" name=""/>
        <p:cNvGrpSpPr/>
        <p:nvPr/>
      </p:nvGrpSpPr>
      <p:grpSpPr>
        <a:xfrm>
          <a:off x="0" y="0"/>
          <a:ext cx="0" cy="0"/>
          <a:chOff x="0" y="0"/>
          <a:chExt cx="0" cy="0"/>
        </a:xfrm>
      </p:grpSpPr>
      <p:sp>
        <p:nvSpPr>
          <p:cNvPr id="19" name="Untertitel 2"/>
          <p:cNvSpPr>
            <a:spLocks noGrp="1"/>
          </p:cNvSpPr>
          <p:nvPr>
            <p:ph type="subTitle" idx="1"/>
          </p:nvPr>
        </p:nvSpPr>
        <p:spPr>
          <a:xfrm>
            <a:off x="1533144" y="3690256"/>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dirty="0"/>
          </a:p>
        </p:txBody>
      </p:sp>
      <p:sp>
        <p:nvSpPr>
          <p:cNvPr id="20" name="Titel 7"/>
          <p:cNvSpPr>
            <a:spLocks noGrp="1"/>
          </p:cNvSpPr>
          <p:nvPr>
            <p:ph type="title"/>
          </p:nvPr>
        </p:nvSpPr>
        <p:spPr>
          <a:xfrm>
            <a:off x="1533144" y="1501919"/>
            <a:ext cx="9144000" cy="2055378"/>
          </a:xfrm>
          <a:prstGeom prst="rect">
            <a:avLst/>
          </a:prstGeom>
        </p:spPr>
        <p:txBody>
          <a:bodyPr anchor="b"/>
          <a:lstStyle>
            <a:lvl1pPr algn="ctr">
              <a:defRPr b="1"/>
            </a:lvl1pPr>
          </a:lstStyle>
          <a:p>
            <a:r>
              <a:rPr lang="en-US" smtClean="0"/>
              <a:t>Click to edit Master title style</a:t>
            </a:r>
            <a:endParaRPr lang="de-DE" dirty="0"/>
          </a:p>
        </p:txBody>
      </p:sp>
      <p:sp>
        <p:nvSpPr>
          <p:cNvPr id="3" name="Datumsplatzhalter 2"/>
          <p:cNvSpPr>
            <a:spLocks noGrp="1"/>
          </p:cNvSpPr>
          <p:nvPr>
            <p:ph type="dt" sz="half" idx="10"/>
          </p:nvPr>
        </p:nvSpPr>
        <p:spPr/>
        <p:txBody>
          <a:bodyPr/>
          <a:lstStyle/>
          <a:p>
            <a:fld id="{5631BFE6-E41D-4806-B720-D82A33F3B8E9}" type="datetime1">
              <a:rPr lang="de-DE" smtClean="0"/>
              <a:t>20.04.2022</a:t>
            </a:fld>
            <a:endParaRPr lang="de-DE" dirty="0"/>
          </a:p>
        </p:txBody>
      </p:sp>
      <p:sp>
        <p:nvSpPr>
          <p:cNvPr id="4" name="Fußzeilenplatzhalter 3"/>
          <p:cNvSpPr>
            <a:spLocks noGrp="1"/>
          </p:cNvSpPr>
          <p:nvPr>
            <p:ph type="ftr" sz="quarter" idx="11"/>
          </p:nvPr>
        </p:nvSpPr>
        <p:spPr/>
        <p:txBody>
          <a:bodyPr/>
          <a:lstStyle/>
          <a:p>
            <a:r>
              <a:rPr lang="de-DE" smtClean="0"/>
              <a:t>Weekly Meeting 08-03-2022</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a:t>
            </a:fld>
            <a:endParaRPr lang="de-DE" dirty="0"/>
          </a:p>
        </p:txBody>
      </p:sp>
      <p:grpSp>
        <p:nvGrpSpPr>
          <p:cNvPr id="21" name="Gruppieren 20"/>
          <p:cNvGrpSpPr/>
          <p:nvPr userDrawn="1"/>
        </p:nvGrpSpPr>
        <p:grpSpPr>
          <a:xfrm>
            <a:off x="3520800" y="5270400"/>
            <a:ext cx="5177783" cy="716032"/>
            <a:chOff x="3520800" y="5270400"/>
            <a:chExt cx="5177783" cy="716032"/>
          </a:xfrm>
        </p:grpSpPr>
        <p:pic>
          <p:nvPicPr>
            <p:cNvPr id="23" name="Grafik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2800" y="5425200"/>
              <a:ext cx="2135783" cy="507600"/>
            </a:xfrm>
            <a:prstGeom prst="rect">
              <a:avLst/>
            </a:prstGeom>
          </p:spPr>
        </p:pic>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0800" y="5270400"/>
              <a:ext cx="2382977" cy="716032"/>
            </a:xfrm>
            <a:prstGeom prst="rect">
              <a:avLst/>
            </a:prstGeom>
          </p:spPr>
        </p:pic>
      </p:grpSp>
    </p:spTree>
    <p:extLst>
      <p:ext uri="{BB962C8B-B14F-4D97-AF65-F5344CB8AC3E}">
        <p14:creationId xmlns:p14="http://schemas.microsoft.com/office/powerpoint/2010/main" val="395684276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5D020F6-986B-444A-B282-557FA04CAF08}"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675698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A2F16E21-A7A4-4F11-A093-E23B430836E9}"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116477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CE64E278-8048-43FD-831C-7161DD1C3A54}"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Tree>
    <p:extLst>
      <p:ext uri="{BB962C8B-B14F-4D97-AF65-F5344CB8AC3E}">
        <p14:creationId xmlns:p14="http://schemas.microsoft.com/office/powerpoint/2010/main" val="19969885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B03CB95D-95E0-4261-AA38-D6244D3D834B}"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14" name="Inhaltsplatzhalter 2"/>
          <p:cNvSpPr>
            <a:spLocks noGrp="1"/>
          </p:cNvSpPr>
          <p:nvPr>
            <p:ph idx="1"/>
          </p:nvPr>
        </p:nvSpPr>
        <p:spPr>
          <a:xfrm>
            <a:off x="479780"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7366454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101549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BCE8A36-2D49-48D9-8134-1A4AE68FD0F3}"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14" name="Inhaltsplatzhalter 2"/>
          <p:cNvSpPr>
            <a:spLocks noGrp="1"/>
          </p:cNvSpPr>
          <p:nvPr>
            <p:ph idx="1"/>
          </p:nvPr>
        </p:nvSpPr>
        <p:spPr>
          <a:xfrm>
            <a:off x="479425" y="1912937"/>
            <a:ext cx="5540020" cy="4314721"/>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912937"/>
            <a:ext cx="5540020" cy="4305300"/>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2"/>
          <p:cNvSpPr>
            <a:spLocks noGrp="1"/>
          </p:cNvSpPr>
          <p:nvPr>
            <p:ph type="body" idx="19"/>
          </p:nvPr>
        </p:nvSpPr>
        <p:spPr>
          <a:xfrm>
            <a:off x="479426" y="1089025"/>
            <a:ext cx="5540020"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8" name="Textplatzhalter 4"/>
          <p:cNvSpPr>
            <a:spLocks noGrp="1"/>
          </p:cNvSpPr>
          <p:nvPr>
            <p:ph type="body" sz="quarter" idx="3"/>
          </p:nvPr>
        </p:nvSpPr>
        <p:spPr>
          <a:xfrm>
            <a:off x="6172136" y="1089025"/>
            <a:ext cx="5539678"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Tree>
    <p:extLst>
      <p:ext uri="{BB962C8B-B14F-4D97-AF65-F5344CB8AC3E}">
        <p14:creationId xmlns:p14="http://schemas.microsoft.com/office/powerpoint/2010/main" val="34300001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6170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7-X w/ acknowledgement">
    <p:spTree>
      <p:nvGrpSpPr>
        <p:cNvPr id="1" name=""/>
        <p:cNvGrpSpPr/>
        <p:nvPr/>
      </p:nvGrpSpPr>
      <p:grpSpPr>
        <a:xfrm>
          <a:off x="0" y="0"/>
          <a:ext cx="0" cy="0"/>
          <a:chOff x="0" y="0"/>
          <a:chExt cx="0" cy="0"/>
        </a:xfrm>
      </p:grpSpPr>
      <p:sp>
        <p:nvSpPr>
          <p:cNvPr id="33" name="Untertitel 2"/>
          <p:cNvSpPr>
            <a:spLocks noGrp="1"/>
          </p:cNvSpPr>
          <p:nvPr userDrawn="1">
            <p:ph type="subTitle" idx="1"/>
          </p:nvPr>
        </p:nvSpPr>
        <p:spPr>
          <a:xfrm>
            <a:off x="1524000" y="3429000"/>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dirty="0"/>
          </a:p>
        </p:txBody>
      </p:sp>
      <p:sp>
        <p:nvSpPr>
          <p:cNvPr id="34" name="Titel 7"/>
          <p:cNvSpPr>
            <a:spLocks noGrp="1"/>
          </p:cNvSpPr>
          <p:nvPr userDrawn="1">
            <p:ph type="title"/>
          </p:nvPr>
        </p:nvSpPr>
        <p:spPr>
          <a:xfrm>
            <a:off x="1524000" y="1240663"/>
            <a:ext cx="9144000" cy="2055378"/>
          </a:xfrm>
          <a:prstGeom prst="rect">
            <a:avLst/>
          </a:prstGeom>
        </p:spPr>
        <p:txBody>
          <a:bodyPr anchor="b"/>
          <a:lstStyle>
            <a:lvl1pPr algn="ctr">
              <a:defRPr b="1"/>
            </a:lvl1pPr>
          </a:lstStyle>
          <a:p>
            <a:r>
              <a:rPr lang="en-US" smtClean="0"/>
              <a:t>Click to edit Master title style</a:t>
            </a:r>
            <a:endParaRPr lang="de-DE" dirty="0"/>
          </a:p>
        </p:txBody>
      </p:sp>
      <p:grpSp>
        <p:nvGrpSpPr>
          <p:cNvPr id="14" name="Gruppieren 13"/>
          <p:cNvGrpSpPr/>
          <p:nvPr userDrawn="1"/>
        </p:nvGrpSpPr>
        <p:grpSpPr>
          <a:xfrm>
            <a:off x="1930906" y="5858096"/>
            <a:ext cx="8505866" cy="566770"/>
            <a:chOff x="507813" y="5799994"/>
            <a:chExt cx="8204703" cy="566770"/>
          </a:xfrm>
        </p:grpSpPr>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813" y="5834863"/>
              <a:ext cx="560411" cy="373742"/>
            </a:xfrm>
            <a:prstGeom prst="rect">
              <a:avLst/>
            </a:prstGeom>
          </p:spPr>
        </p:pic>
        <p:sp>
          <p:nvSpPr>
            <p:cNvPr id="18" name="Subtitle 2"/>
            <p:cNvSpPr txBox="1">
              <a:spLocks/>
            </p:cNvSpPr>
            <p:nvPr userDrawn="1"/>
          </p:nvSpPr>
          <p:spPr>
            <a:xfrm>
              <a:off x="1068224" y="5799994"/>
              <a:ext cx="7644292"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50" dirty="0" smtClean="0">
                  <a:latin typeface="Arial Narrow" panose="020B0606020202030204" pitchFamily="34" charset="0"/>
                </a:rPr>
                <a:t>This work has been carried out within the framework of the </a:t>
              </a:r>
              <a:r>
                <a:rPr lang="en-US" sz="950" dirty="0" err="1" smtClean="0">
                  <a:latin typeface="Arial Narrow" panose="020B0606020202030204" pitchFamily="34" charset="0"/>
                </a:rPr>
                <a:t>EUROfusion</a:t>
              </a:r>
              <a:r>
                <a:rPr lang="en-US" sz="950" dirty="0" smtClean="0">
                  <a:latin typeface="Arial Narrow" panose="020B0606020202030204" pitchFamily="34" charset="0"/>
                </a:rPr>
                <a:t> Consortium, funded by the European Union via the </a:t>
              </a:r>
              <a:r>
                <a:rPr lang="en-US" sz="950" dirty="0" err="1" smtClean="0">
                  <a:latin typeface="Arial Narrow" panose="020B0606020202030204" pitchFamily="34" charset="0"/>
                </a:rPr>
                <a:t>Euratom</a:t>
              </a:r>
              <a:r>
                <a:rPr lang="en-US" sz="950" dirty="0" smtClean="0">
                  <a:latin typeface="Arial Narrow" panose="020B0606020202030204" pitchFamily="34" charset="0"/>
                </a:rPr>
                <a:t> Research and Training </a:t>
              </a:r>
              <a:r>
                <a:rPr lang="en-US" sz="950" dirty="0" err="1" smtClean="0">
                  <a:latin typeface="Arial Narrow" panose="020B0606020202030204" pitchFamily="34" charset="0"/>
                </a:rPr>
                <a:t>Programme</a:t>
              </a:r>
              <a:r>
                <a:rPr lang="en-US" sz="950" dirty="0" smtClean="0">
                  <a:latin typeface="Arial Narrow" panose="020B0606020202030204" pitchFamily="34" charset="0"/>
                </a:rPr>
                <a:t> (Grant Agreement No 101052200 — </a:t>
              </a:r>
              <a:r>
                <a:rPr lang="en-US" sz="950" dirty="0" err="1" smtClean="0">
                  <a:latin typeface="Arial Narrow" panose="020B0606020202030204" pitchFamily="34" charset="0"/>
                </a:rPr>
                <a:t>EUROfusion</a:t>
              </a:r>
              <a:r>
                <a:rPr lang="en-US" sz="950" dirty="0" smtClean="0">
                  <a:latin typeface="Arial Narrow" panose="020B0606020202030204" pitchFamily="34" charset="0"/>
                </a:rPr>
                <a:t>). Views and opinions expressed are however those of the author(s) only and do not necessarily reflect those of the European Union or the European Commission. Neither the European Union nor the European Commission can be held responsible for them.</a:t>
              </a:r>
              <a:endParaRPr lang="en-US" sz="950" dirty="0">
                <a:latin typeface="Arial Narrow" panose="020B0606020202030204" pitchFamily="34" charset="0"/>
              </a:endParaRPr>
            </a:p>
          </p:txBody>
        </p:sp>
      </p:grpSp>
      <p:sp>
        <p:nvSpPr>
          <p:cNvPr id="3" name="Datumsplatzhalter 2"/>
          <p:cNvSpPr>
            <a:spLocks noGrp="1"/>
          </p:cNvSpPr>
          <p:nvPr>
            <p:ph type="dt" sz="half" idx="10"/>
          </p:nvPr>
        </p:nvSpPr>
        <p:spPr/>
        <p:txBody>
          <a:bodyPr/>
          <a:lstStyle/>
          <a:p>
            <a:fld id="{09AE74B7-B301-4B07-BBDE-0B803BB5DB6E}" type="datetime1">
              <a:rPr lang="de-DE" smtClean="0"/>
              <a:t>20.04.2022</a:t>
            </a:fld>
            <a:endParaRPr lang="de-DE" dirty="0"/>
          </a:p>
        </p:txBody>
      </p:sp>
      <p:sp>
        <p:nvSpPr>
          <p:cNvPr id="4" name="Fußzeilenplatzhalter 3"/>
          <p:cNvSpPr>
            <a:spLocks noGrp="1"/>
          </p:cNvSpPr>
          <p:nvPr>
            <p:ph type="ftr" sz="quarter" idx="11"/>
          </p:nvPr>
        </p:nvSpPr>
        <p:spPr/>
        <p:txBody>
          <a:bodyPr/>
          <a:lstStyle/>
          <a:p>
            <a:r>
              <a:rPr lang="de-DE" smtClean="0"/>
              <a:t>Weekly Meeting 08-03-2022</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a:t>
            </a:fld>
            <a:endParaRPr lang="de-DE" dirty="0"/>
          </a:p>
        </p:txBody>
      </p:sp>
      <p:grpSp>
        <p:nvGrpSpPr>
          <p:cNvPr id="16" name="Gruppieren 15"/>
          <p:cNvGrpSpPr/>
          <p:nvPr userDrawn="1"/>
        </p:nvGrpSpPr>
        <p:grpSpPr>
          <a:xfrm>
            <a:off x="3520800" y="4874400"/>
            <a:ext cx="5177783" cy="716032"/>
            <a:chOff x="3520800" y="5270400"/>
            <a:chExt cx="5177783" cy="716032"/>
          </a:xfrm>
        </p:grpSpPr>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62800" y="5425200"/>
              <a:ext cx="2135783" cy="507600"/>
            </a:xfrm>
            <a:prstGeom prst="rect">
              <a:avLst/>
            </a:prstGeom>
          </p:spPr>
        </p:pic>
        <p:pic>
          <p:nvPicPr>
            <p:cNvPr id="19" name="Grafik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0800" y="5270400"/>
              <a:ext cx="2382977" cy="716032"/>
            </a:xfrm>
            <a:prstGeom prst="rect">
              <a:avLst/>
            </a:prstGeom>
          </p:spPr>
        </p:pic>
      </p:grpSp>
    </p:spTree>
    <p:extLst>
      <p:ext uri="{BB962C8B-B14F-4D97-AF65-F5344CB8AC3E}">
        <p14:creationId xmlns:p14="http://schemas.microsoft.com/office/powerpoint/2010/main" val="412792222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7-X w/o acknowledgement w/ image">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49395"/>
            <a:ext cx="12192000" cy="2264910"/>
          </a:xfrm>
          <a:prstGeom prst="rect">
            <a:avLst/>
          </a:prstGeom>
        </p:spPr>
      </p:pic>
      <p:sp>
        <p:nvSpPr>
          <p:cNvPr id="14"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B64F56A5-E803-4CDB-9140-00640295ACAC}" type="datetime1">
              <a:rPr lang="de-DE" smtClean="0"/>
              <a:t>20.04.2022</a:t>
            </a:fld>
            <a:endParaRPr lang="de-DE" dirty="0"/>
          </a:p>
        </p:txBody>
      </p:sp>
      <p:sp>
        <p:nvSpPr>
          <p:cNvPr id="15"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r>
              <a:rPr lang="en-US" smtClean="0"/>
              <a:t>Weekly Meeting 08-03-2022</a:t>
            </a:r>
            <a:endParaRPr lang="en-US" dirty="0"/>
          </a:p>
        </p:txBody>
      </p:sp>
      <p:sp>
        <p:nvSpPr>
          <p:cNvPr id="16"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sp>
        <p:nvSpPr>
          <p:cNvPr id="17" name="Untertitel 2"/>
          <p:cNvSpPr>
            <a:spLocks noGrp="1"/>
          </p:cNvSpPr>
          <p:nvPr>
            <p:ph type="subTitle" idx="1"/>
          </p:nvPr>
        </p:nvSpPr>
        <p:spPr>
          <a:xfrm>
            <a:off x="1524000" y="2510472"/>
            <a:ext cx="9144000" cy="748028"/>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dirty="0"/>
          </a:p>
        </p:txBody>
      </p:sp>
      <p:sp>
        <p:nvSpPr>
          <p:cNvPr id="23" name="Titel 7"/>
          <p:cNvSpPr>
            <a:spLocks noGrp="1"/>
          </p:cNvSpPr>
          <p:nvPr>
            <p:ph type="title"/>
          </p:nvPr>
        </p:nvSpPr>
        <p:spPr>
          <a:xfrm>
            <a:off x="1524000" y="1136247"/>
            <a:ext cx="9144000" cy="1316396"/>
          </a:xfrm>
          <a:prstGeom prst="rect">
            <a:avLst/>
          </a:prstGeom>
        </p:spPr>
        <p:txBody>
          <a:bodyPr anchor="b"/>
          <a:lstStyle>
            <a:lvl1pPr algn="ctr">
              <a:defRPr b="1"/>
            </a:lvl1pPr>
          </a:lstStyle>
          <a:p>
            <a:r>
              <a:rPr lang="en-US" smtClean="0"/>
              <a:t>Click to edit Master title style</a:t>
            </a:r>
            <a:endParaRPr lang="de-DE" dirty="0"/>
          </a:p>
        </p:txBody>
      </p:sp>
      <p:grpSp>
        <p:nvGrpSpPr>
          <p:cNvPr id="12" name="Gruppieren 11"/>
          <p:cNvGrpSpPr/>
          <p:nvPr userDrawn="1"/>
        </p:nvGrpSpPr>
        <p:grpSpPr>
          <a:xfrm>
            <a:off x="3520800" y="3312000"/>
            <a:ext cx="5163857" cy="662400"/>
            <a:chOff x="3520800" y="5270400"/>
            <a:chExt cx="5163857" cy="662400"/>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185903833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7-X w/ acknowledgement w/ image">
    <p:spTree>
      <p:nvGrpSpPr>
        <p:cNvPr id="1" name=""/>
        <p:cNvGrpSpPr/>
        <p:nvPr/>
      </p:nvGrpSpPr>
      <p:grpSpPr>
        <a:xfrm>
          <a:off x="0" y="0"/>
          <a:ext cx="0" cy="0"/>
          <a:chOff x="0" y="0"/>
          <a:chExt cx="0" cy="0"/>
        </a:xfrm>
      </p:grpSpPr>
      <p:pic>
        <p:nvPicPr>
          <p:cNvPr id="18" name="Grafik 17"/>
          <p:cNvPicPr>
            <a:picLocks noChangeAspect="1"/>
          </p:cNvPicPr>
          <p:nvPr userDrawn="1"/>
        </p:nvPicPr>
        <p:blipFill rotWithShape="1">
          <a:blip r:embed="rId2">
            <a:extLst>
              <a:ext uri="{28A0092B-C50C-407E-A947-70E740481C1C}">
                <a14:useLocalDpi xmlns:a14="http://schemas.microsoft.com/office/drawing/2010/main" val="0"/>
              </a:ext>
            </a:extLst>
          </a:blip>
          <a:srcRect t="9428"/>
          <a:stretch/>
        </p:blipFill>
        <p:spPr>
          <a:xfrm>
            <a:off x="0" y="4462943"/>
            <a:ext cx="12192000" cy="2051362"/>
          </a:xfrm>
          <a:prstGeom prst="rect">
            <a:avLst/>
          </a:prstGeom>
        </p:spPr>
      </p:pic>
      <p:sp>
        <p:nvSpPr>
          <p:cNvPr id="14" name="Datumsplatzhalter 2"/>
          <p:cNvSpPr>
            <a:spLocks noGrp="1"/>
          </p:cNvSpPr>
          <p:nvPr>
            <p:ph type="dt" sz="half" idx="10"/>
          </p:nvPr>
        </p:nvSpPr>
        <p:spPr>
          <a:xfrm>
            <a:off x="479425" y="649052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829DA36C-1743-471D-890A-CB5B3B4DEBA4}" type="datetime1">
              <a:rPr lang="de-DE" smtClean="0"/>
              <a:t>20.04.2022</a:t>
            </a:fld>
            <a:endParaRPr lang="de-DE" dirty="0"/>
          </a:p>
        </p:txBody>
      </p:sp>
      <p:sp>
        <p:nvSpPr>
          <p:cNvPr id="15" name="Fußzeilenplatzhalter 3"/>
          <p:cNvSpPr>
            <a:spLocks noGrp="1"/>
          </p:cNvSpPr>
          <p:nvPr>
            <p:ph type="ftr" sz="quarter" idx="11"/>
          </p:nvPr>
        </p:nvSpPr>
        <p:spPr>
          <a:xfrm>
            <a:off x="1813845" y="6488564"/>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r>
              <a:rPr lang="en-US" smtClean="0"/>
              <a:t>Weekly Meeting 08-03-2022</a:t>
            </a:r>
            <a:endParaRPr lang="en-US" dirty="0"/>
          </a:p>
        </p:txBody>
      </p:sp>
      <p:sp>
        <p:nvSpPr>
          <p:cNvPr id="16" name="Foliennummernplatzhalter 4"/>
          <p:cNvSpPr>
            <a:spLocks noGrp="1"/>
          </p:cNvSpPr>
          <p:nvPr>
            <p:ph type="sldNum" sz="quarter" idx="12"/>
          </p:nvPr>
        </p:nvSpPr>
        <p:spPr>
          <a:xfrm>
            <a:off x="10632575" y="6490519"/>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sp>
        <p:nvSpPr>
          <p:cNvPr id="17" name="Untertitel 2"/>
          <p:cNvSpPr>
            <a:spLocks noGrp="1"/>
          </p:cNvSpPr>
          <p:nvPr>
            <p:ph type="subTitle" idx="1"/>
          </p:nvPr>
        </p:nvSpPr>
        <p:spPr>
          <a:xfrm>
            <a:off x="1524000" y="2407920"/>
            <a:ext cx="9144000" cy="748028"/>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dirty="0"/>
          </a:p>
        </p:txBody>
      </p:sp>
      <p:sp>
        <p:nvSpPr>
          <p:cNvPr id="23" name="Titel 7"/>
          <p:cNvSpPr>
            <a:spLocks noGrp="1"/>
          </p:cNvSpPr>
          <p:nvPr>
            <p:ph type="title"/>
          </p:nvPr>
        </p:nvSpPr>
        <p:spPr>
          <a:xfrm>
            <a:off x="1524000" y="1033695"/>
            <a:ext cx="9144000" cy="1316396"/>
          </a:xfrm>
          <a:prstGeom prst="rect">
            <a:avLst/>
          </a:prstGeom>
        </p:spPr>
        <p:txBody>
          <a:bodyPr anchor="b"/>
          <a:lstStyle>
            <a:lvl1pPr algn="ctr">
              <a:defRPr b="1"/>
            </a:lvl1pPr>
          </a:lstStyle>
          <a:p>
            <a:r>
              <a:rPr lang="en-US" smtClean="0"/>
              <a:t>Click to edit Master title style</a:t>
            </a:r>
            <a:endParaRPr lang="de-DE" dirty="0"/>
          </a:p>
        </p:txBody>
      </p:sp>
      <p:grpSp>
        <p:nvGrpSpPr>
          <p:cNvPr id="19" name="Gruppieren 18"/>
          <p:cNvGrpSpPr/>
          <p:nvPr userDrawn="1"/>
        </p:nvGrpSpPr>
        <p:grpSpPr>
          <a:xfrm>
            <a:off x="1155700" y="3986452"/>
            <a:ext cx="9746155" cy="566770"/>
            <a:chOff x="498625" y="5792837"/>
            <a:chExt cx="9401079" cy="566770"/>
          </a:xfrm>
        </p:grpSpPr>
        <p:pic>
          <p:nvPicPr>
            <p:cNvPr id="20" name="Grafik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8625" y="5834863"/>
              <a:ext cx="560411" cy="373742"/>
            </a:xfrm>
            <a:prstGeom prst="rect">
              <a:avLst/>
            </a:prstGeom>
          </p:spPr>
        </p:pic>
        <p:sp>
          <p:nvSpPr>
            <p:cNvPr id="21" name="Subtitle 2"/>
            <p:cNvSpPr txBox="1">
              <a:spLocks/>
            </p:cNvSpPr>
            <p:nvPr userDrawn="1"/>
          </p:nvSpPr>
          <p:spPr>
            <a:xfrm>
              <a:off x="1068226" y="5792837"/>
              <a:ext cx="8831478"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50" dirty="0" smtClean="0">
                  <a:latin typeface="Arial Narrow" panose="020B0606020202030204" pitchFamily="34" charset="0"/>
                </a:rPr>
                <a:t>This work has been carried out within the framework of the </a:t>
              </a:r>
              <a:r>
                <a:rPr lang="en-US" sz="950" dirty="0" err="1" smtClean="0">
                  <a:latin typeface="Arial Narrow" panose="020B0606020202030204" pitchFamily="34" charset="0"/>
                </a:rPr>
                <a:t>EUROfusion</a:t>
              </a:r>
              <a:r>
                <a:rPr lang="en-US" sz="950" dirty="0" smtClean="0">
                  <a:latin typeface="Arial Narrow" panose="020B0606020202030204" pitchFamily="34" charset="0"/>
                </a:rPr>
                <a:t> Consortium, funded by the European Union via the </a:t>
              </a:r>
              <a:r>
                <a:rPr lang="en-US" sz="950" dirty="0" err="1" smtClean="0">
                  <a:latin typeface="Arial Narrow" panose="020B0606020202030204" pitchFamily="34" charset="0"/>
                </a:rPr>
                <a:t>Euratom</a:t>
              </a:r>
              <a:r>
                <a:rPr lang="en-US" sz="950" dirty="0" smtClean="0">
                  <a:latin typeface="Arial Narrow" panose="020B0606020202030204" pitchFamily="34" charset="0"/>
                </a:rPr>
                <a:t> Research and Training </a:t>
              </a:r>
              <a:r>
                <a:rPr lang="en-US" sz="950" dirty="0" err="1" smtClean="0">
                  <a:latin typeface="Arial Narrow" panose="020B0606020202030204" pitchFamily="34" charset="0"/>
                </a:rPr>
                <a:t>Programme</a:t>
              </a:r>
              <a:r>
                <a:rPr lang="en-US" sz="950" dirty="0" smtClean="0">
                  <a:latin typeface="Arial Narrow" panose="020B0606020202030204" pitchFamily="34" charset="0"/>
                </a:rPr>
                <a:t> (Grant Agreement No 101052200 — </a:t>
              </a:r>
              <a:r>
                <a:rPr lang="en-US" sz="950" dirty="0" err="1" smtClean="0">
                  <a:latin typeface="Arial Narrow" panose="020B0606020202030204" pitchFamily="34" charset="0"/>
                </a:rPr>
                <a:t>EUROfusion</a:t>
              </a:r>
              <a:r>
                <a:rPr lang="en-US" sz="950" dirty="0" smtClean="0">
                  <a:latin typeface="Arial Narrow" panose="020B0606020202030204" pitchFamily="34" charset="0"/>
                </a:rPr>
                <a:t>). Views and opinions expressed are however those of the author(s) only and do not necessarily reflect those of the European Union or the European Commission. Neither the European Union nor the European Commission can be held responsible for them.</a:t>
              </a:r>
              <a:endParaRPr lang="en-US" sz="950" dirty="0">
                <a:latin typeface="Arial Narrow" panose="020B0606020202030204" pitchFamily="34" charset="0"/>
              </a:endParaRPr>
            </a:p>
          </p:txBody>
        </p:sp>
      </p:grpSp>
      <p:grpSp>
        <p:nvGrpSpPr>
          <p:cNvPr id="39" name="Gruppieren 38"/>
          <p:cNvGrpSpPr/>
          <p:nvPr userDrawn="1"/>
        </p:nvGrpSpPr>
        <p:grpSpPr>
          <a:xfrm>
            <a:off x="3520800" y="3240000"/>
            <a:ext cx="5163857" cy="662400"/>
            <a:chOff x="3520800" y="5270400"/>
            <a:chExt cx="5163857" cy="662400"/>
          </a:xfrm>
        </p:grpSpPr>
        <p:pic>
          <p:nvPicPr>
            <p:cNvPr id="40" name="Grafik 3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41" name="Grafik 4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173937316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6F8B61D0-699B-461D-A300-B6BC005433F9}"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14" name="Inhaltsplatzhalter 2"/>
          <p:cNvSpPr>
            <a:spLocks noGrp="1"/>
          </p:cNvSpPr>
          <p:nvPr>
            <p:ph idx="1"/>
          </p:nvPr>
        </p:nvSpPr>
        <p:spPr>
          <a:xfrm>
            <a:off x="479780" y="1096930"/>
            <a:ext cx="11232438" cy="5104490"/>
          </a:xfrm>
          <a:prstGeom prst="rect">
            <a:avLst/>
          </a:prstGeom>
        </p:spPr>
        <p:txBody>
          <a:bodyPr lIns="0"/>
          <a:lstStyle>
            <a:lvl1pPr>
              <a:defRPr lang="de-DE" sz="2400" b="1" kern="1200" smtClean="0">
                <a:solidFill>
                  <a:schemeClr val="tx1"/>
                </a:solidFill>
                <a:latin typeface="+mj-lt"/>
                <a:ea typeface="+mn-ea"/>
                <a:cs typeface="+mn-cs"/>
              </a:defRPr>
            </a:lvl1pPr>
            <a:lvl2pPr>
              <a:defRPr lang="de-DE" sz="2000" b="0" kern="1200" dirty="0" smtClean="0">
                <a:solidFill>
                  <a:schemeClr val="tx1"/>
                </a:solidFill>
                <a:latin typeface="+mj-lt"/>
                <a:ea typeface="+mn-ea"/>
                <a:cs typeface="+mn-cs"/>
              </a:defRPr>
            </a:lvl2pPr>
            <a:lvl3pPr>
              <a:defRPr lang="de-DE" sz="1800" kern="1200" dirty="0" smtClean="0">
                <a:solidFill>
                  <a:schemeClr val="tx1"/>
                </a:solidFill>
                <a:latin typeface="+mj-lt"/>
                <a:ea typeface="+mn-ea"/>
                <a:cs typeface="+mn-cs"/>
              </a:defRPr>
            </a:lvl3pPr>
            <a:lvl4pPr>
              <a:defRPr>
                <a:latin typeface="+mj-lt"/>
              </a:defRPr>
            </a:lvl4pPr>
            <a:lvl5pPr>
              <a:defRPr lang="de-DE" sz="1600" kern="1200" dirty="0" smtClean="0">
                <a:solidFill>
                  <a:schemeClr val="tx1"/>
                </a:solidFill>
                <a:latin typeface="+mj-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1519152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EC991847-CBD4-41C4-8FD4-7EFD490609AE}"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6" name="Textplatzhalter 5"/>
          <p:cNvSpPr>
            <a:spLocks noGrp="1"/>
          </p:cNvSpPr>
          <p:nvPr>
            <p:ph type="body" sz="quarter" idx="17"/>
          </p:nvPr>
        </p:nvSpPr>
        <p:spPr>
          <a:xfrm>
            <a:off x="479425" y="1096930"/>
            <a:ext cx="11233150" cy="5094320"/>
          </a:xfrm>
          <a:prstGeom prst="rect">
            <a:avLst/>
          </a:prstGeom>
        </p:spPr>
        <p:txBody>
          <a:bodyPr lIns="0"/>
          <a:lstStyle>
            <a:lvl1pPr>
              <a:defRPr lang="de-DE" sz="2400" b="1" kern="1200" dirty="0" smtClean="0">
                <a:solidFill>
                  <a:schemeClr val="tx1"/>
                </a:solidFill>
                <a:latin typeface="+mj-lt"/>
                <a:ea typeface="+mn-ea"/>
                <a:cs typeface="+mn-cs"/>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416291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BAD4D7D7-A76F-4447-8CAD-15CB560DFEBB}"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Tree>
    <p:extLst>
      <p:ext uri="{BB962C8B-B14F-4D97-AF65-F5344CB8AC3E}">
        <p14:creationId xmlns:p14="http://schemas.microsoft.com/office/powerpoint/2010/main" val="27583013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2FAE56A9-9B59-49C9-89B4-8027850E41F6}"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14" name="Inhaltsplatzhalter 2"/>
          <p:cNvSpPr>
            <a:spLocks noGrp="1"/>
          </p:cNvSpPr>
          <p:nvPr>
            <p:ph idx="1"/>
          </p:nvPr>
        </p:nvSpPr>
        <p:spPr>
          <a:xfrm>
            <a:off x="479780"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089025"/>
            <a:ext cx="5540020" cy="5129212"/>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5641956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8"/>
            <a:ext cx="9502775" cy="658800"/>
          </a:xfrm>
          <a:prstGeom prst="rect">
            <a:avLst/>
          </a:prstGeom>
        </p:spPr>
        <p:txBody>
          <a:bodyPr lIns="0" rIns="0" anchor="b">
            <a:normAutofit/>
          </a:bodyPr>
          <a:lstStyle>
            <a:lvl1pPr>
              <a:defRPr sz="3200" b="1">
                <a:solidFill>
                  <a:schemeClr val="accent1"/>
                </a:solidFill>
                <a:latin typeface="Arial Narrow" panose="020B0606020202030204" pitchFamily="34" charset="0"/>
              </a:defRPr>
            </a:lvl1pPr>
          </a:lstStyle>
          <a:p>
            <a:r>
              <a:rPr lang="de-DE" dirty="0" smtClean="0"/>
              <a:t>Titelmasterformat durch Klicken bearbeiten</a:t>
            </a:r>
            <a:endParaRPr lang="de-DE" dirty="0"/>
          </a:p>
        </p:txBody>
      </p:sp>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75000"/>
              </a:schemeClr>
            </a:solidFill>
            <a:prstDash val="solid"/>
            <a:round/>
            <a:headEnd type="none" w="med" len="med"/>
            <a:tailEnd type="none" w="med" len="med"/>
          </a:ln>
          <a:effectLst/>
        </p:spPr>
      </p:cxnSp>
      <p:sp>
        <p:nvSpPr>
          <p:cNvPr id="2" name="Datumsplatzhalter 1"/>
          <p:cNvSpPr>
            <a:spLocks noGrp="1"/>
          </p:cNvSpPr>
          <p:nvPr>
            <p:ph type="dt" sz="half" idx="14"/>
          </p:nvPr>
        </p:nvSpPr>
        <p:spPr/>
        <p:txBody>
          <a:bodyPr/>
          <a:lstStyle/>
          <a:p>
            <a:fld id="{44C50B67-9511-48AA-A539-9D4746F347A2}" type="datetime1">
              <a:rPr lang="de-DE" smtClean="0"/>
              <a:t>20.04.2022</a:t>
            </a:fld>
            <a:endParaRPr lang="de-DE" dirty="0"/>
          </a:p>
        </p:txBody>
      </p:sp>
      <p:sp>
        <p:nvSpPr>
          <p:cNvPr id="3" name="Fußzeilenplatzhalter 2"/>
          <p:cNvSpPr>
            <a:spLocks noGrp="1"/>
          </p:cNvSpPr>
          <p:nvPr>
            <p:ph type="ftr" sz="quarter" idx="15"/>
          </p:nvPr>
        </p:nvSpPr>
        <p:spPr/>
        <p:txBody>
          <a:bodyPr/>
          <a:lstStyle/>
          <a:p>
            <a:r>
              <a:rPr lang="de-DE" smtClean="0"/>
              <a:t>Weekly Meeting 08-03-2022</a:t>
            </a:r>
            <a:endParaRPr lang="de-DE" dirty="0"/>
          </a:p>
        </p:txBody>
      </p:sp>
      <p:sp>
        <p:nvSpPr>
          <p:cNvPr id="4" name="Foliennummernplatzhalter 3"/>
          <p:cNvSpPr>
            <a:spLocks noGrp="1"/>
          </p:cNvSpPr>
          <p:nvPr>
            <p:ph type="sldNum" sz="quarter" idx="16"/>
          </p:nvPr>
        </p:nvSpPr>
        <p:spPr/>
        <p:txBody>
          <a:bodyPr/>
          <a:lstStyle/>
          <a:p>
            <a:fld id="{31AA536C-85F5-4A1B-A111-7CE00A08BCBC}" type="slidenum">
              <a:rPr lang="de-DE" smtClean="0"/>
              <a:pPr/>
              <a:t>‹#›</a:t>
            </a:fld>
            <a:endParaRPr lang="de-DE" dirty="0"/>
          </a:p>
        </p:txBody>
      </p:sp>
      <p:sp>
        <p:nvSpPr>
          <p:cNvPr id="14" name="Inhaltsplatzhalter 2"/>
          <p:cNvSpPr>
            <a:spLocks noGrp="1"/>
          </p:cNvSpPr>
          <p:nvPr>
            <p:ph idx="1"/>
          </p:nvPr>
        </p:nvSpPr>
        <p:spPr>
          <a:xfrm>
            <a:off x="479425" y="1912937"/>
            <a:ext cx="5540020" cy="4314721"/>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Inhaltsplatzhalter 2"/>
          <p:cNvSpPr>
            <a:spLocks noGrp="1"/>
          </p:cNvSpPr>
          <p:nvPr>
            <p:ph idx="18"/>
          </p:nvPr>
        </p:nvSpPr>
        <p:spPr>
          <a:xfrm>
            <a:off x="6175248" y="1912937"/>
            <a:ext cx="5540020" cy="4305300"/>
          </a:xfrm>
          <a:prstGeom prst="rect">
            <a:avLst/>
          </a:prstGeom>
        </p:spPr>
        <p:txBody>
          <a:bodyPr lIns="0"/>
          <a:lstStyle>
            <a:lvl1pPr>
              <a:defRPr lang="de-DE" sz="2400" b="1" kern="1200" smtClean="0">
                <a:solidFill>
                  <a:schemeClr val="tx1"/>
                </a:solidFill>
                <a:latin typeface="+mn-lt"/>
                <a:ea typeface="+mn-ea"/>
                <a:cs typeface="+mn-cs"/>
              </a:defRPr>
            </a:lvl1pPr>
            <a:lvl2pPr>
              <a:defRPr lang="de-DE" sz="2000" b="0" kern="1200" dirty="0" smtClean="0">
                <a:solidFill>
                  <a:schemeClr val="tx1"/>
                </a:solidFill>
                <a:latin typeface="+mn-lt"/>
                <a:ea typeface="+mn-ea"/>
                <a:cs typeface="+mn-cs"/>
              </a:defRPr>
            </a:lvl2pPr>
            <a:lvl3pPr>
              <a:defRPr lang="de-DE" sz="1800" kern="1200" dirty="0" smtClean="0">
                <a:solidFill>
                  <a:schemeClr val="tx1"/>
                </a:solidFill>
                <a:latin typeface="+mn-lt"/>
                <a:ea typeface="+mn-ea"/>
                <a:cs typeface="+mn-cs"/>
              </a:defRPr>
            </a:lvl3pPr>
            <a:lvl5pPr>
              <a:defRPr lang="de-DE" sz="1600" kern="1200" dirty="0" smtClean="0">
                <a:solidFill>
                  <a:schemeClr val="tx1"/>
                </a:solidFill>
                <a:latin typeface="+mn-lt"/>
                <a:ea typeface="+mn-ea"/>
                <a:cs typeface="+mn-cs"/>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2"/>
          <p:cNvSpPr>
            <a:spLocks noGrp="1"/>
          </p:cNvSpPr>
          <p:nvPr>
            <p:ph type="body" idx="19"/>
          </p:nvPr>
        </p:nvSpPr>
        <p:spPr>
          <a:xfrm>
            <a:off x="479426" y="1089025"/>
            <a:ext cx="5540020"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
        <p:nvSpPr>
          <p:cNvPr id="18" name="Textplatzhalter 4"/>
          <p:cNvSpPr>
            <a:spLocks noGrp="1"/>
          </p:cNvSpPr>
          <p:nvPr>
            <p:ph type="body" sz="quarter" idx="3"/>
          </p:nvPr>
        </p:nvSpPr>
        <p:spPr>
          <a:xfrm>
            <a:off x="6172136" y="1089025"/>
            <a:ext cx="5539678" cy="823912"/>
          </a:xfrm>
          <a:prstGeom prst="rect">
            <a:avLst/>
          </a:prstGeom>
        </p:spPr>
        <p:txBody>
          <a:bodyPr l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Formatvorlagen des Textmasters bearbeiten</a:t>
            </a:r>
          </a:p>
        </p:txBody>
      </p:sp>
    </p:spTree>
    <p:extLst>
      <p:ext uri="{BB962C8B-B14F-4D97-AF65-F5344CB8AC3E}">
        <p14:creationId xmlns:p14="http://schemas.microsoft.com/office/powerpoint/2010/main" val="27719487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7.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7.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0D7D633D-9F0C-4ADD-99E3-551BEBD536B9}" type="datetime1">
              <a:rPr lang="de-DE" smtClean="0"/>
              <a:t>20.04.2022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smtClean="0"/>
              <a:t>Weekly Meeting 08-03-2022</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pic>
        <p:nvPicPr>
          <p:cNvPr id="7" name="Grafik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94351" y="189217"/>
            <a:ext cx="571391" cy="511634"/>
          </a:xfrm>
          <a:prstGeom prst="rect">
            <a:avLst/>
          </a:prstGeom>
        </p:spPr>
      </p:pic>
      <p:pic>
        <p:nvPicPr>
          <p:cNvPr id="8" name="Grafik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334500" y="183600"/>
            <a:ext cx="2401557" cy="516910"/>
          </a:xfrm>
          <a:prstGeom prst="rect">
            <a:avLst/>
          </a:prstGeom>
        </p:spPr>
      </p:pic>
    </p:spTree>
    <p:extLst>
      <p:ext uri="{BB962C8B-B14F-4D97-AF65-F5344CB8AC3E}">
        <p14:creationId xmlns:p14="http://schemas.microsoft.com/office/powerpoint/2010/main" val="54024611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5" r:id="rId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86" userDrawn="1">
          <p15:clr>
            <a:srgbClr val="F26B43"/>
          </p15:clr>
        </p15:guide>
        <p15:guide id="9" orient="horz" pos="438">
          <p15:clr>
            <a:srgbClr val="F26B43"/>
          </p15:clr>
        </p15:guide>
        <p15:guide id="10" orient="horz" pos="3917">
          <p15:clr>
            <a:srgbClr val="F26B43"/>
          </p15:clr>
        </p15:guide>
        <p15:guide id="11" orient="horz" pos="23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0BF31C54-7A7E-458D-8F73-4F96F429059D}" type="datetime1">
              <a:rPr lang="de-DE" smtClean="0"/>
              <a:t>20.04.2022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smtClean="0"/>
              <a:t>Weekly Meeting 08-03-2022</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pic>
        <p:nvPicPr>
          <p:cNvPr id="8"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110850" y="191293"/>
            <a:ext cx="600964" cy="5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58570" y="191598"/>
            <a:ext cx="599049" cy="536400"/>
          </a:xfrm>
          <a:prstGeom prst="rect">
            <a:avLst/>
          </a:prstGeom>
        </p:spPr>
      </p:pic>
    </p:spTree>
    <p:extLst>
      <p:ext uri="{BB962C8B-B14F-4D97-AF65-F5344CB8AC3E}">
        <p14:creationId xmlns:p14="http://schemas.microsoft.com/office/powerpoint/2010/main" val="295447090"/>
      </p:ext>
    </p:extLst>
  </p:cSld>
  <p:clrMap bg1="lt1" tx1="dk1" bg2="lt2" tx2="dk2" accent1="accent1" accent2="accent2" accent3="accent3" accent4="accent4" accent5="accent5" accent6="accent6" hlink="hlink" folHlink="folHlink"/>
  <p:sldLayoutIdLst>
    <p:sldLayoutId id="2147483699" r:id="rId1"/>
    <p:sldLayoutId id="2147483716" r:id="rId2"/>
    <p:sldLayoutId id="2147483700" r:id="rId3"/>
    <p:sldLayoutId id="2147483701" r:id="rId4"/>
    <p:sldLayoutId id="2147483702"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5EA25F1D-8745-49C9-8594-9839C4E9308F}" type="datetime1">
              <a:rPr lang="de-DE" smtClean="0"/>
              <a:t>20.04.2022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smtClean="0"/>
              <a:t>Weekly Meeting 08-03-2022</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pic>
        <p:nvPicPr>
          <p:cNvPr id="8"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110850" y="188912"/>
            <a:ext cx="600964" cy="5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864169"/>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693" r:id="rId3"/>
    <p:sldLayoutId id="2147483694" r:id="rId4"/>
    <p:sldLayoutId id="2147483695"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7B186278-9A13-4B30-A8A3-0CAACD739705}" type="datetime1">
              <a:rPr lang="de-DE" smtClean="0"/>
              <a:t>20.04.2022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r>
              <a:rPr lang="de-DE" smtClean="0"/>
              <a:t>Weekly Meeting 08-03-2022</a:t>
            </a:r>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0" tIns="45720" rIns="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a:t>
            </a:fld>
            <a:endParaRPr lang="de-DE" dirty="0"/>
          </a:p>
        </p:txBody>
      </p:sp>
    </p:spTree>
    <p:extLst>
      <p:ext uri="{BB962C8B-B14F-4D97-AF65-F5344CB8AC3E}">
        <p14:creationId xmlns:p14="http://schemas.microsoft.com/office/powerpoint/2010/main" val="2164823379"/>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378">
          <p15:clr>
            <a:srgbClr val="F26B43"/>
          </p15:clr>
        </p15:guide>
        <p15:guide id="3" pos="302">
          <p15:clr>
            <a:srgbClr val="F26B43"/>
          </p15:clr>
        </p15:guide>
        <p15:guide id="4" orient="horz" pos="119">
          <p15:clr>
            <a:srgbClr val="F26B43"/>
          </p15:clr>
        </p15:guide>
        <p15:guide id="5" orient="horz" pos="3997">
          <p15:clr>
            <a:srgbClr val="F26B43"/>
          </p15:clr>
        </p15:guide>
        <p15:guide id="6" orient="horz" pos="572">
          <p15:clr>
            <a:srgbClr val="F26B43"/>
          </p15:clr>
        </p15:guide>
        <p15:guide id="7" orient="horz" pos="686">
          <p15:clr>
            <a:srgbClr val="F26B43"/>
          </p15:clr>
        </p15:guide>
        <p15:guide id="8" orient="horz" pos="2273">
          <p15:clr>
            <a:srgbClr val="F26B43"/>
          </p15:clr>
        </p15:guide>
        <p15:guide id="9" orient="horz" pos="458">
          <p15:clr>
            <a:srgbClr val="F26B43"/>
          </p15:clr>
        </p15:guide>
        <p15:guide id="10" orient="horz" pos="39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49D68B-6A33-413E-8D34-5E431751EB7F}" type="datetime1">
              <a:rPr lang="de-DE" smtClean="0"/>
              <a:t>20.04.2022</a:t>
            </a:fld>
            <a:endParaRPr lang="de-DE" dirty="0"/>
          </a:p>
        </p:txBody>
      </p:sp>
      <p:sp>
        <p:nvSpPr>
          <p:cNvPr id="3" name="Fußzeilenplatzhalter 2"/>
          <p:cNvSpPr>
            <a:spLocks noGrp="1"/>
          </p:cNvSpPr>
          <p:nvPr>
            <p:ph type="ftr" sz="quarter" idx="11"/>
          </p:nvPr>
        </p:nvSpPr>
        <p:spPr/>
        <p:txBody>
          <a:bodyPr/>
          <a:lstStyle/>
          <a:p>
            <a:r>
              <a:rPr lang="en-US" smtClean="0"/>
              <a:t>Weekly Meeting 08-03-2022</a:t>
            </a:r>
            <a:endParaRPr lang="en-US" dirty="0"/>
          </a:p>
        </p:txBody>
      </p:sp>
      <p:sp>
        <p:nvSpPr>
          <p:cNvPr id="4" name="Foliennummernplatzhalter 3"/>
          <p:cNvSpPr>
            <a:spLocks noGrp="1"/>
          </p:cNvSpPr>
          <p:nvPr>
            <p:ph type="sldNum" sz="quarter" idx="12"/>
          </p:nvPr>
        </p:nvSpPr>
        <p:spPr/>
        <p:txBody>
          <a:bodyPr/>
          <a:lstStyle/>
          <a:p>
            <a:fld id="{31AA536C-85F5-4A1B-A111-7CE00A08BCBC}" type="slidenum">
              <a:rPr lang="de-DE" smtClean="0"/>
              <a:pPr/>
              <a:t>1</a:t>
            </a:fld>
            <a:endParaRPr lang="de-DE" dirty="0"/>
          </a:p>
        </p:txBody>
      </p:sp>
      <p:sp>
        <p:nvSpPr>
          <p:cNvPr id="6" name="Untertitel 5"/>
          <p:cNvSpPr>
            <a:spLocks noGrp="1"/>
          </p:cNvSpPr>
          <p:nvPr>
            <p:ph type="subTitle" idx="1"/>
          </p:nvPr>
        </p:nvSpPr>
        <p:spPr/>
        <p:txBody>
          <a:bodyPr/>
          <a:lstStyle/>
          <a:p>
            <a:r>
              <a:rPr lang="de-DE" dirty="0" smtClean="0"/>
              <a:t>Amit </a:t>
            </a:r>
            <a:r>
              <a:rPr lang="de-DE" dirty="0" err="1" smtClean="0"/>
              <a:t>Kharwandikar</a:t>
            </a:r>
            <a:endParaRPr lang="de-DE" dirty="0"/>
          </a:p>
        </p:txBody>
      </p:sp>
      <p:sp>
        <p:nvSpPr>
          <p:cNvPr id="7" name="Titel 6"/>
          <p:cNvSpPr>
            <a:spLocks noGrp="1"/>
          </p:cNvSpPr>
          <p:nvPr>
            <p:ph type="title"/>
          </p:nvPr>
        </p:nvSpPr>
        <p:spPr/>
        <p:txBody>
          <a:bodyPr/>
          <a:lstStyle/>
          <a:p>
            <a:r>
              <a:rPr lang="de-DE" dirty="0" smtClean="0"/>
              <a:t>OP2 </a:t>
            </a:r>
            <a:r>
              <a:rPr lang="de-DE" dirty="0" err="1" smtClean="0"/>
              <a:t>Proposals</a:t>
            </a:r>
            <a:r>
              <a:rPr lang="de-DE" dirty="0" smtClean="0"/>
              <a:t>: </a:t>
            </a:r>
            <a:r>
              <a:rPr lang="de-DE" dirty="0" err="1" smtClean="0"/>
              <a:t>Divertor</a:t>
            </a:r>
            <a:r>
              <a:rPr lang="de-DE" dirty="0" smtClean="0"/>
              <a:t> </a:t>
            </a:r>
            <a:r>
              <a:rPr lang="de-DE" dirty="0" err="1" smtClean="0"/>
              <a:t>Plugging</a:t>
            </a:r>
            <a:endParaRPr lang="de-DE" dirty="0"/>
          </a:p>
        </p:txBody>
      </p:sp>
    </p:spTree>
    <p:extLst>
      <p:ext uri="{BB962C8B-B14F-4D97-AF65-F5344CB8AC3E}">
        <p14:creationId xmlns:p14="http://schemas.microsoft.com/office/powerpoint/2010/main" val="23487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smtClean="0"/>
              <a:t>Proposals</a:t>
            </a:r>
            <a:endParaRPr lang="de-DE" dirty="0"/>
          </a:p>
        </p:txBody>
      </p:sp>
      <p:sp>
        <p:nvSpPr>
          <p:cNvPr id="10" name="Datumsplatzhalter 9"/>
          <p:cNvSpPr>
            <a:spLocks noGrp="1"/>
          </p:cNvSpPr>
          <p:nvPr>
            <p:ph type="dt" sz="half" idx="14"/>
          </p:nvPr>
        </p:nvSpPr>
        <p:spPr/>
        <p:txBody>
          <a:bodyPr/>
          <a:lstStyle/>
          <a:p>
            <a:fld id="{DDB15BF4-3E45-41CE-86DE-7150E5019907}" type="datetime1">
              <a:rPr lang="de-DE" smtClean="0"/>
              <a:t>20.04.2022</a:t>
            </a:fld>
            <a:endParaRPr lang="de-DE" dirty="0"/>
          </a:p>
        </p:txBody>
      </p:sp>
      <p:sp>
        <p:nvSpPr>
          <p:cNvPr id="7" name="Fußzeilenplatzhalter 6"/>
          <p:cNvSpPr>
            <a:spLocks noGrp="1"/>
          </p:cNvSpPr>
          <p:nvPr>
            <p:ph type="ftr" sz="quarter" idx="15"/>
          </p:nvPr>
        </p:nvSpPr>
        <p:spPr/>
        <p:txBody>
          <a:bodyPr/>
          <a:lstStyle/>
          <a:p>
            <a:r>
              <a:rPr lang="en-US" dirty="0" smtClean="0"/>
              <a:t>Weekly Meeting 08-03-2022</a:t>
            </a:r>
          </a:p>
        </p:txBody>
      </p:sp>
      <p:sp>
        <p:nvSpPr>
          <p:cNvPr id="8" name="Foliennummernplatzhalter 7"/>
          <p:cNvSpPr>
            <a:spLocks noGrp="1"/>
          </p:cNvSpPr>
          <p:nvPr>
            <p:ph type="sldNum" sz="quarter" idx="16"/>
          </p:nvPr>
        </p:nvSpPr>
        <p:spPr/>
        <p:txBody>
          <a:bodyPr/>
          <a:lstStyle/>
          <a:p>
            <a:fld id="{31AA536C-85F5-4A1B-A111-7CE00A08BCBC}" type="slidenum">
              <a:rPr lang="de-DE" smtClean="0"/>
              <a:pPr/>
              <a:t>2</a:t>
            </a:fld>
            <a:endParaRPr lang="de-DE" dirty="0"/>
          </a:p>
        </p:txBody>
      </p:sp>
      <p:pic>
        <p:nvPicPr>
          <p:cNvPr id="3" name="Content Placeholder 2"/>
          <p:cNvPicPr>
            <a:picLocks noGrp="1" noChangeAspect="1"/>
          </p:cNvPicPr>
          <p:nvPr>
            <p:ph idx="1"/>
          </p:nvPr>
        </p:nvPicPr>
        <p:blipFill>
          <a:blip r:embed="rId2"/>
          <a:stretch>
            <a:fillRect/>
          </a:stretch>
        </p:blipFill>
        <p:spPr>
          <a:xfrm>
            <a:off x="481250" y="1237483"/>
            <a:ext cx="11233150" cy="1217799"/>
          </a:xfrm>
          <a:prstGeom prst="rect">
            <a:avLst/>
          </a:prstGeom>
        </p:spPr>
      </p:pic>
      <p:pic>
        <p:nvPicPr>
          <p:cNvPr id="3074" name="Picture 2" descr="C:\Users\amitk\AppData\Local\Temp\msohtmlclip1\01\clip_image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74" y="2455282"/>
            <a:ext cx="418147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068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Effect of Planar coil currents</a:t>
            </a:r>
            <a:endParaRPr lang="en-US" dirty="0"/>
          </a:p>
        </p:txBody>
      </p:sp>
      <p:sp>
        <p:nvSpPr>
          <p:cNvPr id="3" name="Date Placeholder 2"/>
          <p:cNvSpPr>
            <a:spLocks noGrp="1"/>
          </p:cNvSpPr>
          <p:nvPr>
            <p:ph type="dt" sz="half" idx="14"/>
          </p:nvPr>
        </p:nvSpPr>
        <p:spPr/>
        <p:txBody>
          <a:bodyPr/>
          <a:lstStyle/>
          <a:p>
            <a:fld id="{EC991847-CBD4-41C4-8FD4-7EFD490609AE}" type="datetime1">
              <a:rPr lang="de-DE" smtClean="0"/>
              <a:t>20.04.2022</a:t>
            </a:fld>
            <a:endParaRPr lang="de-DE" dirty="0"/>
          </a:p>
        </p:txBody>
      </p:sp>
      <p:sp>
        <p:nvSpPr>
          <p:cNvPr id="4" name="Footer Placeholder 3"/>
          <p:cNvSpPr>
            <a:spLocks noGrp="1"/>
          </p:cNvSpPr>
          <p:nvPr>
            <p:ph type="ftr" sz="quarter" idx="15"/>
          </p:nvPr>
        </p:nvSpPr>
        <p:spPr/>
        <p:txBody>
          <a:bodyPr/>
          <a:lstStyle/>
          <a:p>
            <a:r>
              <a:rPr lang="de-DE" smtClean="0"/>
              <a:t>Weekly Meeting 08-03-2022</a:t>
            </a:r>
            <a:endParaRPr lang="de-DE" dirty="0"/>
          </a:p>
        </p:txBody>
      </p:sp>
      <p:sp>
        <p:nvSpPr>
          <p:cNvPr id="5" name="Slide Number Placeholder 4"/>
          <p:cNvSpPr>
            <a:spLocks noGrp="1"/>
          </p:cNvSpPr>
          <p:nvPr>
            <p:ph type="sldNum" sz="quarter" idx="16"/>
          </p:nvPr>
        </p:nvSpPr>
        <p:spPr/>
        <p:txBody>
          <a:bodyPr/>
          <a:lstStyle/>
          <a:p>
            <a:fld id="{31AA536C-85F5-4A1B-A111-7CE00A08BCBC}" type="slidenum">
              <a:rPr lang="de-DE" smtClean="0"/>
              <a:pPr/>
              <a:t>3</a:t>
            </a:fld>
            <a:endParaRPr lang="de-DE" dirty="0"/>
          </a:p>
        </p:txBody>
      </p:sp>
      <p:sp>
        <p:nvSpPr>
          <p:cNvPr id="7" name="Content Placeholder 6"/>
          <p:cNvSpPr>
            <a:spLocks noGrp="1"/>
          </p:cNvSpPr>
          <p:nvPr>
            <p:ph idx="1"/>
          </p:nvPr>
        </p:nvSpPr>
        <p:spPr/>
        <p:txBody>
          <a:bodyPr/>
          <a:lstStyle/>
          <a:p>
            <a:r>
              <a:rPr lang="en-US" dirty="0" smtClean="0"/>
              <a:t>FTM -&gt; Increase size of plasma</a:t>
            </a:r>
          </a:p>
          <a:p>
            <a:r>
              <a:rPr lang="en-US" dirty="0" smtClean="0"/>
              <a:t>KJM -&gt; Outward shift of plasma + Increase size of plasma</a:t>
            </a:r>
          </a:p>
          <a:p>
            <a:r>
              <a:rPr lang="en-US" dirty="0" smtClean="0"/>
              <a:t>Change currents to observe effects on </a:t>
            </a:r>
            <a:r>
              <a:rPr lang="en-US" dirty="0" err="1" smtClean="0"/>
              <a:t>separatrix</a:t>
            </a:r>
            <a:r>
              <a:rPr lang="en-US" dirty="0" smtClean="0"/>
              <a:t> -&gt; </a:t>
            </a:r>
          </a:p>
          <a:p>
            <a:endParaRPr lang="en-US" dirty="0"/>
          </a:p>
        </p:txBody>
      </p:sp>
      <p:pic>
        <p:nvPicPr>
          <p:cNvPr id="1026" name="Grafik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617" y="2724941"/>
            <a:ext cx="5138763" cy="347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19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Poincare maps</a:t>
            </a:r>
            <a:endParaRPr lang="en-US" dirty="0"/>
          </a:p>
        </p:txBody>
      </p:sp>
      <p:sp>
        <p:nvSpPr>
          <p:cNvPr id="3" name="Date Placeholder 2"/>
          <p:cNvSpPr>
            <a:spLocks noGrp="1"/>
          </p:cNvSpPr>
          <p:nvPr>
            <p:ph type="dt" sz="half" idx="14"/>
          </p:nvPr>
        </p:nvSpPr>
        <p:spPr/>
        <p:txBody>
          <a:bodyPr/>
          <a:lstStyle/>
          <a:p>
            <a:fld id="{EC991847-CBD4-41C4-8FD4-7EFD490609AE}" type="datetime1">
              <a:rPr lang="de-DE" smtClean="0"/>
              <a:t>20.04.2022</a:t>
            </a:fld>
            <a:endParaRPr lang="de-DE" dirty="0"/>
          </a:p>
        </p:txBody>
      </p:sp>
      <p:sp>
        <p:nvSpPr>
          <p:cNvPr id="4" name="Footer Placeholder 3"/>
          <p:cNvSpPr>
            <a:spLocks noGrp="1"/>
          </p:cNvSpPr>
          <p:nvPr>
            <p:ph type="ftr" sz="quarter" idx="15"/>
          </p:nvPr>
        </p:nvSpPr>
        <p:spPr/>
        <p:txBody>
          <a:bodyPr/>
          <a:lstStyle/>
          <a:p>
            <a:r>
              <a:rPr lang="de-DE" smtClean="0"/>
              <a:t>Weekly Meeting 08-03-2022</a:t>
            </a:r>
            <a:endParaRPr lang="de-DE" dirty="0"/>
          </a:p>
        </p:txBody>
      </p:sp>
      <p:sp>
        <p:nvSpPr>
          <p:cNvPr id="5" name="Slide Number Placeholder 4"/>
          <p:cNvSpPr>
            <a:spLocks noGrp="1"/>
          </p:cNvSpPr>
          <p:nvPr>
            <p:ph type="sldNum" sz="quarter" idx="16"/>
          </p:nvPr>
        </p:nvSpPr>
        <p:spPr/>
        <p:txBody>
          <a:bodyPr/>
          <a:lstStyle/>
          <a:p>
            <a:fld id="{31AA536C-85F5-4A1B-A111-7CE00A08BCBC}" type="slidenum">
              <a:rPr lang="de-DE" smtClean="0"/>
              <a:pPr/>
              <a:t>4</a:t>
            </a:fld>
            <a:endParaRPr lang="de-D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852" y="1026689"/>
            <a:ext cx="9376739" cy="485441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479" r="23395"/>
          <a:stretch/>
        </p:blipFill>
        <p:spPr>
          <a:xfrm>
            <a:off x="7275729" y="1026689"/>
            <a:ext cx="4322021" cy="4851026"/>
          </a:xfrm>
          <a:prstGeom prst="rect">
            <a:avLst/>
          </a:prstGeom>
        </p:spPr>
      </p:pic>
    </p:spTree>
    <p:extLst>
      <p:ext uri="{BB962C8B-B14F-4D97-AF65-F5344CB8AC3E}">
        <p14:creationId xmlns:p14="http://schemas.microsoft.com/office/powerpoint/2010/main" val="320013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goal</a:t>
            </a:r>
            <a:endParaRPr lang="en-US" dirty="0"/>
          </a:p>
        </p:txBody>
      </p:sp>
      <p:sp>
        <p:nvSpPr>
          <p:cNvPr id="3" name="Date Placeholder 2"/>
          <p:cNvSpPr>
            <a:spLocks noGrp="1"/>
          </p:cNvSpPr>
          <p:nvPr>
            <p:ph type="dt" sz="half" idx="14"/>
          </p:nvPr>
        </p:nvSpPr>
        <p:spPr/>
        <p:txBody>
          <a:bodyPr/>
          <a:lstStyle/>
          <a:p>
            <a:fld id="{EC991847-CBD4-41C4-8FD4-7EFD490609AE}" type="datetime1">
              <a:rPr lang="de-DE" smtClean="0"/>
              <a:t>20.04.2022</a:t>
            </a:fld>
            <a:endParaRPr lang="de-DE" dirty="0"/>
          </a:p>
        </p:txBody>
      </p:sp>
      <p:sp>
        <p:nvSpPr>
          <p:cNvPr id="4" name="Footer Placeholder 3"/>
          <p:cNvSpPr>
            <a:spLocks noGrp="1"/>
          </p:cNvSpPr>
          <p:nvPr>
            <p:ph type="ftr" sz="quarter" idx="15"/>
          </p:nvPr>
        </p:nvSpPr>
        <p:spPr/>
        <p:txBody>
          <a:bodyPr/>
          <a:lstStyle/>
          <a:p>
            <a:r>
              <a:rPr lang="de-DE" smtClean="0"/>
              <a:t>Weekly Meeting 08-03-2022</a:t>
            </a:r>
            <a:endParaRPr lang="de-DE" dirty="0"/>
          </a:p>
        </p:txBody>
      </p:sp>
      <p:sp>
        <p:nvSpPr>
          <p:cNvPr id="5" name="Slide Number Placeholder 4"/>
          <p:cNvSpPr>
            <a:spLocks noGrp="1"/>
          </p:cNvSpPr>
          <p:nvPr>
            <p:ph type="sldNum" sz="quarter" idx="16"/>
          </p:nvPr>
        </p:nvSpPr>
        <p:spPr/>
        <p:txBody>
          <a:bodyPr/>
          <a:lstStyle/>
          <a:p>
            <a:fld id="{31AA536C-85F5-4A1B-A111-7CE00A08BCBC}" type="slidenum">
              <a:rPr lang="de-DE" smtClean="0"/>
              <a:pPr/>
              <a:t>5</a:t>
            </a:fld>
            <a:endParaRPr lang="de-DE" dirty="0"/>
          </a:p>
        </p:txBody>
      </p:sp>
      <p:sp>
        <p:nvSpPr>
          <p:cNvPr id="6" name="Text Placeholder 5"/>
          <p:cNvSpPr>
            <a:spLocks noGrp="1"/>
          </p:cNvSpPr>
          <p:nvPr>
            <p:ph type="body" sz="quarter" idx="17"/>
          </p:nvPr>
        </p:nvSpPr>
        <p:spPr/>
        <p:txBody>
          <a:bodyPr/>
          <a:lstStyle/>
          <a:p>
            <a:r>
              <a:rPr lang="en-US" dirty="0" smtClean="0"/>
              <a:t>Load outboard and inboard PFCs, primarily baffles till 250 KW/m^2</a:t>
            </a:r>
          </a:p>
          <a:p>
            <a:r>
              <a:rPr lang="en-US" dirty="0" smtClean="0"/>
              <a:t>With hot, dense plasma, close the exit route of neutrals flying </a:t>
            </a:r>
          </a:p>
          <a:p>
            <a:pPr>
              <a:buFontTx/>
              <a:buChar char="-"/>
            </a:pPr>
            <a:r>
              <a:rPr lang="en-US" dirty="0" smtClean="0"/>
              <a:t>along the baffles</a:t>
            </a:r>
          </a:p>
          <a:p>
            <a:pPr>
              <a:buFontTx/>
              <a:buChar char="-"/>
            </a:pPr>
            <a:r>
              <a:rPr lang="en-US" dirty="0"/>
              <a:t>a</a:t>
            </a:r>
            <a:r>
              <a:rPr lang="en-US" dirty="0" smtClean="0"/>
              <a:t>long the TM1h and TM9h ~ end of strike lines</a:t>
            </a:r>
          </a:p>
          <a:p>
            <a:r>
              <a:rPr lang="en-US" dirty="0" err="1" smtClean="0"/>
              <a:t>Poloidalally</a:t>
            </a:r>
            <a:r>
              <a:rPr lang="en-US" dirty="0" smtClean="0"/>
              <a:t>: iota scan </a:t>
            </a:r>
          </a:p>
          <a:p>
            <a:r>
              <a:rPr lang="en-US" dirty="0" err="1" smtClean="0"/>
              <a:t>Toroidally</a:t>
            </a:r>
            <a:r>
              <a:rPr lang="en-US" dirty="0" smtClean="0"/>
              <a:t>: mirror ratio</a:t>
            </a:r>
            <a:endParaRPr lang="en-US" dirty="0"/>
          </a:p>
        </p:txBody>
      </p:sp>
      <p:pic>
        <p:nvPicPr>
          <p:cNvPr id="9" name="Picture 2" descr="C:\Users\amitk\AppData\Local\Temp\msohtmlclip1\01\clip_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059" y="2251351"/>
            <a:ext cx="418147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58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EC991847-CBD4-41C4-8FD4-7EFD490609AE}" type="datetime1">
              <a:rPr lang="de-DE" smtClean="0"/>
              <a:t>20.04.2022</a:t>
            </a:fld>
            <a:endParaRPr lang="de-DE" dirty="0"/>
          </a:p>
        </p:txBody>
      </p:sp>
      <p:sp>
        <p:nvSpPr>
          <p:cNvPr id="4" name="Footer Placeholder 3"/>
          <p:cNvSpPr>
            <a:spLocks noGrp="1"/>
          </p:cNvSpPr>
          <p:nvPr>
            <p:ph type="ftr" sz="quarter" idx="15"/>
          </p:nvPr>
        </p:nvSpPr>
        <p:spPr/>
        <p:txBody>
          <a:bodyPr/>
          <a:lstStyle/>
          <a:p>
            <a:r>
              <a:rPr lang="de-DE" smtClean="0"/>
              <a:t>Weekly Meeting 08-03-2022</a:t>
            </a:r>
            <a:endParaRPr lang="de-DE" dirty="0"/>
          </a:p>
        </p:txBody>
      </p:sp>
      <p:sp>
        <p:nvSpPr>
          <p:cNvPr id="5" name="Slide Number Placeholder 4"/>
          <p:cNvSpPr>
            <a:spLocks noGrp="1"/>
          </p:cNvSpPr>
          <p:nvPr>
            <p:ph type="sldNum" sz="quarter" idx="16"/>
          </p:nvPr>
        </p:nvSpPr>
        <p:spPr/>
        <p:txBody>
          <a:bodyPr/>
          <a:lstStyle/>
          <a:p>
            <a:fld id="{31AA536C-85F5-4A1B-A111-7CE00A08BCBC}" type="slidenum">
              <a:rPr lang="de-DE" smtClean="0"/>
              <a:pPr/>
              <a:t>6</a:t>
            </a:fld>
            <a:endParaRPr lang="de-DE" dirty="0"/>
          </a:p>
        </p:txBody>
      </p:sp>
      <p:sp>
        <p:nvSpPr>
          <p:cNvPr id="6" name="Text Placeholder 5"/>
          <p:cNvSpPr>
            <a:spLocks noGrp="1"/>
          </p:cNvSpPr>
          <p:nvPr>
            <p:ph type="body" sz="quarter" idx="17"/>
          </p:nvPr>
        </p:nvSpPr>
        <p:spPr/>
        <p:txBody>
          <a:bodyPr/>
          <a:lstStyle/>
          <a:p>
            <a:endParaRPr lang="en-US" dirty="0" smtClean="0"/>
          </a:p>
          <a:p>
            <a:pPr marL="0" indent="0">
              <a:buNone/>
            </a:pPr>
            <a:endParaRPr lang="en-US" dirty="0"/>
          </a:p>
          <a:p>
            <a:endParaRPr lang="en-US" dirty="0" smtClean="0"/>
          </a:p>
          <a:p>
            <a:endParaRPr lang="en-US" dirty="0"/>
          </a:p>
          <a:p>
            <a:pPr marL="0" indent="0" algn="ctr">
              <a:buNone/>
            </a:pPr>
            <a:r>
              <a:rPr lang="en-US" sz="4000" dirty="0" smtClean="0"/>
              <a:t>Discussion</a:t>
            </a:r>
          </a:p>
        </p:txBody>
      </p:sp>
    </p:spTree>
    <p:extLst>
      <p:ext uri="{BB962C8B-B14F-4D97-AF65-F5344CB8AC3E}">
        <p14:creationId xmlns:p14="http://schemas.microsoft.com/office/powerpoint/2010/main" val="251837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B38E543F-A129-40C0-ADBB-433F65C5093B}"/>
    </a:ext>
  </a:extLst>
</a:theme>
</file>

<file path=ppt/theme/theme2.xml><?xml version="1.0" encoding="utf-8"?>
<a:theme xmlns:a="http://schemas.openxmlformats.org/drawingml/2006/main" name="Content">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FAAC022C-BDCA-486D-9192-2B2D81FEC5B6}"/>
    </a:ext>
  </a:extLst>
</a:theme>
</file>

<file path=ppt/theme/theme3.xml><?xml version="1.0" encoding="utf-8"?>
<a:theme xmlns:a="http://schemas.openxmlformats.org/drawingml/2006/main" name="IPP_only">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IPP Slide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E76A6302-06F5-411F-9080-DEBE3294FD38}"/>
    </a:ext>
  </a:extLst>
</a:theme>
</file>

<file path=ppt/theme/theme4.xml><?xml version="1.0" encoding="utf-8"?>
<a:theme xmlns:a="http://schemas.openxmlformats.org/drawingml/2006/main" name="Blank">
  <a:themeElements>
    <a:clrScheme name="IPP">
      <a:dk1>
        <a:sysClr val="windowText" lastClr="000000"/>
      </a:dk1>
      <a:lt1>
        <a:sysClr val="window" lastClr="FFFFFF"/>
      </a:lt1>
      <a:dk2>
        <a:srgbClr val="44546A"/>
      </a:dk2>
      <a:lt2>
        <a:srgbClr val="E7E6E6"/>
      </a:lt2>
      <a:accent1>
        <a:srgbClr val="005BAA"/>
      </a:accent1>
      <a:accent2>
        <a:srgbClr val="B42041"/>
      </a:accent2>
      <a:accent3>
        <a:srgbClr val="70AD47"/>
      </a:accent3>
      <a:accent4>
        <a:srgbClr val="F9A807"/>
      </a:accent4>
      <a:accent5>
        <a:srgbClr val="4472C4"/>
      </a:accent5>
      <a:accent6>
        <a:srgbClr val="FF0000"/>
      </a:accent6>
      <a:hlink>
        <a:srgbClr val="005BAA"/>
      </a:hlink>
      <a:folHlink>
        <a:srgbClr val="954F72"/>
      </a:folHlink>
    </a:clrScheme>
    <a:fontScheme name="Standard">
      <a:majorFont>
        <a:latin typeface="Arial Narrow"/>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Folien-Muster Logo Wendelstein 7-X.pptx" id="{C543C980-2F68-4B72-B6FA-AAFF205D1708}" vid="{7422B880-84A2-4B5A-821E-D6700FA56196}"/>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PP blue">
      <a:srgbClr val="005BAA"/>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slide_template_W7X_2022_02_16_9</Template>
  <TotalTime>0</TotalTime>
  <Words>122</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vt:i4>
      </vt:variant>
    </vt:vector>
  </HeadingPairs>
  <TitlesOfParts>
    <vt:vector size="13" baseType="lpstr">
      <vt:lpstr>Arial</vt:lpstr>
      <vt:lpstr>Arial Narrow</vt:lpstr>
      <vt:lpstr>Calibri</vt:lpstr>
      <vt:lpstr>Title</vt:lpstr>
      <vt:lpstr>Content</vt:lpstr>
      <vt:lpstr>IPP_only</vt:lpstr>
      <vt:lpstr>Blank</vt:lpstr>
      <vt:lpstr>OP2 Proposals: Divertor Plugging</vt:lpstr>
      <vt:lpstr>Proposals</vt:lpstr>
      <vt:lpstr>Tool: Effect of Planar coil currents</vt:lpstr>
      <vt:lpstr>Tool: Poincare maps</vt:lpstr>
      <vt:lpstr>Main goal</vt:lpstr>
      <vt:lpstr>PowerPoint Presentation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EMC3 Light – First Results</dc:title>
  <dc:creator>Kharwandikar, Amit kohinoor</dc:creator>
  <cp:lastModifiedBy>Kharwandikar, Amit kohinoor</cp:lastModifiedBy>
  <cp:revision>93</cp:revision>
  <dcterms:created xsi:type="dcterms:W3CDTF">2022-03-08T10:43:39Z</dcterms:created>
  <dcterms:modified xsi:type="dcterms:W3CDTF">2022-04-20T17:58:33Z</dcterms:modified>
</cp:coreProperties>
</file>