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6" r:id="rId4"/>
    <p:sldId id="277" r:id="rId5"/>
    <p:sldId id="284" r:id="rId6"/>
    <p:sldId id="285" r:id="rId7"/>
    <p:sldId id="286" r:id="rId8"/>
    <p:sldId id="278" r:id="rId9"/>
    <p:sldId id="268" r:id="rId10"/>
    <p:sldId id="279" r:id="rId11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506F180-788E-8B4D-8E58-955FFD34D2FE}">
          <p14:sldIdLst>
            <p14:sldId id="256"/>
            <p14:sldId id="275"/>
            <p14:sldId id="276"/>
            <p14:sldId id="277"/>
            <p14:sldId id="284"/>
            <p14:sldId id="285"/>
            <p14:sldId id="286"/>
            <p14:sldId id="278"/>
            <p14:sldId id="26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8" autoAdjust="0"/>
    <p:restoredTop sz="94018" autoAdjust="0"/>
  </p:normalViewPr>
  <p:slideViewPr>
    <p:cSldViewPr showGuides="1">
      <p:cViewPr varScale="1">
        <p:scale>
          <a:sx n="160" d="100"/>
          <a:sy n="160" d="100"/>
        </p:scale>
        <p:origin x="192" y="4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4088" y="19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11/02/2022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‹Nº›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5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3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Logo of presenter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‹Nº›</a:t>
            </a:fld>
            <a:endParaRPr lang="en-GB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m.euro-fusion.org/?uid=2P4KFS&amp;version=v1.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2800" dirty="0"/>
              <a:t>E-TASC / TSVV </a:t>
            </a:r>
            <a:r>
              <a:rPr lang="es-ES_tradnl" sz="2800" dirty="0" err="1"/>
              <a:t>Task</a:t>
            </a:r>
            <a:r>
              <a:rPr lang="es-ES_tradnl" sz="2800" dirty="0"/>
              <a:t> #13 </a:t>
            </a:r>
            <a:br>
              <a:rPr lang="es-ES_tradnl" sz="2800" dirty="0"/>
            </a:br>
            <a:r>
              <a:rPr lang="es-ES_tradnl" sz="2800" dirty="0" err="1"/>
              <a:t>Stellarator</a:t>
            </a:r>
            <a:r>
              <a:rPr lang="es-ES_tradnl" sz="2800" dirty="0"/>
              <a:t> </a:t>
            </a:r>
            <a:r>
              <a:rPr lang="es-ES_tradnl" sz="2800" dirty="0" err="1"/>
              <a:t>Turbulence</a:t>
            </a:r>
            <a:r>
              <a:rPr lang="es-ES_tradnl" sz="2800" dirty="0"/>
              <a:t> </a:t>
            </a:r>
            <a:r>
              <a:rPr lang="es-ES_tradnl" sz="2800" dirty="0" err="1"/>
              <a:t>Simulation</a:t>
            </a:r>
            <a:br>
              <a:rPr lang="es-ES_tradnl" sz="2800" dirty="0"/>
            </a:br>
            <a:r>
              <a:rPr lang="es-ES_tradnl" sz="2800" dirty="0"/>
              <a:t>6</a:t>
            </a:r>
            <a:r>
              <a:rPr lang="es-ES_tradnl" sz="2800" baseline="30000" dirty="0"/>
              <a:t>th</a:t>
            </a:r>
            <a:r>
              <a:rPr lang="es-ES_tradnl" sz="2800" dirty="0"/>
              <a:t> meeting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147814"/>
            <a:ext cx="4392488" cy="324036"/>
          </a:xfrm>
        </p:spPr>
        <p:txBody>
          <a:bodyPr>
            <a:normAutofit fontScale="85000" lnSpcReduction="20000"/>
          </a:bodyPr>
          <a:lstStyle/>
          <a:p>
            <a:r>
              <a:rPr lang="es-ES_tradnl"/>
              <a:t>J. M. García Regaña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E7D6-5827-B94B-8882-9AAEDB53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Next</a:t>
            </a:r>
            <a:r>
              <a:rPr lang="es-ES" dirty="0"/>
              <a:t> Meetings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D84E3-8E74-B445-B23E-5D301E7F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CBA98B-25E1-D248-B72A-4F8C2E34C9D4}"/>
              </a:ext>
            </a:extLst>
          </p:cNvPr>
          <p:cNvSpPr txBox="1"/>
          <p:nvPr/>
        </p:nvSpPr>
        <p:spPr>
          <a:xfrm>
            <a:off x="971600" y="805669"/>
            <a:ext cx="33843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Regular meetings</a:t>
            </a:r>
          </a:p>
          <a:p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rgbClr val="00B050"/>
                </a:solidFill>
              </a:rPr>
              <a:t>February</a:t>
            </a:r>
            <a:r>
              <a:rPr lang="es-ES" b="1" dirty="0">
                <a:solidFill>
                  <a:srgbClr val="00B050"/>
                </a:solidFill>
              </a:rPr>
              <a:t> 14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rgbClr val="00B050"/>
                </a:solidFill>
              </a:rPr>
              <a:t>March</a:t>
            </a:r>
            <a:r>
              <a:rPr lang="es-ES" b="1" dirty="0">
                <a:solidFill>
                  <a:srgbClr val="00B050"/>
                </a:solidFill>
              </a:rPr>
              <a:t> 14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chemeClr val="accent6"/>
                </a:solidFill>
              </a:rPr>
              <a:t>April</a:t>
            </a:r>
            <a:r>
              <a:rPr lang="es-ES" b="1" dirty="0">
                <a:solidFill>
                  <a:schemeClr val="accent6"/>
                </a:solidFill>
              </a:rPr>
              <a:t> 11 ?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rgbClr val="00B050"/>
                </a:solidFill>
              </a:rPr>
              <a:t>May</a:t>
            </a:r>
            <a:r>
              <a:rPr lang="es-ES" b="1" dirty="0">
                <a:solidFill>
                  <a:srgbClr val="00B050"/>
                </a:solidFill>
              </a:rPr>
              <a:t> 9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rgbClr val="00B050"/>
                </a:solidFill>
              </a:rPr>
              <a:t>June 13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July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</a:t>
            </a:r>
          </a:p>
          <a:p>
            <a:pPr marL="285750" indent="-285750">
              <a:buFontTx/>
              <a:buChar char="-"/>
            </a:pPr>
            <a:r>
              <a:rPr lang="es-ES" b="1" strike="sngStrik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August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September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October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November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14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December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D58778-AF8B-064B-8B2A-F68D33B29636}"/>
              </a:ext>
            </a:extLst>
          </p:cNvPr>
          <p:cNvSpPr txBox="1"/>
          <p:nvPr/>
        </p:nvSpPr>
        <p:spPr>
          <a:xfrm>
            <a:off x="3635896" y="805669"/>
            <a:ext cx="33843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 err="1"/>
              <a:t>Next</a:t>
            </a:r>
            <a:r>
              <a:rPr lang="es-ES" b="1" u="sng" dirty="0"/>
              <a:t> E-TASC SB</a:t>
            </a:r>
          </a:p>
          <a:p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err="1"/>
              <a:t>March</a:t>
            </a:r>
            <a:r>
              <a:rPr lang="es-ES" b="1" dirty="0"/>
              <a:t> 2 and 3 </a:t>
            </a:r>
            <a:r>
              <a:rPr lang="es-ES" dirty="0"/>
              <a:t>(</a:t>
            </a:r>
            <a:r>
              <a:rPr lang="es-ES" dirty="0" err="1"/>
              <a:t>PIs</a:t>
            </a:r>
            <a:r>
              <a:rPr lang="es-ES" dirty="0"/>
              <a:t> to </a:t>
            </a:r>
            <a:r>
              <a:rPr lang="es-ES" dirty="0" err="1"/>
              <a:t>present</a:t>
            </a:r>
            <a:r>
              <a:rPr lang="es-ES" dirty="0"/>
              <a:t> 2021 </a:t>
            </a:r>
            <a:r>
              <a:rPr lang="es-ES" dirty="0" err="1"/>
              <a:t>achievement</a:t>
            </a:r>
            <a:r>
              <a:rPr lang="es-ES" dirty="0"/>
              <a:t> and </a:t>
            </a:r>
            <a:r>
              <a:rPr lang="es-ES" dirty="0" err="1"/>
              <a:t>progress</a:t>
            </a:r>
            <a:r>
              <a:rPr lang="es-ES" dirty="0"/>
              <a:t> so </a:t>
            </a:r>
            <a:r>
              <a:rPr lang="es-ES" dirty="0" err="1"/>
              <a:t>far</a:t>
            </a:r>
            <a:r>
              <a:rPr lang="es-ES" dirty="0"/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8E55E8-64CD-F24B-8E4E-488DE89A8BA4}"/>
              </a:ext>
            </a:extLst>
          </p:cNvPr>
          <p:cNvSpPr txBox="1"/>
          <p:nvPr/>
        </p:nvSpPr>
        <p:spPr>
          <a:xfrm>
            <a:off x="3635896" y="2260116"/>
            <a:ext cx="5400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 err="1"/>
              <a:t>Next</a:t>
            </a:r>
            <a:r>
              <a:rPr lang="es-ES" b="1" u="sng" dirty="0"/>
              <a:t> </a:t>
            </a:r>
            <a:r>
              <a:rPr lang="es-ES" b="1" u="sng" dirty="0" err="1"/>
              <a:t>Thrust</a:t>
            </a:r>
            <a:r>
              <a:rPr lang="es-ES" b="1" u="sng" dirty="0"/>
              <a:t>* 4 Meeting</a:t>
            </a:r>
          </a:p>
          <a:p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err="1"/>
              <a:t>March</a:t>
            </a:r>
            <a:r>
              <a:rPr lang="es-ES" b="1" dirty="0"/>
              <a:t> 4</a:t>
            </a:r>
          </a:p>
          <a:p>
            <a:pPr marL="285750" indent="-285750">
              <a:buFontTx/>
              <a:buChar char="-"/>
            </a:pPr>
            <a:r>
              <a:rPr lang="es-ES" dirty="0"/>
              <a:t>T. </a:t>
            </a:r>
            <a:r>
              <a:rPr lang="es-ES" dirty="0" err="1"/>
              <a:t>Görler</a:t>
            </a:r>
            <a:r>
              <a:rPr lang="es-ES" dirty="0"/>
              <a:t> (TSVV#1) and D. </a:t>
            </a:r>
            <a:r>
              <a:rPr lang="es-ES" dirty="0" err="1"/>
              <a:t>Told</a:t>
            </a:r>
            <a:r>
              <a:rPr lang="es-ES" dirty="0"/>
              <a:t> (TSVV#4) as </a:t>
            </a:r>
            <a:r>
              <a:rPr lang="es-ES" dirty="0" err="1"/>
              <a:t>guests</a:t>
            </a:r>
            <a:r>
              <a:rPr lang="es-ES" dirty="0"/>
              <a:t>.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highlight>
                  <a:srgbClr val="FFFF00"/>
                </a:highlight>
              </a:rPr>
              <a:t>Topics</a:t>
            </a:r>
            <a:r>
              <a:rPr lang="es-ES" b="1" dirty="0">
                <a:highlight>
                  <a:srgbClr val="FFFF00"/>
                </a:highlight>
              </a:rPr>
              <a:t> of </a:t>
            </a:r>
            <a:r>
              <a:rPr lang="es-ES" b="1" dirty="0" err="1">
                <a:highlight>
                  <a:srgbClr val="FFFF00"/>
                </a:highlight>
              </a:rPr>
              <a:t>interest</a:t>
            </a:r>
            <a:r>
              <a:rPr lang="es-ES" b="1" dirty="0">
                <a:highlight>
                  <a:srgbClr val="FFFF00"/>
                </a:highlight>
              </a:rPr>
              <a:t> </a:t>
            </a:r>
            <a:r>
              <a:rPr lang="es-ES" b="1" dirty="0" err="1">
                <a:highlight>
                  <a:srgbClr val="FFFF00"/>
                </a:highlight>
              </a:rPr>
              <a:t>for</a:t>
            </a:r>
            <a:r>
              <a:rPr lang="es-ES" b="1" dirty="0">
                <a:highlight>
                  <a:srgbClr val="FFFF00"/>
                </a:highlight>
              </a:rPr>
              <a:t> </a:t>
            </a:r>
            <a:r>
              <a:rPr lang="es-ES" b="1" dirty="0" err="1">
                <a:highlight>
                  <a:srgbClr val="FFFF00"/>
                </a:highlight>
              </a:rPr>
              <a:t>the</a:t>
            </a:r>
            <a:r>
              <a:rPr lang="es-ES" b="1" dirty="0">
                <a:highlight>
                  <a:srgbClr val="FFFF00"/>
                </a:highlight>
              </a:rPr>
              <a:t> </a:t>
            </a:r>
            <a:r>
              <a:rPr lang="es-ES" b="1" dirty="0" err="1">
                <a:highlight>
                  <a:srgbClr val="FFFF00"/>
                </a:highlight>
              </a:rPr>
              <a:t>tokamak</a:t>
            </a:r>
            <a:r>
              <a:rPr lang="es-ES" b="1" dirty="0">
                <a:highlight>
                  <a:srgbClr val="FFFF00"/>
                </a:highlight>
              </a:rPr>
              <a:t> </a:t>
            </a:r>
            <a:r>
              <a:rPr lang="es-ES" b="1" dirty="0" err="1">
                <a:highlight>
                  <a:srgbClr val="FFFF00"/>
                </a:highlight>
              </a:rPr>
              <a:t>community</a:t>
            </a:r>
            <a:r>
              <a:rPr lang="es-ES" b="1" dirty="0">
                <a:highlight>
                  <a:srgbClr val="FFFF00"/>
                </a:highlight>
              </a:rPr>
              <a:t> to be </a:t>
            </a:r>
            <a:r>
              <a:rPr lang="es-ES" b="1" dirty="0" err="1">
                <a:highlight>
                  <a:srgbClr val="FFFF00"/>
                </a:highlight>
              </a:rPr>
              <a:t>discussed</a:t>
            </a:r>
            <a:r>
              <a:rPr lang="es-ES" b="1" dirty="0">
                <a:highlight>
                  <a:srgbClr val="FFFF00"/>
                </a:highlight>
              </a:rPr>
              <a:t> </a:t>
            </a:r>
            <a:r>
              <a:rPr lang="es-ES" b="1" dirty="0">
                <a:highlight>
                  <a:srgbClr val="FFFF00"/>
                </a:highlight>
                <a:sym typeface="Wingdings" pitchFamily="2" charset="2"/>
              </a:rPr>
              <a:t> </a:t>
            </a:r>
            <a:r>
              <a:rPr lang="es-ES" b="1" dirty="0" err="1">
                <a:highlight>
                  <a:srgbClr val="FFFF00"/>
                </a:highlight>
                <a:sym typeface="Wingdings" pitchFamily="2" charset="2"/>
              </a:rPr>
              <a:t>feedback</a:t>
            </a:r>
            <a:r>
              <a:rPr lang="es-ES" b="1" dirty="0">
                <a:highlight>
                  <a:srgbClr val="FFFF00"/>
                </a:highlight>
                <a:sym typeface="Wingdings" pitchFamily="2" charset="2"/>
              </a:rPr>
              <a:t>?</a:t>
            </a:r>
            <a:r>
              <a:rPr lang="es-ES" b="1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8E2DD0-8E53-0E47-88DF-A296868C41CA}"/>
              </a:ext>
            </a:extLst>
          </p:cNvPr>
          <p:cNvSpPr txBox="1"/>
          <p:nvPr/>
        </p:nvSpPr>
        <p:spPr>
          <a:xfrm>
            <a:off x="3620521" y="4070439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/>
              <a:t>*</a:t>
            </a:r>
            <a:r>
              <a:rPr lang="es-ES" sz="1000" i="1" dirty="0" err="1"/>
              <a:t>Thrust</a:t>
            </a:r>
            <a:r>
              <a:rPr lang="es-ES" sz="1000" i="1" dirty="0"/>
              <a:t>: </a:t>
            </a:r>
            <a:r>
              <a:rPr lang="es-ES" sz="1000" i="1" dirty="0" err="1"/>
              <a:t>group</a:t>
            </a:r>
            <a:r>
              <a:rPr lang="es-ES" sz="1000" i="1" dirty="0"/>
              <a:t> of </a:t>
            </a:r>
            <a:r>
              <a:rPr lang="es-ES" sz="1000" i="1" dirty="0" err="1"/>
              <a:t>members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related</a:t>
            </a:r>
            <a:r>
              <a:rPr lang="es-ES" sz="1000" i="1" dirty="0"/>
              <a:t> </a:t>
            </a:r>
            <a:r>
              <a:rPr lang="es-ES" sz="1000" i="1" dirty="0" err="1"/>
              <a:t>TSVVs</a:t>
            </a:r>
            <a:r>
              <a:rPr lang="es-ES" sz="1000" i="1" dirty="0"/>
              <a:t>, </a:t>
            </a:r>
            <a:r>
              <a:rPr lang="es-ES" sz="1000" i="1" dirty="0" err="1"/>
              <a:t>Work</a:t>
            </a:r>
            <a:r>
              <a:rPr lang="es-ES" sz="1000" i="1" dirty="0"/>
              <a:t> </a:t>
            </a:r>
            <a:r>
              <a:rPr lang="es-ES" sz="1000" i="1" dirty="0" err="1"/>
              <a:t>Packages</a:t>
            </a:r>
            <a:r>
              <a:rPr lang="es-ES" sz="1000" i="1" dirty="0"/>
              <a:t> (</a:t>
            </a:r>
            <a:r>
              <a:rPr lang="es-ES" sz="1000" i="1" dirty="0" err="1"/>
              <a:t>WPs</a:t>
            </a:r>
            <a:r>
              <a:rPr lang="es-ES" sz="1000" i="1" dirty="0"/>
              <a:t>) and </a:t>
            </a:r>
            <a:r>
              <a:rPr lang="es-ES" sz="1000" i="1" dirty="0" err="1"/>
              <a:t>other</a:t>
            </a:r>
            <a:r>
              <a:rPr lang="es-ES" sz="1000" i="1" dirty="0"/>
              <a:t> E-TASC </a:t>
            </a:r>
            <a:r>
              <a:rPr lang="es-ES" sz="1000" i="1" dirty="0" err="1"/>
              <a:t>programme</a:t>
            </a:r>
            <a:r>
              <a:rPr lang="es-ES" sz="1000" i="1" dirty="0"/>
              <a:t> </a:t>
            </a:r>
            <a:r>
              <a:rPr lang="es-ES" sz="1000" i="1" dirty="0" err="1"/>
              <a:t>stakeholders</a:t>
            </a:r>
            <a:r>
              <a:rPr lang="es-ES" sz="1000" i="1" dirty="0"/>
              <a:t>, set as </a:t>
            </a:r>
            <a:r>
              <a:rPr lang="es-ES" sz="1000" i="1" dirty="0" err="1"/>
              <a:t>communication</a:t>
            </a:r>
            <a:r>
              <a:rPr lang="es-ES" sz="1000" i="1" dirty="0"/>
              <a:t> </a:t>
            </a:r>
            <a:r>
              <a:rPr lang="es-ES" sz="1000" i="1" dirty="0" err="1"/>
              <a:t>platform</a:t>
            </a:r>
            <a:r>
              <a:rPr lang="es-ES" sz="1000" i="1" dirty="0"/>
              <a:t> </a:t>
            </a:r>
            <a:r>
              <a:rPr lang="es-ES" sz="1000" i="1" dirty="0" err="1"/>
              <a:t>between</a:t>
            </a:r>
            <a:r>
              <a:rPr lang="es-ES" sz="1000" i="1" dirty="0"/>
              <a:t> </a:t>
            </a:r>
            <a:r>
              <a:rPr lang="es-ES" sz="1000" i="1" dirty="0" err="1"/>
              <a:t>WPs</a:t>
            </a:r>
            <a:r>
              <a:rPr lang="es-ES" sz="1000" i="1" dirty="0"/>
              <a:t> and </a:t>
            </a:r>
            <a:r>
              <a:rPr lang="es-ES" sz="1000" i="1" dirty="0" err="1"/>
              <a:t>TSVVs</a:t>
            </a:r>
            <a:r>
              <a:rPr lang="es-ES" sz="1000" i="1" dirty="0"/>
              <a:t> </a:t>
            </a:r>
            <a:r>
              <a:rPr lang="es-ES" sz="1000" i="1" dirty="0" err="1"/>
              <a:t>on</a:t>
            </a:r>
            <a:r>
              <a:rPr lang="es-ES" sz="1000" i="1" dirty="0"/>
              <a:t> </a:t>
            </a:r>
            <a:r>
              <a:rPr lang="es-ES" sz="1000" i="1" dirty="0" err="1"/>
              <a:t>behalf</a:t>
            </a:r>
            <a:r>
              <a:rPr lang="es-ES" sz="1000" i="1" dirty="0"/>
              <a:t> of </a:t>
            </a:r>
            <a:r>
              <a:rPr lang="es-ES" sz="1000" i="1" dirty="0" err="1"/>
              <a:t>the</a:t>
            </a:r>
            <a:r>
              <a:rPr lang="es-ES" sz="1000" i="1" dirty="0"/>
              <a:t> </a:t>
            </a:r>
            <a:r>
              <a:rPr lang="es-ES" sz="1000" i="1" dirty="0" err="1"/>
              <a:t>entire</a:t>
            </a:r>
            <a:r>
              <a:rPr lang="es-ES" sz="1000" i="1" dirty="0"/>
              <a:t> E-TASC SB. (L. </a:t>
            </a:r>
            <a:r>
              <a:rPr lang="es-ES" sz="1000" i="1" dirty="0" err="1"/>
              <a:t>Villard</a:t>
            </a:r>
            <a:r>
              <a:rPr lang="es-ES" sz="1000" i="1" dirty="0"/>
              <a:t>, F. </a:t>
            </a:r>
            <a:r>
              <a:rPr lang="es-ES" sz="1000" i="1" dirty="0" err="1"/>
              <a:t>Jenko</a:t>
            </a:r>
            <a:r>
              <a:rPr lang="es-ES" sz="1000" i="1" dirty="0"/>
              <a:t>, I. Calvo, X. </a:t>
            </a:r>
            <a:r>
              <a:rPr lang="es-ES" sz="1000" i="1" dirty="0" err="1"/>
              <a:t>Litaudon</a:t>
            </a:r>
            <a:r>
              <a:rPr lang="es-ES" sz="1000" i="1" dirty="0"/>
              <a:t>, P. </a:t>
            </a:r>
            <a:r>
              <a:rPr lang="es-ES" sz="1000" i="1" dirty="0" err="1"/>
              <a:t>Helander</a:t>
            </a:r>
            <a:r>
              <a:rPr lang="es-ES" sz="1000" i="1" dirty="0"/>
              <a:t>, S. </a:t>
            </a:r>
            <a:r>
              <a:rPr lang="es-ES" sz="1000" i="1" dirty="0" err="1"/>
              <a:t>Henneberg</a:t>
            </a:r>
            <a:r>
              <a:rPr lang="es-ES" sz="1000" i="1" dirty="0"/>
              <a:t>, J. M. G. Regaña in </a:t>
            </a:r>
            <a:r>
              <a:rPr lang="es-ES" sz="1000" i="1" dirty="0" err="1"/>
              <a:t>Thrust</a:t>
            </a:r>
            <a:r>
              <a:rPr lang="es-ES" sz="1000" i="1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92078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512E-B6AE-3E4B-8C72-24576B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r>
              <a:rPr lang="es-ES" dirty="0" err="1"/>
              <a:t>Workplan</a:t>
            </a:r>
            <a:r>
              <a:rPr lang="es-ES" dirty="0"/>
              <a:t> 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C05C1B-1F77-814D-85E3-3C971504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/>
              <a:t>2021 </a:t>
            </a:r>
            <a:r>
              <a:rPr lang="es-ES" dirty="0" err="1"/>
              <a:t>report</a:t>
            </a:r>
            <a:r>
              <a:rPr lang="es-ES" dirty="0"/>
              <a:t> </a:t>
            </a:r>
            <a:r>
              <a:rPr lang="es-ES" dirty="0" err="1"/>
              <a:t>approved</a:t>
            </a:r>
            <a:r>
              <a:rPr lang="es-ES" dirty="0"/>
              <a:t>. </a:t>
            </a:r>
          </a:p>
          <a:p>
            <a:endParaRPr lang="es-ES" dirty="0"/>
          </a:p>
          <a:p>
            <a:pPr marL="457200" lvl="1" indent="0">
              <a:buNone/>
            </a:pPr>
            <a:r>
              <a:rPr lang="es-ES" dirty="0">
                <a:hlinkClick r:id="rId3"/>
              </a:rPr>
              <a:t>https://idm.euro-fusion.org/?uid=2P4KFS&amp;version=v1.0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/>
              <a:t>5</a:t>
            </a:r>
            <a:r>
              <a:rPr lang="es-ES" baseline="30000" dirty="0"/>
              <a:t>th</a:t>
            </a:r>
            <a:r>
              <a:rPr lang="es-ES" dirty="0"/>
              <a:t> E-TASC SB (2-3 </a:t>
            </a:r>
            <a:r>
              <a:rPr lang="es-ES" dirty="0" err="1"/>
              <a:t>March</a:t>
            </a:r>
            <a:r>
              <a:rPr lang="es-ES" dirty="0"/>
              <a:t>) </a:t>
            </a:r>
            <a:r>
              <a:rPr lang="es-ES" dirty="0" err="1"/>
              <a:t>focused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reporting</a:t>
            </a:r>
            <a:r>
              <a:rPr lang="es-ES" dirty="0"/>
              <a:t> </a:t>
            </a:r>
            <a:r>
              <a:rPr lang="es-ES" i="1" dirty="0"/>
              <a:t>of 2021 </a:t>
            </a:r>
            <a:r>
              <a:rPr lang="es-ES" i="1" dirty="0" err="1"/>
              <a:t>activities</a:t>
            </a:r>
            <a:r>
              <a:rPr lang="es-ES" i="1" dirty="0"/>
              <a:t> and </a:t>
            </a:r>
            <a:r>
              <a:rPr lang="es-ES" i="1" dirty="0" err="1"/>
              <a:t>main</a:t>
            </a:r>
            <a:r>
              <a:rPr lang="es-ES" i="1" dirty="0"/>
              <a:t> </a:t>
            </a:r>
            <a:r>
              <a:rPr lang="es-ES" i="1" dirty="0" err="1"/>
              <a:t>achievements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TSVV.</a:t>
            </a:r>
          </a:p>
          <a:p>
            <a:endParaRPr lang="es-ES" i="1" dirty="0"/>
          </a:p>
          <a:p>
            <a:pPr marL="457200" lvl="1" indent="0">
              <a:buNone/>
            </a:pP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weight</a:t>
            </a:r>
            <a:r>
              <a:rPr lang="es-ES" i="1" dirty="0"/>
              <a:t> </a:t>
            </a:r>
            <a:r>
              <a:rPr lang="es-ES" i="1" dirty="0" err="1"/>
              <a:t>between</a:t>
            </a:r>
            <a:r>
              <a:rPr lang="es-ES" i="1" dirty="0"/>
              <a:t> </a:t>
            </a:r>
            <a:r>
              <a:rPr lang="es-ES" i="1" dirty="0" err="1"/>
              <a:t>code</a:t>
            </a:r>
            <a:r>
              <a:rPr lang="es-ES" i="1" dirty="0"/>
              <a:t> </a:t>
            </a:r>
            <a:r>
              <a:rPr lang="es-ES" i="1" dirty="0" err="1"/>
              <a:t>development</a:t>
            </a:r>
            <a:r>
              <a:rPr lang="es-ES" i="1" dirty="0"/>
              <a:t> and </a:t>
            </a:r>
            <a:r>
              <a:rPr lang="es-ES" i="1" dirty="0" err="1"/>
              <a:t>code</a:t>
            </a:r>
            <a:r>
              <a:rPr lang="es-ES" i="1" dirty="0"/>
              <a:t> </a:t>
            </a:r>
            <a:r>
              <a:rPr lang="es-ES" i="1" dirty="0" err="1"/>
              <a:t>exploitation</a:t>
            </a:r>
            <a:r>
              <a:rPr lang="es-ES" i="1" dirty="0"/>
              <a:t> has </a:t>
            </a:r>
            <a:r>
              <a:rPr lang="es-ES" i="1" dirty="0" err="1"/>
              <a:t>been</a:t>
            </a:r>
            <a:r>
              <a:rPr lang="es-ES" i="1" dirty="0"/>
              <a:t> </a:t>
            </a:r>
            <a:r>
              <a:rPr lang="es-ES" i="1" dirty="0" err="1"/>
              <a:t>different</a:t>
            </a:r>
            <a:r>
              <a:rPr lang="es-ES" i="1" dirty="0"/>
              <a:t> </a:t>
            </a:r>
            <a:r>
              <a:rPr lang="es-ES" i="1" dirty="0" err="1"/>
              <a:t>from</a:t>
            </a:r>
            <a:r>
              <a:rPr lang="es-ES" i="1" dirty="0"/>
              <a:t> </a:t>
            </a:r>
            <a:r>
              <a:rPr lang="es-ES" i="1" dirty="0" err="1"/>
              <a:t>what</a:t>
            </a:r>
            <a:r>
              <a:rPr lang="es-ES" i="1" dirty="0"/>
              <a:t> </a:t>
            </a:r>
            <a:r>
              <a:rPr lang="es-ES" i="1" dirty="0" err="1"/>
              <a:t>was</a:t>
            </a:r>
            <a:r>
              <a:rPr lang="es-ES" i="1" dirty="0"/>
              <a:t> </a:t>
            </a:r>
            <a:r>
              <a:rPr lang="es-ES" i="1" dirty="0" err="1"/>
              <a:t>initially</a:t>
            </a:r>
            <a:r>
              <a:rPr lang="es-ES" i="1" dirty="0"/>
              <a:t> </a:t>
            </a:r>
            <a:r>
              <a:rPr lang="es-ES" i="1" dirty="0" err="1"/>
              <a:t>expected</a:t>
            </a:r>
            <a:r>
              <a:rPr lang="es-ES" i="1" dirty="0"/>
              <a:t> … </a:t>
            </a:r>
            <a:r>
              <a:rPr lang="es-ES" i="1" dirty="0" err="1"/>
              <a:t>Nonetheless</a:t>
            </a:r>
            <a:r>
              <a:rPr lang="es-ES" i="1" dirty="0"/>
              <a:t>, </a:t>
            </a:r>
            <a:r>
              <a:rPr lang="es-ES" b="1" i="1" dirty="0" err="1">
                <a:highlight>
                  <a:srgbClr val="FFFF00"/>
                </a:highlight>
              </a:rPr>
              <a:t>code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developments</a:t>
            </a:r>
            <a:r>
              <a:rPr lang="es-ES" b="1" i="1" dirty="0">
                <a:highlight>
                  <a:srgbClr val="FFFF00"/>
                </a:highlight>
              </a:rPr>
              <a:t>, </a:t>
            </a:r>
            <a:r>
              <a:rPr lang="es-ES" b="1" i="1" dirty="0" err="1">
                <a:highlight>
                  <a:srgbClr val="FFFF00"/>
                </a:highlight>
              </a:rPr>
              <a:t>initially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unforeseen</a:t>
            </a:r>
            <a:r>
              <a:rPr lang="es-ES" b="1" i="1" dirty="0">
                <a:highlight>
                  <a:srgbClr val="FFFF00"/>
                </a:highlight>
              </a:rPr>
              <a:t>, </a:t>
            </a:r>
            <a:r>
              <a:rPr lang="es-ES" b="1" i="1" dirty="0" err="1">
                <a:highlight>
                  <a:srgbClr val="FFFF00"/>
                </a:highlight>
              </a:rPr>
              <a:t>have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been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carried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out</a:t>
            </a:r>
            <a:r>
              <a:rPr lang="es-ES" b="1" i="1" dirty="0">
                <a:highlight>
                  <a:srgbClr val="FFFF00"/>
                </a:highlight>
              </a:rPr>
              <a:t>, and </a:t>
            </a:r>
            <a:r>
              <a:rPr lang="es-ES" b="1" i="1" dirty="0" err="1">
                <a:highlight>
                  <a:srgbClr val="FFFF00"/>
                </a:highlight>
              </a:rPr>
              <a:t>several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physical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problems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have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been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addressed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earlier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than</a:t>
            </a:r>
            <a:r>
              <a:rPr lang="es-ES" b="1" i="1" dirty="0">
                <a:highlight>
                  <a:srgbClr val="FFFF00"/>
                </a:highlight>
              </a:rPr>
              <a:t> </a:t>
            </a:r>
            <a:r>
              <a:rPr lang="es-ES" b="1" i="1" dirty="0" err="1">
                <a:highlight>
                  <a:srgbClr val="FFFF00"/>
                </a:highlight>
              </a:rPr>
              <a:t>planned</a:t>
            </a:r>
            <a:r>
              <a:rPr lang="es-ES" i="1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82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512E-B6AE-3E4B-8C72-24576B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r>
              <a:rPr lang="es-ES" dirty="0" err="1"/>
              <a:t>Workplan</a:t>
            </a:r>
            <a:r>
              <a:rPr lang="es-ES" dirty="0"/>
              <a:t> 2022: </a:t>
            </a:r>
            <a:r>
              <a:rPr lang="es-ES" dirty="0" err="1"/>
              <a:t>milestones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1CB1F9-8125-8646-AE8D-C5FC791F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72" y="669048"/>
            <a:ext cx="5634660" cy="23449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73ECC05-BE52-6744-B837-45548FF57D7D}"/>
              </a:ext>
            </a:extLst>
          </p:cNvPr>
          <p:cNvSpPr txBox="1"/>
          <p:nvPr/>
        </p:nvSpPr>
        <p:spPr>
          <a:xfrm>
            <a:off x="884071" y="3075806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(</a:t>
            </a:r>
            <a:r>
              <a:rPr lang="es-ES" sz="1600" dirty="0">
                <a:solidFill>
                  <a:srgbClr val="FF0000"/>
                </a:solidFill>
              </a:rPr>
              <a:t>new</a:t>
            </a:r>
            <a:r>
              <a:rPr lang="es-ES" sz="1600" dirty="0"/>
              <a:t>) M-TANGO-KNOSOS: </a:t>
            </a:r>
            <a:r>
              <a:rPr lang="es-ES" sz="1600" dirty="0" err="1"/>
              <a:t>coupling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code</a:t>
            </a:r>
            <a:r>
              <a:rPr lang="es-ES" sz="1600" dirty="0"/>
              <a:t> KNOSOS to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transport</a:t>
            </a:r>
            <a:r>
              <a:rPr lang="es-ES" sz="1600" dirty="0"/>
              <a:t> </a:t>
            </a:r>
            <a:r>
              <a:rPr lang="es-ES" sz="1600" dirty="0" err="1"/>
              <a:t>code</a:t>
            </a:r>
            <a:r>
              <a:rPr lang="es-ES" sz="1600" dirty="0"/>
              <a:t> TANGO, to input </a:t>
            </a:r>
            <a:r>
              <a:rPr lang="es-ES" sz="1600" dirty="0" err="1"/>
              <a:t>neoclassical</a:t>
            </a:r>
            <a:r>
              <a:rPr lang="es-ES" sz="1600" dirty="0"/>
              <a:t> </a:t>
            </a:r>
            <a:r>
              <a:rPr lang="es-ES" sz="1600" dirty="0" err="1"/>
              <a:t>fluxes</a:t>
            </a:r>
            <a:r>
              <a:rPr lang="es-ES" sz="1600" dirty="0"/>
              <a:t> </a:t>
            </a:r>
            <a:r>
              <a:rPr lang="es-ES" sz="1600" dirty="0" err="1"/>
              <a:t>apart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turbulent</a:t>
            </a:r>
            <a:r>
              <a:rPr lang="es-ES" sz="1600" dirty="0"/>
              <a:t> </a:t>
            </a:r>
            <a:r>
              <a:rPr lang="es-ES" sz="1600" dirty="0" err="1"/>
              <a:t>fluxes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GENE-3D. (</a:t>
            </a:r>
            <a:r>
              <a:rPr lang="es-ES" sz="1600" b="1" dirty="0"/>
              <a:t>JLV, ABN</a:t>
            </a:r>
            <a:r>
              <a:rPr lang="es-ES" sz="1600" dirty="0"/>
              <a:t>)</a:t>
            </a:r>
          </a:p>
          <a:p>
            <a:r>
              <a:rPr lang="es-ES" sz="1600" dirty="0"/>
              <a:t>(</a:t>
            </a:r>
            <a:r>
              <a:rPr lang="es-ES" sz="1600" dirty="0">
                <a:solidFill>
                  <a:srgbClr val="FF0000"/>
                </a:solidFill>
              </a:rPr>
              <a:t>new</a:t>
            </a:r>
            <a:r>
              <a:rPr lang="es-ES" sz="1600" dirty="0"/>
              <a:t>) M-STELLA-TOK-GLOBAL: global </a:t>
            </a:r>
            <a:r>
              <a:rPr lang="es-ES" sz="1600" dirty="0" err="1"/>
              <a:t>gyrokinetic</a:t>
            </a:r>
            <a:r>
              <a:rPr lang="es-ES" sz="1600" dirty="0"/>
              <a:t> </a:t>
            </a:r>
            <a:r>
              <a:rPr lang="es-ES" sz="1600" dirty="0" err="1"/>
              <a:t>version</a:t>
            </a:r>
            <a:r>
              <a:rPr lang="es-ES" sz="1600" dirty="0"/>
              <a:t> of </a:t>
            </a:r>
            <a:r>
              <a:rPr lang="es-ES" sz="1600" dirty="0" err="1">
                <a:latin typeface="Courier" pitchFamily="2" charset="0"/>
              </a:rPr>
              <a:t>stella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tokamak</a:t>
            </a:r>
            <a:r>
              <a:rPr lang="es-ES" sz="1600" dirty="0"/>
              <a:t> </a:t>
            </a:r>
            <a:r>
              <a:rPr lang="es-ES" sz="1600" dirty="0" err="1"/>
              <a:t>simulations</a:t>
            </a:r>
            <a:r>
              <a:rPr lang="es-ES" sz="1600" dirty="0"/>
              <a:t> (</a:t>
            </a:r>
            <a:r>
              <a:rPr lang="es-ES" sz="1600" b="1" dirty="0"/>
              <a:t>DSO, MB</a:t>
            </a:r>
            <a:r>
              <a:rPr lang="es-ES" sz="1600" dirty="0"/>
              <a:t>).</a:t>
            </a:r>
          </a:p>
          <a:p>
            <a:r>
              <a:rPr lang="es-ES" sz="1600" dirty="0"/>
              <a:t>(</a:t>
            </a:r>
            <a:r>
              <a:rPr lang="es-ES" sz="1600" dirty="0">
                <a:solidFill>
                  <a:srgbClr val="FF0000"/>
                </a:solidFill>
              </a:rPr>
              <a:t>new</a:t>
            </a:r>
            <a:r>
              <a:rPr lang="es-ES" sz="1600" dirty="0"/>
              <a:t>) M-STELLA-BC: </a:t>
            </a:r>
            <a:r>
              <a:rPr lang="es-ES" sz="1600" dirty="0" err="1"/>
              <a:t>Implementation</a:t>
            </a:r>
            <a:r>
              <a:rPr lang="es-ES" sz="1600" dirty="0"/>
              <a:t> of </a:t>
            </a:r>
            <a:r>
              <a:rPr lang="es-ES" sz="1600" dirty="0" err="1"/>
              <a:t>generalized</a:t>
            </a:r>
            <a:r>
              <a:rPr lang="es-ES" sz="1600" dirty="0"/>
              <a:t> T&amp;S </a:t>
            </a:r>
            <a:r>
              <a:rPr lang="es-ES" sz="1600" dirty="0" err="1"/>
              <a:t>boundary</a:t>
            </a:r>
            <a:r>
              <a:rPr lang="es-ES" sz="1600" dirty="0"/>
              <a:t> </a:t>
            </a:r>
            <a:r>
              <a:rPr lang="es-ES" sz="1600" dirty="0" err="1"/>
              <a:t>conditions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FTs</a:t>
            </a:r>
            <a:r>
              <a:rPr lang="es-ES" sz="1600" dirty="0"/>
              <a:t> [Martin&amp;Landreman’18] in </a:t>
            </a:r>
            <a:r>
              <a:rPr lang="es-ES" sz="1600" dirty="0" err="1">
                <a:latin typeface="Courier" pitchFamily="2" charset="0"/>
              </a:rPr>
              <a:t>stella</a:t>
            </a:r>
            <a:r>
              <a:rPr lang="es-ES" sz="1600" dirty="0"/>
              <a:t> (</a:t>
            </a:r>
            <a:r>
              <a:rPr lang="es-ES" sz="1600" b="1" dirty="0"/>
              <a:t>AGJ, JGR</a:t>
            </a:r>
            <a:r>
              <a:rPr lang="es-ES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7201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512E-B6AE-3E4B-8C72-24576B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r>
              <a:rPr lang="es-ES" dirty="0" err="1"/>
              <a:t>Workplan</a:t>
            </a:r>
            <a:r>
              <a:rPr lang="es-ES" dirty="0"/>
              <a:t> 2022: </a:t>
            </a:r>
            <a:r>
              <a:rPr lang="es-ES" dirty="0" err="1"/>
              <a:t>Deliverables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99E41-81F8-F445-A15E-E1408855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921"/>
            <a:ext cx="6117267" cy="37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512E-B6AE-3E4B-8C72-24576B00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Workplan</a:t>
            </a:r>
            <a:r>
              <a:rPr lang="es-ES" dirty="0"/>
              <a:t> 2022: </a:t>
            </a:r>
            <a:r>
              <a:rPr lang="es-ES" dirty="0" err="1"/>
              <a:t>Deliverables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99E41-81F8-F445-A15E-E1408855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921"/>
            <a:ext cx="6117267" cy="37941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BF5FE3-20AC-6C45-8E36-7E8CF8E19251}"/>
              </a:ext>
            </a:extLst>
          </p:cNvPr>
          <p:cNvSpPr txBox="1"/>
          <p:nvPr/>
        </p:nvSpPr>
        <p:spPr>
          <a:xfrm>
            <a:off x="881377" y="2571750"/>
            <a:ext cx="4430906" cy="2031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Please</a:t>
            </a:r>
            <a:r>
              <a:rPr lang="es-ES" dirty="0"/>
              <a:t>, </a:t>
            </a:r>
            <a:r>
              <a:rPr lang="es-ES" dirty="0" err="1"/>
              <a:t>consider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as a </a:t>
            </a:r>
            <a:r>
              <a:rPr lang="es-ES" b="1" dirty="0">
                <a:solidFill>
                  <a:srgbClr val="FF0000"/>
                </a:solidFill>
              </a:rPr>
              <a:t>living </a:t>
            </a:r>
            <a:r>
              <a:rPr lang="es-ES" b="1" dirty="0" err="1">
                <a:solidFill>
                  <a:srgbClr val="FF0000"/>
                </a:solidFill>
              </a:rPr>
              <a:t>lists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/>
              <a:t>and </a:t>
            </a:r>
            <a:r>
              <a:rPr lang="es-ES" b="1" dirty="0" err="1">
                <a:solidFill>
                  <a:srgbClr val="FF0000"/>
                </a:solidFill>
              </a:rPr>
              <a:t>communicate</a:t>
            </a:r>
            <a:r>
              <a:rPr lang="es-ES" b="1" dirty="0"/>
              <a:t> </a:t>
            </a:r>
            <a:r>
              <a:rPr lang="es-ES" b="1" dirty="0" err="1"/>
              <a:t>developments</a:t>
            </a:r>
            <a:r>
              <a:rPr lang="es-ES" b="1" dirty="0"/>
              <a:t> </a:t>
            </a:r>
            <a:r>
              <a:rPr lang="es-ES" b="1" dirty="0" err="1"/>
              <a:t>aligned</a:t>
            </a:r>
            <a:r>
              <a:rPr lang="es-ES" b="1" dirty="0"/>
              <a:t>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deliverable</a:t>
            </a:r>
            <a:r>
              <a:rPr lang="es-ES" b="1" dirty="0"/>
              <a:t> </a:t>
            </a:r>
            <a:r>
              <a:rPr lang="es-ES" b="1" dirty="0" err="1"/>
              <a:t>content</a:t>
            </a:r>
            <a:r>
              <a:rPr lang="es-ES" dirty="0"/>
              <a:t> </a:t>
            </a:r>
            <a:r>
              <a:rPr lang="es-ES" b="1" dirty="0"/>
              <a:t>as </a:t>
            </a:r>
            <a:r>
              <a:rPr lang="es-ES" b="1" dirty="0" err="1"/>
              <a:t>well</a:t>
            </a:r>
            <a:r>
              <a:rPr lang="es-ES" b="1" dirty="0"/>
              <a:t> as </a:t>
            </a:r>
            <a:r>
              <a:rPr lang="es-ES" b="1" dirty="0" err="1"/>
              <a:t>any</a:t>
            </a:r>
            <a:r>
              <a:rPr lang="es-ES" dirty="0"/>
              <a:t> </a:t>
            </a:r>
            <a:r>
              <a:rPr lang="es-ES" b="1" dirty="0" err="1">
                <a:solidFill>
                  <a:srgbClr val="FF0000"/>
                </a:solidFill>
              </a:rPr>
              <a:t>additional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progress</a:t>
            </a:r>
            <a:r>
              <a:rPr lang="es-ES" b="1" dirty="0"/>
              <a:t> </a:t>
            </a:r>
            <a:r>
              <a:rPr lang="es-ES" dirty="0" err="1"/>
              <a:t>unforeseen</a:t>
            </a:r>
            <a:r>
              <a:rPr lang="es-ES" dirty="0"/>
              <a:t> </a:t>
            </a:r>
            <a:r>
              <a:rPr lang="es-ES" dirty="0" err="1"/>
              <a:t>initially</a:t>
            </a:r>
            <a:r>
              <a:rPr lang="es-ES" dirty="0"/>
              <a:t>, </a:t>
            </a:r>
            <a:r>
              <a:rPr lang="es-ES" dirty="0" err="1"/>
              <a:t>e.g</a:t>
            </a:r>
            <a:r>
              <a:rPr lang="es-ES" dirty="0"/>
              <a:t>. W7-X </a:t>
            </a:r>
            <a:r>
              <a:rPr lang="es-ES" dirty="0" err="1"/>
              <a:t>campaign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, 3D </a:t>
            </a:r>
            <a:r>
              <a:rPr lang="es-ES" dirty="0" err="1"/>
              <a:t>tokamak</a:t>
            </a:r>
            <a:r>
              <a:rPr lang="es-ES" dirty="0"/>
              <a:t> </a:t>
            </a:r>
            <a:r>
              <a:rPr lang="es-ES" dirty="0" err="1"/>
              <a:t>activities</a:t>
            </a:r>
            <a:r>
              <a:rPr lang="es-ES" dirty="0"/>
              <a:t>, TANGO-KNOSOS </a:t>
            </a:r>
            <a:r>
              <a:rPr lang="es-ES" dirty="0" err="1"/>
              <a:t>coupling</a:t>
            </a:r>
            <a:r>
              <a:rPr lang="es-ES" dirty="0"/>
              <a:t>, </a:t>
            </a:r>
            <a:r>
              <a:rPr lang="es-ES" dirty="0" err="1"/>
              <a:t>stellarator</a:t>
            </a:r>
            <a:r>
              <a:rPr lang="es-ES" dirty="0"/>
              <a:t> BC in </a:t>
            </a:r>
            <a:r>
              <a:rPr lang="es-ES" sz="1600" dirty="0" err="1">
                <a:latin typeface="Courier" pitchFamily="2" charset="0"/>
              </a:rPr>
              <a:t>stella</a:t>
            </a:r>
            <a:r>
              <a:rPr lang="es-ES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24696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512E-B6AE-3E4B-8C72-24576B00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Workplan</a:t>
            </a:r>
            <a:r>
              <a:rPr lang="es-ES" dirty="0"/>
              <a:t> 2022: </a:t>
            </a:r>
            <a:r>
              <a:rPr lang="es-ES" dirty="0" err="1"/>
              <a:t>Deliverables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99E41-81F8-F445-A15E-E1408855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921"/>
            <a:ext cx="6117267" cy="37941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F6F5F25-60C6-154D-975B-F437D2E7CBAE}"/>
              </a:ext>
            </a:extLst>
          </p:cNvPr>
          <p:cNvSpPr txBox="1"/>
          <p:nvPr/>
        </p:nvSpPr>
        <p:spPr>
          <a:xfrm>
            <a:off x="881377" y="2571750"/>
            <a:ext cx="4430906" cy="2031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Please</a:t>
            </a:r>
            <a:r>
              <a:rPr lang="es-ES" dirty="0"/>
              <a:t>, </a:t>
            </a:r>
            <a:r>
              <a:rPr lang="es-ES" dirty="0" err="1"/>
              <a:t>consider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as a </a:t>
            </a:r>
            <a:r>
              <a:rPr lang="es-ES" b="1" dirty="0">
                <a:solidFill>
                  <a:srgbClr val="FF0000"/>
                </a:solidFill>
              </a:rPr>
              <a:t>living </a:t>
            </a:r>
            <a:r>
              <a:rPr lang="es-ES" b="1" dirty="0" err="1">
                <a:solidFill>
                  <a:srgbClr val="FF0000"/>
                </a:solidFill>
              </a:rPr>
              <a:t>lists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/>
              <a:t>and </a:t>
            </a:r>
            <a:r>
              <a:rPr lang="es-ES" b="1" dirty="0" err="1">
                <a:solidFill>
                  <a:srgbClr val="FF0000"/>
                </a:solidFill>
              </a:rPr>
              <a:t>communicate</a:t>
            </a:r>
            <a:r>
              <a:rPr lang="es-ES" b="1" dirty="0"/>
              <a:t> </a:t>
            </a:r>
            <a:r>
              <a:rPr lang="es-ES" b="1" dirty="0" err="1"/>
              <a:t>developments</a:t>
            </a:r>
            <a:r>
              <a:rPr lang="es-ES" b="1" dirty="0"/>
              <a:t> </a:t>
            </a:r>
            <a:r>
              <a:rPr lang="es-ES" b="1" dirty="0" err="1"/>
              <a:t>aligned</a:t>
            </a:r>
            <a:r>
              <a:rPr lang="es-ES" b="1" dirty="0"/>
              <a:t>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deliverable</a:t>
            </a:r>
            <a:r>
              <a:rPr lang="es-ES" b="1" dirty="0"/>
              <a:t> </a:t>
            </a:r>
            <a:r>
              <a:rPr lang="es-ES" b="1" dirty="0" err="1"/>
              <a:t>content</a:t>
            </a:r>
            <a:r>
              <a:rPr lang="es-ES" dirty="0"/>
              <a:t> </a:t>
            </a:r>
            <a:r>
              <a:rPr lang="es-ES" b="1" dirty="0"/>
              <a:t>as </a:t>
            </a:r>
            <a:r>
              <a:rPr lang="es-ES" b="1" dirty="0" err="1"/>
              <a:t>well</a:t>
            </a:r>
            <a:r>
              <a:rPr lang="es-ES" b="1" dirty="0"/>
              <a:t> as </a:t>
            </a:r>
            <a:r>
              <a:rPr lang="es-ES" b="1" dirty="0" err="1"/>
              <a:t>any</a:t>
            </a:r>
            <a:r>
              <a:rPr lang="es-ES" dirty="0"/>
              <a:t> </a:t>
            </a:r>
            <a:r>
              <a:rPr lang="es-ES" b="1" dirty="0" err="1">
                <a:solidFill>
                  <a:srgbClr val="FF0000"/>
                </a:solidFill>
              </a:rPr>
              <a:t>additional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progress</a:t>
            </a:r>
            <a:r>
              <a:rPr lang="es-ES" b="1" dirty="0"/>
              <a:t> </a:t>
            </a:r>
            <a:r>
              <a:rPr lang="es-ES" dirty="0" err="1"/>
              <a:t>unforeseen</a:t>
            </a:r>
            <a:r>
              <a:rPr lang="es-ES" dirty="0"/>
              <a:t> </a:t>
            </a:r>
            <a:r>
              <a:rPr lang="es-ES" dirty="0" err="1"/>
              <a:t>initially</a:t>
            </a:r>
            <a:r>
              <a:rPr lang="es-ES" dirty="0"/>
              <a:t>, </a:t>
            </a:r>
            <a:r>
              <a:rPr lang="es-ES" dirty="0" err="1"/>
              <a:t>e.g</a:t>
            </a:r>
            <a:r>
              <a:rPr lang="es-ES" dirty="0"/>
              <a:t>. W7-X </a:t>
            </a:r>
            <a:r>
              <a:rPr lang="es-ES" dirty="0" err="1"/>
              <a:t>campaign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, 3D </a:t>
            </a:r>
            <a:r>
              <a:rPr lang="es-ES" dirty="0" err="1"/>
              <a:t>tokamak</a:t>
            </a:r>
            <a:r>
              <a:rPr lang="es-ES" dirty="0"/>
              <a:t> </a:t>
            </a:r>
            <a:r>
              <a:rPr lang="es-ES" dirty="0" err="1"/>
              <a:t>activities</a:t>
            </a:r>
            <a:r>
              <a:rPr lang="es-ES" dirty="0"/>
              <a:t>, TANGO-KNOSOS </a:t>
            </a:r>
            <a:r>
              <a:rPr lang="es-ES" dirty="0" err="1"/>
              <a:t>coupling</a:t>
            </a:r>
            <a:r>
              <a:rPr lang="es-ES" dirty="0"/>
              <a:t>, </a:t>
            </a:r>
            <a:r>
              <a:rPr lang="es-ES" dirty="0" err="1"/>
              <a:t>stellarator</a:t>
            </a:r>
            <a:r>
              <a:rPr lang="es-ES" dirty="0"/>
              <a:t> BC in </a:t>
            </a:r>
            <a:r>
              <a:rPr lang="es-ES" sz="1600" dirty="0" err="1">
                <a:latin typeface="Courier" pitchFamily="2" charset="0"/>
              </a:rPr>
              <a:t>stella</a:t>
            </a:r>
            <a:r>
              <a:rPr lang="es-ES" dirty="0"/>
              <a:t>, …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047B779-C684-8449-AA30-6174746B26A9}"/>
              </a:ext>
            </a:extLst>
          </p:cNvPr>
          <p:cNvCxnSpPr/>
          <p:nvPr/>
        </p:nvCxnSpPr>
        <p:spPr>
          <a:xfrm flipH="1">
            <a:off x="6776864" y="1491630"/>
            <a:ext cx="1224136" cy="0"/>
          </a:xfrm>
          <a:prstGeom prst="straightConnector1">
            <a:avLst/>
          </a:prstGeom>
          <a:ln w="7937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7D12899-2258-654E-B2C3-5196442E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000270"/>
            <a:ext cx="3230875" cy="23612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00EF6B-ACB6-0545-BDA0-F8E02A450EDA}"/>
              </a:ext>
            </a:extLst>
          </p:cNvPr>
          <p:cNvSpPr txBox="1"/>
          <p:nvPr/>
        </p:nvSpPr>
        <p:spPr>
          <a:xfrm>
            <a:off x="6697050" y="1557669"/>
            <a:ext cx="22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[</a:t>
            </a:r>
            <a:r>
              <a:rPr lang="es-ES" dirty="0" err="1"/>
              <a:t>Thienpondt</a:t>
            </a:r>
            <a:r>
              <a:rPr lang="es-ES" dirty="0"/>
              <a:t> EFTC’21]</a:t>
            </a:r>
          </a:p>
        </p:txBody>
      </p:sp>
    </p:spTree>
    <p:extLst>
      <p:ext uri="{BB962C8B-B14F-4D97-AF65-F5344CB8AC3E}">
        <p14:creationId xmlns:p14="http://schemas.microsoft.com/office/powerpoint/2010/main" val="352859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512E-B6AE-3E4B-8C72-24576B00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Workplan</a:t>
            </a:r>
            <a:r>
              <a:rPr lang="es-ES" dirty="0"/>
              <a:t> 2022: </a:t>
            </a:r>
            <a:r>
              <a:rPr lang="es-ES" dirty="0" err="1"/>
              <a:t>Deliverables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99E41-81F8-F445-A15E-E1408855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921"/>
            <a:ext cx="6117267" cy="37941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F6F5F25-60C6-154D-975B-F437D2E7CBAE}"/>
              </a:ext>
            </a:extLst>
          </p:cNvPr>
          <p:cNvSpPr txBox="1"/>
          <p:nvPr/>
        </p:nvSpPr>
        <p:spPr>
          <a:xfrm>
            <a:off x="881377" y="2571750"/>
            <a:ext cx="4430906" cy="2031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Please</a:t>
            </a:r>
            <a:r>
              <a:rPr lang="es-ES" dirty="0"/>
              <a:t>, </a:t>
            </a:r>
            <a:r>
              <a:rPr lang="es-ES" dirty="0" err="1"/>
              <a:t>consider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as a </a:t>
            </a:r>
            <a:r>
              <a:rPr lang="es-ES" b="1" dirty="0">
                <a:solidFill>
                  <a:srgbClr val="FF0000"/>
                </a:solidFill>
              </a:rPr>
              <a:t>living </a:t>
            </a:r>
            <a:r>
              <a:rPr lang="es-ES" b="1" dirty="0" err="1">
                <a:solidFill>
                  <a:srgbClr val="FF0000"/>
                </a:solidFill>
              </a:rPr>
              <a:t>lists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/>
              <a:t>and </a:t>
            </a:r>
            <a:r>
              <a:rPr lang="es-ES" b="1" dirty="0" err="1">
                <a:solidFill>
                  <a:srgbClr val="FF0000"/>
                </a:solidFill>
              </a:rPr>
              <a:t>communicate</a:t>
            </a:r>
            <a:r>
              <a:rPr lang="es-ES" b="1" dirty="0"/>
              <a:t> </a:t>
            </a:r>
            <a:r>
              <a:rPr lang="es-ES" b="1" dirty="0" err="1"/>
              <a:t>developments</a:t>
            </a:r>
            <a:r>
              <a:rPr lang="es-ES" b="1" dirty="0"/>
              <a:t> </a:t>
            </a:r>
            <a:r>
              <a:rPr lang="es-ES" b="1" dirty="0" err="1"/>
              <a:t>aligned</a:t>
            </a:r>
            <a:r>
              <a:rPr lang="es-ES" b="1" dirty="0"/>
              <a:t>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deliverable</a:t>
            </a:r>
            <a:r>
              <a:rPr lang="es-ES" b="1" dirty="0"/>
              <a:t> </a:t>
            </a:r>
            <a:r>
              <a:rPr lang="es-ES" b="1" dirty="0" err="1"/>
              <a:t>content</a:t>
            </a:r>
            <a:r>
              <a:rPr lang="es-ES" dirty="0"/>
              <a:t> </a:t>
            </a:r>
            <a:r>
              <a:rPr lang="es-ES" b="1" dirty="0"/>
              <a:t>as </a:t>
            </a:r>
            <a:r>
              <a:rPr lang="es-ES" b="1" dirty="0" err="1"/>
              <a:t>well</a:t>
            </a:r>
            <a:r>
              <a:rPr lang="es-ES" b="1" dirty="0"/>
              <a:t> as </a:t>
            </a:r>
            <a:r>
              <a:rPr lang="es-ES" b="1" dirty="0" err="1"/>
              <a:t>any</a:t>
            </a:r>
            <a:r>
              <a:rPr lang="es-ES" dirty="0"/>
              <a:t> </a:t>
            </a:r>
            <a:r>
              <a:rPr lang="es-ES" b="1" dirty="0" err="1">
                <a:solidFill>
                  <a:srgbClr val="FF0000"/>
                </a:solidFill>
              </a:rPr>
              <a:t>additional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progress</a:t>
            </a:r>
            <a:r>
              <a:rPr lang="es-ES" b="1" dirty="0"/>
              <a:t> </a:t>
            </a:r>
            <a:r>
              <a:rPr lang="es-ES" dirty="0" err="1"/>
              <a:t>unforeseen</a:t>
            </a:r>
            <a:r>
              <a:rPr lang="es-ES" dirty="0"/>
              <a:t> </a:t>
            </a:r>
            <a:r>
              <a:rPr lang="es-ES" dirty="0" err="1"/>
              <a:t>initially</a:t>
            </a:r>
            <a:r>
              <a:rPr lang="es-ES" dirty="0"/>
              <a:t>, </a:t>
            </a:r>
            <a:r>
              <a:rPr lang="es-ES" dirty="0" err="1"/>
              <a:t>e.g</a:t>
            </a:r>
            <a:r>
              <a:rPr lang="es-ES" dirty="0"/>
              <a:t>. W7-X </a:t>
            </a:r>
            <a:r>
              <a:rPr lang="es-ES" dirty="0" err="1"/>
              <a:t>campaign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, 3D </a:t>
            </a:r>
            <a:r>
              <a:rPr lang="es-ES" dirty="0" err="1"/>
              <a:t>tokamak</a:t>
            </a:r>
            <a:r>
              <a:rPr lang="es-ES" dirty="0"/>
              <a:t> </a:t>
            </a:r>
            <a:r>
              <a:rPr lang="es-ES" dirty="0" err="1"/>
              <a:t>activities</a:t>
            </a:r>
            <a:r>
              <a:rPr lang="es-ES" dirty="0"/>
              <a:t>, TANGO-KNOSOS </a:t>
            </a:r>
            <a:r>
              <a:rPr lang="es-ES" dirty="0" err="1"/>
              <a:t>coupling</a:t>
            </a:r>
            <a:r>
              <a:rPr lang="es-ES" dirty="0"/>
              <a:t>, </a:t>
            </a:r>
            <a:r>
              <a:rPr lang="es-ES" dirty="0" err="1"/>
              <a:t>stellarator</a:t>
            </a:r>
            <a:r>
              <a:rPr lang="es-ES" dirty="0"/>
              <a:t> BC in </a:t>
            </a:r>
            <a:r>
              <a:rPr lang="es-ES" sz="1600" dirty="0" err="1">
                <a:latin typeface="Courier" pitchFamily="2" charset="0"/>
              </a:rPr>
              <a:t>stella</a:t>
            </a:r>
            <a:r>
              <a:rPr lang="es-ES" dirty="0"/>
              <a:t>, …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438C8D-3618-654C-87F9-55C417507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91879"/>
            <a:ext cx="2626618" cy="2317604"/>
          </a:xfrm>
          <a:prstGeom prst="rect">
            <a:avLst/>
          </a:prstGeom>
          <a:effectLst>
            <a:outerShdw blurRad="50800" dist="58494" dir="5400000" algn="ctr" rotWithShape="0">
              <a:srgbClr val="000000">
                <a:alpha val="93000"/>
              </a:srgbClr>
            </a:outerShdw>
            <a:softEdge rad="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630F5E-BE8C-C942-A203-D89A9A552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07" y="2491878"/>
            <a:ext cx="2626618" cy="23176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96295B7-2437-C348-9499-0CF9910F8316}"/>
              </a:ext>
            </a:extLst>
          </p:cNvPr>
          <p:cNvCxnSpPr>
            <a:cxnSpLocks/>
          </p:cNvCxnSpPr>
          <p:nvPr/>
        </p:nvCxnSpPr>
        <p:spPr>
          <a:xfrm flipH="1">
            <a:off x="6776864" y="2067694"/>
            <a:ext cx="1224136" cy="0"/>
          </a:xfrm>
          <a:prstGeom prst="straightConnector1">
            <a:avLst/>
          </a:prstGeom>
          <a:ln w="7937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07FD4D-F71C-D24A-9121-60ABBA30A859}"/>
              </a:ext>
            </a:extLst>
          </p:cNvPr>
          <p:cNvSpPr txBox="1"/>
          <p:nvPr/>
        </p:nvSpPr>
        <p:spPr>
          <a:xfrm>
            <a:off x="6660232" y="1610983"/>
            <a:ext cx="23777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/>
              <a:t>[González-Jerez ongoing’22]</a:t>
            </a:r>
          </a:p>
        </p:txBody>
      </p:sp>
    </p:spTree>
    <p:extLst>
      <p:ext uri="{BB962C8B-B14F-4D97-AF65-F5344CB8AC3E}">
        <p14:creationId xmlns:p14="http://schemas.microsoft.com/office/powerpoint/2010/main" val="255674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E7D6-5827-B94B-8882-9AAEDB53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TSVV13 </a:t>
            </a:r>
            <a:r>
              <a:rPr lang="es-ES" sz="2400" dirty="0" err="1"/>
              <a:t>requests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ACHs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2023 (DL 28/2/2022)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D84E3-8E74-B445-B23E-5D301E7F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10D645-8EDC-5344-A714-13DE1FDC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915566"/>
            <a:ext cx="5942343" cy="35217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B9F13A-1F21-8A46-B0B5-3E91D97113B2}"/>
              </a:ext>
            </a:extLst>
          </p:cNvPr>
          <p:cNvSpPr txBox="1"/>
          <p:nvPr/>
        </p:nvSpPr>
        <p:spPr>
          <a:xfrm>
            <a:off x="1475656" y="4488431"/>
            <a:ext cx="577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Requests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2021-2022 to be </a:t>
            </a:r>
            <a:r>
              <a:rPr lang="es-ES" b="1" dirty="0" err="1"/>
              <a:t>continued</a:t>
            </a:r>
            <a:r>
              <a:rPr lang="es-ES" b="1" dirty="0"/>
              <a:t>/</a:t>
            </a:r>
            <a:r>
              <a:rPr lang="es-ES" b="1" dirty="0" err="1"/>
              <a:t>launched</a:t>
            </a:r>
            <a:r>
              <a:rPr lang="es-ES" b="1" dirty="0"/>
              <a:t> in 2023</a:t>
            </a:r>
          </a:p>
        </p:txBody>
      </p:sp>
    </p:spTree>
    <p:extLst>
      <p:ext uri="{BB962C8B-B14F-4D97-AF65-F5344CB8AC3E}">
        <p14:creationId xmlns:p14="http://schemas.microsoft.com/office/powerpoint/2010/main" val="257384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470"/>
            <a:ext cx="7543800" cy="342900"/>
          </a:xfrm>
        </p:spPr>
        <p:txBody>
          <a:bodyPr/>
          <a:lstStyle/>
          <a:p>
            <a:r>
              <a:rPr lang="en-GB" sz="2400"/>
              <a:t>HPC resources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42336"/>
            <a:ext cx="8250572" cy="2389454"/>
          </a:xfrm>
        </p:spPr>
        <p:txBody>
          <a:bodyPr>
            <a:noAutofit/>
          </a:bodyPr>
          <a:lstStyle/>
          <a:p>
            <a:endParaRPr lang="en-GB" sz="1800" b="1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The usage of the TSVV/Marconi: about 90 % spent budget of 60 M </a:t>
            </a:r>
            <a:r>
              <a:rPr lang="en-GB" sz="1800" b="1" dirty="0" err="1">
                <a:latin typeface="+mn-lt"/>
              </a:rPr>
              <a:t>CPUhrs</a:t>
            </a:r>
            <a:r>
              <a:rPr lang="en-GB" sz="1800" b="1" dirty="0">
                <a:latin typeface="+mn-lt"/>
              </a:rPr>
              <a:t>.</a:t>
            </a:r>
          </a:p>
          <a:p>
            <a:r>
              <a:rPr lang="en-GB" sz="1800" b="1" dirty="0">
                <a:latin typeface="+mn-lt"/>
              </a:rPr>
              <a:t>Granted 82 M </a:t>
            </a:r>
            <a:r>
              <a:rPr lang="en-GB" sz="1800" b="1" dirty="0" err="1">
                <a:latin typeface="+mn-lt"/>
              </a:rPr>
              <a:t>CPUhrs</a:t>
            </a:r>
            <a:r>
              <a:rPr lang="en-GB" sz="1800" b="1" dirty="0">
                <a:latin typeface="+mn-lt"/>
              </a:rPr>
              <a:t>  for the 6</a:t>
            </a:r>
            <a:r>
              <a:rPr lang="en-GB" sz="1800" b="1" baseline="30000" dirty="0">
                <a:latin typeface="+mn-lt"/>
              </a:rPr>
              <a:t>th</a:t>
            </a:r>
            <a:r>
              <a:rPr lang="en-GB" sz="1800" b="1" dirty="0">
                <a:latin typeface="+mn-lt"/>
              </a:rPr>
              <a:t> Marconi cycle, to begin on March 1.</a:t>
            </a: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400" dirty="0">
              <a:latin typeface="+mj-lt"/>
              <a:ea typeface="Courier New" charset="0"/>
              <a:cs typeface="Courier New" charset="0"/>
              <a:sym typeface="Wingdings"/>
            </a:endParaRPr>
          </a:p>
          <a:p>
            <a:endParaRPr lang="en-GB" sz="1400" dirty="0">
              <a:latin typeface="+mj-lt"/>
              <a:ea typeface="Courier New" charset="0"/>
              <a:cs typeface="Courier New" charset="0"/>
              <a:sym typeface="Wingdings"/>
            </a:endParaRPr>
          </a:p>
          <a:p>
            <a:endParaRPr lang="en-GB" sz="1400" dirty="0">
              <a:sym typeface="Wingdings"/>
            </a:endParaRPr>
          </a:p>
          <a:p>
            <a:endParaRPr lang="en-GB" sz="1400" dirty="0">
              <a:sym typeface="Wingdings"/>
            </a:endParaRPr>
          </a:p>
          <a:p>
            <a:endParaRPr lang="en-GB" sz="1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TSVV13 6</a:t>
            </a:r>
            <a:r>
              <a:rPr lang="en-GB" baseline="30000" dirty="0"/>
              <a:t>th</a:t>
            </a:r>
            <a:r>
              <a:rPr lang="en-GB" dirty="0"/>
              <a:t> Meeting | 14/2/2022 | Page 6</a:t>
            </a:r>
          </a:p>
        </p:txBody>
      </p:sp>
      <p:sp>
        <p:nvSpPr>
          <p:cNvPr id="8" name="Marcador de pie de página 3"/>
          <p:cNvSpPr txBox="1">
            <a:spLocks/>
          </p:cNvSpPr>
          <p:nvPr/>
        </p:nvSpPr>
        <p:spPr>
          <a:xfrm>
            <a:off x="899592" y="4230820"/>
            <a:ext cx="1831516" cy="187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Figures by H. </a:t>
            </a:r>
            <a:r>
              <a:rPr lang="en-GB" dirty="0" err="1"/>
              <a:t>Thienpondt</a:t>
            </a:r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4F4327-B09B-BF4D-BBC5-A3BB8AE3D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3678"/>
            <a:ext cx="2844800" cy="2159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2BC217-7C17-A844-8FB2-4A10022E9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08689"/>
            <a:ext cx="3078897" cy="14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70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Regana_RdF_2020_10_16</Template>
  <TotalTime>29493</TotalTime>
  <Words>691</Words>
  <Application>Microsoft Macintosh PowerPoint</Application>
  <PresentationFormat>Presentación en pantalla (16:9)</PresentationFormat>
  <Paragraphs>68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</vt:lpstr>
      <vt:lpstr>Wingdings</vt:lpstr>
      <vt:lpstr>Tema de Office</vt:lpstr>
      <vt:lpstr>E-TASC / TSVV Task #13  Stellarator Turbulence Simulation 6th meeting</vt:lpstr>
      <vt:lpstr>Workplan 2021</vt:lpstr>
      <vt:lpstr>Workplan 2022: milestones</vt:lpstr>
      <vt:lpstr>Workplan 2022: Deliverables</vt:lpstr>
      <vt:lpstr>Workplan 2022: Deliverables</vt:lpstr>
      <vt:lpstr>Workplan 2022: Deliverables</vt:lpstr>
      <vt:lpstr>Workplan 2022: Deliverables</vt:lpstr>
      <vt:lpstr>TSVV13 requests on ACHs for 2023 (DL 28/2/2022)</vt:lpstr>
      <vt:lpstr>HPC resources</vt:lpstr>
      <vt:lpstr>Next Meetings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on E-TASC / TSVV #13  Stellarator Turbulence Simulation</dc:title>
  <dc:creator>José Regaña</dc:creator>
  <cp:lastModifiedBy>Microsoft Office User</cp:lastModifiedBy>
  <cp:revision>143</cp:revision>
  <cp:lastPrinted>2021-03-22T12:48:19Z</cp:lastPrinted>
  <dcterms:created xsi:type="dcterms:W3CDTF">2020-10-23T09:44:27Z</dcterms:created>
  <dcterms:modified xsi:type="dcterms:W3CDTF">2022-02-14T15:54:47Z</dcterms:modified>
</cp:coreProperties>
</file>