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3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9866313" cy="673576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C723A-1339-4D49-BCB0-D9279C408232}" type="datetimeFigureOut">
              <a:rPr lang="fi-FI" smtClean="0"/>
              <a:t>2.3.2022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769E-5E1D-45EC-B184-C237A5A3B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23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baseline="0" dirty="0"/>
              <a:t> </a:t>
            </a:r>
            <a:r>
              <a:rPr lang="de-DE" baseline="0"/>
              <a:t>deliverables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42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baseline="0" dirty="0"/>
              <a:t> </a:t>
            </a:r>
            <a:r>
              <a:rPr lang="de-DE" baseline="0"/>
              <a:t>deliverables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50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baseline="0" dirty="0"/>
              <a:t> </a:t>
            </a:r>
            <a:r>
              <a:rPr lang="de-DE" baseline="0"/>
              <a:t>deliverables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30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baseline="0" dirty="0"/>
              <a:t> </a:t>
            </a:r>
            <a:r>
              <a:rPr lang="de-DE" baseline="0"/>
              <a:t>deliverables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2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baseline="0" dirty="0"/>
              <a:t> </a:t>
            </a:r>
            <a:r>
              <a:rPr lang="de-DE" baseline="0"/>
              <a:t>deliverables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52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deliverables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35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9456"/>
            <a:ext cx="9143999" cy="64190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5859779"/>
            <a:ext cx="1367028" cy="729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4276" y="2714504"/>
            <a:ext cx="8195447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43" y="222272"/>
            <a:ext cx="457196" cy="4637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415" y="6342747"/>
            <a:ext cx="965457" cy="4674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109671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180"/>
            <a:ext cx="8229600" cy="489654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NAME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WPPWIE Project Meeting  | Zoom | 24.01.2022 |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3574"/>
            <a:ext cx="367958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244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4843" y="222272"/>
            <a:ext cx="457196" cy="4637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415" y="6342747"/>
            <a:ext cx="965457" cy="4674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70648"/>
            <a:ext cx="807211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5535" y="1190401"/>
            <a:ext cx="6707505" cy="2372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59460" y="6591495"/>
            <a:ext cx="4806950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YOUR NAME</a:t>
            </a:r>
            <a:r>
              <a:rPr lang="en-GB" dirty="0"/>
              <a:t>| Project Board WP PWIE  | Zoom | 22.06.2021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.brezinsek@fz-juelich.de" TargetMode="External"/><Relationship Id="rId2" Type="http://schemas.openxmlformats.org/officeDocument/2006/relationships/hyperlink" Target="mailto:antti.Hakola@vtt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id.douai@cea.fr" TargetMode="External"/><Relationship Id="rId4" Type="http://schemas.openxmlformats.org/officeDocument/2006/relationships/hyperlink" Target="mailto:m.reinhart@fz-juelich.d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276" y="2714504"/>
            <a:ext cx="67354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latin typeface="Arial"/>
                <a:cs typeface="Arial"/>
              </a:rPr>
              <a:t>WP</a:t>
            </a:r>
            <a:r>
              <a:rPr sz="3400" b="1" spc="-120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PWIE</a:t>
            </a:r>
            <a:r>
              <a:rPr sz="3400" b="1" spc="-55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SP</a:t>
            </a:r>
            <a:r>
              <a:rPr lang="fi-FI" sz="3400" b="1" dirty="0">
                <a:latin typeface="Arial"/>
                <a:cs typeface="Arial"/>
              </a:rPr>
              <a:t>E</a:t>
            </a:r>
            <a:r>
              <a:rPr sz="3400" b="1" spc="-70" dirty="0">
                <a:latin typeface="Arial"/>
                <a:cs typeface="Arial"/>
              </a:rPr>
              <a:t> </a:t>
            </a:r>
            <a:r>
              <a:rPr sz="3400" b="1" spc="-30" dirty="0">
                <a:latin typeface="Arial"/>
                <a:cs typeface="Arial"/>
              </a:rPr>
              <a:t>kick-</a:t>
            </a:r>
            <a:r>
              <a:rPr sz="3400" b="1" dirty="0">
                <a:latin typeface="Arial"/>
                <a:cs typeface="Arial"/>
              </a:rPr>
              <a:t>off</a:t>
            </a:r>
            <a:r>
              <a:rPr sz="3400" b="1" spc="-25" dirty="0">
                <a:latin typeface="Arial"/>
                <a:cs typeface="Arial"/>
              </a:rPr>
              <a:t> </a:t>
            </a:r>
            <a:r>
              <a:rPr sz="3400" b="1" spc="-10" dirty="0">
                <a:latin typeface="Arial"/>
                <a:cs typeface="Arial"/>
              </a:rPr>
              <a:t>meeting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276" y="4318496"/>
            <a:ext cx="1887924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i-FI" sz="2200" b="1" dirty="0">
                <a:solidFill>
                  <a:srgbClr val="FFFFFF"/>
                </a:solidFill>
                <a:latin typeface="Arial"/>
                <a:cs typeface="Arial"/>
              </a:rPr>
              <a:t>Jari Likonen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084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25" dirty="0"/>
          </a:p>
        </p:txBody>
      </p:sp>
      <p:sp>
        <p:nvSpPr>
          <p:cNvPr id="5" name="object 3"/>
          <p:cNvSpPr txBox="1"/>
          <p:nvPr/>
        </p:nvSpPr>
        <p:spPr>
          <a:xfrm>
            <a:off x="535940" y="2514877"/>
            <a:ext cx="8330565" cy="121892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/>
            <a:r>
              <a:rPr lang="fi-FI" sz="4000" dirty="0">
                <a:solidFill>
                  <a:schemeClr val="tx1"/>
                </a:solidFill>
                <a:latin typeface="Calibri"/>
                <a:cs typeface="Calibri"/>
              </a:rPr>
              <a:t>BACKUP SLIDES</a:t>
            </a:r>
            <a:endParaRPr lang="en-US" sz="4000" dirty="0"/>
          </a:p>
          <a:p>
            <a:pPr marL="720000" lvl="2" indent="-285750" algn="ctr">
              <a:buFont typeface="Arial" panose="020B0604020202020204" pitchFamily="34" charset="0"/>
              <a:buChar char="•"/>
            </a:pPr>
            <a:endParaRPr lang="en-GB" dirty="0"/>
          </a:p>
          <a:p>
            <a:pPr marL="12700" marR="208279" algn="ctr">
              <a:lnSpc>
                <a:spcPts val="1939"/>
              </a:lnSpc>
              <a:spcBef>
                <a:spcPts val="345"/>
              </a:spcBef>
              <a:tabLst>
                <a:tab pos="354965" algn="l"/>
                <a:tab pos="355600" algn="l"/>
              </a:tabLst>
            </a:pPr>
            <a:endParaRPr lang="fi-FI" sz="1800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2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2022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10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53269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E.1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Jari Likonen | WPPWIE Project Meeting  | Zoom | 27.01.2022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4231" y="5045896"/>
            <a:ext cx="278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Cutting</a:t>
            </a:r>
            <a:r>
              <a:rPr lang="fi-FI" sz="1400" dirty="0"/>
              <a:t> of </a:t>
            </a:r>
            <a:r>
              <a:rPr lang="fi-FI" sz="1400" dirty="0" err="1"/>
              <a:t>mirror</a:t>
            </a:r>
            <a:r>
              <a:rPr lang="fi-FI" sz="1400" dirty="0"/>
              <a:t> </a:t>
            </a:r>
            <a:r>
              <a:rPr lang="fi-FI" sz="1400" dirty="0" err="1"/>
              <a:t>cassettes</a:t>
            </a:r>
            <a:r>
              <a:rPr lang="fi-FI" sz="1400" dirty="0"/>
              <a:t> in 2023?</a:t>
            </a:r>
          </a:p>
        </p:txBody>
      </p:sp>
      <p:graphicFrame>
        <p:nvGraphicFramePr>
          <p:cNvPr id="7" name="Content Placeholder 2"/>
          <p:cNvGraphicFramePr>
            <a:graphicFrameLocks noGrp="1" noChangeAspect="1"/>
          </p:cNvGraphicFramePr>
          <p:nvPr>
            <p:ph idx="1"/>
          </p:nvPr>
        </p:nvGraphicFramePr>
        <p:xfrm>
          <a:off x="374231" y="1362550"/>
          <a:ext cx="8086200" cy="467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550">
                  <a:extLst>
                    <a:ext uri="{9D8B030D-6E8A-4147-A177-3AD203B41FA5}">
                      <a16:colId xmlns:a16="http://schemas.microsoft.com/office/drawing/2014/main" val="4229808398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3101440477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3619628490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4151152946"/>
                    </a:ext>
                  </a:extLst>
                </a:gridCol>
              </a:tblGrid>
              <a:tr h="392593">
                <a:tc>
                  <a:txBody>
                    <a:bodyPr/>
                    <a:lstStyle/>
                    <a:p>
                      <a:r>
                        <a:rPr lang="fi-FI" sz="1600" dirty="0" err="1"/>
                        <a:t>Description</a:t>
                      </a:r>
                      <a:r>
                        <a:rPr lang="fi-FI" sz="1600" baseline="0" dirty="0"/>
                        <a:t> of </a:t>
                      </a:r>
                      <a:r>
                        <a:rPr lang="fi-FI" sz="1600" baseline="0" dirty="0" err="1"/>
                        <a:t>activity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Involved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RUs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Due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date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Comments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7319890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r>
                        <a:rPr lang="en-US" sz="1600" dirty="0"/>
                        <a:t>Shipment of 1XR18 C3 to IAP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CCFE, IAP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RE </a:t>
                      </a:r>
                      <a:r>
                        <a:rPr lang="fi-FI" sz="1600" dirty="0" err="1"/>
                        <a:t>damage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0871721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r>
                        <a:rPr lang="fi-FI" sz="1600" dirty="0" err="1"/>
                        <a:t>Cutting</a:t>
                      </a:r>
                      <a:r>
                        <a:rPr lang="fi-FI" sz="1600" dirty="0"/>
                        <a:t> of 1XR18</a:t>
                      </a:r>
                      <a:r>
                        <a:rPr lang="fi-FI" sz="1600" baseline="0" dirty="0"/>
                        <a:t> C3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IAP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2/2022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1778250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r>
                        <a:rPr lang="fi-FI" sz="1600" dirty="0" err="1"/>
                        <a:t>Shipment</a:t>
                      </a:r>
                      <a:r>
                        <a:rPr lang="fi-FI" sz="1600" dirty="0"/>
                        <a:t> of </a:t>
                      </a:r>
                      <a:r>
                        <a:rPr lang="fi-FI" sz="1600" dirty="0" err="1"/>
                        <a:t>divertor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tiles</a:t>
                      </a:r>
                      <a:r>
                        <a:rPr lang="fi-FI" sz="1600" dirty="0"/>
                        <a:t> to VTT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CCFE, VTT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2258311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err="1"/>
                        <a:t>Shipment</a:t>
                      </a:r>
                      <a:r>
                        <a:rPr lang="fi-FI" sz="1600" dirty="0"/>
                        <a:t> of W </a:t>
                      </a:r>
                      <a:r>
                        <a:rPr lang="fi-FI" sz="1600" dirty="0" err="1"/>
                        <a:t>lamellae</a:t>
                      </a:r>
                      <a:r>
                        <a:rPr lang="fi-FI" sz="1600" dirty="0"/>
                        <a:t> and </a:t>
                      </a:r>
                      <a:r>
                        <a:rPr lang="fi-FI" sz="1600" dirty="0" err="1"/>
                        <a:t>mirror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cassettes</a:t>
                      </a:r>
                      <a:r>
                        <a:rPr lang="fi-FI" sz="1600" dirty="0"/>
                        <a:t> to IAP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CCFE, FZJ, IAP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3/2022</a:t>
                      </a:r>
                    </a:p>
                    <a:p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B02, B13, B14, B23, B24  available</a:t>
                      </a:r>
                    </a:p>
                    <a:p>
                      <a:r>
                        <a:rPr lang="fi-FI" sz="1600" dirty="0" err="1"/>
                        <a:t>Decision</a:t>
                      </a:r>
                      <a:r>
                        <a:rPr lang="fi-FI" sz="1600" dirty="0"/>
                        <a:t> on </a:t>
                      </a:r>
                      <a:r>
                        <a:rPr lang="fi-FI" sz="1600" dirty="0" err="1"/>
                        <a:t>how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many</a:t>
                      </a:r>
                      <a:r>
                        <a:rPr lang="fi-FI" sz="1600" dirty="0"/>
                        <a:t> to </a:t>
                      </a:r>
                      <a:r>
                        <a:rPr lang="fi-FI" sz="1600" dirty="0" err="1"/>
                        <a:t>cut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6848924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err="1"/>
                        <a:t>Shipment</a:t>
                      </a:r>
                      <a:r>
                        <a:rPr lang="fi-FI" sz="1600" dirty="0"/>
                        <a:t> of </a:t>
                      </a:r>
                      <a:r>
                        <a:rPr lang="fi-FI" sz="1600" dirty="0" err="1"/>
                        <a:t>Langmuir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probes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CCFE, IPPLM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Decision</a:t>
                      </a:r>
                      <a:r>
                        <a:rPr lang="fi-FI" sz="1600" dirty="0"/>
                        <a:t> on </a:t>
                      </a:r>
                      <a:r>
                        <a:rPr lang="fi-FI" sz="1600" dirty="0" err="1"/>
                        <a:t>how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600" baseline="0" dirty="0" err="1"/>
                        <a:t>many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2342700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err="1"/>
                        <a:t>Coring</a:t>
                      </a:r>
                      <a:r>
                        <a:rPr lang="fi-FI" sz="1600" dirty="0"/>
                        <a:t> of </a:t>
                      </a:r>
                      <a:r>
                        <a:rPr lang="fi-FI" sz="1600" dirty="0" err="1"/>
                        <a:t>tile</a:t>
                      </a:r>
                      <a:r>
                        <a:rPr lang="fi-FI" sz="1600" dirty="0"/>
                        <a:t> 14IWG1A, 14BNG4D, 2BNG6C, 2ONG7A, 2ONG8B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4/2022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0705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07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E.1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Jari Likonen | WPPWIE Project Meeting  | Zoom | 27.01.2022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graphicFrame>
        <p:nvGraphicFramePr>
          <p:cNvPr id="7" name="Content Placeholder 2"/>
          <p:cNvGraphicFramePr>
            <a:graphicFrameLocks noGrp="1" noChangeAspect="1"/>
          </p:cNvGraphicFramePr>
          <p:nvPr>
            <p:ph idx="1"/>
          </p:nvPr>
        </p:nvGraphicFramePr>
        <p:xfrm>
          <a:off x="374231" y="1397011"/>
          <a:ext cx="8086200" cy="348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550">
                  <a:extLst>
                    <a:ext uri="{9D8B030D-6E8A-4147-A177-3AD203B41FA5}">
                      <a16:colId xmlns:a16="http://schemas.microsoft.com/office/drawing/2014/main" val="4229808398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3101440477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3619628490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4151152946"/>
                    </a:ext>
                  </a:extLst>
                </a:gridCol>
              </a:tblGrid>
              <a:tr h="392593">
                <a:tc>
                  <a:txBody>
                    <a:bodyPr/>
                    <a:lstStyle/>
                    <a:p>
                      <a:r>
                        <a:rPr lang="fi-FI" sz="1600" dirty="0" err="1"/>
                        <a:t>Description</a:t>
                      </a:r>
                      <a:r>
                        <a:rPr lang="fi-FI" sz="1600" baseline="0" dirty="0"/>
                        <a:t> of </a:t>
                      </a:r>
                      <a:r>
                        <a:rPr lang="fi-FI" sz="1600" baseline="0" dirty="0" err="1"/>
                        <a:t>activity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Involved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RUs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Due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date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Comments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7319890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r>
                        <a:rPr lang="en-US" sz="1600" dirty="0"/>
                        <a:t>Cutting of W lamellae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FZJ, IAP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5/2022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Cutting of W lamellae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4582669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r>
                        <a:rPr lang="fi-FI" sz="1600" dirty="0" err="1"/>
                        <a:t>Shipment</a:t>
                      </a:r>
                      <a:r>
                        <a:rPr lang="fi-FI" sz="1600" dirty="0"/>
                        <a:t> of </a:t>
                      </a:r>
                      <a:r>
                        <a:rPr lang="fi-FI" sz="1600" dirty="0" err="1"/>
                        <a:t>samples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from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tiles</a:t>
                      </a:r>
                      <a:r>
                        <a:rPr lang="fi-FI" sz="1600" dirty="0"/>
                        <a:t> 0 and 1</a:t>
                      </a:r>
                      <a:endParaRPr lang="fi-FI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VTT, IST, MPG, NCSRD, VR</a:t>
                      </a:r>
                    </a:p>
                    <a:p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5/2022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First</a:t>
                      </a:r>
                      <a:r>
                        <a:rPr lang="fi-FI" sz="1600" dirty="0"/>
                        <a:t> IBA and </a:t>
                      </a:r>
                      <a:r>
                        <a:rPr lang="fi-FI" sz="1600" dirty="0" err="1"/>
                        <a:t>then</a:t>
                      </a:r>
                      <a:r>
                        <a:rPr lang="fi-FI" sz="1600" dirty="0"/>
                        <a:t> TDS,LIBS,LID-QMS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2258311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r>
                        <a:rPr lang="fi-FI" sz="1600" dirty="0" err="1"/>
                        <a:t>Shipment</a:t>
                      </a:r>
                      <a:r>
                        <a:rPr lang="fi-FI" sz="1600" dirty="0"/>
                        <a:t> of </a:t>
                      </a:r>
                      <a:r>
                        <a:rPr lang="fi-FI" sz="1600" dirty="0" err="1"/>
                        <a:t>samples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from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tiles</a:t>
                      </a:r>
                      <a:r>
                        <a:rPr lang="fi-FI" sz="1600" dirty="0"/>
                        <a:t> 0 and 1</a:t>
                      </a:r>
                      <a:endParaRPr lang="fi-FI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VTT, FZJ, IAP, ISSPUL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6/2022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Tile</a:t>
                      </a:r>
                      <a:r>
                        <a:rPr lang="fi-FI" sz="1600" dirty="0"/>
                        <a:t> 0: c-</a:t>
                      </a:r>
                      <a:r>
                        <a:rPr lang="fi-FI" sz="1600" dirty="0" err="1"/>
                        <a:t>series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partly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used</a:t>
                      </a:r>
                      <a:r>
                        <a:rPr lang="fi-FI" sz="1600" dirty="0"/>
                        <a:t> for TDS, a- and b-</a:t>
                      </a:r>
                      <a:r>
                        <a:rPr lang="fi-FI" sz="1600" dirty="0" err="1"/>
                        <a:t>series</a:t>
                      </a:r>
                      <a:r>
                        <a:rPr lang="fi-FI" sz="1600" dirty="0"/>
                        <a:t> for IBA, TDS…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0705446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r>
                        <a:rPr lang="en-US" sz="1600" dirty="0"/>
                        <a:t>Sectioning and preparation of samples from metallic JET components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IAP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7/2022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4831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04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E.2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Jari Likonen | WPPWIE Project Meeting  | Zoom | 27.01.2022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4231" y="5045896"/>
            <a:ext cx="278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Cutting</a:t>
            </a:r>
            <a:r>
              <a:rPr lang="fi-FI" sz="1400" dirty="0"/>
              <a:t> of </a:t>
            </a:r>
            <a:r>
              <a:rPr lang="fi-FI" sz="1400" dirty="0" err="1"/>
              <a:t>mirror</a:t>
            </a:r>
            <a:r>
              <a:rPr lang="fi-FI" sz="1400" dirty="0"/>
              <a:t> </a:t>
            </a:r>
            <a:r>
              <a:rPr lang="fi-FI" sz="1400" dirty="0" err="1"/>
              <a:t>cassettes</a:t>
            </a:r>
            <a:r>
              <a:rPr lang="fi-FI" sz="1400" dirty="0"/>
              <a:t> in 2023?</a:t>
            </a:r>
          </a:p>
        </p:txBody>
      </p:sp>
      <p:graphicFrame>
        <p:nvGraphicFramePr>
          <p:cNvPr id="7" name="Content Placeholder 2"/>
          <p:cNvGraphicFramePr>
            <a:graphicFrameLocks noGrp="1" noChangeAspect="1"/>
          </p:cNvGraphicFramePr>
          <p:nvPr>
            <p:ph idx="1"/>
          </p:nvPr>
        </p:nvGraphicFramePr>
        <p:xfrm>
          <a:off x="374231" y="1397011"/>
          <a:ext cx="8086200" cy="460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550">
                  <a:extLst>
                    <a:ext uri="{9D8B030D-6E8A-4147-A177-3AD203B41FA5}">
                      <a16:colId xmlns:a16="http://schemas.microsoft.com/office/drawing/2014/main" val="4229808398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3101440477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3619628490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4151152946"/>
                    </a:ext>
                  </a:extLst>
                </a:gridCol>
              </a:tblGrid>
              <a:tr h="392593">
                <a:tc>
                  <a:txBody>
                    <a:bodyPr/>
                    <a:lstStyle/>
                    <a:p>
                      <a:r>
                        <a:rPr lang="fi-FI" sz="1600" dirty="0" err="1"/>
                        <a:t>Description</a:t>
                      </a:r>
                      <a:r>
                        <a:rPr lang="fi-FI" sz="1600" baseline="0" dirty="0"/>
                        <a:t> of </a:t>
                      </a:r>
                      <a:r>
                        <a:rPr lang="fi-FI" sz="1600" baseline="0" dirty="0" err="1"/>
                        <a:t>activity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Involved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RUs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Due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date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Comments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7319890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SIMS analysis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tile 0 and 1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samples 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2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sets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from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tile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0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available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6227549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IBA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analysis, tile 0 and 1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samples (1</a:t>
                      </a:r>
                      <a:r>
                        <a:rPr lang="en-US" sz="16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set)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IST, CCFE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6/2022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2258311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IBA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analysis, tile 0 and 1 samples (1</a:t>
                      </a:r>
                      <a:r>
                        <a:rPr lang="en-US" sz="16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set)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MPG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7/2022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7310575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IBA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analysis, tile 0 and 1 samples (2</a:t>
                      </a:r>
                      <a:r>
                        <a:rPr lang="en-US" sz="16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set)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NCSRD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6/2022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1713843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IBA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analysis, tile 0 and 1 samples (2</a:t>
                      </a:r>
                      <a:r>
                        <a:rPr lang="en-US" sz="16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set)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7/2022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0705446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>
                          <a:latin typeface="+mn-lt"/>
                        </a:rPr>
                        <a:t>TDS </a:t>
                      </a:r>
                      <a:r>
                        <a:rPr lang="fi-FI" sz="1600" dirty="0" err="1">
                          <a:latin typeface="+mn-lt"/>
                        </a:rPr>
                        <a:t>analysis</a:t>
                      </a:r>
                      <a:r>
                        <a:rPr lang="fi-FI" sz="1600" dirty="0">
                          <a:latin typeface="+mn-lt"/>
                        </a:rPr>
                        <a:t> and </a:t>
                      </a:r>
                      <a:r>
                        <a:rPr lang="fi-FI" sz="1600" dirty="0" err="1">
                          <a:latin typeface="+mn-lt"/>
                        </a:rPr>
                        <a:t>post</a:t>
                      </a:r>
                      <a:r>
                        <a:rPr lang="fi-FI" sz="1600" dirty="0">
                          <a:latin typeface="+mn-lt"/>
                        </a:rPr>
                        <a:t> IBA </a:t>
                      </a:r>
                      <a:r>
                        <a:rPr lang="fi-FI" sz="1600" dirty="0" err="1">
                          <a:latin typeface="+mn-lt"/>
                        </a:rPr>
                        <a:t>analysis</a:t>
                      </a:r>
                      <a:r>
                        <a:rPr lang="fi-FI" sz="1600" dirty="0">
                          <a:latin typeface="+mn-lt"/>
                        </a:rPr>
                        <a:t>,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tile 0 and 1 samples</a:t>
                      </a:r>
                      <a:endParaRPr lang="fi-FI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n-lt"/>
                        </a:rPr>
                        <a:t>CCFE, IST, VTT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n-lt"/>
                        </a:rPr>
                        <a:t>9/2022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4831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85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E.2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Jari Likonen | WPPWIE Project Meeting  | Zoom | 27.01.2022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4231" y="5045896"/>
            <a:ext cx="278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Cutting</a:t>
            </a:r>
            <a:r>
              <a:rPr lang="fi-FI" sz="1400" dirty="0"/>
              <a:t> of </a:t>
            </a:r>
            <a:r>
              <a:rPr lang="fi-FI" sz="1400" dirty="0" err="1"/>
              <a:t>mirror</a:t>
            </a:r>
            <a:r>
              <a:rPr lang="fi-FI" sz="1400" dirty="0"/>
              <a:t> </a:t>
            </a:r>
            <a:r>
              <a:rPr lang="fi-FI" sz="1400" dirty="0" err="1"/>
              <a:t>cassettes</a:t>
            </a:r>
            <a:r>
              <a:rPr lang="fi-FI" sz="1400" dirty="0"/>
              <a:t> in 2023?</a:t>
            </a:r>
          </a:p>
        </p:txBody>
      </p:sp>
      <p:graphicFrame>
        <p:nvGraphicFramePr>
          <p:cNvPr id="7" name="Content Placeholder 2"/>
          <p:cNvGraphicFramePr>
            <a:graphicFrameLocks noGrp="1" noChangeAspect="1"/>
          </p:cNvGraphicFramePr>
          <p:nvPr>
            <p:ph idx="1"/>
          </p:nvPr>
        </p:nvGraphicFramePr>
        <p:xfrm>
          <a:off x="374231" y="1397011"/>
          <a:ext cx="8086200" cy="432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550">
                  <a:extLst>
                    <a:ext uri="{9D8B030D-6E8A-4147-A177-3AD203B41FA5}">
                      <a16:colId xmlns:a16="http://schemas.microsoft.com/office/drawing/2014/main" val="4229808398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3101440477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3619628490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4151152946"/>
                    </a:ext>
                  </a:extLst>
                </a:gridCol>
              </a:tblGrid>
              <a:tr h="392593">
                <a:tc>
                  <a:txBody>
                    <a:bodyPr/>
                    <a:lstStyle/>
                    <a:p>
                      <a:r>
                        <a:rPr lang="fi-FI" sz="1600" dirty="0" err="1"/>
                        <a:t>Description</a:t>
                      </a:r>
                      <a:r>
                        <a:rPr lang="fi-FI" sz="1600" baseline="0" dirty="0"/>
                        <a:t> of </a:t>
                      </a:r>
                      <a:r>
                        <a:rPr lang="fi-FI" sz="1600" baseline="0" dirty="0" err="1"/>
                        <a:t>activity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Involved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RUs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Due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date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Comments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7319890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Characterization of tiles 0 and 1 with LIBS, LID-QMS, TDS and</a:t>
                      </a: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metallography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FZJ, CU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6227549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Analysis of samples from tiles 0 and 1 with TDS and GDOES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2258311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Analysis of samples from tiles 0 and 1 with TDS, FC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dissolution method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CCFE, ISSPUL, VTT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7310575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Simulation of JET39 baking cycle, post-characterization with IBA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ISSPUL, IST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1713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42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E.3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Jari Likonen | WPPWIE Project Meeting  | Zoom | 27.01.2022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graphicFrame>
        <p:nvGraphicFramePr>
          <p:cNvPr id="7" name="Content Placeholder 2"/>
          <p:cNvGraphicFramePr>
            <a:graphicFrameLocks noGrp="1" noChangeAspect="1"/>
          </p:cNvGraphicFramePr>
          <p:nvPr>
            <p:ph idx="1"/>
          </p:nvPr>
        </p:nvGraphicFramePr>
        <p:xfrm>
          <a:off x="374231" y="1397011"/>
          <a:ext cx="8086200" cy="352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550">
                  <a:extLst>
                    <a:ext uri="{9D8B030D-6E8A-4147-A177-3AD203B41FA5}">
                      <a16:colId xmlns:a16="http://schemas.microsoft.com/office/drawing/2014/main" val="4229808398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3101440477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3619628490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4151152946"/>
                    </a:ext>
                  </a:extLst>
                </a:gridCol>
              </a:tblGrid>
              <a:tr h="392593">
                <a:tc>
                  <a:txBody>
                    <a:bodyPr/>
                    <a:lstStyle/>
                    <a:p>
                      <a:r>
                        <a:rPr lang="fi-FI" sz="1600" dirty="0" err="1"/>
                        <a:t>Description</a:t>
                      </a:r>
                      <a:r>
                        <a:rPr lang="fi-FI" sz="1600" baseline="0" dirty="0"/>
                        <a:t> of </a:t>
                      </a:r>
                      <a:r>
                        <a:rPr lang="fi-FI" sz="1600" baseline="0" dirty="0" err="1"/>
                        <a:t>activity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Involved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RUs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Due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date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Comments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7319890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Electron microscopy, </a:t>
                      </a:r>
                      <a:r>
                        <a:rPr lang="en-US" sz="1600" b="0" i="0" u="none" strike="noStrike" dirty="0" err="1">
                          <a:effectLst/>
                          <a:latin typeface="+mn-lt"/>
                        </a:rPr>
                        <a:t>nanoindentation</a:t>
                      </a: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of Langmuir probes, W lamellae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IPPLM, CCFE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6/2022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998670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Characterization of JET PFCs with LIBS , LID-QMS, TDS and metallography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FZJ, CU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6/2022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7310575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Characterization of PFCs and diagnostics components using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IBA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VR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8/2022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2417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12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E.3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2022</a:t>
            </a:r>
          </a:p>
        </p:txBody>
      </p:sp>
      <p:graphicFrame>
        <p:nvGraphicFramePr>
          <p:cNvPr id="7" name="Content Placeholder 2"/>
          <p:cNvGraphicFramePr>
            <a:graphicFrameLocks noGrp="1" noChangeAspect="1"/>
          </p:cNvGraphicFramePr>
          <p:nvPr>
            <p:ph idx="1"/>
          </p:nvPr>
        </p:nvGraphicFramePr>
        <p:xfrm>
          <a:off x="374231" y="1397010"/>
          <a:ext cx="8086200" cy="468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545">
                  <a:extLst>
                    <a:ext uri="{9D8B030D-6E8A-4147-A177-3AD203B41FA5}">
                      <a16:colId xmlns:a16="http://schemas.microsoft.com/office/drawing/2014/main" val="4229808398"/>
                    </a:ext>
                  </a:extLst>
                </a:gridCol>
                <a:gridCol w="1861555">
                  <a:extLst>
                    <a:ext uri="{9D8B030D-6E8A-4147-A177-3AD203B41FA5}">
                      <a16:colId xmlns:a16="http://schemas.microsoft.com/office/drawing/2014/main" val="3101440477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3619628490"/>
                    </a:ext>
                  </a:extLst>
                </a:gridCol>
                <a:gridCol w="2021550">
                  <a:extLst>
                    <a:ext uri="{9D8B030D-6E8A-4147-A177-3AD203B41FA5}">
                      <a16:colId xmlns:a16="http://schemas.microsoft.com/office/drawing/2014/main" val="4151152946"/>
                    </a:ext>
                  </a:extLst>
                </a:gridCol>
              </a:tblGrid>
              <a:tr h="392593">
                <a:tc>
                  <a:txBody>
                    <a:bodyPr/>
                    <a:lstStyle/>
                    <a:p>
                      <a:r>
                        <a:rPr lang="fi-FI" sz="1600" dirty="0" err="1"/>
                        <a:t>Description</a:t>
                      </a:r>
                      <a:r>
                        <a:rPr lang="fi-FI" sz="1600" baseline="0" dirty="0"/>
                        <a:t> of </a:t>
                      </a:r>
                      <a:r>
                        <a:rPr lang="fi-FI" sz="1600" baseline="0" dirty="0" err="1"/>
                        <a:t>activity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Involved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RUs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Due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date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Comments</a:t>
                      </a:r>
                      <a:endParaRPr lang="fi-FI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7319890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Characterization of JET PFCs and diagnostics components using</a:t>
                      </a: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IBA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IST, MPG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9/2022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2633959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Analysis of JET PFCs with TDS, XPS and GDOES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IAP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9/2022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2258311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Analysis of JET PFCs with </a:t>
                      </a:r>
                      <a:r>
                        <a:rPr lang="en-US" sz="1600" dirty="0" err="1">
                          <a:latin typeface="+mn-lt"/>
                        </a:rPr>
                        <a:t>μbeam</a:t>
                      </a:r>
                      <a:r>
                        <a:rPr lang="en-US" sz="1600" dirty="0">
                          <a:latin typeface="+mn-lt"/>
                        </a:rPr>
                        <a:t> NRA</a:t>
                      </a:r>
                      <a:endParaRPr lang="fi-FI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n-lt"/>
                        </a:rPr>
                        <a:t>NCSRD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n-lt"/>
                        </a:rPr>
                        <a:t>9/2022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7310575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r>
                        <a:rPr lang="fi-FI" sz="1600" dirty="0" err="1">
                          <a:latin typeface="+mn-lt"/>
                        </a:rPr>
                        <a:t>Raman</a:t>
                      </a:r>
                      <a:r>
                        <a:rPr lang="fi-FI" sz="1600" dirty="0">
                          <a:latin typeface="+mn-lt"/>
                        </a:rPr>
                        <a:t> </a:t>
                      </a:r>
                      <a:r>
                        <a:rPr lang="fi-FI" sz="1600" dirty="0" err="1">
                          <a:latin typeface="+mn-lt"/>
                        </a:rPr>
                        <a:t>analysis</a:t>
                      </a:r>
                      <a:r>
                        <a:rPr lang="fi-FI" sz="1600" dirty="0">
                          <a:latin typeface="+mn-lt"/>
                        </a:rPr>
                        <a:t> of </a:t>
                      </a:r>
                      <a:r>
                        <a:rPr lang="fi-FI" sz="1600" dirty="0" err="1">
                          <a:latin typeface="+mn-lt"/>
                        </a:rPr>
                        <a:t>louvre</a:t>
                      </a:r>
                      <a:r>
                        <a:rPr lang="fi-FI" sz="1600" dirty="0">
                          <a:latin typeface="+mn-lt"/>
                        </a:rPr>
                        <a:t> </a:t>
                      </a:r>
                      <a:r>
                        <a:rPr lang="fi-FI" sz="1600" dirty="0" err="1">
                          <a:latin typeface="+mn-lt"/>
                        </a:rPr>
                        <a:t>clips</a:t>
                      </a:r>
                      <a:endParaRPr lang="fi-FI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n-lt"/>
                        </a:rPr>
                        <a:t>CCFE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n-lt"/>
                        </a:rPr>
                        <a:t>9/2022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5594734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Characterization of JET PFCs using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latin typeface="+mn-lt"/>
                        </a:rPr>
                        <a:t>TDS, FC of JET </a:t>
                      </a:r>
                      <a:r>
                        <a:rPr lang="fi-FI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PFCs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n-lt"/>
                        </a:rPr>
                        <a:t>ISSPUL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n-lt"/>
                        </a:rPr>
                        <a:t>11/2022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9084433"/>
                  </a:ext>
                </a:extLst>
              </a:tr>
              <a:tr h="62922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Characterization of JET PFCs using SIMS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VTT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11/2022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0705446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36228" y="576617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Jari Likonen | WPPWIE Project Meeting  | Zoom | 27.01.2022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88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6405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Goals</a:t>
            </a:r>
            <a:r>
              <a:rPr spc="-4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agenda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meeting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2</a:t>
            </a:r>
            <a:r>
              <a:rPr spc="-10" dirty="0"/>
              <a:t> </a:t>
            </a:r>
            <a:r>
              <a:rPr lang="fi-FI" dirty="0" err="1"/>
              <a:t>March</a:t>
            </a:r>
            <a:r>
              <a:rPr lang="fi-FI" dirty="0"/>
              <a:t> </a:t>
            </a:r>
            <a:r>
              <a:rPr dirty="0"/>
              <a:t>202</a:t>
            </a:r>
            <a:r>
              <a:rPr lang="fi-FI" dirty="0"/>
              <a:t>2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478731"/>
            <a:ext cx="550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1800" spc="-10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:30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i-FI" sz="1800" spc="-10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:45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111" y="2478731"/>
            <a:ext cx="687514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Introduction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PWIE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lang="fi-FI" sz="1800" spc="-50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Presentations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 SP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lang="fi-FI"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task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holders 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please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focus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 the question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”What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</a:t>
            </a:r>
            <a:r>
              <a:rPr lang="fi-FI" sz="1800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what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others/EUROfusion”</a:t>
            </a:r>
            <a:endParaRPr sz="1800" dirty="0">
              <a:latin typeface="Calibri"/>
              <a:cs typeface="Calibri"/>
            </a:endParaRPr>
          </a:p>
          <a:p>
            <a:pPr marL="12700" marR="419100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Please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 brief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 presentation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quick</a:t>
            </a:r>
            <a:r>
              <a:rPr sz="1800" spc="-10" dirty="0">
                <a:latin typeface="Calibri"/>
                <a:cs typeface="Calibri"/>
              </a:rPr>
              <a:t> feedback Discussion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meeting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576011"/>
            <a:ext cx="550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11:</a:t>
            </a:r>
            <a:r>
              <a:rPr lang="fi-FI" sz="1800" spc="-10" dirty="0">
                <a:solidFill>
                  <a:srgbClr val="FF0000"/>
                </a:solidFill>
                <a:latin typeface="Calibri"/>
                <a:cs typeface="Calibri"/>
              </a:rPr>
              <a:t>45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12:15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711" y="4398971"/>
            <a:ext cx="80518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3335" marR="398145" indent="-635">
              <a:lnSpc>
                <a:spcPct val="100000"/>
              </a:lnSpc>
            </a:pP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Everybody</a:t>
            </a:r>
            <a:r>
              <a:rPr sz="18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invited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contribute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8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discussions,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also</a:t>
            </a:r>
            <a:r>
              <a:rPr sz="18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those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who</a:t>
            </a:r>
            <a:r>
              <a:rPr sz="1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are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not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task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holders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any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SP</a:t>
            </a:r>
            <a:r>
              <a:rPr sz="18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lang="fi-FI" sz="18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activities!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522" y="998546"/>
            <a:ext cx="74434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goals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meeting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Introduce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discuss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tasks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attached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Research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</a:t>
            </a:r>
            <a:r>
              <a:rPr lang="fi-FI" sz="1800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Identify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possible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gaps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opportunities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collaboration,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Decide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concrete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steps,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reviewed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lang="fi-FI" sz="1800" spc="-10" dirty="0">
                <a:latin typeface="Calibri"/>
                <a:cs typeface="Calibri"/>
              </a:rPr>
              <a:t>summer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PWIE and SP E</a:t>
            </a:r>
            <a:endParaRPr lang="en-US" dirty="0"/>
          </a:p>
        </p:txBody>
      </p:sp>
      <p:pic>
        <p:nvPicPr>
          <p:cNvPr id="5" name="Grafi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"/>
          <a:stretch/>
        </p:blipFill>
        <p:spPr bwMode="auto">
          <a:xfrm>
            <a:off x="381000" y="1295400"/>
            <a:ext cx="8013848" cy="4876800"/>
          </a:xfrm>
          <a:prstGeom prst="rect">
            <a:avLst/>
          </a:prstGeom>
          <a:noFill/>
        </p:spPr>
      </p:pic>
      <p:sp>
        <p:nvSpPr>
          <p:cNvPr id="6" name="Rechteck 6"/>
          <p:cNvSpPr/>
          <p:nvPr/>
        </p:nvSpPr>
        <p:spPr>
          <a:xfrm>
            <a:off x="5234243" y="2081282"/>
            <a:ext cx="861757" cy="35236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2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2022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4977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</a:t>
            </a:r>
            <a:r>
              <a:rPr spc="-85" dirty="0"/>
              <a:t> </a:t>
            </a:r>
            <a:r>
              <a:rPr lang="fi-FI" dirty="0"/>
              <a:t>E</a:t>
            </a:r>
            <a:r>
              <a:rPr spc="-10" dirty="0"/>
              <a:t> </a:t>
            </a:r>
            <a:r>
              <a:rPr dirty="0"/>
              <a:t>focus</a:t>
            </a:r>
            <a:r>
              <a:rPr spc="-40" dirty="0"/>
              <a:t> </a:t>
            </a:r>
            <a:r>
              <a:rPr dirty="0"/>
              <a:t>points</a:t>
            </a:r>
            <a:r>
              <a:rPr spc="-4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20" dirty="0"/>
              <a:t>202</a:t>
            </a:r>
            <a:r>
              <a:rPr lang="fi-FI" spc="-20" dirty="0"/>
              <a:t>2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371600"/>
            <a:ext cx="8092440" cy="593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255904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I:</a:t>
            </a:r>
            <a:r>
              <a:rPr sz="18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Coordination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activity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sample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preparation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distribution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for remaining JET ILW3 samples </a:t>
            </a:r>
            <a:r>
              <a:rPr sz="180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18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SP</a:t>
            </a:r>
            <a:r>
              <a:rPr sz="1800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spc="-5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868" y="3142488"/>
            <a:ext cx="8072755" cy="923925"/>
          </a:xfrm>
          <a:custGeom>
            <a:avLst/>
            <a:gdLst/>
            <a:ahLst/>
            <a:cxnLst/>
            <a:rect l="l" t="t" r="r" b="b"/>
            <a:pathLst>
              <a:path w="8072755" h="923925">
                <a:moveTo>
                  <a:pt x="8072628" y="0"/>
                </a:moveTo>
                <a:lnTo>
                  <a:pt x="0" y="0"/>
                </a:lnTo>
                <a:lnTo>
                  <a:pt x="0" y="923544"/>
                </a:lnTo>
                <a:lnTo>
                  <a:pt x="8072628" y="923544"/>
                </a:lnTo>
                <a:lnTo>
                  <a:pt x="807262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2135123"/>
            <a:ext cx="8065134" cy="923925"/>
          </a:xfrm>
          <a:custGeom>
            <a:avLst/>
            <a:gdLst/>
            <a:ahLst/>
            <a:cxnLst/>
            <a:rect l="l" t="t" r="r" b="b"/>
            <a:pathLst>
              <a:path w="8065134" h="923925">
                <a:moveTo>
                  <a:pt x="8065008" y="0"/>
                </a:moveTo>
                <a:lnTo>
                  <a:pt x="0" y="0"/>
                </a:lnTo>
                <a:lnTo>
                  <a:pt x="0" y="923544"/>
                </a:lnTo>
                <a:lnTo>
                  <a:pt x="8065008" y="923544"/>
                </a:lnTo>
                <a:lnTo>
                  <a:pt x="806500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284" y="2161520"/>
            <a:ext cx="76619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II:</a:t>
            </a:r>
            <a:r>
              <a:rPr sz="18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spc="-2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omparison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 of hydrogenic retention quantification by different techniques and fuel removal assessment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(ITER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housekeeping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approach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18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SP</a:t>
            </a:r>
            <a:r>
              <a:rPr sz="1800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chemeClr val="bg1"/>
                </a:solidFill>
                <a:latin typeface="Arial"/>
                <a:cs typeface="Arial"/>
              </a:rPr>
              <a:t>.2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2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2022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CD3CDB33-D777-4A73-8009-046251036F59}"/>
              </a:ext>
            </a:extLst>
          </p:cNvPr>
          <p:cNvSpPr txBox="1"/>
          <p:nvPr/>
        </p:nvSpPr>
        <p:spPr>
          <a:xfrm>
            <a:off x="585543" y="3194510"/>
            <a:ext cx="766190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70">
              <a:lnSpc>
                <a:spcPct val="100000"/>
              </a:lnSpc>
              <a:spcBef>
                <a:spcPts val="1455"/>
              </a:spcBef>
            </a:pP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III:</a:t>
            </a:r>
            <a:r>
              <a:rPr sz="1800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Investigation of material migration from the limiters and the main wall towards the divertor (ITER). Post-mortem analysis of PFCs and other diagnostic components, modelling under SP D </a:t>
            </a:r>
            <a:r>
              <a:rPr sz="180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18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SP</a:t>
            </a:r>
            <a:r>
              <a:rPr sz="18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-25" dirty="0">
                <a:solidFill>
                  <a:schemeClr val="bg1"/>
                </a:solidFill>
                <a:latin typeface="Arial"/>
                <a:cs typeface="Arial"/>
              </a:rPr>
              <a:t>.3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084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dirty="0"/>
              <a:t>General </a:t>
            </a:r>
            <a:r>
              <a:rPr lang="fi-FI" dirty="0" err="1"/>
              <a:t>issues</a:t>
            </a:r>
            <a:r>
              <a:rPr lang="fi-FI" dirty="0"/>
              <a:t> – </a:t>
            </a:r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logistics</a:t>
            </a:r>
            <a:endParaRPr spc="-25" dirty="0"/>
          </a:p>
        </p:txBody>
      </p:sp>
      <p:sp>
        <p:nvSpPr>
          <p:cNvPr id="5" name="object 3"/>
          <p:cNvSpPr txBox="1"/>
          <p:nvPr/>
        </p:nvSpPr>
        <p:spPr>
          <a:xfrm>
            <a:off x="535940" y="1190361"/>
            <a:ext cx="8330565" cy="451726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208279" indent="-342900">
              <a:lnSpc>
                <a:spcPts val="1939"/>
              </a:lnSpc>
              <a:spcBef>
                <a:spcPts val="34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fi-FI" sz="2400" dirty="0" err="1">
                <a:latin typeface="Calibri"/>
                <a:cs typeface="Calibri"/>
              </a:rPr>
              <a:t>Sample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distribution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from</a:t>
            </a:r>
            <a:r>
              <a:rPr lang="fi-FI" sz="2400" dirty="0">
                <a:latin typeface="Calibri"/>
                <a:cs typeface="Calibri"/>
              </a:rPr>
              <a:t> CFFE and VTT </a:t>
            </a:r>
            <a:r>
              <a:rPr lang="fi-FI" sz="2400" dirty="0" err="1">
                <a:latin typeface="Calibri"/>
                <a:cs typeface="Calibri"/>
              </a:rPr>
              <a:t>will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start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based</a:t>
            </a:r>
            <a:r>
              <a:rPr lang="fi-FI" sz="2400" dirty="0">
                <a:latin typeface="Calibri"/>
                <a:cs typeface="Calibri"/>
              </a:rPr>
              <a:t> on </a:t>
            </a:r>
            <a:r>
              <a:rPr lang="fi-FI" sz="2400" dirty="0" err="1">
                <a:latin typeface="Calibri"/>
                <a:cs typeface="Calibri"/>
              </a:rPr>
              <a:t>the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analysis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plan</a:t>
            </a:r>
            <a:endParaRPr lang="fi-FI" sz="2400" dirty="0">
              <a:latin typeface="Calibri"/>
              <a:cs typeface="Calibri"/>
            </a:endParaRPr>
          </a:p>
          <a:p>
            <a:pPr marL="355600" marR="208279" indent="-342900">
              <a:spcBef>
                <a:spcPts val="345"/>
              </a:spcBef>
              <a:buAutoNum type="arabicPeriod"/>
              <a:tabLst>
                <a:tab pos="354965" algn="l"/>
                <a:tab pos="355600" algn="l"/>
              </a:tabLst>
            </a:pPr>
            <a:endParaRPr lang="fi-FI" sz="2400" dirty="0">
              <a:latin typeface="Calibri"/>
              <a:cs typeface="Calibri"/>
            </a:endParaRPr>
          </a:p>
          <a:p>
            <a:pPr marL="355600" marR="208279" indent="-342900">
              <a:spcBef>
                <a:spcPts val="3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fi-FI" sz="2400" dirty="0" err="1">
                <a:latin typeface="Calibri"/>
                <a:cs typeface="Calibri"/>
              </a:rPr>
              <a:t>Before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shipping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any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samples</a:t>
            </a:r>
            <a:r>
              <a:rPr lang="fi-FI" sz="2400" dirty="0">
                <a:latin typeface="Calibri"/>
                <a:cs typeface="Calibri"/>
              </a:rPr>
              <a:t> to </a:t>
            </a:r>
            <a:r>
              <a:rPr lang="fi-FI" sz="2400" dirty="0" err="1">
                <a:latin typeface="Calibri"/>
                <a:cs typeface="Calibri"/>
              </a:rPr>
              <a:t>another</a:t>
            </a:r>
            <a:r>
              <a:rPr lang="fi-FI" sz="2400" dirty="0">
                <a:latin typeface="Calibri"/>
                <a:cs typeface="Calibri"/>
              </a:rPr>
              <a:t> RU </a:t>
            </a:r>
            <a:r>
              <a:rPr lang="fi-FI" sz="2400" dirty="0" err="1">
                <a:latin typeface="Calibri"/>
                <a:cs typeface="Calibri"/>
              </a:rPr>
              <a:t>the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sending</a:t>
            </a:r>
            <a:r>
              <a:rPr lang="fi-FI" sz="2400" dirty="0">
                <a:latin typeface="Calibri"/>
                <a:cs typeface="Calibri"/>
              </a:rPr>
              <a:t> RU </a:t>
            </a:r>
            <a:r>
              <a:rPr lang="fi-FI" sz="2400" dirty="0" err="1">
                <a:latin typeface="Calibri"/>
                <a:cs typeface="Calibri"/>
              </a:rPr>
              <a:t>must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inform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both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CCFE (I. Jepu) and VTT (J. Likonen)</a:t>
            </a:r>
          </a:p>
          <a:p>
            <a:pPr marL="355600" marR="208279" indent="-342900">
              <a:spcBef>
                <a:spcPts val="345"/>
              </a:spcBef>
              <a:buAutoNum type="arabicPeriod"/>
              <a:tabLst>
                <a:tab pos="354965" algn="l"/>
                <a:tab pos="355600" algn="l"/>
              </a:tabLst>
            </a:pPr>
            <a:endParaRPr lang="fi-FI" sz="2400" dirty="0">
              <a:solidFill>
                <a:srgbClr val="E46C0A"/>
              </a:solidFill>
              <a:latin typeface="Calibri"/>
              <a:cs typeface="Calibri"/>
            </a:endParaRPr>
          </a:p>
          <a:p>
            <a:pPr marL="355600" marR="208279" indent="-342900">
              <a:spcBef>
                <a:spcPts val="3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fi-FI" sz="2400" dirty="0" err="1">
                <a:latin typeface="Calibri"/>
                <a:cs typeface="Calibri"/>
              </a:rPr>
              <a:t>Before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shipping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any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lang="fi-FI" sz="2400" dirty="0" err="1">
                <a:latin typeface="Calibri"/>
                <a:cs typeface="Calibri"/>
              </a:rPr>
              <a:t>samples</a:t>
            </a:r>
            <a:r>
              <a:rPr lang="fi-FI" sz="2400" dirty="0">
                <a:latin typeface="Calibri"/>
                <a:cs typeface="Calibri"/>
              </a:rPr>
              <a:t> to </a:t>
            </a:r>
            <a:r>
              <a:rPr lang="fi-FI" sz="2400" dirty="0" err="1">
                <a:latin typeface="Calibri"/>
                <a:cs typeface="Calibri"/>
              </a:rPr>
              <a:t>another</a:t>
            </a:r>
            <a:r>
              <a:rPr lang="fi-FI" sz="2400" dirty="0">
                <a:latin typeface="Calibri"/>
                <a:cs typeface="Calibri"/>
              </a:rPr>
              <a:t> RU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the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sending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RU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must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ask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permission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from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the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receiving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RU to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accept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the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shipment</a:t>
            </a:r>
            <a:endParaRPr lang="fi-FI" sz="2400" dirty="0">
              <a:solidFill>
                <a:srgbClr val="E46C0A"/>
              </a:solidFill>
              <a:latin typeface="Calibri"/>
              <a:cs typeface="Calibri"/>
            </a:endParaRPr>
          </a:p>
          <a:p>
            <a:pPr marL="799200" marR="208279" lvl="3" indent="-285750">
              <a:spcBef>
                <a:spcPts val="345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List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each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item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(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sample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) to 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be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shipped</a:t>
            </a:r>
            <a:endParaRPr lang="fi-FI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799200" marR="208279" lvl="3" indent="-285750">
              <a:spcBef>
                <a:spcPts val="345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Provide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estimated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total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T </a:t>
            </a:r>
            <a:r>
              <a:rPr lang="fi-FI" sz="2400" dirty="0" err="1">
                <a:solidFill>
                  <a:srgbClr val="E46C0A"/>
                </a:solidFill>
                <a:latin typeface="Calibri"/>
                <a:cs typeface="Calibri"/>
              </a:rPr>
              <a:t>activity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usually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this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is 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obtained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from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CCFE </a:t>
            </a:r>
            <a:r>
              <a:rPr lang="fi-FI" sz="2400" dirty="0" err="1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 VTT)	</a:t>
            </a:r>
            <a:r>
              <a:rPr lang="fi-FI" sz="2400" dirty="0">
                <a:solidFill>
                  <a:srgbClr val="E46C0A"/>
                </a:solidFill>
                <a:latin typeface="Calibri"/>
                <a:cs typeface="Calibri"/>
              </a:rPr>
              <a:t>	</a:t>
            </a:r>
            <a:r>
              <a:rPr lang="fi-FI" sz="2800" dirty="0">
                <a:solidFill>
                  <a:srgbClr val="E46C0A"/>
                </a:solidFill>
                <a:latin typeface="Calibri"/>
                <a:cs typeface="Calibri"/>
              </a:rPr>
              <a:t>		</a:t>
            </a:r>
            <a:endParaRPr sz="2800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2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2022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5653"/>
            <a:ext cx="5375910" cy="24396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Your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lang="fi-FI"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contact</a:t>
            </a:r>
            <a:endParaRPr sz="18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15"/>
              </a:spcBef>
            </a:pPr>
            <a:r>
              <a:rPr lang="fi-FI" sz="1800" dirty="0">
                <a:latin typeface="Calibri"/>
                <a:cs typeface="Calibri"/>
              </a:rPr>
              <a:t>Jari Likonen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lang="fi-FI" sz="1800" u="sng" spc="-1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jari.likonen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@vtt.fi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Project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leader</a:t>
            </a:r>
            <a:endParaRPr sz="18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19"/>
              </a:spcBef>
            </a:pPr>
            <a:r>
              <a:rPr sz="1800" dirty="0">
                <a:latin typeface="Calibri"/>
                <a:cs typeface="Calibri"/>
              </a:rPr>
              <a:t>Sebastijan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Brezinsek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s.brezinsek@fz-juelich.de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Project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Officer</a:t>
            </a:r>
            <a:endParaRPr sz="18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Calibri"/>
                <a:cs typeface="Calibri"/>
              </a:rPr>
              <a:t>Michael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Reinhart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m.reinhart@fz-juelich.de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354965" marR="539750" indent="-354965">
              <a:lnSpc>
                <a:spcPct val="11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PMU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Coordination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Officer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David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Douai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david.douai@cea.fr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5344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Contact</a:t>
            </a:r>
            <a:r>
              <a:rPr spc="-55" dirty="0"/>
              <a:t> </a:t>
            </a:r>
            <a:r>
              <a:rPr dirty="0"/>
              <a:t>info</a:t>
            </a:r>
            <a:r>
              <a:rPr spc="-5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next</a:t>
            </a:r>
            <a:r>
              <a:rPr spc="-30" dirty="0"/>
              <a:t> </a:t>
            </a:r>
            <a:r>
              <a:rPr spc="-10" dirty="0"/>
              <a:t>steps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962" y="3861053"/>
            <a:ext cx="8002905" cy="1995418"/>
          </a:xfrm>
          <a:prstGeom prst="rect">
            <a:avLst/>
          </a:prstGeom>
          <a:solidFill>
            <a:srgbClr val="B8CDE4"/>
          </a:solidFill>
          <a:ln w="25400">
            <a:solidFill>
              <a:srgbClr val="385D8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77190" indent="-287020">
              <a:lnSpc>
                <a:spcPct val="100000"/>
              </a:lnSpc>
              <a:spcBef>
                <a:spcPts val="240"/>
              </a:spcBef>
              <a:buFont typeface="Wingdings"/>
              <a:buChar char=""/>
              <a:tabLst>
                <a:tab pos="377190" algn="l"/>
              </a:tabLst>
            </a:pP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fi-FI" sz="1800" baseline="30000" dirty="0">
                <a:solidFill>
                  <a:schemeClr val="tx1"/>
                </a:solidFill>
                <a:latin typeface="Calibri"/>
                <a:cs typeface="Calibri"/>
              </a:rPr>
              <a:t>st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Calibri"/>
                <a:cs typeface="Calibri"/>
              </a:rPr>
              <a:t>meeting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in </a:t>
            </a:r>
            <a:r>
              <a:rPr lang="fi-FI" sz="1800" dirty="0" err="1">
                <a:solidFill>
                  <a:schemeClr val="tx1"/>
                </a:solidFill>
                <a:latin typeface="Calibri"/>
                <a:cs typeface="Calibri"/>
              </a:rPr>
              <a:t>January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</a:tabLst>
            </a:pP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lang="fi-FI" sz="1800" baseline="30000" dirty="0">
                <a:solidFill>
                  <a:schemeClr val="tx1"/>
                </a:solidFill>
                <a:latin typeface="Calibri"/>
                <a:cs typeface="Calibri"/>
              </a:rPr>
              <a:t>nd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Calibri"/>
                <a:cs typeface="Calibri"/>
              </a:rPr>
              <a:t>meeting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in ~</a:t>
            </a:r>
            <a:r>
              <a:rPr lang="fi-FI" sz="1800" dirty="0" err="1">
                <a:solidFill>
                  <a:schemeClr val="tx1"/>
                </a:solidFill>
                <a:latin typeface="Calibri"/>
                <a:cs typeface="Calibri"/>
              </a:rPr>
              <a:t>July</a:t>
            </a:r>
            <a:endParaRPr lang="fi-FI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734400" lvl="8" indent="-285750">
              <a:buFont typeface="Arial" panose="020B0604020202020204" pitchFamily="34" charset="0"/>
              <a:buChar char="•"/>
              <a:tabLst>
                <a:tab pos="377190" algn="l"/>
              </a:tabLst>
            </a:pPr>
            <a:r>
              <a:rPr lang="fi-FI" dirty="0" err="1">
                <a:solidFill>
                  <a:schemeClr val="tx1"/>
                </a:solidFill>
                <a:latin typeface="Calibri"/>
                <a:cs typeface="Calibri"/>
              </a:rPr>
              <a:t>progress</a:t>
            </a:r>
            <a:r>
              <a:rPr lang="fi-FI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Calibri"/>
                <a:cs typeface="Calibri"/>
              </a:rPr>
              <a:t>report</a:t>
            </a:r>
            <a:r>
              <a:rPr lang="fi-FI" dirty="0">
                <a:solidFill>
                  <a:schemeClr val="tx1"/>
                </a:solidFill>
                <a:latin typeface="Calibri"/>
                <a:cs typeface="Calibri"/>
              </a:rPr>
              <a:t> 2022</a:t>
            </a:r>
          </a:p>
          <a:p>
            <a:pPr marL="377190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</a:tabLst>
            </a:pP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lang="fi-FI" sz="1800" baseline="30000" dirty="0">
                <a:solidFill>
                  <a:schemeClr val="tx1"/>
                </a:solidFill>
                <a:latin typeface="Calibri"/>
                <a:cs typeface="Calibri"/>
              </a:rPr>
              <a:t>rd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Calibri"/>
                <a:cs typeface="Calibri"/>
              </a:rPr>
              <a:t>meeting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in ~November</a:t>
            </a:r>
          </a:p>
          <a:p>
            <a:pPr marL="734400" lvl="5" indent="-285750">
              <a:buFont typeface="Arial" panose="020B0604020202020204" pitchFamily="34" charset="0"/>
              <a:buChar char="•"/>
              <a:tabLst>
                <a:tab pos="377190" algn="l"/>
              </a:tabLst>
            </a:pPr>
            <a:r>
              <a:rPr lang="fi-FI" dirty="0" err="1">
                <a:solidFill>
                  <a:schemeClr val="tx1"/>
                </a:solidFill>
                <a:latin typeface="Calibri"/>
                <a:cs typeface="Calibri"/>
              </a:rPr>
              <a:t>report</a:t>
            </a:r>
            <a:r>
              <a:rPr lang="fi-FI" dirty="0">
                <a:solidFill>
                  <a:schemeClr val="tx1"/>
                </a:solidFill>
                <a:latin typeface="Calibri"/>
                <a:cs typeface="Calibri"/>
              </a:rPr>
              <a:t> 2022</a:t>
            </a:r>
          </a:p>
          <a:p>
            <a:pPr marL="377190" indent="-287020">
              <a:lnSpc>
                <a:spcPct val="100000"/>
              </a:lnSpc>
              <a:spcBef>
                <a:spcPts val="240"/>
              </a:spcBef>
              <a:buFont typeface="Wingdings"/>
              <a:buChar char=""/>
              <a:tabLst>
                <a:tab pos="377190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1800" baseline="30000" dirty="0">
                <a:solidFill>
                  <a:schemeClr val="tx1"/>
                </a:solidFill>
                <a:latin typeface="Calibri"/>
                <a:cs typeface="Calibri"/>
              </a:rPr>
              <a:t>st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 project meeting in January 2023</a:t>
            </a:r>
          </a:p>
          <a:p>
            <a:pPr marL="734400" lvl="1" indent="-285750">
              <a:buFont typeface="Arial" panose="020B0604020202020204" pitchFamily="34" charset="0"/>
              <a:buChar char="•"/>
              <a:tabLst>
                <a:tab pos="377190" algn="l"/>
              </a:tabLst>
            </a:pPr>
            <a:r>
              <a:rPr lang="fi-FI" dirty="0" err="1">
                <a:solidFill>
                  <a:schemeClr val="tx1"/>
                </a:solidFill>
                <a:latin typeface="Calibri"/>
                <a:cs typeface="Calibri"/>
              </a:rPr>
              <a:t>planning</a:t>
            </a:r>
            <a:r>
              <a:rPr lang="fi-FI" dirty="0">
                <a:solidFill>
                  <a:schemeClr val="tx1"/>
                </a:solidFill>
                <a:latin typeface="Calibri"/>
                <a:cs typeface="Calibri"/>
              </a:rPr>
              <a:t> 2023</a:t>
            </a:r>
            <a:endParaRPr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2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2022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084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Analysis plan 2022</a:t>
            </a:r>
            <a:endParaRPr spc="-25" dirty="0"/>
          </a:p>
        </p:txBody>
      </p:sp>
      <p:sp>
        <p:nvSpPr>
          <p:cNvPr id="5" name="object 3"/>
          <p:cNvSpPr txBox="1"/>
          <p:nvPr/>
        </p:nvSpPr>
        <p:spPr>
          <a:xfrm>
            <a:off x="535940" y="914400"/>
            <a:ext cx="8330565" cy="531235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dirty="0"/>
              <a:t>CU (Comenius University)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Participation in LIBS and LID-QMS experiments </a:t>
            </a:r>
            <a:r>
              <a:rPr lang="en-GB" dirty="0"/>
              <a:t>at FZJ and VTT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/>
              <a:t>Data analysis of LIBS and LID-QMS results</a:t>
            </a:r>
          </a:p>
          <a:p>
            <a:pPr lvl="1"/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FZJ</a:t>
            </a:r>
          </a:p>
          <a:p>
            <a:pPr marL="72000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LID-QMS, TDS jointly with CU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GB" dirty="0"/>
              <a:t>Several castellation Be samples from limiter and upper dump plate tiles, poloidal section from HFGC tile and tile 1 (ILW3) for LID-QMS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Metallography and microstructure of W lamellae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GB" dirty="0"/>
              <a:t>Samples from W lamellae (</a:t>
            </a:r>
            <a:r>
              <a:rPr lang="en-US" dirty="0"/>
              <a:t>B02, B12, B13, B17, B23 and B24)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Comparison with stack C </a:t>
            </a:r>
            <a:r>
              <a:rPr lang="en-US" dirty="0"/>
              <a:t>samples (OSP on stack C)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dirty="0"/>
              <a:t>Cutting of Langmuir probes? 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4400" indent="-285750">
              <a:buFont typeface="Wingdings" panose="05000000000000000000" pitchFamily="2" charset="2"/>
              <a:buChar char="ü"/>
            </a:pPr>
            <a:r>
              <a:rPr lang="en-US" dirty="0"/>
              <a:t>IAP</a:t>
            </a:r>
            <a:endParaRPr lang="en-US" dirty="0">
              <a:solidFill>
                <a:srgbClr val="E46C0A"/>
              </a:solidFill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/>
              <a:t>Sample preparation (Be tile, W lamellae, Langmuir probes?, louvre clip?)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Fuel retention studies </a:t>
            </a:r>
            <a:r>
              <a:rPr lang="en-US" dirty="0"/>
              <a:t>using GDOES and TDS (divertor samples)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/>
              <a:t>Louvre clips: </a:t>
            </a:r>
            <a:r>
              <a:rPr lang="en-US" dirty="0">
                <a:solidFill>
                  <a:srgbClr val="E46C0A"/>
                </a:solidFill>
              </a:rPr>
              <a:t>chemical structure </a:t>
            </a:r>
            <a:r>
              <a:rPr lang="en-US" dirty="0"/>
              <a:t>of co-deposits with XPS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700" marR="208279">
              <a:lnSpc>
                <a:spcPts val="1939"/>
              </a:lnSpc>
              <a:spcBef>
                <a:spcPts val="345"/>
              </a:spcBef>
              <a:tabLst>
                <a:tab pos="354965" algn="l"/>
                <a:tab pos="355600" algn="l"/>
              </a:tabLst>
            </a:pPr>
            <a:endParaRPr lang="fi-FI" sz="1800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2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2022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74897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084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Analysis plan 2022</a:t>
            </a:r>
            <a:endParaRPr spc="-25" dirty="0"/>
          </a:p>
        </p:txBody>
      </p:sp>
      <p:sp>
        <p:nvSpPr>
          <p:cNvPr id="5" name="object 3"/>
          <p:cNvSpPr txBox="1"/>
          <p:nvPr/>
        </p:nvSpPr>
        <p:spPr>
          <a:xfrm>
            <a:off x="535940" y="914400"/>
            <a:ext cx="8330565" cy="614334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dirty="0"/>
              <a:t>IPPLM (WUT,NCBJ)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Microstructure of Langmuir probes </a:t>
            </a:r>
            <a:r>
              <a:rPr lang="en-GB" dirty="0">
                <a:solidFill>
                  <a:schemeClr val="tx1"/>
                </a:solidFill>
              </a:rPr>
              <a:t>(W-wedge 1, 3, 5) and </a:t>
            </a:r>
            <a:r>
              <a:rPr lang="en-GB" dirty="0">
                <a:solidFill>
                  <a:srgbClr val="E46C0A"/>
                </a:solidFill>
              </a:rPr>
              <a:t>W lamellae </a:t>
            </a:r>
            <a:r>
              <a:rPr lang="en-GB" dirty="0">
                <a:solidFill>
                  <a:schemeClr val="tx1"/>
                </a:solidFill>
              </a:rPr>
              <a:t>(stack B, C) 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GB" dirty="0"/>
              <a:t>SEM, TEM, FIB, nanoindentation, XRD?</a:t>
            </a:r>
          </a:p>
          <a:p>
            <a:pPr lvl="1"/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ISPP_UL</a:t>
            </a:r>
          </a:p>
          <a:p>
            <a:pPr marL="72000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FC, TDS (divertor samples from tiles 0 and 1, simulation of C39 baking cycle)</a:t>
            </a:r>
          </a:p>
          <a:p>
            <a:pPr marL="72000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Samples from W lamellae (stack B, C, D, poloidal set)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dirty="0"/>
              <a:t>Louvre clips: </a:t>
            </a:r>
            <a:r>
              <a:rPr lang="en-US" dirty="0">
                <a:solidFill>
                  <a:srgbClr val="E46C0A"/>
                </a:solidFill>
              </a:rPr>
              <a:t>chemical structure </a:t>
            </a:r>
            <a:r>
              <a:rPr lang="en-US" dirty="0"/>
              <a:t>of co-deposits with FT-IR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4400" indent="-285750">
              <a:buFont typeface="Wingdings" panose="05000000000000000000" pitchFamily="2" charset="2"/>
              <a:buChar char="ü"/>
            </a:pPr>
            <a:r>
              <a:rPr lang="en-US" dirty="0"/>
              <a:t>IST</a:t>
            </a:r>
            <a:endParaRPr lang="en-US" dirty="0">
              <a:solidFill>
                <a:srgbClr val="E46C0A"/>
              </a:solidFill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IBA (divertor samples from tiles 0 and 1)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IBA analyses</a:t>
            </a:r>
            <a:r>
              <a:rPr lang="en-US" dirty="0">
                <a:solidFill>
                  <a:srgbClr val="E46C0A"/>
                </a:solidFill>
              </a:rPr>
              <a:t> before and after TDS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IBA analysis of </a:t>
            </a:r>
            <a:r>
              <a:rPr lang="en-US" dirty="0">
                <a:solidFill>
                  <a:srgbClr val="E46C0A"/>
                </a:solidFill>
              </a:rPr>
              <a:t>mirror cassettes (tubes) for metal migration</a:t>
            </a:r>
            <a:endParaRPr lang="en-US" dirty="0"/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/>
              <a:t>AMS (for tritium)?</a:t>
            </a:r>
          </a:p>
          <a:p>
            <a:pPr marL="28440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4400" lvl="1" indent="-285750">
              <a:buFont typeface="Wingdings" panose="05000000000000000000" pitchFamily="2" charset="2"/>
              <a:buChar char="ü"/>
            </a:pPr>
            <a:r>
              <a:rPr lang="en-US" dirty="0"/>
              <a:t>MPG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IBA (divertor samples from tiles 0 and 1)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GB" dirty="0"/>
              <a:t>Analysis of W lamellae (stack B, before cutting)</a:t>
            </a:r>
            <a:endParaRPr lang="en-US" dirty="0"/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700" marR="208279">
              <a:lnSpc>
                <a:spcPts val="1939"/>
              </a:lnSpc>
              <a:spcBef>
                <a:spcPts val="345"/>
              </a:spcBef>
              <a:tabLst>
                <a:tab pos="354965" algn="l"/>
                <a:tab pos="355600" algn="l"/>
              </a:tabLst>
            </a:pPr>
            <a:endParaRPr lang="fi-FI" sz="1800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2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2022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02761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084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Analysis plan 2022</a:t>
            </a:r>
            <a:endParaRPr spc="-25" dirty="0"/>
          </a:p>
        </p:txBody>
      </p:sp>
      <p:sp>
        <p:nvSpPr>
          <p:cNvPr id="5" name="object 3"/>
          <p:cNvSpPr txBox="1"/>
          <p:nvPr/>
        </p:nvSpPr>
        <p:spPr>
          <a:xfrm>
            <a:off x="535940" y="914400"/>
            <a:ext cx="8330565" cy="614334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dirty="0"/>
              <a:t>NCSRD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>
                <a:solidFill>
                  <a:schemeClr val="tx1"/>
                </a:solidFill>
              </a:rPr>
              <a:t>of divertor samples (tiles 0 and 1) </a:t>
            </a:r>
            <a:r>
              <a:rPr lang="en-GB" dirty="0">
                <a:solidFill>
                  <a:srgbClr val="E46C0A"/>
                </a:solidFill>
              </a:rPr>
              <a:t>with D beam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µ-beam analysis of W lamellae </a:t>
            </a:r>
            <a:r>
              <a:rPr lang="en-GB" dirty="0">
                <a:solidFill>
                  <a:schemeClr val="tx1"/>
                </a:solidFill>
              </a:rPr>
              <a:t>(stack B) to compare with stack A samples </a:t>
            </a:r>
          </a:p>
          <a:p>
            <a:pPr lvl="1"/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VR</a:t>
            </a:r>
          </a:p>
          <a:p>
            <a:pPr marL="72000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IBA (divertor samples from tiles 0 and 1)</a:t>
            </a:r>
          </a:p>
          <a:p>
            <a:pPr marL="72000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µ-beam analysis of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rgbClr val="E46C0A"/>
                </a:solidFill>
              </a:rPr>
              <a:t>Langmuir probes</a:t>
            </a:r>
          </a:p>
          <a:p>
            <a:pPr marL="72000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SEM analysis of </a:t>
            </a:r>
            <a:r>
              <a:rPr lang="en-GB" dirty="0">
                <a:solidFill>
                  <a:srgbClr val="E46C0A"/>
                </a:solidFill>
              </a:rPr>
              <a:t>IWC inserts (Be coating)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4400" indent="-285750">
              <a:buFont typeface="Wingdings" panose="05000000000000000000" pitchFamily="2" charset="2"/>
              <a:buChar char="ü"/>
            </a:pPr>
            <a:r>
              <a:rPr lang="en-US" dirty="0"/>
              <a:t>VTT</a:t>
            </a:r>
            <a:endParaRPr lang="en-US" dirty="0">
              <a:solidFill>
                <a:srgbClr val="E46C0A"/>
              </a:solidFill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Preparation of </a:t>
            </a:r>
            <a:r>
              <a:rPr lang="en-GB" dirty="0">
                <a:solidFill>
                  <a:srgbClr val="E46C0A"/>
                </a:solidFill>
              </a:rPr>
              <a:t>divertor samples, cross sections for microscopy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SIMS (divertor samples from tiles 0 and 1)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/>
              <a:t>Participation in TDS experiments jointly with UKAEA</a:t>
            </a:r>
          </a:p>
          <a:p>
            <a:pPr marL="284400" lvl="2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4400" lvl="2" indent="-285750">
              <a:buFont typeface="Wingdings" panose="05000000000000000000" pitchFamily="2" charset="2"/>
              <a:buChar char="ü"/>
            </a:pPr>
            <a:r>
              <a:rPr lang="en-US" dirty="0"/>
              <a:t>UKAEA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/>
              <a:t>Participation in </a:t>
            </a:r>
            <a:r>
              <a:rPr lang="en-GB" dirty="0">
                <a:solidFill>
                  <a:srgbClr val="E46C0A"/>
                </a:solidFill>
              </a:rPr>
              <a:t>IBA experiments jointly with IST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TDS (divertor samples from tiles 0 and 1, simulation of C39 baking cycle, W lamellae)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Microstructure of Langmuir probes </a:t>
            </a:r>
            <a:r>
              <a:rPr lang="en-GB" dirty="0"/>
              <a:t>(SEM, nanoindentation)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Raman analysis </a:t>
            </a:r>
            <a:r>
              <a:rPr lang="en-GB" dirty="0"/>
              <a:t>of louvre clips</a:t>
            </a:r>
            <a:endParaRPr lang="en-US" dirty="0"/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700" marR="208279">
              <a:lnSpc>
                <a:spcPts val="1939"/>
              </a:lnSpc>
              <a:spcBef>
                <a:spcPts val="345"/>
              </a:spcBef>
              <a:tabLst>
                <a:tab pos="354965" algn="l"/>
                <a:tab pos="355600" algn="l"/>
              </a:tabLst>
            </a:pPr>
            <a:endParaRPr lang="fi-FI" sz="1800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2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2022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43819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1662</Words>
  <Application>Microsoft Office PowerPoint</Application>
  <PresentationFormat>On-screen Show (4:3)</PresentationFormat>
  <Paragraphs>261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Times New Roman</vt:lpstr>
      <vt:lpstr>Wingdings</vt:lpstr>
      <vt:lpstr>Office Theme</vt:lpstr>
      <vt:lpstr>1_Office</vt:lpstr>
      <vt:lpstr>PowerPoint Presentation</vt:lpstr>
      <vt:lpstr>Goals and agenda of the meeting</vt:lpstr>
      <vt:lpstr>Structure of PWIE and SP E</vt:lpstr>
      <vt:lpstr>SP E focus points in 2022</vt:lpstr>
      <vt:lpstr>General issues – sample logistics</vt:lpstr>
      <vt:lpstr>Contact info and next steps</vt:lpstr>
      <vt:lpstr>Analysis plan 2022</vt:lpstr>
      <vt:lpstr>Analysis plan 2022</vt:lpstr>
      <vt:lpstr>Analysis plan 2022</vt:lpstr>
      <vt:lpstr>PowerPoint Presentation</vt:lpstr>
      <vt:lpstr>SP E.1 planning for 2022</vt:lpstr>
      <vt:lpstr>SP E.1 planning for 2022</vt:lpstr>
      <vt:lpstr>SP E.2 planning for 2022</vt:lpstr>
      <vt:lpstr>SP E.2 planning for 2022</vt:lpstr>
      <vt:lpstr>SP E.3 planning for 2022</vt:lpstr>
      <vt:lpstr>SP E.3 planning for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Likonen Jari</cp:lastModifiedBy>
  <cp:revision>103</cp:revision>
  <cp:lastPrinted>2022-03-02T04:01:39Z</cp:lastPrinted>
  <dcterms:created xsi:type="dcterms:W3CDTF">2021-11-04T04:44:47Z</dcterms:created>
  <dcterms:modified xsi:type="dcterms:W3CDTF">2022-03-02T07:08:34Z</dcterms:modified>
</cp:coreProperties>
</file>