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301" r:id="rId3"/>
    <p:sldId id="299" r:id="rId4"/>
    <p:sldId id="300" r:id="rId5"/>
    <p:sldId id="302" r:id="rId6"/>
    <p:sldId id="303" r:id="rId7"/>
    <p:sldId id="304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3199893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Arial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31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49027E0A-1465-4A40-B1D5-9126D49509FC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31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lIns="84408" tIns="42204" rIns="84408" bIns="42204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463" y="8685878"/>
            <a:ext cx="2972004" cy="456704"/>
          </a:xfrm>
          <a:prstGeom prst="rect">
            <a:avLst/>
          </a:prstGeom>
        </p:spPr>
        <p:txBody>
          <a:bodyPr lIns="84408" tIns="42204" rIns="84408" bIns="42204"/>
          <a:lstStyle/>
          <a:p>
            <a:fld id="{49027E0A-1465-4A40-B1D5-9126D49509FC}" type="slidenum">
              <a:rPr lang="en-GB" smtClean="0"/>
              <a:pPr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8331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EUROFUSION PowerPoint MASTER DECKBLATT.png" descr="EUROFUSION PowerPoint MASTER DECKBLAT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Shape 21"/>
          <p:cNvSpPr/>
          <p:nvPr/>
        </p:nvSpPr>
        <p:spPr>
          <a:xfrm>
            <a:off x="5724525" y="5661025"/>
            <a:ext cx="3168650" cy="936625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grpSp>
        <p:nvGrpSpPr>
          <p:cNvPr id="24" name="Group 24"/>
          <p:cNvGrpSpPr/>
          <p:nvPr/>
        </p:nvGrpSpPr>
        <p:grpSpPr>
          <a:xfrm>
            <a:off x="5218112" y="5730875"/>
            <a:ext cx="3611563" cy="650875"/>
            <a:chOff x="0" y="0"/>
            <a:chExt cx="3611562" cy="650875"/>
          </a:xfrm>
        </p:grpSpPr>
        <p:sp>
          <p:nvSpPr>
            <p:cNvPr id="22" name="Shape 22"/>
            <p:cNvSpPr/>
            <p:nvPr/>
          </p:nvSpPr>
          <p:spPr>
            <a:xfrm>
              <a:off x="-1" y="1587"/>
              <a:ext cx="936627" cy="649288"/>
            </a:xfrm>
            <a:prstGeom prst="rect">
              <a:avLst/>
            </a:prstGeom>
            <a:solidFill>
              <a:srgbClr val="053991"/>
            </a:solidFill>
            <a:ln w="12700" cap="flat">
              <a:noFill/>
              <a:miter lim="400000"/>
            </a:ln>
            <a:effectLst/>
          </p:spPr>
          <p:txBody>
            <a:bodyPr wrap="square" lIns="45718" tIns="45718" rIns="45718" bIns="45718" numCol="1" anchor="t">
              <a:noAutofit/>
            </a:bodyPr>
            <a:lstStyle/>
            <a:p>
              <a:pPr defTabSz="4171950">
                <a:defRPr sz="8200"/>
              </a:pPr>
              <a:endParaRPr/>
            </a:p>
          </p:txBody>
        </p:sp>
        <p:pic>
          <p:nvPicPr>
            <p:cNvPr id="23" name="EuropeanFlag-stars.png" descr="EuropeanFlag-stars.eps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7884" y="0"/>
              <a:ext cx="3403679" cy="6508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96544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545237"/>
            <a:ext cx="8240228" cy="268139"/>
          </a:xfrm>
          <a:prstGeom prst="rect">
            <a:avLst/>
          </a:prstGeo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91440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pic>
        <p:nvPicPr>
          <p:cNvPr id="9" name="Picture 8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220092"/>
            <a:ext cx="458197" cy="465708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28600"/>
            <a:ext cx="7543800" cy="4572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r>
              <a:rPr lang="en-US" dirty="0"/>
              <a:t>Second line of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9774523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0"/>
            <a:ext cx="9144002" cy="914400"/>
          </a:xfrm>
          <a:prstGeom prst="rect">
            <a:avLst/>
          </a:prstGeom>
          <a:solidFill>
            <a:srgbClr val="E3E3E3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pic>
        <p:nvPicPr>
          <p:cNvPr id="3" name="EurofusionDisc.png" descr="EurofusionDisc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3887" y="220662"/>
            <a:ext cx="458788" cy="46513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277959" y="6223430"/>
            <a:ext cx="273654" cy="264253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45720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91440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137160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1828800" algn="l" defTabSz="914400" rtl="0" latinLnBrk="0">
        <a:lnSpc>
          <a:spcPts val="32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0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1pPr>
      <a:lvl2pPr marL="914400" marR="0" indent="-4572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2pPr>
      <a:lvl3pPr marL="1320800" marR="0" indent="-406400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3pPr>
      <a:lvl4pPr marL="17356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4pPr>
      <a:lvl5pPr marL="21928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5pPr>
      <a:lvl6pPr marL="26500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6pPr>
      <a:lvl7pPr marL="31072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7pPr>
      <a:lvl8pPr marL="35644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8pPr>
      <a:lvl9pPr marL="4021666" marR="0" indent="-364066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"/>
        <a:tabLst/>
        <a:defRPr sz="2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microsoft.com/office/2007/relationships/hdphoto" Target="../media/hdphoto1.wdp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1.png"/><Relationship Id="rId5" Type="http://schemas.openxmlformats.org/officeDocument/2006/relationships/image" Target="../media/image39.e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3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42.wmf"/><Relationship Id="rId4" Type="http://schemas.openxmlformats.org/officeDocument/2006/relationships/oleObject" Target="../embeddings/oleObject4.bin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8.png"/><Relationship Id="rId5" Type="http://schemas.openxmlformats.org/officeDocument/2006/relationships/image" Target="../media/image47.wmf"/><Relationship Id="rId4" Type="http://schemas.openxmlformats.org/officeDocument/2006/relationships/oleObject" Target="../embeddings/oleObject7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image" Target="../media/image2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>
            <a:spLocks noGrp="1"/>
          </p:cNvSpPr>
          <p:nvPr>
            <p:ph type="title" idx="4294967295"/>
          </p:nvPr>
        </p:nvSpPr>
        <p:spPr>
          <a:xfrm>
            <a:off x="430798" y="2793351"/>
            <a:ext cx="8496301" cy="1007847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defRPr sz="3500" b="1">
                <a:effectLst>
                  <a:outerShdw blurRad="12700" dist="25400" dir="2700000" rotWithShape="0">
                    <a:srgbClr val="DDDDDD"/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lang="en-GB" sz="2800" dirty="0">
                <a:effectLst/>
              </a:rPr>
              <a:t>IAP activities in 2022: Sample preparation and TDS and GDOES analysis of JET samples- plans and capabilities</a:t>
            </a:r>
            <a:b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GB" sz="2800" dirty="0"/>
          </a:p>
        </p:txBody>
      </p:sp>
      <p:sp>
        <p:nvSpPr>
          <p:cNvPr id="35" name="Shape 35"/>
          <p:cNvSpPr>
            <a:spLocks noGrp="1"/>
          </p:cNvSpPr>
          <p:nvPr>
            <p:ph type="body" sz="quarter" idx="4294967295"/>
          </p:nvPr>
        </p:nvSpPr>
        <p:spPr>
          <a:xfrm>
            <a:off x="498475" y="3929062"/>
            <a:ext cx="8177213" cy="563563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defTabSz="331787">
              <a:spcBef>
                <a:spcPts val="100"/>
              </a:spcBef>
              <a:buSzTx/>
              <a:buNone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C.P. Lungu, </a:t>
            </a:r>
            <a:r>
              <a:rPr dirty="0"/>
              <a:t>C. Porosnicu, </a:t>
            </a:r>
            <a:r>
              <a:rPr lang="en-GB" dirty="0"/>
              <a:t>B.</a:t>
            </a:r>
            <a:r>
              <a:rPr dirty="0"/>
              <a:t> </a:t>
            </a:r>
            <a:r>
              <a:rPr dirty="0" err="1"/>
              <a:t>Butoi</a:t>
            </a:r>
            <a:r>
              <a:rPr dirty="0"/>
              <a:t>,</a:t>
            </a:r>
            <a:r>
              <a:rPr lang="en-GB" dirty="0"/>
              <a:t> </a:t>
            </a:r>
            <a:r>
              <a:rPr dirty="0"/>
              <a:t>O. G. </a:t>
            </a:r>
            <a:r>
              <a:rPr dirty="0" err="1"/>
              <a:t>Pompilian</a:t>
            </a:r>
            <a:r>
              <a:rPr lang="en-GB" dirty="0"/>
              <a:t>, C. </a:t>
            </a:r>
            <a:r>
              <a:rPr lang="en-GB" dirty="0" err="1"/>
              <a:t>Staicu</a:t>
            </a:r>
            <a:r>
              <a:rPr lang="en-GB" dirty="0"/>
              <a:t>, V. </a:t>
            </a:r>
            <a:r>
              <a:rPr lang="en-GB" dirty="0" err="1"/>
              <a:t>Zaroschi</a:t>
            </a:r>
            <a:endParaRPr lang="en-GB" dirty="0"/>
          </a:p>
          <a:p>
            <a:pPr marL="0" indent="0" defTabSz="331787">
              <a:spcBef>
                <a:spcPts val="100"/>
              </a:spcBef>
              <a:buSzTx/>
              <a:buNone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n-GB" dirty="0"/>
              <a:t>E. </a:t>
            </a:r>
            <a:r>
              <a:rPr lang="en-GB" dirty="0" err="1"/>
              <a:t>Grigore</a:t>
            </a:r>
            <a:r>
              <a:rPr lang="en-GB" dirty="0"/>
              <a:t>, C. </a:t>
            </a:r>
            <a:r>
              <a:rPr lang="en-GB" dirty="0" err="1"/>
              <a:t>Ruset</a:t>
            </a:r>
            <a:r>
              <a:rPr lang="en-GB" dirty="0"/>
              <a:t>, F. </a:t>
            </a:r>
            <a:r>
              <a:rPr lang="en-GB" dirty="0" err="1"/>
              <a:t>Baiasu</a:t>
            </a:r>
            <a:endParaRPr dirty="0"/>
          </a:p>
          <a:p>
            <a:pPr marL="0" indent="0" defTabSz="331787">
              <a:spcBef>
                <a:spcPts val="100"/>
              </a:spcBef>
              <a:buSzTx/>
              <a:buNone/>
              <a:defRPr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IAP (Institute of Atomic Physics, Bucharest, Romania)</a:t>
            </a:r>
          </a:p>
        </p:txBody>
      </p:sp>
      <p:pic>
        <p:nvPicPr>
          <p:cNvPr id="36" name="image6.png" descr="image6.png"/>
          <p:cNvPicPr>
            <a:picLocks noChangeAspect="1"/>
          </p:cNvPicPr>
          <p:nvPr/>
        </p:nvPicPr>
        <p:blipFill>
          <a:blip r:embed="rId2"/>
          <a:srcRect l="1756" t="3746" r="83743" b="72996"/>
          <a:stretch>
            <a:fillRect/>
          </a:stretch>
        </p:blipFill>
        <p:spPr>
          <a:xfrm>
            <a:off x="355599" y="5572125"/>
            <a:ext cx="844552" cy="10001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Surface tritium monitoring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image38.png">
            <a:extLst>
              <a:ext uri="{FF2B5EF4-FFF2-40B4-BE49-F238E27FC236}">
                <a16:creationId xmlns:a16="http://schemas.microsoft.com/office/drawing/2014/main" id="{2AE7A4D7-7A3E-4FBF-B755-41542452E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640" y="2424976"/>
            <a:ext cx="5572932" cy="39290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6.pdf">
            <a:extLst>
              <a:ext uri="{FF2B5EF4-FFF2-40B4-BE49-F238E27FC236}">
                <a16:creationId xmlns:a16="http://schemas.microsoft.com/office/drawing/2014/main" id="{C43CF831-5225-4007-A73C-0487786584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54450"/>
            <a:ext cx="3925888" cy="300355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417EA46-31E6-4AAB-8C7F-1DE483F8F9F8}"/>
              </a:ext>
            </a:extLst>
          </p:cNvPr>
          <p:cNvSpPr txBox="1"/>
          <p:nvPr/>
        </p:nvSpPr>
        <p:spPr>
          <a:xfrm>
            <a:off x="4578014" y="1041062"/>
            <a:ext cx="405142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Central tile (211) from 2XR10 IGWL Assembly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36 samples from WPJET3 task were measured</a:t>
            </a:r>
          </a:p>
        </p:txBody>
      </p:sp>
      <p:pic>
        <p:nvPicPr>
          <p:cNvPr id="14" name="image37.png">
            <a:extLst>
              <a:ext uri="{FF2B5EF4-FFF2-40B4-BE49-F238E27FC236}">
                <a16:creationId xmlns:a16="http://schemas.microsoft.com/office/drawing/2014/main" id="{D61B5D69-4280-4F70-91CB-7BEF8A37959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4760" t="11886" r="51164" b="20929"/>
          <a:stretch>
            <a:fillRect/>
          </a:stretch>
        </p:blipFill>
        <p:spPr>
          <a:xfrm>
            <a:off x="943865" y="1063574"/>
            <a:ext cx="2175724" cy="284321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59351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Sample </a:t>
            </a:r>
            <a:r>
              <a:rPr lang="en-GB" sz="2400" b="1" dirty="0" err="1"/>
              <a:t>tritiation</a:t>
            </a:r>
            <a:r>
              <a:rPr lang="en-GB" sz="2400" b="1" dirty="0"/>
              <a:t> 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C2B740B6-56D5-46A5-A1D2-68EBEC5F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9447"/>
            <a:ext cx="3991160" cy="22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2D73B063-B564-4B35-BDF4-1399BA0D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0" y="1726425"/>
            <a:ext cx="3587684" cy="22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8E79B-0CD8-4829-86A5-AB2884B7E852}"/>
              </a:ext>
            </a:extLst>
          </p:cNvPr>
          <p:cNvSpPr txBox="1"/>
          <p:nvPr/>
        </p:nvSpPr>
        <p:spPr>
          <a:xfrm>
            <a:off x="269341" y="4364838"/>
            <a:ext cx="8605318" cy="17543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glass ampule with W-Mo samples was preliminary vacuumed at room’s temperature (1 h at pressure less than 1 Pa) and degassing at 100</a:t>
            </a:r>
            <a:r>
              <a:rPr lang="en-GB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 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 (1 h at pressure less than 1.3 10</a:t>
            </a:r>
            <a:r>
              <a:rPr lang="en-GB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-2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Pa).</a:t>
            </a:r>
            <a:endParaRPr lang="en-GB" b="0" dirty="0">
              <a:effectLst/>
            </a:endParaRPr>
          </a:p>
          <a:p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W-Mo samples were put in contact with T</a:t>
            </a:r>
            <a:r>
              <a:rPr lang="en-GB" sz="1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GB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 mixture extracted from an old tritium gas source.  The samples were kept in the T</a:t>
            </a:r>
            <a:r>
              <a:rPr lang="en-GB" sz="18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GB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 atmosphere for 196 hours at 200</a:t>
            </a:r>
            <a:r>
              <a:rPr lang="en-GB" sz="18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GB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C, followed by slow decrease of the temperature to the room value and maintaining at this temperature for minimum 8 hours.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655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Sample </a:t>
            </a:r>
            <a:r>
              <a:rPr lang="en-GB" sz="2400" b="1" dirty="0" err="1"/>
              <a:t>tritiation</a:t>
            </a:r>
            <a:r>
              <a:rPr lang="en-GB" sz="2400" b="1" dirty="0"/>
              <a:t> 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8914" name="Picture 2">
            <a:extLst>
              <a:ext uri="{FF2B5EF4-FFF2-40B4-BE49-F238E27FC236}">
                <a16:creationId xmlns:a16="http://schemas.microsoft.com/office/drawing/2014/main" id="{C2B740B6-56D5-46A5-A1D2-68EBEC5F8B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29447"/>
            <a:ext cx="3991160" cy="2273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>
            <a:extLst>
              <a:ext uri="{FF2B5EF4-FFF2-40B4-BE49-F238E27FC236}">
                <a16:creationId xmlns:a16="http://schemas.microsoft.com/office/drawing/2014/main" id="{2D73B063-B564-4B35-BDF4-1399BA0DA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40" y="1726425"/>
            <a:ext cx="3587684" cy="227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68E79B-0CD8-4829-86A5-AB2884B7E852}"/>
              </a:ext>
            </a:extLst>
          </p:cNvPr>
          <p:cNvSpPr txBox="1"/>
          <p:nvPr/>
        </p:nvSpPr>
        <p:spPr>
          <a:xfrm>
            <a:off x="269341" y="4410105"/>
            <a:ext cx="4302659" cy="22467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glass ampule with W-Mo samples was preliminary vacuumed at room’s temperature (1 h at pressure less than 1 Pa) and degassing at 100</a:t>
            </a:r>
            <a:r>
              <a:rPr lang="en-GB" sz="1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 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 (1 h at pressure less than 1.3 10</a:t>
            </a:r>
            <a:r>
              <a:rPr lang="en-GB" sz="1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-2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Pa).</a:t>
            </a:r>
            <a:endParaRPr lang="en-GB" sz="1400" b="0" dirty="0">
              <a:effectLst/>
            </a:endParaRPr>
          </a:p>
          <a:p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The W-Mo samples were put in contact with T</a:t>
            </a:r>
            <a:r>
              <a:rPr lang="en-GB" sz="1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GB" sz="1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 mixture extracted from an old tritium gas source.  The samples were kept in the T</a:t>
            </a:r>
            <a:r>
              <a:rPr lang="en-GB" sz="1400" b="0" i="0" u="none" strike="noStrike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  <a:r>
              <a:rPr lang="en-GB" sz="1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He atmosphere for 196 hours at 200</a:t>
            </a:r>
            <a:r>
              <a:rPr lang="en-GB" sz="1400" b="0" i="0" u="none" strike="noStrike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0</a:t>
            </a:r>
            <a:r>
              <a:rPr lang="en-GB" sz="14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C, followed by slow decrease of the temperature to the room value and maintaining at this temperature for minimum 8 hours. </a:t>
            </a:r>
            <a:endParaRPr lang="en-GB" sz="1400" dirty="0"/>
          </a:p>
        </p:txBody>
      </p:sp>
      <p:pic>
        <p:nvPicPr>
          <p:cNvPr id="44034" name="Picture 2">
            <a:extLst>
              <a:ext uri="{FF2B5EF4-FFF2-40B4-BE49-F238E27FC236}">
                <a16:creationId xmlns:a16="http://schemas.microsoft.com/office/drawing/2014/main" id="{368AD4DB-D77F-4281-9F70-377A370239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41" y="4046041"/>
            <a:ext cx="3805892" cy="263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250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ICPOES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3010" name="Picture 2">
            <a:extLst>
              <a:ext uri="{FF2B5EF4-FFF2-40B4-BE49-F238E27FC236}">
                <a16:creationId xmlns:a16="http://schemas.microsoft.com/office/drawing/2014/main" id="{FD656190-6A99-400C-BCDE-429B58262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140" y="4092945"/>
            <a:ext cx="5045602" cy="213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1C63C0EB-0A39-454F-8E57-C31D0A7762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4941874"/>
              </p:ext>
            </p:extLst>
          </p:nvPr>
        </p:nvGraphicFramePr>
        <p:xfrm>
          <a:off x="3951916" y="1290033"/>
          <a:ext cx="4972050" cy="2179320"/>
        </p:xfrm>
        <a:graphic>
          <a:graphicData uri="http://schemas.openxmlformats.org/drawingml/2006/table">
            <a:tbl>
              <a:tblPr/>
              <a:tblGrid>
                <a:gridCol w="971550">
                  <a:extLst>
                    <a:ext uri="{9D8B030D-6E8A-4147-A177-3AD203B41FA5}">
                      <a16:colId xmlns:a16="http://schemas.microsoft.com/office/drawing/2014/main" val="3898520706"/>
                    </a:ext>
                  </a:extLst>
                </a:gridCol>
                <a:gridCol w="438150">
                  <a:extLst>
                    <a:ext uri="{9D8B030D-6E8A-4147-A177-3AD203B41FA5}">
                      <a16:colId xmlns:a16="http://schemas.microsoft.com/office/drawing/2014/main" val="4239800261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3380791174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17707215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195923484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25144204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400933942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751345319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C1</a:t>
                      </a:r>
                      <a:endParaRPr lang="en-GB" dirty="0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125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0.766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0.626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0.592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0.422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0.248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0.399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0.854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787663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851985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0.024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3640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0.152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0.105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0.338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0.379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0.304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0.085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5974570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0.045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0.004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0.015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956791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0.025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0.127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0.131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0.030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0.059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0.057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477233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 Wt ratio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0.018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0.051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0.111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0.112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0.113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0.223</a:t>
                      </a:r>
                      <a:endParaRPr lang="en-GB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0.032</a:t>
                      </a:r>
                      <a:endParaRPr lang="en-GB" dirty="0">
                        <a:effectLst/>
                      </a:endParaRPr>
                    </a:p>
                  </a:txBody>
                  <a:tcPr marL="9525" marR="9525" marT="9525" anchor="b">
                    <a:lnL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FC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165335"/>
                  </a:ext>
                </a:extLst>
              </a:tr>
            </a:tbl>
          </a:graphicData>
        </a:graphic>
      </p:graphicFrame>
      <p:sp>
        <p:nvSpPr>
          <p:cNvPr id="5" name="Rectangle 3">
            <a:extLst>
              <a:ext uri="{FF2B5EF4-FFF2-40B4-BE49-F238E27FC236}">
                <a16:creationId xmlns:a16="http://schemas.microsoft.com/office/drawing/2014/main" id="{07963B95-3D51-4186-916D-448DB601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14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3013" name="Picture 5">
            <a:extLst>
              <a:ext uri="{FF2B5EF4-FFF2-40B4-BE49-F238E27FC236}">
                <a16:creationId xmlns:a16="http://schemas.microsoft.com/office/drawing/2014/main" id="{B3744CAF-93BA-4278-9B08-5B08BB34F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46" y="1227894"/>
            <a:ext cx="3163953" cy="234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DDB833E-0016-43B2-B62E-A2E24216532E}"/>
              </a:ext>
            </a:extLst>
          </p:cNvPr>
          <p:cNvSpPr txBox="1"/>
          <p:nvPr/>
        </p:nvSpPr>
        <p:spPr>
          <a:xfrm>
            <a:off x="114300" y="4061087"/>
            <a:ext cx="3543300" cy="2031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B2 -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swab pot 27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D1 -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divertor dust 2014-11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31 -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HFGC Divertor tile (2014)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C1 -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15BNG6D – Dust 2010-2014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C2 –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14BWG6B – Dust 2010-2014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11 -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 stubs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26 -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SEM stubs</a:t>
            </a:r>
            <a:endParaRPr kumimoji="0" lang="en-US" altLang="en-US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553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Conclusions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7963B95-3D51-4186-916D-448DB6010A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5975" y="31400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57F65D-B9F6-4759-8DFE-AEB08BCDB2E2}"/>
              </a:ext>
            </a:extLst>
          </p:cNvPr>
          <p:cNvSpPr txBox="1"/>
          <p:nvPr/>
        </p:nvSpPr>
        <p:spPr>
          <a:xfrm>
            <a:off x="368929" y="1927330"/>
            <a:ext cx="8406141" cy="40934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342900" indent="-34290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Sectioning of Be tiles</a:t>
            </a:r>
            <a:endParaRPr lang="en-GB" sz="2000" b="1" dirty="0">
              <a:effectLst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Sectioning of selected lamella ILW-2 and ILW-3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>
                <a:latin typeface="Calibri" panose="020F0502020204030204" pitchFamily="34" charset="0"/>
              </a:rPr>
              <a:t>SEM imaging of samples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Nano-indentation of Be tiles and W lamellae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TDS</a:t>
            </a: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and full high temperature outgassing of samples from</a:t>
            </a:r>
            <a:b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en-GB" sz="2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sectioned tiles.</a:t>
            </a:r>
          </a:p>
          <a:p>
            <a:r>
              <a:rPr lang="en-GB" sz="2000" dirty="0">
                <a:latin typeface="Calibri" panose="020F0502020204030204" pitchFamily="34" charset="0"/>
              </a:rPr>
              <a:t>Other capabilities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Surface tritium monitoring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err="1">
                <a:latin typeface="Calibri" panose="020F0502020204030204" pitchFamily="34" charset="0"/>
              </a:rPr>
              <a:t>Ar</a:t>
            </a:r>
            <a:r>
              <a:rPr lang="en-GB" sz="2000" b="1" i="1" dirty="0">
                <a:latin typeface="Calibri" panose="020F0502020204030204" pitchFamily="34" charset="0"/>
              </a:rPr>
              <a:t> sputtered XPS measurements are available</a:t>
            </a:r>
            <a:endParaRPr lang="en-GB" sz="2000" b="1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latin typeface="Calibri" panose="020F0502020204030204" pitchFamily="34" charset="0"/>
              </a:rPr>
              <a:t>Manufacture tritiated samples for calibration of T measurements and</a:t>
            </a:r>
            <a:br>
              <a:rPr lang="en-GB" sz="2000" b="1" i="1" dirty="0">
                <a:latin typeface="Calibri" panose="020F0502020204030204" pitchFamily="34" charset="0"/>
              </a:rPr>
            </a:br>
            <a:r>
              <a:rPr lang="en-GB" sz="2000" b="1" i="1" dirty="0">
                <a:latin typeface="Calibri" panose="020F0502020204030204" pitchFamily="34" charset="0"/>
              </a:rPr>
              <a:t>determine T content</a:t>
            </a:r>
            <a:endParaRPr lang="en-GB" sz="2000" b="1" i="1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Perform TDS with implanted calibration samples, with D, T, He, etc.</a:t>
            </a:r>
            <a:endParaRPr lang="en-GB" sz="2000" b="1" i="1" dirty="0"/>
          </a:p>
          <a:p>
            <a:pPr marL="28575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b="1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Analysis of dust composition by ICP-OES</a:t>
            </a:r>
            <a:endParaRPr lang="en-GB" sz="2000" b="1" i="1" dirty="0"/>
          </a:p>
        </p:txBody>
      </p:sp>
    </p:spTree>
    <p:extLst>
      <p:ext uri="{BB962C8B-B14F-4D97-AF65-F5344CB8AC3E}">
        <p14:creationId xmlns:p14="http://schemas.microsoft.com/office/powerpoint/2010/main" val="11287130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4320">
              <a:tabLst>
                <a:tab pos="273050" algn="l"/>
              </a:tabLst>
            </a:pPr>
            <a:r>
              <a:rPr lang="en-US" altLang="fi-FI" sz="2000" dirty="0">
                <a:solidFill>
                  <a:srgbClr val="00B050"/>
                </a:solidFill>
              </a:rPr>
              <a:t>Analysis capabilities: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914400"/>
            <a:ext cx="510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i-FI" sz="1600" dirty="0">
                <a:solidFill>
                  <a:srgbClr val="C00000"/>
                </a:solidFill>
                <a:latin typeface="Calibri" pitchFamily="34" charset="0"/>
              </a:rPr>
              <a:t>Glow Discharge Optical Emission Spectrometer (</a:t>
            </a:r>
            <a:r>
              <a:rPr lang="en-US" altLang="fi-FI" sz="1600" i="1" dirty="0">
                <a:solidFill>
                  <a:srgbClr val="C00000"/>
                </a:solidFill>
                <a:latin typeface="Calibri" pitchFamily="34" charset="0"/>
              </a:rPr>
              <a:t>GDOES</a:t>
            </a:r>
            <a:r>
              <a:rPr lang="en-US" altLang="fi-FI" sz="1600" dirty="0">
                <a:solidFill>
                  <a:srgbClr val="C00000"/>
                </a:solidFill>
                <a:latin typeface="Calibri" pitchFamily="34" charset="0"/>
              </a:rPr>
              <a:t>) </a:t>
            </a:r>
            <a:r>
              <a:rPr lang="en-US" altLang="fi-FI" sz="1600" dirty="0">
                <a:latin typeface="Calibri" pitchFamily="34" charset="0"/>
              </a:rPr>
              <a:t>able to perform depth profile analysis (</a:t>
            </a:r>
            <a:r>
              <a:rPr lang="en-US" altLang="fi-FI" sz="1600" dirty="0">
                <a:solidFill>
                  <a:srgbClr val="FF0000"/>
                </a:solidFill>
                <a:latin typeface="Calibri" pitchFamily="34" charset="0"/>
              </a:rPr>
              <a:t>29 elements +1</a:t>
            </a:r>
            <a:r>
              <a:rPr lang="en-US" altLang="fi-FI" sz="1600" dirty="0">
                <a:latin typeface="Calibri" pitchFamily="34" charset="0"/>
              </a:rPr>
              <a:t>). It is provided with a </a:t>
            </a:r>
            <a:r>
              <a:rPr lang="en-US" altLang="fi-FI" sz="1600" dirty="0" err="1">
                <a:latin typeface="Calibri" pitchFamily="34" charset="0"/>
              </a:rPr>
              <a:t>monochromator</a:t>
            </a:r>
            <a:r>
              <a:rPr lang="en-US" altLang="fi-FI" sz="1600" dirty="0">
                <a:latin typeface="Calibri" pitchFamily="34" charset="0"/>
              </a:rPr>
              <a:t> that can be set on </a:t>
            </a:r>
            <a:r>
              <a:rPr lang="en-US" altLang="fi-FI" sz="1600" b="1" dirty="0">
                <a:solidFill>
                  <a:srgbClr val="C00000"/>
                </a:solidFill>
                <a:latin typeface="Calibri" pitchFamily="34" charset="0"/>
              </a:rPr>
              <a:t>a specific emission line (D, He, </a:t>
            </a:r>
            <a:r>
              <a:rPr lang="en-US" altLang="fi-FI" sz="1600" b="1" dirty="0" err="1">
                <a:solidFill>
                  <a:srgbClr val="C00000"/>
                </a:solidFill>
                <a:latin typeface="Calibri" pitchFamily="34" charset="0"/>
              </a:rPr>
              <a:t>etc</a:t>
            </a:r>
            <a:r>
              <a:rPr lang="en-US" altLang="fi-FI" sz="1600" b="1" dirty="0">
                <a:solidFill>
                  <a:srgbClr val="C00000"/>
                </a:solidFill>
                <a:latin typeface="Calibri" pitchFamily="34" charset="0"/>
              </a:rPr>
              <a:t>)</a:t>
            </a:r>
          </a:p>
        </p:txBody>
      </p:sp>
      <p:pic>
        <p:nvPicPr>
          <p:cNvPr id="38" name="Picture 37" descr="GDOES_01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646548" y="990600"/>
            <a:ext cx="3097473" cy="2011680"/>
          </a:xfrm>
          <a:prstGeom prst="rect">
            <a:avLst/>
          </a:prstGeom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90219"/>
              </p:ext>
            </p:extLst>
          </p:nvPr>
        </p:nvGraphicFramePr>
        <p:xfrm>
          <a:off x="609600" y="3257490"/>
          <a:ext cx="3226985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Graph" r:id="rId4" imgW="78580984" imgH="60720873" progId="Origin50.Graph">
                  <p:embed/>
                </p:oleObj>
              </mc:Choice>
              <mc:Fallback>
                <p:oleObj name="Graph" r:id="rId4" imgW="78580984" imgH="60720873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62993" b="59288"/>
                      <a:stretch>
                        <a:fillRect/>
                      </a:stretch>
                    </p:blipFill>
                    <p:spPr bwMode="auto">
                      <a:xfrm>
                        <a:off x="609600" y="3257490"/>
                        <a:ext cx="3226985" cy="274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ctangle 18"/>
          <p:cNvSpPr/>
          <p:nvPr/>
        </p:nvSpPr>
        <p:spPr>
          <a:xfrm>
            <a:off x="914400" y="6076890"/>
            <a:ext cx="29475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GDOES depth profile for a sample cored from marker tile exposed to WEST plasma (C3- 34il )</a:t>
            </a:r>
            <a:endParaRPr lang="en-US" sz="1000" dirty="0"/>
          </a:p>
        </p:txBody>
      </p:sp>
      <p:sp>
        <p:nvSpPr>
          <p:cNvPr id="24" name="Rectangle 23"/>
          <p:cNvSpPr/>
          <p:nvPr/>
        </p:nvSpPr>
        <p:spPr>
          <a:xfrm>
            <a:off x="6172200" y="3077289"/>
            <a:ext cx="14478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GDOES equipment</a:t>
            </a:r>
            <a:endParaRPr lang="en-US" sz="1000" dirty="0"/>
          </a:p>
        </p:txBody>
      </p:sp>
      <p:sp>
        <p:nvSpPr>
          <p:cNvPr id="3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199" y="2785646"/>
            <a:ext cx="2958354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Illustration of </a:t>
            </a:r>
            <a:r>
              <a:rPr lang="en-US" sz="1600" i="1" dirty="0"/>
              <a:t>GDOES</a:t>
            </a:r>
            <a:r>
              <a:rPr lang="en-US" sz="1600" dirty="0"/>
              <a:t> profiles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39" y="3627120"/>
            <a:ext cx="2186261" cy="2011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/>
          <p:cNvSpPr txBox="1"/>
          <p:nvPr/>
        </p:nvSpPr>
        <p:spPr>
          <a:xfrm>
            <a:off x="4343400" y="6000690"/>
            <a:ext cx="30492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SEM image of a cross section for Mo/W marker on FGG</a:t>
            </a:r>
          </a:p>
        </p:txBody>
      </p:sp>
    </p:spTree>
    <p:extLst>
      <p:ext uri="{BB962C8B-B14F-4D97-AF65-F5344CB8AC3E}">
        <p14:creationId xmlns:p14="http://schemas.microsoft.com/office/powerpoint/2010/main" val="3560293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4320">
              <a:tabLst>
                <a:tab pos="273050" algn="l"/>
              </a:tabLst>
            </a:pPr>
            <a:r>
              <a:rPr lang="en-US" altLang="fi-FI" sz="2000" dirty="0">
                <a:solidFill>
                  <a:srgbClr val="00B050"/>
                </a:solidFill>
              </a:rPr>
              <a:t>GDOES measurements: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77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4605865"/>
              </p:ext>
            </p:extLst>
          </p:nvPr>
        </p:nvGraphicFramePr>
        <p:xfrm>
          <a:off x="533400" y="757237"/>
          <a:ext cx="3300413" cy="2747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6" name="Graph" r:id="rId4" imgW="3552749" imgH="2958998" progId="Origin50.Graph">
                  <p:embed/>
                </p:oleObj>
              </mc:Choice>
              <mc:Fallback>
                <p:oleObj name="Graph" r:id="rId4" imgW="3552749" imgH="2958998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57237"/>
                        <a:ext cx="3300413" cy="2747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79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615653"/>
              </p:ext>
            </p:extLst>
          </p:nvPr>
        </p:nvGraphicFramePr>
        <p:xfrm>
          <a:off x="685800" y="3790890"/>
          <a:ext cx="3436938" cy="267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7" name="Graph" r:id="rId6" imgW="3762451" imgH="2924861" progId="Origin50.Graph">
                  <p:embed/>
                </p:oleObj>
              </mc:Choice>
              <mc:Fallback>
                <p:oleObj name="Graph" r:id="rId6" imgW="3762451" imgH="292486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3790890"/>
                        <a:ext cx="3436938" cy="2670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9481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0727493"/>
              </p:ext>
            </p:extLst>
          </p:nvPr>
        </p:nvGraphicFramePr>
        <p:xfrm>
          <a:off x="4343400" y="3740150"/>
          <a:ext cx="3500438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name="Graph" r:id="rId8" imgW="3762451" imgH="2924861" progId="Origin50.Graph">
                  <p:embed/>
                </p:oleObj>
              </mc:Choice>
              <mc:Fallback>
                <p:oleObj name="Graph" r:id="rId8" imgW="3762451" imgH="2924861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3740150"/>
                        <a:ext cx="3500438" cy="2717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ectangle 32"/>
          <p:cNvSpPr/>
          <p:nvPr/>
        </p:nvSpPr>
        <p:spPr>
          <a:xfrm>
            <a:off x="838200" y="6305490"/>
            <a:ext cx="6934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GDOES</a:t>
            </a:r>
            <a:r>
              <a:rPr lang="en-US" sz="1000" dirty="0"/>
              <a:t> depth </a:t>
            </a:r>
            <a:r>
              <a:rPr lang="en-US" sz="1000" dirty="0" err="1"/>
              <a:t>profles</a:t>
            </a:r>
            <a:r>
              <a:rPr lang="en-US" sz="1000" dirty="0"/>
              <a:t> for the samples cored from Tile 3 at s = 470 (a) and at s = 554 (b) after plasma exposure in ILW-3 campaign </a:t>
            </a:r>
            <a:br>
              <a:rPr lang="en-US" sz="1000" dirty="0"/>
            </a:br>
            <a:endParaRPr lang="en-US" sz="1000" dirty="0"/>
          </a:p>
        </p:txBody>
      </p:sp>
      <p:sp>
        <p:nvSpPr>
          <p:cNvPr id="35" name="Rectangle 34"/>
          <p:cNvSpPr/>
          <p:nvPr/>
        </p:nvSpPr>
        <p:spPr>
          <a:xfrm>
            <a:off x="685800" y="3333690"/>
            <a:ext cx="3886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i="1" dirty="0"/>
              <a:t>GDOES</a:t>
            </a:r>
            <a:r>
              <a:rPr lang="en-US" sz="1000" dirty="0"/>
              <a:t> depth </a:t>
            </a:r>
            <a:r>
              <a:rPr lang="en-US" sz="1000" dirty="0" err="1"/>
              <a:t>profles</a:t>
            </a:r>
            <a:r>
              <a:rPr lang="en-US" sz="1000" dirty="0"/>
              <a:t> for (witness sample) Tile 3 before plasma exposure in ILW1 campaign </a:t>
            </a:r>
            <a:br>
              <a:rPr lang="en-US" sz="1000" dirty="0"/>
            </a:br>
            <a:endParaRPr lang="en-US" sz="1000" dirty="0"/>
          </a:p>
        </p:txBody>
      </p:sp>
      <p:pic>
        <p:nvPicPr>
          <p:cNvPr id="2" name="Picture 2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178" y="1143000"/>
            <a:ext cx="2089292" cy="192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3106579"/>
            <a:ext cx="30267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SEM image of a cross section for Mo/W marker on CFC</a:t>
            </a:r>
          </a:p>
        </p:txBody>
      </p:sp>
    </p:spTree>
    <p:extLst>
      <p:ext uri="{BB962C8B-B14F-4D97-AF65-F5344CB8AC3E}">
        <p14:creationId xmlns:p14="http://schemas.microsoft.com/office/powerpoint/2010/main" val="3625522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4320">
              <a:tabLst>
                <a:tab pos="273050" algn="l"/>
              </a:tabLst>
            </a:pPr>
            <a:r>
              <a:rPr lang="en-US" altLang="fi-FI" sz="2000" dirty="0">
                <a:solidFill>
                  <a:srgbClr val="00B050"/>
                </a:solidFill>
              </a:rPr>
              <a:t>GDOES measurements:</a:t>
            </a:r>
          </a:p>
        </p:txBody>
      </p:sp>
      <p:sp>
        <p:nvSpPr>
          <p:cNvPr id="19478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0" name="Rectangle 2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9482" name="Rectangle 2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3" name="Picture 12" descr="Dispozitiv_GDOES-5.jpg"/>
          <p:cNvPicPr/>
          <p:nvPr/>
        </p:nvPicPr>
        <p:blipFill>
          <a:blip r:embed="rId3" cstate="print"/>
          <a:srcRect l="14091" t="12516"/>
          <a:stretch>
            <a:fillRect/>
          </a:stretch>
        </p:blipFill>
        <p:spPr bwMode="auto">
          <a:xfrm>
            <a:off x="4800600" y="2131651"/>
            <a:ext cx="2350135" cy="179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roba_FGG-1.jpg"/>
          <p:cNvPicPr/>
          <p:nvPr/>
        </p:nvPicPr>
        <p:blipFill>
          <a:blip r:embed="rId4" cstate="print"/>
          <a:srcRect r="10630" b="9449"/>
          <a:stretch>
            <a:fillRect/>
          </a:stretch>
        </p:blipFill>
        <p:spPr>
          <a:xfrm>
            <a:off x="1358265" y="2161401"/>
            <a:ext cx="2375535" cy="17995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43000" y="4267200"/>
            <a:ext cx="63425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/>
              <a:t>GDOES sample measurement device (a) and cored FGG sample used for GDOES measurement (b)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990599" y="1219200"/>
            <a:ext cx="2223247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i="1" dirty="0"/>
              <a:t>GDOES</a:t>
            </a:r>
            <a:r>
              <a:rPr lang="en-US" sz="1600" dirty="0"/>
              <a:t> sample cut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40637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Requirements: samples </a:t>
            </a:r>
            <a:r>
              <a:rPr lang="en-US" sz="1600" dirty="0">
                <a:sym typeface="Symbol"/>
              </a:rPr>
              <a:t>= 7mm and h=10mm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35978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274320">
              <a:tabLst>
                <a:tab pos="273050" algn="l"/>
              </a:tabLst>
            </a:pPr>
            <a:r>
              <a:rPr lang="en-US" altLang="fi-FI" sz="2000" dirty="0">
                <a:solidFill>
                  <a:srgbClr val="00B050"/>
                </a:solidFill>
              </a:rPr>
              <a:t>XRD measurements</a:t>
            </a:r>
          </a:p>
        </p:txBody>
      </p:sp>
      <p:graphicFrame>
        <p:nvGraphicFramePr>
          <p:cNvPr id="31" name="Object 30">
            <a:extLst>
              <a:ext uri="{FF2B5EF4-FFF2-40B4-BE49-F238E27FC236}">
                <a16:creationId xmlns:a16="http://schemas.microsoft.com/office/drawing/2014/main" id="{0BD31B24-285E-4F79-B479-5ECDD25655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719467"/>
              </p:ext>
            </p:extLst>
          </p:nvPr>
        </p:nvGraphicFramePr>
        <p:xfrm>
          <a:off x="533400" y="3733800"/>
          <a:ext cx="3671689" cy="28200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Graph" r:id="rId4" imgW="3901320" imgH="2986920" progId="Origin50.Graph">
                  <p:embed/>
                </p:oleObj>
              </mc:Choice>
              <mc:Fallback>
                <p:oleObj name="Graph" r:id="rId4" imgW="3901320" imgH="2986920" progId="Origin50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733800"/>
                        <a:ext cx="3671689" cy="282000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31C13D99-1303-48A3-B8EA-5CCD2A0910EC}"/>
              </a:ext>
            </a:extLst>
          </p:cNvPr>
          <p:cNvSpPr txBox="1"/>
          <p:nvPr/>
        </p:nvSpPr>
        <p:spPr>
          <a:xfrm>
            <a:off x="1066800" y="3429000"/>
            <a:ext cx="2438400" cy="338554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1600" dirty="0"/>
              <a:t>XRD of a Be cut sample</a:t>
            </a:r>
            <a:endParaRPr lang="en-GB" altLang="en-US" sz="1600" dirty="0">
              <a:solidFill>
                <a:srgbClr val="FF0000"/>
              </a:solidFill>
            </a:endParaRPr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0" y="1143000"/>
            <a:ext cx="2441448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609600" y="137160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>
                <a:latin typeface="Calibri" pitchFamily="34" charset="0"/>
              </a:rPr>
              <a:t>X-ray diffraction (XRD) equipment. Used for :</a:t>
            </a:r>
          </a:p>
          <a:p>
            <a:r>
              <a:rPr lang="en-US" sz="1600" dirty="0">
                <a:latin typeface="Calibri" pitchFamily="34" charset="0"/>
              </a:rPr>
              <a:t>- Phase analysis measurements</a:t>
            </a:r>
          </a:p>
          <a:p>
            <a:r>
              <a:rPr lang="en-US" sz="1600" dirty="0">
                <a:latin typeface="Calibri" pitchFamily="34" charset="0"/>
              </a:rPr>
              <a:t>- Crystallite size measurements</a:t>
            </a:r>
          </a:p>
          <a:p>
            <a:r>
              <a:rPr lang="en-US" sz="1600" dirty="0">
                <a:latin typeface="Calibri" pitchFamily="34" charset="0"/>
              </a:rPr>
              <a:t>- Quantitative phase analysis</a:t>
            </a:r>
          </a:p>
        </p:txBody>
      </p:sp>
    </p:spTree>
    <p:extLst>
      <p:ext uri="{BB962C8B-B14F-4D97-AF65-F5344CB8AC3E}">
        <p14:creationId xmlns:p14="http://schemas.microsoft.com/office/powerpoint/2010/main" val="2099779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Sample preparation and cutting – Be tiles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8" name="Shape 71">
            <a:extLst>
              <a:ext uri="{FF2B5EF4-FFF2-40B4-BE49-F238E27FC236}">
                <a16:creationId xmlns:a16="http://schemas.microsoft.com/office/drawing/2014/main" id="{A9A20D46-AE31-4298-8507-28E3EE42BFC9}"/>
              </a:ext>
            </a:extLst>
          </p:cNvPr>
          <p:cNvSpPr/>
          <p:nvPr/>
        </p:nvSpPr>
        <p:spPr>
          <a:xfrm>
            <a:off x="453870" y="3520620"/>
            <a:ext cx="7786714" cy="8309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sz="1600" dirty="0"/>
              <a:t>Using beryllium processing facility, </a:t>
            </a:r>
            <a:r>
              <a:rPr lang="en-GB" sz="1600" dirty="0"/>
              <a:t>we extract </a:t>
            </a:r>
            <a:r>
              <a:rPr sz="1600" dirty="0"/>
              <a:t>components of the </a:t>
            </a:r>
            <a:r>
              <a:rPr lang="en-GB" sz="1600" dirty="0"/>
              <a:t>Be</a:t>
            </a:r>
            <a:r>
              <a:rPr sz="1600" dirty="0"/>
              <a:t> tile</a:t>
            </a:r>
            <a:r>
              <a:rPr lang="en-GB" sz="1600" dirty="0"/>
              <a:t>s</a:t>
            </a:r>
            <a:endParaRPr sz="1600" dirty="0"/>
          </a:p>
          <a:p>
            <a:pPr>
              <a:buSzPct val="10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lang="en-GB" sz="1600" dirty="0"/>
              <a:t>Typical sample sizes:</a:t>
            </a:r>
            <a:r>
              <a:rPr sz="1600" dirty="0"/>
              <a:t> 10 mm x 10 mm x 10-12 mm</a:t>
            </a:r>
            <a:r>
              <a:rPr lang="en-GB" sz="1600" dirty="0"/>
              <a:t> or </a:t>
            </a:r>
            <a:r>
              <a:rPr sz="1600" dirty="0"/>
              <a:t> 10 mm x 10 mm x 2.5 mm</a:t>
            </a:r>
            <a:endParaRPr lang="en-GB" sz="1600" dirty="0"/>
          </a:p>
          <a:p>
            <a:pPr>
              <a:buSzPct val="100000"/>
              <a:defRPr sz="2400">
                <a:latin typeface="+mn-lt"/>
                <a:ea typeface="+mn-ea"/>
                <a:cs typeface="+mn-cs"/>
                <a:sym typeface="Arial"/>
              </a:defRPr>
            </a:pPr>
            <a:r>
              <a:rPr lang="en-GB" sz="1600" dirty="0"/>
              <a:t>Any other size is possible with some constrains</a:t>
            </a:r>
            <a:endParaRPr sz="1600" dirty="0"/>
          </a:p>
        </p:txBody>
      </p:sp>
      <p:pic>
        <p:nvPicPr>
          <p:cNvPr id="9" name="image13.jpg" descr="IMG_6190.JPG">
            <a:extLst>
              <a:ext uri="{FF2B5EF4-FFF2-40B4-BE49-F238E27FC236}">
                <a16:creationId xmlns:a16="http://schemas.microsoft.com/office/drawing/2014/main" id="{03DC1F84-64D7-4760-8C7F-40FB256F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290" y="1101753"/>
            <a:ext cx="2968819" cy="222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16.jpg" descr="IMG_6175.JPG">
            <a:extLst>
              <a:ext uri="{FF2B5EF4-FFF2-40B4-BE49-F238E27FC236}">
                <a16:creationId xmlns:a16="http://schemas.microsoft.com/office/drawing/2014/main" id="{7B255F62-A076-4ECB-A9C7-5FC923D65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205" y="1110767"/>
            <a:ext cx="1669960" cy="22266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18.jpeg" descr="C:\Users\user\Desktop\Thermovision images\IR_0205.jpg">
            <a:extLst>
              <a:ext uri="{FF2B5EF4-FFF2-40B4-BE49-F238E27FC236}">
                <a16:creationId xmlns:a16="http://schemas.microsoft.com/office/drawing/2014/main" id="{CAD35724-2E58-4069-B36E-CF1B8E945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870" y="4425542"/>
            <a:ext cx="2884971" cy="21708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age14.jpg" descr="IMG_6194.JPG">
            <a:extLst>
              <a:ext uri="{FF2B5EF4-FFF2-40B4-BE49-F238E27FC236}">
                <a16:creationId xmlns:a16="http://schemas.microsoft.com/office/drawing/2014/main" id="{6BD74E79-6795-483A-98EE-0BBC011CB0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0467" y="1142772"/>
            <a:ext cx="2968819" cy="2226615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066DF17-88CE-46BF-8B92-9B316BE38BD9}"/>
              </a:ext>
            </a:extLst>
          </p:cNvPr>
          <p:cNvSpPr txBox="1"/>
          <p:nvPr/>
        </p:nvSpPr>
        <p:spPr>
          <a:xfrm>
            <a:off x="3589168" y="5484256"/>
            <a:ext cx="5402062" cy="3077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buSzPct val="100000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sz="1400" dirty="0"/>
              <a:t>During cutting the tile temperature did not exceed 58</a:t>
            </a:r>
            <a:r>
              <a:rPr lang="en-GB" sz="1400" baseline="30000" dirty="0"/>
              <a:t>o</a:t>
            </a:r>
            <a:r>
              <a:rPr lang="en-GB" sz="1400" dirty="0"/>
              <a:t>C </a:t>
            </a:r>
            <a:endParaRPr lang="en-GB" sz="1400" baseline="300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B0481A0-DE3F-490B-AB5C-9462A76F06A8}"/>
              </a:ext>
            </a:extLst>
          </p:cNvPr>
          <p:cNvSpPr txBox="1"/>
          <p:nvPr/>
        </p:nvSpPr>
        <p:spPr>
          <a:xfrm>
            <a:off x="3589168" y="4628938"/>
            <a:ext cx="5402062" cy="7386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sz="1400" dirty="0"/>
              <a:t>For temperature monitoring in real time a FLIR</a:t>
            </a:r>
            <a:r>
              <a:rPr lang="en-GB" sz="1400" baseline="30000" dirty="0"/>
              <a:t>®</a:t>
            </a:r>
            <a:r>
              <a:rPr lang="en-GB" sz="1400" dirty="0"/>
              <a:t> E-Series Advanced Thermal Imaging Camera, (+/- 1 </a:t>
            </a:r>
            <a:r>
              <a:rPr lang="en-GB" sz="1400" baseline="30000" dirty="0" err="1"/>
              <a:t>o</a:t>
            </a:r>
            <a:r>
              <a:rPr lang="en-GB" sz="1400" dirty="0" err="1"/>
              <a:t>C</a:t>
            </a:r>
            <a:r>
              <a:rPr lang="en-GB" sz="1400" dirty="0"/>
              <a:t> ;  20-900 </a:t>
            </a:r>
            <a:r>
              <a:rPr lang="en-GB" sz="1400" baseline="30000" dirty="0" err="1"/>
              <a:t>o</a:t>
            </a:r>
            <a:r>
              <a:rPr lang="en-GB" sz="1400" dirty="0" err="1"/>
              <a:t>C</a:t>
            </a:r>
            <a:r>
              <a:rPr lang="en-GB" sz="1400" dirty="0"/>
              <a:t>) was used</a:t>
            </a:r>
          </a:p>
        </p:txBody>
      </p:sp>
    </p:spTree>
    <p:extLst>
      <p:ext uri="{BB962C8B-B14F-4D97-AF65-F5344CB8AC3E}">
        <p14:creationId xmlns:p14="http://schemas.microsoft.com/office/powerpoint/2010/main" val="221179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Sample preparation and cutting – Be tiles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6" name="image19.png">
            <a:extLst>
              <a:ext uri="{FF2B5EF4-FFF2-40B4-BE49-F238E27FC236}">
                <a16:creationId xmlns:a16="http://schemas.microsoft.com/office/drawing/2014/main" id="{1197C5E3-5D6E-40BC-95F1-6C2061564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379" y="2118690"/>
            <a:ext cx="5357091" cy="3785593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AC52ECA-485D-4371-99DF-35EE3E6F1C3F}"/>
              </a:ext>
            </a:extLst>
          </p:cNvPr>
          <p:cNvSpPr txBox="1"/>
          <p:nvPr/>
        </p:nvSpPr>
        <p:spPr>
          <a:xfrm>
            <a:off x="372862" y="1155041"/>
            <a:ext cx="4572000" cy="3693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dirty="0"/>
              <a:t>Cutting process recording document</a:t>
            </a:r>
          </a:p>
        </p:txBody>
      </p:sp>
      <p:sp>
        <p:nvSpPr>
          <p:cNvPr id="32" name="Shape 96">
            <a:extLst>
              <a:ext uri="{FF2B5EF4-FFF2-40B4-BE49-F238E27FC236}">
                <a16:creationId xmlns:a16="http://schemas.microsoft.com/office/drawing/2014/main" id="{E61B75DB-DF64-429D-97D2-9D7C276A6378}"/>
              </a:ext>
            </a:extLst>
          </p:cNvPr>
          <p:cNvSpPr/>
          <p:nvPr/>
        </p:nvSpPr>
        <p:spPr>
          <a:xfrm>
            <a:off x="5241172" y="4962019"/>
            <a:ext cx="3417229" cy="1169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Cut samples were packed in special 1” x 1” x 1” plastic boxes and sent to CCFE.</a:t>
            </a:r>
          </a:p>
          <a:p>
            <a:pPr marL="285750" indent="-285750" algn="just">
              <a:buFont typeface="Arial" panose="020B0604020202020204" pitchFamily="34" charset="0"/>
              <a:buChar char="•"/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sz="1400" dirty="0"/>
              <a:t>Active surfaces were not touched or exposed to any foreign object </a:t>
            </a:r>
          </a:p>
        </p:txBody>
      </p:sp>
      <p:pic>
        <p:nvPicPr>
          <p:cNvPr id="33" name="image20.jpg" descr="IMG_6325.JPG">
            <a:extLst>
              <a:ext uri="{FF2B5EF4-FFF2-40B4-BE49-F238E27FC236}">
                <a16:creationId xmlns:a16="http://schemas.microsoft.com/office/drawing/2014/main" id="{0D13EB3A-BBBB-4978-9E84-93EAEFD7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49019"/>
          <a:stretch>
            <a:fillRect/>
          </a:stretch>
        </p:blipFill>
        <p:spPr>
          <a:xfrm>
            <a:off x="5360652" y="3692133"/>
            <a:ext cx="3087404" cy="11804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4" name="Picture 1">
            <a:extLst>
              <a:ext uri="{FF2B5EF4-FFF2-40B4-BE49-F238E27FC236}">
                <a16:creationId xmlns:a16="http://schemas.microsoft.com/office/drawing/2014/main" id="{DAC5A16A-ED60-49E3-8106-9975505F9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1391" y="1648182"/>
            <a:ext cx="3417230" cy="2043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47884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Sample preparation and cutting - W </a:t>
            </a:r>
            <a:r>
              <a:rPr lang="en-GB" sz="2400" b="1" dirty="0" err="1"/>
              <a:t>lamelae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8" name="image43.jpg" descr="Taiere W 1.jpg">
            <a:extLst>
              <a:ext uri="{FF2B5EF4-FFF2-40B4-BE49-F238E27FC236}">
                <a16:creationId xmlns:a16="http://schemas.microsoft.com/office/drawing/2014/main" id="{A0602CB3-BA16-4308-86F8-73C8D5D66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812" y="1179337"/>
            <a:ext cx="3671888" cy="48958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44.jpg" descr="Taiere W 2.jpg">
            <a:extLst>
              <a:ext uri="{FF2B5EF4-FFF2-40B4-BE49-F238E27FC236}">
                <a16:creationId xmlns:a16="http://schemas.microsoft.com/office/drawing/2014/main" id="{4F9E0FB2-82D6-4ACF-BAB9-85CF38AC3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49" y="1179337"/>
            <a:ext cx="4191030" cy="3143273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Shape 186">
            <a:extLst>
              <a:ext uri="{FF2B5EF4-FFF2-40B4-BE49-F238E27FC236}">
                <a16:creationId xmlns:a16="http://schemas.microsoft.com/office/drawing/2014/main" id="{0F63A69A-7873-466A-AEC6-F54370592FED}"/>
              </a:ext>
            </a:extLst>
          </p:cNvPr>
          <p:cNvSpPr/>
          <p:nvPr/>
        </p:nvSpPr>
        <p:spPr>
          <a:xfrm>
            <a:off x="4441874" y="4503326"/>
            <a:ext cx="414340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>
                <a:latin typeface="+mn-lt"/>
                <a:ea typeface="+mn-ea"/>
                <a:cs typeface="+mn-cs"/>
                <a:sym typeface="Arial"/>
              </a:defRPr>
            </a:lvl1pPr>
          </a:lstStyle>
          <a:p>
            <a:r>
              <a:rPr lang="en-GB" dirty="0"/>
              <a:t>- S</a:t>
            </a:r>
            <a:r>
              <a:rPr dirty="0" err="1"/>
              <a:t>pecial</a:t>
            </a:r>
            <a:r>
              <a:rPr dirty="0"/>
              <a:t> designed diamond  milling discs/machine</a:t>
            </a:r>
          </a:p>
        </p:txBody>
      </p:sp>
    </p:spTree>
    <p:extLst>
      <p:ext uri="{BB962C8B-B14F-4D97-AF65-F5344CB8AC3E}">
        <p14:creationId xmlns:p14="http://schemas.microsoft.com/office/powerpoint/2010/main" val="3134222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TDS capabilities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33794" name="Picture 2">
            <a:extLst>
              <a:ext uri="{FF2B5EF4-FFF2-40B4-BE49-F238E27FC236}">
                <a16:creationId xmlns:a16="http://schemas.microsoft.com/office/drawing/2014/main" id="{9912505B-CE7D-43C5-998F-EF658F9219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4017511"/>
            <a:ext cx="3624101" cy="25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BE22A2-F2B4-4EA8-AC10-FCA097F78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070656"/>
              </p:ext>
            </p:extLst>
          </p:nvPr>
        </p:nvGraphicFramePr>
        <p:xfrm>
          <a:off x="3722046" y="4083395"/>
          <a:ext cx="2055412" cy="2186940"/>
        </p:xfrm>
        <a:graphic>
          <a:graphicData uri="http://schemas.openxmlformats.org/drawingml/2006/table">
            <a:tbl>
              <a:tblPr/>
              <a:tblGrid>
                <a:gridCol w="1024303">
                  <a:extLst>
                    <a:ext uri="{9D8B030D-6E8A-4147-A177-3AD203B41FA5}">
                      <a16:colId xmlns:a16="http://schemas.microsoft.com/office/drawing/2014/main" val="1349161573"/>
                    </a:ext>
                  </a:extLst>
                </a:gridCol>
                <a:gridCol w="1031109">
                  <a:extLst>
                    <a:ext uri="{9D8B030D-6E8A-4147-A177-3AD203B41FA5}">
                      <a16:colId xmlns:a16="http://schemas.microsoft.com/office/drawing/2014/main" val="4108885571"/>
                    </a:ext>
                  </a:extLst>
                </a:gridCol>
              </a:tblGrid>
              <a:tr h="309927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Sample number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D inventory (atoms)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22530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543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4.40E17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3508330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551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3.35E17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909403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569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1.09E18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3952218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7.28E17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306965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580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1.41E18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2838985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587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4.38E17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7263750"/>
                  </a:ext>
                </a:extLst>
              </a:tr>
              <a:tr h="192329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594</a:t>
                      </a:r>
                      <a:endParaRPr lang="en-GB" sz="105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5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4.50E16</a:t>
                      </a:r>
                      <a:endParaRPr lang="en-GB" sz="105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526204"/>
                  </a:ext>
                </a:extLst>
              </a:tr>
            </a:tbl>
          </a:graphicData>
        </a:graphic>
      </p:graphicFrame>
      <p:pic>
        <p:nvPicPr>
          <p:cNvPr id="33797" name="Picture 5">
            <a:extLst>
              <a:ext uri="{FF2B5EF4-FFF2-40B4-BE49-F238E27FC236}">
                <a16:creationId xmlns:a16="http://schemas.microsoft.com/office/drawing/2014/main" id="{E48B93FA-5C2D-4EEC-A09A-45377950C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279" y="4017511"/>
            <a:ext cx="3212654" cy="225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A2A3A1C-01E9-4945-A461-E245FAAE54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" r="20904"/>
          <a:stretch/>
        </p:blipFill>
        <p:spPr bwMode="auto">
          <a:xfrm>
            <a:off x="203885" y="1165166"/>
            <a:ext cx="3258417" cy="25400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87FF3CA-1597-4A16-B527-A106FECF1CD8}"/>
              </a:ext>
            </a:extLst>
          </p:cNvPr>
          <p:cNvSpPr txBox="1"/>
          <p:nvPr/>
        </p:nvSpPr>
        <p:spPr>
          <a:xfrm>
            <a:off x="3810740" y="1399247"/>
            <a:ext cx="5066930" cy="25853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>
                  <a:outerShdw blurRad="50800" dist="12700" dir="5400000" algn="ctr" rotWithShape="0">
                    <a:srgbClr val="000000">
                      <a:alpha val="70000"/>
                    </a:srgbClr>
                  </a:outerShdw>
                </a:effectLst>
              </a:rPr>
              <a:t>Quadrupole mass spectrometer and an oven with a linear heating rate up to a maximum temperature of 1300 K. </a:t>
            </a:r>
          </a:p>
          <a:p>
            <a:r>
              <a:rPr lang="en-GB" sz="1800" dirty="0">
                <a:effectLst>
                  <a:outerShdw blurRad="50800" dist="12700" dir="5400000" algn="ctr" rotWithShape="0">
                    <a:srgbClr val="000000">
                      <a:alpha val="70000"/>
                    </a:srgbClr>
                  </a:outerShdw>
                </a:effectLst>
              </a:rPr>
              <a:t>Information provided by the TDS system identifies the trapping states of gaseous components in materials and to accurately measure their inventory.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1800" dirty="0">
                <a:effectLst>
                  <a:outerShdw blurRad="50800" dist="12700" dir="5400000" algn="ctr" rotWithShape="0">
                    <a:srgbClr val="000000">
                      <a:alpha val="70000"/>
                    </a:srgbClr>
                  </a:outerShdw>
                </a:effectLst>
              </a:rPr>
              <a:t>Post mortem analysis of first-wall tiles and divertor components from JET fusion reactor. </a:t>
            </a:r>
          </a:p>
        </p:txBody>
      </p:sp>
    </p:spTree>
    <p:extLst>
      <p:ext uri="{BB962C8B-B14F-4D97-AF65-F5344CB8AC3E}">
        <p14:creationId xmlns:p14="http://schemas.microsoft.com/office/powerpoint/2010/main" val="3930840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SEM imaging capabilities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E25F99F-9511-45D0-8C35-04C07FF4A2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4992542"/>
              </p:ext>
            </p:extLst>
          </p:nvPr>
        </p:nvGraphicFramePr>
        <p:xfrm>
          <a:off x="324035" y="3830006"/>
          <a:ext cx="8495930" cy="2588550"/>
        </p:xfrm>
        <a:graphic>
          <a:graphicData uri="http://schemas.openxmlformats.org/drawingml/2006/table">
            <a:tbl>
              <a:tblPr/>
              <a:tblGrid>
                <a:gridCol w="863370">
                  <a:extLst>
                    <a:ext uri="{9D8B030D-6E8A-4147-A177-3AD203B41FA5}">
                      <a16:colId xmlns:a16="http://schemas.microsoft.com/office/drawing/2014/main" val="2203454063"/>
                    </a:ext>
                  </a:extLst>
                </a:gridCol>
                <a:gridCol w="2470709">
                  <a:extLst>
                    <a:ext uri="{9D8B030D-6E8A-4147-A177-3AD203B41FA5}">
                      <a16:colId xmlns:a16="http://schemas.microsoft.com/office/drawing/2014/main" val="2604758773"/>
                    </a:ext>
                  </a:extLst>
                </a:gridCol>
                <a:gridCol w="2663589">
                  <a:extLst>
                    <a:ext uri="{9D8B030D-6E8A-4147-A177-3AD203B41FA5}">
                      <a16:colId xmlns:a16="http://schemas.microsoft.com/office/drawing/2014/main" val="1987292660"/>
                    </a:ext>
                  </a:extLst>
                </a:gridCol>
                <a:gridCol w="2498262">
                  <a:extLst>
                    <a:ext uri="{9D8B030D-6E8A-4147-A177-3AD203B41FA5}">
                      <a16:colId xmlns:a16="http://schemas.microsoft.com/office/drawing/2014/main" val="71808743"/>
                    </a:ext>
                  </a:extLst>
                </a:gridCol>
              </a:tblGrid>
              <a:tr h="673183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Sample / Lamella</a:t>
                      </a:r>
                      <a:endParaRPr lang="en-GB" sz="1100">
                        <a:effectLst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100x</a:t>
                      </a:r>
                      <a:endParaRPr lang="en-GB" sz="1100">
                        <a:effectLst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1000x</a:t>
                      </a:r>
                      <a:endParaRPr lang="en-GB" sz="1100">
                        <a:effectLst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5000x</a:t>
                      </a:r>
                      <a:endParaRPr lang="en-GB" sz="1100">
                        <a:effectLst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3512961"/>
                  </a:ext>
                </a:extLst>
              </a:tr>
              <a:tr h="1915367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5/A23</a:t>
                      </a:r>
                      <a:endParaRPr lang="en-GB" sz="1100">
                        <a:effectLst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4057" marR="64057" marT="42705" marB="4270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5842105"/>
                  </a:ext>
                </a:extLst>
              </a:tr>
            </a:tbl>
          </a:graphicData>
        </a:graphic>
      </p:graphicFrame>
      <p:pic>
        <p:nvPicPr>
          <p:cNvPr id="32770" name="Picture 2">
            <a:extLst>
              <a:ext uri="{FF2B5EF4-FFF2-40B4-BE49-F238E27FC236}">
                <a16:creationId xmlns:a16="http://schemas.microsoft.com/office/drawing/2014/main" id="{85EE9071-22EE-46AE-A678-40BCC9D7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689" y="4541741"/>
            <a:ext cx="1936592" cy="1787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5A397596-1FC0-41C8-A4EE-8E3213283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299" y="4587599"/>
            <a:ext cx="1906209" cy="1747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04555696-76A7-494B-BCEB-6B21E7E2F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727" y="4554155"/>
            <a:ext cx="1936592" cy="177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CFA2E74-2A45-4B4E-8694-4DB7D415BD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77108"/>
              </p:ext>
            </p:extLst>
          </p:nvPr>
        </p:nvGraphicFramePr>
        <p:xfrm>
          <a:off x="324035" y="963440"/>
          <a:ext cx="8495929" cy="2769932"/>
        </p:xfrm>
        <a:graphic>
          <a:graphicData uri="http://schemas.openxmlformats.org/drawingml/2006/table">
            <a:tbl>
              <a:tblPr/>
              <a:tblGrid>
                <a:gridCol w="833461">
                  <a:extLst>
                    <a:ext uri="{9D8B030D-6E8A-4147-A177-3AD203B41FA5}">
                      <a16:colId xmlns:a16="http://schemas.microsoft.com/office/drawing/2014/main" val="223364360"/>
                    </a:ext>
                  </a:extLst>
                </a:gridCol>
                <a:gridCol w="2554156">
                  <a:extLst>
                    <a:ext uri="{9D8B030D-6E8A-4147-A177-3AD203B41FA5}">
                      <a16:colId xmlns:a16="http://schemas.microsoft.com/office/drawing/2014/main" val="609556063"/>
                    </a:ext>
                  </a:extLst>
                </a:gridCol>
                <a:gridCol w="2554156">
                  <a:extLst>
                    <a:ext uri="{9D8B030D-6E8A-4147-A177-3AD203B41FA5}">
                      <a16:colId xmlns:a16="http://schemas.microsoft.com/office/drawing/2014/main" val="1672595313"/>
                    </a:ext>
                  </a:extLst>
                </a:gridCol>
                <a:gridCol w="2554156">
                  <a:extLst>
                    <a:ext uri="{9D8B030D-6E8A-4147-A177-3AD203B41FA5}">
                      <a16:colId xmlns:a16="http://schemas.microsoft.com/office/drawing/2014/main" val="3314761182"/>
                    </a:ext>
                  </a:extLst>
                </a:gridCol>
              </a:tblGrid>
              <a:tr h="36367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Sample number</a:t>
                      </a:r>
                      <a:endParaRPr lang="en-GB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1000x</a:t>
                      </a:r>
                      <a:endParaRPr lang="en-GB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5000x</a:t>
                      </a:r>
                      <a:endParaRPr lang="en-GB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10000x</a:t>
                      </a:r>
                      <a:endParaRPr lang="en-GB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69696806"/>
                  </a:ext>
                </a:extLst>
              </a:tr>
              <a:tr h="2312732"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437</a:t>
                      </a:r>
                      <a:endParaRPr lang="en-GB" dirty="0">
                        <a:effectLst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3025" marR="73025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1811670"/>
                  </a:ext>
                </a:extLst>
              </a:tr>
            </a:tbl>
          </a:graphicData>
        </a:graphic>
      </p:graphicFrame>
      <p:pic>
        <p:nvPicPr>
          <p:cNvPr id="32774" name="Picture 6">
            <a:extLst>
              <a:ext uri="{FF2B5EF4-FFF2-40B4-BE49-F238E27FC236}">
                <a16:creationId xmlns:a16="http://schemas.microsoft.com/office/drawing/2014/main" id="{CD09AAFB-757A-4250-B4C7-C73FF4612A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962" y="1411139"/>
            <a:ext cx="2196655" cy="20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5" name="Picture 7">
            <a:extLst>
              <a:ext uri="{FF2B5EF4-FFF2-40B4-BE49-F238E27FC236}">
                <a16:creationId xmlns:a16="http://schemas.microsoft.com/office/drawing/2014/main" id="{FD04939C-59A1-4117-80AB-E7BC918C2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4857" y="1411139"/>
            <a:ext cx="2298627" cy="212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6" name="Picture 8">
            <a:extLst>
              <a:ext uri="{FF2B5EF4-FFF2-40B4-BE49-F238E27FC236}">
                <a16:creationId xmlns:a16="http://schemas.microsoft.com/office/drawing/2014/main" id="{855BDB93-1BD9-4F1C-BFBB-6E0C985D5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315314"/>
            <a:ext cx="2298628" cy="2113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242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</a:t>
            </a:r>
            <a:r>
              <a:rPr lang="en-GB" sz="2400" b="1" dirty="0" err="1"/>
              <a:t>Nanoindenting</a:t>
            </a:r>
            <a:r>
              <a:rPr lang="en-GB" sz="2400" b="1" dirty="0"/>
              <a:t> capabilities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529E71F-D19C-4D84-BFDC-C250856CEC7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0" b="5356"/>
          <a:stretch/>
        </p:blipFill>
        <p:spPr bwMode="auto">
          <a:xfrm>
            <a:off x="957740" y="1196538"/>
            <a:ext cx="3118960" cy="237255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866" name="Picture 2">
            <a:extLst>
              <a:ext uri="{FF2B5EF4-FFF2-40B4-BE49-F238E27FC236}">
                <a16:creationId xmlns:a16="http://schemas.microsoft.com/office/drawing/2014/main" id="{3053A9A1-8C7B-499A-AAC1-D666FFC95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686" y="1121561"/>
            <a:ext cx="2522511" cy="252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ACB11B04-2FBD-4F59-8E6C-44B93E7B29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870" y="155088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1D981584-8CA3-4592-A250-56990B4E5B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937219"/>
              </p:ext>
            </p:extLst>
          </p:nvPr>
        </p:nvGraphicFramePr>
        <p:xfrm>
          <a:off x="453870" y="3642476"/>
          <a:ext cx="4043256" cy="28247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3" name="Graph" r:id="rId5" imgW="4423626" imgH="3093777" progId="Origin50.Graph">
                  <p:embed/>
                </p:oleObj>
              </mc:Choice>
              <mc:Fallback>
                <p:oleObj name="Graph" r:id="rId5" imgW="4423626" imgH="3093777" progId="Origin50.Grap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3870" y="3642476"/>
                        <a:ext cx="4043256" cy="282474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257D5DCE-3BCA-4F55-B451-C3DCA42CC5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933176"/>
              </p:ext>
            </p:extLst>
          </p:nvPr>
        </p:nvGraphicFramePr>
        <p:xfrm>
          <a:off x="4076700" y="3689942"/>
          <a:ext cx="4043254" cy="28247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4" name="Graph" r:id="rId7" imgW="4423626" imgH="3093777" progId="Origin50.Graph">
                  <p:embed/>
                </p:oleObj>
              </mc:Choice>
              <mc:Fallback>
                <p:oleObj name="Graph" r:id="rId7" imgW="4423626" imgH="3093777" progId="Origin50.Graph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6700" y="3689942"/>
                        <a:ext cx="4043254" cy="282473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0582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XPS evaluation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4" name="image33.png">
            <a:extLst>
              <a:ext uri="{FF2B5EF4-FFF2-40B4-BE49-F238E27FC236}">
                <a16:creationId xmlns:a16="http://schemas.microsoft.com/office/drawing/2014/main" id="{DD4CD9D6-7703-4B90-B864-B5832B5577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20" y="3878144"/>
            <a:ext cx="4118130" cy="2548724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733761E-3AB5-41B0-9BC7-3E8BF3DB9177}"/>
              </a:ext>
            </a:extLst>
          </p:cNvPr>
          <p:cNvSpPr txBox="1"/>
          <p:nvPr/>
        </p:nvSpPr>
        <p:spPr>
          <a:xfrm>
            <a:off x="4893399" y="1300555"/>
            <a:ext cx="398805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Samples (4D14): 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339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339 c (</a:t>
            </a:r>
            <a:r>
              <a:rPr lang="en-GB" dirty="0" err="1"/>
              <a:t>Ar</a:t>
            </a:r>
            <a:r>
              <a:rPr lang="en-GB" dirty="0"/>
              <a:t> etched for 10 min)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355</a:t>
            </a:r>
          </a:p>
          <a:p>
            <a:pPr>
              <a:defRPr>
                <a:latin typeface="+mn-lt"/>
                <a:ea typeface="+mn-ea"/>
                <a:cs typeface="+mn-cs"/>
                <a:sym typeface="Arial"/>
              </a:defRPr>
            </a:pPr>
            <a:r>
              <a:rPr lang="en-GB" dirty="0"/>
              <a:t>355c (</a:t>
            </a:r>
            <a:r>
              <a:rPr lang="en-GB" dirty="0" err="1"/>
              <a:t>Ar</a:t>
            </a:r>
            <a:r>
              <a:rPr lang="en-GB" dirty="0"/>
              <a:t> etched for 10 min)</a:t>
            </a:r>
          </a:p>
        </p:txBody>
      </p:sp>
      <p:grpSp>
        <p:nvGrpSpPr>
          <p:cNvPr id="18" name="Group 148">
            <a:extLst>
              <a:ext uri="{FF2B5EF4-FFF2-40B4-BE49-F238E27FC236}">
                <a16:creationId xmlns:a16="http://schemas.microsoft.com/office/drawing/2014/main" id="{A96C9E2E-5E6C-4D2D-83B1-937188EBEE95}"/>
              </a:ext>
            </a:extLst>
          </p:cNvPr>
          <p:cNvGrpSpPr/>
          <p:nvPr/>
        </p:nvGrpSpPr>
        <p:grpSpPr>
          <a:xfrm>
            <a:off x="6000848" y="2942707"/>
            <a:ext cx="1643074" cy="714260"/>
            <a:chOff x="0" y="0"/>
            <a:chExt cx="1643072" cy="714258"/>
          </a:xfrm>
        </p:grpSpPr>
        <p:sp>
          <p:nvSpPr>
            <p:cNvPr id="19" name="Shape 146">
              <a:extLst>
                <a:ext uri="{FF2B5EF4-FFF2-40B4-BE49-F238E27FC236}">
                  <a16:creationId xmlns:a16="http://schemas.microsoft.com/office/drawing/2014/main" id="{E36FBE5D-2EA6-4A5B-9BED-502DD035E0FE}"/>
                </a:ext>
              </a:extLst>
            </p:cNvPr>
            <p:cNvSpPr/>
            <p:nvPr/>
          </p:nvSpPr>
          <p:spPr>
            <a:xfrm>
              <a:off x="0" y="71316"/>
              <a:ext cx="1643074" cy="642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00"/>
                  </a:moveTo>
                  <a:lnTo>
                    <a:pt x="5400" y="10800"/>
                  </a:lnTo>
                  <a:lnTo>
                    <a:pt x="5400" y="0"/>
                  </a:lnTo>
                  <a:lnTo>
                    <a:pt x="16200" y="0"/>
                  </a:lnTo>
                  <a:lnTo>
                    <a:pt x="16200" y="10800"/>
                  </a:lnTo>
                  <a:lnTo>
                    <a:pt x="21600" y="10800"/>
                  </a:lnTo>
                  <a:lnTo>
                    <a:pt x="10800" y="21600"/>
                  </a:lnTo>
                  <a:close/>
                </a:path>
              </a:pathLst>
            </a:custGeom>
            <a:solidFill>
              <a:schemeClr val="accent1"/>
            </a:solidFill>
            <a:ln w="25400" cap="flat">
              <a:solidFill>
                <a:srgbClr val="3A5E8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20" name="Shape 147">
              <a:extLst>
                <a:ext uri="{FF2B5EF4-FFF2-40B4-BE49-F238E27FC236}">
                  <a16:creationId xmlns:a16="http://schemas.microsoft.com/office/drawing/2014/main" id="{F518C8C7-ABF5-4457-9B19-03258E40B8C7}"/>
                </a:ext>
              </a:extLst>
            </p:cNvPr>
            <p:cNvSpPr/>
            <p:nvPr/>
          </p:nvSpPr>
          <p:spPr>
            <a:xfrm>
              <a:off x="410767" y="0"/>
              <a:ext cx="821538" cy="624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 algn="ctr">
                <a:defRPr>
                  <a:solidFill>
                    <a:srgbClr val="FFFFFF"/>
                  </a:solidFill>
                </a:defRPr>
              </a:lvl1pPr>
            </a:lstStyle>
            <a:p>
              <a:r>
                <a:t>Be, BeO</a:t>
              </a:r>
            </a:p>
          </p:txBody>
        </p:sp>
      </p:grpSp>
      <p:graphicFrame>
        <p:nvGraphicFramePr>
          <p:cNvPr id="21" name="Table 151">
            <a:extLst>
              <a:ext uri="{FF2B5EF4-FFF2-40B4-BE49-F238E27FC236}">
                <a16:creationId xmlns:a16="http://schemas.microsoft.com/office/drawing/2014/main" id="{D9E7EF1C-182A-42AF-8D03-FC861730984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726576"/>
              </p:ext>
            </p:extLst>
          </p:nvPr>
        </p:nvGraphicFramePr>
        <p:xfrm>
          <a:off x="556308" y="1521797"/>
          <a:ext cx="3828706" cy="4537348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6037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10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1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33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66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31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215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124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Sample 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C 1s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O 1s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Be 1s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Ni 2p3 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N 1s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Fe 2p3 (%)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182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13.1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26.2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59.6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182_C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2.8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23.2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72.4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0.1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ym typeface="Calibri"/>
                        </a:rPr>
                        <a:t>226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37.6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12.6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47.7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226_C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96.6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289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20.3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51.4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289_C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13.1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26.3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58.1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0.2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290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21.2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28.1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48.6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290_C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13.9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25.4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58.9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339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62.7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8.5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25.5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339_C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58.4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7.7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355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34.8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33.6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30.5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355_C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17.1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37.7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43.9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-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367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9.9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24.2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63.9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367_C1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24.7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71.8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367_C2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37.6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57.3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368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15.7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39.7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41.3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2.1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368_C1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9.8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45.0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368_C2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40.7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52.6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369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13.1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39.4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42.6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3.5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ym typeface="Calibri"/>
                        </a:rPr>
                        <a:t>0.7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369_C1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44.2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48.0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2.9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0.7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648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369_C2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1.5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38.2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53.4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2.3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>
                          <a:solidFill>
                            <a:srgbClr val="FF0000"/>
                          </a:solidFill>
                          <a:sym typeface="Calibri"/>
                        </a:rPr>
                        <a:t>3.6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defRPr sz="1800"/>
                      </a:pPr>
                      <a:r>
                        <a:rPr sz="1100" dirty="0">
                          <a:solidFill>
                            <a:srgbClr val="FF0000"/>
                          </a:solidFill>
                          <a:sym typeface="Calibri"/>
                        </a:rPr>
                        <a:t>1.0</a:t>
                      </a:r>
                    </a:p>
                  </a:txBody>
                  <a:tcPr marL="0" marR="0" marT="0" marB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017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/>
        </p:nvSpPr>
        <p:spPr>
          <a:xfrm>
            <a:off x="114300" y="234184"/>
            <a:ext cx="7924800" cy="4412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spAutoFit/>
          </a:bodyPr>
          <a:lstStyle>
            <a:lvl1pPr defTabSz="831850">
              <a:lnSpc>
                <a:spcPts val="2900"/>
              </a:lnSpc>
              <a:defRPr sz="2700"/>
            </a:lvl1pPr>
          </a:lstStyle>
          <a:p>
            <a:r>
              <a:rPr lang="en-GB" sz="2400" b="1" dirty="0"/>
              <a:t>2022 Other capabilities – Surface tritium monitoring</a:t>
            </a:r>
            <a:endParaRPr sz="2400" dirty="0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EDBD3099-9BFA-42AB-84A3-1B4BCC0A7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D27BBF2-CF3C-4F07-9289-C39235D0FB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9752" y="147749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7C25CE2D-9100-414F-B9D8-E4233E7EA5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1727" y="264449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5CC24196-B2DB-42C4-B1B1-1772E80DB64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453870" y="6616"/>
            <a:ext cx="656186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29" name="Rectangle 12">
            <a:extLst>
              <a:ext uri="{FF2B5EF4-FFF2-40B4-BE49-F238E27FC236}">
                <a16:creationId xmlns:a16="http://schemas.microsoft.com/office/drawing/2014/main" id="{B6FAC3BE-000E-4D9E-96FF-FA0C3B2F3EA3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3951916" y="179905"/>
            <a:ext cx="682815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49CA835-1F91-452F-A273-3FA70CD3F4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3744752"/>
            <a:ext cx="14398852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image34.jpg" descr="https://www.berthold.com/sites/com/files/styles/colorbox-large/public/lb_123_tritium_cont_mon_with_trolley_gas_supply_lb_1239_and_lb_1231.jpg?itok=CCL2gVTV">
            <a:extLst>
              <a:ext uri="{FF2B5EF4-FFF2-40B4-BE49-F238E27FC236}">
                <a16:creationId xmlns:a16="http://schemas.microsoft.com/office/drawing/2014/main" id="{BA565D8A-DF2A-47E9-A7ED-3D47A35B34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8822" y="2151085"/>
            <a:ext cx="2268539" cy="307975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image35.jpg" descr="The LB 123 as stationary contamination or dose rate measuring system">
            <a:extLst>
              <a:ext uri="{FF2B5EF4-FFF2-40B4-BE49-F238E27FC236}">
                <a16:creationId xmlns:a16="http://schemas.microsoft.com/office/drawing/2014/main" id="{BDF84B3E-E162-4BE4-8B62-9A504C2EC5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893240"/>
            <a:ext cx="1811339" cy="159543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Shape 157">
            <a:extLst>
              <a:ext uri="{FF2B5EF4-FFF2-40B4-BE49-F238E27FC236}">
                <a16:creationId xmlns:a16="http://schemas.microsoft.com/office/drawing/2014/main" id="{C8478C3D-2BD9-47AD-819B-4DBEC5D8B90A}"/>
              </a:ext>
            </a:extLst>
          </p:cNvPr>
          <p:cNvSpPr/>
          <p:nvPr/>
        </p:nvSpPr>
        <p:spPr>
          <a:xfrm>
            <a:off x="4572000" y="2705009"/>
            <a:ext cx="4214843" cy="2198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just">
              <a:lnSpc>
                <a:spcPct val="115000"/>
              </a:lnSpc>
              <a:buSzPct val="100000"/>
              <a:buFont typeface="Wingdings"/>
              <a:buChar char="➢"/>
              <a:defRPr b="1"/>
            </a:pPr>
            <a:r>
              <a:rPr dirty="0"/>
              <a:t>Tritium surface monitor </a:t>
            </a:r>
            <a:r>
              <a:rPr b="0" dirty="0"/>
              <a:t>LB 1230UMo with  LB 1230 open window gas flow proportional counter detector, Berthold type/ detection area 155 x 15 mm; effective area 22 cm</a:t>
            </a:r>
            <a:r>
              <a:rPr b="0" baseline="30000" dirty="0"/>
              <a:t>2</a:t>
            </a:r>
            <a:r>
              <a:rPr b="0" dirty="0"/>
              <a:t>; detection limits 2.2 </a:t>
            </a:r>
            <a:r>
              <a:rPr b="0" dirty="0" err="1"/>
              <a:t>Bq</a:t>
            </a:r>
            <a:r>
              <a:rPr b="0" dirty="0"/>
              <a:t>, 0.1 </a:t>
            </a:r>
            <a:r>
              <a:rPr b="0" dirty="0" err="1"/>
              <a:t>Bq</a:t>
            </a:r>
            <a:r>
              <a:rPr b="0" dirty="0"/>
              <a:t>/cm</a:t>
            </a:r>
            <a:r>
              <a:rPr b="0" baseline="30000" dirty="0"/>
              <a:t>2</a:t>
            </a:r>
            <a:r>
              <a:rPr b="0" dirty="0"/>
              <a:t> with window completely open.</a:t>
            </a:r>
          </a:p>
        </p:txBody>
      </p:sp>
    </p:spTree>
    <p:extLst>
      <p:ext uri="{BB962C8B-B14F-4D97-AF65-F5344CB8AC3E}">
        <p14:creationId xmlns:p14="http://schemas.microsoft.com/office/powerpoint/2010/main" val="1234710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Arial"/>
        <a:ea typeface="Arial"/>
        <a:cs typeface="Arial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4999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4999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1274</TotalTime>
  <Words>1224</Words>
  <Application>Microsoft Office PowerPoint</Application>
  <PresentationFormat>On-screen Show (4:3)</PresentationFormat>
  <Paragraphs>327</Paragraphs>
  <Slides>18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Helvetica</vt:lpstr>
      <vt:lpstr>Times New Roman</vt:lpstr>
      <vt:lpstr>Wingdings</vt:lpstr>
      <vt:lpstr>Office Theme</vt:lpstr>
      <vt:lpstr>Graph</vt:lpstr>
      <vt:lpstr>IAP activities in 2022: Sample preparation and TDS and GDOES analysis of JET samples- plans and capabilities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Analysis capabilities:</vt:lpstr>
      <vt:lpstr>GDOES measurements:</vt:lpstr>
      <vt:lpstr>GDOES measurements:</vt:lpstr>
      <vt:lpstr>XRD measurements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of Be, Be-O, and Be-W samples with gas inclusions (D,N)</dc:title>
  <dc:creator>user</dc:creator>
  <cp:lastModifiedBy>Corneliu Porosnicu</cp:lastModifiedBy>
  <cp:revision>53</cp:revision>
  <dcterms:modified xsi:type="dcterms:W3CDTF">2022-03-02T08:15:42Z</dcterms:modified>
</cp:coreProperties>
</file>