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3" r:id="rId3"/>
    <p:sldId id="280" r:id="rId4"/>
    <p:sldId id="310" r:id="rId5"/>
    <p:sldId id="311" r:id="rId6"/>
    <p:sldId id="312" r:id="rId7"/>
    <p:sldId id="283" r:id="rId8"/>
    <p:sldId id="271" r:id="rId9"/>
    <p:sldId id="284" r:id="rId10"/>
    <p:sldId id="285" r:id="rId11"/>
    <p:sldId id="314" r:id="rId12"/>
    <p:sldId id="315" r:id="rId13"/>
    <p:sldId id="313" r:id="rId14"/>
    <p:sldId id="278" r:id="rId15"/>
    <p:sldId id="279" r:id="rId16"/>
    <p:sldId id="260" r:id="rId17"/>
    <p:sldId id="258" r:id="rId18"/>
    <p:sldId id="259" r:id="rId19"/>
    <p:sldId id="282" r:id="rId20"/>
    <p:sldId id="27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BB281-E99D-4E6B-B97D-36B65FCD71C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09514-870E-4B0C-A0F0-A49B9AA9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74CE4-FBD8-4481-AEFB-CA53E599A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17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" y="3885040"/>
            <a:ext cx="12192000" cy="296647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232" y="182770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920158" y="469698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4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E9BE-1A9B-484D-9F06-F0FCBDF118EA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B002-8001-4945-A402-C70BC6F437C3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538F-23E1-46C0-A7BD-A07709E182DD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1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0C11-2E32-4F1B-955B-E1CBAD2AC708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2D1D-5FF4-417F-82E8-2CF3CB070A6E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C6BB28-DA97-4977-8680-39A53CA06687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06FFDC83-4891-427C-A7D9-E53D010BE777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4629-C5DB-468E-90C4-295B3EB50698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8AED-850B-4FFA-93C0-DD2782E3397A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A9BC-7885-4035-A131-8FC9D204E82D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78B2B79-7F12-4D12-A6A6-221EE3AAF9E5}" type="datetime1">
              <a:rPr lang="en-US" smtClean="0"/>
              <a:t>3/1/2022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5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820" y="1931881"/>
            <a:ext cx="11277600" cy="1470025"/>
          </a:xfrm>
        </p:spPr>
        <p:txBody>
          <a:bodyPr>
            <a:normAutofit fontScale="90000"/>
          </a:bodyPr>
          <a:lstStyle/>
          <a:p>
            <a:r>
              <a:rPr lang="lv-LV" b="1" dirty="0" err="1"/>
              <a:t>University</a:t>
            </a:r>
            <a:r>
              <a:rPr lang="lv-LV" b="1" dirty="0"/>
              <a:t> </a:t>
            </a:r>
            <a:r>
              <a:rPr lang="lv-LV" b="1" dirty="0" err="1"/>
              <a:t>of</a:t>
            </a:r>
            <a:r>
              <a:rPr lang="lv-LV" b="1" dirty="0"/>
              <a:t> Latvia</a:t>
            </a:r>
            <a:r>
              <a:rPr lang="en-GB" b="1" dirty="0"/>
              <a:t> activities in 2022: Tritium and composition analysis of JET samples – plans and capabilities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0" y="489094"/>
            <a:ext cx="3318333" cy="82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32339"/>
            <a:ext cx="11768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</a:rPr>
              <a:t>WP PWIE SP E: Kick-off meeting</a:t>
            </a:r>
            <a:endParaRPr lang="lv-LV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</a:rPr>
              <a:t> 2</a:t>
            </a:r>
            <a:r>
              <a:rPr lang="en-GB" sz="2400" b="1" baseline="30000" dirty="0">
                <a:solidFill>
                  <a:schemeClr val="bg1"/>
                </a:solidFill>
              </a:rPr>
              <a:t>nd</a:t>
            </a:r>
            <a:r>
              <a:rPr lang="en-GB" sz="2400" b="1" dirty="0">
                <a:solidFill>
                  <a:schemeClr val="bg1"/>
                </a:solidFill>
              </a:rPr>
              <a:t> March, 2022</a:t>
            </a:r>
            <a:endParaRPr lang="en-US" sz="24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0" descr="EUROfusion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98" y="336093"/>
            <a:ext cx="4133097" cy="9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0171" y="4393263"/>
            <a:ext cx="1043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Pajuste</a:t>
            </a:r>
            <a:r>
              <a:rPr kumimoji="0" lang="lv-LV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</a:t>
            </a:r>
            <a:r>
              <a:rPr kumimoji="0" lang="lv-LV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</a:t>
            </a:r>
            <a:endParaRPr kumimoji="0" lang="en-GB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632C-72EE-4277-A46C-FFBFA039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analysis to be performed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BD77-2820-4174-9813-1CF4D13BA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735344"/>
          </a:xfrm>
        </p:spPr>
        <p:txBody>
          <a:bodyPr/>
          <a:lstStyle/>
          <a:p>
            <a:r>
              <a:rPr lang="lv-LV" dirty="0"/>
              <a:t>SEM, FT – IT, TG/TDA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D3077-4658-435D-8ED0-66EE8605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87436A-4BCF-4196-8DCC-B841AAE85D43}"/>
              </a:ext>
            </a:extLst>
          </p:cNvPr>
          <p:cNvSpPr txBox="1">
            <a:spLocks/>
          </p:cNvSpPr>
          <p:nvPr/>
        </p:nvSpPr>
        <p:spPr>
          <a:xfrm>
            <a:off x="609600" y="2984768"/>
            <a:ext cx="10972800" cy="190528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analysis for evaluation of the factors influencing tritium retention in plasma facing materials using mathematical methods</a:t>
            </a:r>
          </a:p>
          <a:p>
            <a:endParaRPr lang="en-US" dirty="0"/>
          </a:p>
          <a:p>
            <a:r>
              <a:rPr lang="en-US" dirty="0"/>
              <a:t>Tritium behavior in non-exposed materials -  sorption-desorption, permeation (both HT and HTO available)</a:t>
            </a:r>
          </a:p>
        </p:txBody>
      </p:sp>
    </p:spTree>
    <p:extLst>
      <p:ext uri="{BB962C8B-B14F-4D97-AF65-F5344CB8AC3E}">
        <p14:creationId xmlns:p14="http://schemas.microsoft.com/office/powerpoint/2010/main" val="20848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F891-74E9-409C-B311-DF4C5290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49" y="2330831"/>
            <a:ext cx="10972800" cy="1069848"/>
          </a:xfrm>
        </p:spPr>
        <p:txBody>
          <a:bodyPr>
            <a:normAutofit/>
          </a:bodyPr>
          <a:lstStyle/>
          <a:p>
            <a:r>
              <a:rPr lang="en-US" sz="4800" dirty="0"/>
              <a:t>Thank you for your attention!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993F3-F7ED-4BC6-AEDC-23319B44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1AA647-F495-4D57-92ED-7978779FA77F}"/>
              </a:ext>
            </a:extLst>
          </p:cNvPr>
          <p:cNvSpPr txBox="1">
            <a:spLocks/>
          </p:cNvSpPr>
          <p:nvPr/>
        </p:nvSpPr>
        <p:spPr>
          <a:xfrm>
            <a:off x="7935661" y="5363479"/>
            <a:ext cx="3471987" cy="113228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None/>
            </a:pPr>
            <a:r>
              <a:rPr lang="lv-LV" dirty="0"/>
              <a:t>Asoc. prof. </a:t>
            </a:r>
            <a:r>
              <a:rPr lang="en-US" dirty="0"/>
              <a:t>Dr. Elina Pajuste</a:t>
            </a:r>
          </a:p>
          <a:p>
            <a:pPr marL="109728" indent="0" algn="r">
              <a:buNone/>
            </a:pPr>
            <a:r>
              <a:rPr lang="en-US" dirty="0"/>
              <a:t>Institute of Chemical Physics</a:t>
            </a:r>
          </a:p>
          <a:p>
            <a:pPr marL="109728" indent="0" algn="r">
              <a:buNone/>
            </a:pPr>
            <a:r>
              <a:rPr lang="en-US" dirty="0"/>
              <a:t>University of Latvia</a:t>
            </a:r>
          </a:p>
          <a:p>
            <a:pPr marL="109728" indent="0" algn="r">
              <a:buNone/>
            </a:pPr>
            <a:r>
              <a:rPr lang="en-US" dirty="0" err="1"/>
              <a:t>Jelgavas</a:t>
            </a:r>
            <a:r>
              <a:rPr lang="en-US" dirty="0"/>
              <a:t> 1, Riga, Latvia</a:t>
            </a:r>
          </a:p>
          <a:p>
            <a:pPr marL="109728" indent="0" algn="r">
              <a:buNone/>
            </a:pPr>
            <a:r>
              <a:rPr lang="en-US" dirty="0"/>
              <a:t>elina.pajuste@lu.lv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90EB2-6848-4BE8-AACF-9BE5A7EB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488" y="3971920"/>
            <a:ext cx="3415352" cy="227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5E61-D2BF-4D6A-9A31-8E7895B2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629" y="2462916"/>
            <a:ext cx="10972800" cy="1069848"/>
          </a:xfrm>
        </p:spPr>
        <p:txBody>
          <a:bodyPr/>
          <a:lstStyle/>
          <a:p>
            <a:r>
              <a:rPr lang="en-US" dirty="0"/>
              <a:t>Supplementary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466CB-D189-47AA-9074-ECE5601D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923" y="0"/>
            <a:ext cx="8229600" cy="800100"/>
          </a:xfrm>
        </p:spPr>
        <p:txBody>
          <a:bodyPr/>
          <a:lstStyle/>
          <a:p>
            <a:r>
              <a:rPr lang="lv-LV" dirty="0"/>
              <a:t>COMPARISON OF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4BC8F-19A1-4B4B-8CB3-C876EB0036B6}"/>
              </a:ext>
            </a:extLst>
          </p:cNvPr>
          <p:cNvSpPr txBox="1"/>
          <p:nvPr/>
        </p:nvSpPr>
        <p:spPr>
          <a:xfrm>
            <a:off x="1445571" y="1008697"/>
            <a:ext cx="2783665" cy="461665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Dissolution/etching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C5B53-5A53-4B03-BABC-C1C93A0DE0FE}"/>
              </a:ext>
            </a:extLst>
          </p:cNvPr>
          <p:cNvSpPr txBox="1"/>
          <p:nvPr/>
        </p:nvSpPr>
        <p:spPr>
          <a:xfrm>
            <a:off x="5326307" y="992522"/>
            <a:ext cx="2636459" cy="461665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TDS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C3F6A-2EF8-40FE-926C-4B4CF1A3220D}"/>
              </a:ext>
            </a:extLst>
          </p:cNvPr>
          <p:cNvSpPr txBox="1"/>
          <p:nvPr/>
        </p:nvSpPr>
        <p:spPr>
          <a:xfrm>
            <a:off x="8703292" y="1037937"/>
            <a:ext cx="2636459" cy="461665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Full combustion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E462D2-BD23-4450-A349-E6C09890016B}"/>
              </a:ext>
            </a:extLst>
          </p:cNvPr>
          <p:cNvCxnSpPr/>
          <p:nvPr/>
        </p:nvCxnSpPr>
        <p:spPr>
          <a:xfrm>
            <a:off x="1568087" y="4509120"/>
            <a:ext cx="9116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CD307AB-365B-4F08-A959-0E8E612A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88" y="4215327"/>
            <a:ext cx="809335" cy="7837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58ECF0-409B-4597-A6E9-8E88AD98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82" y="1641141"/>
            <a:ext cx="859840" cy="694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B288F3-7E51-4663-884D-13C0DE3FFD32}"/>
              </a:ext>
            </a:extLst>
          </p:cNvPr>
          <p:cNvSpPr txBox="1"/>
          <p:nvPr/>
        </p:nvSpPr>
        <p:spPr>
          <a:xfrm rot="16200000">
            <a:off x="-131469" y="2991697"/>
            <a:ext cx="15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ADTVANTAGES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68830-4242-413F-8864-5C41B16E83A6}"/>
              </a:ext>
            </a:extLst>
          </p:cNvPr>
          <p:cNvSpPr txBox="1"/>
          <p:nvPr/>
        </p:nvSpPr>
        <p:spPr>
          <a:xfrm rot="16200000">
            <a:off x="-174639" y="5729460"/>
            <a:ext cx="18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DIS</a:t>
            </a:r>
            <a:r>
              <a:rPr lang="en-US" dirty="0"/>
              <a:t>ADTVANTAGES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F9566E-3CB8-4EEB-B71C-089086A1CB76}"/>
              </a:ext>
            </a:extLst>
          </p:cNvPr>
          <p:cNvSpPr txBox="1"/>
          <p:nvPr/>
        </p:nvSpPr>
        <p:spPr>
          <a:xfrm>
            <a:off x="1445571" y="1524900"/>
            <a:ext cx="3701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Information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total tritium amount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depth profile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chemical state (can be adapted)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layered materials information on tritium in </a:t>
            </a:r>
            <a:r>
              <a:rPr lang="lv-LV" sz="1600" dirty="0" err="1"/>
              <a:t>each</a:t>
            </a:r>
            <a:r>
              <a:rPr lang="en-US" sz="1600" dirty="0"/>
              <a:t> layer can be assessed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elevated temperatures used (safe)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671DE2-B15C-4096-8B8B-329E62899321}"/>
              </a:ext>
            </a:extLst>
          </p:cNvPr>
          <p:cNvSpPr txBox="1"/>
          <p:nvPr/>
        </p:nvSpPr>
        <p:spPr>
          <a:xfrm>
            <a:off x="5217046" y="1508725"/>
            <a:ext cx="31723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Information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total tritium amount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Desorption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Tritium trapping energies can be assessed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Applicable to all kinds of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C3445-9333-4B12-9E12-F057D0DC05BD}"/>
              </a:ext>
            </a:extLst>
          </p:cNvPr>
          <p:cNvSpPr txBox="1"/>
          <p:nvPr/>
        </p:nvSpPr>
        <p:spPr>
          <a:xfrm>
            <a:off x="8320881" y="1722527"/>
            <a:ext cx="3615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Information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total tritium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be assumed that all tritium is measured since the «hosting matrix» is fully </a:t>
            </a:r>
            <a:r>
              <a:rPr lang="en-US" sz="1600" dirty="0" err="1"/>
              <a:t>destroid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1B572B-708A-459C-B86B-6B834C5DEDBE}"/>
              </a:ext>
            </a:extLst>
          </p:cNvPr>
          <p:cNvSpPr txBox="1"/>
          <p:nvPr/>
        </p:nvSpPr>
        <p:spPr>
          <a:xfrm>
            <a:off x="1445571" y="4794491"/>
            <a:ext cx="370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Not all tritium might be measured if not sufficient  layer thickness is etched (remains in bulk)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6F9A9D-B84F-4CF7-9948-E3E7D9A8B1B3}"/>
              </a:ext>
            </a:extLst>
          </p:cNvPr>
          <p:cNvSpPr txBox="1"/>
          <p:nvPr/>
        </p:nvSpPr>
        <p:spPr>
          <a:xfrm>
            <a:off x="5282065" y="4771893"/>
            <a:ext cx="3107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Some data might be lost if tritiated water vapor condensates before reaching the Zn 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Time consuming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B7D456-3FA9-4208-9745-44E8295CF6E9}"/>
              </a:ext>
            </a:extLst>
          </p:cNvPr>
          <p:cNvSpPr txBox="1"/>
          <p:nvPr/>
        </p:nvSpPr>
        <p:spPr>
          <a:xfrm>
            <a:off x="8389401" y="4844096"/>
            <a:ext cx="3943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information on tritium initial state in the material</a:t>
            </a:r>
          </a:p>
        </p:txBody>
      </p:sp>
    </p:spTree>
    <p:extLst>
      <p:ext uri="{BB962C8B-B14F-4D97-AF65-F5344CB8AC3E}">
        <p14:creationId xmlns:p14="http://schemas.microsoft.com/office/powerpoint/2010/main" val="30549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86" y="472275"/>
            <a:ext cx="10972800" cy="1066800"/>
          </a:xfrm>
        </p:spPr>
        <p:txBody>
          <a:bodyPr/>
          <a:lstStyle/>
          <a:p>
            <a:r>
              <a:rPr lang="en-US" dirty="0"/>
              <a:t>Dissolution method -  </a:t>
            </a:r>
            <a:r>
              <a:rPr lang="lv-LV" dirty="0" err="1"/>
              <a:t>beryllium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7286" y="2702699"/>
          <a:ext cx="5983376" cy="2181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376">
                  <a:extLst>
                    <a:ext uri="{9D8B030D-6E8A-4147-A177-3AD203B41FA5}">
                      <a16:colId xmlns:a16="http://schemas.microsoft.com/office/drawing/2014/main" val="8367442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 + 2H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 → Be 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 + 2H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71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 + H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0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→ H</a:t>
                      </a:r>
                      <a:r>
                        <a:rPr lang="en-GB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 (gas ph.)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02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GB" sz="28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GB" sz="2800" b="0" baseline="30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GB" sz="2800" b="0">
                          <a:solidFill>
                            <a:schemeClr val="tx1"/>
                          </a:solidFill>
                          <a:effectLst/>
                        </a:rPr>
                        <a:t>+T</a:t>
                      </a:r>
                      <a:r>
                        <a:rPr lang="en-GB" sz="2800" b="0" baseline="30000">
                          <a:solidFill>
                            <a:schemeClr val="tx1"/>
                          </a:solidFill>
                          <a:effectLst/>
                        </a:rPr>
                        <a:t>0 </a:t>
                      </a:r>
                      <a:r>
                        <a:rPr lang="en-GB" sz="2800" b="0" baseline="-25000">
                          <a:solidFill>
                            <a:schemeClr val="tx1"/>
                          </a:solidFill>
                          <a:effectLst/>
                        </a:rPr>
                        <a:t>(solid phase)</a:t>
                      </a:r>
                      <a:r>
                        <a:rPr lang="en-GB" sz="28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ja-JP" sz="2800" b="0">
                          <a:solidFill>
                            <a:schemeClr val="tx1"/>
                          </a:solidFill>
                          <a:effectLst/>
                        </a:rPr>
                        <a:t>→</a:t>
                      </a:r>
                      <a:r>
                        <a:rPr lang="en-GB" sz="2800" b="0">
                          <a:solidFill>
                            <a:schemeClr val="tx1"/>
                          </a:solidFill>
                          <a:effectLst/>
                        </a:rPr>
                        <a:t> HT </a:t>
                      </a:r>
                      <a:r>
                        <a:rPr lang="en-GB" sz="2800" b="0" baseline="-25000">
                          <a:solidFill>
                            <a:schemeClr val="tx1"/>
                          </a:solidFill>
                          <a:effectLst/>
                        </a:rPr>
                        <a:t>(gas ph.)</a:t>
                      </a:r>
                      <a:endParaRPr lang="en-GB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317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GB" sz="28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GB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28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800" b="0" baseline="-25000">
                          <a:solidFill>
                            <a:schemeClr val="tx1"/>
                          </a:solidFill>
                          <a:effectLst/>
                        </a:rPr>
                        <a:t>(solid ph.)</a:t>
                      </a:r>
                      <a:r>
                        <a:rPr lang="en-GB" sz="2800" b="0">
                          <a:solidFill>
                            <a:schemeClr val="tx1"/>
                          </a:solidFill>
                          <a:effectLst/>
                        </a:rPr>
                        <a:t> → T</a:t>
                      </a:r>
                      <a:r>
                        <a:rPr lang="en-GB" sz="2800" b="0" baseline="-25000">
                          <a:solidFill>
                            <a:schemeClr val="tx1"/>
                          </a:solidFill>
                          <a:effectLst/>
                        </a:rPr>
                        <a:t>2 (gas ph.)</a:t>
                      </a:r>
                      <a:endParaRPr lang="en-GB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89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GB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(solid ph.)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→ T</a:t>
                      </a:r>
                      <a:r>
                        <a:rPr lang="en-GB" sz="2800" b="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(liquid ph.)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09268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7286" y="1260470"/>
            <a:ext cx="11613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200" dirty="0">
              <a:solidFill>
                <a:srgbClr val="1F4E79"/>
              </a:solidFill>
            </a:endParaRPr>
          </a:p>
          <a:p>
            <a:pPr algn="just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Successive layers of Be are removed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1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sulphuric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acid and amount of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evolved hydrogen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(depicted as ‘H’)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released tritium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(depicted as ‘T’) measured. Argon is used as a purge gas (~8 L/h).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32433-39A4-4979-8F09-618095845EB1}"/>
              </a:ext>
            </a:extLst>
          </p:cNvPr>
          <p:cNvSpPr txBox="1"/>
          <p:nvPr/>
        </p:nvSpPr>
        <p:spPr>
          <a:xfrm>
            <a:off x="112624" y="5230680"/>
            <a:ext cx="5983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(solid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tritium atoms as interstitials in the bulk beryllium;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2(solid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molecular tritium trapped in the bulk beryllium;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(solid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tritium chemically bonded with the impurities in the bulk beryllium;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2(gas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molecular tritium released in the flow of the purge gas;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(liquid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-tritium remaining in the acid solution as a part of the HTO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ion;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6050" y="2691694"/>
            <a:ext cx="5465101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Tritium in purge gas </a:t>
            </a:r>
            <a:r>
              <a:rPr lang="en-US" sz="2000" dirty="0"/>
              <a:t>is measured by 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tritium monitor TEM 2100 with a proportional gas flow detector DDH 32 (counting gas  - mixture of 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Ar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and 10% methane)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Solution containing tritium </a:t>
            </a:r>
            <a:r>
              <a:rPr lang="en-US" sz="2000" dirty="0"/>
              <a:t>is distilled and 5 or 1 mL (+4 mL deionized water) aliquot mixed with 15 mL of </a:t>
            </a:r>
            <a:r>
              <a:rPr lang="en-US" sz="2000" i="1" dirty="0" err="1"/>
              <a:t>Ultima</a:t>
            </a:r>
            <a:r>
              <a:rPr lang="en-US" sz="2000" i="1" dirty="0"/>
              <a:t> Gold </a:t>
            </a:r>
            <a:r>
              <a:rPr lang="en-US" sz="2000" dirty="0"/>
              <a:t>scintillation cocktail and </a:t>
            </a:r>
            <a:r>
              <a:rPr lang="en-US" sz="2000" dirty="0" err="1"/>
              <a:t>analysed</a:t>
            </a:r>
            <a:r>
              <a:rPr lang="en-US" sz="2000" dirty="0"/>
              <a:t> for total tritium with a </a:t>
            </a:r>
            <a:r>
              <a:rPr lang="en-US" sz="2000" i="1" dirty="0" err="1"/>
              <a:t>TRi</a:t>
            </a:r>
            <a:r>
              <a:rPr lang="en-US" sz="2000" i="1" dirty="0"/>
              <a:t>-Carb 2910TR </a:t>
            </a:r>
            <a:r>
              <a:rPr lang="en-US" sz="2000" dirty="0"/>
              <a:t>counter (PerkinElmer, </a:t>
            </a:r>
            <a:r>
              <a:rPr lang="en-US" sz="2000" dirty="0" err="1"/>
              <a:t>Inc</a:t>
            </a:r>
            <a:r>
              <a:rPr lang="en-US" sz="2000" dirty="0"/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41538" y="5983505"/>
                <a:ext cx="4054123" cy="607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sub>
                      </m:sSub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</m:sub>
                      </m:sSub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𝑙𝑖𝑞𝑢𝑖𝑑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538" y="5983505"/>
                <a:ext cx="4054123" cy="6077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6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8" y="569042"/>
            <a:ext cx="10972800" cy="1066800"/>
          </a:xfrm>
        </p:spPr>
        <p:txBody>
          <a:bodyPr/>
          <a:lstStyle/>
          <a:p>
            <a:r>
              <a:rPr lang="en-US" dirty="0"/>
              <a:t>Dissolution method -  beryllium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45" y="1785967"/>
            <a:ext cx="10972800" cy="92691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Simultaneous </a:t>
            </a:r>
            <a:r>
              <a:rPr lang="en-US" b="1" dirty="0"/>
              <a:t>etching of the metal surface </a:t>
            </a:r>
            <a:r>
              <a:rPr lang="en-US" dirty="0"/>
              <a:t>and </a:t>
            </a:r>
            <a:r>
              <a:rPr lang="en-US" b="1" dirty="0"/>
              <a:t>measurements of the released </a:t>
            </a:r>
            <a:r>
              <a:rPr lang="en-US" dirty="0"/>
              <a:t>tritium  in purge gas (proportional counter)  and </a:t>
            </a:r>
            <a:r>
              <a:rPr lang="lv-LV" dirty="0" err="1"/>
              <a:t>solution</a:t>
            </a:r>
            <a:r>
              <a:rPr lang="lv-LV" dirty="0"/>
              <a:t> </a:t>
            </a:r>
            <a:r>
              <a:rPr lang="en-US" dirty="0"/>
              <a:t>(liquid scintillation)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980" b="2254"/>
          <a:stretch/>
        </p:blipFill>
        <p:spPr>
          <a:xfrm>
            <a:off x="638571" y="3013131"/>
            <a:ext cx="10566241" cy="29236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85" y="472275"/>
            <a:ext cx="11688527" cy="1066800"/>
          </a:xfrm>
        </p:spPr>
        <p:txBody>
          <a:bodyPr>
            <a:normAutofit/>
          </a:bodyPr>
          <a:lstStyle/>
          <a:p>
            <a:r>
              <a:rPr lang="lv-LV" dirty="0" err="1"/>
              <a:t>Electrochemical</a:t>
            </a:r>
            <a:r>
              <a:rPr lang="lv-LV" dirty="0"/>
              <a:t> </a:t>
            </a:r>
            <a:r>
              <a:rPr lang="lv-LV" dirty="0" err="1"/>
              <a:t>dissolution</a:t>
            </a:r>
            <a:r>
              <a:rPr lang="lv-LV" dirty="0"/>
              <a:t> </a:t>
            </a:r>
            <a:r>
              <a:rPr lang="lv-LV" dirty="0" err="1"/>
              <a:t>method</a:t>
            </a:r>
            <a:r>
              <a:rPr lang="lv-LV" dirty="0"/>
              <a:t> -  </a:t>
            </a:r>
            <a:r>
              <a:rPr lang="lv-LV" dirty="0" err="1"/>
              <a:t>tungsten</a:t>
            </a:r>
            <a:r>
              <a:rPr lang="lv-LV" dirty="0"/>
              <a:t>, </a:t>
            </a:r>
            <a:r>
              <a:rPr lang="lv-LV" dirty="0" err="1"/>
              <a:t>inconel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2624" y="2981326"/>
              <a:ext cx="5983376" cy="21607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83376">
                      <a:extLst>
                        <a:ext uri="{9D8B030D-6E8A-4147-A177-3AD203B41FA5}">
                          <a16:colId xmlns:a16="http://schemas.microsoft.com/office/drawing/2014/main" val="83674428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GB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𝐖</m:t>
                                </m:r>
                                <m:r>
                                  <a:rPr kumimoji="0" lang="en-GB" sz="2400" b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kumimoji="0" lang="en-GB" sz="3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𝑶𝑯</m:t>
                                    </m:r>
                                  </m:e>
                                  <m:sup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0" lang="en-GB" sz="2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GB" sz="3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kumimoji="0" lang="en-GB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𝐎</m:t>
                                </m:r>
                                <m:r>
                                  <a:rPr kumimoji="0" lang="en-GB" sz="2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→</m:t>
                                </m:r>
                                <m:sSubSup>
                                  <m:sSubSupPr>
                                    <m:ctrlPr>
                                      <a:rPr kumimoji="0" lang="en-GB" sz="3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𝑾𝑶</m:t>
                                    </m:r>
                                  </m:e>
                                  <m:sub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kumimoji="0" lang="en-GB" sz="24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2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kumimoji="0" lang="en-GB" sz="3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𝑯</m:t>
                                    </m:r>
                                  </m:e>
                                  <m:sup>
                                    <m:r>
                                      <a:rPr kumimoji="0" lang="en-GB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6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68715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GB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+ H</a:t>
                          </a:r>
                          <a:r>
                            <a:rPr lang="en-GB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</a:t>
                          </a:r>
                          <a:r>
                            <a:rPr lang="en-GB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2024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GB" sz="2800" b="0" baseline="3000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+T</a:t>
                          </a:r>
                          <a:r>
                            <a:rPr lang="en-GB" sz="2800" b="0" baseline="3000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(solid phase)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ja-JP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→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 HT 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(gas ph.)</a:t>
                          </a:r>
                          <a:endParaRPr lang="en-GB" sz="28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3178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(solid ph.)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 → T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GB" sz="28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6897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GB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GB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 </a:t>
                          </a:r>
                          <a:r>
                            <a:rPr lang="lv-LV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lv-LV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OH</a:t>
                          </a:r>
                          <a:r>
                            <a:rPr lang="lv-LV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</a:t>
                          </a:r>
                          <a:r>
                            <a:rPr lang="lv-LV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HTO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(liquid ph.)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9092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891005"/>
                  </p:ext>
                </p:extLst>
              </p:nvPr>
            </p:nvGraphicFramePr>
            <p:xfrm>
              <a:off x="112624" y="2981326"/>
              <a:ext cx="5983376" cy="21607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983376">
                      <a:extLst>
                        <a:ext uri="{9D8B030D-6E8A-4147-A177-3AD203B41FA5}">
                          <a16:colId xmlns:a16="http://schemas.microsoft.com/office/drawing/2014/main" val="836744282"/>
                        </a:ext>
                      </a:extLst>
                    </a:gridCol>
                  </a:tblGrid>
                  <a:tr h="4155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2" t="-1471" r="-509" b="-47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6871592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GB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+ H</a:t>
                          </a:r>
                          <a:r>
                            <a:rPr lang="en-GB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</a:t>
                          </a:r>
                          <a:r>
                            <a:rPr lang="en-GB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202418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GB" sz="2800" b="0" baseline="3000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+T</a:t>
                          </a:r>
                          <a:r>
                            <a:rPr lang="en-GB" sz="2800" b="0" baseline="3000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(solid phase)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ja-JP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→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 HT 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(gas ph.)</a:t>
                          </a:r>
                          <a:endParaRPr lang="en-GB" sz="28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317804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(solid ph.)</a:t>
                          </a:r>
                          <a:r>
                            <a:rPr lang="en-GB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 → T</a:t>
                          </a:r>
                          <a:r>
                            <a:rPr lang="en-GB" sz="28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GB" sz="2800" b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689761"/>
                      </a:ext>
                    </a:extLst>
                  </a:tr>
                  <a:tr h="436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GB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GB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 </a:t>
                          </a:r>
                          <a:r>
                            <a:rPr lang="lv-LV" sz="2800" b="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lv-LV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OH</a:t>
                          </a:r>
                          <a:r>
                            <a:rPr lang="lv-LV" sz="2800" b="0" baseline="30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GB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→ </a:t>
                          </a:r>
                          <a:r>
                            <a:rPr lang="lv-LV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HTO</a:t>
                          </a:r>
                          <a:r>
                            <a:rPr lang="en-GB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(liquid ph.)</a:t>
                          </a:r>
                          <a:endParaRPr lang="en-GB" sz="28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90926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187286" y="1260470"/>
            <a:ext cx="11613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200" dirty="0">
              <a:solidFill>
                <a:srgbClr val="1F4E79"/>
              </a:solidFill>
            </a:endParaRPr>
          </a:p>
          <a:p>
            <a:pPr algn="just"/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Successive layers of </a:t>
            </a:r>
            <a:r>
              <a:rPr lang="lv-L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removed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electrochemically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35% KOH 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electrods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tungsten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evolved hydrogen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(depicted as ‘H’) and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released tritium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(depicted as ‘T’) measured.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voltage</a:t>
            </a: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~3V.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Argon is used as a purge gas (~8 L/h).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32433-39A4-4979-8F09-618095845EB1}"/>
              </a:ext>
            </a:extLst>
          </p:cNvPr>
          <p:cNvSpPr txBox="1"/>
          <p:nvPr/>
        </p:nvSpPr>
        <p:spPr>
          <a:xfrm>
            <a:off x="112624" y="5398729"/>
            <a:ext cx="5983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(solid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tritium atoms as interstitials in the bulk 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2(solid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molecular tritium trapped in the bulk 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(solid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tritium chemically bonded with the impurities in the bulk 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2(gas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molecular tritium released in the flow of the purge gas;</a:t>
            </a:r>
          </a:p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(liquid phase)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-tritium remaining in the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as a part of the O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v-LV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HTO </a:t>
            </a:r>
            <a:r>
              <a:rPr lang="lv-LV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molecule</a:t>
            </a:r>
            <a:r>
              <a:rPr lang="en-GB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ion;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6050" y="2691694"/>
            <a:ext cx="5465101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Tritium in purge gas </a:t>
            </a:r>
            <a:r>
              <a:rPr lang="en-US" sz="2000" dirty="0"/>
              <a:t>is measured by 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tritium monitor TEM 2100 with a proportional gas flow detector DDH 32 (counting gas  - mixture of 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Ar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and 10% methane)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Solution containing tritium </a:t>
            </a:r>
            <a:r>
              <a:rPr lang="en-US" sz="2000" dirty="0"/>
              <a:t>is distilled and 5 or 1 mL (+4 mL deionized water) aliquot mixed with 15 mL of </a:t>
            </a:r>
            <a:r>
              <a:rPr lang="en-US" sz="2000" i="1" dirty="0" err="1"/>
              <a:t>Ultima</a:t>
            </a:r>
            <a:r>
              <a:rPr lang="en-US" sz="2000" i="1" dirty="0"/>
              <a:t> Gold </a:t>
            </a:r>
            <a:r>
              <a:rPr lang="en-US" sz="2000" dirty="0"/>
              <a:t>scintillation cocktail and </a:t>
            </a:r>
            <a:r>
              <a:rPr lang="en-US" sz="2000" dirty="0" err="1"/>
              <a:t>analysed</a:t>
            </a:r>
            <a:r>
              <a:rPr lang="en-US" sz="2000" dirty="0"/>
              <a:t> for total tritium with a </a:t>
            </a:r>
            <a:r>
              <a:rPr lang="en-US" sz="2000" i="1" dirty="0" err="1"/>
              <a:t>TRi</a:t>
            </a:r>
            <a:r>
              <a:rPr lang="en-US" sz="2000" i="1" dirty="0"/>
              <a:t>-Carb 2910TR </a:t>
            </a:r>
            <a:r>
              <a:rPr lang="en-US" sz="2000" dirty="0"/>
              <a:t>counter (PerkinElmer, </a:t>
            </a:r>
            <a:r>
              <a:rPr lang="en-US" sz="2000" dirty="0" err="1"/>
              <a:t>Inc</a:t>
            </a:r>
            <a:r>
              <a:rPr lang="en-US" sz="2000" dirty="0"/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41538" y="5983505"/>
                <a:ext cx="4054123" cy="607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sub>
                      </m:sSub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</m:sub>
                      </m:sSub>
                      <m:r>
                        <a:rPr lang="lv-LV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lv-LV" sz="2800" b="0" i="1" smtClean="0">
                                  <a:latin typeface="Cambria Math" panose="02040503050406030204" pitchFamily="18" charset="0"/>
                                </a:rPr>
                                <m:t>𝑙𝑖𝑞𝑢𝑖𝑑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538" y="5983505"/>
                <a:ext cx="4054123" cy="6077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8" y="569042"/>
            <a:ext cx="10972800" cy="1066800"/>
          </a:xfrm>
        </p:spPr>
        <p:txBody>
          <a:bodyPr/>
          <a:lstStyle/>
          <a:p>
            <a:r>
              <a:rPr lang="en-US" dirty="0"/>
              <a:t>Dissolution method -  </a:t>
            </a:r>
            <a:r>
              <a:rPr lang="lv-LV" dirty="0" err="1"/>
              <a:t>tungsten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91" y="1553720"/>
            <a:ext cx="10972800" cy="92691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Simultaneous </a:t>
            </a:r>
            <a:r>
              <a:rPr lang="en-US" b="1" dirty="0"/>
              <a:t>etching of the metal surface </a:t>
            </a:r>
            <a:r>
              <a:rPr lang="en-US" dirty="0"/>
              <a:t>and </a:t>
            </a:r>
            <a:r>
              <a:rPr lang="en-US" b="1" dirty="0"/>
              <a:t>measurements of the released </a:t>
            </a:r>
            <a:r>
              <a:rPr lang="en-US" dirty="0"/>
              <a:t>tritium  in purge gas (proportional counter)  and </a:t>
            </a:r>
            <a:r>
              <a:rPr lang="lv-LV" dirty="0" err="1"/>
              <a:t>solution</a:t>
            </a:r>
            <a:r>
              <a:rPr lang="lv-LV" dirty="0"/>
              <a:t> </a:t>
            </a:r>
            <a:r>
              <a:rPr lang="en-US" dirty="0"/>
              <a:t>(liquid scintillation)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52" y="2759065"/>
            <a:ext cx="5552196" cy="3634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8" y="2759065"/>
            <a:ext cx="6047210" cy="36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48" y="526838"/>
            <a:ext cx="10972800" cy="1066800"/>
          </a:xfrm>
        </p:spPr>
        <p:txBody>
          <a:bodyPr/>
          <a:lstStyle/>
          <a:p>
            <a:r>
              <a:rPr lang="lv-LV" dirty="0" err="1"/>
              <a:t>Experimental</a:t>
            </a:r>
            <a:r>
              <a:rPr lang="lv-LV" dirty="0"/>
              <a:t>  </a:t>
            </a:r>
            <a:r>
              <a:rPr lang="lv-LV" dirty="0" err="1"/>
              <a:t>Setup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10" y="1752444"/>
            <a:ext cx="5356059" cy="2978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752444"/>
            <a:ext cx="5586285" cy="3159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43012" y="5414963"/>
            <a:ext cx="3759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Beryllium – chemical etching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3722" y="5414962"/>
            <a:ext cx="563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Tungsten</a:t>
            </a:r>
            <a:r>
              <a:rPr lang="lv-LV" sz="2400" dirty="0"/>
              <a:t>, </a:t>
            </a:r>
            <a:r>
              <a:rPr lang="lv-LV" sz="2400" dirty="0" err="1"/>
              <a:t>inconel</a:t>
            </a:r>
            <a:r>
              <a:rPr lang="en-US" sz="2400" dirty="0"/>
              <a:t> – electrochemical etching</a:t>
            </a:r>
          </a:p>
        </p:txBody>
      </p:sp>
    </p:spTree>
    <p:extLst>
      <p:ext uri="{BB962C8B-B14F-4D97-AF65-F5344CB8AC3E}">
        <p14:creationId xmlns:p14="http://schemas.microsoft.com/office/powerpoint/2010/main" val="42454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Full</a:t>
            </a:r>
            <a:r>
              <a:rPr lang="lv-LV" dirty="0"/>
              <a:t> </a:t>
            </a:r>
            <a:r>
              <a:rPr lang="lv-LV" dirty="0" err="1"/>
              <a:t>combustion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249424"/>
            <a:ext cx="4554536" cy="4325112"/>
          </a:xfrm>
        </p:spPr>
        <p:txBody>
          <a:bodyPr/>
          <a:lstStyle/>
          <a:p>
            <a:pPr marL="120650" indent="-25400" algn="just">
              <a:lnSpc>
                <a:spcPct val="80000"/>
              </a:lnSpc>
              <a:buNone/>
            </a:pPr>
            <a:r>
              <a:rPr lang="en-US" altLang="en-US" sz="2200" dirty="0">
                <a:latin typeface="+mj-lt"/>
              </a:rPr>
              <a:t>Method is based on a full combustion of the sample in the moistened air.</a:t>
            </a:r>
          </a:p>
          <a:p>
            <a:pPr marL="120650" indent="-25400" algn="just">
              <a:lnSpc>
                <a:spcPct val="80000"/>
              </a:lnSpc>
              <a:buNone/>
            </a:pPr>
            <a:endParaRPr lang="en-US" altLang="en-US" sz="2200" dirty="0">
              <a:latin typeface="+mj-lt"/>
            </a:endParaRPr>
          </a:p>
          <a:p>
            <a:pPr marL="120650" indent="-25400" algn="just">
              <a:lnSpc>
                <a:spcPct val="80000"/>
              </a:lnSpc>
              <a:buNone/>
            </a:pPr>
            <a:r>
              <a:rPr lang="en-US" altLang="en-US" sz="2200" dirty="0">
                <a:latin typeface="+mj-lt"/>
              </a:rPr>
              <a:t>Combustion conditions:</a:t>
            </a:r>
          </a:p>
          <a:p>
            <a:pPr marL="120650" indent="-25400" algn="just">
              <a:lnSpc>
                <a:spcPct val="80000"/>
              </a:lnSpc>
              <a:buNone/>
            </a:pPr>
            <a:r>
              <a:rPr lang="en-US" altLang="en-US" sz="2200" dirty="0">
                <a:latin typeface="+mj-lt"/>
              </a:rPr>
              <a:t> </a:t>
            </a:r>
          </a:p>
          <a:p>
            <a:pPr marL="628650" lvl="1" indent="0" algn="just">
              <a:lnSpc>
                <a:spcPct val="80000"/>
              </a:lnSpc>
            </a:pPr>
            <a:r>
              <a:rPr lang="en-US" altLang="en-US" sz="2000" dirty="0">
                <a:latin typeface="+mj-lt"/>
              </a:rPr>
              <a:t>Temperature: 850-870 °C</a:t>
            </a:r>
            <a:r>
              <a:rPr lang="lv-LV" altLang="en-US" sz="2000" dirty="0">
                <a:latin typeface="+mj-lt"/>
              </a:rPr>
              <a:t>,</a:t>
            </a:r>
          </a:p>
          <a:p>
            <a:pPr marL="628650" lvl="1" indent="0" algn="just">
              <a:lnSpc>
                <a:spcPct val="80000"/>
              </a:lnSpc>
            </a:pPr>
            <a:r>
              <a:rPr lang="lv-LV" altLang="en-US" sz="2000" dirty="0">
                <a:latin typeface="+mj-lt"/>
              </a:rPr>
              <a:t>F</a:t>
            </a:r>
            <a:r>
              <a:rPr lang="en-US" altLang="en-US" sz="2000" dirty="0">
                <a:latin typeface="+mj-lt"/>
              </a:rPr>
              <a:t>low rate of moistened air</a:t>
            </a:r>
            <a:r>
              <a:rPr lang="lv-LV" altLang="en-US" sz="2000" dirty="0">
                <a:latin typeface="+mj-lt"/>
              </a:rPr>
              <a:t>: </a:t>
            </a:r>
            <a:r>
              <a:rPr lang="en-US" altLang="en-US" sz="2000" dirty="0">
                <a:latin typeface="+mj-lt"/>
              </a:rPr>
              <a:t>15-20 mL/min</a:t>
            </a:r>
            <a:r>
              <a:rPr lang="lv-LV" altLang="en-US" sz="2000" dirty="0">
                <a:latin typeface="+mj-lt"/>
              </a:rPr>
              <a:t>,</a:t>
            </a:r>
          </a:p>
          <a:p>
            <a:pPr marL="628650" lvl="1" indent="0" algn="just">
              <a:lnSpc>
                <a:spcPct val="80000"/>
              </a:lnSpc>
            </a:pPr>
            <a:r>
              <a:rPr lang="lv-LV" altLang="en-US" sz="2000" dirty="0" err="1">
                <a:latin typeface="+mj-lt"/>
              </a:rPr>
              <a:t>Ti</a:t>
            </a:r>
            <a:r>
              <a:rPr lang="en-GB" altLang="en-US" sz="2000" dirty="0">
                <a:latin typeface="+mj-lt"/>
              </a:rPr>
              <a:t>me of a</a:t>
            </a:r>
            <a:r>
              <a:rPr lang="lv-LV" altLang="en-US" sz="2000" dirty="0">
                <a:latin typeface="+mj-lt"/>
              </a:rPr>
              <a:t> </a:t>
            </a:r>
            <a:r>
              <a:rPr lang="en-GB" altLang="en-US" sz="2000" dirty="0">
                <a:latin typeface="+mj-lt"/>
              </a:rPr>
              <a:t>complete combustion, 4-6 h</a:t>
            </a:r>
            <a:r>
              <a:rPr lang="lv-LV" altLang="en-US" sz="2000" dirty="0">
                <a:latin typeface="Times New Roman" panose="02020603050405020304" pitchFamily="18" charset="0"/>
              </a:rPr>
              <a:t>.</a:t>
            </a:r>
            <a:endParaRPr lang="lv-LV" altLang="en-US" sz="2000" b="1" dirty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164136" y="1962150"/>
            <a:ext cx="6751511" cy="3270250"/>
            <a:chOff x="4684" y="13755"/>
            <a:chExt cx="3440" cy="1768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" y="13755"/>
              <a:ext cx="1749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IMG_11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" y="13755"/>
              <a:ext cx="1330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22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368032"/>
            <a:ext cx="10972800" cy="1066800"/>
          </a:xfrm>
        </p:spPr>
        <p:txBody>
          <a:bodyPr/>
          <a:lstStyle/>
          <a:p>
            <a:r>
              <a:rPr lang="lv-LV" dirty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48" y="2080146"/>
            <a:ext cx="10972800" cy="4777854"/>
          </a:xfrm>
        </p:spPr>
        <p:txBody>
          <a:bodyPr>
            <a:noAutofit/>
          </a:bodyPr>
          <a:lstStyle/>
          <a:p>
            <a:r>
              <a:rPr lang="en-US" sz="3600" dirty="0"/>
              <a:t>Tritium analysis methods</a:t>
            </a:r>
          </a:p>
          <a:p>
            <a:pPr lvl="1"/>
            <a:r>
              <a:rPr lang="en-US" sz="3400" dirty="0"/>
              <a:t>Dissolution/etching</a:t>
            </a:r>
          </a:p>
          <a:p>
            <a:pPr lvl="1"/>
            <a:r>
              <a:rPr lang="en-US" sz="3400" dirty="0"/>
              <a:t>TDS</a:t>
            </a:r>
          </a:p>
          <a:p>
            <a:pPr lvl="1"/>
            <a:r>
              <a:rPr lang="en-US" sz="3400" dirty="0"/>
              <a:t>Full combustion</a:t>
            </a:r>
          </a:p>
          <a:p>
            <a:r>
              <a:rPr lang="en-US" sz="3600" dirty="0"/>
              <a:t>Materials that can be analyzed</a:t>
            </a:r>
          </a:p>
          <a:p>
            <a:r>
              <a:rPr lang="en-US" sz="3600" dirty="0"/>
              <a:t>Additional analysis</a:t>
            </a:r>
          </a:p>
          <a:p>
            <a:pPr marL="109728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5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07" y="583442"/>
            <a:ext cx="10972800" cy="1066800"/>
          </a:xfrm>
        </p:spPr>
        <p:txBody>
          <a:bodyPr/>
          <a:lstStyle/>
          <a:p>
            <a:r>
              <a:rPr lang="lv-LV" dirty="0" err="1"/>
              <a:t>Thermal</a:t>
            </a:r>
            <a:r>
              <a:rPr lang="lv-LV" dirty="0"/>
              <a:t> </a:t>
            </a:r>
            <a:r>
              <a:rPr lang="lv-LV" dirty="0" err="1"/>
              <a:t>desorption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699" y="1650242"/>
            <a:ext cx="10517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/>
              <a:t>Purge</a:t>
            </a:r>
            <a:r>
              <a:rPr lang="lv-LV" dirty="0"/>
              <a:t> </a:t>
            </a:r>
            <a:r>
              <a:rPr lang="lv-LV" dirty="0" err="1"/>
              <a:t>gas</a:t>
            </a:r>
            <a:r>
              <a:rPr lang="lv-LV" dirty="0"/>
              <a:t> </a:t>
            </a:r>
            <a:r>
              <a:rPr lang="en-GB" dirty="0"/>
              <a:t>He + 0.1% H</a:t>
            </a:r>
            <a:r>
              <a:rPr lang="en-GB" baseline="-25000" dirty="0"/>
              <a:t>2</a:t>
            </a:r>
            <a:r>
              <a:rPr lang="en-GB" dirty="0"/>
              <a:t> at 14-15 L/h. </a:t>
            </a:r>
            <a:endParaRPr lang="lv-LV" dirty="0"/>
          </a:p>
          <a:p>
            <a:endParaRPr lang="lv-LV" dirty="0"/>
          </a:p>
          <a:p>
            <a:r>
              <a:rPr lang="lv-LV" dirty="0"/>
              <a:t>T</a:t>
            </a:r>
            <a:r>
              <a:rPr lang="en-GB" dirty="0"/>
              <a:t>he quartz tube in the setup had two compartments – one for the sample in a </a:t>
            </a:r>
            <a:r>
              <a:rPr lang="lv-LV" dirty="0" err="1"/>
              <a:t>quartz</a:t>
            </a:r>
            <a:r>
              <a:rPr lang="en-GB" dirty="0"/>
              <a:t> boat and one for a bed of granulated zinc. </a:t>
            </a:r>
            <a:endParaRPr lang="lv-LV" dirty="0"/>
          </a:p>
          <a:p>
            <a:endParaRPr lang="lv-LV" dirty="0"/>
          </a:p>
          <a:p>
            <a:r>
              <a:rPr lang="en-GB" dirty="0"/>
              <a:t>The quartz cap had a thermocouple channel – an inner quartz tube sealed towards the sample. </a:t>
            </a:r>
            <a:endParaRPr lang="lv-LV" dirty="0"/>
          </a:p>
          <a:p>
            <a:endParaRPr lang="lv-LV" dirty="0"/>
          </a:p>
          <a:p>
            <a:r>
              <a:rPr lang="en-GB" dirty="0"/>
              <a:t>The zinc bed at </a:t>
            </a:r>
            <a:r>
              <a:rPr lang="lv-LV" dirty="0"/>
              <a:t>~</a:t>
            </a:r>
            <a:r>
              <a:rPr lang="en-GB" dirty="0"/>
              <a:t>400</a:t>
            </a:r>
            <a:r>
              <a:rPr lang="en-GB" baseline="30000" dirty="0"/>
              <a:t>o</a:t>
            </a:r>
            <a:r>
              <a:rPr lang="en-GB" dirty="0"/>
              <a:t>C converts </a:t>
            </a:r>
            <a:r>
              <a:rPr lang="en-GB" dirty="0" err="1"/>
              <a:t>tritiated</a:t>
            </a:r>
            <a:r>
              <a:rPr lang="en-GB" dirty="0"/>
              <a:t> water to molecular gaseous tritium (HT, DT, and traces of T</a:t>
            </a:r>
            <a:r>
              <a:rPr lang="en-GB" baseline="-25000" dirty="0"/>
              <a:t>2</a:t>
            </a:r>
            <a:r>
              <a:rPr lang="en-GB" dirty="0"/>
              <a:t>). </a:t>
            </a:r>
            <a:endParaRPr lang="lv-LV" dirty="0"/>
          </a:p>
          <a:p>
            <a:endParaRPr lang="lv-LV" dirty="0"/>
          </a:p>
          <a:p>
            <a:r>
              <a:rPr lang="lv-LV" dirty="0" err="1"/>
              <a:t>Heating</a:t>
            </a:r>
            <a:r>
              <a:rPr lang="lv-LV" dirty="0"/>
              <a:t> </a:t>
            </a:r>
            <a:r>
              <a:rPr lang="lv-LV" dirty="0" err="1"/>
              <a:t>rate</a:t>
            </a:r>
            <a:r>
              <a:rPr lang="lv-LV" dirty="0"/>
              <a:t> </a:t>
            </a:r>
            <a:r>
              <a:rPr lang="en-GB" dirty="0"/>
              <a:t>4.8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/min to 1030</a:t>
            </a:r>
            <a:r>
              <a:rPr lang="en-GB" baseline="30000" dirty="0"/>
              <a:t>o</a:t>
            </a:r>
            <a:r>
              <a:rPr lang="en-GB" dirty="0"/>
              <a:t>C and then kept at that temperature for 1 h. </a:t>
            </a:r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T</a:t>
            </a:r>
            <a:r>
              <a:rPr lang="en-GB" dirty="0" err="1"/>
              <a:t>emperatures</a:t>
            </a:r>
            <a:r>
              <a:rPr lang="en-GB" dirty="0"/>
              <a:t> of the sample, the zinc bed and the cold trap were continuously measured. The tritium activity in the purge gas was continuously monitored using a proportional counter with an operating volume of 300 cm</a:t>
            </a:r>
            <a:r>
              <a:rPr lang="en-GB" baseline="30000" dirty="0"/>
              <a:t>3</a:t>
            </a:r>
            <a:r>
              <a:rPr lang="en-GB" dirty="0"/>
              <a:t> and a tritium monitor TEM 2102A. </a:t>
            </a:r>
            <a:endParaRPr lang="lv-LV" dirty="0"/>
          </a:p>
          <a:p>
            <a:endParaRPr lang="lv-LV" dirty="0"/>
          </a:p>
          <a:p>
            <a:r>
              <a:rPr lang="en-GB" dirty="0"/>
              <a:t>The total released tritium activity was calculated by integrating the release rate over the time where a release was measurable. </a:t>
            </a:r>
          </a:p>
        </p:txBody>
      </p:sp>
    </p:spTree>
    <p:extLst>
      <p:ext uri="{BB962C8B-B14F-4D97-AF65-F5344CB8AC3E}">
        <p14:creationId xmlns:p14="http://schemas.microsoft.com/office/powerpoint/2010/main" val="4515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07" y="583442"/>
            <a:ext cx="10972800" cy="1066800"/>
          </a:xfrm>
        </p:spPr>
        <p:txBody>
          <a:bodyPr/>
          <a:lstStyle/>
          <a:p>
            <a:r>
              <a:rPr lang="lv-LV" dirty="0" err="1"/>
              <a:t>Thermal</a:t>
            </a:r>
            <a:r>
              <a:rPr lang="lv-LV" dirty="0"/>
              <a:t> </a:t>
            </a:r>
            <a:r>
              <a:rPr lang="lv-LV" dirty="0" err="1"/>
              <a:t>desorption</a:t>
            </a:r>
            <a:r>
              <a:rPr lang="lv-LV" dirty="0"/>
              <a:t> -  </a:t>
            </a:r>
            <a:r>
              <a:rPr lang="lv-LV" dirty="0" err="1"/>
              <a:t>experimental</a:t>
            </a:r>
            <a:r>
              <a:rPr lang="lv-LV" dirty="0"/>
              <a:t> </a:t>
            </a:r>
            <a:r>
              <a:rPr lang="lv-LV" dirty="0" err="1"/>
              <a:t>setup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AB9FE-45B5-44B2-9508-9C29D3666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25" y="2168781"/>
            <a:ext cx="6415634" cy="36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33" y="818535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concepts of tritium measurements in plasma facing materials</a:t>
            </a:r>
            <a:r>
              <a:rPr lang="lv-LV" dirty="0"/>
              <a:t> (</a:t>
            </a:r>
            <a:r>
              <a:rPr lang="lv-LV" dirty="0" err="1"/>
              <a:t>available</a:t>
            </a:r>
            <a:r>
              <a:rPr lang="lv-LV" dirty="0"/>
              <a:t> </a:t>
            </a:r>
            <a:r>
              <a:rPr lang="lv-LV" dirty="0" err="1"/>
              <a:t>at</a:t>
            </a:r>
            <a:r>
              <a:rPr lang="lv-LV" dirty="0"/>
              <a:t> UL)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633" y="2249423"/>
            <a:ext cx="3146324" cy="1437673"/>
          </a:xfr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/>
          <a:p>
            <a:pPr marL="109728" indent="0">
              <a:buNone/>
            </a:pPr>
            <a:r>
              <a:rPr lang="en-US" dirty="0"/>
              <a:t>Releasing tritium from the material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198374" y="2249424"/>
            <a:ext cx="1993496" cy="14376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dirty="0"/>
              <a:t>Getting tritium to the detector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30959" y="2228678"/>
            <a:ext cx="1885336" cy="14376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dirty="0"/>
              <a:t>Detecting tritium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9453697" y="2228678"/>
            <a:ext cx="2490034" cy="14584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dirty="0"/>
              <a:t>Information obtained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559277" y="2228678"/>
            <a:ext cx="540777" cy="826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241026" y="2249424"/>
            <a:ext cx="540777" cy="826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8814607" y="2198639"/>
            <a:ext cx="540777" cy="826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4633" y="3954780"/>
            <a:ext cx="15338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Thermal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27705" y="3962400"/>
            <a:ext cx="15267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Non-thermal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816077" y="3687096"/>
            <a:ext cx="452284" cy="206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2281083" y="3721509"/>
            <a:ext cx="452284" cy="206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4631" y="5053468"/>
            <a:ext cx="1533834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TPD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9" name="Elbow Connector 18"/>
          <p:cNvCxnSpPr>
            <a:stCxn id="12" idx="1"/>
            <a:endCxn id="16" idx="1"/>
          </p:cNvCxnSpPr>
          <p:nvPr/>
        </p:nvCxnSpPr>
        <p:spPr>
          <a:xfrm rot="10800000" flipV="1">
            <a:off x="314631" y="4411979"/>
            <a:ext cx="2" cy="872321"/>
          </a:xfrm>
          <a:prstGeom prst="bentConnector3">
            <a:avLst>
              <a:gd name="adj1" fmla="val 11430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35326" y="5337334"/>
            <a:ext cx="1533834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Dissolution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36" name="Elbow Connector 35"/>
          <p:cNvCxnSpPr>
            <a:stCxn id="13" idx="1"/>
            <a:endCxn id="34" idx="1"/>
          </p:cNvCxnSpPr>
          <p:nvPr/>
        </p:nvCxnSpPr>
        <p:spPr>
          <a:xfrm rot="10800000" flipH="1" flipV="1">
            <a:off x="2127704" y="4419599"/>
            <a:ext cx="7621" cy="1117789"/>
          </a:xfrm>
          <a:prstGeom prst="bentConnector3">
            <a:avLst>
              <a:gd name="adj1" fmla="val -29996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220258" y="3916507"/>
            <a:ext cx="1882874" cy="59485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err="1"/>
              <a:t>Purge</a:t>
            </a:r>
            <a:r>
              <a:rPr lang="en-US" sz="2400" dirty="0"/>
              <a:t> gas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05994" y="5019339"/>
            <a:ext cx="1890006" cy="55503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Liquid</a:t>
            </a:r>
          </a:p>
        </p:txBody>
      </p:sp>
      <p:cxnSp>
        <p:nvCxnSpPr>
          <p:cNvPr id="58" name="Elbow Connector 57"/>
          <p:cNvCxnSpPr>
            <a:stCxn id="6" idx="1"/>
            <a:endCxn id="54" idx="1"/>
          </p:cNvCxnSpPr>
          <p:nvPr/>
        </p:nvCxnSpPr>
        <p:spPr>
          <a:xfrm rot="10800000" flipH="1" flipV="1">
            <a:off x="4198374" y="2968260"/>
            <a:ext cx="7620" cy="2328596"/>
          </a:xfrm>
          <a:prstGeom prst="bentConnector3">
            <a:avLst>
              <a:gd name="adj1" fmla="val -3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" idx="1"/>
            <a:endCxn id="41" idx="1"/>
          </p:cNvCxnSpPr>
          <p:nvPr/>
        </p:nvCxnSpPr>
        <p:spPr>
          <a:xfrm rot="10800000" flipH="1" flipV="1">
            <a:off x="4198374" y="2968259"/>
            <a:ext cx="21884" cy="1245673"/>
          </a:xfrm>
          <a:prstGeom prst="bentConnector3">
            <a:avLst>
              <a:gd name="adj1" fmla="val -104459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872377" y="3994397"/>
            <a:ext cx="1890006" cy="9777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Proportional counter </a:t>
            </a:r>
          </a:p>
          <a:p>
            <a:pPr algn="ctr"/>
            <a:r>
              <a:rPr lang="en-US" dirty="0"/>
              <a:t>(beta radiation)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883359" y="5235886"/>
            <a:ext cx="1890006" cy="90166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Liquid scintillation</a:t>
            </a:r>
          </a:p>
          <a:p>
            <a:pPr algn="ctr"/>
            <a:r>
              <a:rPr lang="en-US" dirty="0"/>
              <a:t>(beta radiation)</a:t>
            </a:r>
          </a:p>
        </p:txBody>
      </p:sp>
      <p:cxnSp>
        <p:nvCxnSpPr>
          <p:cNvPr id="71" name="Elbow Connector 70"/>
          <p:cNvCxnSpPr>
            <a:stCxn id="7" idx="1"/>
            <a:endCxn id="65" idx="1"/>
          </p:cNvCxnSpPr>
          <p:nvPr/>
        </p:nvCxnSpPr>
        <p:spPr>
          <a:xfrm rot="10800000" flipH="1" flipV="1">
            <a:off x="6830959" y="2947513"/>
            <a:ext cx="41418" cy="1535761"/>
          </a:xfrm>
          <a:prstGeom prst="bentConnector3">
            <a:avLst>
              <a:gd name="adj1" fmla="val -5519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" idx="1"/>
            <a:endCxn id="66" idx="1"/>
          </p:cNvCxnSpPr>
          <p:nvPr/>
        </p:nvCxnSpPr>
        <p:spPr>
          <a:xfrm rot="10800000" flipH="1" flipV="1">
            <a:off x="6830959" y="2947514"/>
            <a:ext cx="52400" cy="2739206"/>
          </a:xfrm>
          <a:prstGeom prst="bentConnector3">
            <a:avLst>
              <a:gd name="adj1" fmla="val -4362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9483077" y="3877745"/>
            <a:ext cx="2460654" cy="3361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Total tritium content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9490209" y="4473221"/>
            <a:ext cx="2460654" cy="3724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Depth profile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9490209" y="5072042"/>
            <a:ext cx="2460654" cy="3947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Desorption spectra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88636" y="5756512"/>
            <a:ext cx="1533834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Combustion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04" name="Elbow Connector 103"/>
          <p:cNvCxnSpPr>
            <a:endCxn id="102" idx="1"/>
          </p:cNvCxnSpPr>
          <p:nvPr/>
        </p:nvCxnSpPr>
        <p:spPr>
          <a:xfrm rot="5400000">
            <a:off x="-476570" y="5177186"/>
            <a:ext cx="1544588" cy="14175"/>
          </a:xfrm>
          <a:prstGeom prst="bentConnector4">
            <a:avLst>
              <a:gd name="adj1" fmla="val 469"/>
              <a:gd name="adj2" fmla="val 17126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54" y="438062"/>
            <a:ext cx="8229600" cy="800100"/>
          </a:xfrm>
        </p:spPr>
        <p:txBody>
          <a:bodyPr/>
          <a:lstStyle/>
          <a:p>
            <a:r>
              <a:rPr lang="en-US" dirty="0"/>
              <a:t>Dissolution</a:t>
            </a:r>
            <a:r>
              <a:rPr lang="lv-LV" dirty="0"/>
              <a:t>/</a:t>
            </a:r>
            <a:r>
              <a:rPr lang="en-US" dirty="0"/>
              <a:t>etching method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50998" y="5308033"/>
                <a:ext cx="4054123" cy="607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sub>
                      </m:sSub>
                      <m:r>
                        <a:rPr lang="lv-LV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𝑔𝑎𝑠</m:t>
                              </m:r>
                            </m:sub>
                          </m:sSub>
                        </m:sub>
                      </m:sSub>
                      <m:r>
                        <a:rPr lang="lv-LV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lv-LV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lv-LV" sz="2800" i="1">
                                  <a:latin typeface="Cambria Math" panose="02040503050406030204" pitchFamily="18" charset="0"/>
                                </a:rPr>
                                <m:t>𝑙𝑖𝑞𝑢𝑖𝑑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998" y="5308033"/>
                <a:ext cx="4054123" cy="6077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2D1B84A-8CE8-4E20-AB72-5693618955F5}"/>
              </a:ext>
            </a:extLst>
          </p:cNvPr>
          <p:cNvSpPr txBox="1"/>
          <p:nvPr/>
        </p:nvSpPr>
        <p:spPr>
          <a:xfrm>
            <a:off x="444041" y="1335739"/>
            <a:ext cx="978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Materials to be applied for:  </a:t>
            </a:r>
            <a:r>
              <a:rPr lang="en-US" sz="2800" b="1" dirty="0"/>
              <a:t>bulk metals, metallic coatings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45BE8-1F7C-476B-AFB1-3E8DC36D1E0F}"/>
              </a:ext>
            </a:extLst>
          </p:cNvPr>
          <p:cNvSpPr txBox="1"/>
          <p:nvPr/>
        </p:nvSpPr>
        <p:spPr>
          <a:xfrm>
            <a:off x="437331" y="1819683"/>
            <a:ext cx="9461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Based on controlled dissolution/etching of  metallic matrix and measurement of tritium being released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BB6B59-DF0D-41DD-9DC5-9CCCE90E7FB4}"/>
              </a:ext>
            </a:extLst>
          </p:cNvPr>
          <p:cNvSpPr/>
          <p:nvPr/>
        </p:nvSpPr>
        <p:spPr>
          <a:xfrm>
            <a:off x="1775520" y="3212976"/>
            <a:ext cx="1872208" cy="174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C02D8-6DBD-4D70-A143-E95AE15AD4D4}"/>
              </a:ext>
            </a:extLst>
          </p:cNvPr>
          <p:cNvSpPr txBox="1"/>
          <p:nvPr/>
        </p:nvSpPr>
        <p:spPr>
          <a:xfrm>
            <a:off x="1686665" y="2841665"/>
            <a:ext cx="1967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Plasma facing surface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FB7840D-33A4-4BD9-A6EF-CF7618132277}"/>
              </a:ext>
            </a:extLst>
          </p:cNvPr>
          <p:cNvSpPr/>
          <p:nvPr/>
        </p:nvSpPr>
        <p:spPr>
          <a:xfrm>
            <a:off x="3776191" y="3775957"/>
            <a:ext cx="1703323" cy="42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3895BF-9465-423E-8E82-6AA71AF2B8E3}"/>
              </a:ext>
            </a:extLst>
          </p:cNvPr>
          <p:cNvSpPr/>
          <p:nvPr/>
        </p:nvSpPr>
        <p:spPr>
          <a:xfrm>
            <a:off x="5611446" y="4307889"/>
            <a:ext cx="1872208" cy="64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4AE67F-B13F-406A-946D-7ABA7E695DFF}"/>
              </a:ext>
            </a:extLst>
          </p:cNvPr>
          <p:cNvCxnSpPr>
            <a:cxnSpLocks/>
          </p:cNvCxnSpPr>
          <p:nvPr/>
        </p:nvCxnSpPr>
        <p:spPr>
          <a:xfrm>
            <a:off x="5611446" y="3212617"/>
            <a:ext cx="0" cy="11266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56F7EB-2F60-4BD8-9D84-39C37E7A3370}"/>
              </a:ext>
            </a:extLst>
          </p:cNvPr>
          <p:cNvCxnSpPr>
            <a:cxnSpLocks/>
          </p:cNvCxnSpPr>
          <p:nvPr/>
        </p:nvCxnSpPr>
        <p:spPr>
          <a:xfrm>
            <a:off x="3647728" y="3212976"/>
            <a:ext cx="383592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D9298D-EDB3-49B7-A84A-4451752CBEDA}"/>
              </a:ext>
            </a:extLst>
          </p:cNvPr>
          <p:cNvSpPr txBox="1"/>
          <p:nvPr/>
        </p:nvSpPr>
        <p:spPr>
          <a:xfrm>
            <a:off x="5671589" y="360738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Me</a:t>
            </a:r>
            <a:r>
              <a:rPr lang="lv-LV" baseline="30000" dirty="0"/>
              <a:t>+</a:t>
            </a:r>
            <a:endParaRPr lang="en-US" baseline="30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6947C0-589C-430A-8C1F-19CAC4E83AA8}"/>
              </a:ext>
            </a:extLst>
          </p:cNvPr>
          <p:cNvSpPr txBox="1"/>
          <p:nvPr/>
        </p:nvSpPr>
        <p:spPr>
          <a:xfrm>
            <a:off x="6188523" y="3776061"/>
            <a:ext cx="57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T</a:t>
            </a:r>
            <a:r>
              <a:rPr lang="lv-LV" baseline="30000" dirty="0"/>
              <a:t>+</a:t>
            </a:r>
            <a:r>
              <a:rPr lang="lv-LV" dirty="0"/>
              <a:t>, </a:t>
            </a:r>
            <a:endParaRPr lang="en-US" baseline="30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38CA9E-BDD8-42F8-B5AF-245F3E40EA95}"/>
              </a:ext>
            </a:extLst>
          </p:cNvPr>
          <p:cNvSpPr txBox="1"/>
          <p:nvPr/>
        </p:nvSpPr>
        <p:spPr>
          <a:xfrm>
            <a:off x="6370074" y="3362615"/>
            <a:ext cx="109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HT, DT, T</a:t>
            </a:r>
            <a:r>
              <a:rPr lang="lv-LV" baseline="30000" dirty="0"/>
              <a:t>2</a:t>
            </a:r>
            <a:endParaRPr lang="en-US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818265-1316-4FBE-8C6B-96EFD32B20A0}"/>
              </a:ext>
            </a:extLst>
          </p:cNvPr>
          <p:cNvSpPr txBox="1"/>
          <p:nvPr/>
        </p:nvSpPr>
        <p:spPr>
          <a:xfrm>
            <a:off x="6520412" y="3775659"/>
            <a:ext cx="119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DTO, HTO</a:t>
            </a:r>
            <a:endParaRPr lang="en-US" baseline="30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98BF4D-FF98-4490-82E2-8C93D2E39385}"/>
              </a:ext>
            </a:extLst>
          </p:cNvPr>
          <p:cNvSpPr txBox="1"/>
          <p:nvPr/>
        </p:nvSpPr>
        <p:spPr>
          <a:xfrm>
            <a:off x="1754707" y="4034608"/>
            <a:ext cx="195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baseline="30000" dirty="0"/>
              <a:t>0</a:t>
            </a:r>
            <a:r>
              <a:rPr lang="en-US" sz="1200" dirty="0"/>
              <a:t> interstitial</a:t>
            </a:r>
          </a:p>
          <a:p>
            <a:r>
              <a:rPr lang="en-US" sz="1200" dirty="0"/>
              <a:t>T</a:t>
            </a:r>
            <a:r>
              <a:rPr lang="en-US" sz="1200" baseline="30000" dirty="0"/>
              <a:t>+</a:t>
            </a:r>
            <a:r>
              <a:rPr lang="en-US" sz="1200" dirty="0"/>
              <a:t> chemically bonded to impurities</a:t>
            </a:r>
          </a:p>
          <a:p>
            <a:r>
              <a:rPr lang="en-US" sz="1200" dirty="0"/>
              <a:t>HT, DT or T</a:t>
            </a:r>
            <a:r>
              <a:rPr lang="en-US" sz="1200" baseline="-25000" dirty="0"/>
              <a:t>2</a:t>
            </a:r>
            <a:r>
              <a:rPr lang="en-US" sz="1200" dirty="0"/>
              <a:t> in pores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FBCB6B-4B5A-4342-8FAE-D4BA96582414}"/>
              </a:ext>
            </a:extLst>
          </p:cNvPr>
          <p:cNvSpPr/>
          <p:nvPr/>
        </p:nvSpPr>
        <p:spPr>
          <a:xfrm>
            <a:off x="2376437" y="3466338"/>
            <a:ext cx="67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dirty="0" err="1">
                <a:solidFill>
                  <a:schemeClr val="bg1"/>
                </a:solidFill>
              </a:rPr>
              <a:t>Me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B46B38-2D8A-4C86-A468-4EB55662DA50}"/>
              </a:ext>
            </a:extLst>
          </p:cNvPr>
          <p:cNvSpPr/>
          <p:nvPr/>
        </p:nvSpPr>
        <p:spPr>
          <a:xfrm>
            <a:off x="6134778" y="4351600"/>
            <a:ext cx="67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800" dirty="0" err="1">
                <a:solidFill>
                  <a:schemeClr val="bg1"/>
                </a:solidFill>
              </a:rPr>
              <a:t>Me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D054F4-AA4E-4B91-8F7C-14A6D0D34B6D}"/>
              </a:ext>
            </a:extLst>
          </p:cNvPr>
          <p:cNvSpPr txBox="1"/>
          <p:nvPr/>
        </p:nvSpPr>
        <p:spPr>
          <a:xfrm>
            <a:off x="3626043" y="4306970"/>
            <a:ext cx="200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Dissolution/etching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33CC792-E013-405A-90ED-0FD9AACC3C49}"/>
              </a:ext>
            </a:extLst>
          </p:cNvPr>
          <p:cNvCxnSpPr>
            <a:stCxn id="27" idx="3"/>
          </p:cNvCxnSpPr>
          <p:nvPr/>
        </p:nvCxnSpPr>
        <p:spPr>
          <a:xfrm flipV="1">
            <a:off x="7466656" y="3010943"/>
            <a:ext cx="861592" cy="536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D1F6BF8-B82D-4228-9EBE-B51D3AE5F3C2}"/>
              </a:ext>
            </a:extLst>
          </p:cNvPr>
          <p:cNvSpPr txBox="1"/>
          <p:nvPr/>
        </p:nvSpPr>
        <p:spPr>
          <a:xfrm>
            <a:off x="7356150" y="2694006"/>
            <a:ext cx="108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Purge gas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D9BD8-4981-4BBA-8777-6FDCD2B0A401}"/>
              </a:ext>
            </a:extLst>
          </p:cNvPr>
          <p:cNvSpPr txBox="1"/>
          <p:nvPr/>
        </p:nvSpPr>
        <p:spPr>
          <a:xfrm>
            <a:off x="8438754" y="2298332"/>
            <a:ext cx="222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Tritium measurment in gasous phase (proportional gas flow detector)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2EFF41-604A-4897-9458-02AC76B9A0CA}"/>
              </a:ext>
            </a:extLst>
          </p:cNvPr>
          <p:cNvCxnSpPr>
            <a:cxnSpLocks/>
          </p:cNvCxnSpPr>
          <p:nvPr/>
        </p:nvCxnSpPr>
        <p:spPr>
          <a:xfrm>
            <a:off x="7626432" y="4012503"/>
            <a:ext cx="789378" cy="126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5DCF075-8EFF-4E46-B33D-24E4668E95F9}"/>
              </a:ext>
            </a:extLst>
          </p:cNvPr>
          <p:cNvSpPr txBox="1"/>
          <p:nvPr/>
        </p:nvSpPr>
        <p:spPr>
          <a:xfrm>
            <a:off x="8438755" y="3976721"/>
            <a:ext cx="212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Tritum</a:t>
            </a:r>
            <a:r>
              <a:rPr lang="en-US" dirty="0"/>
              <a:t> </a:t>
            </a:r>
            <a:r>
              <a:rPr lang="en-US" dirty="0" err="1"/>
              <a:t>measur</a:t>
            </a:r>
            <a:r>
              <a:rPr lang="lv-LV" dirty="0"/>
              <a:t>e</a:t>
            </a:r>
            <a:r>
              <a:rPr lang="en-US" dirty="0" err="1"/>
              <a:t>ment</a:t>
            </a:r>
            <a:r>
              <a:rPr lang="en-US" dirty="0"/>
              <a:t> by the means of liquid scintillation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D2183C-B8E8-4100-8502-C20E35734B50}"/>
              </a:ext>
            </a:extLst>
          </p:cNvPr>
          <p:cNvSpPr txBox="1"/>
          <p:nvPr/>
        </p:nvSpPr>
        <p:spPr>
          <a:xfrm>
            <a:off x="444041" y="5396827"/>
            <a:ext cx="522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Tritium measurements based on its </a:t>
            </a:r>
            <a:r>
              <a:rPr lang="en-US" dirty="0" err="1"/>
              <a:t>radioactiv</a:t>
            </a:r>
            <a:r>
              <a:rPr lang="lv-LV" dirty="0"/>
              <a:t>it</a:t>
            </a:r>
            <a:r>
              <a:rPr lang="en-US" dirty="0"/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FBE7A8-4A9B-430F-BA68-585572A2D81B}"/>
              </a:ext>
            </a:extLst>
          </p:cNvPr>
          <p:cNvSpPr txBox="1"/>
          <p:nvPr/>
        </p:nvSpPr>
        <p:spPr>
          <a:xfrm>
            <a:off x="79513" y="6211670"/>
            <a:ext cx="1030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If dissolution/ etching rate is controlled -  depth profile can be assessed of tritium released in the gas phase</a:t>
            </a:r>
          </a:p>
        </p:txBody>
      </p:sp>
    </p:spTree>
    <p:extLst>
      <p:ext uri="{BB962C8B-B14F-4D97-AF65-F5344CB8AC3E}">
        <p14:creationId xmlns:p14="http://schemas.microsoft.com/office/powerpoint/2010/main" val="2887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85" y="541531"/>
            <a:ext cx="8229600" cy="800100"/>
          </a:xfrm>
        </p:spPr>
        <p:txBody>
          <a:bodyPr/>
          <a:lstStyle/>
          <a:p>
            <a:r>
              <a:rPr lang="en-US" dirty="0"/>
              <a:t>Thermal desorption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F00B2-DBD7-4943-A496-D2F70411421B}"/>
              </a:ext>
            </a:extLst>
          </p:cNvPr>
          <p:cNvSpPr/>
          <p:nvPr/>
        </p:nvSpPr>
        <p:spPr>
          <a:xfrm>
            <a:off x="1775520" y="4319398"/>
            <a:ext cx="1872208" cy="174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21506-2A77-4C7A-ACBD-58FBD0F29B07}"/>
              </a:ext>
            </a:extLst>
          </p:cNvPr>
          <p:cNvSpPr txBox="1"/>
          <p:nvPr/>
        </p:nvSpPr>
        <p:spPr>
          <a:xfrm>
            <a:off x="1775520" y="3909956"/>
            <a:ext cx="1967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Plasma facing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4A121-E38D-4C39-8537-717C3028827D}"/>
              </a:ext>
            </a:extLst>
          </p:cNvPr>
          <p:cNvSpPr txBox="1"/>
          <p:nvPr/>
        </p:nvSpPr>
        <p:spPr>
          <a:xfrm>
            <a:off x="1730004" y="5239001"/>
            <a:ext cx="195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</a:t>
            </a:r>
            <a:r>
              <a:rPr lang="en-US" sz="1200" baseline="30000" dirty="0"/>
              <a:t>0</a:t>
            </a:r>
            <a:r>
              <a:rPr lang="en-US" sz="1200" dirty="0"/>
              <a:t> interstitial</a:t>
            </a:r>
          </a:p>
          <a:p>
            <a:r>
              <a:rPr lang="en-US" sz="1200" dirty="0"/>
              <a:t>T</a:t>
            </a:r>
            <a:r>
              <a:rPr lang="en-US" sz="1200" baseline="30000" dirty="0"/>
              <a:t>+</a:t>
            </a:r>
            <a:r>
              <a:rPr lang="en-US" sz="1200" dirty="0"/>
              <a:t> chemically bonded to impurities</a:t>
            </a:r>
          </a:p>
          <a:p>
            <a:r>
              <a:rPr lang="en-US" sz="1200" dirty="0"/>
              <a:t>HT, DT or T</a:t>
            </a:r>
            <a:r>
              <a:rPr lang="en-US" sz="1200" baseline="-25000" dirty="0"/>
              <a:t>2</a:t>
            </a:r>
            <a:r>
              <a:rPr lang="en-US" sz="1200" dirty="0"/>
              <a:t> in pores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5E2391-BE37-4C60-A953-A9AADB167FB4}"/>
              </a:ext>
            </a:extLst>
          </p:cNvPr>
          <p:cNvSpPr/>
          <p:nvPr/>
        </p:nvSpPr>
        <p:spPr>
          <a:xfrm>
            <a:off x="2058909" y="4490870"/>
            <a:ext cx="1288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400" dirty="0" err="1">
                <a:solidFill>
                  <a:schemeClr val="bg1"/>
                </a:solidFill>
              </a:rPr>
              <a:t>Me</a:t>
            </a:r>
            <a:r>
              <a:rPr lang="lv-LV" sz="2400" dirty="0">
                <a:solidFill>
                  <a:schemeClr val="bg1"/>
                </a:solidFill>
              </a:rPr>
              <a:t>, CFC,</a:t>
            </a:r>
          </a:p>
          <a:p>
            <a:pPr algn="ctr"/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err="1">
                <a:solidFill>
                  <a:schemeClr val="bg1"/>
                </a:solidFill>
              </a:rPr>
              <a:t>mixed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222B5-C81B-4506-A149-1A17772F13DE}"/>
              </a:ext>
            </a:extLst>
          </p:cNvPr>
          <p:cNvSpPr txBox="1"/>
          <p:nvPr/>
        </p:nvSpPr>
        <p:spPr>
          <a:xfrm>
            <a:off x="338484" y="1410860"/>
            <a:ext cx="4666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Materials to be applied for:  </a:t>
            </a:r>
            <a:r>
              <a:rPr lang="lv-LV" sz="2800" b="1" dirty="0" err="1"/>
              <a:t>all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2D90E1-08BC-4A93-8A1C-08186F29DB1C}"/>
              </a:ext>
            </a:extLst>
          </p:cNvPr>
          <p:cNvSpPr/>
          <p:nvPr/>
        </p:nvSpPr>
        <p:spPr>
          <a:xfrm>
            <a:off x="257685" y="2163034"/>
            <a:ext cx="9119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Based on controlled thermal treatment and measurement of tritium being released as a result of  diffusion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8C3F27F-0D51-425C-98C9-E5877E6833DA}"/>
              </a:ext>
            </a:extLst>
          </p:cNvPr>
          <p:cNvSpPr/>
          <p:nvPr/>
        </p:nvSpPr>
        <p:spPr>
          <a:xfrm>
            <a:off x="3777050" y="4499380"/>
            <a:ext cx="1703323" cy="42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248E0-FB79-445C-9327-38A250E0E966}"/>
              </a:ext>
            </a:extLst>
          </p:cNvPr>
          <p:cNvSpPr txBox="1"/>
          <p:nvPr/>
        </p:nvSpPr>
        <p:spPr>
          <a:xfrm>
            <a:off x="6010306" y="3695165"/>
            <a:ext cx="1111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HTO,DTO,</a:t>
            </a:r>
          </a:p>
          <a:p>
            <a:r>
              <a:rPr lang="lv-LV" dirty="0"/>
              <a:t> HT, DT, T</a:t>
            </a:r>
            <a:r>
              <a:rPr lang="lv-LV" baseline="-25000" dirty="0"/>
              <a:t>2</a:t>
            </a:r>
            <a:endParaRPr lang="en-US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0332AC-0003-4BC4-B57D-4143BE7C642F}"/>
              </a:ext>
            </a:extLst>
          </p:cNvPr>
          <p:cNvSpPr txBox="1"/>
          <p:nvPr/>
        </p:nvSpPr>
        <p:spPr>
          <a:xfrm>
            <a:off x="3816547" y="5046373"/>
            <a:ext cx="14485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Heating</a:t>
            </a:r>
            <a:endParaRPr lang="lv-LV" dirty="0"/>
          </a:p>
          <a:p>
            <a:endParaRPr lang="lv-LV" dirty="0"/>
          </a:p>
          <a:p>
            <a:r>
              <a:rPr lang="lv-LV" sz="1600" dirty="0" err="1"/>
              <a:t>Rate</a:t>
            </a:r>
            <a:r>
              <a:rPr lang="lv-LV" sz="1600" dirty="0"/>
              <a:t> ~5 K·min</a:t>
            </a:r>
            <a:r>
              <a:rPr lang="lv-LV" sz="1600" baseline="30000" dirty="0"/>
              <a:t>-1</a:t>
            </a:r>
          </a:p>
          <a:p>
            <a:r>
              <a:rPr lang="lv-LV" sz="1600" dirty="0" err="1"/>
              <a:t>T</a:t>
            </a:r>
            <a:r>
              <a:rPr lang="lv-LV" sz="1600" baseline="-25000" dirty="0" err="1"/>
              <a:t>max</a:t>
            </a:r>
            <a:r>
              <a:rPr lang="lv-LV" sz="1600" baseline="-25000" dirty="0"/>
              <a:t> </a:t>
            </a:r>
            <a:r>
              <a:rPr lang="lv-LV" sz="1600" dirty="0"/>
              <a:t>~1300K</a:t>
            </a:r>
            <a:endParaRPr lang="lv-LV" sz="16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FF8E7F-4410-47D6-A92C-33EE89B280A4}"/>
              </a:ext>
            </a:extLst>
          </p:cNvPr>
          <p:cNvSpPr txBox="1"/>
          <p:nvPr/>
        </p:nvSpPr>
        <p:spPr>
          <a:xfrm>
            <a:off x="7015474" y="3446713"/>
            <a:ext cx="1082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Purge gas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0FACE-E4AF-4677-9FC2-504056223CFF}"/>
              </a:ext>
            </a:extLst>
          </p:cNvPr>
          <p:cNvSpPr txBox="1"/>
          <p:nvPr/>
        </p:nvSpPr>
        <p:spPr>
          <a:xfrm>
            <a:off x="8487285" y="3166357"/>
            <a:ext cx="222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Tritium measurement in gaseous phase (proportional gas flow detector)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69E95-F768-4D2F-9B2D-844DB749011E}"/>
              </a:ext>
            </a:extLst>
          </p:cNvPr>
          <p:cNvSpPr/>
          <p:nvPr/>
        </p:nvSpPr>
        <p:spPr>
          <a:xfrm>
            <a:off x="5734229" y="4465604"/>
            <a:ext cx="1872208" cy="174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DFF32B-663B-4EB5-AF47-17F0EFBD7C84}"/>
              </a:ext>
            </a:extLst>
          </p:cNvPr>
          <p:cNvSpPr/>
          <p:nvPr/>
        </p:nvSpPr>
        <p:spPr>
          <a:xfrm>
            <a:off x="6017618" y="4637076"/>
            <a:ext cx="1288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400" dirty="0" err="1">
                <a:solidFill>
                  <a:schemeClr val="bg1"/>
                </a:solidFill>
              </a:rPr>
              <a:t>Me</a:t>
            </a:r>
            <a:r>
              <a:rPr lang="lv-LV" sz="2400" dirty="0">
                <a:solidFill>
                  <a:schemeClr val="bg1"/>
                </a:solidFill>
              </a:rPr>
              <a:t>, CFC,</a:t>
            </a:r>
          </a:p>
          <a:p>
            <a:pPr algn="ctr"/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err="1">
                <a:solidFill>
                  <a:schemeClr val="bg1"/>
                </a:solidFill>
              </a:rPr>
              <a:t>mixed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3C5B46-F727-49AD-80E1-3A46A47BAA1A}"/>
              </a:ext>
            </a:extLst>
          </p:cNvPr>
          <p:cNvCxnSpPr>
            <a:cxnSpLocks/>
          </p:cNvCxnSpPr>
          <p:nvPr/>
        </p:nvCxnSpPr>
        <p:spPr>
          <a:xfrm flipV="1">
            <a:off x="7248129" y="3855255"/>
            <a:ext cx="1157223" cy="19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1299CB5-7797-406C-B3D7-0D11B9C0DAC7}"/>
              </a:ext>
            </a:extLst>
          </p:cNvPr>
          <p:cNvSpPr/>
          <p:nvPr/>
        </p:nvSpPr>
        <p:spPr>
          <a:xfrm>
            <a:off x="7765464" y="4912267"/>
            <a:ext cx="2807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dirty="0" err="1"/>
              <a:t>Before</a:t>
            </a:r>
            <a:r>
              <a:rPr lang="lv-LV" sz="1600" dirty="0"/>
              <a:t> monitor t</a:t>
            </a:r>
            <a:r>
              <a:rPr lang="en-GB" sz="1600" dirty="0"/>
              <a:t>he zinc bed at </a:t>
            </a:r>
            <a:r>
              <a:rPr lang="lv-LV" sz="1600" dirty="0"/>
              <a:t>~</a:t>
            </a:r>
            <a:r>
              <a:rPr lang="en-GB" sz="1600" dirty="0"/>
              <a:t>400</a:t>
            </a:r>
            <a:r>
              <a:rPr lang="en-GB" sz="1600" baseline="30000" dirty="0"/>
              <a:t>o</a:t>
            </a:r>
            <a:r>
              <a:rPr lang="en-GB" sz="1600" dirty="0"/>
              <a:t>C converts </a:t>
            </a:r>
            <a:r>
              <a:rPr lang="lv-LV" sz="1600" dirty="0"/>
              <a:t>HTO/DTO  </a:t>
            </a:r>
            <a:r>
              <a:rPr lang="en-GB" sz="1600" dirty="0"/>
              <a:t>to HT, DT, and traces of T</a:t>
            </a:r>
            <a:r>
              <a:rPr lang="en-GB" sz="1600" baseline="-25000" dirty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88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25" y="395530"/>
            <a:ext cx="10972800" cy="1066800"/>
          </a:xfrm>
        </p:spPr>
        <p:txBody>
          <a:bodyPr/>
          <a:lstStyle/>
          <a:p>
            <a:r>
              <a:rPr lang="lv-LV" dirty="0" err="1"/>
              <a:t>Full</a:t>
            </a:r>
            <a:r>
              <a:rPr lang="lv-LV" dirty="0"/>
              <a:t> </a:t>
            </a:r>
            <a:r>
              <a:rPr lang="lv-LV" dirty="0" err="1"/>
              <a:t>combustion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27685-E6A0-4474-B2C5-5A7C2C1201C6}"/>
              </a:ext>
            </a:extLst>
          </p:cNvPr>
          <p:cNvSpPr txBox="1"/>
          <p:nvPr/>
        </p:nvSpPr>
        <p:spPr>
          <a:xfrm>
            <a:off x="327925" y="1239201"/>
            <a:ext cx="6579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Materials to be applied for:  </a:t>
            </a:r>
            <a:r>
              <a:rPr lang="lv-LV" sz="2800" b="1" dirty="0" err="1"/>
              <a:t>all</a:t>
            </a:r>
            <a:r>
              <a:rPr lang="lv-LV" sz="2800" b="1" dirty="0"/>
              <a:t> </a:t>
            </a:r>
            <a:r>
              <a:rPr lang="lv-LV" sz="2800" b="1" dirty="0" err="1"/>
              <a:t>combustible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939F73-7662-4F82-BD4A-37571326DBB3}"/>
              </a:ext>
            </a:extLst>
          </p:cNvPr>
          <p:cNvSpPr/>
          <p:nvPr/>
        </p:nvSpPr>
        <p:spPr>
          <a:xfrm>
            <a:off x="327925" y="1777837"/>
            <a:ext cx="7888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Based on full oxidation of material (destruction of the matrix)  itself and </a:t>
            </a:r>
            <a:r>
              <a:rPr lang="en-US" sz="2400" dirty="0" err="1"/>
              <a:t>and</a:t>
            </a:r>
            <a:r>
              <a:rPr lang="en-US" sz="2400" dirty="0"/>
              <a:t> measurement of tritium being released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03B9E2F-E57F-4DEA-83B8-44235ED08ADD}"/>
              </a:ext>
            </a:extLst>
          </p:cNvPr>
          <p:cNvSpPr/>
          <p:nvPr/>
        </p:nvSpPr>
        <p:spPr>
          <a:xfrm>
            <a:off x="3761500" y="3535063"/>
            <a:ext cx="1703323" cy="42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EECE1-33B4-4369-AD14-AC93E0A89E26}"/>
              </a:ext>
            </a:extLst>
          </p:cNvPr>
          <p:cNvSpPr txBox="1"/>
          <p:nvPr/>
        </p:nvSpPr>
        <p:spPr>
          <a:xfrm>
            <a:off x="5994756" y="2569173"/>
            <a:ext cx="1111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HTO,DTO,</a:t>
            </a:r>
          </a:p>
          <a:p>
            <a:r>
              <a:rPr lang="lv-LV" dirty="0"/>
              <a:t> HT, DT, T</a:t>
            </a:r>
            <a:r>
              <a:rPr lang="lv-LV" baseline="-25000" dirty="0"/>
              <a:t>2</a:t>
            </a:r>
            <a:endParaRPr lang="en-US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C2DB0-CC40-4CFA-B864-6580D674C47A}"/>
              </a:ext>
            </a:extLst>
          </p:cNvPr>
          <p:cNvSpPr txBox="1"/>
          <p:nvPr/>
        </p:nvSpPr>
        <p:spPr>
          <a:xfrm>
            <a:off x="3800998" y="4082056"/>
            <a:ext cx="1758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Heating in moistened air</a:t>
            </a:r>
            <a:endParaRPr lang="lv-LV" dirty="0"/>
          </a:p>
          <a:p>
            <a:r>
              <a:rPr lang="lv-LV" altLang="en-US" dirty="0"/>
              <a:t>~1100K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22251-5F21-4984-B812-D45A28F6EF4F}"/>
              </a:ext>
            </a:extLst>
          </p:cNvPr>
          <p:cNvSpPr txBox="1"/>
          <p:nvPr/>
        </p:nvSpPr>
        <p:spPr>
          <a:xfrm>
            <a:off x="8471735" y="2202040"/>
            <a:ext cx="222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tritium species are oxidized</a:t>
            </a:r>
            <a:r>
              <a:rPr lang="lv-LV" dirty="0"/>
              <a:t> </a:t>
            </a:r>
            <a:r>
              <a:rPr lang="en-US" dirty="0"/>
              <a:t>to water form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46BCE0-AD43-46C6-BFDC-E72D0B97161A}"/>
              </a:ext>
            </a:extLst>
          </p:cNvPr>
          <p:cNvSpPr/>
          <p:nvPr/>
        </p:nvSpPr>
        <p:spPr>
          <a:xfrm>
            <a:off x="5655681" y="3215504"/>
            <a:ext cx="1872208" cy="174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23F565-E12B-42A5-83A2-3FFC2F82EE4C}"/>
              </a:ext>
            </a:extLst>
          </p:cNvPr>
          <p:cNvCxnSpPr>
            <a:cxnSpLocks/>
          </p:cNvCxnSpPr>
          <p:nvPr/>
        </p:nvCxnSpPr>
        <p:spPr>
          <a:xfrm flipV="1">
            <a:off x="7232579" y="2890938"/>
            <a:ext cx="1157223" cy="19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7C306FD-7259-40C3-AD1B-6DAE99AB3E23}"/>
              </a:ext>
            </a:extLst>
          </p:cNvPr>
          <p:cNvSpPr/>
          <p:nvPr/>
        </p:nvSpPr>
        <p:spPr>
          <a:xfrm>
            <a:off x="1762479" y="3236256"/>
            <a:ext cx="1872208" cy="174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218B39-952A-418E-8375-22443785A768}"/>
              </a:ext>
            </a:extLst>
          </p:cNvPr>
          <p:cNvSpPr txBox="1"/>
          <p:nvPr/>
        </p:nvSpPr>
        <p:spPr>
          <a:xfrm>
            <a:off x="1762479" y="2826814"/>
            <a:ext cx="1967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Plasma facing surface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1F6F65-8E35-40E0-A60D-B3A8FC190EB7}"/>
              </a:ext>
            </a:extLst>
          </p:cNvPr>
          <p:cNvSpPr txBox="1"/>
          <p:nvPr/>
        </p:nvSpPr>
        <p:spPr>
          <a:xfrm>
            <a:off x="1716963" y="4155859"/>
            <a:ext cx="195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T0 interstitial</a:t>
            </a:r>
          </a:p>
          <a:p>
            <a:r>
              <a:rPr lang="en-US" sz="1200" dirty="0"/>
              <a:t>T+ chemically bonded to impurities</a:t>
            </a:r>
          </a:p>
          <a:p>
            <a:r>
              <a:rPr lang="en-US" sz="1200" dirty="0"/>
              <a:t>HT, DT or T2 in pores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CD92E5-90CD-4EC3-9EB4-381BB9AAD6C7}"/>
              </a:ext>
            </a:extLst>
          </p:cNvPr>
          <p:cNvSpPr/>
          <p:nvPr/>
        </p:nvSpPr>
        <p:spPr>
          <a:xfrm>
            <a:off x="2045868" y="3407728"/>
            <a:ext cx="1288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400" dirty="0" err="1">
                <a:solidFill>
                  <a:schemeClr val="bg1"/>
                </a:solidFill>
              </a:rPr>
              <a:t>Me</a:t>
            </a:r>
            <a:r>
              <a:rPr lang="lv-LV" sz="2400" dirty="0">
                <a:solidFill>
                  <a:schemeClr val="bg1"/>
                </a:solidFill>
              </a:rPr>
              <a:t>, CFC,</a:t>
            </a:r>
          </a:p>
          <a:p>
            <a:pPr algn="ctr"/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err="1">
                <a:solidFill>
                  <a:schemeClr val="bg1"/>
                </a:solidFill>
              </a:rPr>
              <a:t>mixed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B6AE9-62C2-4DFD-BAA5-1ECDE122A167}"/>
              </a:ext>
            </a:extLst>
          </p:cNvPr>
          <p:cNvSpPr/>
          <p:nvPr/>
        </p:nvSpPr>
        <p:spPr>
          <a:xfrm>
            <a:off x="5814325" y="3616565"/>
            <a:ext cx="16166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2400" dirty="0" err="1">
                <a:solidFill>
                  <a:schemeClr val="bg1"/>
                </a:solidFill>
              </a:rPr>
              <a:t>MeO</a:t>
            </a:r>
            <a:r>
              <a:rPr lang="lv-LV" sz="2400" dirty="0">
                <a:solidFill>
                  <a:schemeClr val="bg1"/>
                </a:solidFill>
              </a:rPr>
              <a:t> , CO</a:t>
            </a:r>
            <a:r>
              <a:rPr lang="lv-LV" sz="2400" baseline="-25000" dirty="0">
                <a:solidFill>
                  <a:schemeClr val="bg1"/>
                </a:solidFill>
              </a:rPr>
              <a:t>2</a:t>
            </a:r>
            <a:r>
              <a:rPr lang="lv-LV" sz="2400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lv-LV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62B330-D3AD-4BC7-8679-5B277E6C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81" y="5457425"/>
            <a:ext cx="2106018" cy="985557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C09B078A-620A-4065-988A-7679BC5A82D4}"/>
              </a:ext>
            </a:extLst>
          </p:cNvPr>
          <p:cNvSpPr/>
          <p:nvPr/>
        </p:nvSpPr>
        <p:spPr>
          <a:xfrm>
            <a:off x="3966253" y="5451962"/>
            <a:ext cx="3464732" cy="42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9ACC50-410E-4ECF-AEEC-A2E563F7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429" y="4230135"/>
            <a:ext cx="2582836" cy="2364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AF67E6B-125A-44DA-8E7C-E45B924B551D}"/>
              </a:ext>
            </a:extLst>
          </p:cNvPr>
          <p:cNvSpPr txBox="1"/>
          <p:nvPr/>
        </p:nvSpPr>
        <p:spPr>
          <a:xfrm>
            <a:off x="4325661" y="6116497"/>
            <a:ext cx="246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Example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Be</a:t>
            </a:r>
            <a:r>
              <a:rPr lang="lv-LV" dirty="0"/>
              <a:t> </a:t>
            </a:r>
            <a:r>
              <a:rPr lang="lv-LV" dirty="0" err="1"/>
              <a:t>specimen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99D4CA-EEB7-482F-88B1-848E96FA8634}"/>
              </a:ext>
            </a:extLst>
          </p:cNvPr>
          <p:cNvSpPr/>
          <p:nvPr/>
        </p:nvSpPr>
        <p:spPr>
          <a:xfrm>
            <a:off x="7679403" y="3422111"/>
            <a:ext cx="273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Measured by the means of liquid scintillation</a:t>
            </a:r>
          </a:p>
        </p:txBody>
      </p:sp>
    </p:spTree>
    <p:extLst>
      <p:ext uri="{BB962C8B-B14F-4D97-AF65-F5344CB8AC3E}">
        <p14:creationId xmlns:p14="http://schemas.microsoft.com/office/powerpoint/2010/main" val="25334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77FE-9D17-4F27-9238-D4601D46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8" y="634117"/>
            <a:ext cx="10972800" cy="1066800"/>
          </a:xfrm>
        </p:spPr>
        <p:txBody>
          <a:bodyPr/>
          <a:lstStyle/>
          <a:p>
            <a:r>
              <a:rPr lang="lv-LV" dirty="0" err="1"/>
              <a:t>Combination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methods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9DB7E-8214-4E00-AC97-06CB0DA7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767AA-20ED-4F63-8B3A-50A778BEEFA7}"/>
              </a:ext>
            </a:extLst>
          </p:cNvPr>
          <p:cNvSpPr txBox="1"/>
          <p:nvPr/>
        </p:nvSpPr>
        <p:spPr>
          <a:xfrm>
            <a:off x="604299" y="1855683"/>
            <a:ext cx="204348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Chemical dissolution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4A765-2782-4BD6-A088-02FB7B230EB8}"/>
              </a:ext>
            </a:extLst>
          </p:cNvPr>
          <p:cNvSpPr txBox="1"/>
          <p:nvPr/>
        </p:nvSpPr>
        <p:spPr>
          <a:xfrm>
            <a:off x="3157993" y="1855683"/>
            <a:ext cx="249538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800" dirty="0" err="1"/>
              <a:t>Electrochemical</a:t>
            </a:r>
            <a:r>
              <a:rPr lang="lv-LV" sz="2800" dirty="0"/>
              <a:t> </a:t>
            </a:r>
            <a:r>
              <a:rPr lang="en-US" sz="2800" dirty="0"/>
              <a:t>dissolution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6DF98E-E60A-4FA1-A65E-14ACE57923EA}"/>
              </a:ext>
            </a:extLst>
          </p:cNvPr>
          <p:cNvSpPr/>
          <p:nvPr/>
        </p:nvSpPr>
        <p:spPr>
          <a:xfrm>
            <a:off x="2711395" y="2170706"/>
            <a:ext cx="413468" cy="357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D87DB-B9E3-46AA-8FCE-44F02F810EF8}"/>
              </a:ext>
            </a:extLst>
          </p:cNvPr>
          <p:cNvSpPr/>
          <p:nvPr/>
        </p:nvSpPr>
        <p:spPr>
          <a:xfrm>
            <a:off x="2472856" y="3085106"/>
            <a:ext cx="111318" cy="1439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822FE-0183-4CC1-8819-B9EF7C4BD95F}"/>
              </a:ext>
            </a:extLst>
          </p:cNvPr>
          <p:cNvSpPr/>
          <p:nvPr/>
        </p:nvSpPr>
        <p:spPr>
          <a:xfrm>
            <a:off x="2600076" y="3085106"/>
            <a:ext cx="1335819" cy="1439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78661-6AE1-4B4A-8812-2B09BF9FD725}"/>
              </a:ext>
            </a:extLst>
          </p:cNvPr>
          <p:cNvSpPr txBox="1"/>
          <p:nvPr/>
        </p:nvSpPr>
        <p:spPr>
          <a:xfrm>
            <a:off x="1630016" y="367887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Be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BCC1DA-8C85-436F-9F7D-FD5F6A2DF18A}"/>
              </a:ext>
            </a:extLst>
          </p:cNvPr>
          <p:cNvCxnSpPr>
            <a:stCxn id="10" idx="3"/>
          </p:cNvCxnSpPr>
          <p:nvPr/>
        </p:nvCxnSpPr>
        <p:spPr>
          <a:xfrm flipV="1">
            <a:off x="2055132" y="3570136"/>
            <a:ext cx="401822" cy="29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BC4E2F-2035-45BD-8B39-8A83437EC583}"/>
              </a:ext>
            </a:extLst>
          </p:cNvPr>
          <p:cNvSpPr txBox="1"/>
          <p:nvPr/>
        </p:nvSpPr>
        <p:spPr>
          <a:xfrm>
            <a:off x="4136002" y="3678879"/>
            <a:ext cx="103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Inconel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E0576B-8496-4771-A6A2-AECD064CA839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3935895" y="3678879"/>
            <a:ext cx="20010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7EB0E69-3D2E-4CA5-AE94-4F9B2B9905D5}"/>
              </a:ext>
            </a:extLst>
          </p:cNvPr>
          <p:cNvSpPr txBox="1"/>
          <p:nvPr/>
        </p:nvSpPr>
        <p:spPr>
          <a:xfrm>
            <a:off x="413467" y="4917300"/>
            <a:ext cx="554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beryllium coating is dissolved and tritium measured (both in gas phase in a liquid). Process is followed by electrochemical etching -  measurement of tritium in Inconel substrate.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BF5BA3-2639-40C9-B03A-2F378A89CA61}"/>
              </a:ext>
            </a:extLst>
          </p:cNvPr>
          <p:cNvSpPr txBox="1"/>
          <p:nvPr/>
        </p:nvSpPr>
        <p:spPr>
          <a:xfrm>
            <a:off x="604299" y="1902384"/>
            <a:ext cx="204348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Chemical dissolution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C7E75E-3EEF-40C1-92EF-6C06477E8CD7}"/>
              </a:ext>
            </a:extLst>
          </p:cNvPr>
          <p:cNvSpPr txBox="1"/>
          <p:nvPr/>
        </p:nvSpPr>
        <p:spPr>
          <a:xfrm>
            <a:off x="3157993" y="1902384"/>
            <a:ext cx="249538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800" dirty="0" err="1"/>
              <a:t>Electrochemical</a:t>
            </a:r>
            <a:r>
              <a:rPr lang="lv-LV" sz="2800" dirty="0"/>
              <a:t> </a:t>
            </a:r>
            <a:r>
              <a:rPr lang="en-US" sz="2800" dirty="0"/>
              <a:t>dissolution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EA5A8D4-4495-4675-B3A0-04500CA286B3}"/>
              </a:ext>
            </a:extLst>
          </p:cNvPr>
          <p:cNvSpPr/>
          <p:nvPr/>
        </p:nvSpPr>
        <p:spPr>
          <a:xfrm>
            <a:off x="8804744" y="2153831"/>
            <a:ext cx="413468" cy="357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420830-2246-4FFA-BE68-234BA847E797}"/>
              </a:ext>
            </a:extLst>
          </p:cNvPr>
          <p:cNvSpPr txBox="1"/>
          <p:nvPr/>
        </p:nvSpPr>
        <p:spPr>
          <a:xfrm>
            <a:off x="6054918" y="1855681"/>
            <a:ext cx="274982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800" dirty="0" err="1"/>
              <a:t>Electroc</a:t>
            </a:r>
            <a:r>
              <a:rPr lang="en-US" sz="2800" dirty="0" err="1"/>
              <a:t>hemical</a:t>
            </a:r>
            <a:r>
              <a:rPr lang="en-US" sz="2800" dirty="0"/>
              <a:t> dissolution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408EFF-CE5C-4CDE-B403-6373732C977A}"/>
              </a:ext>
            </a:extLst>
          </p:cNvPr>
          <p:cNvSpPr txBox="1"/>
          <p:nvPr/>
        </p:nvSpPr>
        <p:spPr>
          <a:xfrm>
            <a:off x="9390490" y="1877948"/>
            <a:ext cx="244900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2800" dirty="0" err="1"/>
              <a:t>Full</a:t>
            </a:r>
            <a:r>
              <a:rPr lang="lv-LV" sz="2800" dirty="0"/>
              <a:t> </a:t>
            </a:r>
            <a:r>
              <a:rPr lang="lv-LV" sz="2800" dirty="0" err="1"/>
              <a:t>combustion</a:t>
            </a:r>
            <a:endParaRPr lang="en-US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660A8-D48F-44F8-81A3-9FA204231BE6}"/>
              </a:ext>
            </a:extLst>
          </p:cNvPr>
          <p:cNvSpPr/>
          <p:nvPr/>
        </p:nvSpPr>
        <p:spPr>
          <a:xfrm>
            <a:off x="8128885" y="3162011"/>
            <a:ext cx="111318" cy="14391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CBDF3E-7868-4520-A2ED-0F283BA112FB}"/>
              </a:ext>
            </a:extLst>
          </p:cNvPr>
          <p:cNvSpPr/>
          <p:nvPr/>
        </p:nvSpPr>
        <p:spPr>
          <a:xfrm>
            <a:off x="8256105" y="3162011"/>
            <a:ext cx="1335819" cy="1439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7D98DD-1DFE-4C26-B350-EE4F53CDB306}"/>
              </a:ext>
            </a:extLst>
          </p:cNvPr>
          <p:cNvSpPr txBox="1"/>
          <p:nvPr/>
        </p:nvSpPr>
        <p:spPr>
          <a:xfrm>
            <a:off x="7317467" y="376033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W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F3A30D-BA0D-43C0-82C4-5B7EC9C997F1}"/>
              </a:ext>
            </a:extLst>
          </p:cNvPr>
          <p:cNvCxnSpPr>
            <a:stCxn id="26" idx="3"/>
          </p:cNvCxnSpPr>
          <p:nvPr/>
        </p:nvCxnSpPr>
        <p:spPr>
          <a:xfrm flipV="1">
            <a:off x="7707317" y="3651596"/>
            <a:ext cx="437088" cy="293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55BFEC6-1D2A-4729-8E26-AFE440B50211}"/>
              </a:ext>
            </a:extLst>
          </p:cNvPr>
          <p:cNvSpPr txBox="1"/>
          <p:nvPr/>
        </p:nvSpPr>
        <p:spPr>
          <a:xfrm>
            <a:off x="9792031" y="3755784"/>
            <a:ext cx="103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CFC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B08C15-AEE8-40B7-B0D1-D494FD803F2E}"/>
              </a:ext>
            </a:extLst>
          </p:cNvPr>
          <p:cNvCxnSpPr>
            <a:stCxn id="28" idx="1"/>
          </p:cNvCxnSpPr>
          <p:nvPr/>
        </p:nvCxnSpPr>
        <p:spPr>
          <a:xfrm flipH="1" flipV="1">
            <a:off x="9591924" y="3755784"/>
            <a:ext cx="200107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CFD936-8730-420A-82EB-9A43BFC4628C}"/>
              </a:ext>
            </a:extLst>
          </p:cNvPr>
          <p:cNvSpPr txBox="1"/>
          <p:nvPr/>
        </p:nvSpPr>
        <p:spPr>
          <a:xfrm>
            <a:off x="6447182" y="4917300"/>
            <a:ext cx="554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tungsten coating is electrochemically etched and tritium measured (both in gas phase in a liquid). Process is followed by full combustion-  measurement of tritium in CFC substrate. </a:t>
            </a:r>
          </a:p>
        </p:txBody>
      </p:sp>
    </p:spTree>
    <p:extLst>
      <p:ext uri="{BB962C8B-B14F-4D97-AF65-F5344CB8AC3E}">
        <p14:creationId xmlns:p14="http://schemas.microsoft.com/office/powerpoint/2010/main" val="8185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4" y="464850"/>
            <a:ext cx="10972800" cy="1066800"/>
          </a:xfrm>
        </p:spPr>
        <p:txBody>
          <a:bodyPr/>
          <a:lstStyle/>
          <a:p>
            <a:r>
              <a:rPr lang="lv-LV" dirty="0" err="1"/>
              <a:t>Comparison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725806"/>
              </p:ext>
            </p:extLst>
          </p:nvPr>
        </p:nvGraphicFramePr>
        <p:xfrm>
          <a:off x="272836" y="1280160"/>
          <a:ext cx="11573303" cy="5115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9919">
                  <a:extLst>
                    <a:ext uri="{9D8B030D-6E8A-4147-A177-3AD203B41FA5}">
                      <a16:colId xmlns:a16="http://schemas.microsoft.com/office/drawing/2014/main" val="553661812"/>
                    </a:ext>
                  </a:extLst>
                </a:gridCol>
                <a:gridCol w="3275937">
                  <a:extLst>
                    <a:ext uri="{9D8B030D-6E8A-4147-A177-3AD203B41FA5}">
                      <a16:colId xmlns:a16="http://schemas.microsoft.com/office/drawing/2014/main" val="270799257"/>
                    </a:ext>
                  </a:extLst>
                </a:gridCol>
                <a:gridCol w="3116911">
                  <a:extLst>
                    <a:ext uri="{9D8B030D-6E8A-4147-A177-3AD203B41FA5}">
                      <a16:colId xmlns:a16="http://schemas.microsoft.com/office/drawing/2014/main" val="1067535154"/>
                    </a:ext>
                  </a:extLst>
                </a:gridCol>
                <a:gridCol w="3290536">
                  <a:extLst>
                    <a:ext uri="{9D8B030D-6E8A-4147-A177-3AD203B41FA5}">
                      <a16:colId xmlns:a16="http://schemas.microsoft.com/office/drawing/2014/main" val="2631924977"/>
                    </a:ext>
                  </a:extLst>
                </a:gridCol>
              </a:tblGrid>
              <a:tr h="416494"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6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Chemical or electrochemcal etching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6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6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combustion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6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42434"/>
                  </a:ext>
                </a:extLst>
              </a:tr>
              <a:tr h="1416080"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 obtained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tritium total amount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 profile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chemical state (T</a:t>
                      </a:r>
                      <a:r>
                        <a:rPr lang="en-US" sz="18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TH, TD, T</a:t>
                      </a:r>
                      <a:r>
                        <a:rPr lang="en-US" sz="1800" baseline="-25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gas phase, T</a:t>
                      </a:r>
                      <a:r>
                        <a:rPr lang="en-US" sz="18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in liquid phase</a:t>
                      </a:r>
                      <a:endParaRPr lang="en-US" sz="18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Tritium total amount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Desorption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spectra</a:t>
                      </a:r>
                      <a:endParaRPr lang="en-US" sz="18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Tritium total amount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76642"/>
                  </a:ext>
                </a:extLst>
              </a:tr>
              <a:tr h="1082884"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Tritium release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</a:t>
                      </a:r>
                      <a:endParaRPr lang="en-US" sz="18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Dissolution in 1M H</a:t>
                      </a:r>
                      <a:r>
                        <a:rPr lang="en-US" sz="1800" baseline="-25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</a:t>
                      </a:r>
                      <a:r>
                        <a:rPr lang="en-US" sz="1800" baseline="-25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solution or electrochemical etching  with simultaneous hydrogen measurement (by different aproaches)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Heating in a furnace,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~5</a:t>
                      </a:r>
                      <a:r>
                        <a:rPr lang="en-US" sz="18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C/min up to 1030</a:t>
                      </a:r>
                      <a:r>
                        <a:rPr lang="en-US" sz="1800" baseline="30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and held 1h at this temperature</a:t>
                      </a:r>
                      <a:endParaRPr lang="en-US" sz="18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Heating in  a furnace in a moistened air, up to 1223K and held for 4-6 h at this temperature, HT and T2 oxidized in CuO furnace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93184"/>
                  </a:ext>
                </a:extLst>
              </a:tr>
              <a:tr h="417443"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Carrier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gas</a:t>
                      </a:r>
                      <a:endParaRPr lang="en-US" sz="18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Argon, can be varied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Helium + 0,1% H</a:t>
                      </a:r>
                      <a:r>
                        <a:rPr lang="en-US" sz="1800" baseline="-250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(must be dicussed)</a:t>
                      </a:r>
                      <a:endParaRPr lang="en-US" sz="1800" baseline="-250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Moistened air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95938"/>
                  </a:ext>
                </a:extLst>
              </a:tr>
              <a:tr h="909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Tritium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measurement</a:t>
                      </a:r>
                      <a:endParaRPr lang="en-US" sz="18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Proportional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counter – gas phase</a:t>
                      </a:r>
                    </a:p>
                    <a:p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Liquid scintillation – liquid phase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Proportional</a:t>
                      </a:r>
                      <a:r>
                        <a:rPr lang="en-US" sz="18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counter </a:t>
                      </a:r>
                      <a:endParaRPr lang="en-US" sz="18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Liquid scintillation </a:t>
                      </a:r>
                      <a:endParaRPr lang="en-US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95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B2D8-F295-4C51-980C-D7D5EED0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8" y="775328"/>
            <a:ext cx="10972800" cy="1066800"/>
          </a:xfrm>
        </p:spPr>
        <p:txBody>
          <a:bodyPr>
            <a:normAutofit/>
          </a:bodyPr>
          <a:lstStyle/>
          <a:p>
            <a:r>
              <a:rPr lang="lv-LV" dirty="0" err="1"/>
              <a:t>Materials</a:t>
            </a:r>
            <a:r>
              <a:rPr lang="lv-LV" dirty="0"/>
              <a:t> to </a:t>
            </a:r>
            <a:r>
              <a:rPr lang="lv-LV" dirty="0" err="1"/>
              <a:t>be</a:t>
            </a:r>
            <a:r>
              <a:rPr lang="lv-LV" dirty="0"/>
              <a:t> </a:t>
            </a:r>
            <a:r>
              <a:rPr lang="lv-LV" dirty="0" err="1"/>
              <a:t>analysed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0B148-91F0-4154-8A54-900439F3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0398"/>
            <a:ext cx="10972800" cy="25531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/>
              <a:t>Chemical/electrochemical etching -  Be, W, Inconel + can be devloped for other metals</a:t>
            </a:r>
          </a:p>
          <a:p>
            <a:pPr>
              <a:spcBef>
                <a:spcPts val="1200"/>
              </a:spcBef>
            </a:pPr>
            <a:r>
              <a:rPr lang="en-US"/>
              <a:t>Combustion -  all the materials that are combustible (carbon based, metals)</a:t>
            </a:r>
          </a:p>
          <a:p>
            <a:pPr>
              <a:spcBef>
                <a:spcPts val="1200"/>
              </a:spcBef>
            </a:pPr>
            <a:r>
              <a:rPr lang="en-US"/>
              <a:t>TDS -  all solid materials</a:t>
            </a:r>
          </a:p>
          <a:p>
            <a:pPr>
              <a:spcBef>
                <a:spcPts val="1200"/>
              </a:spcBef>
            </a:pPr>
            <a:r>
              <a:rPr lang="en-US"/>
              <a:t>Combination of the methods -  coatings, mixed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16190-E870-4FB4-A90B-C22AE7C3E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1784</Words>
  <Application>Microsoft Office PowerPoint</Application>
  <PresentationFormat>Widescreen</PresentationFormat>
  <Paragraphs>254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Georgia</vt:lpstr>
      <vt:lpstr>Times New Roman</vt:lpstr>
      <vt:lpstr>Wingdings 2</vt:lpstr>
      <vt:lpstr>Training presentation</vt:lpstr>
      <vt:lpstr>University of Latvia activities in 2022: Tritium and composition analysis of JET samples – plans and capabilities </vt:lpstr>
      <vt:lpstr>OUTLINE</vt:lpstr>
      <vt:lpstr>Different concepts of tritium measurements in plasma facing materials (available at UL)</vt:lpstr>
      <vt:lpstr>Dissolution/etching method</vt:lpstr>
      <vt:lpstr>Thermal desorption</vt:lpstr>
      <vt:lpstr>Full combustion</vt:lpstr>
      <vt:lpstr>Combination of methods</vt:lpstr>
      <vt:lpstr>Comparison of methods</vt:lpstr>
      <vt:lpstr>Materials to be analysed</vt:lpstr>
      <vt:lpstr>Additional analysis to be performed</vt:lpstr>
      <vt:lpstr>Thank you for your attention!</vt:lpstr>
      <vt:lpstr>Supplementary slides</vt:lpstr>
      <vt:lpstr>COMPARISON OF METHODS</vt:lpstr>
      <vt:lpstr>Dissolution method -  beryllium</vt:lpstr>
      <vt:lpstr>Dissolution method -  beryllium</vt:lpstr>
      <vt:lpstr>Electrochemical dissolution method -  tungsten, inconel</vt:lpstr>
      <vt:lpstr>Dissolution method -  tungsten</vt:lpstr>
      <vt:lpstr>Experimental  Setup</vt:lpstr>
      <vt:lpstr>Full combustion</vt:lpstr>
      <vt:lpstr>Thermal desorption</vt:lpstr>
      <vt:lpstr>Thermal desorption -  experimental setup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ISPP UL activities in 2022: Tritium and composition analysis of JET samples – plans and capabilities</dc:title>
  <dc:creator>Elīna Pajuste</dc:creator>
  <cp:lastModifiedBy>Elīna Pajuste</cp:lastModifiedBy>
  <cp:revision>24</cp:revision>
  <dcterms:created xsi:type="dcterms:W3CDTF">2022-03-01T09:45:51Z</dcterms:created>
  <dcterms:modified xsi:type="dcterms:W3CDTF">2022-03-02T07:21:42Z</dcterms:modified>
</cp:coreProperties>
</file>